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bookmarkIdSeed="2">
  <p:sldMasterIdLst>
    <p:sldMasterId id="2147483649" r:id="rId1"/>
    <p:sldMasterId id="2147483651" r:id="rId2"/>
  </p:sldMasterIdLst>
  <p:notesMasterIdLst>
    <p:notesMasterId r:id="rId147"/>
  </p:notesMasterIdLst>
  <p:handoutMasterIdLst>
    <p:handoutMasterId r:id="rId148"/>
  </p:handoutMasterIdLst>
  <p:sldIdLst>
    <p:sldId id="256" r:id="rId3"/>
    <p:sldId id="321" r:id="rId4"/>
    <p:sldId id="322" r:id="rId5"/>
    <p:sldId id="391" r:id="rId6"/>
    <p:sldId id="401" r:id="rId7"/>
    <p:sldId id="400" r:id="rId8"/>
    <p:sldId id="392" r:id="rId9"/>
    <p:sldId id="405" r:id="rId10"/>
    <p:sldId id="404" r:id="rId11"/>
    <p:sldId id="403" r:id="rId12"/>
    <p:sldId id="393" r:id="rId13"/>
    <p:sldId id="406" r:id="rId14"/>
    <p:sldId id="407" r:id="rId15"/>
    <p:sldId id="394" r:id="rId16"/>
    <p:sldId id="408" r:id="rId17"/>
    <p:sldId id="409" r:id="rId18"/>
    <p:sldId id="323" r:id="rId19"/>
    <p:sldId id="257" r:id="rId20"/>
    <p:sldId id="258" r:id="rId21"/>
    <p:sldId id="259" r:id="rId22"/>
    <p:sldId id="325" r:id="rId23"/>
    <p:sldId id="326" r:id="rId24"/>
    <p:sldId id="329" r:id="rId25"/>
    <p:sldId id="330" r:id="rId26"/>
    <p:sldId id="328" r:id="rId27"/>
    <p:sldId id="324" r:id="rId28"/>
    <p:sldId id="331" r:id="rId29"/>
    <p:sldId id="260" r:id="rId30"/>
    <p:sldId id="261" r:id="rId31"/>
    <p:sldId id="332" r:id="rId32"/>
    <p:sldId id="333" r:id="rId33"/>
    <p:sldId id="262" r:id="rId34"/>
    <p:sldId id="334" r:id="rId35"/>
    <p:sldId id="335" r:id="rId36"/>
    <p:sldId id="263" r:id="rId37"/>
    <p:sldId id="264" r:id="rId38"/>
    <p:sldId id="265" r:id="rId39"/>
    <p:sldId id="266" r:id="rId40"/>
    <p:sldId id="339" r:id="rId41"/>
    <p:sldId id="340" r:id="rId42"/>
    <p:sldId id="416" r:id="rId43"/>
    <p:sldId id="350" r:id="rId44"/>
    <p:sldId id="415" r:id="rId45"/>
    <p:sldId id="351" r:id="rId46"/>
    <p:sldId id="352" r:id="rId47"/>
    <p:sldId id="342" r:id="rId48"/>
    <p:sldId id="341" r:id="rId49"/>
    <p:sldId id="345" r:id="rId50"/>
    <p:sldId id="417" r:id="rId51"/>
    <p:sldId id="353" r:id="rId52"/>
    <p:sldId id="354" r:id="rId53"/>
    <p:sldId id="355" r:id="rId54"/>
    <p:sldId id="346" r:id="rId55"/>
    <p:sldId id="356" r:id="rId56"/>
    <p:sldId id="348" r:id="rId57"/>
    <p:sldId id="343" r:id="rId58"/>
    <p:sldId id="358" r:id="rId59"/>
    <p:sldId id="359" r:id="rId60"/>
    <p:sldId id="267" r:id="rId61"/>
    <p:sldId id="268" r:id="rId62"/>
    <p:sldId id="269" r:id="rId63"/>
    <p:sldId id="360" r:id="rId64"/>
    <p:sldId id="270" r:id="rId65"/>
    <p:sldId id="271" r:id="rId66"/>
    <p:sldId id="272" r:id="rId67"/>
    <p:sldId id="273" r:id="rId68"/>
    <p:sldId id="274" r:id="rId69"/>
    <p:sldId id="277" r:id="rId70"/>
    <p:sldId id="278" r:id="rId71"/>
    <p:sldId id="279" r:id="rId72"/>
    <p:sldId id="280" r:id="rId73"/>
    <p:sldId id="388" r:id="rId74"/>
    <p:sldId id="389" r:id="rId75"/>
    <p:sldId id="390" r:id="rId76"/>
    <p:sldId id="281" r:id="rId77"/>
    <p:sldId id="378" r:id="rId78"/>
    <p:sldId id="282" r:id="rId79"/>
    <p:sldId id="379" r:id="rId80"/>
    <p:sldId id="380" r:id="rId81"/>
    <p:sldId id="381" r:id="rId82"/>
    <p:sldId id="382" r:id="rId83"/>
    <p:sldId id="383" r:id="rId84"/>
    <p:sldId id="384" r:id="rId85"/>
    <p:sldId id="283" r:id="rId86"/>
    <p:sldId id="385" r:id="rId87"/>
    <p:sldId id="386" r:id="rId88"/>
    <p:sldId id="387" r:id="rId89"/>
    <p:sldId id="284" r:id="rId90"/>
    <p:sldId id="368" r:id="rId91"/>
    <p:sldId id="369" r:id="rId92"/>
    <p:sldId id="286" r:id="rId93"/>
    <p:sldId id="287" r:id="rId94"/>
    <p:sldId id="373" r:id="rId95"/>
    <p:sldId id="370" r:id="rId96"/>
    <p:sldId id="371" r:id="rId97"/>
    <p:sldId id="372" r:id="rId98"/>
    <p:sldId id="288" r:id="rId99"/>
    <p:sldId id="318" r:id="rId100"/>
    <p:sldId id="289" r:id="rId101"/>
    <p:sldId id="362" r:id="rId102"/>
    <p:sldId id="364" r:id="rId103"/>
    <p:sldId id="375" r:id="rId104"/>
    <p:sldId id="376" r:id="rId105"/>
    <p:sldId id="365" r:id="rId106"/>
    <p:sldId id="366" r:id="rId107"/>
    <p:sldId id="377" r:id="rId108"/>
    <p:sldId id="367" r:id="rId109"/>
    <p:sldId id="290" r:id="rId110"/>
    <p:sldId id="291" r:id="rId111"/>
    <p:sldId id="292" r:id="rId112"/>
    <p:sldId id="296" r:id="rId113"/>
    <p:sldId id="297" r:id="rId114"/>
    <p:sldId id="298" r:id="rId115"/>
    <p:sldId id="299" r:id="rId116"/>
    <p:sldId id="300" r:id="rId117"/>
    <p:sldId id="301" r:id="rId118"/>
    <p:sldId id="302" r:id="rId119"/>
    <p:sldId id="303" r:id="rId120"/>
    <p:sldId id="304" r:id="rId121"/>
    <p:sldId id="305" r:id="rId122"/>
    <p:sldId id="306" r:id="rId123"/>
    <p:sldId id="307" r:id="rId124"/>
    <p:sldId id="419" r:id="rId125"/>
    <p:sldId id="420" r:id="rId126"/>
    <p:sldId id="421" r:id="rId127"/>
    <p:sldId id="308" r:id="rId128"/>
    <p:sldId id="309" r:id="rId129"/>
    <p:sldId id="310" r:id="rId130"/>
    <p:sldId id="311" r:id="rId131"/>
    <p:sldId id="312" r:id="rId132"/>
    <p:sldId id="418" r:id="rId133"/>
    <p:sldId id="399" r:id="rId134"/>
    <p:sldId id="398" r:id="rId135"/>
    <p:sldId id="395" r:id="rId136"/>
    <p:sldId id="411" r:id="rId137"/>
    <p:sldId id="412" r:id="rId138"/>
    <p:sldId id="413" r:id="rId139"/>
    <p:sldId id="414" r:id="rId140"/>
    <p:sldId id="410" r:id="rId141"/>
    <p:sldId id="396" r:id="rId142"/>
    <p:sldId id="397" r:id="rId143"/>
    <p:sldId id="313" r:id="rId144"/>
    <p:sldId id="314" r:id="rId145"/>
    <p:sldId id="315" r:id="rId146"/>
  </p:sldIdLst>
  <p:sldSz cx="9144000" cy="6858000" type="screen4x3"/>
  <p:notesSz cx="6858000" cy="9144000"/>
  <p:defaultTextStyle>
    <a:defPPr>
      <a:defRPr lang="en-US"/>
    </a:defPPr>
    <a:lvl1pPr algn="ctr" rtl="0" eaLnBrk="0" fontAlgn="base" hangingPunct="0">
      <a:spcBef>
        <a:spcPct val="0"/>
      </a:spcBef>
      <a:spcAft>
        <a:spcPct val="0"/>
      </a:spcAft>
      <a:defRPr sz="2400" kern="1200">
        <a:solidFill>
          <a:schemeClr val="tx1"/>
        </a:solidFill>
        <a:latin typeface="Times" charset="0"/>
        <a:ea typeface="+mn-ea"/>
        <a:cs typeface="+mn-cs"/>
      </a:defRPr>
    </a:lvl1pPr>
    <a:lvl2pPr marL="457200" algn="ctr" rtl="0" eaLnBrk="0" fontAlgn="base" hangingPunct="0">
      <a:spcBef>
        <a:spcPct val="0"/>
      </a:spcBef>
      <a:spcAft>
        <a:spcPct val="0"/>
      </a:spcAft>
      <a:defRPr sz="2400" kern="1200">
        <a:solidFill>
          <a:schemeClr val="tx1"/>
        </a:solidFill>
        <a:latin typeface="Times" charset="0"/>
        <a:ea typeface="+mn-ea"/>
        <a:cs typeface="+mn-cs"/>
      </a:defRPr>
    </a:lvl2pPr>
    <a:lvl3pPr marL="914400" algn="ctr" rtl="0" eaLnBrk="0" fontAlgn="base" hangingPunct="0">
      <a:spcBef>
        <a:spcPct val="0"/>
      </a:spcBef>
      <a:spcAft>
        <a:spcPct val="0"/>
      </a:spcAft>
      <a:defRPr sz="2400" kern="1200">
        <a:solidFill>
          <a:schemeClr val="tx1"/>
        </a:solidFill>
        <a:latin typeface="Times" charset="0"/>
        <a:ea typeface="+mn-ea"/>
        <a:cs typeface="+mn-cs"/>
      </a:defRPr>
    </a:lvl3pPr>
    <a:lvl4pPr marL="1371600" algn="ctr" rtl="0" eaLnBrk="0" fontAlgn="base" hangingPunct="0">
      <a:spcBef>
        <a:spcPct val="0"/>
      </a:spcBef>
      <a:spcAft>
        <a:spcPct val="0"/>
      </a:spcAft>
      <a:defRPr sz="2400" kern="1200">
        <a:solidFill>
          <a:schemeClr val="tx1"/>
        </a:solidFill>
        <a:latin typeface="Times" charset="0"/>
        <a:ea typeface="+mn-ea"/>
        <a:cs typeface="+mn-cs"/>
      </a:defRPr>
    </a:lvl4pPr>
    <a:lvl5pPr marL="1828800" algn="ctr" rtl="0" eaLnBrk="0" fontAlgn="base" hangingPunct="0">
      <a:spcBef>
        <a:spcPct val="0"/>
      </a:spcBef>
      <a:spcAft>
        <a:spcPct val="0"/>
      </a:spcAft>
      <a:defRPr sz="2400" kern="1200">
        <a:solidFill>
          <a:schemeClr val="tx1"/>
        </a:solidFill>
        <a:latin typeface="Times" charset="0"/>
        <a:ea typeface="+mn-ea"/>
        <a:cs typeface="+mn-cs"/>
      </a:defRPr>
    </a:lvl5pPr>
    <a:lvl6pPr marL="2286000" algn="l" defTabSz="914400" rtl="0" eaLnBrk="1" latinLnBrk="0" hangingPunct="1">
      <a:defRPr sz="2400" kern="1200">
        <a:solidFill>
          <a:schemeClr val="tx1"/>
        </a:solidFill>
        <a:latin typeface="Times" charset="0"/>
        <a:ea typeface="+mn-ea"/>
        <a:cs typeface="+mn-cs"/>
      </a:defRPr>
    </a:lvl6pPr>
    <a:lvl7pPr marL="2743200" algn="l" defTabSz="914400" rtl="0" eaLnBrk="1" latinLnBrk="0" hangingPunct="1">
      <a:defRPr sz="2400" kern="1200">
        <a:solidFill>
          <a:schemeClr val="tx1"/>
        </a:solidFill>
        <a:latin typeface="Times" charset="0"/>
        <a:ea typeface="+mn-ea"/>
        <a:cs typeface="+mn-cs"/>
      </a:defRPr>
    </a:lvl7pPr>
    <a:lvl8pPr marL="3200400" algn="l" defTabSz="914400" rtl="0" eaLnBrk="1" latinLnBrk="0" hangingPunct="1">
      <a:defRPr sz="2400" kern="1200">
        <a:solidFill>
          <a:schemeClr val="tx1"/>
        </a:solidFill>
        <a:latin typeface="Times" charset="0"/>
        <a:ea typeface="+mn-ea"/>
        <a:cs typeface="+mn-cs"/>
      </a:defRPr>
    </a:lvl8pPr>
    <a:lvl9pPr marL="3657600" algn="l" defTabSz="914400" rtl="0" eaLnBrk="1" latinLnBrk="0" hangingPunct="1">
      <a:defRPr sz="2400" kern="1200">
        <a:solidFill>
          <a:schemeClr val="tx1"/>
        </a:solidFill>
        <a:latin typeface="Times" charset="0"/>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132" autoAdjust="0"/>
    <p:restoredTop sz="97525" autoAdjust="0"/>
  </p:normalViewPr>
  <p:slideViewPr>
    <p:cSldViewPr>
      <p:cViewPr varScale="1">
        <p:scale>
          <a:sx n="72" d="100"/>
          <a:sy n="72" d="100"/>
        </p:scale>
        <p:origin x="-102" y="-82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117" Type="http://schemas.openxmlformats.org/officeDocument/2006/relationships/slide" Target="slides/slide115.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84" Type="http://schemas.openxmlformats.org/officeDocument/2006/relationships/slide" Target="slides/slide82.xml"/><Relationship Id="rId89" Type="http://schemas.openxmlformats.org/officeDocument/2006/relationships/slide" Target="slides/slide87.xml"/><Relationship Id="rId112" Type="http://schemas.openxmlformats.org/officeDocument/2006/relationships/slide" Target="slides/slide110.xml"/><Relationship Id="rId133" Type="http://schemas.openxmlformats.org/officeDocument/2006/relationships/slide" Target="slides/slide131.xml"/><Relationship Id="rId138" Type="http://schemas.openxmlformats.org/officeDocument/2006/relationships/slide" Target="slides/slide136.xml"/><Relationship Id="rId16" Type="http://schemas.openxmlformats.org/officeDocument/2006/relationships/slide" Target="slides/slide14.xml"/><Relationship Id="rId107" Type="http://schemas.openxmlformats.org/officeDocument/2006/relationships/slide" Target="slides/slide105.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slide" Target="slides/slide77.xml"/><Relationship Id="rId102" Type="http://schemas.openxmlformats.org/officeDocument/2006/relationships/slide" Target="slides/slide100.xml"/><Relationship Id="rId123" Type="http://schemas.openxmlformats.org/officeDocument/2006/relationships/slide" Target="slides/slide121.xml"/><Relationship Id="rId128" Type="http://schemas.openxmlformats.org/officeDocument/2006/relationships/slide" Target="slides/slide126.xml"/><Relationship Id="rId144" Type="http://schemas.openxmlformats.org/officeDocument/2006/relationships/slide" Target="slides/slide142.xml"/><Relationship Id="rId149" Type="http://schemas.openxmlformats.org/officeDocument/2006/relationships/presProps" Target="presProps.xml"/><Relationship Id="rId5" Type="http://schemas.openxmlformats.org/officeDocument/2006/relationships/slide" Target="slides/slide3.xml"/><Relationship Id="rId90" Type="http://schemas.openxmlformats.org/officeDocument/2006/relationships/slide" Target="slides/slide88.xml"/><Relationship Id="rId95" Type="http://schemas.openxmlformats.org/officeDocument/2006/relationships/slide" Target="slides/slide93.xml"/><Relationship Id="rId22" Type="http://schemas.openxmlformats.org/officeDocument/2006/relationships/slide" Target="slides/slide20.xml"/><Relationship Id="rId27" Type="http://schemas.openxmlformats.org/officeDocument/2006/relationships/slide" Target="slides/slide25.xml"/><Relationship Id="rId43" Type="http://schemas.openxmlformats.org/officeDocument/2006/relationships/slide" Target="slides/slide41.xml"/><Relationship Id="rId48" Type="http://schemas.openxmlformats.org/officeDocument/2006/relationships/slide" Target="slides/slide46.xml"/><Relationship Id="rId64" Type="http://schemas.openxmlformats.org/officeDocument/2006/relationships/slide" Target="slides/slide62.xml"/><Relationship Id="rId69" Type="http://schemas.openxmlformats.org/officeDocument/2006/relationships/slide" Target="slides/slide67.xml"/><Relationship Id="rId113" Type="http://schemas.openxmlformats.org/officeDocument/2006/relationships/slide" Target="slides/slide111.xml"/><Relationship Id="rId118" Type="http://schemas.openxmlformats.org/officeDocument/2006/relationships/slide" Target="slides/slide116.xml"/><Relationship Id="rId134" Type="http://schemas.openxmlformats.org/officeDocument/2006/relationships/slide" Target="slides/slide132.xml"/><Relationship Id="rId139" Type="http://schemas.openxmlformats.org/officeDocument/2006/relationships/slide" Target="slides/slide137.xml"/><Relationship Id="rId80" Type="http://schemas.openxmlformats.org/officeDocument/2006/relationships/slide" Target="slides/slide78.xml"/><Relationship Id="rId85" Type="http://schemas.openxmlformats.org/officeDocument/2006/relationships/slide" Target="slides/slide83.xml"/><Relationship Id="rId150" Type="http://schemas.openxmlformats.org/officeDocument/2006/relationships/viewProps" Target="viewProps.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103" Type="http://schemas.openxmlformats.org/officeDocument/2006/relationships/slide" Target="slides/slide101.xml"/><Relationship Id="rId108" Type="http://schemas.openxmlformats.org/officeDocument/2006/relationships/slide" Target="slides/slide106.xml"/><Relationship Id="rId116" Type="http://schemas.openxmlformats.org/officeDocument/2006/relationships/slide" Target="slides/slide114.xml"/><Relationship Id="rId124" Type="http://schemas.openxmlformats.org/officeDocument/2006/relationships/slide" Target="slides/slide122.xml"/><Relationship Id="rId129" Type="http://schemas.openxmlformats.org/officeDocument/2006/relationships/slide" Target="slides/slide127.xml"/><Relationship Id="rId137" Type="http://schemas.openxmlformats.org/officeDocument/2006/relationships/slide" Target="slides/slide13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83" Type="http://schemas.openxmlformats.org/officeDocument/2006/relationships/slide" Target="slides/slide81.xml"/><Relationship Id="rId88" Type="http://schemas.openxmlformats.org/officeDocument/2006/relationships/slide" Target="slides/slide86.xml"/><Relationship Id="rId91" Type="http://schemas.openxmlformats.org/officeDocument/2006/relationships/slide" Target="slides/slide89.xml"/><Relationship Id="rId96" Type="http://schemas.openxmlformats.org/officeDocument/2006/relationships/slide" Target="slides/slide94.xml"/><Relationship Id="rId111" Type="http://schemas.openxmlformats.org/officeDocument/2006/relationships/slide" Target="slides/slide109.xml"/><Relationship Id="rId132" Type="http://schemas.openxmlformats.org/officeDocument/2006/relationships/slide" Target="slides/slide130.xml"/><Relationship Id="rId140" Type="http://schemas.openxmlformats.org/officeDocument/2006/relationships/slide" Target="slides/slide138.xml"/><Relationship Id="rId145" Type="http://schemas.openxmlformats.org/officeDocument/2006/relationships/slide" Target="slides/slide143.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6" Type="http://schemas.openxmlformats.org/officeDocument/2006/relationships/slide" Target="slides/slide104.xml"/><Relationship Id="rId114" Type="http://schemas.openxmlformats.org/officeDocument/2006/relationships/slide" Target="slides/slide112.xml"/><Relationship Id="rId119" Type="http://schemas.openxmlformats.org/officeDocument/2006/relationships/slide" Target="slides/slide117.xml"/><Relationship Id="rId127" Type="http://schemas.openxmlformats.org/officeDocument/2006/relationships/slide" Target="slides/slide12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slide" Target="slides/slide79.xml"/><Relationship Id="rId86" Type="http://schemas.openxmlformats.org/officeDocument/2006/relationships/slide" Target="slides/slide84.xml"/><Relationship Id="rId94" Type="http://schemas.openxmlformats.org/officeDocument/2006/relationships/slide" Target="slides/slide92.xml"/><Relationship Id="rId99" Type="http://schemas.openxmlformats.org/officeDocument/2006/relationships/slide" Target="slides/slide97.xml"/><Relationship Id="rId101" Type="http://schemas.openxmlformats.org/officeDocument/2006/relationships/slide" Target="slides/slide99.xml"/><Relationship Id="rId122" Type="http://schemas.openxmlformats.org/officeDocument/2006/relationships/slide" Target="slides/slide120.xml"/><Relationship Id="rId130" Type="http://schemas.openxmlformats.org/officeDocument/2006/relationships/slide" Target="slides/slide128.xml"/><Relationship Id="rId135" Type="http://schemas.openxmlformats.org/officeDocument/2006/relationships/slide" Target="slides/slide133.xml"/><Relationship Id="rId143" Type="http://schemas.openxmlformats.org/officeDocument/2006/relationships/slide" Target="slides/slide141.xml"/><Relationship Id="rId148" Type="http://schemas.openxmlformats.org/officeDocument/2006/relationships/handoutMaster" Target="handoutMasters/handoutMaster1.xml"/><Relationship Id="rId151"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109" Type="http://schemas.openxmlformats.org/officeDocument/2006/relationships/slide" Target="slides/slide10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slide" Target="slides/slide95.xml"/><Relationship Id="rId104" Type="http://schemas.openxmlformats.org/officeDocument/2006/relationships/slide" Target="slides/slide102.xml"/><Relationship Id="rId120" Type="http://schemas.openxmlformats.org/officeDocument/2006/relationships/slide" Target="slides/slide118.xml"/><Relationship Id="rId125" Type="http://schemas.openxmlformats.org/officeDocument/2006/relationships/slide" Target="slides/slide123.xml"/><Relationship Id="rId141" Type="http://schemas.openxmlformats.org/officeDocument/2006/relationships/slide" Target="slides/slide139.xml"/><Relationship Id="rId146" Type="http://schemas.openxmlformats.org/officeDocument/2006/relationships/slide" Target="slides/slide144.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110" Type="http://schemas.openxmlformats.org/officeDocument/2006/relationships/slide" Target="slides/slide108.xml"/><Relationship Id="rId115" Type="http://schemas.openxmlformats.org/officeDocument/2006/relationships/slide" Target="slides/slide113.xml"/><Relationship Id="rId131" Type="http://schemas.openxmlformats.org/officeDocument/2006/relationships/slide" Target="slides/slide129.xml"/><Relationship Id="rId136" Type="http://schemas.openxmlformats.org/officeDocument/2006/relationships/slide" Target="slides/slide134.xml"/><Relationship Id="rId61" Type="http://schemas.openxmlformats.org/officeDocument/2006/relationships/slide" Target="slides/slide59.xml"/><Relationship Id="rId82" Type="http://schemas.openxmlformats.org/officeDocument/2006/relationships/slide" Target="slides/slide80.xml"/><Relationship Id="rId152" Type="http://schemas.openxmlformats.org/officeDocument/2006/relationships/tableStyles" Target="tableStyles.xml"/><Relationship Id="rId19" Type="http://schemas.openxmlformats.org/officeDocument/2006/relationships/slide" Target="slides/slide17.xml"/><Relationship Id="rId14" Type="http://schemas.openxmlformats.org/officeDocument/2006/relationships/slide" Target="slides/slide12.xml"/><Relationship Id="rId30" Type="http://schemas.openxmlformats.org/officeDocument/2006/relationships/slide" Target="slides/slide28.xml"/><Relationship Id="rId35" Type="http://schemas.openxmlformats.org/officeDocument/2006/relationships/slide" Target="slides/slide33.xml"/><Relationship Id="rId56" Type="http://schemas.openxmlformats.org/officeDocument/2006/relationships/slide" Target="slides/slide54.xml"/><Relationship Id="rId77" Type="http://schemas.openxmlformats.org/officeDocument/2006/relationships/slide" Target="slides/slide75.xml"/><Relationship Id="rId100" Type="http://schemas.openxmlformats.org/officeDocument/2006/relationships/slide" Target="slides/slide98.xml"/><Relationship Id="rId105" Type="http://schemas.openxmlformats.org/officeDocument/2006/relationships/slide" Target="slides/slide103.xml"/><Relationship Id="rId126" Type="http://schemas.openxmlformats.org/officeDocument/2006/relationships/slide" Target="slides/slide124.xml"/><Relationship Id="rId147" Type="http://schemas.openxmlformats.org/officeDocument/2006/relationships/notesMaster" Target="notesMasters/notesMaster1.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93" Type="http://schemas.openxmlformats.org/officeDocument/2006/relationships/slide" Target="slides/slide91.xml"/><Relationship Id="rId98" Type="http://schemas.openxmlformats.org/officeDocument/2006/relationships/slide" Target="slides/slide96.xml"/><Relationship Id="rId121" Type="http://schemas.openxmlformats.org/officeDocument/2006/relationships/slide" Target="slides/slide119.xml"/><Relationship Id="rId142" Type="http://schemas.openxmlformats.org/officeDocument/2006/relationships/slide" Target="slides/slide140.xml"/><Relationship Id="rId3" Type="http://schemas.openxmlformats.org/officeDocument/2006/relationships/slide" Target="slides/slid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6388558F-AD14-4474-9394-ABE1A23B43B5}" type="datetimeFigureOut">
              <a:rPr lang="en-US" smtClean="0"/>
              <a:pPr/>
              <a:t>10/10/2017</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7FAC6665-D496-445B-ACB1-CC0609FF0628}" type="slidenum">
              <a:rPr lang="en-US" smtClean="0"/>
              <a:pPr/>
              <a:t>‹#›</a:t>
            </a:fld>
            <a:endParaRPr lang="en-US"/>
          </a:p>
        </p:txBody>
      </p:sp>
    </p:spTree>
    <p:extLst>
      <p:ext uri="{BB962C8B-B14F-4D97-AF65-F5344CB8AC3E}">
        <p14:creationId xmlns:p14="http://schemas.microsoft.com/office/powerpoint/2010/main" val="385726181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7EB41C7-8E26-412C-A127-CC6A252C7F72}" type="datetimeFigureOut">
              <a:rPr lang="en-US" smtClean="0"/>
              <a:pPr/>
              <a:t>10/10/2017</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5D186AE-D638-4BD2-B296-53C8B416315F}" type="slidenum">
              <a:rPr lang="en-US" smtClean="0"/>
              <a:pPr/>
              <a:t>‹#›</a:t>
            </a:fld>
            <a:endParaRPr lang="en-US"/>
          </a:p>
        </p:txBody>
      </p:sp>
    </p:spTree>
    <p:extLst>
      <p:ext uri="{BB962C8B-B14F-4D97-AF65-F5344CB8AC3E}">
        <p14:creationId xmlns:p14="http://schemas.microsoft.com/office/powerpoint/2010/main" val="401883267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998614C-0FA8-499F-B7D8-B2A66D18F54C}" type="slidenum">
              <a:rPr lang="en-US"/>
              <a:pPr/>
              <a:t>25</a:t>
            </a:fld>
            <a:endParaRPr lang="en-US"/>
          </a:p>
        </p:txBody>
      </p:sp>
      <p:sp>
        <p:nvSpPr>
          <p:cNvPr id="197634" name="Rectangle 2"/>
          <p:cNvSpPr>
            <a:spLocks noGrp="1" noRot="1" noChangeAspect="1" noChangeArrowheads="1" noTextEdit="1"/>
          </p:cNvSpPr>
          <p:nvPr>
            <p:ph type="sldImg"/>
          </p:nvPr>
        </p:nvSpPr>
        <p:spPr>
          <a:ln/>
        </p:spPr>
      </p:sp>
      <p:sp>
        <p:nvSpPr>
          <p:cNvPr id="197635"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79144838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36E0D59-08B8-4562-B12B-A9ADF463470B}" type="slidenum">
              <a:rPr lang="en-US"/>
              <a:pPr/>
              <a:t>50</a:t>
            </a:fld>
            <a:endParaRPr lang="en-US"/>
          </a:p>
        </p:txBody>
      </p:sp>
      <p:sp>
        <p:nvSpPr>
          <p:cNvPr id="524290" name="Rectangle 2"/>
          <p:cNvSpPr>
            <a:spLocks noGrp="1" noRot="1" noChangeAspect="1" noChangeArrowheads="1"/>
          </p:cNvSpPr>
          <p:nvPr>
            <p:ph type="sldImg"/>
          </p:nvPr>
        </p:nvSpPr>
        <p:spPr>
          <a:ln/>
        </p:spPr>
      </p:sp>
      <p:sp>
        <p:nvSpPr>
          <p:cNvPr id="524291" name="Rectangle 3"/>
          <p:cNvSpPr>
            <a:spLocks noGrp="1" noChangeArrowheads="1"/>
          </p:cNvSpPr>
          <p:nvPr>
            <p:ph type="body" idx="1"/>
          </p:nvPr>
        </p:nvSpPr>
        <p:spPr/>
        <p:txBody>
          <a:bodyPr/>
          <a:lstStyle/>
          <a:p>
            <a:r>
              <a:rPr lang="en-US">
                <a:solidFill>
                  <a:srgbClr val="034694"/>
                </a:solidFill>
                <a:latin typeface="Times New Roman" pitchFamily="18" charset="0"/>
              </a:rPr>
              <a:t>Figure 10.6 The electromagnetic spectrum</a:t>
            </a:r>
          </a:p>
        </p:txBody>
      </p:sp>
    </p:spTree>
    <p:extLst>
      <p:ext uri="{BB962C8B-B14F-4D97-AF65-F5344CB8AC3E}">
        <p14:creationId xmlns:p14="http://schemas.microsoft.com/office/powerpoint/2010/main" val="197241569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108546" name="Picture 2"/>
          <p:cNvPicPr>
            <a:picLocks noChangeAspect="1" noChangeArrowheads="1"/>
          </p:cNvPicPr>
          <p:nvPr/>
        </p:nvPicPr>
        <p:blipFill>
          <a:blip r:embed="rId2" cstate="print"/>
          <a:srcRect l="4555"/>
          <a:stretch>
            <a:fillRect/>
          </a:stretch>
        </p:blipFill>
        <p:spPr bwMode="auto">
          <a:xfrm>
            <a:off x="0" y="0"/>
            <a:ext cx="5422900" cy="6858000"/>
          </a:xfrm>
          <a:prstGeom prst="rect">
            <a:avLst/>
          </a:prstGeom>
          <a:noFill/>
        </p:spPr>
      </p:pic>
      <p:sp>
        <p:nvSpPr>
          <p:cNvPr id="108547" name="Rectangle 3"/>
          <p:cNvSpPr>
            <a:spLocks noChangeArrowheads="1"/>
          </p:cNvSpPr>
          <p:nvPr/>
        </p:nvSpPr>
        <p:spPr bwMode="auto">
          <a:xfrm>
            <a:off x="5399088" y="0"/>
            <a:ext cx="3744912" cy="6858000"/>
          </a:xfrm>
          <a:prstGeom prst="rect">
            <a:avLst/>
          </a:prstGeom>
          <a:solidFill>
            <a:srgbClr val="D39B51"/>
          </a:solidFill>
          <a:ln w="9525">
            <a:solidFill>
              <a:schemeClr val="tx1"/>
            </a:solidFill>
            <a:miter lim="800000"/>
            <a:headEnd/>
            <a:tailEnd/>
          </a:ln>
          <a:effectLst/>
        </p:spPr>
        <p:txBody>
          <a:bodyPr wrap="none" anchor="ctr"/>
          <a:lstStyle/>
          <a:p>
            <a:endParaRPr lang="en-US"/>
          </a:p>
        </p:txBody>
      </p:sp>
      <p:sp>
        <p:nvSpPr>
          <p:cNvPr id="108548" name="Rectangle 4"/>
          <p:cNvSpPr>
            <a:spLocks noGrp="1" noChangeArrowheads="1"/>
          </p:cNvSpPr>
          <p:nvPr>
            <p:ph type="ctrTitle"/>
          </p:nvPr>
        </p:nvSpPr>
        <p:spPr>
          <a:xfrm>
            <a:off x="7469188" y="2079625"/>
            <a:ext cx="1446212" cy="1414463"/>
          </a:xfrm>
        </p:spPr>
        <p:txBody>
          <a:bodyPr/>
          <a:lstStyle>
            <a:lvl1pPr>
              <a:defRPr sz="7200" i="1">
                <a:solidFill>
                  <a:srgbClr val="4978A3"/>
                </a:solidFill>
              </a:defRPr>
            </a:lvl1pPr>
          </a:lstStyle>
          <a:p>
            <a:r>
              <a:rPr lang="en-US"/>
              <a:t>Click to edit Master title style</a:t>
            </a:r>
          </a:p>
        </p:txBody>
      </p:sp>
      <p:sp>
        <p:nvSpPr>
          <p:cNvPr id="108549" name="Rectangle 5"/>
          <p:cNvSpPr>
            <a:spLocks noGrp="1" noChangeArrowheads="1"/>
          </p:cNvSpPr>
          <p:nvPr>
            <p:ph type="subTitle" idx="1"/>
          </p:nvPr>
        </p:nvSpPr>
        <p:spPr>
          <a:xfrm>
            <a:off x="5756275" y="4086225"/>
            <a:ext cx="3113088" cy="2286000"/>
          </a:xfrm>
        </p:spPr>
        <p:txBody>
          <a:bodyPr/>
          <a:lstStyle>
            <a:lvl1pPr marL="0" indent="0">
              <a:lnSpc>
                <a:spcPct val="90000"/>
              </a:lnSpc>
              <a:buFont typeface="Times" charset="0"/>
              <a:buNone/>
              <a:defRPr sz="3500">
                <a:solidFill>
                  <a:schemeClr val="bg1"/>
                </a:solidFill>
              </a:defRPr>
            </a:lvl1pPr>
          </a:lstStyle>
          <a:p>
            <a:r>
              <a:rPr lang="en-US"/>
              <a:t>Click to edit Master subtitle style</a:t>
            </a:r>
          </a:p>
        </p:txBody>
      </p:sp>
      <p:sp>
        <p:nvSpPr>
          <p:cNvPr id="108550" name="Text Box 6"/>
          <p:cNvSpPr txBox="1">
            <a:spLocks noChangeArrowheads="1"/>
          </p:cNvSpPr>
          <p:nvPr/>
        </p:nvSpPr>
        <p:spPr bwMode="auto">
          <a:xfrm>
            <a:off x="5741988" y="274638"/>
            <a:ext cx="3302000" cy="1311275"/>
          </a:xfrm>
          <a:prstGeom prst="rect">
            <a:avLst/>
          </a:prstGeom>
          <a:noFill/>
          <a:ln w="9525">
            <a:noFill/>
            <a:miter lim="800000"/>
            <a:headEnd/>
            <a:tailEnd/>
          </a:ln>
          <a:effectLst/>
        </p:spPr>
        <p:txBody>
          <a:bodyPr>
            <a:spAutoFit/>
          </a:bodyPr>
          <a:lstStyle/>
          <a:p>
            <a:pPr algn="l"/>
            <a:r>
              <a:rPr lang="en-US" sz="2000">
                <a:solidFill>
                  <a:srgbClr val="2A3872"/>
                </a:solidFill>
                <a:latin typeface="Arial" charset="0"/>
              </a:rPr>
              <a:t>PowerPoint</a:t>
            </a:r>
            <a:r>
              <a:rPr lang="en-US" sz="2000" baseline="30000">
                <a:solidFill>
                  <a:srgbClr val="2A3872"/>
                </a:solidFill>
                <a:latin typeface="Arial" charset="0"/>
              </a:rPr>
              <a:t>®</a:t>
            </a:r>
            <a:r>
              <a:rPr lang="en-US" sz="2000">
                <a:solidFill>
                  <a:srgbClr val="2A3872"/>
                </a:solidFill>
                <a:latin typeface="Arial" charset="0"/>
              </a:rPr>
              <a:t> Lecture Slides </a:t>
            </a:r>
          </a:p>
          <a:p>
            <a:pPr algn="l"/>
            <a:r>
              <a:rPr lang="en-US" sz="2000">
                <a:latin typeface="Arial" charset="0"/>
              </a:rPr>
              <a:t>prepared by </a:t>
            </a:r>
          </a:p>
          <a:p>
            <a:pPr algn="l"/>
            <a:r>
              <a:rPr lang="en-US" sz="2000">
                <a:latin typeface="Arial" charset="0"/>
              </a:rPr>
              <a:t>Janice Meeking, </a:t>
            </a:r>
          </a:p>
          <a:p>
            <a:pPr algn="l"/>
            <a:r>
              <a:rPr lang="en-US" sz="2000">
                <a:latin typeface="Arial" charset="0"/>
              </a:rPr>
              <a:t>Mount Royal College</a:t>
            </a:r>
            <a:endParaRPr lang="en-US" sz="2000">
              <a:solidFill>
                <a:schemeClr val="bg1"/>
              </a:solidFill>
              <a:latin typeface="Arial" charset="0"/>
            </a:endParaRPr>
          </a:p>
        </p:txBody>
      </p:sp>
      <p:sp>
        <p:nvSpPr>
          <p:cNvPr id="108551" name="Text Box 7"/>
          <p:cNvSpPr txBox="1">
            <a:spLocks noChangeArrowheads="1"/>
          </p:cNvSpPr>
          <p:nvPr/>
        </p:nvSpPr>
        <p:spPr bwMode="auto">
          <a:xfrm>
            <a:off x="5751513" y="2741613"/>
            <a:ext cx="1670050" cy="504825"/>
          </a:xfrm>
          <a:prstGeom prst="rect">
            <a:avLst/>
          </a:prstGeom>
          <a:noFill/>
          <a:ln w="9525">
            <a:noFill/>
            <a:miter lim="800000"/>
            <a:headEnd/>
            <a:tailEnd/>
          </a:ln>
          <a:effectLst/>
        </p:spPr>
        <p:txBody>
          <a:bodyPr>
            <a:spAutoFit/>
          </a:bodyPr>
          <a:lstStyle/>
          <a:p>
            <a:pPr algn="l" eaLnBrk="1" hangingPunct="1">
              <a:spcAft>
                <a:spcPct val="50000"/>
              </a:spcAft>
              <a:buClr>
                <a:srgbClr val="669900"/>
              </a:buClr>
              <a:buFont typeface="Wingdings" pitchFamily="2" charset="2"/>
              <a:buNone/>
            </a:pPr>
            <a:r>
              <a:rPr lang="en-US" sz="1800" b="1">
                <a:latin typeface="Arial" charset="0"/>
              </a:rPr>
              <a:t>C H A P T E R</a:t>
            </a:r>
          </a:p>
        </p:txBody>
      </p:sp>
      <p:sp>
        <p:nvSpPr>
          <p:cNvPr id="108552" name="Rectangle 8"/>
          <p:cNvSpPr>
            <a:spLocks noChangeArrowheads="1"/>
          </p:cNvSpPr>
          <p:nvPr/>
        </p:nvSpPr>
        <p:spPr bwMode="auto">
          <a:xfrm>
            <a:off x="5359400" y="0"/>
            <a:ext cx="85725" cy="6858000"/>
          </a:xfrm>
          <a:prstGeom prst="rect">
            <a:avLst/>
          </a:prstGeom>
          <a:solidFill>
            <a:schemeClr val="tx1"/>
          </a:solidFill>
          <a:ln w="9525">
            <a:solidFill>
              <a:schemeClr val="tx1"/>
            </a:solidFill>
            <a:miter lim="800000"/>
            <a:headEnd/>
            <a:tailEnd/>
          </a:ln>
          <a:effectLst/>
        </p:spPr>
        <p:txBody>
          <a:bodyPr wrap="none" anchor="ctr"/>
          <a:lstStyle/>
          <a:p>
            <a:endParaRPr lang="en-US"/>
          </a:p>
        </p:txBody>
      </p:sp>
      <p:sp>
        <p:nvSpPr>
          <p:cNvPr id="108553" name="Rectangle 9"/>
          <p:cNvSpPr>
            <a:spLocks noChangeArrowheads="1"/>
          </p:cNvSpPr>
          <p:nvPr/>
        </p:nvSpPr>
        <p:spPr bwMode="auto">
          <a:xfrm>
            <a:off x="0" y="6664325"/>
            <a:ext cx="5373688" cy="193675"/>
          </a:xfrm>
          <a:prstGeom prst="rect">
            <a:avLst/>
          </a:prstGeom>
          <a:solidFill>
            <a:schemeClr val="tx1"/>
          </a:solidFill>
          <a:ln w="9525">
            <a:noFill/>
            <a:miter lim="800000"/>
            <a:headEnd/>
            <a:tailEnd/>
          </a:ln>
          <a:effectLst/>
        </p:spPr>
        <p:txBody>
          <a:bodyPr wrap="none" anchor="ctr"/>
          <a:lstStyle/>
          <a:p>
            <a:endParaRPr lang="en-US"/>
          </a:p>
        </p:txBody>
      </p:sp>
      <p:sp>
        <p:nvSpPr>
          <p:cNvPr id="108554" name="Text Box 10"/>
          <p:cNvSpPr txBox="1">
            <a:spLocks noChangeArrowheads="1"/>
          </p:cNvSpPr>
          <p:nvPr/>
        </p:nvSpPr>
        <p:spPr bwMode="auto">
          <a:xfrm>
            <a:off x="0" y="6623050"/>
            <a:ext cx="5357813" cy="244475"/>
          </a:xfrm>
          <a:prstGeom prst="rect">
            <a:avLst/>
          </a:prstGeom>
          <a:noFill/>
          <a:ln w="9525">
            <a:noFill/>
            <a:miter lim="800000"/>
            <a:headEnd/>
            <a:tailEnd/>
          </a:ln>
          <a:effectLst/>
        </p:spPr>
        <p:txBody>
          <a:bodyPr>
            <a:spAutoFit/>
          </a:bodyPr>
          <a:lstStyle/>
          <a:p>
            <a:r>
              <a:rPr lang="en-US" sz="1000">
                <a:solidFill>
                  <a:schemeClr val="bg1"/>
                </a:solidFill>
                <a:latin typeface="Arial" charset="0"/>
              </a:rPr>
              <a:t>Copyright © 2010 Pearson Education, Inc.</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60375" y="1368425"/>
            <a:ext cx="4037013" cy="49434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9788" y="1368425"/>
            <a:ext cx="4038600" cy="49434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30988" y="261938"/>
            <a:ext cx="2057400" cy="6049962"/>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8788" y="261938"/>
            <a:ext cx="6019800" cy="604996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cSld name="1_Title Slide">
    <p:spTree>
      <p:nvGrpSpPr>
        <p:cNvPr id="1" name=""/>
        <p:cNvGrpSpPr/>
        <p:nvPr/>
      </p:nvGrpSpPr>
      <p:grpSpPr>
        <a:xfrm>
          <a:off x="0" y="0"/>
          <a:ext cx="0" cy="0"/>
          <a:chOff x="0" y="0"/>
          <a:chExt cx="0" cy="0"/>
        </a:xfrm>
      </p:grpSpPr>
      <p:sp>
        <p:nvSpPr>
          <p:cNvPr id="37895" name="Rectangle 7"/>
          <p:cNvSpPr>
            <a:spLocks noGrp="1" noChangeArrowheads="1"/>
          </p:cNvSpPr>
          <p:nvPr>
            <p:ph type="ctrTitle"/>
          </p:nvPr>
        </p:nvSpPr>
        <p:spPr/>
        <p:txBody>
          <a:bodyPr/>
          <a:lstStyle>
            <a:lvl1pPr>
              <a:defRPr/>
            </a:lvl1pPr>
          </a:lstStyle>
          <a:p>
            <a:r>
              <a:rPr lang="en-US"/>
              <a:t>Click to edit Master title style</a:t>
            </a:r>
          </a:p>
        </p:txBody>
      </p:sp>
      <p:sp>
        <p:nvSpPr>
          <p:cNvPr id="37896" name="Rectangle 8"/>
          <p:cNvSpPr>
            <a:spLocks noChangeArrowheads="1"/>
          </p:cNvSpPr>
          <p:nvPr/>
        </p:nvSpPr>
        <p:spPr bwMode="auto">
          <a:xfrm>
            <a:off x="0" y="6613525"/>
            <a:ext cx="9144000" cy="244475"/>
          </a:xfrm>
          <a:prstGeom prst="rect">
            <a:avLst/>
          </a:prstGeom>
          <a:noFill/>
          <a:ln w="9525">
            <a:noFill/>
            <a:miter lim="800000"/>
            <a:headEnd/>
            <a:tailEnd/>
          </a:ln>
          <a:effectLst/>
        </p:spPr>
        <p:txBody>
          <a:bodyPr lIns="91433" tIns="45716" rIns="91433" bIns="45716">
            <a:spAutoFit/>
          </a:bodyPr>
          <a:lstStyle/>
          <a:p>
            <a:pPr eaLnBrk="0" hangingPunct="0"/>
            <a:r>
              <a:rPr lang="en-US" sz="1000"/>
              <a:t>Copyright © 2010 Pearson Education, Inc.</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112642" name="Picture 2"/>
          <p:cNvPicPr>
            <a:picLocks noChangeAspect="1" noChangeArrowheads="1"/>
          </p:cNvPicPr>
          <p:nvPr/>
        </p:nvPicPr>
        <p:blipFill>
          <a:blip r:embed="rId2" cstate="print"/>
          <a:srcRect l="4555"/>
          <a:stretch>
            <a:fillRect/>
          </a:stretch>
        </p:blipFill>
        <p:spPr bwMode="auto">
          <a:xfrm>
            <a:off x="0" y="0"/>
            <a:ext cx="5422900" cy="6858000"/>
          </a:xfrm>
          <a:prstGeom prst="rect">
            <a:avLst/>
          </a:prstGeom>
          <a:noFill/>
        </p:spPr>
      </p:pic>
      <p:sp>
        <p:nvSpPr>
          <p:cNvPr id="112643" name="Rectangle 3"/>
          <p:cNvSpPr>
            <a:spLocks noChangeArrowheads="1"/>
          </p:cNvSpPr>
          <p:nvPr/>
        </p:nvSpPr>
        <p:spPr bwMode="auto">
          <a:xfrm>
            <a:off x="5399088" y="0"/>
            <a:ext cx="3744912" cy="6858000"/>
          </a:xfrm>
          <a:prstGeom prst="rect">
            <a:avLst/>
          </a:prstGeom>
          <a:solidFill>
            <a:srgbClr val="D39B51"/>
          </a:solidFill>
          <a:ln w="9525">
            <a:solidFill>
              <a:schemeClr val="tx1"/>
            </a:solidFill>
            <a:miter lim="800000"/>
            <a:headEnd/>
            <a:tailEnd/>
          </a:ln>
          <a:effectLst/>
        </p:spPr>
        <p:txBody>
          <a:bodyPr wrap="none" anchor="ctr"/>
          <a:lstStyle/>
          <a:p>
            <a:endParaRPr lang="en-US"/>
          </a:p>
        </p:txBody>
      </p:sp>
      <p:sp>
        <p:nvSpPr>
          <p:cNvPr id="112644" name="Rectangle 4"/>
          <p:cNvSpPr>
            <a:spLocks noGrp="1" noChangeArrowheads="1"/>
          </p:cNvSpPr>
          <p:nvPr>
            <p:ph type="ctrTitle"/>
          </p:nvPr>
        </p:nvSpPr>
        <p:spPr>
          <a:xfrm>
            <a:off x="7469188" y="2079625"/>
            <a:ext cx="1446212" cy="1414463"/>
          </a:xfrm>
        </p:spPr>
        <p:txBody>
          <a:bodyPr/>
          <a:lstStyle>
            <a:lvl1pPr>
              <a:defRPr sz="7200" i="1">
                <a:solidFill>
                  <a:srgbClr val="4978A3"/>
                </a:solidFill>
              </a:defRPr>
            </a:lvl1pPr>
          </a:lstStyle>
          <a:p>
            <a:r>
              <a:rPr lang="en-US"/>
              <a:t>Click to edit Master title style</a:t>
            </a:r>
          </a:p>
        </p:txBody>
      </p:sp>
      <p:sp>
        <p:nvSpPr>
          <p:cNvPr id="112645" name="Rectangle 5"/>
          <p:cNvSpPr>
            <a:spLocks noGrp="1" noChangeArrowheads="1"/>
          </p:cNvSpPr>
          <p:nvPr>
            <p:ph type="subTitle" idx="1"/>
          </p:nvPr>
        </p:nvSpPr>
        <p:spPr>
          <a:xfrm>
            <a:off x="5756275" y="4086225"/>
            <a:ext cx="3113088" cy="2286000"/>
          </a:xfrm>
        </p:spPr>
        <p:txBody>
          <a:bodyPr/>
          <a:lstStyle>
            <a:lvl1pPr marL="0" indent="0">
              <a:lnSpc>
                <a:spcPct val="90000"/>
              </a:lnSpc>
              <a:buFont typeface="Times" charset="0"/>
              <a:buNone/>
              <a:defRPr sz="3500">
                <a:solidFill>
                  <a:schemeClr val="bg1"/>
                </a:solidFill>
              </a:defRPr>
            </a:lvl1pPr>
          </a:lstStyle>
          <a:p>
            <a:r>
              <a:rPr lang="en-US"/>
              <a:t>Click to edit Master subtitle style</a:t>
            </a:r>
          </a:p>
        </p:txBody>
      </p:sp>
      <p:sp>
        <p:nvSpPr>
          <p:cNvPr id="112646" name="Text Box 6"/>
          <p:cNvSpPr txBox="1">
            <a:spLocks noChangeArrowheads="1"/>
          </p:cNvSpPr>
          <p:nvPr/>
        </p:nvSpPr>
        <p:spPr bwMode="auto">
          <a:xfrm>
            <a:off x="5741988" y="274638"/>
            <a:ext cx="3302000" cy="1311275"/>
          </a:xfrm>
          <a:prstGeom prst="rect">
            <a:avLst/>
          </a:prstGeom>
          <a:noFill/>
          <a:ln w="9525">
            <a:noFill/>
            <a:miter lim="800000"/>
            <a:headEnd/>
            <a:tailEnd/>
          </a:ln>
          <a:effectLst/>
        </p:spPr>
        <p:txBody>
          <a:bodyPr>
            <a:spAutoFit/>
          </a:bodyPr>
          <a:lstStyle/>
          <a:p>
            <a:pPr algn="l"/>
            <a:r>
              <a:rPr lang="en-US" sz="2000">
                <a:solidFill>
                  <a:srgbClr val="2A3872"/>
                </a:solidFill>
                <a:latin typeface="Arial" charset="0"/>
              </a:rPr>
              <a:t>PowerPoint</a:t>
            </a:r>
            <a:r>
              <a:rPr lang="en-US" sz="2000" baseline="30000">
                <a:solidFill>
                  <a:srgbClr val="2A3872"/>
                </a:solidFill>
                <a:latin typeface="Arial" charset="0"/>
              </a:rPr>
              <a:t>®</a:t>
            </a:r>
            <a:r>
              <a:rPr lang="en-US" sz="2000">
                <a:solidFill>
                  <a:srgbClr val="2A3872"/>
                </a:solidFill>
                <a:latin typeface="Arial" charset="0"/>
              </a:rPr>
              <a:t> Lecture Slides </a:t>
            </a:r>
          </a:p>
          <a:p>
            <a:pPr algn="l"/>
            <a:r>
              <a:rPr lang="en-US" sz="2000">
                <a:solidFill>
                  <a:schemeClr val="bg1"/>
                </a:solidFill>
                <a:latin typeface="Arial" charset="0"/>
              </a:rPr>
              <a:t>prepared by Vince Austin, </a:t>
            </a:r>
          </a:p>
          <a:p>
            <a:pPr algn="l"/>
            <a:r>
              <a:rPr lang="en-US" sz="2000">
                <a:solidFill>
                  <a:schemeClr val="bg1"/>
                </a:solidFill>
                <a:latin typeface="Arial" charset="0"/>
              </a:rPr>
              <a:t>Bluegrass Technical </a:t>
            </a:r>
            <a:br>
              <a:rPr lang="en-US" sz="2000">
                <a:solidFill>
                  <a:schemeClr val="bg1"/>
                </a:solidFill>
                <a:latin typeface="Arial" charset="0"/>
              </a:rPr>
            </a:br>
            <a:r>
              <a:rPr lang="en-US" sz="2000">
                <a:solidFill>
                  <a:schemeClr val="bg1"/>
                </a:solidFill>
                <a:latin typeface="Arial" charset="0"/>
              </a:rPr>
              <a:t>and Community College</a:t>
            </a:r>
          </a:p>
        </p:txBody>
      </p:sp>
      <p:sp>
        <p:nvSpPr>
          <p:cNvPr id="112647" name="Text Box 7"/>
          <p:cNvSpPr txBox="1">
            <a:spLocks noChangeArrowheads="1"/>
          </p:cNvSpPr>
          <p:nvPr/>
        </p:nvSpPr>
        <p:spPr bwMode="auto">
          <a:xfrm>
            <a:off x="5751513" y="2741613"/>
            <a:ext cx="1670050" cy="504825"/>
          </a:xfrm>
          <a:prstGeom prst="rect">
            <a:avLst/>
          </a:prstGeom>
          <a:noFill/>
          <a:ln w="9525">
            <a:noFill/>
            <a:miter lim="800000"/>
            <a:headEnd/>
            <a:tailEnd/>
          </a:ln>
          <a:effectLst/>
        </p:spPr>
        <p:txBody>
          <a:bodyPr>
            <a:spAutoFit/>
          </a:bodyPr>
          <a:lstStyle/>
          <a:p>
            <a:pPr algn="l" eaLnBrk="1" hangingPunct="1">
              <a:spcAft>
                <a:spcPct val="50000"/>
              </a:spcAft>
              <a:buClr>
                <a:srgbClr val="669900"/>
              </a:buClr>
              <a:buFont typeface="Wingdings" pitchFamily="2" charset="2"/>
              <a:buNone/>
            </a:pPr>
            <a:r>
              <a:rPr lang="en-US" sz="1800" b="1">
                <a:latin typeface="Arial" charset="0"/>
              </a:rPr>
              <a:t>C H A P T E R</a:t>
            </a:r>
          </a:p>
        </p:txBody>
      </p:sp>
      <p:sp>
        <p:nvSpPr>
          <p:cNvPr id="112648" name="Rectangle 8"/>
          <p:cNvSpPr>
            <a:spLocks noChangeArrowheads="1"/>
          </p:cNvSpPr>
          <p:nvPr/>
        </p:nvSpPr>
        <p:spPr bwMode="auto">
          <a:xfrm>
            <a:off x="5359400" y="0"/>
            <a:ext cx="85725" cy="6858000"/>
          </a:xfrm>
          <a:prstGeom prst="rect">
            <a:avLst/>
          </a:prstGeom>
          <a:solidFill>
            <a:schemeClr val="tx1"/>
          </a:solidFill>
          <a:ln w="9525">
            <a:solidFill>
              <a:schemeClr val="tx1"/>
            </a:solidFill>
            <a:miter lim="800000"/>
            <a:headEnd/>
            <a:tailEnd/>
          </a:ln>
          <a:effectLst/>
        </p:spPr>
        <p:txBody>
          <a:bodyPr wrap="none" anchor="ctr"/>
          <a:lstStyle/>
          <a:p>
            <a:endParaRPr lang="en-US"/>
          </a:p>
        </p:txBody>
      </p:sp>
      <p:sp>
        <p:nvSpPr>
          <p:cNvPr id="112649" name="Rectangle 9"/>
          <p:cNvSpPr>
            <a:spLocks noChangeArrowheads="1"/>
          </p:cNvSpPr>
          <p:nvPr/>
        </p:nvSpPr>
        <p:spPr bwMode="auto">
          <a:xfrm>
            <a:off x="0" y="6664325"/>
            <a:ext cx="5373688" cy="193675"/>
          </a:xfrm>
          <a:prstGeom prst="rect">
            <a:avLst/>
          </a:prstGeom>
          <a:solidFill>
            <a:schemeClr val="tx1"/>
          </a:solidFill>
          <a:ln w="9525">
            <a:noFill/>
            <a:miter lim="800000"/>
            <a:headEnd/>
            <a:tailEnd/>
          </a:ln>
          <a:effectLst/>
        </p:spPr>
        <p:txBody>
          <a:bodyPr wrap="none" anchor="ctr"/>
          <a:lstStyle/>
          <a:p>
            <a:endParaRPr lang="en-US"/>
          </a:p>
        </p:txBody>
      </p:sp>
      <p:sp>
        <p:nvSpPr>
          <p:cNvPr id="112650" name="Text Box 10"/>
          <p:cNvSpPr txBox="1">
            <a:spLocks noChangeArrowheads="1"/>
          </p:cNvSpPr>
          <p:nvPr/>
        </p:nvSpPr>
        <p:spPr bwMode="auto">
          <a:xfrm>
            <a:off x="0" y="6623050"/>
            <a:ext cx="5357813" cy="244475"/>
          </a:xfrm>
          <a:prstGeom prst="rect">
            <a:avLst/>
          </a:prstGeom>
          <a:noFill/>
          <a:ln w="9525">
            <a:noFill/>
            <a:miter lim="800000"/>
            <a:headEnd/>
            <a:tailEnd/>
          </a:ln>
          <a:effectLst/>
        </p:spPr>
        <p:txBody>
          <a:bodyPr>
            <a:spAutoFit/>
          </a:bodyPr>
          <a:lstStyle/>
          <a:p>
            <a:r>
              <a:rPr lang="en-US" sz="1000">
                <a:solidFill>
                  <a:schemeClr val="bg1"/>
                </a:solidFill>
                <a:latin typeface="Arial" charset="0"/>
              </a:rPr>
              <a:t>Copyright © 2010 Pearson Education, Inc.</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60375" y="1368425"/>
            <a:ext cx="4037013" cy="49434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9788" y="1368425"/>
            <a:ext cx="4038600" cy="49434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30988" y="261938"/>
            <a:ext cx="2057400" cy="6049962"/>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8788" y="261938"/>
            <a:ext cx="6019800" cy="604996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7522" name="Rectangle 2"/>
          <p:cNvSpPr>
            <a:spLocks noChangeArrowheads="1"/>
          </p:cNvSpPr>
          <p:nvPr/>
        </p:nvSpPr>
        <p:spPr bwMode="auto">
          <a:xfrm>
            <a:off x="0" y="0"/>
            <a:ext cx="9144000" cy="111125"/>
          </a:xfrm>
          <a:prstGeom prst="rect">
            <a:avLst/>
          </a:prstGeom>
          <a:solidFill>
            <a:srgbClr val="4587B1"/>
          </a:solidFill>
          <a:ln w="34925">
            <a:noFill/>
            <a:miter lim="800000"/>
            <a:headEnd/>
            <a:tailEnd/>
          </a:ln>
          <a:effectLst/>
        </p:spPr>
        <p:txBody>
          <a:bodyPr wrap="none" lIns="92075" tIns="46038" rIns="92075" bIns="46038" anchor="ctr"/>
          <a:lstStyle/>
          <a:p>
            <a:endParaRPr lang="en-US"/>
          </a:p>
        </p:txBody>
      </p:sp>
      <p:sp>
        <p:nvSpPr>
          <p:cNvPr id="107523" name="Rectangle 3"/>
          <p:cNvSpPr>
            <a:spLocks noGrp="1" noChangeArrowheads="1"/>
          </p:cNvSpPr>
          <p:nvPr>
            <p:ph type="title"/>
          </p:nvPr>
        </p:nvSpPr>
        <p:spPr bwMode="auto">
          <a:xfrm>
            <a:off x="458788" y="261938"/>
            <a:ext cx="8226425" cy="6096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title style</a:t>
            </a:r>
          </a:p>
        </p:txBody>
      </p:sp>
      <p:sp>
        <p:nvSpPr>
          <p:cNvPr id="107524" name="Rectangle 4"/>
          <p:cNvSpPr>
            <a:spLocks noGrp="1" noChangeArrowheads="1"/>
          </p:cNvSpPr>
          <p:nvPr>
            <p:ph type="body" idx="1"/>
          </p:nvPr>
        </p:nvSpPr>
        <p:spPr bwMode="auto">
          <a:xfrm>
            <a:off x="460375" y="1368425"/>
            <a:ext cx="8228013" cy="494347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7525" name="Text Box 5"/>
          <p:cNvSpPr txBox="1">
            <a:spLocks noChangeArrowheads="1"/>
          </p:cNvSpPr>
          <p:nvPr/>
        </p:nvSpPr>
        <p:spPr bwMode="auto">
          <a:xfrm>
            <a:off x="0" y="6643688"/>
            <a:ext cx="2097088" cy="214312"/>
          </a:xfrm>
          <a:prstGeom prst="rect">
            <a:avLst/>
          </a:prstGeom>
          <a:noFill/>
          <a:ln w="9525">
            <a:noFill/>
            <a:miter lim="800000"/>
            <a:headEnd/>
            <a:tailEnd/>
          </a:ln>
          <a:effectLst/>
        </p:spPr>
        <p:txBody>
          <a:bodyPr wrap="none">
            <a:spAutoFit/>
          </a:bodyPr>
          <a:lstStyle/>
          <a:p>
            <a:pPr algn="l"/>
            <a:r>
              <a:rPr lang="en-US" sz="800">
                <a:solidFill>
                  <a:srgbClr val="053D76"/>
                </a:solidFill>
                <a:latin typeface="Arial" charset="0"/>
              </a:rPr>
              <a:t>Copyright © 2010 Pearson Education, Inc.</a:t>
            </a:r>
          </a:p>
        </p:txBody>
      </p:sp>
    </p:spTree>
  </p:cSld>
  <p:clrMap bg1="lt1" tx1="dk1" bg2="lt2" tx2="dk2" accent1="accent1" accent2="accent2" accent3="accent3" accent4="accent4" accent5="accent5" accent6="accent6" hlink="hlink" folHlink="folHlink"/>
  <p:sldLayoutIdLst>
    <p:sldLayoutId id="2147483650" r:id="rId1"/>
    <p:sldLayoutId id="2147483653" r:id="rId2"/>
    <p:sldLayoutId id="2147483654" r:id="rId3"/>
    <p:sldLayoutId id="2147483655" r:id="rId4"/>
    <p:sldLayoutId id="2147483656" r:id="rId5"/>
    <p:sldLayoutId id="2147483657" r:id="rId6"/>
    <p:sldLayoutId id="2147483658" r:id="rId7"/>
    <p:sldLayoutId id="2147483659" r:id="rId8"/>
    <p:sldLayoutId id="2147483660" r:id="rId9"/>
    <p:sldLayoutId id="2147483661" r:id="rId10"/>
    <p:sldLayoutId id="2147483662" r:id="rId11"/>
    <p:sldLayoutId id="2147483673" r:id="rId12"/>
  </p:sldLayoutIdLst>
  <p:txStyles>
    <p:titleStyle>
      <a:lvl1pPr algn="l" rtl="0" fontAlgn="base">
        <a:spcBef>
          <a:spcPct val="0"/>
        </a:spcBef>
        <a:spcAft>
          <a:spcPct val="0"/>
        </a:spcAft>
        <a:defRPr sz="3000" b="1">
          <a:solidFill>
            <a:srgbClr val="053D76"/>
          </a:solidFill>
          <a:latin typeface="+mj-lt"/>
          <a:ea typeface="+mj-ea"/>
          <a:cs typeface="+mj-cs"/>
        </a:defRPr>
      </a:lvl1pPr>
      <a:lvl2pPr algn="l" rtl="0" fontAlgn="base">
        <a:spcBef>
          <a:spcPct val="0"/>
        </a:spcBef>
        <a:spcAft>
          <a:spcPct val="0"/>
        </a:spcAft>
        <a:defRPr sz="3000" b="1">
          <a:solidFill>
            <a:srgbClr val="053D76"/>
          </a:solidFill>
          <a:latin typeface="Arial" charset="0"/>
        </a:defRPr>
      </a:lvl2pPr>
      <a:lvl3pPr algn="l" rtl="0" fontAlgn="base">
        <a:spcBef>
          <a:spcPct val="0"/>
        </a:spcBef>
        <a:spcAft>
          <a:spcPct val="0"/>
        </a:spcAft>
        <a:defRPr sz="3000" b="1">
          <a:solidFill>
            <a:srgbClr val="053D76"/>
          </a:solidFill>
          <a:latin typeface="Arial" charset="0"/>
        </a:defRPr>
      </a:lvl3pPr>
      <a:lvl4pPr algn="l" rtl="0" fontAlgn="base">
        <a:spcBef>
          <a:spcPct val="0"/>
        </a:spcBef>
        <a:spcAft>
          <a:spcPct val="0"/>
        </a:spcAft>
        <a:defRPr sz="3000" b="1">
          <a:solidFill>
            <a:srgbClr val="053D76"/>
          </a:solidFill>
          <a:latin typeface="Arial" charset="0"/>
        </a:defRPr>
      </a:lvl4pPr>
      <a:lvl5pPr algn="l" rtl="0" fontAlgn="base">
        <a:spcBef>
          <a:spcPct val="0"/>
        </a:spcBef>
        <a:spcAft>
          <a:spcPct val="0"/>
        </a:spcAft>
        <a:defRPr sz="3000" b="1">
          <a:solidFill>
            <a:srgbClr val="053D76"/>
          </a:solidFill>
          <a:latin typeface="Arial" charset="0"/>
        </a:defRPr>
      </a:lvl5pPr>
      <a:lvl6pPr marL="457200" algn="l" rtl="0" fontAlgn="base">
        <a:spcBef>
          <a:spcPct val="0"/>
        </a:spcBef>
        <a:spcAft>
          <a:spcPct val="0"/>
        </a:spcAft>
        <a:defRPr sz="3000" b="1">
          <a:solidFill>
            <a:srgbClr val="053D76"/>
          </a:solidFill>
          <a:latin typeface="Arial" charset="0"/>
        </a:defRPr>
      </a:lvl6pPr>
      <a:lvl7pPr marL="914400" algn="l" rtl="0" fontAlgn="base">
        <a:spcBef>
          <a:spcPct val="0"/>
        </a:spcBef>
        <a:spcAft>
          <a:spcPct val="0"/>
        </a:spcAft>
        <a:defRPr sz="3000" b="1">
          <a:solidFill>
            <a:srgbClr val="053D76"/>
          </a:solidFill>
          <a:latin typeface="Arial" charset="0"/>
        </a:defRPr>
      </a:lvl7pPr>
      <a:lvl8pPr marL="1371600" algn="l" rtl="0" fontAlgn="base">
        <a:spcBef>
          <a:spcPct val="0"/>
        </a:spcBef>
        <a:spcAft>
          <a:spcPct val="0"/>
        </a:spcAft>
        <a:defRPr sz="3000" b="1">
          <a:solidFill>
            <a:srgbClr val="053D76"/>
          </a:solidFill>
          <a:latin typeface="Arial" charset="0"/>
        </a:defRPr>
      </a:lvl8pPr>
      <a:lvl9pPr marL="1828800" algn="l" rtl="0" fontAlgn="base">
        <a:spcBef>
          <a:spcPct val="0"/>
        </a:spcBef>
        <a:spcAft>
          <a:spcPct val="0"/>
        </a:spcAft>
        <a:defRPr sz="3000" b="1">
          <a:solidFill>
            <a:srgbClr val="053D76"/>
          </a:solidFill>
          <a:latin typeface="Arial" charset="0"/>
        </a:defRPr>
      </a:lvl9pPr>
    </p:titleStyle>
    <p:bodyStyle>
      <a:lvl1pPr marL="231775" indent="-231775" algn="l" rtl="0" fontAlgn="base">
        <a:spcBef>
          <a:spcPct val="0"/>
        </a:spcBef>
        <a:spcAft>
          <a:spcPct val="50000"/>
        </a:spcAft>
        <a:buClr>
          <a:srgbClr val="053D76"/>
        </a:buClr>
        <a:buFont typeface="Times" charset="0"/>
        <a:buChar char="•"/>
        <a:defRPr sz="3000">
          <a:solidFill>
            <a:schemeClr val="tx1"/>
          </a:solidFill>
          <a:latin typeface="+mn-lt"/>
          <a:ea typeface="+mn-ea"/>
          <a:cs typeface="+mn-cs"/>
        </a:defRPr>
      </a:lvl1pPr>
      <a:lvl2pPr marL="631825" indent="-285750" algn="l" rtl="0" fontAlgn="base">
        <a:spcBef>
          <a:spcPct val="0"/>
        </a:spcBef>
        <a:spcAft>
          <a:spcPct val="50000"/>
        </a:spcAft>
        <a:buClr>
          <a:srgbClr val="053D76"/>
        </a:buClr>
        <a:buFont typeface="Times" charset="0"/>
        <a:buChar char="•"/>
        <a:defRPr sz="2800">
          <a:solidFill>
            <a:schemeClr val="tx1"/>
          </a:solidFill>
          <a:latin typeface="+mn-lt"/>
        </a:defRPr>
      </a:lvl2pPr>
      <a:lvl3pPr marL="974725" indent="-228600" algn="l" rtl="0" fontAlgn="base">
        <a:spcBef>
          <a:spcPct val="0"/>
        </a:spcBef>
        <a:spcAft>
          <a:spcPct val="50000"/>
        </a:spcAft>
        <a:buClr>
          <a:srgbClr val="053D76"/>
        </a:buClr>
        <a:buFont typeface="Times" charset="0"/>
        <a:buChar char="•"/>
        <a:defRPr sz="2800">
          <a:solidFill>
            <a:schemeClr val="tx1"/>
          </a:solidFill>
          <a:latin typeface="+mn-lt"/>
        </a:defRPr>
      </a:lvl3pPr>
      <a:lvl4pPr marL="1317625" indent="-228600" algn="l" rtl="0" fontAlgn="base">
        <a:spcBef>
          <a:spcPct val="0"/>
        </a:spcBef>
        <a:spcAft>
          <a:spcPct val="50000"/>
        </a:spcAft>
        <a:buClr>
          <a:srgbClr val="053D76"/>
        </a:buClr>
        <a:buFont typeface="Times" charset="0"/>
        <a:buChar char="•"/>
        <a:defRPr sz="2800">
          <a:solidFill>
            <a:schemeClr val="tx1"/>
          </a:solidFill>
          <a:latin typeface="+mn-lt"/>
        </a:defRPr>
      </a:lvl4pPr>
      <a:lvl5pPr marL="1660525" indent="-228600" algn="l" rtl="0" fontAlgn="base">
        <a:spcBef>
          <a:spcPct val="0"/>
        </a:spcBef>
        <a:spcAft>
          <a:spcPct val="50000"/>
        </a:spcAft>
        <a:buClr>
          <a:srgbClr val="053D76"/>
        </a:buClr>
        <a:buFont typeface="Times" charset="0"/>
        <a:buChar char="•"/>
        <a:defRPr sz="2800">
          <a:solidFill>
            <a:schemeClr val="tx1"/>
          </a:solidFill>
          <a:latin typeface="+mn-lt"/>
        </a:defRPr>
      </a:lvl5pPr>
      <a:lvl6pPr marL="2117725" indent="-228600" algn="l" rtl="0" fontAlgn="base">
        <a:spcBef>
          <a:spcPct val="0"/>
        </a:spcBef>
        <a:spcAft>
          <a:spcPct val="50000"/>
        </a:spcAft>
        <a:buClr>
          <a:srgbClr val="053D76"/>
        </a:buClr>
        <a:buFont typeface="Times" charset="0"/>
        <a:buChar char="•"/>
        <a:defRPr sz="2800">
          <a:solidFill>
            <a:schemeClr val="tx1"/>
          </a:solidFill>
          <a:latin typeface="+mn-lt"/>
        </a:defRPr>
      </a:lvl6pPr>
      <a:lvl7pPr marL="2574925" indent="-228600" algn="l" rtl="0" fontAlgn="base">
        <a:spcBef>
          <a:spcPct val="0"/>
        </a:spcBef>
        <a:spcAft>
          <a:spcPct val="50000"/>
        </a:spcAft>
        <a:buClr>
          <a:srgbClr val="053D76"/>
        </a:buClr>
        <a:buFont typeface="Times" charset="0"/>
        <a:buChar char="•"/>
        <a:defRPr sz="2800">
          <a:solidFill>
            <a:schemeClr val="tx1"/>
          </a:solidFill>
          <a:latin typeface="+mn-lt"/>
        </a:defRPr>
      </a:lvl7pPr>
      <a:lvl8pPr marL="3032125" indent="-228600" algn="l" rtl="0" fontAlgn="base">
        <a:spcBef>
          <a:spcPct val="0"/>
        </a:spcBef>
        <a:spcAft>
          <a:spcPct val="50000"/>
        </a:spcAft>
        <a:buClr>
          <a:srgbClr val="053D76"/>
        </a:buClr>
        <a:buFont typeface="Times" charset="0"/>
        <a:buChar char="•"/>
        <a:defRPr sz="2800">
          <a:solidFill>
            <a:schemeClr val="tx1"/>
          </a:solidFill>
          <a:latin typeface="+mn-lt"/>
        </a:defRPr>
      </a:lvl8pPr>
      <a:lvl9pPr marL="3489325" indent="-228600" algn="l" rtl="0" fontAlgn="base">
        <a:spcBef>
          <a:spcPct val="0"/>
        </a:spcBef>
        <a:spcAft>
          <a:spcPct val="50000"/>
        </a:spcAft>
        <a:buClr>
          <a:srgbClr val="053D76"/>
        </a:buClr>
        <a:buFont typeface="Times" charset="0"/>
        <a:buChar char="•"/>
        <a:defRPr sz="28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1618" name="Rectangle 2"/>
          <p:cNvSpPr>
            <a:spLocks noGrp="1" noChangeArrowheads="1"/>
          </p:cNvSpPr>
          <p:nvPr>
            <p:ph type="title"/>
          </p:nvPr>
        </p:nvSpPr>
        <p:spPr bwMode="auto">
          <a:xfrm>
            <a:off x="458788" y="261938"/>
            <a:ext cx="8226425" cy="6096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title style</a:t>
            </a:r>
          </a:p>
        </p:txBody>
      </p:sp>
      <p:sp>
        <p:nvSpPr>
          <p:cNvPr id="111619" name="Rectangle 3"/>
          <p:cNvSpPr>
            <a:spLocks noGrp="1" noChangeArrowheads="1"/>
          </p:cNvSpPr>
          <p:nvPr>
            <p:ph type="body" idx="1"/>
          </p:nvPr>
        </p:nvSpPr>
        <p:spPr bwMode="auto">
          <a:xfrm>
            <a:off x="460375" y="1368425"/>
            <a:ext cx="8228013" cy="494347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11620" name="Text Box 4"/>
          <p:cNvSpPr txBox="1">
            <a:spLocks noChangeArrowheads="1"/>
          </p:cNvSpPr>
          <p:nvPr/>
        </p:nvSpPr>
        <p:spPr bwMode="auto">
          <a:xfrm>
            <a:off x="0" y="6643688"/>
            <a:ext cx="2097088" cy="214312"/>
          </a:xfrm>
          <a:prstGeom prst="rect">
            <a:avLst/>
          </a:prstGeom>
          <a:noFill/>
          <a:ln w="9525">
            <a:noFill/>
            <a:miter lim="800000"/>
            <a:headEnd/>
            <a:tailEnd/>
          </a:ln>
          <a:effectLst/>
        </p:spPr>
        <p:txBody>
          <a:bodyPr wrap="none">
            <a:spAutoFit/>
          </a:bodyPr>
          <a:lstStyle/>
          <a:p>
            <a:pPr algn="l"/>
            <a:r>
              <a:rPr lang="en-US" sz="800">
                <a:solidFill>
                  <a:srgbClr val="053D76"/>
                </a:solidFill>
                <a:latin typeface="Arial" charset="0"/>
              </a:rPr>
              <a:t>Copyright © 2010 Pearson Education, Inc.</a:t>
            </a:r>
          </a:p>
        </p:txBody>
      </p:sp>
    </p:spTree>
  </p:cSld>
  <p:clrMap bg1="lt1" tx1="dk1" bg2="lt2" tx2="dk2" accent1="accent1" accent2="accent2" accent3="accent3" accent4="accent4" accent5="accent5" accent6="accent6" hlink="hlink" folHlink="folHlink"/>
  <p:sldLayoutIdLst>
    <p:sldLayoutId id="214748365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Lst>
  <p:txStyles>
    <p:titleStyle>
      <a:lvl1pPr algn="l" rtl="0" fontAlgn="base">
        <a:spcBef>
          <a:spcPct val="0"/>
        </a:spcBef>
        <a:spcAft>
          <a:spcPct val="0"/>
        </a:spcAft>
        <a:defRPr sz="3000" b="1">
          <a:solidFill>
            <a:srgbClr val="053D76"/>
          </a:solidFill>
          <a:latin typeface="+mj-lt"/>
          <a:ea typeface="+mj-ea"/>
          <a:cs typeface="+mj-cs"/>
        </a:defRPr>
      </a:lvl1pPr>
      <a:lvl2pPr algn="l" rtl="0" fontAlgn="base">
        <a:spcBef>
          <a:spcPct val="0"/>
        </a:spcBef>
        <a:spcAft>
          <a:spcPct val="0"/>
        </a:spcAft>
        <a:defRPr sz="3000" b="1">
          <a:solidFill>
            <a:srgbClr val="053D76"/>
          </a:solidFill>
          <a:latin typeface="Arial" charset="0"/>
        </a:defRPr>
      </a:lvl2pPr>
      <a:lvl3pPr algn="l" rtl="0" fontAlgn="base">
        <a:spcBef>
          <a:spcPct val="0"/>
        </a:spcBef>
        <a:spcAft>
          <a:spcPct val="0"/>
        </a:spcAft>
        <a:defRPr sz="3000" b="1">
          <a:solidFill>
            <a:srgbClr val="053D76"/>
          </a:solidFill>
          <a:latin typeface="Arial" charset="0"/>
        </a:defRPr>
      </a:lvl3pPr>
      <a:lvl4pPr algn="l" rtl="0" fontAlgn="base">
        <a:spcBef>
          <a:spcPct val="0"/>
        </a:spcBef>
        <a:spcAft>
          <a:spcPct val="0"/>
        </a:spcAft>
        <a:defRPr sz="3000" b="1">
          <a:solidFill>
            <a:srgbClr val="053D76"/>
          </a:solidFill>
          <a:latin typeface="Arial" charset="0"/>
        </a:defRPr>
      </a:lvl4pPr>
      <a:lvl5pPr algn="l" rtl="0" fontAlgn="base">
        <a:spcBef>
          <a:spcPct val="0"/>
        </a:spcBef>
        <a:spcAft>
          <a:spcPct val="0"/>
        </a:spcAft>
        <a:defRPr sz="3000" b="1">
          <a:solidFill>
            <a:srgbClr val="053D76"/>
          </a:solidFill>
          <a:latin typeface="Arial" charset="0"/>
        </a:defRPr>
      </a:lvl5pPr>
      <a:lvl6pPr marL="457200" algn="l" rtl="0" fontAlgn="base">
        <a:spcBef>
          <a:spcPct val="0"/>
        </a:spcBef>
        <a:spcAft>
          <a:spcPct val="0"/>
        </a:spcAft>
        <a:defRPr sz="3000" b="1">
          <a:solidFill>
            <a:srgbClr val="053D76"/>
          </a:solidFill>
          <a:latin typeface="Arial" charset="0"/>
        </a:defRPr>
      </a:lvl6pPr>
      <a:lvl7pPr marL="914400" algn="l" rtl="0" fontAlgn="base">
        <a:spcBef>
          <a:spcPct val="0"/>
        </a:spcBef>
        <a:spcAft>
          <a:spcPct val="0"/>
        </a:spcAft>
        <a:defRPr sz="3000" b="1">
          <a:solidFill>
            <a:srgbClr val="053D76"/>
          </a:solidFill>
          <a:latin typeface="Arial" charset="0"/>
        </a:defRPr>
      </a:lvl7pPr>
      <a:lvl8pPr marL="1371600" algn="l" rtl="0" fontAlgn="base">
        <a:spcBef>
          <a:spcPct val="0"/>
        </a:spcBef>
        <a:spcAft>
          <a:spcPct val="0"/>
        </a:spcAft>
        <a:defRPr sz="3000" b="1">
          <a:solidFill>
            <a:srgbClr val="053D76"/>
          </a:solidFill>
          <a:latin typeface="Arial" charset="0"/>
        </a:defRPr>
      </a:lvl8pPr>
      <a:lvl9pPr marL="1828800" algn="l" rtl="0" fontAlgn="base">
        <a:spcBef>
          <a:spcPct val="0"/>
        </a:spcBef>
        <a:spcAft>
          <a:spcPct val="0"/>
        </a:spcAft>
        <a:defRPr sz="3000" b="1">
          <a:solidFill>
            <a:srgbClr val="053D76"/>
          </a:solidFill>
          <a:latin typeface="Arial" charset="0"/>
        </a:defRPr>
      </a:lvl9pPr>
    </p:titleStyle>
    <p:bodyStyle>
      <a:lvl1pPr marL="231775" indent="-231775" algn="l" rtl="0" fontAlgn="base">
        <a:spcBef>
          <a:spcPct val="0"/>
        </a:spcBef>
        <a:spcAft>
          <a:spcPct val="50000"/>
        </a:spcAft>
        <a:buClr>
          <a:srgbClr val="053D76"/>
        </a:buClr>
        <a:buFont typeface="Times" charset="0"/>
        <a:buChar char="•"/>
        <a:defRPr sz="3000">
          <a:solidFill>
            <a:schemeClr val="tx1"/>
          </a:solidFill>
          <a:latin typeface="+mn-lt"/>
          <a:ea typeface="+mn-ea"/>
          <a:cs typeface="+mn-cs"/>
        </a:defRPr>
      </a:lvl1pPr>
      <a:lvl2pPr marL="631825" indent="-285750" algn="l" rtl="0" fontAlgn="base">
        <a:spcBef>
          <a:spcPct val="0"/>
        </a:spcBef>
        <a:spcAft>
          <a:spcPct val="50000"/>
        </a:spcAft>
        <a:buClr>
          <a:srgbClr val="053D76"/>
        </a:buClr>
        <a:buFont typeface="Times" charset="0"/>
        <a:buChar char="•"/>
        <a:defRPr sz="2800">
          <a:solidFill>
            <a:schemeClr val="tx1"/>
          </a:solidFill>
          <a:latin typeface="+mn-lt"/>
        </a:defRPr>
      </a:lvl2pPr>
      <a:lvl3pPr marL="974725" indent="-228600" algn="l" rtl="0" fontAlgn="base">
        <a:spcBef>
          <a:spcPct val="0"/>
        </a:spcBef>
        <a:spcAft>
          <a:spcPct val="50000"/>
        </a:spcAft>
        <a:buClr>
          <a:srgbClr val="053D76"/>
        </a:buClr>
        <a:buFont typeface="Times" charset="0"/>
        <a:buChar char="•"/>
        <a:defRPr sz="2800">
          <a:solidFill>
            <a:schemeClr val="tx1"/>
          </a:solidFill>
          <a:latin typeface="+mn-lt"/>
        </a:defRPr>
      </a:lvl3pPr>
      <a:lvl4pPr marL="1317625" indent="-228600" algn="l" rtl="0" fontAlgn="base">
        <a:spcBef>
          <a:spcPct val="0"/>
        </a:spcBef>
        <a:spcAft>
          <a:spcPct val="50000"/>
        </a:spcAft>
        <a:buClr>
          <a:srgbClr val="053D76"/>
        </a:buClr>
        <a:buFont typeface="Times" charset="0"/>
        <a:buChar char="•"/>
        <a:defRPr sz="2800">
          <a:solidFill>
            <a:schemeClr val="tx1"/>
          </a:solidFill>
          <a:latin typeface="+mn-lt"/>
        </a:defRPr>
      </a:lvl4pPr>
      <a:lvl5pPr marL="1660525" indent="-228600" algn="l" rtl="0" fontAlgn="base">
        <a:spcBef>
          <a:spcPct val="0"/>
        </a:spcBef>
        <a:spcAft>
          <a:spcPct val="50000"/>
        </a:spcAft>
        <a:buClr>
          <a:srgbClr val="053D76"/>
        </a:buClr>
        <a:buFont typeface="Times" charset="0"/>
        <a:buChar char="•"/>
        <a:defRPr sz="2800">
          <a:solidFill>
            <a:schemeClr val="tx1"/>
          </a:solidFill>
          <a:latin typeface="+mn-lt"/>
        </a:defRPr>
      </a:lvl5pPr>
      <a:lvl6pPr marL="2117725" indent="-228600" algn="l" rtl="0" fontAlgn="base">
        <a:spcBef>
          <a:spcPct val="0"/>
        </a:spcBef>
        <a:spcAft>
          <a:spcPct val="50000"/>
        </a:spcAft>
        <a:buClr>
          <a:srgbClr val="053D76"/>
        </a:buClr>
        <a:buFont typeface="Times" charset="0"/>
        <a:buChar char="•"/>
        <a:defRPr sz="2800">
          <a:solidFill>
            <a:schemeClr val="tx1"/>
          </a:solidFill>
          <a:latin typeface="+mn-lt"/>
        </a:defRPr>
      </a:lvl6pPr>
      <a:lvl7pPr marL="2574925" indent="-228600" algn="l" rtl="0" fontAlgn="base">
        <a:spcBef>
          <a:spcPct val="0"/>
        </a:spcBef>
        <a:spcAft>
          <a:spcPct val="50000"/>
        </a:spcAft>
        <a:buClr>
          <a:srgbClr val="053D76"/>
        </a:buClr>
        <a:buFont typeface="Times" charset="0"/>
        <a:buChar char="•"/>
        <a:defRPr sz="2800">
          <a:solidFill>
            <a:schemeClr val="tx1"/>
          </a:solidFill>
          <a:latin typeface="+mn-lt"/>
        </a:defRPr>
      </a:lvl7pPr>
      <a:lvl8pPr marL="3032125" indent="-228600" algn="l" rtl="0" fontAlgn="base">
        <a:spcBef>
          <a:spcPct val="0"/>
        </a:spcBef>
        <a:spcAft>
          <a:spcPct val="50000"/>
        </a:spcAft>
        <a:buClr>
          <a:srgbClr val="053D76"/>
        </a:buClr>
        <a:buFont typeface="Times" charset="0"/>
        <a:buChar char="•"/>
        <a:defRPr sz="2800">
          <a:solidFill>
            <a:schemeClr val="tx1"/>
          </a:solidFill>
          <a:latin typeface="+mn-lt"/>
        </a:defRPr>
      </a:lvl8pPr>
      <a:lvl9pPr marL="3489325" indent="-228600" algn="l" rtl="0" fontAlgn="base">
        <a:spcBef>
          <a:spcPct val="0"/>
        </a:spcBef>
        <a:spcAft>
          <a:spcPct val="50000"/>
        </a:spcAft>
        <a:buClr>
          <a:srgbClr val="053D76"/>
        </a:buClr>
        <a:buFont typeface="Times" charset="0"/>
        <a:buChar char="•"/>
        <a:defRPr sz="28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wmf"/><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14.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14.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4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4.xml"/></Relationships>
</file>

<file path=ppt/slides/_rels/slide42.xml.rels><?xml version="1.0" encoding="UTF-8" standalone="yes"?>
<Relationships xmlns="http://schemas.openxmlformats.org/package/2006/relationships"><Relationship Id="rId3" Type="http://schemas.openxmlformats.org/officeDocument/2006/relationships/hyperlink" Target="http://en.wikipedia.org/wiki/Tyrosinase" TargetMode="External"/><Relationship Id="rId2" Type="http://schemas.openxmlformats.org/officeDocument/2006/relationships/hyperlink" Target="http://en.wikipedia.org/wiki/Albino" TargetMode="External"/><Relationship Id="rId1" Type="http://schemas.openxmlformats.org/officeDocument/2006/relationships/slideLayout" Target="../slideLayouts/slideLayout14.xml"/><Relationship Id="rId5" Type="http://schemas.openxmlformats.org/officeDocument/2006/relationships/hyperlink" Target="http://en.wikipedia.org/wiki/Tyrosine" TargetMode="External"/><Relationship Id="rId4" Type="http://schemas.openxmlformats.org/officeDocument/2006/relationships/hyperlink" Target="http://en.wikipedia.org/wiki/Amino_acid" TargetMode="Externa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44.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14.xml"/></Relationships>
</file>

<file path=ppt/slides/_rels/slide45.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14.xml"/></Relationships>
</file>

<file path=ppt/slides/_rels/slide46.xml.rels><?xml version="1.0" encoding="UTF-8" standalone="yes"?>
<Relationships xmlns="http://schemas.openxmlformats.org/package/2006/relationships"><Relationship Id="rId2" Type="http://schemas.openxmlformats.org/officeDocument/2006/relationships/hyperlink" Target="http://en.wikipedia.org/wiki/Human_skin_color" TargetMode="External"/><Relationship Id="rId1" Type="http://schemas.openxmlformats.org/officeDocument/2006/relationships/slideLayout" Target="../slideLayouts/slideLayout14.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49.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14.xml"/></Relationships>
</file>

<file path=ppt/slides/_rels/slide50.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xml"/><Relationship Id="rId1" Type="http://schemas.openxmlformats.org/officeDocument/2006/relationships/slideLayout" Target="../slideLayouts/slideLayout14.xml"/></Relationships>
</file>

<file path=ppt/slides/_rels/slide51.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14.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54.xml.rels><?xml version="1.0" encoding="UTF-8" standalone="yes"?>
<Relationships xmlns="http://schemas.openxmlformats.org/package/2006/relationships"><Relationship Id="rId2" Type="http://schemas.openxmlformats.org/officeDocument/2006/relationships/image" Target="../media/image21.gif"/><Relationship Id="rId1" Type="http://schemas.openxmlformats.org/officeDocument/2006/relationships/slideLayout" Target="../slideLayouts/slideLayout14.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4.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14.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14.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14.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image" Target="../media/image25.gif"/><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14.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image" Target="../media/image27.gif"/><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14.xml"/></Relationships>
</file>

<file path=ppt/slides/_rels/slide98.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14.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2" Type="http://schemas.openxmlformats.org/officeDocument/2006/relationships/image" Target="../media/image33.gif"/><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14.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14.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14.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14.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14.xml"/></Relationships>
</file>

<file path=ppt/slides/_rels/slide123.xml.rels><?xml version="1.0" encoding="UTF-8" standalone="yes"?>
<Relationships xmlns="http://schemas.openxmlformats.org/package/2006/relationships"><Relationship Id="rId2" Type="http://schemas.openxmlformats.org/officeDocument/2006/relationships/image" Target="../media/image37.jpg"/><Relationship Id="rId1" Type="http://schemas.openxmlformats.org/officeDocument/2006/relationships/slideLayout" Target="../slideLayouts/slideLayout14.xml"/></Relationships>
</file>

<file path=ppt/slides/_rels/slide124.xml.rels><?xml version="1.0" encoding="UTF-8" standalone="yes"?>
<Relationships xmlns="http://schemas.openxmlformats.org/package/2006/relationships"><Relationship Id="rId2" Type="http://schemas.openxmlformats.org/officeDocument/2006/relationships/image" Target="../media/image38.jpg"/><Relationship Id="rId1" Type="http://schemas.openxmlformats.org/officeDocument/2006/relationships/slideLayout" Target="../slideLayouts/slideLayout14.xml"/></Relationships>
</file>

<file path=ppt/slides/_rels/slide125.xml.rels><?xml version="1.0" encoding="UTF-8" standalone="yes"?>
<Relationships xmlns="http://schemas.openxmlformats.org/package/2006/relationships"><Relationship Id="rId2" Type="http://schemas.openxmlformats.org/officeDocument/2006/relationships/image" Target="../media/image39.jpg"/><Relationship Id="rId1" Type="http://schemas.openxmlformats.org/officeDocument/2006/relationships/slideLayout" Target="../slideLayouts/slideLayout14.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14.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14.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2" name="Rectangle 4"/>
          <p:cNvSpPr>
            <a:spLocks noGrp="1" noChangeArrowheads="1"/>
          </p:cNvSpPr>
          <p:nvPr>
            <p:ph type="ctrTitle"/>
          </p:nvPr>
        </p:nvSpPr>
        <p:spPr/>
        <p:txBody>
          <a:bodyPr/>
          <a:lstStyle/>
          <a:p>
            <a:r>
              <a:rPr lang="en-US" dirty="0"/>
              <a:t>5  </a:t>
            </a:r>
          </a:p>
        </p:txBody>
      </p:sp>
      <p:sp>
        <p:nvSpPr>
          <p:cNvPr id="2053" name="Rectangle 5"/>
          <p:cNvSpPr>
            <a:spLocks noGrp="1" noChangeArrowheads="1"/>
          </p:cNvSpPr>
          <p:nvPr>
            <p:ph type="subTitle" idx="1"/>
          </p:nvPr>
        </p:nvSpPr>
        <p:spPr>
          <a:xfrm>
            <a:off x="5562600" y="4086225"/>
            <a:ext cx="3581400" cy="2286000"/>
          </a:xfrm>
        </p:spPr>
        <p:txBody>
          <a:bodyPr/>
          <a:lstStyle/>
          <a:p>
            <a:r>
              <a:rPr lang="en-US" dirty="0"/>
              <a:t>The </a:t>
            </a:r>
            <a:r>
              <a:rPr lang="en-US" dirty="0" err="1"/>
              <a:t>Integumentary</a:t>
            </a:r>
            <a:r>
              <a:rPr lang="en-US" dirty="0"/>
              <a:t> </a:t>
            </a:r>
            <a:r>
              <a:rPr lang="en-US" dirty="0" smtClean="0"/>
              <a:t>System</a:t>
            </a:r>
          </a:p>
          <a:p>
            <a:r>
              <a:rPr lang="en-US" dirty="0" smtClean="0"/>
              <a:t>Mike Clark, M.D.</a:t>
            </a:r>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Integumentary System (Organs of)</a:t>
            </a:r>
            <a:endParaRPr lang="en-US" dirty="0"/>
          </a:p>
        </p:txBody>
      </p:sp>
      <p:sp>
        <p:nvSpPr>
          <p:cNvPr id="3" name="Content Placeholder 2"/>
          <p:cNvSpPr>
            <a:spLocks noGrp="1"/>
          </p:cNvSpPr>
          <p:nvPr>
            <p:ph idx="1"/>
          </p:nvPr>
        </p:nvSpPr>
        <p:spPr/>
        <p:txBody>
          <a:bodyPr/>
          <a:lstStyle/>
          <a:p>
            <a:r>
              <a:rPr lang="en-US" sz="4000" dirty="0" smtClean="0"/>
              <a:t>Skin</a:t>
            </a:r>
          </a:p>
          <a:p>
            <a:r>
              <a:rPr lang="en-US" sz="4000" dirty="0" smtClean="0"/>
              <a:t>Hair</a:t>
            </a:r>
          </a:p>
          <a:p>
            <a:r>
              <a:rPr lang="en-US" sz="4000" dirty="0" smtClean="0"/>
              <a:t>Nails</a:t>
            </a:r>
          </a:p>
          <a:p>
            <a:r>
              <a:rPr lang="en-US" sz="4000" dirty="0" smtClean="0"/>
              <a:t>Glands</a:t>
            </a:r>
          </a:p>
          <a:p>
            <a:r>
              <a:rPr lang="en-US" sz="4000" dirty="0" smtClean="0"/>
              <a:t>Nerves</a:t>
            </a:r>
          </a:p>
          <a:p>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Integumentary System Functions</a:t>
            </a:r>
            <a:endParaRPr lang="en-US" dirty="0"/>
          </a:p>
        </p:txBody>
      </p:sp>
      <p:sp>
        <p:nvSpPr>
          <p:cNvPr id="3" name="Content Placeholder 2"/>
          <p:cNvSpPr>
            <a:spLocks noGrp="1"/>
          </p:cNvSpPr>
          <p:nvPr>
            <p:ph idx="1"/>
          </p:nvPr>
        </p:nvSpPr>
        <p:spPr>
          <a:xfrm>
            <a:off x="460375" y="1066801"/>
            <a:ext cx="8228013" cy="5245100"/>
          </a:xfrm>
        </p:spPr>
        <p:txBody>
          <a:bodyPr/>
          <a:lstStyle/>
          <a:p>
            <a:r>
              <a:rPr lang="en-US" dirty="0" smtClean="0"/>
              <a:t>Protection</a:t>
            </a:r>
          </a:p>
          <a:p>
            <a:r>
              <a:rPr lang="en-US" dirty="0" smtClean="0"/>
              <a:t>Reservoir for Blood</a:t>
            </a:r>
          </a:p>
          <a:p>
            <a:r>
              <a:rPr lang="en-US" dirty="0" smtClean="0"/>
              <a:t>Immune</a:t>
            </a:r>
          </a:p>
          <a:p>
            <a:r>
              <a:rPr lang="en-US" dirty="0" smtClean="0"/>
              <a:t>Excretion</a:t>
            </a:r>
          </a:p>
          <a:p>
            <a:r>
              <a:rPr lang="en-US" dirty="0" smtClean="0"/>
              <a:t>Synthesis of Vitamin D</a:t>
            </a:r>
          </a:p>
          <a:p>
            <a:r>
              <a:rPr lang="en-US" dirty="0" smtClean="0"/>
              <a:t>Thermoregulation</a:t>
            </a:r>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6" name="Rectangle 6"/>
          <p:cNvSpPr>
            <a:spLocks noGrp="1" noChangeArrowheads="1"/>
          </p:cNvSpPr>
          <p:nvPr>
            <p:ph type="title"/>
          </p:nvPr>
        </p:nvSpPr>
        <p:spPr/>
        <p:txBody>
          <a:bodyPr/>
          <a:lstStyle/>
          <a:p>
            <a:r>
              <a:rPr lang="en-US"/>
              <a:t>Functions of the Integumentary System</a:t>
            </a:r>
          </a:p>
        </p:txBody>
      </p:sp>
      <p:sp>
        <p:nvSpPr>
          <p:cNvPr id="66567" name="Rectangle 7"/>
          <p:cNvSpPr>
            <a:spLocks noGrp="1" noChangeArrowheads="1"/>
          </p:cNvSpPr>
          <p:nvPr>
            <p:ph type="body" idx="1"/>
          </p:nvPr>
        </p:nvSpPr>
        <p:spPr>
          <a:xfrm>
            <a:off x="460375" y="838200"/>
            <a:ext cx="8228013" cy="5867399"/>
          </a:xfrm>
        </p:spPr>
        <p:txBody>
          <a:bodyPr/>
          <a:lstStyle/>
          <a:p>
            <a:pPr marL="495300" indent="-495300">
              <a:buFont typeface="Times" charset="0"/>
              <a:buAutoNum type="arabicPeriod"/>
            </a:pPr>
            <a:r>
              <a:rPr lang="en-US" dirty="0"/>
              <a:t>Protection—three types of barriers</a:t>
            </a:r>
          </a:p>
          <a:p>
            <a:pPr marL="803275" lvl="1" indent="-457200"/>
            <a:r>
              <a:rPr lang="en-US" dirty="0"/>
              <a:t>Chemical</a:t>
            </a:r>
          </a:p>
          <a:p>
            <a:pPr marL="1203325" lvl="2" indent="-457200"/>
            <a:r>
              <a:rPr lang="en-US" dirty="0"/>
              <a:t>Low pH secretions (acid mantle) </a:t>
            </a:r>
            <a:r>
              <a:rPr lang="en-US" dirty="0" smtClean="0"/>
              <a:t>ph 4 -6</a:t>
            </a:r>
          </a:p>
          <a:p>
            <a:pPr marL="1203325" lvl="2" indent="-457200"/>
            <a:r>
              <a:rPr lang="en-US" dirty="0" err="1" smtClean="0"/>
              <a:t>Defensins</a:t>
            </a:r>
            <a:r>
              <a:rPr lang="en-US" dirty="0" smtClean="0"/>
              <a:t> </a:t>
            </a:r>
            <a:r>
              <a:rPr lang="en-US" dirty="0"/>
              <a:t>retard bacterial </a:t>
            </a:r>
            <a:r>
              <a:rPr lang="en-US" dirty="0" smtClean="0"/>
              <a:t>activity by punching holes in the bacteria</a:t>
            </a:r>
          </a:p>
          <a:p>
            <a:pPr marL="1203325" lvl="2" indent="-457200"/>
            <a:r>
              <a:rPr lang="en-US" dirty="0" err="1" smtClean="0"/>
              <a:t>Dermicidin</a:t>
            </a:r>
            <a:r>
              <a:rPr lang="en-US" dirty="0" smtClean="0"/>
              <a:t> in sweat</a:t>
            </a:r>
          </a:p>
          <a:p>
            <a:pPr marL="1203325" lvl="2" indent="-457200"/>
            <a:r>
              <a:rPr lang="en-US" dirty="0" err="1" smtClean="0"/>
              <a:t>Bacteriacidal</a:t>
            </a:r>
            <a:r>
              <a:rPr lang="en-US" dirty="0" smtClean="0"/>
              <a:t> substances in sebum</a:t>
            </a:r>
          </a:p>
          <a:p>
            <a:pPr marL="1203325" lvl="2" indent="-457200"/>
            <a:r>
              <a:rPr lang="en-US" dirty="0" smtClean="0"/>
              <a:t>Wounded skin releases </a:t>
            </a:r>
            <a:r>
              <a:rPr lang="en-US" dirty="0" err="1" smtClean="0"/>
              <a:t>cathelicidins</a:t>
            </a:r>
            <a:r>
              <a:rPr lang="en-US" dirty="0" smtClean="0"/>
              <a:t> that are effective in preventing infection from group A streptococcus</a:t>
            </a:r>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Cathelicidin</a:t>
            </a:r>
            <a:endParaRPr lang="en-US" dirty="0"/>
          </a:p>
        </p:txBody>
      </p:sp>
      <p:sp>
        <p:nvSpPr>
          <p:cNvPr id="3" name="Content Placeholder 2"/>
          <p:cNvSpPr>
            <a:spLocks noGrp="1"/>
          </p:cNvSpPr>
          <p:nvPr>
            <p:ph idx="1"/>
          </p:nvPr>
        </p:nvSpPr>
        <p:spPr>
          <a:xfrm>
            <a:off x="460375" y="838201"/>
            <a:ext cx="8228013" cy="5473700"/>
          </a:xfrm>
        </p:spPr>
        <p:txBody>
          <a:bodyPr/>
          <a:lstStyle/>
          <a:p>
            <a:r>
              <a:rPr lang="en-US" sz="2400" b="1" dirty="0" err="1" smtClean="0"/>
              <a:t>Cathelicidin</a:t>
            </a:r>
            <a:r>
              <a:rPr lang="en-US" sz="2400" dirty="0" smtClean="0"/>
              <a:t> antimicrobial peptide is a family of polypeptides found in </a:t>
            </a:r>
            <a:r>
              <a:rPr lang="en-US" sz="2400" dirty="0" err="1" smtClean="0"/>
              <a:t>lysosomes</a:t>
            </a:r>
            <a:r>
              <a:rPr lang="en-US" sz="2400" dirty="0" smtClean="0"/>
              <a:t> in </a:t>
            </a:r>
            <a:r>
              <a:rPr lang="en-US" sz="2400" dirty="0" err="1" smtClean="0"/>
              <a:t>polymorphonuclear</a:t>
            </a:r>
            <a:r>
              <a:rPr lang="en-US" sz="2400" dirty="0" smtClean="0"/>
              <a:t> leukocytes (PMNs).</a:t>
            </a:r>
          </a:p>
          <a:p>
            <a:r>
              <a:rPr lang="en-US" sz="2400" dirty="0" err="1" smtClean="0"/>
              <a:t>Cathelicidins</a:t>
            </a:r>
            <a:r>
              <a:rPr lang="en-US" sz="2400" dirty="0" smtClean="0"/>
              <a:t> were originally found in </a:t>
            </a:r>
            <a:r>
              <a:rPr lang="en-US" sz="2400" dirty="0" err="1" smtClean="0"/>
              <a:t>neutrophils</a:t>
            </a:r>
            <a:r>
              <a:rPr lang="en-US" sz="2400" dirty="0" smtClean="0"/>
              <a:t> but have since been found in many other cells including epithelial cells and macrophages activated by bacteria, viruses, fungi, or the hormone 1,25-D.</a:t>
            </a:r>
          </a:p>
          <a:p>
            <a:r>
              <a:rPr lang="en-US" sz="2400" dirty="0" smtClean="0"/>
              <a:t>Higher levels of human </a:t>
            </a:r>
            <a:r>
              <a:rPr lang="en-US" sz="2400" dirty="0" err="1" smtClean="0"/>
              <a:t>cathelicidin</a:t>
            </a:r>
            <a:r>
              <a:rPr lang="en-US" sz="2400" dirty="0" smtClean="0"/>
              <a:t> antimicrobial protein (hCAP18), which are regulated by vitamin D, appear to significantly reduce the risk of death from infection in dialysis patients. Patients with a high level of this protein were 3.7 times more likely to survive kidney dialysis for a year without a fatal infection</a:t>
            </a:r>
            <a:endParaRPr lang="en-US" sz="24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Dermicidin</a:t>
            </a:r>
            <a:endParaRPr lang="en-US" dirty="0"/>
          </a:p>
        </p:txBody>
      </p:sp>
      <p:sp>
        <p:nvSpPr>
          <p:cNvPr id="3" name="Content Placeholder 2"/>
          <p:cNvSpPr>
            <a:spLocks noGrp="1"/>
          </p:cNvSpPr>
          <p:nvPr>
            <p:ph idx="1"/>
          </p:nvPr>
        </p:nvSpPr>
        <p:spPr>
          <a:xfrm>
            <a:off x="460375" y="914401"/>
            <a:ext cx="8228013" cy="5397500"/>
          </a:xfrm>
        </p:spPr>
        <p:txBody>
          <a:bodyPr/>
          <a:lstStyle/>
          <a:p>
            <a:r>
              <a:rPr lang="en-US" dirty="0" smtClean="0"/>
              <a:t>German researchers report that human sweat contains a novel microbe-killing molecule, which they've dubbed </a:t>
            </a:r>
            <a:r>
              <a:rPr lang="en-US" dirty="0" err="1" smtClean="0"/>
              <a:t>dermicidin</a:t>
            </a:r>
            <a:r>
              <a:rPr lang="en-US" dirty="0" smtClean="0"/>
              <a:t>.</a:t>
            </a:r>
          </a:p>
          <a:p>
            <a:r>
              <a:rPr lang="en-US" dirty="0" smtClean="0"/>
              <a:t>They verified their suspicion by demonstrating in test-tube experiments that </a:t>
            </a:r>
            <a:r>
              <a:rPr lang="en-US" dirty="0" err="1" smtClean="0"/>
              <a:t>dermicidin</a:t>
            </a:r>
            <a:r>
              <a:rPr lang="en-US" dirty="0" smtClean="0"/>
              <a:t> can kill four different kinds of bacteria and one fungal species.</a:t>
            </a:r>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4" name="Rectangle 4"/>
          <p:cNvSpPr>
            <a:spLocks noGrp="1" noChangeArrowheads="1"/>
          </p:cNvSpPr>
          <p:nvPr>
            <p:ph type="title"/>
          </p:nvPr>
        </p:nvSpPr>
        <p:spPr/>
        <p:txBody>
          <a:bodyPr/>
          <a:lstStyle/>
          <a:p>
            <a:r>
              <a:rPr lang="en-US"/>
              <a:t>Functions of the Integumentary System</a:t>
            </a:r>
          </a:p>
        </p:txBody>
      </p:sp>
      <p:sp>
        <p:nvSpPr>
          <p:cNvPr id="122885" name="Rectangle 5"/>
          <p:cNvSpPr>
            <a:spLocks noGrp="1" noChangeArrowheads="1"/>
          </p:cNvSpPr>
          <p:nvPr>
            <p:ph type="body" idx="1"/>
          </p:nvPr>
        </p:nvSpPr>
        <p:spPr/>
        <p:txBody>
          <a:bodyPr/>
          <a:lstStyle/>
          <a:p>
            <a:pPr lvl="1">
              <a:lnSpc>
                <a:spcPct val="90000"/>
              </a:lnSpc>
            </a:pPr>
            <a:r>
              <a:rPr lang="en-US" dirty="0"/>
              <a:t>Physical/mechanical barriers</a:t>
            </a:r>
          </a:p>
          <a:p>
            <a:pPr lvl="2">
              <a:lnSpc>
                <a:spcPct val="90000"/>
              </a:lnSpc>
            </a:pPr>
            <a:r>
              <a:rPr lang="en-US" dirty="0"/>
              <a:t>Keratin and </a:t>
            </a:r>
            <a:r>
              <a:rPr lang="en-US" dirty="0" err="1"/>
              <a:t>glycolipids</a:t>
            </a:r>
            <a:r>
              <a:rPr lang="en-US" dirty="0"/>
              <a:t> block most water and water- soluble substances</a:t>
            </a:r>
          </a:p>
          <a:p>
            <a:pPr lvl="2">
              <a:lnSpc>
                <a:spcPct val="90000"/>
              </a:lnSpc>
            </a:pPr>
            <a:r>
              <a:rPr lang="en-US" dirty="0"/>
              <a:t>Limited penetration of skin by lipid-soluble substances, plant oleoresins (e.g., poison ivy), organic solvents, salts of heavy metals, some drugs</a:t>
            </a:r>
          </a:p>
          <a:p>
            <a:pPr lvl="1">
              <a:lnSpc>
                <a:spcPct val="90000"/>
              </a:lnSpc>
            </a:pPr>
            <a:r>
              <a:rPr lang="en-US" dirty="0"/>
              <a:t>Biological barriers</a:t>
            </a:r>
          </a:p>
          <a:p>
            <a:pPr lvl="2">
              <a:lnSpc>
                <a:spcPct val="90000"/>
              </a:lnSpc>
            </a:pPr>
            <a:r>
              <a:rPr lang="en-US" dirty="0" err="1"/>
              <a:t>Dendritic</a:t>
            </a:r>
            <a:r>
              <a:rPr lang="en-US" dirty="0"/>
              <a:t> cells, </a:t>
            </a:r>
            <a:r>
              <a:rPr lang="en-US" dirty="0" smtClean="0"/>
              <a:t>macrophages and DNA</a:t>
            </a:r>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Chemicals that can penetrate the skin</a:t>
            </a:r>
            <a:endParaRPr lang="en-US" dirty="0"/>
          </a:p>
        </p:txBody>
      </p:sp>
      <p:sp>
        <p:nvSpPr>
          <p:cNvPr id="3" name="Content Placeholder 2"/>
          <p:cNvSpPr>
            <a:spLocks noGrp="1"/>
          </p:cNvSpPr>
          <p:nvPr>
            <p:ph idx="1"/>
          </p:nvPr>
        </p:nvSpPr>
        <p:spPr>
          <a:xfrm>
            <a:off x="460375" y="1066801"/>
            <a:ext cx="8228013" cy="5245100"/>
          </a:xfrm>
        </p:spPr>
        <p:txBody>
          <a:bodyPr/>
          <a:lstStyle/>
          <a:p>
            <a:pPr>
              <a:buNone/>
            </a:pPr>
            <a:r>
              <a:rPr lang="en-US" sz="2400" dirty="0" smtClean="0"/>
              <a:t>1. Lipid soluble substances like the fat soluble vitamins (A,D,E,K), O</a:t>
            </a:r>
            <a:r>
              <a:rPr lang="en-US" sz="1800" dirty="0" smtClean="0"/>
              <a:t>2</a:t>
            </a:r>
            <a:r>
              <a:rPr lang="en-US" sz="2400" dirty="0" smtClean="0"/>
              <a:t>, CO</a:t>
            </a:r>
            <a:r>
              <a:rPr lang="en-US" sz="1800" dirty="0" smtClean="0"/>
              <a:t>2</a:t>
            </a:r>
            <a:r>
              <a:rPr lang="en-US" sz="2400" dirty="0" smtClean="0"/>
              <a:t>,  steroids like estrogen.</a:t>
            </a:r>
          </a:p>
          <a:p>
            <a:pPr>
              <a:buNone/>
            </a:pPr>
            <a:r>
              <a:rPr lang="en-US" sz="2400" dirty="0" smtClean="0"/>
              <a:t>2. </a:t>
            </a:r>
            <a:r>
              <a:rPr lang="en-US" sz="2400" dirty="0" err="1" smtClean="0"/>
              <a:t>Olorescins</a:t>
            </a:r>
            <a:r>
              <a:rPr lang="en-US" sz="2400" dirty="0" smtClean="0"/>
              <a:t> of certain plants like poison ivy and poison oak</a:t>
            </a:r>
          </a:p>
          <a:p>
            <a:pPr>
              <a:buNone/>
            </a:pPr>
            <a:r>
              <a:rPr lang="en-US" sz="2400" dirty="0" smtClean="0"/>
              <a:t>3. Organic solvents like acetone, dry-cleaning fluid, and paint thinner which dissolve the cell lipids</a:t>
            </a:r>
          </a:p>
          <a:p>
            <a:pPr>
              <a:buNone/>
            </a:pPr>
            <a:r>
              <a:rPr lang="en-US" sz="2400" dirty="0" smtClean="0"/>
              <a:t>4. Salts of heavy metals like lead and mercury</a:t>
            </a:r>
          </a:p>
          <a:p>
            <a:pPr>
              <a:buNone/>
            </a:pPr>
            <a:r>
              <a:rPr lang="en-US" sz="2400" dirty="0" smtClean="0"/>
              <a:t>5. Selected drugs like nitroglycerin and nicotine</a:t>
            </a:r>
          </a:p>
          <a:p>
            <a:pPr>
              <a:buNone/>
            </a:pPr>
            <a:r>
              <a:rPr lang="en-US" sz="2400" dirty="0" smtClean="0"/>
              <a:t>6. Drugs that help ferry other drugs through the skin like </a:t>
            </a:r>
            <a:r>
              <a:rPr lang="en-US" sz="2400" dirty="0" err="1" smtClean="0"/>
              <a:t>Comosperine</a:t>
            </a:r>
            <a:r>
              <a:rPr lang="en-US" sz="2400" dirty="0" smtClean="0"/>
              <a:t> </a:t>
            </a:r>
          </a:p>
          <a:p>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DNA as a biological skin barrier</a:t>
            </a:r>
            <a:endParaRPr lang="en-US" dirty="0"/>
          </a:p>
        </p:txBody>
      </p:sp>
      <p:sp>
        <p:nvSpPr>
          <p:cNvPr id="3" name="Content Placeholder 2"/>
          <p:cNvSpPr>
            <a:spLocks noGrp="1"/>
          </p:cNvSpPr>
          <p:nvPr>
            <p:ph idx="1"/>
          </p:nvPr>
        </p:nvSpPr>
        <p:spPr>
          <a:xfrm>
            <a:off x="460375" y="1143001"/>
            <a:ext cx="8228013" cy="5168900"/>
          </a:xfrm>
        </p:spPr>
        <p:txBody>
          <a:bodyPr/>
          <a:lstStyle/>
          <a:p>
            <a:r>
              <a:rPr lang="en-US" dirty="0" smtClean="0"/>
              <a:t>Although melanin provides a fairly good chemical sunscreen, DNA itself is a remarkably effective biologically based sunscreen.  Electrons in DNA molecules absorb UV radiation and transfer it to the atomic nuclei, which heat up and vibrate vigorously.  However, since the heat dissipates to surrounding water molecules instantaneously, the DNA converts potentially destructive radiation into harmless heat. </a:t>
            </a:r>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0000"/>
                </a:solidFill>
              </a:rPr>
              <a:t>Caution!! </a:t>
            </a:r>
            <a:endParaRPr lang="en-US" dirty="0">
              <a:solidFill>
                <a:srgbClr val="FF0000"/>
              </a:solidFill>
            </a:endParaRPr>
          </a:p>
        </p:txBody>
      </p:sp>
      <p:sp>
        <p:nvSpPr>
          <p:cNvPr id="3" name="Content Placeholder 2"/>
          <p:cNvSpPr>
            <a:spLocks noGrp="1"/>
          </p:cNvSpPr>
          <p:nvPr>
            <p:ph idx="1"/>
          </p:nvPr>
        </p:nvSpPr>
        <p:spPr>
          <a:xfrm>
            <a:off x="460375" y="1368425"/>
            <a:ext cx="8228013" cy="5337175"/>
          </a:xfrm>
        </p:spPr>
        <p:txBody>
          <a:bodyPr/>
          <a:lstStyle/>
          <a:p>
            <a:pPr>
              <a:buNone/>
            </a:pPr>
            <a:r>
              <a:rPr lang="en-US" dirty="0" smtClean="0"/>
              <a:t>Organic solvents (</a:t>
            </a:r>
            <a:r>
              <a:rPr lang="en-US" sz="3200" dirty="0" smtClean="0"/>
              <a:t>acetone, dry-cleaning fluid, and paint thinner) which dissolve the cell lipids </a:t>
            </a:r>
            <a:r>
              <a:rPr lang="en-US" dirty="0" smtClean="0"/>
              <a:t>and heavy metals (</a:t>
            </a:r>
            <a:r>
              <a:rPr lang="en-US" sz="3200" dirty="0" smtClean="0"/>
              <a:t>lead and mercury)</a:t>
            </a:r>
            <a:r>
              <a:rPr lang="en-US" dirty="0" smtClean="0"/>
              <a:t> are devastating to the body and can be lethal.  Passage of organic substances through the skin into the blood can cause kidneys to shut down and can also cause brain damage.  Absorption of lead results in anemia and neurological defects. </a:t>
            </a:r>
            <a:r>
              <a:rPr lang="en-US" dirty="0" smtClean="0">
                <a:solidFill>
                  <a:srgbClr val="FF0000"/>
                </a:solidFill>
              </a:rPr>
              <a:t>These substances should never be handled with bare hands</a:t>
            </a:r>
            <a:r>
              <a:rPr lang="en-US" dirty="0" smtClean="0"/>
              <a:t>. </a:t>
            </a:r>
            <a:endParaRPr lang="en-US" dirty="0"/>
          </a:p>
        </p:txBody>
      </p:sp>
      <p:pic>
        <p:nvPicPr>
          <p:cNvPr id="4" name="Picture 3" descr="C:\Documents and Settings\wiclark.LSCS\Local Settings\Temporary Internet Files\Content.IE5\RZ3CSWWA\MCj04039230000[1].wmf"/>
          <p:cNvPicPr/>
          <p:nvPr/>
        </p:nvPicPr>
        <p:blipFill>
          <a:blip r:embed="rId2" cstate="print"/>
          <a:srcRect/>
          <a:stretch>
            <a:fillRect/>
          </a:stretch>
        </p:blipFill>
        <p:spPr bwMode="auto">
          <a:xfrm>
            <a:off x="4191000" y="228600"/>
            <a:ext cx="895350" cy="1295401"/>
          </a:xfrm>
          <a:prstGeom prst="rect">
            <a:avLst/>
          </a:prstGeom>
          <a:noFill/>
          <a:ln w="9525">
            <a:noFill/>
            <a:miter lim="800000"/>
            <a:headEnd/>
            <a:tailEnd/>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4" name="Rectangle 6"/>
          <p:cNvSpPr>
            <a:spLocks noGrp="1" noChangeArrowheads="1"/>
          </p:cNvSpPr>
          <p:nvPr>
            <p:ph type="title"/>
          </p:nvPr>
        </p:nvSpPr>
        <p:spPr/>
        <p:txBody>
          <a:bodyPr/>
          <a:lstStyle/>
          <a:p>
            <a:r>
              <a:rPr lang="en-US"/>
              <a:t>Functions of the Integumentary System</a:t>
            </a:r>
          </a:p>
        </p:txBody>
      </p:sp>
      <p:sp>
        <p:nvSpPr>
          <p:cNvPr id="68615" name="Rectangle 7"/>
          <p:cNvSpPr>
            <a:spLocks noGrp="1" noChangeArrowheads="1"/>
          </p:cNvSpPr>
          <p:nvPr>
            <p:ph type="body" idx="1"/>
          </p:nvPr>
        </p:nvSpPr>
        <p:spPr/>
        <p:txBody>
          <a:bodyPr/>
          <a:lstStyle/>
          <a:p>
            <a:pPr marL="571500" indent="-571500">
              <a:buFont typeface="Times" charset="0"/>
              <a:buAutoNum type="arabicPeriod" startAt="2"/>
            </a:pPr>
            <a:r>
              <a:rPr lang="en-US"/>
              <a:t>Body temperature regulation</a:t>
            </a:r>
          </a:p>
          <a:p>
            <a:pPr marL="879475" lvl="1" indent="-533400"/>
            <a:r>
              <a:rPr lang="en-US"/>
              <a:t>~500 ml/day of routine insensible perspiration (at normal body temperature)</a:t>
            </a:r>
          </a:p>
          <a:p>
            <a:pPr marL="879475" lvl="1" indent="-533400"/>
            <a:r>
              <a:rPr lang="en-US"/>
              <a:t>At elevated temperature, dilation of dermal vessels and increased sweat gland activity (sensible perspirations) cool the body </a:t>
            </a:r>
          </a:p>
          <a:p>
            <a:pPr marL="571500" indent="-571500">
              <a:buFont typeface="Times" charset="0"/>
              <a:buAutoNum type="arabicPeriod" startAt="3"/>
            </a:pPr>
            <a:r>
              <a:rPr lang="en-US"/>
              <a:t>Cutaneous sensations</a:t>
            </a:r>
          </a:p>
          <a:p>
            <a:pPr marL="879475" lvl="1" indent="-533400"/>
            <a:r>
              <a:rPr lang="en-US"/>
              <a:t>Temperature, touch, and pain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8" name="Picture 6" descr="13_01_1_labeled"/>
          <p:cNvPicPr>
            <a:picLocks noChangeAspect="1" noChangeArrowheads="1"/>
          </p:cNvPicPr>
          <p:nvPr/>
        </p:nvPicPr>
        <p:blipFill>
          <a:blip r:embed="rId2" cstate="print"/>
          <a:srcRect b="4446"/>
          <a:stretch>
            <a:fillRect/>
          </a:stretch>
        </p:blipFill>
        <p:spPr bwMode="auto">
          <a:xfrm>
            <a:off x="303213" y="500063"/>
            <a:ext cx="8535987" cy="5595937"/>
          </a:xfrm>
          <a:prstGeom prst="rect">
            <a:avLst/>
          </a:prstGeom>
          <a:noFill/>
        </p:spPr>
      </p:pic>
      <p:sp>
        <p:nvSpPr>
          <p:cNvPr id="23560" name="Rectangle 8"/>
          <p:cNvSpPr>
            <a:spLocks noChangeArrowheads="1"/>
          </p:cNvSpPr>
          <p:nvPr/>
        </p:nvSpPr>
        <p:spPr bwMode="auto">
          <a:xfrm>
            <a:off x="8239125" y="6583363"/>
            <a:ext cx="920750" cy="274637"/>
          </a:xfrm>
          <a:prstGeom prst="rect">
            <a:avLst/>
          </a:prstGeom>
          <a:noFill/>
          <a:ln w="9525">
            <a:noFill/>
            <a:miter lim="800000"/>
            <a:headEnd/>
            <a:tailEnd/>
          </a:ln>
          <a:effectLst/>
        </p:spPr>
        <p:txBody>
          <a:bodyPr wrap="none">
            <a:spAutoFit/>
          </a:bodyPr>
          <a:lstStyle/>
          <a:p>
            <a:r>
              <a:rPr lang="en-US" sz="1200" b="1">
                <a:latin typeface="Arial" charset="0"/>
                <a:ea typeface="ＭＳ Ｐゴシック" pitchFamily="1" charset="-128"/>
              </a:rPr>
              <a:t>Table 13.1</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31" name="Rectangle 7"/>
          <p:cNvSpPr>
            <a:spLocks noChangeArrowheads="1"/>
          </p:cNvSpPr>
          <p:nvPr/>
        </p:nvSpPr>
        <p:spPr bwMode="auto">
          <a:xfrm>
            <a:off x="8239125" y="6583363"/>
            <a:ext cx="920750" cy="274637"/>
          </a:xfrm>
          <a:prstGeom prst="rect">
            <a:avLst/>
          </a:prstGeom>
          <a:noFill/>
          <a:ln w="9525">
            <a:noFill/>
            <a:miter lim="800000"/>
            <a:headEnd/>
            <a:tailEnd/>
          </a:ln>
          <a:effectLst/>
        </p:spPr>
        <p:txBody>
          <a:bodyPr wrap="none">
            <a:spAutoFit/>
          </a:bodyPr>
          <a:lstStyle/>
          <a:p>
            <a:r>
              <a:rPr lang="en-US" sz="1200" b="1">
                <a:latin typeface="Arial" charset="0"/>
                <a:ea typeface="ＭＳ Ｐゴシック" pitchFamily="1" charset="-128"/>
              </a:rPr>
              <a:t>Table 13.1</a:t>
            </a:r>
          </a:p>
        </p:txBody>
      </p:sp>
      <p:pic>
        <p:nvPicPr>
          <p:cNvPr id="26632" name="Picture 8" descr="13_01_2_labeled"/>
          <p:cNvPicPr>
            <a:picLocks noChangeAspect="1" noChangeArrowheads="1"/>
          </p:cNvPicPr>
          <p:nvPr/>
        </p:nvPicPr>
        <p:blipFill>
          <a:blip r:embed="rId2" cstate="print"/>
          <a:srcRect b="5438"/>
          <a:stretch>
            <a:fillRect/>
          </a:stretch>
        </p:blipFill>
        <p:spPr bwMode="auto">
          <a:xfrm>
            <a:off x="303213" y="1035050"/>
            <a:ext cx="8535987" cy="4527550"/>
          </a:xfrm>
          <a:prstGeom prst="rect">
            <a:avLst/>
          </a:prstGeom>
          <a:noFill/>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60" name="Rectangle 4"/>
          <p:cNvSpPr>
            <a:spLocks noGrp="1" noChangeArrowheads="1"/>
          </p:cNvSpPr>
          <p:nvPr>
            <p:ph type="title"/>
          </p:nvPr>
        </p:nvSpPr>
        <p:spPr/>
        <p:txBody>
          <a:bodyPr/>
          <a:lstStyle/>
          <a:p>
            <a:r>
              <a:rPr lang="en-US"/>
              <a:t>Functions of the Integumentary System</a:t>
            </a:r>
          </a:p>
        </p:txBody>
      </p:sp>
      <p:sp>
        <p:nvSpPr>
          <p:cNvPr id="70661" name="Rectangle 5"/>
          <p:cNvSpPr>
            <a:spLocks noGrp="1" noChangeArrowheads="1"/>
          </p:cNvSpPr>
          <p:nvPr>
            <p:ph type="body" idx="1"/>
          </p:nvPr>
        </p:nvSpPr>
        <p:spPr/>
        <p:txBody>
          <a:bodyPr/>
          <a:lstStyle/>
          <a:p>
            <a:pPr marL="571500" indent="-571500">
              <a:lnSpc>
                <a:spcPct val="90000"/>
              </a:lnSpc>
              <a:buFont typeface="Times" charset="0"/>
              <a:buAutoNum type="arabicPeriod" startAt="4"/>
            </a:pPr>
            <a:r>
              <a:rPr lang="en-US"/>
              <a:t>Metabolic functions</a:t>
            </a:r>
          </a:p>
          <a:p>
            <a:pPr marL="879475" lvl="1" indent="-533400">
              <a:lnSpc>
                <a:spcPct val="90000"/>
              </a:lnSpc>
            </a:pPr>
            <a:r>
              <a:rPr lang="en-US"/>
              <a:t>Synthesis of vitamin D precursor and collagenase</a:t>
            </a:r>
          </a:p>
          <a:p>
            <a:pPr marL="879475" lvl="1" indent="-533400">
              <a:lnSpc>
                <a:spcPct val="90000"/>
              </a:lnSpc>
            </a:pPr>
            <a:r>
              <a:rPr lang="en-US"/>
              <a:t>Chemical conversion of carcinogens and some hormones</a:t>
            </a:r>
          </a:p>
          <a:p>
            <a:pPr marL="571500" indent="-571500">
              <a:lnSpc>
                <a:spcPct val="90000"/>
              </a:lnSpc>
              <a:buFont typeface="Times" charset="0"/>
              <a:buAutoNum type="arabicPeriod" startAt="5"/>
            </a:pPr>
            <a:r>
              <a:rPr lang="en-US"/>
              <a:t>Blood reservoir—up to 5% of body’s blood volume</a:t>
            </a:r>
          </a:p>
          <a:p>
            <a:pPr marL="571500" indent="-571500">
              <a:lnSpc>
                <a:spcPct val="90000"/>
              </a:lnSpc>
              <a:buFont typeface="Times" charset="0"/>
              <a:buAutoNum type="arabicPeriod" startAt="6"/>
            </a:pPr>
            <a:r>
              <a:rPr lang="en-US"/>
              <a:t>Excretion—nitrogenous wastes and salt in sweat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Vitamin D Synthesis</a:t>
            </a:r>
            <a:endParaRPr lang="en-US" dirty="0"/>
          </a:p>
        </p:txBody>
      </p:sp>
      <p:sp>
        <p:nvSpPr>
          <p:cNvPr id="3" name="Content Placeholder 2"/>
          <p:cNvSpPr>
            <a:spLocks noGrp="1"/>
          </p:cNvSpPr>
          <p:nvPr>
            <p:ph idx="1"/>
          </p:nvPr>
        </p:nvSpPr>
        <p:spPr>
          <a:xfrm>
            <a:off x="0" y="914401"/>
            <a:ext cx="8915399" cy="5397500"/>
          </a:xfrm>
        </p:spPr>
        <p:txBody>
          <a:bodyPr/>
          <a:lstStyle/>
          <a:p>
            <a:pPr>
              <a:buNone/>
            </a:pPr>
            <a:r>
              <a:rPr lang="en-US" sz="2400" dirty="0" smtClean="0"/>
              <a:t>Cholesterol     7-Dehydrocholesterol (skin cells of *SB and *SS)</a:t>
            </a:r>
          </a:p>
          <a:p>
            <a:pPr>
              <a:buNone/>
            </a:pPr>
            <a:r>
              <a:rPr lang="en-US" sz="2400" dirty="0" smtClean="0"/>
              <a:t>7 – </a:t>
            </a:r>
            <a:r>
              <a:rPr lang="en-US" sz="2400" dirty="0" err="1" smtClean="0"/>
              <a:t>Dehydrocholesterol</a:t>
            </a:r>
            <a:r>
              <a:rPr lang="en-US" sz="2400" dirty="0" smtClean="0"/>
              <a:t>       </a:t>
            </a:r>
            <a:r>
              <a:rPr lang="en-US" sz="2400" dirty="0" err="1" smtClean="0"/>
              <a:t>Cholecalciferol</a:t>
            </a:r>
            <a:r>
              <a:rPr lang="en-US" sz="2400" dirty="0" smtClean="0"/>
              <a:t> (UVB light in skin) D1</a:t>
            </a:r>
          </a:p>
          <a:p>
            <a:pPr>
              <a:buNone/>
            </a:pPr>
            <a:r>
              <a:rPr lang="en-US" sz="2400" dirty="0" err="1" smtClean="0"/>
              <a:t>Cholecalciferol</a:t>
            </a:r>
            <a:r>
              <a:rPr lang="en-US" sz="2400" dirty="0" smtClean="0"/>
              <a:t>      25 OH </a:t>
            </a:r>
            <a:r>
              <a:rPr lang="en-US" sz="2400" dirty="0" err="1" smtClean="0"/>
              <a:t>Cholecalciferol</a:t>
            </a:r>
            <a:r>
              <a:rPr lang="en-US" sz="2400" dirty="0" smtClean="0"/>
              <a:t> (Liver Enzyme) D2</a:t>
            </a:r>
          </a:p>
          <a:p>
            <a:pPr>
              <a:buNone/>
            </a:pPr>
            <a:r>
              <a:rPr lang="en-US" sz="2400" dirty="0" smtClean="0"/>
              <a:t>25 OH </a:t>
            </a:r>
            <a:r>
              <a:rPr lang="en-US" sz="2400" dirty="0" err="1" smtClean="0"/>
              <a:t>Choecalciferol</a:t>
            </a:r>
            <a:r>
              <a:rPr lang="en-US" sz="2400" dirty="0" smtClean="0"/>
              <a:t>    1, 25 </a:t>
            </a:r>
            <a:r>
              <a:rPr lang="en-US" sz="2400" dirty="0" err="1" smtClean="0"/>
              <a:t>Dihydroxycholecalciferol</a:t>
            </a:r>
            <a:r>
              <a:rPr lang="en-US" sz="2400" dirty="0" smtClean="0"/>
              <a:t>  D3</a:t>
            </a:r>
          </a:p>
          <a:p>
            <a:pPr>
              <a:buNone/>
            </a:pPr>
            <a:r>
              <a:rPr lang="en-US" sz="2400" dirty="0" smtClean="0"/>
              <a:t>                           Kidney Enzyme</a:t>
            </a:r>
          </a:p>
          <a:p>
            <a:pPr>
              <a:buNone/>
            </a:pPr>
            <a:r>
              <a:rPr lang="en-US" sz="2400" dirty="0" smtClean="0"/>
              <a:t>D3 is the active form of Vitamin D</a:t>
            </a:r>
          </a:p>
          <a:p>
            <a:pPr>
              <a:buNone/>
            </a:pPr>
            <a:r>
              <a:rPr lang="en-US" sz="2400" dirty="0" smtClean="0"/>
              <a:t>*SB – Stratum </a:t>
            </a:r>
            <a:r>
              <a:rPr lang="en-US" sz="2400" dirty="0" err="1" smtClean="0"/>
              <a:t>Basale</a:t>
            </a:r>
            <a:endParaRPr lang="en-US" sz="2400" dirty="0" smtClean="0"/>
          </a:p>
          <a:p>
            <a:pPr>
              <a:buNone/>
            </a:pPr>
            <a:r>
              <a:rPr lang="en-US" sz="2400" dirty="0" smtClean="0"/>
              <a:t>*SS – Stratum </a:t>
            </a:r>
            <a:r>
              <a:rPr lang="en-US" sz="2400" dirty="0" err="1" smtClean="0"/>
              <a:t>Spinosum</a:t>
            </a:r>
            <a:endParaRPr lang="en-US" sz="2400" dirty="0"/>
          </a:p>
        </p:txBody>
      </p:sp>
      <p:cxnSp>
        <p:nvCxnSpPr>
          <p:cNvPr id="5" name="Straight Arrow Connector 4"/>
          <p:cNvCxnSpPr/>
          <p:nvPr/>
        </p:nvCxnSpPr>
        <p:spPr bwMode="auto">
          <a:xfrm>
            <a:off x="1752600" y="1143000"/>
            <a:ext cx="228600" cy="1588"/>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7" name="Straight Arrow Connector 6"/>
          <p:cNvCxnSpPr/>
          <p:nvPr/>
        </p:nvCxnSpPr>
        <p:spPr bwMode="auto">
          <a:xfrm>
            <a:off x="3429000" y="1676400"/>
            <a:ext cx="304800" cy="1588"/>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9" name="Straight Arrow Connector 8"/>
          <p:cNvCxnSpPr/>
          <p:nvPr/>
        </p:nvCxnSpPr>
        <p:spPr bwMode="auto">
          <a:xfrm>
            <a:off x="2209800" y="2209800"/>
            <a:ext cx="152400" cy="1588"/>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11" name="Straight Arrow Connector 10"/>
          <p:cNvCxnSpPr/>
          <p:nvPr/>
        </p:nvCxnSpPr>
        <p:spPr bwMode="auto">
          <a:xfrm>
            <a:off x="3048000" y="2819400"/>
            <a:ext cx="228600" cy="1588"/>
          </a:xfrm>
          <a:prstGeom prst="straightConnector1">
            <a:avLst/>
          </a:prstGeom>
          <a:solidFill>
            <a:schemeClr val="accent1"/>
          </a:solidFill>
          <a:ln w="9525" cap="flat" cmpd="sng" algn="ctr">
            <a:solidFill>
              <a:schemeClr val="tx1"/>
            </a:solidFill>
            <a:prstDash val="solid"/>
            <a:round/>
            <a:headEnd type="none" w="med" len="med"/>
            <a:tailEnd type="arrow"/>
          </a:ln>
          <a:effectLst/>
        </p:spPr>
      </p:cxn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Other Metabolic Functions</a:t>
            </a:r>
            <a:endParaRPr lang="en-US" dirty="0"/>
          </a:p>
        </p:txBody>
      </p:sp>
      <p:sp>
        <p:nvSpPr>
          <p:cNvPr id="3" name="Content Placeholder 2"/>
          <p:cNvSpPr>
            <a:spLocks noGrp="1"/>
          </p:cNvSpPr>
          <p:nvPr>
            <p:ph idx="1"/>
          </p:nvPr>
        </p:nvSpPr>
        <p:spPr>
          <a:xfrm>
            <a:off x="460375" y="762001"/>
            <a:ext cx="8228013" cy="5549900"/>
          </a:xfrm>
        </p:spPr>
        <p:txBody>
          <a:bodyPr/>
          <a:lstStyle/>
          <a:p>
            <a:r>
              <a:rPr lang="en-US" sz="2400" dirty="0" err="1" smtClean="0"/>
              <a:t>Keratinocytes</a:t>
            </a:r>
            <a:r>
              <a:rPr lang="en-US" sz="2400" dirty="0" smtClean="0"/>
              <a:t> can disarm many cancer-causing chemical that penetrate the epidermis</a:t>
            </a:r>
          </a:p>
          <a:p>
            <a:r>
              <a:rPr lang="en-US" sz="2400" dirty="0" smtClean="0"/>
              <a:t>Activate some steroid hormones – for example cortisone applied to the irritated skin can be converted to hydrocortisone – a potent anti-inflammatory drug.</a:t>
            </a:r>
          </a:p>
          <a:p>
            <a:r>
              <a:rPr lang="en-US" sz="2400" dirty="0" smtClean="0"/>
              <a:t>Can produce biologically important proteins such as collagenase that breaks down old collagen for new </a:t>
            </a:r>
            <a:r>
              <a:rPr lang="en-US" sz="2400" dirty="0" err="1" smtClean="0"/>
              <a:t>turmover</a:t>
            </a:r>
            <a:r>
              <a:rPr lang="en-US" sz="2400" dirty="0" smtClean="0"/>
              <a:t> production – thus eliminate wrinkles</a:t>
            </a:r>
            <a:endParaRPr lang="en-US" sz="24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Skin (</a:t>
            </a:r>
            <a:r>
              <a:rPr lang="en-US" i="1" dirty="0" smtClean="0"/>
              <a:t>the cutaneous membrane</a:t>
            </a:r>
            <a:r>
              <a:rPr lang="en-US" dirty="0" smtClean="0"/>
              <a:t>)</a:t>
            </a:r>
            <a:endParaRPr lang="en-US" dirty="0"/>
          </a:p>
        </p:txBody>
      </p:sp>
      <p:sp>
        <p:nvSpPr>
          <p:cNvPr id="3" name="Content Placeholder 2"/>
          <p:cNvSpPr>
            <a:spLocks noGrp="1"/>
          </p:cNvSpPr>
          <p:nvPr>
            <p:ph idx="1"/>
          </p:nvPr>
        </p:nvSpPr>
        <p:spPr>
          <a:xfrm>
            <a:off x="228601" y="914400"/>
            <a:ext cx="8686800" cy="5638799"/>
          </a:xfrm>
        </p:spPr>
        <p:txBody>
          <a:bodyPr/>
          <a:lstStyle/>
          <a:p>
            <a:r>
              <a:rPr lang="en-US" b="1" dirty="0" smtClean="0"/>
              <a:t>1.2 – 2.2 square meters surface area</a:t>
            </a:r>
          </a:p>
          <a:p>
            <a:r>
              <a:rPr lang="en-US" b="1" dirty="0" smtClean="0"/>
              <a:t>4 – 5 Kg – 7% of total body weight</a:t>
            </a:r>
          </a:p>
          <a:p>
            <a:pPr marL="514350" indent="-514350" algn="ctr">
              <a:buNone/>
            </a:pPr>
            <a:r>
              <a:rPr lang="en-US" b="1" dirty="0" smtClean="0">
                <a:solidFill>
                  <a:srgbClr val="FF0000"/>
                </a:solidFill>
              </a:rPr>
              <a:t>Composition of the Skin</a:t>
            </a:r>
          </a:p>
          <a:p>
            <a:r>
              <a:rPr lang="en-US" b="1" i="1" dirty="0" smtClean="0"/>
              <a:t>Epithelial component </a:t>
            </a:r>
            <a:r>
              <a:rPr lang="en-US" dirty="0" smtClean="0"/>
              <a:t>-  </a:t>
            </a:r>
            <a:r>
              <a:rPr lang="en-US" b="1" dirty="0" smtClean="0"/>
              <a:t>EPIDERMIS</a:t>
            </a:r>
          </a:p>
          <a:p>
            <a:r>
              <a:rPr lang="en-US" b="1" i="1" dirty="0" smtClean="0"/>
              <a:t>Basement membrane </a:t>
            </a:r>
            <a:r>
              <a:rPr lang="en-US" dirty="0" smtClean="0"/>
              <a:t>– known as the </a:t>
            </a:r>
            <a:r>
              <a:rPr lang="en-US" b="1" dirty="0" smtClean="0"/>
              <a:t>Dermal -Epidermal </a:t>
            </a:r>
            <a:r>
              <a:rPr lang="en-US" dirty="0" smtClean="0"/>
              <a:t> junction</a:t>
            </a:r>
          </a:p>
          <a:p>
            <a:r>
              <a:rPr lang="en-US" b="1" i="1" dirty="0" smtClean="0"/>
              <a:t>Connective Tissue component </a:t>
            </a:r>
            <a:r>
              <a:rPr lang="en-US" dirty="0" smtClean="0"/>
              <a:t>- </a:t>
            </a:r>
            <a:r>
              <a:rPr lang="en-US" b="1" dirty="0" smtClean="0"/>
              <a:t>Dermis</a:t>
            </a:r>
          </a:p>
          <a:p>
            <a:endParaRPr lang="en-US"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0" name="Rectangle 4"/>
          <p:cNvSpPr>
            <a:spLocks noGrp="1" noChangeArrowheads="1"/>
          </p:cNvSpPr>
          <p:nvPr>
            <p:ph type="title"/>
          </p:nvPr>
        </p:nvSpPr>
        <p:spPr/>
        <p:txBody>
          <a:bodyPr/>
          <a:lstStyle/>
          <a:p>
            <a:r>
              <a:rPr lang="en-US" dirty="0"/>
              <a:t>Skin (Integument)</a:t>
            </a:r>
          </a:p>
        </p:txBody>
      </p:sp>
      <p:sp>
        <p:nvSpPr>
          <p:cNvPr id="4101" name="Rectangle 5"/>
          <p:cNvSpPr>
            <a:spLocks noGrp="1" noChangeArrowheads="1"/>
          </p:cNvSpPr>
          <p:nvPr>
            <p:ph type="body" idx="1"/>
          </p:nvPr>
        </p:nvSpPr>
        <p:spPr>
          <a:xfrm>
            <a:off x="1" y="838199"/>
            <a:ext cx="8688388" cy="6019801"/>
          </a:xfrm>
        </p:spPr>
        <p:txBody>
          <a:bodyPr/>
          <a:lstStyle/>
          <a:p>
            <a:pPr marL="879475" lvl="1" indent="-533400">
              <a:buFont typeface="Times" charset="0"/>
              <a:buAutoNum type="arabicPeriod"/>
            </a:pPr>
            <a:endParaRPr lang="en-US" dirty="0" smtClean="0"/>
          </a:p>
          <a:p>
            <a:pPr marL="879475" lvl="1" indent="-533400">
              <a:buNone/>
            </a:pPr>
            <a:r>
              <a:rPr lang="en-US" dirty="0" smtClean="0"/>
              <a:t>    Cutaneous layer                Epidermis</a:t>
            </a:r>
            <a:endParaRPr lang="en-US" dirty="0"/>
          </a:p>
          <a:p>
            <a:pPr marL="879475" lvl="1" indent="-533400">
              <a:buNone/>
            </a:pPr>
            <a:r>
              <a:rPr lang="en-US" dirty="0" smtClean="0"/>
              <a:t>                                               Dermis</a:t>
            </a:r>
            <a:endParaRPr lang="en-US" dirty="0"/>
          </a:p>
          <a:p>
            <a:pPr marL="879475" lvl="1" indent="-533400">
              <a:buNone/>
            </a:pPr>
            <a:r>
              <a:rPr lang="en-US" dirty="0" smtClean="0"/>
              <a:t>  Subcutaneous (Sub-q)        Hypodermis </a:t>
            </a:r>
          </a:p>
          <a:p>
            <a:pPr marL="879475" lvl="1" indent="-533400">
              <a:buNone/>
            </a:pPr>
            <a:r>
              <a:rPr lang="en-US" dirty="0" smtClean="0"/>
              <a:t>The hypodermis </a:t>
            </a:r>
            <a:r>
              <a:rPr lang="en-US" b="1" i="1" dirty="0" smtClean="0"/>
              <a:t>is not part of the skin</a:t>
            </a:r>
            <a:r>
              <a:rPr lang="en-US" dirty="0" smtClean="0"/>
              <a:t>.  It is termed by three names (1) Hypodermis (2) Subcutaneous layer or (3) Superficial Fascia</a:t>
            </a:r>
          </a:p>
          <a:p>
            <a:pPr marL="1279525" lvl="2" indent="-533400">
              <a:buNone/>
            </a:pPr>
            <a:r>
              <a:rPr lang="en-US" dirty="0" smtClean="0"/>
              <a:t>The hypodermis is composed mostly of adipose tissue.  It is the fat layer – the layer where most of the fat is stored as triglycerides for energy. </a:t>
            </a:r>
            <a:endParaRPr lang="en-US" dirty="0"/>
          </a:p>
        </p:txBody>
      </p:sp>
      <p:cxnSp>
        <p:nvCxnSpPr>
          <p:cNvPr id="5" name="Straight Arrow Connector 4"/>
          <p:cNvCxnSpPr/>
          <p:nvPr/>
        </p:nvCxnSpPr>
        <p:spPr bwMode="auto">
          <a:xfrm>
            <a:off x="3657600" y="1752600"/>
            <a:ext cx="1295400" cy="1588"/>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7" name="Straight Arrow Connector 6"/>
          <p:cNvCxnSpPr/>
          <p:nvPr/>
        </p:nvCxnSpPr>
        <p:spPr bwMode="auto">
          <a:xfrm>
            <a:off x="3657600" y="1752600"/>
            <a:ext cx="1371600" cy="6858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9" name="Straight Arrow Connector 8"/>
          <p:cNvCxnSpPr/>
          <p:nvPr/>
        </p:nvCxnSpPr>
        <p:spPr bwMode="auto">
          <a:xfrm>
            <a:off x="4419600" y="3048000"/>
            <a:ext cx="457200" cy="1588"/>
          </a:xfrm>
          <a:prstGeom prst="straightConnector1">
            <a:avLst/>
          </a:prstGeom>
          <a:solidFill>
            <a:schemeClr val="accent1"/>
          </a:solidFill>
          <a:ln w="9525" cap="flat" cmpd="sng" algn="ctr">
            <a:solidFill>
              <a:schemeClr val="tx1"/>
            </a:solidFill>
            <a:prstDash val="solid"/>
            <a:round/>
            <a:headEnd type="none" w="med" len="med"/>
            <a:tailEnd type="arrow"/>
          </a:ln>
          <a:effectLst/>
        </p:spPr>
      </p:cxn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50" name="Rectangle 6"/>
          <p:cNvSpPr>
            <a:spLocks noChangeArrowheads="1"/>
          </p:cNvSpPr>
          <p:nvPr/>
        </p:nvSpPr>
        <p:spPr bwMode="auto">
          <a:xfrm>
            <a:off x="8235950" y="6581775"/>
            <a:ext cx="904875" cy="274638"/>
          </a:xfrm>
          <a:prstGeom prst="rect">
            <a:avLst/>
          </a:prstGeom>
          <a:noFill/>
          <a:ln w="9525">
            <a:noFill/>
            <a:miter lim="800000"/>
            <a:headEnd/>
            <a:tailEnd/>
          </a:ln>
          <a:effectLst/>
        </p:spPr>
        <p:txBody>
          <a:bodyPr wrap="none">
            <a:spAutoFit/>
          </a:bodyPr>
          <a:lstStyle/>
          <a:p>
            <a:pPr algn="r"/>
            <a:r>
              <a:rPr lang="en-US" sz="1200" b="1" dirty="0">
                <a:latin typeface="Arial" charset="0"/>
              </a:rPr>
              <a:t>Figure 5.1</a:t>
            </a:r>
          </a:p>
        </p:txBody>
      </p:sp>
      <p:pic>
        <p:nvPicPr>
          <p:cNvPr id="6153" name="Picture 9" descr="figure_05_01"/>
          <p:cNvPicPr>
            <a:picLocks noChangeAspect="1" noChangeArrowheads="1"/>
          </p:cNvPicPr>
          <p:nvPr/>
        </p:nvPicPr>
        <p:blipFill>
          <a:blip r:embed="rId2" cstate="print"/>
          <a:srcRect/>
          <a:stretch>
            <a:fillRect/>
          </a:stretch>
        </p:blipFill>
        <p:spPr bwMode="auto">
          <a:xfrm>
            <a:off x="404813" y="600075"/>
            <a:ext cx="8231187" cy="5195888"/>
          </a:xfrm>
          <a:prstGeom prst="rect">
            <a:avLst/>
          </a:prstGeom>
          <a:noFill/>
        </p:spPr>
      </p:pic>
      <p:sp>
        <p:nvSpPr>
          <p:cNvPr id="6154" name="Freeform 10"/>
          <p:cNvSpPr>
            <a:spLocks/>
          </p:cNvSpPr>
          <p:nvPr/>
        </p:nvSpPr>
        <p:spPr bwMode="auto">
          <a:xfrm>
            <a:off x="2476500" y="2017713"/>
            <a:ext cx="76200" cy="323850"/>
          </a:xfrm>
          <a:custGeom>
            <a:avLst/>
            <a:gdLst/>
            <a:ahLst/>
            <a:cxnLst>
              <a:cxn ang="0">
                <a:pos x="48" y="0"/>
              </a:cxn>
              <a:cxn ang="0">
                <a:pos x="0" y="0"/>
              </a:cxn>
              <a:cxn ang="0">
                <a:pos x="0" y="204"/>
              </a:cxn>
              <a:cxn ang="0">
                <a:pos x="48" y="204"/>
              </a:cxn>
            </a:cxnLst>
            <a:rect l="0" t="0" r="r" b="b"/>
            <a:pathLst>
              <a:path w="48" h="204">
                <a:moveTo>
                  <a:pt x="48" y="0"/>
                </a:moveTo>
                <a:lnTo>
                  <a:pt x="0" y="0"/>
                </a:lnTo>
                <a:lnTo>
                  <a:pt x="0" y="204"/>
                </a:lnTo>
                <a:lnTo>
                  <a:pt x="48" y="204"/>
                </a:lnTo>
              </a:path>
            </a:pathLst>
          </a:custGeom>
          <a:noFill/>
          <a:ln w="9525">
            <a:solidFill>
              <a:srgbClr val="231F20"/>
            </a:solidFill>
            <a:prstDash val="solid"/>
            <a:round/>
            <a:headEnd/>
            <a:tailEnd/>
          </a:ln>
        </p:spPr>
        <p:txBody>
          <a:bodyPr/>
          <a:lstStyle/>
          <a:p>
            <a:endParaRPr lang="en-US" dirty="0"/>
          </a:p>
        </p:txBody>
      </p:sp>
      <p:sp>
        <p:nvSpPr>
          <p:cNvPr id="6155" name="Line 11"/>
          <p:cNvSpPr>
            <a:spLocks noChangeShapeType="1"/>
          </p:cNvSpPr>
          <p:nvPr/>
        </p:nvSpPr>
        <p:spPr bwMode="auto">
          <a:xfrm flipH="1">
            <a:off x="1562100" y="2185988"/>
            <a:ext cx="911225" cy="1587"/>
          </a:xfrm>
          <a:prstGeom prst="line">
            <a:avLst/>
          </a:prstGeom>
          <a:noFill/>
          <a:ln w="9525">
            <a:solidFill>
              <a:srgbClr val="231F20"/>
            </a:solidFill>
            <a:round/>
            <a:headEnd/>
            <a:tailEnd/>
          </a:ln>
        </p:spPr>
        <p:txBody>
          <a:bodyPr/>
          <a:lstStyle/>
          <a:p>
            <a:endParaRPr lang="en-US" dirty="0"/>
          </a:p>
        </p:txBody>
      </p:sp>
      <p:sp>
        <p:nvSpPr>
          <p:cNvPr id="6156" name="Freeform 12"/>
          <p:cNvSpPr>
            <a:spLocks/>
          </p:cNvSpPr>
          <p:nvPr/>
        </p:nvSpPr>
        <p:spPr bwMode="auto">
          <a:xfrm>
            <a:off x="2476500" y="2373313"/>
            <a:ext cx="76200" cy="123825"/>
          </a:xfrm>
          <a:custGeom>
            <a:avLst/>
            <a:gdLst/>
            <a:ahLst/>
            <a:cxnLst>
              <a:cxn ang="0">
                <a:pos x="48" y="0"/>
              </a:cxn>
              <a:cxn ang="0">
                <a:pos x="0" y="0"/>
              </a:cxn>
              <a:cxn ang="0">
                <a:pos x="0" y="78"/>
              </a:cxn>
              <a:cxn ang="0">
                <a:pos x="48" y="78"/>
              </a:cxn>
            </a:cxnLst>
            <a:rect l="0" t="0" r="r" b="b"/>
            <a:pathLst>
              <a:path w="48" h="78">
                <a:moveTo>
                  <a:pt x="48" y="0"/>
                </a:moveTo>
                <a:lnTo>
                  <a:pt x="0" y="0"/>
                </a:lnTo>
                <a:lnTo>
                  <a:pt x="0" y="78"/>
                </a:lnTo>
                <a:lnTo>
                  <a:pt x="48" y="78"/>
                </a:lnTo>
              </a:path>
            </a:pathLst>
          </a:custGeom>
          <a:noFill/>
          <a:ln w="9525">
            <a:solidFill>
              <a:srgbClr val="231F20"/>
            </a:solidFill>
            <a:prstDash val="solid"/>
            <a:round/>
            <a:headEnd/>
            <a:tailEnd/>
          </a:ln>
        </p:spPr>
        <p:txBody>
          <a:bodyPr/>
          <a:lstStyle/>
          <a:p>
            <a:endParaRPr lang="en-US" dirty="0"/>
          </a:p>
        </p:txBody>
      </p:sp>
      <p:sp>
        <p:nvSpPr>
          <p:cNvPr id="6157" name="Line 13"/>
          <p:cNvSpPr>
            <a:spLocks noChangeShapeType="1"/>
          </p:cNvSpPr>
          <p:nvPr/>
        </p:nvSpPr>
        <p:spPr bwMode="auto">
          <a:xfrm flipH="1">
            <a:off x="2378075" y="2436813"/>
            <a:ext cx="95250" cy="1587"/>
          </a:xfrm>
          <a:prstGeom prst="line">
            <a:avLst/>
          </a:prstGeom>
          <a:noFill/>
          <a:ln w="9525">
            <a:solidFill>
              <a:srgbClr val="231F20"/>
            </a:solidFill>
            <a:round/>
            <a:headEnd/>
            <a:tailEnd/>
          </a:ln>
        </p:spPr>
        <p:txBody>
          <a:bodyPr/>
          <a:lstStyle/>
          <a:p>
            <a:endParaRPr lang="en-US" dirty="0"/>
          </a:p>
        </p:txBody>
      </p:sp>
      <p:sp>
        <p:nvSpPr>
          <p:cNvPr id="6158" name="Freeform 14"/>
          <p:cNvSpPr>
            <a:spLocks/>
          </p:cNvSpPr>
          <p:nvPr/>
        </p:nvSpPr>
        <p:spPr bwMode="auto">
          <a:xfrm>
            <a:off x="2476500" y="2532063"/>
            <a:ext cx="76200" cy="1651000"/>
          </a:xfrm>
          <a:custGeom>
            <a:avLst/>
            <a:gdLst/>
            <a:ahLst/>
            <a:cxnLst>
              <a:cxn ang="0">
                <a:pos x="48" y="0"/>
              </a:cxn>
              <a:cxn ang="0">
                <a:pos x="0" y="0"/>
              </a:cxn>
              <a:cxn ang="0">
                <a:pos x="0" y="1040"/>
              </a:cxn>
              <a:cxn ang="0">
                <a:pos x="48" y="1040"/>
              </a:cxn>
            </a:cxnLst>
            <a:rect l="0" t="0" r="r" b="b"/>
            <a:pathLst>
              <a:path w="48" h="1040">
                <a:moveTo>
                  <a:pt x="48" y="0"/>
                </a:moveTo>
                <a:lnTo>
                  <a:pt x="0" y="0"/>
                </a:lnTo>
                <a:lnTo>
                  <a:pt x="0" y="1040"/>
                </a:lnTo>
                <a:lnTo>
                  <a:pt x="48" y="1040"/>
                </a:lnTo>
              </a:path>
            </a:pathLst>
          </a:custGeom>
          <a:noFill/>
          <a:ln w="9525">
            <a:solidFill>
              <a:srgbClr val="231F20"/>
            </a:solidFill>
            <a:prstDash val="solid"/>
            <a:round/>
            <a:headEnd/>
            <a:tailEnd/>
          </a:ln>
        </p:spPr>
        <p:txBody>
          <a:bodyPr/>
          <a:lstStyle/>
          <a:p>
            <a:endParaRPr lang="en-US" dirty="0"/>
          </a:p>
        </p:txBody>
      </p:sp>
      <p:sp>
        <p:nvSpPr>
          <p:cNvPr id="6159" name="Line 15"/>
          <p:cNvSpPr>
            <a:spLocks noChangeShapeType="1"/>
          </p:cNvSpPr>
          <p:nvPr/>
        </p:nvSpPr>
        <p:spPr bwMode="auto">
          <a:xfrm flipH="1">
            <a:off x="2374900" y="3357563"/>
            <a:ext cx="98425" cy="1587"/>
          </a:xfrm>
          <a:prstGeom prst="line">
            <a:avLst/>
          </a:prstGeom>
          <a:noFill/>
          <a:ln w="9525">
            <a:solidFill>
              <a:srgbClr val="231F20"/>
            </a:solidFill>
            <a:round/>
            <a:headEnd/>
            <a:tailEnd/>
          </a:ln>
        </p:spPr>
        <p:txBody>
          <a:bodyPr/>
          <a:lstStyle/>
          <a:p>
            <a:endParaRPr lang="en-US" dirty="0"/>
          </a:p>
        </p:txBody>
      </p:sp>
      <p:sp>
        <p:nvSpPr>
          <p:cNvPr id="6160" name="Freeform 16"/>
          <p:cNvSpPr>
            <a:spLocks/>
          </p:cNvSpPr>
          <p:nvPr/>
        </p:nvSpPr>
        <p:spPr bwMode="auto">
          <a:xfrm>
            <a:off x="1374775" y="2370138"/>
            <a:ext cx="73025" cy="1812925"/>
          </a:xfrm>
          <a:custGeom>
            <a:avLst/>
            <a:gdLst/>
            <a:ahLst/>
            <a:cxnLst>
              <a:cxn ang="0">
                <a:pos x="46" y="0"/>
              </a:cxn>
              <a:cxn ang="0">
                <a:pos x="0" y="0"/>
              </a:cxn>
              <a:cxn ang="0">
                <a:pos x="0" y="1142"/>
              </a:cxn>
              <a:cxn ang="0">
                <a:pos x="46" y="1142"/>
              </a:cxn>
            </a:cxnLst>
            <a:rect l="0" t="0" r="r" b="b"/>
            <a:pathLst>
              <a:path w="46" h="1142">
                <a:moveTo>
                  <a:pt x="46" y="0"/>
                </a:moveTo>
                <a:lnTo>
                  <a:pt x="0" y="0"/>
                </a:lnTo>
                <a:lnTo>
                  <a:pt x="0" y="1142"/>
                </a:lnTo>
                <a:lnTo>
                  <a:pt x="46" y="1142"/>
                </a:lnTo>
              </a:path>
            </a:pathLst>
          </a:custGeom>
          <a:noFill/>
          <a:ln w="9525">
            <a:solidFill>
              <a:srgbClr val="231F20"/>
            </a:solidFill>
            <a:prstDash val="solid"/>
            <a:round/>
            <a:headEnd/>
            <a:tailEnd/>
          </a:ln>
        </p:spPr>
        <p:txBody>
          <a:bodyPr/>
          <a:lstStyle/>
          <a:p>
            <a:endParaRPr lang="en-US" dirty="0"/>
          </a:p>
        </p:txBody>
      </p:sp>
      <p:sp>
        <p:nvSpPr>
          <p:cNvPr id="6161" name="Line 17"/>
          <p:cNvSpPr>
            <a:spLocks noChangeShapeType="1"/>
          </p:cNvSpPr>
          <p:nvPr/>
        </p:nvSpPr>
        <p:spPr bwMode="auto">
          <a:xfrm flipH="1">
            <a:off x="1225550" y="3278188"/>
            <a:ext cx="146050" cy="1587"/>
          </a:xfrm>
          <a:prstGeom prst="line">
            <a:avLst/>
          </a:prstGeom>
          <a:noFill/>
          <a:ln w="9525">
            <a:solidFill>
              <a:srgbClr val="231F20"/>
            </a:solidFill>
            <a:round/>
            <a:headEnd/>
            <a:tailEnd/>
          </a:ln>
        </p:spPr>
        <p:txBody>
          <a:bodyPr/>
          <a:lstStyle/>
          <a:p>
            <a:endParaRPr lang="en-US" dirty="0"/>
          </a:p>
        </p:txBody>
      </p:sp>
      <p:sp>
        <p:nvSpPr>
          <p:cNvPr id="6162" name="Freeform 18"/>
          <p:cNvSpPr>
            <a:spLocks/>
          </p:cNvSpPr>
          <p:nvPr/>
        </p:nvSpPr>
        <p:spPr bwMode="auto">
          <a:xfrm>
            <a:off x="2476500" y="4224338"/>
            <a:ext cx="76200" cy="209550"/>
          </a:xfrm>
          <a:custGeom>
            <a:avLst/>
            <a:gdLst/>
            <a:ahLst/>
            <a:cxnLst>
              <a:cxn ang="0">
                <a:pos x="48" y="0"/>
              </a:cxn>
              <a:cxn ang="0">
                <a:pos x="0" y="0"/>
              </a:cxn>
              <a:cxn ang="0">
                <a:pos x="0" y="132"/>
              </a:cxn>
            </a:cxnLst>
            <a:rect l="0" t="0" r="r" b="b"/>
            <a:pathLst>
              <a:path w="48" h="132">
                <a:moveTo>
                  <a:pt x="48" y="0"/>
                </a:moveTo>
                <a:lnTo>
                  <a:pt x="0" y="0"/>
                </a:lnTo>
                <a:lnTo>
                  <a:pt x="0" y="132"/>
                </a:lnTo>
              </a:path>
            </a:pathLst>
          </a:custGeom>
          <a:noFill/>
          <a:ln w="9525">
            <a:solidFill>
              <a:srgbClr val="231F20"/>
            </a:solidFill>
            <a:prstDash val="solid"/>
            <a:round/>
            <a:headEnd/>
            <a:tailEnd/>
          </a:ln>
        </p:spPr>
        <p:txBody>
          <a:bodyPr/>
          <a:lstStyle/>
          <a:p>
            <a:endParaRPr lang="en-US" dirty="0"/>
          </a:p>
        </p:txBody>
      </p:sp>
      <p:sp>
        <p:nvSpPr>
          <p:cNvPr id="6163" name="Line 19"/>
          <p:cNvSpPr>
            <a:spLocks noChangeShapeType="1"/>
          </p:cNvSpPr>
          <p:nvPr/>
        </p:nvSpPr>
        <p:spPr bwMode="auto">
          <a:xfrm flipH="1">
            <a:off x="1778000" y="4322763"/>
            <a:ext cx="695325" cy="1587"/>
          </a:xfrm>
          <a:prstGeom prst="line">
            <a:avLst/>
          </a:prstGeom>
          <a:noFill/>
          <a:ln w="9525">
            <a:solidFill>
              <a:srgbClr val="231F20"/>
            </a:solidFill>
            <a:round/>
            <a:headEnd/>
            <a:tailEnd/>
          </a:ln>
        </p:spPr>
        <p:txBody>
          <a:bodyPr/>
          <a:lstStyle/>
          <a:p>
            <a:endParaRPr lang="en-US" dirty="0"/>
          </a:p>
        </p:txBody>
      </p:sp>
      <p:sp>
        <p:nvSpPr>
          <p:cNvPr id="6164" name="Line 20"/>
          <p:cNvSpPr>
            <a:spLocks noChangeShapeType="1"/>
          </p:cNvSpPr>
          <p:nvPr/>
        </p:nvSpPr>
        <p:spPr bwMode="auto">
          <a:xfrm>
            <a:off x="2476500" y="4452938"/>
            <a:ext cx="1588" cy="38100"/>
          </a:xfrm>
          <a:prstGeom prst="line">
            <a:avLst/>
          </a:prstGeom>
          <a:noFill/>
          <a:ln w="9525">
            <a:solidFill>
              <a:srgbClr val="231F20"/>
            </a:solidFill>
            <a:round/>
            <a:headEnd/>
            <a:tailEnd/>
          </a:ln>
        </p:spPr>
        <p:txBody>
          <a:bodyPr/>
          <a:lstStyle/>
          <a:p>
            <a:endParaRPr lang="en-US" dirty="0"/>
          </a:p>
        </p:txBody>
      </p:sp>
      <p:sp>
        <p:nvSpPr>
          <p:cNvPr id="6165" name="Line 21"/>
          <p:cNvSpPr>
            <a:spLocks noChangeShapeType="1"/>
          </p:cNvSpPr>
          <p:nvPr/>
        </p:nvSpPr>
        <p:spPr bwMode="auto">
          <a:xfrm>
            <a:off x="2476500" y="4516438"/>
            <a:ext cx="1588" cy="38100"/>
          </a:xfrm>
          <a:prstGeom prst="line">
            <a:avLst/>
          </a:prstGeom>
          <a:noFill/>
          <a:ln w="9525">
            <a:solidFill>
              <a:srgbClr val="231F20"/>
            </a:solidFill>
            <a:round/>
            <a:headEnd/>
            <a:tailEnd/>
          </a:ln>
        </p:spPr>
        <p:txBody>
          <a:bodyPr/>
          <a:lstStyle/>
          <a:p>
            <a:endParaRPr lang="en-US" dirty="0"/>
          </a:p>
        </p:txBody>
      </p:sp>
      <p:sp>
        <p:nvSpPr>
          <p:cNvPr id="6166" name="Line 22"/>
          <p:cNvSpPr>
            <a:spLocks noChangeShapeType="1"/>
          </p:cNvSpPr>
          <p:nvPr/>
        </p:nvSpPr>
        <p:spPr bwMode="auto">
          <a:xfrm>
            <a:off x="2476500" y="4579938"/>
            <a:ext cx="1588" cy="38100"/>
          </a:xfrm>
          <a:prstGeom prst="line">
            <a:avLst/>
          </a:prstGeom>
          <a:noFill/>
          <a:ln w="9525">
            <a:solidFill>
              <a:srgbClr val="231F20"/>
            </a:solidFill>
            <a:round/>
            <a:headEnd/>
            <a:tailEnd/>
          </a:ln>
        </p:spPr>
        <p:txBody>
          <a:bodyPr/>
          <a:lstStyle/>
          <a:p>
            <a:endParaRPr lang="en-US" dirty="0"/>
          </a:p>
        </p:txBody>
      </p:sp>
      <p:sp>
        <p:nvSpPr>
          <p:cNvPr id="6167" name="Line 23"/>
          <p:cNvSpPr>
            <a:spLocks noChangeShapeType="1"/>
          </p:cNvSpPr>
          <p:nvPr/>
        </p:nvSpPr>
        <p:spPr bwMode="auto">
          <a:xfrm>
            <a:off x="2476500" y="4643438"/>
            <a:ext cx="1588" cy="9525"/>
          </a:xfrm>
          <a:prstGeom prst="line">
            <a:avLst/>
          </a:prstGeom>
          <a:noFill/>
          <a:ln w="9525">
            <a:solidFill>
              <a:srgbClr val="231F20"/>
            </a:solidFill>
            <a:round/>
            <a:headEnd/>
            <a:tailEnd/>
          </a:ln>
        </p:spPr>
        <p:txBody>
          <a:bodyPr/>
          <a:lstStyle/>
          <a:p>
            <a:endParaRPr lang="en-US" dirty="0"/>
          </a:p>
        </p:txBody>
      </p:sp>
      <p:sp>
        <p:nvSpPr>
          <p:cNvPr id="6168" name="Freeform 24"/>
          <p:cNvSpPr>
            <a:spLocks/>
          </p:cNvSpPr>
          <p:nvPr/>
        </p:nvSpPr>
        <p:spPr bwMode="auto">
          <a:xfrm>
            <a:off x="2844800" y="4351338"/>
            <a:ext cx="1127125" cy="765175"/>
          </a:xfrm>
          <a:custGeom>
            <a:avLst/>
            <a:gdLst/>
            <a:ahLst/>
            <a:cxnLst>
              <a:cxn ang="0">
                <a:pos x="0" y="482"/>
              </a:cxn>
              <a:cxn ang="0">
                <a:pos x="200" y="482"/>
              </a:cxn>
              <a:cxn ang="0">
                <a:pos x="710" y="0"/>
              </a:cxn>
            </a:cxnLst>
            <a:rect l="0" t="0" r="r" b="b"/>
            <a:pathLst>
              <a:path w="710" h="482">
                <a:moveTo>
                  <a:pt x="0" y="482"/>
                </a:moveTo>
                <a:lnTo>
                  <a:pt x="200" y="482"/>
                </a:lnTo>
                <a:lnTo>
                  <a:pt x="710" y="0"/>
                </a:lnTo>
              </a:path>
            </a:pathLst>
          </a:custGeom>
          <a:noFill/>
          <a:ln w="9525">
            <a:solidFill>
              <a:srgbClr val="231F20"/>
            </a:solidFill>
            <a:prstDash val="solid"/>
            <a:round/>
            <a:headEnd/>
            <a:tailEnd/>
          </a:ln>
        </p:spPr>
        <p:txBody>
          <a:bodyPr/>
          <a:lstStyle/>
          <a:p>
            <a:endParaRPr lang="en-US" dirty="0"/>
          </a:p>
        </p:txBody>
      </p:sp>
      <p:sp>
        <p:nvSpPr>
          <p:cNvPr id="6169" name="Freeform 25"/>
          <p:cNvSpPr>
            <a:spLocks/>
          </p:cNvSpPr>
          <p:nvPr/>
        </p:nvSpPr>
        <p:spPr bwMode="auto">
          <a:xfrm>
            <a:off x="2794000" y="4440238"/>
            <a:ext cx="1552575" cy="962025"/>
          </a:xfrm>
          <a:custGeom>
            <a:avLst/>
            <a:gdLst/>
            <a:ahLst/>
            <a:cxnLst>
              <a:cxn ang="0">
                <a:pos x="0" y="606"/>
              </a:cxn>
              <a:cxn ang="0">
                <a:pos x="216" y="606"/>
              </a:cxn>
              <a:cxn ang="0">
                <a:pos x="978" y="0"/>
              </a:cxn>
            </a:cxnLst>
            <a:rect l="0" t="0" r="r" b="b"/>
            <a:pathLst>
              <a:path w="978" h="606">
                <a:moveTo>
                  <a:pt x="0" y="606"/>
                </a:moveTo>
                <a:lnTo>
                  <a:pt x="216" y="606"/>
                </a:lnTo>
                <a:lnTo>
                  <a:pt x="978" y="0"/>
                </a:lnTo>
              </a:path>
            </a:pathLst>
          </a:custGeom>
          <a:noFill/>
          <a:ln w="9525">
            <a:solidFill>
              <a:srgbClr val="231F20"/>
            </a:solidFill>
            <a:prstDash val="solid"/>
            <a:round/>
            <a:headEnd/>
            <a:tailEnd/>
          </a:ln>
        </p:spPr>
        <p:txBody>
          <a:bodyPr/>
          <a:lstStyle/>
          <a:p>
            <a:endParaRPr lang="en-US" dirty="0"/>
          </a:p>
        </p:txBody>
      </p:sp>
      <p:sp>
        <p:nvSpPr>
          <p:cNvPr id="6170" name="Freeform 26"/>
          <p:cNvSpPr>
            <a:spLocks/>
          </p:cNvSpPr>
          <p:nvPr/>
        </p:nvSpPr>
        <p:spPr bwMode="auto">
          <a:xfrm>
            <a:off x="2911475" y="4414838"/>
            <a:ext cx="1876425" cy="1276350"/>
          </a:xfrm>
          <a:custGeom>
            <a:avLst/>
            <a:gdLst/>
            <a:ahLst/>
            <a:cxnLst>
              <a:cxn ang="0">
                <a:pos x="0" y="804"/>
              </a:cxn>
              <a:cxn ang="0">
                <a:pos x="198" y="804"/>
              </a:cxn>
              <a:cxn ang="0">
                <a:pos x="1182" y="0"/>
              </a:cxn>
            </a:cxnLst>
            <a:rect l="0" t="0" r="r" b="b"/>
            <a:pathLst>
              <a:path w="1182" h="804">
                <a:moveTo>
                  <a:pt x="0" y="804"/>
                </a:moveTo>
                <a:lnTo>
                  <a:pt x="198" y="804"/>
                </a:lnTo>
                <a:lnTo>
                  <a:pt x="1182" y="0"/>
                </a:lnTo>
              </a:path>
            </a:pathLst>
          </a:custGeom>
          <a:noFill/>
          <a:ln w="9525">
            <a:solidFill>
              <a:srgbClr val="231F20"/>
            </a:solidFill>
            <a:prstDash val="solid"/>
            <a:round/>
            <a:headEnd/>
            <a:tailEnd/>
          </a:ln>
        </p:spPr>
        <p:txBody>
          <a:bodyPr/>
          <a:lstStyle/>
          <a:p>
            <a:endParaRPr lang="en-US" dirty="0"/>
          </a:p>
        </p:txBody>
      </p:sp>
      <p:sp>
        <p:nvSpPr>
          <p:cNvPr id="6171" name="Freeform 27"/>
          <p:cNvSpPr>
            <a:spLocks/>
          </p:cNvSpPr>
          <p:nvPr/>
        </p:nvSpPr>
        <p:spPr bwMode="auto">
          <a:xfrm>
            <a:off x="6010275" y="5062538"/>
            <a:ext cx="409575" cy="101600"/>
          </a:xfrm>
          <a:custGeom>
            <a:avLst/>
            <a:gdLst/>
            <a:ahLst/>
            <a:cxnLst>
              <a:cxn ang="0">
                <a:pos x="258" y="64"/>
              </a:cxn>
              <a:cxn ang="0">
                <a:pos x="204" y="64"/>
              </a:cxn>
              <a:cxn ang="0">
                <a:pos x="0" y="0"/>
              </a:cxn>
            </a:cxnLst>
            <a:rect l="0" t="0" r="r" b="b"/>
            <a:pathLst>
              <a:path w="258" h="64">
                <a:moveTo>
                  <a:pt x="258" y="64"/>
                </a:moveTo>
                <a:lnTo>
                  <a:pt x="204" y="64"/>
                </a:lnTo>
                <a:lnTo>
                  <a:pt x="0" y="0"/>
                </a:lnTo>
              </a:path>
            </a:pathLst>
          </a:custGeom>
          <a:noFill/>
          <a:ln w="9525">
            <a:solidFill>
              <a:srgbClr val="231F20"/>
            </a:solidFill>
            <a:prstDash val="solid"/>
            <a:round/>
            <a:headEnd/>
            <a:tailEnd/>
          </a:ln>
        </p:spPr>
        <p:txBody>
          <a:bodyPr/>
          <a:lstStyle/>
          <a:p>
            <a:endParaRPr lang="en-US" dirty="0"/>
          </a:p>
        </p:txBody>
      </p:sp>
      <p:sp>
        <p:nvSpPr>
          <p:cNvPr id="6172" name="Line 28"/>
          <p:cNvSpPr>
            <a:spLocks noChangeShapeType="1"/>
          </p:cNvSpPr>
          <p:nvPr/>
        </p:nvSpPr>
        <p:spPr bwMode="auto">
          <a:xfrm flipH="1">
            <a:off x="5861050" y="5119688"/>
            <a:ext cx="330200" cy="88900"/>
          </a:xfrm>
          <a:prstGeom prst="line">
            <a:avLst/>
          </a:prstGeom>
          <a:noFill/>
          <a:ln w="9525">
            <a:solidFill>
              <a:srgbClr val="231F20"/>
            </a:solidFill>
            <a:round/>
            <a:headEnd/>
            <a:tailEnd/>
          </a:ln>
        </p:spPr>
        <p:txBody>
          <a:bodyPr/>
          <a:lstStyle/>
          <a:p>
            <a:endParaRPr lang="en-US" dirty="0"/>
          </a:p>
        </p:txBody>
      </p:sp>
      <p:sp>
        <p:nvSpPr>
          <p:cNvPr id="6173" name="Freeform 29"/>
          <p:cNvSpPr>
            <a:spLocks/>
          </p:cNvSpPr>
          <p:nvPr/>
        </p:nvSpPr>
        <p:spPr bwMode="auto">
          <a:xfrm>
            <a:off x="5175250" y="4421188"/>
            <a:ext cx="1892300" cy="488950"/>
          </a:xfrm>
          <a:custGeom>
            <a:avLst/>
            <a:gdLst/>
            <a:ahLst/>
            <a:cxnLst>
              <a:cxn ang="0">
                <a:pos x="0" y="0"/>
              </a:cxn>
              <a:cxn ang="0">
                <a:pos x="1128" y="308"/>
              </a:cxn>
              <a:cxn ang="0">
                <a:pos x="1192" y="308"/>
              </a:cxn>
            </a:cxnLst>
            <a:rect l="0" t="0" r="r" b="b"/>
            <a:pathLst>
              <a:path w="1192" h="308">
                <a:moveTo>
                  <a:pt x="0" y="0"/>
                </a:moveTo>
                <a:lnTo>
                  <a:pt x="1128" y="308"/>
                </a:lnTo>
                <a:lnTo>
                  <a:pt x="1192" y="308"/>
                </a:lnTo>
              </a:path>
            </a:pathLst>
          </a:custGeom>
          <a:noFill/>
          <a:ln w="9525">
            <a:solidFill>
              <a:srgbClr val="231F20"/>
            </a:solidFill>
            <a:prstDash val="solid"/>
            <a:round/>
            <a:headEnd/>
            <a:tailEnd/>
          </a:ln>
        </p:spPr>
        <p:txBody>
          <a:bodyPr/>
          <a:lstStyle/>
          <a:p>
            <a:endParaRPr lang="en-US" dirty="0"/>
          </a:p>
        </p:txBody>
      </p:sp>
      <p:sp>
        <p:nvSpPr>
          <p:cNvPr id="6174" name="Freeform 30"/>
          <p:cNvSpPr>
            <a:spLocks/>
          </p:cNvSpPr>
          <p:nvPr/>
        </p:nvSpPr>
        <p:spPr bwMode="auto">
          <a:xfrm>
            <a:off x="5276850" y="4151313"/>
            <a:ext cx="1790700" cy="533400"/>
          </a:xfrm>
          <a:custGeom>
            <a:avLst/>
            <a:gdLst/>
            <a:ahLst/>
            <a:cxnLst>
              <a:cxn ang="0">
                <a:pos x="0" y="0"/>
              </a:cxn>
              <a:cxn ang="0">
                <a:pos x="1062" y="336"/>
              </a:cxn>
              <a:cxn ang="0">
                <a:pos x="1128" y="336"/>
              </a:cxn>
            </a:cxnLst>
            <a:rect l="0" t="0" r="r" b="b"/>
            <a:pathLst>
              <a:path w="1128" h="336">
                <a:moveTo>
                  <a:pt x="0" y="0"/>
                </a:moveTo>
                <a:lnTo>
                  <a:pt x="1062" y="336"/>
                </a:lnTo>
                <a:lnTo>
                  <a:pt x="1128" y="336"/>
                </a:lnTo>
              </a:path>
            </a:pathLst>
          </a:custGeom>
          <a:noFill/>
          <a:ln w="9525">
            <a:solidFill>
              <a:srgbClr val="231F20"/>
            </a:solidFill>
            <a:prstDash val="solid"/>
            <a:round/>
            <a:headEnd/>
            <a:tailEnd/>
          </a:ln>
        </p:spPr>
        <p:txBody>
          <a:bodyPr/>
          <a:lstStyle/>
          <a:p>
            <a:endParaRPr lang="en-US" dirty="0"/>
          </a:p>
        </p:txBody>
      </p:sp>
      <p:sp>
        <p:nvSpPr>
          <p:cNvPr id="6175" name="Freeform 31"/>
          <p:cNvSpPr>
            <a:spLocks/>
          </p:cNvSpPr>
          <p:nvPr/>
        </p:nvSpPr>
        <p:spPr bwMode="auto">
          <a:xfrm>
            <a:off x="5127625" y="5478463"/>
            <a:ext cx="590550" cy="158750"/>
          </a:xfrm>
          <a:custGeom>
            <a:avLst/>
            <a:gdLst/>
            <a:ahLst/>
            <a:cxnLst>
              <a:cxn ang="0">
                <a:pos x="0" y="0"/>
              </a:cxn>
              <a:cxn ang="0">
                <a:pos x="266" y="100"/>
              </a:cxn>
              <a:cxn ang="0">
                <a:pos x="372" y="100"/>
              </a:cxn>
            </a:cxnLst>
            <a:rect l="0" t="0" r="r" b="b"/>
            <a:pathLst>
              <a:path w="372" h="100">
                <a:moveTo>
                  <a:pt x="0" y="0"/>
                </a:moveTo>
                <a:lnTo>
                  <a:pt x="266" y="100"/>
                </a:lnTo>
                <a:lnTo>
                  <a:pt x="372" y="100"/>
                </a:lnTo>
              </a:path>
            </a:pathLst>
          </a:custGeom>
          <a:noFill/>
          <a:ln w="9525">
            <a:solidFill>
              <a:srgbClr val="231F20"/>
            </a:solidFill>
            <a:prstDash val="solid"/>
            <a:round/>
            <a:headEnd/>
            <a:tailEnd/>
          </a:ln>
        </p:spPr>
        <p:txBody>
          <a:bodyPr/>
          <a:lstStyle/>
          <a:p>
            <a:endParaRPr lang="en-US" dirty="0"/>
          </a:p>
        </p:txBody>
      </p:sp>
      <p:sp>
        <p:nvSpPr>
          <p:cNvPr id="6176" name="Line 32"/>
          <p:cNvSpPr>
            <a:spLocks noChangeShapeType="1"/>
          </p:cNvSpPr>
          <p:nvPr/>
        </p:nvSpPr>
        <p:spPr bwMode="auto">
          <a:xfrm>
            <a:off x="2568575" y="1509713"/>
            <a:ext cx="587375" cy="1587"/>
          </a:xfrm>
          <a:prstGeom prst="line">
            <a:avLst/>
          </a:prstGeom>
          <a:noFill/>
          <a:ln w="9525">
            <a:solidFill>
              <a:srgbClr val="231F20"/>
            </a:solidFill>
            <a:round/>
            <a:headEnd/>
            <a:tailEnd/>
          </a:ln>
        </p:spPr>
        <p:txBody>
          <a:bodyPr/>
          <a:lstStyle/>
          <a:p>
            <a:endParaRPr lang="en-US" dirty="0"/>
          </a:p>
        </p:txBody>
      </p:sp>
      <p:sp>
        <p:nvSpPr>
          <p:cNvPr id="6177" name="Freeform 33"/>
          <p:cNvSpPr>
            <a:spLocks/>
          </p:cNvSpPr>
          <p:nvPr/>
        </p:nvSpPr>
        <p:spPr bwMode="auto">
          <a:xfrm>
            <a:off x="5775325" y="2405063"/>
            <a:ext cx="1298575" cy="171450"/>
          </a:xfrm>
          <a:custGeom>
            <a:avLst/>
            <a:gdLst/>
            <a:ahLst/>
            <a:cxnLst>
              <a:cxn ang="0">
                <a:pos x="0" y="0"/>
              </a:cxn>
              <a:cxn ang="0">
                <a:pos x="728" y="108"/>
              </a:cxn>
              <a:cxn ang="0">
                <a:pos x="818" y="108"/>
              </a:cxn>
            </a:cxnLst>
            <a:rect l="0" t="0" r="r" b="b"/>
            <a:pathLst>
              <a:path w="818" h="108">
                <a:moveTo>
                  <a:pt x="0" y="0"/>
                </a:moveTo>
                <a:lnTo>
                  <a:pt x="728" y="108"/>
                </a:lnTo>
                <a:lnTo>
                  <a:pt x="818" y="108"/>
                </a:lnTo>
              </a:path>
            </a:pathLst>
          </a:custGeom>
          <a:noFill/>
          <a:ln w="9525">
            <a:solidFill>
              <a:srgbClr val="231F20"/>
            </a:solidFill>
            <a:prstDash val="solid"/>
            <a:round/>
            <a:headEnd/>
            <a:tailEnd/>
          </a:ln>
        </p:spPr>
        <p:txBody>
          <a:bodyPr/>
          <a:lstStyle/>
          <a:p>
            <a:endParaRPr lang="en-US" dirty="0"/>
          </a:p>
        </p:txBody>
      </p:sp>
      <p:sp>
        <p:nvSpPr>
          <p:cNvPr id="6178" name="Freeform 34"/>
          <p:cNvSpPr>
            <a:spLocks/>
          </p:cNvSpPr>
          <p:nvPr/>
        </p:nvSpPr>
        <p:spPr bwMode="auto">
          <a:xfrm>
            <a:off x="4908550" y="3817938"/>
            <a:ext cx="2159000" cy="409575"/>
          </a:xfrm>
          <a:custGeom>
            <a:avLst/>
            <a:gdLst/>
            <a:ahLst/>
            <a:cxnLst>
              <a:cxn ang="0">
                <a:pos x="0" y="0"/>
              </a:cxn>
              <a:cxn ang="0">
                <a:pos x="1296" y="258"/>
              </a:cxn>
              <a:cxn ang="0">
                <a:pos x="1360" y="258"/>
              </a:cxn>
            </a:cxnLst>
            <a:rect l="0" t="0" r="r" b="b"/>
            <a:pathLst>
              <a:path w="1360" h="258">
                <a:moveTo>
                  <a:pt x="0" y="0"/>
                </a:moveTo>
                <a:lnTo>
                  <a:pt x="1296" y="258"/>
                </a:lnTo>
                <a:lnTo>
                  <a:pt x="1360" y="258"/>
                </a:lnTo>
              </a:path>
            </a:pathLst>
          </a:custGeom>
          <a:noFill/>
          <a:ln w="9525">
            <a:solidFill>
              <a:srgbClr val="231F20"/>
            </a:solidFill>
            <a:prstDash val="solid"/>
            <a:round/>
            <a:headEnd/>
            <a:tailEnd/>
          </a:ln>
        </p:spPr>
        <p:txBody>
          <a:bodyPr/>
          <a:lstStyle/>
          <a:p>
            <a:endParaRPr lang="en-US" dirty="0"/>
          </a:p>
        </p:txBody>
      </p:sp>
      <p:sp>
        <p:nvSpPr>
          <p:cNvPr id="6179" name="Freeform 35"/>
          <p:cNvSpPr>
            <a:spLocks/>
          </p:cNvSpPr>
          <p:nvPr/>
        </p:nvSpPr>
        <p:spPr bwMode="auto">
          <a:xfrm>
            <a:off x="5565775" y="3576638"/>
            <a:ext cx="1501775" cy="193675"/>
          </a:xfrm>
          <a:custGeom>
            <a:avLst/>
            <a:gdLst/>
            <a:ahLst/>
            <a:cxnLst>
              <a:cxn ang="0">
                <a:pos x="0" y="0"/>
              </a:cxn>
              <a:cxn ang="0">
                <a:pos x="878" y="122"/>
              </a:cxn>
              <a:cxn ang="0">
                <a:pos x="946" y="122"/>
              </a:cxn>
            </a:cxnLst>
            <a:rect l="0" t="0" r="r" b="b"/>
            <a:pathLst>
              <a:path w="946" h="122">
                <a:moveTo>
                  <a:pt x="0" y="0"/>
                </a:moveTo>
                <a:lnTo>
                  <a:pt x="878" y="122"/>
                </a:lnTo>
                <a:lnTo>
                  <a:pt x="946" y="122"/>
                </a:lnTo>
              </a:path>
            </a:pathLst>
          </a:custGeom>
          <a:noFill/>
          <a:ln w="9525">
            <a:solidFill>
              <a:srgbClr val="231F20"/>
            </a:solidFill>
            <a:prstDash val="solid"/>
            <a:round/>
            <a:headEnd/>
            <a:tailEnd/>
          </a:ln>
        </p:spPr>
        <p:txBody>
          <a:bodyPr/>
          <a:lstStyle/>
          <a:p>
            <a:endParaRPr lang="en-US" dirty="0"/>
          </a:p>
        </p:txBody>
      </p:sp>
      <p:sp>
        <p:nvSpPr>
          <p:cNvPr id="6180" name="Line 36"/>
          <p:cNvSpPr>
            <a:spLocks noChangeShapeType="1"/>
          </p:cNvSpPr>
          <p:nvPr/>
        </p:nvSpPr>
        <p:spPr bwMode="auto">
          <a:xfrm>
            <a:off x="6257925" y="3309938"/>
            <a:ext cx="809625" cy="1587"/>
          </a:xfrm>
          <a:prstGeom prst="line">
            <a:avLst/>
          </a:prstGeom>
          <a:noFill/>
          <a:ln w="9525">
            <a:solidFill>
              <a:srgbClr val="231F20"/>
            </a:solidFill>
            <a:round/>
            <a:headEnd/>
            <a:tailEnd/>
          </a:ln>
        </p:spPr>
        <p:txBody>
          <a:bodyPr/>
          <a:lstStyle/>
          <a:p>
            <a:endParaRPr lang="en-US" dirty="0"/>
          </a:p>
        </p:txBody>
      </p:sp>
      <p:sp>
        <p:nvSpPr>
          <p:cNvPr id="6181" name="Freeform 37"/>
          <p:cNvSpPr>
            <a:spLocks/>
          </p:cNvSpPr>
          <p:nvPr/>
        </p:nvSpPr>
        <p:spPr bwMode="auto">
          <a:xfrm>
            <a:off x="6731000" y="2090738"/>
            <a:ext cx="333375" cy="206375"/>
          </a:xfrm>
          <a:custGeom>
            <a:avLst/>
            <a:gdLst/>
            <a:ahLst/>
            <a:cxnLst>
              <a:cxn ang="0">
                <a:pos x="0" y="130"/>
              </a:cxn>
              <a:cxn ang="0">
                <a:pos x="134" y="0"/>
              </a:cxn>
              <a:cxn ang="0">
                <a:pos x="210" y="0"/>
              </a:cxn>
            </a:cxnLst>
            <a:rect l="0" t="0" r="r" b="b"/>
            <a:pathLst>
              <a:path w="210" h="130">
                <a:moveTo>
                  <a:pt x="0" y="130"/>
                </a:moveTo>
                <a:lnTo>
                  <a:pt x="134" y="0"/>
                </a:lnTo>
                <a:lnTo>
                  <a:pt x="210" y="0"/>
                </a:lnTo>
              </a:path>
            </a:pathLst>
          </a:custGeom>
          <a:noFill/>
          <a:ln w="9525">
            <a:solidFill>
              <a:srgbClr val="231F20"/>
            </a:solidFill>
            <a:prstDash val="solid"/>
            <a:round/>
            <a:headEnd/>
            <a:tailEnd/>
          </a:ln>
        </p:spPr>
        <p:txBody>
          <a:bodyPr/>
          <a:lstStyle/>
          <a:p>
            <a:endParaRPr lang="en-US" dirty="0"/>
          </a:p>
        </p:txBody>
      </p:sp>
      <p:sp>
        <p:nvSpPr>
          <p:cNvPr id="6182" name="Freeform 38"/>
          <p:cNvSpPr>
            <a:spLocks/>
          </p:cNvSpPr>
          <p:nvPr/>
        </p:nvSpPr>
        <p:spPr bwMode="auto">
          <a:xfrm>
            <a:off x="6629400" y="1817688"/>
            <a:ext cx="441325" cy="292100"/>
          </a:xfrm>
          <a:custGeom>
            <a:avLst/>
            <a:gdLst/>
            <a:ahLst/>
            <a:cxnLst>
              <a:cxn ang="0">
                <a:pos x="278" y="0"/>
              </a:cxn>
              <a:cxn ang="0">
                <a:pos x="68" y="0"/>
              </a:cxn>
              <a:cxn ang="0">
                <a:pos x="0" y="184"/>
              </a:cxn>
            </a:cxnLst>
            <a:rect l="0" t="0" r="r" b="b"/>
            <a:pathLst>
              <a:path w="278" h="184">
                <a:moveTo>
                  <a:pt x="278" y="0"/>
                </a:moveTo>
                <a:lnTo>
                  <a:pt x="68" y="0"/>
                </a:lnTo>
                <a:lnTo>
                  <a:pt x="0" y="184"/>
                </a:lnTo>
              </a:path>
            </a:pathLst>
          </a:custGeom>
          <a:noFill/>
          <a:ln w="9525">
            <a:solidFill>
              <a:srgbClr val="231F20"/>
            </a:solidFill>
            <a:prstDash val="solid"/>
            <a:round/>
            <a:headEnd/>
            <a:tailEnd/>
          </a:ln>
        </p:spPr>
        <p:txBody>
          <a:bodyPr/>
          <a:lstStyle/>
          <a:p>
            <a:endParaRPr lang="en-US" dirty="0"/>
          </a:p>
        </p:txBody>
      </p:sp>
      <p:sp>
        <p:nvSpPr>
          <p:cNvPr id="6183" name="Line 39"/>
          <p:cNvSpPr>
            <a:spLocks noChangeShapeType="1"/>
          </p:cNvSpPr>
          <p:nvPr/>
        </p:nvSpPr>
        <p:spPr bwMode="auto">
          <a:xfrm flipH="1">
            <a:off x="6461125" y="1817688"/>
            <a:ext cx="276225" cy="269875"/>
          </a:xfrm>
          <a:prstGeom prst="line">
            <a:avLst/>
          </a:prstGeom>
          <a:noFill/>
          <a:ln w="12700">
            <a:solidFill>
              <a:srgbClr val="231F20"/>
            </a:solidFill>
            <a:round/>
            <a:headEnd/>
            <a:tailEnd/>
          </a:ln>
        </p:spPr>
        <p:txBody>
          <a:bodyPr/>
          <a:lstStyle/>
          <a:p>
            <a:endParaRPr lang="en-US" dirty="0"/>
          </a:p>
        </p:txBody>
      </p:sp>
      <p:sp>
        <p:nvSpPr>
          <p:cNvPr id="6184" name="Rectangle 40"/>
          <p:cNvSpPr>
            <a:spLocks noChangeArrowheads="1"/>
          </p:cNvSpPr>
          <p:nvPr/>
        </p:nvSpPr>
        <p:spPr bwMode="auto">
          <a:xfrm>
            <a:off x="396875" y="2027238"/>
            <a:ext cx="1104900" cy="287337"/>
          </a:xfrm>
          <a:prstGeom prst="rect">
            <a:avLst/>
          </a:prstGeom>
          <a:noFill/>
          <a:ln w="9525">
            <a:noFill/>
            <a:miter lim="800000"/>
            <a:headEnd/>
            <a:tailEnd/>
          </a:ln>
        </p:spPr>
        <p:txBody>
          <a:bodyPr wrap="none" lIns="0" tIns="0" rIns="0" bIns="0">
            <a:spAutoFit/>
          </a:bodyPr>
          <a:lstStyle/>
          <a:p>
            <a:pPr algn="l"/>
            <a:r>
              <a:rPr lang="en-US" sz="1600" dirty="0">
                <a:solidFill>
                  <a:srgbClr val="231F20"/>
                </a:solidFill>
                <a:latin typeface="Arial Black" pitchFamily="34" charset="0"/>
              </a:rPr>
              <a:t>Epidermis</a:t>
            </a:r>
            <a:endParaRPr lang="en-US" sz="1800" dirty="0">
              <a:latin typeface="Arial" charset="0"/>
            </a:endParaRPr>
          </a:p>
        </p:txBody>
      </p:sp>
      <p:sp>
        <p:nvSpPr>
          <p:cNvPr id="6185" name="Rectangle 41"/>
          <p:cNvSpPr>
            <a:spLocks noChangeArrowheads="1"/>
          </p:cNvSpPr>
          <p:nvPr/>
        </p:nvSpPr>
        <p:spPr bwMode="auto">
          <a:xfrm>
            <a:off x="1574800" y="1385888"/>
            <a:ext cx="938213" cy="244475"/>
          </a:xfrm>
          <a:prstGeom prst="rect">
            <a:avLst/>
          </a:prstGeom>
          <a:noFill/>
          <a:ln w="9525">
            <a:noFill/>
            <a:miter lim="800000"/>
            <a:headEnd/>
            <a:tailEnd/>
          </a:ln>
        </p:spPr>
        <p:txBody>
          <a:bodyPr wrap="none" lIns="0" tIns="0" rIns="0" bIns="0">
            <a:spAutoFit/>
          </a:bodyPr>
          <a:lstStyle/>
          <a:p>
            <a:pPr algn="l"/>
            <a:r>
              <a:rPr lang="en-US" sz="1600" b="1" dirty="0">
                <a:solidFill>
                  <a:srgbClr val="231F20"/>
                </a:solidFill>
                <a:latin typeface="Arial" charset="0"/>
              </a:rPr>
              <a:t>Hair shaft</a:t>
            </a:r>
            <a:endParaRPr lang="en-US" sz="1800" b="1" dirty="0">
              <a:latin typeface="Arial" charset="0"/>
            </a:endParaRPr>
          </a:p>
        </p:txBody>
      </p:sp>
      <p:sp>
        <p:nvSpPr>
          <p:cNvPr id="6186" name="Rectangle 42"/>
          <p:cNvSpPr>
            <a:spLocks noChangeArrowheads="1"/>
          </p:cNvSpPr>
          <p:nvPr/>
        </p:nvSpPr>
        <p:spPr bwMode="auto">
          <a:xfrm>
            <a:off x="396875" y="3119438"/>
            <a:ext cx="779463" cy="287337"/>
          </a:xfrm>
          <a:prstGeom prst="rect">
            <a:avLst/>
          </a:prstGeom>
          <a:noFill/>
          <a:ln w="9525">
            <a:noFill/>
            <a:miter lim="800000"/>
            <a:headEnd/>
            <a:tailEnd/>
          </a:ln>
        </p:spPr>
        <p:txBody>
          <a:bodyPr wrap="none" lIns="0" tIns="0" rIns="0" bIns="0">
            <a:spAutoFit/>
          </a:bodyPr>
          <a:lstStyle/>
          <a:p>
            <a:pPr algn="l"/>
            <a:r>
              <a:rPr lang="en-US" sz="1600" dirty="0">
                <a:solidFill>
                  <a:srgbClr val="231F20"/>
                </a:solidFill>
                <a:latin typeface="Arial Black" pitchFamily="34" charset="0"/>
              </a:rPr>
              <a:t>Dermis</a:t>
            </a:r>
            <a:endParaRPr lang="en-US" sz="1800" dirty="0">
              <a:latin typeface="Arial" charset="0"/>
            </a:endParaRPr>
          </a:p>
        </p:txBody>
      </p:sp>
      <p:sp>
        <p:nvSpPr>
          <p:cNvPr id="6187" name="Rectangle 43"/>
          <p:cNvSpPr>
            <a:spLocks noChangeArrowheads="1"/>
          </p:cNvSpPr>
          <p:nvPr/>
        </p:nvSpPr>
        <p:spPr bwMode="auto">
          <a:xfrm>
            <a:off x="1466850" y="3230563"/>
            <a:ext cx="869950" cy="488950"/>
          </a:xfrm>
          <a:prstGeom prst="rect">
            <a:avLst/>
          </a:prstGeom>
          <a:noFill/>
          <a:ln w="9525">
            <a:noFill/>
            <a:miter lim="800000"/>
            <a:headEnd/>
            <a:tailEnd/>
          </a:ln>
        </p:spPr>
        <p:txBody>
          <a:bodyPr wrap="none" lIns="0" tIns="0" rIns="0" bIns="0">
            <a:spAutoFit/>
          </a:bodyPr>
          <a:lstStyle/>
          <a:p>
            <a:pPr algn="l"/>
            <a:r>
              <a:rPr lang="en-US" sz="1600" b="1" dirty="0">
                <a:solidFill>
                  <a:srgbClr val="231F20"/>
                </a:solidFill>
                <a:latin typeface="Arial" charset="0"/>
              </a:rPr>
              <a:t>Reticular</a:t>
            </a:r>
          </a:p>
          <a:p>
            <a:pPr algn="l"/>
            <a:r>
              <a:rPr lang="en-US" sz="1600" b="1" dirty="0">
                <a:solidFill>
                  <a:srgbClr val="231F20"/>
                </a:solidFill>
                <a:latin typeface="Arial" charset="0"/>
              </a:rPr>
              <a:t>layer</a:t>
            </a:r>
          </a:p>
        </p:txBody>
      </p:sp>
      <p:sp>
        <p:nvSpPr>
          <p:cNvPr id="6188" name="Rectangle 44"/>
          <p:cNvSpPr>
            <a:spLocks noChangeArrowheads="1"/>
          </p:cNvSpPr>
          <p:nvPr/>
        </p:nvSpPr>
        <p:spPr bwMode="auto">
          <a:xfrm>
            <a:off x="1476375" y="2319338"/>
            <a:ext cx="847725" cy="488950"/>
          </a:xfrm>
          <a:prstGeom prst="rect">
            <a:avLst/>
          </a:prstGeom>
          <a:noFill/>
          <a:ln w="9525">
            <a:noFill/>
            <a:miter lim="800000"/>
            <a:headEnd/>
            <a:tailEnd/>
          </a:ln>
        </p:spPr>
        <p:txBody>
          <a:bodyPr wrap="none" lIns="0" tIns="0" rIns="0" bIns="0">
            <a:spAutoFit/>
          </a:bodyPr>
          <a:lstStyle/>
          <a:p>
            <a:pPr algn="l"/>
            <a:r>
              <a:rPr lang="en-US" sz="1600" b="1" dirty="0">
                <a:solidFill>
                  <a:srgbClr val="231F20"/>
                </a:solidFill>
                <a:latin typeface="Arial" charset="0"/>
              </a:rPr>
              <a:t>Papillary</a:t>
            </a:r>
          </a:p>
          <a:p>
            <a:pPr algn="l"/>
            <a:r>
              <a:rPr lang="en-US" sz="1600" b="1" dirty="0">
                <a:solidFill>
                  <a:srgbClr val="231F20"/>
                </a:solidFill>
                <a:latin typeface="Arial" charset="0"/>
              </a:rPr>
              <a:t>layer</a:t>
            </a:r>
          </a:p>
        </p:txBody>
      </p:sp>
      <p:sp>
        <p:nvSpPr>
          <p:cNvPr id="6189" name="Rectangle 45"/>
          <p:cNvSpPr>
            <a:spLocks noChangeArrowheads="1"/>
          </p:cNvSpPr>
          <p:nvPr/>
        </p:nvSpPr>
        <p:spPr bwMode="auto">
          <a:xfrm>
            <a:off x="396875" y="4167188"/>
            <a:ext cx="1787525" cy="531812"/>
          </a:xfrm>
          <a:prstGeom prst="rect">
            <a:avLst/>
          </a:prstGeom>
          <a:noFill/>
          <a:ln w="9525">
            <a:noFill/>
            <a:miter lim="800000"/>
            <a:headEnd/>
            <a:tailEnd/>
          </a:ln>
        </p:spPr>
        <p:txBody>
          <a:bodyPr wrap="none" lIns="0" tIns="0" rIns="0" bIns="0">
            <a:spAutoFit/>
          </a:bodyPr>
          <a:lstStyle/>
          <a:p>
            <a:pPr algn="l"/>
            <a:r>
              <a:rPr lang="en-US" sz="1600" dirty="0">
                <a:solidFill>
                  <a:srgbClr val="231F20"/>
                </a:solidFill>
                <a:latin typeface="Arial Black" pitchFamily="34" charset="0"/>
              </a:rPr>
              <a:t>Hypodermis</a:t>
            </a:r>
          </a:p>
          <a:p>
            <a:pPr algn="l"/>
            <a:r>
              <a:rPr lang="en-US" sz="1600" b="1" dirty="0">
                <a:solidFill>
                  <a:srgbClr val="231F20"/>
                </a:solidFill>
                <a:latin typeface="Arial" charset="0"/>
              </a:rPr>
              <a:t>(superficial fascia)</a:t>
            </a:r>
            <a:endParaRPr lang="en-US" sz="1800" dirty="0">
              <a:latin typeface="Arial" charset="0"/>
            </a:endParaRPr>
          </a:p>
        </p:txBody>
      </p:sp>
      <p:sp>
        <p:nvSpPr>
          <p:cNvPr id="6190" name="Rectangle 46"/>
          <p:cNvSpPr>
            <a:spLocks noChangeArrowheads="1"/>
          </p:cNvSpPr>
          <p:nvPr/>
        </p:nvSpPr>
        <p:spPr bwMode="auto">
          <a:xfrm>
            <a:off x="7108825" y="1700213"/>
            <a:ext cx="1503363" cy="244475"/>
          </a:xfrm>
          <a:prstGeom prst="rect">
            <a:avLst/>
          </a:prstGeom>
          <a:noFill/>
          <a:ln w="9525">
            <a:noFill/>
            <a:miter lim="800000"/>
            <a:headEnd/>
            <a:tailEnd/>
          </a:ln>
        </p:spPr>
        <p:txBody>
          <a:bodyPr wrap="none" lIns="0" tIns="0" rIns="0" bIns="0">
            <a:spAutoFit/>
          </a:bodyPr>
          <a:lstStyle/>
          <a:p>
            <a:pPr algn="l"/>
            <a:r>
              <a:rPr lang="en-US" sz="1600" b="1" dirty="0">
                <a:solidFill>
                  <a:srgbClr val="231F20"/>
                </a:solidFill>
                <a:latin typeface="Arial" charset="0"/>
              </a:rPr>
              <a:t>Dermal papillae</a:t>
            </a:r>
            <a:endParaRPr lang="en-US" sz="1800" b="1" dirty="0">
              <a:latin typeface="Arial" charset="0"/>
            </a:endParaRPr>
          </a:p>
        </p:txBody>
      </p:sp>
      <p:sp>
        <p:nvSpPr>
          <p:cNvPr id="6191" name="Rectangle 47"/>
          <p:cNvSpPr>
            <a:spLocks noChangeArrowheads="1"/>
          </p:cNvSpPr>
          <p:nvPr/>
        </p:nvSpPr>
        <p:spPr bwMode="auto">
          <a:xfrm>
            <a:off x="7108825" y="2465388"/>
            <a:ext cx="450850" cy="244475"/>
          </a:xfrm>
          <a:prstGeom prst="rect">
            <a:avLst/>
          </a:prstGeom>
          <a:noFill/>
          <a:ln w="9525">
            <a:noFill/>
            <a:miter lim="800000"/>
            <a:headEnd/>
            <a:tailEnd/>
          </a:ln>
        </p:spPr>
        <p:txBody>
          <a:bodyPr wrap="none" lIns="0" tIns="0" rIns="0" bIns="0">
            <a:spAutoFit/>
          </a:bodyPr>
          <a:lstStyle/>
          <a:p>
            <a:pPr algn="l"/>
            <a:r>
              <a:rPr lang="en-US" sz="1600" b="1" dirty="0">
                <a:solidFill>
                  <a:srgbClr val="231F20"/>
                </a:solidFill>
                <a:latin typeface="Arial" charset="0"/>
              </a:rPr>
              <a:t>Pore</a:t>
            </a:r>
            <a:endParaRPr lang="en-US" sz="1800" b="1" dirty="0">
              <a:latin typeface="Arial" charset="0"/>
            </a:endParaRPr>
          </a:p>
        </p:txBody>
      </p:sp>
      <p:sp>
        <p:nvSpPr>
          <p:cNvPr id="6192" name="Rectangle 48"/>
          <p:cNvSpPr>
            <a:spLocks noChangeArrowheads="1"/>
          </p:cNvSpPr>
          <p:nvPr/>
        </p:nvSpPr>
        <p:spPr bwMode="auto">
          <a:xfrm>
            <a:off x="7108825" y="1981200"/>
            <a:ext cx="1524000" cy="488950"/>
          </a:xfrm>
          <a:prstGeom prst="rect">
            <a:avLst/>
          </a:prstGeom>
          <a:noFill/>
          <a:ln w="9525">
            <a:noFill/>
            <a:miter lim="800000"/>
            <a:headEnd/>
            <a:tailEnd/>
          </a:ln>
        </p:spPr>
        <p:txBody>
          <a:bodyPr wrap="none" lIns="0" tIns="0" rIns="0" bIns="0">
            <a:spAutoFit/>
          </a:bodyPr>
          <a:lstStyle/>
          <a:p>
            <a:pPr algn="l"/>
            <a:r>
              <a:rPr lang="en-US" sz="1600" b="1" dirty="0">
                <a:solidFill>
                  <a:srgbClr val="231F20"/>
                </a:solidFill>
                <a:latin typeface="Arial" charset="0"/>
              </a:rPr>
              <a:t>Subpapillary</a:t>
            </a:r>
          </a:p>
          <a:p>
            <a:pPr algn="l"/>
            <a:r>
              <a:rPr lang="en-US" sz="1600" b="1" dirty="0">
                <a:solidFill>
                  <a:srgbClr val="231F20"/>
                </a:solidFill>
                <a:latin typeface="Arial" charset="0"/>
              </a:rPr>
              <a:t>vascular plexus</a:t>
            </a:r>
          </a:p>
        </p:txBody>
      </p:sp>
      <p:sp>
        <p:nvSpPr>
          <p:cNvPr id="6193" name="Rectangle 49"/>
          <p:cNvSpPr>
            <a:spLocks noChangeArrowheads="1"/>
          </p:cNvSpPr>
          <p:nvPr/>
        </p:nvSpPr>
        <p:spPr bwMode="auto">
          <a:xfrm>
            <a:off x="7108825" y="2747963"/>
            <a:ext cx="1362075" cy="574675"/>
          </a:xfrm>
          <a:prstGeom prst="rect">
            <a:avLst/>
          </a:prstGeom>
          <a:noFill/>
          <a:ln w="9525">
            <a:noFill/>
            <a:miter lim="800000"/>
            <a:headEnd/>
            <a:tailEnd/>
          </a:ln>
        </p:spPr>
        <p:txBody>
          <a:bodyPr wrap="none" lIns="0" tIns="0" rIns="0" bIns="0">
            <a:spAutoFit/>
          </a:bodyPr>
          <a:lstStyle/>
          <a:p>
            <a:pPr algn="l"/>
            <a:r>
              <a:rPr lang="en-US" sz="1600" dirty="0">
                <a:solidFill>
                  <a:srgbClr val="231F20"/>
                </a:solidFill>
                <a:latin typeface="Arial Black" pitchFamily="34" charset="0"/>
              </a:rPr>
              <a:t>Appendages</a:t>
            </a:r>
          </a:p>
          <a:p>
            <a:pPr algn="l"/>
            <a:r>
              <a:rPr lang="en-US" sz="1600" dirty="0">
                <a:solidFill>
                  <a:srgbClr val="231F20"/>
                </a:solidFill>
                <a:latin typeface="Arial Black" pitchFamily="34" charset="0"/>
              </a:rPr>
              <a:t>of skin </a:t>
            </a:r>
          </a:p>
        </p:txBody>
      </p:sp>
      <p:sp>
        <p:nvSpPr>
          <p:cNvPr id="6194" name="Rectangle 50"/>
          <p:cNvSpPr>
            <a:spLocks noChangeArrowheads="1"/>
          </p:cNvSpPr>
          <p:nvPr/>
        </p:nvSpPr>
        <p:spPr bwMode="auto">
          <a:xfrm>
            <a:off x="7115175" y="3228975"/>
            <a:ext cx="1484313" cy="488950"/>
          </a:xfrm>
          <a:prstGeom prst="rect">
            <a:avLst/>
          </a:prstGeom>
          <a:noFill/>
          <a:ln w="9525">
            <a:noFill/>
            <a:miter lim="800000"/>
            <a:headEnd/>
            <a:tailEnd/>
          </a:ln>
        </p:spPr>
        <p:txBody>
          <a:bodyPr wrap="none" lIns="0" tIns="0" rIns="0" bIns="0">
            <a:spAutoFit/>
          </a:bodyPr>
          <a:lstStyle/>
          <a:p>
            <a:pPr algn="l"/>
            <a:r>
              <a:rPr lang="en-US" sz="1600" b="1" dirty="0">
                <a:latin typeface="Arial" charset="0"/>
              </a:rPr>
              <a:t>• </a:t>
            </a:r>
            <a:r>
              <a:rPr lang="en-US" sz="1600" b="1" dirty="0">
                <a:solidFill>
                  <a:srgbClr val="231F20"/>
                </a:solidFill>
                <a:latin typeface="Arial" charset="0"/>
              </a:rPr>
              <a:t>Eccrine sweat</a:t>
            </a:r>
          </a:p>
          <a:p>
            <a:pPr algn="l"/>
            <a:r>
              <a:rPr lang="en-US" sz="1600" b="1" dirty="0">
                <a:latin typeface="Arial" charset="0"/>
              </a:rPr>
              <a:t>  </a:t>
            </a:r>
            <a:r>
              <a:rPr lang="en-US" sz="1600" b="1" dirty="0">
                <a:solidFill>
                  <a:srgbClr val="231F20"/>
                </a:solidFill>
                <a:latin typeface="Arial" charset="0"/>
              </a:rPr>
              <a:t>gland</a:t>
            </a:r>
          </a:p>
        </p:txBody>
      </p:sp>
      <p:sp>
        <p:nvSpPr>
          <p:cNvPr id="6195" name="Rectangle 51"/>
          <p:cNvSpPr>
            <a:spLocks noChangeArrowheads="1"/>
          </p:cNvSpPr>
          <p:nvPr/>
        </p:nvSpPr>
        <p:spPr bwMode="auto">
          <a:xfrm>
            <a:off x="7115175" y="3686175"/>
            <a:ext cx="1282700" cy="488950"/>
          </a:xfrm>
          <a:prstGeom prst="rect">
            <a:avLst/>
          </a:prstGeom>
          <a:noFill/>
          <a:ln w="9525">
            <a:noFill/>
            <a:miter lim="800000"/>
            <a:headEnd/>
            <a:tailEnd/>
          </a:ln>
        </p:spPr>
        <p:txBody>
          <a:bodyPr wrap="none" lIns="0" tIns="0" rIns="0" bIns="0">
            <a:spAutoFit/>
          </a:bodyPr>
          <a:lstStyle/>
          <a:p>
            <a:pPr algn="l"/>
            <a:r>
              <a:rPr lang="en-US" sz="1600" b="1" dirty="0">
                <a:latin typeface="Arial" charset="0"/>
              </a:rPr>
              <a:t>• </a:t>
            </a:r>
            <a:r>
              <a:rPr lang="en-US" sz="1600" b="1" dirty="0">
                <a:solidFill>
                  <a:srgbClr val="231F20"/>
                </a:solidFill>
                <a:latin typeface="Arial" charset="0"/>
              </a:rPr>
              <a:t>Arrector pili</a:t>
            </a:r>
          </a:p>
          <a:p>
            <a:pPr algn="l"/>
            <a:r>
              <a:rPr lang="en-US" sz="1600" b="1" dirty="0">
                <a:latin typeface="Arial" charset="0"/>
              </a:rPr>
              <a:t>  </a:t>
            </a:r>
            <a:r>
              <a:rPr lang="en-US" sz="1600" b="1" dirty="0">
                <a:solidFill>
                  <a:srgbClr val="231F20"/>
                </a:solidFill>
                <a:latin typeface="Arial" charset="0"/>
              </a:rPr>
              <a:t>muscle</a:t>
            </a:r>
          </a:p>
        </p:txBody>
      </p:sp>
      <p:sp>
        <p:nvSpPr>
          <p:cNvPr id="6196" name="Rectangle 52"/>
          <p:cNvSpPr>
            <a:spLocks noChangeArrowheads="1"/>
          </p:cNvSpPr>
          <p:nvPr/>
        </p:nvSpPr>
        <p:spPr bwMode="auto">
          <a:xfrm>
            <a:off x="7115175" y="4132263"/>
            <a:ext cx="1198563" cy="488950"/>
          </a:xfrm>
          <a:prstGeom prst="rect">
            <a:avLst/>
          </a:prstGeom>
          <a:noFill/>
          <a:ln w="9525">
            <a:noFill/>
            <a:miter lim="800000"/>
            <a:headEnd/>
            <a:tailEnd/>
          </a:ln>
        </p:spPr>
        <p:txBody>
          <a:bodyPr wrap="none" lIns="0" tIns="0" rIns="0" bIns="0">
            <a:spAutoFit/>
          </a:bodyPr>
          <a:lstStyle/>
          <a:p>
            <a:pPr algn="l"/>
            <a:r>
              <a:rPr lang="en-US" sz="1600" b="1" dirty="0">
                <a:latin typeface="Arial" charset="0"/>
              </a:rPr>
              <a:t>• </a:t>
            </a:r>
            <a:r>
              <a:rPr lang="en-US" sz="1600" b="1" dirty="0">
                <a:solidFill>
                  <a:srgbClr val="231F20"/>
                </a:solidFill>
                <a:latin typeface="Arial" charset="0"/>
              </a:rPr>
              <a:t>Sebaceous</a:t>
            </a:r>
          </a:p>
          <a:p>
            <a:pPr algn="l"/>
            <a:r>
              <a:rPr lang="en-US" sz="1600" b="1" dirty="0">
                <a:latin typeface="Arial" charset="0"/>
              </a:rPr>
              <a:t>  </a:t>
            </a:r>
            <a:r>
              <a:rPr lang="en-US" sz="1600" b="1" dirty="0">
                <a:solidFill>
                  <a:srgbClr val="231F20"/>
                </a:solidFill>
                <a:latin typeface="Arial" charset="0"/>
              </a:rPr>
              <a:t>(oil) gland</a:t>
            </a:r>
          </a:p>
        </p:txBody>
      </p:sp>
      <p:sp>
        <p:nvSpPr>
          <p:cNvPr id="6197" name="Rectangle 53"/>
          <p:cNvSpPr>
            <a:spLocks noChangeArrowheads="1"/>
          </p:cNvSpPr>
          <p:nvPr/>
        </p:nvSpPr>
        <p:spPr bwMode="auto">
          <a:xfrm>
            <a:off x="7115175" y="4567238"/>
            <a:ext cx="1227138" cy="244475"/>
          </a:xfrm>
          <a:prstGeom prst="rect">
            <a:avLst/>
          </a:prstGeom>
          <a:noFill/>
          <a:ln w="9525">
            <a:noFill/>
            <a:miter lim="800000"/>
            <a:headEnd/>
            <a:tailEnd/>
          </a:ln>
        </p:spPr>
        <p:txBody>
          <a:bodyPr wrap="none" lIns="0" tIns="0" rIns="0" bIns="0">
            <a:spAutoFit/>
          </a:bodyPr>
          <a:lstStyle/>
          <a:p>
            <a:pPr algn="l"/>
            <a:r>
              <a:rPr lang="en-US" sz="1600" b="1" dirty="0">
                <a:latin typeface="Arial" charset="0"/>
              </a:rPr>
              <a:t>• </a:t>
            </a:r>
            <a:r>
              <a:rPr lang="en-US" sz="1600" b="1" dirty="0">
                <a:solidFill>
                  <a:srgbClr val="231F20"/>
                </a:solidFill>
                <a:latin typeface="Arial" charset="0"/>
              </a:rPr>
              <a:t>Hair follicle</a:t>
            </a:r>
          </a:p>
        </p:txBody>
      </p:sp>
      <p:sp>
        <p:nvSpPr>
          <p:cNvPr id="6198" name="Rectangle 54"/>
          <p:cNvSpPr>
            <a:spLocks noChangeArrowheads="1"/>
          </p:cNvSpPr>
          <p:nvPr/>
        </p:nvSpPr>
        <p:spPr bwMode="auto">
          <a:xfrm>
            <a:off x="7115175" y="4795838"/>
            <a:ext cx="976313" cy="244475"/>
          </a:xfrm>
          <a:prstGeom prst="rect">
            <a:avLst/>
          </a:prstGeom>
          <a:noFill/>
          <a:ln w="9525">
            <a:noFill/>
            <a:miter lim="800000"/>
            <a:headEnd/>
            <a:tailEnd/>
          </a:ln>
        </p:spPr>
        <p:txBody>
          <a:bodyPr wrap="none" lIns="0" tIns="0" rIns="0" bIns="0">
            <a:spAutoFit/>
          </a:bodyPr>
          <a:lstStyle/>
          <a:p>
            <a:pPr algn="l"/>
            <a:r>
              <a:rPr lang="en-US" sz="1600" b="1" dirty="0">
                <a:latin typeface="Arial" charset="0"/>
              </a:rPr>
              <a:t>• </a:t>
            </a:r>
            <a:r>
              <a:rPr lang="en-US" sz="1600" b="1" dirty="0">
                <a:solidFill>
                  <a:srgbClr val="231F20"/>
                </a:solidFill>
                <a:latin typeface="Arial" charset="0"/>
              </a:rPr>
              <a:t>Hair root</a:t>
            </a:r>
          </a:p>
        </p:txBody>
      </p:sp>
      <p:sp>
        <p:nvSpPr>
          <p:cNvPr id="6199" name="Rectangle 55"/>
          <p:cNvSpPr>
            <a:spLocks noChangeArrowheads="1"/>
          </p:cNvSpPr>
          <p:nvPr/>
        </p:nvSpPr>
        <p:spPr bwMode="auto">
          <a:xfrm>
            <a:off x="762000" y="4729163"/>
            <a:ext cx="2130425" cy="287337"/>
          </a:xfrm>
          <a:prstGeom prst="rect">
            <a:avLst/>
          </a:prstGeom>
          <a:noFill/>
          <a:ln w="9525">
            <a:noFill/>
            <a:miter lim="800000"/>
            <a:headEnd/>
            <a:tailEnd/>
          </a:ln>
        </p:spPr>
        <p:txBody>
          <a:bodyPr wrap="none" lIns="0" tIns="0" rIns="0" bIns="0">
            <a:spAutoFit/>
          </a:bodyPr>
          <a:lstStyle/>
          <a:p>
            <a:pPr algn="l"/>
            <a:r>
              <a:rPr lang="en-US" sz="1600" dirty="0">
                <a:solidFill>
                  <a:srgbClr val="231F20"/>
                </a:solidFill>
                <a:latin typeface="Arial Black" pitchFamily="34" charset="0"/>
              </a:rPr>
              <a:t>Nervous structures</a:t>
            </a:r>
            <a:endParaRPr lang="en-US" sz="1800" dirty="0">
              <a:latin typeface="Arial" charset="0"/>
            </a:endParaRPr>
          </a:p>
        </p:txBody>
      </p:sp>
      <p:sp>
        <p:nvSpPr>
          <p:cNvPr id="6200" name="Rectangle 56"/>
          <p:cNvSpPr>
            <a:spLocks noChangeArrowheads="1"/>
          </p:cNvSpPr>
          <p:nvPr/>
        </p:nvSpPr>
        <p:spPr bwMode="auto">
          <a:xfrm>
            <a:off x="757238" y="4999038"/>
            <a:ext cx="2025650" cy="244475"/>
          </a:xfrm>
          <a:prstGeom prst="rect">
            <a:avLst/>
          </a:prstGeom>
          <a:noFill/>
          <a:ln w="9525">
            <a:noFill/>
            <a:miter lim="800000"/>
            <a:headEnd/>
            <a:tailEnd/>
          </a:ln>
        </p:spPr>
        <p:txBody>
          <a:bodyPr wrap="none" lIns="0" tIns="0" rIns="0" bIns="0">
            <a:spAutoFit/>
          </a:bodyPr>
          <a:lstStyle/>
          <a:p>
            <a:pPr algn="l"/>
            <a:r>
              <a:rPr lang="en-US" sz="1600" b="1" dirty="0">
                <a:latin typeface="Arial" charset="0"/>
              </a:rPr>
              <a:t>• </a:t>
            </a:r>
            <a:r>
              <a:rPr lang="en-US" sz="1600" b="1" dirty="0">
                <a:solidFill>
                  <a:srgbClr val="231F20"/>
                </a:solidFill>
                <a:latin typeface="Arial" charset="0"/>
              </a:rPr>
              <a:t>Sensory nerve fiber</a:t>
            </a:r>
          </a:p>
        </p:txBody>
      </p:sp>
      <p:sp>
        <p:nvSpPr>
          <p:cNvPr id="6201" name="Rectangle 57"/>
          <p:cNvSpPr>
            <a:spLocks noChangeArrowheads="1"/>
          </p:cNvSpPr>
          <p:nvPr/>
        </p:nvSpPr>
        <p:spPr bwMode="auto">
          <a:xfrm>
            <a:off x="757238" y="5278438"/>
            <a:ext cx="1979612" cy="244475"/>
          </a:xfrm>
          <a:prstGeom prst="rect">
            <a:avLst/>
          </a:prstGeom>
          <a:noFill/>
          <a:ln w="9525">
            <a:noFill/>
            <a:miter lim="800000"/>
            <a:headEnd/>
            <a:tailEnd/>
          </a:ln>
        </p:spPr>
        <p:txBody>
          <a:bodyPr wrap="none" lIns="0" tIns="0" rIns="0" bIns="0">
            <a:spAutoFit/>
          </a:bodyPr>
          <a:lstStyle/>
          <a:p>
            <a:pPr algn="l"/>
            <a:r>
              <a:rPr lang="en-US" sz="1600" b="1" dirty="0">
                <a:latin typeface="Arial" charset="0"/>
              </a:rPr>
              <a:t>• </a:t>
            </a:r>
            <a:r>
              <a:rPr lang="en-US" sz="1600" b="1" dirty="0">
                <a:solidFill>
                  <a:srgbClr val="231F20"/>
                </a:solidFill>
                <a:latin typeface="Arial" charset="0"/>
              </a:rPr>
              <a:t>Pacinian corpuscle</a:t>
            </a:r>
          </a:p>
        </p:txBody>
      </p:sp>
      <p:sp>
        <p:nvSpPr>
          <p:cNvPr id="6202" name="Rectangle 58"/>
          <p:cNvSpPr>
            <a:spLocks noChangeArrowheads="1"/>
          </p:cNvSpPr>
          <p:nvPr/>
        </p:nvSpPr>
        <p:spPr bwMode="auto">
          <a:xfrm>
            <a:off x="749300" y="5557838"/>
            <a:ext cx="2097088" cy="488950"/>
          </a:xfrm>
          <a:prstGeom prst="rect">
            <a:avLst/>
          </a:prstGeom>
          <a:noFill/>
          <a:ln w="9525">
            <a:noFill/>
            <a:miter lim="800000"/>
            <a:headEnd/>
            <a:tailEnd/>
          </a:ln>
        </p:spPr>
        <p:txBody>
          <a:bodyPr wrap="none" lIns="0" tIns="0" rIns="0" bIns="0">
            <a:spAutoFit/>
          </a:bodyPr>
          <a:lstStyle/>
          <a:p>
            <a:pPr algn="l"/>
            <a:r>
              <a:rPr lang="en-US" sz="1600" b="1" dirty="0">
                <a:latin typeface="Arial" charset="0"/>
              </a:rPr>
              <a:t>• </a:t>
            </a:r>
            <a:r>
              <a:rPr lang="en-US" sz="1600" b="1" dirty="0">
                <a:solidFill>
                  <a:srgbClr val="231F20"/>
                </a:solidFill>
                <a:latin typeface="Arial" charset="0"/>
              </a:rPr>
              <a:t>Hair follicle receptor</a:t>
            </a:r>
          </a:p>
          <a:p>
            <a:pPr algn="l"/>
            <a:r>
              <a:rPr lang="en-US" sz="1600" b="1" dirty="0">
                <a:latin typeface="Arial" charset="0"/>
              </a:rPr>
              <a:t>  </a:t>
            </a:r>
            <a:r>
              <a:rPr lang="en-US" sz="1600" b="1" dirty="0">
                <a:solidFill>
                  <a:srgbClr val="231F20"/>
                </a:solidFill>
                <a:latin typeface="Arial" charset="0"/>
              </a:rPr>
              <a:t>(root hair plexus)</a:t>
            </a:r>
          </a:p>
        </p:txBody>
      </p:sp>
      <p:sp>
        <p:nvSpPr>
          <p:cNvPr id="6203" name="Rectangle 59"/>
          <p:cNvSpPr>
            <a:spLocks noChangeArrowheads="1"/>
          </p:cNvSpPr>
          <p:nvPr/>
        </p:nvSpPr>
        <p:spPr bwMode="auto">
          <a:xfrm>
            <a:off x="6448425" y="5046663"/>
            <a:ext cx="1928813" cy="488950"/>
          </a:xfrm>
          <a:prstGeom prst="rect">
            <a:avLst/>
          </a:prstGeom>
          <a:noFill/>
          <a:ln w="9525">
            <a:noFill/>
            <a:miter lim="800000"/>
            <a:headEnd/>
            <a:tailEnd/>
          </a:ln>
        </p:spPr>
        <p:txBody>
          <a:bodyPr wrap="none" lIns="0" tIns="0" rIns="0" bIns="0">
            <a:spAutoFit/>
          </a:bodyPr>
          <a:lstStyle/>
          <a:p>
            <a:pPr algn="l"/>
            <a:r>
              <a:rPr lang="en-US" sz="1600" b="1" dirty="0">
                <a:solidFill>
                  <a:srgbClr val="231F20"/>
                </a:solidFill>
                <a:latin typeface="Arial" charset="0"/>
              </a:rPr>
              <a:t>Cutaneous vascular</a:t>
            </a:r>
          </a:p>
          <a:p>
            <a:pPr algn="l"/>
            <a:r>
              <a:rPr lang="en-US" sz="1600" b="1" dirty="0">
                <a:solidFill>
                  <a:srgbClr val="231F20"/>
                </a:solidFill>
                <a:latin typeface="Arial" charset="0"/>
              </a:rPr>
              <a:t>plexus</a:t>
            </a:r>
          </a:p>
        </p:txBody>
      </p:sp>
      <p:sp>
        <p:nvSpPr>
          <p:cNvPr id="6204" name="Rectangle 60"/>
          <p:cNvSpPr>
            <a:spLocks noChangeArrowheads="1"/>
          </p:cNvSpPr>
          <p:nvPr/>
        </p:nvSpPr>
        <p:spPr bwMode="auto">
          <a:xfrm>
            <a:off x="5737225" y="5519738"/>
            <a:ext cx="1444625" cy="244475"/>
          </a:xfrm>
          <a:prstGeom prst="rect">
            <a:avLst/>
          </a:prstGeom>
          <a:noFill/>
          <a:ln w="9525">
            <a:noFill/>
            <a:miter lim="800000"/>
            <a:headEnd/>
            <a:tailEnd/>
          </a:ln>
        </p:spPr>
        <p:txBody>
          <a:bodyPr wrap="none" lIns="0" tIns="0" rIns="0" bIns="0">
            <a:spAutoFit/>
          </a:bodyPr>
          <a:lstStyle/>
          <a:p>
            <a:pPr algn="l"/>
            <a:r>
              <a:rPr lang="en-US" sz="1600" b="1" dirty="0">
                <a:solidFill>
                  <a:srgbClr val="231F20"/>
                </a:solidFill>
                <a:latin typeface="Arial" charset="0"/>
              </a:rPr>
              <a:t>Adipose tissue</a:t>
            </a:r>
            <a:endParaRPr lang="en-US" sz="1800" b="1" dirty="0">
              <a:latin typeface="Arial" charset="0"/>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2" name="Rectangle 4"/>
          <p:cNvSpPr>
            <a:spLocks noGrp="1" noChangeArrowheads="1"/>
          </p:cNvSpPr>
          <p:nvPr>
            <p:ph type="title"/>
          </p:nvPr>
        </p:nvSpPr>
        <p:spPr/>
        <p:txBody>
          <a:bodyPr/>
          <a:lstStyle/>
          <a:p>
            <a:r>
              <a:rPr lang="en-US" dirty="0"/>
              <a:t>Epidermis</a:t>
            </a:r>
          </a:p>
        </p:txBody>
      </p:sp>
      <p:sp>
        <p:nvSpPr>
          <p:cNvPr id="7173" name="Rectangle 5"/>
          <p:cNvSpPr>
            <a:spLocks noGrp="1" noChangeArrowheads="1"/>
          </p:cNvSpPr>
          <p:nvPr>
            <p:ph type="body" idx="1"/>
          </p:nvPr>
        </p:nvSpPr>
        <p:spPr>
          <a:xfrm>
            <a:off x="460375" y="914400"/>
            <a:ext cx="8228013" cy="5714999"/>
          </a:xfrm>
        </p:spPr>
        <p:txBody>
          <a:bodyPr/>
          <a:lstStyle/>
          <a:p>
            <a:r>
              <a:rPr lang="en-US" sz="2600" dirty="0" smtClean="0"/>
              <a:t>The epidermis is a </a:t>
            </a:r>
            <a:r>
              <a:rPr lang="en-US" sz="2600" b="1" dirty="0" smtClean="0"/>
              <a:t>Keratinized</a:t>
            </a:r>
            <a:r>
              <a:rPr lang="en-US" sz="2600" dirty="0" smtClean="0"/>
              <a:t> </a:t>
            </a:r>
            <a:r>
              <a:rPr lang="en-US" sz="2600" dirty="0"/>
              <a:t>stratified squamous epithelium </a:t>
            </a:r>
          </a:p>
          <a:p>
            <a:r>
              <a:rPr lang="en-US" sz="2600" dirty="0" smtClean="0"/>
              <a:t>The cells </a:t>
            </a:r>
            <a:r>
              <a:rPr lang="en-US" sz="2600" dirty="0"/>
              <a:t>of </a:t>
            </a:r>
            <a:r>
              <a:rPr lang="en-US" sz="2600" dirty="0" smtClean="0"/>
              <a:t>epidermis are</a:t>
            </a:r>
            <a:endParaRPr lang="en-US" sz="2600" dirty="0"/>
          </a:p>
          <a:p>
            <a:pPr marL="803275" lvl="1" indent="-457200">
              <a:buFont typeface="+mj-lt"/>
              <a:buAutoNum type="arabicPeriod"/>
            </a:pPr>
            <a:r>
              <a:rPr lang="en-US" sz="2400" b="1" dirty="0"/>
              <a:t>Keratinocytes</a:t>
            </a:r>
            <a:r>
              <a:rPr lang="en-US" sz="2400" dirty="0" smtClean="0"/>
              <a:t>—(most abundant) produce </a:t>
            </a:r>
            <a:r>
              <a:rPr lang="en-US" sz="2400" dirty="0"/>
              <a:t>fibrous protein keratin</a:t>
            </a:r>
          </a:p>
          <a:p>
            <a:pPr marL="803275" lvl="1" indent="-457200">
              <a:buFont typeface="+mj-lt"/>
              <a:buAutoNum type="arabicPeriod"/>
            </a:pPr>
            <a:r>
              <a:rPr lang="en-US" sz="2400" b="1" dirty="0"/>
              <a:t>Melanocytes</a:t>
            </a:r>
          </a:p>
          <a:p>
            <a:pPr lvl="2"/>
            <a:r>
              <a:rPr lang="en-US" sz="2400" dirty="0"/>
              <a:t>10–25% of cells in lower epidermis</a:t>
            </a:r>
          </a:p>
          <a:p>
            <a:pPr lvl="2"/>
            <a:r>
              <a:rPr lang="en-US" sz="2400" dirty="0"/>
              <a:t>Produce pigment melanin</a:t>
            </a:r>
          </a:p>
          <a:p>
            <a:pPr marL="803275" lvl="1" indent="-457200">
              <a:buFont typeface="+mj-lt"/>
              <a:buAutoNum type="arabicPeriod"/>
            </a:pPr>
            <a:r>
              <a:rPr lang="en-US" sz="2400" b="1" dirty="0"/>
              <a:t>Epidermal dendritic (Langerhans) cells</a:t>
            </a:r>
            <a:r>
              <a:rPr lang="en-US" sz="2400" dirty="0"/>
              <a:t>—macrophages that help activate immune system </a:t>
            </a:r>
          </a:p>
          <a:p>
            <a:pPr marL="803275" lvl="1" indent="-457200">
              <a:buFont typeface="+mj-lt"/>
              <a:buAutoNum type="arabicPeriod"/>
            </a:pPr>
            <a:r>
              <a:rPr lang="en-US" sz="2400" b="1" dirty="0"/>
              <a:t>Tactile (Merkel) cells</a:t>
            </a:r>
            <a:r>
              <a:rPr lang="en-US" sz="2400" dirty="0"/>
              <a:t>—touch receptors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(1) Keratinocytes</a:t>
            </a:r>
            <a:endParaRPr lang="en-US" dirty="0"/>
          </a:p>
        </p:txBody>
      </p:sp>
      <p:sp>
        <p:nvSpPr>
          <p:cNvPr id="3" name="Content Placeholder 2"/>
          <p:cNvSpPr>
            <a:spLocks noGrp="1"/>
          </p:cNvSpPr>
          <p:nvPr>
            <p:ph idx="1"/>
          </p:nvPr>
        </p:nvSpPr>
        <p:spPr>
          <a:xfrm>
            <a:off x="152400" y="838200"/>
            <a:ext cx="8839199" cy="5791199"/>
          </a:xfrm>
        </p:spPr>
        <p:txBody>
          <a:bodyPr/>
          <a:lstStyle/>
          <a:p>
            <a:r>
              <a:rPr lang="en-US" sz="2400" dirty="0" smtClean="0"/>
              <a:t>The keratinocytes are the most abundant epidermal skin cells.</a:t>
            </a:r>
          </a:p>
          <a:p>
            <a:r>
              <a:rPr lang="en-US" sz="2400" dirty="0" smtClean="0"/>
              <a:t>The name comes from the fact these cells load themselves up with a mature keratin as they mature</a:t>
            </a:r>
          </a:p>
          <a:p>
            <a:r>
              <a:rPr lang="en-US" sz="2400" dirty="0" smtClean="0"/>
              <a:t>If the keratinocyte stays in one position (and do not move up the layers of the epidermis) it will still undergo its changes – thus the changes in the keratinocyte are not positional changes but maturation changes </a:t>
            </a:r>
          </a:p>
          <a:p>
            <a:r>
              <a:rPr lang="en-US" sz="2400" dirty="0" smtClean="0"/>
              <a:t>The purpose of the keratin is to waterproof the cell – so that we do not lose considerable amounts of body water through our skin – particularly since it has so much surface area. </a:t>
            </a:r>
          </a:p>
          <a:p>
            <a:r>
              <a:rPr lang="en-US" sz="2400" dirty="0" smtClean="0"/>
              <a:t>Mature keratin is composed of (1) the intermediate filament keratin and (2) keratohyalin  </a:t>
            </a:r>
            <a:endParaRPr lang="en-US" sz="24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(2) Melanocytes</a:t>
            </a:r>
            <a:endParaRPr lang="en-US" dirty="0"/>
          </a:p>
        </p:txBody>
      </p:sp>
      <p:sp>
        <p:nvSpPr>
          <p:cNvPr id="3" name="Content Placeholder 2"/>
          <p:cNvSpPr>
            <a:spLocks noGrp="1"/>
          </p:cNvSpPr>
          <p:nvPr>
            <p:ph idx="1"/>
          </p:nvPr>
        </p:nvSpPr>
        <p:spPr/>
        <p:txBody>
          <a:bodyPr/>
          <a:lstStyle/>
          <a:p>
            <a:r>
              <a:rPr lang="en-US" dirty="0" smtClean="0"/>
              <a:t>Melanocytes are derived from neural crest cells – thus the melanocyte is akin to the nerve cells</a:t>
            </a:r>
          </a:p>
          <a:p>
            <a:r>
              <a:rPr lang="en-US" dirty="0" smtClean="0"/>
              <a:t>The melanocytes produce a chemical substance known as melanin. </a:t>
            </a:r>
          </a:p>
          <a:p>
            <a:r>
              <a:rPr lang="en-US" dirty="0" smtClean="0"/>
              <a:t>Melanin is a substance that protects us from the harmful effects of UV light</a:t>
            </a:r>
          </a:p>
          <a:p>
            <a:r>
              <a:rPr lang="en-US" dirty="0" smtClean="0"/>
              <a:t>Melanin is a chemical that is enzymatically derived from the amino acid tyrosine</a:t>
            </a:r>
            <a:endParaRPr lang="en-US"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(3) </a:t>
            </a:r>
            <a:r>
              <a:rPr lang="en-US" dirty="0" err="1" smtClean="0"/>
              <a:t>Langerhan’s</a:t>
            </a:r>
            <a:r>
              <a:rPr lang="en-US" dirty="0" smtClean="0"/>
              <a:t> Cell</a:t>
            </a:r>
            <a:endParaRPr lang="en-US" dirty="0"/>
          </a:p>
        </p:txBody>
      </p:sp>
      <p:pic>
        <p:nvPicPr>
          <p:cNvPr id="4" name="Content Placeholder 3" descr="Langerhans.jpg"/>
          <p:cNvPicPr>
            <a:picLocks noGrp="1" noChangeAspect="1"/>
          </p:cNvPicPr>
          <p:nvPr>
            <p:ph idx="1"/>
          </p:nvPr>
        </p:nvPicPr>
        <p:blipFill>
          <a:blip r:embed="rId2" cstate="print"/>
          <a:stretch>
            <a:fillRect/>
          </a:stretch>
        </p:blipFill>
        <p:spPr>
          <a:xfrm>
            <a:off x="-7" y="822953"/>
            <a:ext cx="10068814" cy="6708394"/>
          </a:xfrm>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Langerhan’s</a:t>
            </a:r>
            <a:r>
              <a:rPr lang="en-US" dirty="0" smtClean="0"/>
              <a:t> Cell</a:t>
            </a:r>
            <a:endParaRPr lang="en-US" dirty="0"/>
          </a:p>
        </p:txBody>
      </p:sp>
      <p:pic>
        <p:nvPicPr>
          <p:cNvPr id="4" name="Content Placeholder 3" descr="Langerhans%20Cells.jpg"/>
          <p:cNvPicPr>
            <a:picLocks noGrp="1" noChangeAspect="1"/>
          </p:cNvPicPr>
          <p:nvPr>
            <p:ph idx="1"/>
          </p:nvPr>
        </p:nvPicPr>
        <p:blipFill>
          <a:blip r:embed="rId2" cstate="print"/>
          <a:stretch>
            <a:fillRect/>
          </a:stretch>
        </p:blipFill>
        <p:spPr>
          <a:xfrm>
            <a:off x="1005840" y="822959"/>
            <a:ext cx="8940800" cy="6705600"/>
          </a:xfrm>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6610" name="Picture 2" descr="table_13_01_1_labeled"/>
          <p:cNvPicPr>
            <a:picLocks noChangeAspect="1" noChangeArrowheads="1"/>
          </p:cNvPicPr>
          <p:nvPr/>
        </p:nvPicPr>
        <p:blipFill>
          <a:blip r:embed="rId3" cstate="print"/>
          <a:srcRect/>
          <a:stretch>
            <a:fillRect/>
          </a:stretch>
        </p:blipFill>
        <p:spPr bwMode="auto">
          <a:xfrm>
            <a:off x="304800" y="228600"/>
            <a:ext cx="10924032" cy="6957568"/>
          </a:xfrm>
          <a:prstGeom prst="rect">
            <a:avLst/>
          </a:prstGeom>
          <a:noFill/>
          <a:ln w="9525">
            <a:noFill/>
            <a:miter lim="800000"/>
            <a:headEnd/>
            <a:tailEnd/>
          </a:ln>
          <a:effectLst/>
        </p:spPr>
      </p:pic>
      <p:sp>
        <p:nvSpPr>
          <p:cNvPr id="4" name="TextBox 3"/>
          <p:cNvSpPr txBox="1"/>
          <p:nvPr/>
        </p:nvSpPr>
        <p:spPr>
          <a:xfrm>
            <a:off x="0" y="4191000"/>
            <a:ext cx="2895600" cy="461665"/>
          </a:xfrm>
          <a:prstGeom prst="rect">
            <a:avLst/>
          </a:prstGeom>
          <a:noFill/>
        </p:spPr>
        <p:txBody>
          <a:bodyPr wrap="square" rtlCol="0">
            <a:spAutoFit/>
          </a:bodyPr>
          <a:lstStyle/>
          <a:p>
            <a:r>
              <a:rPr lang="en-US" dirty="0" smtClean="0"/>
              <a:t>Merkel cell (Disc) </a:t>
            </a:r>
            <a:endParaRPr lang="en-US" dirty="0"/>
          </a:p>
        </p:txBody>
      </p:sp>
      <p:cxnSp>
        <p:nvCxnSpPr>
          <p:cNvPr id="6" name="Straight Arrow Connector 5"/>
          <p:cNvCxnSpPr/>
          <p:nvPr/>
        </p:nvCxnSpPr>
        <p:spPr bwMode="auto">
          <a:xfrm flipV="1">
            <a:off x="2514600" y="4419600"/>
            <a:ext cx="1524000" cy="491698"/>
          </a:xfrm>
          <a:prstGeom prst="straightConnector1">
            <a:avLst/>
          </a:prstGeom>
          <a:ln>
            <a:headEnd type="none" w="med" len="med"/>
            <a:tailEnd type="arrow"/>
          </a:ln>
        </p:spPr>
        <p:style>
          <a:lnRef idx="2">
            <a:schemeClr val="dk1"/>
          </a:lnRef>
          <a:fillRef idx="0">
            <a:schemeClr val="dk1"/>
          </a:fillRef>
          <a:effectRef idx="1">
            <a:schemeClr val="dk1"/>
          </a:effectRef>
          <a:fontRef idx="minor">
            <a:schemeClr val="tx1"/>
          </a:fontRef>
        </p:style>
      </p:cxnSp>
      <p:sp>
        <p:nvSpPr>
          <p:cNvPr id="7" name="TextBox 6"/>
          <p:cNvSpPr txBox="1"/>
          <p:nvPr/>
        </p:nvSpPr>
        <p:spPr>
          <a:xfrm>
            <a:off x="-1066800" y="2339096"/>
            <a:ext cx="4114800" cy="584775"/>
          </a:xfrm>
          <a:prstGeom prst="rect">
            <a:avLst/>
          </a:prstGeom>
          <a:noFill/>
        </p:spPr>
        <p:txBody>
          <a:bodyPr wrap="square" rtlCol="0">
            <a:spAutoFit/>
          </a:bodyPr>
          <a:lstStyle/>
          <a:p>
            <a:r>
              <a:rPr lang="en-US" sz="3200" dirty="0" smtClean="0"/>
              <a:t>(4) </a:t>
            </a:r>
            <a:r>
              <a:rPr lang="en-US" sz="3200" b="1" dirty="0" smtClean="0"/>
              <a:t>Merkel’s Cell</a:t>
            </a:r>
            <a:endParaRPr lang="en-US" sz="3200" b="1"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Epidermal Layers</a:t>
            </a:r>
            <a:endParaRPr lang="en-US" dirty="0"/>
          </a:p>
        </p:txBody>
      </p:sp>
      <p:sp>
        <p:nvSpPr>
          <p:cNvPr id="3" name="Content Placeholder 2"/>
          <p:cNvSpPr>
            <a:spLocks noGrp="1"/>
          </p:cNvSpPr>
          <p:nvPr>
            <p:ph idx="1"/>
          </p:nvPr>
        </p:nvSpPr>
        <p:spPr>
          <a:xfrm>
            <a:off x="460375" y="762000"/>
            <a:ext cx="8228013" cy="5867399"/>
          </a:xfrm>
        </p:spPr>
        <p:txBody>
          <a:bodyPr/>
          <a:lstStyle/>
          <a:p>
            <a:r>
              <a:rPr lang="en-US" dirty="0" smtClean="0"/>
              <a:t>Inasmuch as the Epidermis is a stratified squamous tissue – the cells are stacked on top of one another in layers</a:t>
            </a:r>
          </a:p>
          <a:p>
            <a:r>
              <a:rPr lang="en-US" dirty="0" smtClean="0"/>
              <a:t>Each layer is termed a “Stratum”</a:t>
            </a:r>
          </a:p>
          <a:p>
            <a:r>
              <a:rPr lang="en-US" sz="2800" dirty="0" smtClean="0"/>
              <a:t>Starting from the Bottom Stratum – the layers are (1) Stratum basale </a:t>
            </a:r>
          </a:p>
          <a:p>
            <a:pPr>
              <a:buNone/>
            </a:pPr>
            <a:r>
              <a:rPr lang="en-US" sz="2800" dirty="0" smtClean="0"/>
              <a:t>(2) Stratum spinosum </a:t>
            </a:r>
          </a:p>
          <a:p>
            <a:pPr>
              <a:buNone/>
            </a:pPr>
            <a:r>
              <a:rPr lang="en-US" sz="2800" dirty="0" smtClean="0"/>
              <a:t>(3) Stratum granulosum </a:t>
            </a:r>
          </a:p>
          <a:p>
            <a:pPr>
              <a:buNone/>
            </a:pPr>
            <a:r>
              <a:rPr lang="en-US" sz="2800" dirty="0" smtClean="0"/>
              <a:t>(4) Stratum lucidum – only in thick </a:t>
            </a:r>
            <a:r>
              <a:rPr lang="en-US" sz="2800" smtClean="0"/>
              <a:t>skin </a:t>
            </a:r>
          </a:p>
          <a:p>
            <a:pPr>
              <a:buNone/>
            </a:pPr>
            <a:r>
              <a:rPr lang="en-US" sz="2800" smtClean="0"/>
              <a:t>(</a:t>
            </a:r>
            <a:r>
              <a:rPr lang="en-US" sz="2800" dirty="0" smtClean="0"/>
              <a:t>5) Stratum corneum </a:t>
            </a:r>
          </a:p>
          <a:p>
            <a:endParaRPr lang="en-US"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epidermallayers.jpg"/>
          <p:cNvPicPr>
            <a:picLocks noGrp="1" noChangeAspect="1"/>
          </p:cNvPicPr>
          <p:nvPr>
            <p:ph idx="1"/>
          </p:nvPr>
        </p:nvPicPr>
        <p:blipFill>
          <a:blip r:embed="rId2" cstate="print"/>
          <a:stretch>
            <a:fillRect/>
          </a:stretch>
        </p:blipFill>
        <p:spPr>
          <a:xfrm>
            <a:off x="228600" y="84612"/>
            <a:ext cx="8915400" cy="6773388"/>
          </a:xfrm>
        </p:spPr>
      </p:pic>
      <p:sp>
        <p:nvSpPr>
          <p:cNvPr id="5" name="TextBox 4"/>
          <p:cNvSpPr txBox="1"/>
          <p:nvPr/>
        </p:nvSpPr>
        <p:spPr>
          <a:xfrm>
            <a:off x="-1752600" y="304800"/>
            <a:ext cx="3276600" cy="461665"/>
          </a:xfrm>
          <a:prstGeom prst="rect">
            <a:avLst/>
          </a:prstGeom>
          <a:noFill/>
        </p:spPr>
        <p:txBody>
          <a:bodyPr wrap="square" rtlCol="0">
            <a:spAutoFit/>
          </a:bodyPr>
          <a:lstStyle/>
          <a:p>
            <a:r>
              <a:rPr lang="en-US" b="1" dirty="0" smtClean="0"/>
              <a:t>Stratum corneum</a:t>
            </a:r>
            <a:endParaRPr lang="en-US" b="1" dirty="0"/>
          </a:p>
        </p:txBody>
      </p:sp>
      <p:sp>
        <p:nvSpPr>
          <p:cNvPr id="6" name="TextBox 5"/>
          <p:cNvSpPr txBox="1"/>
          <p:nvPr/>
        </p:nvSpPr>
        <p:spPr>
          <a:xfrm>
            <a:off x="-1524000" y="914400"/>
            <a:ext cx="2590800" cy="461665"/>
          </a:xfrm>
          <a:prstGeom prst="rect">
            <a:avLst/>
          </a:prstGeom>
          <a:noFill/>
        </p:spPr>
        <p:txBody>
          <a:bodyPr wrap="square" rtlCol="0">
            <a:spAutoFit/>
          </a:bodyPr>
          <a:lstStyle/>
          <a:p>
            <a:r>
              <a:rPr lang="en-US" b="1" dirty="0" smtClean="0"/>
              <a:t>Stratum lucidum</a:t>
            </a:r>
            <a:endParaRPr lang="en-US" b="1" dirty="0"/>
          </a:p>
        </p:txBody>
      </p:sp>
      <p:sp>
        <p:nvSpPr>
          <p:cNvPr id="7" name="TextBox 6"/>
          <p:cNvSpPr txBox="1"/>
          <p:nvPr/>
        </p:nvSpPr>
        <p:spPr>
          <a:xfrm>
            <a:off x="4876801" y="228600"/>
            <a:ext cx="3505200" cy="461665"/>
          </a:xfrm>
          <a:prstGeom prst="rect">
            <a:avLst/>
          </a:prstGeom>
          <a:noFill/>
        </p:spPr>
        <p:txBody>
          <a:bodyPr wrap="square" rtlCol="0">
            <a:spAutoFit/>
          </a:bodyPr>
          <a:lstStyle/>
          <a:p>
            <a:r>
              <a:rPr lang="en-US" b="1" dirty="0" smtClean="0"/>
              <a:t>Stratum disjunctum</a:t>
            </a:r>
            <a:endParaRPr lang="en-US" b="1" dirty="0"/>
          </a:p>
        </p:txBody>
      </p:sp>
      <p:sp>
        <p:nvSpPr>
          <p:cNvPr id="8" name="TextBox 7"/>
          <p:cNvSpPr txBox="1"/>
          <p:nvPr/>
        </p:nvSpPr>
        <p:spPr>
          <a:xfrm>
            <a:off x="5334000" y="1371600"/>
            <a:ext cx="3352800" cy="461665"/>
          </a:xfrm>
          <a:prstGeom prst="rect">
            <a:avLst/>
          </a:prstGeom>
          <a:noFill/>
        </p:spPr>
        <p:txBody>
          <a:bodyPr wrap="square" rtlCol="0">
            <a:spAutoFit/>
          </a:bodyPr>
          <a:lstStyle/>
          <a:p>
            <a:r>
              <a:rPr lang="en-US" b="1" dirty="0" smtClean="0"/>
              <a:t>Stratum granulosum</a:t>
            </a:r>
            <a:endParaRPr lang="en-US" b="1" dirty="0"/>
          </a:p>
        </p:txBody>
      </p:sp>
      <p:sp>
        <p:nvSpPr>
          <p:cNvPr id="9" name="TextBox 8"/>
          <p:cNvSpPr txBox="1"/>
          <p:nvPr/>
        </p:nvSpPr>
        <p:spPr>
          <a:xfrm>
            <a:off x="-1905000" y="1600200"/>
            <a:ext cx="3352800" cy="461665"/>
          </a:xfrm>
          <a:prstGeom prst="rect">
            <a:avLst/>
          </a:prstGeom>
          <a:noFill/>
        </p:spPr>
        <p:txBody>
          <a:bodyPr wrap="square" rtlCol="0">
            <a:spAutoFit/>
          </a:bodyPr>
          <a:lstStyle/>
          <a:p>
            <a:r>
              <a:rPr lang="en-US" b="1" dirty="0" smtClean="0"/>
              <a:t>Cells with granules</a:t>
            </a:r>
            <a:endParaRPr lang="en-US" b="1" dirty="0"/>
          </a:p>
        </p:txBody>
      </p:sp>
      <p:sp>
        <p:nvSpPr>
          <p:cNvPr id="10" name="TextBox 9"/>
          <p:cNvSpPr txBox="1"/>
          <p:nvPr/>
        </p:nvSpPr>
        <p:spPr>
          <a:xfrm>
            <a:off x="4876800" y="3429000"/>
            <a:ext cx="3810000" cy="461665"/>
          </a:xfrm>
          <a:prstGeom prst="rect">
            <a:avLst/>
          </a:prstGeom>
          <a:noFill/>
        </p:spPr>
        <p:txBody>
          <a:bodyPr wrap="square" rtlCol="0">
            <a:spAutoFit/>
          </a:bodyPr>
          <a:lstStyle/>
          <a:p>
            <a:r>
              <a:rPr lang="en-US" b="1" dirty="0" smtClean="0"/>
              <a:t>Merkel’s Disc (cell)</a:t>
            </a:r>
            <a:endParaRPr lang="en-US" b="1" dirty="0"/>
          </a:p>
        </p:txBody>
      </p:sp>
      <p:sp>
        <p:nvSpPr>
          <p:cNvPr id="11" name="TextBox 10"/>
          <p:cNvSpPr txBox="1"/>
          <p:nvPr/>
        </p:nvSpPr>
        <p:spPr>
          <a:xfrm>
            <a:off x="5181600" y="3810000"/>
            <a:ext cx="2057400" cy="461665"/>
          </a:xfrm>
          <a:prstGeom prst="rect">
            <a:avLst/>
          </a:prstGeom>
          <a:noFill/>
        </p:spPr>
        <p:txBody>
          <a:bodyPr wrap="square" rtlCol="0">
            <a:spAutoFit/>
          </a:bodyPr>
          <a:lstStyle/>
          <a:p>
            <a:r>
              <a:rPr lang="en-US" b="1" dirty="0" smtClean="0"/>
              <a:t>Nerve fiber</a:t>
            </a:r>
            <a:endParaRPr lang="en-US" b="1" dirty="0"/>
          </a:p>
        </p:txBody>
      </p:sp>
      <p:cxnSp>
        <p:nvCxnSpPr>
          <p:cNvPr id="13" name="Straight Connector 12"/>
          <p:cNvCxnSpPr>
            <a:stCxn id="11" idx="2"/>
          </p:cNvCxnSpPr>
          <p:nvPr/>
        </p:nvCxnSpPr>
        <p:spPr bwMode="auto">
          <a:xfrm rot="5400000">
            <a:off x="5621985" y="3831284"/>
            <a:ext cx="147934" cy="1028697"/>
          </a:xfrm>
          <a:prstGeom prst="line">
            <a:avLst/>
          </a:prstGeom>
          <a:ln>
            <a:headEnd type="none" w="med" len="med"/>
            <a:tailEnd type="none" w="med" len="med"/>
          </a:ln>
        </p:spPr>
        <p:style>
          <a:lnRef idx="2">
            <a:schemeClr val="dk1"/>
          </a:lnRef>
          <a:fillRef idx="0">
            <a:schemeClr val="dk1"/>
          </a:fillRef>
          <a:effectRef idx="1">
            <a:schemeClr val="dk1"/>
          </a:effectRef>
          <a:fontRef idx="minor">
            <a:schemeClr val="tx1"/>
          </a:fontRef>
        </p:style>
      </p:cxnSp>
      <p:sp>
        <p:nvSpPr>
          <p:cNvPr id="14" name="TextBox 13"/>
          <p:cNvSpPr txBox="1"/>
          <p:nvPr/>
        </p:nvSpPr>
        <p:spPr>
          <a:xfrm>
            <a:off x="4684874" y="4953000"/>
            <a:ext cx="2858925" cy="461665"/>
          </a:xfrm>
          <a:prstGeom prst="rect">
            <a:avLst/>
          </a:prstGeom>
          <a:noFill/>
        </p:spPr>
        <p:txBody>
          <a:bodyPr wrap="square" rtlCol="0">
            <a:spAutoFit/>
          </a:bodyPr>
          <a:lstStyle/>
          <a:p>
            <a:r>
              <a:rPr lang="en-US" b="1" dirty="0" smtClean="0"/>
              <a:t>Melanocyte</a:t>
            </a:r>
            <a:endParaRPr lang="en-US" b="1" dirty="0"/>
          </a:p>
        </p:txBody>
      </p:sp>
      <p:sp>
        <p:nvSpPr>
          <p:cNvPr id="15" name="TextBox 14"/>
          <p:cNvSpPr txBox="1"/>
          <p:nvPr/>
        </p:nvSpPr>
        <p:spPr>
          <a:xfrm>
            <a:off x="-1447800" y="5257800"/>
            <a:ext cx="3429000" cy="461665"/>
          </a:xfrm>
          <a:prstGeom prst="rect">
            <a:avLst/>
          </a:prstGeom>
          <a:noFill/>
        </p:spPr>
        <p:txBody>
          <a:bodyPr wrap="square" rtlCol="0">
            <a:spAutoFit/>
          </a:bodyPr>
          <a:lstStyle/>
          <a:p>
            <a:r>
              <a:rPr lang="en-US" b="1" dirty="0" smtClean="0"/>
              <a:t>Stratum basale</a:t>
            </a:r>
            <a:endParaRPr lang="en-US" b="1" dirty="0"/>
          </a:p>
        </p:txBody>
      </p:sp>
      <p:sp>
        <p:nvSpPr>
          <p:cNvPr id="17" name="TextBox 16"/>
          <p:cNvSpPr txBox="1"/>
          <p:nvPr/>
        </p:nvSpPr>
        <p:spPr>
          <a:xfrm>
            <a:off x="-1143000" y="2819400"/>
            <a:ext cx="2590800" cy="461665"/>
          </a:xfrm>
          <a:prstGeom prst="rect">
            <a:avLst/>
          </a:prstGeom>
          <a:noFill/>
        </p:spPr>
        <p:txBody>
          <a:bodyPr wrap="square" rtlCol="0">
            <a:spAutoFit/>
          </a:bodyPr>
          <a:lstStyle/>
          <a:p>
            <a:r>
              <a:rPr lang="en-US" b="1" dirty="0" smtClean="0"/>
              <a:t>Prickle Cell</a:t>
            </a:r>
            <a:endParaRPr lang="en-US" b="1"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2" name="Rectangle 6"/>
          <p:cNvSpPr>
            <a:spLocks noChangeArrowheads="1"/>
          </p:cNvSpPr>
          <p:nvPr/>
        </p:nvSpPr>
        <p:spPr bwMode="auto">
          <a:xfrm>
            <a:off x="8151813" y="6581775"/>
            <a:ext cx="989012" cy="274638"/>
          </a:xfrm>
          <a:prstGeom prst="rect">
            <a:avLst/>
          </a:prstGeom>
          <a:noFill/>
          <a:ln w="9525">
            <a:noFill/>
            <a:miter lim="800000"/>
            <a:headEnd/>
            <a:tailEnd/>
          </a:ln>
          <a:effectLst/>
        </p:spPr>
        <p:txBody>
          <a:bodyPr wrap="none">
            <a:spAutoFit/>
          </a:bodyPr>
          <a:lstStyle/>
          <a:p>
            <a:pPr algn="r"/>
            <a:r>
              <a:rPr lang="en-US" sz="1200" b="1" dirty="0">
                <a:latin typeface="Arial" charset="0"/>
              </a:rPr>
              <a:t>Figure 5.2a</a:t>
            </a:r>
          </a:p>
        </p:txBody>
      </p:sp>
      <p:pic>
        <p:nvPicPr>
          <p:cNvPr id="9257" name="Picture 41" descr="figure_05_02a"/>
          <p:cNvPicPr>
            <a:picLocks noChangeAspect="1" noChangeArrowheads="1"/>
          </p:cNvPicPr>
          <p:nvPr/>
        </p:nvPicPr>
        <p:blipFill>
          <a:blip r:embed="rId2" cstate="print"/>
          <a:srcRect/>
          <a:stretch>
            <a:fillRect/>
          </a:stretch>
        </p:blipFill>
        <p:spPr bwMode="auto">
          <a:xfrm>
            <a:off x="314325" y="584200"/>
            <a:ext cx="8229600" cy="5867400"/>
          </a:xfrm>
          <a:prstGeom prst="rect">
            <a:avLst/>
          </a:prstGeom>
          <a:noFill/>
        </p:spPr>
      </p:pic>
      <p:sp>
        <p:nvSpPr>
          <p:cNvPr id="9258" name="Freeform 42"/>
          <p:cNvSpPr>
            <a:spLocks/>
          </p:cNvSpPr>
          <p:nvPr/>
        </p:nvSpPr>
        <p:spPr bwMode="auto">
          <a:xfrm>
            <a:off x="1801813" y="5157788"/>
            <a:ext cx="1181100" cy="260350"/>
          </a:xfrm>
          <a:custGeom>
            <a:avLst/>
            <a:gdLst/>
            <a:ahLst/>
            <a:cxnLst>
              <a:cxn ang="0">
                <a:pos x="2" y="0"/>
              </a:cxn>
              <a:cxn ang="0">
                <a:pos x="744" y="0"/>
              </a:cxn>
              <a:cxn ang="0">
                <a:pos x="744" y="164"/>
              </a:cxn>
              <a:cxn ang="0">
                <a:pos x="0" y="164"/>
              </a:cxn>
            </a:cxnLst>
            <a:rect l="0" t="0" r="r" b="b"/>
            <a:pathLst>
              <a:path w="744" h="164">
                <a:moveTo>
                  <a:pt x="2" y="0"/>
                </a:moveTo>
                <a:lnTo>
                  <a:pt x="744" y="0"/>
                </a:lnTo>
                <a:lnTo>
                  <a:pt x="744" y="164"/>
                </a:lnTo>
                <a:lnTo>
                  <a:pt x="0" y="164"/>
                </a:lnTo>
              </a:path>
            </a:pathLst>
          </a:custGeom>
          <a:noFill/>
          <a:ln w="25400">
            <a:solidFill>
              <a:srgbClr val="FFFFFF"/>
            </a:solidFill>
            <a:prstDash val="solid"/>
            <a:round/>
            <a:headEnd/>
            <a:tailEnd/>
          </a:ln>
        </p:spPr>
        <p:txBody>
          <a:bodyPr/>
          <a:lstStyle/>
          <a:p>
            <a:endParaRPr lang="en-US" dirty="0"/>
          </a:p>
        </p:txBody>
      </p:sp>
      <p:sp>
        <p:nvSpPr>
          <p:cNvPr id="9259" name="Freeform 43"/>
          <p:cNvSpPr>
            <a:spLocks/>
          </p:cNvSpPr>
          <p:nvPr/>
        </p:nvSpPr>
        <p:spPr bwMode="auto">
          <a:xfrm>
            <a:off x="2843213" y="566738"/>
            <a:ext cx="130175" cy="2968625"/>
          </a:xfrm>
          <a:custGeom>
            <a:avLst/>
            <a:gdLst/>
            <a:ahLst/>
            <a:cxnLst>
              <a:cxn ang="0">
                <a:pos x="0" y="0"/>
              </a:cxn>
              <a:cxn ang="0">
                <a:pos x="82" y="0"/>
              </a:cxn>
              <a:cxn ang="0">
                <a:pos x="82" y="1870"/>
              </a:cxn>
              <a:cxn ang="0">
                <a:pos x="2" y="1870"/>
              </a:cxn>
            </a:cxnLst>
            <a:rect l="0" t="0" r="r" b="b"/>
            <a:pathLst>
              <a:path w="82" h="1870">
                <a:moveTo>
                  <a:pt x="0" y="0"/>
                </a:moveTo>
                <a:lnTo>
                  <a:pt x="82" y="0"/>
                </a:lnTo>
                <a:lnTo>
                  <a:pt x="82" y="1870"/>
                </a:lnTo>
                <a:lnTo>
                  <a:pt x="2" y="1870"/>
                </a:lnTo>
              </a:path>
            </a:pathLst>
          </a:custGeom>
          <a:noFill/>
          <a:ln w="9525">
            <a:solidFill>
              <a:srgbClr val="231F20"/>
            </a:solidFill>
            <a:prstDash val="solid"/>
            <a:round/>
            <a:headEnd/>
            <a:tailEnd/>
          </a:ln>
        </p:spPr>
        <p:txBody>
          <a:bodyPr/>
          <a:lstStyle/>
          <a:p>
            <a:endParaRPr lang="en-US" dirty="0"/>
          </a:p>
        </p:txBody>
      </p:sp>
      <p:sp>
        <p:nvSpPr>
          <p:cNvPr id="9260" name="Freeform 44"/>
          <p:cNvSpPr>
            <a:spLocks/>
          </p:cNvSpPr>
          <p:nvPr/>
        </p:nvSpPr>
        <p:spPr bwMode="auto">
          <a:xfrm>
            <a:off x="2973388" y="1398588"/>
            <a:ext cx="812800" cy="650875"/>
          </a:xfrm>
          <a:custGeom>
            <a:avLst/>
            <a:gdLst/>
            <a:ahLst/>
            <a:cxnLst>
              <a:cxn ang="0">
                <a:pos x="512" y="0"/>
              </a:cxn>
              <a:cxn ang="0">
                <a:pos x="270" y="0"/>
              </a:cxn>
              <a:cxn ang="0">
                <a:pos x="0" y="410"/>
              </a:cxn>
            </a:cxnLst>
            <a:rect l="0" t="0" r="r" b="b"/>
            <a:pathLst>
              <a:path w="512" h="410">
                <a:moveTo>
                  <a:pt x="512" y="0"/>
                </a:moveTo>
                <a:lnTo>
                  <a:pt x="270" y="0"/>
                </a:lnTo>
                <a:lnTo>
                  <a:pt x="0" y="410"/>
                </a:lnTo>
              </a:path>
            </a:pathLst>
          </a:custGeom>
          <a:noFill/>
          <a:ln w="9525">
            <a:solidFill>
              <a:srgbClr val="231F20"/>
            </a:solidFill>
            <a:prstDash val="solid"/>
            <a:round/>
            <a:headEnd/>
            <a:tailEnd/>
          </a:ln>
        </p:spPr>
        <p:txBody>
          <a:bodyPr/>
          <a:lstStyle/>
          <a:p>
            <a:endParaRPr lang="en-US" dirty="0"/>
          </a:p>
        </p:txBody>
      </p:sp>
      <p:sp>
        <p:nvSpPr>
          <p:cNvPr id="9261" name="Freeform 45"/>
          <p:cNvSpPr>
            <a:spLocks/>
          </p:cNvSpPr>
          <p:nvPr/>
        </p:nvSpPr>
        <p:spPr bwMode="auto">
          <a:xfrm>
            <a:off x="2840038" y="4370388"/>
            <a:ext cx="133350" cy="742950"/>
          </a:xfrm>
          <a:custGeom>
            <a:avLst/>
            <a:gdLst/>
            <a:ahLst/>
            <a:cxnLst>
              <a:cxn ang="0">
                <a:pos x="2" y="0"/>
              </a:cxn>
              <a:cxn ang="0">
                <a:pos x="84" y="0"/>
              </a:cxn>
              <a:cxn ang="0">
                <a:pos x="84" y="468"/>
              </a:cxn>
              <a:cxn ang="0">
                <a:pos x="0" y="468"/>
              </a:cxn>
            </a:cxnLst>
            <a:rect l="0" t="0" r="r" b="b"/>
            <a:pathLst>
              <a:path w="84" h="468">
                <a:moveTo>
                  <a:pt x="2" y="0"/>
                </a:moveTo>
                <a:lnTo>
                  <a:pt x="84" y="0"/>
                </a:lnTo>
                <a:lnTo>
                  <a:pt x="84" y="468"/>
                </a:lnTo>
                <a:lnTo>
                  <a:pt x="0" y="468"/>
                </a:lnTo>
              </a:path>
            </a:pathLst>
          </a:custGeom>
          <a:noFill/>
          <a:ln w="9525">
            <a:solidFill>
              <a:srgbClr val="231F20"/>
            </a:solidFill>
            <a:prstDash val="solid"/>
            <a:round/>
            <a:headEnd/>
            <a:tailEnd/>
          </a:ln>
        </p:spPr>
        <p:txBody>
          <a:bodyPr/>
          <a:lstStyle/>
          <a:p>
            <a:endParaRPr lang="en-US" dirty="0"/>
          </a:p>
        </p:txBody>
      </p:sp>
      <p:sp>
        <p:nvSpPr>
          <p:cNvPr id="9262" name="Freeform 46"/>
          <p:cNvSpPr>
            <a:spLocks/>
          </p:cNvSpPr>
          <p:nvPr/>
        </p:nvSpPr>
        <p:spPr bwMode="auto">
          <a:xfrm>
            <a:off x="2973388" y="4049713"/>
            <a:ext cx="812800" cy="692150"/>
          </a:xfrm>
          <a:custGeom>
            <a:avLst/>
            <a:gdLst/>
            <a:ahLst/>
            <a:cxnLst>
              <a:cxn ang="0">
                <a:pos x="512" y="0"/>
              </a:cxn>
              <a:cxn ang="0">
                <a:pos x="270" y="0"/>
              </a:cxn>
              <a:cxn ang="0">
                <a:pos x="0" y="436"/>
              </a:cxn>
            </a:cxnLst>
            <a:rect l="0" t="0" r="r" b="b"/>
            <a:pathLst>
              <a:path w="512" h="436">
                <a:moveTo>
                  <a:pt x="512" y="0"/>
                </a:moveTo>
                <a:lnTo>
                  <a:pt x="270" y="0"/>
                </a:lnTo>
                <a:lnTo>
                  <a:pt x="0" y="436"/>
                </a:lnTo>
              </a:path>
            </a:pathLst>
          </a:custGeom>
          <a:noFill/>
          <a:ln w="9525">
            <a:solidFill>
              <a:srgbClr val="231F20"/>
            </a:solidFill>
            <a:prstDash val="solid"/>
            <a:round/>
            <a:headEnd/>
            <a:tailEnd/>
          </a:ln>
        </p:spPr>
        <p:txBody>
          <a:bodyPr/>
          <a:lstStyle/>
          <a:p>
            <a:endParaRPr lang="en-US" dirty="0"/>
          </a:p>
        </p:txBody>
      </p:sp>
      <p:sp>
        <p:nvSpPr>
          <p:cNvPr id="9263" name="Freeform 47"/>
          <p:cNvSpPr>
            <a:spLocks/>
          </p:cNvSpPr>
          <p:nvPr/>
        </p:nvSpPr>
        <p:spPr bwMode="auto">
          <a:xfrm>
            <a:off x="1792288" y="5148263"/>
            <a:ext cx="1181100" cy="260350"/>
          </a:xfrm>
          <a:custGeom>
            <a:avLst/>
            <a:gdLst/>
            <a:ahLst/>
            <a:cxnLst>
              <a:cxn ang="0">
                <a:pos x="2" y="0"/>
              </a:cxn>
              <a:cxn ang="0">
                <a:pos x="744" y="0"/>
              </a:cxn>
              <a:cxn ang="0">
                <a:pos x="744" y="164"/>
              </a:cxn>
              <a:cxn ang="0">
                <a:pos x="0" y="164"/>
              </a:cxn>
            </a:cxnLst>
            <a:rect l="0" t="0" r="r" b="b"/>
            <a:pathLst>
              <a:path w="744" h="164">
                <a:moveTo>
                  <a:pt x="2" y="0"/>
                </a:moveTo>
                <a:lnTo>
                  <a:pt x="744" y="0"/>
                </a:lnTo>
                <a:lnTo>
                  <a:pt x="744" y="164"/>
                </a:lnTo>
                <a:lnTo>
                  <a:pt x="0" y="164"/>
                </a:lnTo>
              </a:path>
            </a:pathLst>
          </a:custGeom>
          <a:noFill/>
          <a:ln w="9525">
            <a:solidFill>
              <a:srgbClr val="231F20"/>
            </a:solidFill>
            <a:prstDash val="solid"/>
            <a:round/>
            <a:headEnd/>
            <a:tailEnd/>
          </a:ln>
        </p:spPr>
        <p:txBody>
          <a:bodyPr/>
          <a:lstStyle/>
          <a:p>
            <a:endParaRPr lang="en-US" dirty="0"/>
          </a:p>
        </p:txBody>
      </p:sp>
      <p:sp>
        <p:nvSpPr>
          <p:cNvPr id="9264" name="Freeform 48"/>
          <p:cNvSpPr>
            <a:spLocks/>
          </p:cNvSpPr>
          <p:nvPr/>
        </p:nvSpPr>
        <p:spPr bwMode="auto">
          <a:xfrm>
            <a:off x="2973388" y="5091113"/>
            <a:ext cx="812800" cy="187325"/>
          </a:xfrm>
          <a:custGeom>
            <a:avLst/>
            <a:gdLst/>
            <a:ahLst/>
            <a:cxnLst>
              <a:cxn ang="0">
                <a:pos x="512" y="0"/>
              </a:cxn>
              <a:cxn ang="0">
                <a:pos x="270" y="0"/>
              </a:cxn>
              <a:cxn ang="0">
                <a:pos x="0" y="118"/>
              </a:cxn>
            </a:cxnLst>
            <a:rect l="0" t="0" r="r" b="b"/>
            <a:pathLst>
              <a:path w="512" h="118">
                <a:moveTo>
                  <a:pt x="512" y="0"/>
                </a:moveTo>
                <a:lnTo>
                  <a:pt x="270" y="0"/>
                </a:lnTo>
                <a:lnTo>
                  <a:pt x="0" y="118"/>
                </a:lnTo>
              </a:path>
            </a:pathLst>
          </a:custGeom>
          <a:noFill/>
          <a:ln w="9525">
            <a:solidFill>
              <a:srgbClr val="231F20"/>
            </a:solidFill>
            <a:prstDash val="solid"/>
            <a:round/>
            <a:headEnd/>
            <a:tailEnd/>
          </a:ln>
        </p:spPr>
        <p:txBody>
          <a:bodyPr/>
          <a:lstStyle/>
          <a:p>
            <a:endParaRPr lang="en-US" dirty="0"/>
          </a:p>
        </p:txBody>
      </p:sp>
      <p:sp>
        <p:nvSpPr>
          <p:cNvPr id="9265" name="Freeform 49"/>
          <p:cNvSpPr>
            <a:spLocks/>
          </p:cNvSpPr>
          <p:nvPr/>
        </p:nvSpPr>
        <p:spPr bwMode="auto">
          <a:xfrm>
            <a:off x="2840038" y="3576638"/>
            <a:ext cx="133350" cy="749300"/>
          </a:xfrm>
          <a:custGeom>
            <a:avLst/>
            <a:gdLst/>
            <a:ahLst/>
            <a:cxnLst>
              <a:cxn ang="0">
                <a:pos x="2" y="0"/>
              </a:cxn>
              <a:cxn ang="0">
                <a:pos x="84" y="0"/>
              </a:cxn>
              <a:cxn ang="0">
                <a:pos x="84" y="472"/>
              </a:cxn>
              <a:cxn ang="0">
                <a:pos x="0" y="472"/>
              </a:cxn>
            </a:cxnLst>
            <a:rect l="0" t="0" r="r" b="b"/>
            <a:pathLst>
              <a:path w="84" h="472">
                <a:moveTo>
                  <a:pt x="2" y="0"/>
                </a:moveTo>
                <a:lnTo>
                  <a:pt x="84" y="0"/>
                </a:lnTo>
                <a:lnTo>
                  <a:pt x="84" y="472"/>
                </a:lnTo>
                <a:lnTo>
                  <a:pt x="0" y="472"/>
                </a:lnTo>
              </a:path>
            </a:pathLst>
          </a:custGeom>
          <a:noFill/>
          <a:ln w="9525">
            <a:solidFill>
              <a:srgbClr val="231F20"/>
            </a:solidFill>
            <a:prstDash val="solid"/>
            <a:round/>
            <a:headEnd/>
            <a:tailEnd/>
          </a:ln>
        </p:spPr>
        <p:txBody>
          <a:bodyPr/>
          <a:lstStyle/>
          <a:p>
            <a:endParaRPr lang="en-US" dirty="0"/>
          </a:p>
        </p:txBody>
      </p:sp>
      <p:sp>
        <p:nvSpPr>
          <p:cNvPr id="9266" name="Freeform 50"/>
          <p:cNvSpPr>
            <a:spLocks/>
          </p:cNvSpPr>
          <p:nvPr/>
        </p:nvSpPr>
        <p:spPr bwMode="auto">
          <a:xfrm>
            <a:off x="2973388" y="2732088"/>
            <a:ext cx="812800" cy="1219200"/>
          </a:xfrm>
          <a:custGeom>
            <a:avLst/>
            <a:gdLst/>
            <a:ahLst/>
            <a:cxnLst>
              <a:cxn ang="0">
                <a:pos x="512" y="0"/>
              </a:cxn>
              <a:cxn ang="0">
                <a:pos x="270" y="0"/>
              </a:cxn>
              <a:cxn ang="0">
                <a:pos x="0" y="768"/>
              </a:cxn>
            </a:cxnLst>
            <a:rect l="0" t="0" r="r" b="b"/>
            <a:pathLst>
              <a:path w="512" h="768">
                <a:moveTo>
                  <a:pt x="512" y="0"/>
                </a:moveTo>
                <a:lnTo>
                  <a:pt x="270" y="0"/>
                </a:lnTo>
                <a:lnTo>
                  <a:pt x="0" y="768"/>
                </a:lnTo>
              </a:path>
            </a:pathLst>
          </a:custGeom>
          <a:noFill/>
          <a:ln w="9525">
            <a:solidFill>
              <a:srgbClr val="231F20"/>
            </a:solidFill>
            <a:prstDash val="solid"/>
            <a:round/>
            <a:headEnd/>
            <a:tailEnd/>
          </a:ln>
        </p:spPr>
        <p:txBody>
          <a:bodyPr/>
          <a:lstStyle/>
          <a:p>
            <a:endParaRPr lang="en-US" dirty="0"/>
          </a:p>
        </p:txBody>
      </p:sp>
      <p:sp>
        <p:nvSpPr>
          <p:cNvPr id="9267" name="Line 51"/>
          <p:cNvSpPr>
            <a:spLocks noChangeShapeType="1"/>
          </p:cNvSpPr>
          <p:nvPr/>
        </p:nvSpPr>
        <p:spPr bwMode="auto">
          <a:xfrm>
            <a:off x="1677988" y="5967413"/>
            <a:ext cx="1587" cy="228600"/>
          </a:xfrm>
          <a:prstGeom prst="line">
            <a:avLst/>
          </a:prstGeom>
          <a:noFill/>
          <a:ln w="9525">
            <a:solidFill>
              <a:srgbClr val="231F20"/>
            </a:solidFill>
            <a:round/>
            <a:headEnd/>
            <a:tailEnd/>
          </a:ln>
        </p:spPr>
        <p:txBody>
          <a:bodyPr/>
          <a:lstStyle/>
          <a:p>
            <a:endParaRPr lang="en-US" dirty="0"/>
          </a:p>
        </p:txBody>
      </p:sp>
      <p:sp>
        <p:nvSpPr>
          <p:cNvPr id="9268" name="Rectangle 52"/>
          <p:cNvSpPr>
            <a:spLocks noChangeArrowheads="1"/>
          </p:cNvSpPr>
          <p:nvPr/>
        </p:nvSpPr>
        <p:spPr bwMode="auto">
          <a:xfrm>
            <a:off x="1303338" y="6157913"/>
            <a:ext cx="774700" cy="274637"/>
          </a:xfrm>
          <a:prstGeom prst="rect">
            <a:avLst/>
          </a:prstGeom>
          <a:noFill/>
          <a:ln w="9525">
            <a:noFill/>
            <a:miter lim="800000"/>
            <a:headEnd/>
            <a:tailEnd/>
          </a:ln>
        </p:spPr>
        <p:txBody>
          <a:bodyPr wrap="none" lIns="0" tIns="0" rIns="0" bIns="0">
            <a:spAutoFit/>
          </a:bodyPr>
          <a:lstStyle/>
          <a:p>
            <a:pPr algn="l"/>
            <a:r>
              <a:rPr lang="en-US" sz="1800" b="1" dirty="0">
                <a:solidFill>
                  <a:srgbClr val="231F20"/>
                </a:solidFill>
                <a:latin typeface="Arial" charset="0"/>
              </a:rPr>
              <a:t>Dermis</a:t>
            </a:r>
            <a:endParaRPr lang="en-US" sz="1800" b="1" dirty="0">
              <a:latin typeface="Arial" charset="0"/>
            </a:endParaRPr>
          </a:p>
        </p:txBody>
      </p:sp>
      <p:sp>
        <p:nvSpPr>
          <p:cNvPr id="9269" name="Rectangle 53"/>
          <p:cNvSpPr>
            <a:spLocks noChangeArrowheads="1"/>
          </p:cNvSpPr>
          <p:nvPr/>
        </p:nvSpPr>
        <p:spPr bwMode="auto">
          <a:xfrm>
            <a:off x="3830638" y="1233488"/>
            <a:ext cx="4711700" cy="1420812"/>
          </a:xfrm>
          <a:prstGeom prst="rect">
            <a:avLst/>
          </a:prstGeom>
          <a:noFill/>
          <a:ln w="9525">
            <a:noFill/>
            <a:miter lim="800000"/>
            <a:headEnd/>
            <a:tailEnd/>
          </a:ln>
        </p:spPr>
        <p:txBody>
          <a:bodyPr wrap="none" lIns="0" tIns="0" rIns="0" bIns="0">
            <a:spAutoFit/>
          </a:bodyPr>
          <a:lstStyle/>
          <a:p>
            <a:pPr algn="l"/>
            <a:r>
              <a:rPr lang="en-US" sz="1800" dirty="0">
                <a:solidFill>
                  <a:srgbClr val="231F20"/>
                </a:solidFill>
                <a:latin typeface="Arial Black" pitchFamily="34" charset="0"/>
              </a:rPr>
              <a:t>Stratum corneum</a:t>
            </a:r>
          </a:p>
          <a:p>
            <a:pPr algn="l"/>
            <a:r>
              <a:rPr lang="en-US" sz="1800" b="1" dirty="0">
                <a:solidFill>
                  <a:srgbClr val="231F20"/>
                </a:solidFill>
                <a:latin typeface="Arial" charset="0"/>
              </a:rPr>
              <a:t>Most superficial layer; 20–30 layers of dead</a:t>
            </a:r>
          </a:p>
          <a:p>
            <a:pPr algn="l"/>
            <a:r>
              <a:rPr lang="en-US" sz="1800" b="1" dirty="0">
                <a:solidFill>
                  <a:srgbClr val="231F20"/>
                </a:solidFill>
                <a:latin typeface="Arial" charset="0"/>
              </a:rPr>
              <a:t>cells represented only by flat membranous</a:t>
            </a:r>
          </a:p>
          <a:p>
            <a:pPr algn="l"/>
            <a:r>
              <a:rPr lang="en-US" sz="1800" b="1" dirty="0">
                <a:solidFill>
                  <a:srgbClr val="231F20"/>
                </a:solidFill>
                <a:latin typeface="Arial" charset="0"/>
              </a:rPr>
              <a:t>sacs filled with keratin. Glycolipids in</a:t>
            </a:r>
          </a:p>
          <a:p>
            <a:pPr algn="l"/>
            <a:r>
              <a:rPr lang="en-US" sz="1800" b="1" dirty="0">
                <a:solidFill>
                  <a:srgbClr val="231F20"/>
                </a:solidFill>
                <a:latin typeface="Arial" charset="0"/>
              </a:rPr>
              <a:t>extracellular space.</a:t>
            </a:r>
            <a:endParaRPr lang="en-US" sz="1800" dirty="0">
              <a:latin typeface="Arial" charset="0"/>
            </a:endParaRPr>
          </a:p>
        </p:txBody>
      </p:sp>
      <p:sp>
        <p:nvSpPr>
          <p:cNvPr id="9270" name="Rectangle 54"/>
          <p:cNvSpPr>
            <a:spLocks noChangeArrowheads="1"/>
          </p:cNvSpPr>
          <p:nvPr/>
        </p:nvSpPr>
        <p:spPr bwMode="auto">
          <a:xfrm>
            <a:off x="3830638" y="2554288"/>
            <a:ext cx="4559300" cy="1420812"/>
          </a:xfrm>
          <a:prstGeom prst="rect">
            <a:avLst/>
          </a:prstGeom>
          <a:noFill/>
          <a:ln w="9525">
            <a:noFill/>
            <a:miter lim="800000"/>
            <a:headEnd/>
            <a:tailEnd/>
          </a:ln>
        </p:spPr>
        <p:txBody>
          <a:bodyPr wrap="none" lIns="0" tIns="0" rIns="0" bIns="0">
            <a:spAutoFit/>
          </a:bodyPr>
          <a:lstStyle/>
          <a:p>
            <a:pPr algn="l"/>
            <a:r>
              <a:rPr lang="en-US" sz="1800" dirty="0">
                <a:solidFill>
                  <a:srgbClr val="231F20"/>
                </a:solidFill>
                <a:latin typeface="Arial Black" pitchFamily="34" charset="0"/>
              </a:rPr>
              <a:t>Stratum granulosum</a:t>
            </a:r>
          </a:p>
          <a:p>
            <a:pPr algn="l"/>
            <a:r>
              <a:rPr lang="en-US" sz="1800" b="1" dirty="0">
                <a:solidFill>
                  <a:srgbClr val="231F20"/>
                </a:solidFill>
                <a:latin typeface="Arial" charset="0"/>
              </a:rPr>
              <a:t>Three to five layers of flattened cells,</a:t>
            </a:r>
          </a:p>
          <a:p>
            <a:pPr algn="l"/>
            <a:r>
              <a:rPr lang="en-US" sz="1800" b="1" dirty="0">
                <a:solidFill>
                  <a:srgbClr val="231F20"/>
                </a:solidFill>
                <a:latin typeface="Arial" charset="0"/>
              </a:rPr>
              <a:t>organelles deteriorating; cytoplasm full of</a:t>
            </a:r>
          </a:p>
          <a:p>
            <a:pPr algn="l"/>
            <a:r>
              <a:rPr lang="en-US" sz="1800" b="1" dirty="0">
                <a:solidFill>
                  <a:srgbClr val="231F20"/>
                </a:solidFill>
                <a:latin typeface="Arial" charset="0"/>
              </a:rPr>
              <a:t>lamellated granules (release lipids) and</a:t>
            </a:r>
            <a:endParaRPr lang="en-US" sz="1800" b="1" dirty="0">
              <a:latin typeface="Arial" charset="0"/>
            </a:endParaRPr>
          </a:p>
          <a:p>
            <a:pPr algn="l"/>
            <a:r>
              <a:rPr lang="en-US" sz="1800" b="1" dirty="0">
                <a:solidFill>
                  <a:srgbClr val="231F20"/>
                </a:solidFill>
                <a:latin typeface="Arial" charset="0"/>
              </a:rPr>
              <a:t>keratohyaline granules.</a:t>
            </a:r>
            <a:endParaRPr lang="en-US" sz="1800" dirty="0">
              <a:latin typeface="Arial" charset="0"/>
            </a:endParaRPr>
          </a:p>
        </p:txBody>
      </p:sp>
      <p:sp>
        <p:nvSpPr>
          <p:cNvPr id="9271" name="Rectangle 55"/>
          <p:cNvSpPr>
            <a:spLocks noChangeArrowheads="1"/>
          </p:cNvSpPr>
          <p:nvPr/>
        </p:nvSpPr>
        <p:spPr bwMode="auto">
          <a:xfrm>
            <a:off x="3830638" y="3865563"/>
            <a:ext cx="4826000" cy="1146175"/>
          </a:xfrm>
          <a:prstGeom prst="rect">
            <a:avLst/>
          </a:prstGeom>
          <a:noFill/>
          <a:ln w="9525">
            <a:noFill/>
            <a:miter lim="800000"/>
            <a:headEnd/>
            <a:tailEnd/>
          </a:ln>
        </p:spPr>
        <p:txBody>
          <a:bodyPr wrap="none" lIns="0" tIns="0" rIns="0" bIns="0">
            <a:spAutoFit/>
          </a:bodyPr>
          <a:lstStyle/>
          <a:p>
            <a:pPr algn="l"/>
            <a:r>
              <a:rPr lang="en-US" sz="1800" dirty="0">
                <a:solidFill>
                  <a:srgbClr val="231F20"/>
                </a:solidFill>
                <a:latin typeface="Arial Black" pitchFamily="34" charset="0"/>
              </a:rPr>
              <a:t>Stratum spinosum</a:t>
            </a:r>
          </a:p>
          <a:p>
            <a:pPr algn="l"/>
            <a:r>
              <a:rPr lang="en-US" sz="1800" b="1" dirty="0">
                <a:solidFill>
                  <a:srgbClr val="231F20"/>
                </a:solidFill>
                <a:latin typeface="Arial" charset="0"/>
              </a:rPr>
              <a:t>Several layers of keratinocytes unified by</a:t>
            </a:r>
          </a:p>
          <a:p>
            <a:pPr algn="l"/>
            <a:r>
              <a:rPr lang="en-US" sz="1800" b="1" dirty="0">
                <a:solidFill>
                  <a:srgbClr val="231F20"/>
                </a:solidFill>
                <a:latin typeface="Arial" charset="0"/>
              </a:rPr>
              <a:t>desmosomes. Cells contain thick bundles of</a:t>
            </a:r>
          </a:p>
          <a:p>
            <a:pPr algn="l"/>
            <a:r>
              <a:rPr lang="en-US" sz="1800" b="1" dirty="0">
                <a:solidFill>
                  <a:srgbClr val="231F20"/>
                </a:solidFill>
                <a:latin typeface="Arial" charset="0"/>
              </a:rPr>
              <a:t>intermediate filaments made of pre-keratin.</a:t>
            </a:r>
            <a:endParaRPr lang="en-US" sz="1800" dirty="0">
              <a:latin typeface="Arial" charset="0"/>
            </a:endParaRPr>
          </a:p>
        </p:txBody>
      </p:sp>
      <p:sp>
        <p:nvSpPr>
          <p:cNvPr id="9272" name="Rectangle 56"/>
          <p:cNvSpPr>
            <a:spLocks noChangeArrowheads="1"/>
          </p:cNvSpPr>
          <p:nvPr/>
        </p:nvSpPr>
        <p:spPr bwMode="auto">
          <a:xfrm>
            <a:off x="3830638" y="4926013"/>
            <a:ext cx="4826000" cy="1695450"/>
          </a:xfrm>
          <a:prstGeom prst="rect">
            <a:avLst/>
          </a:prstGeom>
          <a:noFill/>
          <a:ln w="9525">
            <a:noFill/>
            <a:miter lim="800000"/>
            <a:headEnd/>
            <a:tailEnd/>
          </a:ln>
        </p:spPr>
        <p:txBody>
          <a:bodyPr wrap="none" lIns="0" tIns="0" rIns="0" bIns="0">
            <a:spAutoFit/>
          </a:bodyPr>
          <a:lstStyle/>
          <a:p>
            <a:pPr algn="l"/>
            <a:r>
              <a:rPr lang="en-US" sz="1800" dirty="0">
                <a:solidFill>
                  <a:srgbClr val="231F20"/>
                </a:solidFill>
                <a:latin typeface="Arial Black" pitchFamily="34" charset="0"/>
              </a:rPr>
              <a:t>Stratum basale</a:t>
            </a:r>
          </a:p>
          <a:p>
            <a:pPr algn="l"/>
            <a:r>
              <a:rPr lang="en-US" sz="1800" b="1" dirty="0">
                <a:solidFill>
                  <a:srgbClr val="231F20"/>
                </a:solidFill>
                <a:latin typeface="Arial" charset="0"/>
              </a:rPr>
              <a:t>Deepest epidermal layer; one row of actively</a:t>
            </a:r>
          </a:p>
          <a:p>
            <a:pPr algn="l"/>
            <a:r>
              <a:rPr lang="en-US" sz="1800" b="1" dirty="0">
                <a:solidFill>
                  <a:srgbClr val="231F20"/>
                </a:solidFill>
                <a:latin typeface="Arial" charset="0"/>
              </a:rPr>
              <a:t>mitotic stem cells; some newly formed cells</a:t>
            </a:r>
          </a:p>
          <a:p>
            <a:pPr algn="l"/>
            <a:r>
              <a:rPr lang="en-US" sz="1800" b="1" dirty="0">
                <a:solidFill>
                  <a:srgbClr val="231F20"/>
                </a:solidFill>
                <a:latin typeface="Arial" charset="0"/>
              </a:rPr>
              <a:t>become part of the more superficial layers.</a:t>
            </a:r>
          </a:p>
          <a:p>
            <a:pPr algn="l"/>
            <a:r>
              <a:rPr lang="en-US" sz="1800" b="1" dirty="0">
                <a:solidFill>
                  <a:srgbClr val="231F20"/>
                </a:solidFill>
                <a:latin typeface="Arial" charset="0"/>
              </a:rPr>
              <a:t>See occasional melanocytes and epidermal</a:t>
            </a:r>
            <a:endParaRPr lang="en-US" sz="1800" b="1" dirty="0">
              <a:latin typeface="Arial" charset="0"/>
            </a:endParaRPr>
          </a:p>
          <a:p>
            <a:pPr algn="l"/>
            <a:r>
              <a:rPr lang="en-US" sz="1800" b="1" dirty="0">
                <a:solidFill>
                  <a:srgbClr val="231F20"/>
                </a:solidFill>
                <a:latin typeface="Arial" charset="0"/>
              </a:rPr>
              <a:t>dendritic cells.</a:t>
            </a:r>
            <a:endParaRPr lang="en-US" sz="1800" dirty="0">
              <a:latin typeface="Arial" charset="0"/>
            </a:endParaRPr>
          </a:p>
        </p:txBody>
      </p:sp>
      <p:sp>
        <p:nvSpPr>
          <p:cNvPr id="9273" name="Rectangle 57"/>
          <p:cNvSpPr>
            <a:spLocks noChangeArrowheads="1"/>
          </p:cNvSpPr>
          <p:nvPr/>
        </p:nvSpPr>
        <p:spPr bwMode="auto">
          <a:xfrm>
            <a:off x="312738" y="6132513"/>
            <a:ext cx="330200" cy="322262"/>
          </a:xfrm>
          <a:prstGeom prst="rect">
            <a:avLst/>
          </a:prstGeom>
          <a:noFill/>
          <a:ln w="9525">
            <a:noFill/>
            <a:miter lim="800000"/>
            <a:headEnd/>
            <a:tailEnd/>
          </a:ln>
        </p:spPr>
        <p:txBody>
          <a:bodyPr wrap="none" lIns="0" tIns="0" rIns="0" bIns="0">
            <a:spAutoFit/>
          </a:bodyPr>
          <a:lstStyle/>
          <a:p>
            <a:pPr algn="l"/>
            <a:r>
              <a:rPr lang="en-US" sz="1800" dirty="0">
                <a:solidFill>
                  <a:srgbClr val="231F20"/>
                </a:solidFill>
                <a:latin typeface="Arial Black" pitchFamily="34" charset="0"/>
              </a:rPr>
              <a:t>(a)</a:t>
            </a:r>
            <a:endParaRPr lang="en-US" sz="1800" dirty="0">
              <a:latin typeface="Arial" charset="0"/>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4" name="Rectangle 4"/>
          <p:cNvSpPr>
            <a:spLocks noGrp="1" noChangeArrowheads="1"/>
          </p:cNvSpPr>
          <p:nvPr>
            <p:ph type="title"/>
          </p:nvPr>
        </p:nvSpPr>
        <p:spPr/>
        <p:txBody>
          <a:bodyPr/>
          <a:lstStyle/>
          <a:p>
            <a:r>
              <a:rPr lang="en-US" dirty="0"/>
              <a:t>Layers of the Epidermis: Stratum Basale (Basal Layer)</a:t>
            </a:r>
          </a:p>
        </p:txBody>
      </p:sp>
      <p:sp>
        <p:nvSpPr>
          <p:cNvPr id="10245" name="Rectangle 5"/>
          <p:cNvSpPr>
            <a:spLocks noGrp="1" noChangeArrowheads="1"/>
          </p:cNvSpPr>
          <p:nvPr>
            <p:ph type="body" idx="1"/>
          </p:nvPr>
        </p:nvSpPr>
        <p:spPr>
          <a:xfrm>
            <a:off x="228600" y="1368425"/>
            <a:ext cx="8686799" cy="5260975"/>
          </a:xfrm>
        </p:spPr>
        <p:txBody>
          <a:bodyPr/>
          <a:lstStyle/>
          <a:p>
            <a:r>
              <a:rPr lang="en-US" sz="2800" dirty="0"/>
              <a:t>Deepest epidermal layer firmly attached to </a:t>
            </a:r>
            <a:r>
              <a:rPr lang="en-US" sz="2800" dirty="0" smtClean="0"/>
              <a:t>Dermal-Epidermal Junction by </a:t>
            </a:r>
            <a:r>
              <a:rPr lang="en-US" sz="2800" b="1" dirty="0" smtClean="0"/>
              <a:t>Hemi-Desmosomes</a:t>
            </a:r>
            <a:endParaRPr lang="en-US" sz="2800" b="1" dirty="0"/>
          </a:p>
          <a:p>
            <a:r>
              <a:rPr lang="en-US" sz="2800" dirty="0"/>
              <a:t>Single row of stem cells</a:t>
            </a:r>
          </a:p>
          <a:p>
            <a:r>
              <a:rPr lang="en-US" sz="2800" dirty="0" smtClean="0"/>
              <a:t>Along with the Stratum spinosum comprises the </a:t>
            </a:r>
            <a:r>
              <a:rPr lang="en-US" sz="2800" b="1" dirty="0" smtClean="0"/>
              <a:t>stratum </a:t>
            </a:r>
            <a:r>
              <a:rPr lang="en-US" sz="2800" b="1" dirty="0"/>
              <a:t>germinativum</a:t>
            </a:r>
            <a:r>
              <a:rPr lang="en-US" sz="2800" dirty="0"/>
              <a:t>: </a:t>
            </a:r>
            <a:r>
              <a:rPr lang="en-US" sz="2800" dirty="0" smtClean="0"/>
              <a:t>the two cell layers that can perform mitosis. However the cells of the Stratum basale do most of the mitosis.  The cells </a:t>
            </a:r>
            <a:r>
              <a:rPr lang="en-US" sz="2800" dirty="0"/>
              <a:t>undergo rapid division</a:t>
            </a:r>
          </a:p>
          <a:p>
            <a:r>
              <a:rPr lang="en-US" sz="2800" dirty="0"/>
              <a:t>Journey from basal layer to </a:t>
            </a:r>
            <a:r>
              <a:rPr lang="en-US" sz="2800" dirty="0" smtClean="0"/>
              <a:t>surface t</a:t>
            </a:r>
            <a:r>
              <a:rPr lang="en-US" dirty="0" smtClean="0"/>
              <a:t>akes </a:t>
            </a:r>
            <a:r>
              <a:rPr lang="en-US" dirty="0"/>
              <a:t>25–45 days </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Hemi-desmosomes</a:t>
            </a:r>
            <a:endParaRPr lang="en-US" dirty="0"/>
          </a:p>
        </p:txBody>
      </p:sp>
      <p:sp>
        <p:nvSpPr>
          <p:cNvPr id="3" name="Content Placeholder 2"/>
          <p:cNvSpPr>
            <a:spLocks noGrp="1"/>
          </p:cNvSpPr>
          <p:nvPr>
            <p:ph idx="1"/>
          </p:nvPr>
        </p:nvSpPr>
        <p:spPr>
          <a:xfrm>
            <a:off x="460375" y="838201"/>
            <a:ext cx="8228013" cy="5473700"/>
          </a:xfrm>
        </p:spPr>
        <p:txBody>
          <a:bodyPr/>
          <a:lstStyle/>
          <a:p>
            <a:r>
              <a:rPr lang="en-US" b="1" dirty="0" smtClean="0"/>
              <a:t>Hemidesmosomes</a:t>
            </a:r>
            <a:r>
              <a:rPr lang="en-US" dirty="0" smtClean="0"/>
              <a:t> (HD) are very small stud- or rivet-like structures on the inner basal surface of keratinocytes in the epidermis of skin. They are similar in form to desmosomes when visualized by electron microscopy. While desmosomes link two cells together, hemidesmosomes attach one cell to the extracellular matrix. Rather than using cadherins, hemidesmosomes use integrin cell adhesion proteins. Hemidesmosomes are asymmetrical and are found in epithelial cells connecting the basal face to other cells.</a:t>
            </a:r>
          </a:p>
          <a:p>
            <a:endParaRPr lang="en-US"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hemidesmosome.jpg"/>
          <p:cNvPicPr>
            <a:picLocks noGrp="1" noChangeAspect="1"/>
          </p:cNvPicPr>
          <p:nvPr>
            <p:ph idx="1"/>
          </p:nvPr>
        </p:nvPicPr>
        <p:blipFill>
          <a:blip r:embed="rId2" cstate="print"/>
          <a:stretch>
            <a:fillRect/>
          </a:stretch>
        </p:blipFill>
        <p:spPr>
          <a:xfrm>
            <a:off x="838200" y="0"/>
            <a:ext cx="7543800" cy="6041884"/>
          </a:xfrm>
        </p:spPr>
      </p:pic>
      <p:sp>
        <p:nvSpPr>
          <p:cNvPr id="6" name="TextBox 5"/>
          <p:cNvSpPr txBox="1"/>
          <p:nvPr/>
        </p:nvSpPr>
        <p:spPr>
          <a:xfrm>
            <a:off x="381000" y="6096000"/>
            <a:ext cx="7239000" cy="461665"/>
          </a:xfrm>
          <a:prstGeom prst="rect">
            <a:avLst/>
          </a:prstGeom>
          <a:noFill/>
        </p:spPr>
        <p:txBody>
          <a:bodyPr wrap="square" rtlCol="0">
            <a:spAutoFit/>
          </a:bodyPr>
          <a:lstStyle/>
          <a:p>
            <a:r>
              <a:rPr lang="en-US" b="1" dirty="0" smtClean="0"/>
              <a:t>Hemi-desmosome</a:t>
            </a:r>
            <a:endParaRPr lang="en-US" b="1" dirty="0"/>
          </a:p>
        </p:txBody>
      </p:sp>
      <p:cxnSp>
        <p:nvCxnSpPr>
          <p:cNvPr id="8" name="Straight Arrow Connector 7"/>
          <p:cNvCxnSpPr/>
          <p:nvPr/>
        </p:nvCxnSpPr>
        <p:spPr bwMode="auto">
          <a:xfrm flipV="1">
            <a:off x="3429000" y="5029200"/>
            <a:ext cx="1143000" cy="1066800"/>
          </a:xfrm>
          <a:prstGeom prst="straightConnector1">
            <a:avLst/>
          </a:prstGeom>
          <a:ln>
            <a:headEnd type="none" w="med" len="med"/>
            <a:tailEnd type="arrow"/>
          </a:ln>
        </p:spPr>
        <p:style>
          <a:lnRef idx="2">
            <a:schemeClr val="dk1"/>
          </a:lnRef>
          <a:fillRef idx="0">
            <a:schemeClr val="dk1"/>
          </a:fillRef>
          <a:effectRef idx="1">
            <a:schemeClr val="dk1"/>
          </a:effectRef>
          <a:fontRef idx="minor">
            <a:schemeClr val="tx1"/>
          </a:fontRef>
        </p:style>
      </p:cxn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2" name="Rectangle 4"/>
          <p:cNvSpPr>
            <a:spLocks noGrp="1" noChangeArrowheads="1"/>
          </p:cNvSpPr>
          <p:nvPr>
            <p:ph type="title"/>
          </p:nvPr>
        </p:nvSpPr>
        <p:spPr/>
        <p:txBody>
          <a:bodyPr/>
          <a:lstStyle/>
          <a:p>
            <a:r>
              <a:rPr lang="en-US" dirty="0"/>
              <a:t>Layers of the Epidermis: Stratum Spinosum (Prickly Layer)</a:t>
            </a:r>
          </a:p>
        </p:txBody>
      </p:sp>
      <p:sp>
        <p:nvSpPr>
          <p:cNvPr id="12293" name="Rectangle 5"/>
          <p:cNvSpPr>
            <a:spLocks noGrp="1" noChangeArrowheads="1"/>
          </p:cNvSpPr>
          <p:nvPr>
            <p:ph type="body" idx="1"/>
          </p:nvPr>
        </p:nvSpPr>
        <p:spPr/>
        <p:txBody>
          <a:bodyPr/>
          <a:lstStyle/>
          <a:p>
            <a:r>
              <a:rPr lang="en-US" dirty="0"/>
              <a:t>Cells contain a weblike system of intermediate </a:t>
            </a:r>
            <a:r>
              <a:rPr lang="en-US" dirty="0" smtClean="0"/>
              <a:t>pre-keratin </a:t>
            </a:r>
            <a:r>
              <a:rPr lang="en-US" dirty="0"/>
              <a:t>filaments attached to </a:t>
            </a:r>
            <a:r>
              <a:rPr lang="en-US" dirty="0" smtClean="0"/>
              <a:t>desmosomes</a:t>
            </a:r>
          </a:p>
          <a:p>
            <a:r>
              <a:rPr lang="en-US" dirty="0" smtClean="0"/>
              <a:t>The pre-keratin intermediate filaments take up a good stain which makes the cell look prickly</a:t>
            </a:r>
            <a:endParaRPr lang="en-US"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rickle cell 1.bmp"/>
          <p:cNvPicPr>
            <a:picLocks noGrp="1" noChangeAspect="1"/>
          </p:cNvPicPr>
          <p:nvPr>
            <p:ph idx="1"/>
          </p:nvPr>
        </p:nvPicPr>
        <p:blipFill>
          <a:blip r:embed="rId2" cstate="print"/>
          <a:stretch>
            <a:fillRect/>
          </a:stretch>
        </p:blipFill>
        <p:spPr>
          <a:xfrm>
            <a:off x="-16" y="91424"/>
            <a:ext cx="9151144" cy="6407944"/>
          </a:xfrm>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Prickle Cell Stain</a:t>
            </a:r>
            <a:endParaRPr lang="en-US" dirty="0"/>
          </a:p>
        </p:txBody>
      </p:sp>
      <p:pic>
        <p:nvPicPr>
          <p:cNvPr id="4" name="Content Placeholder 3" descr="prickle cell.bmp"/>
          <p:cNvPicPr>
            <a:picLocks noGrp="1" noChangeAspect="1"/>
          </p:cNvPicPr>
          <p:nvPr>
            <p:ph idx="1"/>
          </p:nvPr>
        </p:nvPicPr>
        <p:blipFill>
          <a:blip r:embed="rId2" cstate="print"/>
          <a:stretch>
            <a:fillRect/>
          </a:stretch>
        </p:blipFill>
        <p:spPr>
          <a:xfrm>
            <a:off x="-23" y="822949"/>
            <a:ext cx="7000875" cy="6020753"/>
          </a:xfrm>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0" name="Rectangle 4"/>
          <p:cNvSpPr>
            <a:spLocks noGrp="1" noChangeArrowheads="1"/>
          </p:cNvSpPr>
          <p:nvPr>
            <p:ph type="title"/>
          </p:nvPr>
        </p:nvSpPr>
        <p:spPr/>
        <p:txBody>
          <a:bodyPr/>
          <a:lstStyle/>
          <a:p>
            <a:r>
              <a:rPr lang="en-US" dirty="0"/>
              <a:t>Layers of the Epidermis: Stratum Granulosum (Granular Layer)</a:t>
            </a:r>
          </a:p>
        </p:txBody>
      </p:sp>
      <p:sp>
        <p:nvSpPr>
          <p:cNvPr id="14341" name="Rectangle 5"/>
          <p:cNvSpPr>
            <a:spLocks noGrp="1" noChangeArrowheads="1"/>
          </p:cNvSpPr>
          <p:nvPr>
            <p:ph type="body" idx="1"/>
          </p:nvPr>
        </p:nvSpPr>
        <p:spPr>
          <a:xfrm>
            <a:off x="0" y="1219201"/>
            <a:ext cx="9143999" cy="5092700"/>
          </a:xfrm>
        </p:spPr>
        <p:txBody>
          <a:bodyPr/>
          <a:lstStyle/>
          <a:p>
            <a:r>
              <a:rPr lang="en-US" dirty="0"/>
              <a:t>Thin; three to five cell layers in which the cells flatten</a:t>
            </a:r>
          </a:p>
          <a:p>
            <a:r>
              <a:rPr lang="en-US" dirty="0" smtClean="0"/>
              <a:t>A granule is a stained vesicle</a:t>
            </a:r>
          </a:p>
          <a:p>
            <a:r>
              <a:rPr lang="en-US" dirty="0" smtClean="0"/>
              <a:t>Keratohyaline </a:t>
            </a:r>
            <a:r>
              <a:rPr lang="en-US" dirty="0"/>
              <a:t>and lamellated granules accumulate </a:t>
            </a:r>
            <a:endParaRPr lang="en-US" dirty="0" smtClean="0"/>
          </a:p>
          <a:p>
            <a:r>
              <a:rPr lang="en-US" dirty="0" smtClean="0"/>
              <a:t>The Keratohyalin surrounds the keratin intermediate filaments and produces the mature keratin – which waterproofs the cell</a:t>
            </a:r>
          </a:p>
          <a:p>
            <a:r>
              <a:rPr lang="en-US" dirty="0" smtClean="0"/>
              <a:t>The lamellated granules also termed Odland Bodies – waterproof between the cells</a:t>
            </a:r>
            <a:endParaRPr lang="en-US"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8" name="Rectangle 4"/>
          <p:cNvSpPr>
            <a:spLocks noGrp="1" noChangeArrowheads="1"/>
          </p:cNvSpPr>
          <p:nvPr>
            <p:ph type="title"/>
          </p:nvPr>
        </p:nvSpPr>
        <p:spPr/>
        <p:txBody>
          <a:bodyPr/>
          <a:lstStyle/>
          <a:p>
            <a:r>
              <a:rPr lang="en-US" dirty="0"/>
              <a:t>Layers of the Epidermis: Stratum Lucidum (Clear Layer)</a:t>
            </a:r>
          </a:p>
        </p:txBody>
      </p:sp>
      <p:sp>
        <p:nvSpPr>
          <p:cNvPr id="16389" name="Rectangle 5"/>
          <p:cNvSpPr>
            <a:spLocks noGrp="1" noChangeArrowheads="1"/>
          </p:cNvSpPr>
          <p:nvPr>
            <p:ph type="body" idx="1"/>
          </p:nvPr>
        </p:nvSpPr>
        <p:spPr/>
        <p:txBody>
          <a:bodyPr/>
          <a:lstStyle/>
          <a:p>
            <a:r>
              <a:rPr lang="en-US" dirty="0"/>
              <a:t>In thick </a:t>
            </a:r>
            <a:r>
              <a:rPr lang="en-US" dirty="0" smtClean="0"/>
              <a:t>skin (also termed Glabrous skin)</a:t>
            </a:r>
          </a:p>
          <a:p>
            <a:r>
              <a:rPr lang="en-US" dirty="0" smtClean="0"/>
              <a:t>Glabrous skin is hairless skin </a:t>
            </a:r>
          </a:p>
          <a:p>
            <a:r>
              <a:rPr lang="en-US" dirty="0" smtClean="0"/>
              <a:t>This is the palms and soles</a:t>
            </a:r>
            <a:endParaRPr lang="en-US" dirty="0"/>
          </a:p>
          <a:p>
            <a:r>
              <a:rPr lang="en-US" dirty="0"/>
              <a:t>Thin, transparent band superficial to the stratum granulosum</a:t>
            </a:r>
          </a:p>
          <a:p>
            <a:r>
              <a:rPr lang="en-US" dirty="0"/>
              <a:t>A few rows of flat, dead </a:t>
            </a:r>
            <a:r>
              <a:rPr lang="en-US" dirty="0" smtClean="0"/>
              <a:t>keratinocytes</a:t>
            </a:r>
          </a:p>
          <a:p>
            <a:r>
              <a:rPr lang="en-US" dirty="0" smtClean="0"/>
              <a:t>Eleidin is a chemical in Stratum lucidum</a:t>
            </a:r>
            <a:endParaRPr lang="en-US"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6" name="Rectangle 4"/>
          <p:cNvSpPr>
            <a:spLocks noGrp="1" noChangeArrowheads="1"/>
          </p:cNvSpPr>
          <p:nvPr>
            <p:ph type="title"/>
          </p:nvPr>
        </p:nvSpPr>
        <p:spPr/>
        <p:txBody>
          <a:bodyPr/>
          <a:lstStyle/>
          <a:p>
            <a:r>
              <a:rPr lang="en-US" dirty="0"/>
              <a:t>Layers of the Epidermis: Stratum Corneum (Horny Layer)</a:t>
            </a:r>
          </a:p>
        </p:txBody>
      </p:sp>
      <p:sp>
        <p:nvSpPr>
          <p:cNvPr id="18437" name="Rectangle 5"/>
          <p:cNvSpPr>
            <a:spLocks noGrp="1" noChangeArrowheads="1"/>
          </p:cNvSpPr>
          <p:nvPr>
            <p:ph type="body" idx="1"/>
          </p:nvPr>
        </p:nvSpPr>
        <p:spPr/>
        <p:txBody>
          <a:bodyPr/>
          <a:lstStyle/>
          <a:p>
            <a:pPr>
              <a:lnSpc>
                <a:spcPct val="90000"/>
              </a:lnSpc>
            </a:pPr>
            <a:r>
              <a:rPr lang="en-US" dirty="0"/>
              <a:t>20–30 rows of </a:t>
            </a:r>
            <a:r>
              <a:rPr lang="en-US" dirty="0">
                <a:solidFill>
                  <a:srgbClr val="FF0000"/>
                </a:solidFill>
              </a:rPr>
              <a:t>dead</a:t>
            </a:r>
            <a:r>
              <a:rPr lang="en-US" dirty="0"/>
              <a:t>, flat, keratinized membranous sacs</a:t>
            </a:r>
          </a:p>
          <a:p>
            <a:pPr>
              <a:lnSpc>
                <a:spcPct val="90000"/>
              </a:lnSpc>
            </a:pPr>
            <a:r>
              <a:rPr lang="en-US" dirty="0"/>
              <a:t>Three-quarters of the epidermal thickness</a:t>
            </a:r>
          </a:p>
          <a:p>
            <a:pPr>
              <a:lnSpc>
                <a:spcPct val="90000"/>
              </a:lnSpc>
            </a:pPr>
            <a:r>
              <a:rPr lang="en-US" dirty="0"/>
              <a:t>Functions</a:t>
            </a:r>
          </a:p>
          <a:p>
            <a:pPr lvl="1">
              <a:lnSpc>
                <a:spcPct val="90000"/>
              </a:lnSpc>
            </a:pPr>
            <a:r>
              <a:rPr lang="en-US" dirty="0"/>
              <a:t>Protects from abrasion and penetration</a:t>
            </a:r>
          </a:p>
          <a:p>
            <a:pPr lvl="1">
              <a:lnSpc>
                <a:spcPct val="90000"/>
              </a:lnSpc>
            </a:pPr>
            <a:r>
              <a:rPr lang="en-US" dirty="0"/>
              <a:t>Waterproofs</a:t>
            </a:r>
          </a:p>
          <a:p>
            <a:pPr lvl="1">
              <a:lnSpc>
                <a:spcPct val="90000"/>
              </a:lnSpc>
            </a:pPr>
            <a:r>
              <a:rPr lang="en-US" dirty="0"/>
              <a:t>Barrier against biological, chemical, and physical </a:t>
            </a:r>
            <a:r>
              <a:rPr lang="en-US" dirty="0" smtClean="0"/>
              <a:t>assaults</a:t>
            </a:r>
          </a:p>
          <a:p>
            <a:pPr lvl="1">
              <a:lnSpc>
                <a:spcPct val="90000"/>
              </a:lnSpc>
            </a:pPr>
            <a:r>
              <a:rPr lang="en-US" b="1" dirty="0" smtClean="0"/>
              <a:t>Stratum disjunctum </a:t>
            </a:r>
            <a:r>
              <a:rPr lang="en-US" dirty="0" smtClean="0"/>
              <a:t>– top two to three layers of SC that flake off</a:t>
            </a:r>
            <a:endParaRPr lang="en-US"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6" name="Rectangle 6"/>
          <p:cNvSpPr>
            <a:spLocks noChangeArrowheads="1"/>
          </p:cNvSpPr>
          <p:nvPr/>
        </p:nvSpPr>
        <p:spPr bwMode="auto">
          <a:xfrm>
            <a:off x="8142288" y="6583363"/>
            <a:ext cx="998537" cy="274637"/>
          </a:xfrm>
          <a:prstGeom prst="rect">
            <a:avLst/>
          </a:prstGeom>
          <a:noFill/>
          <a:ln w="9525">
            <a:noFill/>
            <a:miter lim="800000"/>
            <a:headEnd/>
            <a:tailEnd/>
          </a:ln>
          <a:effectLst/>
        </p:spPr>
        <p:txBody>
          <a:bodyPr wrap="none">
            <a:spAutoFit/>
          </a:bodyPr>
          <a:lstStyle/>
          <a:p>
            <a:pPr algn="r"/>
            <a:r>
              <a:rPr lang="en-US" sz="1200" b="1" dirty="0">
                <a:latin typeface="Arial" charset="0"/>
              </a:rPr>
              <a:t>Figure 5.2b</a:t>
            </a:r>
          </a:p>
        </p:txBody>
      </p:sp>
      <p:pic>
        <p:nvPicPr>
          <p:cNvPr id="20489" name="Picture 9"/>
          <p:cNvPicPr>
            <a:picLocks noChangeAspect="1" noChangeArrowheads="1"/>
          </p:cNvPicPr>
          <p:nvPr/>
        </p:nvPicPr>
        <p:blipFill>
          <a:blip r:embed="rId2" cstate="print"/>
          <a:srcRect l="65381" t="433" r="7445" b="16499"/>
          <a:stretch>
            <a:fillRect/>
          </a:stretch>
        </p:blipFill>
        <p:spPr bwMode="auto">
          <a:xfrm>
            <a:off x="5845175" y="598488"/>
            <a:ext cx="2236788" cy="4875212"/>
          </a:xfrm>
          <a:prstGeom prst="rect">
            <a:avLst/>
          </a:prstGeom>
          <a:noFill/>
        </p:spPr>
      </p:pic>
      <p:sp>
        <p:nvSpPr>
          <p:cNvPr id="20490" name="Freeform 10"/>
          <p:cNvSpPr>
            <a:spLocks/>
          </p:cNvSpPr>
          <p:nvPr/>
        </p:nvSpPr>
        <p:spPr bwMode="auto">
          <a:xfrm>
            <a:off x="5719763" y="4662488"/>
            <a:ext cx="1327150" cy="200025"/>
          </a:xfrm>
          <a:custGeom>
            <a:avLst/>
            <a:gdLst/>
            <a:ahLst/>
            <a:cxnLst>
              <a:cxn ang="0">
                <a:pos x="812" y="0"/>
              </a:cxn>
              <a:cxn ang="0">
                <a:pos x="0" y="0"/>
              </a:cxn>
              <a:cxn ang="0">
                <a:pos x="0" y="126"/>
              </a:cxn>
              <a:cxn ang="0">
                <a:pos x="836" y="126"/>
              </a:cxn>
            </a:cxnLst>
            <a:rect l="0" t="0" r="r" b="b"/>
            <a:pathLst>
              <a:path w="836" h="126">
                <a:moveTo>
                  <a:pt x="812" y="0"/>
                </a:moveTo>
                <a:lnTo>
                  <a:pt x="0" y="0"/>
                </a:lnTo>
                <a:lnTo>
                  <a:pt x="0" y="126"/>
                </a:lnTo>
                <a:lnTo>
                  <a:pt x="836" y="126"/>
                </a:lnTo>
              </a:path>
            </a:pathLst>
          </a:custGeom>
          <a:noFill/>
          <a:ln w="9525">
            <a:solidFill>
              <a:srgbClr val="231F20"/>
            </a:solidFill>
            <a:prstDash val="solid"/>
            <a:round/>
            <a:headEnd/>
            <a:tailEnd/>
          </a:ln>
        </p:spPr>
        <p:txBody>
          <a:bodyPr/>
          <a:lstStyle/>
          <a:p>
            <a:endParaRPr lang="en-US" dirty="0"/>
          </a:p>
        </p:txBody>
      </p:sp>
      <p:sp>
        <p:nvSpPr>
          <p:cNvPr id="20491" name="Freeform 11"/>
          <p:cNvSpPr>
            <a:spLocks/>
          </p:cNvSpPr>
          <p:nvPr/>
        </p:nvSpPr>
        <p:spPr bwMode="auto">
          <a:xfrm>
            <a:off x="2289175" y="4221163"/>
            <a:ext cx="3430588" cy="571500"/>
          </a:xfrm>
          <a:custGeom>
            <a:avLst/>
            <a:gdLst/>
            <a:ahLst/>
            <a:cxnLst>
              <a:cxn ang="0">
                <a:pos x="0" y="0"/>
              </a:cxn>
              <a:cxn ang="0">
                <a:pos x="1655" y="0"/>
              </a:cxn>
              <a:cxn ang="0">
                <a:pos x="2161" y="360"/>
              </a:cxn>
            </a:cxnLst>
            <a:rect l="0" t="0" r="r" b="b"/>
            <a:pathLst>
              <a:path w="2161" h="360">
                <a:moveTo>
                  <a:pt x="0" y="0"/>
                </a:moveTo>
                <a:lnTo>
                  <a:pt x="1655" y="0"/>
                </a:lnTo>
                <a:lnTo>
                  <a:pt x="2161" y="360"/>
                </a:lnTo>
              </a:path>
            </a:pathLst>
          </a:custGeom>
          <a:noFill/>
          <a:ln w="9525">
            <a:solidFill>
              <a:srgbClr val="231F20"/>
            </a:solidFill>
            <a:prstDash val="solid"/>
            <a:round/>
            <a:headEnd/>
            <a:tailEnd/>
          </a:ln>
        </p:spPr>
        <p:txBody>
          <a:bodyPr/>
          <a:lstStyle/>
          <a:p>
            <a:endParaRPr lang="en-US" dirty="0"/>
          </a:p>
        </p:txBody>
      </p:sp>
      <p:sp>
        <p:nvSpPr>
          <p:cNvPr id="20492" name="Freeform 12"/>
          <p:cNvSpPr>
            <a:spLocks/>
          </p:cNvSpPr>
          <p:nvPr/>
        </p:nvSpPr>
        <p:spPr bwMode="auto">
          <a:xfrm>
            <a:off x="5719763" y="4059238"/>
            <a:ext cx="117475" cy="574675"/>
          </a:xfrm>
          <a:custGeom>
            <a:avLst/>
            <a:gdLst/>
            <a:ahLst/>
            <a:cxnLst>
              <a:cxn ang="0">
                <a:pos x="72" y="0"/>
              </a:cxn>
              <a:cxn ang="0">
                <a:pos x="0" y="0"/>
              </a:cxn>
              <a:cxn ang="0">
                <a:pos x="0" y="362"/>
              </a:cxn>
              <a:cxn ang="0">
                <a:pos x="74" y="362"/>
              </a:cxn>
            </a:cxnLst>
            <a:rect l="0" t="0" r="r" b="b"/>
            <a:pathLst>
              <a:path w="74" h="362">
                <a:moveTo>
                  <a:pt x="72" y="0"/>
                </a:moveTo>
                <a:lnTo>
                  <a:pt x="0" y="0"/>
                </a:lnTo>
                <a:lnTo>
                  <a:pt x="0" y="362"/>
                </a:lnTo>
                <a:lnTo>
                  <a:pt x="74" y="362"/>
                </a:lnTo>
              </a:path>
            </a:pathLst>
          </a:custGeom>
          <a:noFill/>
          <a:ln w="9525">
            <a:solidFill>
              <a:srgbClr val="231F20"/>
            </a:solidFill>
            <a:prstDash val="solid"/>
            <a:round/>
            <a:headEnd/>
            <a:tailEnd/>
          </a:ln>
        </p:spPr>
        <p:txBody>
          <a:bodyPr/>
          <a:lstStyle/>
          <a:p>
            <a:endParaRPr lang="en-US" dirty="0"/>
          </a:p>
        </p:txBody>
      </p:sp>
      <p:sp>
        <p:nvSpPr>
          <p:cNvPr id="20493" name="Freeform 13"/>
          <p:cNvSpPr>
            <a:spLocks/>
          </p:cNvSpPr>
          <p:nvPr/>
        </p:nvSpPr>
        <p:spPr bwMode="auto">
          <a:xfrm>
            <a:off x="2654300" y="3209925"/>
            <a:ext cx="3065463" cy="1017588"/>
          </a:xfrm>
          <a:custGeom>
            <a:avLst/>
            <a:gdLst/>
            <a:ahLst/>
            <a:cxnLst>
              <a:cxn ang="0">
                <a:pos x="0" y="0"/>
              </a:cxn>
              <a:cxn ang="0">
                <a:pos x="1425" y="0"/>
              </a:cxn>
              <a:cxn ang="0">
                <a:pos x="1931" y="641"/>
              </a:cxn>
            </a:cxnLst>
            <a:rect l="0" t="0" r="r" b="b"/>
            <a:pathLst>
              <a:path w="1931" h="641">
                <a:moveTo>
                  <a:pt x="0" y="0"/>
                </a:moveTo>
                <a:lnTo>
                  <a:pt x="1425" y="0"/>
                </a:lnTo>
                <a:lnTo>
                  <a:pt x="1931" y="641"/>
                </a:lnTo>
              </a:path>
            </a:pathLst>
          </a:custGeom>
          <a:noFill/>
          <a:ln w="9525">
            <a:solidFill>
              <a:srgbClr val="231F20"/>
            </a:solidFill>
            <a:prstDash val="solid"/>
            <a:round/>
            <a:headEnd/>
            <a:tailEnd/>
          </a:ln>
        </p:spPr>
        <p:txBody>
          <a:bodyPr/>
          <a:lstStyle/>
          <a:p>
            <a:endParaRPr lang="en-US" dirty="0"/>
          </a:p>
        </p:txBody>
      </p:sp>
      <p:sp>
        <p:nvSpPr>
          <p:cNvPr id="20494" name="Freeform 14"/>
          <p:cNvSpPr>
            <a:spLocks/>
          </p:cNvSpPr>
          <p:nvPr/>
        </p:nvSpPr>
        <p:spPr bwMode="auto">
          <a:xfrm>
            <a:off x="5719763" y="3482975"/>
            <a:ext cx="117475" cy="544513"/>
          </a:xfrm>
          <a:custGeom>
            <a:avLst/>
            <a:gdLst/>
            <a:ahLst/>
            <a:cxnLst>
              <a:cxn ang="0">
                <a:pos x="72" y="0"/>
              </a:cxn>
              <a:cxn ang="0">
                <a:pos x="0" y="0"/>
              </a:cxn>
              <a:cxn ang="0">
                <a:pos x="0" y="343"/>
              </a:cxn>
              <a:cxn ang="0">
                <a:pos x="74" y="343"/>
              </a:cxn>
            </a:cxnLst>
            <a:rect l="0" t="0" r="r" b="b"/>
            <a:pathLst>
              <a:path w="74" h="343">
                <a:moveTo>
                  <a:pt x="72" y="0"/>
                </a:moveTo>
                <a:lnTo>
                  <a:pt x="0" y="0"/>
                </a:lnTo>
                <a:lnTo>
                  <a:pt x="0" y="343"/>
                </a:lnTo>
                <a:lnTo>
                  <a:pt x="74" y="343"/>
                </a:lnTo>
              </a:path>
            </a:pathLst>
          </a:custGeom>
          <a:noFill/>
          <a:ln w="9525">
            <a:solidFill>
              <a:srgbClr val="231F20"/>
            </a:solidFill>
            <a:prstDash val="solid"/>
            <a:round/>
            <a:headEnd/>
            <a:tailEnd/>
          </a:ln>
        </p:spPr>
        <p:txBody>
          <a:bodyPr/>
          <a:lstStyle/>
          <a:p>
            <a:endParaRPr lang="en-US" dirty="0"/>
          </a:p>
        </p:txBody>
      </p:sp>
      <p:sp>
        <p:nvSpPr>
          <p:cNvPr id="20495" name="Freeform 15"/>
          <p:cNvSpPr>
            <a:spLocks/>
          </p:cNvSpPr>
          <p:nvPr/>
        </p:nvSpPr>
        <p:spPr bwMode="auto">
          <a:xfrm>
            <a:off x="2892425" y="1962150"/>
            <a:ext cx="2824163" cy="1595438"/>
          </a:xfrm>
          <a:custGeom>
            <a:avLst/>
            <a:gdLst/>
            <a:ahLst/>
            <a:cxnLst>
              <a:cxn ang="0">
                <a:pos x="0" y="0"/>
              </a:cxn>
              <a:cxn ang="0">
                <a:pos x="1275" y="0"/>
              </a:cxn>
              <a:cxn ang="0">
                <a:pos x="1779" y="1005"/>
              </a:cxn>
            </a:cxnLst>
            <a:rect l="0" t="0" r="r" b="b"/>
            <a:pathLst>
              <a:path w="1779" h="1005">
                <a:moveTo>
                  <a:pt x="0" y="0"/>
                </a:moveTo>
                <a:lnTo>
                  <a:pt x="1275" y="0"/>
                </a:lnTo>
                <a:lnTo>
                  <a:pt x="1779" y="1005"/>
                </a:lnTo>
              </a:path>
            </a:pathLst>
          </a:custGeom>
          <a:noFill/>
          <a:ln w="9525">
            <a:solidFill>
              <a:srgbClr val="231F20"/>
            </a:solidFill>
            <a:prstDash val="solid"/>
            <a:round/>
            <a:headEnd/>
            <a:tailEnd/>
          </a:ln>
        </p:spPr>
        <p:txBody>
          <a:bodyPr/>
          <a:lstStyle/>
          <a:p>
            <a:endParaRPr lang="en-US" dirty="0"/>
          </a:p>
        </p:txBody>
      </p:sp>
      <p:sp>
        <p:nvSpPr>
          <p:cNvPr id="20496" name="Freeform 16"/>
          <p:cNvSpPr>
            <a:spLocks/>
          </p:cNvSpPr>
          <p:nvPr/>
        </p:nvSpPr>
        <p:spPr bwMode="auto">
          <a:xfrm>
            <a:off x="5719763" y="606425"/>
            <a:ext cx="117475" cy="2847975"/>
          </a:xfrm>
          <a:custGeom>
            <a:avLst/>
            <a:gdLst/>
            <a:ahLst/>
            <a:cxnLst>
              <a:cxn ang="0">
                <a:pos x="72" y="0"/>
              </a:cxn>
              <a:cxn ang="0">
                <a:pos x="0" y="0"/>
              </a:cxn>
              <a:cxn ang="0">
                <a:pos x="0" y="1794"/>
              </a:cxn>
              <a:cxn ang="0">
                <a:pos x="74" y="1794"/>
              </a:cxn>
            </a:cxnLst>
            <a:rect l="0" t="0" r="r" b="b"/>
            <a:pathLst>
              <a:path w="74" h="1794">
                <a:moveTo>
                  <a:pt x="72" y="0"/>
                </a:moveTo>
                <a:lnTo>
                  <a:pt x="0" y="0"/>
                </a:lnTo>
                <a:lnTo>
                  <a:pt x="0" y="1794"/>
                </a:lnTo>
                <a:lnTo>
                  <a:pt x="74" y="1794"/>
                </a:lnTo>
              </a:path>
            </a:pathLst>
          </a:custGeom>
          <a:noFill/>
          <a:ln w="9525">
            <a:solidFill>
              <a:srgbClr val="231F20"/>
            </a:solidFill>
            <a:prstDash val="solid"/>
            <a:round/>
            <a:headEnd/>
            <a:tailEnd/>
          </a:ln>
        </p:spPr>
        <p:txBody>
          <a:bodyPr/>
          <a:lstStyle/>
          <a:p>
            <a:endParaRPr lang="en-US" dirty="0"/>
          </a:p>
        </p:txBody>
      </p:sp>
      <p:sp>
        <p:nvSpPr>
          <p:cNvPr id="20497" name="Freeform 17"/>
          <p:cNvSpPr>
            <a:spLocks/>
          </p:cNvSpPr>
          <p:nvPr/>
        </p:nvSpPr>
        <p:spPr bwMode="auto">
          <a:xfrm>
            <a:off x="2568575" y="733425"/>
            <a:ext cx="3148013" cy="1168400"/>
          </a:xfrm>
          <a:custGeom>
            <a:avLst/>
            <a:gdLst/>
            <a:ahLst/>
            <a:cxnLst>
              <a:cxn ang="0">
                <a:pos x="0" y="0"/>
              </a:cxn>
              <a:cxn ang="0">
                <a:pos x="1479" y="0"/>
              </a:cxn>
              <a:cxn ang="0">
                <a:pos x="1983" y="736"/>
              </a:cxn>
            </a:cxnLst>
            <a:rect l="0" t="0" r="r" b="b"/>
            <a:pathLst>
              <a:path w="1983" h="736">
                <a:moveTo>
                  <a:pt x="0" y="0"/>
                </a:moveTo>
                <a:lnTo>
                  <a:pt x="1479" y="0"/>
                </a:lnTo>
                <a:lnTo>
                  <a:pt x="1983" y="736"/>
                </a:lnTo>
              </a:path>
            </a:pathLst>
          </a:custGeom>
          <a:noFill/>
          <a:ln w="9525">
            <a:solidFill>
              <a:srgbClr val="231F20"/>
            </a:solidFill>
            <a:prstDash val="solid"/>
            <a:round/>
            <a:headEnd/>
            <a:tailEnd/>
          </a:ln>
        </p:spPr>
        <p:txBody>
          <a:bodyPr/>
          <a:lstStyle/>
          <a:p>
            <a:endParaRPr lang="en-US" dirty="0"/>
          </a:p>
        </p:txBody>
      </p:sp>
      <p:sp>
        <p:nvSpPr>
          <p:cNvPr id="20498" name="Freeform 18"/>
          <p:cNvSpPr>
            <a:spLocks/>
          </p:cNvSpPr>
          <p:nvPr/>
        </p:nvSpPr>
        <p:spPr bwMode="auto">
          <a:xfrm>
            <a:off x="6707188" y="5237163"/>
            <a:ext cx="831850" cy="368300"/>
          </a:xfrm>
          <a:custGeom>
            <a:avLst/>
            <a:gdLst/>
            <a:ahLst/>
            <a:cxnLst>
              <a:cxn ang="0">
                <a:pos x="0" y="232"/>
              </a:cxn>
              <a:cxn ang="0">
                <a:pos x="48" y="232"/>
              </a:cxn>
              <a:cxn ang="0">
                <a:pos x="524" y="0"/>
              </a:cxn>
            </a:cxnLst>
            <a:rect l="0" t="0" r="r" b="b"/>
            <a:pathLst>
              <a:path w="524" h="232">
                <a:moveTo>
                  <a:pt x="0" y="232"/>
                </a:moveTo>
                <a:lnTo>
                  <a:pt x="48" y="232"/>
                </a:lnTo>
                <a:lnTo>
                  <a:pt x="524" y="0"/>
                </a:lnTo>
              </a:path>
            </a:pathLst>
          </a:custGeom>
          <a:noFill/>
          <a:ln w="9525">
            <a:solidFill>
              <a:srgbClr val="231F20"/>
            </a:solidFill>
            <a:prstDash val="solid"/>
            <a:round/>
            <a:headEnd/>
            <a:tailEnd/>
          </a:ln>
        </p:spPr>
        <p:txBody>
          <a:bodyPr/>
          <a:lstStyle/>
          <a:p>
            <a:endParaRPr lang="en-US" dirty="0"/>
          </a:p>
        </p:txBody>
      </p:sp>
      <p:sp>
        <p:nvSpPr>
          <p:cNvPr id="20499" name="Freeform 19"/>
          <p:cNvSpPr>
            <a:spLocks/>
          </p:cNvSpPr>
          <p:nvPr/>
        </p:nvSpPr>
        <p:spPr bwMode="auto">
          <a:xfrm>
            <a:off x="5075238" y="5097463"/>
            <a:ext cx="1120775" cy="650875"/>
          </a:xfrm>
          <a:custGeom>
            <a:avLst/>
            <a:gdLst/>
            <a:ahLst/>
            <a:cxnLst>
              <a:cxn ang="0">
                <a:pos x="706" y="0"/>
              </a:cxn>
              <a:cxn ang="0">
                <a:pos x="72" y="410"/>
              </a:cxn>
              <a:cxn ang="0">
                <a:pos x="0" y="410"/>
              </a:cxn>
            </a:cxnLst>
            <a:rect l="0" t="0" r="r" b="b"/>
            <a:pathLst>
              <a:path w="706" h="410">
                <a:moveTo>
                  <a:pt x="706" y="0"/>
                </a:moveTo>
                <a:lnTo>
                  <a:pt x="72" y="410"/>
                </a:lnTo>
                <a:lnTo>
                  <a:pt x="0" y="410"/>
                </a:lnTo>
              </a:path>
            </a:pathLst>
          </a:custGeom>
          <a:noFill/>
          <a:ln w="9525">
            <a:solidFill>
              <a:srgbClr val="231F20"/>
            </a:solidFill>
            <a:prstDash val="solid"/>
            <a:round/>
            <a:headEnd/>
            <a:tailEnd/>
          </a:ln>
        </p:spPr>
        <p:txBody>
          <a:bodyPr/>
          <a:lstStyle/>
          <a:p>
            <a:endParaRPr lang="en-US" dirty="0"/>
          </a:p>
        </p:txBody>
      </p:sp>
      <p:sp>
        <p:nvSpPr>
          <p:cNvPr id="20500" name="Freeform 20"/>
          <p:cNvSpPr>
            <a:spLocks/>
          </p:cNvSpPr>
          <p:nvPr/>
        </p:nvSpPr>
        <p:spPr bwMode="auto">
          <a:xfrm>
            <a:off x="4618038" y="5005388"/>
            <a:ext cx="2051050" cy="1006475"/>
          </a:xfrm>
          <a:custGeom>
            <a:avLst/>
            <a:gdLst/>
            <a:ahLst/>
            <a:cxnLst>
              <a:cxn ang="0">
                <a:pos x="1292" y="0"/>
              </a:cxn>
              <a:cxn ang="0">
                <a:pos x="188" y="634"/>
              </a:cxn>
              <a:cxn ang="0">
                <a:pos x="0" y="634"/>
              </a:cxn>
            </a:cxnLst>
            <a:rect l="0" t="0" r="r" b="b"/>
            <a:pathLst>
              <a:path w="1292" h="634">
                <a:moveTo>
                  <a:pt x="1292" y="0"/>
                </a:moveTo>
                <a:lnTo>
                  <a:pt x="188" y="634"/>
                </a:lnTo>
                <a:lnTo>
                  <a:pt x="0" y="634"/>
                </a:lnTo>
              </a:path>
            </a:pathLst>
          </a:custGeom>
          <a:noFill/>
          <a:ln w="9525">
            <a:solidFill>
              <a:srgbClr val="231F20"/>
            </a:solidFill>
            <a:prstDash val="solid"/>
            <a:round/>
            <a:headEnd/>
            <a:tailEnd/>
          </a:ln>
        </p:spPr>
        <p:txBody>
          <a:bodyPr/>
          <a:lstStyle/>
          <a:p>
            <a:endParaRPr lang="en-US" dirty="0"/>
          </a:p>
        </p:txBody>
      </p:sp>
      <p:sp>
        <p:nvSpPr>
          <p:cNvPr id="20501" name="Freeform 21"/>
          <p:cNvSpPr>
            <a:spLocks/>
          </p:cNvSpPr>
          <p:nvPr/>
        </p:nvSpPr>
        <p:spPr bwMode="auto">
          <a:xfrm>
            <a:off x="6519863" y="5205413"/>
            <a:ext cx="1130300" cy="911225"/>
          </a:xfrm>
          <a:custGeom>
            <a:avLst/>
            <a:gdLst/>
            <a:ahLst/>
            <a:cxnLst>
              <a:cxn ang="0">
                <a:pos x="712" y="0"/>
              </a:cxn>
              <a:cxn ang="0">
                <a:pos x="374" y="574"/>
              </a:cxn>
              <a:cxn ang="0">
                <a:pos x="0" y="574"/>
              </a:cxn>
            </a:cxnLst>
            <a:rect l="0" t="0" r="r" b="b"/>
            <a:pathLst>
              <a:path w="712" h="574">
                <a:moveTo>
                  <a:pt x="712" y="0"/>
                </a:moveTo>
                <a:lnTo>
                  <a:pt x="374" y="574"/>
                </a:lnTo>
                <a:lnTo>
                  <a:pt x="0" y="574"/>
                </a:lnTo>
              </a:path>
            </a:pathLst>
          </a:custGeom>
          <a:noFill/>
          <a:ln w="9525">
            <a:solidFill>
              <a:srgbClr val="231F20"/>
            </a:solidFill>
            <a:prstDash val="solid"/>
            <a:round/>
            <a:headEnd/>
            <a:tailEnd/>
          </a:ln>
        </p:spPr>
        <p:txBody>
          <a:bodyPr/>
          <a:lstStyle/>
          <a:p>
            <a:endParaRPr lang="en-US" dirty="0"/>
          </a:p>
        </p:txBody>
      </p:sp>
      <p:sp>
        <p:nvSpPr>
          <p:cNvPr id="20502" name="Freeform 22"/>
          <p:cNvSpPr>
            <a:spLocks/>
          </p:cNvSpPr>
          <p:nvPr/>
        </p:nvSpPr>
        <p:spPr bwMode="auto">
          <a:xfrm>
            <a:off x="4967288" y="4983163"/>
            <a:ext cx="1133475" cy="514350"/>
          </a:xfrm>
          <a:custGeom>
            <a:avLst/>
            <a:gdLst/>
            <a:ahLst/>
            <a:cxnLst>
              <a:cxn ang="0">
                <a:pos x="662" y="0"/>
              </a:cxn>
              <a:cxn ang="0">
                <a:pos x="0" y="324"/>
              </a:cxn>
              <a:cxn ang="0">
                <a:pos x="714" y="62"/>
              </a:cxn>
            </a:cxnLst>
            <a:rect l="0" t="0" r="r" b="b"/>
            <a:pathLst>
              <a:path w="714" h="324">
                <a:moveTo>
                  <a:pt x="662" y="0"/>
                </a:moveTo>
                <a:lnTo>
                  <a:pt x="0" y="324"/>
                </a:lnTo>
                <a:lnTo>
                  <a:pt x="714" y="62"/>
                </a:lnTo>
              </a:path>
            </a:pathLst>
          </a:custGeom>
          <a:noFill/>
          <a:ln w="9525">
            <a:solidFill>
              <a:srgbClr val="231F20"/>
            </a:solidFill>
            <a:prstDash val="solid"/>
            <a:round/>
            <a:headEnd/>
            <a:tailEnd/>
          </a:ln>
        </p:spPr>
        <p:txBody>
          <a:bodyPr/>
          <a:lstStyle/>
          <a:p>
            <a:endParaRPr lang="en-US" dirty="0"/>
          </a:p>
        </p:txBody>
      </p:sp>
      <p:sp>
        <p:nvSpPr>
          <p:cNvPr id="20503" name="Line 23"/>
          <p:cNvSpPr>
            <a:spLocks noChangeShapeType="1"/>
          </p:cNvSpPr>
          <p:nvPr/>
        </p:nvSpPr>
        <p:spPr bwMode="auto">
          <a:xfrm flipV="1">
            <a:off x="7910513" y="4449763"/>
            <a:ext cx="1587" cy="1323975"/>
          </a:xfrm>
          <a:prstGeom prst="line">
            <a:avLst/>
          </a:prstGeom>
          <a:noFill/>
          <a:ln w="9525">
            <a:solidFill>
              <a:srgbClr val="231F20"/>
            </a:solidFill>
            <a:round/>
            <a:headEnd/>
            <a:tailEnd/>
          </a:ln>
        </p:spPr>
        <p:txBody>
          <a:bodyPr/>
          <a:lstStyle/>
          <a:p>
            <a:endParaRPr lang="en-US" dirty="0"/>
          </a:p>
        </p:txBody>
      </p:sp>
      <p:sp>
        <p:nvSpPr>
          <p:cNvPr id="20504" name="Line 24"/>
          <p:cNvSpPr>
            <a:spLocks noChangeShapeType="1"/>
          </p:cNvSpPr>
          <p:nvPr/>
        </p:nvSpPr>
        <p:spPr bwMode="auto">
          <a:xfrm>
            <a:off x="4846638" y="5497513"/>
            <a:ext cx="120650" cy="1587"/>
          </a:xfrm>
          <a:prstGeom prst="line">
            <a:avLst/>
          </a:prstGeom>
          <a:noFill/>
          <a:ln w="9525">
            <a:solidFill>
              <a:srgbClr val="231F20"/>
            </a:solidFill>
            <a:round/>
            <a:headEnd/>
            <a:tailEnd/>
          </a:ln>
        </p:spPr>
        <p:txBody>
          <a:bodyPr/>
          <a:lstStyle/>
          <a:p>
            <a:endParaRPr lang="en-US" dirty="0"/>
          </a:p>
        </p:txBody>
      </p:sp>
      <p:sp>
        <p:nvSpPr>
          <p:cNvPr id="20505" name="Freeform 25"/>
          <p:cNvSpPr>
            <a:spLocks/>
          </p:cNvSpPr>
          <p:nvPr/>
        </p:nvSpPr>
        <p:spPr bwMode="auto">
          <a:xfrm>
            <a:off x="7497763" y="3260725"/>
            <a:ext cx="241300" cy="719138"/>
          </a:xfrm>
          <a:custGeom>
            <a:avLst/>
            <a:gdLst/>
            <a:ahLst/>
            <a:cxnLst>
              <a:cxn ang="0">
                <a:pos x="0" y="453"/>
              </a:cxn>
              <a:cxn ang="0">
                <a:pos x="152" y="0"/>
              </a:cxn>
              <a:cxn ang="0">
                <a:pos x="144" y="319"/>
              </a:cxn>
            </a:cxnLst>
            <a:rect l="0" t="0" r="r" b="b"/>
            <a:pathLst>
              <a:path w="152" h="453">
                <a:moveTo>
                  <a:pt x="0" y="453"/>
                </a:moveTo>
                <a:lnTo>
                  <a:pt x="152" y="0"/>
                </a:lnTo>
                <a:lnTo>
                  <a:pt x="144" y="319"/>
                </a:lnTo>
              </a:path>
            </a:pathLst>
          </a:custGeom>
          <a:noFill/>
          <a:ln w="9525">
            <a:solidFill>
              <a:srgbClr val="231F20"/>
            </a:solidFill>
            <a:prstDash val="solid"/>
            <a:round/>
            <a:headEnd/>
            <a:tailEnd/>
          </a:ln>
        </p:spPr>
        <p:txBody>
          <a:bodyPr/>
          <a:lstStyle/>
          <a:p>
            <a:endParaRPr lang="en-US" dirty="0"/>
          </a:p>
        </p:txBody>
      </p:sp>
      <p:sp>
        <p:nvSpPr>
          <p:cNvPr id="20506" name="Line 26"/>
          <p:cNvSpPr>
            <a:spLocks noChangeShapeType="1"/>
          </p:cNvSpPr>
          <p:nvPr/>
        </p:nvSpPr>
        <p:spPr bwMode="auto">
          <a:xfrm>
            <a:off x="7739063" y="774700"/>
            <a:ext cx="1587" cy="2486025"/>
          </a:xfrm>
          <a:prstGeom prst="line">
            <a:avLst/>
          </a:prstGeom>
          <a:noFill/>
          <a:ln w="9525">
            <a:solidFill>
              <a:srgbClr val="231F20"/>
            </a:solidFill>
            <a:round/>
            <a:headEnd/>
            <a:tailEnd/>
          </a:ln>
        </p:spPr>
        <p:txBody>
          <a:bodyPr/>
          <a:lstStyle/>
          <a:p>
            <a:endParaRPr lang="en-US" dirty="0"/>
          </a:p>
        </p:txBody>
      </p:sp>
      <p:sp>
        <p:nvSpPr>
          <p:cNvPr id="20507" name="Rectangle 27"/>
          <p:cNvSpPr>
            <a:spLocks noChangeArrowheads="1"/>
          </p:cNvSpPr>
          <p:nvPr/>
        </p:nvSpPr>
        <p:spPr bwMode="auto">
          <a:xfrm>
            <a:off x="3386138" y="5881688"/>
            <a:ext cx="1177925" cy="258762"/>
          </a:xfrm>
          <a:prstGeom prst="rect">
            <a:avLst/>
          </a:prstGeom>
          <a:noFill/>
          <a:ln w="9525">
            <a:noFill/>
            <a:miter lim="800000"/>
            <a:headEnd/>
            <a:tailEnd/>
          </a:ln>
        </p:spPr>
        <p:txBody>
          <a:bodyPr wrap="none" lIns="0" tIns="0" rIns="0" bIns="0">
            <a:spAutoFit/>
          </a:bodyPr>
          <a:lstStyle/>
          <a:p>
            <a:pPr algn="l"/>
            <a:r>
              <a:rPr lang="en-US" sz="1700" b="1" dirty="0">
                <a:solidFill>
                  <a:srgbClr val="231F20"/>
                </a:solidFill>
                <a:latin typeface="Arial" charset="0"/>
              </a:rPr>
              <a:t>Melanocyte</a:t>
            </a:r>
            <a:endParaRPr lang="en-US" sz="1200" b="1" dirty="0">
              <a:latin typeface="Arial" charset="0"/>
            </a:endParaRPr>
          </a:p>
        </p:txBody>
      </p:sp>
      <p:sp>
        <p:nvSpPr>
          <p:cNvPr id="20508" name="Rectangle 28"/>
          <p:cNvSpPr>
            <a:spLocks noChangeArrowheads="1"/>
          </p:cNvSpPr>
          <p:nvPr/>
        </p:nvSpPr>
        <p:spPr bwMode="auto">
          <a:xfrm>
            <a:off x="3392488" y="5627688"/>
            <a:ext cx="1646237" cy="258762"/>
          </a:xfrm>
          <a:prstGeom prst="rect">
            <a:avLst/>
          </a:prstGeom>
          <a:noFill/>
          <a:ln w="9525">
            <a:noFill/>
            <a:miter lim="800000"/>
            <a:headEnd/>
            <a:tailEnd/>
          </a:ln>
        </p:spPr>
        <p:txBody>
          <a:bodyPr wrap="none" lIns="0" tIns="0" rIns="0" bIns="0">
            <a:spAutoFit/>
          </a:bodyPr>
          <a:lstStyle/>
          <a:p>
            <a:pPr algn="l"/>
            <a:r>
              <a:rPr lang="en-US" sz="1700" b="1" dirty="0">
                <a:solidFill>
                  <a:srgbClr val="231F20"/>
                </a:solidFill>
                <a:latin typeface="Arial" charset="0"/>
              </a:rPr>
              <a:t>Melanin granule</a:t>
            </a:r>
            <a:endParaRPr lang="en-US" sz="1200" b="1" dirty="0">
              <a:latin typeface="Arial" charset="0"/>
            </a:endParaRPr>
          </a:p>
        </p:txBody>
      </p:sp>
      <p:sp>
        <p:nvSpPr>
          <p:cNvPr id="20509" name="Rectangle 29"/>
          <p:cNvSpPr>
            <a:spLocks noChangeArrowheads="1"/>
          </p:cNvSpPr>
          <p:nvPr/>
        </p:nvSpPr>
        <p:spPr bwMode="auto">
          <a:xfrm>
            <a:off x="5808663" y="5986463"/>
            <a:ext cx="1311275" cy="517525"/>
          </a:xfrm>
          <a:prstGeom prst="rect">
            <a:avLst/>
          </a:prstGeom>
          <a:noFill/>
          <a:ln w="9525">
            <a:noFill/>
            <a:miter lim="800000"/>
            <a:headEnd/>
            <a:tailEnd/>
          </a:ln>
        </p:spPr>
        <p:txBody>
          <a:bodyPr wrap="none" lIns="0" tIns="0" rIns="0" bIns="0">
            <a:spAutoFit/>
          </a:bodyPr>
          <a:lstStyle/>
          <a:p>
            <a:pPr algn="l"/>
            <a:r>
              <a:rPr lang="en-US" sz="1700" b="1" dirty="0">
                <a:solidFill>
                  <a:srgbClr val="231F20"/>
                </a:solidFill>
                <a:latin typeface="Arial" charset="0"/>
              </a:rPr>
              <a:t>Tactile</a:t>
            </a:r>
          </a:p>
          <a:p>
            <a:pPr algn="l"/>
            <a:r>
              <a:rPr lang="en-US" sz="1700" b="1" dirty="0">
                <a:solidFill>
                  <a:srgbClr val="231F20"/>
                </a:solidFill>
                <a:latin typeface="Arial" charset="0"/>
              </a:rPr>
              <a:t>(Merkel) cell </a:t>
            </a:r>
          </a:p>
        </p:txBody>
      </p:sp>
      <p:sp>
        <p:nvSpPr>
          <p:cNvPr id="20510" name="Rectangle 30"/>
          <p:cNvSpPr>
            <a:spLocks noChangeArrowheads="1"/>
          </p:cNvSpPr>
          <p:nvPr/>
        </p:nvSpPr>
        <p:spPr bwMode="auto">
          <a:xfrm>
            <a:off x="5811838" y="5503863"/>
            <a:ext cx="1346200" cy="517525"/>
          </a:xfrm>
          <a:prstGeom prst="rect">
            <a:avLst/>
          </a:prstGeom>
          <a:noFill/>
          <a:ln w="9525">
            <a:noFill/>
            <a:miter lim="800000"/>
            <a:headEnd/>
            <a:tailEnd/>
          </a:ln>
        </p:spPr>
        <p:txBody>
          <a:bodyPr wrap="none" lIns="0" tIns="0" rIns="0" bIns="0">
            <a:spAutoFit/>
          </a:bodyPr>
          <a:lstStyle/>
          <a:p>
            <a:pPr algn="l"/>
            <a:r>
              <a:rPr lang="en-US" sz="1700" b="1" dirty="0">
                <a:solidFill>
                  <a:srgbClr val="231F20"/>
                </a:solidFill>
                <a:latin typeface="Arial" charset="0"/>
              </a:rPr>
              <a:t>Sensory</a:t>
            </a:r>
          </a:p>
          <a:p>
            <a:pPr algn="l"/>
            <a:r>
              <a:rPr lang="en-US" sz="1700" b="1" dirty="0">
                <a:solidFill>
                  <a:srgbClr val="231F20"/>
                </a:solidFill>
                <a:latin typeface="Arial" charset="0"/>
              </a:rPr>
              <a:t>nerve ending</a:t>
            </a:r>
            <a:endParaRPr lang="en-US" sz="1200" b="1" dirty="0">
              <a:latin typeface="Arial" charset="0"/>
            </a:endParaRPr>
          </a:p>
        </p:txBody>
      </p:sp>
      <p:sp>
        <p:nvSpPr>
          <p:cNvPr id="20511" name="Rectangle 31"/>
          <p:cNvSpPr>
            <a:spLocks noChangeArrowheads="1"/>
          </p:cNvSpPr>
          <p:nvPr/>
        </p:nvSpPr>
        <p:spPr bwMode="auto">
          <a:xfrm>
            <a:off x="7348538" y="5757863"/>
            <a:ext cx="1335087" cy="517525"/>
          </a:xfrm>
          <a:prstGeom prst="rect">
            <a:avLst/>
          </a:prstGeom>
          <a:noFill/>
          <a:ln w="9525">
            <a:noFill/>
            <a:miter lim="800000"/>
            <a:headEnd/>
            <a:tailEnd/>
          </a:ln>
        </p:spPr>
        <p:txBody>
          <a:bodyPr wrap="none" lIns="0" tIns="0" rIns="0" bIns="0">
            <a:spAutoFit/>
          </a:bodyPr>
          <a:lstStyle/>
          <a:p>
            <a:pPr algn="l"/>
            <a:r>
              <a:rPr lang="en-US" sz="1700" b="1" dirty="0">
                <a:solidFill>
                  <a:srgbClr val="231F20"/>
                </a:solidFill>
                <a:latin typeface="Arial" charset="0"/>
              </a:rPr>
              <a:t>Epidermal</a:t>
            </a:r>
          </a:p>
          <a:p>
            <a:pPr algn="l"/>
            <a:r>
              <a:rPr lang="en-US" sz="1700" b="1" dirty="0">
                <a:solidFill>
                  <a:srgbClr val="231F20"/>
                </a:solidFill>
                <a:latin typeface="Arial" charset="0"/>
              </a:rPr>
              <a:t>dendritic cell</a:t>
            </a:r>
            <a:endParaRPr lang="en-US" sz="1200" b="1" dirty="0">
              <a:latin typeface="Arial" charset="0"/>
            </a:endParaRPr>
          </a:p>
        </p:txBody>
      </p:sp>
      <p:sp>
        <p:nvSpPr>
          <p:cNvPr id="20512" name="Rectangle 32"/>
          <p:cNvSpPr>
            <a:spLocks noChangeArrowheads="1"/>
          </p:cNvSpPr>
          <p:nvPr/>
        </p:nvSpPr>
        <p:spPr bwMode="auto">
          <a:xfrm>
            <a:off x="6697663" y="5046663"/>
            <a:ext cx="733425" cy="258762"/>
          </a:xfrm>
          <a:prstGeom prst="rect">
            <a:avLst/>
          </a:prstGeom>
          <a:noFill/>
          <a:ln w="9525">
            <a:noFill/>
            <a:miter lim="800000"/>
            <a:headEnd/>
            <a:tailEnd/>
          </a:ln>
        </p:spPr>
        <p:txBody>
          <a:bodyPr wrap="none" lIns="0" tIns="0" rIns="0" bIns="0">
            <a:spAutoFit/>
          </a:bodyPr>
          <a:lstStyle/>
          <a:p>
            <a:pPr algn="l"/>
            <a:r>
              <a:rPr lang="en-US" sz="1700" b="1" dirty="0">
                <a:solidFill>
                  <a:srgbClr val="231F20"/>
                </a:solidFill>
                <a:latin typeface="Arial" charset="0"/>
              </a:rPr>
              <a:t>Dermis</a:t>
            </a:r>
            <a:endParaRPr lang="en-US" sz="1200" b="1" dirty="0">
              <a:latin typeface="Arial" charset="0"/>
            </a:endParaRPr>
          </a:p>
        </p:txBody>
      </p:sp>
      <p:sp>
        <p:nvSpPr>
          <p:cNvPr id="20513" name="Rectangle 33"/>
          <p:cNvSpPr>
            <a:spLocks noChangeArrowheads="1"/>
          </p:cNvSpPr>
          <p:nvPr/>
        </p:nvSpPr>
        <p:spPr bwMode="auto">
          <a:xfrm>
            <a:off x="7027863" y="515938"/>
            <a:ext cx="1430337" cy="258762"/>
          </a:xfrm>
          <a:prstGeom prst="rect">
            <a:avLst/>
          </a:prstGeom>
          <a:noFill/>
          <a:ln w="9525">
            <a:noFill/>
            <a:miter lim="800000"/>
            <a:headEnd/>
            <a:tailEnd/>
          </a:ln>
        </p:spPr>
        <p:txBody>
          <a:bodyPr wrap="none" lIns="0" tIns="0" rIns="0" bIns="0">
            <a:spAutoFit/>
          </a:bodyPr>
          <a:lstStyle/>
          <a:p>
            <a:pPr algn="l"/>
            <a:r>
              <a:rPr lang="en-US" sz="1700" b="1" dirty="0">
                <a:solidFill>
                  <a:srgbClr val="231F20"/>
                </a:solidFill>
                <a:latin typeface="Arial" charset="0"/>
              </a:rPr>
              <a:t>Keratinocytes</a:t>
            </a:r>
            <a:endParaRPr lang="en-US" sz="1200" b="1" dirty="0">
              <a:latin typeface="Arial" charset="0"/>
            </a:endParaRPr>
          </a:p>
        </p:txBody>
      </p:sp>
      <p:sp>
        <p:nvSpPr>
          <p:cNvPr id="20514" name="Rectangle 34"/>
          <p:cNvSpPr>
            <a:spLocks noChangeArrowheads="1"/>
          </p:cNvSpPr>
          <p:nvPr/>
        </p:nvSpPr>
        <p:spPr bwMode="auto">
          <a:xfrm>
            <a:off x="468313" y="573088"/>
            <a:ext cx="4524375" cy="1339850"/>
          </a:xfrm>
          <a:prstGeom prst="rect">
            <a:avLst/>
          </a:prstGeom>
          <a:noFill/>
          <a:ln w="9525">
            <a:noFill/>
            <a:miter lim="800000"/>
            <a:headEnd/>
            <a:tailEnd/>
          </a:ln>
        </p:spPr>
        <p:txBody>
          <a:bodyPr wrap="none" lIns="0" tIns="0" rIns="0" bIns="0">
            <a:spAutoFit/>
          </a:bodyPr>
          <a:lstStyle/>
          <a:p>
            <a:pPr algn="l"/>
            <a:r>
              <a:rPr lang="en-US" sz="1700" dirty="0">
                <a:solidFill>
                  <a:srgbClr val="231F20"/>
                </a:solidFill>
                <a:latin typeface="Arial Black" pitchFamily="34" charset="0"/>
              </a:rPr>
              <a:t>Stratum corneum</a:t>
            </a:r>
          </a:p>
          <a:p>
            <a:pPr algn="l"/>
            <a:r>
              <a:rPr lang="en-US" sz="1700" b="1" dirty="0">
                <a:solidFill>
                  <a:srgbClr val="231F20"/>
                </a:solidFill>
                <a:latin typeface="Arial" charset="0"/>
              </a:rPr>
              <a:t>Most superficial layer; 20–30 layers of dead </a:t>
            </a:r>
            <a:endParaRPr lang="en-US" sz="1200" b="1" dirty="0">
              <a:latin typeface="Arial" charset="0"/>
            </a:endParaRPr>
          </a:p>
          <a:p>
            <a:pPr algn="l"/>
            <a:r>
              <a:rPr lang="en-US" sz="1700" b="1" dirty="0">
                <a:solidFill>
                  <a:srgbClr val="231F20"/>
                </a:solidFill>
                <a:latin typeface="Arial" charset="0"/>
              </a:rPr>
              <a:t>cells represented only by flat membranous </a:t>
            </a:r>
            <a:endParaRPr lang="en-US" sz="1200" b="1" dirty="0">
              <a:latin typeface="Arial" charset="0"/>
            </a:endParaRPr>
          </a:p>
          <a:p>
            <a:pPr algn="l"/>
            <a:r>
              <a:rPr lang="en-US" sz="1700" b="1" dirty="0">
                <a:solidFill>
                  <a:srgbClr val="231F20"/>
                </a:solidFill>
                <a:latin typeface="Arial" charset="0"/>
              </a:rPr>
              <a:t>sacs filled with keratin. Glycolipids in </a:t>
            </a:r>
            <a:endParaRPr lang="en-US" sz="1200" b="1" dirty="0">
              <a:latin typeface="Arial" charset="0"/>
            </a:endParaRPr>
          </a:p>
          <a:p>
            <a:pPr algn="l"/>
            <a:r>
              <a:rPr lang="en-US" sz="1700" b="1" dirty="0">
                <a:solidFill>
                  <a:srgbClr val="231F20"/>
                </a:solidFill>
                <a:latin typeface="Arial" charset="0"/>
              </a:rPr>
              <a:t>extracellular space.</a:t>
            </a:r>
            <a:endParaRPr lang="en-US" sz="1200" dirty="0">
              <a:latin typeface="Arial" charset="0"/>
            </a:endParaRPr>
          </a:p>
        </p:txBody>
      </p:sp>
      <p:sp>
        <p:nvSpPr>
          <p:cNvPr id="20515" name="Rectangle 35"/>
          <p:cNvSpPr>
            <a:spLocks noChangeArrowheads="1"/>
          </p:cNvSpPr>
          <p:nvPr/>
        </p:nvSpPr>
        <p:spPr bwMode="auto">
          <a:xfrm>
            <a:off x="455613" y="1804988"/>
            <a:ext cx="4373562" cy="1339850"/>
          </a:xfrm>
          <a:prstGeom prst="rect">
            <a:avLst/>
          </a:prstGeom>
          <a:noFill/>
          <a:ln w="9525">
            <a:noFill/>
            <a:miter lim="800000"/>
            <a:headEnd/>
            <a:tailEnd/>
          </a:ln>
        </p:spPr>
        <p:txBody>
          <a:bodyPr wrap="none" lIns="0" tIns="0" rIns="0" bIns="0">
            <a:spAutoFit/>
          </a:bodyPr>
          <a:lstStyle/>
          <a:p>
            <a:pPr algn="l"/>
            <a:r>
              <a:rPr lang="en-US" sz="1700" dirty="0">
                <a:solidFill>
                  <a:srgbClr val="231F20"/>
                </a:solidFill>
                <a:latin typeface="Arial Black" pitchFamily="34" charset="0"/>
              </a:rPr>
              <a:t>Stratum granulosum</a:t>
            </a:r>
          </a:p>
          <a:p>
            <a:pPr algn="l"/>
            <a:r>
              <a:rPr lang="en-US" sz="1700" b="1" dirty="0">
                <a:solidFill>
                  <a:srgbClr val="231F20"/>
                </a:solidFill>
                <a:latin typeface="Arial" charset="0"/>
              </a:rPr>
              <a:t>Three to five layers of flattened cells, </a:t>
            </a:r>
            <a:endParaRPr lang="en-US" sz="1200" b="1" dirty="0">
              <a:latin typeface="Arial" charset="0"/>
            </a:endParaRPr>
          </a:p>
          <a:p>
            <a:pPr algn="l"/>
            <a:r>
              <a:rPr lang="en-US" sz="1700" b="1" dirty="0">
                <a:solidFill>
                  <a:srgbClr val="231F20"/>
                </a:solidFill>
                <a:latin typeface="Arial" charset="0"/>
              </a:rPr>
              <a:t>organelles deteriorating; cytoplasm full of </a:t>
            </a:r>
            <a:endParaRPr lang="en-US" sz="1200" b="1" dirty="0">
              <a:latin typeface="Arial" charset="0"/>
            </a:endParaRPr>
          </a:p>
          <a:p>
            <a:pPr algn="l"/>
            <a:r>
              <a:rPr lang="en-US" sz="1700" b="1" dirty="0">
                <a:solidFill>
                  <a:srgbClr val="231F20"/>
                </a:solidFill>
                <a:latin typeface="Arial" charset="0"/>
              </a:rPr>
              <a:t>lamellated granules (release lipids) and </a:t>
            </a:r>
            <a:endParaRPr lang="en-US" sz="1200" b="1" dirty="0">
              <a:latin typeface="Arial" charset="0"/>
            </a:endParaRPr>
          </a:p>
          <a:p>
            <a:pPr algn="l"/>
            <a:r>
              <a:rPr lang="en-US" sz="1700" b="1" dirty="0">
                <a:solidFill>
                  <a:srgbClr val="231F20"/>
                </a:solidFill>
                <a:latin typeface="Arial" charset="0"/>
              </a:rPr>
              <a:t>keratohyaline granules.</a:t>
            </a:r>
            <a:endParaRPr lang="en-US" sz="1200" dirty="0">
              <a:latin typeface="Arial" charset="0"/>
            </a:endParaRPr>
          </a:p>
        </p:txBody>
      </p:sp>
      <p:sp>
        <p:nvSpPr>
          <p:cNvPr id="20516" name="Rectangle 36"/>
          <p:cNvSpPr>
            <a:spLocks noChangeArrowheads="1"/>
          </p:cNvSpPr>
          <p:nvPr/>
        </p:nvSpPr>
        <p:spPr bwMode="auto">
          <a:xfrm>
            <a:off x="455613" y="3043238"/>
            <a:ext cx="4627562" cy="1081087"/>
          </a:xfrm>
          <a:prstGeom prst="rect">
            <a:avLst/>
          </a:prstGeom>
          <a:noFill/>
          <a:ln w="9525">
            <a:noFill/>
            <a:miter lim="800000"/>
            <a:headEnd/>
            <a:tailEnd/>
          </a:ln>
        </p:spPr>
        <p:txBody>
          <a:bodyPr wrap="none" lIns="0" tIns="0" rIns="0" bIns="0">
            <a:spAutoFit/>
          </a:bodyPr>
          <a:lstStyle/>
          <a:p>
            <a:pPr algn="l"/>
            <a:r>
              <a:rPr lang="en-US" sz="1700" dirty="0">
                <a:solidFill>
                  <a:srgbClr val="231F20"/>
                </a:solidFill>
                <a:latin typeface="Arial Black" pitchFamily="34" charset="0"/>
              </a:rPr>
              <a:t>Stratum spinosum</a:t>
            </a:r>
          </a:p>
          <a:p>
            <a:pPr algn="l"/>
            <a:r>
              <a:rPr lang="en-US" sz="1700" b="1" dirty="0">
                <a:solidFill>
                  <a:srgbClr val="231F20"/>
                </a:solidFill>
                <a:latin typeface="Arial" charset="0"/>
              </a:rPr>
              <a:t>Several layers of keratinocytes unified by </a:t>
            </a:r>
            <a:endParaRPr lang="en-US" sz="1200" b="1" dirty="0">
              <a:latin typeface="Arial" charset="0"/>
            </a:endParaRPr>
          </a:p>
          <a:p>
            <a:pPr algn="l"/>
            <a:r>
              <a:rPr lang="en-US" sz="1700" b="1" dirty="0">
                <a:solidFill>
                  <a:srgbClr val="231F20"/>
                </a:solidFill>
                <a:latin typeface="Arial" charset="0"/>
              </a:rPr>
              <a:t>desmosomes. Cells contain thick bundles of </a:t>
            </a:r>
            <a:endParaRPr lang="en-US" sz="1200" b="1" dirty="0">
              <a:latin typeface="Arial" charset="0"/>
            </a:endParaRPr>
          </a:p>
          <a:p>
            <a:pPr algn="l"/>
            <a:r>
              <a:rPr lang="en-US" sz="1700" b="1" dirty="0">
                <a:solidFill>
                  <a:srgbClr val="231F20"/>
                </a:solidFill>
                <a:latin typeface="Arial" charset="0"/>
              </a:rPr>
              <a:t>intermediate filaments made of pre-keratin.</a:t>
            </a:r>
            <a:endParaRPr lang="en-US" sz="1200" dirty="0">
              <a:latin typeface="Arial" charset="0"/>
            </a:endParaRPr>
          </a:p>
        </p:txBody>
      </p:sp>
      <p:sp>
        <p:nvSpPr>
          <p:cNvPr id="20517" name="Rectangle 37"/>
          <p:cNvSpPr>
            <a:spLocks noChangeArrowheads="1"/>
          </p:cNvSpPr>
          <p:nvPr/>
        </p:nvSpPr>
        <p:spPr bwMode="auto">
          <a:xfrm>
            <a:off x="455613" y="4052888"/>
            <a:ext cx="4919662" cy="1598612"/>
          </a:xfrm>
          <a:prstGeom prst="rect">
            <a:avLst/>
          </a:prstGeom>
          <a:noFill/>
          <a:ln w="9525">
            <a:noFill/>
            <a:miter lim="800000"/>
            <a:headEnd/>
            <a:tailEnd/>
          </a:ln>
        </p:spPr>
        <p:txBody>
          <a:bodyPr wrap="none" lIns="0" tIns="0" rIns="0" bIns="0">
            <a:spAutoFit/>
          </a:bodyPr>
          <a:lstStyle/>
          <a:p>
            <a:pPr algn="l"/>
            <a:r>
              <a:rPr lang="en-US" sz="1700" dirty="0">
                <a:solidFill>
                  <a:srgbClr val="231F20"/>
                </a:solidFill>
                <a:latin typeface="Arial Black" pitchFamily="34" charset="0"/>
              </a:rPr>
              <a:t>Stratum basale</a:t>
            </a:r>
          </a:p>
          <a:p>
            <a:pPr algn="l"/>
            <a:r>
              <a:rPr lang="en-US" sz="1700" b="1" dirty="0">
                <a:solidFill>
                  <a:srgbClr val="231F20"/>
                </a:solidFill>
                <a:latin typeface="Arial" charset="0"/>
              </a:rPr>
              <a:t>Deepest epidermal layer; one row of actively </a:t>
            </a:r>
            <a:endParaRPr lang="en-US" sz="1200" b="1" dirty="0">
              <a:latin typeface="Arial" charset="0"/>
            </a:endParaRPr>
          </a:p>
          <a:p>
            <a:pPr algn="l"/>
            <a:r>
              <a:rPr lang="en-US" sz="1700" b="1" dirty="0">
                <a:solidFill>
                  <a:srgbClr val="231F20"/>
                </a:solidFill>
                <a:latin typeface="Arial" charset="0"/>
              </a:rPr>
              <a:t>mitotic stem cells; some newly formed cells </a:t>
            </a:r>
            <a:endParaRPr lang="en-US" sz="1200" b="1" dirty="0">
              <a:latin typeface="Arial" charset="0"/>
            </a:endParaRPr>
          </a:p>
          <a:p>
            <a:pPr algn="l"/>
            <a:r>
              <a:rPr lang="en-US" sz="1700" b="1" dirty="0">
                <a:solidFill>
                  <a:srgbClr val="231F20"/>
                </a:solidFill>
                <a:latin typeface="Arial" charset="0"/>
              </a:rPr>
              <a:t>become part of the more superficial layers. See </a:t>
            </a:r>
            <a:endParaRPr lang="en-US" sz="1200" b="1" dirty="0">
              <a:latin typeface="Arial" charset="0"/>
            </a:endParaRPr>
          </a:p>
          <a:p>
            <a:pPr algn="l"/>
            <a:r>
              <a:rPr lang="en-US" sz="1700" b="1" dirty="0">
                <a:solidFill>
                  <a:srgbClr val="231F20"/>
                </a:solidFill>
                <a:latin typeface="Arial" charset="0"/>
              </a:rPr>
              <a:t>occasional melanocytes and epidermal </a:t>
            </a:r>
            <a:endParaRPr lang="en-US" sz="1200" b="1" dirty="0">
              <a:latin typeface="Arial" charset="0"/>
            </a:endParaRPr>
          </a:p>
          <a:p>
            <a:pPr algn="l"/>
            <a:r>
              <a:rPr lang="en-US" sz="1700" b="1" dirty="0">
                <a:solidFill>
                  <a:srgbClr val="231F20"/>
                </a:solidFill>
                <a:latin typeface="Arial" charset="0"/>
              </a:rPr>
              <a:t>dendritic cells. </a:t>
            </a:r>
            <a:endParaRPr lang="en-US" sz="1200" dirty="0">
              <a:latin typeface="Arial" charset="0"/>
            </a:endParaRPr>
          </a:p>
        </p:txBody>
      </p:sp>
      <p:sp>
        <p:nvSpPr>
          <p:cNvPr id="20518" name="Rectangle 38"/>
          <p:cNvSpPr>
            <a:spLocks noChangeArrowheads="1"/>
          </p:cNvSpPr>
          <p:nvPr/>
        </p:nvSpPr>
        <p:spPr bwMode="auto">
          <a:xfrm>
            <a:off x="3389313" y="5370513"/>
            <a:ext cx="1406525" cy="258762"/>
          </a:xfrm>
          <a:prstGeom prst="rect">
            <a:avLst/>
          </a:prstGeom>
          <a:noFill/>
          <a:ln w="9525">
            <a:noFill/>
            <a:miter lim="800000"/>
            <a:headEnd/>
            <a:tailEnd/>
          </a:ln>
        </p:spPr>
        <p:txBody>
          <a:bodyPr wrap="none" lIns="0" tIns="0" rIns="0" bIns="0">
            <a:spAutoFit/>
          </a:bodyPr>
          <a:lstStyle/>
          <a:p>
            <a:pPr algn="l"/>
            <a:r>
              <a:rPr lang="en-US" sz="1700" b="1" dirty="0">
                <a:solidFill>
                  <a:srgbClr val="231F20"/>
                </a:solidFill>
                <a:latin typeface="Arial" charset="0"/>
              </a:rPr>
              <a:t>Desmosomes</a:t>
            </a:r>
            <a:endParaRPr lang="en-US" sz="1200" b="1" dirty="0">
              <a:latin typeface="Arial" charset="0"/>
            </a:endParaRPr>
          </a:p>
        </p:txBody>
      </p:sp>
      <p:sp>
        <p:nvSpPr>
          <p:cNvPr id="20519" name="Rectangle 39"/>
          <p:cNvSpPr>
            <a:spLocks noChangeArrowheads="1"/>
          </p:cNvSpPr>
          <p:nvPr/>
        </p:nvSpPr>
        <p:spPr bwMode="auto">
          <a:xfrm>
            <a:off x="1214438" y="6103938"/>
            <a:ext cx="312737" cy="304800"/>
          </a:xfrm>
          <a:prstGeom prst="rect">
            <a:avLst/>
          </a:prstGeom>
          <a:noFill/>
          <a:ln w="9525">
            <a:noFill/>
            <a:miter lim="800000"/>
            <a:headEnd/>
            <a:tailEnd/>
          </a:ln>
        </p:spPr>
        <p:txBody>
          <a:bodyPr wrap="none" lIns="0" tIns="0" rIns="0" bIns="0">
            <a:spAutoFit/>
          </a:bodyPr>
          <a:lstStyle/>
          <a:p>
            <a:pPr algn="l"/>
            <a:r>
              <a:rPr lang="en-US" sz="1700" dirty="0">
                <a:solidFill>
                  <a:srgbClr val="231F20"/>
                </a:solidFill>
                <a:latin typeface="Arial Black" pitchFamily="34" charset="0"/>
              </a:rPr>
              <a:t>(b)</a:t>
            </a:r>
            <a:endParaRPr lang="en-US" sz="1200" dirty="0">
              <a:latin typeface="Arial" charset="0"/>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Skin Color</a:t>
            </a:r>
            <a:endParaRPr lang="en-US" dirty="0"/>
          </a:p>
        </p:txBody>
      </p:sp>
      <p:sp>
        <p:nvSpPr>
          <p:cNvPr id="3" name="Content Placeholder 2"/>
          <p:cNvSpPr>
            <a:spLocks noGrp="1"/>
          </p:cNvSpPr>
          <p:nvPr>
            <p:ph idx="1"/>
          </p:nvPr>
        </p:nvSpPr>
        <p:spPr>
          <a:xfrm>
            <a:off x="460375" y="914401"/>
            <a:ext cx="8228013" cy="5397500"/>
          </a:xfrm>
        </p:spPr>
        <p:txBody>
          <a:bodyPr/>
          <a:lstStyle/>
          <a:p>
            <a:r>
              <a:rPr lang="en-US" dirty="0" smtClean="0"/>
              <a:t>Skin color depends on</a:t>
            </a:r>
          </a:p>
          <a:p>
            <a:r>
              <a:rPr lang="en-US" dirty="0" smtClean="0"/>
              <a:t>(1) presence and color of </a:t>
            </a:r>
            <a:r>
              <a:rPr lang="en-US" b="1" dirty="0" smtClean="0"/>
              <a:t>melanin</a:t>
            </a:r>
          </a:p>
          <a:p>
            <a:r>
              <a:rPr lang="en-US" dirty="0" smtClean="0"/>
              <a:t>(2) amount of </a:t>
            </a:r>
            <a:r>
              <a:rPr lang="en-US" b="1" dirty="0" smtClean="0"/>
              <a:t>carotene</a:t>
            </a:r>
          </a:p>
          <a:p>
            <a:r>
              <a:rPr lang="en-US" dirty="0" smtClean="0"/>
              <a:t>(3) color of blood (red oxygenated – blue deoxygenated)</a:t>
            </a:r>
            <a:endParaRPr lang="en-US"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8788" y="0"/>
            <a:ext cx="8226425" cy="609600"/>
          </a:xfrm>
        </p:spPr>
        <p:txBody>
          <a:bodyPr/>
          <a:lstStyle/>
          <a:p>
            <a:r>
              <a:rPr lang="en-US" dirty="0" smtClean="0"/>
              <a:t>Melanin Production</a:t>
            </a:r>
            <a:endParaRPr lang="en-US" dirty="0"/>
          </a:p>
        </p:txBody>
      </p:sp>
      <p:sp>
        <p:nvSpPr>
          <p:cNvPr id="3" name="Content Placeholder 2"/>
          <p:cNvSpPr>
            <a:spLocks noGrp="1"/>
          </p:cNvSpPr>
          <p:nvPr>
            <p:ph idx="1"/>
          </p:nvPr>
        </p:nvSpPr>
        <p:spPr>
          <a:xfrm>
            <a:off x="460375" y="533400"/>
            <a:ext cx="8228013" cy="6019800"/>
          </a:xfrm>
        </p:spPr>
        <p:txBody>
          <a:bodyPr/>
          <a:lstStyle/>
          <a:p>
            <a:r>
              <a:rPr lang="en-US" sz="2800" dirty="0" smtClean="0"/>
              <a:t>Melanocytes are the cells that produce melanin. There are typically between 1000 and 2000 melanocytes per square millimeter of skin. Melanocytes comprise from 5% to 10% of the cells in the basal layer of epidermis. Although their size can vary, melanocytes are typically 7 micrometers in length.</a:t>
            </a:r>
          </a:p>
          <a:p>
            <a:r>
              <a:rPr lang="en-US" sz="2800" dirty="0" smtClean="0"/>
              <a:t>Melanin is produced through enzymatic conversions from the amino acid </a:t>
            </a:r>
            <a:r>
              <a:rPr lang="en-US" sz="2800" b="1" dirty="0" smtClean="0">
                <a:solidFill>
                  <a:srgbClr val="FF0000"/>
                </a:solidFill>
              </a:rPr>
              <a:t>tyrosine</a:t>
            </a:r>
            <a:r>
              <a:rPr lang="en-US" sz="2800" dirty="0" smtClean="0"/>
              <a:t>.  </a:t>
            </a:r>
          </a:p>
          <a:p>
            <a:r>
              <a:rPr lang="en-US" sz="2800" dirty="0" smtClean="0"/>
              <a:t>The melanocyte packages the melanin in vesicles known as </a:t>
            </a:r>
            <a:r>
              <a:rPr lang="en-US" sz="2800" b="1" dirty="0" smtClean="0">
                <a:solidFill>
                  <a:srgbClr val="FF0000"/>
                </a:solidFill>
              </a:rPr>
              <a:t>melanosomes</a:t>
            </a:r>
            <a:r>
              <a:rPr lang="en-US" sz="2800" dirty="0" smtClean="0"/>
              <a:t> – then secretes these vesicles into neighboring keratinocytes</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762000" y="457199"/>
            <a:ext cx="8078190" cy="4754880"/>
          </a:xfrm>
        </p:spPr>
      </p:pic>
    </p:spTree>
    <p:extLst>
      <p:ext uri="{BB962C8B-B14F-4D97-AF65-F5344CB8AC3E}">
        <p14:creationId xmlns:p14="http://schemas.microsoft.com/office/powerpoint/2010/main" val="168121339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199" y="533400"/>
            <a:ext cx="8231189" cy="6324600"/>
          </a:xfrm>
        </p:spPr>
        <p:txBody>
          <a:bodyPr/>
          <a:lstStyle/>
          <a:p>
            <a:pPr>
              <a:buNone/>
            </a:pPr>
            <a:r>
              <a:rPr lang="en-US" dirty="0" smtClean="0"/>
              <a:t>                      Melanin</a:t>
            </a:r>
          </a:p>
          <a:p>
            <a:pPr>
              <a:buNone/>
            </a:pPr>
            <a:r>
              <a:rPr lang="en-US" dirty="0" smtClean="0"/>
              <a:t>                     Dopaquinone</a:t>
            </a:r>
          </a:p>
          <a:p>
            <a:pPr>
              <a:buNone/>
            </a:pPr>
            <a:r>
              <a:rPr lang="en-US" dirty="0" smtClean="0"/>
              <a:t>                          E2</a:t>
            </a:r>
          </a:p>
          <a:p>
            <a:pPr>
              <a:buNone/>
            </a:pPr>
            <a:endParaRPr lang="en-US" dirty="0" smtClean="0"/>
          </a:p>
          <a:p>
            <a:pPr>
              <a:buNone/>
            </a:pPr>
            <a:r>
              <a:rPr lang="en-US" dirty="0" smtClean="0"/>
              <a:t>Tyrosine         DOPA           Dopamine</a:t>
            </a:r>
          </a:p>
          <a:p>
            <a:pPr>
              <a:buNone/>
            </a:pPr>
            <a:endParaRPr lang="en-US" dirty="0" smtClean="0"/>
          </a:p>
          <a:p>
            <a:pPr>
              <a:buNone/>
            </a:pPr>
            <a:r>
              <a:rPr lang="en-US" dirty="0" smtClean="0"/>
              <a:t>                                           Norepinephrine</a:t>
            </a:r>
          </a:p>
          <a:p>
            <a:pPr>
              <a:buNone/>
            </a:pPr>
            <a:endParaRPr lang="en-US" dirty="0" smtClean="0"/>
          </a:p>
          <a:p>
            <a:pPr>
              <a:buNone/>
            </a:pPr>
            <a:r>
              <a:rPr lang="en-US" dirty="0" smtClean="0"/>
              <a:t>                                           Epinephrine </a:t>
            </a:r>
            <a:endParaRPr lang="en-US" dirty="0"/>
          </a:p>
        </p:txBody>
      </p:sp>
      <p:cxnSp>
        <p:nvCxnSpPr>
          <p:cNvPr id="5" name="Straight Arrow Connector 4"/>
          <p:cNvCxnSpPr/>
          <p:nvPr/>
        </p:nvCxnSpPr>
        <p:spPr bwMode="auto">
          <a:xfrm rot="5400000" flipH="1" flipV="1">
            <a:off x="3429794" y="1142206"/>
            <a:ext cx="304800" cy="1588"/>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7" name="Straight Arrow Connector 6"/>
          <p:cNvCxnSpPr/>
          <p:nvPr/>
        </p:nvCxnSpPr>
        <p:spPr bwMode="auto">
          <a:xfrm rot="5400000" flipH="1" flipV="1">
            <a:off x="3124994" y="2209006"/>
            <a:ext cx="762000" cy="1588"/>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11" name="Straight Arrow Connector 10"/>
          <p:cNvCxnSpPr/>
          <p:nvPr/>
        </p:nvCxnSpPr>
        <p:spPr bwMode="auto">
          <a:xfrm>
            <a:off x="2209800" y="3581400"/>
            <a:ext cx="685800" cy="1588"/>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13" name="Straight Arrow Connector 12"/>
          <p:cNvCxnSpPr/>
          <p:nvPr/>
        </p:nvCxnSpPr>
        <p:spPr bwMode="auto">
          <a:xfrm>
            <a:off x="4191000" y="3581400"/>
            <a:ext cx="838200" cy="1588"/>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15" name="Straight Arrow Connector 14"/>
          <p:cNvCxnSpPr/>
          <p:nvPr/>
        </p:nvCxnSpPr>
        <p:spPr bwMode="auto">
          <a:xfrm rot="5400000">
            <a:off x="5677694" y="4152106"/>
            <a:ext cx="838200" cy="1588"/>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17" name="Straight Arrow Connector 16"/>
          <p:cNvCxnSpPr/>
          <p:nvPr/>
        </p:nvCxnSpPr>
        <p:spPr bwMode="auto">
          <a:xfrm rot="5400000">
            <a:off x="5791994" y="5790406"/>
            <a:ext cx="609600" cy="1588"/>
          </a:xfrm>
          <a:prstGeom prst="straightConnector1">
            <a:avLst/>
          </a:prstGeom>
          <a:solidFill>
            <a:schemeClr val="accent1"/>
          </a:solidFill>
          <a:ln w="9525" cap="flat" cmpd="sng" algn="ctr">
            <a:solidFill>
              <a:schemeClr val="tx1"/>
            </a:solidFill>
            <a:prstDash val="solid"/>
            <a:round/>
            <a:headEnd type="none" w="med" len="med"/>
            <a:tailEnd type="arrow"/>
          </a:ln>
          <a:effectLst/>
        </p:spPr>
      </p:cxnSp>
      <p:sp>
        <p:nvSpPr>
          <p:cNvPr id="18" name="TextBox 17"/>
          <p:cNvSpPr txBox="1"/>
          <p:nvPr/>
        </p:nvSpPr>
        <p:spPr>
          <a:xfrm>
            <a:off x="2209800" y="3048000"/>
            <a:ext cx="685800" cy="461665"/>
          </a:xfrm>
          <a:prstGeom prst="rect">
            <a:avLst/>
          </a:prstGeom>
          <a:noFill/>
        </p:spPr>
        <p:txBody>
          <a:bodyPr wrap="square" rtlCol="0">
            <a:spAutoFit/>
          </a:bodyPr>
          <a:lstStyle/>
          <a:p>
            <a:r>
              <a:rPr lang="en-US" dirty="0" smtClean="0"/>
              <a:t>E1</a:t>
            </a:r>
            <a:endParaRPr lang="en-US" dirty="0"/>
          </a:p>
        </p:txBody>
      </p:sp>
      <p:sp>
        <p:nvSpPr>
          <p:cNvPr id="10" name="TextBox 9"/>
          <p:cNvSpPr txBox="1"/>
          <p:nvPr/>
        </p:nvSpPr>
        <p:spPr>
          <a:xfrm>
            <a:off x="152401" y="4343400"/>
            <a:ext cx="4343399" cy="2308324"/>
          </a:xfrm>
          <a:prstGeom prst="rect">
            <a:avLst/>
          </a:prstGeom>
          <a:noFill/>
        </p:spPr>
        <p:txBody>
          <a:bodyPr wrap="square" rtlCol="0">
            <a:spAutoFit/>
          </a:bodyPr>
          <a:lstStyle/>
          <a:p>
            <a:r>
              <a:rPr lang="en-US" dirty="0" smtClean="0">
                <a:hlinkClick r:id="rId2" action="ppaction://hlinkfile" tooltip="Albino"/>
              </a:rPr>
              <a:t>Albinos</a:t>
            </a:r>
            <a:r>
              <a:rPr lang="en-US" dirty="0" smtClean="0"/>
              <a:t> lack an enzyme called </a:t>
            </a:r>
            <a:r>
              <a:rPr lang="en-US" dirty="0" smtClean="0">
                <a:hlinkClick r:id="rId3" action="ppaction://hlinkfile" tooltip="Tyrosinase"/>
              </a:rPr>
              <a:t>tyrosinase</a:t>
            </a:r>
            <a:r>
              <a:rPr lang="en-US" dirty="0" smtClean="0"/>
              <a:t>. Tyrosinase is required for melanocytes to produce melanin from the </a:t>
            </a:r>
            <a:r>
              <a:rPr lang="en-US" dirty="0" smtClean="0">
                <a:hlinkClick r:id="rId4" action="ppaction://hlinkfile" tooltip="Amino acid"/>
              </a:rPr>
              <a:t>amino acid</a:t>
            </a:r>
            <a:r>
              <a:rPr lang="en-US" dirty="0" smtClean="0"/>
              <a:t> </a:t>
            </a:r>
            <a:r>
              <a:rPr lang="en-US" dirty="0" smtClean="0">
                <a:hlinkClick r:id="rId5" action="ppaction://hlinkfile" tooltip="Tyrosine"/>
              </a:rPr>
              <a:t>tyrosine</a:t>
            </a:r>
            <a:r>
              <a:rPr lang="en-US" dirty="0" smtClean="0"/>
              <a:t>.</a:t>
            </a:r>
          </a:p>
          <a:p>
            <a:endParaRPr lang="en-US" dirty="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Melanocortin 1 Receptor</a:t>
            </a:r>
            <a:endParaRPr lang="en-US" dirty="0"/>
          </a:p>
        </p:txBody>
      </p:sp>
      <p:sp>
        <p:nvSpPr>
          <p:cNvPr id="3" name="Content Placeholder 2"/>
          <p:cNvSpPr>
            <a:spLocks noGrp="1"/>
          </p:cNvSpPr>
          <p:nvPr>
            <p:ph idx="1"/>
          </p:nvPr>
        </p:nvSpPr>
        <p:spPr>
          <a:xfrm>
            <a:off x="460375" y="1066801"/>
            <a:ext cx="8228013" cy="5245100"/>
          </a:xfrm>
        </p:spPr>
        <p:txBody>
          <a:bodyPr/>
          <a:lstStyle/>
          <a:p>
            <a:r>
              <a:rPr lang="en-US" dirty="0"/>
              <a:t>MC1R is one of the key proteins involved in regulating </a:t>
            </a:r>
            <a:r>
              <a:rPr lang="en-US" dirty="0" smtClean="0"/>
              <a:t>mammalian </a:t>
            </a:r>
            <a:r>
              <a:rPr lang="en-US" dirty="0"/>
              <a:t>skin and hair color. It is located on the plasma membrane of specialized cells known as melanocytes, which produce the pigment melanin through the process of melanogenesis. It works by controlling the type of melanin being produced, and its activation causes the melanocyte to switch from generating the yellow or red </a:t>
            </a:r>
            <a:r>
              <a:rPr lang="en-US" dirty="0" smtClean="0"/>
              <a:t>pheomelanin </a:t>
            </a:r>
            <a:r>
              <a:rPr lang="en-US" dirty="0"/>
              <a:t>by default to the brown or black eumelanin in replacement.</a:t>
            </a:r>
          </a:p>
        </p:txBody>
      </p:sp>
    </p:spTree>
    <p:extLst>
      <p:ext uri="{BB962C8B-B14F-4D97-AF65-F5344CB8AC3E}">
        <p14:creationId xmlns:p14="http://schemas.microsoft.com/office/powerpoint/2010/main" val="168621717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Melanin Action</a:t>
            </a:r>
            <a:endParaRPr lang="en-US" dirty="0"/>
          </a:p>
        </p:txBody>
      </p:sp>
      <p:pic>
        <p:nvPicPr>
          <p:cNvPr id="4" name="Content Placeholder 3" descr="MELANOCITESPR.jpg"/>
          <p:cNvPicPr>
            <a:picLocks noGrp="1" noChangeAspect="1"/>
          </p:cNvPicPr>
          <p:nvPr>
            <p:ph idx="1"/>
          </p:nvPr>
        </p:nvPicPr>
        <p:blipFill>
          <a:blip r:embed="rId2" cstate="print"/>
          <a:stretch>
            <a:fillRect/>
          </a:stretch>
        </p:blipFill>
        <p:spPr>
          <a:xfrm>
            <a:off x="182880" y="914369"/>
            <a:ext cx="6839712" cy="5779557"/>
          </a:xfrm>
        </p:spPr>
      </p:pic>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Melanocytes.JPG"/>
          <p:cNvPicPr>
            <a:picLocks noGrp="1" noChangeAspect="1"/>
          </p:cNvPicPr>
          <p:nvPr>
            <p:ph idx="1"/>
          </p:nvPr>
        </p:nvPicPr>
        <p:blipFill>
          <a:blip r:embed="rId2" cstate="print"/>
          <a:stretch>
            <a:fillRect/>
          </a:stretch>
        </p:blipFill>
        <p:spPr>
          <a:xfrm>
            <a:off x="-640080" y="274320"/>
            <a:ext cx="9326880" cy="15361920"/>
          </a:xfrm>
        </p:spPr>
      </p:pic>
      <p:sp>
        <p:nvSpPr>
          <p:cNvPr id="3" name="TextBox 2"/>
          <p:cNvSpPr txBox="1"/>
          <p:nvPr/>
        </p:nvSpPr>
        <p:spPr>
          <a:xfrm>
            <a:off x="-609600" y="5486400"/>
            <a:ext cx="10328813" cy="1938992"/>
          </a:xfrm>
          <a:prstGeom prst="rect">
            <a:avLst/>
          </a:prstGeom>
          <a:noFill/>
        </p:spPr>
        <p:txBody>
          <a:bodyPr wrap="square" rtlCol="0">
            <a:spAutoFit/>
          </a:bodyPr>
          <a:lstStyle/>
          <a:p>
            <a:pPr algn="l"/>
            <a:r>
              <a:rPr lang="en-US" dirty="0" smtClean="0"/>
              <a:t>Melanin in the melanosomes is directly secreted into the neighboring</a:t>
            </a:r>
          </a:p>
          <a:p>
            <a:pPr algn="l"/>
            <a:r>
              <a:rPr lang="en-US" dirty="0" smtClean="0"/>
              <a:t>Keratinocytes in the epidermal levels of the Stratum spinosum and </a:t>
            </a:r>
          </a:p>
          <a:p>
            <a:pPr algn="l"/>
            <a:r>
              <a:rPr lang="en-US" dirty="0" smtClean="0"/>
              <a:t>S. granulosum.  The melanosomes are positioned into the supranuclear region of these keratinocytes – thus protecting DNA in the nucleus. </a:t>
            </a:r>
          </a:p>
          <a:p>
            <a:endParaRPr lang="en-US" dirty="0"/>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Skin Color</a:t>
            </a:r>
            <a:endParaRPr lang="en-US" dirty="0"/>
          </a:p>
        </p:txBody>
      </p:sp>
      <p:sp>
        <p:nvSpPr>
          <p:cNvPr id="3" name="Content Placeholder 2"/>
          <p:cNvSpPr>
            <a:spLocks noGrp="1"/>
          </p:cNvSpPr>
          <p:nvPr>
            <p:ph idx="1"/>
          </p:nvPr>
        </p:nvSpPr>
        <p:spPr/>
        <p:txBody>
          <a:bodyPr/>
          <a:lstStyle/>
          <a:p>
            <a:r>
              <a:rPr lang="en-US" sz="3200" dirty="0" smtClean="0"/>
              <a:t>The difference in </a:t>
            </a:r>
            <a:r>
              <a:rPr lang="en-US" sz="3200" dirty="0" smtClean="0">
                <a:hlinkClick r:id="rId2" action="ppaction://hlinkfile" tooltip="Human skin color"/>
              </a:rPr>
              <a:t>skin color</a:t>
            </a:r>
            <a:r>
              <a:rPr lang="en-US" sz="3200" dirty="0" smtClean="0"/>
              <a:t> between fair people and dark people </a:t>
            </a:r>
            <a:r>
              <a:rPr lang="en-US" sz="3200" i="1" dirty="0" smtClean="0"/>
              <a:t>is not due to the number (quantity) of melanocytes in their skin, but to the melanocytes' level of activity </a:t>
            </a:r>
            <a:r>
              <a:rPr lang="en-US" sz="3200" dirty="0" smtClean="0"/>
              <a:t>(quantity and relative amounts of eumelanin and pheomelanin). </a:t>
            </a:r>
            <a:endParaRPr lang="en-US" dirty="0"/>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Stimulants of Melanin Production</a:t>
            </a:r>
            <a:endParaRPr lang="en-US" dirty="0"/>
          </a:p>
        </p:txBody>
      </p:sp>
      <p:sp>
        <p:nvSpPr>
          <p:cNvPr id="3" name="Content Placeholder 2"/>
          <p:cNvSpPr>
            <a:spLocks noGrp="1"/>
          </p:cNvSpPr>
          <p:nvPr>
            <p:ph idx="1"/>
          </p:nvPr>
        </p:nvSpPr>
        <p:spPr>
          <a:xfrm>
            <a:off x="460375" y="990601"/>
            <a:ext cx="8228013" cy="5321300"/>
          </a:xfrm>
        </p:spPr>
        <p:txBody>
          <a:bodyPr/>
          <a:lstStyle/>
          <a:p>
            <a:pPr>
              <a:buNone/>
            </a:pPr>
            <a:r>
              <a:rPr lang="en-US" sz="2400" dirty="0" smtClean="0"/>
              <a:t>1. Sunlight</a:t>
            </a:r>
          </a:p>
          <a:p>
            <a:pPr>
              <a:buNone/>
            </a:pPr>
            <a:r>
              <a:rPr lang="en-US" sz="2400" dirty="0" smtClean="0"/>
              <a:t>2. Hormones - MSH – Melanocyte Stimulating Hormone</a:t>
            </a:r>
          </a:p>
          <a:p>
            <a:pPr>
              <a:buNone/>
            </a:pPr>
            <a:r>
              <a:rPr lang="en-US" sz="2400" dirty="0" smtClean="0"/>
              <a:t>3. Skin irritation</a:t>
            </a:r>
          </a:p>
          <a:p>
            <a:pPr>
              <a:buNone/>
            </a:pPr>
            <a:r>
              <a:rPr lang="en-US" sz="2400" dirty="0" smtClean="0"/>
              <a:t>4. Certain drugs like Cholera toxin, Forskolin, Vitamin D metabolites</a:t>
            </a:r>
          </a:p>
          <a:p>
            <a:pPr>
              <a:buNone/>
            </a:pPr>
            <a:r>
              <a:rPr lang="en-US" sz="2400" dirty="0" smtClean="0"/>
              <a:t>When ultraviolet rays penetrate the skin and damage DNA, thymidine dinucleotide (</a:t>
            </a:r>
            <a:r>
              <a:rPr lang="en-US" sz="2400" dirty="0" err="1" smtClean="0"/>
              <a:t>pTpT</a:t>
            </a:r>
            <a:r>
              <a:rPr lang="en-US" sz="2400" dirty="0" smtClean="0"/>
              <a:t>) fragments from damaged DNA will trigger melanogenesis and cause the melanocyte to produce melanosomes, which are then transferred by dendrite to the top layer of keratinocytes.</a:t>
            </a:r>
          </a:p>
          <a:p>
            <a:endParaRPr lang="en-US" sz="3200" dirty="0" smtClean="0"/>
          </a:p>
          <a:p>
            <a:endParaRPr lang="en-US" dirty="0"/>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Sunlight</a:t>
            </a:r>
            <a:endParaRPr lang="en-US" dirty="0"/>
          </a:p>
        </p:txBody>
      </p:sp>
      <p:sp>
        <p:nvSpPr>
          <p:cNvPr id="3" name="Content Placeholder 2"/>
          <p:cNvSpPr>
            <a:spLocks noGrp="1"/>
          </p:cNvSpPr>
          <p:nvPr>
            <p:ph idx="1"/>
          </p:nvPr>
        </p:nvSpPr>
        <p:spPr/>
        <p:txBody>
          <a:bodyPr/>
          <a:lstStyle/>
          <a:p>
            <a:r>
              <a:rPr lang="en-US" dirty="0" smtClean="0"/>
              <a:t>The Sun emits ultraviolet radiation in the UVA, UVB, and UVC bands. The Earth's ozone layer blocks 98.7% of this UV radiation from penetrating through the atmosphere. 98.7% of the ultraviolet radiation that reaches the Earth's surface is UVA. (Some of the UVB and UVC radiation is responsible for the generation of the ozone layer.)</a:t>
            </a:r>
          </a:p>
          <a:p>
            <a:r>
              <a:rPr lang="en-US" dirty="0" smtClean="0"/>
              <a:t>UVB exposure induces the production of vitamin D in the skin.</a:t>
            </a:r>
            <a:endParaRPr lang="en-US" dirty="0"/>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Description of Waves</a:t>
            </a:r>
            <a:endParaRPr lang="en-US"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04785" y="1066800"/>
            <a:ext cx="7242377" cy="4297680"/>
          </a:xfrm>
        </p:spPr>
      </p:pic>
      <p:sp>
        <p:nvSpPr>
          <p:cNvPr id="5" name="TextBox 4"/>
          <p:cNvSpPr txBox="1"/>
          <p:nvPr/>
        </p:nvSpPr>
        <p:spPr>
          <a:xfrm>
            <a:off x="-361958" y="5717232"/>
            <a:ext cx="8896358" cy="830997"/>
          </a:xfrm>
          <a:prstGeom prst="rect">
            <a:avLst/>
          </a:prstGeom>
          <a:noFill/>
        </p:spPr>
        <p:txBody>
          <a:bodyPr wrap="square" rtlCol="0">
            <a:spAutoFit/>
          </a:bodyPr>
          <a:lstStyle/>
          <a:p>
            <a:pPr algn="r"/>
            <a:r>
              <a:rPr lang="en-US" dirty="0" smtClean="0"/>
              <a:t>  The shorter the wavelength the faster the frequency.  Faster frequency waves can penetrate and damage more.  </a:t>
            </a:r>
            <a:endParaRPr lang="en-US" dirty="0"/>
          </a:p>
        </p:txBody>
      </p:sp>
    </p:spTree>
    <p:extLst>
      <p:ext uri="{BB962C8B-B14F-4D97-AF65-F5344CB8AC3E}">
        <p14:creationId xmlns:p14="http://schemas.microsoft.com/office/powerpoint/2010/main" val="332807910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23941" name="Picture 5" descr="10_06ElectromagSpectrum-U"/>
          <p:cNvPicPr>
            <a:picLocks noChangeAspect="1" noChangeArrowheads="1"/>
          </p:cNvPicPr>
          <p:nvPr/>
        </p:nvPicPr>
        <p:blipFill>
          <a:blip r:embed="rId3" cstate="print"/>
          <a:srcRect/>
          <a:stretch>
            <a:fillRect/>
          </a:stretch>
        </p:blipFill>
        <p:spPr bwMode="auto">
          <a:xfrm>
            <a:off x="296863" y="266700"/>
            <a:ext cx="8548687" cy="6323013"/>
          </a:xfrm>
          <a:prstGeom prst="rect">
            <a:avLst/>
          </a:prstGeom>
          <a:noFill/>
        </p:spPr>
      </p:pic>
      <p:sp>
        <p:nvSpPr>
          <p:cNvPr id="423942" name="Text Box 6"/>
          <p:cNvSpPr txBox="1">
            <a:spLocks noChangeArrowheads="1"/>
          </p:cNvSpPr>
          <p:nvPr/>
        </p:nvSpPr>
        <p:spPr bwMode="auto">
          <a:xfrm>
            <a:off x="3392488" y="1427163"/>
            <a:ext cx="404812" cy="254000"/>
          </a:xfrm>
          <a:prstGeom prst="rect">
            <a:avLst/>
          </a:prstGeom>
          <a:noFill/>
          <a:ln w="9525">
            <a:noFill/>
            <a:miter lim="800000"/>
            <a:headEnd/>
            <a:tailEnd/>
          </a:ln>
          <a:effectLst/>
        </p:spPr>
        <p:txBody>
          <a:bodyPr wrap="none" lIns="0" tIns="0" rIns="0" bIns="0"/>
          <a:lstStyle/>
          <a:p>
            <a:pPr algn="l"/>
            <a:r>
              <a:rPr kumimoji="0" lang="en-US" sz="2200" b="1">
                <a:ea typeface="Geneva" pitchFamily="48" charset="0"/>
                <a:cs typeface="Geneva" pitchFamily="48" charset="0"/>
              </a:rPr>
              <a:t>UV</a:t>
            </a:r>
          </a:p>
        </p:txBody>
      </p:sp>
      <p:sp>
        <p:nvSpPr>
          <p:cNvPr id="423943" name="Rectangle 7"/>
          <p:cNvSpPr>
            <a:spLocks noChangeArrowheads="1"/>
          </p:cNvSpPr>
          <p:nvPr/>
        </p:nvSpPr>
        <p:spPr bwMode="auto">
          <a:xfrm>
            <a:off x="152400" y="0"/>
            <a:ext cx="1981200" cy="304800"/>
          </a:xfrm>
          <a:prstGeom prst="rect">
            <a:avLst/>
          </a:prstGeom>
          <a:noFill/>
          <a:ln w="3175">
            <a:noFill/>
            <a:miter lim="800000"/>
            <a:headEnd/>
            <a:tailEnd/>
          </a:ln>
        </p:spPr>
        <p:txBody>
          <a:bodyPr/>
          <a:lstStyle/>
          <a:p>
            <a:pPr marL="450850" indent="-450850" algn="l" eaLnBrk="1" hangingPunct="1">
              <a:lnSpc>
                <a:spcPct val="90000"/>
              </a:lnSpc>
            </a:pPr>
            <a:r>
              <a:rPr kumimoji="0" lang="en-US" sz="1200">
                <a:cs typeface="Arial" charset="0"/>
              </a:rPr>
              <a:t>Fig. 10-6</a:t>
            </a:r>
            <a:endParaRPr kumimoji="0" lang="en-US" sz="1500" b="1">
              <a:solidFill>
                <a:schemeClr val="bg1"/>
              </a:solidFill>
              <a:cs typeface="Arial" charset="0"/>
            </a:endParaRPr>
          </a:p>
        </p:txBody>
      </p:sp>
      <p:sp>
        <p:nvSpPr>
          <p:cNvPr id="423944" name="Text Box 8"/>
          <p:cNvSpPr txBox="1">
            <a:spLocks noChangeArrowheads="1"/>
          </p:cNvSpPr>
          <p:nvPr/>
        </p:nvSpPr>
        <p:spPr bwMode="auto">
          <a:xfrm>
            <a:off x="3598863" y="3836988"/>
            <a:ext cx="1531937" cy="228600"/>
          </a:xfrm>
          <a:prstGeom prst="rect">
            <a:avLst/>
          </a:prstGeom>
          <a:noFill/>
          <a:ln w="9525">
            <a:noFill/>
            <a:miter lim="800000"/>
            <a:headEnd/>
            <a:tailEnd/>
          </a:ln>
          <a:effectLst/>
        </p:spPr>
        <p:txBody>
          <a:bodyPr wrap="none" lIns="0" tIns="0" rIns="0" bIns="0"/>
          <a:lstStyle/>
          <a:p>
            <a:pPr algn="l"/>
            <a:r>
              <a:rPr kumimoji="0" lang="en-US" sz="2200" b="1">
                <a:ea typeface="Geneva" pitchFamily="48" charset="0"/>
                <a:cs typeface="Geneva" pitchFamily="48" charset="0"/>
              </a:rPr>
              <a:t>Visible light</a:t>
            </a:r>
          </a:p>
        </p:txBody>
      </p:sp>
      <p:sp>
        <p:nvSpPr>
          <p:cNvPr id="423945" name="Text Box 9"/>
          <p:cNvSpPr txBox="1">
            <a:spLocks noChangeArrowheads="1"/>
          </p:cNvSpPr>
          <p:nvPr/>
        </p:nvSpPr>
        <p:spPr bwMode="auto">
          <a:xfrm>
            <a:off x="4402138" y="1427163"/>
            <a:ext cx="1103312" cy="254000"/>
          </a:xfrm>
          <a:prstGeom prst="rect">
            <a:avLst/>
          </a:prstGeom>
          <a:noFill/>
          <a:ln w="9525">
            <a:noFill/>
            <a:miter lim="800000"/>
            <a:headEnd/>
            <a:tailEnd/>
          </a:ln>
          <a:effectLst/>
        </p:spPr>
        <p:txBody>
          <a:bodyPr wrap="none" lIns="0" tIns="0" rIns="0" bIns="0"/>
          <a:lstStyle/>
          <a:p>
            <a:pPr algn="l"/>
            <a:r>
              <a:rPr kumimoji="0" lang="en-US" sz="2200" b="1">
                <a:ea typeface="Geneva" pitchFamily="48" charset="0"/>
                <a:cs typeface="Geneva" pitchFamily="48" charset="0"/>
              </a:rPr>
              <a:t>Infrared</a:t>
            </a:r>
          </a:p>
        </p:txBody>
      </p:sp>
      <p:sp>
        <p:nvSpPr>
          <p:cNvPr id="423946" name="Text Box 10"/>
          <p:cNvSpPr txBox="1">
            <a:spLocks noChangeArrowheads="1"/>
          </p:cNvSpPr>
          <p:nvPr/>
        </p:nvSpPr>
        <p:spPr bwMode="auto">
          <a:xfrm>
            <a:off x="5738813" y="1274763"/>
            <a:ext cx="1103312" cy="660400"/>
          </a:xfrm>
          <a:prstGeom prst="rect">
            <a:avLst/>
          </a:prstGeom>
          <a:noFill/>
          <a:ln w="9525">
            <a:noFill/>
            <a:miter lim="800000"/>
            <a:headEnd/>
            <a:tailEnd/>
          </a:ln>
          <a:effectLst/>
        </p:spPr>
        <p:txBody>
          <a:bodyPr wrap="none" lIns="0" tIns="0" rIns="0" bIns="0"/>
          <a:lstStyle/>
          <a:p>
            <a:pPr algn="ctr">
              <a:lnSpc>
                <a:spcPct val="90000"/>
              </a:lnSpc>
            </a:pPr>
            <a:r>
              <a:rPr kumimoji="0" lang="en-US" sz="2200" b="1">
                <a:ea typeface="Geneva" pitchFamily="48" charset="0"/>
                <a:cs typeface="Geneva" pitchFamily="48" charset="0"/>
              </a:rPr>
              <a:t>Micro-</a:t>
            </a:r>
          </a:p>
          <a:p>
            <a:pPr algn="ctr">
              <a:lnSpc>
                <a:spcPct val="90000"/>
              </a:lnSpc>
            </a:pPr>
            <a:r>
              <a:rPr kumimoji="0" lang="en-US" sz="2200" b="1">
                <a:ea typeface="Geneva" pitchFamily="48" charset="0"/>
                <a:cs typeface="Geneva" pitchFamily="48" charset="0"/>
              </a:rPr>
              <a:t>waves</a:t>
            </a:r>
          </a:p>
        </p:txBody>
      </p:sp>
      <p:sp>
        <p:nvSpPr>
          <p:cNvPr id="423947" name="Text Box 11"/>
          <p:cNvSpPr txBox="1">
            <a:spLocks noChangeArrowheads="1"/>
          </p:cNvSpPr>
          <p:nvPr/>
        </p:nvSpPr>
        <p:spPr bwMode="auto">
          <a:xfrm>
            <a:off x="7205663" y="1281113"/>
            <a:ext cx="1103312" cy="660400"/>
          </a:xfrm>
          <a:prstGeom prst="rect">
            <a:avLst/>
          </a:prstGeom>
          <a:noFill/>
          <a:ln w="9525">
            <a:noFill/>
            <a:miter lim="800000"/>
            <a:headEnd/>
            <a:tailEnd/>
          </a:ln>
          <a:effectLst/>
        </p:spPr>
        <p:txBody>
          <a:bodyPr wrap="none" lIns="0" tIns="0" rIns="0" bIns="0"/>
          <a:lstStyle/>
          <a:p>
            <a:pPr algn="ctr">
              <a:lnSpc>
                <a:spcPct val="90000"/>
              </a:lnSpc>
            </a:pPr>
            <a:r>
              <a:rPr kumimoji="0" lang="en-US" sz="2200" b="1">
                <a:ea typeface="Geneva" pitchFamily="48" charset="0"/>
                <a:cs typeface="Geneva" pitchFamily="48" charset="0"/>
              </a:rPr>
              <a:t>Radio</a:t>
            </a:r>
          </a:p>
          <a:p>
            <a:pPr algn="ctr">
              <a:lnSpc>
                <a:spcPct val="90000"/>
              </a:lnSpc>
            </a:pPr>
            <a:r>
              <a:rPr kumimoji="0" lang="en-US" sz="2200" b="1">
                <a:ea typeface="Geneva" pitchFamily="48" charset="0"/>
                <a:cs typeface="Geneva" pitchFamily="48" charset="0"/>
              </a:rPr>
              <a:t>waves</a:t>
            </a:r>
          </a:p>
        </p:txBody>
      </p:sp>
      <p:sp>
        <p:nvSpPr>
          <p:cNvPr id="423948" name="Text Box 12"/>
          <p:cNvSpPr txBox="1">
            <a:spLocks noChangeArrowheads="1"/>
          </p:cNvSpPr>
          <p:nvPr/>
        </p:nvSpPr>
        <p:spPr bwMode="auto">
          <a:xfrm>
            <a:off x="2078038" y="1427163"/>
            <a:ext cx="849312" cy="266700"/>
          </a:xfrm>
          <a:prstGeom prst="rect">
            <a:avLst/>
          </a:prstGeom>
          <a:noFill/>
          <a:ln w="9525">
            <a:noFill/>
            <a:miter lim="800000"/>
            <a:headEnd/>
            <a:tailEnd/>
          </a:ln>
          <a:effectLst/>
        </p:spPr>
        <p:txBody>
          <a:bodyPr wrap="none" lIns="0" tIns="0" rIns="0" bIns="0"/>
          <a:lstStyle/>
          <a:p>
            <a:pPr algn="l"/>
            <a:r>
              <a:rPr kumimoji="0" lang="en-US" sz="2200" b="1">
                <a:ea typeface="Geneva" pitchFamily="48" charset="0"/>
                <a:cs typeface="Geneva" pitchFamily="48" charset="0"/>
              </a:rPr>
              <a:t>X-rays</a:t>
            </a:r>
          </a:p>
        </p:txBody>
      </p:sp>
      <p:sp>
        <p:nvSpPr>
          <p:cNvPr id="423949" name="Text Box 13"/>
          <p:cNvSpPr txBox="1">
            <a:spLocks noChangeArrowheads="1"/>
          </p:cNvSpPr>
          <p:nvPr/>
        </p:nvSpPr>
        <p:spPr bwMode="auto">
          <a:xfrm>
            <a:off x="935038" y="1316038"/>
            <a:ext cx="976312" cy="673100"/>
          </a:xfrm>
          <a:prstGeom prst="rect">
            <a:avLst/>
          </a:prstGeom>
          <a:noFill/>
          <a:ln w="9525">
            <a:noFill/>
            <a:miter lim="800000"/>
            <a:headEnd/>
            <a:tailEnd/>
          </a:ln>
          <a:effectLst/>
        </p:spPr>
        <p:txBody>
          <a:bodyPr wrap="none" lIns="0" tIns="0" rIns="0" bIns="0"/>
          <a:lstStyle/>
          <a:p>
            <a:pPr algn="ctr"/>
            <a:r>
              <a:rPr kumimoji="0" lang="en-US" sz="2000" b="1">
                <a:ea typeface="Geneva" pitchFamily="48" charset="0"/>
                <a:cs typeface="Geneva" pitchFamily="48" charset="0"/>
              </a:rPr>
              <a:t>Gamma</a:t>
            </a:r>
          </a:p>
          <a:p>
            <a:pPr algn="ctr"/>
            <a:r>
              <a:rPr kumimoji="0" lang="en-US" sz="2000" b="1">
                <a:ea typeface="Geneva" pitchFamily="48" charset="0"/>
                <a:cs typeface="Geneva" pitchFamily="48" charset="0"/>
              </a:rPr>
              <a:t>rays</a:t>
            </a:r>
          </a:p>
        </p:txBody>
      </p:sp>
      <p:sp>
        <p:nvSpPr>
          <p:cNvPr id="423950" name="Text Box 14"/>
          <p:cNvSpPr txBox="1">
            <a:spLocks noChangeArrowheads="1"/>
          </p:cNvSpPr>
          <p:nvPr/>
        </p:nvSpPr>
        <p:spPr bwMode="auto">
          <a:xfrm>
            <a:off x="7805738" y="700088"/>
            <a:ext cx="766762" cy="279400"/>
          </a:xfrm>
          <a:prstGeom prst="rect">
            <a:avLst/>
          </a:prstGeom>
          <a:noFill/>
          <a:ln w="9525">
            <a:noFill/>
            <a:miter lim="800000"/>
            <a:headEnd/>
            <a:tailEnd/>
          </a:ln>
          <a:effectLst/>
        </p:spPr>
        <p:txBody>
          <a:bodyPr wrap="none" lIns="0" tIns="0" rIns="0" bIns="0"/>
          <a:lstStyle/>
          <a:p>
            <a:pPr algn="ctr">
              <a:lnSpc>
                <a:spcPct val="90000"/>
              </a:lnSpc>
            </a:pPr>
            <a:r>
              <a:rPr kumimoji="0" lang="en-US" sz="2200" b="1">
                <a:solidFill>
                  <a:schemeClr val="bg1"/>
                </a:solidFill>
                <a:ea typeface="Geneva" pitchFamily="48" charset="0"/>
                <a:cs typeface="Geneva" pitchFamily="48" charset="0"/>
              </a:rPr>
              <a:t>10</a:t>
            </a:r>
            <a:r>
              <a:rPr kumimoji="0" lang="en-US" sz="2600" b="1" baseline="30000">
                <a:solidFill>
                  <a:schemeClr val="bg1"/>
                </a:solidFill>
                <a:ea typeface="Geneva" pitchFamily="48" charset="0"/>
                <a:cs typeface="Geneva" pitchFamily="48" charset="0"/>
              </a:rPr>
              <a:t>3</a:t>
            </a:r>
            <a:r>
              <a:rPr kumimoji="0" lang="en-US" sz="2000" b="1">
                <a:solidFill>
                  <a:schemeClr val="bg1"/>
                </a:solidFill>
                <a:ea typeface="Geneva" pitchFamily="48" charset="0"/>
                <a:cs typeface="Geneva" pitchFamily="48" charset="0"/>
              </a:rPr>
              <a:t> </a:t>
            </a:r>
            <a:r>
              <a:rPr kumimoji="0" lang="en-US" sz="2200" b="1">
                <a:solidFill>
                  <a:schemeClr val="bg1"/>
                </a:solidFill>
                <a:ea typeface="Geneva" pitchFamily="48" charset="0"/>
                <a:cs typeface="Geneva" pitchFamily="48" charset="0"/>
              </a:rPr>
              <a:t>m</a:t>
            </a:r>
          </a:p>
        </p:txBody>
      </p:sp>
      <p:sp>
        <p:nvSpPr>
          <p:cNvPr id="423951" name="Text Box 15"/>
          <p:cNvSpPr txBox="1">
            <a:spLocks noChangeArrowheads="1"/>
          </p:cNvSpPr>
          <p:nvPr/>
        </p:nvSpPr>
        <p:spPr bwMode="auto">
          <a:xfrm>
            <a:off x="6411913" y="407988"/>
            <a:ext cx="1119187" cy="615950"/>
          </a:xfrm>
          <a:prstGeom prst="rect">
            <a:avLst/>
          </a:prstGeom>
          <a:noFill/>
          <a:ln w="9525">
            <a:noFill/>
            <a:miter lim="800000"/>
            <a:headEnd/>
            <a:tailEnd/>
          </a:ln>
          <a:effectLst/>
        </p:spPr>
        <p:txBody>
          <a:bodyPr wrap="none" lIns="0" tIns="0" rIns="0" bIns="0"/>
          <a:lstStyle/>
          <a:p>
            <a:pPr algn="ctr">
              <a:lnSpc>
                <a:spcPct val="90000"/>
              </a:lnSpc>
            </a:pPr>
            <a:r>
              <a:rPr kumimoji="0" lang="en-US" sz="2200" b="1">
                <a:solidFill>
                  <a:schemeClr val="bg1"/>
                </a:solidFill>
                <a:ea typeface="Geneva" pitchFamily="48" charset="0"/>
                <a:cs typeface="Geneva" pitchFamily="48" charset="0"/>
              </a:rPr>
              <a:t>1 m</a:t>
            </a:r>
          </a:p>
          <a:p>
            <a:pPr algn="ctr">
              <a:lnSpc>
                <a:spcPct val="90000"/>
              </a:lnSpc>
            </a:pPr>
            <a:r>
              <a:rPr kumimoji="0" lang="en-US" sz="2200" b="1">
                <a:solidFill>
                  <a:schemeClr val="bg1"/>
                </a:solidFill>
                <a:ea typeface="Geneva" pitchFamily="48" charset="0"/>
                <a:cs typeface="Geneva" pitchFamily="48" charset="0"/>
              </a:rPr>
              <a:t>(10</a:t>
            </a:r>
            <a:r>
              <a:rPr kumimoji="0" lang="en-US" sz="2600" b="1" baseline="30000">
                <a:solidFill>
                  <a:schemeClr val="bg1"/>
                </a:solidFill>
                <a:ea typeface="Geneva" pitchFamily="48" charset="0"/>
                <a:cs typeface="Geneva" pitchFamily="48" charset="0"/>
              </a:rPr>
              <a:t>9</a:t>
            </a:r>
            <a:r>
              <a:rPr kumimoji="0" lang="en-US" sz="2200" b="1">
                <a:solidFill>
                  <a:schemeClr val="bg1"/>
                </a:solidFill>
                <a:ea typeface="Geneva" pitchFamily="48" charset="0"/>
                <a:cs typeface="Geneva" pitchFamily="48" charset="0"/>
              </a:rPr>
              <a:t> nm)</a:t>
            </a:r>
          </a:p>
        </p:txBody>
      </p:sp>
      <p:sp>
        <p:nvSpPr>
          <p:cNvPr id="423952" name="Text Box 16"/>
          <p:cNvSpPr txBox="1">
            <a:spLocks noChangeArrowheads="1"/>
          </p:cNvSpPr>
          <p:nvPr/>
        </p:nvSpPr>
        <p:spPr bwMode="auto">
          <a:xfrm>
            <a:off x="5119688" y="674688"/>
            <a:ext cx="1020762" cy="314325"/>
          </a:xfrm>
          <a:prstGeom prst="rect">
            <a:avLst/>
          </a:prstGeom>
          <a:noFill/>
          <a:ln w="9525">
            <a:noFill/>
            <a:miter lim="800000"/>
            <a:headEnd/>
            <a:tailEnd/>
          </a:ln>
          <a:effectLst/>
        </p:spPr>
        <p:txBody>
          <a:bodyPr wrap="none" lIns="0" tIns="0" rIns="0" bIns="0"/>
          <a:lstStyle/>
          <a:p>
            <a:pPr algn="ctr"/>
            <a:r>
              <a:rPr kumimoji="0" lang="en-US" sz="2200" b="1">
                <a:solidFill>
                  <a:schemeClr val="bg1"/>
                </a:solidFill>
                <a:ea typeface="Geneva" pitchFamily="48" charset="0"/>
                <a:cs typeface="Geneva" pitchFamily="48" charset="0"/>
              </a:rPr>
              <a:t>10</a:t>
            </a:r>
            <a:r>
              <a:rPr kumimoji="0" lang="en-US" sz="2200" b="1" baseline="30000">
                <a:solidFill>
                  <a:schemeClr val="bg1"/>
                </a:solidFill>
                <a:ea typeface="Geneva" pitchFamily="48" charset="0"/>
                <a:cs typeface="Geneva" pitchFamily="48" charset="0"/>
              </a:rPr>
              <a:t>6</a:t>
            </a:r>
            <a:r>
              <a:rPr kumimoji="0" lang="en-US" sz="2200" b="1">
                <a:solidFill>
                  <a:schemeClr val="bg1"/>
                </a:solidFill>
                <a:ea typeface="Geneva" pitchFamily="48" charset="0"/>
                <a:cs typeface="Geneva" pitchFamily="48" charset="0"/>
              </a:rPr>
              <a:t> nm</a:t>
            </a:r>
          </a:p>
        </p:txBody>
      </p:sp>
      <p:sp>
        <p:nvSpPr>
          <p:cNvPr id="423953" name="Text Box 17"/>
          <p:cNvSpPr txBox="1">
            <a:spLocks noChangeArrowheads="1"/>
          </p:cNvSpPr>
          <p:nvPr/>
        </p:nvSpPr>
        <p:spPr bwMode="auto">
          <a:xfrm>
            <a:off x="3900488" y="671513"/>
            <a:ext cx="1020762" cy="314325"/>
          </a:xfrm>
          <a:prstGeom prst="rect">
            <a:avLst/>
          </a:prstGeom>
          <a:noFill/>
          <a:ln w="9525">
            <a:noFill/>
            <a:miter lim="800000"/>
            <a:headEnd/>
            <a:tailEnd/>
          </a:ln>
          <a:effectLst/>
        </p:spPr>
        <p:txBody>
          <a:bodyPr wrap="none" lIns="0" tIns="0" rIns="0" bIns="0"/>
          <a:lstStyle/>
          <a:p>
            <a:pPr algn="ctr"/>
            <a:r>
              <a:rPr kumimoji="0" lang="en-US" sz="2200" b="1">
                <a:solidFill>
                  <a:schemeClr val="bg1"/>
                </a:solidFill>
                <a:ea typeface="Geneva" pitchFamily="48" charset="0"/>
                <a:cs typeface="Geneva" pitchFamily="48" charset="0"/>
              </a:rPr>
              <a:t>10</a:t>
            </a:r>
            <a:r>
              <a:rPr kumimoji="0" lang="en-US" sz="2200" b="1" baseline="30000">
                <a:solidFill>
                  <a:schemeClr val="bg1"/>
                </a:solidFill>
                <a:ea typeface="Geneva" pitchFamily="48" charset="0"/>
                <a:cs typeface="Geneva" pitchFamily="48" charset="0"/>
              </a:rPr>
              <a:t>3</a:t>
            </a:r>
            <a:r>
              <a:rPr kumimoji="0" lang="en-US" sz="2200" b="1">
                <a:solidFill>
                  <a:schemeClr val="bg1"/>
                </a:solidFill>
                <a:ea typeface="Geneva" pitchFamily="48" charset="0"/>
                <a:cs typeface="Geneva" pitchFamily="48" charset="0"/>
              </a:rPr>
              <a:t> nm</a:t>
            </a:r>
          </a:p>
        </p:txBody>
      </p:sp>
      <p:sp>
        <p:nvSpPr>
          <p:cNvPr id="423954" name="Text Box 18"/>
          <p:cNvSpPr txBox="1">
            <a:spLocks noChangeArrowheads="1"/>
          </p:cNvSpPr>
          <p:nvPr/>
        </p:nvSpPr>
        <p:spPr bwMode="auto">
          <a:xfrm>
            <a:off x="2735263" y="674688"/>
            <a:ext cx="728662" cy="320675"/>
          </a:xfrm>
          <a:prstGeom prst="rect">
            <a:avLst/>
          </a:prstGeom>
          <a:noFill/>
          <a:ln w="9525">
            <a:noFill/>
            <a:miter lim="800000"/>
            <a:headEnd/>
            <a:tailEnd/>
          </a:ln>
          <a:effectLst/>
        </p:spPr>
        <p:txBody>
          <a:bodyPr wrap="none" lIns="0" tIns="0" rIns="0" bIns="0"/>
          <a:lstStyle/>
          <a:p>
            <a:pPr algn="ctr"/>
            <a:r>
              <a:rPr kumimoji="0" lang="en-US" sz="2200" b="1">
                <a:solidFill>
                  <a:schemeClr val="bg1"/>
                </a:solidFill>
                <a:ea typeface="Geneva" pitchFamily="48" charset="0"/>
                <a:cs typeface="Geneva" pitchFamily="48" charset="0"/>
              </a:rPr>
              <a:t>1 nm</a:t>
            </a:r>
          </a:p>
        </p:txBody>
      </p:sp>
      <p:sp>
        <p:nvSpPr>
          <p:cNvPr id="423955" name="Text Box 19"/>
          <p:cNvSpPr txBox="1">
            <a:spLocks noChangeArrowheads="1"/>
          </p:cNvSpPr>
          <p:nvPr/>
        </p:nvSpPr>
        <p:spPr bwMode="auto">
          <a:xfrm>
            <a:off x="1471613" y="646113"/>
            <a:ext cx="1020762" cy="314325"/>
          </a:xfrm>
          <a:prstGeom prst="rect">
            <a:avLst/>
          </a:prstGeom>
          <a:noFill/>
          <a:ln w="9525">
            <a:noFill/>
            <a:miter lim="800000"/>
            <a:headEnd/>
            <a:tailEnd/>
          </a:ln>
          <a:effectLst/>
        </p:spPr>
        <p:txBody>
          <a:bodyPr wrap="none" lIns="0" tIns="0" rIns="0" bIns="0"/>
          <a:lstStyle/>
          <a:p>
            <a:pPr algn="ctr">
              <a:lnSpc>
                <a:spcPct val="110000"/>
              </a:lnSpc>
            </a:pPr>
            <a:r>
              <a:rPr kumimoji="0" lang="en-US" sz="2200" b="1">
                <a:solidFill>
                  <a:schemeClr val="bg1"/>
                </a:solidFill>
                <a:ea typeface="Geneva" pitchFamily="48" charset="0"/>
                <a:cs typeface="Geneva" pitchFamily="48" charset="0"/>
              </a:rPr>
              <a:t>10</a:t>
            </a:r>
            <a:r>
              <a:rPr kumimoji="0" lang="en-US" sz="2200" b="1" baseline="30000">
                <a:solidFill>
                  <a:schemeClr val="bg1"/>
                </a:solidFill>
                <a:ea typeface="Geneva" pitchFamily="48" charset="0"/>
                <a:cs typeface="Geneva" pitchFamily="48" charset="0"/>
              </a:rPr>
              <a:t>–3 </a:t>
            </a:r>
            <a:r>
              <a:rPr kumimoji="0" lang="en-US" sz="2200" b="1">
                <a:solidFill>
                  <a:schemeClr val="bg1"/>
                </a:solidFill>
                <a:ea typeface="Geneva" pitchFamily="48" charset="0"/>
                <a:cs typeface="Geneva" pitchFamily="48" charset="0"/>
              </a:rPr>
              <a:t>nm</a:t>
            </a:r>
          </a:p>
        </p:txBody>
      </p:sp>
      <p:sp>
        <p:nvSpPr>
          <p:cNvPr id="423956" name="Text Box 20"/>
          <p:cNvSpPr txBox="1">
            <a:spLocks noChangeArrowheads="1"/>
          </p:cNvSpPr>
          <p:nvPr/>
        </p:nvSpPr>
        <p:spPr bwMode="auto">
          <a:xfrm>
            <a:off x="395288" y="649288"/>
            <a:ext cx="1020762" cy="314325"/>
          </a:xfrm>
          <a:prstGeom prst="rect">
            <a:avLst/>
          </a:prstGeom>
          <a:noFill/>
          <a:ln w="9525">
            <a:noFill/>
            <a:miter lim="800000"/>
            <a:headEnd/>
            <a:tailEnd/>
          </a:ln>
          <a:effectLst/>
        </p:spPr>
        <p:txBody>
          <a:bodyPr wrap="none" lIns="0" tIns="0" rIns="0" bIns="0"/>
          <a:lstStyle/>
          <a:p>
            <a:pPr algn="ctr">
              <a:lnSpc>
                <a:spcPct val="110000"/>
              </a:lnSpc>
            </a:pPr>
            <a:r>
              <a:rPr kumimoji="0" lang="en-US" sz="2200" b="1">
                <a:solidFill>
                  <a:schemeClr val="bg1"/>
                </a:solidFill>
                <a:ea typeface="Geneva" pitchFamily="48" charset="0"/>
                <a:cs typeface="Geneva" pitchFamily="48" charset="0"/>
              </a:rPr>
              <a:t>10</a:t>
            </a:r>
            <a:r>
              <a:rPr kumimoji="0" lang="en-US" sz="2200" b="1" baseline="30000">
                <a:solidFill>
                  <a:schemeClr val="bg1"/>
                </a:solidFill>
                <a:ea typeface="Geneva" pitchFamily="48" charset="0"/>
                <a:cs typeface="Geneva" pitchFamily="48" charset="0"/>
              </a:rPr>
              <a:t>–5 </a:t>
            </a:r>
            <a:r>
              <a:rPr kumimoji="0" lang="en-US" sz="2200" b="1">
                <a:solidFill>
                  <a:schemeClr val="bg1"/>
                </a:solidFill>
                <a:ea typeface="Geneva" pitchFamily="48" charset="0"/>
                <a:cs typeface="Geneva" pitchFamily="48" charset="0"/>
              </a:rPr>
              <a:t>nm</a:t>
            </a:r>
          </a:p>
        </p:txBody>
      </p:sp>
      <p:sp>
        <p:nvSpPr>
          <p:cNvPr id="423957" name="Text Box 21"/>
          <p:cNvSpPr txBox="1">
            <a:spLocks noChangeArrowheads="1"/>
          </p:cNvSpPr>
          <p:nvPr/>
        </p:nvSpPr>
        <p:spPr bwMode="auto">
          <a:xfrm>
            <a:off x="601663" y="5059363"/>
            <a:ext cx="728662" cy="320675"/>
          </a:xfrm>
          <a:prstGeom prst="rect">
            <a:avLst/>
          </a:prstGeom>
          <a:noFill/>
          <a:ln w="9525">
            <a:noFill/>
            <a:miter lim="800000"/>
            <a:headEnd/>
            <a:tailEnd/>
          </a:ln>
          <a:effectLst/>
        </p:spPr>
        <p:txBody>
          <a:bodyPr wrap="none" lIns="0" tIns="0" rIns="0" bIns="0"/>
          <a:lstStyle/>
          <a:p>
            <a:pPr algn="ctr"/>
            <a:r>
              <a:rPr kumimoji="0" lang="en-US" sz="2200" b="1">
                <a:solidFill>
                  <a:schemeClr val="bg1"/>
                </a:solidFill>
                <a:ea typeface="Geneva" pitchFamily="48" charset="0"/>
                <a:cs typeface="Geneva" pitchFamily="48" charset="0"/>
              </a:rPr>
              <a:t>380</a:t>
            </a:r>
          </a:p>
        </p:txBody>
      </p:sp>
      <p:sp>
        <p:nvSpPr>
          <p:cNvPr id="423958" name="Text Box 22"/>
          <p:cNvSpPr txBox="1">
            <a:spLocks noChangeArrowheads="1"/>
          </p:cNvSpPr>
          <p:nvPr/>
        </p:nvSpPr>
        <p:spPr bwMode="auto">
          <a:xfrm>
            <a:off x="1668463" y="5062538"/>
            <a:ext cx="728662" cy="320675"/>
          </a:xfrm>
          <a:prstGeom prst="rect">
            <a:avLst/>
          </a:prstGeom>
          <a:noFill/>
          <a:ln w="9525">
            <a:noFill/>
            <a:miter lim="800000"/>
            <a:headEnd/>
            <a:tailEnd/>
          </a:ln>
          <a:effectLst/>
        </p:spPr>
        <p:txBody>
          <a:bodyPr wrap="none" lIns="0" tIns="0" rIns="0" bIns="0"/>
          <a:lstStyle/>
          <a:p>
            <a:pPr algn="ctr"/>
            <a:r>
              <a:rPr kumimoji="0" lang="en-US" sz="2200" b="1">
                <a:solidFill>
                  <a:schemeClr val="bg1"/>
                </a:solidFill>
                <a:ea typeface="Geneva" pitchFamily="48" charset="0"/>
                <a:cs typeface="Geneva" pitchFamily="48" charset="0"/>
              </a:rPr>
              <a:t>450</a:t>
            </a:r>
          </a:p>
        </p:txBody>
      </p:sp>
      <p:sp>
        <p:nvSpPr>
          <p:cNvPr id="423959" name="Text Box 23"/>
          <p:cNvSpPr txBox="1">
            <a:spLocks noChangeArrowheads="1"/>
          </p:cNvSpPr>
          <p:nvPr/>
        </p:nvSpPr>
        <p:spPr bwMode="auto">
          <a:xfrm>
            <a:off x="2627313" y="5043488"/>
            <a:ext cx="728662" cy="320675"/>
          </a:xfrm>
          <a:prstGeom prst="rect">
            <a:avLst/>
          </a:prstGeom>
          <a:noFill/>
          <a:ln w="9525">
            <a:noFill/>
            <a:miter lim="800000"/>
            <a:headEnd/>
            <a:tailEnd/>
          </a:ln>
          <a:effectLst/>
        </p:spPr>
        <p:txBody>
          <a:bodyPr wrap="none" lIns="0" tIns="0" rIns="0" bIns="0"/>
          <a:lstStyle/>
          <a:p>
            <a:pPr algn="ctr"/>
            <a:r>
              <a:rPr kumimoji="0" lang="en-US" sz="2200" b="1">
                <a:solidFill>
                  <a:schemeClr val="bg1"/>
                </a:solidFill>
                <a:ea typeface="Geneva" pitchFamily="48" charset="0"/>
                <a:cs typeface="Geneva" pitchFamily="48" charset="0"/>
              </a:rPr>
              <a:t>500</a:t>
            </a:r>
          </a:p>
        </p:txBody>
      </p:sp>
      <p:sp>
        <p:nvSpPr>
          <p:cNvPr id="423960" name="Text Box 24"/>
          <p:cNvSpPr txBox="1">
            <a:spLocks noChangeArrowheads="1"/>
          </p:cNvSpPr>
          <p:nvPr/>
        </p:nvSpPr>
        <p:spPr bwMode="auto">
          <a:xfrm>
            <a:off x="3576638" y="5046663"/>
            <a:ext cx="728662" cy="320675"/>
          </a:xfrm>
          <a:prstGeom prst="rect">
            <a:avLst/>
          </a:prstGeom>
          <a:noFill/>
          <a:ln w="9525">
            <a:noFill/>
            <a:miter lim="800000"/>
            <a:headEnd/>
            <a:tailEnd/>
          </a:ln>
          <a:effectLst/>
        </p:spPr>
        <p:txBody>
          <a:bodyPr wrap="none" lIns="0" tIns="0" rIns="0" bIns="0"/>
          <a:lstStyle/>
          <a:p>
            <a:pPr algn="ctr"/>
            <a:r>
              <a:rPr kumimoji="0" lang="en-US" sz="2200" b="1">
                <a:solidFill>
                  <a:schemeClr val="bg1"/>
                </a:solidFill>
                <a:ea typeface="Geneva" pitchFamily="48" charset="0"/>
                <a:cs typeface="Geneva" pitchFamily="48" charset="0"/>
              </a:rPr>
              <a:t>550</a:t>
            </a:r>
          </a:p>
        </p:txBody>
      </p:sp>
      <p:sp>
        <p:nvSpPr>
          <p:cNvPr id="423961" name="Text Box 25"/>
          <p:cNvSpPr txBox="1">
            <a:spLocks noChangeArrowheads="1"/>
          </p:cNvSpPr>
          <p:nvPr/>
        </p:nvSpPr>
        <p:spPr bwMode="auto">
          <a:xfrm>
            <a:off x="4535488" y="5043488"/>
            <a:ext cx="728662" cy="320675"/>
          </a:xfrm>
          <a:prstGeom prst="rect">
            <a:avLst/>
          </a:prstGeom>
          <a:noFill/>
          <a:ln w="9525">
            <a:noFill/>
            <a:miter lim="800000"/>
            <a:headEnd/>
            <a:tailEnd/>
          </a:ln>
          <a:effectLst/>
        </p:spPr>
        <p:txBody>
          <a:bodyPr wrap="none" lIns="0" tIns="0" rIns="0" bIns="0"/>
          <a:lstStyle/>
          <a:p>
            <a:pPr algn="ctr"/>
            <a:r>
              <a:rPr kumimoji="0" lang="en-US" sz="2200" b="1">
                <a:solidFill>
                  <a:schemeClr val="bg1"/>
                </a:solidFill>
                <a:ea typeface="Geneva" pitchFamily="48" charset="0"/>
                <a:cs typeface="Geneva" pitchFamily="48" charset="0"/>
              </a:rPr>
              <a:t>600</a:t>
            </a:r>
          </a:p>
        </p:txBody>
      </p:sp>
      <p:sp>
        <p:nvSpPr>
          <p:cNvPr id="423962" name="Text Box 26"/>
          <p:cNvSpPr txBox="1">
            <a:spLocks noChangeArrowheads="1"/>
          </p:cNvSpPr>
          <p:nvPr/>
        </p:nvSpPr>
        <p:spPr bwMode="auto">
          <a:xfrm>
            <a:off x="5491163" y="5046663"/>
            <a:ext cx="728662" cy="320675"/>
          </a:xfrm>
          <a:prstGeom prst="rect">
            <a:avLst/>
          </a:prstGeom>
          <a:noFill/>
          <a:ln w="9525">
            <a:noFill/>
            <a:miter lim="800000"/>
            <a:headEnd/>
            <a:tailEnd/>
          </a:ln>
          <a:effectLst/>
        </p:spPr>
        <p:txBody>
          <a:bodyPr wrap="none" lIns="0" tIns="0" rIns="0" bIns="0"/>
          <a:lstStyle/>
          <a:p>
            <a:pPr algn="ctr"/>
            <a:r>
              <a:rPr kumimoji="0" lang="en-US" sz="2200" b="1">
                <a:solidFill>
                  <a:schemeClr val="bg1"/>
                </a:solidFill>
                <a:ea typeface="Geneva" pitchFamily="48" charset="0"/>
                <a:cs typeface="Geneva" pitchFamily="48" charset="0"/>
              </a:rPr>
              <a:t>650</a:t>
            </a:r>
          </a:p>
        </p:txBody>
      </p:sp>
      <p:sp>
        <p:nvSpPr>
          <p:cNvPr id="423963" name="Text Box 27"/>
          <p:cNvSpPr txBox="1">
            <a:spLocks noChangeArrowheads="1"/>
          </p:cNvSpPr>
          <p:nvPr/>
        </p:nvSpPr>
        <p:spPr bwMode="auto">
          <a:xfrm>
            <a:off x="6453188" y="5043488"/>
            <a:ext cx="728662" cy="320675"/>
          </a:xfrm>
          <a:prstGeom prst="rect">
            <a:avLst/>
          </a:prstGeom>
          <a:noFill/>
          <a:ln w="9525">
            <a:noFill/>
            <a:miter lim="800000"/>
            <a:headEnd/>
            <a:tailEnd/>
          </a:ln>
          <a:effectLst/>
        </p:spPr>
        <p:txBody>
          <a:bodyPr wrap="none" lIns="0" tIns="0" rIns="0" bIns="0"/>
          <a:lstStyle/>
          <a:p>
            <a:pPr algn="ctr"/>
            <a:r>
              <a:rPr kumimoji="0" lang="en-US" sz="2200" b="1">
                <a:solidFill>
                  <a:schemeClr val="bg1"/>
                </a:solidFill>
                <a:ea typeface="Geneva" pitchFamily="48" charset="0"/>
                <a:cs typeface="Geneva" pitchFamily="48" charset="0"/>
              </a:rPr>
              <a:t>700</a:t>
            </a:r>
          </a:p>
        </p:txBody>
      </p:sp>
      <p:sp>
        <p:nvSpPr>
          <p:cNvPr id="423964" name="Text Box 28"/>
          <p:cNvSpPr txBox="1">
            <a:spLocks noChangeArrowheads="1"/>
          </p:cNvSpPr>
          <p:nvPr/>
        </p:nvSpPr>
        <p:spPr bwMode="auto">
          <a:xfrm>
            <a:off x="7551738" y="5040313"/>
            <a:ext cx="931862" cy="317500"/>
          </a:xfrm>
          <a:prstGeom prst="rect">
            <a:avLst/>
          </a:prstGeom>
          <a:noFill/>
          <a:ln w="9525">
            <a:noFill/>
            <a:miter lim="800000"/>
            <a:headEnd/>
            <a:tailEnd/>
          </a:ln>
          <a:effectLst/>
        </p:spPr>
        <p:txBody>
          <a:bodyPr wrap="none" lIns="0" tIns="0" rIns="0" bIns="0"/>
          <a:lstStyle/>
          <a:p>
            <a:pPr algn="ctr"/>
            <a:r>
              <a:rPr kumimoji="0" lang="en-US" sz="2200" b="1">
                <a:solidFill>
                  <a:schemeClr val="bg1"/>
                </a:solidFill>
                <a:ea typeface="Geneva" pitchFamily="48" charset="0"/>
                <a:cs typeface="Geneva" pitchFamily="48" charset="0"/>
              </a:rPr>
              <a:t>750 nm</a:t>
            </a:r>
          </a:p>
        </p:txBody>
      </p:sp>
      <p:sp>
        <p:nvSpPr>
          <p:cNvPr id="423965" name="Text Box 29"/>
          <p:cNvSpPr txBox="1">
            <a:spLocks noChangeArrowheads="1"/>
          </p:cNvSpPr>
          <p:nvPr/>
        </p:nvSpPr>
        <p:spPr bwMode="auto">
          <a:xfrm>
            <a:off x="6056313" y="5529263"/>
            <a:ext cx="2538412" cy="292100"/>
          </a:xfrm>
          <a:prstGeom prst="rect">
            <a:avLst/>
          </a:prstGeom>
          <a:noFill/>
          <a:ln w="9525">
            <a:noFill/>
            <a:miter lim="800000"/>
            <a:headEnd/>
            <a:tailEnd/>
          </a:ln>
          <a:effectLst/>
        </p:spPr>
        <p:txBody>
          <a:bodyPr wrap="none" lIns="0" tIns="0" rIns="0" bIns="0"/>
          <a:lstStyle/>
          <a:p>
            <a:pPr algn="ctr"/>
            <a:r>
              <a:rPr kumimoji="0" lang="en-US" sz="2200" b="1">
                <a:solidFill>
                  <a:schemeClr val="bg1"/>
                </a:solidFill>
                <a:ea typeface="Geneva" pitchFamily="48" charset="0"/>
                <a:cs typeface="Geneva" pitchFamily="48" charset="0"/>
              </a:rPr>
              <a:t>Longer wavelength</a:t>
            </a:r>
          </a:p>
        </p:txBody>
      </p:sp>
      <p:sp>
        <p:nvSpPr>
          <p:cNvPr id="423966" name="Text Box 30"/>
          <p:cNvSpPr txBox="1">
            <a:spLocks noChangeArrowheads="1"/>
          </p:cNvSpPr>
          <p:nvPr/>
        </p:nvSpPr>
        <p:spPr bwMode="auto">
          <a:xfrm>
            <a:off x="6049963" y="5926138"/>
            <a:ext cx="1811337" cy="292100"/>
          </a:xfrm>
          <a:prstGeom prst="rect">
            <a:avLst/>
          </a:prstGeom>
          <a:noFill/>
          <a:ln w="9525">
            <a:noFill/>
            <a:miter lim="800000"/>
            <a:headEnd/>
            <a:tailEnd/>
          </a:ln>
          <a:effectLst/>
        </p:spPr>
        <p:txBody>
          <a:bodyPr wrap="none" lIns="0" tIns="0" rIns="0" bIns="0"/>
          <a:lstStyle/>
          <a:p>
            <a:pPr algn="ctr"/>
            <a:r>
              <a:rPr kumimoji="0" lang="en-US" sz="2200" b="1">
                <a:solidFill>
                  <a:schemeClr val="bg1"/>
                </a:solidFill>
                <a:ea typeface="Geneva" pitchFamily="48" charset="0"/>
                <a:cs typeface="Geneva" pitchFamily="48" charset="0"/>
              </a:rPr>
              <a:t>Lower energy</a:t>
            </a:r>
          </a:p>
        </p:txBody>
      </p:sp>
      <p:sp>
        <p:nvSpPr>
          <p:cNvPr id="423967" name="Text Box 31"/>
          <p:cNvSpPr txBox="1">
            <a:spLocks noChangeArrowheads="1"/>
          </p:cNvSpPr>
          <p:nvPr/>
        </p:nvSpPr>
        <p:spPr bwMode="auto">
          <a:xfrm>
            <a:off x="1214438" y="5926138"/>
            <a:ext cx="1912937" cy="342900"/>
          </a:xfrm>
          <a:prstGeom prst="rect">
            <a:avLst/>
          </a:prstGeom>
          <a:noFill/>
          <a:ln w="9525">
            <a:noFill/>
            <a:miter lim="800000"/>
            <a:headEnd/>
            <a:tailEnd/>
          </a:ln>
          <a:effectLst/>
        </p:spPr>
        <p:txBody>
          <a:bodyPr wrap="none" lIns="0" tIns="0" rIns="0" bIns="0"/>
          <a:lstStyle/>
          <a:p>
            <a:pPr algn="ctr"/>
            <a:r>
              <a:rPr kumimoji="0" lang="en-US" sz="2200" b="1">
                <a:solidFill>
                  <a:schemeClr val="bg1"/>
                </a:solidFill>
                <a:ea typeface="Geneva" pitchFamily="48" charset="0"/>
                <a:cs typeface="Geneva" pitchFamily="48" charset="0"/>
              </a:rPr>
              <a:t>Higher energy</a:t>
            </a:r>
          </a:p>
        </p:txBody>
      </p:sp>
      <p:sp>
        <p:nvSpPr>
          <p:cNvPr id="423968" name="Text Box 32"/>
          <p:cNvSpPr txBox="1">
            <a:spLocks noChangeArrowheads="1"/>
          </p:cNvSpPr>
          <p:nvPr/>
        </p:nvSpPr>
        <p:spPr bwMode="auto">
          <a:xfrm>
            <a:off x="458788" y="5532438"/>
            <a:ext cx="2700337" cy="301625"/>
          </a:xfrm>
          <a:prstGeom prst="rect">
            <a:avLst/>
          </a:prstGeom>
          <a:noFill/>
          <a:ln w="9525">
            <a:noFill/>
            <a:miter lim="800000"/>
            <a:headEnd/>
            <a:tailEnd/>
          </a:ln>
          <a:effectLst/>
        </p:spPr>
        <p:txBody>
          <a:bodyPr wrap="none" lIns="0" tIns="0" rIns="0" bIns="0"/>
          <a:lstStyle/>
          <a:p>
            <a:pPr algn="ctr"/>
            <a:r>
              <a:rPr kumimoji="0" lang="en-US" sz="2200" b="1">
                <a:solidFill>
                  <a:schemeClr val="bg1"/>
                </a:solidFill>
                <a:ea typeface="Geneva" pitchFamily="48" charset="0"/>
                <a:cs typeface="Geneva" pitchFamily="48" charset="0"/>
              </a:rPr>
              <a:t>Shorter wavelength</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uv-spectrum.jpg"/>
          <p:cNvPicPr>
            <a:picLocks noGrp="1" noChangeAspect="1"/>
          </p:cNvPicPr>
          <p:nvPr>
            <p:ph idx="1"/>
          </p:nvPr>
        </p:nvPicPr>
        <p:blipFill>
          <a:blip r:embed="rId2" cstate="print"/>
          <a:stretch>
            <a:fillRect/>
          </a:stretch>
        </p:blipFill>
        <p:spPr>
          <a:xfrm>
            <a:off x="1737359" y="182879"/>
            <a:ext cx="5943600" cy="6716268"/>
          </a:xfrm>
        </p:spPr>
      </p:pic>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0375" y="381001"/>
            <a:ext cx="8228013" cy="5930900"/>
          </a:xfrm>
        </p:spPr>
        <p:txBody>
          <a:bodyPr/>
          <a:lstStyle/>
          <a:p>
            <a:r>
              <a:rPr lang="en-US" sz="2800" dirty="0" smtClean="0"/>
              <a:t>UVA, UVB and UVC can all damage collagen fibers and thereby accelerate aging of the skin. Both UVA and UVB destroy vitamin A in skin which may cause further damage. In the past, UVA was considered less harmful, but today it is known that </a:t>
            </a:r>
            <a:r>
              <a:rPr lang="en-US" sz="2800" i="1" dirty="0" smtClean="0"/>
              <a:t>it can contribute to skin cancer </a:t>
            </a:r>
            <a:r>
              <a:rPr lang="en-US" sz="2800" dirty="0" smtClean="0"/>
              <a:t>via </a:t>
            </a:r>
            <a:r>
              <a:rPr lang="en-US" sz="2800" dirty="0" smtClean="0">
                <a:solidFill>
                  <a:srgbClr val="FF0000"/>
                </a:solidFill>
              </a:rPr>
              <a:t>indirect DNA </a:t>
            </a:r>
            <a:r>
              <a:rPr lang="en-US" sz="2800" dirty="0" smtClean="0"/>
              <a:t>damage (free radicals and reactive oxygen species). It penetrates deeply but it does not cause sunburn. UVA does not damage DNA directly like UVB and UVC, but it can generate highly reactive chemical intermediates, such as hydroxyl and oxygen radicals, which in turn can damage DNA. </a:t>
            </a:r>
            <a:endParaRPr lang="en-US" sz="2800" dirty="0"/>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Sunlight</a:t>
            </a:r>
            <a:endParaRPr lang="en-US" dirty="0"/>
          </a:p>
        </p:txBody>
      </p:sp>
      <p:sp>
        <p:nvSpPr>
          <p:cNvPr id="3" name="Content Placeholder 2"/>
          <p:cNvSpPr>
            <a:spLocks noGrp="1"/>
          </p:cNvSpPr>
          <p:nvPr>
            <p:ph idx="1"/>
          </p:nvPr>
        </p:nvSpPr>
        <p:spPr/>
        <p:txBody>
          <a:bodyPr/>
          <a:lstStyle/>
          <a:p>
            <a:r>
              <a:rPr lang="en-US" dirty="0" smtClean="0">
                <a:solidFill>
                  <a:srgbClr val="FF0000"/>
                </a:solidFill>
              </a:rPr>
              <a:t>An overexposure to UVB radiation can cause sunburn and some forms of skin cancer. </a:t>
            </a:r>
            <a:r>
              <a:rPr lang="en-US" dirty="0" smtClean="0"/>
              <a:t>In humans, prolonged exposure to solar UV radiation may result in acute and chronic health effects on the skin, eye, and immune system</a:t>
            </a:r>
          </a:p>
          <a:p>
            <a:r>
              <a:rPr lang="en-US" dirty="0" smtClean="0">
                <a:solidFill>
                  <a:srgbClr val="FF0000"/>
                </a:solidFill>
              </a:rPr>
              <a:t>UVC rays are the highest energy, most dangerous type of ultraviolet light. </a:t>
            </a:r>
            <a:r>
              <a:rPr lang="en-US" dirty="0" smtClean="0"/>
              <a:t>Little attention has been given to UVC rays in the past since they are filtered out by the atmosphere.</a:t>
            </a:r>
            <a:endParaRPr lang="en-US" dirty="0"/>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0375" y="304800"/>
            <a:ext cx="8228013" cy="6400799"/>
          </a:xfrm>
        </p:spPr>
        <p:txBody>
          <a:bodyPr/>
          <a:lstStyle/>
          <a:p>
            <a:r>
              <a:rPr lang="en-US" dirty="0" smtClean="0"/>
              <a:t>UVB light can cause direct DNA damage. The radiation excites DNA molecules in skin cells, causing aberrant covalent bonds to form between adjacent cytosine bases, producing a dimer. </a:t>
            </a:r>
          </a:p>
          <a:p>
            <a:endParaRPr lang="en-US" dirty="0"/>
          </a:p>
        </p:txBody>
      </p:sp>
      <p:pic>
        <p:nvPicPr>
          <p:cNvPr id="4" name="Picture 3" descr="DNA_UV_mutation.gif"/>
          <p:cNvPicPr>
            <a:picLocks noChangeAspect="1"/>
          </p:cNvPicPr>
          <p:nvPr/>
        </p:nvPicPr>
        <p:blipFill>
          <a:blip r:embed="rId2" cstate="print"/>
          <a:stretch>
            <a:fillRect/>
          </a:stretch>
        </p:blipFill>
        <p:spPr>
          <a:xfrm>
            <a:off x="2905125" y="2143124"/>
            <a:ext cx="3333750" cy="4105275"/>
          </a:xfrm>
          <a:prstGeom prst="rect">
            <a:avLst/>
          </a:prstGeom>
        </p:spPr>
      </p:pic>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0375" y="381001"/>
            <a:ext cx="8228013" cy="5930900"/>
          </a:xfrm>
        </p:spPr>
        <p:txBody>
          <a:bodyPr/>
          <a:lstStyle/>
          <a:p>
            <a:r>
              <a:rPr lang="en-US" sz="2800" dirty="0" smtClean="0"/>
              <a:t>UVA does not damage DNA directly like UVB and UVC, but it can generate highly reactive chemical intermediates, such as hydroxyl and oxygen radicals, which in turn can damage DNA. Because UVA does not cause reddening of the skin (erythema) it cannot be measured in SPF testing. There is no good clinical measurement for blockage of UVA radiation, but it is important that sunscreen block both UVA and UVB. Some scientists blame the absence of UVA filters in sunscreens for the higher melanoma-risk that was found for sunscreen users.</a:t>
            </a:r>
          </a:p>
          <a:p>
            <a:endParaRPr lang="en-US" sz="2800" dirty="0" smtClean="0"/>
          </a:p>
          <a:p>
            <a:endParaRPr lang="en-US" dirty="0"/>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Sun Protection Formula</a:t>
            </a:r>
            <a:endParaRPr lang="en-US" dirty="0"/>
          </a:p>
        </p:txBody>
      </p:sp>
      <p:sp>
        <p:nvSpPr>
          <p:cNvPr id="3" name="Content Placeholder 2"/>
          <p:cNvSpPr>
            <a:spLocks noGrp="1"/>
          </p:cNvSpPr>
          <p:nvPr>
            <p:ph idx="1"/>
          </p:nvPr>
        </p:nvSpPr>
        <p:spPr/>
        <p:txBody>
          <a:bodyPr/>
          <a:lstStyle/>
          <a:p>
            <a:r>
              <a:rPr lang="en-US" dirty="0" smtClean="0"/>
              <a:t>SPF is an acronym for Sun Protection Factor. The number you see associated with SPF represents the length of time you can stay out in the sun without burning, multiplied by the corresponding number. So a person who would normally start to burn in 10 minutes, could </a:t>
            </a:r>
            <a:r>
              <a:rPr lang="en-US" i="1" dirty="0" smtClean="0"/>
              <a:t>theoretically</a:t>
            </a:r>
            <a:r>
              <a:rPr lang="en-US" dirty="0" smtClean="0"/>
              <a:t> have 150 minutes of sun protection with a sunscreen that has an SPF of 15.</a:t>
            </a:r>
          </a:p>
          <a:p>
            <a:endParaRPr lang="en-US" dirty="0"/>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Review of Skin Color</a:t>
            </a:r>
            <a:endParaRPr lang="en-US" dirty="0"/>
          </a:p>
        </p:txBody>
      </p:sp>
      <p:sp>
        <p:nvSpPr>
          <p:cNvPr id="3" name="Content Placeholder 2"/>
          <p:cNvSpPr>
            <a:spLocks noGrp="1"/>
          </p:cNvSpPr>
          <p:nvPr>
            <p:ph idx="1"/>
          </p:nvPr>
        </p:nvSpPr>
        <p:spPr>
          <a:xfrm>
            <a:off x="460375" y="914401"/>
            <a:ext cx="8228013" cy="5397500"/>
          </a:xfrm>
        </p:spPr>
        <p:txBody>
          <a:bodyPr/>
          <a:lstStyle/>
          <a:p>
            <a:r>
              <a:rPr lang="en-US" dirty="0" smtClean="0"/>
              <a:t>Skin color depends on</a:t>
            </a:r>
          </a:p>
          <a:p>
            <a:pPr>
              <a:buNone/>
            </a:pPr>
            <a:r>
              <a:rPr lang="en-US" dirty="0" smtClean="0"/>
              <a:t>(1) presence and absence of </a:t>
            </a:r>
            <a:r>
              <a:rPr lang="en-US" b="1" dirty="0" smtClean="0"/>
              <a:t>melanin – </a:t>
            </a:r>
            <a:r>
              <a:rPr lang="en-US" dirty="0" smtClean="0"/>
              <a:t>because melanin is the darkest substance it takes precedence over the other coloring agents</a:t>
            </a:r>
          </a:p>
          <a:p>
            <a:pPr>
              <a:buNone/>
            </a:pPr>
            <a:r>
              <a:rPr lang="en-US" dirty="0" smtClean="0"/>
              <a:t>(2) amount of </a:t>
            </a:r>
            <a:r>
              <a:rPr lang="en-US" b="1" dirty="0" smtClean="0"/>
              <a:t>carotene –  </a:t>
            </a:r>
            <a:r>
              <a:rPr lang="en-US" dirty="0" smtClean="0"/>
              <a:t>Carotene is the least common skin pigment – it results in a yellowing of skin</a:t>
            </a:r>
          </a:p>
          <a:p>
            <a:pPr>
              <a:buNone/>
            </a:pPr>
            <a:r>
              <a:rPr lang="en-US" dirty="0" smtClean="0"/>
              <a:t>(3) color of hemoglobin in the red blood cells (red oxygenated – blue deoxygenated)</a:t>
            </a:r>
            <a:endParaRPr lang="en-US" dirty="0"/>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Dermal – Epidermal Junction</a:t>
            </a:r>
            <a:endParaRPr lang="en-US" dirty="0"/>
          </a:p>
        </p:txBody>
      </p:sp>
      <p:sp>
        <p:nvSpPr>
          <p:cNvPr id="3" name="Content Placeholder 2"/>
          <p:cNvSpPr>
            <a:spLocks noGrp="1"/>
          </p:cNvSpPr>
          <p:nvPr>
            <p:ph idx="1"/>
          </p:nvPr>
        </p:nvSpPr>
        <p:spPr>
          <a:xfrm>
            <a:off x="152401" y="914401"/>
            <a:ext cx="8535988" cy="5397500"/>
          </a:xfrm>
        </p:spPr>
        <p:txBody>
          <a:bodyPr/>
          <a:lstStyle/>
          <a:p>
            <a:r>
              <a:rPr lang="en-US" dirty="0" smtClean="0"/>
              <a:t>The basement membrane is the D-E junction</a:t>
            </a:r>
          </a:p>
          <a:p>
            <a:r>
              <a:rPr lang="en-US" dirty="0" smtClean="0"/>
              <a:t>This basement membrane is composed of a  basal lamina on top of a reticular lamina</a:t>
            </a:r>
          </a:p>
          <a:p>
            <a:r>
              <a:rPr lang="en-US" dirty="0" smtClean="0"/>
              <a:t>The basement membrane prevents cancer of the epidermis from metastasizing in that the epidermis has no lymphatics or blood vessels</a:t>
            </a:r>
          </a:p>
          <a:p>
            <a:r>
              <a:rPr lang="en-US" dirty="0" smtClean="0"/>
              <a:t>The stratum basale cells are firmly attached to the basement membrane by hemi-desmosomes – if this attachment breaks – this forms a blister </a:t>
            </a:r>
          </a:p>
          <a:p>
            <a:endParaRPr lang="en-US" dirty="0"/>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8" name="Rectangle 4"/>
          <p:cNvSpPr>
            <a:spLocks noGrp="1" noChangeArrowheads="1"/>
          </p:cNvSpPr>
          <p:nvPr>
            <p:ph type="title"/>
          </p:nvPr>
        </p:nvSpPr>
        <p:spPr/>
        <p:txBody>
          <a:bodyPr/>
          <a:lstStyle/>
          <a:p>
            <a:r>
              <a:rPr lang="en-US" dirty="0"/>
              <a:t>Dermis</a:t>
            </a:r>
          </a:p>
        </p:txBody>
      </p:sp>
      <p:sp>
        <p:nvSpPr>
          <p:cNvPr id="21509" name="Rectangle 5"/>
          <p:cNvSpPr>
            <a:spLocks noGrp="1" noChangeArrowheads="1"/>
          </p:cNvSpPr>
          <p:nvPr>
            <p:ph type="body" idx="1"/>
          </p:nvPr>
        </p:nvSpPr>
        <p:spPr/>
        <p:txBody>
          <a:bodyPr/>
          <a:lstStyle/>
          <a:p>
            <a:r>
              <a:rPr lang="en-US" dirty="0"/>
              <a:t>Strong, flexible </a:t>
            </a:r>
            <a:r>
              <a:rPr lang="en-US" dirty="0" smtClean="0"/>
              <a:t>loose and dense connective tissues</a:t>
            </a:r>
            <a:endParaRPr lang="en-US" dirty="0"/>
          </a:p>
          <a:p>
            <a:r>
              <a:rPr lang="en-US" dirty="0"/>
              <a:t>Cells include fibroblasts, macrophages, and occasionally mast cells and white blood cells</a:t>
            </a:r>
          </a:p>
          <a:p>
            <a:r>
              <a:rPr lang="en-US" dirty="0"/>
              <a:t>Two layers: </a:t>
            </a:r>
          </a:p>
          <a:p>
            <a:pPr lvl="1"/>
            <a:r>
              <a:rPr lang="en-US" dirty="0" smtClean="0"/>
              <a:t>Papillary – upper 1/5</a:t>
            </a:r>
            <a:r>
              <a:rPr lang="en-US" baseline="30000" dirty="0" smtClean="0"/>
              <a:t>th</a:t>
            </a:r>
            <a:r>
              <a:rPr lang="en-US" dirty="0" smtClean="0"/>
              <a:t> - loose connective tissue</a:t>
            </a:r>
            <a:endParaRPr lang="en-US" dirty="0"/>
          </a:p>
          <a:p>
            <a:pPr lvl="1"/>
            <a:r>
              <a:rPr lang="en-US" dirty="0" smtClean="0"/>
              <a:t>Reticular – bottom 4/5</a:t>
            </a:r>
            <a:r>
              <a:rPr lang="en-US" baseline="30000" dirty="0" smtClean="0"/>
              <a:t>th</a:t>
            </a:r>
            <a:r>
              <a:rPr lang="en-US" dirty="0" smtClean="0"/>
              <a:t> – dense connective tissue</a:t>
            </a:r>
            <a:endParaRPr lang="en-US" dirty="0"/>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8" name="Rectangle 6"/>
          <p:cNvSpPr>
            <a:spLocks noChangeArrowheads="1"/>
          </p:cNvSpPr>
          <p:nvPr/>
        </p:nvSpPr>
        <p:spPr bwMode="auto">
          <a:xfrm>
            <a:off x="8235950" y="6581775"/>
            <a:ext cx="904875" cy="274638"/>
          </a:xfrm>
          <a:prstGeom prst="rect">
            <a:avLst/>
          </a:prstGeom>
          <a:noFill/>
          <a:ln w="9525">
            <a:noFill/>
            <a:miter lim="800000"/>
            <a:headEnd/>
            <a:tailEnd/>
          </a:ln>
          <a:effectLst/>
        </p:spPr>
        <p:txBody>
          <a:bodyPr wrap="none">
            <a:spAutoFit/>
          </a:bodyPr>
          <a:lstStyle/>
          <a:p>
            <a:pPr algn="r"/>
            <a:r>
              <a:rPr lang="en-US" sz="1200" b="1" dirty="0">
                <a:latin typeface="Arial" charset="0"/>
              </a:rPr>
              <a:t>Figure 5.1</a:t>
            </a:r>
          </a:p>
        </p:txBody>
      </p:sp>
      <p:pic>
        <p:nvPicPr>
          <p:cNvPr id="23561" name="Picture 9" descr="figure_05_01"/>
          <p:cNvPicPr>
            <a:picLocks noChangeAspect="1" noChangeArrowheads="1"/>
          </p:cNvPicPr>
          <p:nvPr/>
        </p:nvPicPr>
        <p:blipFill>
          <a:blip r:embed="rId2" cstate="print"/>
          <a:srcRect/>
          <a:stretch>
            <a:fillRect/>
          </a:stretch>
        </p:blipFill>
        <p:spPr bwMode="auto">
          <a:xfrm>
            <a:off x="404813" y="600075"/>
            <a:ext cx="8231187" cy="5195888"/>
          </a:xfrm>
          <a:prstGeom prst="rect">
            <a:avLst/>
          </a:prstGeom>
          <a:noFill/>
        </p:spPr>
      </p:pic>
      <p:sp>
        <p:nvSpPr>
          <p:cNvPr id="23562" name="Freeform 10"/>
          <p:cNvSpPr>
            <a:spLocks/>
          </p:cNvSpPr>
          <p:nvPr/>
        </p:nvSpPr>
        <p:spPr bwMode="auto">
          <a:xfrm>
            <a:off x="2476500" y="2017713"/>
            <a:ext cx="76200" cy="323850"/>
          </a:xfrm>
          <a:custGeom>
            <a:avLst/>
            <a:gdLst/>
            <a:ahLst/>
            <a:cxnLst>
              <a:cxn ang="0">
                <a:pos x="48" y="0"/>
              </a:cxn>
              <a:cxn ang="0">
                <a:pos x="0" y="0"/>
              </a:cxn>
              <a:cxn ang="0">
                <a:pos x="0" y="204"/>
              </a:cxn>
              <a:cxn ang="0">
                <a:pos x="48" y="204"/>
              </a:cxn>
            </a:cxnLst>
            <a:rect l="0" t="0" r="r" b="b"/>
            <a:pathLst>
              <a:path w="48" h="204">
                <a:moveTo>
                  <a:pt x="48" y="0"/>
                </a:moveTo>
                <a:lnTo>
                  <a:pt x="0" y="0"/>
                </a:lnTo>
                <a:lnTo>
                  <a:pt x="0" y="204"/>
                </a:lnTo>
                <a:lnTo>
                  <a:pt x="48" y="204"/>
                </a:lnTo>
              </a:path>
            </a:pathLst>
          </a:custGeom>
          <a:noFill/>
          <a:ln w="9525">
            <a:solidFill>
              <a:srgbClr val="231F20"/>
            </a:solidFill>
            <a:prstDash val="solid"/>
            <a:round/>
            <a:headEnd/>
            <a:tailEnd/>
          </a:ln>
        </p:spPr>
        <p:txBody>
          <a:bodyPr/>
          <a:lstStyle/>
          <a:p>
            <a:endParaRPr lang="en-US" dirty="0"/>
          </a:p>
        </p:txBody>
      </p:sp>
      <p:sp>
        <p:nvSpPr>
          <p:cNvPr id="23563" name="Line 11"/>
          <p:cNvSpPr>
            <a:spLocks noChangeShapeType="1"/>
          </p:cNvSpPr>
          <p:nvPr/>
        </p:nvSpPr>
        <p:spPr bwMode="auto">
          <a:xfrm flipH="1">
            <a:off x="1562100" y="2185988"/>
            <a:ext cx="911225" cy="1587"/>
          </a:xfrm>
          <a:prstGeom prst="line">
            <a:avLst/>
          </a:prstGeom>
          <a:noFill/>
          <a:ln w="9525">
            <a:solidFill>
              <a:srgbClr val="231F20"/>
            </a:solidFill>
            <a:round/>
            <a:headEnd/>
            <a:tailEnd/>
          </a:ln>
        </p:spPr>
        <p:txBody>
          <a:bodyPr/>
          <a:lstStyle/>
          <a:p>
            <a:endParaRPr lang="en-US" dirty="0"/>
          </a:p>
        </p:txBody>
      </p:sp>
      <p:sp>
        <p:nvSpPr>
          <p:cNvPr id="23564" name="Freeform 12"/>
          <p:cNvSpPr>
            <a:spLocks/>
          </p:cNvSpPr>
          <p:nvPr/>
        </p:nvSpPr>
        <p:spPr bwMode="auto">
          <a:xfrm>
            <a:off x="2476500" y="2373313"/>
            <a:ext cx="76200" cy="123825"/>
          </a:xfrm>
          <a:custGeom>
            <a:avLst/>
            <a:gdLst/>
            <a:ahLst/>
            <a:cxnLst>
              <a:cxn ang="0">
                <a:pos x="48" y="0"/>
              </a:cxn>
              <a:cxn ang="0">
                <a:pos x="0" y="0"/>
              </a:cxn>
              <a:cxn ang="0">
                <a:pos x="0" y="78"/>
              </a:cxn>
              <a:cxn ang="0">
                <a:pos x="48" y="78"/>
              </a:cxn>
            </a:cxnLst>
            <a:rect l="0" t="0" r="r" b="b"/>
            <a:pathLst>
              <a:path w="48" h="78">
                <a:moveTo>
                  <a:pt x="48" y="0"/>
                </a:moveTo>
                <a:lnTo>
                  <a:pt x="0" y="0"/>
                </a:lnTo>
                <a:lnTo>
                  <a:pt x="0" y="78"/>
                </a:lnTo>
                <a:lnTo>
                  <a:pt x="48" y="78"/>
                </a:lnTo>
              </a:path>
            </a:pathLst>
          </a:custGeom>
          <a:noFill/>
          <a:ln w="9525">
            <a:solidFill>
              <a:srgbClr val="231F20"/>
            </a:solidFill>
            <a:prstDash val="solid"/>
            <a:round/>
            <a:headEnd/>
            <a:tailEnd/>
          </a:ln>
        </p:spPr>
        <p:txBody>
          <a:bodyPr/>
          <a:lstStyle/>
          <a:p>
            <a:endParaRPr lang="en-US" dirty="0"/>
          </a:p>
        </p:txBody>
      </p:sp>
      <p:sp>
        <p:nvSpPr>
          <p:cNvPr id="23565" name="Line 13"/>
          <p:cNvSpPr>
            <a:spLocks noChangeShapeType="1"/>
          </p:cNvSpPr>
          <p:nvPr/>
        </p:nvSpPr>
        <p:spPr bwMode="auto">
          <a:xfrm flipH="1">
            <a:off x="2378075" y="2436813"/>
            <a:ext cx="95250" cy="1587"/>
          </a:xfrm>
          <a:prstGeom prst="line">
            <a:avLst/>
          </a:prstGeom>
          <a:noFill/>
          <a:ln w="9525">
            <a:solidFill>
              <a:srgbClr val="231F20"/>
            </a:solidFill>
            <a:round/>
            <a:headEnd/>
            <a:tailEnd/>
          </a:ln>
        </p:spPr>
        <p:txBody>
          <a:bodyPr/>
          <a:lstStyle/>
          <a:p>
            <a:endParaRPr lang="en-US" dirty="0"/>
          </a:p>
        </p:txBody>
      </p:sp>
      <p:sp>
        <p:nvSpPr>
          <p:cNvPr id="23566" name="Freeform 14"/>
          <p:cNvSpPr>
            <a:spLocks/>
          </p:cNvSpPr>
          <p:nvPr/>
        </p:nvSpPr>
        <p:spPr bwMode="auto">
          <a:xfrm>
            <a:off x="2476500" y="2532063"/>
            <a:ext cx="76200" cy="1651000"/>
          </a:xfrm>
          <a:custGeom>
            <a:avLst/>
            <a:gdLst/>
            <a:ahLst/>
            <a:cxnLst>
              <a:cxn ang="0">
                <a:pos x="48" y="0"/>
              </a:cxn>
              <a:cxn ang="0">
                <a:pos x="0" y="0"/>
              </a:cxn>
              <a:cxn ang="0">
                <a:pos x="0" y="1040"/>
              </a:cxn>
              <a:cxn ang="0">
                <a:pos x="48" y="1040"/>
              </a:cxn>
            </a:cxnLst>
            <a:rect l="0" t="0" r="r" b="b"/>
            <a:pathLst>
              <a:path w="48" h="1040">
                <a:moveTo>
                  <a:pt x="48" y="0"/>
                </a:moveTo>
                <a:lnTo>
                  <a:pt x="0" y="0"/>
                </a:lnTo>
                <a:lnTo>
                  <a:pt x="0" y="1040"/>
                </a:lnTo>
                <a:lnTo>
                  <a:pt x="48" y="1040"/>
                </a:lnTo>
              </a:path>
            </a:pathLst>
          </a:custGeom>
          <a:noFill/>
          <a:ln w="9525">
            <a:solidFill>
              <a:srgbClr val="231F20"/>
            </a:solidFill>
            <a:prstDash val="solid"/>
            <a:round/>
            <a:headEnd/>
            <a:tailEnd/>
          </a:ln>
        </p:spPr>
        <p:txBody>
          <a:bodyPr/>
          <a:lstStyle/>
          <a:p>
            <a:endParaRPr lang="en-US" dirty="0"/>
          </a:p>
        </p:txBody>
      </p:sp>
      <p:sp>
        <p:nvSpPr>
          <p:cNvPr id="23567" name="Line 15"/>
          <p:cNvSpPr>
            <a:spLocks noChangeShapeType="1"/>
          </p:cNvSpPr>
          <p:nvPr/>
        </p:nvSpPr>
        <p:spPr bwMode="auto">
          <a:xfrm flipH="1">
            <a:off x="2374900" y="3357563"/>
            <a:ext cx="98425" cy="1587"/>
          </a:xfrm>
          <a:prstGeom prst="line">
            <a:avLst/>
          </a:prstGeom>
          <a:noFill/>
          <a:ln w="9525">
            <a:solidFill>
              <a:srgbClr val="231F20"/>
            </a:solidFill>
            <a:round/>
            <a:headEnd/>
            <a:tailEnd/>
          </a:ln>
        </p:spPr>
        <p:txBody>
          <a:bodyPr/>
          <a:lstStyle/>
          <a:p>
            <a:endParaRPr lang="en-US" dirty="0"/>
          </a:p>
        </p:txBody>
      </p:sp>
      <p:sp>
        <p:nvSpPr>
          <p:cNvPr id="23568" name="Freeform 16"/>
          <p:cNvSpPr>
            <a:spLocks/>
          </p:cNvSpPr>
          <p:nvPr/>
        </p:nvSpPr>
        <p:spPr bwMode="auto">
          <a:xfrm>
            <a:off x="1374775" y="2370138"/>
            <a:ext cx="73025" cy="1812925"/>
          </a:xfrm>
          <a:custGeom>
            <a:avLst/>
            <a:gdLst/>
            <a:ahLst/>
            <a:cxnLst>
              <a:cxn ang="0">
                <a:pos x="46" y="0"/>
              </a:cxn>
              <a:cxn ang="0">
                <a:pos x="0" y="0"/>
              </a:cxn>
              <a:cxn ang="0">
                <a:pos x="0" y="1142"/>
              </a:cxn>
              <a:cxn ang="0">
                <a:pos x="46" y="1142"/>
              </a:cxn>
            </a:cxnLst>
            <a:rect l="0" t="0" r="r" b="b"/>
            <a:pathLst>
              <a:path w="46" h="1142">
                <a:moveTo>
                  <a:pt x="46" y="0"/>
                </a:moveTo>
                <a:lnTo>
                  <a:pt x="0" y="0"/>
                </a:lnTo>
                <a:lnTo>
                  <a:pt x="0" y="1142"/>
                </a:lnTo>
                <a:lnTo>
                  <a:pt x="46" y="1142"/>
                </a:lnTo>
              </a:path>
            </a:pathLst>
          </a:custGeom>
          <a:noFill/>
          <a:ln w="9525">
            <a:solidFill>
              <a:srgbClr val="231F20"/>
            </a:solidFill>
            <a:prstDash val="solid"/>
            <a:round/>
            <a:headEnd/>
            <a:tailEnd/>
          </a:ln>
        </p:spPr>
        <p:txBody>
          <a:bodyPr/>
          <a:lstStyle/>
          <a:p>
            <a:endParaRPr lang="en-US" dirty="0"/>
          </a:p>
        </p:txBody>
      </p:sp>
      <p:sp>
        <p:nvSpPr>
          <p:cNvPr id="23569" name="Line 17"/>
          <p:cNvSpPr>
            <a:spLocks noChangeShapeType="1"/>
          </p:cNvSpPr>
          <p:nvPr/>
        </p:nvSpPr>
        <p:spPr bwMode="auto">
          <a:xfrm flipH="1">
            <a:off x="1225550" y="3278188"/>
            <a:ext cx="146050" cy="1587"/>
          </a:xfrm>
          <a:prstGeom prst="line">
            <a:avLst/>
          </a:prstGeom>
          <a:noFill/>
          <a:ln w="9525">
            <a:solidFill>
              <a:srgbClr val="231F20"/>
            </a:solidFill>
            <a:round/>
            <a:headEnd/>
            <a:tailEnd/>
          </a:ln>
        </p:spPr>
        <p:txBody>
          <a:bodyPr/>
          <a:lstStyle/>
          <a:p>
            <a:endParaRPr lang="en-US" dirty="0"/>
          </a:p>
        </p:txBody>
      </p:sp>
      <p:sp>
        <p:nvSpPr>
          <p:cNvPr id="23570" name="Freeform 18"/>
          <p:cNvSpPr>
            <a:spLocks/>
          </p:cNvSpPr>
          <p:nvPr/>
        </p:nvSpPr>
        <p:spPr bwMode="auto">
          <a:xfrm>
            <a:off x="2476500" y="4224338"/>
            <a:ext cx="76200" cy="209550"/>
          </a:xfrm>
          <a:custGeom>
            <a:avLst/>
            <a:gdLst/>
            <a:ahLst/>
            <a:cxnLst>
              <a:cxn ang="0">
                <a:pos x="48" y="0"/>
              </a:cxn>
              <a:cxn ang="0">
                <a:pos x="0" y="0"/>
              </a:cxn>
              <a:cxn ang="0">
                <a:pos x="0" y="132"/>
              </a:cxn>
            </a:cxnLst>
            <a:rect l="0" t="0" r="r" b="b"/>
            <a:pathLst>
              <a:path w="48" h="132">
                <a:moveTo>
                  <a:pt x="48" y="0"/>
                </a:moveTo>
                <a:lnTo>
                  <a:pt x="0" y="0"/>
                </a:lnTo>
                <a:lnTo>
                  <a:pt x="0" y="132"/>
                </a:lnTo>
              </a:path>
            </a:pathLst>
          </a:custGeom>
          <a:noFill/>
          <a:ln w="9525">
            <a:solidFill>
              <a:srgbClr val="231F20"/>
            </a:solidFill>
            <a:prstDash val="solid"/>
            <a:round/>
            <a:headEnd/>
            <a:tailEnd/>
          </a:ln>
        </p:spPr>
        <p:txBody>
          <a:bodyPr/>
          <a:lstStyle/>
          <a:p>
            <a:endParaRPr lang="en-US" dirty="0"/>
          </a:p>
        </p:txBody>
      </p:sp>
      <p:sp>
        <p:nvSpPr>
          <p:cNvPr id="23571" name="Line 19"/>
          <p:cNvSpPr>
            <a:spLocks noChangeShapeType="1"/>
          </p:cNvSpPr>
          <p:nvPr/>
        </p:nvSpPr>
        <p:spPr bwMode="auto">
          <a:xfrm flipH="1">
            <a:off x="1778000" y="4322763"/>
            <a:ext cx="695325" cy="1587"/>
          </a:xfrm>
          <a:prstGeom prst="line">
            <a:avLst/>
          </a:prstGeom>
          <a:noFill/>
          <a:ln w="9525">
            <a:solidFill>
              <a:srgbClr val="231F20"/>
            </a:solidFill>
            <a:round/>
            <a:headEnd/>
            <a:tailEnd/>
          </a:ln>
        </p:spPr>
        <p:txBody>
          <a:bodyPr/>
          <a:lstStyle/>
          <a:p>
            <a:endParaRPr lang="en-US" dirty="0"/>
          </a:p>
        </p:txBody>
      </p:sp>
      <p:sp>
        <p:nvSpPr>
          <p:cNvPr id="23572" name="Line 20"/>
          <p:cNvSpPr>
            <a:spLocks noChangeShapeType="1"/>
          </p:cNvSpPr>
          <p:nvPr/>
        </p:nvSpPr>
        <p:spPr bwMode="auto">
          <a:xfrm>
            <a:off x="2476500" y="4452938"/>
            <a:ext cx="1588" cy="38100"/>
          </a:xfrm>
          <a:prstGeom prst="line">
            <a:avLst/>
          </a:prstGeom>
          <a:noFill/>
          <a:ln w="9525">
            <a:solidFill>
              <a:srgbClr val="231F20"/>
            </a:solidFill>
            <a:round/>
            <a:headEnd/>
            <a:tailEnd/>
          </a:ln>
        </p:spPr>
        <p:txBody>
          <a:bodyPr/>
          <a:lstStyle/>
          <a:p>
            <a:endParaRPr lang="en-US" dirty="0"/>
          </a:p>
        </p:txBody>
      </p:sp>
      <p:sp>
        <p:nvSpPr>
          <p:cNvPr id="23573" name="Line 21"/>
          <p:cNvSpPr>
            <a:spLocks noChangeShapeType="1"/>
          </p:cNvSpPr>
          <p:nvPr/>
        </p:nvSpPr>
        <p:spPr bwMode="auto">
          <a:xfrm>
            <a:off x="2476500" y="4516438"/>
            <a:ext cx="1588" cy="38100"/>
          </a:xfrm>
          <a:prstGeom prst="line">
            <a:avLst/>
          </a:prstGeom>
          <a:noFill/>
          <a:ln w="9525">
            <a:solidFill>
              <a:srgbClr val="231F20"/>
            </a:solidFill>
            <a:round/>
            <a:headEnd/>
            <a:tailEnd/>
          </a:ln>
        </p:spPr>
        <p:txBody>
          <a:bodyPr/>
          <a:lstStyle/>
          <a:p>
            <a:endParaRPr lang="en-US" dirty="0"/>
          </a:p>
        </p:txBody>
      </p:sp>
      <p:sp>
        <p:nvSpPr>
          <p:cNvPr id="23574" name="Line 22"/>
          <p:cNvSpPr>
            <a:spLocks noChangeShapeType="1"/>
          </p:cNvSpPr>
          <p:nvPr/>
        </p:nvSpPr>
        <p:spPr bwMode="auto">
          <a:xfrm>
            <a:off x="2476500" y="4579938"/>
            <a:ext cx="1588" cy="38100"/>
          </a:xfrm>
          <a:prstGeom prst="line">
            <a:avLst/>
          </a:prstGeom>
          <a:noFill/>
          <a:ln w="9525">
            <a:solidFill>
              <a:srgbClr val="231F20"/>
            </a:solidFill>
            <a:round/>
            <a:headEnd/>
            <a:tailEnd/>
          </a:ln>
        </p:spPr>
        <p:txBody>
          <a:bodyPr/>
          <a:lstStyle/>
          <a:p>
            <a:endParaRPr lang="en-US" dirty="0"/>
          </a:p>
        </p:txBody>
      </p:sp>
      <p:sp>
        <p:nvSpPr>
          <p:cNvPr id="23575" name="Line 23"/>
          <p:cNvSpPr>
            <a:spLocks noChangeShapeType="1"/>
          </p:cNvSpPr>
          <p:nvPr/>
        </p:nvSpPr>
        <p:spPr bwMode="auto">
          <a:xfrm>
            <a:off x="2476500" y="4643438"/>
            <a:ext cx="1588" cy="9525"/>
          </a:xfrm>
          <a:prstGeom prst="line">
            <a:avLst/>
          </a:prstGeom>
          <a:noFill/>
          <a:ln w="9525">
            <a:solidFill>
              <a:srgbClr val="231F20"/>
            </a:solidFill>
            <a:round/>
            <a:headEnd/>
            <a:tailEnd/>
          </a:ln>
        </p:spPr>
        <p:txBody>
          <a:bodyPr/>
          <a:lstStyle/>
          <a:p>
            <a:endParaRPr lang="en-US" dirty="0"/>
          </a:p>
        </p:txBody>
      </p:sp>
      <p:sp>
        <p:nvSpPr>
          <p:cNvPr id="23576" name="Freeform 24"/>
          <p:cNvSpPr>
            <a:spLocks/>
          </p:cNvSpPr>
          <p:nvPr/>
        </p:nvSpPr>
        <p:spPr bwMode="auto">
          <a:xfrm>
            <a:off x="2844800" y="4351338"/>
            <a:ext cx="1127125" cy="765175"/>
          </a:xfrm>
          <a:custGeom>
            <a:avLst/>
            <a:gdLst/>
            <a:ahLst/>
            <a:cxnLst>
              <a:cxn ang="0">
                <a:pos x="0" y="482"/>
              </a:cxn>
              <a:cxn ang="0">
                <a:pos x="200" y="482"/>
              </a:cxn>
              <a:cxn ang="0">
                <a:pos x="710" y="0"/>
              </a:cxn>
            </a:cxnLst>
            <a:rect l="0" t="0" r="r" b="b"/>
            <a:pathLst>
              <a:path w="710" h="482">
                <a:moveTo>
                  <a:pt x="0" y="482"/>
                </a:moveTo>
                <a:lnTo>
                  <a:pt x="200" y="482"/>
                </a:lnTo>
                <a:lnTo>
                  <a:pt x="710" y="0"/>
                </a:lnTo>
              </a:path>
            </a:pathLst>
          </a:custGeom>
          <a:noFill/>
          <a:ln w="9525">
            <a:solidFill>
              <a:srgbClr val="231F20"/>
            </a:solidFill>
            <a:prstDash val="solid"/>
            <a:round/>
            <a:headEnd/>
            <a:tailEnd/>
          </a:ln>
        </p:spPr>
        <p:txBody>
          <a:bodyPr/>
          <a:lstStyle/>
          <a:p>
            <a:endParaRPr lang="en-US" dirty="0"/>
          </a:p>
        </p:txBody>
      </p:sp>
      <p:sp>
        <p:nvSpPr>
          <p:cNvPr id="23577" name="Freeform 25"/>
          <p:cNvSpPr>
            <a:spLocks/>
          </p:cNvSpPr>
          <p:nvPr/>
        </p:nvSpPr>
        <p:spPr bwMode="auto">
          <a:xfrm>
            <a:off x="2794000" y="4440238"/>
            <a:ext cx="1552575" cy="962025"/>
          </a:xfrm>
          <a:custGeom>
            <a:avLst/>
            <a:gdLst/>
            <a:ahLst/>
            <a:cxnLst>
              <a:cxn ang="0">
                <a:pos x="0" y="606"/>
              </a:cxn>
              <a:cxn ang="0">
                <a:pos x="216" y="606"/>
              </a:cxn>
              <a:cxn ang="0">
                <a:pos x="978" y="0"/>
              </a:cxn>
            </a:cxnLst>
            <a:rect l="0" t="0" r="r" b="b"/>
            <a:pathLst>
              <a:path w="978" h="606">
                <a:moveTo>
                  <a:pt x="0" y="606"/>
                </a:moveTo>
                <a:lnTo>
                  <a:pt x="216" y="606"/>
                </a:lnTo>
                <a:lnTo>
                  <a:pt x="978" y="0"/>
                </a:lnTo>
              </a:path>
            </a:pathLst>
          </a:custGeom>
          <a:noFill/>
          <a:ln w="9525">
            <a:solidFill>
              <a:srgbClr val="231F20"/>
            </a:solidFill>
            <a:prstDash val="solid"/>
            <a:round/>
            <a:headEnd/>
            <a:tailEnd/>
          </a:ln>
        </p:spPr>
        <p:txBody>
          <a:bodyPr/>
          <a:lstStyle/>
          <a:p>
            <a:endParaRPr lang="en-US" dirty="0"/>
          </a:p>
        </p:txBody>
      </p:sp>
      <p:sp>
        <p:nvSpPr>
          <p:cNvPr id="23578" name="Freeform 26"/>
          <p:cNvSpPr>
            <a:spLocks/>
          </p:cNvSpPr>
          <p:nvPr/>
        </p:nvSpPr>
        <p:spPr bwMode="auto">
          <a:xfrm>
            <a:off x="2911475" y="4414838"/>
            <a:ext cx="1876425" cy="1276350"/>
          </a:xfrm>
          <a:custGeom>
            <a:avLst/>
            <a:gdLst/>
            <a:ahLst/>
            <a:cxnLst>
              <a:cxn ang="0">
                <a:pos x="0" y="804"/>
              </a:cxn>
              <a:cxn ang="0">
                <a:pos x="198" y="804"/>
              </a:cxn>
              <a:cxn ang="0">
                <a:pos x="1182" y="0"/>
              </a:cxn>
            </a:cxnLst>
            <a:rect l="0" t="0" r="r" b="b"/>
            <a:pathLst>
              <a:path w="1182" h="804">
                <a:moveTo>
                  <a:pt x="0" y="804"/>
                </a:moveTo>
                <a:lnTo>
                  <a:pt x="198" y="804"/>
                </a:lnTo>
                <a:lnTo>
                  <a:pt x="1182" y="0"/>
                </a:lnTo>
              </a:path>
            </a:pathLst>
          </a:custGeom>
          <a:noFill/>
          <a:ln w="9525">
            <a:solidFill>
              <a:srgbClr val="231F20"/>
            </a:solidFill>
            <a:prstDash val="solid"/>
            <a:round/>
            <a:headEnd/>
            <a:tailEnd/>
          </a:ln>
        </p:spPr>
        <p:txBody>
          <a:bodyPr/>
          <a:lstStyle/>
          <a:p>
            <a:endParaRPr lang="en-US" dirty="0"/>
          </a:p>
        </p:txBody>
      </p:sp>
      <p:sp>
        <p:nvSpPr>
          <p:cNvPr id="23579" name="Freeform 27"/>
          <p:cNvSpPr>
            <a:spLocks/>
          </p:cNvSpPr>
          <p:nvPr/>
        </p:nvSpPr>
        <p:spPr bwMode="auto">
          <a:xfrm>
            <a:off x="6010275" y="5062538"/>
            <a:ext cx="409575" cy="101600"/>
          </a:xfrm>
          <a:custGeom>
            <a:avLst/>
            <a:gdLst/>
            <a:ahLst/>
            <a:cxnLst>
              <a:cxn ang="0">
                <a:pos x="258" y="64"/>
              </a:cxn>
              <a:cxn ang="0">
                <a:pos x="204" y="64"/>
              </a:cxn>
              <a:cxn ang="0">
                <a:pos x="0" y="0"/>
              </a:cxn>
            </a:cxnLst>
            <a:rect l="0" t="0" r="r" b="b"/>
            <a:pathLst>
              <a:path w="258" h="64">
                <a:moveTo>
                  <a:pt x="258" y="64"/>
                </a:moveTo>
                <a:lnTo>
                  <a:pt x="204" y="64"/>
                </a:lnTo>
                <a:lnTo>
                  <a:pt x="0" y="0"/>
                </a:lnTo>
              </a:path>
            </a:pathLst>
          </a:custGeom>
          <a:noFill/>
          <a:ln w="9525">
            <a:solidFill>
              <a:srgbClr val="231F20"/>
            </a:solidFill>
            <a:prstDash val="solid"/>
            <a:round/>
            <a:headEnd/>
            <a:tailEnd/>
          </a:ln>
        </p:spPr>
        <p:txBody>
          <a:bodyPr/>
          <a:lstStyle/>
          <a:p>
            <a:endParaRPr lang="en-US" dirty="0"/>
          </a:p>
        </p:txBody>
      </p:sp>
      <p:sp>
        <p:nvSpPr>
          <p:cNvPr id="23580" name="Line 28"/>
          <p:cNvSpPr>
            <a:spLocks noChangeShapeType="1"/>
          </p:cNvSpPr>
          <p:nvPr/>
        </p:nvSpPr>
        <p:spPr bwMode="auto">
          <a:xfrm flipH="1">
            <a:off x="5861050" y="5119688"/>
            <a:ext cx="330200" cy="88900"/>
          </a:xfrm>
          <a:prstGeom prst="line">
            <a:avLst/>
          </a:prstGeom>
          <a:noFill/>
          <a:ln w="9525">
            <a:solidFill>
              <a:srgbClr val="231F20"/>
            </a:solidFill>
            <a:round/>
            <a:headEnd/>
            <a:tailEnd/>
          </a:ln>
        </p:spPr>
        <p:txBody>
          <a:bodyPr/>
          <a:lstStyle/>
          <a:p>
            <a:endParaRPr lang="en-US" dirty="0"/>
          </a:p>
        </p:txBody>
      </p:sp>
      <p:sp>
        <p:nvSpPr>
          <p:cNvPr id="23581" name="Freeform 29"/>
          <p:cNvSpPr>
            <a:spLocks/>
          </p:cNvSpPr>
          <p:nvPr/>
        </p:nvSpPr>
        <p:spPr bwMode="auto">
          <a:xfrm>
            <a:off x="5175250" y="4421188"/>
            <a:ext cx="1892300" cy="488950"/>
          </a:xfrm>
          <a:custGeom>
            <a:avLst/>
            <a:gdLst/>
            <a:ahLst/>
            <a:cxnLst>
              <a:cxn ang="0">
                <a:pos x="0" y="0"/>
              </a:cxn>
              <a:cxn ang="0">
                <a:pos x="1128" y="308"/>
              </a:cxn>
              <a:cxn ang="0">
                <a:pos x="1192" y="308"/>
              </a:cxn>
            </a:cxnLst>
            <a:rect l="0" t="0" r="r" b="b"/>
            <a:pathLst>
              <a:path w="1192" h="308">
                <a:moveTo>
                  <a:pt x="0" y="0"/>
                </a:moveTo>
                <a:lnTo>
                  <a:pt x="1128" y="308"/>
                </a:lnTo>
                <a:lnTo>
                  <a:pt x="1192" y="308"/>
                </a:lnTo>
              </a:path>
            </a:pathLst>
          </a:custGeom>
          <a:noFill/>
          <a:ln w="9525">
            <a:solidFill>
              <a:srgbClr val="231F20"/>
            </a:solidFill>
            <a:prstDash val="solid"/>
            <a:round/>
            <a:headEnd/>
            <a:tailEnd/>
          </a:ln>
        </p:spPr>
        <p:txBody>
          <a:bodyPr/>
          <a:lstStyle/>
          <a:p>
            <a:endParaRPr lang="en-US" dirty="0"/>
          </a:p>
        </p:txBody>
      </p:sp>
      <p:sp>
        <p:nvSpPr>
          <p:cNvPr id="23582" name="Freeform 30"/>
          <p:cNvSpPr>
            <a:spLocks/>
          </p:cNvSpPr>
          <p:nvPr/>
        </p:nvSpPr>
        <p:spPr bwMode="auto">
          <a:xfrm>
            <a:off x="5276850" y="4151313"/>
            <a:ext cx="1790700" cy="533400"/>
          </a:xfrm>
          <a:custGeom>
            <a:avLst/>
            <a:gdLst/>
            <a:ahLst/>
            <a:cxnLst>
              <a:cxn ang="0">
                <a:pos x="0" y="0"/>
              </a:cxn>
              <a:cxn ang="0">
                <a:pos x="1062" y="336"/>
              </a:cxn>
              <a:cxn ang="0">
                <a:pos x="1128" y="336"/>
              </a:cxn>
            </a:cxnLst>
            <a:rect l="0" t="0" r="r" b="b"/>
            <a:pathLst>
              <a:path w="1128" h="336">
                <a:moveTo>
                  <a:pt x="0" y="0"/>
                </a:moveTo>
                <a:lnTo>
                  <a:pt x="1062" y="336"/>
                </a:lnTo>
                <a:lnTo>
                  <a:pt x="1128" y="336"/>
                </a:lnTo>
              </a:path>
            </a:pathLst>
          </a:custGeom>
          <a:noFill/>
          <a:ln w="9525">
            <a:solidFill>
              <a:srgbClr val="231F20"/>
            </a:solidFill>
            <a:prstDash val="solid"/>
            <a:round/>
            <a:headEnd/>
            <a:tailEnd/>
          </a:ln>
        </p:spPr>
        <p:txBody>
          <a:bodyPr/>
          <a:lstStyle/>
          <a:p>
            <a:endParaRPr lang="en-US" dirty="0"/>
          </a:p>
        </p:txBody>
      </p:sp>
      <p:sp>
        <p:nvSpPr>
          <p:cNvPr id="23583" name="Freeform 31"/>
          <p:cNvSpPr>
            <a:spLocks/>
          </p:cNvSpPr>
          <p:nvPr/>
        </p:nvSpPr>
        <p:spPr bwMode="auto">
          <a:xfrm>
            <a:off x="5127625" y="5478463"/>
            <a:ext cx="590550" cy="158750"/>
          </a:xfrm>
          <a:custGeom>
            <a:avLst/>
            <a:gdLst/>
            <a:ahLst/>
            <a:cxnLst>
              <a:cxn ang="0">
                <a:pos x="0" y="0"/>
              </a:cxn>
              <a:cxn ang="0">
                <a:pos x="266" y="100"/>
              </a:cxn>
              <a:cxn ang="0">
                <a:pos x="372" y="100"/>
              </a:cxn>
            </a:cxnLst>
            <a:rect l="0" t="0" r="r" b="b"/>
            <a:pathLst>
              <a:path w="372" h="100">
                <a:moveTo>
                  <a:pt x="0" y="0"/>
                </a:moveTo>
                <a:lnTo>
                  <a:pt x="266" y="100"/>
                </a:lnTo>
                <a:lnTo>
                  <a:pt x="372" y="100"/>
                </a:lnTo>
              </a:path>
            </a:pathLst>
          </a:custGeom>
          <a:noFill/>
          <a:ln w="9525">
            <a:solidFill>
              <a:srgbClr val="231F20"/>
            </a:solidFill>
            <a:prstDash val="solid"/>
            <a:round/>
            <a:headEnd/>
            <a:tailEnd/>
          </a:ln>
        </p:spPr>
        <p:txBody>
          <a:bodyPr/>
          <a:lstStyle/>
          <a:p>
            <a:endParaRPr lang="en-US" dirty="0"/>
          </a:p>
        </p:txBody>
      </p:sp>
      <p:sp>
        <p:nvSpPr>
          <p:cNvPr id="23584" name="Line 32"/>
          <p:cNvSpPr>
            <a:spLocks noChangeShapeType="1"/>
          </p:cNvSpPr>
          <p:nvPr/>
        </p:nvSpPr>
        <p:spPr bwMode="auto">
          <a:xfrm>
            <a:off x="2568575" y="1509713"/>
            <a:ext cx="587375" cy="1587"/>
          </a:xfrm>
          <a:prstGeom prst="line">
            <a:avLst/>
          </a:prstGeom>
          <a:noFill/>
          <a:ln w="9525">
            <a:solidFill>
              <a:srgbClr val="231F20"/>
            </a:solidFill>
            <a:round/>
            <a:headEnd/>
            <a:tailEnd/>
          </a:ln>
        </p:spPr>
        <p:txBody>
          <a:bodyPr/>
          <a:lstStyle/>
          <a:p>
            <a:endParaRPr lang="en-US" dirty="0"/>
          </a:p>
        </p:txBody>
      </p:sp>
      <p:sp>
        <p:nvSpPr>
          <p:cNvPr id="23585" name="Freeform 33"/>
          <p:cNvSpPr>
            <a:spLocks/>
          </p:cNvSpPr>
          <p:nvPr/>
        </p:nvSpPr>
        <p:spPr bwMode="auto">
          <a:xfrm>
            <a:off x="5775325" y="2405063"/>
            <a:ext cx="1298575" cy="171450"/>
          </a:xfrm>
          <a:custGeom>
            <a:avLst/>
            <a:gdLst/>
            <a:ahLst/>
            <a:cxnLst>
              <a:cxn ang="0">
                <a:pos x="0" y="0"/>
              </a:cxn>
              <a:cxn ang="0">
                <a:pos x="728" y="108"/>
              </a:cxn>
              <a:cxn ang="0">
                <a:pos x="818" y="108"/>
              </a:cxn>
            </a:cxnLst>
            <a:rect l="0" t="0" r="r" b="b"/>
            <a:pathLst>
              <a:path w="818" h="108">
                <a:moveTo>
                  <a:pt x="0" y="0"/>
                </a:moveTo>
                <a:lnTo>
                  <a:pt x="728" y="108"/>
                </a:lnTo>
                <a:lnTo>
                  <a:pt x="818" y="108"/>
                </a:lnTo>
              </a:path>
            </a:pathLst>
          </a:custGeom>
          <a:noFill/>
          <a:ln w="9525">
            <a:solidFill>
              <a:srgbClr val="231F20"/>
            </a:solidFill>
            <a:prstDash val="solid"/>
            <a:round/>
            <a:headEnd/>
            <a:tailEnd/>
          </a:ln>
        </p:spPr>
        <p:txBody>
          <a:bodyPr/>
          <a:lstStyle/>
          <a:p>
            <a:endParaRPr lang="en-US" dirty="0"/>
          </a:p>
        </p:txBody>
      </p:sp>
      <p:sp>
        <p:nvSpPr>
          <p:cNvPr id="23586" name="Freeform 34"/>
          <p:cNvSpPr>
            <a:spLocks/>
          </p:cNvSpPr>
          <p:nvPr/>
        </p:nvSpPr>
        <p:spPr bwMode="auto">
          <a:xfrm>
            <a:off x="4908550" y="3817938"/>
            <a:ext cx="2159000" cy="409575"/>
          </a:xfrm>
          <a:custGeom>
            <a:avLst/>
            <a:gdLst/>
            <a:ahLst/>
            <a:cxnLst>
              <a:cxn ang="0">
                <a:pos x="0" y="0"/>
              </a:cxn>
              <a:cxn ang="0">
                <a:pos x="1296" y="258"/>
              </a:cxn>
              <a:cxn ang="0">
                <a:pos x="1360" y="258"/>
              </a:cxn>
            </a:cxnLst>
            <a:rect l="0" t="0" r="r" b="b"/>
            <a:pathLst>
              <a:path w="1360" h="258">
                <a:moveTo>
                  <a:pt x="0" y="0"/>
                </a:moveTo>
                <a:lnTo>
                  <a:pt x="1296" y="258"/>
                </a:lnTo>
                <a:lnTo>
                  <a:pt x="1360" y="258"/>
                </a:lnTo>
              </a:path>
            </a:pathLst>
          </a:custGeom>
          <a:noFill/>
          <a:ln w="9525">
            <a:solidFill>
              <a:srgbClr val="231F20"/>
            </a:solidFill>
            <a:prstDash val="solid"/>
            <a:round/>
            <a:headEnd/>
            <a:tailEnd/>
          </a:ln>
        </p:spPr>
        <p:txBody>
          <a:bodyPr/>
          <a:lstStyle/>
          <a:p>
            <a:endParaRPr lang="en-US" dirty="0"/>
          </a:p>
        </p:txBody>
      </p:sp>
      <p:sp>
        <p:nvSpPr>
          <p:cNvPr id="23587" name="Freeform 35"/>
          <p:cNvSpPr>
            <a:spLocks/>
          </p:cNvSpPr>
          <p:nvPr/>
        </p:nvSpPr>
        <p:spPr bwMode="auto">
          <a:xfrm>
            <a:off x="5565775" y="3576638"/>
            <a:ext cx="1501775" cy="193675"/>
          </a:xfrm>
          <a:custGeom>
            <a:avLst/>
            <a:gdLst/>
            <a:ahLst/>
            <a:cxnLst>
              <a:cxn ang="0">
                <a:pos x="0" y="0"/>
              </a:cxn>
              <a:cxn ang="0">
                <a:pos x="878" y="122"/>
              </a:cxn>
              <a:cxn ang="0">
                <a:pos x="946" y="122"/>
              </a:cxn>
            </a:cxnLst>
            <a:rect l="0" t="0" r="r" b="b"/>
            <a:pathLst>
              <a:path w="946" h="122">
                <a:moveTo>
                  <a:pt x="0" y="0"/>
                </a:moveTo>
                <a:lnTo>
                  <a:pt x="878" y="122"/>
                </a:lnTo>
                <a:lnTo>
                  <a:pt x="946" y="122"/>
                </a:lnTo>
              </a:path>
            </a:pathLst>
          </a:custGeom>
          <a:noFill/>
          <a:ln w="9525">
            <a:solidFill>
              <a:srgbClr val="231F20"/>
            </a:solidFill>
            <a:prstDash val="solid"/>
            <a:round/>
            <a:headEnd/>
            <a:tailEnd/>
          </a:ln>
        </p:spPr>
        <p:txBody>
          <a:bodyPr/>
          <a:lstStyle/>
          <a:p>
            <a:endParaRPr lang="en-US" dirty="0"/>
          </a:p>
        </p:txBody>
      </p:sp>
      <p:sp>
        <p:nvSpPr>
          <p:cNvPr id="23588" name="Line 36"/>
          <p:cNvSpPr>
            <a:spLocks noChangeShapeType="1"/>
          </p:cNvSpPr>
          <p:nvPr/>
        </p:nvSpPr>
        <p:spPr bwMode="auto">
          <a:xfrm>
            <a:off x="6257925" y="3309938"/>
            <a:ext cx="809625" cy="1587"/>
          </a:xfrm>
          <a:prstGeom prst="line">
            <a:avLst/>
          </a:prstGeom>
          <a:noFill/>
          <a:ln w="9525">
            <a:solidFill>
              <a:srgbClr val="231F20"/>
            </a:solidFill>
            <a:round/>
            <a:headEnd/>
            <a:tailEnd/>
          </a:ln>
        </p:spPr>
        <p:txBody>
          <a:bodyPr/>
          <a:lstStyle/>
          <a:p>
            <a:endParaRPr lang="en-US" dirty="0"/>
          </a:p>
        </p:txBody>
      </p:sp>
      <p:sp>
        <p:nvSpPr>
          <p:cNvPr id="23589" name="Freeform 37"/>
          <p:cNvSpPr>
            <a:spLocks/>
          </p:cNvSpPr>
          <p:nvPr/>
        </p:nvSpPr>
        <p:spPr bwMode="auto">
          <a:xfrm>
            <a:off x="6731000" y="2090738"/>
            <a:ext cx="333375" cy="206375"/>
          </a:xfrm>
          <a:custGeom>
            <a:avLst/>
            <a:gdLst/>
            <a:ahLst/>
            <a:cxnLst>
              <a:cxn ang="0">
                <a:pos x="0" y="130"/>
              </a:cxn>
              <a:cxn ang="0">
                <a:pos x="134" y="0"/>
              </a:cxn>
              <a:cxn ang="0">
                <a:pos x="210" y="0"/>
              </a:cxn>
            </a:cxnLst>
            <a:rect l="0" t="0" r="r" b="b"/>
            <a:pathLst>
              <a:path w="210" h="130">
                <a:moveTo>
                  <a:pt x="0" y="130"/>
                </a:moveTo>
                <a:lnTo>
                  <a:pt x="134" y="0"/>
                </a:lnTo>
                <a:lnTo>
                  <a:pt x="210" y="0"/>
                </a:lnTo>
              </a:path>
            </a:pathLst>
          </a:custGeom>
          <a:noFill/>
          <a:ln w="9525">
            <a:solidFill>
              <a:srgbClr val="231F20"/>
            </a:solidFill>
            <a:prstDash val="solid"/>
            <a:round/>
            <a:headEnd/>
            <a:tailEnd/>
          </a:ln>
        </p:spPr>
        <p:txBody>
          <a:bodyPr/>
          <a:lstStyle/>
          <a:p>
            <a:endParaRPr lang="en-US" dirty="0"/>
          </a:p>
        </p:txBody>
      </p:sp>
      <p:sp>
        <p:nvSpPr>
          <p:cNvPr id="23590" name="Freeform 38"/>
          <p:cNvSpPr>
            <a:spLocks/>
          </p:cNvSpPr>
          <p:nvPr/>
        </p:nvSpPr>
        <p:spPr bwMode="auto">
          <a:xfrm>
            <a:off x="6629400" y="1817688"/>
            <a:ext cx="441325" cy="292100"/>
          </a:xfrm>
          <a:custGeom>
            <a:avLst/>
            <a:gdLst/>
            <a:ahLst/>
            <a:cxnLst>
              <a:cxn ang="0">
                <a:pos x="278" y="0"/>
              </a:cxn>
              <a:cxn ang="0">
                <a:pos x="68" y="0"/>
              </a:cxn>
              <a:cxn ang="0">
                <a:pos x="0" y="184"/>
              </a:cxn>
            </a:cxnLst>
            <a:rect l="0" t="0" r="r" b="b"/>
            <a:pathLst>
              <a:path w="278" h="184">
                <a:moveTo>
                  <a:pt x="278" y="0"/>
                </a:moveTo>
                <a:lnTo>
                  <a:pt x="68" y="0"/>
                </a:lnTo>
                <a:lnTo>
                  <a:pt x="0" y="184"/>
                </a:lnTo>
              </a:path>
            </a:pathLst>
          </a:custGeom>
          <a:noFill/>
          <a:ln w="9525">
            <a:solidFill>
              <a:srgbClr val="231F20"/>
            </a:solidFill>
            <a:prstDash val="solid"/>
            <a:round/>
            <a:headEnd/>
            <a:tailEnd/>
          </a:ln>
        </p:spPr>
        <p:txBody>
          <a:bodyPr/>
          <a:lstStyle/>
          <a:p>
            <a:endParaRPr lang="en-US" dirty="0"/>
          </a:p>
        </p:txBody>
      </p:sp>
      <p:sp>
        <p:nvSpPr>
          <p:cNvPr id="23591" name="Line 39"/>
          <p:cNvSpPr>
            <a:spLocks noChangeShapeType="1"/>
          </p:cNvSpPr>
          <p:nvPr/>
        </p:nvSpPr>
        <p:spPr bwMode="auto">
          <a:xfrm flipH="1">
            <a:off x="6461125" y="1817688"/>
            <a:ext cx="276225" cy="269875"/>
          </a:xfrm>
          <a:prstGeom prst="line">
            <a:avLst/>
          </a:prstGeom>
          <a:noFill/>
          <a:ln w="12700">
            <a:solidFill>
              <a:srgbClr val="231F20"/>
            </a:solidFill>
            <a:round/>
            <a:headEnd/>
            <a:tailEnd/>
          </a:ln>
        </p:spPr>
        <p:txBody>
          <a:bodyPr/>
          <a:lstStyle/>
          <a:p>
            <a:endParaRPr lang="en-US" dirty="0"/>
          </a:p>
        </p:txBody>
      </p:sp>
      <p:sp>
        <p:nvSpPr>
          <p:cNvPr id="23592" name="Rectangle 40"/>
          <p:cNvSpPr>
            <a:spLocks noChangeArrowheads="1"/>
          </p:cNvSpPr>
          <p:nvPr/>
        </p:nvSpPr>
        <p:spPr bwMode="auto">
          <a:xfrm>
            <a:off x="396875" y="2027238"/>
            <a:ext cx="1104900" cy="287337"/>
          </a:xfrm>
          <a:prstGeom prst="rect">
            <a:avLst/>
          </a:prstGeom>
          <a:noFill/>
          <a:ln w="9525">
            <a:noFill/>
            <a:miter lim="800000"/>
            <a:headEnd/>
            <a:tailEnd/>
          </a:ln>
        </p:spPr>
        <p:txBody>
          <a:bodyPr wrap="none" lIns="0" tIns="0" rIns="0" bIns="0">
            <a:spAutoFit/>
          </a:bodyPr>
          <a:lstStyle/>
          <a:p>
            <a:pPr algn="l"/>
            <a:r>
              <a:rPr lang="en-US" sz="1600" dirty="0">
                <a:solidFill>
                  <a:srgbClr val="231F20"/>
                </a:solidFill>
                <a:latin typeface="Arial Black" pitchFamily="34" charset="0"/>
              </a:rPr>
              <a:t>Epidermis</a:t>
            </a:r>
            <a:endParaRPr lang="en-US" sz="1800" dirty="0">
              <a:latin typeface="Arial" charset="0"/>
            </a:endParaRPr>
          </a:p>
        </p:txBody>
      </p:sp>
      <p:sp>
        <p:nvSpPr>
          <p:cNvPr id="23593" name="Rectangle 41"/>
          <p:cNvSpPr>
            <a:spLocks noChangeArrowheads="1"/>
          </p:cNvSpPr>
          <p:nvPr/>
        </p:nvSpPr>
        <p:spPr bwMode="auto">
          <a:xfrm>
            <a:off x="1574800" y="1385888"/>
            <a:ext cx="938213" cy="244475"/>
          </a:xfrm>
          <a:prstGeom prst="rect">
            <a:avLst/>
          </a:prstGeom>
          <a:noFill/>
          <a:ln w="9525">
            <a:noFill/>
            <a:miter lim="800000"/>
            <a:headEnd/>
            <a:tailEnd/>
          </a:ln>
        </p:spPr>
        <p:txBody>
          <a:bodyPr wrap="none" lIns="0" tIns="0" rIns="0" bIns="0">
            <a:spAutoFit/>
          </a:bodyPr>
          <a:lstStyle/>
          <a:p>
            <a:pPr algn="l"/>
            <a:r>
              <a:rPr lang="en-US" sz="1600" b="1" dirty="0">
                <a:solidFill>
                  <a:srgbClr val="231F20"/>
                </a:solidFill>
                <a:latin typeface="Arial" charset="0"/>
              </a:rPr>
              <a:t>Hair shaft</a:t>
            </a:r>
            <a:endParaRPr lang="en-US" sz="1800" b="1" dirty="0">
              <a:latin typeface="Arial" charset="0"/>
            </a:endParaRPr>
          </a:p>
        </p:txBody>
      </p:sp>
      <p:sp>
        <p:nvSpPr>
          <p:cNvPr id="23594" name="Rectangle 42"/>
          <p:cNvSpPr>
            <a:spLocks noChangeArrowheads="1"/>
          </p:cNvSpPr>
          <p:nvPr/>
        </p:nvSpPr>
        <p:spPr bwMode="auto">
          <a:xfrm>
            <a:off x="396875" y="3119438"/>
            <a:ext cx="779463" cy="287337"/>
          </a:xfrm>
          <a:prstGeom prst="rect">
            <a:avLst/>
          </a:prstGeom>
          <a:noFill/>
          <a:ln w="9525">
            <a:noFill/>
            <a:miter lim="800000"/>
            <a:headEnd/>
            <a:tailEnd/>
          </a:ln>
        </p:spPr>
        <p:txBody>
          <a:bodyPr wrap="none" lIns="0" tIns="0" rIns="0" bIns="0">
            <a:spAutoFit/>
          </a:bodyPr>
          <a:lstStyle/>
          <a:p>
            <a:pPr algn="l"/>
            <a:r>
              <a:rPr lang="en-US" sz="1600" dirty="0">
                <a:solidFill>
                  <a:srgbClr val="231F20"/>
                </a:solidFill>
                <a:latin typeface="Arial Black" pitchFamily="34" charset="0"/>
              </a:rPr>
              <a:t>Dermis</a:t>
            </a:r>
            <a:endParaRPr lang="en-US" sz="1800" dirty="0">
              <a:latin typeface="Arial" charset="0"/>
            </a:endParaRPr>
          </a:p>
        </p:txBody>
      </p:sp>
      <p:sp>
        <p:nvSpPr>
          <p:cNvPr id="23595" name="Rectangle 43"/>
          <p:cNvSpPr>
            <a:spLocks noChangeArrowheads="1"/>
          </p:cNvSpPr>
          <p:nvPr/>
        </p:nvSpPr>
        <p:spPr bwMode="auto">
          <a:xfrm>
            <a:off x="1466850" y="3230563"/>
            <a:ext cx="869950" cy="488950"/>
          </a:xfrm>
          <a:prstGeom prst="rect">
            <a:avLst/>
          </a:prstGeom>
          <a:noFill/>
          <a:ln w="9525">
            <a:noFill/>
            <a:miter lim="800000"/>
            <a:headEnd/>
            <a:tailEnd/>
          </a:ln>
        </p:spPr>
        <p:txBody>
          <a:bodyPr wrap="none" lIns="0" tIns="0" rIns="0" bIns="0">
            <a:spAutoFit/>
          </a:bodyPr>
          <a:lstStyle/>
          <a:p>
            <a:pPr algn="l"/>
            <a:r>
              <a:rPr lang="en-US" sz="1600" b="1" dirty="0">
                <a:solidFill>
                  <a:srgbClr val="231F20"/>
                </a:solidFill>
                <a:latin typeface="Arial" charset="0"/>
              </a:rPr>
              <a:t>Reticular</a:t>
            </a:r>
          </a:p>
          <a:p>
            <a:pPr algn="l"/>
            <a:r>
              <a:rPr lang="en-US" sz="1600" b="1" dirty="0">
                <a:solidFill>
                  <a:srgbClr val="231F20"/>
                </a:solidFill>
                <a:latin typeface="Arial" charset="0"/>
              </a:rPr>
              <a:t>layer</a:t>
            </a:r>
          </a:p>
        </p:txBody>
      </p:sp>
      <p:sp>
        <p:nvSpPr>
          <p:cNvPr id="23596" name="Rectangle 44"/>
          <p:cNvSpPr>
            <a:spLocks noChangeArrowheads="1"/>
          </p:cNvSpPr>
          <p:nvPr/>
        </p:nvSpPr>
        <p:spPr bwMode="auto">
          <a:xfrm>
            <a:off x="1476375" y="2319338"/>
            <a:ext cx="847725" cy="488950"/>
          </a:xfrm>
          <a:prstGeom prst="rect">
            <a:avLst/>
          </a:prstGeom>
          <a:noFill/>
          <a:ln w="9525">
            <a:noFill/>
            <a:miter lim="800000"/>
            <a:headEnd/>
            <a:tailEnd/>
          </a:ln>
        </p:spPr>
        <p:txBody>
          <a:bodyPr wrap="none" lIns="0" tIns="0" rIns="0" bIns="0">
            <a:spAutoFit/>
          </a:bodyPr>
          <a:lstStyle/>
          <a:p>
            <a:pPr algn="l"/>
            <a:r>
              <a:rPr lang="en-US" sz="1600" b="1" dirty="0">
                <a:solidFill>
                  <a:srgbClr val="231F20"/>
                </a:solidFill>
                <a:latin typeface="Arial" charset="0"/>
              </a:rPr>
              <a:t>Papillary</a:t>
            </a:r>
          </a:p>
          <a:p>
            <a:pPr algn="l"/>
            <a:r>
              <a:rPr lang="en-US" sz="1600" b="1" dirty="0">
                <a:solidFill>
                  <a:srgbClr val="231F20"/>
                </a:solidFill>
                <a:latin typeface="Arial" charset="0"/>
              </a:rPr>
              <a:t>layer</a:t>
            </a:r>
          </a:p>
        </p:txBody>
      </p:sp>
      <p:sp>
        <p:nvSpPr>
          <p:cNvPr id="23597" name="Rectangle 45"/>
          <p:cNvSpPr>
            <a:spLocks noChangeArrowheads="1"/>
          </p:cNvSpPr>
          <p:nvPr/>
        </p:nvSpPr>
        <p:spPr bwMode="auto">
          <a:xfrm>
            <a:off x="396875" y="4167188"/>
            <a:ext cx="1787525" cy="531812"/>
          </a:xfrm>
          <a:prstGeom prst="rect">
            <a:avLst/>
          </a:prstGeom>
          <a:noFill/>
          <a:ln w="9525">
            <a:noFill/>
            <a:miter lim="800000"/>
            <a:headEnd/>
            <a:tailEnd/>
          </a:ln>
        </p:spPr>
        <p:txBody>
          <a:bodyPr wrap="none" lIns="0" tIns="0" rIns="0" bIns="0">
            <a:spAutoFit/>
          </a:bodyPr>
          <a:lstStyle/>
          <a:p>
            <a:pPr algn="l"/>
            <a:r>
              <a:rPr lang="en-US" sz="1600" dirty="0">
                <a:solidFill>
                  <a:srgbClr val="231F20"/>
                </a:solidFill>
                <a:latin typeface="Arial Black" pitchFamily="34" charset="0"/>
              </a:rPr>
              <a:t>Hypodermis</a:t>
            </a:r>
          </a:p>
          <a:p>
            <a:pPr algn="l"/>
            <a:r>
              <a:rPr lang="en-US" sz="1600" b="1" dirty="0">
                <a:solidFill>
                  <a:srgbClr val="231F20"/>
                </a:solidFill>
                <a:latin typeface="Arial" charset="0"/>
              </a:rPr>
              <a:t>(superficial fascia)</a:t>
            </a:r>
            <a:endParaRPr lang="en-US" sz="1800" dirty="0">
              <a:latin typeface="Arial" charset="0"/>
            </a:endParaRPr>
          </a:p>
        </p:txBody>
      </p:sp>
      <p:sp>
        <p:nvSpPr>
          <p:cNvPr id="23598" name="Rectangle 46"/>
          <p:cNvSpPr>
            <a:spLocks noChangeArrowheads="1"/>
          </p:cNvSpPr>
          <p:nvPr/>
        </p:nvSpPr>
        <p:spPr bwMode="auto">
          <a:xfrm>
            <a:off x="7108825" y="1700213"/>
            <a:ext cx="1503363" cy="244475"/>
          </a:xfrm>
          <a:prstGeom prst="rect">
            <a:avLst/>
          </a:prstGeom>
          <a:noFill/>
          <a:ln w="9525">
            <a:noFill/>
            <a:miter lim="800000"/>
            <a:headEnd/>
            <a:tailEnd/>
          </a:ln>
        </p:spPr>
        <p:txBody>
          <a:bodyPr wrap="none" lIns="0" tIns="0" rIns="0" bIns="0">
            <a:spAutoFit/>
          </a:bodyPr>
          <a:lstStyle/>
          <a:p>
            <a:pPr algn="l"/>
            <a:r>
              <a:rPr lang="en-US" sz="1600" b="1" dirty="0">
                <a:solidFill>
                  <a:srgbClr val="231F20"/>
                </a:solidFill>
                <a:latin typeface="Arial" charset="0"/>
              </a:rPr>
              <a:t>Dermal papillae</a:t>
            </a:r>
            <a:endParaRPr lang="en-US" sz="1800" b="1" dirty="0">
              <a:latin typeface="Arial" charset="0"/>
            </a:endParaRPr>
          </a:p>
        </p:txBody>
      </p:sp>
      <p:sp>
        <p:nvSpPr>
          <p:cNvPr id="23599" name="Rectangle 47"/>
          <p:cNvSpPr>
            <a:spLocks noChangeArrowheads="1"/>
          </p:cNvSpPr>
          <p:nvPr/>
        </p:nvSpPr>
        <p:spPr bwMode="auto">
          <a:xfrm>
            <a:off x="7108825" y="2465388"/>
            <a:ext cx="450850" cy="244475"/>
          </a:xfrm>
          <a:prstGeom prst="rect">
            <a:avLst/>
          </a:prstGeom>
          <a:noFill/>
          <a:ln w="9525">
            <a:noFill/>
            <a:miter lim="800000"/>
            <a:headEnd/>
            <a:tailEnd/>
          </a:ln>
        </p:spPr>
        <p:txBody>
          <a:bodyPr wrap="none" lIns="0" tIns="0" rIns="0" bIns="0">
            <a:spAutoFit/>
          </a:bodyPr>
          <a:lstStyle/>
          <a:p>
            <a:pPr algn="l"/>
            <a:r>
              <a:rPr lang="en-US" sz="1600" b="1" dirty="0">
                <a:solidFill>
                  <a:srgbClr val="231F20"/>
                </a:solidFill>
                <a:latin typeface="Arial" charset="0"/>
              </a:rPr>
              <a:t>Pore</a:t>
            </a:r>
            <a:endParaRPr lang="en-US" sz="1800" b="1" dirty="0">
              <a:latin typeface="Arial" charset="0"/>
            </a:endParaRPr>
          </a:p>
        </p:txBody>
      </p:sp>
      <p:sp>
        <p:nvSpPr>
          <p:cNvPr id="23600" name="Rectangle 48"/>
          <p:cNvSpPr>
            <a:spLocks noChangeArrowheads="1"/>
          </p:cNvSpPr>
          <p:nvPr/>
        </p:nvSpPr>
        <p:spPr bwMode="auto">
          <a:xfrm>
            <a:off x="7108825" y="1981200"/>
            <a:ext cx="1524000" cy="488950"/>
          </a:xfrm>
          <a:prstGeom prst="rect">
            <a:avLst/>
          </a:prstGeom>
          <a:noFill/>
          <a:ln w="9525">
            <a:noFill/>
            <a:miter lim="800000"/>
            <a:headEnd/>
            <a:tailEnd/>
          </a:ln>
        </p:spPr>
        <p:txBody>
          <a:bodyPr wrap="none" lIns="0" tIns="0" rIns="0" bIns="0">
            <a:spAutoFit/>
          </a:bodyPr>
          <a:lstStyle/>
          <a:p>
            <a:pPr algn="l"/>
            <a:r>
              <a:rPr lang="en-US" sz="1600" b="1" dirty="0">
                <a:solidFill>
                  <a:srgbClr val="231F20"/>
                </a:solidFill>
                <a:latin typeface="Arial" charset="0"/>
              </a:rPr>
              <a:t>Subpapillary</a:t>
            </a:r>
          </a:p>
          <a:p>
            <a:pPr algn="l"/>
            <a:r>
              <a:rPr lang="en-US" sz="1600" b="1" dirty="0">
                <a:solidFill>
                  <a:srgbClr val="231F20"/>
                </a:solidFill>
                <a:latin typeface="Arial" charset="0"/>
              </a:rPr>
              <a:t>vascular plexus</a:t>
            </a:r>
          </a:p>
        </p:txBody>
      </p:sp>
      <p:sp>
        <p:nvSpPr>
          <p:cNvPr id="23601" name="Rectangle 49"/>
          <p:cNvSpPr>
            <a:spLocks noChangeArrowheads="1"/>
          </p:cNvSpPr>
          <p:nvPr/>
        </p:nvSpPr>
        <p:spPr bwMode="auto">
          <a:xfrm>
            <a:off x="7108825" y="2747963"/>
            <a:ext cx="1362075" cy="574675"/>
          </a:xfrm>
          <a:prstGeom prst="rect">
            <a:avLst/>
          </a:prstGeom>
          <a:noFill/>
          <a:ln w="9525">
            <a:noFill/>
            <a:miter lim="800000"/>
            <a:headEnd/>
            <a:tailEnd/>
          </a:ln>
        </p:spPr>
        <p:txBody>
          <a:bodyPr wrap="none" lIns="0" tIns="0" rIns="0" bIns="0">
            <a:spAutoFit/>
          </a:bodyPr>
          <a:lstStyle/>
          <a:p>
            <a:pPr algn="l"/>
            <a:r>
              <a:rPr lang="en-US" sz="1600" dirty="0">
                <a:solidFill>
                  <a:srgbClr val="231F20"/>
                </a:solidFill>
                <a:latin typeface="Arial Black" pitchFamily="34" charset="0"/>
              </a:rPr>
              <a:t>Appendages</a:t>
            </a:r>
          </a:p>
          <a:p>
            <a:pPr algn="l"/>
            <a:r>
              <a:rPr lang="en-US" sz="1600" dirty="0">
                <a:solidFill>
                  <a:srgbClr val="231F20"/>
                </a:solidFill>
                <a:latin typeface="Arial Black" pitchFamily="34" charset="0"/>
              </a:rPr>
              <a:t>of skin </a:t>
            </a:r>
          </a:p>
        </p:txBody>
      </p:sp>
      <p:sp>
        <p:nvSpPr>
          <p:cNvPr id="23602" name="Rectangle 50"/>
          <p:cNvSpPr>
            <a:spLocks noChangeArrowheads="1"/>
          </p:cNvSpPr>
          <p:nvPr/>
        </p:nvSpPr>
        <p:spPr bwMode="auto">
          <a:xfrm>
            <a:off x="7115175" y="3228975"/>
            <a:ext cx="1484313" cy="488950"/>
          </a:xfrm>
          <a:prstGeom prst="rect">
            <a:avLst/>
          </a:prstGeom>
          <a:noFill/>
          <a:ln w="9525">
            <a:noFill/>
            <a:miter lim="800000"/>
            <a:headEnd/>
            <a:tailEnd/>
          </a:ln>
        </p:spPr>
        <p:txBody>
          <a:bodyPr wrap="none" lIns="0" tIns="0" rIns="0" bIns="0">
            <a:spAutoFit/>
          </a:bodyPr>
          <a:lstStyle/>
          <a:p>
            <a:pPr algn="l"/>
            <a:r>
              <a:rPr lang="en-US" sz="1600" b="1" dirty="0">
                <a:latin typeface="Arial" charset="0"/>
              </a:rPr>
              <a:t>• </a:t>
            </a:r>
            <a:r>
              <a:rPr lang="en-US" sz="1600" b="1" dirty="0">
                <a:solidFill>
                  <a:srgbClr val="231F20"/>
                </a:solidFill>
                <a:latin typeface="Arial" charset="0"/>
              </a:rPr>
              <a:t>Eccrine sweat</a:t>
            </a:r>
          </a:p>
          <a:p>
            <a:pPr algn="l"/>
            <a:r>
              <a:rPr lang="en-US" sz="1600" b="1" dirty="0">
                <a:latin typeface="Arial" charset="0"/>
              </a:rPr>
              <a:t>  </a:t>
            </a:r>
            <a:r>
              <a:rPr lang="en-US" sz="1600" b="1" dirty="0">
                <a:solidFill>
                  <a:srgbClr val="231F20"/>
                </a:solidFill>
                <a:latin typeface="Arial" charset="0"/>
              </a:rPr>
              <a:t>gland</a:t>
            </a:r>
          </a:p>
        </p:txBody>
      </p:sp>
      <p:sp>
        <p:nvSpPr>
          <p:cNvPr id="23603" name="Rectangle 51"/>
          <p:cNvSpPr>
            <a:spLocks noChangeArrowheads="1"/>
          </p:cNvSpPr>
          <p:nvPr/>
        </p:nvSpPr>
        <p:spPr bwMode="auto">
          <a:xfrm>
            <a:off x="7115175" y="3686175"/>
            <a:ext cx="1282700" cy="488950"/>
          </a:xfrm>
          <a:prstGeom prst="rect">
            <a:avLst/>
          </a:prstGeom>
          <a:noFill/>
          <a:ln w="9525">
            <a:noFill/>
            <a:miter lim="800000"/>
            <a:headEnd/>
            <a:tailEnd/>
          </a:ln>
        </p:spPr>
        <p:txBody>
          <a:bodyPr wrap="none" lIns="0" tIns="0" rIns="0" bIns="0">
            <a:spAutoFit/>
          </a:bodyPr>
          <a:lstStyle/>
          <a:p>
            <a:pPr algn="l"/>
            <a:r>
              <a:rPr lang="en-US" sz="1600" b="1" dirty="0">
                <a:latin typeface="Arial" charset="0"/>
              </a:rPr>
              <a:t>• </a:t>
            </a:r>
            <a:r>
              <a:rPr lang="en-US" sz="1600" b="1" dirty="0">
                <a:solidFill>
                  <a:srgbClr val="231F20"/>
                </a:solidFill>
                <a:latin typeface="Arial" charset="0"/>
              </a:rPr>
              <a:t>Arrector pili</a:t>
            </a:r>
          </a:p>
          <a:p>
            <a:pPr algn="l"/>
            <a:r>
              <a:rPr lang="en-US" sz="1600" b="1" dirty="0">
                <a:latin typeface="Arial" charset="0"/>
              </a:rPr>
              <a:t>  </a:t>
            </a:r>
            <a:r>
              <a:rPr lang="en-US" sz="1600" b="1" dirty="0">
                <a:solidFill>
                  <a:srgbClr val="231F20"/>
                </a:solidFill>
                <a:latin typeface="Arial" charset="0"/>
              </a:rPr>
              <a:t>muscle</a:t>
            </a:r>
          </a:p>
        </p:txBody>
      </p:sp>
      <p:sp>
        <p:nvSpPr>
          <p:cNvPr id="23604" name="Rectangle 52"/>
          <p:cNvSpPr>
            <a:spLocks noChangeArrowheads="1"/>
          </p:cNvSpPr>
          <p:nvPr/>
        </p:nvSpPr>
        <p:spPr bwMode="auto">
          <a:xfrm>
            <a:off x="7115175" y="4132263"/>
            <a:ext cx="1198563" cy="488950"/>
          </a:xfrm>
          <a:prstGeom prst="rect">
            <a:avLst/>
          </a:prstGeom>
          <a:noFill/>
          <a:ln w="9525">
            <a:noFill/>
            <a:miter lim="800000"/>
            <a:headEnd/>
            <a:tailEnd/>
          </a:ln>
        </p:spPr>
        <p:txBody>
          <a:bodyPr wrap="none" lIns="0" tIns="0" rIns="0" bIns="0">
            <a:spAutoFit/>
          </a:bodyPr>
          <a:lstStyle/>
          <a:p>
            <a:pPr algn="l"/>
            <a:r>
              <a:rPr lang="en-US" sz="1600" b="1" dirty="0">
                <a:latin typeface="Arial" charset="0"/>
              </a:rPr>
              <a:t>• </a:t>
            </a:r>
            <a:r>
              <a:rPr lang="en-US" sz="1600" b="1" dirty="0">
                <a:solidFill>
                  <a:srgbClr val="231F20"/>
                </a:solidFill>
                <a:latin typeface="Arial" charset="0"/>
              </a:rPr>
              <a:t>Sebaceous</a:t>
            </a:r>
          </a:p>
          <a:p>
            <a:pPr algn="l"/>
            <a:r>
              <a:rPr lang="en-US" sz="1600" b="1" dirty="0">
                <a:latin typeface="Arial" charset="0"/>
              </a:rPr>
              <a:t>  </a:t>
            </a:r>
            <a:r>
              <a:rPr lang="en-US" sz="1600" b="1" dirty="0">
                <a:solidFill>
                  <a:srgbClr val="231F20"/>
                </a:solidFill>
                <a:latin typeface="Arial" charset="0"/>
              </a:rPr>
              <a:t>(oil) gland</a:t>
            </a:r>
          </a:p>
        </p:txBody>
      </p:sp>
      <p:sp>
        <p:nvSpPr>
          <p:cNvPr id="23605" name="Rectangle 53"/>
          <p:cNvSpPr>
            <a:spLocks noChangeArrowheads="1"/>
          </p:cNvSpPr>
          <p:nvPr/>
        </p:nvSpPr>
        <p:spPr bwMode="auto">
          <a:xfrm>
            <a:off x="7115175" y="4567238"/>
            <a:ext cx="1227138" cy="244475"/>
          </a:xfrm>
          <a:prstGeom prst="rect">
            <a:avLst/>
          </a:prstGeom>
          <a:noFill/>
          <a:ln w="9525">
            <a:noFill/>
            <a:miter lim="800000"/>
            <a:headEnd/>
            <a:tailEnd/>
          </a:ln>
        </p:spPr>
        <p:txBody>
          <a:bodyPr wrap="none" lIns="0" tIns="0" rIns="0" bIns="0">
            <a:spAutoFit/>
          </a:bodyPr>
          <a:lstStyle/>
          <a:p>
            <a:pPr algn="l"/>
            <a:r>
              <a:rPr lang="en-US" sz="1600" b="1" dirty="0">
                <a:latin typeface="Arial" charset="0"/>
              </a:rPr>
              <a:t>• </a:t>
            </a:r>
            <a:r>
              <a:rPr lang="en-US" sz="1600" b="1" dirty="0">
                <a:solidFill>
                  <a:srgbClr val="231F20"/>
                </a:solidFill>
                <a:latin typeface="Arial" charset="0"/>
              </a:rPr>
              <a:t>Hair follicle</a:t>
            </a:r>
          </a:p>
        </p:txBody>
      </p:sp>
      <p:sp>
        <p:nvSpPr>
          <p:cNvPr id="23606" name="Rectangle 54"/>
          <p:cNvSpPr>
            <a:spLocks noChangeArrowheads="1"/>
          </p:cNvSpPr>
          <p:nvPr/>
        </p:nvSpPr>
        <p:spPr bwMode="auto">
          <a:xfrm>
            <a:off x="7115175" y="4795838"/>
            <a:ext cx="976313" cy="244475"/>
          </a:xfrm>
          <a:prstGeom prst="rect">
            <a:avLst/>
          </a:prstGeom>
          <a:noFill/>
          <a:ln w="9525">
            <a:noFill/>
            <a:miter lim="800000"/>
            <a:headEnd/>
            <a:tailEnd/>
          </a:ln>
        </p:spPr>
        <p:txBody>
          <a:bodyPr wrap="none" lIns="0" tIns="0" rIns="0" bIns="0">
            <a:spAutoFit/>
          </a:bodyPr>
          <a:lstStyle/>
          <a:p>
            <a:pPr algn="l"/>
            <a:r>
              <a:rPr lang="en-US" sz="1600" b="1" dirty="0">
                <a:latin typeface="Arial" charset="0"/>
              </a:rPr>
              <a:t>• </a:t>
            </a:r>
            <a:r>
              <a:rPr lang="en-US" sz="1600" b="1" dirty="0">
                <a:solidFill>
                  <a:srgbClr val="231F20"/>
                </a:solidFill>
                <a:latin typeface="Arial" charset="0"/>
              </a:rPr>
              <a:t>Hair root</a:t>
            </a:r>
          </a:p>
        </p:txBody>
      </p:sp>
      <p:sp>
        <p:nvSpPr>
          <p:cNvPr id="23607" name="Rectangle 55"/>
          <p:cNvSpPr>
            <a:spLocks noChangeArrowheads="1"/>
          </p:cNvSpPr>
          <p:nvPr/>
        </p:nvSpPr>
        <p:spPr bwMode="auto">
          <a:xfrm>
            <a:off x="762000" y="4729163"/>
            <a:ext cx="2130425" cy="287337"/>
          </a:xfrm>
          <a:prstGeom prst="rect">
            <a:avLst/>
          </a:prstGeom>
          <a:noFill/>
          <a:ln w="9525">
            <a:noFill/>
            <a:miter lim="800000"/>
            <a:headEnd/>
            <a:tailEnd/>
          </a:ln>
        </p:spPr>
        <p:txBody>
          <a:bodyPr wrap="none" lIns="0" tIns="0" rIns="0" bIns="0">
            <a:spAutoFit/>
          </a:bodyPr>
          <a:lstStyle/>
          <a:p>
            <a:pPr algn="l"/>
            <a:r>
              <a:rPr lang="en-US" sz="1600" dirty="0">
                <a:solidFill>
                  <a:srgbClr val="231F20"/>
                </a:solidFill>
                <a:latin typeface="Arial Black" pitchFamily="34" charset="0"/>
              </a:rPr>
              <a:t>Nervous structures</a:t>
            </a:r>
            <a:endParaRPr lang="en-US" sz="1800" dirty="0">
              <a:latin typeface="Arial" charset="0"/>
            </a:endParaRPr>
          </a:p>
        </p:txBody>
      </p:sp>
      <p:sp>
        <p:nvSpPr>
          <p:cNvPr id="23608" name="Rectangle 56"/>
          <p:cNvSpPr>
            <a:spLocks noChangeArrowheads="1"/>
          </p:cNvSpPr>
          <p:nvPr/>
        </p:nvSpPr>
        <p:spPr bwMode="auto">
          <a:xfrm>
            <a:off x="757238" y="4999038"/>
            <a:ext cx="2025650" cy="244475"/>
          </a:xfrm>
          <a:prstGeom prst="rect">
            <a:avLst/>
          </a:prstGeom>
          <a:noFill/>
          <a:ln w="9525">
            <a:noFill/>
            <a:miter lim="800000"/>
            <a:headEnd/>
            <a:tailEnd/>
          </a:ln>
        </p:spPr>
        <p:txBody>
          <a:bodyPr wrap="none" lIns="0" tIns="0" rIns="0" bIns="0">
            <a:spAutoFit/>
          </a:bodyPr>
          <a:lstStyle/>
          <a:p>
            <a:pPr algn="l"/>
            <a:r>
              <a:rPr lang="en-US" sz="1600" b="1" dirty="0">
                <a:latin typeface="Arial" charset="0"/>
              </a:rPr>
              <a:t>• </a:t>
            </a:r>
            <a:r>
              <a:rPr lang="en-US" sz="1600" b="1" dirty="0">
                <a:solidFill>
                  <a:srgbClr val="231F20"/>
                </a:solidFill>
                <a:latin typeface="Arial" charset="0"/>
              </a:rPr>
              <a:t>Sensory nerve fiber</a:t>
            </a:r>
          </a:p>
        </p:txBody>
      </p:sp>
      <p:sp>
        <p:nvSpPr>
          <p:cNvPr id="23609" name="Rectangle 57"/>
          <p:cNvSpPr>
            <a:spLocks noChangeArrowheads="1"/>
          </p:cNvSpPr>
          <p:nvPr/>
        </p:nvSpPr>
        <p:spPr bwMode="auto">
          <a:xfrm>
            <a:off x="757238" y="5278438"/>
            <a:ext cx="1979612" cy="244475"/>
          </a:xfrm>
          <a:prstGeom prst="rect">
            <a:avLst/>
          </a:prstGeom>
          <a:noFill/>
          <a:ln w="9525">
            <a:noFill/>
            <a:miter lim="800000"/>
            <a:headEnd/>
            <a:tailEnd/>
          </a:ln>
        </p:spPr>
        <p:txBody>
          <a:bodyPr wrap="none" lIns="0" tIns="0" rIns="0" bIns="0">
            <a:spAutoFit/>
          </a:bodyPr>
          <a:lstStyle/>
          <a:p>
            <a:pPr algn="l"/>
            <a:r>
              <a:rPr lang="en-US" sz="1600" b="1" dirty="0">
                <a:latin typeface="Arial" charset="0"/>
              </a:rPr>
              <a:t>• </a:t>
            </a:r>
            <a:r>
              <a:rPr lang="en-US" sz="1600" b="1" dirty="0">
                <a:solidFill>
                  <a:srgbClr val="231F20"/>
                </a:solidFill>
                <a:latin typeface="Arial" charset="0"/>
              </a:rPr>
              <a:t>Pacinian corpuscle</a:t>
            </a:r>
          </a:p>
        </p:txBody>
      </p:sp>
      <p:sp>
        <p:nvSpPr>
          <p:cNvPr id="23610" name="Rectangle 58"/>
          <p:cNvSpPr>
            <a:spLocks noChangeArrowheads="1"/>
          </p:cNvSpPr>
          <p:nvPr/>
        </p:nvSpPr>
        <p:spPr bwMode="auto">
          <a:xfrm>
            <a:off x="749300" y="5557838"/>
            <a:ext cx="2097088" cy="488950"/>
          </a:xfrm>
          <a:prstGeom prst="rect">
            <a:avLst/>
          </a:prstGeom>
          <a:noFill/>
          <a:ln w="9525">
            <a:noFill/>
            <a:miter lim="800000"/>
            <a:headEnd/>
            <a:tailEnd/>
          </a:ln>
        </p:spPr>
        <p:txBody>
          <a:bodyPr wrap="none" lIns="0" tIns="0" rIns="0" bIns="0">
            <a:spAutoFit/>
          </a:bodyPr>
          <a:lstStyle/>
          <a:p>
            <a:pPr algn="l"/>
            <a:r>
              <a:rPr lang="en-US" sz="1600" b="1" dirty="0">
                <a:latin typeface="Arial" charset="0"/>
              </a:rPr>
              <a:t>• </a:t>
            </a:r>
            <a:r>
              <a:rPr lang="en-US" sz="1600" b="1" dirty="0">
                <a:solidFill>
                  <a:srgbClr val="231F20"/>
                </a:solidFill>
                <a:latin typeface="Arial" charset="0"/>
              </a:rPr>
              <a:t>Hair follicle receptor</a:t>
            </a:r>
          </a:p>
          <a:p>
            <a:pPr algn="l"/>
            <a:r>
              <a:rPr lang="en-US" sz="1600" b="1" dirty="0">
                <a:latin typeface="Arial" charset="0"/>
              </a:rPr>
              <a:t>  </a:t>
            </a:r>
            <a:r>
              <a:rPr lang="en-US" sz="1600" b="1" dirty="0">
                <a:solidFill>
                  <a:srgbClr val="231F20"/>
                </a:solidFill>
                <a:latin typeface="Arial" charset="0"/>
              </a:rPr>
              <a:t>(root hair plexus)</a:t>
            </a:r>
          </a:p>
        </p:txBody>
      </p:sp>
      <p:sp>
        <p:nvSpPr>
          <p:cNvPr id="23611" name="Rectangle 59"/>
          <p:cNvSpPr>
            <a:spLocks noChangeArrowheads="1"/>
          </p:cNvSpPr>
          <p:nvPr/>
        </p:nvSpPr>
        <p:spPr bwMode="auto">
          <a:xfrm>
            <a:off x="6448425" y="5046663"/>
            <a:ext cx="1928813" cy="488950"/>
          </a:xfrm>
          <a:prstGeom prst="rect">
            <a:avLst/>
          </a:prstGeom>
          <a:noFill/>
          <a:ln w="9525">
            <a:noFill/>
            <a:miter lim="800000"/>
            <a:headEnd/>
            <a:tailEnd/>
          </a:ln>
        </p:spPr>
        <p:txBody>
          <a:bodyPr wrap="none" lIns="0" tIns="0" rIns="0" bIns="0">
            <a:spAutoFit/>
          </a:bodyPr>
          <a:lstStyle/>
          <a:p>
            <a:pPr algn="l"/>
            <a:r>
              <a:rPr lang="en-US" sz="1600" b="1" dirty="0">
                <a:solidFill>
                  <a:srgbClr val="231F20"/>
                </a:solidFill>
                <a:latin typeface="Arial" charset="0"/>
              </a:rPr>
              <a:t>Cutaneous vascular</a:t>
            </a:r>
          </a:p>
          <a:p>
            <a:pPr algn="l"/>
            <a:r>
              <a:rPr lang="en-US" sz="1600" b="1" dirty="0">
                <a:solidFill>
                  <a:srgbClr val="231F20"/>
                </a:solidFill>
                <a:latin typeface="Arial" charset="0"/>
              </a:rPr>
              <a:t>plexus</a:t>
            </a:r>
          </a:p>
        </p:txBody>
      </p:sp>
      <p:sp>
        <p:nvSpPr>
          <p:cNvPr id="23612" name="Rectangle 60"/>
          <p:cNvSpPr>
            <a:spLocks noChangeArrowheads="1"/>
          </p:cNvSpPr>
          <p:nvPr/>
        </p:nvSpPr>
        <p:spPr bwMode="auto">
          <a:xfrm>
            <a:off x="5737225" y="5519738"/>
            <a:ext cx="1444625" cy="244475"/>
          </a:xfrm>
          <a:prstGeom prst="rect">
            <a:avLst/>
          </a:prstGeom>
          <a:noFill/>
          <a:ln w="9525">
            <a:noFill/>
            <a:miter lim="800000"/>
            <a:headEnd/>
            <a:tailEnd/>
          </a:ln>
        </p:spPr>
        <p:txBody>
          <a:bodyPr wrap="none" lIns="0" tIns="0" rIns="0" bIns="0">
            <a:spAutoFit/>
          </a:bodyPr>
          <a:lstStyle/>
          <a:p>
            <a:pPr algn="l"/>
            <a:r>
              <a:rPr lang="en-US" sz="1600" b="1" dirty="0">
                <a:solidFill>
                  <a:srgbClr val="231F20"/>
                </a:solidFill>
                <a:latin typeface="Arial" charset="0"/>
              </a:rPr>
              <a:t>Adipose tissue</a:t>
            </a:r>
            <a:endParaRPr lang="en-US" sz="1800" b="1" dirty="0">
              <a:latin typeface="Arial" charset="0"/>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80" name="Rectangle 4"/>
          <p:cNvSpPr>
            <a:spLocks noGrp="1" noChangeArrowheads="1"/>
          </p:cNvSpPr>
          <p:nvPr>
            <p:ph type="title"/>
          </p:nvPr>
        </p:nvSpPr>
        <p:spPr/>
        <p:txBody>
          <a:bodyPr/>
          <a:lstStyle/>
          <a:p>
            <a:r>
              <a:rPr lang="en-US" dirty="0"/>
              <a:t>Layers of the Dermis: Papillary Layer</a:t>
            </a:r>
          </a:p>
        </p:txBody>
      </p:sp>
      <p:sp>
        <p:nvSpPr>
          <p:cNvPr id="24581" name="Rectangle 5"/>
          <p:cNvSpPr>
            <a:spLocks noGrp="1" noChangeArrowheads="1"/>
          </p:cNvSpPr>
          <p:nvPr>
            <p:ph type="body" idx="1"/>
          </p:nvPr>
        </p:nvSpPr>
        <p:spPr/>
        <p:txBody>
          <a:bodyPr/>
          <a:lstStyle/>
          <a:p>
            <a:r>
              <a:rPr lang="en-US" dirty="0"/>
              <a:t>Papillary layer</a:t>
            </a:r>
          </a:p>
          <a:p>
            <a:pPr lvl="1"/>
            <a:r>
              <a:rPr lang="en-US" dirty="0" smtClean="0"/>
              <a:t>Loose (Areolar) </a:t>
            </a:r>
            <a:r>
              <a:rPr lang="en-US" dirty="0"/>
              <a:t>connective tissue with </a:t>
            </a:r>
            <a:r>
              <a:rPr lang="en-US" dirty="0" smtClean="0"/>
              <a:t>collagen, elastic </a:t>
            </a:r>
            <a:r>
              <a:rPr lang="en-US" dirty="0"/>
              <a:t>fibers and blood vessels</a:t>
            </a:r>
          </a:p>
          <a:p>
            <a:pPr lvl="1"/>
            <a:r>
              <a:rPr lang="en-US" dirty="0" smtClean="0"/>
              <a:t>Has alternating Dermal papillae and Epidermal (rete) ridges</a:t>
            </a:r>
          </a:p>
          <a:p>
            <a:pPr lvl="1"/>
            <a:r>
              <a:rPr lang="en-US" dirty="0" smtClean="0"/>
              <a:t>Dermal </a:t>
            </a:r>
            <a:r>
              <a:rPr lang="en-US" dirty="0"/>
              <a:t>papillae contain: </a:t>
            </a:r>
          </a:p>
          <a:p>
            <a:pPr lvl="2"/>
            <a:r>
              <a:rPr lang="en-US" dirty="0"/>
              <a:t>Capillary loops </a:t>
            </a:r>
          </a:p>
          <a:p>
            <a:pPr lvl="2"/>
            <a:r>
              <a:rPr lang="en-US" dirty="0"/>
              <a:t>Meissner’s corpuscles</a:t>
            </a:r>
          </a:p>
          <a:p>
            <a:pPr lvl="2"/>
            <a:r>
              <a:rPr lang="en-US" dirty="0"/>
              <a:t>Free nerve endings </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skin 3.jpg"/>
          <p:cNvPicPr>
            <a:picLocks noGrp="1" noChangeAspect="1"/>
          </p:cNvPicPr>
          <p:nvPr>
            <p:ph idx="1"/>
          </p:nvPr>
        </p:nvPicPr>
        <p:blipFill>
          <a:blip r:embed="rId2" cstate="print"/>
          <a:stretch>
            <a:fillRect/>
          </a:stretch>
        </p:blipFill>
        <p:spPr>
          <a:xfrm>
            <a:off x="457200" y="91440"/>
            <a:ext cx="7848600" cy="6786880"/>
          </a:xfrm>
        </p:spPr>
      </p:pic>
      <p:sp>
        <p:nvSpPr>
          <p:cNvPr id="5" name="TextBox 4"/>
          <p:cNvSpPr txBox="1"/>
          <p:nvPr/>
        </p:nvSpPr>
        <p:spPr>
          <a:xfrm>
            <a:off x="685800" y="4876800"/>
            <a:ext cx="2464137" cy="461665"/>
          </a:xfrm>
          <a:prstGeom prst="rect">
            <a:avLst/>
          </a:prstGeom>
          <a:noFill/>
        </p:spPr>
        <p:txBody>
          <a:bodyPr wrap="none" rtlCol="0">
            <a:spAutoFit/>
          </a:bodyPr>
          <a:lstStyle/>
          <a:p>
            <a:r>
              <a:rPr lang="en-US" dirty="0" smtClean="0"/>
              <a:t>Epidermal Ridge</a:t>
            </a:r>
            <a:endParaRPr lang="en-US" dirty="0"/>
          </a:p>
        </p:txBody>
      </p:sp>
      <p:cxnSp>
        <p:nvCxnSpPr>
          <p:cNvPr id="8" name="Straight Connector 7"/>
          <p:cNvCxnSpPr/>
          <p:nvPr/>
        </p:nvCxnSpPr>
        <p:spPr bwMode="auto">
          <a:xfrm rot="16200000" flipH="1">
            <a:off x="1447800" y="3124200"/>
            <a:ext cx="3276600" cy="1143000"/>
          </a:xfrm>
          <a:prstGeom prst="line">
            <a:avLst/>
          </a:prstGeom>
          <a:ln>
            <a:headEnd type="none" w="med" len="med"/>
            <a:tailEnd type="none" w="med" len="med"/>
          </a:ln>
        </p:spPr>
        <p:style>
          <a:lnRef idx="3">
            <a:schemeClr val="dk1"/>
          </a:lnRef>
          <a:fillRef idx="0">
            <a:schemeClr val="dk1"/>
          </a:fillRef>
          <a:effectRef idx="2">
            <a:schemeClr val="dk1"/>
          </a:effectRef>
          <a:fontRef idx="minor">
            <a:schemeClr val="tx1"/>
          </a:fontRef>
        </p:style>
      </p:cxnSp>
      <p:cxnSp>
        <p:nvCxnSpPr>
          <p:cNvPr id="10" name="Straight Arrow Connector 9"/>
          <p:cNvCxnSpPr/>
          <p:nvPr/>
        </p:nvCxnSpPr>
        <p:spPr bwMode="auto">
          <a:xfrm rot="5400000" flipH="1" flipV="1">
            <a:off x="717467" y="3244934"/>
            <a:ext cx="2819400" cy="596731"/>
          </a:xfrm>
          <a:prstGeom prst="straightConnector1">
            <a:avLst/>
          </a:prstGeom>
          <a:ln>
            <a:headEnd type="none" w="med" len="med"/>
            <a:tailEnd type="arrow"/>
          </a:ln>
        </p:spPr>
        <p:style>
          <a:lnRef idx="2">
            <a:schemeClr val="dk1"/>
          </a:lnRef>
          <a:fillRef idx="0">
            <a:schemeClr val="dk1"/>
          </a:fillRef>
          <a:effectRef idx="1">
            <a:schemeClr val="dk1"/>
          </a:effectRef>
          <a:fontRef idx="minor">
            <a:schemeClr val="tx1"/>
          </a:fontRef>
        </p:style>
      </p:cxnSp>
      <p:cxnSp>
        <p:nvCxnSpPr>
          <p:cNvPr id="12" name="Straight Arrow Connector 11"/>
          <p:cNvCxnSpPr>
            <a:stCxn id="5" idx="0"/>
          </p:cNvCxnSpPr>
          <p:nvPr/>
        </p:nvCxnSpPr>
        <p:spPr bwMode="auto">
          <a:xfrm rot="16200000" flipH="1">
            <a:off x="2559134" y="4235535"/>
            <a:ext cx="381000" cy="1663531"/>
          </a:xfrm>
          <a:prstGeom prst="straightConnector1">
            <a:avLst/>
          </a:prstGeom>
          <a:ln>
            <a:headEnd type="none" w="med" len="med"/>
            <a:tailEnd type="arrow"/>
          </a:ln>
        </p:spPr>
        <p:style>
          <a:lnRef idx="2">
            <a:schemeClr val="dk1"/>
          </a:lnRef>
          <a:fillRef idx="0">
            <a:schemeClr val="dk1"/>
          </a:fillRef>
          <a:effectRef idx="1">
            <a:schemeClr val="dk1"/>
          </a:effectRef>
          <a:fontRef idx="minor">
            <a:schemeClr val="tx1"/>
          </a:fontRef>
        </p:style>
      </p:cxnSp>
      <p:sp>
        <p:nvSpPr>
          <p:cNvPr id="13" name="TextBox 12"/>
          <p:cNvSpPr txBox="1"/>
          <p:nvPr/>
        </p:nvSpPr>
        <p:spPr>
          <a:xfrm>
            <a:off x="2133600" y="6096000"/>
            <a:ext cx="2971800" cy="461665"/>
          </a:xfrm>
          <a:prstGeom prst="rect">
            <a:avLst/>
          </a:prstGeom>
          <a:noFill/>
        </p:spPr>
        <p:txBody>
          <a:bodyPr wrap="square" rtlCol="0">
            <a:spAutoFit/>
          </a:bodyPr>
          <a:lstStyle/>
          <a:p>
            <a:r>
              <a:rPr lang="en-US" dirty="0" smtClean="0"/>
              <a:t>Dermal Papillae</a:t>
            </a:r>
            <a:endParaRPr lang="en-US" dirty="0"/>
          </a:p>
        </p:txBody>
      </p:sp>
      <p:cxnSp>
        <p:nvCxnSpPr>
          <p:cNvPr id="15" name="Straight Connector 14"/>
          <p:cNvCxnSpPr/>
          <p:nvPr/>
        </p:nvCxnSpPr>
        <p:spPr bwMode="auto">
          <a:xfrm rot="16200000" flipH="1">
            <a:off x="3048000" y="2743200"/>
            <a:ext cx="2514600" cy="1295400"/>
          </a:xfrm>
          <a:prstGeom prst="line">
            <a:avLst/>
          </a:prstGeom>
          <a:ln>
            <a:headEnd type="none" w="med" len="med"/>
            <a:tailEnd type="none" w="med" len="med"/>
          </a:ln>
        </p:spPr>
        <p:style>
          <a:lnRef idx="3">
            <a:schemeClr val="dk1"/>
          </a:lnRef>
          <a:fillRef idx="0">
            <a:schemeClr val="dk1"/>
          </a:fillRef>
          <a:effectRef idx="2">
            <a:schemeClr val="dk1"/>
          </a:effectRef>
          <a:fontRef idx="minor">
            <a:schemeClr val="tx1"/>
          </a:fontRef>
        </p:style>
      </p:cxnSp>
      <p:cxnSp>
        <p:nvCxnSpPr>
          <p:cNvPr id="17" name="Straight Arrow Connector 16"/>
          <p:cNvCxnSpPr/>
          <p:nvPr/>
        </p:nvCxnSpPr>
        <p:spPr bwMode="auto">
          <a:xfrm rot="16200000" flipV="1">
            <a:off x="1905000" y="3962400"/>
            <a:ext cx="3886200" cy="381000"/>
          </a:xfrm>
          <a:prstGeom prst="straightConnector1">
            <a:avLst/>
          </a:prstGeom>
          <a:ln>
            <a:headEnd type="none" w="med" len="med"/>
            <a:tailEnd type="arrow"/>
          </a:ln>
        </p:spPr>
        <p:style>
          <a:lnRef idx="3">
            <a:schemeClr val="dk1"/>
          </a:lnRef>
          <a:fillRef idx="0">
            <a:schemeClr val="dk1"/>
          </a:fillRef>
          <a:effectRef idx="2">
            <a:schemeClr val="dk1"/>
          </a:effectRef>
          <a:fontRef idx="minor">
            <a:schemeClr val="tx1"/>
          </a:fontRef>
        </p:style>
      </p:cxnSp>
      <p:cxnSp>
        <p:nvCxnSpPr>
          <p:cNvPr id="19" name="Straight Arrow Connector 18"/>
          <p:cNvCxnSpPr/>
          <p:nvPr/>
        </p:nvCxnSpPr>
        <p:spPr bwMode="auto">
          <a:xfrm rot="5400000" flipH="1" flipV="1">
            <a:off x="3771900" y="4991100"/>
            <a:ext cx="1371600" cy="838200"/>
          </a:xfrm>
          <a:prstGeom prst="straightConnector1">
            <a:avLst/>
          </a:prstGeom>
          <a:ln>
            <a:headEnd type="none" w="med" len="med"/>
            <a:tailEnd type="arrow"/>
          </a:ln>
        </p:spPr>
        <p:style>
          <a:lnRef idx="3">
            <a:schemeClr val="dk1"/>
          </a:lnRef>
          <a:fillRef idx="0">
            <a:schemeClr val="dk1"/>
          </a:fillRef>
          <a:effectRef idx="2">
            <a:schemeClr val="dk1"/>
          </a:effectRef>
          <a:fontRef idx="minor">
            <a:schemeClr val="tx1"/>
          </a:fontRef>
        </p:style>
      </p:cxn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8" name="Rectangle 4"/>
          <p:cNvSpPr>
            <a:spLocks noGrp="1" noChangeArrowheads="1"/>
          </p:cNvSpPr>
          <p:nvPr>
            <p:ph type="title"/>
          </p:nvPr>
        </p:nvSpPr>
        <p:spPr/>
        <p:txBody>
          <a:bodyPr/>
          <a:lstStyle/>
          <a:p>
            <a:r>
              <a:rPr lang="en-US" dirty="0"/>
              <a:t>Layers of the Dermis: Reticular Layer</a:t>
            </a:r>
          </a:p>
        </p:txBody>
      </p:sp>
      <p:sp>
        <p:nvSpPr>
          <p:cNvPr id="26629" name="Rectangle 5"/>
          <p:cNvSpPr>
            <a:spLocks noGrp="1" noChangeArrowheads="1"/>
          </p:cNvSpPr>
          <p:nvPr>
            <p:ph type="body" idx="1"/>
          </p:nvPr>
        </p:nvSpPr>
        <p:spPr/>
        <p:txBody>
          <a:bodyPr/>
          <a:lstStyle/>
          <a:p>
            <a:r>
              <a:rPr lang="en-US" dirty="0"/>
              <a:t>Reticular </a:t>
            </a:r>
            <a:r>
              <a:rPr lang="en-US" dirty="0" smtClean="0"/>
              <a:t>layer (strength layer of the skin)</a:t>
            </a:r>
            <a:endParaRPr lang="en-US" dirty="0"/>
          </a:p>
          <a:p>
            <a:pPr lvl="1"/>
            <a:r>
              <a:rPr lang="en-US" dirty="0"/>
              <a:t>~80% of the thickness of dermis</a:t>
            </a:r>
          </a:p>
          <a:p>
            <a:pPr lvl="1"/>
            <a:r>
              <a:rPr lang="en-US" dirty="0"/>
              <a:t>Collagen fibers provide strength and resiliency </a:t>
            </a:r>
          </a:p>
          <a:p>
            <a:pPr lvl="1"/>
            <a:r>
              <a:rPr lang="en-US" dirty="0"/>
              <a:t>Elastic fibers provide stretch-recoil properties</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6" name="Rectangle 4"/>
          <p:cNvSpPr>
            <a:spLocks noGrp="1" noChangeArrowheads="1"/>
          </p:cNvSpPr>
          <p:nvPr>
            <p:ph type="title"/>
          </p:nvPr>
        </p:nvSpPr>
        <p:spPr>
          <a:xfrm>
            <a:off x="0" y="261938"/>
            <a:ext cx="8685213" cy="609600"/>
          </a:xfrm>
        </p:spPr>
        <p:txBody>
          <a:bodyPr/>
          <a:lstStyle/>
          <a:p>
            <a:r>
              <a:rPr lang="en-US" dirty="0"/>
              <a:t>Skin Markings: </a:t>
            </a:r>
            <a:r>
              <a:rPr lang="en-US" dirty="0" smtClean="0"/>
              <a:t>Finger Prints and Foot Prints</a:t>
            </a:r>
            <a:endParaRPr lang="en-US" dirty="0"/>
          </a:p>
        </p:txBody>
      </p:sp>
      <p:sp>
        <p:nvSpPr>
          <p:cNvPr id="28677" name="Rectangle 5"/>
          <p:cNvSpPr>
            <a:spLocks noGrp="1" noChangeArrowheads="1"/>
          </p:cNvSpPr>
          <p:nvPr>
            <p:ph type="body" idx="1"/>
          </p:nvPr>
        </p:nvSpPr>
        <p:spPr/>
        <p:txBody>
          <a:bodyPr/>
          <a:lstStyle/>
          <a:p>
            <a:r>
              <a:rPr lang="en-US" dirty="0"/>
              <a:t>Epidermal ridges </a:t>
            </a:r>
            <a:r>
              <a:rPr lang="en-US" dirty="0" smtClean="0"/>
              <a:t>interdigitate with dermal </a:t>
            </a:r>
            <a:r>
              <a:rPr lang="en-US" dirty="0"/>
              <a:t>papillary ridges to form </a:t>
            </a:r>
            <a:r>
              <a:rPr lang="en-US" dirty="0" smtClean="0"/>
              <a:t>certain ridges that give the fingerprints (Dermatoglyphics) </a:t>
            </a:r>
          </a:p>
          <a:p>
            <a:r>
              <a:rPr lang="en-US" dirty="0" smtClean="0"/>
              <a:t>The purpose of the papillary ridges interdigitating with the epidermal ridges is to firmly attach the epidermis to the dermis (peg in a socket action)</a:t>
            </a:r>
            <a:endParaRPr lang="en-US" dirty="0"/>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6" name="Rectangle 6"/>
          <p:cNvSpPr>
            <a:spLocks noChangeArrowheads="1"/>
          </p:cNvSpPr>
          <p:nvPr/>
        </p:nvSpPr>
        <p:spPr bwMode="auto">
          <a:xfrm>
            <a:off x="8151813" y="6581775"/>
            <a:ext cx="989012" cy="274638"/>
          </a:xfrm>
          <a:prstGeom prst="rect">
            <a:avLst/>
          </a:prstGeom>
          <a:noFill/>
          <a:ln w="9525">
            <a:noFill/>
            <a:miter lim="800000"/>
            <a:headEnd/>
            <a:tailEnd/>
          </a:ln>
          <a:effectLst/>
        </p:spPr>
        <p:txBody>
          <a:bodyPr wrap="none">
            <a:spAutoFit/>
          </a:bodyPr>
          <a:lstStyle/>
          <a:p>
            <a:pPr algn="r"/>
            <a:r>
              <a:rPr lang="en-US" sz="1200" b="1" dirty="0">
                <a:latin typeface="Arial" charset="0"/>
              </a:rPr>
              <a:t>Figure 5.4a</a:t>
            </a:r>
          </a:p>
        </p:txBody>
      </p:sp>
      <p:pic>
        <p:nvPicPr>
          <p:cNvPr id="30744" name="Picture 24" descr="figure_05_04"/>
          <p:cNvPicPr>
            <a:picLocks noChangeAspect="1" noChangeArrowheads="1"/>
          </p:cNvPicPr>
          <p:nvPr/>
        </p:nvPicPr>
        <p:blipFill>
          <a:blip r:embed="rId2" cstate="print"/>
          <a:srcRect r="43518" b="20259"/>
          <a:stretch>
            <a:fillRect/>
          </a:stretch>
        </p:blipFill>
        <p:spPr bwMode="auto">
          <a:xfrm>
            <a:off x="2038350" y="1016000"/>
            <a:ext cx="4648200" cy="4699000"/>
          </a:xfrm>
          <a:prstGeom prst="rect">
            <a:avLst/>
          </a:prstGeom>
          <a:noFill/>
        </p:spPr>
      </p:pic>
      <p:sp>
        <p:nvSpPr>
          <p:cNvPr id="30745" name="Line 25"/>
          <p:cNvSpPr>
            <a:spLocks noChangeShapeType="1"/>
          </p:cNvSpPr>
          <p:nvPr/>
        </p:nvSpPr>
        <p:spPr bwMode="auto">
          <a:xfrm>
            <a:off x="4451350" y="1260475"/>
            <a:ext cx="1588" cy="942975"/>
          </a:xfrm>
          <a:prstGeom prst="line">
            <a:avLst/>
          </a:prstGeom>
          <a:noFill/>
          <a:ln w="31750">
            <a:solidFill>
              <a:srgbClr val="FFFFFF"/>
            </a:solidFill>
            <a:round/>
            <a:headEnd/>
            <a:tailEnd/>
          </a:ln>
        </p:spPr>
        <p:txBody>
          <a:bodyPr/>
          <a:lstStyle/>
          <a:p>
            <a:endParaRPr lang="en-US" dirty="0"/>
          </a:p>
        </p:txBody>
      </p:sp>
      <p:sp>
        <p:nvSpPr>
          <p:cNvPr id="30746" name="Freeform 26"/>
          <p:cNvSpPr>
            <a:spLocks/>
          </p:cNvSpPr>
          <p:nvPr/>
        </p:nvSpPr>
        <p:spPr bwMode="auto">
          <a:xfrm>
            <a:off x="4321175" y="2184400"/>
            <a:ext cx="263525" cy="1495425"/>
          </a:xfrm>
          <a:custGeom>
            <a:avLst/>
            <a:gdLst/>
            <a:ahLst/>
            <a:cxnLst>
              <a:cxn ang="0">
                <a:pos x="0" y="942"/>
              </a:cxn>
              <a:cxn ang="0">
                <a:pos x="82" y="0"/>
              </a:cxn>
              <a:cxn ang="0">
                <a:pos x="166" y="824"/>
              </a:cxn>
            </a:cxnLst>
            <a:rect l="0" t="0" r="r" b="b"/>
            <a:pathLst>
              <a:path w="166" h="942">
                <a:moveTo>
                  <a:pt x="0" y="942"/>
                </a:moveTo>
                <a:lnTo>
                  <a:pt x="82" y="0"/>
                </a:lnTo>
                <a:lnTo>
                  <a:pt x="166" y="824"/>
                </a:lnTo>
              </a:path>
            </a:pathLst>
          </a:custGeom>
          <a:noFill/>
          <a:ln w="31750">
            <a:solidFill>
              <a:srgbClr val="FFFFFF"/>
            </a:solidFill>
            <a:prstDash val="solid"/>
            <a:round/>
            <a:headEnd/>
            <a:tailEnd/>
          </a:ln>
        </p:spPr>
        <p:txBody>
          <a:bodyPr/>
          <a:lstStyle/>
          <a:p>
            <a:endParaRPr lang="en-US" dirty="0"/>
          </a:p>
        </p:txBody>
      </p:sp>
      <p:sp>
        <p:nvSpPr>
          <p:cNvPr id="30747" name="Line 27"/>
          <p:cNvSpPr>
            <a:spLocks noChangeShapeType="1"/>
          </p:cNvSpPr>
          <p:nvPr/>
        </p:nvSpPr>
        <p:spPr bwMode="auto">
          <a:xfrm>
            <a:off x="4441825" y="1250950"/>
            <a:ext cx="1588" cy="942975"/>
          </a:xfrm>
          <a:prstGeom prst="line">
            <a:avLst/>
          </a:prstGeom>
          <a:noFill/>
          <a:ln w="12700">
            <a:solidFill>
              <a:srgbClr val="231F20"/>
            </a:solidFill>
            <a:round/>
            <a:headEnd/>
            <a:tailEnd/>
          </a:ln>
        </p:spPr>
        <p:txBody>
          <a:bodyPr/>
          <a:lstStyle/>
          <a:p>
            <a:endParaRPr lang="en-US" dirty="0"/>
          </a:p>
        </p:txBody>
      </p:sp>
      <p:sp>
        <p:nvSpPr>
          <p:cNvPr id="30748" name="Freeform 28"/>
          <p:cNvSpPr>
            <a:spLocks/>
          </p:cNvSpPr>
          <p:nvPr/>
        </p:nvSpPr>
        <p:spPr bwMode="auto">
          <a:xfrm>
            <a:off x="4311650" y="2174875"/>
            <a:ext cx="263525" cy="1495425"/>
          </a:xfrm>
          <a:custGeom>
            <a:avLst/>
            <a:gdLst/>
            <a:ahLst/>
            <a:cxnLst>
              <a:cxn ang="0">
                <a:pos x="0" y="942"/>
              </a:cxn>
              <a:cxn ang="0">
                <a:pos x="82" y="0"/>
              </a:cxn>
              <a:cxn ang="0">
                <a:pos x="166" y="824"/>
              </a:cxn>
            </a:cxnLst>
            <a:rect l="0" t="0" r="r" b="b"/>
            <a:pathLst>
              <a:path w="166" h="942">
                <a:moveTo>
                  <a:pt x="0" y="942"/>
                </a:moveTo>
                <a:lnTo>
                  <a:pt x="82" y="0"/>
                </a:lnTo>
                <a:lnTo>
                  <a:pt x="166" y="824"/>
                </a:lnTo>
              </a:path>
            </a:pathLst>
          </a:custGeom>
          <a:noFill/>
          <a:ln w="12700">
            <a:solidFill>
              <a:srgbClr val="231F20"/>
            </a:solidFill>
            <a:prstDash val="solid"/>
            <a:round/>
            <a:headEnd/>
            <a:tailEnd/>
          </a:ln>
        </p:spPr>
        <p:txBody>
          <a:bodyPr/>
          <a:lstStyle/>
          <a:p>
            <a:endParaRPr lang="en-US" dirty="0"/>
          </a:p>
        </p:txBody>
      </p:sp>
      <p:sp>
        <p:nvSpPr>
          <p:cNvPr id="30749" name="Line 29"/>
          <p:cNvSpPr>
            <a:spLocks noChangeShapeType="1"/>
          </p:cNvSpPr>
          <p:nvPr/>
        </p:nvSpPr>
        <p:spPr bwMode="auto">
          <a:xfrm>
            <a:off x="4857750" y="1393825"/>
            <a:ext cx="1588" cy="574675"/>
          </a:xfrm>
          <a:prstGeom prst="line">
            <a:avLst/>
          </a:prstGeom>
          <a:noFill/>
          <a:ln w="31750">
            <a:solidFill>
              <a:srgbClr val="FFFFFF"/>
            </a:solidFill>
            <a:round/>
            <a:headEnd/>
            <a:tailEnd/>
          </a:ln>
        </p:spPr>
        <p:txBody>
          <a:bodyPr/>
          <a:lstStyle/>
          <a:p>
            <a:endParaRPr lang="en-US" dirty="0"/>
          </a:p>
        </p:txBody>
      </p:sp>
      <p:sp>
        <p:nvSpPr>
          <p:cNvPr id="30750" name="Freeform 30"/>
          <p:cNvSpPr>
            <a:spLocks/>
          </p:cNvSpPr>
          <p:nvPr/>
        </p:nvSpPr>
        <p:spPr bwMode="auto">
          <a:xfrm>
            <a:off x="4762500" y="1952625"/>
            <a:ext cx="196850" cy="660400"/>
          </a:xfrm>
          <a:custGeom>
            <a:avLst/>
            <a:gdLst/>
            <a:ahLst/>
            <a:cxnLst>
              <a:cxn ang="0">
                <a:pos x="0" y="224"/>
              </a:cxn>
              <a:cxn ang="0">
                <a:pos x="58" y="0"/>
              </a:cxn>
              <a:cxn ang="0">
                <a:pos x="124" y="416"/>
              </a:cxn>
            </a:cxnLst>
            <a:rect l="0" t="0" r="r" b="b"/>
            <a:pathLst>
              <a:path w="124" h="416">
                <a:moveTo>
                  <a:pt x="0" y="224"/>
                </a:moveTo>
                <a:lnTo>
                  <a:pt x="58" y="0"/>
                </a:lnTo>
                <a:lnTo>
                  <a:pt x="124" y="416"/>
                </a:lnTo>
              </a:path>
            </a:pathLst>
          </a:custGeom>
          <a:noFill/>
          <a:ln w="31750">
            <a:solidFill>
              <a:srgbClr val="FFFFFF"/>
            </a:solidFill>
            <a:prstDash val="solid"/>
            <a:round/>
            <a:headEnd/>
            <a:tailEnd/>
          </a:ln>
        </p:spPr>
        <p:txBody>
          <a:bodyPr/>
          <a:lstStyle/>
          <a:p>
            <a:endParaRPr lang="en-US" dirty="0"/>
          </a:p>
        </p:txBody>
      </p:sp>
      <p:sp>
        <p:nvSpPr>
          <p:cNvPr id="30751" name="Freeform 31"/>
          <p:cNvSpPr>
            <a:spLocks/>
          </p:cNvSpPr>
          <p:nvPr/>
        </p:nvSpPr>
        <p:spPr bwMode="auto">
          <a:xfrm>
            <a:off x="4848225" y="1384300"/>
            <a:ext cx="1588" cy="574675"/>
          </a:xfrm>
          <a:custGeom>
            <a:avLst/>
            <a:gdLst/>
            <a:ahLst/>
            <a:cxnLst>
              <a:cxn ang="0">
                <a:pos x="0" y="0"/>
              </a:cxn>
              <a:cxn ang="0">
                <a:pos x="0" y="6"/>
              </a:cxn>
              <a:cxn ang="0">
                <a:pos x="0" y="362"/>
              </a:cxn>
            </a:cxnLst>
            <a:rect l="0" t="0" r="r" b="b"/>
            <a:pathLst>
              <a:path h="362">
                <a:moveTo>
                  <a:pt x="0" y="0"/>
                </a:moveTo>
                <a:lnTo>
                  <a:pt x="0" y="6"/>
                </a:lnTo>
                <a:lnTo>
                  <a:pt x="0" y="362"/>
                </a:lnTo>
              </a:path>
            </a:pathLst>
          </a:custGeom>
          <a:noFill/>
          <a:ln w="12700">
            <a:solidFill>
              <a:srgbClr val="231F20"/>
            </a:solidFill>
            <a:prstDash val="solid"/>
            <a:round/>
            <a:headEnd/>
            <a:tailEnd/>
          </a:ln>
        </p:spPr>
        <p:txBody>
          <a:bodyPr/>
          <a:lstStyle/>
          <a:p>
            <a:endParaRPr lang="en-US" dirty="0"/>
          </a:p>
        </p:txBody>
      </p:sp>
      <p:sp>
        <p:nvSpPr>
          <p:cNvPr id="30752" name="Freeform 32"/>
          <p:cNvSpPr>
            <a:spLocks/>
          </p:cNvSpPr>
          <p:nvPr/>
        </p:nvSpPr>
        <p:spPr bwMode="auto">
          <a:xfrm>
            <a:off x="4752975" y="1943100"/>
            <a:ext cx="196850" cy="660400"/>
          </a:xfrm>
          <a:custGeom>
            <a:avLst/>
            <a:gdLst/>
            <a:ahLst/>
            <a:cxnLst>
              <a:cxn ang="0">
                <a:pos x="0" y="224"/>
              </a:cxn>
              <a:cxn ang="0">
                <a:pos x="58" y="0"/>
              </a:cxn>
              <a:cxn ang="0">
                <a:pos x="124" y="416"/>
              </a:cxn>
            </a:cxnLst>
            <a:rect l="0" t="0" r="r" b="b"/>
            <a:pathLst>
              <a:path w="124" h="416">
                <a:moveTo>
                  <a:pt x="0" y="224"/>
                </a:moveTo>
                <a:lnTo>
                  <a:pt x="58" y="0"/>
                </a:lnTo>
                <a:lnTo>
                  <a:pt x="124" y="416"/>
                </a:lnTo>
              </a:path>
            </a:pathLst>
          </a:custGeom>
          <a:noFill/>
          <a:ln w="12700">
            <a:solidFill>
              <a:srgbClr val="231F20"/>
            </a:solidFill>
            <a:prstDash val="solid"/>
            <a:round/>
            <a:headEnd/>
            <a:tailEnd/>
          </a:ln>
        </p:spPr>
        <p:txBody>
          <a:bodyPr/>
          <a:lstStyle/>
          <a:p>
            <a:endParaRPr lang="en-US" dirty="0"/>
          </a:p>
        </p:txBody>
      </p:sp>
      <p:sp>
        <p:nvSpPr>
          <p:cNvPr id="30753" name="Line 33"/>
          <p:cNvSpPr>
            <a:spLocks noChangeShapeType="1"/>
          </p:cNvSpPr>
          <p:nvPr/>
        </p:nvSpPr>
        <p:spPr bwMode="auto">
          <a:xfrm flipH="1">
            <a:off x="4848225" y="1390650"/>
            <a:ext cx="88900" cy="1588"/>
          </a:xfrm>
          <a:prstGeom prst="line">
            <a:avLst/>
          </a:prstGeom>
          <a:noFill/>
          <a:ln w="12700">
            <a:solidFill>
              <a:srgbClr val="231F20"/>
            </a:solidFill>
            <a:round/>
            <a:headEnd/>
            <a:tailEnd/>
          </a:ln>
        </p:spPr>
        <p:txBody>
          <a:bodyPr/>
          <a:lstStyle/>
          <a:p>
            <a:endParaRPr lang="en-US" dirty="0"/>
          </a:p>
        </p:txBody>
      </p:sp>
      <p:sp>
        <p:nvSpPr>
          <p:cNvPr id="30754" name="Rectangle 34"/>
          <p:cNvSpPr>
            <a:spLocks noChangeArrowheads="1"/>
          </p:cNvSpPr>
          <p:nvPr/>
        </p:nvSpPr>
        <p:spPr bwMode="auto">
          <a:xfrm>
            <a:off x="3717925" y="381000"/>
            <a:ext cx="4090863" cy="276999"/>
          </a:xfrm>
          <a:prstGeom prst="rect">
            <a:avLst/>
          </a:prstGeom>
          <a:noFill/>
          <a:ln w="9525">
            <a:noFill/>
            <a:miter lim="800000"/>
            <a:headEnd/>
            <a:tailEnd/>
          </a:ln>
        </p:spPr>
        <p:txBody>
          <a:bodyPr wrap="square" lIns="0" tIns="0" rIns="0" bIns="0">
            <a:spAutoFit/>
          </a:bodyPr>
          <a:lstStyle/>
          <a:p>
            <a:pPr algn="l"/>
            <a:r>
              <a:rPr lang="en-US" sz="1800" b="1" dirty="0" smtClean="0">
                <a:solidFill>
                  <a:srgbClr val="231F20"/>
                </a:solidFill>
                <a:latin typeface="Arial" charset="0"/>
              </a:rPr>
              <a:t>Epidermal </a:t>
            </a:r>
            <a:r>
              <a:rPr lang="en-US" sz="1800" i="1" dirty="0" smtClean="0">
                <a:solidFill>
                  <a:srgbClr val="231F20"/>
                </a:solidFill>
                <a:latin typeface="Arial" charset="0"/>
              </a:rPr>
              <a:t> </a:t>
            </a:r>
            <a:r>
              <a:rPr lang="en-US" sz="1800" b="1" dirty="0" smtClean="0">
                <a:solidFill>
                  <a:srgbClr val="231F20"/>
                </a:solidFill>
                <a:latin typeface="Arial" charset="0"/>
              </a:rPr>
              <a:t>ridges giving finger prints</a:t>
            </a:r>
            <a:endParaRPr lang="en-US" sz="1800" b="1" dirty="0">
              <a:latin typeface="Arial" charset="0"/>
            </a:endParaRPr>
          </a:p>
        </p:txBody>
      </p:sp>
      <p:sp>
        <p:nvSpPr>
          <p:cNvPr id="30755" name="Rectangle 35"/>
          <p:cNvSpPr>
            <a:spLocks noChangeArrowheads="1"/>
          </p:cNvSpPr>
          <p:nvPr/>
        </p:nvSpPr>
        <p:spPr bwMode="auto">
          <a:xfrm>
            <a:off x="3355975" y="5257800"/>
            <a:ext cx="330200" cy="322263"/>
          </a:xfrm>
          <a:prstGeom prst="rect">
            <a:avLst/>
          </a:prstGeom>
          <a:noFill/>
          <a:ln w="9525">
            <a:noFill/>
            <a:miter lim="800000"/>
            <a:headEnd/>
            <a:tailEnd/>
          </a:ln>
        </p:spPr>
        <p:txBody>
          <a:bodyPr wrap="none" lIns="0" tIns="0" rIns="0" bIns="0">
            <a:spAutoFit/>
          </a:bodyPr>
          <a:lstStyle/>
          <a:p>
            <a:pPr algn="l"/>
            <a:r>
              <a:rPr lang="en-US" sz="1800" dirty="0">
                <a:solidFill>
                  <a:srgbClr val="231F20"/>
                </a:solidFill>
                <a:latin typeface="Arial Black" pitchFamily="34" charset="0"/>
              </a:rPr>
              <a:t>(a)</a:t>
            </a:r>
            <a:endParaRPr lang="en-US" sz="1800" dirty="0">
              <a:latin typeface="Arial" charset="0"/>
            </a:endParaRPr>
          </a:p>
        </p:txBody>
      </p:sp>
      <p:sp>
        <p:nvSpPr>
          <p:cNvPr id="30757" name="Rectangle 37"/>
          <p:cNvSpPr>
            <a:spLocks noChangeArrowheads="1"/>
          </p:cNvSpPr>
          <p:nvPr/>
        </p:nvSpPr>
        <p:spPr bwMode="auto">
          <a:xfrm>
            <a:off x="4965700" y="1250950"/>
            <a:ext cx="3568700" cy="276999"/>
          </a:xfrm>
          <a:prstGeom prst="rect">
            <a:avLst/>
          </a:prstGeom>
          <a:noFill/>
          <a:ln w="9525">
            <a:noFill/>
            <a:miter lim="800000"/>
            <a:headEnd/>
            <a:tailEnd/>
          </a:ln>
        </p:spPr>
        <p:txBody>
          <a:bodyPr wrap="square" lIns="0" tIns="0" rIns="0" bIns="0">
            <a:spAutoFit/>
          </a:bodyPr>
          <a:lstStyle/>
          <a:p>
            <a:pPr algn="l"/>
            <a:r>
              <a:rPr lang="en-US" sz="1800" b="1" dirty="0">
                <a:solidFill>
                  <a:srgbClr val="231F20"/>
                </a:solidFill>
                <a:latin typeface="Arial" charset="0"/>
              </a:rPr>
              <a:t>Openings </a:t>
            </a:r>
            <a:r>
              <a:rPr lang="en-US" sz="1800" b="1" dirty="0" smtClean="0">
                <a:solidFill>
                  <a:srgbClr val="231F20"/>
                </a:solidFill>
                <a:latin typeface="Arial" charset="0"/>
              </a:rPr>
              <a:t>of sweat </a:t>
            </a:r>
            <a:r>
              <a:rPr lang="en-US" sz="1800" b="1" dirty="0">
                <a:solidFill>
                  <a:srgbClr val="231F20"/>
                </a:solidFill>
                <a:latin typeface="Arial" charset="0"/>
              </a:rPr>
              <a:t>gland ducts</a:t>
            </a:r>
            <a:r>
              <a:rPr lang="en-US" sz="1800" i="1" dirty="0">
                <a:solidFill>
                  <a:srgbClr val="231F20"/>
                </a:solidFill>
                <a:latin typeface="Arial" charset="0"/>
              </a:rPr>
              <a:t> </a:t>
            </a:r>
          </a:p>
        </p:txBody>
      </p:sp>
      <p:cxnSp>
        <p:nvCxnSpPr>
          <p:cNvPr id="18" name="Straight Connector 17"/>
          <p:cNvCxnSpPr>
            <a:stCxn id="30747" idx="0"/>
          </p:cNvCxnSpPr>
          <p:nvPr/>
        </p:nvCxnSpPr>
        <p:spPr bwMode="auto">
          <a:xfrm rot="5400000" flipH="1">
            <a:off x="4148138" y="957263"/>
            <a:ext cx="565150" cy="22225"/>
          </a:xfrm>
          <a:prstGeom prst="line">
            <a:avLst/>
          </a:prstGeom>
          <a:solidFill>
            <a:schemeClr val="accent1"/>
          </a:solidFill>
          <a:ln w="9525" cap="flat" cmpd="sng" algn="ctr">
            <a:solidFill>
              <a:schemeClr val="tx1"/>
            </a:solidFill>
            <a:prstDash val="solid"/>
            <a:round/>
            <a:headEnd type="none" w="med" len="med"/>
            <a:tailEnd type="none" w="med" len="med"/>
          </a:ln>
          <a:effectLst/>
        </p:spPr>
      </p:cxn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8" name="Rectangle 4"/>
          <p:cNvSpPr>
            <a:spLocks noGrp="1" noChangeArrowheads="1"/>
          </p:cNvSpPr>
          <p:nvPr>
            <p:ph type="title"/>
          </p:nvPr>
        </p:nvSpPr>
        <p:spPr/>
        <p:txBody>
          <a:bodyPr/>
          <a:lstStyle/>
          <a:p>
            <a:r>
              <a:rPr lang="en-US" dirty="0" smtClean="0"/>
              <a:t>Cleavage Lines (Langer’s Lines) </a:t>
            </a:r>
            <a:endParaRPr lang="en-US" dirty="0"/>
          </a:p>
        </p:txBody>
      </p:sp>
      <p:sp>
        <p:nvSpPr>
          <p:cNvPr id="31749" name="Rectangle 5"/>
          <p:cNvSpPr>
            <a:spLocks noGrp="1" noChangeArrowheads="1"/>
          </p:cNvSpPr>
          <p:nvPr>
            <p:ph type="body" idx="1"/>
          </p:nvPr>
        </p:nvSpPr>
        <p:spPr/>
        <p:txBody>
          <a:bodyPr/>
          <a:lstStyle/>
          <a:p>
            <a:r>
              <a:rPr lang="en-US" dirty="0"/>
              <a:t>Collagen fibers arranged in bundles form cleavage (tension) lines </a:t>
            </a:r>
          </a:p>
          <a:p>
            <a:r>
              <a:rPr lang="en-US" dirty="0"/>
              <a:t>Incisions made parallel to cleavage lines heal more readily</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8" name="Rectangle 6"/>
          <p:cNvSpPr>
            <a:spLocks noChangeArrowheads="1"/>
          </p:cNvSpPr>
          <p:nvPr/>
        </p:nvSpPr>
        <p:spPr bwMode="auto">
          <a:xfrm>
            <a:off x="8142288" y="6581775"/>
            <a:ext cx="998537" cy="274638"/>
          </a:xfrm>
          <a:prstGeom prst="rect">
            <a:avLst/>
          </a:prstGeom>
          <a:noFill/>
          <a:ln w="9525">
            <a:noFill/>
            <a:miter lim="800000"/>
            <a:headEnd/>
            <a:tailEnd/>
          </a:ln>
          <a:effectLst/>
        </p:spPr>
        <p:txBody>
          <a:bodyPr wrap="none">
            <a:spAutoFit/>
          </a:bodyPr>
          <a:lstStyle/>
          <a:p>
            <a:pPr algn="r"/>
            <a:r>
              <a:rPr lang="en-US" sz="1200" b="1" dirty="0">
                <a:latin typeface="Arial" charset="0"/>
              </a:rPr>
              <a:t>Figure 5.4b</a:t>
            </a:r>
          </a:p>
        </p:txBody>
      </p:sp>
      <p:sp>
        <p:nvSpPr>
          <p:cNvPr id="33802" name="Line 10"/>
          <p:cNvSpPr>
            <a:spLocks noChangeShapeType="1"/>
          </p:cNvSpPr>
          <p:nvPr/>
        </p:nvSpPr>
        <p:spPr bwMode="auto">
          <a:xfrm>
            <a:off x="2870200" y="784225"/>
            <a:ext cx="1588" cy="942975"/>
          </a:xfrm>
          <a:prstGeom prst="line">
            <a:avLst/>
          </a:prstGeom>
          <a:noFill/>
          <a:ln w="31750">
            <a:solidFill>
              <a:srgbClr val="FFFFFF"/>
            </a:solidFill>
            <a:round/>
            <a:headEnd/>
            <a:tailEnd/>
          </a:ln>
        </p:spPr>
        <p:txBody>
          <a:bodyPr/>
          <a:lstStyle/>
          <a:p>
            <a:endParaRPr lang="en-US" dirty="0"/>
          </a:p>
        </p:txBody>
      </p:sp>
      <p:sp>
        <p:nvSpPr>
          <p:cNvPr id="33803" name="Freeform 11"/>
          <p:cNvSpPr>
            <a:spLocks/>
          </p:cNvSpPr>
          <p:nvPr/>
        </p:nvSpPr>
        <p:spPr bwMode="auto">
          <a:xfrm>
            <a:off x="2740025" y="1708150"/>
            <a:ext cx="263525" cy="1495425"/>
          </a:xfrm>
          <a:custGeom>
            <a:avLst/>
            <a:gdLst/>
            <a:ahLst/>
            <a:cxnLst>
              <a:cxn ang="0">
                <a:pos x="0" y="942"/>
              </a:cxn>
              <a:cxn ang="0">
                <a:pos x="82" y="0"/>
              </a:cxn>
              <a:cxn ang="0">
                <a:pos x="166" y="824"/>
              </a:cxn>
            </a:cxnLst>
            <a:rect l="0" t="0" r="r" b="b"/>
            <a:pathLst>
              <a:path w="166" h="942">
                <a:moveTo>
                  <a:pt x="0" y="942"/>
                </a:moveTo>
                <a:lnTo>
                  <a:pt x="82" y="0"/>
                </a:lnTo>
                <a:lnTo>
                  <a:pt x="166" y="824"/>
                </a:lnTo>
              </a:path>
            </a:pathLst>
          </a:custGeom>
          <a:noFill/>
          <a:ln w="31750">
            <a:solidFill>
              <a:srgbClr val="FFFFFF"/>
            </a:solidFill>
            <a:prstDash val="solid"/>
            <a:round/>
            <a:headEnd/>
            <a:tailEnd/>
          </a:ln>
        </p:spPr>
        <p:txBody>
          <a:bodyPr/>
          <a:lstStyle/>
          <a:p>
            <a:endParaRPr lang="en-US" dirty="0"/>
          </a:p>
        </p:txBody>
      </p:sp>
      <p:sp>
        <p:nvSpPr>
          <p:cNvPr id="33806" name="Line 14"/>
          <p:cNvSpPr>
            <a:spLocks noChangeShapeType="1"/>
          </p:cNvSpPr>
          <p:nvPr/>
        </p:nvSpPr>
        <p:spPr bwMode="auto">
          <a:xfrm>
            <a:off x="3276600" y="917575"/>
            <a:ext cx="1588" cy="574675"/>
          </a:xfrm>
          <a:prstGeom prst="line">
            <a:avLst/>
          </a:prstGeom>
          <a:noFill/>
          <a:ln w="31750">
            <a:solidFill>
              <a:srgbClr val="FFFFFF"/>
            </a:solidFill>
            <a:round/>
            <a:headEnd/>
            <a:tailEnd/>
          </a:ln>
        </p:spPr>
        <p:txBody>
          <a:bodyPr/>
          <a:lstStyle/>
          <a:p>
            <a:endParaRPr lang="en-US" dirty="0"/>
          </a:p>
        </p:txBody>
      </p:sp>
      <p:sp>
        <p:nvSpPr>
          <p:cNvPr id="33807" name="Freeform 15"/>
          <p:cNvSpPr>
            <a:spLocks/>
          </p:cNvSpPr>
          <p:nvPr/>
        </p:nvSpPr>
        <p:spPr bwMode="auto">
          <a:xfrm>
            <a:off x="3181350" y="1476375"/>
            <a:ext cx="196850" cy="660400"/>
          </a:xfrm>
          <a:custGeom>
            <a:avLst/>
            <a:gdLst/>
            <a:ahLst/>
            <a:cxnLst>
              <a:cxn ang="0">
                <a:pos x="0" y="224"/>
              </a:cxn>
              <a:cxn ang="0">
                <a:pos x="58" y="0"/>
              </a:cxn>
              <a:cxn ang="0">
                <a:pos x="124" y="416"/>
              </a:cxn>
            </a:cxnLst>
            <a:rect l="0" t="0" r="r" b="b"/>
            <a:pathLst>
              <a:path w="124" h="416">
                <a:moveTo>
                  <a:pt x="0" y="224"/>
                </a:moveTo>
                <a:lnTo>
                  <a:pt x="58" y="0"/>
                </a:lnTo>
                <a:lnTo>
                  <a:pt x="124" y="416"/>
                </a:lnTo>
              </a:path>
            </a:pathLst>
          </a:custGeom>
          <a:noFill/>
          <a:ln w="31750">
            <a:solidFill>
              <a:srgbClr val="FFFFFF"/>
            </a:solidFill>
            <a:prstDash val="solid"/>
            <a:round/>
            <a:headEnd/>
            <a:tailEnd/>
          </a:ln>
        </p:spPr>
        <p:txBody>
          <a:bodyPr/>
          <a:lstStyle/>
          <a:p>
            <a:endParaRPr lang="en-US" dirty="0"/>
          </a:p>
        </p:txBody>
      </p:sp>
      <p:pic>
        <p:nvPicPr>
          <p:cNvPr id="33801" name="Picture 9" descr="figure_05_04"/>
          <p:cNvPicPr>
            <a:picLocks noChangeAspect="1" noChangeArrowheads="1"/>
          </p:cNvPicPr>
          <p:nvPr/>
        </p:nvPicPr>
        <p:blipFill>
          <a:blip r:embed="rId2" cstate="print"/>
          <a:srcRect l="53703"/>
          <a:stretch>
            <a:fillRect/>
          </a:stretch>
        </p:blipFill>
        <p:spPr bwMode="auto">
          <a:xfrm>
            <a:off x="3200400" y="482600"/>
            <a:ext cx="3810000" cy="5892800"/>
          </a:xfrm>
          <a:prstGeom prst="rect">
            <a:avLst/>
          </a:prstGeom>
          <a:noFill/>
        </p:spPr>
      </p:pic>
      <p:sp>
        <p:nvSpPr>
          <p:cNvPr id="33813" name="Rectangle 21"/>
          <p:cNvSpPr>
            <a:spLocks noChangeArrowheads="1"/>
          </p:cNvSpPr>
          <p:nvPr/>
        </p:nvSpPr>
        <p:spPr bwMode="auto">
          <a:xfrm>
            <a:off x="3702050" y="6042025"/>
            <a:ext cx="330200" cy="322263"/>
          </a:xfrm>
          <a:prstGeom prst="rect">
            <a:avLst/>
          </a:prstGeom>
          <a:noFill/>
          <a:ln w="9525">
            <a:noFill/>
            <a:miter lim="800000"/>
            <a:headEnd/>
            <a:tailEnd/>
          </a:ln>
        </p:spPr>
        <p:txBody>
          <a:bodyPr wrap="none" lIns="0" tIns="0" rIns="0" bIns="0">
            <a:spAutoFit/>
          </a:bodyPr>
          <a:lstStyle/>
          <a:p>
            <a:pPr algn="l"/>
            <a:r>
              <a:rPr lang="en-US" sz="1800" dirty="0">
                <a:solidFill>
                  <a:srgbClr val="231F20"/>
                </a:solidFill>
                <a:latin typeface="Arial Black" pitchFamily="34" charset="0"/>
              </a:rPr>
              <a:t>(b)</a:t>
            </a:r>
            <a:endParaRPr lang="en-US" sz="1800" dirty="0">
              <a:latin typeface="Arial" charset="0"/>
            </a:endParaRP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6" name="Rectangle 4"/>
          <p:cNvSpPr>
            <a:spLocks noGrp="1" noChangeArrowheads="1"/>
          </p:cNvSpPr>
          <p:nvPr>
            <p:ph type="title"/>
          </p:nvPr>
        </p:nvSpPr>
        <p:spPr/>
        <p:txBody>
          <a:bodyPr/>
          <a:lstStyle/>
          <a:p>
            <a:r>
              <a:rPr lang="en-US" dirty="0"/>
              <a:t>Appendages of the Skin</a:t>
            </a:r>
          </a:p>
        </p:txBody>
      </p:sp>
      <p:sp>
        <p:nvSpPr>
          <p:cNvPr id="38917" name="Rectangle 5"/>
          <p:cNvSpPr>
            <a:spLocks noGrp="1" noChangeArrowheads="1"/>
          </p:cNvSpPr>
          <p:nvPr>
            <p:ph type="body" idx="1"/>
          </p:nvPr>
        </p:nvSpPr>
        <p:spPr/>
        <p:txBody>
          <a:bodyPr/>
          <a:lstStyle/>
          <a:p>
            <a:r>
              <a:rPr lang="en-US" dirty="0"/>
              <a:t>Derivatives of the epidermis</a:t>
            </a:r>
          </a:p>
          <a:p>
            <a:pPr lvl="1"/>
            <a:r>
              <a:rPr lang="en-US" dirty="0"/>
              <a:t>Sweat glands</a:t>
            </a:r>
          </a:p>
          <a:p>
            <a:pPr lvl="1"/>
            <a:r>
              <a:rPr lang="en-US" dirty="0"/>
              <a:t>Oil glands</a:t>
            </a:r>
          </a:p>
          <a:p>
            <a:pPr lvl="1"/>
            <a:r>
              <a:rPr lang="en-US" dirty="0"/>
              <a:t>Hairs and hair follicles</a:t>
            </a:r>
          </a:p>
          <a:p>
            <a:pPr lvl="1"/>
            <a:r>
              <a:rPr lang="en-US" dirty="0"/>
              <a:t>Nails</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4" name="Rectangle 4"/>
          <p:cNvSpPr>
            <a:spLocks noGrp="1" noChangeArrowheads="1"/>
          </p:cNvSpPr>
          <p:nvPr>
            <p:ph type="title"/>
          </p:nvPr>
        </p:nvSpPr>
        <p:spPr/>
        <p:txBody>
          <a:bodyPr/>
          <a:lstStyle/>
          <a:p>
            <a:r>
              <a:rPr lang="en-US" dirty="0"/>
              <a:t>Sweat Glands</a:t>
            </a:r>
          </a:p>
        </p:txBody>
      </p:sp>
      <p:sp>
        <p:nvSpPr>
          <p:cNvPr id="40965" name="Rectangle 5"/>
          <p:cNvSpPr>
            <a:spLocks noGrp="1" noChangeArrowheads="1"/>
          </p:cNvSpPr>
          <p:nvPr>
            <p:ph type="body" idx="1"/>
          </p:nvPr>
        </p:nvSpPr>
        <p:spPr>
          <a:xfrm>
            <a:off x="460375" y="914401"/>
            <a:ext cx="8228013" cy="5791200"/>
          </a:xfrm>
        </p:spPr>
        <p:txBody>
          <a:bodyPr/>
          <a:lstStyle/>
          <a:p>
            <a:pPr marL="571500" indent="-571500"/>
            <a:r>
              <a:rPr lang="en-US" dirty="0"/>
              <a:t>Two main types of sweat (sudoriferous) glands</a:t>
            </a:r>
          </a:p>
          <a:p>
            <a:pPr marL="879475" lvl="1" indent="-533400">
              <a:buFont typeface="Times" charset="0"/>
              <a:buAutoNum type="arabicPeriod"/>
            </a:pPr>
            <a:r>
              <a:rPr lang="en-US" dirty="0"/>
              <a:t>Eccrine (merocrine) sweat </a:t>
            </a:r>
            <a:r>
              <a:rPr lang="en-US" dirty="0" smtClean="0"/>
              <a:t>glands—present on most of body except intertriginous areas- most abundant on </a:t>
            </a:r>
            <a:r>
              <a:rPr lang="en-US" dirty="0"/>
              <a:t>palms, soles, and forehead</a:t>
            </a:r>
          </a:p>
          <a:p>
            <a:pPr marL="1279525" lvl="2" indent="-533400"/>
            <a:r>
              <a:rPr lang="en-US" dirty="0"/>
              <a:t>Sweat: 99% water, NaCl, vitamin C, antibodies, </a:t>
            </a:r>
            <a:r>
              <a:rPr lang="en-US" dirty="0" err="1" smtClean="0"/>
              <a:t>Dermcidin</a:t>
            </a:r>
            <a:r>
              <a:rPr lang="en-US" dirty="0"/>
              <a:t>, metabolic wastes</a:t>
            </a:r>
          </a:p>
          <a:p>
            <a:pPr marL="1279525" lvl="2" indent="-533400"/>
            <a:r>
              <a:rPr lang="en-US" dirty="0"/>
              <a:t>Ducts connect to pores</a:t>
            </a:r>
          </a:p>
          <a:p>
            <a:pPr marL="1279525" lvl="2" indent="-533400"/>
            <a:r>
              <a:rPr lang="en-US" dirty="0"/>
              <a:t>Function in thermoregulation</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4" name="Rectangle 6"/>
          <p:cNvSpPr>
            <a:spLocks noChangeArrowheads="1"/>
          </p:cNvSpPr>
          <p:nvPr/>
        </p:nvSpPr>
        <p:spPr bwMode="auto">
          <a:xfrm>
            <a:off x="8142288" y="6581775"/>
            <a:ext cx="998537" cy="274638"/>
          </a:xfrm>
          <a:prstGeom prst="rect">
            <a:avLst/>
          </a:prstGeom>
          <a:noFill/>
          <a:ln w="9525">
            <a:noFill/>
            <a:miter lim="800000"/>
            <a:headEnd/>
            <a:tailEnd/>
          </a:ln>
          <a:effectLst/>
        </p:spPr>
        <p:txBody>
          <a:bodyPr wrap="none">
            <a:spAutoFit/>
          </a:bodyPr>
          <a:lstStyle/>
          <a:p>
            <a:pPr algn="r"/>
            <a:r>
              <a:rPr lang="en-US" sz="1200" b="1">
                <a:latin typeface="Arial" charset="0"/>
              </a:rPr>
              <a:t>Figure 5.5b</a:t>
            </a:r>
          </a:p>
        </p:txBody>
      </p:sp>
      <p:pic>
        <p:nvPicPr>
          <p:cNvPr id="43017" name="Picture 9"/>
          <p:cNvPicPr>
            <a:picLocks noChangeAspect="1" noChangeArrowheads="1"/>
          </p:cNvPicPr>
          <p:nvPr/>
        </p:nvPicPr>
        <p:blipFill>
          <a:blip r:embed="rId2" cstate="print"/>
          <a:srcRect t="2158" b="13910"/>
          <a:stretch>
            <a:fillRect/>
          </a:stretch>
        </p:blipFill>
        <p:spPr bwMode="auto">
          <a:xfrm>
            <a:off x="303213" y="531813"/>
            <a:ext cx="8535987" cy="5373687"/>
          </a:xfrm>
          <a:prstGeom prst="rect">
            <a:avLst/>
          </a:prstGeom>
          <a:noFill/>
        </p:spPr>
      </p:pic>
      <p:sp>
        <p:nvSpPr>
          <p:cNvPr id="43018" name="Freeform 10"/>
          <p:cNvSpPr>
            <a:spLocks/>
          </p:cNvSpPr>
          <p:nvPr/>
        </p:nvSpPr>
        <p:spPr bwMode="auto">
          <a:xfrm>
            <a:off x="782638" y="2089150"/>
            <a:ext cx="298450" cy="1719263"/>
          </a:xfrm>
          <a:custGeom>
            <a:avLst/>
            <a:gdLst/>
            <a:ahLst/>
            <a:cxnLst>
              <a:cxn ang="0">
                <a:pos x="0" y="1083"/>
              </a:cxn>
              <a:cxn ang="0">
                <a:pos x="0" y="800"/>
              </a:cxn>
              <a:cxn ang="0">
                <a:pos x="188" y="0"/>
              </a:cxn>
            </a:cxnLst>
            <a:rect l="0" t="0" r="r" b="b"/>
            <a:pathLst>
              <a:path w="188" h="1083">
                <a:moveTo>
                  <a:pt x="0" y="1083"/>
                </a:moveTo>
                <a:lnTo>
                  <a:pt x="0" y="800"/>
                </a:lnTo>
                <a:lnTo>
                  <a:pt x="188" y="0"/>
                </a:lnTo>
              </a:path>
            </a:pathLst>
          </a:custGeom>
          <a:noFill/>
          <a:ln w="15875">
            <a:solidFill>
              <a:srgbClr val="231F20"/>
            </a:solidFill>
            <a:prstDash val="solid"/>
            <a:round/>
            <a:headEnd/>
            <a:tailEnd/>
          </a:ln>
        </p:spPr>
        <p:txBody>
          <a:bodyPr/>
          <a:lstStyle/>
          <a:p>
            <a:endParaRPr lang="en-US"/>
          </a:p>
        </p:txBody>
      </p:sp>
      <p:sp>
        <p:nvSpPr>
          <p:cNvPr id="43019" name="Freeform 11"/>
          <p:cNvSpPr>
            <a:spLocks/>
          </p:cNvSpPr>
          <p:nvPr/>
        </p:nvSpPr>
        <p:spPr bwMode="auto">
          <a:xfrm>
            <a:off x="3300413" y="2520950"/>
            <a:ext cx="657225" cy="565150"/>
          </a:xfrm>
          <a:custGeom>
            <a:avLst/>
            <a:gdLst/>
            <a:ahLst/>
            <a:cxnLst>
              <a:cxn ang="0">
                <a:pos x="414" y="356"/>
              </a:cxn>
              <a:cxn ang="0">
                <a:pos x="300" y="356"/>
              </a:cxn>
              <a:cxn ang="0">
                <a:pos x="0" y="0"/>
              </a:cxn>
            </a:cxnLst>
            <a:rect l="0" t="0" r="r" b="b"/>
            <a:pathLst>
              <a:path w="414" h="356">
                <a:moveTo>
                  <a:pt x="414" y="356"/>
                </a:moveTo>
                <a:lnTo>
                  <a:pt x="300" y="356"/>
                </a:lnTo>
                <a:lnTo>
                  <a:pt x="0" y="0"/>
                </a:lnTo>
              </a:path>
            </a:pathLst>
          </a:custGeom>
          <a:noFill/>
          <a:ln w="15875">
            <a:solidFill>
              <a:srgbClr val="231F20"/>
            </a:solidFill>
            <a:prstDash val="solid"/>
            <a:round/>
            <a:headEnd/>
            <a:tailEnd/>
          </a:ln>
        </p:spPr>
        <p:txBody>
          <a:bodyPr/>
          <a:lstStyle/>
          <a:p>
            <a:endParaRPr lang="en-US"/>
          </a:p>
        </p:txBody>
      </p:sp>
      <p:sp>
        <p:nvSpPr>
          <p:cNvPr id="43020" name="Freeform 12"/>
          <p:cNvSpPr>
            <a:spLocks/>
          </p:cNvSpPr>
          <p:nvPr/>
        </p:nvSpPr>
        <p:spPr bwMode="auto">
          <a:xfrm>
            <a:off x="3008313" y="758825"/>
            <a:ext cx="593725" cy="863600"/>
          </a:xfrm>
          <a:custGeom>
            <a:avLst/>
            <a:gdLst/>
            <a:ahLst/>
            <a:cxnLst>
              <a:cxn ang="0">
                <a:pos x="374" y="0"/>
              </a:cxn>
              <a:cxn ang="0">
                <a:pos x="230" y="0"/>
              </a:cxn>
              <a:cxn ang="0">
                <a:pos x="0" y="544"/>
              </a:cxn>
            </a:cxnLst>
            <a:rect l="0" t="0" r="r" b="b"/>
            <a:pathLst>
              <a:path w="374" h="544">
                <a:moveTo>
                  <a:pt x="374" y="0"/>
                </a:moveTo>
                <a:lnTo>
                  <a:pt x="230" y="0"/>
                </a:lnTo>
                <a:lnTo>
                  <a:pt x="0" y="544"/>
                </a:lnTo>
              </a:path>
            </a:pathLst>
          </a:custGeom>
          <a:noFill/>
          <a:ln w="15875">
            <a:solidFill>
              <a:srgbClr val="231F20"/>
            </a:solidFill>
            <a:prstDash val="solid"/>
            <a:round/>
            <a:headEnd/>
            <a:tailEnd/>
          </a:ln>
        </p:spPr>
        <p:txBody>
          <a:bodyPr/>
          <a:lstStyle/>
          <a:p>
            <a:endParaRPr lang="en-US"/>
          </a:p>
        </p:txBody>
      </p:sp>
      <p:sp>
        <p:nvSpPr>
          <p:cNvPr id="43021" name="Line 13"/>
          <p:cNvSpPr>
            <a:spLocks noChangeShapeType="1"/>
          </p:cNvSpPr>
          <p:nvPr/>
        </p:nvSpPr>
        <p:spPr bwMode="auto">
          <a:xfrm flipH="1">
            <a:off x="6372225" y="4989513"/>
            <a:ext cx="603250" cy="352425"/>
          </a:xfrm>
          <a:prstGeom prst="line">
            <a:avLst/>
          </a:prstGeom>
          <a:noFill/>
          <a:ln w="15875">
            <a:solidFill>
              <a:srgbClr val="231F20"/>
            </a:solidFill>
            <a:round/>
            <a:headEnd/>
            <a:tailEnd/>
          </a:ln>
        </p:spPr>
        <p:txBody>
          <a:bodyPr/>
          <a:lstStyle/>
          <a:p>
            <a:endParaRPr lang="en-US"/>
          </a:p>
        </p:txBody>
      </p:sp>
      <p:sp>
        <p:nvSpPr>
          <p:cNvPr id="43022" name="Line 14"/>
          <p:cNvSpPr>
            <a:spLocks noChangeShapeType="1"/>
          </p:cNvSpPr>
          <p:nvPr/>
        </p:nvSpPr>
        <p:spPr bwMode="auto">
          <a:xfrm>
            <a:off x="4775200" y="5341938"/>
            <a:ext cx="1597025" cy="1587"/>
          </a:xfrm>
          <a:prstGeom prst="line">
            <a:avLst/>
          </a:prstGeom>
          <a:noFill/>
          <a:ln w="15875">
            <a:solidFill>
              <a:srgbClr val="231F20"/>
            </a:solidFill>
            <a:round/>
            <a:headEnd/>
            <a:tailEnd/>
          </a:ln>
        </p:spPr>
        <p:txBody>
          <a:bodyPr/>
          <a:lstStyle/>
          <a:p>
            <a:endParaRPr lang="en-US"/>
          </a:p>
        </p:txBody>
      </p:sp>
      <p:sp>
        <p:nvSpPr>
          <p:cNvPr id="43023" name="Freeform 15"/>
          <p:cNvSpPr>
            <a:spLocks/>
          </p:cNvSpPr>
          <p:nvPr/>
        </p:nvSpPr>
        <p:spPr bwMode="auto">
          <a:xfrm>
            <a:off x="6372225" y="4557713"/>
            <a:ext cx="1209675" cy="784225"/>
          </a:xfrm>
          <a:custGeom>
            <a:avLst/>
            <a:gdLst/>
            <a:ahLst/>
            <a:cxnLst>
              <a:cxn ang="0">
                <a:pos x="372" y="0"/>
              </a:cxn>
              <a:cxn ang="0">
                <a:pos x="0" y="494"/>
              </a:cxn>
              <a:cxn ang="0">
                <a:pos x="762" y="354"/>
              </a:cxn>
            </a:cxnLst>
            <a:rect l="0" t="0" r="r" b="b"/>
            <a:pathLst>
              <a:path w="762" h="494">
                <a:moveTo>
                  <a:pt x="372" y="0"/>
                </a:moveTo>
                <a:lnTo>
                  <a:pt x="0" y="494"/>
                </a:lnTo>
                <a:lnTo>
                  <a:pt x="762" y="354"/>
                </a:lnTo>
              </a:path>
            </a:pathLst>
          </a:custGeom>
          <a:noFill/>
          <a:ln w="15875">
            <a:solidFill>
              <a:srgbClr val="231F20"/>
            </a:solidFill>
            <a:prstDash val="solid"/>
            <a:round/>
            <a:headEnd/>
            <a:tailEnd/>
          </a:ln>
        </p:spPr>
        <p:txBody>
          <a:bodyPr/>
          <a:lstStyle/>
          <a:p>
            <a:endParaRPr lang="en-US"/>
          </a:p>
        </p:txBody>
      </p:sp>
      <p:sp>
        <p:nvSpPr>
          <p:cNvPr id="43024" name="Freeform 16"/>
          <p:cNvSpPr>
            <a:spLocks/>
          </p:cNvSpPr>
          <p:nvPr/>
        </p:nvSpPr>
        <p:spPr bwMode="auto">
          <a:xfrm>
            <a:off x="4775200" y="3722688"/>
            <a:ext cx="2908300" cy="527050"/>
          </a:xfrm>
          <a:custGeom>
            <a:avLst/>
            <a:gdLst/>
            <a:ahLst/>
            <a:cxnLst>
              <a:cxn ang="0">
                <a:pos x="0" y="332"/>
              </a:cxn>
              <a:cxn ang="0">
                <a:pos x="1086" y="332"/>
              </a:cxn>
              <a:cxn ang="0">
                <a:pos x="1832" y="0"/>
              </a:cxn>
            </a:cxnLst>
            <a:rect l="0" t="0" r="r" b="b"/>
            <a:pathLst>
              <a:path w="1832" h="332">
                <a:moveTo>
                  <a:pt x="0" y="332"/>
                </a:moveTo>
                <a:lnTo>
                  <a:pt x="1086" y="332"/>
                </a:lnTo>
                <a:lnTo>
                  <a:pt x="1832" y="0"/>
                </a:lnTo>
              </a:path>
            </a:pathLst>
          </a:custGeom>
          <a:noFill/>
          <a:ln w="15875">
            <a:solidFill>
              <a:srgbClr val="231F20"/>
            </a:solidFill>
            <a:prstDash val="solid"/>
            <a:round/>
            <a:headEnd/>
            <a:tailEnd/>
          </a:ln>
        </p:spPr>
        <p:txBody>
          <a:bodyPr/>
          <a:lstStyle/>
          <a:p>
            <a:endParaRPr lang="en-US"/>
          </a:p>
        </p:txBody>
      </p:sp>
      <p:sp>
        <p:nvSpPr>
          <p:cNvPr id="43025" name="Line 17"/>
          <p:cNvSpPr>
            <a:spLocks noChangeShapeType="1"/>
          </p:cNvSpPr>
          <p:nvPr/>
        </p:nvSpPr>
        <p:spPr bwMode="auto">
          <a:xfrm>
            <a:off x="5311775" y="4621213"/>
            <a:ext cx="298450" cy="1587"/>
          </a:xfrm>
          <a:prstGeom prst="line">
            <a:avLst/>
          </a:prstGeom>
          <a:noFill/>
          <a:ln w="15875">
            <a:solidFill>
              <a:srgbClr val="231F20"/>
            </a:solidFill>
            <a:round/>
            <a:headEnd/>
            <a:tailEnd/>
          </a:ln>
        </p:spPr>
        <p:txBody>
          <a:bodyPr/>
          <a:lstStyle/>
          <a:p>
            <a:endParaRPr lang="en-US"/>
          </a:p>
        </p:txBody>
      </p:sp>
      <p:sp>
        <p:nvSpPr>
          <p:cNvPr id="43026" name="Rectangle 18"/>
          <p:cNvSpPr>
            <a:spLocks noChangeArrowheads="1"/>
          </p:cNvSpPr>
          <p:nvPr/>
        </p:nvSpPr>
        <p:spPr bwMode="auto">
          <a:xfrm>
            <a:off x="457200" y="5700713"/>
            <a:ext cx="5773738" cy="857250"/>
          </a:xfrm>
          <a:prstGeom prst="rect">
            <a:avLst/>
          </a:prstGeom>
          <a:noFill/>
          <a:ln w="9525">
            <a:noFill/>
            <a:miter lim="800000"/>
            <a:headEnd/>
            <a:tailEnd/>
          </a:ln>
        </p:spPr>
        <p:txBody>
          <a:bodyPr wrap="none" lIns="0" tIns="0" rIns="0" bIns="0">
            <a:spAutoFit/>
          </a:bodyPr>
          <a:lstStyle/>
          <a:p>
            <a:pPr algn="l"/>
            <a:r>
              <a:rPr lang="en-US">
                <a:solidFill>
                  <a:srgbClr val="231F20"/>
                </a:solidFill>
                <a:latin typeface="Arial Black" pitchFamily="34" charset="0"/>
              </a:rPr>
              <a:t>(b) Photomicrograph of a</a:t>
            </a:r>
          </a:p>
          <a:p>
            <a:pPr algn="l"/>
            <a:r>
              <a:rPr lang="en-US">
                <a:solidFill>
                  <a:srgbClr val="231F20"/>
                </a:solidFill>
                <a:latin typeface="Arial Black" pitchFamily="34" charset="0"/>
              </a:rPr>
              <a:t>     sectioned eccrine gland (220x) </a:t>
            </a:r>
          </a:p>
        </p:txBody>
      </p:sp>
      <p:sp>
        <p:nvSpPr>
          <p:cNvPr id="43027" name="Rectangle 19"/>
          <p:cNvSpPr>
            <a:spLocks noChangeArrowheads="1"/>
          </p:cNvSpPr>
          <p:nvPr/>
        </p:nvSpPr>
        <p:spPr bwMode="auto">
          <a:xfrm>
            <a:off x="2552700" y="5148263"/>
            <a:ext cx="2170113" cy="365125"/>
          </a:xfrm>
          <a:prstGeom prst="rect">
            <a:avLst/>
          </a:prstGeom>
          <a:noFill/>
          <a:ln w="9525">
            <a:noFill/>
            <a:miter lim="800000"/>
            <a:headEnd/>
            <a:tailEnd/>
          </a:ln>
        </p:spPr>
        <p:txBody>
          <a:bodyPr wrap="none" lIns="0" tIns="0" rIns="0" bIns="0">
            <a:spAutoFit/>
          </a:bodyPr>
          <a:lstStyle/>
          <a:p>
            <a:pPr algn="l"/>
            <a:r>
              <a:rPr lang="en-US" b="1">
                <a:solidFill>
                  <a:srgbClr val="231F20"/>
                </a:solidFill>
                <a:latin typeface="Arial" charset="0"/>
              </a:rPr>
              <a:t>Secretory cells</a:t>
            </a:r>
            <a:endParaRPr lang="en-US" sz="1800" b="1">
              <a:latin typeface="Arial" charset="0"/>
            </a:endParaRPr>
          </a:p>
        </p:txBody>
      </p:sp>
      <p:sp>
        <p:nvSpPr>
          <p:cNvPr id="43028" name="Rectangle 20"/>
          <p:cNvSpPr>
            <a:spLocks noChangeArrowheads="1"/>
          </p:cNvSpPr>
          <p:nvPr/>
        </p:nvSpPr>
        <p:spPr bwMode="auto">
          <a:xfrm>
            <a:off x="2552700" y="4440238"/>
            <a:ext cx="2711450" cy="730250"/>
          </a:xfrm>
          <a:prstGeom prst="rect">
            <a:avLst/>
          </a:prstGeom>
          <a:noFill/>
          <a:ln w="9525">
            <a:noFill/>
            <a:miter lim="800000"/>
            <a:headEnd/>
            <a:tailEnd/>
          </a:ln>
        </p:spPr>
        <p:txBody>
          <a:bodyPr wrap="none" lIns="0" tIns="0" rIns="0" bIns="0">
            <a:spAutoFit/>
          </a:bodyPr>
          <a:lstStyle/>
          <a:p>
            <a:pPr algn="l"/>
            <a:r>
              <a:rPr lang="en-US" b="1">
                <a:solidFill>
                  <a:srgbClr val="231F20"/>
                </a:solidFill>
                <a:latin typeface="Arial" charset="0"/>
              </a:rPr>
              <a:t>Dermal connective</a:t>
            </a:r>
          </a:p>
          <a:p>
            <a:pPr algn="l"/>
            <a:r>
              <a:rPr lang="en-US" b="1">
                <a:solidFill>
                  <a:srgbClr val="231F20"/>
                </a:solidFill>
                <a:latin typeface="Arial" charset="0"/>
              </a:rPr>
              <a:t>tissue</a:t>
            </a:r>
            <a:endParaRPr lang="en-US" sz="1800" b="1">
              <a:latin typeface="Arial" charset="0"/>
            </a:endParaRPr>
          </a:p>
        </p:txBody>
      </p:sp>
      <p:sp>
        <p:nvSpPr>
          <p:cNvPr id="43029" name="Rectangle 21"/>
          <p:cNvSpPr>
            <a:spLocks noChangeArrowheads="1"/>
          </p:cNvSpPr>
          <p:nvPr/>
        </p:nvSpPr>
        <p:spPr bwMode="auto">
          <a:xfrm>
            <a:off x="4029075" y="4056063"/>
            <a:ext cx="677863" cy="365125"/>
          </a:xfrm>
          <a:prstGeom prst="rect">
            <a:avLst/>
          </a:prstGeom>
          <a:noFill/>
          <a:ln w="9525">
            <a:noFill/>
            <a:miter lim="800000"/>
            <a:headEnd/>
            <a:tailEnd/>
          </a:ln>
        </p:spPr>
        <p:txBody>
          <a:bodyPr wrap="none" lIns="0" tIns="0" rIns="0" bIns="0">
            <a:spAutoFit/>
          </a:bodyPr>
          <a:lstStyle/>
          <a:p>
            <a:pPr algn="l"/>
            <a:r>
              <a:rPr lang="en-US" b="1">
                <a:solidFill>
                  <a:srgbClr val="231F20"/>
                </a:solidFill>
                <a:latin typeface="Arial" charset="0"/>
              </a:rPr>
              <a:t>Duct</a:t>
            </a:r>
            <a:endParaRPr lang="en-US" sz="1800" b="1">
              <a:latin typeface="Arial" charset="0"/>
            </a:endParaRPr>
          </a:p>
        </p:txBody>
      </p:sp>
      <p:sp>
        <p:nvSpPr>
          <p:cNvPr id="43030" name="Rectangle 22"/>
          <p:cNvSpPr>
            <a:spLocks noChangeArrowheads="1"/>
          </p:cNvSpPr>
          <p:nvPr/>
        </p:nvSpPr>
        <p:spPr bwMode="auto">
          <a:xfrm>
            <a:off x="447675" y="3729038"/>
            <a:ext cx="1828800" cy="857250"/>
          </a:xfrm>
          <a:prstGeom prst="rect">
            <a:avLst/>
          </a:prstGeom>
          <a:noFill/>
          <a:ln w="9525">
            <a:noFill/>
            <a:miter lim="800000"/>
            <a:headEnd/>
            <a:tailEnd/>
          </a:ln>
        </p:spPr>
        <p:txBody>
          <a:bodyPr wrap="none" lIns="0" tIns="0" rIns="0" bIns="0">
            <a:spAutoFit/>
          </a:bodyPr>
          <a:lstStyle/>
          <a:p>
            <a:pPr algn="l"/>
            <a:r>
              <a:rPr lang="en-US">
                <a:solidFill>
                  <a:srgbClr val="231F20"/>
                </a:solidFill>
                <a:latin typeface="Arial Black" pitchFamily="34" charset="0"/>
              </a:rPr>
              <a:t>Sebaceous</a:t>
            </a:r>
          </a:p>
          <a:p>
            <a:pPr algn="l"/>
            <a:r>
              <a:rPr lang="en-US">
                <a:solidFill>
                  <a:srgbClr val="231F20"/>
                </a:solidFill>
                <a:latin typeface="Arial Black" pitchFamily="34" charset="0"/>
              </a:rPr>
              <a:t>gland</a:t>
            </a:r>
            <a:endParaRPr lang="en-US" sz="1800">
              <a:latin typeface="Arial Black" pitchFamily="34" charset="0"/>
            </a:endParaRPr>
          </a:p>
        </p:txBody>
      </p:sp>
      <p:sp>
        <p:nvSpPr>
          <p:cNvPr id="43031" name="Rectangle 23"/>
          <p:cNvSpPr>
            <a:spLocks noChangeArrowheads="1"/>
          </p:cNvSpPr>
          <p:nvPr/>
        </p:nvSpPr>
        <p:spPr bwMode="auto">
          <a:xfrm>
            <a:off x="3648075" y="566738"/>
            <a:ext cx="1625600" cy="365125"/>
          </a:xfrm>
          <a:prstGeom prst="rect">
            <a:avLst/>
          </a:prstGeom>
          <a:noFill/>
          <a:ln w="9525">
            <a:noFill/>
            <a:miter lim="800000"/>
            <a:headEnd/>
            <a:tailEnd/>
          </a:ln>
        </p:spPr>
        <p:txBody>
          <a:bodyPr wrap="none" lIns="0" tIns="0" rIns="0" bIns="0">
            <a:spAutoFit/>
          </a:bodyPr>
          <a:lstStyle/>
          <a:p>
            <a:pPr algn="l"/>
            <a:r>
              <a:rPr lang="en-US" b="1">
                <a:solidFill>
                  <a:srgbClr val="231F20"/>
                </a:solidFill>
                <a:latin typeface="Arial" charset="0"/>
              </a:rPr>
              <a:t>Sweat pore</a:t>
            </a:r>
            <a:endParaRPr lang="en-US" sz="1800" b="1">
              <a:latin typeface="Arial" charset="0"/>
            </a:endParaRPr>
          </a:p>
        </p:txBody>
      </p:sp>
      <p:sp>
        <p:nvSpPr>
          <p:cNvPr id="43032" name="Rectangle 24"/>
          <p:cNvSpPr>
            <a:spLocks noChangeArrowheads="1"/>
          </p:cNvSpPr>
          <p:nvPr/>
        </p:nvSpPr>
        <p:spPr bwMode="auto">
          <a:xfrm>
            <a:off x="4006850" y="2840038"/>
            <a:ext cx="1270000" cy="857250"/>
          </a:xfrm>
          <a:prstGeom prst="rect">
            <a:avLst/>
          </a:prstGeom>
          <a:noFill/>
          <a:ln w="9525">
            <a:noFill/>
            <a:miter lim="800000"/>
            <a:headEnd/>
            <a:tailEnd/>
          </a:ln>
        </p:spPr>
        <p:txBody>
          <a:bodyPr wrap="none" lIns="0" tIns="0" rIns="0" bIns="0">
            <a:spAutoFit/>
          </a:bodyPr>
          <a:lstStyle/>
          <a:p>
            <a:pPr algn="l"/>
            <a:r>
              <a:rPr lang="en-US">
                <a:solidFill>
                  <a:srgbClr val="231F20"/>
                </a:solidFill>
                <a:latin typeface="Arial Black" pitchFamily="34" charset="0"/>
              </a:rPr>
              <a:t>Eccrine</a:t>
            </a:r>
          </a:p>
          <a:p>
            <a:pPr algn="l"/>
            <a:r>
              <a:rPr lang="en-US">
                <a:solidFill>
                  <a:srgbClr val="231F20"/>
                </a:solidFill>
                <a:latin typeface="Arial Black" pitchFamily="34" charset="0"/>
              </a:rPr>
              <a:t>gland</a:t>
            </a:r>
            <a:endParaRPr lang="en-US" sz="1800">
              <a:latin typeface="Arial Black" pitchFamily="34" charset="0"/>
            </a:endParaRP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6" name="Rectangle 4"/>
          <p:cNvSpPr>
            <a:spLocks noGrp="1" noChangeArrowheads="1"/>
          </p:cNvSpPr>
          <p:nvPr>
            <p:ph type="title"/>
          </p:nvPr>
        </p:nvSpPr>
        <p:spPr/>
        <p:txBody>
          <a:bodyPr/>
          <a:lstStyle/>
          <a:p>
            <a:r>
              <a:rPr lang="en-US"/>
              <a:t>Sweat Glands</a:t>
            </a:r>
          </a:p>
        </p:txBody>
      </p:sp>
      <p:sp>
        <p:nvSpPr>
          <p:cNvPr id="44037" name="Rectangle 5"/>
          <p:cNvSpPr>
            <a:spLocks noGrp="1" noChangeArrowheads="1"/>
          </p:cNvSpPr>
          <p:nvPr>
            <p:ph type="body" idx="1"/>
          </p:nvPr>
        </p:nvSpPr>
        <p:spPr/>
        <p:txBody>
          <a:bodyPr/>
          <a:lstStyle/>
          <a:p>
            <a:pPr marL="803275" lvl="1" indent="-457200">
              <a:lnSpc>
                <a:spcPct val="90000"/>
              </a:lnSpc>
              <a:buFont typeface="Times" charset="0"/>
              <a:buAutoNum type="arabicPeriod" startAt="2"/>
            </a:pPr>
            <a:r>
              <a:rPr lang="en-US" sz="2400"/>
              <a:t>Apocrine sweat glands—confined to axillary and anogenital areas</a:t>
            </a:r>
          </a:p>
          <a:p>
            <a:pPr marL="1203325" lvl="2" indent="-457200">
              <a:lnSpc>
                <a:spcPct val="90000"/>
              </a:lnSpc>
            </a:pPr>
            <a:r>
              <a:rPr lang="en-US" sz="2400"/>
              <a:t>Sebum: sweat + fatty substances and proteins</a:t>
            </a:r>
          </a:p>
          <a:p>
            <a:pPr marL="1203325" lvl="2" indent="-457200">
              <a:lnSpc>
                <a:spcPct val="90000"/>
              </a:lnSpc>
            </a:pPr>
            <a:r>
              <a:rPr lang="en-US" sz="2400"/>
              <a:t>Ducts connect to hair follicles</a:t>
            </a:r>
          </a:p>
          <a:p>
            <a:pPr marL="1203325" lvl="2" indent="-457200">
              <a:lnSpc>
                <a:spcPct val="90000"/>
              </a:lnSpc>
            </a:pPr>
            <a:r>
              <a:rPr lang="en-US" sz="2400"/>
              <a:t>Functional from puberty onward (as sexual scent glands?)</a:t>
            </a:r>
          </a:p>
          <a:p>
            <a:pPr marL="803275" lvl="1" indent="-457200">
              <a:lnSpc>
                <a:spcPct val="90000"/>
              </a:lnSpc>
            </a:pPr>
            <a:r>
              <a:rPr lang="en-US" sz="2400"/>
              <a:t>Specialized apocrine glands</a:t>
            </a:r>
          </a:p>
          <a:p>
            <a:pPr marL="1203325" lvl="2" indent="-457200">
              <a:lnSpc>
                <a:spcPct val="90000"/>
              </a:lnSpc>
            </a:pPr>
            <a:r>
              <a:rPr lang="en-US" sz="2400"/>
              <a:t>Ceruminous glands—in external ear canal; secrete cerumen</a:t>
            </a:r>
          </a:p>
          <a:p>
            <a:pPr marL="1203325" lvl="2" indent="-457200">
              <a:lnSpc>
                <a:spcPct val="90000"/>
              </a:lnSpc>
            </a:pPr>
            <a:r>
              <a:rPr lang="en-US" sz="2400"/>
              <a:t>Mammary glands</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0375" y="381000"/>
            <a:ext cx="8228013" cy="5930901"/>
          </a:xfrm>
        </p:spPr>
        <p:txBody>
          <a:bodyPr/>
          <a:lstStyle/>
          <a:p>
            <a:r>
              <a:rPr lang="en-US" dirty="0" smtClean="0"/>
              <a:t>Sweat is an ultrafiltrate of the blood. </a:t>
            </a:r>
          </a:p>
          <a:p>
            <a:r>
              <a:rPr lang="en-US" dirty="0" smtClean="0"/>
              <a:t>Sweating allows the body to regulate its temperature. Sweating is controlled from a center in the preoptic and anterior regions of the hypothalamus where thermosensitive neurons are located. The heat regulatory function of the hypothalamus is also affected by inputs from temperature receptors in the skin. </a:t>
            </a:r>
          </a:p>
          <a:p>
            <a:endParaRPr lang="en-US" dirty="0"/>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There are two situations in which our nerves will stimulate sweat glands making us sweat: during physical heat and emotional stress. </a:t>
            </a:r>
          </a:p>
          <a:p>
            <a:r>
              <a:rPr lang="en-US" dirty="0" smtClean="0"/>
              <a:t>Emotionally induced sweating is generally restricted to palms, soles, and sometimes the forehead, while physical heat induced sweating occurs throughout the body.</a:t>
            </a:r>
            <a:endParaRPr lang="en-US" dirty="0"/>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Sweat Composition</a:t>
            </a:r>
            <a:endParaRPr lang="en-US" dirty="0"/>
          </a:p>
        </p:txBody>
      </p:sp>
      <p:sp>
        <p:nvSpPr>
          <p:cNvPr id="3" name="Content Placeholder 2"/>
          <p:cNvSpPr>
            <a:spLocks noGrp="1"/>
          </p:cNvSpPr>
          <p:nvPr>
            <p:ph idx="1"/>
          </p:nvPr>
        </p:nvSpPr>
        <p:spPr>
          <a:xfrm>
            <a:off x="152400" y="838201"/>
            <a:ext cx="8839199" cy="5473700"/>
          </a:xfrm>
        </p:spPr>
        <p:txBody>
          <a:bodyPr/>
          <a:lstStyle/>
          <a:p>
            <a:r>
              <a:rPr lang="en-US" sz="2400" dirty="0" smtClean="0"/>
              <a:t>Sweat contains mainly water. It also contains minerals, as well as lactate and urea. Mineral composition will vary with the individual, the acclimatization to heat, exercise and sweating, the particular stress source (exercise, sauna, etc.), the duration of sweating, and the composition of minerals in the body. </a:t>
            </a:r>
          </a:p>
          <a:p>
            <a:r>
              <a:rPr lang="en-US" sz="2400" dirty="0" smtClean="0"/>
              <a:t>sodium 0.9 gram/liter, potassium 0.2 gram/liter, calcium 0.015 gram/liter, magnesium 0.0013 gram/liter. Also many other trace elements are excreted in sweat. </a:t>
            </a:r>
          </a:p>
          <a:p>
            <a:r>
              <a:rPr lang="en-US" sz="2400" dirty="0" smtClean="0"/>
              <a:t>In humans sweat is hypoosmotic relative to plasma</a:t>
            </a:r>
            <a:endParaRPr lang="en-US" sz="2400" dirty="0"/>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4" name="Rectangle 4"/>
          <p:cNvSpPr>
            <a:spLocks noGrp="1" noChangeArrowheads="1"/>
          </p:cNvSpPr>
          <p:nvPr>
            <p:ph type="title"/>
          </p:nvPr>
        </p:nvSpPr>
        <p:spPr/>
        <p:txBody>
          <a:bodyPr/>
          <a:lstStyle/>
          <a:p>
            <a:r>
              <a:rPr lang="en-US"/>
              <a:t>Sebaceous (Oil) Glands</a:t>
            </a:r>
          </a:p>
        </p:txBody>
      </p:sp>
      <p:sp>
        <p:nvSpPr>
          <p:cNvPr id="46085" name="Rectangle 5"/>
          <p:cNvSpPr>
            <a:spLocks noGrp="1" noChangeArrowheads="1"/>
          </p:cNvSpPr>
          <p:nvPr>
            <p:ph type="body" idx="1"/>
          </p:nvPr>
        </p:nvSpPr>
        <p:spPr/>
        <p:txBody>
          <a:bodyPr/>
          <a:lstStyle/>
          <a:p>
            <a:r>
              <a:rPr lang="en-US" dirty="0"/>
              <a:t>Widely distributed</a:t>
            </a:r>
          </a:p>
          <a:p>
            <a:r>
              <a:rPr lang="en-US" dirty="0"/>
              <a:t>Most develop from hair follicles</a:t>
            </a:r>
          </a:p>
          <a:p>
            <a:r>
              <a:rPr lang="en-US" dirty="0"/>
              <a:t>Become active at </a:t>
            </a:r>
            <a:r>
              <a:rPr lang="en-US" dirty="0" smtClean="0"/>
              <a:t>puberty (due to sudden increase in androgen production)</a:t>
            </a:r>
            <a:endParaRPr lang="en-US" dirty="0"/>
          </a:p>
          <a:p>
            <a:r>
              <a:rPr lang="en-US" dirty="0"/>
              <a:t>Sebum</a:t>
            </a:r>
          </a:p>
          <a:p>
            <a:pPr lvl="1"/>
            <a:r>
              <a:rPr lang="en-US" dirty="0"/>
              <a:t>Oily </a:t>
            </a:r>
            <a:r>
              <a:rPr lang="en-US" dirty="0">
                <a:solidFill>
                  <a:srgbClr val="FF0000"/>
                </a:solidFill>
              </a:rPr>
              <a:t>holocrine</a:t>
            </a:r>
            <a:r>
              <a:rPr lang="en-US" dirty="0"/>
              <a:t> secretion</a:t>
            </a:r>
          </a:p>
          <a:p>
            <a:pPr lvl="1"/>
            <a:r>
              <a:rPr lang="en-US" dirty="0"/>
              <a:t>Bactericidal </a:t>
            </a:r>
          </a:p>
          <a:p>
            <a:pPr lvl="1"/>
            <a:r>
              <a:rPr lang="en-US" dirty="0"/>
              <a:t>Softens hair and skin </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Holocrine Secretion</a:t>
            </a:r>
            <a:endParaRPr lang="en-US" dirty="0"/>
          </a:p>
        </p:txBody>
      </p:sp>
      <p:pic>
        <p:nvPicPr>
          <p:cNvPr id="4" name="Content Placeholder 3" descr="holocrine.gif"/>
          <p:cNvPicPr>
            <a:picLocks noGrp="1" noChangeAspect="1"/>
          </p:cNvPicPr>
          <p:nvPr>
            <p:ph idx="1"/>
          </p:nvPr>
        </p:nvPicPr>
        <p:blipFill>
          <a:blip r:embed="rId2" cstate="print"/>
          <a:stretch>
            <a:fillRect/>
          </a:stretch>
        </p:blipFill>
        <p:spPr>
          <a:xfrm>
            <a:off x="-43" y="822960"/>
            <a:ext cx="7015734" cy="5102352"/>
          </a:xfrm>
        </p:spPr>
      </p:pic>
      <p:sp>
        <p:nvSpPr>
          <p:cNvPr id="5" name="TextBox 4"/>
          <p:cNvSpPr txBox="1"/>
          <p:nvPr/>
        </p:nvSpPr>
        <p:spPr>
          <a:xfrm>
            <a:off x="457200" y="6019800"/>
            <a:ext cx="6398548" cy="461665"/>
          </a:xfrm>
          <a:prstGeom prst="rect">
            <a:avLst/>
          </a:prstGeom>
          <a:noFill/>
        </p:spPr>
        <p:txBody>
          <a:bodyPr wrap="square" rtlCol="0">
            <a:spAutoFit/>
          </a:bodyPr>
          <a:lstStyle/>
          <a:p>
            <a:r>
              <a:rPr lang="en-US" dirty="0" smtClean="0"/>
              <a:t>Increased Chance of clogging up duct -  Acne</a:t>
            </a:r>
            <a:endParaRPr lang="en-US" dirty="0"/>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4" name="Rectangle 6"/>
          <p:cNvSpPr>
            <a:spLocks noChangeArrowheads="1"/>
          </p:cNvSpPr>
          <p:nvPr/>
        </p:nvSpPr>
        <p:spPr bwMode="auto">
          <a:xfrm>
            <a:off x="8151813" y="6581775"/>
            <a:ext cx="989012" cy="274638"/>
          </a:xfrm>
          <a:prstGeom prst="rect">
            <a:avLst/>
          </a:prstGeom>
          <a:noFill/>
          <a:ln w="9525">
            <a:noFill/>
            <a:miter lim="800000"/>
            <a:headEnd/>
            <a:tailEnd/>
          </a:ln>
          <a:effectLst/>
        </p:spPr>
        <p:txBody>
          <a:bodyPr wrap="none">
            <a:spAutoFit/>
          </a:bodyPr>
          <a:lstStyle/>
          <a:p>
            <a:pPr algn="r"/>
            <a:r>
              <a:rPr lang="en-US" sz="1200" b="1">
                <a:latin typeface="Arial" charset="0"/>
              </a:rPr>
              <a:t>Figure 5.5a</a:t>
            </a:r>
          </a:p>
        </p:txBody>
      </p:sp>
      <p:pic>
        <p:nvPicPr>
          <p:cNvPr id="48137" name="Picture 9"/>
          <p:cNvPicPr>
            <a:picLocks noChangeAspect="1" noChangeArrowheads="1"/>
          </p:cNvPicPr>
          <p:nvPr/>
        </p:nvPicPr>
        <p:blipFill>
          <a:blip r:embed="rId2" cstate="print"/>
          <a:srcRect t="3645" b="16017"/>
          <a:stretch>
            <a:fillRect/>
          </a:stretch>
        </p:blipFill>
        <p:spPr bwMode="auto">
          <a:xfrm>
            <a:off x="319088" y="587375"/>
            <a:ext cx="8535987" cy="5143500"/>
          </a:xfrm>
          <a:prstGeom prst="rect">
            <a:avLst/>
          </a:prstGeom>
          <a:noFill/>
        </p:spPr>
      </p:pic>
      <p:sp>
        <p:nvSpPr>
          <p:cNvPr id="48138" name="Freeform 10"/>
          <p:cNvSpPr>
            <a:spLocks/>
          </p:cNvSpPr>
          <p:nvPr/>
        </p:nvSpPr>
        <p:spPr bwMode="auto">
          <a:xfrm>
            <a:off x="4540250" y="1346200"/>
            <a:ext cx="681038" cy="819150"/>
          </a:xfrm>
          <a:custGeom>
            <a:avLst/>
            <a:gdLst/>
            <a:ahLst/>
            <a:cxnLst>
              <a:cxn ang="0">
                <a:pos x="0" y="0"/>
              </a:cxn>
              <a:cxn ang="0">
                <a:pos x="109" y="0"/>
              </a:cxn>
              <a:cxn ang="0">
                <a:pos x="429" y="516"/>
              </a:cxn>
            </a:cxnLst>
            <a:rect l="0" t="0" r="r" b="b"/>
            <a:pathLst>
              <a:path w="429" h="516">
                <a:moveTo>
                  <a:pt x="0" y="0"/>
                </a:moveTo>
                <a:lnTo>
                  <a:pt x="109" y="0"/>
                </a:lnTo>
                <a:lnTo>
                  <a:pt x="429" y="516"/>
                </a:lnTo>
              </a:path>
            </a:pathLst>
          </a:custGeom>
          <a:noFill/>
          <a:ln w="15875">
            <a:solidFill>
              <a:srgbClr val="231F20"/>
            </a:solidFill>
            <a:prstDash val="solid"/>
            <a:round/>
            <a:headEnd/>
            <a:tailEnd/>
          </a:ln>
        </p:spPr>
        <p:txBody>
          <a:bodyPr/>
          <a:lstStyle/>
          <a:p>
            <a:endParaRPr lang="en-US"/>
          </a:p>
        </p:txBody>
      </p:sp>
      <p:sp>
        <p:nvSpPr>
          <p:cNvPr id="48139" name="Freeform 11"/>
          <p:cNvSpPr>
            <a:spLocks/>
          </p:cNvSpPr>
          <p:nvPr/>
        </p:nvSpPr>
        <p:spPr bwMode="auto">
          <a:xfrm>
            <a:off x="1606550" y="2879725"/>
            <a:ext cx="3068638" cy="1163638"/>
          </a:xfrm>
          <a:custGeom>
            <a:avLst/>
            <a:gdLst/>
            <a:ahLst/>
            <a:cxnLst>
              <a:cxn ang="0">
                <a:pos x="0" y="0"/>
              </a:cxn>
              <a:cxn ang="0">
                <a:pos x="1760" y="733"/>
              </a:cxn>
              <a:cxn ang="0">
                <a:pos x="1933" y="733"/>
              </a:cxn>
            </a:cxnLst>
            <a:rect l="0" t="0" r="r" b="b"/>
            <a:pathLst>
              <a:path w="1933" h="733">
                <a:moveTo>
                  <a:pt x="0" y="0"/>
                </a:moveTo>
                <a:lnTo>
                  <a:pt x="1760" y="733"/>
                </a:lnTo>
                <a:lnTo>
                  <a:pt x="1933" y="733"/>
                </a:lnTo>
              </a:path>
            </a:pathLst>
          </a:custGeom>
          <a:noFill/>
          <a:ln w="15875">
            <a:solidFill>
              <a:srgbClr val="231F20"/>
            </a:solidFill>
            <a:prstDash val="solid"/>
            <a:round/>
            <a:headEnd/>
            <a:tailEnd/>
          </a:ln>
        </p:spPr>
        <p:txBody>
          <a:bodyPr/>
          <a:lstStyle/>
          <a:p>
            <a:endParaRPr lang="en-US"/>
          </a:p>
        </p:txBody>
      </p:sp>
      <p:sp>
        <p:nvSpPr>
          <p:cNvPr id="48140" name="Freeform 12"/>
          <p:cNvSpPr>
            <a:spLocks/>
          </p:cNvSpPr>
          <p:nvPr/>
        </p:nvSpPr>
        <p:spPr bwMode="auto">
          <a:xfrm>
            <a:off x="3054350" y="3843338"/>
            <a:ext cx="1620838" cy="946150"/>
          </a:xfrm>
          <a:custGeom>
            <a:avLst/>
            <a:gdLst/>
            <a:ahLst/>
            <a:cxnLst>
              <a:cxn ang="0">
                <a:pos x="0" y="0"/>
              </a:cxn>
              <a:cxn ang="0">
                <a:pos x="860" y="596"/>
              </a:cxn>
              <a:cxn ang="0">
                <a:pos x="1021" y="596"/>
              </a:cxn>
            </a:cxnLst>
            <a:rect l="0" t="0" r="r" b="b"/>
            <a:pathLst>
              <a:path w="1021" h="596">
                <a:moveTo>
                  <a:pt x="0" y="0"/>
                </a:moveTo>
                <a:lnTo>
                  <a:pt x="860" y="596"/>
                </a:lnTo>
                <a:lnTo>
                  <a:pt x="1021" y="596"/>
                </a:lnTo>
              </a:path>
            </a:pathLst>
          </a:custGeom>
          <a:noFill/>
          <a:ln w="15875">
            <a:solidFill>
              <a:srgbClr val="231F20"/>
            </a:solidFill>
            <a:prstDash val="solid"/>
            <a:round/>
            <a:headEnd/>
            <a:tailEnd/>
          </a:ln>
        </p:spPr>
        <p:txBody>
          <a:bodyPr/>
          <a:lstStyle/>
          <a:p>
            <a:endParaRPr lang="en-US"/>
          </a:p>
        </p:txBody>
      </p:sp>
      <p:sp>
        <p:nvSpPr>
          <p:cNvPr id="48141" name="Freeform 13"/>
          <p:cNvSpPr>
            <a:spLocks/>
          </p:cNvSpPr>
          <p:nvPr/>
        </p:nvSpPr>
        <p:spPr bwMode="auto">
          <a:xfrm>
            <a:off x="7440613" y="2600325"/>
            <a:ext cx="438150" cy="1341438"/>
          </a:xfrm>
          <a:custGeom>
            <a:avLst/>
            <a:gdLst/>
            <a:ahLst/>
            <a:cxnLst>
              <a:cxn ang="0">
                <a:pos x="276" y="845"/>
              </a:cxn>
              <a:cxn ang="0">
                <a:pos x="276" y="729"/>
              </a:cxn>
              <a:cxn ang="0">
                <a:pos x="0" y="0"/>
              </a:cxn>
            </a:cxnLst>
            <a:rect l="0" t="0" r="r" b="b"/>
            <a:pathLst>
              <a:path w="276" h="845">
                <a:moveTo>
                  <a:pt x="276" y="845"/>
                </a:moveTo>
                <a:lnTo>
                  <a:pt x="276" y="729"/>
                </a:lnTo>
                <a:lnTo>
                  <a:pt x="0" y="0"/>
                </a:lnTo>
              </a:path>
            </a:pathLst>
          </a:custGeom>
          <a:noFill/>
          <a:ln w="15875">
            <a:solidFill>
              <a:srgbClr val="231F20"/>
            </a:solidFill>
            <a:prstDash val="solid"/>
            <a:round/>
            <a:headEnd/>
            <a:tailEnd/>
          </a:ln>
        </p:spPr>
        <p:txBody>
          <a:bodyPr/>
          <a:lstStyle/>
          <a:p>
            <a:endParaRPr lang="en-US"/>
          </a:p>
        </p:txBody>
      </p:sp>
      <p:sp>
        <p:nvSpPr>
          <p:cNvPr id="48142" name="Freeform 14"/>
          <p:cNvSpPr>
            <a:spLocks/>
          </p:cNvSpPr>
          <p:nvPr/>
        </p:nvSpPr>
        <p:spPr bwMode="auto">
          <a:xfrm>
            <a:off x="7148513" y="650875"/>
            <a:ext cx="596900" cy="1050925"/>
          </a:xfrm>
          <a:custGeom>
            <a:avLst/>
            <a:gdLst/>
            <a:ahLst/>
            <a:cxnLst>
              <a:cxn ang="0">
                <a:pos x="376" y="0"/>
              </a:cxn>
              <a:cxn ang="0">
                <a:pos x="232" y="0"/>
              </a:cxn>
              <a:cxn ang="0">
                <a:pos x="0" y="662"/>
              </a:cxn>
            </a:cxnLst>
            <a:rect l="0" t="0" r="r" b="b"/>
            <a:pathLst>
              <a:path w="376" h="662">
                <a:moveTo>
                  <a:pt x="376" y="0"/>
                </a:moveTo>
                <a:lnTo>
                  <a:pt x="232" y="0"/>
                </a:lnTo>
                <a:lnTo>
                  <a:pt x="0" y="662"/>
                </a:lnTo>
              </a:path>
            </a:pathLst>
          </a:custGeom>
          <a:noFill/>
          <a:ln w="15875">
            <a:solidFill>
              <a:srgbClr val="231F20"/>
            </a:solidFill>
            <a:prstDash val="solid"/>
            <a:round/>
            <a:headEnd/>
            <a:tailEnd/>
          </a:ln>
        </p:spPr>
        <p:txBody>
          <a:bodyPr/>
          <a:lstStyle/>
          <a:p>
            <a:endParaRPr lang="en-US"/>
          </a:p>
        </p:txBody>
      </p:sp>
      <p:sp>
        <p:nvSpPr>
          <p:cNvPr id="48143" name="Line 15"/>
          <p:cNvSpPr>
            <a:spLocks noChangeShapeType="1"/>
          </p:cNvSpPr>
          <p:nvPr/>
        </p:nvSpPr>
        <p:spPr bwMode="auto">
          <a:xfrm>
            <a:off x="727075" y="2365375"/>
            <a:ext cx="1588" cy="1230313"/>
          </a:xfrm>
          <a:prstGeom prst="line">
            <a:avLst/>
          </a:prstGeom>
          <a:noFill/>
          <a:ln w="15875">
            <a:solidFill>
              <a:srgbClr val="231F20"/>
            </a:solidFill>
            <a:round/>
            <a:headEnd/>
            <a:tailEnd/>
          </a:ln>
        </p:spPr>
        <p:txBody>
          <a:bodyPr/>
          <a:lstStyle/>
          <a:p>
            <a:endParaRPr lang="en-US"/>
          </a:p>
        </p:txBody>
      </p:sp>
      <p:sp>
        <p:nvSpPr>
          <p:cNvPr id="48144" name="Line 16"/>
          <p:cNvSpPr>
            <a:spLocks noChangeShapeType="1"/>
          </p:cNvSpPr>
          <p:nvPr/>
        </p:nvSpPr>
        <p:spPr bwMode="auto">
          <a:xfrm>
            <a:off x="1847850" y="4687888"/>
            <a:ext cx="2041525" cy="819150"/>
          </a:xfrm>
          <a:prstGeom prst="line">
            <a:avLst/>
          </a:prstGeom>
          <a:noFill/>
          <a:ln w="15875">
            <a:solidFill>
              <a:srgbClr val="231F20"/>
            </a:solidFill>
            <a:round/>
            <a:headEnd/>
            <a:tailEnd/>
          </a:ln>
        </p:spPr>
        <p:txBody>
          <a:bodyPr/>
          <a:lstStyle/>
          <a:p>
            <a:endParaRPr lang="en-US"/>
          </a:p>
        </p:txBody>
      </p:sp>
      <p:sp>
        <p:nvSpPr>
          <p:cNvPr id="48145" name="Line 17"/>
          <p:cNvSpPr>
            <a:spLocks noChangeShapeType="1"/>
          </p:cNvSpPr>
          <p:nvPr/>
        </p:nvSpPr>
        <p:spPr bwMode="auto">
          <a:xfrm flipH="1">
            <a:off x="3889375" y="5507038"/>
            <a:ext cx="785813" cy="1587"/>
          </a:xfrm>
          <a:prstGeom prst="line">
            <a:avLst/>
          </a:prstGeom>
          <a:noFill/>
          <a:ln w="15875">
            <a:solidFill>
              <a:srgbClr val="231F20"/>
            </a:solidFill>
            <a:round/>
            <a:headEnd/>
            <a:tailEnd/>
          </a:ln>
        </p:spPr>
        <p:txBody>
          <a:bodyPr/>
          <a:lstStyle/>
          <a:p>
            <a:endParaRPr lang="en-US"/>
          </a:p>
        </p:txBody>
      </p:sp>
      <p:sp>
        <p:nvSpPr>
          <p:cNvPr id="48146" name="Freeform 18"/>
          <p:cNvSpPr>
            <a:spLocks/>
          </p:cNvSpPr>
          <p:nvPr/>
        </p:nvSpPr>
        <p:spPr bwMode="auto">
          <a:xfrm>
            <a:off x="1870075" y="4443413"/>
            <a:ext cx="2019300" cy="1063625"/>
          </a:xfrm>
          <a:custGeom>
            <a:avLst/>
            <a:gdLst/>
            <a:ahLst/>
            <a:cxnLst>
              <a:cxn ang="0">
                <a:pos x="0" y="0"/>
              </a:cxn>
              <a:cxn ang="0">
                <a:pos x="1272" y="670"/>
              </a:cxn>
              <a:cxn ang="0">
                <a:pos x="138" y="296"/>
              </a:cxn>
            </a:cxnLst>
            <a:rect l="0" t="0" r="r" b="b"/>
            <a:pathLst>
              <a:path w="1272" h="670">
                <a:moveTo>
                  <a:pt x="0" y="0"/>
                </a:moveTo>
                <a:lnTo>
                  <a:pt x="1272" y="670"/>
                </a:lnTo>
                <a:lnTo>
                  <a:pt x="138" y="296"/>
                </a:lnTo>
              </a:path>
            </a:pathLst>
          </a:custGeom>
          <a:noFill/>
          <a:ln w="15875">
            <a:solidFill>
              <a:srgbClr val="231F20"/>
            </a:solidFill>
            <a:prstDash val="solid"/>
            <a:round/>
            <a:headEnd/>
            <a:tailEnd/>
          </a:ln>
        </p:spPr>
        <p:txBody>
          <a:bodyPr/>
          <a:lstStyle/>
          <a:p>
            <a:endParaRPr lang="en-US"/>
          </a:p>
        </p:txBody>
      </p:sp>
      <p:sp>
        <p:nvSpPr>
          <p:cNvPr id="48147" name="Rectangle 19"/>
          <p:cNvSpPr>
            <a:spLocks noChangeArrowheads="1"/>
          </p:cNvSpPr>
          <p:nvPr/>
        </p:nvSpPr>
        <p:spPr bwMode="auto">
          <a:xfrm>
            <a:off x="446088" y="5662613"/>
            <a:ext cx="5875337" cy="857250"/>
          </a:xfrm>
          <a:prstGeom prst="rect">
            <a:avLst/>
          </a:prstGeom>
          <a:noFill/>
          <a:ln w="9525">
            <a:noFill/>
            <a:miter lim="800000"/>
            <a:headEnd/>
            <a:tailEnd/>
          </a:ln>
        </p:spPr>
        <p:txBody>
          <a:bodyPr wrap="none" lIns="0" tIns="0" rIns="0" bIns="0">
            <a:spAutoFit/>
          </a:bodyPr>
          <a:lstStyle/>
          <a:p>
            <a:pPr algn="l"/>
            <a:r>
              <a:rPr lang="en-US">
                <a:solidFill>
                  <a:srgbClr val="231F20"/>
                </a:solidFill>
                <a:latin typeface="Arial Black" pitchFamily="34" charset="0"/>
              </a:rPr>
              <a:t>(a) Photomicrograph of a sectioned</a:t>
            </a:r>
          </a:p>
          <a:p>
            <a:pPr algn="l"/>
            <a:r>
              <a:rPr lang="en-US">
                <a:solidFill>
                  <a:srgbClr val="231F20"/>
                </a:solidFill>
                <a:latin typeface="Arial Black" pitchFamily="34" charset="0"/>
              </a:rPr>
              <a:t>     sebaceous gland (220x) </a:t>
            </a:r>
          </a:p>
        </p:txBody>
      </p:sp>
      <p:sp>
        <p:nvSpPr>
          <p:cNvPr id="48148" name="Rectangle 20"/>
          <p:cNvSpPr>
            <a:spLocks noChangeArrowheads="1"/>
          </p:cNvSpPr>
          <p:nvPr/>
        </p:nvSpPr>
        <p:spPr bwMode="auto">
          <a:xfrm>
            <a:off x="4722813" y="3887788"/>
            <a:ext cx="1609725" cy="730250"/>
          </a:xfrm>
          <a:prstGeom prst="rect">
            <a:avLst/>
          </a:prstGeom>
          <a:noFill/>
          <a:ln w="9525">
            <a:noFill/>
            <a:miter lim="800000"/>
            <a:headEnd/>
            <a:tailEnd/>
          </a:ln>
        </p:spPr>
        <p:txBody>
          <a:bodyPr wrap="none" lIns="0" tIns="0" rIns="0" bIns="0">
            <a:spAutoFit/>
          </a:bodyPr>
          <a:lstStyle/>
          <a:p>
            <a:pPr algn="l"/>
            <a:r>
              <a:rPr lang="en-US" b="1">
                <a:solidFill>
                  <a:srgbClr val="231F20"/>
                </a:solidFill>
                <a:latin typeface="Arial" charset="0"/>
              </a:rPr>
              <a:t>Sebaceous</a:t>
            </a:r>
          </a:p>
          <a:p>
            <a:pPr algn="l"/>
            <a:r>
              <a:rPr lang="en-US" b="1">
                <a:solidFill>
                  <a:srgbClr val="231F20"/>
                </a:solidFill>
                <a:latin typeface="Arial" charset="0"/>
              </a:rPr>
              <a:t>gland duct</a:t>
            </a:r>
            <a:endParaRPr lang="en-US" sz="1800" b="1">
              <a:latin typeface="Arial" charset="0"/>
            </a:endParaRPr>
          </a:p>
        </p:txBody>
      </p:sp>
      <p:sp>
        <p:nvSpPr>
          <p:cNvPr id="48149" name="Rectangle 21"/>
          <p:cNvSpPr>
            <a:spLocks noChangeArrowheads="1"/>
          </p:cNvSpPr>
          <p:nvPr/>
        </p:nvSpPr>
        <p:spPr bwMode="auto">
          <a:xfrm>
            <a:off x="4725988" y="4611688"/>
            <a:ext cx="1606550" cy="730250"/>
          </a:xfrm>
          <a:prstGeom prst="rect">
            <a:avLst/>
          </a:prstGeom>
          <a:noFill/>
          <a:ln w="9525">
            <a:noFill/>
            <a:miter lim="800000"/>
            <a:headEnd/>
            <a:tailEnd/>
          </a:ln>
        </p:spPr>
        <p:txBody>
          <a:bodyPr wrap="none" lIns="0" tIns="0" rIns="0" bIns="0">
            <a:spAutoFit/>
          </a:bodyPr>
          <a:lstStyle/>
          <a:p>
            <a:pPr algn="l"/>
            <a:r>
              <a:rPr lang="en-US" b="1">
                <a:solidFill>
                  <a:srgbClr val="231F20"/>
                </a:solidFill>
                <a:latin typeface="Arial" charset="0"/>
              </a:rPr>
              <a:t>Hair in</a:t>
            </a:r>
          </a:p>
          <a:p>
            <a:pPr algn="l"/>
            <a:r>
              <a:rPr lang="en-US" b="1">
                <a:solidFill>
                  <a:srgbClr val="231F20"/>
                </a:solidFill>
                <a:latin typeface="Arial" charset="0"/>
              </a:rPr>
              <a:t>hair follicle</a:t>
            </a:r>
            <a:endParaRPr lang="en-US" sz="1800" b="1">
              <a:latin typeface="Arial" charset="0"/>
            </a:endParaRPr>
          </a:p>
        </p:txBody>
      </p:sp>
      <p:sp>
        <p:nvSpPr>
          <p:cNvPr id="48150" name="Rectangle 22"/>
          <p:cNvSpPr>
            <a:spLocks noChangeArrowheads="1"/>
          </p:cNvSpPr>
          <p:nvPr/>
        </p:nvSpPr>
        <p:spPr bwMode="auto">
          <a:xfrm>
            <a:off x="4725988" y="5338763"/>
            <a:ext cx="2170112" cy="365125"/>
          </a:xfrm>
          <a:prstGeom prst="rect">
            <a:avLst/>
          </a:prstGeom>
          <a:noFill/>
          <a:ln w="9525">
            <a:noFill/>
            <a:miter lim="800000"/>
            <a:headEnd/>
            <a:tailEnd/>
          </a:ln>
        </p:spPr>
        <p:txBody>
          <a:bodyPr wrap="none" lIns="0" tIns="0" rIns="0" bIns="0">
            <a:spAutoFit/>
          </a:bodyPr>
          <a:lstStyle/>
          <a:p>
            <a:pPr algn="l"/>
            <a:r>
              <a:rPr lang="en-US" b="1">
                <a:solidFill>
                  <a:srgbClr val="231F20"/>
                </a:solidFill>
                <a:latin typeface="Arial" charset="0"/>
              </a:rPr>
              <a:t>Secretory cells</a:t>
            </a:r>
            <a:endParaRPr lang="en-US" sz="1800" b="1">
              <a:latin typeface="Arial" charset="0"/>
            </a:endParaRPr>
          </a:p>
        </p:txBody>
      </p:sp>
      <p:sp>
        <p:nvSpPr>
          <p:cNvPr id="48151" name="Rectangle 23"/>
          <p:cNvSpPr>
            <a:spLocks noChangeArrowheads="1"/>
          </p:cNvSpPr>
          <p:nvPr/>
        </p:nvSpPr>
        <p:spPr bwMode="auto">
          <a:xfrm>
            <a:off x="455613" y="1392238"/>
            <a:ext cx="1592262" cy="1095375"/>
          </a:xfrm>
          <a:prstGeom prst="rect">
            <a:avLst/>
          </a:prstGeom>
          <a:noFill/>
          <a:ln w="9525">
            <a:noFill/>
            <a:miter lim="800000"/>
            <a:headEnd/>
            <a:tailEnd/>
          </a:ln>
        </p:spPr>
        <p:txBody>
          <a:bodyPr wrap="none" lIns="0" tIns="0" rIns="0" bIns="0">
            <a:spAutoFit/>
          </a:bodyPr>
          <a:lstStyle/>
          <a:p>
            <a:pPr algn="l"/>
            <a:r>
              <a:rPr lang="en-US" b="1">
                <a:solidFill>
                  <a:srgbClr val="231F20"/>
                </a:solidFill>
                <a:latin typeface="Arial" charset="0"/>
              </a:rPr>
              <a:t>Dermal</a:t>
            </a:r>
          </a:p>
          <a:p>
            <a:pPr algn="l"/>
            <a:r>
              <a:rPr lang="en-US" b="1">
                <a:solidFill>
                  <a:srgbClr val="231F20"/>
                </a:solidFill>
                <a:latin typeface="Arial" charset="0"/>
              </a:rPr>
              <a:t>connective</a:t>
            </a:r>
            <a:endParaRPr lang="en-US" sz="1800" b="1">
              <a:latin typeface="Arial" charset="0"/>
            </a:endParaRPr>
          </a:p>
          <a:p>
            <a:pPr algn="l"/>
            <a:r>
              <a:rPr lang="en-US" b="1">
                <a:solidFill>
                  <a:srgbClr val="231F20"/>
                </a:solidFill>
                <a:latin typeface="Arial" charset="0"/>
              </a:rPr>
              <a:t>tissue</a:t>
            </a:r>
            <a:endParaRPr lang="en-US" sz="1800" b="1">
              <a:latin typeface="Arial" charset="0"/>
            </a:endParaRPr>
          </a:p>
        </p:txBody>
      </p:sp>
      <p:sp>
        <p:nvSpPr>
          <p:cNvPr id="48152" name="Rectangle 24"/>
          <p:cNvSpPr>
            <a:spLocks noChangeArrowheads="1"/>
          </p:cNvSpPr>
          <p:nvPr/>
        </p:nvSpPr>
        <p:spPr bwMode="auto">
          <a:xfrm>
            <a:off x="2668588" y="1109663"/>
            <a:ext cx="1828800" cy="857250"/>
          </a:xfrm>
          <a:prstGeom prst="rect">
            <a:avLst/>
          </a:prstGeom>
          <a:noFill/>
          <a:ln w="9525">
            <a:noFill/>
            <a:miter lim="800000"/>
            <a:headEnd/>
            <a:tailEnd/>
          </a:ln>
        </p:spPr>
        <p:txBody>
          <a:bodyPr wrap="none" lIns="0" tIns="0" rIns="0" bIns="0">
            <a:spAutoFit/>
          </a:bodyPr>
          <a:lstStyle/>
          <a:p>
            <a:pPr algn="l"/>
            <a:r>
              <a:rPr lang="en-US">
                <a:solidFill>
                  <a:srgbClr val="231F20"/>
                </a:solidFill>
                <a:latin typeface="Arial Black" pitchFamily="34" charset="0"/>
              </a:rPr>
              <a:t>Sebaceous</a:t>
            </a:r>
          </a:p>
          <a:p>
            <a:pPr algn="l"/>
            <a:r>
              <a:rPr lang="en-US">
                <a:solidFill>
                  <a:srgbClr val="231F20"/>
                </a:solidFill>
                <a:latin typeface="Arial Black" pitchFamily="34" charset="0"/>
              </a:rPr>
              <a:t>gland</a:t>
            </a:r>
            <a:endParaRPr lang="en-US" sz="1800">
              <a:latin typeface="Arial Black" pitchFamily="34" charset="0"/>
            </a:endParaRPr>
          </a:p>
        </p:txBody>
      </p:sp>
      <p:sp>
        <p:nvSpPr>
          <p:cNvPr id="48153" name="Rectangle 25"/>
          <p:cNvSpPr>
            <a:spLocks noChangeArrowheads="1"/>
          </p:cNvSpPr>
          <p:nvPr/>
        </p:nvSpPr>
        <p:spPr bwMode="auto">
          <a:xfrm>
            <a:off x="7789863" y="458788"/>
            <a:ext cx="881062" cy="730250"/>
          </a:xfrm>
          <a:prstGeom prst="rect">
            <a:avLst/>
          </a:prstGeom>
          <a:noFill/>
          <a:ln w="9525">
            <a:noFill/>
            <a:miter lim="800000"/>
            <a:headEnd/>
            <a:tailEnd/>
          </a:ln>
        </p:spPr>
        <p:txBody>
          <a:bodyPr wrap="none" lIns="0" tIns="0" rIns="0" bIns="0">
            <a:spAutoFit/>
          </a:bodyPr>
          <a:lstStyle/>
          <a:p>
            <a:pPr algn="l"/>
            <a:r>
              <a:rPr lang="en-US" b="1">
                <a:solidFill>
                  <a:srgbClr val="231F20"/>
                </a:solidFill>
                <a:latin typeface="Arial" charset="0"/>
              </a:rPr>
              <a:t>Sweat</a:t>
            </a:r>
          </a:p>
          <a:p>
            <a:pPr algn="l"/>
            <a:r>
              <a:rPr lang="en-US" b="1">
                <a:solidFill>
                  <a:srgbClr val="231F20"/>
                </a:solidFill>
                <a:latin typeface="Arial" charset="0"/>
              </a:rPr>
              <a:t>pore</a:t>
            </a:r>
            <a:endParaRPr lang="en-US" sz="1800" b="1">
              <a:latin typeface="Arial" charset="0"/>
            </a:endParaRPr>
          </a:p>
        </p:txBody>
      </p:sp>
      <p:sp>
        <p:nvSpPr>
          <p:cNvPr id="48154" name="Rectangle 26"/>
          <p:cNvSpPr>
            <a:spLocks noChangeArrowheads="1"/>
          </p:cNvSpPr>
          <p:nvPr/>
        </p:nvSpPr>
        <p:spPr bwMode="auto">
          <a:xfrm>
            <a:off x="7427913" y="3830638"/>
            <a:ext cx="1270000" cy="857250"/>
          </a:xfrm>
          <a:prstGeom prst="rect">
            <a:avLst/>
          </a:prstGeom>
          <a:noFill/>
          <a:ln w="9525">
            <a:noFill/>
            <a:miter lim="800000"/>
            <a:headEnd/>
            <a:tailEnd/>
          </a:ln>
        </p:spPr>
        <p:txBody>
          <a:bodyPr wrap="none" lIns="0" tIns="0" rIns="0" bIns="0">
            <a:spAutoFit/>
          </a:bodyPr>
          <a:lstStyle/>
          <a:p>
            <a:pPr algn="l"/>
            <a:r>
              <a:rPr lang="en-US">
                <a:solidFill>
                  <a:srgbClr val="231F20"/>
                </a:solidFill>
                <a:latin typeface="Arial Black" pitchFamily="34" charset="0"/>
              </a:rPr>
              <a:t>Eccrine</a:t>
            </a:r>
          </a:p>
          <a:p>
            <a:pPr algn="l"/>
            <a:r>
              <a:rPr lang="en-US">
                <a:solidFill>
                  <a:srgbClr val="231F20"/>
                </a:solidFill>
                <a:latin typeface="Arial Black" pitchFamily="34" charset="0"/>
              </a:rPr>
              <a:t>gland</a:t>
            </a:r>
            <a:endParaRPr lang="en-US" sz="1800">
              <a:latin typeface="Arial Black" pitchFamily="34" charset="0"/>
            </a:endParaRP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Acne</a:t>
            </a:r>
            <a:endParaRPr lang="en-US" dirty="0"/>
          </a:p>
        </p:txBody>
      </p:sp>
      <p:sp>
        <p:nvSpPr>
          <p:cNvPr id="3" name="Content Placeholder 2"/>
          <p:cNvSpPr>
            <a:spLocks noGrp="1"/>
          </p:cNvSpPr>
          <p:nvPr>
            <p:ph idx="1"/>
          </p:nvPr>
        </p:nvSpPr>
        <p:spPr>
          <a:xfrm>
            <a:off x="460375" y="762001"/>
            <a:ext cx="8228013" cy="5549900"/>
          </a:xfrm>
        </p:spPr>
        <p:txBody>
          <a:bodyPr/>
          <a:lstStyle/>
          <a:p>
            <a:r>
              <a:rPr lang="en-US" b="1" dirty="0" smtClean="0"/>
              <a:t>Acne </a:t>
            </a:r>
            <a:r>
              <a:rPr lang="en-US" dirty="0" smtClean="0"/>
              <a:t>is a common skin condition, caused by changes in pilosebaceous units, skin structures consisting of a hair follicle and its associated sebaceous gland, via androgen stimulation. It is characterized by noninflammatory </a:t>
            </a:r>
            <a:r>
              <a:rPr lang="en-US" u="sng" dirty="0" smtClean="0"/>
              <a:t>follicular papules </a:t>
            </a:r>
            <a:r>
              <a:rPr lang="en-US" dirty="0" smtClean="0"/>
              <a:t>or </a:t>
            </a:r>
            <a:r>
              <a:rPr lang="en-US" u="sng" dirty="0" smtClean="0"/>
              <a:t>comedones</a:t>
            </a:r>
            <a:r>
              <a:rPr lang="en-US" dirty="0" smtClean="0"/>
              <a:t> and by </a:t>
            </a:r>
            <a:r>
              <a:rPr lang="en-US" u="sng" dirty="0" smtClean="0"/>
              <a:t>inflammatory papules</a:t>
            </a:r>
            <a:r>
              <a:rPr lang="en-US" dirty="0" smtClean="0"/>
              <a:t>, pustules, and nodules in its more severe forms. Acne affects the areas of skin with the densest population of sebaceous follicles; these areas include the face, the upper part of the chest, and the back. </a:t>
            </a:r>
            <a:endParaRPr lang="en-US" dirty="0"/>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0375" y="381001"/>
            <a:ext cx="8228013" cy="5930900"/>
          </a:xfrm>
        </p:spPr>
        <p:txBody>
          <a:bodyPr/>
          <a:lstStyle/>
          <a:p>
            <a:r>
              <a:rPr lang="en-US" dirty="0" smtClean="0"/>
              <a:t>Severe acne is inflammatory, but acne can also manifest in noninflammatory forms</a:t>
            </a:r>
          </a:p>
          <a:p>
            <a:r>
              <a:rPr lang="en-US" dirty="0" smtClean="0"/>
              <a:t>Acne is most common during adolescence, affecting more than 89% of teenagers, and frequently continues into adulthood. The cause in adolescence is generally an increase in male sex hormones, which people of both genders accrue during puberty. For most people, acne diminishes over time and tends to disappear—or at the very least decrease—after one reaches one's early twenties. </a:t>
            </a:r>
          </a:p>
          <a:p>
            <a:endParaRPr lang="en-US" dirty="0"/>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General Treatments</a:t>
            </a:r>
            <a:endParaRPr lang="en-US" dirty="0"/>
          </a:p>
        </p:txBody>
      </p:sp>
      <p:sp>
        <p:nvSpPr>
          <p:cNvPr id="3" name="Content Placeholder 2"/>
          <p:cNvSpPr>
            <a:spLocks noGrp="1"/>
          </p:cNvSpPr>
          <p:nvPr>
            <p:ph idx="1"/>
          </p:nvPr>
        </p:nvSpPr>
        <p:spPr>
          <a:xfrm>
            <a:off x="460375" y="838201"/>
            <a:ext cx="8228013" cy="5473700"/>
          </a:xfrm>
        </p:spPr>
        <p:txBody>
          <a:bodyPr/>
          <a:lstStyle/>
          <a:p>
            <a:r>
              <a:rPr lang="en-US" dirty="0" smtClean="0"/>
              <a:t>Opening the pore to prevent blockage </a:t>
            </a:r>
          </a:p>
          <a:p>
            <a:r>
              <a:rPr lang="en-US" dirty="0" smtClean="0"/>
              <a:t>killing </a:t>
            </a:r>
            <a:r>
              <a:rPr lang="en-US" i="1" dirty="0" smtClean="0"/>
              <a:t>Propionibacterium acnes</a:t>
            </a:r>
            <a:r>
              <a:rPr lang="en-US" dirty="0" smtClean="0"/>
              <a:t> </a:t>
            </a:r>
          </a:p>
          <a:p>
            <a:r>
              <a:rPr lang="en-US" dirty="0" smtClean="0"/>
              <a:t>anti-inflammatory effects </a:t>
            </a:r>
          </a:p>
          <a:p>
            <a:r>
              <a:rPr lang="en-US" dirty="0" smtClean="0"/>
              <a:t>hormonal manipulation </a:t>
            </a:r>
          </a:p>
          <a:p>
            <a:endParaRPr lang="en-US" dirty="0"/>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Benzoyl Peroxide</a:t>
            </a:r>
            <a:endParaRPr lang="en-US" dirty="0"/>
          </a:p>
        </p:txBody>
      </p:sp>
      <p:sp>
        <p:nvSpPr>
          <p:cNvPr id="3" name="Content Placeholder 2"/>
          <p:cNvSpPr>
            <a:spLocks noGrp="1"/>
          </p:cNvSpPr>
          <p:nvPr>
            <p:ph idx="1"/>
          </p:nvPr>
        </p:nvSpPr>
        <p:spPr/>
        <p:txBody>
          <a:bodyPr/>
          <a:lstStyle/>
          <a:p>
            <a:r>
              <a:rPr lang="en-US" dirty="0" smtClean="0"/>
              <a:t>benzoyl peroxide may be used in mild to moderate acne. In addition to its therapeutic effect as a keratolytic (a chemical that dissolves the keratin plugging the pores) benzoyl peroxide also prevents new lesions by killing </a:t>
            </a:r>
            <a:r>
              <a:rPr lang="en-US" i="1" dirty="0" smtClean="0"/>
              <a:t>P. acnes</a:t>
            </a:r>
            <a:r>
              <a:rPr lang="en-US" dirty="0" smtClean="0"/>
              <a:t>. </a:t>
            </a:r>
            <a:endParaRPr lang="en-US" dirty="0"/>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Antibiotics</a:t>
            </a:r>
            <a:endParaRPr lang="en-US" dirty="0"/>
          </a:p>
        </p:txBody>
      </p:sp>
      <p:sp>
        <p:nvSpPr>
          <p:cNvPr id="3" name="Content Placeholder 2"/>
          <p:cNvSpPr>
            <a:spLocks noGrp="1"/>
          </p:cNvSpPr>
          <p:nvPr>
            <p:ph idx="1"/>
          </p:nvPr>
        </p:nvSpPr>
        <p:spPr>
          <a:xfrm>
            <a:off x="460375" y="685801"/>
            <a:ext cx="8228013" cy="5626100"/>
          </a:xfrm>
        </p:spPr>
        <p:txBody>
          <a:bodyPr/>
          <a:lstStyle/>
          <a:p>
            <a:r>
              <a:rPr lang="en-US" sz="2400" b="1" dirty="0" smtClean="0"/>
              <a:t>Topical antibiotics</a:t>
            </a:r>
          </a:p>
          <a:p>
            <a:r>
              <a:rPr lang="en-US" sz="2400" dirty="0" smtClean="0"/>
              <a:t>Externally applied antibiotics such as erythromycin, clindamycin or tetracycline kill the bacteria that are harbored in the blocked follicles. While topical use of antibiotics is equally as effective as oral use, this method avoids possible side effects including upset stomach and drug interactions. </a:t>
            </a:r>
          </a:p>
          <a:p>
            <a:r>
              <a:rPr lang="en-US" sz="2400" b="1" dirty="0" smtClean="0"/>
              <a:t>Oral antibiotics</a:t>
            </a:r>
          </a:p>
          <a:p>
            <a:r>
              <a:rPr lang="en-US" sz="2400" dirty="0" smtClean="0"/>
              <a:t>Oral antibiotics used to treat acne include </a:t>
            </a:r>
            <a:r>
              <a:rPr lang="en-US" sz="2400" u="sng" dirty="0" smtClean="0"/>
              <a:t>erythromycin</a:t>
            </a:r>
            <a:r>
              <a:rPr lang="en-US" sz="2400" dirty="0" smtClean="0"/>
              <a:t> or one of the </a:t>
            </a:r>
            <a:r>
              <a:rPr lang="en-US" sz="2400" u="sng" dirty="0" smtClean="0"/>
              <a:t>tetracycline</a:t>
            </a:r>
            <a:r>
              <a:rPr lang="en-US" sz="2400" dirty="0" smtClean="0"/>
              <a:t> antibiotics (tetracycline, the better absorbed oxytetracycline, or one of the once daily doxycycline, minocycline, or lymecycline). Trimethoprim is also sometimes used. </a:t>
            </a:r>
            <a:endParaRPr lang="en-US" sz="2400" dirty="0"/>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Retin</a:t>
            </a:r>
            <a:r>
              <a:rPr lang="en-US" dirty="0" smtClean="0"/>
              <a:t>- A</a:t>
            </a:r>
            <a:endParaRPr lang="en-US" dirty="0"/>
          </a:p>
        </p:txBody>
      </p:sp>
      <p:sp>
        <p:nvSpPr>
          <p:cNvPr id="3" name="Content Placeholder 2"/>
          <p:cNvSpPr>
            <a:spLocks noGrp="1"/>
          </p:cNvSpPr>
          <p:nvPr>
            <p:ph idx="1"/>
          </p:nvPr>
        </p:nvSpPr>
        <p:spPr>
          <a:xfrm>
            <a:off x="152400" y="685801"/>
            <a:ext cx="8686799" cy="5626100"/>
          </a:xfrm>
        </p:spPr>
        <p:txBody>
          <a:bodyPr/>
          <a:lstStyle/>
          <a:p>
            <a:r>
              <a:rPr lang="en-US" dirty="0" smtClean="0"/>
              <a:t>Retin-A brings acne plugs (blockages) to the surface causing blackheads to be dislocated. The blackheads are then discarded from the skin during cleansing. Retin-A can help control acne breakouts as well.</a:t>
            </a:r>
          </a:p>
          <a:p>
            <a:r>
              <a:rPr lang="en-US" dirty="0" smtClean="0"/>
              <a:t>It is believed that isotretinoin works primarily by reducing the secretion of oils from the glands, however some studies suggest that it affects other acne-related factors as well. Isotretinoin has been shown to be very effective in treating severe acne and can either improve or clear well over 80% of patients.</a:t>
            </a:r>
            <a:endParaRPr lang="en-US" dirty="0"/>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6" name="Rectangle 4"/>
          <p:cNvSpPr>
            <a:spLocks noGrp="1" noChangeArrowheads="1"/>
          </p:cNvSpPr>
          <p:nvPr>
            <p:ph type="title"/>
          </p:nvPr>
        </p:nvSpPr>
        <p:spPr/>
        <p:txBody>
          <a:bodyPr/>
          <a:lstStyle/>
          <a:p>
            <a:r>
              <a:rPr lang="en-US"/>
              <a:t>Hair </a:t>
            </a:r>
          </a:p>
        </p:txBody>
      </p:sp>
      <p:sp>
        <p:nvSpPr>
          <p:cNvPr id="49157" name="Rectangle 5"/>
          <p:cNvSpPr>
            <a:spLocks noGrp="1" noChangeArrowheads="1"/>
          </p:cNvSpPr>
          <p:nvPr>
            <p:ph type="body" idx="1"/>
          </p:nvPr>
        </p:nvSpPr>
        <p:spPr/>
        <p:txBody>
          <a:bodyPr/>
          <a:lstStyle/>
          <a:p>
            <a:r>
              <a:rPr lang="en-US"/>
              <a:t>Functions</a:t>
            </a:r>
          </a:p>
          <a:p>
            <a:pPr lvl="1"/>
            <a:r>
              <a:rPr lang="en-US"/>
              <a:t>Alerting the body to presence of insects on the skin </a:t>
            </a:r>
          </a:p>
          <a:p>
            <a:pPr lvl="1"/>
            <a:r>
              <a:rPr lang="en-US"/>
              <a:t>Guarding the scalp against physical trauma, heat loss, and sunlight</a:t>
            </a:r>
          </a:p>
          <a:p>
            <a:r>
              <a:rPr lang="en-US"/>
              <a:t>Distribution</a:t>
            </a:r>
          </a:p>
          <a:p>
            <a:pPr lvl="1"/>
            <a:r>
              <a:rPr lang="en-US"/>
              <a:t>Entire surface except palms, soles, lips, nipples, and portions of external genitalia</a:t>
            </a: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Hair Formation in Embryo</a:t>
            </a:r>
            <a:endParaRPr lang="en-US" dirty="0"/>
          </a:p>
        </p:txBody>
      </p:sp>
      <p:sp>
        <p:nvSpPr>
          <p:cNvPr id="3" name="Content Placeholder 2"/>
          <p:cNvSpPr>
            <a:spLocks noGrp="1"/>
          </p:cNvSpPr>
          <p:nvPr>
            <p:ph idx="1"/>
          </p:nvPr>
        </p:nvSpPr>
        <p:spPr>
          <a:xfrm>
            <a:off x="1" y="914401"/>
            <a:ext cx="8915400" cy="5397500"/>
          </a:xfrm>
        </p:spPr>
        <p:txBody>
          <a:bodyPr/>
          <a:lstStyle/>
          <a:p>
            <a:r>
              <a:rPr lang="en-US" b="1" dirty="0" smtClean="0"/>
              <a:t>Initial inductive events</a:t>
            </a:r>
          </a:p>
          <a:p>
            <a:r>
              <a:rPr lang="en-US" dirty="0" smtClean="0"/>
              <a:t>The first signal is probably from the dermis, telling the epidermis to "make an appendage." Regions of epidermal cells proliferate and form local thickenings (placodes) of the epidermis. The signal here may be TGF-b molecules. The epidermis thickens in these regions and expresses particular adhesion molecules such as NCAM. These adhesion molecules are thought to separate the presumptive follicle cells from the remainder of the epidermis. </a:t>
            </a: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0375" y="533401"/>
            <a:ext cx="8228013" cy="5778500"/>
          </a:xfrm>
        </p:spPr>
        <p:txBody>
          <a:bodyPr/>
          <a:lstStyle/>
          <a:p>
            <a:r>
              <a:rPr lang="en-US" dirty="0" smtClean="0"/>
              <a:t>The epidermal placodes then respond by sending a message into the mesenchyme, telling the mesenchyme cells to "aggregate beneath the epidermal placodes." This signal appears to be a series of paracrine factors including fibroblast growth factors, sonic hedgehog, and BMP2. </a:t>
            </a:r>
          </a:p>
          <a:p>
            <a:r>
              <a:rPr lang="en-US" dirty="0" smtClean="0"/>
              <a:t>Once aggregated, these mesenchyme cells now form the </a:t>
            </a:r>
            <a:r>
              <a:rPr lang="en-US" b="1" dirty="0" smtClean="0"/>
              <a:t>dermal papilla</a:t>
            </a:r>
            <a:r>
              <a:rPr lang="en-US" dirty="0" smtClean="0"/>
              <a:t>. The papilla sends a second message to the epidermis: "make a hair placode." </a:t>
            </a:r>
          </a:p>
          <a:p>
            <a:endParaRPr lang="en-US" dirty="0"/>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Hair Formation.gif"/>
          <p:cNvPicPr>
            <a:picLocks noGrp="1" noChangeAspect="1"/>
          </p:cNvPicPr>
          <p:nvPr>
            <p:ph idx="1"/>
          </p:nvPr>
        </p:nvPicPr>
        <p:blipFill>
          <a:blip r:embed="rId2" cstate="print"/>
          <a:stretch>
            <a:fillRect/>
          </a:stretch>
        </p:blipFill>
        <p:spPr>
          <a:xfrm>
            <a:off x="2621741" y="2487582"/>
            <a:ext cx="6287453" cy="4355211"/>
          </a:xfrm>
        </p:spPr>
      </p:pic>
      <p:sp>
        <p:nvSpPr>
          <p:cNvPr id="5" name="TextBox 4"/>
          <p:cNvSpPr txBox="1"/>
          <p:nvPr/>
        </p:nvSpPr>
        <p:spPr>
          <a:xfrm>
            <a:off x="0" y="457200"/>
            <a:ext cx="9109761" cy="1200329"/>
          </a:xfrm>
          <a:prstGeom prst="rect">
            <a:avLst/>
          </a:prstGeom>
          <a:noFill/>
        </p:spPr>
        <p:txBody>
          <a:bodyPr wrap="square" rtlCol="0">
            <a:spAutoFit/>
          </a:bodyPr>
          <a:lstStyle/>
          <a:p>
            <a:pPr algn="l"/>
            <a:r>
              <a:rPr lang="en-US" dirty="0" smtClean="0"/>
              <a:t>The stratum basale epidermal cells migrate downward into</a:t>
            </a:r>
          </a:p>
          <a:p>
            <a:pPr algn="l"/>
            <a:r>
              <a:rPr lang="en-US" dirty="0" smtClean="0"/>
              <a:t>the dermis towards a blood vessel.  As the stratum basale</a:t>
            </a:r>
          </a:p>
          <a:p>
            <a:pPr algn="l"/>
            <a:r>
              <a:rPr lang="en-US" dirty="0" smtClean="0"/>
              <a:t>cells migrate downward they differentiate into hair matrix cells.</a:t>
            </a:r>
            <a:endParaRPr lang="en-US" dirty="0"/>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4" name="Rectangle 4"/>
          <p:cNvSpPr>
            <a:spLocks noGrp="1" noChangeArrowheads="1"/>
          </p:cNvSpPr>
          <p:nvPr>
            <p:ph type="title"/>
          </p:nvPr>
        </p:nvSpPr>
        <p:spPr/>
        <p:txBody>
          <a:bodyPr/>
          <a:lstStyle/>
          <a:p>
            <a:r>
              <a:rPr lang="en-US"/>
              <a:t>Hair </a:t>
            </a:r>
          </a:p>
        </p:txBody>
      </p:sp>
      <p:sp>
        <p:nvSpPr>
          <p:cNvPr id="51205" name="Rectangle 5"/>
          <p:cNvSpPr>
            <a:spLocks noGrp="1" noChangeArrowheads="1"/>
          </p:cNvSpPr>
          <p:nvPr>
            <p:ph type="body" idx="1"/>
          </p:nvPr>
        </p:nvSpPr>
        <p:spPr>
          <a:xfrm>
            <a:off x="460375" y="685800"/>
            <a:ext cx="8228013" cy="5626101"/>
          </a:xfrm>
        </p:spPr>
        <p:txBody>
          <a:bodyPr/>
          <a:lstStyle/>
          <a:p>
            <a:r>
              <a:rPr lang="en-US" dirty="0"/>
              <a:t>Consists of dead keratinized cells </a:t>
            </a:r>
          </a:p>
          <a:p>
            <a:r>
              <a:rPr lang="en-US" dirty="0"/>
              <a:t>Contains hard keratin; more durable than soft keratin of </a:t>
            </a:r>
            <a:r>
              <a:rPr lang="en-US" dirty="0" smtClean="0"/>
              <a:t>skin – lots more cysteine – thus disulfide bridges</a:t>
            </a:r>
            <a:endParaRPr lang="en-US" dirty="0"/>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Hair Color</a:t>
            </a:r>
            <a:endParaRPr lang="en-US" dirty="0"/>
          </a:p>
        </p:txBody>
      </p:sp>
      <p:sp>
        <p:nvSpPr>
          <p:cNvPr id="3" name="Content Placeholder 2"/>
          <p:cNvSpPr>
            <a:spLocks noGrp="1"/>
          </p:cNvSpPr>
          <p:nvPr>
            <p:ph idx="1"/>
          </p:nvPr>
        </p:nvSpPr>
        <p:spPr/>
        <p:txBody>
          <a:bodyPr/>
          <a:lstStyle/>
          <a:p>
            <a:r>
              <a:rPr lang="en-US" dirty="0" smtClean="0"/>
              <a:t>Hair pigments: melanins (yellow, rust brown, black)</a:t>
            </a:r>
          </a:p>
          <a:p>
            <a:r>
              <a:rPr lang="en-US" dirty="0" smtClean="0"/>
              <a:t>Red hair has an iron containing pigment trichosiderin </a:t>
            </a:r>
          </a:p>
          <a:p>
            <a:pPr lvl="1"/>
            <a:r>
              <a:rPr lang="en-US" dirty="0" smtClean="0"/>
              <a:t>With age the melanocytes associated with hair color lose their ability to produce tyrosinase thus the hair no longer is stained and thus turns Gray/white hair: remember cells without a stain are clear</a:t>
            </a:r>
          </a:p>
          <a:p>
            <a:endParaRPr lang="en-US" dirty="0"/>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2" name="Rectangle 4"/>
          <p:cNvSpPr>
            <a:spLocks noChangeArrowheads="1"/>
          </p:cNvSpPr>
          <p:nvPr/>
        </p:nvSpPr>
        <p:spPr bwMode="auto">
          <a:xfrm>
            <a:off x="8151813" y="6581775"/>
            <a:ext cx="989012" cy="274638"/>
          </a:xfrm>
          <a:prstGeom prst="rect">
            <a:avLst/>
          </a:prstGeom>
          <a:noFill/>
          <a:ln w="9525">
            <a:noFill/>
            <a:miter lim="800000"/>
            <a:headEnd/>
            <a:tailEnd/>
          </a:ln>
          <a:effectLst/>
        </p:spPr>
        <p:txBody>
          <a:bodyPr wrap="none">
            <a:spAutoFit/>
          </a:bodyPr>
          <a:lstStyle/>
          <a:p>
            <a:pPr algn="r"/>
            <a:r>
              <a:rPr lang="en-US" sz="1200" b="1">
                <a:latin typeface="Arial" charset="0"/>
              </a:rPr>
              <a:t>Figure 5.6c</a:t>
            </a:r>
          </a:p>
        </p:txBody>
      </p:sp>
      <p:pic>
        <p:nvPicPr>
          <p:cNvPr id="58375" name="Picture 7" descr="figure_05_06c"/>
          <p:cNvPicPr>
            <a:picLocks noChangeAspect="1" noChangeArrowheads="1"/>
          </p:cNvPicPr>
          <p:nvPr/>
        </p:nvPicPr>
        <p:blipFill>
          <a:blip r:embed="rId2" cstate="print"/>
          <a:srcRect/>
          <a:stretch>
            <a:fillRect/>
          </a:stretch>
        </p:blipFill>
        <p:spPr bwMode="auto">
          <a:xfrm>
            <a:off x="346075" y="496888"/>
            <a:ext cx="8229600" cy="5886450"/>
          </a:xfrm>
          <a:prstGeom prst="rect">
            <a:avLst/>
          </a:prstGeom>
          <a:noFill/>
        </p:spPr>
      </p:pic>
      <p:sp>
        <p:nvSpPr>
          <p:cNvPr id="58376" name="Freeform 8"/>
          <p:cNvSpPr>
            <a:spLocks/>
          </p:cNvSpPr>
          <p:nvPr/>
        </p:nvSpPr>
        <p:spPr bwMode="auto">
          <a:xfrm>
            <a:off x="1447800" y="1260475"/>
            <a:ext cx="314325" cy="304800"/>
          </a:xfrm>
          <a:custGeom>
            <a:avLst/>
            <a:gdLst/>
            <a:ahLst/>
            <a:cxnLst>
              <a:cxn ang="0">
                <a:pos x="0" y="0"/>
              </a:cxn>
              <a:cxn ang="0">
                <a:pos x="86" y="0"/>
              </a:cxn>
              <a:cxn ang="0">
                <a:pos x="148" y="142"/>
              </a:cxn>
            </a:cxnLst>
            <a:rect l="0" t="0" r="r" b="b"/>
            <a:pathLst>
              <a:path w="148" h="142">
                <a:moveTo>
                  <a:pt x="0" y="0"/>
                </a:moveTo>
                <a:lnTo>
                  <a:pt x="86" y="0"/>
                </a:lnTo>
                <a:lnTo>
                  <a:pt x="148" y="142"/>
                </a:lnTo>
              </a:path>
            </a:pathLst>
          </a:custGeom>
          <a:noFill/>
          <a:ln w="25400">
            <a:solidFill>
              <a:srgbClr val="FFFFFF"/>
            </a:solidFill>
            <a:prstDash val="solid"/>
            <a:round/>
            <a:headEnd/>
            <a:tailEnd/>
          </a:ln>
        </p:spPr>
        <p:txBody>
          <a:bodyPr/>
          <a:lstStyle/>
          <a:p>
            <a:endParaRPr lang="en-US"/>
          </a:p>
        </p:txBody>
      </p:sp>
      <p:sp>
        <p:nvSpPr>
          <p:cNvPr id="58377" name="Freeform 9"/>
          <p:cNvSpPr>
            <a:spLocks/>
          </p:cNvSpPr>
          <p:nvPr/>
        </p:nvSpPr>
        <p:spPr bwMode="auto">
          <a:xfrm>
            <a:off x="1784350" y="1539875"/>
            <a:ext cx="104775" cy="260350"/>
          </a:xfrm>
          <a:custGeom>
            <a:avLst/>
            <a:gdLst/>
            <a:ahLst/>
            <a:cxnLst>
              <a:cxn ang="0">
                <a:pos x="0" y="164"/>
              </a:cxn>
              <a:cxn ang="0">
                <a:pos x="22" y="164"/>
              </a:cxn>
              <a:cxn ang="0">
                <a:pos x="66" y="0"/>
              </a:cxn>
            </a:cxnLst>
            <a:rect l="0" t="0" r="r" b="b"/>
            <a:pathLst>
              <a:path w="66" h="164">
                <a:moveTo>
                  <a:pt x="0" y="164"/>
                </a:moveTo>
                <a:lnTo>
                  <a:pt x="22" y="164"/>
                </a:lnTo>
                <a:lnTo>
                  <a:pt x="66" y="0"/>
                </a:lnTo>
              </a:path>
            </a:pathLst>
          </a:custGeom>
          <a:noFill/>
          <a:ln w="25400">
            <a:solidFill>
              <a:srgbClr val="FFFFFF"/>
            </a:solidFill>
            <a:prstDash val="solid"/>
            <a:round/>
            <a:headEnd/>
            <a:tailEnd/>
          </a:ln>
        </p:spPr>
        <p:txBody>
          <a:bodyPr/>
          <a:lstStyle/>
          <a:p>
            <a:endParaRPr lang="en-US"/>
          </a:p>
        </p:txBody>
      </p:sp>
      <p:sp>
        <p:nvSpPr>
          <p:cNvPr id="58378" name="Line 10"/>
          <p:cNvSpPr>
            <a:spLocks noChangeShapeType="1"/>
          </p:cNvSpPr>
          <p:nvPr/>
        </p:nvSpPr>
        <p:spPr bwMode="auto">
          <a:xfrm>
            <a:off x="1562100" y="2263775"/>
            <a:ext cx="657225" cy="1588"/>
          </a:xfrm>
          <a:prstGeom prst="line">
            <a:avLst/>
          </a:prstGeom>
          <a:noFill/>
          <a:ln w="25400">
            <a:solidFill>
              <a:srgbClr val="FFFFFF"/>
            </a:solidFill>
            <a:round/>
            <a:headEnd/>
            <a:tailEnd/>
          </a:ln>
        </p:spPr>
        <p:txBody>
          <a:bodyPr/>
          <a:lstStyle/>
          <a:p>
            <a:endParaRPr lang="en-US"/>
          </a:p>
        </p:txBody>
      </p:sp>
      <p:sp>
        <p:nvSpPr>
          <p:cNvPr id="58379" name="Line 11"/>
          <p:cNvSpPr>
            <a:spLocks noChangeShapeType="1"/>
          </p:cNvSpPr>
          <p:nvPr/>
        </p:nvSpPr>
        <p:spPr bwMode="auto">
          <a:xfrm>
            <a:off x="1574800" y="2578100"/>
            <a:ext cx="695325" cy="1588"/>
          </a:xfrm>
          <a:prstGeom prst="line">
            <a:avLst/>
          </a:prstGeom>
          <a:noFill/>
          <a:ln w="25400">
            <a:solidFill>
              <a:srgbClr val="FFFFFF"/>
            </a:solidFill>
            <a:round/>
            <a:headEnd/>
            <a:tailEnd/>
          </a:ln>
        </p:spPr>
        <p:txBody>
          <a:bodyPr/>
          <a:lstStyle/>
          <a:p>
            <a:endParaRPr lang="en-US"/>
          </a:p>
        </p:txBody>
      </p:sp>
      <p:sp>
        <p:nvSpPr>
          <p:cNvPr id="58380" name="Line 12"/>
          <p:cNvSpPr>
            <a:spLocks noChangeShapeType="1"/>
          </p:cNvSpPr>
          <p:nvPr/>
        </p:nvSpPr>
        <p:spPr bwMode="auto">
          <a:xfrm>
            <a:off x="1647825" y="622300"/>
            <a:ext cx="409575" cy="1588"/>
          </a:xfrm>
          <a:prstGeom prst="line">
            <a:avLst/>
          </a:prstGeom>
          <a:noFill/>
          <a:ln w="25400">
            <a:solidFill>
              <a:srgbClr val="FFFFFF"/>
            </a:solidFill>
            <a:round/>
            <a:headEnd/>
            <a:tailEnd/>
          </a:ln>
        </p:spPr>
        <p:txBody>
          <a:bodyPr/>
          <a:lstStyle/>
          <a:p>
            <a:endParaRPr lang="en-US"/>
          </a:p>
        </p:txBody>
      </p:sp>
      <p:sp>
        <p:nvSpPr>
          <p:cNvPr id="58381" name="Freeform 13"/>
          <p:cNvSpPr>
            <a:spLocks/>
          </p:cNvSpPr>
          <p:nvPr/>
        </p:nvSpPr>
        <p:spPr bwMode="auto">
          <a:xfrm>
            <a:off x="3952875" y="2784475"/>
            <a:ext cx="307975" cy="85725"/>
          </a:xfrm>
          <a:custGeom>
            <a:avLst/>
            <a:gdLst/>
            <a:ahLst/>
            <a:cxnLst>
              <a:cxn ang="0">
                <a:pos x="0" y="54"/>
              </a:cxn>
              <a:cxn ang="0">
                <a:pos x="0" y="0"/>
              </a:cxn>
              <a:cxn ang="0">
                <a:pos x="194" y="0"/>
              </a:cxn>
              <a:cxn ang="0">
                <a:pos x="194" y="54"/>
              </a:cxn>
            </a:cxnLst>
            <a:rect l="0" t="0" r="r" b="b"/>
            <a:pathLst>
              <a:path w="194" h="54">
                <a:moveTo>
                  <a:pt x="0" y="54"/>
                </a:moveTo>
                <a:lnTo>
                  <a:pt x="0" y="0"/>
                </a:lnTo>
                <a:lnTo>
                  <a:pt x="194" y="0"/>
                </a:lnTo>
                <a:lnTo>
                  <a:pt x="194" y="54"/>
                </a:lnTo>
              </a:path>
            </a:pathLst>
          </a:custGeom>
          <a:noFill/>
          <a:ln w="25400">
            <a:solidFill>
              <a:srgbClr val="FFFFFF"/>
            </a:solidFill>
            <a:prstDash val="solid"/>
            <a:round/>
            <a:headEnd/>
            <a:tailEnd/>
          </a:ln>
        </p:spPr>
        <p:txBody>
          <a:bodyPr/>
          <a:lstStyle/>
          <a:p>
            <a:endParaRPr lang="en-US"/>
          </a:p>
        </p:txBody>
      </p:sp>
      <p:sp>
        <p:nvSpPr>
          <p:cNvPr id="58382" name="Freeform 14"/>
          <p:cNvSpPr>
            <a:spLocks/>
          </p:cNvSpPr>
          <p:nvPr/>
        </p:nvSpPr>
        <p:spPr bwMode="auto">
          <a:xfrm>
            <a:off x="3790950" y="3425825"/>
            <a:ext cx="146050" cy="85725"/>
          </a:xfrm>
          <a:custGeom>
            <a:avLst/>
            <a:gdLst/>
            <a:ahLst/>
            <a:cxnLst>
              <a:cxn ang="0">
                <a:pos x="0" y="52"/>
              </a:cxn>
              <a:cxn ang="0">
                <a:pos x="0" y="0"/>
              </a:cxn>
              <a:cxn ang="0">
                <a:pos x="92" y="0"/>
              </a:cxn>
              <a:cxn ang="0">
                <a:pos x="92" y="54"/>
              </a:cxn>
            </a:cxnLst>
            <a:rect l="0" t="0" r="r" b="b"/>
            <a:pathLst>
              <a:path w="92" h="54">
                <a:moveTo>
                  <a:pt x="0" y="52"/>
                </a:moveTo>
                <a:lnTo>
                  <a:pt x="0" y="0"/>
                </a:lnTo>
                <a:lnTo>
                  <a:pt x="92" y="0"/>
                </a:lnTo>
                <a:lnTo>
                  <a:pt x="92" y="54"/>
                </a:lnTo>
              </a:path>
            </a:pathLst>
          </a:custGeom>
          <a:noFill/>
          <a:ln w="25400">
            <a:solidFill>
              <a:srgbClr val="FFFFFF"/>
            </a:solidFill>
            <a:prstDash val="solid"/>
            <a:round/>
            <a:headEnd/>
            <a:tailEnd/>
          </a:ln>
        </p:spPr>
        <p:txBody>
          <a:bodyPr/>
          <a:lstStyle/>
          <a:p>
            <a:endParaRPr lang="en-US"/>
          </a:p>
        </p:txBody>
      </p:sp>
      <p:sp>
        <p:nvSpPr>
          <p:cNvPr id="58383" name="Freeform 15"/>
          <p:cNvSpPr>
            <a:spLocks/>
          </p:cNvSpPr>
          <p:nvPr/>
        </p:nvSpPr>
        <p:spPr bwMode="auto">
          <a:xfrm>
            <a:off x="3600450" y="3676650"/>
            <a:ext cx="222250" cy="82550"/>
          </a:xfrm>
          <a:custGeom>
            <a:avLst/>
            <a:gdLst/>
            <a:ahLst/>
            <a:cxnLst>
              <a:cxn ang="0">
                <a:pos x="0" y="52"/>
              </a:cxn>
              <a:cxn ang="0">
                <a:pos x="0" y="0"/>
              </a:cxn>
              <a:cxn ang="0">
                <a:pos x="140" y="0"/>
              </a:cxn>
              <a:cxn ang="0">
                <a:pos x="140" y="52"/>
              </a:cxn>
            </a:cxnLst>
            <a:rect l="0" t="0" r="r" b="b"/>
            <a:pathLst>
              <a:path w="140" h="52">
                <a:moveTo>
                  <a:pt x="0" y="52"/>
                </a:moveTo>
                <a:lnTo>
                  <a:pt x="0" y="0"/>
                </a:lnTo>
                <a:lnTo>
                  <a:pt x="140" y="0"/>
                </a:lnTo>
                <a:lnTo>
                  <a:pt x="140" y="52"/>
                </a:lnTo>
              </a:path>
            </a:pathLst>
          </a:custGeom>
          <a:noFill/>
          <a:ln w="25400">
            <a:solidFill>
              <a:srgbClr val="FFFFFF"/>
            </a:solidFill>
            <a:prstDash val="solid"/>
            <a:round/>
            <a:headEnd/>
            <a:tailEnd/>
          </a:ln>
        </p:spPr>
        <p:txBody>
          <a:bodyPr/>
          <a:lstStyle/>
          <a:p>
            <a:endParaRPr lang="en-US"/>
          </a:p>
        </p:txBody>
      </p:sp>
      <p:sp>
        <p:nvSpPr>
          <p:cNvPr id="58384" name="Freeform 16"/>
          <p:cNvSpPr>
            <a:spLocks/>
          </p:cNvSpPr>
          <p:nvPr/>
        </p:nvSpPr>
        <p:spPr bwMode="auto">
          <a:xfrm>
            <a:off x="3248025" y="4356100"/>
            <a:ext cx="1955800" cy="130175"/>
          </a:xfrm>
          <a:custGeom>
            <a:avLst/>
            <a:gdLst/>
            <a:ahLst/>
            <a:cxnLst>
              <a:cxn ang="0">
                <a:pos x="1232" y="82"/>
              </a:cxn>
              <a:cxn ang="0">
                <a:pos x="398" y="82"/>
              </a:cxn>
              <a:cxn ang="0">
                <a:pos x="0" y="0"/>
              </a:cxn>
            </a:cxnLst>
            <a:rect l="0" t="0" r="r" b="b"/>
            <a:pathLst>
              <a:path w="1232" h="82">
                <a:moveTo>
                  <a:pt x="1232" y="82"/>
                </a:moveTo>
                <a:lnTo>
                  <a:pt x="398" y="82"/>
                </a:lnTo>
                <a:lnTo>
                  <a:pt x="0" y="0"/>
                </a:lnTo>
              </a:path>
            </a:pathLst>
          </a:custGeom>
          <a:noFill/>
          <a:ln w="25400">
            <a:solidFill>
              <a:srgbClr val="FFFFFF"/>
            </a:solidFill>
            <a:prstDash val="solid"/>
            <a:round/>
            <a:headEnd/>
            <a:tailEnd/>
          </a:ln>
        </p:spPr>
        <p:txBody>
          <a:bodyPr/>
          <a:lstStyle/>
          <a:p>
            <a:endParaRPr lang="en-US"/>
          </a:p>
        </p:txBody>
      </p:sp>
      <p:sp>
        <p:nvSpPr>
          <p:cNvPr id="58385" name="Freeform 17"/>
          <p:cNvSpPr>
            <a:spLocks/>
          </p:cNvSpPr>
          <p:nvPr/>
        </p:nvSpPr>
        <p:spPr bwMode="auto">
          <a:xfrm>
            <a:off x="3213100" y="4076700"/>
            <a:ext cx="1990725" cy="76200"/>
          </a:xfrm>
          <a:custGeom>
            <a:avLst/>
            <a:gdLst/>
            <a:ahLst/>
            <a:cxnLst>
              <a:cxn ang="0">
                <a:pos x="1254" y="48"/>
              </a:cxn>
              <a:cxn ang="0">
                <a:pos x="420" y="48"/>
              </a:cxn>
              <a:cxn ang="0">
                <a:pos x="0" y="0"/>
              </a:cxn>
            </a:cxnLst>
            <a:rect l="0" t="0" r="r" b="b"/>
            <a:pathLst>
              <a:path w="1254" h="48">
                <a:moveTo>
                  <a:pt x="1254" y="48"/>
                </a:moveTo>
                <a:lnTo>
                  <a:pt x="420" y="48"/>
                </a:lnTo>
                <a:lnTo>
                  <a:pt x="0" y="0"/>
                </a:lnTo>
              </a:path>
            </a:pathLst>
          </a:custGeom>
          <a:noFill/>
          <a:ln w="25400">
            <a:solidFill>
              <a:srgbClr val="FFFFFF"/>
            </a:solidFill>
            <a:prstDash val="solid"/>
            <a:round/>
            <a:headEnd/>
            <a:tailEnd/>
          </a:ln>
        </p:spPr>
        <p:txBody>
          <a:bodyPr/>
          <a:lstStyle/>
          <a:p>
            <a:endParaRPr lang="en-US"/>
          </a:p>
        </p:txBody>
      </p:sp>
      <p:sp>
        <p:nvSpPr>
          <p:cNvPr id="58386" name="Freeform 18"/>
          <p:cNvSpPr>
            <a:spLocks/>
          </p:cNvSpPr>
          <p:nvPr/>
        </p:nvSpPr>
        <p:spPr bwMode="auto">
          <a:xfrm>
            <a:off x="3863975" y="2936875"/>
            <a:ext cx="1330325" cy="485775"/>
          </a:xfrm>
          <a:custGeom>
            <a:avLst/>
            <a:gdLst/>
            <a:ahLst/>
            <a:cxnLst>
              <a:cxn ang="0">
                <a:pos x="838" y="0"/>
              </a:cxn>
              <a:cxn ang="0">
                <a:pos x="696" y="0"/>
              </a:cxn>
              <a:cxn ang="0">
                <a:pos x="0" y="306"/>
              </a:cxn>
            </a:cxnLst>
            <a:rect l="0" t="0" r="r" b="b"/>
            <a:pathLst>
              <a:path w="838" h="306">
                <a:moveTo>
                  <a:pt x="838" y="0"/>
                </a:moveTo>
                <a:lnTo>
                  <a:pt x="696" y="0"/>
                </a:lnTo>
                <a:lnTo>
                  <a:pt x="0" y="306"/>
                </a:lnTo>
              </a:path>
            </a:pathLst>
          </a:custGeom>
          <a:noFill/>
          <a:ln w="25400">
            <a:solidFill>
              <a:srgbClr val="FFFFFF"/>
            </a:solidFill>
            <a:prstDash val="solid"/>
            <a:round/>
            <a:headEnd/>
            <a:tailEnd/>
          </a:ln>
        </p:spPr>
        <p:txBody>
          <a:bodyPr/>
          <a:lstStyle/>
          <a:p>
            <a:endParaRPr lang="en-US"/>
          </a:p>
        </p:txBody>
      </p:sp>
      <p:sp>
        <p:nvSpPr>
          <p:cNvPr id="58387" name="Freeform 19"/>
          <p:cNvSpPr>
            <a:spLocks/>
          </p:cNvSpPr>
          <p:nvPr/>
        </p:nvSpPr>
        <p:spPr bwMode="auto">
          <a:xfrm>
            <a:off x="3940175" y="2705100"/>
            <a:ext cx="1257300" cy="488950"/>
          </a:xfrm>
          <a:custGeom>
            <a:avLst/>
            <a:gdLst/>
            <a:ahLst/>
            <a:cxnLst>
              <a:cxn ang="0">
                <a:pos x="792" y="0"/>
              </a:cxn>
              <a:cxn ang="0">
                <a:pos x="650" y="0"/>
              </a:cxn>
              <a:cxn ang="0">
                <a:pos x="0" y="308"/>
              </a:cxn>
            </a:cxnLst>
            <a:rect l="0" t="0" r="r" b="b"/>
            <a:pathLst>
              <a:path w="792" h="308">
                <a:moveTo>
                  <a:pt x="792" y="0"/>
                </a:moveTo>
                <a:lnTo>
                  <a:pt x="650" y="0"/>
                </a:lnTo>
                <a:lnTo>
                  <a:pt x="0" y="308"/>
                </a:lnTo>
              </a:path>
            </a:pathLst>
          </a:custGeom>
          <a:noFill/>
          <a:ln w="25400">
            <a:solidFill>
              <a:srgbClr val="FFFFFF"/>
            </a:solidFill>
            <a:prstDash val="solid"/>
            <a:round/>
            <a:headEnd/>
            <a:tailEnd/>
          </a:ln>
        </p:spPr>
        <p:txBody>
          <a:bodyPr/>
          <a:lstStyle/>
          <a:p>
            <a:endParaRPr lang="en-US"/>
          </a:p>
        </p:txBody>
      </p:sp>
      <p:sp>
        <p:nvSpPr>
          <p:cNvPr id="58388" name="Freeform 20"/>
          <p:cNvSpPr>
            <a:spLocks/>
          </p:cNvSpPr>
          <p:nvPr/>
        </p:nvSpPr>
        <p:spPr bwMode="auto">
          <a:xfrm>
            <a:off x="3702050" y="3162300"/>
            <a:ext cx="1504950" cy="514350"/>
          </a:xfrm>
          <a:custGeom>
            <a:avLst/>
            <a:gdLst/>
            <a:ahLst/>
            <a:cxnLst>
              <a:cxn ang="0">
                <a:pos x="948" y="0"/>
              </a:cxn>
              <a:cxn ang="0">
                <a:pos x="810" y="0"/>
              </a:cxn>
              <a:cxn ang="0">
                <a:pos x="0" y="324"/>
              </a:cxn>
            </a:cxnLst>
            <a:rect l="0" t="0" r="r" b="b"/>
            <a:pathLst>
              <a:path w="948" h="324">
                <a:moveTo>
                  <a:pt x="948" y="0"/>
                </a:moveTo>
                <a:lnTo>
                  <a:pt x="810" y="0"/>
                </a:lnTo>
                <a:lnTo>
                  <a:pt x="0" y="324"/>
                </a:lnTo>
              </a:path>
            </a:pathLst>
          </a:custGeom>
          <a:noFill/>
          <a:ln w="25400">
            <a:solidFill>
              <a:srgbClr val="FFFFFF"/>
            </a:solidFill>
            <a:prstDash val="solid"/>
            <a:round/>
            <a:headEnd/>
            <a:tailEnd/>
          </a:ln>
        </p:spPr>
        <p:txBody>
          <a:bodyPr/>
          <a:lstStyle/>
          <a:p>
            <a:endParaRPr lang="en-US"/>
          </a:p>
        </p:txBody>
      </p:sp>
      <p:sp>
        <p:nvSpPr>
          <p:cNvPr id="58389" name="Freeform 21"/>
          <p:cNvSpPr>
            <a:spLocks/>
          </p:cNvSpPr>
          <p:nvPr/>
        </p:nvSpPr>
        <p:spPr bwMode="auto">
          <a:xfrm>
            <a:off x="4092575" y="2479675"/>
            <a:ext cx="1117600" cy="298450"/>
          </a:xfrm>
          <a:custGeom>
            <a:avLst/>
            <a:gdLst/>
            <a:ahLst/>
            <a:cxnLst>
              <a:cxn ang="0">
                <a:pos x="704" y="0"/>
              </a:cxn>
              <a:cxn ang="0">
                <a:pos x="608" y="0"/>
              </a:cxn>
              <a:cxn ang="0">
                <a:pos x="0" y="188"/>
              </a:cxn>
            </a:cxnLst>
            <a:rect l="0" t="0" r="r" b="b"/>
            <a:pathLst>
              <a:path w="704" h="188">
                <a:moveTo>
                  <a:pt x="704" y="0"/>
                </a:moveTo>
                <a:lnTo>
                  <a:pt x="608" y="0"/>
                </a:lnTo>
                <a:lnTo>
                  <a:pt x="0" y="188"/>
                </a:lnTo>
              </a:path>
            </a:pathLst>
          </a:custGeom>
          <a:noFill/>
          <a:ln w="25400">
            <a:solidFill>
              <a:srgbClr val="FFFFFF"/>
            </a:solidFill>
            <a:prstDash val="solid"/>
            <a:round/>
            <a:headEnd/>
            <a:tailEnd/>
          </a:ln>
        </p:spPr>
        <p:txBody>
          <a:bodyPr/>
          <a:lstStyle/>
          <a:p>
            <a:endParaRPr lang="en-US"/>
          </a:p>
        </p:txBody>
      </p:sp>
      <p:sp>
        <p:nvSpPr>
          <p:cNvPr id="58390" name="Freeform 22"/>
          <p:cNvSpPr>
            <a:spLocks/>
          </p:cNvSpPr>
          <p:nvPr/>
        </p:nvSpPr>
        <p:spPr bwMode="auto">
          <a:xfrm>
            <a:off x="3521075" y="2578100"/>
            <a:ext cx="739775" cy="85725"/>
          </a:xfrm>
          <a:custGeom>
            <a:avLst/>
            <a:gdLst/>
            <a:ahLst/>
            <a:cxnLst>
              <a:cxn ang="0">
                <a:pos x="0" y="54"/>
              </a:cxn>
              <a:cxn ang="0">
                <a:pos x="0" y="0"/>
              </a:cxn>
              <a:cxn ang="0">
                <a:pos x="466" y="0"/>
              </a:cxn>
              <a:cxn ang="0">
                <a:pos x="466" y="54"/>
              </a:cxn>
            </a:cxnLst>
            <a:rect l="0" t="0" r="r" b="b"/>
            <a:pathLst>
              <a:path w="466" h="54">
                <a:moveTo>
                  <a:pt x="0" y="54"/>
                </a:moveTo>
                <a:lnTo>
                  <a:pt x="0" y="0"/>
                </a:lnTo>
                <a:lnTo>
                  <a:pt x="466" y="0"/>
                </a:lnTo>
                <a:lnTo>
                  <a:pt x="466" y="54"/>
                </a:lnTo>
              </a:path>
            </a:pathLst>
          </a:custGeom>
          <a:noFill/>
          <a:ln w="25400">
            <a:solidFill>
              <a:srgbClr val="FFFFFF"/>
            </a:solidFill>
            <a:prstDash val="solid"/>
            <a:round/>
            <a:headEnd/>
            <a:tailEnd/>
          </a:ln>
        </p:spPr>
        <p:txBody>
          <a:bodyPr/>
          <a:lstStyle/>
          <a:p>
            <a:endParaRPr lang="en-US"/>
          </a:p>
        </p:txBody>
      </p:sp>
      <p:sp>
        <p:nvSpPr>
          <p:cNvPr id="58391" name="Freeform 23"/>
          <p:cNvSpPr>
            <a:spLocks/>
          </p:cNvSpPr>
          <p:nvPr/>
        </p:nvSpPr>
        <p:spPr bwMode="auto">
          <a:xfrm>
            <a:off x="4019550" y="2257425"/>
            <a:ext cx="1200150" cy="317500"/>
          </a:xfrm>
          <a:custGeom>
            <a:avLst/>
            <a:gdLst/>
            <a:ahLst/>
            <a:cxnLst>
              <a:cxn ang="0">
                <a:pos x="756" y="0"/>
              </a:cxn>
              <a:cxn ang="0">
                <a:pos x="600" y="0"/>
              </a:cxn>
              <a:cxn ang="0">
                <a:pos x="0" y="200"/>
              </a:cxn>
            </a:cxnLst>
            <a:rect l="0" t="0" r="r" b="b"/>
            <a:pathLst>
              <a:path w="756" h="200">
                <a:moveTo>
                  <a:pt x="756" y="0"/>
                </a:moveTo>
                <a:lnTo>
                  <a:pt x="600" y="0"/>
                </a:lnTo>
                <a:lnTo>
                  <a:pt x="0" y="200"/>
                </a:lnTo>
              </a:path>
            </a:pathLst>
          </a:custGeom>
          <a:noFill/>
          <a:ln w="25400">
            <a:solidFill>
              <a:srgbClr val="FFFFFF"/>
            </a:solidFill>
            <a:prstDash val="solid"/>
            <a:round/>
            <a:headEnd/>
            <a:tailEnd/>
          </a:ln>
        </p:spPr>
        <p:txBody>
          <a:bodyPr/>
          <a:lstStyle/>
          <a:p>
            <a:endParaRPr lang="en-US"/>
          </a:p>
        </p:txBody>
      </p:sp>
      <p:sp>
        <p:nvSpPr>
          <p:cNvPr id="58392" name="Freeform 24"/>
          <p:cNvSpPr>
            <a:spLocks/>
          </p:cNvSpPr>
          <p:nvPr/>
        </p:nvSpPr>
        <p:spPr bwMode="auto">
          <a:xfrm>
            <a:off x="3536950" y="3965575"/>
            <a:ext cx="1689100" cy="50800"/>
          </a:xfrm>
          <a:custGeom>
            <a:avLst/>
            <a:gdLst/>
            <a:ahLst/>
            <a:cxnLst>
              <a:cxn ang="0">
                <a:pos x="0" y="32"/>
              </a:cxn>
              <a:cxn ang="0">
                <a:pos x="840" y="0"/>
              </a:cxn>
              <a:cxn ang="0">
                <a:pos x="1064" y="0"/>
              </a:cxn>
            </a:cxnLst>
            <a:rect l="0" t="0" r="r" b="b"/>
            <a:pathLst>
              <a:path w="1064" h="32">
                <a:moveTo>
                  <a:pt x="0" y="32"/>
                </a:moveTo>
                <a:lnTo>
                  <a:pt x="840" y="0"/>
                </a:lnTo>
                <a:lnTo>
                  <a:pt x="1064" y="0"/>
                </a:lnTo>
              </a:path>
            </a:pathLst>
          </a:custGeom>
          <a:noFill/>
          <a:ln w="25400">
            <a:solidFill>
              <a:srgbClr val="FFFFFF"/>
            </a:solidFill>
            <a:prstDash val="solid"/>
            <a:round/>
            <a:headEnd/>
            <a:tailEnd/>
          </a:ln>
        </p:spPr>
        <p:txBody>
          <a:bodyPr/>
          <a:lstStyle/>
          <a:p>
            <a:endParaRPr lang="en-US"/>
          </a:p>
        </p:txBody>
      </p:sp>
      <p:sp>
        <p:nvSpPr>
          <p:cNvPr id="58393" name="Freeform 25"/>
          <p:cNvSpPr>
            <a:spLocks/>
          </p:cNvSpPr>
          <p:nvPr/>
        </p:nvSpPr>
        <p:spPr bwMode="auto">
          <a:xfrm>
            <a:off x="3216275" y="4756150"/>
            <a:ext cx="1990725" cy="3175"/>
          </a:xfrm>
          <a:custGeom>
            <a:avLst/>
            <a:gdLst/>
            <a:ahLst/>
            <a:cxnLst>
              <a:cxn ang="0">
                <a:pos x="1254" y="2"/>
              </a:cxn>
              <a:cxn ang="0">
                <a:pos x="1146" y="2"/>
              </a:cxn>
              <a:cxn ang="0">
                <a:pos x="0" y="0"/>
              </a:cxn>
            </a:cxnLst>
            <a:rect l="0" t="0" r="r" b="b"/>
            <a:pathLst>
              <a:path w="1254" h="2">
                <a:moveTo>
                  <a:pt x="1254" y="2"/>
                </a:moveTo>
                <a:lnTo>
                  <a:pt x="1146" y="2"/>
                </a:lnTo>
                <a:lnTo>
                  <a:pt x="0" y="0"/>
                </a:lnTo>
              </a:path>
            </a:pathLst>
          </a:custGeom>
          <a:noFill/>
          <a:ln w="25400">
            <a:solidFill>
              <a:srgbClr val="FFFFFF"/>
            </a:solidFill>
            <a:prstDash val="solid"/>
            <a:round/>
            <a:headEnd/>
            <a:tailEnd/>
          </a:ln>
        </p:spPr>
        <p:txBody>
          <a:bodyPr/>
          <a:lstStyle/>
          <a:p>
            <a:endParaRPr lang="en-US"/>
          </a:p>
        </p:txBody>
      </p:sp>
      <p:sp>
        <p:nvSpPr>
          <p:cNvPr id="58394" name="Line 26"/>
          <p:cNvSpPr>
            <a:spLocks noChangeShapeType="1"/>
          </p:cNvSpPr>
          <p:nvPr/>
        </p:nvSpPr>
        <p:spPr bwMode="auto">
          <a:xfrm flipH="1">
            <a:off x="4330700" y="5689600"/>
            <a:ext cx="876300" cy="1588"/>
          </a:xfrm>
          <a:prstGeom prst="line">
            <a:avLst/>
          </a:prstGeom>
          <a:noFill/>
          <a:ln w="25400">
            <a:solidFill>
              <a:srgbClr val="FFFFFF"/>
            </a:solidFill>
            <a:round/>
            <a:headEnd/>
            <a:tailEnd/>
          </a:ln>
        </p:spPr>
        <p:txBody>
          <a:bodyPr/>
          <a:lstStyle/>
          <a:p>
            <a:endParaRPr lang="en-US"/>
          </a:p>
        </p:txBody>
      </p:sp>
      <p:sp>
        <p:nvSpPr>
          <p:cNvPr id="58395" name="Line 27"/>
          <p:cNvSpPr>
            <a:spLocks noChangeShapeType="1"/>
          </p:cNvSpPr>
          <p:nvPr/>
        </p:nvSpPr>
        <p:spPr bwMode="auto">
          <a:xfrm flipH="1">
            <a:off x="2841625" y="3965575"/>
            <a:ext cx="2028825" cy="19050"/>
          </a:xfrm>
          <a:prstGeom prst="line">
            <a:avLst/>
          </a:prstGeom>
          <a:noFill/>
          <a:ln w="25400">
            <a:solidFill>
              <a:srgbClr val="FFFFFF"/>
            </a:solidFill>
            <a:round/>
            <a:headEnd/>
            <a:tailEnd/>
          </a:ln>
        </p:spPr>
        <p:txBody>
          <a:bodyPr/>
          <a:lstStyle/>
          <a:p>
            <a:endParaRPr lang="en-US"/>
          </a:p>
        </p:txBody>
      </p:sp>
      <p:sp>
        <p:nvSpPr>
          <p:cNvPr id="58396" name="Freeform 28"/>
          <p:cNvSpPr>
            <a:spLocks/>
          </p:cNvSpPr>
          <p:nvPr/>
        </p:nvSpPr>
        <p:spPr bwMode="auto">
          <a:xfrm>
            <a:off x="3581400" y="5026025"/>
            <a:ext cx="1631950" cy="1588"/>
          </a:xfrm>
          <a:custGeom>
            <a:avLst/>
            <a:gdLst/>
            <a:ahLst/>
            <a:cxnLst>
              <a:cxn ang="0">
                <a:pos x="1028" y="0"/>
              </a:cxn>
              <a:cxn ang="0">
                <a:pos x="910" y="0"/>
              </a:cxn>
              <a:cxn ang="0">
                <a:pos x="0" y="0"/>
              </a:cxn>
            </a:cxnLst>
            <a:rect l="0" t="0" r="r" b="b"/>
            <a:pathLst>
              <a:path w="1028">
                <a:moveTo>
                  <a:pt x="1028" y="0"/>
                </a:moveTo>
                <a:lnTo>
                  <a:pt x="910" y="0"/>
                </a:lnTo>
                <a:lnTo>
                  <a:pt x="0" y="0"/>
                </a:lnTo>
              </a:path>
            </a:pathLst>
          </a:custGeom>
          <a:noFill/>
          <a:ln w="25400">
            <a:solidFill>
              <a:srgbClr val="FFFFFF"/>
            </a:solidFill>
            <a:prstDash val="solid"/>
            <a:round/>
            <a:headEnd/>
            <a:tailEnd/>
          </a:ln>
        </p:spPr>
        <p:txBody>
          <a:bodyPr/>
          <a:lstStyle/>
          <a:p>
            <a:endParaRPr lang="en-US"/>
          </a:p>
        </p:txBody>
      </p:sp>
      <p:sp>
        <p:nvSpPr>
          <p:cNvPr id="58397" name="Freeform 29"/>
          <p:cNvSpPr>
            <a:spLocks/>
          </p:cNvSpPr>
          <p:nvPr/>
        </p:nvSpPr>
        <p:spPr bwMode="auto">
          <a:xfrm>
            <a:off x="3597275" y="3759200"/>
            <a:ext cx="1622425" cy="92075"/>
          </a:xfrm>
          <a:custGeom>
            <a:avLst/>
            <a:gdLst/>
            <a:ahLst/>
            <a:cxnLst>
              <a:cxn ang="0">
                <a:pos x="1022" y="0"/>
              </a:cxn>
              <a:cxn ang="0">
                <a:pos x="972" y="0"/>
              </a:cxn>
              <a:cxn ang="0">
                <a:pos x="0" y="58"/>
              </a:cxn>
            </a:cxnLst>
            <a:rect l="0" t="0" r="r" b="b"/>
            <a:pathLst>
              <a:path w="1022" h="58">
                <a:moveTo>
                  <a:pt x="1022" y="0"/>
                </a:moveTo>
                <a:lnTo>
                  <a:pt x="972" y="0"/>
                </a:lnTo>
                <a:lnTo>
                  <a:pt x="0" y="58"/>
                </a:lnTo>
              </a:path>
            </a:pathLst>
          </a:custGeom>
          <a:noFill/>
          <a:ln w="25400">
            <a:solidFill>
              <a:srgbClr val="FFFFFF"/>
            </a:solidFill>
            <a:prstDash val="solid"/>
            <a:round/>
            <a:headEnd/>
            <a:tailEnd/>
          </a:ln>
        </p:spPr>
        <p:txBody>
          <a:bodyPr/>
          <a:lstStyle/>
          <a:p>
            <a:endParaRPr lang="en-US"/>
          </a:p>
        </p:txBody>
      </p:sp>
      <p:sp>
        <p:nvSpPr>
          <p:cNvPr id="58398" name="Freeform 30"/>
          <p:cNvSpPr>
            <a:spLocks/>
          </p:cNvSpPr>
          <p:nvPr/>
        </p:nvSpPr>
        <p:spPr bwMode="auto">
          <a:xfrm>
            <a:off x="1460500" y="1257300"/>
            <a:ext cx="292100" cy="295275"/>
          </a:xfrm>
          <a:custGeom>
            <a:avLst/>
            <a:gdLst/>
            <a:ahLst/>
            <a:cxnLst>
              <a:cxn ang="0">
                <a:pos x="0" y="0"/>
              </a:cxn>
              <a:cxn ang="0">
                <a:pos x="86" y="0"/>
              </a:cxn>
              <a:cxn ang="0">
                <a:pos x="148" y="142"/>
              </a:cxn>
            </a:cxnLst>
            <a:rect l="0" t="0" r="r" b="b"/>
            <a:pathLst>
              <a:path w="148" h="142">
                <a:moveTo>
                  <a:pt x="0" y="0"/>
                </a:moveTo>
                <a:lnTo>
                  <a:pt x="86" y="0"/>
                </a:lnTo>
                <a:lnTo>
                  <a:pt x="148" y="142"/>
                </a:lnTo>
              </a:path>
            </a:pathLst>
          </a:custGeom>
          <a:noFill/>
          <a:ln w="9525">
            <a:solidFill>
              <a:srgbClr val="231F20"/>
            </a:solidFill>
            <a:prstDash val="solid"/>
            <a:round/>
            <a:headEnd/>
            <a:tailEnd/>
          </a:ln>
        </p:spPr>
        <p:txBody>
          <a:bodyPr/>
          <a:lstStyle/>
          <a:p>
            <a:endParaRPr lang="en-US"/>
          </a:p>
        </p:txBody>
      </p:sp>
      <p:sp>
        <p:nvSpPr>
          <p:cNvPr id="58399" name="Freeform 31"/>
          <p:cNvSpPr>
            <a:spLocks/>
          </p:cNvSpPr>
          <p:nvPr/>
        </p:nvSpPr>
        <p:spPr bwMode="auto">
          <a:xfrm>
            <a:off x="1755775" y="1533525"/>
            <a:ext cx="133350" cy="260350"/>
          </a:xfrm>
          <a:custGeom>
            <a:avLst/>
            <a:gdLst/>
            <a:ahLst/>
            <a:cxnLst>
              <a:cxn ang="0">
                <a:pos x="0" y="164"/>
              </a:cxn>
              <a:cxn ang="0">
                <a:pos x="40" y="164"/>
              </a:cxn>
              <a:cxn ang="0">
                <a:pos x="84" y="0"/>
              </a:cxn>
            </a:cxnLst>
            <a:rect l="0" t="0" r="r" b="b"/>
            <a:pathLst>
              <a:path w="84" h="164">
                <a:moveTo>
                  <a:pt x="0" y="164"/>
                </a:moveTo>
                <a:lnTo>
                  <a:pt x="40" y="164"/>
                </a:lnTo>
                <a:lnTo>
                  <a:pt x="84" y="0"/>
                </a:lnTo>
              </a:path>
            </a:pathLst>
          </a:custGeom>
          <a:noFill/>
          <a:ln w="9525">
            <a:solidFill>
              <a:srgbClr val="231F20"/>
            </a:solidFill>
            <a:prstDash val="solid"/>
            <a:round/>
            <a:headEnd/>
            <a:tailEnd/>
          </a:ln>
        </p:spPr>
        <p:txBody>
          <a:bodyPr/>
          <a:lstStyle/>
          <a:p>
            <a:endParaRPr lang="en-US"/>
          </a:p>
        </p:txBody>
      </p:sp>
      <p:sp>
        <p:nvSpPr>
          <p:cNvPr id="58400" name="Line 32"/>
          <p:cNvSpPr>
            <a:spLocks noChangeShapeType="1"/>
          </p:cNvSpPr>
          <p:nvPr/>
        </p:nvSpPr>
        <p:spPr bwMode="auto">
          <a:xfrm>
            <a:off x="1552575" y="2260600"/>
            <a:ext cx="657225" cy="1588"/>
          </a:xfrm>
          <a:prstGeom prst="line">
            <a:avLst/>
          </a:prstGeom>
          <a:noFill/>
          <a:ln w="9525">
            <a:solidFill>
              <a:srgbClr val="231F20"/>
            </a:solidFill>
            <a:round/>
            <a:headEnd/>
            <a:tailEnd/>
          </a:ln>
        </p:spPr>
        <p:txBody>
          <a:bodyPr/>
          <a:lstStyle/>
          <a:p>
            <a:endParaRPr lang="en-US"/>
          </a:p>
        </p:txBody>
      </p:sp>
      <p:sp>
        <p:nvSpPr>
          <p:cNvPr id="58401" name="Line 33"/>
          <p:cNvSpPr>
            <a:spLocks noChangeShapeType="1"/>
          </p:cNvSpPr>
          <p:nvPr/>
        </p:nvSpPr>
        <p:spPr bwMode="auto">
          <a:xfrm>
            <a:off x="1568450" y="2568575"/>
            <a:ext cx="692150" cy="1588"/>
          </a:xfrm>
          <a:prstGeom prst="line">
            <a:avLst/>
          </a:prstGeom>
          <a:noFill/>
          <a:ln w="9525">
            <a:solidFill>
              <a:srgbClr val="231F20"/>
            </a:solidFill>
            <a:round/>
            <a:headEnd/>
            <a:tailEnd/>
          </a:ln>
        </p:spPr>
        <p:txBody>
          <a:bodyPr/>
          <a:lstStyle/>
          <a:p>
            <a:endParaRPr lang="en-US"/>
          </a:p>
        </p:txBody>
      </p:sp>
      <p:sp>
        <p:nvSpPr>
          <p:cNvPr id="58402" name="Line 34"/>
          <p:cNvSpPr>
            <a:spLocks noChangeShapeType="1"/>
          </p:cNvSpPr>
          <p:nvPr/>
        </p:nvSpPr>
        <p:spPr bwMode="auto">
          <a:xfrm>
            <a:off x="1638300" y="612775"/>
            <a:ext cx="409575" cy="1588"/>
          </a:xfrm>
          <a:prstGeom prst="line">
            <a:avLst/>
          </a:prstGeom>
          <a:noFill/>
          <a:ln w="9525">
            <a:solidFill>
              <a:srgbClr val="231F20"/>
            </a:solidFill>
            <a:round/>
            <a:headEnd/>
            <a:tailEnd/>
          </a:ln>
        </p:spPr>
        <p:txBody>
          <a:bodyPr/>
          <a:lstStyle/>
          <a:p>
            <a:endParaRPr lang="en-US"/>
          </a:p>
        </p:txBody>
      </p:sp>
      <p:sp>
        <p:nvSpPr>
          <p:cNvPr id="58403" name="Freeform 35"/>
          <p:cNvSpPr>
            <a:spLocks/>
          </p:cNvSpPr>
          <p:nvPr/>
        </p:nvSpPr>
        <p:spPr bwMode="auto">
          <a:xfrm>
            <a:off x="3946525" y="2771775"/>
            <a:ext cx="307975" cy="85725"/>
          </a:xfrm>
          <a:custGeom>
            <a:avLst/>
            <a:gdLst/>
            <a:ahLst/>
            <a:cxnLst>
              <a:cxn ang="0">
                <a:pos x="0" y="54"/>
              </a:cxn>
              <a:cxn ang="0">
                <a:pos x="0" y="0"/>
              </a:cxn>
              <a:cxn ang="0">
                <a:pos x="194" y="0"/>
              </a:cxn>
              <a:cxn ang="0">
                <a:pos x="194" y="54"/>
              </a:cxn>
            </a:cxnLst>
            <a:rect l="0" t="0" r="r" b="b"/>
            <a:pathLst>
              <a:path w="194" h="54">
                <a:moveTo>
                  <a:pt x="0" y="54"/>
                </a:moveTo>
                <a:lnTo>
                  <a:pt x="0" y="0"/>
                </a:lnTo>
                <a:lnTo>
                  <a:pt x="194" y="0"/>
                </a:lnTo>
                <a:lnTo>
                  <a:pt x="194" y="54"/>
                </a:lnTo>
              </a:path>
            </a:pathLst>
          </a:custGeom>
          <a:noFill/>
          <a:ln w="9525">
            <a:solidFill>
              <a:srgbClr val="231F20"/>
            </a:solidFill>
            <a:prstDash val="solid"/>
            <a:round/>
            <a:headEnd/>
            <a:tailEnd/>
          </a:ln>
        </p:spPr>
        <p:txBody>
          <a:bodyPr/>
          <a:lstStyle/>
          <a:p>
            <a:endParaRPr lang="en-US"/>
          </a:p>
        </p:txBody>
      </p:sp>
      <p:sp>
        <p:nvSpPr>
          <p:cNvPr id="58404" name="Freeform 36"/>
          <p:cNvSpPr>
            <a:spLocks/>
          </p:cNvSpPr>
          <p:nvPr/>
        </p:nvSpPr>
        <p:spPr bwMode="auto">
          <a:xfrm>
            <a:off x="3781425" y="3413125"/>
            <a:ext cx="146050" cy="88900"/>
          </a:xfrm>
          <a:custGeom>
            <a:avLst/>
            <a:gdLst/>
            <a:ahLst/>
            <a:cxnLst>
              <a:cxn ang="0">
                <a:pos x="0" y="54"/>
              </a:cxn>
              <a:cxn ang="0">
                <a:pos x="0" y="0"/>
              </a:cxn>
              <a:cxn ang="0">
                <a:pos x="92" y="0"/>
              </a:cxn>
              <a:cxn ang="0">
                <a:pos x="92" y="56"/>
              </a:cxn>
            </a:cxnLst>
            <a:rect l="0" t="0" r="r" b="b"/>
            <a:pathLst>
              <a:path w="92" h="56">
                <a:moveTo>
                  <a:pt x="0" y="54"/>
                </a:moveTo>
                <a:lnTo>
                  <a:pt x="0" y="0"/>
                </a:lnTo>
                <a:lnTo>
                  <a:pt x="92" y="0"/>
                </a:lnTo>
                <a:lnTo>
                  <a:pt x="92" y="56"/>
                </a:lnTo>
              </a:path>
            </a:pathLst>
          </a:custGeom>
          <a:noFill/>
          <a:ln w="9525">
            <a:solidFill>
              <a:srgbClr val="231F20"/>
            </a:solidFill>
            <a:prstDash val="solid"/>
            <a:round/>
            <a:headEnd/>
            <a:tailEnd/>
          </a:ln>
        </p:spPr>
        <p:txBody>
          <a:bodyPr/>
          <a:lstStyle/>
          <a:p>
            <a:endParaRPr lang="en-US"/>
          </a:p>
        </p:txBody>
      </p:sp>
      <p:sp>
        <p:nvSpPr>
          <p:cNvPr id="58405" name="Freeform 37"/>
          <p:cNvSpPr>
            <a:spLocks/>
          </p:cNvSpPr>
          <p:nvPr/>
        </p:nvSpPr>
        <p:spPr bwMode="auto">
          <a:xfrm>
            <a:off x="3594100" y="3663950"/>
            <a:ext cx="215900" cy="85725"/>
          </a:xfrm>
          <a:custGeom>
            <a:avLst/>
            <a:gdLst/>
            <a:ahLst/>
            <a:cxnLst>
              <a:cxn ang="0">
                <a:pos x="0" y="54"/>
              </a:cxn>
              <a:cxn ang="0">
                <a:pos x="0" y="0"/>
              </a:cxn>
              <a:cxn ang="0">
                <a:pos x="136" y="0"/>
              </a:cxn>
              <a:cxn ang="0">
                <a:pos x="136" y="54"/>
              </a:cxn>
            </a:cxnLst>
            <a:rect l="0" t="0" r="r" b="b"/>
            <a:pathLst>
              <a:path w="136" h="54">
                <a:moveTo>
                  <a:pt x="0" y="54"/>
                </a:moveTo>
                <a:lnTo>
                  <a:pt x="0" y="0"/>
                </a:lnTo>
                <a:lnTo>
                  <a:pt x="136" y="0"/>
                </a:lnTo>
                <a:lnTo>
                  <a:pt x="136" y="54"/>
                </a:lnTo>
              </a:path>
            </a:pathLst>
          </a:custGeom>
          <a:noFill/>
          <a:ln w="9525">
            <a:solidFill>
              <a:srgbClr val="231F20"/>
            </a:solidFill>
            <a:prstDash val="solid"/>
            <a:round/>
            <a:headEnd/>
            <a:tailEnd/>
          </a:ln>
        </p:spPr>
        <p:txBody>
          <a:bodyPr/>
          <a:lstStyle/>
          <a:p>
            <a:endParaRPr lang="en-US"/>
          </a:p>
        </p:txBody>
      </p:sp>
      <p:sp>
        <p:nvSpPr>
          <p:cNvPr id="58406" name="Freeform 38"/>
          <p:cNvSpPr>
            <a:spLocks/>
          </p:cNvSpPr>
          <p:nvPr/>
        </p:nvSpPr>
        <p:spPr bwMode="auto">
          <a:xfrm>
            <a:off x="3238500" y="4346575"/>
            <a:ext cx="1974850" cy="130175"/>
          </a:xfrm>
          <a:custGeom>
            <a:avLst/>
            <a:gdLst/>
            <a:ahLst/>
            <a:cxnLst>
              <a:cxn ang="0">
                <a:pos x="1244" y="82"/>
              </a:cxn>
              <a:cxn ang="0">
                <a:pos x="398" y="82"/>
              </a:cxn>
              <a:cxn ang="0">
                <a:pos x="0" y="0"/>
              </a:cxn>
            </a:cxnLst>
            <a:rect l="0" t="0" r="r" b="b"/>
            <a:pathLst>
              <a:path w="1244" h="82">
                <a:moveTo>
                  <a:pt x="1244" y="82"/>
                </a:moveTo>
                <a:lnTo>
                  <a:pt x="398" y="82"/>
                </a:lnTo>
                <a:lnTo>
                  <a:pt x="0" y="0"/>
                </a:lnTo>
              </a:path>
            </a:pathLst>
          </a:custGeom>
          <a:noFill/>
          <a:ln w="9525">
            <a:solidFill>
              <a:srgbClr val="231F20"/>
            </a:solidFill>
            <a:prstDash val="solid"/>
            <a:round/>
            <a:headEnd/>
            <a:tailEnd/>
          </a:ln>
        </p:spPr>
        <p:txBody>
          <a:bodyPr/>
          <a:lstStyle/>
          <a:p>
            <a:endParaRPr lang="en-US"/>
          </a:p>
        </p:txBody>
      </p:sp>
      <p:sp>
        <p:nvSpPr>
          <p:cNvPr id="58407" name="Freeform 39"/>
          <p:cNvSpPr>
            <a:spLocks/>
          </p:cNvSpPr>
          <p:nvPr/>
        </p:nvSpPr>
        <p:spPr bwMode="auto">
          <a:xfrm>
            <a:off x="3203575" y="4067175"/>
            <a:ext cx="2009775" cy="76200"/>
          </a:xfrm>
          <a:custGeom>
            <a:avLst/>
            <a:gdLst/>
            <a:ahLst/>
            <a:cxnLst>
              <a:cxn ang="0">
                <a:pos x="1266" y="48"/>
              </a:cxn>
              <a:cxn ang="0">
                <a:pos x="420" y="48"/>
              </a:cxn>
              <a:cxn ang="0">
                <a:pos x="0" y="0"/>
              </a:cxn>
            </a:cxnLst>
            <a:rect l="0" t="0" r="r" b="b"/>
            <a:pathLst>
              <a:path w="1266" h="48">
                <a:moveTo>
                  <a:pt x="1266" y="48"/>
                </a:moveTo>
                <a:lnTo>
                  <a:pt x="420" y="48"/>
                </a:lnTo>
                <a:lnTo>
                  <a:pt x="0" y="0"/>
                </a:lnTo>
              </a:path>
            </a:pathLst>
          </a:custGeom>
          <a:noFill/>
          <a:ln w="9525">
            <a:solidFill>
              <a:srgbClr val="231F20"/>
            </a:solidFill>
            <a:prstDash val="solid"/>
            <a:round/>
            <a:headEnd/>
            <a:tailEnd/>
          </a:ln>
        </p:spPr>
        <p:txBody>
          <a:bodyPr/>
          <a:lstStyle/>
          <a:p>
            <a:endParaRPr lang="en-US"/>
          </a:p>
        </p:txBody>
      </p:sp>
      <p:sp>
        <p:nvSpPr>
          <p:cNvPr id="58408" name="Freeform 40"/>
          <p:cNvSpPr>
            <a:spLocks/>
          </p:cNvSpPr>
          <p:nvPr/>
        </p:nvSpPr>
        <p:spPr bwMode="auto">
          <a:xfrm>
            <a:off x="3587750" y="3749675"/>
            <a:ext cx="1622425" cy="92075"/>
          </a:xfrm>
          <a:custGeom>
            <a:avLst/>
            <a:gdLst/>
            <a:ahLst/>
            <a:cxnLst>
              <a:cxn ang="0">
                <a:pos x="1022" y="0"/>
              </a:cxn>
              <a:cxn ang="0">
                <a:pos x="972" y="0"/>
              </a:cxn>
              <a:cxn ang="0">
                <a:pos x="0" y="58"/>
              </a:cxn>
            </a:cxnLst>
            <a:rect l="0" t="0" r="r" b="b"/>
            <a:pathLst>
              <a:path w="1022" h="58">
                <a:moveTo>
                  <a:pt x="1022" y="0"/>
                </a:moveTo>
                <a:lnTo>
                  <a:pt x="972" y="0"/>
                </a:lnTo>
                <a:lnTo>
                  <a:pt x="0" y="58"/>
                </a:lnTo>
              </a:path>
            </a:pathLst>
          </a:custGeom>
          <a:noFill/>
          <a:ln w="9525">
            <a:solidFill>
              <a:srgbClr val="231F20"/>
            </a:solidFill>
            <a:prstDash val="solid"/>
            <a:round/>
            <a:headEnd/>
            <a:tailEnd/>
          </a:ln>
        </p:spPr>
        <p:txBody>
          <a:bodyPr/>
          <a:lstStyle/>
          <a:p>
            <a:endParaRPr lang="en-US"/>
          </a:p>
        </p:txBody>
      </p:sp>
      <p:sp>
        <p:nvSpPr>
          <p:cNvPr id="58409" name="Freeform 41"/>
          <p:cNvSpPr>
            <a:spLocks/>
          </p:cNvSpPr>
          <p:nvPr/>
        </p:nvSpPr>
        <p:spPr bwMode="auto">
          <a:xfrm>
            <a:off x="3851275" y="2927350"/>
            <a:ext cx="1358900" cy="485775"/>
          </a:xfrm>
          <a:custGeom>
            <a:avLst/>
            <a:gdLst/>
            <a:ahLst/>
            <a:cxnLst>
              <a:cxn ang="0">
                <a:pos x="856" y="0"/>
              </a:cxn>
              <a:cxn ang="0">
                <a:pos x="698" y="0"/>
              </a:cxn>
              <a:cxn ang="0">
                <a:pos x="0" y="306"/>
              </a:cxn>
            </a:cxnLst>
            <a:rect l="0" t="0" r="r" b="b"/>
            <a:pathLst>
              <a:path w="856" h="306">
                <a:moveTo>
                  <a:pt x="856" y="0"/>
                </a:moveTo>
                <a:lnTo>
                  <a:pt x="698" y="0"/>
                </a:lnTo>
                <a:lnTo>
                  <a:pt x="0" y="306"/>
                </a:lnTo>
              </a:path>
            </a:pathLst>
          </a:custGeom>
          <a:noFill/>
          <a:ln w="9525">
            <a:solidFill>
              <a:srgbClr val="231F20"/>
            </a:solidFill>
            <a:prstDash val="solid"/>
            <a:round/>
            <a:headEnd/>
            <a:tailEnd/>
          </a:ln>
        </p:spPr>
        <p:txBody>
          <a:bodyPr/>
          <a:lstStyle/>
          <a:p>
            <a:endParaRPr lang="en-US"/>
          </a:p>
        </p:txBody>
      </p:sp>
      <p:sp>
        <p:nvSpPr>
          <p:cNvPr id="58410" name="Freeform 42"/>
          <p:cNvSpPr>
            <a:spLocks/>
          </p:cNvSpPr>
          <p:nvPr/>
        </p:nvSpPr>
        <p:spPr bwMode="auto">
          <a:xfrm>
            <a:off x="3930650" y="2695575"/>
            <a:ext cx="1285875" cy="488950"/>
          </a:xfrm>
          <a:custGeom>
            <a:avLst/>
            <a:gdLst/>
            <a:ahLst/>
            <a:cxnLst>
              <a:cxn ang="0">
                <a:pos x="810" y="0"/>
              </a:cxn>
              <a:cxn ang="0">
                <a:pos x="650" y="0"/>
              </a:cxn>
              <a:cxn ang="0">
                <a:pos x="0" y="308"/>
              </a:cxn>
            </a:cxnLst>
            <a:rect l="0" t="0" r="r" b="b"/>
            <a:pathLst>
              <a:path w="810" h="308">
                <a:moveTo>
                  <a:pt x="810" y="0"/>
                </a:moveTo>
                <a:lnTo>
                  <a:pt x="650" y="0"/>
                </a:lnTo>
                <a:lnTo>
                  <a:pt x="0" y="308"/>
                </a:lnTo>
              </a:path>
            </a:pathLst>
          </a:custGeom>
          <a:noFill/>
          <a:ln w="9525">
            <a:solidFill>
              <a:srgbClr val="231F20"/>
            </a:solidFill>
            <a:prstDash val="solid"/>
            <a:round/>
            <a:headEnd/>
            <a:tailEnd/>
          </a:ln>
        </p:spPr>
        <p:txBody>
          <a:bodyPr/>
          <a:lstStyle/>
          <a:p>
            <a:endParaRPr lang="en-US"/>
          </a:p>
        </p:txBody>
      </p:sp>
      <p:sp>
        <p:nvSpPr>
          <p:cNvPr id="58411" name="Freeform 43"/>
          <p:cNvSpPr>
            <a:spLocks/>
          </p:cNvSpPr>
          <p:nvPr/>
        </p:nvSpPr>
        <p:spPr bwMode="auto">
          <a:xfrm>
            <a:off x="3705225" y="3152775"/>
            <a:ext cx="1504950" cy="511175"/>
          </a:xfrm>
          <a:custGeom>
            <a:avLst/>
            <a:gdLst/>
            <a:ahLst/>
            <a:cxnLst>
              <a:cxn ang="0">
                <a:pos x="948" y="0"/>
              </a:cxn>
              <a:cxn ang="0">
                <a:pos x="802" y="0"/>
              </a:cxn>
              <a:cxn ang="0">
                <a:pos x="0" y="322"/>
              </a:cxn>
            </a:cxnLst>
            <a:rect l="0" t="0" r="r" b="b"/>
            <a:pathLst>
              <a:path w="948" h="322">
                <a:moveTo>
                  <a:pt x="948" y="0"/>
                </a:moveTo>
                <a:lnTo>
                  <a:pt x="802" y="0"/>
                </a:lnTo>
                <a:lnTo>
                  <a:pt x="0" y="322"/>
                </a:lnTo>
              </a:path>
            </a:pathLst>
          </a:custGeom>
          <a:noFill/>
          <a:ln w="9525">
            <a:solidFill>
              <a:srgbClr val="231F20"/>
            </a:solidFill>
            <a:prstDash val="solid"/>
            <a:round/>
            <a:headEnd/>
            <a:tailEnd/>
          </a:ln>
        </p:spPr>
        <p:txBody>
          <a:bodyPr/>
          <a:lstStyle/>
          <a:p>
            <a:endParaRPr lang="en-US"/>
          </a:p>
        </p:txBody>
      </p:sp>
      <p:sp>
        <p:nvSpPr>
          <p:cNvPr id="58412" name="Freeform 44"/>
          <p:cNvSpPr>
            <a:spLocks/>
          </p:cNvSpPr>
          <p:nvPr/>
        </p:nvSpPr>
        <p:spPr bwMode="auto">
          <a:xfrm>
            <a:off x="4083050" y="2470150"/>
            <a:ext cx="1133475" cy="298450"/>
          </a:xfrm>
          <a:custGeom>
            <a:avLst/>
            <a:gdLst/>
            <a:ahLst/>
            <a:cxnLst>
              <a:cxn ang="0">
                <a:pos x="714" y="0"/>
              </a:cxn>
              <a:cxn ang="0">
                <a:pos x="608" y="0"/>
              </a:cxn>
              <a:cxn ang="0">
                <a:pos x="0" y="188"/>
              </a:cxn>
            </a:cxnLst>
            <a:rect l="0" t="0" r="r" b="b"/>
            <a:pathLst>
              <a:path w="714" h="188">
                <a:moveTo>
                  <a:pt x="714" y="0"/>
                </a:moveTo>
                <a:lnTo>
                  <a:pt x="608" y="0"/>
                </a:lnTo>
                <a:lnTo>
                  <a:pt x="0" y="188"/>
                </a:lnTo>
              </a:path>
            </a:pathLst>
          </a:custGeom>
          <a:noFill/>
          <a:ln w="9525">
            <a:solidFill>
              <a:srgbClr val="231F20"/>
            </a:solidFill>
            <a:prstDash val="solid"/>
            <a:round/>
            <a:headEnd/>
            <a:tailEnd/>
          </a:ln>
        </p:spPr>
        <p:txBody>
          <a:bodyPr/>
          <a:lstStyle/>
          <a:p>
            <a:endParaRPr lang="en-US"/>
          </a:p>
        </p:txBody>
      </p:sp>
      <p:sp>
        <p:nvSpPr>
          <p:cNvPr id="58413" name="Freeform 45"/>
          <p:cNvSpPr>
            <a:spLocks/>
          </p:cNvSpPr>
          <p:nvPr/>
        </p:nvSpPr>
        <p:spPr bwMode="auto">
          <a:xfrm>
            <a:off x="3514725" y="2565400"/>
            <a:ext cx="736600" cy="85725"/>
          </a:xfrm>
          <a:custGeom>
            <a:avLst/>
            <a:gdLst/>
            <a:ahLst/>
            <a:cxnLst>
              <a:cxn ang="0">
                <a:pos x="0" y="54"/>
              </a:cxn>
              <a:cxn ang="0">
                <a:pos x="0" y="0"/>
              </a:cxn>
              <a:cxn ang="0">
                <a:pos x="464" y="0"/>
              </a:cxn>
              <a:cxn ang="0">
                <a:pos x="464" y="54"/>
              </a:cxn>
            </a:cxnLst>
            <a:rect l="0" t="0" r="r" b="b"/>
            <a:pathLst>
              <a:path w="464" h="54">
                <a:moveTo>
                  <a:pt x="0" y="54"/>
                </a:moveTo>
                <a:lnTo>
                  <a:pt x="0" y="0"/>
                </a:lnTo>
                <a:lnTo>
                  <a:pt x="464" y="0"/>
                </a:lnTo>
                <a:lnTo>
                  <a:pt x="464" y="54"/>
                </a:lnTo>
              </a:path>
            </a:pathLst>
          </a:custGeom>
          <a:noFill/>
          <a:ln w="9525">
            <a:solidFill>
              <a:srgbClr val="231F20"/>
            </a:solidFill>
            <a:prstDash val="solid"/>
            <a:round/>
            <a:headEnd/>
            <a:tailEnd/>
          </a:ln>
        </p:spPr>
        <p:txBody>
          <a:bodyPr/>
          <a:lstStyle/>
          <a:p>
            <a:endParaRPr lang="en-US"/>
          </a:p>
        </p:txBody>
      </p:sp>
      <p:sp>
        <p:nvSpPr>
          <p:cNvPr id="58414" name="Freeform 46"/>
          <p:cNvSpPr>
            <a:spLocks/>
          </p:cNvSpPr>
          <p:nvPr/>
        </p:nvSpPr>
        <p:spPr bwMode="auto">
          <a:xfrm>
            <a:off x="4010025" y="2247900"/>
            <a:ext cx="1200150" cy="317500"/>
          </a:xfrm>
          <a:custGeom>
            <a:avLst/>
            <a:gdLst/>
            <a:ahLst/>
            <a:cxnLst>
              <a:cxn ang="0">
                <a:pos x="756" y="0"/>
              </a:cxn>
              <a:cxn ang="0">
                <a:pos x="600" y="0"/>
              </a:cxn>
              <a:cxn ang="0">
                <a:pos x="0" y="200"/>
              </a:cxn>
            </a:cxnLst>
            <a:rect l="0" t="0" r="r" b="b"/>
            <a:pathLst>
              <a:path w="756" h="200">
                <a:moveTo>
                  <a:pt x="756" y="0"/>
                </a:moveTo>
                <a:lnTo>
                  <a:pt x="600" y="0"/>
                </a:lnTo>
                <a:lnTo>
                  <a:pt x="0" y="200"/>
                </a:lnTo>
              </a:path>
            </a:pathLst>
          </a:custGeom>
          <a:noFill/>
          <a:ln w="9525">
            <a:solidFill>
              <a:srgbClr val="231F20"/>
            </a:solidFill>
            <a:prstDash val="solid"/>
            <a:round/>
            <a:headEnd/>
            <a:tailEnd/>
          </a:ln>
        </p:spPr>
        <p:txBody>
          <a:bodyPr/>
          <a:lstStyle/>
          <a:p>
            <a:endParaRPr lang="en-US"/>
          </a:p>
        </p:txBody>
      </p:sp>
      <p:sp>
        <p:nvSpPr>
          <p:cNvPr id="58415" name="Freeform 47"/>
          <p:cNvSpPr>
            <a:spLocks/>
          </p:cNvSpPr>
          <p:nvPr/>
        </p:nvSpPr>
        <p:spPr bwMode="auto">
          <a:xfrm>
            <a:off x="3527425" y="3956050"/>
            <a:ext cx="1682750" cy="50800"/>
          </a:xfrm>
          <a:custGeom>
            <a:avLst/>
            <a:gdLst/>
            <a:ahLst/>
            <a:cxnLst>
              <a:cxn ang="0">
                <a:pos x="0" y="32"/>
              </a:cxn>
              <a:cxn ang="0">
                <a:pos x="840" y="0"/>
              </a:cxn>
              <a:cxn ang="0">
                <a:pos x="1060" y="0"/>
              </a:cxn>
            </a:cxnLst>
            <a:rect l="0" t="0" r="r" b="b"/>
            <a:pathLst>
              <a:path w="1060" h="32">
                <a:moveTo>
                  <a:pt x="0" y="32"/>
                </a:moveTo>
                <a:lnTo>
                  <a:pt x="840" y="0"/>
                </a:lnTo>
                <a:lnTo>
                  <a:pt x="1060" y="0"/>
                </a:lnTo>
              </a:path>
            </a:pathLst>
          </a:custGeom>
          <a:noFill/>
          <a:ln w="9525">
            <a:solidFill>
              <a:srgbClr val="231F20"/>
            </a:solidFill>
            <a:prstDash val="solid"/>
            <a:round/>
            <a:headEnd/>
            <a:tailEnd/>
          </a:ln>
        </p:spPr>
        <p:txBody>
          <a:bodyPr/>
          <a:lstStyle/>
          <a:p>
            <a:endParaRPr lang="en-US"/>
          </a:p>
        </p:txBody>
      </p:sp>
      <p:sp>
        <p:nvSpPr>
          <p:cNvPr id="58416" name="Freeform 48"/>
          <p:cNvSpPr>
            <a:spLocks/>
          </p:cNvSpPr>
          <p:nvPr/>
        </p:nvSpPr>
        <p:spPr bwMode="auto">
          <a:xfrm>
            <a:off x="3206750" y="4746625"/>
            <a:ext cx="2003425" cy="3175"/>
          </a:xfrm>
          <a:custGeom>
            <a:avLst/>
            <a:gdLst/>
            <a:ahLst/>
            <a:cxnLst>
              <a:cxn ang="0">
                <a:pos x="1262" y="2"/>
              </a:cxn>
              <a:cxn ang="0">
                <a:pos x="1146" y="2"/>
              </a:cxn>
              <a:cxn ang="0">
                <a:pos x="0" y="0"/>
              </a:cxn>
            </a:cxnLst>
            <a:rect l="0" t="0" r="r" b="b"/>
            <a:pathLst>
              <a:path w="1262" h="2">
                <a:moveTo>
                  <a:pt x="1262" y="2"/>
                </a:moveTo>
                <a:lnTo>
                  <a:pt x="1146" y="2"/>
                </a:lnTo>
                <a:lnTo>
                  <a:pt x="0" y="0"/>
                </a:lnTo>
              </a:path>
            </a:pathLst>
          </a:custGeom>
          <a:noFill/>
          <a:ln w="9525">
            <a:solidFill>
              <a:srgbClr val="231F20"/>
            </a:solidFill>
            <a:prstDash val="solid"/>
            <a:round/>
            <a:headEnd/>
            <a:tailEnd/>
          </a:ln>
        </p:spPr>
        <p:txBody>
          <a:bodyPr/>
          <a:lstStyle/>
          <a:p>
            <a:endParaRPr lang="en-US"/>
          </a:p>
        </p:txBody>
      </p:sp>
      <p:sp>
        <p:nvSpPr>
          <p:cNvPr id="58417" name="Line 49"/>
          <p:cNvSpPr>
            <a:spLocks noChangeShapeType="1"/>
          </p:cNvSpPr>
          <p:nvPr/>
        </p:nvSpPr>
        <p:spPr bwMode="auto">
          <a:xfrm flipH="1">
            <a:off x="4321175" y="5680075"/>
            <a:ext cx="889000" cy="1588"/>
          </a:xfrm>
          <a:prstGeom prst="line">
            <a:avLst/>
          </a:prstGeom>
          <a:noFill/>
          <a:ln w="9525">
            <a:solidFill>
              <a:srgbClr val="231F20"/>
            </a:solidFill>
            <a:round/>
            <a:headEnd/>
            <a:tailEnd/>
          </a:ln>
        </p:spPr>
        <p:txBody>
          <a:bodyPr/>
          <a:lstStyle/>
          <a:p>
            <a:endParaRPr lang="en-US"/>
          </a:p>
        </p:txBody>
      </p:sp>
      <p:sp>
        <p:nvSpPr>
          <p:cNvPr id="58418" name="Line 50"/>
          <p:cNvSpPr>
            <a:spLocks noChangeShapeType="1"/>
          </p:cNvSpPr>
          <p:nvPr/>
        </p:nvSpPr>
        <p:spPr bwMode="auto">
          <a:xfrm flipH="1">
            <a:off x="2832100" y="3956050"/>
            <a:ext cx="2028825" cy="19050"/>
          </a:xfrm>
          <a:prstGeom prst="line">
            <a:avLst/>
          </a:prstGeom>
          <a:noFill/>
          <a:ln w="9525">
            <a:solidFill>
              <a:srgbClr val="231F20"/>
            </a:solidFill>
            <a:round/>
            <a:headEnd/>
            <a:tailEnd/>
          </a:ln>
        </p:spPr>
        <p:txBody>
          <a:bodyPr/>
          <a:lstStyle/>
          <a:p>
            <a:endParaRPr lang="en-US"/>
          </a:p>
        </p:txBody>
      </p:sp>
      <p:sp>
        <p:nvSpPr>
          <p:cNvPr id="58419" name="Freeform 51"/>
          <p:cNvSpPr>
            <a:spLocks/>
          </p:cNvSpPr>
          <p:nvPr/>
        </p:nvSpPr>
        <p:spPr bwMode="auto">
          <a:xfrm>
            <a:off x="3571875" y="5016500"/>
            <a:ext cx="1638300" cy="1588"/>
          </a:xfrm>
          <a:custGeom>
            <a:avLst/>
            <a:gdLst/>
            <a:ahLst/>
            <a:cxnLst>
              <a:cxn ang="0">
                <a:pos x="1032" y="0"/>
              </a:cxn>
              <a:cxn ang="0">
                <a:pos x="910" y="0"/>
              </a:cxn>
              <a:cxn ang="0">
                <a:pos x="0" y="0"/>
              </a:cxn>
            </a:cxnLst>
            <a:rect l="0" t="0" r="r" b="b"/>
            <a:pathLst>
              <a:path w="1032">
                <a:moveTo>
                  <a:pt x="1032" y="0"/>
                </a:moveTo>
                <a:lnTo>
                  <a:pt x="910" y="0"/>
                </a:lnTo>
                <a:lnTo>
                  <a:pt x="0" y="0"/>
                </a:lnTo>
              </a:path>
            </a:pathLst>
          </a:custGeom>
          <a:noFill/>
          <a:ln w="9525">
            <a:solidFill>
              <a:srgbClr val="231F20"/>
            </a:solidFill>
            <a:prstDash val="solid"/>
            <a:round/>
            <a:headEnd/>
            <a:tailEnd/>
          </a:ln>
        </p:spPr>
        <p:txBody>
          <a:bodyPr/>
          <a:lstStyle/>
          <a:p>
            <a:endParaRPr lang="en-US"/>
          </a:p>
        </p:txBody>
      </p:sp>
      <p:sp>
        <p:nvSpPr>
          <p:cNvPr id="58420" name="Rectangle 52"/>
          <p:cNvSpPr>
            <a:spLocks noChangeArrowheads="1"/>
          </p:cNvSpPr>
          <p:nvPr/>
        </p:nvSpPr>
        <p:spPr bwMode="auto">
          <a:xfrm>
            <a:off x="533400" y="501650"/>
            <a:ext cx="1054100" cy="274638"/>
          </a:xfrm>
          <a:prstGeom prst="rect">
            <a:avLst/>
          </a:prstGeom>
          <a:noFill/>
          <a:ln w="9525">
            <a:noFill/>
            <a:miter lim="800000"/>
            <a:headEnd/>
            <a:tailEnd/>
          </a:ln>
        </p:spPr>
        <p:txBody>
          <a:bodyPr wrap="none" lIns="0" tIns="0" rIns="0" bIns="0">
            <a:spAutoFit/>
          </a:bodyPr>
          <a:lstStyle/>
          <a:p>
            <a:pPr algn="l"/>
            <a:r>
              <a:rPr lang="en-US" sz="1800" b="1">
                <a:solidFill>
                  <a:srgbClr val="231F20"/>
                </a:solidFill>
                <a:latin typeface="Arial" charset="0"/>
              </a:rPr>
              <a:t>Hair shaft</a:t>
            </a:r>
            <a:endParaRPr lang="en-US" sz="1800" b="1">
              <a:latin typeface="Arial" charset="0"/>
            </a:endParaRPr>
          </a:p>
        </p:txBody>
      </p:sp>
      <p:sp>
        <p:nvSpPr>
          <p:cNvPr id="58421" name="Rectangle 53"/>
          <p:cNvSpPr>
            <a:spLocks noChangeArrowheads="1"/>
          </p:cNvSpPr>
          <p:nvPr/>
        </p:nvSpPr>
        <p:spPr bwMode="auto">
          <a:xfrm>
            <a:off x="539750" y="1158875"/>
            <a:ext cx="901700" cy="549275"/>
          </a:xfrm>
          <a:prstGeom prst="rect">
            <a:avLst/>
          </a:prstGeom>
          <a:noFill/>
          <a:ln w="9525">
            <a:noFill/>
            <a:miter lim="800000"/>
            <a:headEnd/>
            <a:tailEnd/>
          </a:ln>
        </p:spPr>
        <p:txBody>
          <a:bodyPr wrap="none" lIns="0" tIns="0" rIns="0" bIns="0">
            <a:spAutoFit/>
          </a:bodyPr>
          <a:lstStyle/>
          <a:p>
            <a:pPr algn="l"/>
            <a:r>
              <a:rPr lang="en-US" sz="1800" b="1">
                <a:solidFill>
                  <a:srgbClr val="231F20"/>
                </a:solidFill>
                <a:latin typeface="Arial" charset="0"/>
              </a:rPr>
              <a:t>Arrector</a:t>
            </a:r>
          </a:p>
          <a:p>
            <a:pPr algn="l"/>
            <a:r>
              <a:rPr lang="en-US" sz="1800" b="1">
                <a:solidFill>
                  <a:srgbClr val="231F20"/>
                </a:solidFill>
                <a:latin typeface="Arial" charset="0"/>
              </a:rPr>
              <a:t>pili</a:t>
            </a:r>
            <a:endParaRPr lang="en-US" sz="1800" b="1">
              <a:latin typeface="Arial" charset="0"/>
            </a:endParaRPr>
          </a:p>
        </p:txBody>
      </p:sp>
      <p:sp>
        <p:nvSpPr>
          <p:cNvPr id="58422" name="Rectangle 54"/>
          <p:cNvSpPr>
            <a:spLocks noChangeArrowheads="1"/>
          </p:cNvSpPr>
          <p:nvPr/>
        </p:nvSpPr>
        <p:spPr bwMode="auto">
          <a:xfrm>
            <a:off x="527050" y="1682750"/>
            <a:ext cx="1206500" cy="549275"/>
          </a:xfrm>
          <a:prstGeom prst="rect">
            <a:avLst/>
          </a:prstGeom>
          <a:noFill/>
          <a:ln w="9525">
            <a:noFill/>
            <a:miter lim="800000"/>
            <a:headEnd/>
            <a:tailEnd/>
          </a:ln>
        </p:spPr>
        <p:txBody>
          <a:bodyPr wrap="none" lIns="0" tIns="0" rIns="0" bIns="0">
            <a:spAutoFit/>
          </a:bodyPr>
          <a:lstStyle/>
          <a:p>
            <a:pPr algn="l"/>
            <a:r>
              <a:rPr lang="en-US" sz="1800" b="1">
                <a:solidFill>
                  <a:srgbClr val="231F20"/>
                </a:solidFill>
                <a:latin typeface="Arial" charset="0"/>
              </a:rPr>
              <a:t>Sebaceous</a:t>
            </a:r>
          </a:p>
          <a:p>
            <a:pPr algn="l"/>
            <a:r>
              <a:rPr lang="en-US" sz="1800" b="1">
                <a:solidFill>
                  <a:srgbClr val="231F20"/>
                </a:solidFill>
                <a:latin typeface="Arial" charset="0"/>
              </a:rPr>
              <a:t>gland</a:t>
            </a:r>
            <a:endParaRPr lang="en-US" sz="1800" b="1">
              <a:latin typeface="Arial" charset="0"/>
            </a:endParaRPr>
          </a:p>
        </p:txBody>
      </p:sp>
      <p:sp>
        <p:nvSpPr>
          <p:cNvPr id="58423" name="Rectangle 55"/>
          <p:cNvSpPr>
            <a:spLocks noChangeArrowheads="1"/>
          </p:cNvSpPr>
          <p:nvPr/>
        </p:nvSpPr>
        <p:spPr bwMode="auto">
          <a:xfrm>
            <a:off x="536575" y="2130425"/>
            <a:ext cx="1016000" cy="274638"/>
          </a:xfrm>
          <a:prstGeom prst="rect">
            <a:avLst/>
          </a:prstGeom>
          <a:noFill/>
          <a:ln w="9525">
            <a:noFill/>
            <a:miter lim="800000"/>
            <a:headEnd/>
            <a:tailEnd/>
          </a:ln>
        </p:spPr>
        <p:txBody>
          <a:bodyPr wrap="none" lIns="0" tIns="0" rIns="0" bIns="0">
            <a:spAutoFit/>
          </a:bodyPr>
          <a:lstStyle/>
          <a:p>
            <a:pPr algn="l"/>
            <a:r>
              <a:rPr lang="en-US" sz="1800" b="1">
                <a:solidFill>
                  <a:srgbClr val="231F20"/>
                </a:solidFill>
                <a:latin typeface="Arial" charset="0"/>
              </a:rPr>
              <a:t>Hair root </a:t>
            </a:r>
            <a:endParaRPr lang="en-US" sz="1800" b="1">
              <a:latin typeface="Arial" charset="0"/>
            </a:endParaRPr>
          </a:p>
        </p:txBody>
      </p:sp>
      <p:sp>
        <p:nvSpPr>
          <p:cNvPr id="58424" name="Rectangle 56"/>
          <p:cNvSpPr>
            <a:spLocks noChangeArrowheads="1"/>
          </p:cNvSpPr>
          <p:nvPr/>
        </p:nvSpPr>
        <p:spPr bwMode="auto">
          <a:xfrm>
            <a:off x="536575" y="2435225"/>
            <a:ext cx="990600" cy="274638"/>
          </a:xfrm>
          <a:prstGeom prst="rect">
            <a:avLst/>
          </a:prstGeom>
          <a:noFill/>
          <a:ln w="9525">
            <a:noFill/>
            <a:miter lim="800000"/>
            <a:headEnd/>
            <a:tailEnd/>
          </a:ln>
        </p:spPr>
        <p:txBody>
          <a:bodyPr wrap="none" lIns="0" tIns="0" rIns="0" bIns="0">
            <a:spAutoFit/>
          </a:bodyPr>
          <a:lstStyle/>
          <a:p>
            <a:pPr algn="l"/>
            <a:r>
              <a:rPr lang="en-US" sz="1800" b="1">
                <a:solidFill>
                  <a:srgbClr val="231F20"/>
                </a:solidFill>
                <a:latin typeface="Arial" charset="0"/>
              </a:rPr>
              <a:t>Hair bulb</a:t>
            </a:r>
            <a:endParaRPr lang="en-US" sz="1800" b="1">
              <a:latin typeface="Arial" charset="0"/>
            </a:endParaRPr>
          </a:p>
        </p:txBody>
      </p:sp>
      <p:sp>
        <p:nvSpPr>
          <p:cNvPr id="58425" name="Rectangle 57"/>
          <p:cNvSpPr>
            <a:spLocks noChangeArrowheads="1"/>
          </p:cNvSpPr>
          <p:nvPr/>
        </p:nvSpPr>
        <p:spPr bwMode="auto">
          <a:xfrm>
            <a:off x="1816100" y="5880100"/>
            <a:ext cx="330200" cy="322263"/>
          </a:xfrm>
          <a:prstGeom prst="rect">
            <a:avLst/>
          </a:prstGeom>
          <a:noFill/>
          <a:ln w="9525">
            <a:noFill/>
            <a:miter lim="800000"/>
            <a:headEnd/>
            <a:tailEnd/>
          </a:ln>
        </p:spPr>
        <p:txBody>
          <a:bodyPr wrap="none" lIns="0" tIns="0" rIns="0" bIns="0">
            <a:spAutoFit/>
          </a:bodyPr>
          <a:lstStyle/>
          <a:p>
            <a:pPr algn="l"/>
            <a:r>
              <a:rPr lang="en-US" sz="1800">
                <a:solidFill>
                  <a:srgbClr val="231F20"/>
                </a:solidFill>
                <a:latin typeface="Arial Black" pitchFamily="34" charset="0"/>
              </a:rPr>
              <a:t>(c)</a:t>
            </a:r>
            <a:endParaRPr lang="en-US" sz="1800">
              <a:latin typeface="Arial" charset="0"/>
            </a:endParaRPr>
          </a:p>
        </p:txBody>
      </p:sp>
      <p:sp>
        <p:nvSpPr>
          <p:cNvPr id="58426" name="Rectangle 58"/>
          <p:cNvSpPr>
            <a:spLocks noChangeArrowheads="1"/>
          </p:cNvSpPr>
          <p:nvPr/>
        </p:nvSpPr>
        <p:spPr bwMode="auto">
          <a:xfrm>
            <a:off x="2174875" y="5880100"/>
            <a:ext cx="6451600" cy="644525"/>
          </a:xfrm>
          <a:prstGeom prst="rect">
            <a:avLst/>
          </a:prstGeom>
          <a:noFill/>
          <a:ln w="9525">
            <a:noFill/>
            <a:miter lim="800000"/>
            <a:headEnd/>
            <a:tailEnd/>
          </a:ln>
        </p:spPr>
        <p:txBody>
          <a:bodyPr wrap="none" lIns="0" tIns="0" rIns="0" bIns="0">
            <a:spAutoFit/>
          </a:bodyPr>
          <a:lstStyle/>
          <a:p>
            <a:pPr algn="l"/>
            <a:r>
              <a:rPr lang="en-US" sz="1800">
                <a:solidFill>
                  <a:srgbClr val="231F20"/>
                </a:solidFill>
                <a:latin typeface="Arial Black" pitchFamily="34" charset="0"/>
              </a:rPr>
              <a:t>Diagram of a longitudinal view of the expanded hair</a:t>
            </a:r>
          </a:p>
          <a:p>
            <a:pPr algn="l"/>
            <a:r>
              <a:rPr lang="en-US" sz="1800">
                <a:solidFill>
                  <a:srgbClr val="231F20"/>
                </a:solidFill>
                <a:latin typeface="Arial Black" pitchFamily="34" charset="0"/>
              </a:rPr>
              <a:t>bulb of the follicle, which encloses the matrix</a:t>
            </a:r>
            <a:endParaRPr lang="en-US" sz="1800">
              <a:latin typeface="Arial" charset="0"/>
            </a:endParaRPr>
          </a:p>
        </p:txBody>
      </p:sp>
      <p:sp>
        <p:nvSpPr>
          <p:cNvPr id="58427" name="Rectangle 59"/>
          <p:cNvSpPr>
            <a:spLocks noChangeArrowheads="1"/>
          </p:cNvSpPr>
          <p:nvPr/>
        </p:nvSpPr>
        <p:spPr bwMode="auto">
          <a:xfrm>
            <a:off x="5241925" y="3030538"/>
            <a:ext cx="3330575" cy="274637"/>
          </a:xfrm>
          <a:prstGeom prst="rect">
            <a:avLst/>
          </a:prstGeom>
          <a:noFill/>
          <a:ln w="9525">
            <a:noFill/>
            <a:miter lim="800000"/>
            <a:headEnd/>
            <a:tailEnd/>
          </a:ln>
        </p:spPr>
        <p:txBody>
          <a:bodyPr wrap="none" lIns="0" tIns="0" rIns="0" bIns="0">
            <a:spAutoFit/>
          </a:bodyPr>
          <a:lstStyle/>
          <a:p>
            <a:pPr algn="l"/>
            <a:r>
              <a:rPr lang="en-US" sz="1800" b="1">
                <a:latin typeface="Arial" charset="0"/>
              </a:rPr>
              <a:t>• </a:t>
            </a:r>
            <a:r>
              <a:rPr lang="en-US" sz="1800" b="1">
                <a:solidFill>
                  <a:srgbClr val="231F20"/>
                </a:solidFill>
                <a:latin typeface="Arial" charset="0"/>
              </a:rPr>
              <a:t>Internal epithelial root sheath</a:t>
            </a:r>
          </a:p>
        </p:txBody>
      </p:sp>
      <p:sp>
        <p:nvSpPr>
          <p:cNvPr id="58428" name="Rectangle 60"/>
          <p:cNvSpPr>
            <a:spLocks noChangeArrowheads="1"/>
          </p:cNvSpPr>
          <p:nvPr/>
        </p:nvSpPr>
        <p:spPr bwMode="auto">
          <a:xfrm>
            <a:off x="5241925" y="2801938"/>
            <a:ext cx="3406775" cy="274637"/>
          </a:xfrm>
          <a:prstGeom prst="rect">
            <a:avLst/>
          </a:prstGeom>
          <a:noFill/>
          <a:ln w="9525">
            <a:noFill/>
            <a:miter lim="800000"/>
            <a:headEnd/>
            <a:tailEnd/>
          </a:ln>
        </p:spPr>
        <p:txBody>
          <a:bodyPr wrap="none" lIns="0" tIns="0" rIns="0" bIns="0">
            <a:spAutoFit/>
          </a:bodyPr>
          <a:lstStyle/>
          <a:p>
            <a:pPr algn="l"/>
            <a:r>
              <a:rPr lang="en-US" sz="1800" b="1">
                <a:latin typeface="Arial" charset="0"/>
              </a:rPr>
              <a:t>• </a:t>
            </a:r>
            <a:r>
              <a:rPr lang="en-US" sz="1800" b="1">
                <a:solidFill>
                  <a:srgbClr val="231F20"/>
                </a:solidFill>
                <a:latin typeface="Arial" charset="0"/>
              </a:rPr>
              <a:t>External epithelial root sheath</a:t>
            </a:r>
          </a:p>
        </p:txBody>
      </p:sp>
      <p:sp>
        <p:nvSpPr>
          <p:cNvPr id="58429" name="Rectangle 61"/>
          <p:cNvSpPr>
            <a:spLocks noChangeArrowheads="1"/>
          </p:cNvSpPr>
          <p:nvPr/>
        </p:nvSpPr>
        <p:spPr bwMode="auto">
          <a:xfrm>
            <a:off x="5241925" y="2341563"/>
            <a:ext cx="3406775" cy="274637"/>
          </a:xfrm>
          <a:prstGeom prst="rect">
            <a:avLst/>
          </a:prstGeom>
          <a:noFill/>
          <a:ln w="9525">
            <a:noFill/>
            <a:miter lim="800000"/>
            <a:headEnd/>
            <a:tailEnd/>
          </a:ln>
        </p:spPr>
        <p:txBody>
          <a:bodyPr wrap="none" lIns="0" tIns="0" rIns="0" bIns="0">
            <a:spAutoFit/>
          </a:bodyPr>
          <a:lstStyle/>
          <a:p>
            <a:pPr algn="l"/>
            <a:r>
              <a:rPr lang="en-US" sz="1800" b="1">
                <a:latin typeface="Arial" charset="0"/>
              </a:rPr>
              <a:t>• </a:t>
            </a:r>
            <a:r>
              <a:rPr lang="en-US" sz="1800" b="1">
                <a:solidFill>
                  <a:srgbClr val="231F20"/>
                </a:solidFill>
                <a:latin typeface="Arial" charset="0"/>
              </a:rPr>
              <a:t>Connective tissue root sheath</a:t>
            </a:r>
          </a:p>
        </p:txBody>
      </p:sp>
      <p:sp>
        <p:nvSpPr>
          <p:cNvPr id="58430" name="Rectangle 62"/>
          <p:cNvSpPr>
            <a:spLocks noChangeArrowheads="1"/>
          </p:cNvSpPr>
          <p:nvPr/>
        </p:nvSpPr>
        <p:spPr bwMode="auto">
          <a:xfrm>
            <a:off x="5226050" y="2092325"/>
            <a:ext cx="1511300" cy="322263"/>
          </a:xfrm>
          <a:prstGeom prst="rect">
            <a:avLst/>
          </a:prstGeom>
          <a:noFill/>
          <a:ln w="9525">
            <a:noFill/>
            <a:miter lim="800000"/>
            <a:headEnd/>
            <a:tailEnd/>
          </a:ln>
        </p:spPr>
        <p:txBody>
          <a:bodyPr wrap="none" lIns="0" tIns="0" rIns="0" bIns="0">
            <a:spAutoFit/>
          </a:bodyPr>
          <a:lstStyle/>
          <a:p>
            <a:pPr algn="l"/>
            <a:r>
              <a:rPr lang="en-US" sz="1800">
                <a:solidFill>
                  <a:srgbClr val="231F20"/>
                </a:solidFill>
                <a:latin typeface="Arial Black" pitchFamily="34" charset="0"/>
              </a:rPr>
              <a:t>Follicle wall</a:t>
            </a:r>
            <a:endParaRPr lang="en-US" sz="1800">
              <a:latin typeface="Arial" charset="0"/>
            </a:endParaRPr>
          </a:p>
        </p:txBody>
      </p:sp>
      <p:sp>
        <p:nvSpPr>
          <p:cNvPr id="58431" name="Rectangle 63"/>
          <p:cNvSpPr>
            <a:spLocks noChangeArrowheads="1"/>
          </p:cNvSpPr>
          <p:nvPr/>
        </p:nvSpPr>
        <p:spPr bwMode="auto">
          <a:xfrm>
            <a:off x="5229225" y="4359275"/>
            <a:ext cx="1193800" cy="274638"/>
          </a:xfrm>
          <a:prstGeom prst="rect">
            <a:avLst/>
          </a:prstGeom>
          <a:noFill/>
          <a:ln w="9525">
            <a:noFill/>
            <a:miter lim="800000"/>
            <a:headEnd/>
            <a:tailEnd/>
          </a:ln>
        </p:spPr>
        <p:txBody>
          <a:bodyPr wrap="none" lIns="0" tIns="0" rIns="0" bIns="0">
            <a:spAutoFit/>
          </a:bodyPr>
          <a:lstStyle/>
          <a:p>
            <a:pPr algn="l"/>
            <a:r>
              <a:rPr lang="en-US" sz="1800" b="1">
                <a:solidFill>
                  <a:srgbClr val="231F20"/>
                </a:solidFill>
                <a:latin typeface="Arial" charset="0"/>
              </a:rPr>
              <a:t>Hair matrix</a:t>
            </a:r>
            <a:endParaRPr lang="en-US" sz="1800" b="1">
              <a:latin typeface="Arial" charset="0"/>
            </a:endParaRPr>
          </a:p>
        </p:txBody>
      </p:sp>
      <p:sp>
        <p:nvSpPr>
          <p:cNvPr id="58432" name="Rectangle 64"/>
          <p:cNvSpPr>
            <a:spLocks noChangeArrowheads="1"/>
          </p:cNvSpPr>
          <p:nvPr/>
        </p:nvSpPr>
        <p:spPr bwMode="auto">
          <a:xfrm>
            <a:off x="5229225" y="4895850"/>
            <a:ext cx="2513509" cy="553998"/>
          </a:xfrm>
          <a:prstGeom prst="rect">
            <a:avLst/>
          </a:prstGeom>
          <a:noFill/>
          <a:ln w="9525">
            <a:noFill/>
            <a:miter lim="800000"/>
            <a:headEnd/>
            <a:tailEnd/>
          </a:ln>
        </p:spPr>
        <p:txBody>
          <a:bodyPr wrap="none" lIns="0" tIns="0" rIns="0" bIns="0">
            <a:spAutoFit/>
          </a:bodyPr>
          <a:lstStyle/>
          <a:p>
            <a:pPr algn="l"/>
            <a:r>
              <a:rPr lang="en-US" sz="3600" b="1" dirty="0">
                <a:solidFill>
                  <a:srgbClr val="FF0000"/>
                </a:solidFill>
                <a:latin typeface="Arial" charset="0"/>
              </a:rPr>
              <a:t>Melanocyte</a:t>
            </a:r>
          </a:p>
        </p:txBody>
      </p:sp>
      <p:sp>
        <p:nvSpPr>
          <p:cNvPr id="58433" name="Rectangle 65"/>
          <p:cNvSpPr>
            <a:spLocks noChangeArrowheads="1"/>
          </p:cNvSpPr>
          <p:nvPr/>
        </p:nvSpPr>
        <p:spPr bwMode="auto">
          <a:xfrm>
            <a:off x="5229225" y="4629150"/>
            <a:ext cx="1231900" cy="274638"/>
          </a:xfrm>
          <a:prstGeom prst="rect">
            <a:avLst/>
          </a:prstGeom>
          <a:noFill/>
          <a:ln w="9525">
            <a:noFill/>
            <a:miter lim="800000"/>
            <a:headEnd/>
            <a:tailEnd/>
          </a:ln>
        </p:spPr>
        <p:txBody>
          <a:bodyPr wrap="none" lIns="0" tIns="0" rIns="0" bIns="0">
            <a:spAutoFit/>
          </a:bodyPr>
          <a:lstStyle/>
          <a:p>
            <a:pPr algn="l"/>
            <a:r>
              <a:rPr lang="en-US" sz="1800" b="1">
                <a:solidFill>
                  <a:srgbClr val="231F20"/>
                </a:solidFill>
                <a:latin typeface="Arial" charset="0"/>
              </a:rPr>
              <a:t>Hair papilla</a:t>
            </a:r>
            <a:endParaRPr lang="en-US" sz="1800" b="1">
              <a:latin typeface="Arial" charset="0"/>
            </a:endParaRPr>
          </a:p>
        </p:txBody>
      </p:sp>
      <p:sp>
        <p:nvSpPr>
          <p:cNvPr id="58434" name="Rectangle 66"/>
          <p:cNvSpPr>
            <a:spLocks noChangeArrowheads="1"/>
          </p:cNvSpPr>
          <p:nvPr/>
        </p:nvSpPr>
        <p:spPr bwMode="auto">
          <a:xfrm>
            <a:off x="5232400" y="5572125"/>
            <a:ext cx="3225800" cy="274638"/>
          </a:xfrm>
          <a:prstGeom prst="rect">
            <a:avLst/>
          </a:prstGeom>
          <a:noFill/>
          <a:ln w="9525">
            <a:noFill/>
            <a:miter lim="800000"/>
            <a:headEnd/>
            <a:tailEnd/>
          </a:ln>
        </p:spPr>
        <p:txBody>
          <a:bodyPr wrap="none" lIns="0" tIns="0" rIns="0" bIns="0">
            <a:spAutoFit/>
          </a:bodyPr>
          <a:lstStyle/>
          <a:p>
            <a:pPr algn="l"/>
            <a:r>
              <a:rPr lang="en-US" sz="1800" b="1">
                <a:solidFill>
                  <a:srgbClr val="231F20"/>
                </a:solidFill>
                <a:latin typeface="Arial" charset="0"/>
              </a:rPr>
              <a:t>Subcutaneous adipose tissue</a:t>
            </a:r>
            <a:endParaRPr lang="en-US" sz="1800" b="1">
              <a:latin typeface="Arial" charset="0"/>
            </a:endParaRPr>
          </a:p>
        </p:txBody>
      </p:sp>
      <p:sp>
        <p:nvSpPr>
          <p:cNvPr id="58435" name="Rectangle 67"/>
          <p:cNvSpPr>
            <a:spLocks noChangeArrowheads="1"/>
          </p:cNvSpPr>
          <p:nvPr/>
        </p:nvSpPr>
        <p:spPr bwMode="auto">
          <a:xfrm>
            <a:off x="5241925" y="4027488"/>
            <a:ext cx="993775" cy="274637"/>
          </a:xfrm>
          <a:prstGeom prst="rect">
            <a:avLst/>
          </a:prstGeom>
          <a:noFill/>
          <a:ln w="9525">
            <a:noFill/>
            <a:miter lim="800000"/>
            <a:headEnd/>
            <a:tailEnd/>
          </a:ln>
        </p:spPr>
        <p:txBody>
          <a:bodyPr wrap="none" lIns="0" tIns="0" rIns="0" bIns="0">
            <a:spAutoFit/>
          </a:bodyPr>
          <a:lstStyle/>
          <a:p>
            <a:pPr algn="l"/>
            <a:r>
              <a:rPr lang="en-US" sz="1800" b="1">
                <a:latin typeface="Arial" charset="0"/>
              </a:rPr>
              <a:t>• </a:t>
            </a:r>
            <a:r>
              <a:rPr lang="en-US" sz="1800" b="1">
                <a:solidFill>
                  <a:srgbClr val="231F20"/>
                </a:solidFill>
                <a:latin typeface="Arial" charset="0"/>
              </a:rPr>
              <a:t>Medulla</a:t>
            </a:r>
          </a:p>
        </p:txBody>
      </p:sp>
      <p:sp>
        <p:nvSpPr>
          <p:cNvPr id="58436" name="Rectangle 68"/>
          <p:cNvSpPr>
            <a:spLocks noChangeArrowheads="1"/>
          </p:cNvSpPr>
          <p:nvPr/>
        </p:nvSpPr>
        <p:spPr bwMode="auto">
          <a:xfrm>
            <a:off x="5241925" y="3830638"/>
            <a:ext cx="866775" cy="274637"/>
          </a:xfrm>
          <a:prstGeom prst="rect">
            <a:avLst/>
          </a:prstGeom>
          <a:noFill/>
          <a:ln w="9525">
            <a:noFill/>
            <a:miter lim="800000"/>
            <a:headEnd/>
            <a:tailEnd/>
          </a:ln>
        </p:spPr>
        <p:txBody>
          <a:bodyPr wrap="none" lIns="0" tIns="0" rIns="0" bIns="0">
            <a:spAutoFit/>
          </a:bodyPr>
          <a:lstStyle/>
          <a:p>
            <a:pPr algn="l"/>
            <a:r>
              <a:rPr lang="en-US" sz="1800" b="1">
                <a:latin typeface="Arial" charset="0"/>
              </a:rPr>
              <a:t>• </a:t>
            </a:r>
            <a:r>
              <a:rPr lang="en-US" sz="1800" b="1">
                <a:solidFill>
                  <a:srgbClr val="231F20"/>
                </a:solidFill>
                <a:latin typeface="Arial" charset="0"/>
              </a:rPr>
              <a:t>Cortex</a:t>
            </a:r>
          </a:p>
        </p:txBody>
      </p:sp>
      <p:sp>
        <p:nvSpPr>
          <p:cNvPr id="58437" name="Rectangle 69"/>
          <p:cNvSpPr>
            <a:spLocks noChangeArrowheads="1"/>
          </p:cNvSpPr>
          <p:nvPr/>
        </p:nvSpPr>
        <p:spPr bwMode="auto">
          <a:xfrm>
            <a:off x="5241925" y="3630613"/>
            <a:ext cx="904875" cy="274637"/>
          </a:xfrm>
          <a:prstGeom prst="rect">
            <a:avLst/>
          </a:prstGeom>
          <a:noFill/>
          <a:ln w="9525">
            <a:noFill/>
            <a:miter lim="800000"/>
            <a:headEnd/>
            <a:tailEnd/>
          </a:ln>
        </p:spPr>
        <p:txBody>
          <a:bodyPr wrap="none" lIns="0" tIns="0" rIns="0" bIns="0">
            <a:spAutoFit/>
          </a:bodyPr>
          <a:lstStyle/>
          <a:p>
            <a:pPr algn="l"/>
            <a:r>
              <a:rPr lang="en-US" sz="1800" b="1">
                <a:latin typeface="Arial" charset="0"/>
              </a:rPr>
              <a:t>• </a:t>
            </a:r>
            <a:r>
              <a:rPr lang="en-US" sz="1800" b="1">
                <a:solidFill>
                  <a:srgbClr val="231F20"/>
                </a:solidFill>
                <a:latin typeface="Arial" charset="0"/>
              </a:rPr>
              <a:t>Cuticle</a:t>
            </a:r>
          </a:p>
        </p:txBody>
      </p:sp>
      <p:sp>
        <p:nvSpPr>
          <p:cNvPr id="58438" name="Rectangle 70"/>
          <p:cNvSpPr>
            <a:spLocks noChangeArrowheads="1"/>
          </p:cNvSpPr>
          <p:nvPr/>
        </p:nvSpPr>
        <p:spPr bwMode="auto">
          <a:xfrm>
            <a:off x="5241925" y="2573338"/>
            <a:ext cx="2111375" cy="274637"/>
          </a:xfrm>
          <a:prstGeom prst="rect">
            <a:avLst/>
          </a:prstGeom>
          <a:noFill/>
          <a:ln w="9525">
            <a:noFill/>
            <a:miter lim="800000"/>
            <a:headEnd/>
            <a:tailEnd/>
          </a:ln>
        </p:spPr>
        <p:txBody>
          <a:bodyPr wrap="none" lIns="0" tIns="0" rIns="0" bIns="0">
            <a:spAutoFit/>
          </a:bodyPr>
          <a:lstStyle/>
          <a:p>
            <a:pPr algn="l"/>
            <a:r>
              <a:rPr lang="en-US" sz="1800" b="1">
                <a:latin typeface="Arial" charset="0"/>
              </a:rPr>
              <a:t>• </a:t>
            </a:r>
            <a:r>
              <a:rPr lang="en-US" sz="1800" b="1">
                <a:solidFill>
                  <a:srgbClr val="231F20"/>
                </a:solidFill>
                <a:latin typeface="Arial" charset="0"/>
              </a:rPr>
              <a:t>Glassy membrane</a:t>
            </a:r>
          </a:p>
        </p:txBody>
      </p:sp>
      <p:sp>
        <p:nvSpPr>
          <p:cNvPr id="58439" name="Rectangle 71"/>
          <p:cNvSpPr>
            <a:spLocks noChangeArrowheads="1"/>
          </p:cNvSpPr>
          <p:nvPr/>
        </p:nvSpPr>
        <p:spPr bwMode="auto">
          <a:xfrm>
            <a:off x="5229225" y="3363913"/>
            <a:ext cx="1104900" cy="322262"/>
          </a:xfrm>
          <a:prstGeom prst="rect">
            <a:avLst/>
          </a:prstGeom>
          <a:noFill/>
          <a:ln w="9525">
            <a:noFill/>
            <a:miter lim="800000"/>
            <a:headEnd/>
            <a:tailEnd/>
          </a:ln>
        </p:spPr>
        <p:txBody>
          <a:bodyPr wrap="none" lIns="0" tIns="0" rIns="0" bIns="0">
            <a:spAutoFit/>
          </a:bodyPr>
          <a:lstStyle/>
          <a:p>
            <a:pPr algn="l"/>
            <a:r>
              <a:rPr lang="en-US" sz="1800">
                <a:solidFill>
                  <a:srgbClr val="231F20"/>
                </a:solidFill>
                <a:latin typeface="Arial Black" pitchFamily="34" charset="0"/>
              </a:rPr>
              <a:t>Hair root</a:t>
            </a:r>
            <a:endParaRPr lang="en-US" sz="1800">
              <a:latin typeface="Arial" charset="0"/>
            </a:endParaRP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6" name="Rectangle 4"/>
          <p:cNvSpPr>
            <a:spLocks noGrp="1" noChangeArrowheads="1"/>
          </p:cNvSpPr>
          <p:nvPr>
            <p:ph type="title"/>
          </p:nvPr>
        </p:nvSpPr>
        <p:spPr>
          <a:xfrm>
            <a:off x="0" y="261938"/>
            <a:ext cx="8991600" cy="609600"/>
          </a:xfrm>
        </p:spPr>
        <p:txBody>
          <a:bodyPr/>
          <a:lstStyle/>
          <a:p>
            <a:r>
              <a:rPr lang="en-US" dirty="0"/>
              <a:t>Hair </a:t>
            </a:r>
            <a:r>
              <a:rPr lang="en-US" dirty="0" smtClean="0"/>
              <a:t>Follicle (one complete hair including base)</a:t>
            </a:r>
            <a:endParaRPr lang="en-US" dirty="0"/>
          </a:p>
        </p:txBody>
      </p:sp>
      <p:sp>
        <p:nvSpPr>
          <p:cNvPr id="54277" name="Rectangle 5"/>
          <p:cNvSpPr>
            <a:spLocks noGrp="1" noChangeArrowheads="1"/>
          </p:cNvSpPr>
          <p:nvPr>
            <p:ph type="body" idx="1"/>
          </p:nvPr>
        </p:nvSpPr>
        <p:spPr>
          <a:xfrm>
            <a:off x="460375" y="838201"/>
            <a:ext cx="8228013" cy="5473700"/>
          </a:xfrm>
        </p:spPr>
        <p:txBody>
          <a:bodyPr/>
          <a:lstStyle/>
          <a:p>
            <a:r>
              <a:rPr lang="en-US" sz="2400" dirty="0"/>
              <a:t>Extends from the epidermal surface into dermis</a:t>
            </a:r>
          </a:p>
          <a:p>
            <a:r>
              <a:rPr lang="en-US" sz="2400" dirty="0"/>
              <a:t>Two-layered wall: outer connective tissue root sheath, inner epithelial root sheath</a:t>
            </a:r>
          </a:p>
          <a:p>
            <a:r>
              <a:rPr lang="en-US" sz="2400" dirty="0"/>
              <a:t>Hair bulb: expanded deep end </a:t>
            </a:r>
            <a:endParaRPr lang="en-US" sz="2400" dirty="0" smtClean="0"/>
          </a:p>
          <a:p>
            <a:endParaRPr lang="en-US" dirty="0"/>
          </a:p>
        </p:txBody>
      </p:sp>
      <p:pic>
        <p:nvPicPr>
          <p:cNvPr id="4" name="Picture 3" descr="hair follicle.jpg"/>
          <p:cNvPicPr>
            <a:picLocks noChangeAspect="1"/>
          </p:cNvPicPr>
          <p:nvPr/>
        </p:nvPicPr>
        <p:blipFill>
          <a:blip r:embed="rId2" cstate="print"/>
          <a:stretch>
            <a:fillRect/>
          </a:stretch>
        </p:blipFill>
        <p:spPr>
          <a:xfrm>
            <a:off x="1905000" y="2895600"/>
            <a:ext cx="5029200" cy="3429000"/>
          </a:xfrm>
          <a:prstGeom prst="rect">
            <a:avLst/>
          </a:prstGeom>
        </p:spPr>
      </p:pic>
      <p:cxnSp>
        <p:nvCxnSpPr>
          <p:cNvPr id="6" name="Straight Arrow Connector 5"/>
          <p:cNvCxnSpPr/>
          <p:nvPr/>
        </p:nvCxnSpPr>
        <p:spPr bwMode="auto">
          <a:xfrm rot="16200000" flipH="1">
            <a:off x="266700" y="3467100"/>
            <a:ext cx="2743200" cy="1295400"/>
          </a:xfrm>
          <a:prstGeom prst="straightConnector1">
            <a:avLst/>
          </a:prstGeom>
          <a:ln>
            <a:headEnd type="none" w="med" len="med"/>
            <a:tailEnd type="arrow"/>
          </a:ln>
        </p:spPr>
        <p:style>
          <a:lnRef idx="2">
            <a:schemeClr val="dk1"/>
          </a:lnRef>
          <a:fillRef idx="0">
            <a:schemeClr val="dk1"/>
          </a:fillRef>
          <a:effectRef idx="1">
            <a:schemeClr val="dk1"/>
          </a:effectRef>
          <a:fontRef idx="minor">
            <a:schemeClr val="tx1"/>
          </a:fontRef>
        </p:style>
      </p:cxn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4" name="Rectangle 4"/>
          <p:cNvSpPr>
            <a:spLocks noGrp="1" noChangeArrowheads="1"/>
          </p:cNvSpPr>
          <p:nvPr>
            <p:ph type="title"/>
          </p:nvPr>
        </p:nvSpPr>
        <p:spPr/>
        <p:txBody>
          <a:bodyPr/>
          <a:lstStyle/>
          <a:p>
            <a:r>
              <a:rPr lang="en-US"/>
              <a:t>Hair Follicle</a:t>
            </a:r>
          </a:p>
        </p:txBody>
      </p:sp>
      <p:sp>
        <p:nvSpPr>
          <p:cNvPr id="56325" name="Rectangle 5"/>
          <p:cNvSpPr>
            <a:spLocks noGrp="1" noChangeArrowheads="1"/>
          </p:cNvSpPr>
          <p:nvPr>
            <p:ph type="body" idx="1"/>
          </p:nvPr>
        </p:nvSpPr>
        <p:spPr/>
        <p:txBody>
          <a:bodyPr/>
          <a:lstStyle/>
          <a:p>
            <a:r>
              <a:rPr lang="en-US"/>
              <a:t>Hair follicle receptor (root hair plexus) </a:t>
            </a:r>
          </a:p>
          <a:p>
            <a:pPr lvl="1"/>
            <a:r>
              <a:rPr lang="en-US"/>
              <a:t>Sensory nerve endings around each hair bulb</a:t>
            </a:r>
          </a:p>
          <a:p>
            <a:pPr lvl="2"/>
            <a:r>
              <a:rPr lang="en-US"/>
              <a:t>Stimulated by bending a hair</a:t>
            </a:r>
          </a:p>
          <a:p>
            <a:r>
              <a:rPr lang="en-US"/>
              <a:t>Arrector pili</a:t>
            </a:r>
          </a:p>
          <a:p>
            <a:pPr lvl="1"/>
            <a:r>
              <a:rPr lang="en-US"/>
              <a:t>Smooth muscle attached to follicle</a:t>
            </a:r>
          </a:p>
          <a:p>
            <a:pPr lvl="1"/>
            <a:r>
              <a:rPr lang="en-US"/>
              <a:t>Responsible for “goose bumps”</a:t>
            </a: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2" name="Rectangle 4"/>
          <p:cNvSpPr>
            <a:spLocks noChangeArrowheads="1"/>
          </p:cNvSpPr>
          <p:nvPr/>
        </p:nvSpPr>
        <p:spPr bwMode="auto">
          <a:xfrm>
            <a:off x="8151813" y="6581775"/>
            <a:ext cx="989012" cy="274638"/>
          </a:xfrm>
          <a:prstGeom prst="rect">
            <a:avLst/>
          </a:prstGeom>
          <a:noFill/>
          <a:ln w="9525">
            <a:noFill/>
            <a:miter lim="800000"/>
            <a:headEnd/>
            <a:tailEnd/>
          </a:ln>
          <a:effectLst/>
        </p:spPr>
        <p:txBody>
          <a:bodyPr wrap="none">
            <a:spAutoFit/>
          </a:bodyPr>
          <a:lstStyle/>
          <a:p>
            <a:pPr algn="r"/>
            <a:r>
              <a:rPr lang="en-US" sz="1200" b="1">
                <a:latin typeface="Arial" charset="0"/>
              </a:rPr>
              <a:t>Figure 5.6c</a:t>
            </a:r>
          </a:p>
        </p:txBody>
      </p:sp>
      <p:pic>
        <p:nvPicPr>
          <p:cNvPr id="58375" name="Picture 7" descr="figure_05_06c"/>
          <p:cNvPicPr>
            <a:picLocks noChangeAspect="1" noChangeArrowheads="1"/>
          </p:cNvPicPr>
          <p:nvPr/>
        </p:nvPicPr>
        <p:blipFill>
          <a:blip r:embed="rId2" cstate="print"/>
          <a:srcRect/>
          <a:stretch>
            <a:fillRect/>
          </a:stretch>
        </p:blipFill>
        <p:spPr bwMode="auto">
          <a:xfrm>
            <a:off x="346075" y="496888"/>
            <a:ext cx="8229600" cy="5886450"/>
          </a:xfrm>
          <a:prstGeom prst="rect">
            <a:avLst/>
          </a:prstGeom>
          <a:noFill/>
        </p:spPr>
      </p:pic>
      <p:sp>
        <p:nvSpPr>
          <p:cNvPr id="58376" name="Freeform 8"/>
          <p:cNvSpPr>
            <a:spLocks/>
          </p:cNvSpPr>
          <p:nvPr/>
        </p:nvSpPr>
        <p:spPr bwMode="auto">
          <a:xfrm>
            <a:off x="1447800" y="1260475"/>
            <a:ext cx="314325" cy="304800"/>
          </a:xfrm>
          <a:custGeom>
            <a:avLst/>
            <a:gdLst/>
            <a:ahLst/>
            <a:cxnLst>
              <a:cxn ang="0">
                <a:pos x="0" y="0"/>
              </a:cxn>
              <a:cxn ang="0">
                <a:pos x="86" y="0"/>
              </a:cxn>
              <a:cxn ang="0">
                <a:pos x="148" y="142"/>
              </a:cxn>
            </a:cxnLst>
            <a:rect l="0" t="0" r="r" b="b"/>
            <a:pathLst>
              <a:path w="148" h="142">
                <a:moveTo>
                  <a:pt x="0" y="0"/>
                </a:moveTo>
                <a:lnTo>
                  <a:pt x="86" y="0"/>
                </a:lnTo>
                <a:lnTo>
                  <a:pt x="148" y="142"/>
                </a:lnTo>
              </a:path>
            </a:pathLst>
          </a:custGeom>
          <a:noFill/>
          <a:ln w="25400">
            <a:solidFill>
              <a:srgbClr val="FFFFFF"/>
            </a:solidFill>
            <a:prstDash val="solid"/>
            <a:round/>
            <a:headEnd/>
            <a:tailEnd/>
          </a:ln>
        </p:spPr>
        <p:txBody>
          <a:bodyPr/>
          <a:lstStyle/>
          <a:p>
            <a:endParaRPr lang="en-US"/>
          </a:p>
        </p:txBody>
      </p:sp>
      <p:sp>
        <p:nvSpPr>
          <p:cNvPr id="58377" name="Freeform 9"/>
          <p:cNvSpPr>
            <a:spLocks/>
          </p:cNvSpPr>
          <p:nvPr/>
        </p:nvSpPr>
        <p:spPr bwMode="auto">
          <a:xfrm>
            <a:off x="1784350" y="1539875"/>
            <a:ext cx="104775" cy="260350"/>
          </a:xfrm>
          <a:custGeom>
            <a:avLst/>
            <a:gdLst/>
            <a:ahLst/>
            <a:cxnLst>
              <a:cxn ang="0">
                <a:pos x="0" y="164"/>
              </a:cxn>
              <a:cxn ang="0">
                <a:pos x="22" y="164"/>
              </a:cxn>
              <a:cxn ang="0">
                <a:pos x="66" y="0"/>
              </a:cxn>
            </a:cxnLst>
            <a:rect l="0" t="0" r="r" b="b"/>
            <a:pathLst>
              <a:path w="66" h="164">
                <a:moveTo>
                  <a:pt x="0" y="164"/>
                </a:moveTo>
                <a:lnTo>
                  <a:pt x="22" y="164"/>
                </a:lnTo>
                <a:lnTo>
                  <a:pt x="66" y="0"/>
                </a:lnTo>
              </a:path>
            </a:pathLst>
          </a:custGeom>
          <a:noFill/>
          <a:ln w="25400">
            <a:solidFill>
              <a:srgbClr val="FFFFFF"/>
            </a:solidFill>
            <a:prstDash val="solid"/>
            <a:round/>
            <a:headEnd/>
            <a:tailEnd/>
          </a:ln>
        </p:spPr>
        <p:txBody>
          <a:bodyPr/>
          <a:lstStyle/>
          <a:p>
            <a:endParaRPr lang="en-US"/>
          </a:p>
        </p:txBody>
      </p:sp>
      <p:sp>
        <p:nvSpPr>
          <p:cNvPr id="58378" name="Line 10"/>
          <p:cNvSpPr>
            <a:spLocks noChangeShapeType="1"/>
          </p:cNvSpPr>
          <p:nvPr/>
        </p:nvSpPr>
        <p:spPr bwMode="auto">
          <a:xfrm>
            <a:off x="1562100" y="2263775"/>
            <a:ext cx="657225" cy="1588"/>
          </a:xfrm>
          <a:prstGeom prst="line">
            <a:avLst/>
          </a:prstGeom>
          <a:noFill/>
          <a:ln w="25400">
            <a:solidFill>
              <a:srgbClr val="FFFFFF"/>
            </a:solidFill>
            <a:round/>
            <a:headEnd/>
            <a:tailEnd/>
          </a:ln>
        </p:spPr>
        <p:txBody>
          <a:bodyPr/>
          <a:lstStyle/>
          <a:p>
            <a:endParaRPr lang="en-US"/>
          </a:p>
        </p:txBody>
      </p:sp>
      <p:sp>
        <p:nvSpPr>
          <p:cNvPr id="58379" name="Line 11"/>
          <p:cNvSpPr>
            <a:spLocks noChangeShapeType="1"/>
          </p:cNvSpPr>
          <p:nvPr/>
        </p:nvSpPr>
        <p:spPr bwMode="auto">
          <a:xfrm>
            <a:off x="1574800" y="2578100"/>
            <a:ext cx="695325" cy="1588"/>
          </a:xfrm>
          <a:prstGeom prst="line">
            <a:avLst/>
          </a:prstGeom>
          <a:noFill/>
          <a:ln w="25400">
            <a:solidFill>
              <a:srgbClr val="FFFFFF"/>
            </a:solidFill>
            <a:round/>
            <a:headEnd/>
            <a:tailEnd/>
          </a:ln>
        </p:spPr>
        <p:txBody>
          <a:bodyPr/>
          <a:lstStyle/>
          <a:p>
            <a:endParaRPr lang="en-US"/>
          </a:p>
        </p:txBody>
      </p:sp>
      <p:sp>
        <p:nvSpPr>
          <p:cNvPr id="58380" name="Line 12"/>
          <p:cNvSpPr>
            <a:spLocks noChangeShapeType="1"/>
          </p:cNvSpPr>
          <p:nvPr/>
        </p:nvSpPr>
        <p:spPr bwMode="auto">
          <a:xfrm>
            <a:off x="1647825" y="622300"/>
            <a:ext cx="409575" cy="1588"/>
          </a:xfrm>
          <a:prstGeom prst="line">
            <a:avLst/>
          </a:prstGeom>
          <a:noFill/>
          <a:ln w="25400">
            <a:solidFill>
              <a:srgbClr val="FFFFFF"/>
            </a:solidFill>
            <a:round/>
            <a:headEnd/>
            <a:tailEnd/>
          </a:ln>
        </p:spPr>
        <p:txBody>
          <a:bodyPr/>
          <a:lstStyle/>
          <a:p>
            <a:endParaRPr lang="en-US"/>
          </a:p>
        </p:txBody>
      </p:sp>
      <p:sp>
        <p:nvSpPr>
          <p:cNvPr id="58381" name="Freeform 13"/>
          <p:cNvSpPr>
            <a:spLocks/>
          </p:cNvSpPr>
          <p:nvPr/>
        </p:nvSpPr>
        <p:spPr bwMode="auto">
          <a:xfrm>
            <a:off x="3952875" y="2784475"/>
            <a:ext cx="307975" cy="85725"/>
          </a:xfrm>
          <a:custGeom>
            <a:avLst/>
            <a:gdLst/>
            <a:ahLst/>
            <a:cxnLst>
              <a:cxn ang="0">
                <a:pos x="0" y="54"/>
              </a:cxn>
              <a:cxn ang="0">
                <a:pos x="0" y="0"/>
              </a:cxn>
              <a:cxn ang="0">
                <a:pos x="194" y="0"/>
              </a:cxn>
              <a:cxn ang="0">
                <a:pos x="194" y="54"/>
              </a:cxn>
            </a:cxnLst>
            <a:rect l="0" t="0" r="r" b="b"/>
            <a:pathLst>
              <a:path w="194" h="54">
                <a:moveTo>
                  <a:pt x="0" y="54"/>
                </a:moveTo>
                <a:lnTo>
                  <a:pt x="0" y="0"/>
                </a:lnTo>
                <a:lnTo>
                  <a:pt x="194" y="0"/>
                </a:lnTo>
                <a:lnTo>
                  <a:pt x="194" y="54"/>
                </a:lnTo>
              </a:path>
            </a:pathLst>
          </a:custGeom>
          <a:noFill/>
          <a:ln w="25400">
            <a:solidFill>
              <a:srgbClr val="FFFFFF"/>
            </a:solidFill>
            <a:prstDash val="solid"/>
            <a:round/>
            <a:headEnd/>
            <a:tailEnd/>
          </a:ln>
        </p:spPr>
        <p:txBody>
          <a:bodyPr/>
          <a:lstStyle/>
          <a:p>
            <a:endParaRPr lang="en-US"/>
          </a:p>
        </p:txBody>
      </p:sp>
      <p:sp>
        <p:nvSpPr>
          <p:cNvPr id="58382" name="Freeform 14"/>
          <p:cNvSpPr>
            <a:spLocks/>
          </p:cNvSpPr>
          <p:nvPr/>
        </p:nvSpPr>
        <p:spPr bwMode="auto">
          <a:xfrm>
            <a:off x="3790950" y="3425825"/>
            <a:ext cx="146050" cy="85725"/>
          </a:xfrm>
          <a:custGeom>
            <a:avLst/>
            <a:gdLst/>
            <a:ahLst/>
            <a:cxnLst>
              <a:cxn ang="0">
                <a:pos x="0" y="52"/>
              </a:cxn>
              <a:cxn ang="0">
                <a:pos x="0" y="0"/>
              </a:cxn>
              <a:cxn ang="0">
                <a:pos x="92" y="0"/>
              </a:cxn>
              <a:cxn ang="0">
                <a:pos x="92" y="54"/>
              </a:cxn>
            </a:cxnLst>
            <a:rect l="0" t="0" r="r" b="b"/>
            <a:pathLst>
              <a:path w="92" h="54">
                <a:moveTo>
                  <a:pt x="0" y="52"/>
                </a:moveTo>
                <a:lnTo>
                  <a:pt x="0" y="0"/>
                </a:lnTo>
                <a:lnTo>
                  <a:pt x="92" y="0"/>
                </a:lnTo>
                <a:lnTo>
                  <a:pt x="92" y="54"/>
                </a:lnTo>
              </a:path>
            </a:pathLst>
          </a:custGeom>
          <a:noFill/>
          <a:ln w="25400">
            <a:solidFill>
              <a:srgbClr val="FFFFFF"/>
            </a:solidFill>
            <a:prstDash val="solid"/>
            <a:round/>
            <a:headEnd/>
            <a:tailEnd/>
          </a:ln>
        </p:spPr>
        <p:txBody>
          <a:bodyPr/>
          <a:lstStyle/>
          <a:p>
            <a:endParaRPr lang="en-US"/>
          </a:p>
        </p:txBody>
      </p:sp>
      <p:sp>
        <p:nvSpPr>
          <p:cNvPr id="58383" name="Freeform 15"/>
          <p:cNvSpPr>
            <a:spLocks/>
          </p:cNvSpPr>
          <p:nvPr/>
        </p:nvSpPr>
        <p:spPr bwMode="auto">
          <a:xfrm>
            <a:off x="3600450" y="3676650"/>
            <a:ext cx="222250" cy="82550"/>
          </a:xfrm>
          <a:custGeom>
            <a:avLst/>
            <a:gdLst/>
            <a:ahLst/>
            <a:cxnLst>
              <a:cxn ang="0">
                <a:pos x="0" y="52"/>
              </a:cxn>
              <a:cxn ang="0">
                <a:pos x="0" y="0"/>
              </a:cxn>
              <a:cxn ang="0">
                <a:pos x="140" y="0"/>
              </a:cxn>
              <a:cxn ang="0">
                <a:pos x="140" y="52"/>
              </a:cxn>
            </a:cxnLst>
            <a:rect l="0" t="0" r="r" b="b"/>
            <a:pathLst>
              <a:path w="140" h="52">
                <a:moveTo>
                  <a:pt x="0" y="52"/>
                </a:moveTo>
                <a:lnTo>
                  <a:pt x="0" y="0"/>
                </a:lnTo>
                <a:lnTo>
                  <a:pt x="140" y="0"/>
                </a:lnTo>
                <a:lnTo>
                  <a:pt x="140" y="52"/>
                </a:lnTo>
              </a:path>
            </a:pathLst>
          </a:custGeom>
          <a:noFill/>
          <a:ln w="25400">
            <a:solidFill>
              <a:srgbClr val="FFFFFF"/>
            </a:solidFill>
            <a:prstDash val="solid"/>
            <a:round/>
            <a:headEnd/>
            <a:tailEnd/>
          </a:ln>
        </p:spPr>
        <p:txBody>
          <a:bodyPr/>
          <a:lstStyle/>
          <a:p>
            <a:endParaRPr lang="en-US"/>
          </a:p>
        </p:txBody>
      </p:sp>
      <p:sp>
        <p:nvSpPr>
          <p:cNvPr id="58384" name="Freeform 16"/>
          <p:cNvSpPr>
            <a:spLocks/>
          </p:cNvSpPr>
          <p:nvPr/>
        </p:nvSpPr>
        <p:spPr bwMode="auto">
          <a:xfrm>
            <a:off x="3248025" y="4356100"/>
            <a:ext cx="1955800" cy="130175"/>
          </a:xfrm>
          <a:custGeom>
            <a:avLst/>
            <a:gdLst/>
            <a:ahLst/>
            <a:cxnLst>
              <a:cxn ang="0">
                <a:pos x="1232" y="82"/>
              </a:cxn>
              <a:cxn ang="0">
                <a:pos x="398" y="82"/>
              </a:cxn>
              <a:cxn ang="0">
                <a:pos x="0" y="0"/>
              </a:cxn>
            </a:cxnLst>
            <a:rect l="0" t="0" r="r" b="b"/>
            <a:pathLst>
              <a:path w="1232" h="82">
                <a:moveTo>
                  <a:pt x="1232" y="82"/>
                </a:moveTo>
                <a:lnTo>
                  <a:pt x="398" y="82"/>
                </a:lnTo>
                <a:lnTo>
                  <a:pt x="0" y="0"/>
                </a:lnTo>
              </a:path>
            </a:pathLst>
          </a:custGeom>
          <a:noFill/>
          <a:ln w="25400">
            <a:solidFill>
              <a:srgbClr val="FFFFFF"/>
            </a:solidFill>
            <a:prstDash val="solid"/>
            <a:round/>
            <a:headEnd/>
            <a:tailEnd/>
          </a:ln>
        </p:spPr>
        <p:txBody>
          <a:bodyPr/>
          <a:lstStyle/>
          <a:p>
            <a:endParaRPr lang="en-US"/>
          </a:p>
        </p:txBody>
      </p:sp>
      <p:sp>
        <p:nvSpPr>
          <p:cNvPr id="58385" name="Freeform 17"/>
          <p:cNvSpPr>
            <a:spLocks/>
          </p:cNvSpPr>
          <p:nvPr/>
        </p:nvSpPr>
        <p:spPr bwMode="auto">
          <a:xfrm>
            <a:off x="3213100" y="4076700"/>
            <a:ext cx="1990725" cy="76200"/>
          </a:xfrm>
          <a:custGeom>
            <a:avLst/>
            <a:gdLst/>
            <a:ahLst/>
            <a:cxnLst>
              <a:cxn ang="0">
                <a:pos x="1254" y="48"/>
              </a:cxn>
              <a:cxn ang="0">
                <a:pos x="420" y="48"/>
              </a:cxn>
              <a:cxn ang="0">
                <a:pos x="0" y="0"/>
              </a:cxn>
            </a:cxnLst>
            <a:rect l="0" t="0" r="r" b="b"/>
            <a:pathLst>
              <a:path w="1254" h="48">
                <a:moveTo>
                  <a:pt x="1254" y="48"/>
                </a:moveTo>
                <a:lnTo>
                  <a:pt x="420" y="48"/>
                </a:lnTo>
                <a:lnTo>
                  <a:pt x="0" y="0"/>
                </a:lnTo>
              </a:path>
            </a:pathLst>
          </a:custGeom>
          <a:noFill/>
          <a:ln w="25400">
            <a:solidFill>
              <a:srgbClr val="FFFFFF"/>
            </a:solidFill>
            <a:prstDash val="solid"/>
            <a:round/>
            <a:headEnd/>
            <a:tailEnd/>
          </a:ln>
        </p:spPr>
        <p:txBody>
          <a:bodyPr/>
          <a:lstStyle/>
          <a:p>
            <a:endParaRPr lang="en-US"/>
          </a:p>
        </p:txBody>
      </p:sp>
      <p:sp>
        <p:nvSpPr>
          <p:cNvPr id="58386" name="Freeform 18"/>
          <p:cNvSpPr>
            <a:spLocks/>
          </p:cNvSpPr>
          <p:nvPr/>
        </p:nvSpPr>
        <p:spPr bwMode="auto">
          <a:xfrm>
            <a:off x="3863975" y="2936875"/>
            <a:ext cx="1330325" cy="485775"/>
          </a:xfrm>
          <a:custGeom>
            <a:avLst/>
            <a:gdLst/>
            <a:ahLst/>
            <a:cxnLst>
              <a:cxn ang="0">
                <a:pos x="838" y="0"/>
              </a:cxn>
              <a:cxn ang="0">
                <a:pos x="696" y="0"/>
              </a:cxn>
              <a:cxn ang="0">
                <a:pos x="0" y="306"/>
              </a:cxn>
            </a:cxnLst>
            <a:rect l="0" t="0" r="r" b="b"/>
            <a:pathLst>
              <a:path w="838" h="306">
                <a:moveTo>
                  <a:pt x="838" y="0"/>
                </a:moveTo>
                <a:lnTo>
                  <a:pt x="696" y="0"/>
                </a:lnTo>
                <a:lnTo>
                  <a:pt x="0" y="306"/>
                </a:lnTo>
              </a:path>
            </a:pathLst>
          </a:custGeom>
          <a:noFill/>
          <a:ln w="25400">
            <a:solidFill>
              <a:srgbClr val="FFFFFF"/>
            </a:solidFill>
            <a:prstDash val="solid"/>
            <a:round/>
            <a:headEnd/>
            <a:tailEnd/>
          </a:ln>
        </p:spPr>
        <p:txBody>
          <a:bodyPr/>
          <a:lstStyle/>
          <a:p>
            <a:endParaRPr lang="en-US"/>
          </a:p>
        </p:txBody>
      </p:sp>
      <p:sp>
        <p:nvSpPr>
          <p:cNvPr id="58387" name="Freeform 19"/>
          <p:cNvSpPr>
            <a:spLocks/>
          </p:cNvSpPr>
          <p:nvPr/>
        </p:nvSpPr>
        <p:spPr bwMode="auto">
          <a:xfrm>
            <a:off x="3940175" y="2705100"/>
            <a:ext cx="1257300" cy="488950"/>
          </a:xfrm>
          <a:custGeom>
            <a:avLst/>
            <a:gdLst/>
            <a:ahLst/>
            <a:cxnLst>
              <a:cxn ang="0">
                <a:pos x="792" y="0"/>
              </a:cxn>
              <a:cxn ang="0">
                <a:pos x="650" y="0"/>
              </a:cxn>
              <a:cxn ang="0">
                <a:pos x="0" y="308"/>
              </a:cxn>
            </a:cxnLst>
            <a:rect l="0" t="0" r="r" b="b"/>
            <a:pathLst>
              <a:path w="792" h="308">
                <a:moveTo>
                  <a:pt x="792" y="0"/>
                </a:moveTo>
                <a:lnTo>
                  <a:pt x="650" y="0"/>
                </a:lnTo>
                <a:lnTo>
                  <a:pt x="0" y="308"/>
                </a:lnTo>
              </a:path>
            </a:pathLst>
          </a:custGeom>
          <a:noFill/>
          <a:ln w="25400">
            <a:solidFill>
              <a:srgbClr val="FFFFFF"/>
            </a:solidFill>
            <a:prstDash val="solid"/>
            <a:round/>
            <a:headEnd/>
            <a:tailEnd/>
          </a:ln>
        </p:spPr>
        <p:txBody>
          <a:bodyPr/>
          <a:lstStyle/>
          <a:p>
            <a:endParaRPr lang="en-US"/>
          </a:p>
        </p:txBody>
      </p:sp>
      <p:sp>
        <p:nvSpPr>
          <p:cNvPr id="58388" name="Freeform 20"/>
          <p:cNvSpPr>
            <a:spLocks/>
          </p:cNvSpPr>
          <p:nvPr/>
        </p:nvSpPr>
        <p:spPr bwMode="auto">
          <a:xfrm>
            <a:off x="3702050" y="3162300"/>
            <a:ext cx="1504950" cy="514350"/>
          </a:xfrm>
          <a:custGeom>
            <a:avLst/>
            <a:gdLst/>
            <a:ahLst/>
            <a:cxnLst>
              <a:cxn ang="0">
                <a:pos x="948" y="0"/>
              </a:cxn>
              <a:cxn ang="0">
                <a:pos x="810" y="0"/>
              </a:cxn>
              <a:cxn ang="0">
                <a:pos x="0" y="324"/>
              </a:cxn>
            </a:cxnLst>
            <a:rect l="0" t="0" r="r" b="b"/>
            <a:pathLst>
              <a:path w="948" h="324">
                <a:moveTo>
                  <a:pt x="948" y="0"/>
                </a:moveTo>
                <a:lnTo>
                  <a:pt x="810" y="0"/>
                </a:lnTo>
                <a:lnTo>
                  <a:pt x="0" y="324"/>
                </a:lnTo>
              </a:path>
            </a:pathLst>
          </a:custGeom>
          <a:noFill/>
          <a:ln w="25400">
            <a:solidFill>
              <a:srgbClr val="FFFFFF"/>
            </a:solidFill>
            <a:prstDash val="solid"/>
            <a:round/>
            <a:headEnd/>
            <a:tailEnd/>
          </a:ln>
        </p:spPr>
        <p:txBody>
          <a:bodyPr/>
          <a:lstStyle/>
          <a:p>
            <a:endParaRPr lang="en-US"/>
          </a:p>
        </p:txBody>
      </p:sp>
      <p:sp>
        <p:nvSpPr>
          <p:cNvPr id="58389" name="Freeform 21"/>
          <p:cNvSpPr>
            <a:spLocks/>
          </p:cNvSpPr>
          <p:nvPr/>
        </p:nvSpPr>
        <p:spPr bwMode="auto">
          <a:xfrm>
            <a:off x="4092575" y="2479675"/>
            <a:ext cx="1117600" cy="298450"/>
          </a:xfrm>
          <a:custGeom>
            <a:avLst/>
            <a:gdLst/>
            <a:ahLst/>
            <a:cxnLst>
              <a:cxn ang="0">
                <a:pos x="704" y="0"/>
              </a:cxn>
              <a:cxn ang="0">
                <a:pos x="608" y="0"/>
              </a:cxn>
              <a:cxn ang="0">
                <a:pos x="0" y="188"/>
              </a:cxn>
            </a:cxnLst>
            <a:rect l="0" t="0" r="r" b="b"/>
            <a:pathLst>
              <a:path w="704" h="188">
                <a:moveTo>
                  <a:pt x="704" y="0"/>
                </a:moveTo>
                <a:lnTo>
                  <a:pt x="608" y="0"/>
                </a:lnTo>
                <a:lnTo>
                  <a:pt x="0" y="188"/>
                </a:lnTo>
              </a:path>
            </a:pathLst>
          </a:custGeom>
          <a:noFill/>
          <a:ln w="25400">
            <a:solidFill>
              <a:srgbClr val="FFFFFF"/>
            </a:solidFill>
            <a:prstDash val="solid"/>
            <a:round/>
            <a:headEnd/>
            <a:tailEnd/>
          </a:ln>
        </p:spPr>
        <p:txBody>
          <a:bodyPr/>
          <a:lstStyle/>
          <a:p>
            <a:endParaRPr lang="en-US"/>
          </a:p>
        </p:txBody>
      </p:sp>
      <p:sp>
        <p:nvSpPr>
          <p:cNvPr id="58390" name="Freeform 22"/>
          <p:cNvSpPr>
            <a:spLocks/>
          </p:cNvSpPr>
          <p:nvPr/>
        </p:nvSpPr>
        <p:spPr bwMode="auto">
          <a:xfrm>
            <a:off x="3521075" y="2578100"/>
            <a:ext cx="739775" cy="85725"/>
          </a:xfrm>
          <a:custGeom>
            <a:avLst/>
            <a:gdLst/>
            <a:ahLst/>
            <a:cxnLst>
              <a:cxn ang="0">
                <a:pos x="0" y="54"/>
              </a:cxn>
              <a:cxn ang="0">
                <a:pos x="0" y="0"/>
              </a:cxn>
              <a:cxn ang="0">
                <a:pos x="466" y="0"/>
              </a:cxn>
              <a:cxn ang="0">
                <a:pos x="466" y="54"/>
              </a:cxn>
            </a:cxnLst>
            <a:rect l="0" t="0" r="r" b="b"/>
            <a:pathLst>
              <a:path w="466" h="54">
                <a:moveTo>
                  <a:pt x="0" y="54"/>
                </a:moveTo>
                <a:lnTo>
                  <a:pt x="0" y="0"/>
                </a:lnTo>
                <a:lnTo>
                  <a:pt x="466" y="0"/>
                </a:lnTo>
                <a:lnTo>
                  <a:pt x="466" y="54"/>
                </a:lnTo>
              </a:path>
            </a:pathLst>
          </a:custGeom>
          <a:noFill/>
          <a:ln w="25400">
            <a:solidFill>
              <a:srgbClr val="FFFFFF"/>
            </a:solidFill>
            <a:prstDash val="solid"/>
            <a:round/>
            <a:headEnd/>
            <a:tailEnd/>
          </a:ln>
        </p:spPr>
        <p:txBody>
          <a:bodyPr/>
          <a:lstStyle/>
          <a:p>
            <a:endParaRPr lang="en-US"/>
          </a:p>
        </p:txBody>
      </p:sp>
      <p:sp>
        <p:nvSpPr>
          <p:cNvPr id="58391" name="Freeform 23"/>
          <p:cNvSpPr>
            <a:spLocks/>
          </p:cNvSpPr>
          <p:nvPr/>
        </p:nvSpPr>
        <p:spPr bwMode="auto">
          <a:xfrm>
            <a:off x="4019550" y="2257425"/>
            <a:ext cx="1200150" cy="317500"/>
          </a:xfrm>
          <a:custGeom>
            <a:avLst/>
            <a:gdLst/>
            <a:ahLst/>
            <a:cxnLst>
              <a:cxn ang="0">
                <a:pos x="756" y="0"/>
              </a:cxn>
              <a:cxn ang="0">
                <a:pos x="600" y="0"/>
              </a:cxn>
              <a:cxn ang="0">
                <a:pos x="0" y="200"/>
              </a:cxn>
            </a:cxnLst>
            <a:rect l="0" t="0" r="r" b="b"/>
            <a:pathLst>
              <a:path w="756" h="200">
                <a:moveTo>
                  <a:pt x="756" y="0"/>
                </a:moveTo>
                <a:lnTo>
                  <a:pt x="600" y="0"/>
                </a:lnTo>
                <a:lnTo>
                  <a:pt x="0" y="200"/>
                </a:lnTo>
              </a:path>
            </a:pathLst>
          </a:custGeom>
          <a:noFill/>
          <a:ln w="25400">
            <a:solidFill>
              <a:srgbClr val="FFFFFF"/>
            </a:solidFill>
            <a:prstDash val="solid"/>
            <a:round/>
            <a:headEnd/>
            <a:tailEnd/>
          </a:ln>
        </p:spPr>
        <p:txBody>
          <a:bodyPr/>
          <a:lstStyle/>
          <a:p>
            <a:endParaRPr lang="en-US"/>
          </a:p>
        </p:txBody>
      </p:sp>
      <p:sp>
        <p:nvSpPr>
          <p:cNvPr id="58392" name="Freeform 24"/>
          <p:cNvSpPr>
            <a:spLocks/>
          </p:cNvSpPr>
          <p:nvPr/>
        </p:nvSpPr>
        <p:spPr bwMode="auto">
          <a:xfrm>
            <a:off x="3536950" y="3965575"/>
            <a:ext cx="1689100" cy="50800"/>
          </a:xfrm>
          <a:custGeom>
            <a:avLst/>
            <a:gdLst/>
            <a:ahLst/>
            <a:cxnLst>
              <a:cxn ang="0">
                <a:pos x="0" y="32"/>
              </a:cxn>
              <a:cxn ang="0">
                <a:pos x="840" y="0"/>
              </a:cxn>
              <a:cxn ang="0">
                <a:pos x="1064" y="0"/>
              </a:cxn>
            </a:cxnLst>
            <a:rect l="0" t="0" r="r" b="b"/>
            <a:pathLst>
              <a:path w="1064" h="32">
                <a:moveTo>
                  <a:pt x="0" y="32"/>
                </a:moveTo>
                <a:lnTo>
                  <a:pt x="840" y="0"/>
                </a:lnTo>
                <a:lnTo>
                  <a:pt x="1064" y="0"/>
                </a:lnTo>
              </a:path>
            </a:pathLst>
          </a:custGeom>
          <a:noFill/>
          <a:ln w="25400">
            <a:solidFill>
              <a:srgbClr val="FFFFFF"/>
            </a:solidFill>
            <a:prstDash val="solid"/>
            <a:round/>
            <a:headEnd/>
            <a:tailEnd/>
          </a:ln>
        </p:spPr>
        <p:txBody>
          <a:bodyPr/>
          <a:lstStyle/>
          <a:p>
            <a:endParaRPr lang="en-US"/>
          </a:p>
        </p:txBody>
      </p:sp>
      <p:sp>
        <p:nvSpPr>
          <p:cNvPr id="58393" name="Freeform 25"/>
          <p:cNvSpPr>
            <a:spLocks/>
          </p:cNvSpPr>
          <p:nvPr/>
        </p:nvSpPr>
        <p:spPr bwMode="auto">
          <a:xfrm>
            <a:off x="3216275" y="4756150"/>
            <a:ext cx="1990725" cy="3175"/>
          </a:xfrm>
          <a:custGeom>
            <a:avLst/>
            <a:gdLst/>
            <a:ahLst/>
            <a:cxnLst>
              <a:cxn ang="0">
                <a:pos x="1254" y="2"/>
              </a:cxn>
              <a:cxn ang="0">
                <a:pos x="1146" y="2"/>
              </a:cxn>
              <a:cxn ang="0">
                <a:pos x="0" y="0"/>
              </a:cxn>
            </a:cxnLst>
            <a:rect l="0" t="0" r="r" b="b"/>
            <a:pathLst>
              <a:path w="1254" h="2">
                <a:moveTo>
                  <a:pt x="1254" y="2"/>
                </a:moveTo>
                <a:lnTo>
                  <a:pt x="1146" y="2"/>
                </a:lnTo>
                <a:lnTo>
                  <a:pt x="0" y="0"/>
                </a:lnTo>
              </a:path>
            </a:pathLst>
          </a:custGeom>
          <a:noFill/>
          <a:ln w="25400">
            <a:solidFill>
              <a:srgbClr val="FFFFFF"/>
            </a:solidFill>
            <a:prstDash val="solid"/>
            <a:round/>
            <a:headEnd/>
            <a:tailEnd/>
          </a:ln>
        </p:spPr>
        <p:txBody>
          <a:bodyPr/>
          <a:lstStyle/>
          <a:p>
            <a:endParaRPr lang="en-US"/>
          </a:p>
        </p:txBody>
      </p:sp>
      <p:sp>
        <p:nvSpPr>
          <p:cNvPr id="58394" name="Line 26"/>
          <p:cNvSpPr>
            <a:spLocks noChangeShapeType="1"/>
          </p:cNvSpPr>
          <p:nvPr/>
        </p:nvSpPr>
        <p:spPr bwMode="auto">
          <a:xfrm flipH="1">
            <a:off x="4330700" y="5689600"/>
            <a:ext cx="876300" cy="1588"/>
          </a:xfrm>
          <a:prstGeom prst="line">
            <a:avLst/>
          </a:prstGeom>
          <a:noFill/>
          <a:ln w="25400">
            <a:solidFill>
              <a:srgbClr val="FFFFFF"/>
            </a:solidFill>
            <a:round/>
            <a:headEnd/>
            <a:tailEnd/>
          </a:ln>
        </p:spPr>
        <p:txBody>
          <a:bodyPr/>
          <a:lstStyle/>
          <a:p>
            <a:endParaRPr lang="en-US"/>
          </a:p>
        </p:txBody>
      </p:sp>
      <p:sp>
        <p:nvSpPr>
          <p:cNvPr id="58395" name="Line 27"/>
          <p:cNvSpPr>
            <a:spLocks noChangeShapeType="1"/>
          </p:cNvSpPr>
          <p:nvPr/>
        </p:nvSpPr>
        <p:spPr bwMode="auto">
          <a:xfrm flipH="1">
            <a:off x="2841625" y="3965575"/>
            <a:ext cx="2028825" cy="19050"/>
          </a:xfrm>
          <a:prstGeom prst="line">
            <a:avLst/>
          </a:prstGeom>
          <a:noFill/>
          <a:ln w="25400">
            <a:solidFill>
              <a:srgbClr val="FFFFFF"/>
            </a:solidFill>
            <a:round/>
            <a:headEnd/>
            <a:tailEnd/>
          </a:ln>
        </p:spPr>
        <p:txBody>
          <a:bodyPr/>
          <a:lstStyle/>
          <a:p>
            <a:endParaRPr lang="en-US"/>
          </a:p>
        </p:txBody>
      </p:sp>
      <p:sp>
        <p:nvSpPr>
          <p:cNvPr id="58396" name="Freeform 28"/>
          <p:cNvSpPr>
            <a:spLocks/>
          </p:cNvSpPr>
          <p:nvPr/>
        </p:nvSpPr>
        <p:spPr bwMode="auto">
          <a:xfrm>
            <a:off x="3581400" y="5026025"/>
            <a:ext cx="1631950" cy="1588"/>
          </a:xfrm>
          <a:custGeom>
            <a:avLst/>
            <a:gdLst/>
            <a:ahLst/>
            <a:cxnLst>
              <a:cxn ang="0">
                <a:pos x="1028" y="0"/>
              </a:cxn>
              <a:cxn ang="0">
                <a:pos x="910" y="0"/>
              </a:cxn>
              <a:cxn ang="0">
                <a:pos x="0" y="0"/>
              </a:cxn>
            </a:cxnLst>
            <a:rect l="0" t="0" r="r" b="b"/>
            <a:pathLst>
              <a:path w="1028">
                <a:moveTo>
                  <a:pt x="1028" y="0"/>
                </a:moveTo>
                <a:lnTo>
                  <a:pt x="910" y="0"/>
                </a:lnTo>
                <a:lnTo>
                  <a:pt x="0" y="0"/>
                </a:lnTo>
              </a:path>
            </a:pathLst>
          </a:custGeom>
          <a:noFill/>
          <a:ln w="25400">
            <a:solidFill>
              <a:srgbClr val="FFFFFF"/>
            </a:solidFill>
            <a:prstDash val="solid"/>
            <a:round/>
            <a:headEnd/>
            <a:tailEnd/>
          </a:ln>
        </p:spPr>
        <p:txBody>
          <a:bodyPr/>
          <a:lstStyle/>
          <a:p>
            <a:endParaRPr lang="en-US"/>
          </a:p>
        </p:txBody>
      </p:sp>
      <p:sp>
        <p:nvSpPr>
          <p:cNvPr id="58397" name="Freeform 29"/>
          <p:cNvSpPr>
            <a:spLocks/>
          </p:cNvSpPr>
          <p:nvPr/>
        </p:nvSpPr>
        <p:spPr bwMode="auto">
          <a:xfrm>
            <a:off x="3597275" y="3759200"/>
            <a:ext cx="1622425" cy="92075"/>
          </a:xfrm>
          <a:custGeom>
            <a:avLst/>
            <a:gdLst/>
            <a:ahLst/>
            <a:cxnLst>
              <a:cxn ang="0">
                <a:pos x="1022" y="0"/>
              </a:cxn>
              <a:cxn ang="0">
                <a:pos x="972" y="0"/>
              </a:cxn>
              <a:cxn ang="0">
                <a:pos x="0" y="58"/>
              </a:cxn>
            </a:cxnLst>
            <a:rect l="0" t="0" r="r" b="b"/>
            <a:pathLst>
              <a:path w="1022" h="58">
                <a:moveTo>
                  <a:pt x="1022" y="0"/>
                </a:moveTo>
                <a:lnTo>
                  <a:pt x="972" y="0"/>
                </a:lnTo>
                <a:lnTo>
                  <a:pt x="0" y="58"/>
                </a:lnTo>
              </a:path>
            </a:pathLst>
          </a:custGeom>
          <a:noFill/>
          <a:ln w="25400">
            <a:solidFill>
              <a:srgbClr val="FFFFFF"/>
            </a:solidFill>
            <a:prstDash val="solid"/>
            <a:round/>
            <a:headEnd/>
            <a:tailEnd/>
          </a:ln>
        </p:spPr>
        <p:txBody>
          <a:bodyPr/>
          <a:lstStyle/>
          <a:p>
            <a:endParaRPr lang="en-US"/>
          </a:p>
        </p:txBody>
      </p:sp>
      <p:sp>
        <p:nvSpPr>
          <p:cNvPr id="58398" name="Freeform 30"/>
          <p:cNvSpPr>
            <a:spLocks/>
          </p:cNvSpPr>
          <p:nvPr/>
        </p:nvSpPr>
        <p:spPr bwMode="auto">
          <a:xfrm>
            <a:off x="1460500" y="1257300"/>
            <a:ext cx="292100" cy="295275"/>
          </a:xfrm>
          <a:custGeom>
            <a:avLst/>
            <a:gdLst/>
            <a:ahLst/>
            <a:cxnLst>
              <a:cxn ang="0">
                <a:pos x="0" y="0"/>
              </a:cxn>
              <a:cxn ang="0">
                <a:pos x="86" y="0"/>
              </a:cxn>
              <a:cxn ang="0">
                <a:pos x="148" y="142"/>
              </a:cxn>
            </a:cxnLst>
            <a:rect l="0" t="0" r="r" b="b"/>
            <a:pathLst>
              <a:path w="148" h="142">
                <a:moveTo>
                  <a:pt x="0" y="0"/>
                </a:moveTo>
                <a:lnTo>
                  <a:pt x="86" y="0"/>
                </a:lnTo>
                <a:lnTo>
                  <a:pt x="148" y="142"/>
                </a:lnTo>
              </a:path>
            </a:pathLst>
          </a:custGeom>
          <a:noFill/>
          <a:ln w="9525">
            <a:solidFill>
              <a:srgbClr val="231F20"/>
            </a:solidFill>
            <a:prstDash val="solid"/>
            <a:round/>
            <a:headEnd/>
            <a:tailEnd/>
          </a:ln>
        </p:spPr>
        <p:txBody>
          <a:bodyPr/>
          <a:lstStyle/>
          <a:p>
            <a:endParaRPr lang="en-US"/>
          </a:p>
        </p:txBody>
      </p:sp>
      <p:sp>
        <p:nvSpPr>
          <p:cNvPr id="58399" name="Freeform 31"/>
          <p:cNvSpPr>
            <a:spLocks/>
          </p:cNvSpPr>
          <p:nvPr/>
        </p:nvSpPr>
        <p:spPr bwMode="auto">
          <a:xfrm>
            <a:off x="1755775" y="1533525"/>
            <a:ext cx="133350" cy="260350"/>
          </a:xfrm>
          <a:custGeom>
            <a:avLst/>
            <a:gdLst/>
            <a:ahLst/>
            <a:cxnLst>
              <a:cxn ang="0">
                <a:pos x="0" y="164"/>
              </a:cxn>
              <a:cxn ang="0">
                <a:pos x="40" y="164"/>
              </a:cxn>
              <a:cxn ang="0">
                <a:pos x="84" y="0"/>
              </a:cxn>
            </a:cxnLst>
            <a:rect l="0" t="0" r="r" b="b"/>
            <a:pathLst>
              <a:path w="84" h="164">
                <a:moveTo>
                  <a:pt x="0" y="164"/>
                </a:moveTo>
                <a:lnTo>
                  <a:pt x="40" y="164"/>
                </a:lnTo>
                <a:lnTo>
                  <a:pt x="84" y="0"/>
                </a:lnTo>
              </a:path>
            </a:pathLst>
          </a:custGeom>
          <a:noFill/>
          <a:ln w="9525">
            <a:solidFill>
              <a:srgbClr val="231F20"/>
            </a:solidFill>
            <a:prstDash val="solid"/>
            <a:round/>
            <a:headEnd/>
            <a:tailEnd/>
          </a:ln>
        </p:spPr>
        <p:txBody>
          <a:bodyPr/>
          <a:lstStyle/>
          <a:p>
            <a:endParaRPr lang="en-US"/>
          </a:p>
        </p:txBody>
      </p:sp>
      <p:sp>
        <p:nvSpPr>
          <p:cNvPr id="58400" name="Line 32"/>
          <p:cNvSpPr>
            <a:spLocks noChangeShapeType="1"/>
          </p:cNvSpPr>
          <p:nvPr/>
        </p:nvSpPr>
        <p:spPr bwMode="auto">
          <a:xfrm>
            <a:off x="1552575" y="2260600"/>
            <a:ext cx="657225" cy="1588"/>
          </a:xfrm>
          <a:prstGeom prst="line">
            <a:avLst/>
          </a:prstGeom>
          <a:noFill/>
          <a:ln w="9525">
            <a:solidFill>
              <a:srgbClr val="231F20"/>
            </a:solidFill>
            <a:round/>
            <a:headEnd/>
            <a:tailEnd/>
          </a:ln>
        </p:spPr>
        <p:txBody>
          <a:bodyPr/>
          <a:lstStyle/>
          <a:p>
            <a:endParaRPr lang="en-US"/>
          </a:p>
        </p:txBody>
      </p:sp>
      <p:sp>
        <p:nvSpPr>
          <p:cNvPr id="58401" name="Line 33"/>
          <p:cNvSpPr>
            <a:spLocks noChangeShapeType="1"/>
          </p:cNvSpPr>
          <p:nvPr/>
        </p:nvSpPr>
        <p:spPr bwMode="auto">
          <a:xfrm>
            <a:off x="1568450" y="2568575"/>
            <a:ext cx="692150" cy="1588"/>
          </a:xfrm>
          <a:prstGeom prst="line">
            <a:avLst/>
          </a:prstGeom>
          <a:noFill/>
          <a:ln w="9525">
            <a:solidFill>
              <a:srgbClr val="231F20"/>
            </a:solidFill>
            <a:round/>
            <a:headEnd/>
            <a:tailEnd/>
          </a:ln>
        </p:spPr>
        <p:txBody>
          <a:bodyPr/>
          <a:lstStyle/>
          <a:p>
            <a:endParaRPr lang="en-US"/>
          </a:p>
        </p:txBody>
      </p:sp>
      <p:sp>
        <p:nvSpPr>
          <p:cNvPr id="58402" name="Line 34"/>
          <p:cNvSpPr>
            <a:spLocks noChangeShapeType="1"/>
          </p:cNvSpPr>
          <p:nvPr/>
        </p:nvSpPr>
        <p:spPr bwMode="auto">
          <a:xfrm>
            <a:off x="1638300" y="612775"/>
            <a:ext cx="409575" cy="1588"/>
          </a:xfrm>
          <a:prstGeom prst="line">
            <a:avLst/>
          </a:prstGeom>
          <a:noFill/>
          <a:ln w="9525">
            <a:solidFill>
              <a:srgbClr val="231F20"/>
            </a:solidFill>
            <a:round/>
            <a:headEnd/>
            <a:tailEnd/>
          </a:ln>
        </p:spPr>
        <p:txBody>
          <a:bodyPr/>
          <a:lstStyle/>
          <a:p>
            <a:endParaRPr lang="en-US"/>
          </a:p>
        </p:txBody>
      </p:sp>
      <p:sp>
        <p:nvSpPr>
          <p:cNvPr id="58403" name="Freeform 35"/>
          <p:cNvSpPr>
            <a:spLocks/>
          </p:cNvSpPr>
          <p:nvPr/>
        </p:nvSpPr>
        <p:spPr bwMode="auto">
          <a:xfrm>
            <a:off x="3946525" y="2771775"/>
            <a:ext cx="307975" cy="85725"/>
          </a:xfrm>
          <a:custGeom>
            <a:avLst/>
            <a:gdLst/>
            <a:ahLst/>
            <a:cxnLst>
              <a:cxn ang="0">
                <a:pos x="0" y="54"/>
              </a:cxn>
              <a:cxn ang="0">
                <a:pos x="0" y="0"/>
              </a:cxn>
              <a:cxn ang="0">
                <a:pos x="194" y="0"/>
              </a:cxn>
              <a:cxn ang="0">
                <a:pos x="194" y="54"/>
              </a:cxn>
            </a:cxnLst>
            <a:rect l="0" t="0" r="r" b="b"/>
            <a:pathLst>
              <a:path w="194" h="54">
                <a:moveTo>
                  <a:pt x="0" y="54"/>
                </a:moveTo>
                <a:lnTo>
                  <a:pt x="0" y="0"/>
                </a:lnTo>
                <a:lnTo>
                  <a:pt x="194" y="0"/>
                </a:lnTo>
                <a:lnTo>
                  <a:pt x="194" y="54"/>
                </a:lnTo>
              </a:path>
            </a:pathLst>
          </a:custGeom>
          <a:noFill/>
          <a:ln w="9525">
            <a:solidFill>
              <a:srgbClr val="231F20"/>
            </a:solidFill>
            <a:prstDash val="solid"/>
            <a:round/>
            <a:headEnd/>
            <a:tailEnd/>
          </a:ln>
        </p:spPr>
        <p:txBody>
          <a:bodyPr/>
          <a:lstStyle/>
          <a:p>
            <a:endParaRPr lang="en-US"/>
          </a:p>
        </p:txBody>
      </p:sp>
      <p:sp>
        <p:nvSpPr>
          <p:cNvPr id="58404" name="Freeform 36"/>
          <p:cNvSpPr>
            <a:spLocks/>
          </p:cNvSpPr>
          <p:nvPr/>
        </p:nvSpPr>
        <p:spPr bwMode="auto">
          <a:xfrm>
            <a:off x="3781425" y="3413125"/>
            <a:ext cx="146050" cy="88900"/>
          </a:xfrm>
          <a:custGeom>
            <a:avLst/>
            <a:gdLst/>
            <a:ahLst/>
            <a:cxnLst>
              <a:cxn ang="0">
                <a:pos x="0" y="54"/>
              </a:cxn>
              <a:cxn ang="0">
                <a:pos x="0" y="0"/>
              </a:cxn>
              <a:cxn ang="0">
                <a:pos x="92" y="0"/>
              </a:cxn>
              <a:cxn ang="0">
                <a:pos x="92" y="56"/>
              </a:cxn>
            </a:cxnLst>
            <a:rect l="0" t="0" r="r" b="b"/>
            <a:pathLst>
              <a:path w="92" h="56">
                <a:moveTo>
                  <a:pt x="0" y="54"/>
                </a:moveTo>
                <a:lnTo>
                  <a:pt x="0" y="0"/>
                </a:lnTo>
                <a:lnTo>
                  <a:pt x="92" y="0"/>
                </a:lnTo>
                <a:lnTo>
                  <a:pt x="92" y="56"/>
                </a:lnTo>
              </a:path>
            </a:pathLst>
          </a:custGeom>
          <a:noFill/>
          <a:ln w="9525">
            <a:solidFill>
              <a:srgbClr val="231F20"/>
            </a:solidFill>
            <a:prstDash val="solid"/>
            <a:round/>
            <a:headEnd/>
            <a:tailEnd/>
          </a:ln>
        </p:spPr>
        <p:txBody>
          <a:bodyPr/>
          <a:lstStyle/>
          <a:p>
            <a:endParaRPr lang="en-US"/>
          </a:p>
        </p:txBody>
      </p:sp>
      <p:sp>
        <p:nvSpPr>
          <p:cNvPr id="58405" name="Freeform 37"/>
          <p:cNvSpPr>
            <a:spLocks/>
          </p:cNvSpPr>
          <p:nvPr/>
        </p:nvSpPr>
        <p:spPr bwMode="auto">
          <a:xfrm>
            <a:off x="3594100" y="3663950"/>
            <a:ext cx="215900" cy="85725"/>
          </a:xfrm>
          <a:custGeom>
            <a:avLst/>
            <a:gdLst/>
            <a:ahLst/>
            <a:cxnLst>
              <a:cxn ang="0">
                <a:pos x="0" y="54"/>
              </a:cxn>
              <a:cxn ang="0">
                <a:pos x="0" y="0"/>
              </a:cxn>
              <a:cxn ang="0">
                <a:pos x="136" y="0"/>
              </a:cxn>
              <a:cxn ang="0">
                <a:pos x="136" y="54"/>
              </a:cxn>
            </a:cxnLst>
            <a:rect l="0" t="0" r="r" b="b"/>
            <a:pathLst>
              <a:path w="136" h="54">
                <a:moveTo>
                  <a:pt x="0" y="54"/>
                </a:moveTo>
                <a:lnTo>
                  <a:pt x="0" y="0"/>
                </a:lnTo>
                <a:lnTo>
                  <a:pt x="136" y="0"/>
                </a:lnTo>
                <a:lnTo>
                  <a:pt x="136" y="54"/>
                </a:lnTo>
              </a:path>
            </a:pathLst>
          </a:custGeom>
          <a:noFill/>
          <a:ln w="9525">
            <a:solidFill>
              <a:srgbClr val="231F20"/>
            </a:solidFill>
            <a:prstDash val="solid"/>
            <a:round/>
            <a:headEnd/>
            <a:tailEnd/>
          </a:ln>
        </p:spPr>
        <p:txBody>
          <a:bodyPr/>
          <a:lstStyle/>
          <a:p>
            <a:endParaRPr lang="en-US"/>
          </a:p>
        </p:txBody>
      </p:sp>
      <p:sp>
        <p:nvSpPr>
          <p:cNvPr id="58406" name="Freeform 38"/>
          <p:cNvSpPr>
            <a:spLocks/>
          </p:cNvSpPr>
          <p:nvPr/>
        </p:nvSpPr>
        <p:spPr bwMode="auto">
          <a:xfrm>
            <a:off x="3238500" y="4346575"/>
            <a:ext cx="1974850" cy="130175"/>
          </a:xfrm>
          <a:custGeom>
            <a:avLst/>
            <a:gdLst/>
            <a:ahLst/>
            <a:cxnLst>
              <a:cxn ang="0">
                <a:pos x="1244" y="82"/>
              </a:cxn>
              <a:cxn ang="0">
                <a:pos x="398" y="82"/>
              </a:cxn>
              <a:cxn ang="0">
                <a:pos x="0" y="0"/>
              </a:cxn>
            </a:cxnLst>
            <a:rect l="0" t="0" r="r" b="b"/>
            <a:pathLst>
              <a:path w="1244" h="82">
                <a:moveTo>
                  <a:pt x="1244" y="82"/>
                </a:moveTo>
                <a:lnTo>
                  <a:pt x="398" y="82"/>
                </a:lnTo>
                <a:lnTo>
                  <a:pt x="0" y="0"/>
                </a:lnTo>
              </a:path>
            </a:pathLst>
          </a:custGeom>
          <a:noFill/>
          <a:ln w="9525">
            <a:solidFill>
              <a:srgbClr val="231F20"/>
            </a:solidFill>
            <a:prstDash val="solid"/>
            <a:round/>
            <a:headEnd/>
            <a:tailEnd/>
          </a:ln>
        </p:spPr>
        <p:txBody>
          <a:bodyPr/>
          <a:lstStyle/>
          <a:p>
            <a:endParaRPr lang="en-US"/>
          </a:p>
        </p:txBody>
      </p:sp>
      <p:sp>
        <p:nvSpPr>
          <p:cNvPr id="58407" name="Freeform 39"/>
          <p:cNvSpPr>
            <a:spLocks/>
          </p:cNvSpPr>
          <p:nvPr/>
        </p:nvSpPr>
        <p:spPr bwMode="auto">
          <a:xfrm>
            <a:off x="3203575" y="4067175"/>
            <a:ext cx="2009775" cy="76200"/>
          </a:xfrm>
          <a:custGeom>
            <a:avLst/>
            <a:gdLst/>
            <a:ahLst/>
            <a:cxnLst>
              <a:cxn ang="0">
                <a:pos x="1266" y="48"/>
              </a:cxn>
              <a:cxn ang="0">
                <a:pos x="420" y="48"/>
              </a:cxn>
              <a:cxn ang="0">
                <a:pos x="0" y="0"/>
              </a:cxn>
            </a:cxnLst>
            <a:rect l="0" t="0" r="r" b="b"/>
            <a:pathLst>
              <a:path w="1266" h="48">
                <a:moveTo>
                  <a:pt x="1266" y="48"/>
                </a:moveTo>
                <a:lnTo>
                  <a:pt x="420" y="48"/>
                </a:lnTo>
                <a:lnTo>
                  <a:pt x="0" y="0"/>
                </a:lnTo>
              </a:path>
            </a:pathLst>
          </a:custGeom>
          <a:noFill/>
          <a:ln w="9525">
            <a:solidFill>
              <a:srgbClr val="231F20"/>
            </a:solidFill>
            <a:prstDash val="solid"/>
            <a:round/>
            <a:headEnd/>
            <a:tailEnd/>
          </a:ln>
        </p:spPr>
        <p:txBody>
          <a:bodyPr/>
          <a:lstStyle/>
          <a:p>
            <a:endParaRPr lang="en-US"/>
          </a:p>
        </p:txBody>
      </p:sp>
      <p:sp>
        <p:nvSpPr>
          <p:cNvPr id="58408" name="Freeform 40"/>
          <p:cNvSpPr>
            <a:spLocks/>
          </p:cNvSpPr>
          <p:nvPr/>
        </p:nvSpPr>
        <p:spPr bwMode="auto">
          <a:xfrm>
            <a:off x="3587750" y="3749675"/>
            <a:ext cx="1622425" cy="92075"/>
          </a:xfrm>
          <a:custGeom>
            <a:avLst/>
            <a:gdLst/>
            <a:ahLst/>
            <a:cxnLst>
              <a:cxn ang="0">
                <a:pos x="1022" y="0"/>
              </a:cxn>
              <a:cxn ang="0">
                <a:pos x="972" y="0"/>
              </a:cxn>
              <a:cxn ang="0">
                <a:pos x="0" y="58"/>
              </a:cxn>
            </a:cxnLst>
            <a:rect l="0" t="0" r="r" b="b"/>
            <a:pathLst>
              <a:path w="1022" h="58">
                <a:moveTo>
                  <a:pt x="1022" y="0"/>
                </a:moveTo>
                <a:lnTo>
                  <a:pt x="972" y="0"/>
                </a:lnTo>
                <a:lnTo>
                  <a:pt x="0" y="58"/>
                </a:lnTo>
              </a:path>
            </a:pathLst>
          </a:custGeom>
          <a:noFill/>
          <a:ln w="9525">
            <a:solidFill>
              <a:srgbClr val="231F20"/>
            </a:solidFill>
            <a:prstDash val="solid"/>
            <a:round/>
            <a:headEnd/>
            <a:tailEnd/>
          </a:ln>
        </p:spPr>
        <p:txBody>
          <a:bodyPr/>
          <a:lstStyle/>
          <a:p>
            <a:endParaRPr lang="en-US"/>
          </a:p>
        </p:txBody>
      </p:sp>
      <p:sp>
        <p:nvSpPr>
          <p:cNvPr id="58409" name="Freeform 41"/>
          <p:cNvSpPr>
            <a:spLocks/>
          </p:cNvSpPr>
          <p:nvPr/>
        </p:nvSpPr>
        <p:spPr bwMode="auto">
          <a:xfrm>
            <a:off x="3851275" y="2927350"/>
            <a:ext cx="1358900" cy="485775"/>
          </a:xfrm>
          <a:custGeom>
            <a:avLst/>
            <a:gdLst/>
            <a:ahLst/>
            <a:cxnLst>
              <a:cxn ang="0">
                <a:pos x="856" y="0"/>
              </a:cxn>
              <a:cxn ang="0">
                <a:pos x="698" y="0"/>
              </a:cxn>
              <a:cxn ang="0">
                <a:pos x="0" y="306"/>
              </a:cxn>
            </a:cxnLst>
            <a:rect l="0" t="0" r="r" b="b"/>
            <a:pathLst>
              <a:path w="856" h="306">
                <a:moveTo>
                  <a:pt x="856" y="0"/>
                </a:moveTo>
                <a:lnTo>
                  <a:pt x="698" y="0"/>
                </a:lnTo>
                <a:lnTo>
                  <a:pt x="0" y="306"/>
                </a:lnTo>
              </a:path>
            </a:pathLst>
          </a:custGeom>
          <a:noFill/>
          <a:ln w="9525">
            <a:solidFill>
              <a:srgbClr val="231F20"/>
            </a:solidFill>
            <a:prstDash val="solid"/>
            <a:round/>
            <a:headEnd/>
            <a:tailEnd/>
          </a:ln>
        </p:spPr>
        <p:txBody>
          <a:bodyPr/>
          <a:lstStyle/>
          <a:p>
            <a:endParaRPr lang="en-US"/>
          </a:p>
        </p:txBody>
      </p:sp>
      <p:sp>
        <p:nvSpPr>
          <p:cNvPr id="58410" name="Freeform 42"/>
          <p:cNvSpPr>
            <a:spLocks/>
          </p:cNvSpPr>
          <p:nvPr/>
        </p:nvSpPr>
        <p:spPr bwMode="auto">
          <a:xfrm>
            <a:off x="3930650" y="2695575"/>
            <a:ext cx="1285875" cy="488950"/>
          </a:xfrm>
          <a:custGeom>
            <a:avLst/>
            <a:gdLst/>
            <a:ahLst/>
            <a:cxnLst>
              <a:cxn ang="0">
                <a:pos x="810" y="0"/>
              </a:cxn>
              <a:cxn ang="0">
                <a:pos x="650" y="0"/>
              </a:cxn>
              <a:cxn ang="0">
                <a:pos x="0" y="308"/>
              </a:cxn>
            </a:cxnLst>
            <a:rect l="0" t="0" r="r" b="b"/>
            <a:pathLst>
              <a:path w="810" h="308">
                <a:moveTo>
                  <a:pt x="810" y="0"/>
                </a:moveTo>
                <a:lnTo>
                  <a:pt x="650" y="0"/>
                </a:lnTo>
                <a:lnTo>
                  <a:pt x="0" y="308"/>
                </a:lnTo>
              </a:path>
            </a:pathLst>
          </a:custGeom>
          <a:noFill/>
          <a:ln w="9525">
            <a:solidFill>
              <a:srgbClr val="231F20"/>
            </a:solidFill>
            <a:prstDash val="solid"/>
            <a:round/>
            <a:headEnd/>
            <a:tailEnd/>
          </a:ln>
        </p:spPr>
        <p:txBody>
          <a:bodyPr/>
          <a:lstStyle/>
          <a:p>
            <a:endParaRPr lang="en-US"/>
          </a:p>
        </p:txBody>
      </p:sp>
      <p:sp>
        <p:nvSpPr>
          <p:cNvPr id="58411" name="Freeform 43"/>
          <p:cNvSpPr>
            <a:spLocks/>
          </p:cNvSpPr>
          <p:nvPr/>
        </p:nvSpPr>
        <p:spPr bwMode="auto">
          <a:xfrm>
            <a:off x="3705225" y="3152775"/>
            <a:ext cx="1504950" cy="511175"/>
          </a:xfrm>
          <a:custGeom>
            <a:avLst/>
            <a:gdLst/>
            <a:ahLst/>
            <a:cxnLst>
              <a:cxn ang="0">
                <a:pos x="948" y="0"/>
              </a:cxn>
              <a:cxn ang="0">
                <a:pos x="802" y="0"/>
              </a:cxn>
              <a:cxn ang="0">
                <a:pos x="0" y="322"/>
              </a:cxn>
            </a:cxnLst>
            <a:rect l="0" t="0" r="r" b="b"/>
            <a:pathLst>
              <a:path w="948" h="322">
                <a:moveTo>
                  <a:pt x="948" y="0"/>
                </a:moveTo>
                <a:lnTo>
                  <a:pt x="802" y="0"/>
                </a:lnTo>
                <a:lnTo>
                  <a:pt x="0" y="322"/>
                </a:lnTo>
              </a:path>
            </a:pathLst>
          </a:custGeom>
          <a:noFill/>
          <a:ln w="9525">
            <a:solidFill>
              <a:srgbClr val="231F20"/>
            </a:solidFill>
            <a:prstDash val="solid"/>
            <a:round/>
            <a:headEnd/>
            <a:tailEnd/>
          </a:ln>
        </p:spPr>
        <p:txBody>
          <a:bodyPr/>
          <a:lstStyle/>
          <a:p>
            <a:endParaRPr lang="en-US"/>
          </a:p>
        </p:txBody>
      </p:sp>
      <p:sp>
        <p:nvSpPr>
          <p:cNvPr id="58412" name="Freeform 44"/>
          <p:cNvSpPr>
            <a:spLocks/>
          </p:cNvSpPr>
          <p:nvPr/>
        </p:nvSpPr>
        <p:spPr bwMode="auto">
          <a:xfrm>
            <a:off x="4083050" y="2470150"/>
            <a:ext cx="1133475" cy="298450"/>
          </a:xfrm>
          <a:custGeom>
            <a:avLst/>
            <a:gdLst/>
            <a:ahLst/>
            <a:cxnLst>
              <a:cxn ang="0">
                <a:pos x="714" y="0"/>
              </a:cxn>
              <a:cxn ang="0">
                <a:pos x="608" y="0"/>
              </a:cxn>
              <a:cxn ang="0">
                <a:pos x="0" y="188"/>
              </a:cxn>
            </a:cxnLst>
            <a:rect l="0" t="0" r="r" b="b"/>
            <a:pathLst>
              <a:path w="714" h="188">
                <a:moveTo>
                  <a:pt x="714" y="0"/>
                </a:moveTo>
                <a:lnTo>
                  <a:pt x="608" y="0"/>
                </a:lnTo>
                <a:lnTo>
                  <a:pt x="0" y="188"/>
                </a:lnTo>
              </a:path>
            </a:pathLst>
          </a:custGeom>
          <a:noFill/>
          <a:ln w="9525">
            <a:solidFill>
              <a:srgbClr val="231F20"/>
            </a:solidFill>
            <a:prstDash val="solid"/>
            <a:round/>
            <a:headEnd/>
            <a:tailEnd/>
          </a:ln>
        </p:spPr>
        <p:txBody>
          <a:bodyPr/>
          <a:lstStyle/>
          <a:p>
            <a:endParaRPr lang="en-US"/>
          </a:p>
        </p:txBody>
      </p:sp>
      <p:sp>
        <p:nvSpPr>
          <p:cNvPr id="58413" name="Freeform 45"/>
          <p:cNvSpPr>
            <a:spLocks/>
          </p:cNvSpPr>
          <p:nvPr/>
        </p:nvSpPr>
        <p:spPr bwMode="auto">
          <a:xfrm>
            <a:off x="3514725" y="2565400"/>
            <a:ext cx="736600" cy="85725"/>
          </a:xfrm>
          <a:custGeom>
            <a:avLst/>
            <a:gdLst/>
            <a:ahLst/>
            <a:cxnLst>
              <a:cxn ang="0">
                <a:pos x="0" y="54"/>
              </a:cxn>
              <a:cxn ang="0">
                <a:pos x="0" y="0"/>
              </a:cxn>
              <a:cxn ang="0">
                <a:pos x="464" y="0"/>
              </a:cxn>
              <a:cxn ang="0">
                <a:pos x="464" y="54"/>
              </a:cxn>
            </a:cxnLst>
            <a:rect l="0" t="0" r="r" b="b"/>
            <a:pathLst>
              <a:path w="464" h="54">
                <a:moveTo>
                  <a:pt x="0" y="54"/>
                </a:moveTo>
                <a:lnTo>
                  <a:pt x="0" y="0"/>
                </a:lnTo>
                <a:lnTo>
                  <a:pt x="464" y="0"/>
                </a:lnTo>
                <a:lnTo>
                  <a:pt x="464" y="54"/>
                </a:lnTo>
              </a:path>
            </a:pathLst>
          </a:custGeom>
          <a:noFill/>
          <a:ln w="9525">
            <a:solidFill>
              <a:srgbClr val="231F20"/>
            </a:solidFill>
            <a:prstDash val="solid"/>
            <a:round/>
            <a:headEnd/>
            <a:tailEnd/>
          </a:ln>
        </p:spPr>
        <p:txBody>
          <a:bodyPr/>
          <a:lstStyle/>
          <a:p>
            <a:endParaRPr lang="en-US"/>
          </a:p>
        </p:txBody>
      </p:sp>
      <p:sp>
        <p:nvSpPr>
          <p:cNvPr id="58414" name="Freeform 46"/>
          <p:cNvSpPr>
            <a:spLocks/>
          </p:cNvSpPr>
          <p:nvPr/>
        </p:nvSpPr>
        <p:spPr bwMode="auto">
          <a:xfrm>
            <a:off x="4010025" y="2247900"/>
            <a:ext cx="1200150" cy="317500"/>
          </a:xfrm>
          <a:custGeom>
            <a:avLst/>
            <a:gdLst/>
            <a:ahLst/>
            <a:cxnLst>
              <a:cxn ang="0">
                <a:pos x="756" y="0"/>
              </a:cxn>
              <a:cxn ang="0">
                <a:pos x="600" y="0"/>
              </a:cxn>
              <a:cxn ang="0">
                <a:pos x="0" y="200"/>
              </a:cxn>
            </a:cxnLst>
            <a:rect l="0" t="0" r="r" b="b"/>
            <a:pathLst>
              <a:path w="756" h="200">
                <a:moveTo>
                  <a:pt x="756" y="0"/>
                </a:moveTo>
                <a:lnTo>
                  <a:pt x="600" y="0"/>
                </a:lnTo>
                <a:lnTo>
                  <a:pt x="0" y="200"/>
                </a:lnTo>
              </a:path>
            </a:pathLst>
          </a:custGeom>
          <a:noFill/>
          <a:ln w="9525">
            <a:solidFill>
              <a:srgbClr val="231F20"/>
            </a:solidFill>
            <a:prstDash val="solid"/>
            <a:round/>
            <a:headEnd/>
            <a:tailEnd/>
          </a:ln>
        </p:spPr>
        <p:txBody>
          <a:bodyPr/>
          <a:lstStyle/>
          <a:p>
            <a:endParaRPr lang="en-US"/>
          </a:p>
        </p:txBody>
      </p:sp>
      <p:sp>
        <p:nvSpPr>
          <p:cNvPr id="58415" name="Freeform 47"/>
          <p:cNvSpPr>
            <a:spLocks/>
          </p:cNvSpPr>
          <p:nvPr/>
        </p:nvSpPr>
        <p:spPr bwMode="auto">
          <a:xfrm>
            <a:off x="3527425" y="3956050"/>
            <a:ext cx="1682750" cy="50800"/>
          </a:xfrm>
          <a:custGeom>
            <a:avLst/>
            <a:gdLst/>
            <a:ahLst/>
            <a:cxnLst>
              <a:cxn ang="0">
                <a:pos x="0" y="32"/>
              </a:cxn>
              <a:cxn ang="0">
                <a:pos x="840" y="0"/>
              </a:cxn>
              <a:cxn ang="0">
                <a:pos x="1060" y="0"/>
              </a:cxn>
            </a:cxnLst>
            <a:rect l="0" t="0" r="r" b="b"/>
            <a:pathLst>
              <a:path w="1060" h="32">
                <a:moveTo>
                  <a:pt x="0" y="32"/>
                </a:moveTo>
                <a:lnTo>
                  <a:pt x="840" y="0"/>
                </a:lnTo>
                <a:lnTo>
                  <a:pt x="1060" y="0"/>
                </a:lnTo>
              </a:path>
            </a:pathLst>
          </a:custGeom>
          <a:noFill/>
          <a:ln w="9525">
            <a:solidFill>
              <a:srgbClr val="231F20"/>
            </a:solidFill>
            <a:prstDash val="solid"/>
            <a:round/>
            <a:headEnd/>
            <a:tailEnd/>
          </a:ln>
        </p:spPr>
        <p:txBody>
          <a:bodyPr/>
          <a:lstStyle/>
          <a:p>
            <a:endParaRPr lang="en-US"/>
          </a:p>
        </p:txBody>
      </p:sp>
      <p:sp>
        <p:nvSpPr>
          <p:cNvPr id="58416" name="Freeform 48"/>
          <p:cNvSpPr>
            <a:spLocks/>
          </p:cNvSpPr>
          <p:nvPr/>
        </p:nvSpPr>
        <p:spPr bwMode="auto">
          <a:xfrm>
            <a:off x="3206750" y="4746625"/>
            <a:ext cx="2003425" cy="3175"/>
          </a:xfrm>
          <a:custGeom>
            <a:avLst/>
            <a:gdLst/>
            <a:ahLst/>
            <a:cxnLst>
              <a:cxn ang="0">
                <a:pos x="1262" y="2"/>
              </a:cxn>
              <a:cxn ang="0">
                <a:pos x="1146" y="2"/>
              </a:cxn>
              <a:cxn ang="0">
                <a:pos x="0" y="0"/>
              </a:cxn>
            </a:cxnLst>
            <a:rect l="0" t="0" r="r" b="b"/>
            <a:pathLst>
              <a:path w="1262" h="2">
                <a:moveTo>
                  <a:pt x="1262" y="2"/>
                </a:moveTo>
                <a:lnTo>
                  <a:pt x="1146" y="2"/>
                </a:lnTo>
                <a:lnTo>
                  <a:pt x="0" y="0"/>
                </a:lnTo>
              </a:path>
            </a:pathLst>
          </a:custGeom>
          <a:noFill/>
          <a:ln w="9525">
            <a:solidFill>
              <a:srgbClr val="231F20"/>
            </a:solidFill>
            <a:prstDash val="solid"/>
            <a:round/>
            <a:headEnd/>
            <a:tailEnd/>
          </a:ln>
        </p:spPr>
        <p:txBody>
          <a:bodyPr/>
          <a:lstStyle/>
          <a:p>
            <a:endParaRPr lang="en-US"/>
          </a:p>
        </p:txBody>
      </p:sp>
      <p:sp>
        <p:nvSpPr>
          <p:cNvPr id="58417" name="Line 49"/>
          <p:cNvSpPr>
            <a:spLocks noChangeShapeType="1"/>
          </p:cNvSpPr>
          <p:nvPr/>
        </p:nvSpPr>
        <p:spPr bwMode="auto">
          <a:xfrm flipH="1">
            <a:off x="4321175" y="5680075"/>
            <a:ext cx="889000" cy="1588"/>
          </a:xfrm>
          <a:prstGeom prst="line">
            <a:avLst/>
          </a:prstGeom>
          <a:noFill/>
          <a:ln w="9525">
            <a:solidFill>
              <a:srgbClr val="231F20"/>
            </a:solidFill>
            <a:round/>
            <a:headEnd/>
            <a:tailEnd/>
          </a:ln>
        </p:spPr>
        <p:txBody>
          <a:bodyPr/>
          <a:lstStyle/>
          <a:p>
            <a:endParaRPr lang="en-US"/>
          </a:p>
        </p:txBody>
      </p:sp>
      <p:sp>
        <p:nvSpPr>
          <p:cNvPr id="58418" name="Line 50"/>
          <p:cNvSpPr>
            <a:spLocks noChangeShapeType="1"/>
          </p:cNvSpPr>
          <p:nvPr/>
        </p:nvSpPr>
        <p:spPr bwMode="auto">
          <a:xfrm flipH="1">
            <a:off x="2832100" y="3956050"/>
            <a:ext cx="2028825" cy="19050"/>
          </a:xfrm>
          <a:prstGeom prst="line">
            <a:avLst/>
          </a:prstGeom>
          <a:noFill/>
          <a:ln w="9525">
            <a:solidFill>
              <a:srgbClr val="231F20"/>
            </a:solidFill>
            <a:round/>
            <a:headEnd/>
            <a:tailEnd/>
          </a:ln>
        </p:spPr>
        <p:txBody>
          <a:bodyPr/>
          <a:lstStyle/>
          <a:p>
            <a:endParaRPr lang="en-US"/>
          </a:p>
        </p:txBody>
      </p:sp>
      <p:sp>
        <p:nvSpPr>
          <p:cNvPr id="58419" name="Freeform 51"/>
          <p:cNvSpPr>
            <a:spLocks/>
          </p:cNvSpPr>
          <p:nvPr/>
        </p:nvSpPr>
        <p:spPr bwMode="auto">
          <a:xfrm>
            <a:off x="3571875" y="5016500"/>
            <a:ext cx="1638300" cy="1588"/>
          </a:xfrm>
          <a:custGeom>
            <a:avLst/>
            <a:gdLst/>
            <a:ahLst/>
            <a:cxnLst>
              <a:cxn ang="0">
                <a:pos x="1032" y="0"/>
              </a:cxn>
              <a:cxn ang="0">
                <a:pos x="910" y="0"/>
              </a:cxn>
              <a:cxn ang="0">
                <a:pos x="0" y="0"/>
              </a:cxn>
            </a:cxnLst>
            <a:rect l="0" t="0" r="r" b="b"/>
            <a:pathLst>
              <a:path w="1032">
                <a:moveTo>
                  <a:pt x="1032" y="0"/>
                </a:moveTo>
                <a:lnTo>
                  <a:pt x="910" y="0"/>
                </a:lnTo>
                <a:lnTo>
                  <a:pt x="0" y="0"/>
                </a:lnTo>
              </a:path>
            </a:pathLst>
          </a:custGeom>
          <a:noFill/>
          <a:ln w="9525">
            <a:solidFill>
              <a:srgbClr val="231F20"/>
            </a:solidFill>
            <a:prstDash val="solid"/>
            <a:round/>
            <a:headEnd/>
            <a:tailEnd/>
          </a:ln>
        </p:spPr>
        <p:txBody>
          <a:bodyPr/>
          <a:lstStyle/>
          <a:p>
            <a:endParaRPr lang="en-US"/>
          </a:p>
        </p:txBody>
      </p:sp>
      <p:sp>
        <p:nvSpPr>
          <p:cNvPr id="58420" name="Rectangle 52"/>
          <p:cNvSpPr>
            <a:spLocks noChangeArrowheads="1"/>
          </p:cNvSpPr>
          <p:nvPr/>
        </p:nvSpPr>
        <p:spPr bwMode="auto">
          <a:xfrm>
            <a:off x="533400" y="501650"/>
            <a:ext cx="1054100" cy="274638"/>
          </a:xfrm>
          <a:prstGeom prst="rect">
            <a:avLst/>
          </a:prstGeom>
          <a:noFill/>
          <a:ln w="9525">
            <a:noFill/>
            <a:miter lim="800000"/>
            <a:headEnd/>
            <a:tailEnd/>
          </a:ln>
        </p:spPr>
        <p:txBody>
          <a:bodyPr wrap="none" lIns="0" tIns="0" rIns="0" bIns="0">
            <a:spAutoFit/>
          </a:bodyPr>
          <a:lstStyle/>
          <a:p>
            <a:pPr algn="l"/>
            <a:r>
              <a:rPr lang="en-US" sz="1800" b="1">
                <a:solidFill>
                  <a:srgbClr val="231F20"/>
                </a:solidFill>
                <a:latin typeface="Arial" charset="0"/>
              </a:rPr>
              <a:t>Hair shaft</a:t>
            </a:r>
            <a:endParaRPr lang="en-US" sz="1800" b="1">
              <a:latin typeface="Arial" charset="0"/>
            </a:endParaRPr>
          </a:p>
        </p:txBody>
      </p:sp>
      <p:sp>
        <p:nvSpPr>
          <p:cNvPr id="58421" name="Rectangle 53"/>
          <p:cNvSpPr>
            <a:spLocks noChangeArrowheads="1"/>
          </p:cNvSpPr>
          <p:nvPr/>
        </p:nvSpPr>
        <p:spPr bwMode="auto">
          <a:xfrm>
            <a:off x="539750" y="1158875"/>
            <a:ext cx="901700" cy="549275"/>
          </a:xfrm>
          <a:prstGeom prst="rect">
            <a:avLst/>
          </a:prstGeom>
          <a:noFill/>
          <a:ln w="9525">
            <a:noFill/>
            <a:miter lim="800000"/>
            <a:headEnd/>
            <a:tailEnd/>
          </a:ln>
        </p:spPr>
        <p:txBody>
          <a:bodyPr wrap="none" lIns="0" tIns="0" rIns="0" bIns="0">
            <a:spAutoFit/>
          </a:bodyPr>
          <a:lstStyle/>
          <a:p>
            <a:pPr algn="l"/>
            <a:r>
              <a:rPr lang="en-US" sz="1800" b="1">
                <a:solidFill>
                  <a:srgbClr val="231F20"/>
                </a:solidFill>
                <a:latin typeface="Arial" charset="0"/>
              </a:rPr>
              <a:t>Arrector</a:t>
            </a:r>
          </a:p>
          <a:p>
            <a:pPr algn="l"/>
            <a:r>
              <a:rPr lang="en-US" sz="1800" b="1">
                <a:solidFill>
                  <a:srgbClr val="231F20"/>
                </a:solidFill>
                <a:latin typeface="Arial" charset="0"/>
              </a:rPr>
              <a:t>pili</a:t>
            </a:r>
            <a:endParaRPr lang="en-US" sz="1800" b="1">
              <a:latin typeface="Arial" charset="0"/>
            </a:endParaRPr>
          </a:p>
        </p:txBody>
      </p:sp>
      <p:sp>
        <p:nvSpPr>
          <p:cNvPr id="58422" name="Rectangle 54"/>
          <p:cNvSpPr>
            <a:spLocks noChangeArrowheads="1"/>
          </p:cNvSpPr>
          <p:nvPr/>
        </p:nvSpPr>
        <p:spPr bwMode="auto">
          <a:xfrm>
            <a:off x="527050" y="1682750"/>
            <a:ext cx="1206500" cy="549275"/>
          </a:xfrm>
          <a:prstGeom prst="rect">
            <a:avLst/>
          </a:prstGeom>
          <a:noFill/>
          <a:ln w="9525">
            <a:noFill/>
            <a:miter lim="800000"/>
            <a:headEnd/>
            <a:tailEnd/>
          </a:ln>
        </p:spPr>
        <p:txBody>
          <a:bodyPr wrap="none" lIns="0" tIns="0" rIns="0" bIns="0">
            <a:spAutoFit/>
          </a:bodyPr>
          <a:lstStyle/>
          <a:p>
            <a:pPr algn="l"/>
            <a:r>
              <a:rPr lang="en-US" sz="1800" b="1">
                <a:solidFill>
                  <a:srgbClr val="231F20"/>
                </a:solidFill>
                <a:latin typeface="Arial" charset="0"/>
              </a:rPr>
              <a:t>Sebaceous</a:t>
            </a:r>
          </a:p>
          <a:p>
            <a:pPr algn="l"/>
            <a:r>
              <a:rPr lang="en-US" sz="1800" b="1">
                <a:solidFill>
                  <a:srgbClr val="231F20"/>
                </a:solidFill>
                <a:latin typeface="Arial" charset="0"/>
              </a:rPr>
              <a:t>gland</a:t>
            </a:r>
            <a:endParaRPr lang="en-US" sz="1800" b="1">
              <a:latin typeface="Arial" charset="0"/>
            </a:endParaRPr>
          </a:p>
        </p:txBody>
      </p:sp>
      <p:sp>
        <p:nvSpPr>
          <p:cNvPr id="58423" name="Rectangle 55"/>
          <p:cNvSpPr>
            <a:spLocks noChangeArrowheads="1"/>
          </p:cNvSpPr>
          <p:nvPr/>
        </p:nvSpPr>
        <p:spPr bwMode="auto">
          <a:xfrm>
            <a:off x="536575" y="2130425"/>
            <a:ext cx="1016000" cy="274638"/>
          </a:xfrm>
          <a:prstGeom prst="rect">
            <a:avLst/>
          </a:prstGeom>
          <a:noFill/>
          <a:ln w="9525">
            <a:noFill/>
            <a:miter lim="800000"/>
            <a:headEnd/>
            <a:tailEnd/>
          </a:ln>
        </p:spPr>
        <p:txBody>
          <a:bodyPr wrap="none" lIns="0" tIns="0" rIns="0" bIns="0">
            <a:spAutoFit/>
          </a:bodyPr>
          <a:lstStyle/>
          <a:p>
            <a:pPr algn="l"/>
            <a:r>
              <a:rPr lang="en-US" sz="1800" b="1">
                <a:solidFill>
                  <a:srgbClr val="231F20"/>
                </a:solidFill>
                <a:latin typeface="Arial" charset="0"/>
              </a:rPr>
              <a:t>Hair root </a:t>
            </a:r>
            <a:endParaRPr lang="en-US" sz="1800" b="1">
              <a:latin typeface="Arial" charset="0"/>
            </a:endParaRPr>
          </a:p>
        </p:txBody>
      </p:sp>
      <p:sp>
        <p:nvSpPr>
          <p:cNvPr id="58424" name="Rectangle 56"/>
          <p:cNvSpPr>
            <a:spLocks noChangeArrowheads="1"/>
          </p:cNvSpPr>
          <p:nvPr/>
        </p:nvSpPr>
        <p:spPr bwMode="auto">
          <a:xfrm>
            <a:off x="536575" y="2435225"/>
            <a:ext cx="990600" cy="274638"/>
          </a:xfrm>
          <a:prstGeom prst="rect">
            <a:avLst/>
          </a:prstGeom>
          <a:noFill/>
          <a:ln w="9525">
            <a:noFill/>
            <a:miter lim="800000"/>
            <a:headEnd/>
            <a:tailEnd/>
          </a:ln>
        </p:spPr>
        <p:txBody>
          <a:bodyPr wrap="none" lIns="0" tIns="0" rIns="0" bIns="0">
            <a:spAutoFit/>
          </a:bodyPr>
          <a:lstStyle/>
          <a:p>
            <a:pPr algn="l"/>
            <a:r>
              <a:rPr lang="en-US" sz="1800" b="1">
                <a:solidFill>
                  <a:srgbClr val="231F20"/>
                </a:solidFill>
                <a:latin typeface="Arial" charset="0"/>
              </a:rPr>
              <a:t>Hair bulb</a:t>
            </a:r>
            <a:endParaRPr lang="en-US" sz="1800" b="1">
              <a:latin typeface="Arial" charset="0"/>
            </a:endParaRPr>
          </a:p>
        </p:txBody>
      </p:sp>
      <p:sp>
        <p:nvSpPr>
          <p:cNvPr id="58425" name="Rectangle 57"/>
          <p:cNvSpPr>
            <a:spLocks noChangeArrowheads="1"/>
          </p:cNvSpPr>
          <p:nvPr/>
        </p:nvSpPr>
        <p:spPr bwMode="auto">
          <a:xfrm>
            <a:off x="1816100" y="5880100"/>
            <a:ext cx="330200" cy="322263"/>
          </a:xfrm>
          <a:prstGeom prst="rect">
            <a:avLst/>
          </a:prstGeom>
          <a:noFill/>
          <a:ln w="9525">
            <a:noFill/>
            <a:miter lim="800000"/>
            <a:headEnd/>
            <a:tailEnd/>
          </a:ln>
        </p:spPr>
        <p:txBody>
          <a:bodyPr wrap="none" lIns="0" tIns="0" rIns="0" bIns="0">
            <a:spAutoFit/>
          </a:bodyPr>
          <a:lstStyle/>
          <a:p>
            <a:pPr algn="l"/>
            <a:r>
              <a:rPr lang="en-US" sz="1800">
                <a:solidFill>
                  <a:srgbClr val="231F20"/>
                </a:solidFill>
                <a:latin typeface="Arial Black" pitchFamily="34" charset="0"/>
              </a:rPr>
              <a:t>(c)</a:t>
            </a:r>
            <a:endParaRPr lang="en-US" sz="1800">
              <a:latin typeface="Arial" charset="0"/>
            </a:endParaRPr>
          </a:p>
        </p:txBody>
      </p:sp>
      <p:sp>
        <p:nvSpPr>
          <p:cNvPr id="58426" name="Rectangle 58"/>
          <p:cNvSpPr>
            <a:spLocks noChangeArrowheads="1"/>
          </p:cNvSpPr>
          <p:nvPr/>
        </p:nvSpPr>
        <p:spPr bwMode="auto">
          <a:xfrm>
            <a:off x="2174875" y="5880100"/>
            <a:ext cx="6451600" cy="644525"/>
          </a:xfrm>
          <a:prstGeom prst="rect">
            <a:avLst/>
          </a:prstGeom>
          <a:noFill/>
          <a:ln w="9525">
            <a:noFill/>
            <a:miter lim="800000"/>
            <a:headEnd/>
            <a:tailEnd/>
          </a:ln>
        </p:spPr>
        <p:txBody>
          <a:bodyPr wrap="none" lIns="0" tIns="0" rIns="0" bIns="0">
            <a:spAutoFit/>
          </a:bodyPr>
          <a:lstStyle/>
          <a:p>
            <a:pPr algn="l"/>
            <a:r>
              <a:rPr lang="en-US" sz="1800">
                <a:solidFill>
                  <a:srgbClr val="231F20"/>
                </a:solidFill>
                <a:latin typeface="Arial Black" pitchFamily="34" charset="0"/>
              </a:rPr>
              <a:t>Diagram of a longitudinal view of the expanded hair</a:t>
            </a:r>
          </a:p>
          <a:p>
            <a:pPr algn="l"/>
            <a:r>
              <a:rPr lang="en-US" sz="1800">
                <a:solidFill>
                  <a:srgbClr val="231F20"/>
                </a:solidFill>
                <a:latin typeface="Arial Black" pitchFamily="34" charset="0"/>
              </a:rPr>
              <a:t>bulb of the follicle, which encloses the matrix</a:t>
            </a:r>
            <a:endParaRPr lang="en-US" sz="1800">
              <a:latin typeface="Arial" charset="0"/>
            </a:endParaRPr>
          </a:p>
        </p:txBody>
      </p:sp>
      <p:sp>
        <p:nvSpPr>
          <p:cNvPr id="58427" name="Rectangle 59"/>
          <p:cNvSpPr>
            <a:spLocks noChangeArrowheads="1"/>
          </p:cNvSpPr>
          <p:nvPr/>
        </p:nvSpPr>
        <p:spPr bwMode="auto">
          <a:xfrm>
            <a:off x="5241925" y="3030538"/>
            <a:ext cx="3330575" cy="274637"/>
          </a:xfrm>
          <a:prstGeom prst="rect">
            <a:avLst/>
          </a:prstGeom>
          <a:noFill/>
          <a:ln w="9525">
            <a:noFill/>
            <a:miter lim="800000"/>
            <a:headEnd/>
            <a:tailEnd/>
          </a:ln>
        </p:spPr>
        <p:txBody>
          <a:bodyPr wrap="none" lIns="0" tIns="0" rIns="0" bIns="0">
            <a:spAutoFit/>
          </a:bodyPr>
          <a:lstStyle/>
          <a:p>
            <a:pPr algn="l"/>
            <a:r>
              <a:rPr lang="en-US" sz="1800" b="1">
                <a:latin typeface="Arial" charset="0"/>
              </a:rPr>
              <a:t>• </a:t>
            </a:r>
            <a:r>
              <a:rPr lang="en-US" sz="1800" b="1">
                <a:solidFill>
                  <a:srgbClr val="231F20"/>
                </a:solidFill>
                <a:latin typeface="Arial" charset="0"/>
              </a:rPr>
              <a:t>Internal epithelial root sheath</a:t>
            </a:r>
          </a:p>
        </p:txBody>
      </p:sp>
      <p:sp>
        <p:nvSpPr>
          <p:cNvPr id="58428" name="Rectangle 60"/>
          <p:cNvSpPr>
            <a:spLocks noChangeArrowheads="1"/>
          </p:cNvSpPr>
          <p:nvPr/>
        </p:nvSpPr>
        <p:spPr bwMode="auto">
          <a:xfrm>
            <a:off x="5241925" y="2801938"/>
            <a:ext cx="3406775" cy="274637"/>
          </a:xfrm>
          <a:prstGeom prst="rect">
            <a:avLst/>
          </a:prstGeom>
          <a:noFill/>
          <a:ln w="9525">
            <a:noFill/>
            <a:miter lim="800000"/>
            <a:headEnd/>
            <a:tailEnd/>
          </a:ln>
        </p:spPr>
        <p:txBody>
          <a:bodyPr wrap="none" lIns="0" tIns="0" rIns="0" bIns="0">
            <a:spAutoFit/>
          </a:bodyPr>
          <a:lstStyle/>
          <a:p>
            <a:pPr algn="l"/>
            <a:r>
              <a:rPr lang="en-US" sz="1800" b="1">
                <a:latin typeface="Arial" charset="0"/>
              </a:rPr>
              <a:t>• </a:t>
            </a:r>
            <a:r>
              <a:rPr lang="en-US" sz="1800" b="1">
                <a:solidFill>
                  <a:srgbClr val="231F20"/>
                </a:solidFill>
                <a:latin typeface="Arial" charset="0"/>
              </a:rPr>
              <a:t>External epithelial root sheath</a:t>
            </a:r>
          </a:p>
        </p:txBody>
      </p:sp>
      <p:sp>
        <p:nvSpPr>
          <p:cNvPr id="58429" name="Rectangle 61"/>
          <p:cNvSpPr>
            <a:spLocks noChangeArrowheads="1"/>
          </p:cNvSpPr>
          <p:nvPr/>
        </p:nvSpPr>
        <p:spPr bwMode="auto">
          <a:xfrm>
            <a:off x="5241925" y="2341563"/>
            <a:ext cx="3406775" cy="274637"/>
          </a:xfrm>
          <a:prstGeom prst="rect">
            <a:avLst/>
          </a:prstGeom>
          <a:noFill/>
          <a:ln w="9525">
            <a:noFill/>
            <a:miter lim="800000"/>
            <a:headEnd/>
            <a:tailEnd/>
          </a:ln>
        </p:spPr>
        <p:txBody>
          <a:bodyPr wrap="none" lIns="0" tIns="0" rIns="0" bIns="0">
            <a:spAutoFit/>
          </a:bodyPr>
          <a:lstStyle/>
          <a:p>
            <a:pPr algn="l"/>
            <a:r>
              <a:rPr lang="en-US" sz="1800" b="1">
                <a:latin typeface="Arial" charset="0"/>
              </a:rPr>
              <a:t>• </a:t>
            </a:r>
            <a:r>
              <a:rPr lang="en-US" sz="1800" b="1">
                <a:solidFill>
                  <a:srgbClr val="231F20"/>
                </a:solidFill>
                <a:latin typeface="Arial" charset="0"/>
              </a:rPr>
              <a:t>Connective tissue root sheath</a:t>
            </a:r>
          </a:p>
        </p:txBody>
      </p:sp>
      <p:sp>
        <p:nvSpPr>
          <p:cNvPr id="58430" name="Rectangle 62"/>
          <p:cNvSpPr>
            <a:spLocks noChangeArrowheads="1"/>
          </p:cNvSpPr>
          <p:nvPr/>
        </p:nvSpPr>
        <p:spPr bwMode="auto">
          <a:xfrm>
            <a:off x="5226050" y="2092325"/>
            <a:ext cx="1511300" cy="322263"/>
          </a:xfrm>
          <a:prstGeom prst="rect">
            <a:avLst/>
          </a:prstGeom>
          <a:noFill/>
          <a:ln w="9525">
            <a:noFill/>
            <a:miter lim="800000"/>
            <a:headEnd/>
            <a:tailEnd/>
          </a:ln>
        </p:spPr>
        <p:txBody>
          <a:bodyPr wrap="none" lIns="0" tIns="0" rIns="0" bIns="0">
            <a:spAutoFit/>
          </a:bodyPr>
          <a:lstStyle/>
          <a:p>
            <a:pPr algn="l"/>
            <a:r>
              <a:rPr lang="en-US" sz="1800">
                <a:solidFill>
                  <a:srgbClr val="231F20"/>
                </a:solidFill>
                <a:latin typeface="Arial Black" pitchFamily="34" charset="0"/>
              </a:rPr>
              <a:t>Follicle wall</a:t>
            </a:r>
            <a:endParaRPr lang="en-US" sz="1800">
              <a:latin typeface="Arial" charset="0"/>
            </a:endParaRPr>
          </a:p>
        </p:txBody>
      </p:sp>
      <p:sp>
        <p:nvSpPr>
          <p:cNvPr id="58431" name="Rectangle 63"/>
          <p:cNvSpPr>
            <a:spLocks noChangeArrowheads="1"/>
          </p:cNvSpPr>
          <p:nvPr/>
        </p:nvSpPr>
        <p:spPr bwMode="auto">
          <a:xfrm>
            <a:off x="5229225" y="4359275"/>
            <a:ext cx="1193800" cy="274638"/>
          </a:xfrm>
          <a:prstGeom prst="rect">
            <a:avLst/>
          </a:prstGeom>
          <a:noFill/>
          <a:ln w="9525">
            <a:noFill/>
            <a:miter lim="800000"/>
            <a:headEnd/>
            <a:tailEnd/>
          </a:ln>
        </p:spPr>
        <p:txBody>
          <a:bodyPr wrap="none" lIns="0" tIns="0" rIns="0" bIns="0">
            <a:spAutoFit/>
          </a:bodyPr>
          <a:lstStyle/>
          <a:p>
            <a:pPr algn="l"/>
            <a:r>
              <a:rPr lang="en-US" sz="1800" b="1">
                <a:solidFill>
                  <a:srgbClr val="231F20"/>
                </a:solidFill>
                <a:latin typeface="Arial" charset="0"/>
              </a:rPr>
              <a:t>Hair matrix</a:t>
            </a:r>
            <a:endParaRPr lang="en-US" sz="1800" b="1">
              <a:latin typeface="Arial" charset="0"/>
            </a:endParaRPr>
          </a:p>
        </p:txBody>
      </p:sp>
      <p:sp>
        <p:nvSpPr>
          <p:cNvPr id="58432" name="Rectangle 64"/>
          <p:cNvSpPr>
            <a:spLocks noChangeArrowheads="1"/>
          </p:cNvSpPr>
          <p:nvPr/>
        </p:nvSpPr>
        <p:spPr bwMode="auto">
          <a:xfrm>
            <a:off x="5229225" y="4895850"/>
            <a:ext cx="1244600" cy="274638"/>
          </a:xfrm>
          <a:prstGeom prst="rect">
            <a:avLst/>
          </a:prstGeom>
          <a:noFill/>
          <a:ln w="9525">
            <a:noFill/>
            <a:miter lim="800000"/>
            <a:headEnd/>
            <a:tailEnd/>
          </a:ln>
        </p:spPr>
        <p:txBody>
          <a:bodyPr wrap="none" lIns="0" tIns="0" rIns="0" bIns="0">
            <a:spAutoFit/>
          </a:bodyPr>
          <a:lstStyle/>
          <a:p>
            <a:pPr algn="l"/>
            <a:r>
              <a:rPr lang="en-US" sz="1800" b="1">
                <a:solidFill>
                  <a:srgbClr val="231F20"/>
                </a:solidFill>
                <a:latin typeface="Arial" charset="0"/>
              </a:rPr>
              <a:t>Melanocyte</a:t>
            </a:r>
            <a:endParaRPr lang="en-US" sz="1800" b="1">
              <a:latin typeface="Arial" charset="0"/>
            </a:endParaRPr>
          </a:p>
        </p:txBody>
      </p:sp>
      <p:sp>
        <p:nvSpPr>
          <p:cNvPr id="58433" name="Rectangle 65"/>
          <p:cNvSpPr>
            <a:spLocks noChangeArrowheads="1"/>
          </p:cNvSpPr>
          <p:nvPr/>
        </p:nvSpPr>
        <p:spPr bwMode="auto">
          <a:xfrm>
            <a:off x="5229225" y="4629150"/>
            <a:ext cx="1231900" cy="274638"/>
          </a:xfrm>
          <a:prstGeom prst="rect">
            <a:avLst/>
          </a:prstGeom>
          <a:noFill/>
          <a:ln w="9525">
            <a:noFill/>
            <a:miter lim="800000"/>
            <a:headEnd/>
            <a:tailEnd/>
          </a:ln>
        </p:spPr>
        <p:txBody>
          <a:bodyPr wrap="none" lIns="0" tIns="0" rIns="0" bIns="0">
            <a:spAutoFit/>
          </a:bodyPr>
          <a:lstStyle/>
          <a:p>
            <a:pPr algn="l"/>
            <a:r>
              <a:rPr lang="en-US" sz="1800" b="1">
                <a:solidFill>
                  <a:srgbClr val="231F20"/>
                </a:solidFill>
                <a:latin typeface="Arial" charset="0"/>
              </a:rPr>
              <a:t>Hair papilla</a:t>
            </a:r>
            <a:endParaRPr lang="en-US" sz="1800" b="1">
              <a:latin typeface="Arial" charset="0"/>
            </a:endParaRPr>
          </a:p>
        </p:txBody>
      </p:sp>
      <p:sp>
        <p:nvSpPr>
          <p:cNvPr id="58434" name="Rectangle 66"/>
          <p:cNvSpPr>
            <a:spLocks noChangeArrowheads="1"/>
          </p:cNvSpPr>
          <p:nvPr/>
        </p:nvSpPr>
        <p:spPr bwMode="auto">
          <a:xfrm>
            <a:off x="5232400" y="5572125"/>
            <a:ext cx="3225800" cy="274638"/>
          </a:xfrm>
          <a:prstGeom prst="rect">
            <a:avLst/>
          </a:prstGeom>
          <a:noFill/>
          <a:ln w="9525">
            <a:noFill/>
            <a:miter lim="800000"/>
            <a:headEnd/>
            <a:tailEnd/>
          </a:ln>
        </p:spPr>
        <p:txBody>
          <a:bodyPr wrap="none" lIns="0" tIns="0" rIns="0" bIns="0">
            <a:spAutoFit/>
          </a:bodyPr>
          <a:lstStyle/>
          <a:p>
            <a:pPr algn="l"/>
            <a:r>
              <a:rPr lang="en-US" sz="1800" b="1">
                <a:solidFill>
                  <a:srgbClr val="231F20"/>
                </a:solidFill>
                <a:latin typeface="Arial" charset="0"/>
              </a:rPr>
              <a:t>Subcutaneous adipose tissue</a:t>
            </a:r>
            <a:endParaRPr lang="en-US" sz="1800" b="1">
              <a:latin typeface="Arial" charset="0"/>
            </a:endParaRPr>
          </a:p>
        </p:txBody>
      </p:sp>
      <p:sp>
        <p:nvSpPr>
          <p:cNvPr id="58435" name="Rectangle 67"/>
          <p:cNvSpPr>
            <a:spLocks noChangeArrowheads="1"/>
          </p:cNvSpPr>
          <p:nvPr/>
        </p:nvSpPr>
        <p:spPr bwMode="auto">
          <a:xfrm>
            <a:off x="5241925" y="4027488"/>
            <a:ext cx="993775" cy="274637"/>
          </a:xfrm>
          <a:prstGeom prst="rect">
            <a:avLst/>
          </a:prstGeom>
          <a:noFill/>
          <a:ln w="9525">
            <a:noFill/>
            <a:miter lim="800000"/>
            <a:headEnd/>
            <a:tailEnd/>
          </a:ln>
        </p:spPr>
        <p:txBody>
          <a:bodyPr wrap="none" lIns="0" tIns="0" rIns="0" bIns="0">
            <a:spAutoFit/>
          </a:bodyPr>
          <a:lstStyle/>
          <a:p>
            <a:pPr algn="l"/>
            <a:r>
              <a:rPr lang="en-US" sz="1800" b="1">
                <a:latin typeface="Arial" charset="0"/>
              </a:rPr>
              <a:t>• </a:t>
            </a:r>
            <a:r>
              <a:rPr lang="en-US" sz="1800" b="1">
                <a:solidFill>
                  <a:srgbClr val="231F20"/>
                </a:solidFill>
                <a:latin typeface="Arial" charset="0"/>
              </a:rPr>
              <a:t>Medulla</a:t>
            </a:r>
          </a:p>
        </p:txBody>
      </p:sp>
      <p:sp>
        <p:nvSpPr>
          <p:cNvPr id="58436" name="Rectangle 68"/>
          <p:cNvSpPr>
            <a:spLocks noChangeArrowheads="1"/>
          </p:cNvSpPr>
          <p:nvPr/>
        </p:nvSpPr>
        <p:spPr bwMode="auto">
          <a:xfrm>
            <a:off x="5241925" y="3830638"/>
            <a:ext cx="866775" cy="274637"/>
          </a:xfrm>
          <a:prstGeom prst="rect">
            <a:avLst/>
          </a:prstGeom>
          <a:noFill/>
          <a:ln w="9525">
            <a:noFill/>
            <a:miter lim="800000"/>
            <a:headEnd/>
            <a:tailEnd/>
          </a:ln>
        </p:spPr>
        <p:txBody>
          <a:bodyPr wrap="none" lIns="0" tIns="0" rIns="0" bIns="0">
            <a:spAutoFit/>
          </a:bodyPr>
          <a:lstStyle/>
          <a:p>
            <a:pPr algn="l"/>
            <a:r>
              <a:rPr lang="en-US" sz="1800" b="1">
                <a:latin typeface="Arial" charset="0"/>
              </a:rPr>
              <a:t>• </a:t>
            </a:r>
            <a:r>
              <a:rPr lang="en-US" sz="1800" b="1">
                <a:solidFill>
                  <a:srgbClr val="231F20"/>
                </a:solidFill>
                <a:latin typeface="Arial" charset="0"/>
              </a:rPr>
              <a:t>Cortex</a:t>
            </a:r>
          </a:p>
        </p:txBody>
      </p:sp>
      <p:sp>
        <p:nvSpPr>
          <p:cNvPr id="58437" name="Rectangle 69"/>
          <p:cNvSpPr>
            <a:spLocks noChangeArrowheads="1"/>
          </p:cNvSpPr>
          <p:nvPr/>
        </p:nvSpPr>
        <p:spPr bwMode="auto">
          <a:xfrm>
            <a:off x="5241925" y="3630613"/>
            <a:ext cx="904875" cy="274637"/>
          </a:xfrm>
          <a:prstGeom prst="rect">
            <a:avLst/>
          </a:prstGeom>
          <a:noFill/>
          <a:ln w="9525">
            <a:noFill/>
            <a:miter lim="800000"/>
            <a:headEnd/>
            <a:tailEnd/>
          </a:ln>
        </p:spPr>
        <p:txBody>
          <a:bodyPr wrap="none" lIns="0" tIns="0" rIns="0" bIns="0">
            <a:spAutoFit/>
          </a:bodyPr>
          <a:lstStyle/>
          <a:p>
            <a:pPr algn="l"/>
            <a:r>
              <a:rPr lang="en-US" sz="1800" b="1">
                <a:latin typeface="Arial" charset="0"/>
              </a:rPr>
              <a:t>• </a:t>
            </a:r>
            <a:r>
              <a:rPr lang="en-US" sz="1800" b="1">
                <a:solidFill>
                  <a:srgbClr val="231F20"/>
                </a:solidFill>
                <a:latin typeface="Arial" charset="0"/>
              </a:rPr>
              <a:t>Cuticle</a:t>
            </a:r>
          </a:p>
        </p:txBody>
      </p:sp>
      <p:sp>
        <p:nvSpPr>
          <p:cNvPr id="58438" name="Rectangle 70"/>
          <p:cNvSpPr>
            <a:spLocks noChangeArrowheads="1"/>
          </p:cNvSpPr>
          <p:nvPr/>
        </p:nvSpPr>
        <p:spPr bwMode="auto">
          <a:xfrm>
            <a:off x="5241925" y="2573338"/>
            <a:ext cx="2111375" cy="274637"/>
          </a:xfrm>
          <a:prstGeom prst="rect">
            <a:avLst/>
          </a:prstGeom>
          <a:noFill/>
          <a:ln w="9525">
            <a:noFill/>
            <a:miter lim="800000"/>
            <a:headEnd/>
            <a:tailEnd/>
          </a:ln>
        </p:spPr>
        <p:txBody>
          <a:bodyPr wrap="none" lIns="0" tIns="0" rIns="0" bIns="0">
            <a:spAutoFit/>
          </a:bodyPr>
          <a:lstStyle/>
          <a:p>
            <a:pPr algn="l"/>
            <a:r>
              <a:rPr lang="en-US" sz="1800" b="1">
                <a:latin typeface="Arial" charset="0"/>
              </a:rPr>
              <a:t>• </a:t>
            </a:r>
            <a:r>
              <a:rPr lang="en-US" sz="1800" b="1">
                <a:solidFill>
                  <a:srgbClr val="231F20"/>
                </a:solidFill>
                <a:latin typeface="Arial" charset="0"/>
              </a:rPr>
              <a:t>Glassy membrane</a:t>
            </a:r>
          </a:p>
        </p:txBody>
      </p:sp>
      <p:sp>
        <p:nvSpPr>
          <p:cNvPr id="58439" name="Rectangle 71"/>
          <p:cNvSpPr>
            <a:spLocks noChangeArrowheads="1"/>
          </p:cNvSpPr>
          <p:nvPr/>
        </p:nvSpPr>
        <p:spPr bwMode="auto">
          <a:xfrm>
            <a:off x="5229225" y="3363913"/>
            <a:ext cx="1104900" cy="322262"/>
          </a:xfrm>
          <a:prstGeom prst="rect">
            <a:avLst/>
          </a:prstGeom>
          <a:noFill/>
          <a:ln w="9525">
            <a:noFill/>
            <a:miter lim="800000"/>
            <a:headEnd/>
            <a:tailEnd/>
          </a:ln>
        </p:spPr>
        <p:txBody>
          <a:bodyPr wrap="none" lIns="0" tIns="0" rIns="0" bIns="0">
            <a:spAutoFit/>
          </a:bodyPr>
          <a:lstStyle/>
          <a:p>
            <a:pPr algn="l"/>
            <a:r>
              <a:rPr lang="en-US" sz="1800">
                <a:solidFill>
                  <a:srgbClr val="231F20"/>
                </a:solidFill>
                <a:latin typeface="Arial Black" pitchFamily="34" charset="0"/>
              </a:rPr>
              <a:t>Hair root</a:t>
            </a:r>
            <a:endParaRPr lang="en-US" sz="1800">
              <a:latin typeface="Arial" charset="0"/>
            </a:endParaRP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Layers of Hair Root (From outside to inside)</a:t>
            </a:r>
            <a:endParaRPr lang="en-US" dirty="0"/>
          </a:p>
        </p:txBody>
      </p:sp>
      <p:sp>
        <p:nvSpPr>
          <p:cNvPr id="3" name="Content Placeholder 2"/>
          <p:cNvSpPr>
            <a:spLocks noGrp="1"/>
          </p:cNvSpPr>
          <p:nvPr>
            <p:ph idx="1"/>
          </p:nvPr>
        </p:nvSpPr>
        <p:spPr>
          <a:xfrm>
            <a:off x="460375" y="762001"/>
            <a:ext cx="8228013" cy="5549900"/>
          </a:xfrm>
        </p:spPr>
        <p:txBody>
          <a:bodyPr/>
          <a:lstStyle/>
          <a:p>
            <a:pPr>
              <a:buNone/>
            </a:pPr>
            <a:r>
              <a:rPr lang="en-US" sz="2400" dirty="0" smtClean="0"/>
              <a:t>1. Dermal Root Sheath – bend down of Dermis</a:t>
            </a:r>
          </a:p>
          <a:p>
            <a:pPr>
              <a:buNone/>
            </a:pPr>
            <a:r>
              <a:rPr lang="en-US" sz="2400" dirty="0" smtClean="0"/>
              <a:t>2. Glassy Membrane – the bend down of the Basement Membrane</a:t>
            </a:r>
          </a:p>
          <a:p>
            <a:pPr>
              <a:buNone/>
            </a:pPr>
            <a:r>
              <a:rPr lang="en-US" sz="2400" dirty="0" smtClean="0"/>
              <a:t>3. External Root Sheath – Bend down of Stratum Basale</a:t>
            </a:r>
          </a:p>
          <a:p>
            <a:pPr>
              <a:buNone/>
            </a:pPr>
            <a:r>
              <a:rPr lang="en-US" sz="2400" dirty="0" smtClean="0"/>
              <a:t>4. Internal Root Sheath – formed from hair matrix cells – composed of (a) Henley’s layer (b) Huxley’s Layer and (3) the cuticle layer of the internal root sheath</a:t>
            </a:r>
          </a:p>
          <a:p>
            <a:pPr>
              <a:buNone/>
            </a:pPr>
            <a:r>
              <a:rPr lang="en-US" sz="2400" dirty="0" smtClean="0"/>
              <a:t>5 Cuticle Layer of Hair Shaft</a:t>
            </a:r>
          </a:p>
          <a:p>
            <a:pPr>
              <a:buNone/>
            </a:pPr>
            <a:r>
              <a:rPr lang="en-US" sz="2400" dirty="0" smtClean="0"/>
              <a:t>6. Cortex of hair shaft</a:t>
            </a:r>
          </a:p>
          <a:p>
            <a:pPr>
              <a:buNone/>
            </a:pPr>
            <a:r>
              <a:rPr lang="en-US" sz="2400" dirty="0" smtClean="0"/>
              <a:t>7. Medulla of hair shaft</a:t>
            </a:r>
          </a:p>
          <a:p>
            <a:endParaRPr lang="en-US" dirty="0" smtClean="0"/>
          </a:p>
          <a:p>
            <a:endParaRPr lang="en-US" dirty="0"/>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6" name="Rectangle 4"/>
          <p:cNvSpPr>
            <a:spLocks noChangeArrowheads="1"/>
          </p:cNvSpPr>
          <p:nvPr/>
        </p:nvSpPr>
        <p:spPr bwMode="auto">
          <a:xfrm>
            <a:off x="8151813" y="6581775"/>
            <a:ext cx="989012" cy="274638"/>
          </a:xfrm>
          <a:prstGeom prst="rect">
            <a:avLst/>
          </a:prstGeom>
          <a:noFill/>
          <a:ln w="9525">
            <a:noFill/>
            <a:miter lim="800000"/>
            <a:headEnd/>
            <a:tailEnd/>
          </a:ln>
          <a:effectLst/>
        </p:spPr>
        <p:txBody>
          <a:bodyPr wrap="none">
            <a:spAutoFit/>
          </a:bodyPr>
          <a:lstStyle/>
          <a:p>
            <a:pPr algn="r"/>
            <a:r>
              <a:rPr lang="en-US" sz="1200" b="1">
                <a:latin typeface="Arial" charset="0"/>
              </a:rPr>
              <a:t>Figure 5.6a</a:t>
            </a:r>
          </a:p>
        </p:txBody>
      </p:sp>
      <p:pic>
        <p:nvPicPr>
          <p:cNvPr id="115765" name="Picture 53"/>
          <p:cNvPicPr>
            <a:picLocks noChangeAspect="1" noChangeArrowheads="1"/>
          </p:cNvPicPr>
          <p:nvPr/>
        </p:nvPicPr>
        <p:blipFill>
          <a:blip r:embed="rId2" cstate="print"/>
          <a:srcRect t="1717" b="5919"/>
          <a:stretch>
            <a:fillRect/>
          </a:stretch>
        </p:blipFill>
        <p:spPr bwMode="auto">
          <a:xfrm>
            <a:off x="303213" y="304800"/>
            <a:ext cx="8535987" cy="6140450"/>
          </a:xfrm>
          <a:prstGeom prst="rect">
            <a:avLst/>
          </a:prstGeom>
          <a:noFill/>
        </p:spPr>
      </p:pic>
      <p:sp>
        <p:nvSpPr>
          <p:cNvPr id="115766" name="Freeform 54"/>
          <p:cNvSpPr>
            <a:spLocks/>
          </p:cNvSpPr>
          <p:nvPr/>
        </p:nvSpPr>
        <p:spPr bwMode="auto">
          <a:xfrm>
            <a:off x="1471613" y="4359275"/>
            <a:ext cx="273050" cy="98425"/>
          </a:xfrm>
          <a:custGeom>
            <a:avLst/>
            <a:gdLst/>
            <a:ahLst/>
            <a:cxnLst>
              <a:cxn ang="0">
                <a:pos x="0" y="0"/>
              </a:cxn>
              <a:cxn ang="0">
                <a:pos x="58" y="0"/>
              </a:cxn>
              <a:cxn ang="0">
                <a:pos x="172" y="56"/>
              </a:cxn>
            </a:cxnLst>
            <a:rect l="0" t="0" r="r" b="b"/>
            <a:pathLst>
              <a:path w="172" h="56">
                <a:moveTo>
                  <a:pt x="0" y="0"/>
                </a:moveTo>
                <a:lnTo>
                  <a:pt x="58" y="0"/>
                </a:lnTo>
                <a:lnTo>
                  <a:pt x="172" y="56"/>
                </a:lnTo>
              </a:path>
            </a:pathLst>
          </a:custGeom>
          <a:noFill/>
          <a:ln w="34925">
            <a:solidFill>
              <a:srgbClr val="FFFFFF"/>
            </a:solidFill>
            <a:prstDash val="solid"/>
            <a:round/>
            <a:headEnd/>
            <a:tailEnd/>
          </a:ln>
        </p:spPr>
        <p:txBody>
          <a:bodyPr/>
          <a:lstStyle/>
          <a:p>
            <a:endParaRPr lang="en-US"/>
          </a:p>
        </p:txBody>
      </p:sp>
      <p:sp>
        <p:nvSpPr>
          <p:cNvPr id="115767" name="Freeform 55"/>
          <p:cNvSpPr>
            <a:spLocks/>
          </p:cNvSpPr>
          <p:nvPr/>
        </p:nvSpPr>
        <p:spPr bwMode="auto">
          <a:xfrm>
            <a:off x="1804988" y="4425950"/>
            <a:ext cx="136525" cy="550863"/>
          </a:xfrm>
          <a:custGeom>
            <a:avLst/>
            <a:gdLst/>
            <a:ahLst/>
            <a:cxnLst>
              <a:cxn ang="0">
                <a:pos x="0" y="314"/>
              </a:cxn>
              <a:cxn ang="0">
                <a:pos x="62" y="314"/>
              </a:cxn>
              <a:cxn ang="0">
                <a:pos x="86" y="0"/>
              </a:cxn>
            </a:cxnLst>
            <a:rect l="0" t="0" r="r" b="b"/>
            <a:pathLst>
              <a:path w="86" h="314">
                <a:moveTo>
                  <a:pt x="0" y="314"/>
                </a:moveTo>
                <a:lnTo>
                  <a:pt x="62" y="314"/>
                </a:lnTo>
                <a:lnTo>
                  <a:pt x="86" y="0"/>
                </a:lnTo>
              </a:path>
            </a:pathLst>
          </a:custGeom>
          <a:noFill/>
          <a:ln w="34925">
            <a:solidFill>
              <a:srgbClr val="FFFFFF"/>
            </a:solidFill>
            <a:prstDash val="solid"/>
            <a:round/>
            <a:headEnd/>
            <a:tailEnd/>
          </a:ln>
        </p:spPr>
        <p:txBody>
          <a:bodyPr/>
          <a:lstStyle/>
          <a:p>
            <a:endParaRPr lang="en-US"/>
          </a:p>
        </p:txBody>
      </p:sp>
      <p:sp>
        <p:nvSpPr>
          <p:cNvPr id="115768" name="Line 56"/>
          <p:cNvSpPr>
            <a:spLocks noChangeShapeType="1"/>
          </p:cNvSpPr>
          <p:nvPr/>
        </p:nvSpPr>
        <p:spPr bwMode="auto">
          <a:xfrm>
            <a:off x="1544638" y="5573713"/>
            <a:ext cx="854075" cy="1587"/>
          </a:xfrm>
          <a:prstGeom prst="line">
            <a:avLst/>
          </a:prstGeom>
          <a:noFill/>
          <a:ln w="34925">
            <a:solidFill>
              <a:srgbClr val="FFFFFF"/>
            </a:solidFill>
            <a:round/>
            <a:headEnd/>
            <a:tailEnd/>
          </a:ln>
        </p:spPr>
        <p:txBody>
          <a:bodyPr/>
          <a:lstStyle/>
          <a:p>
            <a:endParaRPr lang="en-US"/>
          </a:p>
        </p:txBody>
      </p:sp>
      <p:sp>
        <p:nvSpPr>
          <p:cNvPr id="115769" name="Line 57"/>
          <p:cNvSpPr>
            <a:spLocks noChangeShapeType="1"/>
          </p:cNvSpPr>
          <p:nvPr/>
        </p:nvSpPr>
        <p:spPr bwMode="auto">
          <a:xfrm>
            <a:off x="1585913" y="6059488"/>
            <a:ext cx="882650" cy="1587"/>
          </a:xfrm>
          <a:prstGeom prst="line">
            <a:avLst/>
          </a:prstGeom>
          <a:noFill/>
          <a:ln w="34925">
            <a:solidFill>
              <a:srgbClr val="FFFFFF"/>
            </a:solidFill>
            <a:round/>
            <a:headEnd/>
            <a:tailEnd/>
          </a:ln>
        </p:spPr>
        <p:txBody>
          <a:bodyPr/>
          <a:lstStyle/>
          <a:p>
            <a:endParaRPr lang="en-US"/>
          </a:p>
        </p:txBody>
      </p:sp>
      <p:sp>
        <p:nvSpPr>
          <p:cNvPr id="115770" name="Line 58"/>
          <p:cNvSpPr>
            <a:spLocks noChangeShapeType="1"/>
          </p:cNvSpPr>
          <p:nvPr/>
        </p:nvSpPr>
        <p:spPr bwMode="auto">
          <a:xfrm>
            <a:off x="1665288" y="2973388"/>
            <a:ext cx="498475" cy="1587"/>
          </a:xfrm>
          <a:prstGeom prst="line">
            <a:avLst/>
          </a:prstGeom>
          <a:noFill/>
          <a:ln w="34925">
            <a:solidFill>
              <a:srgbClr val="FFFFFF"/>
            </a:solidFill>
            <a:round/>
            <a:headEnd/>
            <a:tailEnd/>
          </a:ln>
        </p:spPr>
        <p:txBody>
          <a:bodyPr/>
          <a:lstStyle/>
          <a:p>
            <a:endParaRPr lang="en-US"/>
          </a:p>
        </p:txBody>
      </p:sp>
      <p:sp>
        <p:nvSpPr>
          <p:cNvPr id="115771" name="Freeform 59"/>
          <p:cNvSpPr>
            <a:spLocks/>
          </p:cNvSpPr>
          <p:nvPr/>
        </p:nvSpPr>
        <p:spPr bwMode="auto">
          <a:xfrm>
            <a:off x="4424363" y="520700"/>
            <a:ext cx="452437" cy="1462088"/>
          </a:xfrm>
          <a:custGeom>
            <a:avLst/>
            <a:gdLst/>
            <a:ahLst/>
            <a:cxnLst>
              <a:cxn ang="0">
                <a:pos x="213" y="0"/>
              </a:cxn>
              <a:cxn ang="0">
                <a:pos x="285" y="18"/>
              </a:cxn>
              <a:cxn ang="0">
                <a:pos x="72" y="832"/>
              </a:cxn>
              <a:cxn ang="0">
                <a:pos x="0" y="814"/>
              </a:cxn>
            </a:cxnLst>
            <a:rect l="0" t="0" r="r" b="b"/>
            <a:pathLst>
              <a:path w="285" h="832">
                <a:moveTo>
                  <a:pt x="213" y="0"/>
                </a:moveTo>
                <a:lnTo>
                  <a:pt x="285" y="18"/>
                </a:lnTo>
                <a:lnTo>
                  <a:pt x="72" y="832"/>
                </a:lnTo>
                <a:lnTo>
                  <a:pt x="0" y="814"/>
                </a:lnTo>
              </a:path>
            </a:pathLst>
          </a:custGeom>
          <a:noFill/>
          <a:ln w="34925">
            <a:solidFill>
              <a:srgbClr val="FFFFFF"/>
            </a:solidFill>
            <a:prstDash val="solid"/>
            <a:round/>
            <a:headEnd/>
            <a:tailEnd/>
          </a:ln>
        </p:spPr>
        <p:txBody>
          <a:bodyPr/>
          <a:lstStyle/>
          <a:p>
            <a:endParaRPr lang="en-US"/>
          </a:p>
        </p:txBody>
      </p:sp>
      <p:sp>
        <p:nvSpPr>
          <p:cNvPr id="115772" name="Freeform 60"/>
          <p:cNvSpPr>
            <a:spLocks/>
          </p:cNvSpPr>
          <p:nvPr/>
        </p:nvSpPr>
        <p:spPr bwMode="auto">
          <a:xfrm>
            <a:off x="5365750" y="917575"/>
            <a:ext cx="301625" cy="361950"/>
          </a:xfrm>
          <a:custGeom>
            <a:avLst/>
            <a:gdLst/>
            <a:ahLst/>
            <a:cxnLst>
              <a:cxn ang="0">
                <a:pos x="0" y="158"/>
              </a:cxn>
              <a:cxn ang="0">
                <a:pos x="56" y="206"/>
              </a:cxn>
              <a:cxn ang="0">
                <a:pos x="190" y="48"/>
              </a:cxn>
              <a:cxn ang="0">
                <a:pos x="134" y="0"/>
              </a:cxn>
            </a:cxnLst>
            <a:rect l="0" t="0" r="r" b="b"/>
            <a:pathLst>
              <a:path w="190" h="206">
                <a:moveTo>
                  <a:pt x="0" y="158"/>
                </a:moveTo>
                <a:lnTo>
                  <a:pt x="56" y="206"/>
                </a:lnTo>
                <a:lnTo>
                  <a:pt x="190" y="48"/>
                </a:lnTo>
                <a:lnTo>
                  <a:pt x="134" y="0"/>
                </a:lnTo>
              </a:path>
            </a:pathLst>
          </a:custGeom>
          <a:noFill/>
          <a:ln w="34925">
            <a:solidFill>
              <a:srgbClr val="FFFFFF"/>
            </a:solidFill>
            <a:prstDash val="solid"/>
            <a:round/>
            <a:headEnd/>
            <a:tailEnd/>
          </a:ln>
        </p:spPr>
        <p:txBody>
          <a:bodyPr/>
          <a:lstStyle/>
          <a:p>
            <a:endParaRPr lang="en-US"/>
          </a:p>
        </p:txBody>
      </p:sp>
      <p:sp>
        <p:nvSpPr>
          <p:cNvPr id="115773" name="Freeform 61"/>
          <p:cNvSpPr>
            <a:spLocks/>
          </p:cNvSpPr>
          <p:nvPr/>
        </p:nvSpPr>
        <p:spPr bwMode="auto">
          <a:xfrm>
            <a:off x="5137150" y="1697038"/>
            <a:ext cx="1187450" cy="196850"/>
          </a:xfrm>
          <a:custGeom>
            <a:avLst/>
            <a:gdLst/>
            <a:ahLst/>
            <a:cxnLst>
              <a:cxn ang="0">
                <a:pos x="748" y="112"/>
              </a:cxn>
              <a:cxn ang="0">
                <a:pos x="656" y="112"/>
              </a:cxn>
              <a:cxn ang="0">
                <a:pos x="0" y="0"/>
              </a:cxn>
            </a:cxnLst>
            <a:rect l="0" t="0" r="r" b="b"/>
            <a:pathLst>
              <a:path w="748" h="112">
                <a:moveTo>
                  <a:pt x="748" y="112"/>
                </a:moveTo>
                <a:lnTo>
                  <a:pt x="656" y="112"/>
                </a:lnTo>
                <a:lnTo>
                  <a:pt x="0" y="0"/>
                </a:lnTo>
              </a:path>
            </a:pathLst>
          </a:custGeom>
          <a:noFill/>
          <a:ln w="34925">
            <a:solidFill>
              <a:srgbClr val="FFFFFF"/>
            </a:solidFill>
            <a:prstDash val="solid"/>
            <a:round/>
            <a:headEnd/>
            <a:tailEnd/>
          </a:ln>
        </p:spPr>
        <p:txBody>
          <a:bodyPr/>
          <a:lstStyle/>
          <a:p>
            <a:endParaRPr lang="en-US"/>
          </a:p>
        </p:txBody>
      </p:sp>
      <p:sp>
        <p:nvSpPr>
          <p:cNvPr id="115774" name="Freeform 62"/>
          <p:cNvSpPr>
            <a:spLocks/>
          </p:cNvSpPr>
          <p:nvPr/>
        </p:nvSpPr>
        <p:spPr bwMode="auto">
          <a:xfrm>
            <a:off x="4752975" y="693738"/>
            <a:ext cx="1558925" cy="371475"/>
          </a:xfrm>
          <a:custGeom>
            <a:avLst/>
            <a:gdLst/>
            <a:ahLst/>
            <a:cxnLst>
              <a:cxn ang="0">
                <a:pos x="982" y="0"/>
              </a:cxn>
              <a:cxn ang="0">
                <a:pos x="798" y="0"/>
              </a:cxn>
              <a:cxn ang="0">
                <a:pos x="0" y="212"/>
              </a:cxn>
            </a:cxnLst>
            <a:rect l="0" t="0" r="r" b="b"/>
            <a:pathLst>
              <a:path w="982" h="212">
                <a:moveTo>
                  <a:pt x="982" y="0"/>
                </a:moveTo>
                <a:lnTo>
                  <a:pt x="798" y="0"/>
                </a:lnTo>
                <a:lnTo>
                  <a:pt x="0" y="212"/>
                </a:lnTo>
              </a:path>
            </a:pathLst>
          </a:custGeom>
          <a:noFill/>
          <a:ln w="34925">
            <a:solidFill>
              <a:srgbClr val="FFFFFF"/>
            </a:solidFill>
            <a:prstDash val="solid"/>
            <a:round/>
            <a:headEnd/>
            <a:tailEnd/>
          </a:ln>
        </p:spPr>
        <p:txBody>
          <a:bodyPr/>
          <a:lstStyle/>
          <a:p>
            <a:endParaRPr lang="en-US"/>
          </a:p>
        </p:txBody>
      </p:sp>
      <p:sp>
        <p:nvSpPr>
          <p:cNvPr id="115775" name="Freeform 63"/>
          <p:cNvSpPr>
            <a:spLocks/>
          </p:cNvSpPr>
          <p:nvPr/>
        </p:nvSpPr>
        <p:spPr bwMode="auto">
          <a:xfrm>
            <a:off x="5540375" y="1027113"/>
            <a:ext cx="768350" cy="188912"/>
          </a:xfrm>
          <a:custGeom>
            <a:avLst/>
            <a:gdLst/>
            <a:ahLst/>
            <a:cxnLst>
              <a:cxn ang="0">
                <a:pos x="484" y="0"/>
              </a:cxn>
              <a:cxn ang="0">
                <a:pos x="408" y="0"/>
              </a:cxn>
              <a:cxn ang="0">
                <a:pos x="34" y="108"/>
              </a:cxn>
              <a:cxn ang="0">
                <a:pos x="0" y="80"/>
              </a:cxn>
            </a:cxnLst>
            <a:rect l="0" t="0" r="r" b="b"/>
            <a:pathLst>
              <a:path w="484" h="108">
                <a:moveTo>
                  <a:pt x="484" y="0"/>
                </a:moveTo>
                <a:lnTo>
                  <a:pt x="408" y="0"/>
                </a:lnTo>
                <a:lnTo>
                  <a:pt x="34" y="108"/>
                </a:lnTo>
                <a:lnTo>
                  <a:pt x="0" y="80"/>
                </a:lnTo>
              </a:path>
            </a:pathLst>
          </a:custGeom>
          <a:noFill/>
          <a:ln w="34925">
            <a:solidFill>
              <a:srgbClr val="FFFFFF"/>
            </a:solidFill>
            <a:prstDash val="solid"/>
            <a:round/>
            <a:headEnd/>
            <a:tailEnd/>
          </a:ln>
        </p:spPr>
        <p:txBody>
          <a:bodyPr/>
          <a:lstStyle/>
          <a:p>
            <a:endParaRPr lang="en-US"/>
          </a:p>
        </p:txBody>
      </p:sp>
      <p:sp>
        <p:nvSpPr>
          <p:cNvPr id="115776" name="Freeform 64"/>
          <p:cNvSpPr>
            <a:spLocks/>
          </p:cNvSpPr>
          <p:nvPr/>
        </p:nvSpPr>
        <p:spPr bwMode="auto">
          <a:xfrm>
            <a:off x="4854575" y="2298700"/>
            <a:ext cx="1473200" cy="192088"/>
          </a:xfrm>
          <a:custGeom>
            <a:avLst/>
            <a:gdLst/>
            <a:ahLst/>
            <a:cxnLst>
              <a:cxn ang="0">
                <a:pos x="928" y="110"/>
              </a:cxn>
              <a:cxn ang="0">
                <a:pos x="840" y="110"/>
              </a:cxn>
              <a:cxn ang="0">
                <a:pos x="14" y="30"/>
              </a:cxn>
              <a:cxn ang="0">
                <a:pos x="0" y="0"/>
              </a:cxn>
            </a:cxnLst>
            <a:rect l="0" t="0" r="r" b="b"/>
            <a:pathLst>
              <a:path w="928" h="110">
                <a:moveTo>
                  <a:pt x="928" y="110"/>
                </a:moveTo>
                <a:lnTo>
                  <a:pt x="840" y="110"/>
                </a:lnTo>
                <a:lnTo>
                  <a:pt x="14" y="30"/>
                </a:lnTo>
                <a:lnTo>
                  <a:pt x="0" y="0"/>
                </a:lnTo>
              </a:path>
            </a:pathLst>
          </a:custGeom>
          <a:noFill/>
          <a:ln w="34925">
            <a:solidFill>
              <a:srgbClr val="FFFFFF"/>
            </a:solidFill>
            <a:prstDash val="solid"/>
            <a:round/>
            <a:headEnd/>
            <a:tailEnd/>
          </a:ln>
        </p:spPr>
        <p:txBody>
          <a:bodyPr/>
          <a:lstStyle/>
          <a:p>
            <a:endParaRPr lang="en-US"/>
          </a:p>
        </p:txBody>
      </p:sp>
      <p:sp>
        <p:nvSpPr>
          <p:cNvPr id="115777" name="Freeform 65"/>
          <p:cNvSpPr>
            <a:spLocks/>
          </p:cNvSpPr>
          <p:nvPr/>
        </p:nvSpPr>
        <p:spPr bwMode="auto">
          <a:xfrm>
            <a:off x="4768850" y="1230313"/>
            <a:ext cx="650875" cy="825500"/>
          </a:xfrm>
          <a:custGeom>
            <a:avLst/>
            <a:gdLst/>
            <a:ahLst/>
            <a:cxnLst>
              <a:cxn ang="0">
                <a:pos x="354" y="0"/>
              </a:cxn>
              <a:cxn ang="0">
                <a:pos x="410" y="46"/>
              </a:cxn>
              <a:cxn ang="0">
                <a:pos x="58" y="470"/>
              </a:cxn>
              <a:cxn ang="0">
                <a:pos x="0" y="424"/>
              </a:cxn>
            </a:cxnLst>
            <a:rect l="0" t="0" r="r" b="b"/>
            <a:pathLst>
              <a:path w="410" h="470">
                <a:moveTo>
                  <a:pt x="354" y="0"/>
                </a:moveTo>
                <a:lnTo>
                  <a:pt x="410" y="46"/>
                </a:lnTo>
                <a:lnTo>
                  <a:pt x="58" y="470"/>
                </a:lnTo>
                <a:lnTo>
                  <a:pt x="0" y="424"/>
                </a:lnTo>
              </a:path>
            </a:pathLst>
          </a:custGeom>
          <a:noFill/>
          <a:ln w="34925">
            <a:solidFill>
              <a:srgbClr val="FFFFFF"/>
            </a:solidFill>
            <a:prstDash val="solid"/>
            <a:round/>
            <a:headEnd/>
            <a:tailEnd/>
          </a:ln>
        </p:spPr>
        <p:txBody>
          <a:bodyPr/>
          <a:lstStyle/>
          <a:p>
            <a:endParaRPr lang="en-US"/>
          </a:p>
        </p:txBody>
      </p:sp>
      <p:sp>
        <p:nvSpPr>
          <p:cNvPr id="115778" name="Freeform 66"/>
          <p:cNvSpPr>
            <a:spLocks/>
          </p:cNvSpPr>
          <p:nvPr/>
        </p:nvSpPr>
        <p:spPr bwMode="auto">
          <a:xfrm>
            <a:off x="4740275" y="2192338"/>
            <a:ext cx="180975" cy="144462"/>
          </a:xfrm>
          <a:custGeom>
            <a:avLst/>
            <a:gdLst/>
            <a:ahLst/>
            <a:cxnLst>
              <a:cxn ang="0">
                <a:pos x="0" y="48"/>
              </a:cxn>
              <a:cxn ang="0">
                <a:pos x="14" y="82"/>
              </a:cxn>
              <a:cxn ang="0">
                <a:pos x="114" y="32"/>
              </a:cxn>
              <a:cxn ang="0">
                <a:pos x="100" y="0"/>
              </a:cxn>
            </a:cxnLst>
            <a:rect l="0" t="0" r="r" b="b"/>
            <a:pathLst>
              <a:path w="114" h="82">
                <a:moveTo>
                  <a:pt x="0" y="48"/>
                </a:moveTo>
                <a:lnTo>
                  <a:pt x="14" y="82"/>
                </a:lnTo>
                <a:lnTo>
                  <a:pt x="114" y="32"/>
                </a:lnTo>
                <a:lnTo>
                  <a:pt x="100" y="0"/>
                </a:lnTo>
              </a:path>
            </a:pathLst>
          </a:custGeom>
          <a:noFill/>
          <a:ln w="34925">
            <a:solidFill>
              <a:srgbClr val="FFFFFF"/>
            </a:solidFill>
            <a:prstDash val="solid"/>
            <a:round/>
            <a:headEnd/>
            <a:tailEnd/>
          </a:ln>
        </p:spPr>
        <p:txBody>
          <a:bodyPr/>
          <a:lstStyle/>
          <a:p>
            <a:endParaRPr lang="en-US"/>
          </a:p>
        </p:txBody>
      </p:sp>
      <p:sp>
        <p:nvSpPr>
          <p:cNvPr id="115779" name="Freeform 67"/>
          <p:cNvSpPr>
            <a:spLocks/>
          </p:cNvSpPr>
          <p:nvPr/>
        </p:nvSpPr>
        <p:spPr bwMode="auto">
          <a:xfrm>
            <a:off x="5622925" y="1500188"/>
            <a:ext cx="698500" cy="103187"/>
          </a:xfrm>
          <a:custGeom>
            <a:avLst/>
            <a:gdLst/>
            <a:ahLst/>
            <a:cxnLst>
              <a:cxn ang="0">
                <a:pos x="440" y="58"/>
              </a:cxn>
              <a:cxn ang="0">
                <a:pos x="360" y="58"/>
              </a:cxn>
              <a:cxn ang="0">
                <a:pos x="0" y="0"/>
              </a:cxn>
            </a:cxnLst>
            <a:rect l="0" t="0" r="r" b="b"/>
            <a:pathLst>
              <a:path w="440" h="58">
                <a:moveTo>
                  <a:pt x="440" y="58"/>
                </a:moveTo>
                <a:lnTo>
                  <a:pt x="360" y="58"/>
                </a:lnTo>
                <a:lnTo>
                  <a:pt x="0" y="0"/>
                </a:lnTo>
              </a:path>
            </a:pathLst>
          </a:custGeom>
          <a:noFill/>
          <a:ln w="34925">
            <a:solidFill>
              <a:srgbClr val="FFFFFF"/>
            </a:solidFill>
            <a:prstDash val="solid"/>
            <a:round/>
            <a:headEnd/>
            <a:tailEnd/>
          </a:ln>
        </p:spPr>
        <p:txBody>
          <a:bodyPr/>
          <a:lstStyle/>
          <a:p>
            <a:endParaRPr lang="en-US"/>
          </a:p>
        </p:txBody>
      </p:sp>
      <p:sp>
        <p:nvSpPr>
          <p:cNvPr id="115780" name="Freeform 68"/>
          <p:cNvSpPr>
            <a:spLocks/>
          </p:cNvSpPr>
          <p:nvPr/>
        </p:nvSpPr>
        <p:spPr bwMode="auto">
          <a:xfrm>
            <a:off x="4660900" y="2533650"/>
            <a:ext cx="1666875" cy="1255713"/>
          </a:xfrm>
          <a:custGeom>
            <a:avLst/>
            <a:gdLst/>
            <a:ahLst/>
            <a:cxnLst>
              <a:cxn ang="0">
                <a:pos x="0" y="0"/>
              </a:cxn>
              <a:cxn ang="0">
                <a:pos x="974" y="715"/>
              </a:cxn>
              <a:cxn ang="0">
                <a:pos x="1050" y="715"/>
              </a:cxn>
            </a:cxnLst>
            <a:rect l="0" t="0" r="r" b="b"/>
            <a:pathLst>
              <a:path w="1050" h="715">
                <a:moveTo>
                  <a:pt x="0" y="0"/>
                </a:moveTo>
                <a:lnTo>
                  <a:pt x="974" y="715"/>
                </a:lnTo>
                <a:lnTo>
                  <a:pt x="1050" y="715"/>
                </a:lnTo>
              </a:path>
            </a:pathLst>
          </a:custGeom>
          <a:noFill/>
          <a:ln w="34925">
            <a:solidFill>
              <a:srgbClr val="FFFFFF"/>
            </a:solidFill>
            <a:prstDash val="solid"/>
            <a:round/>
            <a:headEnd/>
            <a:tailEnd/>
          </a:ln>
        </p:spPr>
        <p:txBody>
          <a:bodyPr/>
          <a:lstStyle/>
          <a:p>
            <a:endParaRPr lang="en-US"/>
          </a:p>
        </p:txBody>
      </p:sp>
      <p:sp>
        <p:nvSpPr>
          <p:cNvPr id="115781" name="Freeform 69"/>
          <p:cNvSpPr>
            <a:spLocks/>
          </p:cNvSpPr>
          <p:nvPr/>
        </p:nvSpPr>
        <p:spPr bwMode="auto">
          <a:xfrm>
            <a:off x="4787900" y="2513013"/>
            <a:ext cx="1539875" cy="973137"/>
          </a:xfrm>
          <a:custGeom>
            <a:avLst/>
            <a:gdLst/>
            <a:ahLst/>
            <a:cxnLst>
              <a:cxn ang="0">
                <a:pos x="0" y="0"/>
              </a:cxn>
              <a:cxn ang="0">
                <a:pos x="894" y="554"/>
              </a:cxn>
              <a:cxn ang="0">
                <a:pos x="970" y="554"/>
              </a:cxn>
            </a:cxnLst>
            <a:rect l="0" t="0" r="r" b="b"/>
            <a:pathLst>
              <a:path w="970" h="554">
                <a:moveTo>
                  <a:pt x="0" y="0"/>
                </a:moveTo>
                <a:lnTo>
                  <a:pt x="894" y="554"/>
                </a:lnTo>
                <a:lnTo>
                  <a:pt x="970" y="554"/>
                </a:lnTo>
              </a:path>
            </a:pathLst>
          </a:custGeom>
          <a:noFill/>
          <a:ln w="34925">
            <a:solidFill>
              <a:srgbClr val="FFFFFF"/>
            </a:solidFill>
            <a:prstDash val="solid"/>
            <a:round/>
            <a:headEnd/>
            <a:tailEnd/>
          </a:ln>
        </p:spPr>
        <p:txBody>
          <a:bodyPr/>
          <a:lstStyle/>
          <a:p>
            <a:endParaRPr lang="en-US"/>
          </a:p>
        </p:txBody>
      </p:sp>
      <p:sp>
        <p:nvSpPr>
          <p:cNvPr id="115782" name="Freeform 70"/>
          <p:cNvSpPr>
            <a:spLocks/>
          </p:cNvSpPr>
          <p:nvPr/>
        </p:nvSpPr>
        <p:spPr bwMode="auto">
          <a:xfrm>
            <a:off x="4262438" y="2339975"/>
            <a:ext cx="2065337" cy="1730375"/>
          </a:xfrm>
          <a:custGeom>
            <a:avLst/>
            <a:gdLst/>
            <a:ahLst/>
            <a:cxnLst>
              <a:cxn ang="0">
                <a:pos x="0" y="0"/>
              </a:cxn>
              <a:cxn ang="0">
                <a:pos x="1239" y="985"/>
              </a:cxn>
              <a:cxn ang="0">
                <a:pos x="1301" y="985"/>
              </a:cxn>
            </a:cxnLst>
            <a:rect l="0" t="0" r="r" b="b"/>
            <a:pathLst>
              <a:path w="1301" h="985">
                <a:moveTo>
                  <a:pt x="0" y="0"/>
                </a:moveTo>
                <a:lnTo>
                  <a:pt x="1239" y="985"/>
                </a:lnTo>
                <a:lnTo>
                  <a:pt x="1301" y="985"/>
                </a:lnTo>
              </a:path>
            </a:pathLst>
          </a:custGeom>
          <a:noFill/>
          <a:ln w="34925">
            <a:solidFill>
              <a:srgbClr val="FFFFFF"/>
            </a:solidFill>
            <a:prstDash val="solid"/>
            <a:round/>
            <a:headEnd/>
            <a:tailEnd/>
          </a:ln>
        </p:spPr>
        <p:txBody>
          <a:bodyPr/>
          <a:lstStyle/>
          <a:p>
            <a:endParaRPr lang="en-US"/>
          </a:p>
        </p:txBody>
      </p:sp>
      <p:sp>
        <p:nvSpPr>
          <p:cNvPr id="115783" name="Freeform 71"/>
          <p:cNvSpPr>
            <a:spLocks/>
          </p:cNvSpPr>
          <p:nvPr/>
        </p:nvSpPr>
        <p:spPr bwMode="auto">
          <a:xfrm>
            <a:off x="1471613" y="4359275"/>
            <a:ext cx="273050" cy="98425"/>
          </a:xfrm>
          <a:custGeom>
            <a:avLst/>
            <a:gdLst/>
            <a:ahLst/>
            <a:cxnLst>
              <a:cxn ang="0">
                <a:pos x="0" y="0"/>
              </a:cxn>
              <a:cxn ang="0">
                <a:pos x="58" y="0"/>
              </a:cxn>
              <a:cxn ang="0">
                <a:pos x="172" y="56"/>
              </a:cxn>
            </a:cxnLst>
            <a:rect l="0" t="0" r="r" b="b"/>
            <a:pathLst>
              <a:path w="172" h="56">
                <a:moveTo>
                  <a:pt x="0" y="0"/>
                </a:moveTo>
                <a:lnTo>
                  <a:pt x="58" y="0"/>
                </a:lnTo>
                <a:lnTo>
                  <a:pt x="172" y="56"/>
                </a:lnTo>
              </a:path>
            </a:pathLst>
          </a:custGeom>
          <a:noFill/>
          <a:ln w="15875">
            <a:solidFill>
              <a:srgbClr val="231F20"/>
            </a:solidFill>
            <a:prstDash val="solid"/>
            <a:round/>
            <a:headEnd/>
            <a:tailEnd/>
          </a:ln>
        </p:spPr>
        <p:txBody>
          <a:bodyPr/>
          <a:lstStyle/>
          <a:p>
            <a:endParaRPr lang="en-US"/>
          </a:p>
        </p:txBody>
      </p:sp>
      <p:sp>
        <p:nvSpPr>
          <p:cNvPr id="115784" name="Freeform 72"/>
          <p:cNvSpPr>
            <a:spLocks/>
          </p:cNvSpPr>
          <p:nvPr/>
        </p:nvSpPr>
        <p:spPr bwMode="auto">
          <a:xfrm>
            <a:off x="1811338" y="4425950"/>
            <a:ext cx="130175" cy="550863"/>
          </a:xfrm>
          <a:custGeom>
            <a:avLst/>
            <a:gdLst/>
            <a:ahLst/>
            <a:cxnLst>
              <a:cxn ang="0">
                <a:pos x="0" y="314"/>
              </a:cxn>
              <a:cxn ang="0">
                <a:pos x="58" y="314"/>
              </a:cxn>
              <a:cxn ang="0">
                <a:pos x="82" y="0"/>
              </a:cxn>
            </a:cxnLst>
            <a:rect l="0" t="0" r="r" b="b"/>
            <a:pathLst>
              <a:path w="82" h="314">
                <a:moveTo>
                  <a:pt x="0" y="314"/>
                </a:moveTo>
                <a:lnTo>
                  <a:pt x="58" y="314"/>
                </a:lnTo>
                <a:lnTo>
                  <a:pt x="82" y="0"/>
                </a:lnTo>
              </a:path>
            </a:pathLst>
          </a:custGeom>
          <a:noFill/>
          <a:ln w="15875">
            <a:solidFill>
              <a:srgbClr val="231F20"/>
            </a:solidFill>
            <a:prstDash val="solid"/>
            <a:round/>
            <a:headEnd/>
            <a:tailEnd/>
          </a:ln>
        </p:spPr>
        <p:txBody>
          <a:bodyPr/>
          <a:lstStyle/>
          <a:p>
            <a:endParaRPr lang="en-US"/>
          </a:p>
        </p:txBody>
      </p:sp>
      <p:sp>
        <p:nvSpPr>
          <p:cNvPr id="115785" name="Line 73"/>
          <p:cNvSpPr>
            <a:spLocks noChangeShapeType="1"/>
          </p:cNvSpPr>
          <p:nvPr/>
        </p:nvSpPr>
        <p:spPr bwMode="auto">
          <a:xfrm>
            <a:off x="1544638" y="5573713"/>
            <a:ext cx="854075" cy="1587"/>
          </a:xfrm>
          <a:prstGeom prst="line">
            <a:avLst/>
          </a:prstGeom>
          <a:noFill/>
          <a:ln w="15875">
            <a:solidFill>
              <a:srgbClr val="231F20"/>
            </a:solidFill>
            <a:round/>
            <a:headEnd/>
            <a:tailEnd/>
          </a:ln>
        </p:spPr>
        <p:txBody>
          <a:bodyPr/>
          <a:lstStyle/>
          <a:p>
            <a:endParaRPr lang="en-US"/>
          </a:p>
        </p:txBody>
      </p:sp>
      <p:sp>
        <p:nvSpPr>
          <p:cNvPr id="115786" name="Line 74"/>
          <p:cNvSpPr>
            <a:spLocks noChangeShapeType="1"/>
          </p:cNvSpPr>
          <p:nvPr/>
        </p:nvSpPr>
        <p:spPr bwMode="auto">
          <a:xfrm>
            <a:off x="1589088" y="6059488"/>
            <a:ext cx="879475" cy="1587"/>
          </a:xfrm>
          <a:prstGeom prst="line">
            <a:avLst/>
          </a:prstGeom>
          <a:noFill/>
          <a:ln w="15875">
            <a:solidFill>
              <a:srgbClr val="231F20"/>
            </a:solidFill>
            <a:round/>
            <a:headEnd/>
            <a:tailEnd/>
          </a:ln>
        </p:spPr>
        <p:txBody>
          <a:bodyPr/>
          <a:lstStyle/>
          <a:p>
            <a:endParaRPr lang="en-US"/>
          </a:p>
        </p:txBody>
      </p:sp>
      <p:sp>
        <p:nvSpPr>
          <p:cNvPr id="115787" name="Line 75"/>
          <p:cNvSpPr>
            <a:spLocks noChangeShapeType="1"/>
          </p:cNvSpPr>
          <p:nvPr/>
        </p:nvSpPr>
        <p:spPr bwMode="auto">
          <a:xfrm>
            <a:off x="1665288" y="2973388"/>
            <a:ext cx="498475" cy="1587"/>
          </a:xfrm>
          <a:prstGeom prst="line">
            <a:avLst/>
          </a:prstGeom>
          <a:noFill/>
          <a:ln w="15875">
            <a:solidFill>
              <a:srgbClr val="231F20"/>
            </a:solidFill>
            <a:round/>
            <a:headEnd/>
            <a:tailEnd/>
          </a:ln>
        </p:spPr>
        <p:txBody>
          <a:bodyPr/>
          <a:lstStyle/>
          <a:p>
            <a:endParaRPr lang="en-US"/>
          </a:p>
        </p:txBody>
      </p:sp>
      <p:sp>
        <p:nvSpPr>
          <p:cNvPr id="115788" name="Freeform 76"/>
          <p:cNvSpPr>
            <a:spLocks/>
          </p:cNvSpPr>
          <p:nvPr/>
        </p:nvSpPr>
        <p:spPr bwMode="auto">
          <a:xfrm>
            <a:off x="4424363" y="517525"/>
            <a:ext cx="452437" cy="1468438"/>
          </a:xfrm>
          <a:custGeom>
            <a:avLst/>
            <a:gdLst/>
            <a:ahLst/>
            <a:cxnLst>
              <a:cxn ang="0">
                <a:pos x="213" y="0"/>
              </a:cxn>
              <a:cxn ang="0">
                <a:pos x="285" y="18"/>
              </a:cxn>
              <a:cxn ang="0">
                <a:pos x="72" y="836"/>
              </a:cxn>
              <a:cxn ang="0">
                <a:pos x="0" y="816"/>
              </a:cxn>
            </a:cxnLst>
            <a:rect l="0" t="0" r="r" b="b"/>
            <a:pathLst>
              <a:path w="285" h="836">
                <a:moveTo>
                  <a:pt x="213" y="0"/>
                </a:moveTo>
                <a:lnTo>
                  <a:pt x="285" y="18"/>
                </a:lnTo>
                <a:lnTo>
                  <a:pt x="72" y="836"/>
                </a:lnTo>
                <a:lnTo>
                  <a:pt x="0" y="816"/>
                </a:lnTo>
              </a:path>
            </a:pathLst>
          </a:custGeom>
          <a:noFill/>
          <a:ln w="15875">
            <a:solidFill>
              <a:srgbClr val="231F20"/>
            </a:solidFill>
            <a:prstDash val="solid"/>
            <a:round/>
            <a:headEnd/>
            <a:tailEnd/>
          </a:ln>
        </p:spPr>
        <p:txBody>
          <a:bodyPr/>
          <a:lstStyle/>
          <a:p>
            <a:endParaRPr lang="en-US"/>
          </a:p>
        </p:txBody>
      </p:sp>
      <p:sp>
        <p:nvSpPr>
          <p:cNvPr id="115789" name="Freeform 77"/>
          <p:cNvSpPr>
            <a:spLocks/>
          </p:cNvSpPr>
          <p:nvPr/>
        </p:nvSpPr>
        <p:spPr bwMode="auto">
          <a:xfrm>
            <a:off x="4768850" y="1227138"/>
            <a:ext cx="654050" cy="831850"/>
          </a:xfrm>
          <a:custGeom>
            <a:avLst/>
            <a:gdLst/>
            <a:ahLst/>
            <a:cxnLst>
              <a:cxn ang="0">
                <a:pos x="354" y="0"/>
              </a:cxn>
              <a:cxn ang="0">
                <a:pos x="412" y="48"/>
              </a:cxn>
              <a:cxn ang="0">
                <a:pos x="58" y="474"/>
              </a:cxn>
              <a:cxn ang="0">
                <a:pos x="0" y="426"/>
              </a:cxn>
            </a:cxnLst>
            <a:rect l="0" t="0" r="r" b="b"/>
            <a:pathLst>
              <a:path w="412" h="474">
                <a:moveTo>
                  <a:pt x="354" y="0"/>
                </a:moveTo>
                <a:lnTo>
                  <a:pt x="412" y="48"/>
                </a:lnTo>
                <a:lnTo>
                  <a:pt x="58" y="474"/>
                </a:lnTo>
                <a:lnTo>
                  <a:pt x="0" y="426"/>
                </a:lnTo>
              </a:path>
            </a:pathLst>
          </a:custGeom>
          <a:noFill/>
          <a:ln w="15875">
            <a:solidFill>
              <a:srgbClr val="231F20"/>
            </a:solidFill>
            <a:prstDash val="solid"/>
            <a:round/>
            <a:headEnd/>
            <a:tailEnd/>
          </a:ln>
        </p:spPr>
        <p:txBody>
          <a:bodyPr/>
          <a:lstStyle/>
          <a:p>
            <a:endParaRPr lang="en-US"/>
          </a:p>
        </p:txBody>
      </p:sp>
      <p:sp>
        <p:nvSpPr>
          <p:cNvPr id="115790" name="Freeform 78"/>
          <p:cNvSpPr>
            <a:spLocks/>
          </p:cNvSpPr>
          <p:nvPr/>
        </p:nvSpPr>
        <p:spPr bwMode="auto">
          <a:xfrm>
            <a:off x="5365750" y="917575"/>
            <a:ext cx="301625" cy="361950"/>
          </a:xfrm>
          <a:custGeom>
            <a:avLst/>
            <a:gdLst/>
            <a:ahLst/>
            <a:cxnLst>
              <a:cxn ang="0">
                <a:pos x="0" y="158"/>
              </a:cxn>
              <a:cxn ang="0">
                <a:pos x="56" y="206"/>
              </a:cxn>
              <a:cxn ang="0">
                <a:pos x="190" y="48"/>
              </a:cxn>
              <a:cxn ang="0">
                <a:pos x="134" y="0"/>
              </a:cxn>
            </a:cxnLst>
            <a:rect l="0" t="0" r="r" b="b"/>
            <a:pathLst>
              <a:path w="190" h="206">
                <a:moveTo>
                  <a:pt x="0" y="158"/>
                </a:moveTo>
                <a:lnTo>
                  <a:pt x="56" y="206"/>
                </a:lnTo>
                <a:lnTo>
                  <a:pt x="190" y="48"/>
                </a:lnTo>
                <a:lnTo>
                  <a:pt x="134" y="0"/>
                </a:lnTo>
              </a:path>
            </a:pathLst>
          </a:custGeom>
          <a:noFill/>
          <a:ln w="15875">
            <a:solidFill>
              <a:srgbClr val="231F20"/>
            </a:solidFill>
            <a:prstDash val="solid"/>
            <a:round/>
            <a:headEnd/>
            <a:tailEnd/>
          </a:ln>
        </p:spPr>
        <p:txBody>
          <a:bodyPr/>
          <a:lstStyle/>
          <a:p>
            <a:endParaRPr lang="en-US"/>
          </a:p>
        </p:txBody>
      </p:sp>
      <p:sp>
        <p:nvSpPr>
          <p:cNvPr id="115791" name="Freeform 79"/>
          <p:cNvSpPr>
            <a:spLocks/>
          </p:cNvSpPr>
          <p:nvPr/>
        </p:nvSpPr>
        <p:spPr bwMode="auto">
          <a:xfrm>
            <a:off x="4740275" y="2197100"/>
            <a:ext cx="177800" cy="139700"/>
          </a:xfrm>
          <a:custGeom>
            <a:avLst/>
            <a:gdLst/>
            <a:ahLst/>
            <a:cxnLst>
              <a:cxn ang="0">
                <a:pos x="0" y="46"/>
              </a:cxn>
              <a:cxn ang="0">
                <a:pos x="14" y="80"/>
              </a:cxn>
              <a:cxn ang="0">
                <a:pos x="112" y="30"/>
              </a:cxn>
              <a:cxn ang="0">
                <a:pos x="98" y="0"/>
              </a:cxn>
            </a:cxnLst>
            <a:rect l="0" t="0" r="r" b="b"/>
            <a:pathLst>
              <a:path w="112" h="80">
                <a:moveTo>
                  <a:pt x="0" y="46"/>
                </a:moveTo>
                <a:lnTo>
                  <a:pt x="14" y="80"/>
                </a:lnTo>
                <a:lnTo>
                  <a:pt x="112" y="30"/>
                </a:lnTo>
                <a:lnTo>
                  <a:pt x="98" y="0"/>
                </a:lnTo>
              </a:path>
            </a:pathLst>
          </a:custGeom>
          <a:noFill/>
          <a:ln w="15875">
            <a:solidFill>
              <a:srgbClr val="231F20"/>
            </a:solidFill>
            <a:prstDash val="solid"/>
            <a:round/>
            <a:headEnd/>
            <a:tailEnd/>
          </a:ln>
        </p:spPr>
        <p:txBody>
          <a:bodyPr/>
          <a:lstStyle/>
          <a:p>
            <a:endParaRPr lang="en-US"/>
          </a:p>
        </p:txBody>
      </p:sp>
      <p:sp>
        <p:nvSpPr>
          <p:cNvPr id="115792" name="Freeform 80"/>
          <p:cNvSpPr>
            <a:spLocks/>
          </p:cNvSpPr>
          <p:nvPr/>
        </p:nvSpPr>
        <p:spPr bwMode="auto">
          <a:xfrm>
            <a:off x="4660900" y="2533650"/>
            <a:ext cx="1666875" cy="1255713"/>
          </a:xfrm>
          <a:custGeom>
            <a:avLst/>
            <a:gdLst/>
            <a:ahLst/>
            <a:cxnLst>
              <a:cxn ang="0">
                <a:pos x="0" y="0"/>
              </a:cxn>
              <a:cxn ang="0">
                <a:pos x="974" y="715"/>
              </a:cxn>
              <a:cxn ang="0">
                <a:pos x="1050" y="715"/>
              </a:cxn>
            </a:cxnLst>
            <a:rect l="0" t="0" r="r" b="b"/>
            <a:pathLst>
              <a:path w="1050" h="715">
                <a:moveTo>
                  <a:pt x="0" y="0"/>
                </a:moveTo>
                <a:lnTo>
                  <a:pt x="974" y="715"/>
                </a:lnTo>
                <a:lnTo>
                  <a:pt x="1050" y="715"/>
                </a:lnTo>
              </a:path>
            </a:pathLst>
          </a:custGeom>
          <a:noFill/>
          <a:ln w="15875">
            <a:solidFill>
              <a:srgbClr val="231F20"/>
            </a:solidFill>
            <a:prstDash val="solid"/>
            <a:round/>
            <a:headEnd/>
            <a:tailEnd/>
          </a:ln>
        </p:spPr>
        <p:txBody>
          <a:bodyPr/>
          <a:lstStyle/>
          <a:p>
            <a:endParaRPr lang="en-US"/>
          </a:p>
        </p:txBody>
      </p:sp>
      <p:sp>
        <p:nvSpPr>
          <p:cNvPr id="115793" name="Freeform 81"/>
          <p:cNvSpPr>
            <a:spLocks/>
          </p:cNvSpPr>
          <p:nvPr/>
        </p:nvSpPr>
        <p:spPr bwMode="auto">
          <a:xfrm>
            <a:off x="4787900" y="2513013"/>
            <a:ext cx="1539875" cy="973137"/>
          </a:xfrm>
          <a:custGeom>
            <a:avLst/>
            <a:gdLst/>
            <a:ahLst/>
            <a:cxnLst>
              <a:cxn ang="0">
                <a:pos x="0" y="0"/>
              </a:cxn>
              <a:cxn ang="0">
                <a:pos x="894" y="554"/>
              </a:cxn>
              <a:cxn ang="0">
                <a:pos x="970" y="554"/>
              </a:cxn>
            </a:cxnLst>
            <a:rect l="0" t="0" r="r" b="b"/>
            <a:pathLst>
              <a:path w="970" h="554">
                <a:moveTo>
                  <a:pt x="0" y="0"/>
                </a:moveTo>
                <a:lnTo>
                  <a:pt x="894" y="554"/>
                </a:lnTo>
                <a:lnTo>
                  <a:pt x="970" y="554"/>
                </a:lnTo>
              </a:path>
            </a:pathLst>
          </a:custGeom>
          <a:noFill/>
          <a:ln w="15875">
            <a:solidFill>
              <a:srgbClr val="231F20"/>
            </a:solidFill>
            <a:prstDash val="solid"/>
            <a:round/>
            <a:headEnd/>
            <a:tailEnd/>
          </a:ln>
        </p:spPr>
        <p:txBody>
          <a:bodyPr/>
          <a:lstStyle/>
          <a:p>
            <a:endParaRPr lang="en-US"/>
          </a:p>
        </p:txBody>
      </p:sp>
      <p:sp>
        <p:nvSpPr>
          <p:cNvPr id="115794" name="Freeform 82"/>
          <p:cNvSpPr>
            <a:spLocks/>
          </p:cNvSpPr>
          <p:nvPr/>
        </p:nvSpPr>
        <p:spPr bwMode="auto">
          <a:xfrm>
            <a:off x="5622925" y="1500188"/>
            <a:ext cx="698500" cy="103187"/>
          </a:xfrm>
          <a:custGeom>
            <a:avLst/>
            <a:gdLst/>
            <a:ahLst/>
            <a:cxnLst>
              <a:cxn ang="0">
                <a:pos x="440" y="58"/>
              </a:cxn>
              <a:cxn ang="0">
                <a:pos x="360" y="58"/>
              </a:cxn>
              <a:cxn ang="0">
                <a:pos x="0" y="0"/>
              </a:cxn>
            </a:cxnLst>
            <a:rect l="0" t="0" r="r" b="b"/>
            <a:pathLst>
              <a:path w="440" h="58">
                <a:moveTo>
                  <a:pt x="440" y="58"/>
                </a:moveTo>
                <a:lnTo>
                  <a:pt x="360" y="58"/>
                </a:lnTo>
                <a:lnTo>
                  <a:pt x="0" y="0"/>
                </a:lnTo>
              </a:path>
            </a:pathLst>
          </a:custGeom>
          <a:noFill/>
          <a:ln w="15875">
            <a:solidFill>
              <a:srgbClr val="231F20"/>
            </a:solidFill>
            <a:prstDash val="solid"/>
            <a:round/>
            <a:headEnd/>
            <a:tailEnd/>
          </a:ln>
        </p:spPr>
        <p:txBody>
          <a:bodyPr/>
          <a:lstStyle/>
          <a:p>
            <a:endParaRPr lang="en-US"/>
          </a:p>
        </p:txBody>
      </p:sp>
      <p:sp>
        <p:nvSpPr>
          <p:cNvPr id="115795" name="Freeform 83"/>
          <p:cNvSpPr>
            <a:spLocks/>
          </p:cNvSpPr>
          <p:nvPr/>
        </p:nvSpPr>
        <p:spPr bwMode="auto">
          <a:xfrm>
            <a:off x="5137150" y="1697038"/>
            <a:ext cx="1187450" cy="196850"/>
          </a:xfrm>
          <a:custGeom>
            <a:avLst/>
            <a:gdLst/>
            <a:ahLst/>
            <a:cxnLst>
              <a:cxn ang="0">
                <a:pos x="748" y="112"/>
              </a:cxn>
              <a:cxn ang="0">
                <a:pos x="656" y="112"/>
              </a:cxn>
              <a:cxn ang="0">
                <a:pos x="0" y="0"/>
              </a:cxn>
            </a:cxnLst>
            <a:rect l="0" t="0" r="r" b="b"/>
            <a:pathLst>
              <a:path w="748" h="112">
                <a:moveTo>
                  <a:pt x="748" y="112"/>
                </a:moveTo>
                <a:lnTo>
                  <a:pt x="656" y="112"/>
                </a:lnTo>
                <a:lnTo>
                  <a:pt x="0" y="0"/>
                </a:lnTo>
              </a:path>
            </a:pathLst>
          </a:custGeom>
          <a:noFill/>
          <a:ln w="15875">
            <a:solidFill>
              <a:srgbClr val="231F20"/>
            </a:solidFill>
            <a:prstDash val="solid"/>
            <a:round/>
            <a:headEnd/>
            <a:tailEnd/>
          </a:ln>
        </p:spPr>
        <p:txBody>
          <a:bodyPr/>
          <a:lstStyle/>
          <a:p>
            <a:endParaRPr lang="en-US"/>
          </a:p>
        </p:txBody>
      </p:sp>
      <p:sp>
        <p:nvSpPr>
          <p:cNvPr id="115796" name="Freeform 84"/>
          <p:cNvSpPr>
            <a:spLocks/>
          </p:cNvSpPr>
          <p:nvPr/>
        </p:nvSpPr>
        <p:spPr bwMode="auto">
          <a:xfrm>
            <a:off x="4752975" y="693738"/>
            <a:ext cx="1558925" cy="371475"/>
          </a:xfrm>
          <a:custGeom>
            <a:avLst/>
            <a:gdLst/>
            <a:ahLst/>
            <a:cxnLst>
              <a:cxn ang="0">
                <a:pos x="982" y="0"/>
              </a:cxn>
              <a:cxn ang="0">
                <a:pos x="798" y="0"/>
              </a:cxn>
              <a:cxn ang="0">
                <a:pos x="0" y="212"/>
              </a:cxn>
            </a:cxnLst>
            <a:rect l="0" t="0" r="r" b="b"/>
            <a:pathLst>
              <a:path w="982" h="212">
                <a:moveTo>
                  <a:pt x="982" y="0"/>
                </a:moveTo>
                <a:lnTo>
                  <a:pt x="798" y="0"/>
                </a:lnTo>
                <a:lnTo>
                  <a:pt x="0" y="212"/>
                </a:lnTo>
              </a:path>
            </a:pathLst>
          </a:custGeom>
          <a:noFill/>
          <a:ln w="15875">
            <a:solidFill>
              <a:srgbClr val="231F20"/>
            </a:solidFill>
            <a:prstDash val="solid"/>
            <a:round/>
            <a:headEnd/>
            <a:tailEnd/>
          </a:ln>
        </p:spPr>
        <p:txBody>
          <a:bodyPr/>
          <a:lstStyle/>
          <a:p>
            <a:endParaRPr lang="en-US"/>
          </a:p>
        </p:txBody>
      </p:sp>
      <p:sp>
        <p:nvSpPr>
          <p:cNvPr id="115797" name="Freeform 85"/>
          <p:cNvSpPr>
            <a:spLocks/>
          </p:cNvSpPr>
          <p:nvPr/>
        </p:nvSpPr>
        <p:spPr bwMode="auto">
          <a:xfrm>
            <a:off x="5540375" y="1027113"/>
            <a:ext cx="768350" cy="188912"/>
          </a:xfrm>
          <a:custGeom>
            <a:avLst/>
            <a:gdLst/>
            <a:ahLst/>
            <a:cxnLst>
              <a:cxn ang="0">
                <a:pos x="484" y="0"/>
              </a:cxn>
              <a:cxn ang="0">
                <a:pos x="408" y="0"/>
              </a:cxn>
              <a:cxn ang="0">
                <a:pos x="34" y="108"/>
              </a:cxn>
              <a:cxn ang="0">
                <a:pos x="0" y="80"/>
              </a:cxn>
            </a:cxnLst>
            <a:rect l="0" t="0" r="r" b="b"/>
            <a:pathLst>
              <a:path w="484" h="108">
                <a:moveTo>
                  <a:pt x="484" y="0"/>
                </a:moveTo>
                <a:lnTo>
                  <a:pt x="408" y="0"/>
                </a:lnTo>
                <a:lnTo>
                  <a:pt x="34" y="108"/>
                </a:lnTo>
                <a:lnTo>
                  <a:pt x="0" y="80"/>
                </a:lnTo>
              </a:path>
            </a:pathLst>
          </a:custGeom>
          <a:noFill/>
          <a:ln w="15875">
            <a:solidFill>
              <a:srgbClr val="231F20"/>
            </a:solidFill>
            <a:prstDash val="solid"/>
            <a:round/>
            <a:headEnd/>
            <a:tailEnd/>
          </a:ln>
        </p:spPr>
        <p:txBody>
          <a:bodyPr/>
          <a:lstStyle/>
          <a:p>
            <a:endParaRPr lang="en-US"/>
          </a:p>
        </p:txBody>
      </p:sp>
      <p:sp>
        <p:nvSpPr>
          <p:cNvPr id="115798" name="Freeform 86"/>
          <p:cNvSpPr>
            <a:spLocks/>
          </p:cNvSpPr>
          <p:nvPr/>
        </p:nvSpPr>
        <p:spPr bwMode="auto">
          <a:xfrm>
            <a:off x="4851400" y="2290763"/>
            <a:ext cx="1476375" cy="200025"/>
          </a:xfrm>
          <a:custGeom>
            <a:avLst/>
            <a:gdLst/>
            <a:ahLst/>
            <a:cxnLst>
              <a:cxn ang="0">
                <a:pos x="930" y="114"/>
              </a:cxn>
              <a:cxn ang="0">
                <a:pos x="842" y="114"/>
              </a:cxn>
              <a:cxn ang="0">
                <a:pos x="16" y="34"/>
              </a:cxn>
              <a:cxn ang="0">
                <a:pos x="0" y="0"/>
              </a:cxn>
            </a:cxnLst>
            <a:rect l="0" t="0" r="r" b="b"/>
            <a:pathLst>
              <a:path w="930" h="114">
                <a:moveTo>
                  <a:pt x="930" y="114"/>
                </a:moveTo>
                <a:lnTo>
                  <a:pt x="842" y="114"/>
                </a:lnTo>
                <a:lnTo>
                  <a:pt x="16" y="34"/>
                </a:lnTo>
                <a:lnTo>
                  <a:pt x="0" y="0"/>
                </a:lnTo>
              </a:path>
            </a:pathLst>
          </a:custGeom>
          <a:noFill/>
          <a:ln w="15875">
            <a:solidFill>
              <a:srgbClr val="231F20"/>
            </a:solidFill>
            <a:prstDash val="solid"/>
            <a:round/>
            <a:headEnd/>
            <a:tailEnd/>
          </a:ln>
        </p:spPr>
        <p:txBody>
          <a:bodyPr/>
          <a:lstStyle/>
          <a:p>
            <a:endParaRPr lang="en-US"/>
          </a:p>
        </p:txBody>
      </p:sp>
      <p:sp>
        <p:nvSpPr>
          <p:cNvPr id="115799" name="Freeform 87"/>
          <p:cNvSpPr>
            <a:spLocks/>
          </p:cNvSpPr>
          <p:nvPr/>
        </p:nvSpPr>
        <p:spPr bwMode="auto">
          <a:xfrm>
            <a:off x="4262438" y="2339975"/>
            <a:ext cx="2065337" cy="1730375"/>
          </a:xfrm>
          <a:custGeom>
            <a:avLst/>
            <a:gdLst/>
            <a:ahLst/>
            <a:cxnLst>
              <a:cxn ang="0">
                <a:pos x="0" y="0"/>
              </a:cxn>
              <a:cxn ang="0">
                <a:pos x="1239" y="985"/>
              </a:cxn>
              <a:cxn ang="0">
                <a:pos x="1301" y="985"/>
              </a:cxn>
            </a:cxnLst>
            <a:rect l="0" t="0" r="r" b="b"/>
            <a:pathLst>
              <a:path w="1301" h="985">
                <a:moveTo>
                  <a:pt x="0" y="0"/>
                </a:moveTo>
                <a:lnTo>
                  <a:pt x="1239" y="985"/>
                </a:lnTo>
                <a:lnTo>
                  <a:pt x="1301" y="985"/>
                </a:lnTo>
              </a:path>
            </a:pathLst>
          </a:custGeom>
          <a:noFill/>
          <a:ln w="15875">
            <a:solidFill>
              <a:srgbClr val="231F20"/>
            </a:solidFill>
            <a:prstDash val="solid"/>
            <a:round/>
            <a:headEnd/>
            <a:tailEnd/>
          </a:ln>
        </p:spPr>
        <p:txBody>
          <a:bodyPr/>
          <a:lstStyle/>
          <a:p>
            <a:endParaRPr lang="en-US"/>
          </a:p>
        </p:txBody>
      </p:sp>
      <p:sp>
        <p:nvSpPr>
          <p:cNvPr id="115800" name="Rectangle 88"/>
          <p:cNvSpPr>
            <a:spLocks noChangeArrowheads="1"/>
          </p:cNvSpPr>
          <p:nvPr/>
        </p:nvSpPr>
        <p:spPr bwMode="auto">
          <a:xfrm>
            <a:off x="447675" y="2816225"/>
            <a:ext cx="1169988" cy="304800"/>
          </a:xfrm>
          <a:prstGeom prst="rect">
            <a:avLst/>
          </a:prstGeom>
          <a:noFill/>
          <a:ln w="9525">
            <a:noFill/>
            <a:miter lim="800000"/>
            <a:headEnd/>
            <a:tailEnd/>
          </a:ln>
        </p:spPr>
        <p:txBody>
          <a:bodyPr wrap="none" lIns="0" tIns="0" rIns="0" bIns="0">
            <a:spAutoFit/>
          </a:bodyPr>
          <a:lstStyle/>
          <a:p>
            <a:pPr algn="l"/>
            <a:r>
              <a:rPr lang="en-US" sz="2000" b="1">
                <a:solidFill>
                  <a:srgbClr val="231F20"/>
                </a:solidFill>
                <a:latin typeface="Arial" charset="0"/>
              </a:rPr>
              <a:t>Hair shaft</a:t>
            </a:r>
            <a:endParaRPr lang="en-US" sz="1800" b="1">
              <a:latin typeface="Arial" charset="0"/>
            </a:endParaRPr>
          </a:p>
        </p:txBody>
      </p:sp>
      <p:sp>
        <p:nvSpPr>
          <p:cNvPr id="115801" name="Rectangle 89"/>
          <p:cNvSpPr>
            <a:spLocks noChangeArrowheads="1"/>
          </p:cNvSpPr>
          <p:nvPr/>
        </p:nvSpPr>
        <p:spPr bwMode="auto">
          <a:xfrm>
            <a:off x="447675" y="4179888"/>
            <a:ext cx="1001713" cy="609600"/>
          </a:xfrm>
          <a:prstGeom prst="rect">
            <a:avLst/>
          </a:prstGeom>
          <a:noFill/>
          <a:ln w="9525">
            <a:noFill/>
            <a:miter lim="800000"/>
            <a:headEnd/>
            <a:tailEnd/>
          </a:ln>
        </p:spPr>
        <p:txBody>
          <a:bodyPr wrap="none" lIns="0" tIns="0" rIns="0" bIns="0">
            <a:spAutoFit/>
          </a:bodyPr>
          <a:lstStyle/>
          <a:p>
            <a:pPr algn="l"/>
            <a:r>
              <a:rPr lang="en-US" sz="2000" b="1">
                <a:solidFill>
                  <a:srgbClr val="231F20"/>
                </a:solidFill>
                <a:latin typeface="Arial" charset="0"/>
              </a:rPr>
              <a:t>Arrector</a:t>
            </a:r>
          </a:p>
          <a:p>
            <a:pPr algn="l"/>
            <a:r>
              <a:rPr lang="en-US" sz="2000" b="1">
                <a:solidFill>
                  <a:srgbClr val="231F20"/>
                </a:solidFill>
                <a:latin typeface="Arial" charset="0"/>
              </a:rPr>
              <a:t>pili</a:t>
            </a:r>
            <a:endParaRPr lang="en-US" sz="1800" b="1">
              <a:latin typeface="Arial" charset="0"/>
            </a:endParaRPr>
          </a:p>
        </p:txBody>
      </p:sp>
      <p:sp>
        <p:nvSpPr>
          <p:cNvPr id="115802" name="Rectangle 90"/>
          <p:cNvSpPr>
            <a:spLocks noChangeArrowheads="1"/>
          </p:cNvSpPr>
          <p:nvPr/>
        </p:nvSpPr>
        <p:spPr bwMode="auto">
          <a:xfrm>
            <a:off x="447675" y="4797425"/>
            <a:ext cx="1343025" cy="609600"/>
          </a:xfrm>
          <a:prstGeom prst="rect">
            <a:avLst/>
          </a:prstGeom>
          <a:noFill/>
          <a:ln w="9525">
            <a:noFill/>
            <a:miter lim="800000"/>
            <a:headEnd/>
            <a:tailEnd/>
          </a:ln>
        </p:spPr>
        <p:txBody>
          <a:bodyPr wrap="none" lIns="0" tIns="0" rIns="0" bIns="0">
            <a:spAutoFit/>
          </a:bodyPr>
          <a:lstStyle/>
          <a:p>
            <a:pPr algn="l"/>
            <a:r>
              <a:rPr lang="en-US" sz="2000" b="1">
                <a:solidFill>
                  <a:srgbClr val="231F20"/>
                </a:solidFill>
                <a:latin typeface="Arial" charset="0"/>
              </a:rPr>
              <a:t>Sebaceous</a:t>
            </a:r>
          </a:p>
          <a:p>
            <a:pPr algn="l"/>
            <a:r>
              <a:rPr lang="en-US" sz="2000" b="1">
                <a:solidFill>
                  <a:srgbClr val="231F20"/>
                </a:solidFill>
                <a:latin typeface="Arial" charset="0"/>
              </a:rPr>
              <a:t>gland</a:t>
            </a:r>
            <a:endParaRPr lang="en-US" sz="1800" b="1">
              <a:latin typeface="Arial" charset="0"/>
            </a:endParaRPr>
          </a:p>
        </p:txBody>
      </p:sp>
      <p:sp>
        <p:nvSpPr>
          <p:cNvPr id="115803" name="Rectangle 91"/>
          <p:cNvSpPr>
            <a:spLocks noChangeArrowheads="1"/>
          </p:cNvSpPr>
          <p:nvPr/>
        </p:nvSpPr>
        <p:spPr bwMode="auto">
          <a:xfrm>
            <a:off x="447675" y="5394325"/>
            <a:ext cx="1127125" cy="304800"/>
          </a:xfrm>
          <a:prstGeom prst="rect">
            <a:avLst/>
          </a:prstGeom>
          <a:noFill/>
          <a:ln w="9525">
            <a:noFill/>
            <a:miter lim="800000"/>
            <a:headEnd/>
            <a:tailEnd/>
          </a:ln>
        </p:spPr>
        <p:txBody>
          <a:bodyPr wrap="none" lIns="0" tIns="0" rIns="0" bIns="0">
            <a:spAutoFit/>
          </a:bodyPr>
          <a:lstStyle/>
          <a:p>
            <a:pPr algn="l"/>
            <a:r>
              <a:rPr lang="en-US" sz="2000" b="1">
                <a:solidFill>
                  <a:srgbClr val="231F20"/>
                </a:solidFill>
                <a:latin typeface="Arial" charset="0"/>
              </a:rPr>
              <a:t>Hair root </a:t>
            </a:r>
            <a:endParaRPr lang="en-US" sz="1800" b="1">
              <a:latin typeface="Arial" charset="0"/>
            </a:endParaRPr>
          </a:p>
        </p:txBody>
      </p:sp>
      <p:sp>
        <p:nvSpPr>
          <p:cNvPr id="115804" name="Rectangle 92"/>
          <p:cNvSpPr>
            <a:spLocks noChangeArrowheads="1"/>
          </p:cNvSpPr>
          <p:nvPr/>
        </p:nvSpPr>
        <p:spPr bwMode="auto">
          <a:xfrm>
            <a:off x="447675" y="5880100"/>
            <a:ext cx="1100138" cy="304800"/>
          </a:xfrm>
          <a:prstGeom prst="rect">
            <a:avLst/>
          </a:prstGeom>
          <a:noFill/>
          <a:ln w="9525">
            <a:noFill/>
            <a:miter lim="800000"/>
            <a:headEnd/>
            <a:tailEnd/>
          </a:ln>
        </p:spPr>
        <p:txBody>
          <a:bodyPr wrap="none" lIns="0" tIns="0" rIns="0" bIns="0">
            <a:spAutoFit/>
          </a:bodyPr>
          <a:lstStyle/>
          <a:p>
            <a:pPr algn="l"/>
            <a:r>
              <a:rPr lang="en-US" sz="2000" b="1">
                <a:solidFill>
                  <a:srgbClr val="231F20"/>
                </a:solidFill>
                <a:latin typeface="Arial" charset="0"/>
              </a:rPr>
              <a:t>Hair bulb</a:t>
            </a:r>
            <a:endParaRPr lang="en-US" sz="1800" b="1">
              <a:latin typeface="Arial" charset="0"/>
            </a:endParaRPr>
          </a:p>
        </p:txBody>
      </p:sp>
      <p:sp>
        <p:nvSpPr>
          <p:cNvPr id="115805" name="Rectangle 93"/>
          <p:cNvSpPr>
            <a:spLocks noChangeArrowheads="1"/>
          </p:cNvSpPr>
          <p:nvPr/>
        </p:nvSpPr>
        <p:spPr bwMode="auto">
          <a:xfrm>
            <a:off x="3394075" y="4411663"/>
            <a:ext cx="4530725" cy="717550"/>
          </a:xfrm>
          <a:prstGeom prst="rect">
            <a:avLst/>
          </a:prstGeom>
          <a:noFill/>
          <a:ln w="9525">
            <a:noFill/>
            <a:miter lim="800000"/>
            <a:headEnd/>
            <a:tailEnd/>
          </a:ln>
        </p:spPr>
        <p:txBody>
          <a:bodyPr wrap="none" lIns="0" tIns="0" rIns="0" bIns="0">
            <a:spAutoFit/>
          </a:bodyPr>
          <a:lstStyle/>
          <a:p>
            <a:pPr algn="l"/>
            <a:r>
              <a:rPr lang="en-US" sz="2000">
                <a:solidFill>
                  <a:srgbClr val="231F20"/>
                </a:solidFill>
                <a:latin typeface="Arial Black" pitchFamily="34" charset="0"/>
              </a:rPr>
              <a:t>(a) Diagram of a cross section of</a:t>
            </a:r>
          </a:p>
          <a:p>
            <a:pPr algn="l"/>
            <a:r>
              <a:rPr lang="en-US" sz="2000">
                <a:solidFill>
                  <a:srgbClr val="231F20"/>
                </a:solidFill>
                <a:latin typeface="Arial Black" pitchFamily="34" charset="0"/>
              </a:rPr>
              <a:t>     a hair within its follicle</a:t>
            </a:r>
            <a:endParaRPr lang="en-US" sz="1800">
              <a:latin typeface="Arial Black" pitchFamily="34" charset="0"/>
            </a:endParaRPr>
          </a:p>
        </p:txBody>
      </p:sp>
      <p:sp>
        <p:nvSpPr>
          <p:cNvPr id="115806" name="Rectangle 94"/>
          <p:cNvSpPr>
            <a:spLocks noChangeArrowheads="1"/>
          </p:cNvSpPr>
          <p:nvPr/>
        </p:nvSpPr>
        <p:spPr bwMode="auto">
          <a:xfrm>
            <a:off x="6369050" y="866775"/>
            <a:ext cx="2344738" cy="2133600"/>
          </a:xfrm>
          <a:prstGeom prst="rect">
            <a:avLst/>
          </a:prstGeom>
          <a:noFill/>
          <a:ln w="9525">
            <a:noFill/>
            <a:miter lim="800000"/>
            <a:headEnd/>
            <a:tailEnd/>
          </a:ln>
        </p:spPr>
        <p:txBody>
          <a:bodyPr wrap="none" lIns="0" tIns="0" rIns="0" bIns="0">
            <a:spAutoFit/>
          </a:bodyPr>
          <a:lstStyle/>
          <a:p>
            <a:pPr algn="l"/>
            <a:r>
              <a:rPr lang="en-US" sz="2000" b="1">
                <a:solidFill>
                  <a:srgbClr val="231F20"/>
                </a:solidFill>
                <a:latin typeface="Arial" charset="0"/>
              </a:rPr>
              <a:t>• Connective tissue</a:t>
            </a:r>
          </a:p>
          <a:p>
            <a:pPr algn="l"/>
            <a:r>
              <a:rPr lang="en-US" sz="2000" b="1">
                <a:solidFill>
                  <a:srgbClr val="231F20"/>
                </a:solidFill>
                <a:latin typeface="Arial" charset="0"/>
              </a:rPr>
              <a:t>  root sheath</a:t>
            </a:r>
          </a:p>
          <a:p>
            <a:pPr algn="l"/>
            <a:r>
              <a:rPr lang="en-US" sz="2000" b="1">
                <a:solidFill>
                  <a:srgbClr val="231F20"/>
                </a:solidFill>
                <a:latin typeface="Arial" charset="0"/>
              </a:rPr>
              <a:t>• Glassy membrane</a:t>
            </a:r>
            <a:endParaRPr lang="en-US" sz="1800" b="1">
              <a:latin typeface="Arial Black" pitchFamily="34" charset="0"/>
            </a:endParaRPr>
          </a:p>
          <a:p>
            <a:pPr algn="l"/>
            <a:r>
              <a:rPr lang="en-US" sz="2000" b="1">
                <a:solidFill>
                  <a:srgbClr val="231F20"/>
                </a:solidFill>
                <a:latin typeface="Arial" charset="0"/>
              </a:rPr>
              <a:t>• External epithelial</a:t>
            </a:r>
            <a:endParaRPr lang="en-US" sz="1800" b="1">
              <a:latin typeface="Arial Black" pitchFamily="34" charset="0"/>
            </a:endParaRPr>
          </a:p>
          <a:p>
            <a:pPr algn="l"/>
            <a:r>
              <a:rPr lang="en-US" sz="2000" b="1">
                <a:solidFill>
                  <a:srgbClr val="231F20"/>
                </a:solidFill>
                <a:latin typeface="Arial" charset="0"/>
              </a:rPr>
              <a:t>  root sheath</a:t>
            </a:r>
            <a:endParaRPr lang="en-US" sz="1800" b="1">
              <a:latin typeface="Arial Black" pitchFamily="34" charset="0"/>
            </a:endParaRPr>
          </a:p>
          <a:p>
            <a:pPr algn="l"/>
            <a:r>
              <a:rPr lang="en-US" sz="2000" b="1">
                <a:solidFill>
                  <a:srgbClr val="231F20"/>
                </a:solidFill>
                <a:latin typeface="Arial" charset="0"/>
              </a:rPr>
              <a:t>• Internal epithelial </a:t>
            </a:r>
            <a:endParaRPr lang="en-US" sz="1800" b="1">
              <a:latin typeface="Arial Black" pitchFamily="34" charset="0"/>
            </a:endParaRPr>
          </a:p>
          <a:p>
            <a:pPr algn="l"/>
            <a:r>
              <a:rPr lang="en-US" sz="2000" b="1">
                <a:solidFill>
                  <a:srgbClr val="231F20"/>
                </a:solidFill>
                <a:latin typeface="Arial" charset="0"/>
              </a:rPr>
              <a:t>  root sheath</a:t>
            </a:r>
            <a:endParaRPr lang="en-US" sz="1800" b="1">
              <a:latin typeface="Arial Black" pitchFamily="34" charset="0"/>
            </a:endParaRPr>
          </a:p>
        </p:txBody>
      </p:sp>
      <p:sp>
        <p:nvSpPr>
          <p:cNvPr id="115807" name="Rectangle 95"/>
          <p:cNvSpPr>
            <a:spLocks noChangeArrowheads="1"/>
          </p:cNvSpPr>
          <p:nvPr/>
        </p:nvSpPr>
        <p:spPr bwMode="auto">
          <a:xfrm>
            <a:off x="6356350" y="490538"/>
            <a:ext cx="1677988" cy="358775"/>
          </a:xfrm>
          <a:prstGeom prst="rect">
            <a:avLst/>
          </a:prstGeom>
          <a:noFill/>
          <a:ln w="9525">
            <a:noFill/>
            <a:miter lim="800000"/>
            <a:headEnd/>
            <a:tailEnd/>
          </a:ln>
        </p:spPr>
        <p:txBody>
          <a:bodyPr wrap="none" lIns="0" tIns="0" rIns="0" bIns="0">
            <a:spAutoFit/>
          </a:bodyPr>
          <a:lstStyle/>
          <a:p>
            <a:pPr algn="l"/>
            <a:r>
              <a:rPr lang="en-US" sz="2000">
                <a:solidFill>
                  <a:srgbClr val="231F20"/>
                </a:solidFill>
                <a:latin typeface="Arial Black" pitchFamily="34" charset="0"/>
              </a:rPr>
              <a:t>Follicle wall</a:t>
            </a:r>
            <a:endParaRPr lang="en-US" sz="1800">
              <a:latin typeface="Arial Black" pitchFamily="34" charset="0"/>
            </a:endParaRPr>
          </a:p>
        </p:txBody>
      </p:sp>
      <p:sp>
        <p:nvSpPr>
          <p:cNvPr id="115808" name="Rectangle 96"/>
          <p:cNvSpPr>
            <a:spLocks noChangeArrowheads="1"/>
          </p:cNvSpPr>
          <p:nvPr/>
        </p:nvSpPr>
        <p:spPr bwMode="auto">
          <a:xfrm>
            <a:off x="6416675" y="3322638"/>
            <a:ext cx="1103313" cy="914400"/>
          </a:xfrm>
          <a:prstGeom prst="rect">
            <a:avLst/>
          </a:prstGeom>
          <a:noFill/>
          <a:ln w="9525">
            <a:noFill/>
            <a:miter lim="800000"/>
            <a:headEnd/>
            <a:tailEnd/>
          </a:ln>
        </p:spPr>
        <p:txBody>
          <a:bodyPr wrap="none" lIns="0" tIns="0" rIns="0" bIns="0">
            <a:spAutoFit/>
          </a:bodyPr>
          <a:lstStyle/>
          <a:p>
            <a:pPr algn="l"/>
            <a:r>
              <a:rPr lang="en-US" sz="2000" b="1">
                <a:solidFill>
                  <a:srgbClr val="231F20"/>
                </a:solidFill>
                <a:latin typeface="Arial" charset="0"/>
              </a:rPr>
              <a:t>• Cuticle</a:t>
            </a:r>
          </a:p>
          <a:p>
            <a:pPr algn="l"/>
            <a:r>
              <a:rPr lang="en-US" sz="2000" b="1">
                <a:solidFill>
                  <a:srgbClr val="231F20"/>
                </a:solidFill>
                <a:latin typeface="Arial" charset="0"/>
              </a:rPr>
              <a:t>• Cortex</a:t>
            </a:r>
            <a:endParaRPr lang="en-US" sz="1800" b="1">
              <a:latin typeface="Arial Black" pitchFamily="34" charset="0"/>
            </a:endParaRPr>
          </a:p>
          <a:p>
            <a:pPr algn="l"/>
            <a:r>
              <a:rPr lang="en-US" sz="2000" b="1">
                <a:solidFill>
                  <a:srgbClr val="231F20"/>
                </a:solidFill>
                <a:latin typeface="Arial" charset="0"/>
              </a:rPr>
              <a:t>• Medulla</a:t>
            </a:r>
            <a:endParaRPr lang="en-US" sz="1800" b="1">
              <a:latin typeface="Arial Black" pitchFamily="34" charset="0"/>
            </a:endParaRPr>
          </a:p>
        </p:txBody>
      </p:sp>
      <p:sp>
        <p:nvSpPr>
          <p:cNvPr id="115809" name="Rectangle 97"/>
          <p:cNvSpPr>
            <a:spLocks noChangeArrowheads="1"/>
          </p:cNvSpPr>
          <p:nvPr/>
        </p:nvSpPr>
        <p:spPr bwMode="auto">
          <a:xfrm>
            <a:off x="6356350" y="2957513"/>
            <a:ext cx="577850" cy="358775"/>
          </a:xfrm>
          <a:prstGeom prst="rect">
            <a:avLst/>
          </a:prstGeom>
          <a:noFill/>
          <a:ln w="9525">
            <a:noFill/>
            <a:miter lim="800000"/>
            <a:headEnd/>
            <a:tailEnd/>
          </a:ln>
        </p:spPr>
        <p:txBody>
          <a:bodyPr wrap="none" lIns="0" tIns="0" rIns="0" bIns="0">
            <a:spAutoFit/>
          </a:bodyPr>
          <a:lstStyle/>
          <a:p>
            <a:pPr algn="l"/>
            <a:r>
              <a:rPr lang="en-US" sz="2000">
                <a:solidFill>
                  <a:srgbClr val="231F20"/>
                </a:solidFill>
                <a:latin typeface="Arial Black" pitchFamily="34" charset="0"/>
              </a:rPr>
              <a:t>Hair</a:t>
            </a:r>
            <a:endParaRPr lang="en-US" sz="1800">
              <a:latin typeface="Arial Black" pitchFamily="34" charset="0"/>
            </a:endParaRPr>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6741" name="Picture 5"/>
          <p:cNvPicPr>
            <a:picLocks noChangeAspect="1" noChangeArrowheads="1"/>
          </p:cNvPicPr>
          <p:nvPr/>
        </p:nvPicPr>
        <p:blipFill>
          <a:blip r:embed="rId2" cstate="print"/>
          <a:srcRect/>
          <a:stretch>
            <a:fillRect/>
          </a:stretch>
        </p:blipFill>
        <p:spPr bwMode="auto">
          <a:xfrm>
            <a:off x="1425575" y="576263"/>
            <a:ext cx="7240588" cy="5880100"/>
          </a:xfrm>
          <a:prstGeom prst="rect">
            <a:avLst/>
          </a:prstGeom>
          <a:noFill/>
        </p:spPr>
      </p:pic>
      <p:sp>
        <p:nvSpPr>
          <p:cNvPr id="116742" name="Freeform 6"/>
          <p:cNvSpPr>
            <a:spLocks/>
          </p:cNvSpPr>
          <p:nvPr/>
        </p:nvSpPr>
        <p:spPr bwMode="auto">
          <a:xfrm>
            <a:off x="4152900" y="1019175"/>
            <a:ext cx="1084263" cy="406400"/>
          </a:xfrm>
          <a:custGeom>
            <a:avLst/>
            <a:gdLst/>
            <a:ahLst/>
            <a:cxnLst>
              <a:cxn ang="0">
                <a:pos x="0" y="0"/>
              </a:cxn>
              <a:cxn ang="0">
                <a:pos x="146" y="0"/>
              </a:cxn>
              <a:cxn ang="0">
                <a:pos x="645" y="256"/>
              </a:cxn>
              <a:cxn ang="0">
                <a:pos x="683" y="222"/>
              </a:cxn>
            </a:cxnLst>
            <a:rect l="0" t="0" r="r" b="b"/>
            <a:pathLst>
              <a:path w="683" h="256">
                <a:moveTo>
                  <a:pt x="0" y="0"/>
                </a:moveTo>
                <a:lnTo>
                  <a:pt x="146" y="0"/>
                </a:lnTo>
                <a:lnTo>
                  <a:pt x="645" y="256"/>
                </a:lnTo>
                <a:lnTo>
                  <a:pt x="683" y="222"/>
                </a:lnTo>
              </a:path>
            </a:pathLst>
          </a:custGeom>
          <a:noFill/>
          <a:ln w="44450">
            <a:solidFill>
              <a:srgbClr val="FFFFFF"/>
            </a:solidFill>
            <a:prstDash val="solid"/>
            <a:round/>
            <a:headEnd/>
            <a:tailEnd/>
          </a:ln>
        </p:spPr>
        <p:txBody>
          <a:bodyPr/>
          <a:lstStyle/>
          <a:p>
            <a:endParaRPr lang="en-US"/>
          </a:p>
        </p:txBody>
      </p:sp>
      <p:sp>
        <p:nvSpPr>
          <p:cNvPr id="116743" name="Freeform 7"/>
          <p:cNvSpPr>
            <a:spLocks/>
          </p:cNvSpPr>
          <p:nvPr/>
        </p:nvSpPr>
        <p:spPr bwMode="auto">
          <a:xfrm>
            <a:off x="6043613" y="695325"/>
            <a:ext cx="352425" cy="1270000"/>
          </a:xfrm>
          <a:custGeom>
            <a:avLst/>
            <a:gdLst/>
            <a:ahLst/>
            <a:cxnLst>
              <a:cxn ang="0">
                <a:pos x="88" y="0"/>
              </a:cxn>
              <a:cxn ang="0">
                <a:pos x="0" y="16"/>
              </a:cxn>
              <a:cxn ang="0">
                <a:pos x="122" y="800"/>
              </a:cxn>
              <a:cxn ang="0">
                <a:pos x="222" y="790"/>
              </a:cxn>
            </a:cxnLst>
            <a:rect l="0" t="0" r="r" b="b"/>
            <a:pathLst>
              <a:path w="222" h="800">
                <a:moveTo>
                  <a:pt x="88" y="0"/>
                </a:moveTo>
                <a:lnTo>
                  <a:pt x="0" y="16"/>
                </a:lnTo>
                <a:lnTo>
                  <a:pt x="122" y="800"/>
                </a:lnTo>
                <a:lnTo>
                  <a:pt x="222" y="790"/>
                </a:lnTo>
              </a:path>
            </a:pathLst>
          </a:custGeom>
          <a:noFill/>
          <a:ln w="44450">
            <a:solidFill>
              <a:srgbClr val="FFFFFF"/>
            </a:solidFill>
            <a:prstDash val="solid"/>
            <a:round/>
            <a:headEnd/>
            <a:tailEnd/>
          </a:ln>
        </p:spPr>
        <p:txBody>
          <a:bodyPr/>
          <a:lstStyle/>
          <a:p>
            <a:endParaRPr lang="en-US"/>
          </a:p>
        </p:txBody>
      </p:sp>
      <p:sp>
        <p:nvSpPr>
          <p:cNvPr id="116744" name="Freeform 8"/>
          <p:cNvSpPr>
            <a:spLocks/>
          </p:cNvSpPr>
          <p:nvPr/>
        </p:nvSpPr>
        <p:spPr bwMode="auto">
          <a:xfrm>
            <a:off x="5656263" y="2355850"/>
            <a:ext cx="231775" cy="88900"/>
          </a:xfrm>
          <a:custGeom>
            <a:avLst/>
            <a:gdLst/>
            <a:ahLst/>
            <a:cxnLst>
              <a:cxn ang="0">
                <a:pos x="6" y="0"/>
              </a:cxn>
              <a:cxn ang="0">
                <a:pos x="0" y="46"/>
              </a:cxn>
              <a:cxn ang="0">
                <a:pos x="144" y="56"/>
              </a:cxn>
              <a:cxn ang="0">
                <a:pos x="146" y="12"/>
              </a:cxn>
            </a:cxnLst>
            <a:rect l="0" t="0" r="r" b="b"/>
            <a:pathLst>
              <a:path w="146" h="56">
                <a:moveTo>
                  <a:pt x="6" y="0"/>
                </a:moveTo>
                <a:lnTo>
                  <a:pt x="0" y="46"/>
                </a:lnTo>
                <a:lnTo>
                  <a:pt x="144" y="56"/>
                </a:lnTo>
                <a:lnTo>
                  <a:pt x="146" y="12"/>
                </a:lnTo>
              </a:path>
            </a:pathLst>
          </a:custGeom>
          <a:noFill/>
          <a:ln w="44450">
            <a:solidFill>
              <a:srgbClr val="FFFFFF"/>
            </a:solidFill>
            <a:prstDash val="solid"/>
            <a:round/>
            <a:headEnd/>
            <a:tailEnd/>
          </a:ln>
        </p:spPr>
        <p:txBody>
          <a:bodyPr/>
          <a:lstStyle/>
          <a:p>
            <a:endParaRPr lang="en-US"/>
          </a:p>
        </p:txBody>
      </p:sp>
      <p:sp>
        <p:nvSpPr>
          <p:cNvPr id="116745" name="Freeform 9"/>
          <p:cNvSpPr>
            <a:spLocks/>
          </p:cNvSpPr>
          <p:nvPr/>
        </p:nvSpPr>
        <p:spPr bwMode="auto">
          <a:xfrm>
            <a:off x="5183188" y="1270000"/>
            <a:ext cx="158750" cy="152400"/>
          </a:xfrm>
          <a:custGeom>
            <a:avLst/>
            <a:gdLst/>
            <a:ahLst/>
            <a:cxnLst>
              <a:cxn ang="0">
                <a:pos x="38" y="0"/>
              </a:cxn>
              <a:cxn ang="0">
                <a:pos x="0" y="36"/>
              </a:cxn>
              <a:cxn ang="0">
                <a:pos x="70" y="96"/>
              </a:cxn>
              <a:cxn ang="0">
                <a:pos x="100" y="64"/>
              </a:cxn>
            </a:cxnLst>
            <a:rect l="0" t="0" r="r" b="b"/>
            <a:pathLst>
              <a:path w="100" h="96">
                <a:moveTo>
                  <a:pt x="38" y="0"/>
                </a:moveTo>
                <a:lnTo>
                  <a:pt x="0" y="36"/>
                </a:lnTo>
                <a:lnTo>
                  <a:pt x="70" y="96"/>
                </a:lnTo>
                <a:lnTo>
                  <a:pt x="100" y="64"/>
                </a:lnTo>
              </a:path>
            </a:pathLst>
          </a:custGeom>
          <a:noFill/>
          <a:ln w="44450">
            <a:solidFill>
              <a:srgbClr val="FFFFFF"/>
            </a:solidFill>
            <a:prstDash val="solid"/>
            <a:round/>
            <a:headEnd/>
            <a:tailEnd/>
          </a:ln>
        </p:spPr>
        <p:txBody>
          <a:bodyPr/>
          <a:lstStyle/>
          <a:p>
            <a:endParaRPr lang="en-US"/>
          </a:p>
        </p:txBody>
      </p:sp>
      <p:sp>
        <p:nvSpPr>
          <p:cNvPr id="116746" name="Freeform 10"/>
          <p:cNvSpPr>
            <a:spLocks/>
          </p:cNvSpPr>
          <p:nvPr/>
        </p:nvSpPr>
        <p:spPr bwMode="auto">
          <a:xfrm>
            <a:off x="3511550" y="679450"/>
            <a:ext cx="2624138" cy="657225"/>
          </a:xfrm>
          <a:custGeom>
            <a:avLst/>
            <a:gdLst/>
            <a:ahLst/>
            <a:cxnLst>
              <a:cxn ang="0">
                <a:pos x="0" y="0"/>
              </a:cxn>
              <a:cxn ang="0">
                <a:pos x="230" y="0"/>
              </a:cxn>
              <a:cxn ang="0">
                <a:pos x="1653" y="414"/>
              </a:cxn>
            </a:cxnLst>
            <a:rect l="0" t="0" r="r" b="b"/>
            <a:pathLst>
              <a:path w="1653" h="414">
                <a:moveTo>
                  <a:pt x="0" y="0"/>
                </a:moveTo>
                <a:lnTo>
                  <a:pt x="230" y="0"/>
                </a:lnTo>
                <a:lnTo>
                  <a:pt x="1653" y="414"/>
                </a:lnTo>
              </a:path>
            </a:pathLst>
          </a:custGeom>
          <a:noFill/>
          <a:ln w="44450">
            <a:solidFill>
              <a:srgbClr val="FFFFFF"/>
            </a:solidFill>
            <a:prstDash val="solid"/>
            <a:round/>
            <a:headEnd/>
            <a:tailEnd/>
          </a:ln>
        </p:spPr>
        <p:txBody>
          <a:bodyPr/>
          <a:lstStyle/>
          <a:p>
            <a:endParaRPr lang="en-US"/>
          </a:p>
        </p:txBody>
      </p:sp>
      <p:sp>
        <p:nvSpPr>
          <p:cNvPr id="116747" name="Freeform 11"/>
          <p:cNvSpPr>
            <a:spLocks/>
          </p:cNvSpPr>
          <p:nvPr/>
        </p:nvSpPr>
        <p:spPr bwMode="auto">
          <a:xfrm>
            <a:off x="3609975" y="2622550"/>
            <a:ext cx="2522538" cy="1046163"/>
          </a:xfrm>
          <a:custGeom>
            <a:avLst/>
            <a:gdLst/>
            <a:ahLst/>
            <a:cxnLst>
              <a:cxn ang="0">
                <a:pos x="0" y="659"/>
              </a:cxn>
              <a:cxn ang="0">
                <a:pos x="252" y="659"/>
              </a:cxn>
              <a:cxn ang="0">
                <a:pos x="1589" y="0"/>
              </a:cxn>
            </a:cxnLst>
            <a:rect l="0" t="0" r="r" b="b"/>
            <a:pathLst>
              <a:path w="1589" h="659">
                <a:moveTo>
                  <a:pt x="0" y="659"/>
                </a:moveTo>
                <a:lnTo>
                  <a:pt x="252" y="659"/>
                </a:lnTo>
                <a:lnTo>
                  <a:pt x="1589" y="0"/>
                </a:lnTo>
              </a:path>
            </a:pathLst>
          </a:custGeom>
          <a:noFill/>
          <a:ln w="44450">
            <a:solidFill>
              <a:srgbClr val="FFFFFF"/>
            </a:solidFill>
            <a:prstDash val="solid"/>
            <a:round/>
            <a:headEnd/>
            <a:tailEnd/>
          </a:ln>
        </p:spPr>
        <p:txBody>
          <a:bodyPr/>
          <a:lstStyle/>
          <a:p>
            <a:endParaRPr lang="en-US"/>
          </a:p>
        </p:txBody>
      </p:sp>
      <p:sp>
        <p:nvSpPr>
          <p:cNvPr id="116748" name="Freeform 12"/>
          <p:cNvSpPr>
            <a:spLocks/>
          </p:cNvSpPr>
          <p:nvPr/>
        </p:nvSpPr>
        <p:spPr bwMode="auto">
          <a:xfrm>
            <a:off x="4133850" y="1873250"/>
            <a:ext cx="1331913" cy="22225"/>
          </a:xfrm>
          <a:custGeom>
            <a:avLst/>
            <a:gdLst/>
            <a:ahLst/>
            <a:cxnLst>
              <a:cxn ang="0">
                <a:pos x="0" y="14"/>
              </a:cxn>
              <a:cxn ang="0">
                <a:pos x="156" y="14"/>
              </a:cxn>
              <a:cxn ang="0">
                <a:pos x="839" y="0"/>
              </a:cxn>
            </a:cxnLst>
            <a:rect l="0" t="0" r="r" b="b"/>
            <a:pathLst>
              <a:path w="839" h="14">
                <a:moveTo>
                  <a:pt x="0" y="14"/>
                </a:moveTo>
                <a:lnTo>
                  <a:pt x="156" y="14"/>
                </a:lnTo>
                <a:lnTo>
                  <a:pt x="839" y="0"/>
                </a:lnTo>
              </a:path>
            </a:pathLst>
          </a:custGeom>
          <a:noFill/>
          <a:ln w="44450">
            <a:solidFill>
              <a:srgbClr val="FFFFFF"/>
            </a:solidFill>
            <a:prstDash val="solid"/>
            <a:round/>
            <a:headEnd/>
            <a:tailEnd/>
          </a:ln>
        </p:spPr>
        <p:txBody>
          <a:bodyPr/>
          <a:lstStyle/>
          <a:p>
            <a:endParaRPr lang="en-US"/>
          </a:p>
        </p:txBody>
      </p:sp>
      <p:sp>
        <p:nvSpPr>
          <p:cNvPr id="116749" name="Freeform 13"/>
          <p:cNvSpPr>
            <a:spLocks/>
          </p:cNvSpPr>
          <p:nvPr/>
        </p:nvSpPr>
        <p:spPr bwMode="auto">
          <a:xfrm>
            <a:off x="4060825" y="2441575"/>
            <a:ext cx="1712913" cy="73025"/>
          </a:xfrm>
          <a:custGeom>
            <a:avLst/>
            <a:gdLst/>
            <a:ahLst/>
            <a:cxnLst>
              <a:cxn ang="0">
                <a:pos x="0" y="12"/>
              </a:cxn>
              <a:cxn ang="0">
                <a:pos x="184" y="12"/>
              </a:cxn>
              <a:cxn ang="0">
                <a:pos x="1073" y="46"/>
              </a:cxn>
              <a:cxn ang="0">
                <a:pos x="1079" y="0"/>
              </a:cxn>
            </a:cxnLst>
            <a:rect l="0" t="0" r="r" b="b"/>
            <a:pathLst>
              <a:path w="1079" h="46">
                <a:moveTo>
                  <a:pt x="0" y="12"/>
                </a:moveTo>
                <a:lnTo>
                  <a:pt x="184" y="12"/>
                </a:lnTo>
                <a:lnTo>
                  <a:pt x="1073" y="46"/>
                </a:lnTo>
                <a:lnTo>
                  <a:pt x="1079" y="0"/>
                </a:lnTo>
              </a:path>
            </a:pathLst>
          </a:custGeom>
          <a:noFill/>
          <a:ln w="44450">
            <a:solidFill>
              <a:srgbClr val="FFFFFF"/>
            </a:solidFill>
            <a:prstDash val="solid"/>
            <a:round/>
            <a:headEnd/>
            <a:tailEnd/>
          </a:ln>
        </p:spPr>
        <p:txBody>
          <a:bodyPr/>
          <a:lstStyle/>
          <a:p>
            <a:endParaRPr lang="en-US"/>
          </a:p>
        </p:txBody>
      </p:sp>
      <p:sp>
        <p:nvSpPr>
          <p:cNvPr id="116750" name="Freeform 14"/>
          <p:cNvSpPr>
            <a:spLocks/>
          </p:cNvSpPr>
          <p:nvPr/>
        </p:nvSpPr>
        <p:spPr bwMode="auto">
          <a:xfrm>
            <a:off x="3635375" y="2603500"/>
            <a:ext cx="2274888" cy="749300"/>
          </a:xfrm>
          <a:custGeom>
            <a:avLst/>
            <a:gdLst/>
            <a:ahLst/>
            <a:cxnLst>
              <a:cxn ang="0">
                <a:pos x="0" y="472"/>
              </a:cxn>
              <a:cxn ang="0">
                <a:pos x="238" y="472"/>
              </a:cxn>
              <a:cxn ang="0">
                <a:pos x="1433" y="0"/>
              </a:cxn>
            </a:cxnLst>
            <a:rect l="0" t="0" r="r" b="b"/>
            <a:pathLst>
              <a:path w="1433" h="472">
                <a:moveTo>
                  <a:pt x="0" y="472"/>
                </a:moveTo>
                <a:lnTo>
                  <a:pt x="238" y="472"/>
                </a:lnTo>
                <a:lnTo>
                  <a:pt x="1433" y="0"/>
                </a:lnTo>
              </a:path>
            </a:pathLst>
          </a:custGeom>
          <a:noFill/>
          <a:ln w="44450">
            <a:solidFill>
              <a:srgbClr val="FFFFFF"/>
            </a:solidFill>
            <a:prstDash val="solid"/>
            <a:round/>
            <a:headEnd/>
            <a:tailEnd/>
          </a:ln>
        </p:spPr>
        <p:txBody>
          <a:bodyPr/>
          <a:lstStyle/>
          <a:p>
            <a:endParaRPr lang="en-US"/>
          </a:p>
        </p:txBody>
      </p:sp>
      <p:sp>
        <p:nvSpPr>
          <p:cNvPr id="116751" name="Freeform 15"/>
          <p:cNvSpPr>
            <a:spLocks/>
          </p:cNvSpPr>
          <p:nvPr/>
        </p:nvSpPr>
        <p:spPr bwMode="auto">
          <a:xfrm>
            <a:off x="3730625" y="2508250"/>
            <a:ext cx="2814638" cy="1487488"/>
          </a:xfrm>
          <a:custGeom>
            <a:avLst/>
            <a:gdLst/>
            <a:ahLst/>
            <a:cxnLst>
              <a:cxn ang="0">
                <a:pos x="0" y="937"/>
              </a:cxn>
              <a:cxn ang="0">
                <a:pos x="196" y="937"/>
              </a:cxn>
              <a:cxn ang="0">
                <a:pos x="1773" y="0"/>
              </a:cxn>
            </a:cxnLst>
            <a:rect l="0" t="0" r="r" b="b"/>
            <a:pathLst>
              <a:path w="1773" h="937">
                <a:moveTo>
                  <a:pt x="0" y="937"/>
                </a:moveTo>
                <a:lnTo>
                  <a:pt x="196" y="937"/>
                </a:lnTo>
                <a:lnTo>
                  <a:pt x="1773" y="0"/>
                </a:lnTo>
              </a:path>
            </a:pathLst>
          </a:custGeom>
          <a:noFill/>
          <a:ln w="44450">
            <a:solidFill>
              <a:srgbClr val="FFFFFF"/>
            </a:solidFill>
            <a:prstDash val="solid"/>
            <a:round/>
            <a:headEnd/>
            <a:tailEnd/>
          </a:ln>
        </p:spPr>
        <p:txBody>
          <a:bodyPr/>
          <a:lstStyle/>
          <a:p>
            <a:endParaRPr lang="en-US"/>
          </a:p>
        </p:txBody>
      </p:sp>
      <p:sp>
        <p:nvSpPr>
          <p:cNvPr id="116752" name="Freeform 16"/>
          <p:cNvSpPr>
            <a:spLocks/>
          </p:cNvSpPr>
          <p:nvPr/>
        </p:nvSpPr>
        <p:spPr bwMode="auto">
          <a:xfrm>
            <a:off x="5132388" y="1495425"/>
            <a:ext cx="749300" cy="603250"/>
          </a:xfrm>
          <a:custGeom>
            <a:avLst/>
            <a:gdLst/>
            <a:ahLst/>
            <a:cxnLst>
              <a:cxn ang="0">
                <a:pos x="52" y="0"/>
              </a:cxn>
              <a:cxn ang="0">
                <a:pos x="0" y="74"/>
              </a:cxn>
              <a:cxn ang="0">
                <a:pos x="408" y="380"/>
              </a:cxn>
              <a:cxn ang="0">
                <a:pos x="472" y="298"/>
              </a:cxn>
            </a:cxnLst>
            <a:rect l="0" t="0" r="r" b="b"/>
            <a:pathLst>
              <a:path w="472" h="380">
                <a:moveTo>
                  <a:pt x="52" y="0"/>
                </a:moveTo>
                <a:lnTo>
                  <a:pt x="0" y="74"/>
                </a:lnTo>
                <a:lnTo>
                  <a:pt x="408" y="380"/>
                </a:lnTo>
                <a:lnTo>
                  <a:pt x="472" y="298"/>
                </a:lnTo>
              </a:path>
            </a:pathLst>
          </a:custGeom>
          <a:noFill/>
          <a:ln w="44450">
            <a:solidFill>
              <a:srgbClr val="FFFFFF"/>
            </a:solidFill>
            <a:prstDash val="solid"/>
            <a:round/>
            <a:headEnd/>
            <a:tailEnd/>
          </a:ln>
        </p:spPr>
        <p:txBody>
          <a:bodyPr/>
          <a:lstStyle/>
          <a:p>
            <a:endParaRPr lang="en-US"/>
          </a:p>
        </p:txBody>
      </p:sp>
      <p:sp>
        <p:nvSpPr>
          <p:cNvPr id="116753" name="Freeform 17"/>
          <p:cNvSpPr>
            <a:spLocks/>
          </p:cNvSpPr>
          <p:nvPr/>
        </p:nvSpPr>
        <p:spPr bwMode="auto">
          <a:xfrm>
            <a:off x="4146550" y="1562100"/>
            <a:ext cx="912813" cy="196850"/>
          </a:xfrm>
          <a:custGeom>
            <a:avLst/>
            <a:gdLst/>
            <a:ahLst/>
            <a:cxnLst>
              <a:cxn ang="0">
                <a:pos x="0" y="0"/>
              </a:cxn>
              <a:cxn ang="0">
                <a:pos x="247" y="0"/>
              </a:cxn>
              <a:cxn ang="0">
                <a:pos x="575" y="124"/>
              </a:cxn>
            </a:cxnLst>
            <a:rect l="0" t="0" r="r" b="b"/>
            <a:pathLst>
              <a:path w="575" h="124">
                <a:moveTo>
                  <a:pt x="0" y="0"/>
                </a:moveTo>
                <a:lnTo>
                  <a:pt x="247" y="0"/>
                </a:lnTo>
                <a:lnTo>
                  <a:pt x="575" y="124"/>
                </a:lnTo>
              </a:path>
            </a:pathLst>
          </a:custGeom>
          <a:noFill/>
          <a:ln w="44450">
            <a:solidFill>
              <a:srgbClr val="FFFFFF"/>
            </a:solidFill>
            <a:prstDash val="solid"/>
            <a:round/>
            <a:headEnd/>
            <a:tailEnd/>
          </a:ln>
        </p:spPr>
        <p:txBody>
          <a:bodyPr/>
          <a:lstStyle/>
          <a:p>
            <a:endParaRPr lang="en-US"/>
          </a:p>
        </p:txBody>
      </p:sp>
      <p:sp>
        <p:nvSpPr>
          <p:cNvPr id="116754" name="Freeform 18"/>
          <p:cNvSpPr>
            <a:spLocks/>
          </p:cNvSpPr>
          <p:nvPr/>
        </p:nvSpPr>
        <p:spPr bwMode="auto">
          <a:xfrm>
            <a:off x="4152900" y="1019175"/>
            <a:ext cx="1084263" cy="406400"/>
          </a:xfrm>
          <a:custGeom>
            <a:avLst/>
            <a:gdLst/>
            <a:ahLst/>
            <a:cxnLst>
              <a:cxn ang="0">
                <a:pos x="0" y="0"/>
              </a:cxn>
              <a:cxn ang="0">
                <a:pos x="146" y="0"/>
              </a:cxn>
              <a:cxn ang="0">
                <a:pos x="645" y="256"/>
              </a:cxn>
              <a:cxn ang="0">
                <a:pos x="683" y="222"/>
              </a:cxn>
            </a:cxnLst>
            <a:rect l="0" t="0" r="r" b="b"/>
            <a:pathLst>
              <a:path w="683" h="256">
                <a:moveTo>
                  <a:pt x="0" y="0"/>
                </a:moveTo>
                <a:lnTo>
                  <a:pt x="146" y="0"/>
                </a:lnTo>
                <a:lnTo>
                  <a:pt x="645" y="256"/>
                </a:lnTo>
                <a:lnTo>
                  <a:pt x="683" y="222"/>
                </a:lnTo>
              </a:path>
            </a:pathLst>
          </a:custGeom>
          <a:noFill/>
          <a:ln w="19050">
            <a:solidFill>
              <a:srgbClr val="231F20"/>
            </a:solidFill>
            <a:prstDash val="solid"/>
            <a:round/>
            <a:headEnd/>
            <a:tailEnd/>
          </a:ln>
        </p:spPr>
        <p:txBody>
          <a:bodyPr/>
          <a:lstStyle/>
          <a:p>
            <a:endParaRPr lang="en-US"/>
          </a:p>
        </p:txBody>
      </p:sp>
      <p:sp>
        <p:nvSpPr>
          <p:cNvPr id="116755" name="Freeform 19"/>
          <p:cNvSpPr>
            <a:spLocks/>
          </p:cNvSpPr>
          <p:nvPr/>
        </p:nvSpPr>
        <p:spPr bwMode="auto">
          <a:xfrm>
            <a:off x="6043613" y="695325"/>
            <a:ext cx="352425" cy="1270000"/>
          </a:xfrm>
          <a:custGeom>
            <a:avLst/>
            <a:gdLst/>
            <a:ahLst/>
            <a:cxnLst>
              <a:cxn ang="0">
                <a:pos x="88" y="0"/>
              </a:cxn>
              <a:cxn ang="0">
                <a:pos x="0" y="16"/>
              </a:cxn>
              <a:cxn ang="0">
                <a:pos x="122" y="800"/>
              </a:cxn>
              <a:cxn ang="0">
                <a:pos x="222" y="790"/>
              </a:cxn>
            </a:cxnLst>
            <a:rect l="0" t="0" r="r" b="b"/>
            <a:pathLst>
              <a:path w="222" h="800">
                <a:moveTo>
                  <a:pt x="88" y="0"/>
                </a:moveTo>
                <a:lnTo>
                  <a:pt x="0" y="16"/>
                </a:lnTo>
                <a:lnTo>
                  <a:pt x="122" y="800"/>
                </a:lnTo>
                <a:lnTo>
                  <a:pt x="222" y="790"/>
                </a:lnTo>
              </a:path>
            </a:pathLst>
          </a:custGeom>
          <a:noFill/>
          <a:ln w="19050">
            <a:solidFill>
              <a:srgbClr val="231F20"/>
            </a:solidFill>
            <a:prstDash val="solid"/>
            <a:round/>
            <a:headEnd/>
            <a:tailEnd/>
          </a:ln>
        </p:spPr>
        <p:txBody>
          <a:bodyPr/>
          <a:lstStyle/>
          <a:p>
            <a:endParaRPr lang="en-US"/>
          </a:p>
        </p:txBody>
      </p:sp>
      <p:sp>
        <p:nvSpPr>
          <p:cNvPr id="116756" name="Freeform 20"/>
          <p:cNvSpPr>
            <a:spLocks/>
          </p:cNvSpPr>
          <p:nvPr/>
        </p:nvSpPr>
        <p:spPr bwMode="auto">
          <a:xfrm>
            <a:off x="5132388" y="1495425"/>
            <a:ext cx="749300" cy="603250"/>
          </a:xfrm>
          <a:custGeom>
            <a:avLst/>
            <a:gdLst/>
            <a:ahLst/>
            <a:cxnLst>
              <a:cxn ang="0">
                <a:pos x="52" y="0"/>
              </a:cxn>
              <a:cxn ang="0">
                <a:pos x="0" y="74"/>
              </a:cxn>
              <a:cxn ang="0">
                <a:pos x="408" y="380"/>
              </a:cxn>
              <a:cxn ang="0">
                <a:pos x="472" y="298"/>
              </a:cxn>
            </a:cxnLst>
            <a:rect l="0" t="0" r="r" b="b"/>
            <a:pathLst>
              <a:path w="472" h="380">
                <a:moveTo>
                  <a:pt x="52" y="0"/>
                </a:moveTo>
                <a:lnTo>
                  <a:pt x="0" y="74"/>
                </a:lnTo>
                <a:lnTo>
                  <a:pt x="408" y="380"/>
                </a:lnTo>
                <a:lnTo>
                  <a:pt x="472" y="298"/>
                </a:lnTo>
              </a:path>
            </a:pathLst>
          </a:custGeom>
          <a:noFill/>
          <a:ln w="19050">
            <a:solidFill>
              <a:srgbClr val="231F20"/>
            </a:solidFill>
            <a:prstDash val="solid"/>
            <a:round/>
            <a:headEnd/>
            <a:tailEnd/>
          </a:ln>
        </p:spPr>
        <p:txBody>
          <a:bodyPr/>
          <a:lstStyle/>
          <a:p>
            <a:endParaRPr lang="en-US"/>
          </a:p>
        </p:txBody>
      </p:sp>
      <p:sp>
        <p:nvSpPr>
          <p:cNvPr id="116757" name="Freeform 21"/>
          <p:cNvSpPr>
            <a:spLocks/>
          </p:cNvSpPr>
          <p:nvPr/>
        </p:nvSpPr>
        <p:spPr bwMode="auto">
          <a:xfrm>
            <a:off x="5656263" y="2355850"/>
            <a:ext cx="231775" cy="85725"/>
          </a:xfrm>
          <a:custGeom>
            <a:avLst/>
            <a:gdLst/>
            <a:ahLst/>
            <a:cxnLst>
              <a:cxn ang="0">
                <a:pos x="6" y="0"/>
              </a:cxn>
              <a:cxn ang="0">
                <a:pos x="0" y="46"/>
              </a:cxn>
              <a:cxn ang="0">
                <a:pos x="142" y="54"/>
              </a:cxn>
              <a:cxn ang="0">
                <a:pos x="146" y="12"/>
              </a:cxn>
            </a:cxnLst>
            <a:rect l="0" t="0" r="r" b="b"/>
            <a:pathLst>
              <a:path w="146" h="54">
                <a:moveTo>
                  <a:pt x="6" y="0"/>
                </a:moveTo>
                <a:lnTo>
                  <a:pt x="0" y="46"/>
                </a:lnTo>
                <a:lnTo>
                  <a:pt x="142" y="54"/>
                </a:lnTo>
                <a:lnTo>
                  <a:pt x="146" y="12"/>
                </a:lnTo>
              </a:path>
            </a:pathLst>
          </a:custGeom>
          <a:noFill/>
          <a:ln w="19050">
            <a:solidFill>
              <a:srgbClr val="231F20"/>
            </a:solidFill>
            <a:prstDash val="solid"/>
            <a:round/>
            <a:headEnd/>
            <a:tailEnd/>
          </a:ln>
        </p:spPr>
        <p:txBody>
          <a:bodyPr/>
          <a:lstStyle/>
          <a:p>
            <a:endParaRPr lang="en-US"/>
          </a:p>
        </p:txBody>
      </p:sp>
      <p:sp>
        <p:nvSpPr>
          <p:cNvPr id="116758" name="Freeform 22"/>
          <p:cNvSpPr>
            <a:spLocks/>
          </p:cNvSpPr>
          <p:nvPr/>
        </p:nvSpPr>
        <p:spPr bwMode="auto">
          <a:xfrm>
            <a:off x="5183188" y="1270000"/>
            <a:ext cx="158750" cy="152400"/>
          </a:xfrm>
          <a:custGeom>
            <a:avLst/>
            <a:gdLst/>
            <a:ahLst/>
            <a:cxnLst>
              <a:cxn ang="0">
                <a:pos x="38" y="0"/>
              </a:cxn>
              <a:cxn ang="0">
                <a:pos x="0" y="36"/>
              </a:cxn>
              <a:cxn ang="0">
                <a:pos x="70" y="96"/>
              </a:cxn>
              <a:cxn ang="0">
                <a:pos x="100" y="64"/>
              </a:cxn>
            </a:cxnLst>
            <a:rect l="0" t="0" r="r" b="b"/>
            <a:pathLst>
              <a:path w="100" h="96">
                <a:moveTo>
                  <a:pt x="38" y="0"/>
                </a:moveTo>
                <a:lnTo>
                  <a:pt x="0" y="36"/>
                </a:lnTo>
                <a:lnTo>
                  <a:pt x="70" y="96"/>
                </a:lnTo>
                <a:lnTo>
                  <a:pt x="100" y="64"/>
                </a:lnTo>
              </a:path>
            </a:pathLst>
          </a:custGeom>
          <a:noFill/>
          <a:ln w="19050">
            <a:solidFill>
              <a:srgbClr val="231F20"/>
            </a:solidFill>
            <a:prstDash val="solid"/>
            <a:round/>
            <a:headEnd/>
            <a:tailEnd/>
          </a:ln>
        </p:spPr>
        <p:txBody>
          <a:bodyPr/>
          <a:lstStyle/>
          <a:p>
            <a:endParaRPr lang="en-US"/>
          </a:p>
        </p:txBody>
      </p:sp>
      <p:sp>
        <p:nvSpPr>
          <p:cNvPr id="116759" name="Freeform 23"/>
          <p:cNvSpPr>
            <a:spLocks/>
          </p:cNvSpPr>
          <p:nvPr/>
        </p:nvSpPr>
        <p:spPr bwMode="auto">
          <a:xfrm>
            <a:off x="3511550" y="679450"/>
            <a:ext cx="2624138" cy="657225"/>
          </a:xfrm>
          <a:custGeom>
            <a:avLst/>
            <a:gdLst/>
            <a:ahLst/>
            <a:cxnLst>
              <a:cxn ang="0">
                <a:pos x="0" y="0"/>
              </a:cxn>
              <a:cxn ang="0">
                <a:pos x="230" y="0"/>
              </a:cxn>
              <a:cxn ang="0">
                <a:pos x="1653" y="414"/>
              </a:cxn>
            </a:cxnLst>
            <a:rect l="0" t="0" r="r" b="b"/>
            <a:pathLst>
              <a:path w="1653" h="414">
                <a:moveTo>
                  <a:pt x="0" y="0"/>
                </a:moveTo>
                <a:lnTo>
                  <a:pt x="230" y="0"/>
                </a:lnTo>
                <a:lnTo>
                  <a:pt x="1653" y="414"/>
                </a:lnTo>
              </a:path>
            </a:pathLst>
          </a:custGeom>
          <a:noFill/>
          <a:ln w="19050">
            <a:solidFill>
              <a:srgbClr val="231F20"/>
            </a:solidFill>
            <a:prstDash val="solid"/>
            <a:round/>
            <a:headEnd/>
            <a:tailEnd/>
          </a:ln>
        </p:spPr>
        <p:txBody>
          <a:bodyPr/>
          <a:lstStyle/>
          <a:p>
            <a:endParaRPr lang="en-US"/>
          </a:p>
        </p:txBody>
      </p:sp>
      <p:sp>
        <p:nvSpPr>
          <p:cNvPr id="116760" name="Freeform 24"/>
          <p:cNvSpPr>
            <a:spLocks/>
          </p:cNvSpPr>
          <p:nvPr/>
        </p:nvSpPr>
        <p:spPr bwMode="auto">
          <a:xfrm>
            <a:off x="3609975" y="2622550"/>
            <a:ext cx="2532063" cy="1046163"/>
          </a:xfrm>
          <a:custGeom>
            <a:avLst/>
            <a:gdLst/>
            <a:ahLst/>
            <a:cxnLst>
              <a:cxn ang="0">
                <a:pos x="0" y="659"/>
              </a:cxn>
              <a:cxn ang="0">
                <a:pos x="252" y="659"/>
              </a:cxn>
              <a:cxn ang="0">
                <a:pos x="1595" y="0"/>
              </a:cxn>
            </a:cxnLst>
            <a:rect l="0" t="0" r="r" b="b"/>
            <a:pathLst>
              <a:path w="1595" h="659">
                <a:moveTo>
                  <a:pt x="0" y="659"/>
                </a:moveTo>
                <a:lnTo>
                  <a:pt x="252" y="659"/>
                </a:lnTo>
                <a:lnTo>
                  <a:pt x="1595" y="0"/>
                </a:lnTo>
              </a:path>
            </a:pathLst>
          </a:custGeom>
          <a:noFill/>
          <a:ln w="19050">
            <a:solidFill>
              <a:srgbClr val="231F20"/>
            </a:solidFill>
            <a:prstDash val="solid"/>
            <a:round/>
            <a:headEnd/>
            <a:tailEnd/>
          </a:ln>
        </p:spPr>
        <p:txBody>
          <a:bodyPr/>
          <a:lstStyle/>
          <a:p>
            <a:endParaRPr lang="en-US"/>
          </a:p>
        </p:txBody>
      </p:sp>
      <p:sp>
        <p:nvSpPr>
          <p:cNvPr id="116761" name="Freeform 25"/>
          <p:cNvSpPr>
            <a:spLocks/>
          </p:cNvSpPr>
          <p:nvPr/>
        </p:nvSpPr>
        <p:spPr bwMode="auto">
          <a:xfrm>
            <a:off x="4133850" y="1873250"/>
            <a:ext cx="1331913" cy="22225"/>
          </a:xfrm>
          <a:custGeom>
            <a:avLst/>
            <a:gdLst/>
            <a:ahLst/>
            <a:cxnLst>
              <a:cxn ang="0">
                <a:pos x="0" y="14"/>
              </a:cxn>
              <a:cxn ang="0">
                <a:pos x="156" y="14"/>
              </a:cxn>
              <a:cxn ang="0">
                <a:pos x="839" y="0"/>
              </a:cxn>
            </a:cxnLst>
            <a:rect l="0" t="0" r="r" b="b"/>
            <a:pathLst>
              <a:path w="839" h="14">
                <a:moveTo>
                  <a:pt x="0" y="14"/>
                </a:moveTo>
                <a:lnTo>
                  <a:pt x="156" y="14"/>
                </a:lnTo>
                <a:lnTo>
                  <a:pt x="839" y="0"/>
                </a:lnTo>
              </a:path>
            </a:pathLst>
          </a:custGeom>
          <a:noFill/>
          <a:ln w="19050">
            <a:solidFill>
              <a:srgbClr val="231F20"/>
            </a:solidFill>
            <a:prstDash val="solid"/>
            <a:round/>
            <a:headEnd/>
            <a:tailEnd/>
          </a:ln>
        </p:spPr>
        <p:txBody>
          <a:bodyPr/>
          <a:lstStyle/>
          <a:p>
            <a:endParaRPr lang="en-US"/>
          </a:p>
        </p:txBody>
      </p:sp>
      <p:sp>
        <p:nvSpPr>
          <p:cNvPr id="116762" name="Freeform 26"/>
          <p:cNvSpPr>
            <a:spLocks/>
          </p:cNvSpPr>
          <p:nvPr/>
        </p:nvSpPr>
        <p:spPr bwMode="auto">
          <a:xfrm>
            <a:off x="4060825" y="2441575"/>
            <a:ext cx="1712913" cy="73025"/>
          </a:xfrm>
          <a:custGeom>
            <a:avLst/>
            <a:gdLst/>
            <a:ahLst/>
            <a:cxnLst>
              <a:cxn ang="0">
                <a:pos x="0" y="12"/>
              </a:cxn>
              <a:cxn ang="0">
                <a:pos x="184" y="12"/>
              </a:cxn>
              <a:cxn ang="0">
                <a:pos x="1073" y="46"/>
              </a:cxn>
              <a:cxn ang="0">
                <a:pos x="1079" y="0"/>
              </a:cxn>
            </a:cxnLst>
            <a:rect l="0" t="0" r="r" b="b"/>
            <a:pathLst>
              <a:path w="1079" h="46">
                <a:moveTo>
                  <a:pt x="0" y="12"/>
                </a:moveTo>
                <a:lnTo>
                  <a:pt x="184" y="12"/>
                </a:lnTo>
                <a:lnTo>
                  <a:pt x="1073" y="46"/>
                </a:lnTo>
                <a:lnTo>
                  <a:pt x="1079" y="0"/>
                </a:lnTo>
              </a:path>
            </a:pathLst>
          </a:custGeom>
          <a:noFill/>
          <a:ln w="19050">
            <a:solidFill>
              <a:srgbClr val="231F20"/>
            </a:solidFill>
            <a:prstDash val="solid"/>
            <a:round/>
            <a:headEnd/>
            <a:tailEnd/>
          </a:ln>
        </p:spPr>
        <p:txBody>
          <a:bodyPr/>
          <a:lstStyle/>
          <a:p>
            <a:endParaRPr lang="en-US"/>
          </a:p>
        </p:txBody>
      </p:sp>
      <p:sp>
        <p:nvSpPr>
          <p:cNvPr id="116763" name="Freeform 27"/>
          <p:cNvSpPr>
            <a:spLocks/>
          </p:cNvSpPr>
          <p:nvPr/>
        </p:nvSpPr>
        <p:spPr bwMode="auto">
          <a:xfrm>
            <a:off x="3635375" y="2603500"/>
            <a:ext cx="2284413" cy="749300"/>
          </a:xfrm>
          <a:custGeom>
            <a:avLst/>
            <a:gdLst/>
            <a:ahLst/>
            <a:cxnLst>
              <a:cxn ang="0">
                <a:pos x="0" y="472"/>
              </a:cxn>
              <a:cxn ang="0">
                <a:pos x="238" y="472"/>
              </a:cxn>
              <a:cxn ang="0">
                <a:pos x="1439" y="0"/>
              </a:cxn>
            </a:cxnLst>
            <a:rect l="0" t="0" r="r" b="b"/>
            <a:pathLst>
              <a:path w="1439" h="472">
                <a:moveTo>
                  <a:pt x="0" y="472"/>
                </a:moveTo>
                <a:lnTo>
                  <a:pt x="238" y="472"/>
                </a:lnTo>
                <a:lnTo>
                  <a:pt x="1439" y="0"/>
                </a:lnTo>
              </a:path>
            </a:pathLst>
          </a:custGeom>
          <a:noFill/>
          <a:ln w="19050">
            <a:solidFill>
              <a:srgbClr val="231F20"/>
            </a:solidFill>
            <a:prstDash val="solid"/>
            <a:round/>
            <a:headEnd/>
            <a:tailEnd/>
          </a:ln>
        </p:spPr>
        <p:txBody>
          <a:bodyPr/>
          <a:lstStyle/>
          <a:p>
            <a:endParaRPr lang="en-US"/>
          </a:p>
        </p:txBody>
      </p:sp>
      <p:sp>
        <p:nvSpPr>
          <p:cNvPr id="116764" name="Freeform 28"/>
          <p:cNvSpPr>
            <a:spLocks/>
          </p:cNvSpPr>
          <p:nvPr/>
        </p:nvSpPr>
        <p:spPr bwMode="auto">
          <a:xfrm>
            <a:off x="4146550" y="1562100"/>
            <a:ext cx="912813" cy="196850"/>
          </a:xfrm>
          <a:custGeom>
            <a:avLst/>
            <a:gdLst/>
            <a:ahLst/>
            <a:cxnLst>
              <a:cxn ang="0">
                <a:pos x="0" y="0"/>
              </a:cxn>
              <a:cxn ang="0">
                <a:pos x="247" y="0"/>
              </a:cxn>
              <a:cxn ang="0">
                <a:pos x="575" y="124"/>
              </a:cxn>
            </a:cxnLst>
            <a:rect l="0" t="0" r="r" b="b"/>
            <a:pathLst>
              <a:path w="575" h="124">
                <a:moveTo>
                  <a:pt x="0" y="0"/>
                </a:moveTo>
                <a:lnTo>
                  <a:pt x="247" y="0"/>
                </a:lnTo>
                <a:lnTo>
                  <a:pt x="575" y="124"/>
                </a:lnTo>
              </a:path>
            </a:pathLst>
          </a:custGeom>
          <a:noFill/>
          <a:ln w="19050">
            <a:solidFill>
              <a:srgbClr val="231F20"/>
            </a:solidFill>
            <a:prstDash val="solid"/>
            <a:round/>
            <a:headEnd/>
            <a:tailEnd/>
          </a:ln>
        </p:spPr>
        <p:txBody>
          <a:bodyPr/>
          <a:lstStyle/>
          <a:p>
            <a:endParaRPr lang="en-US"/>
          </a:p>
        </p:txBody>
      </p:sp>
      <p:sp>
        <p:nvSpPr>
          <p:cNvPr id="116765" name="Freeform 29"/>
          <p:cNvSpPr>
            <a:spLocks/>
          </p:cNvSpPr>
          <p:nvPr/>
        </p:nvSpPr>
        <p:spPr bwMode="auto">
          <a:xfrm>
            <a:off x="3730625" y="2508250"/>
            <a:ext cx="2814638" cy="1487488"/>
          </a:xfrm>
          <a:custGeom>
            <a:avLst/>
            <a:gdLst/>
            <a:ahLst/>
            <a:cxnLst>
              <a:cxn ang="0">
                <a:pos x="0" y="937"/>
              </a:cxn>
              <a:cxn ang="0">
                <a:pos x="196" y="937"/>
              </a:cxn>
              <a:cxn ang="0">
                <a:pos x="1773" y="0"/>
              </a:cxn>
            </a:cxnLst>
            <a:rect l="0" t="0" r="r" b="b"/>
            <a:pathLst>
              <a:path w="1773" h="937">
                <a:moveTo>
                  <a:pt x="0" y="937"/>
                </a:moveTo>
                <a:lnTo>
                  <a:pt x="196" y="937"/>
                </a:lnTo>
                <a:lnTo>
                  <a:pt x="1773" y="0"/>
                </a:lnTo>
              </a:path>
            </a:pathLst>
          </a:custGeom>
          <a:noFill/>
          <a:ln w="19050">
            <a:solidFill>
              <a:srgbClr val="231F20"/>
            </a:solidFill>
            <a:prstDash val="solid"/>
            <a:round/>
            <a:headEnd/>
            <a:tailEnd/>
          </a:ln>
        </p:spPr>
        <p:txBody>
          <a:bodyPr/>
          <a:lstStyle/>
          <a:p>
            <a:endParaRPr lang="en-US"/>
          </a:p>
        </p:txBody>
      </p:sp>
      <p:sp>
        <p:nvSpPr>
          <p:cNvPr id="116766" name="Freeform 30"/>
          <p:cNvSpPr>
            <a:spLocks/>
          </p:cNvSpPr>
          <p:nvPr/>
        </p:nvSpPr>
        <p:spPr bwMode="auto">
          <a:xfrm>
            <a:off x="1365250" y="4783138"/>
            <a:ext cx="466725" cy="231775"/>
          </a:xfrm>
          <a:custGeom>
            <a:avLst/>
            <a:gdLst/>
            <a:ahLst/>
            <a:cxnLst>
              <a:cxn ang="0">
                <a:pos x="0" y="0"/>
              </a:cxn>
              <a:cxn ang="0">
                <a:pos x="114" y="0"/>
              </a:cxn>
              <a:cxn ang="0">
                <a:pos x="294" y="146"/>
              </a:cxn>
            </a:cxnLst>
            <a:rect l="0" t="0" r="r" b="b"/>
            <a:pathLst>
              <a:path w="294" h="146">
                <a:moveTo>
                  <a:pt x="0" y="0"/>
                </a:moveTo>
                <a:lnTo>
                  <a:pt x="114" y="0"/>
                </a:lnTo>
                <a:lnTo>
                  <a:pt x="294" y="146"/>
                </a:lnTo>
              </a:path>
            </a:pathLst>
          </a:custGeom>
          <a:noFill/>
          <a:ln w="28575">
            <a:solidFill>
              <a:srgbClr val="FFFFFF"/>
            </a:solidFill>
            <a:prstDash val="solid"/>
            <a:round/>
            <a:headEnd/>
            <a:tailEnd/>
          </a:ln>
        </p:spPr>
        <p:txBody>
          <a:bodyPr/>
          <a:lstStyle/>
          <a:p>
            <a:endParaRPr lang="en-US"/>
          </a:p>
        </p:txBody>
      </p:sp>
      <p:sp>
        <p:nvSpPr>
          <p:cNvPr id="116767" name="Freeform 31"/>
          <p:cNvSpPr>
            <a:spLocks/>
          </p:cNvSpPr>
          <p:nvPr/>
        </p:nvSpPr>
        <p:spPr bwMode="auto">
          <a:xfrm>
            <a:off x="1660525" y="4992688"/>
            <a:ext cx="330200" cy="307975"/>
          </a:xfrm>
          <a:custGeom>
            <a:avLst/>
            <a:gdLst/>
            <a:ahLst/>
            <a:cxnLst>
              <a:cxn ang="0">
                <a:pos x="0" y="194"/>
              </a:cxn>
              <a:cxn ang="0">
                <a:pos x="110" y="194"/>
              </a:cxn>
              <a:cxn ang="0">
                <a:pos x="208" y="0"/>
              </a:cxn>
            </a:cxnLst>
            <a:rect l="0" t="0" r="r" b="b"/>
            <a:pathLst>
              <a:path w="208" h="194">
                <a:moveTo>
                  <a:pt x="0" y="194"/>
                </a:moveTo>
                <a:lnTo>
                  <a:pt x="110" y="194"/>
                </a:lnTo>
                <a:lnTo>
                  <a:pt x="208" y="0"/>
                </a:lnTo>
              </a:path>
            </a:pathLst>
          </a:custGeom>
          <a:noFill/>
          <a:ln w="28575">
            <a:solidFill>
              <a:srgbClr val="FFFFFF"/>
            </a:solidFill>
            <a:prstDash val="solid"/>
            <a:round/>
            <a:headEnd/>
            <a:tailEnd/>
          </a:ln>
        </p:spPr>
        <p:txBody>
          <a:bodyPr/>
          <a:lstStyle/>
          <a:p>
            <a:endParaRPr lang="en-US"/>
          </a:p>
        </p:txBody>
      </p:sp>
      <p:sp>
        <p:nvSpPr>
          <p:cNvPr id="116768" name="Line 32"/>
          <p:cNvSpPr>
            <a:spLocks noChangeShapeType="1"/>
          </p:cNvSpPr>
          <p:nvPr/>
        </p:nvSpPr>
        <p:spPr bwMode="auto">
          <a:xfrm>
            <a:off x="1470025" y="5827713"/>
            <a:ext cx="885825" cy="1587"/>
          </a:xfrm>
          <a:prstGeom prst="line">
            <a:avLst/>
          </a:prstGeom>
          <a:noFill/>
          <a:ln w="28575">
            <a:solidFill>
              <a:srgbClr val="FFFFFF"/>
            </a:solidFill>
            <a:round/>
            <a:headEnd/>
            <a:tailEnd/>
          </a:ln>
        </p:spPr>
        <p:txBody>
          <a:bodyPr/>
          <a:lstStyle/>
          <a:p>
            <a:endParaRPr lang="en-US"/>
          </a:p>
        </p:txBody>
      </p:sp>
      <p:sp>
        <p:nvSpPr>
          <p:cNvPr id="116769" name="Line 33"/>
          <p:cNvSpPr>
            <a:spLocks noChangeShapeType="1"/>
          </p:cNvSpPr>
          <p:nvPr/>
        </p:nvSpPr>
        <p:spPr bwMode="auto">
          <a:xfrm>
            <a:off x="1479550" y="6183313"/>
            <a:ext cx="936625" cy="1587"/>
          </a:xfrm>
          <a:prstGeom prst="line">
            <a:avLst/>
          </a:prstGeom>
          <a:noFill/>
          <a:ln w="28575">
            <a:solidFill>
              <a:srgbClr val="FFFFFF"/>
            </a:solidFill>
            <a:round/>
            <a:headEnd/>
            <a:tailEnd/>
          </a:ln>
        </p:spPr>
        <p:txBody>
          <a:bodyPr/>
          <a:lstStyle/>
          <a:p>
            <a:endParaRPr lang="en-US"/>
          </a:p>
        </p:txBody>
      </p:sp>
      <p:sp>
        <p:nvSpPr>
          <p:cNvPr id="116770" name="Line 34"/>
          <p:cNvSpPr>
            <a:spLocks noChangeShapeType="1"/>
          </p:cNvSpPr>
          <p:nvPr/>
        </p:nvSpPr>
        <p:spPr bwMode="auto">
          <a:xfrm>
            <a:off x="1546225" y="3935413"/>
            <a:ext cx="622300" cy="1587"/>
          </a:xfrm>
          <a:prstGeom prst="line">
            <a:avLst/>
          </a:prstGeom>
          <a:noFill/>
          <a:ln w="28575">
            <a:solidFill>
              <a:srgbClr val="FFFFFF"/>
            </a:solidFill>
            <a:round/>
            <a:headEnd/>
            <a:tailEnd/>
          </a:ln>
        </p:spPr>
        <p:txBody>
          <a:bodyPr/>
          <a:lstStyle/>
          <a:p>
            <a:endParaRPr lang="en-US"/>
          </a:p>
        </p:txBody>
      </p:sp>
      <p:sp>
        <p:nvSpPr>
          <p:cNvPr id="116771" name="Freeform 35"/>
          <p:cNvSpPr>
            <a:spLocks/>
          </p:cNvSpPr>
          <p:nvPr/>
        </p:nvSpPr>
        <p:spPr bwMode="auto">
          <a:xfrm>
            <a:off x="1365250" y="4783138"/>
            <a:ext cx="466725" cy="231775"/>
          </a:xfrm>
          <a:custGeom>
            <a:avLst/>
            <a:gdLst/>
            <a:ahLst/>
            <a:cxnLst>
              <a:cxn ang="0">
                <a:pos x="0" y="0"/>
              </a:cxn>
              <a:cxn ang="0">
                <a:pos x="114" y="0"/>
              </a:cxn>
              <a:cxn ang="0">
                <a:pos x="294" y="146"/>
              </a:cxn>
            </a:cxnLst>
            <a:rect l="0" t="0" r="r" b="b"/>
            <a:pathLst>
              <a:path w="294" h="146">
                <a:moveTo>
                  <a:pt x="0" y="0"/>
                </a:moveTo>
                <a:lnTo>
                  <a:pt x="114" y="0"/>
                </a:lnTo>
                <a:lnTo>
                  <a:pt x="294" y="146"/>
                </a:lnTo>
              </a:path>
            </a:pathLst>
          </a:custGeom>
          <a:noFill/>
          <a:ln w="12700">
            <a:solidFill>
              <a:srgbClr val="231F20"/>
            </a:solidFill>
            <a:prstDash val="solid"/>
            <a:round/>
            <a:headEnd/>
            <a:tailEnd/>
          </a:ln>
        </p:spPr>
        <p:txBody>
          <a:bodyPr/>
          <a:lstStyle/>
          <a:p>
            <a:endParaRPr lang="en-US"/>
          </a:p>
        </p:txBody>
      </p:sp>
      <p:sp>
        <p:nvSpPr>
          <p:cNvPr id="116772" name="Freeform 36"/>
          <p:cNvSpPr>
            <a:spLocks/>
          </p:cNvSpPr>
          <p:nvPr/>
        </p:nvSpPr>
        <p:spPr bwMode="auto">
          <a:xfrm>
            <a:off x="1660525" y="4992688"/>
            <a:ext cx="330200" cy="307975"/>
          </a:xfrm>
          <a:custGeom>
            <a:avLst/>
            <a:gdLst/>
            <a:ahLst/>
            <a:cxnLst>
              <a:cxn ang="0">
                <a:pos x="0" y="194"/>
              </a:cxn>
              <a:cxn ang="0">
                <a:pos x="110" y="194"/>
              </a:cxn>
              <a:cxn ang="0">
                <a:pos x="208" y="0"/>
              </a:cxn>
            </a:cxnLst>
            <a:rect l="0" t="0" r="r" b="b"/>
            <a:pathLst>
              <a:path w="208" h="194">
                <a:moveTo>
                  <a:pt x="0" y="194"/>
                </a:moveTo>
                <a:lnTo>
                  <a:pt x="110" y="194"/>
                </a:lnTo>
                <a:lnTo>
                  <a:pt x="208" y="0"/>
                </a:lnTo>
              </a:path>
            </a:pathLst>
          </a:custGeom>
          <a:noFill/>
          <a:ln w="12700">
            <a:solidFill>
              <a:srgbClr val="231F20"/>
            </a:solidFill>
            <a:prstDash val="solid"/>
            <a:round/>
            <a:headEnd/>
            <a:tailEnd/>
          </a:ln>
        </p:spPr>
        <p:txBody>
          <a:bodyPr/>
          <a:lstStyle/>
          <a:p>
            <a:endParaRPr lang="en-US"/>
          </a:p>
        </p:txBody>
      </p:sp>
      <p:sp>
        <p:nvSpPr>
          <p:cNvPr id="116773" name="Line 37"/>
          <p:cNvSpPr>
            <a:spLocks noChangeShapeType="1"/>
          </p:cNvSpPr>
          <p:nvPr/>
        </p:nvSpPr>
        <p:spPr bwMode="auto">
          <a:xfrm>
            <a:off x="1419225" y="5827713"/>
            <a:ext cx="936625" cy="1587"/>
          </a:xfrm>
          <a:prstGeom prst="line">
            <a:avLst/>
          </a:prstGeom>
          <a:noFill/>
          <a:ln w="12700">
            <a:solidFill>
              <a:srgbClr val="231F20"/>
            </a:solidFill>
            <a:round/>
            <a:headEnd/>
            <a:tailEnd/>
          </a:ln>
        </p:spPr>
        <p:txBody>
          <a:bodyPr/>
          <a:lstStyle/>
          <a:p>
            <a:endParaRPr lang="en-US"/>
          </a:p>
        </p:txBody>
      </p:sp>
      <p:sp>
        <p:nvSpPr>
          <p:cNvPr id="116774" name="Line 38"/>
          <p:cNvSpPr>
            <a:spLocks noChangeShapeType="1"/>
          </p:cNvSpPr>
          <p:nvPr/>
        </p:nvSpPr>
        <p:spPr bwMode="auto">
          <a:xfrm>
            <a:off x="1447800" y="6183313"/>
            <a:ext cx="968375" cy="1587"/>
          </a:xfrm>
          <a:prstGeom prst="line">
            <a:avLst/>
          </a:prstGeom>
          <a:noFill/>
          <a:ln w="12700">
            <a:solidFill>
              <a:srgbClr val="231F20"/>
            </a:solidFill>
            <a:round/>
            <a:headEnd/>
            <a:tailEnd/>
          </a:ln>
        </p:spPr>
        <p:txBody>
          <a:bodyPr/>
          <a:lstStyle/>
          <a:p>
            <a:endParaRPr lang="en-US"/>
          </a:p>
        </p:txBody>
      </p:sp>
      <p:sp>
        <p:nvSpPr>
          <p:cNvPr id="116775" name="Line 39"/>
          <p:cNvSpPr>
            <a:spLocks noChangeShapeType="1"/>
          </p:cNvSpPr>
          <p:nvPr/>
        </p:nvSpPr>
        <p:spPr bwMode="auto">
          <a:xfrm>
            <a:off x="1495425" y="3935413"/>
            <a:ext cx="673100" cy="1587"/>
          </a:xfrm>
          <a:prstGeom prst="line">
            <a:avLst/>
          </a:prstGeom>
          <a:noFill/>
          <a:ln w="12700">
            <a:solidFill>
              <a:srgbClr val="231F20"/>
            </a:solidFill>
            <a:round/>
            <a:headEnd/>
            <a:tailEnd/>
          </a:ln>
        </p:spPr>
        <p:txBody>
          <a:bodyPr/>
          <a:lstStyle/>
          <a:p>
            <a:endParaRPr lang="en-US"/>
          </a:p>
        </p:txBody>
      </p:sp>
      <p:sp>
        <p:nvSpPr>
          <p:cNvPr id="116776" name="Rectangle 40"/>
          <p:cNvSpPr>
            <a:spLocks noChangeArrowheads="1"/>
          </p:cNvSpPr>
          <p:nvPr/>
        </p:nvSpPr>
        <p:spPr bwMode="auto">
          <a:xfrm>
            <a:off x="4621213" y="4725988"/>
            <a:ext cx="3860800" cy="966787"/>
          </a:xfrm>
          <a:prstGeom prst="rect">
            <a:avLst/>
          </a:prstGeom>
          <a:noFill/>
          <a:ln w="9525">
            <a:noFill/>
            <a:miter lim="800000"/>
            <a:headEnd/>
            <a:tailEnd/>
          </a:ln>
        </p:spPr>
        <p:txBody>
          <a:bodyPr wrap="none" lIns="0" tIns="0" rIns="0" bIns="0">
            <a:spAutoFit/>
          </a:bodyPr>
          <a:lstStyle/>
          <a:p>
            <a:pPr algn="l"/>
            <a:r>
              <a:rPr lang="en-US" sz="1800">
                <a:solidFill>
                  <a:srgbClr val="231F20"/>
                </a:solidFill>
                <a:latin typeface="Arial Black" pitchFamily="34" charset="0"/>
              </a:rPr>
              <a:t>(b) Photomicrograph of a cross</a:t>
            </a:r>
          </a:p>
          <a:p>
            <a:pPr algn="l"/>
            <a:r>
              <a:rPr lang="en-US" sz="1800">
                <a:solidFill>
                  <a:srgbClr val="231F20"/>
                </a:solidFill>
                <a:latin typeface="Arial Black" pitchFamily="34" charset="0"/>
              </a:rPr>
              <a:t>     section of a hair and hair</a:t>
            </a:r>
          </a:p>
          <a:p>
            <a:pPr algn="l"/>
            <a:r>
              <a:rPr lang="en-US" sz="1800">
                <a:solidFill>
                  <a:srgbClr val="231F20"/>
                </a:solidFill>
                <a:latin typeface="Arial Black" pitchFamily="34" charset="0"/>
              </a:rPr>
              <a:t>     follicle (250x)</a:t>
            </a:r>
            <a:endParaRPr lang="en-US" sz="1900">
              <a:latin typeface="Arial Black" pitchFamily="34" charset="0"/>
            </a:endParaRPr>
          </a:p>
        </p:txBody>
      </p:sp>
      <p:sp>
        <p:nvSpPr>
          <p:cNvPr id="116777" name="Rectangle 41"/>
          <p:cNvSpPr>
            <a:spLocks noChangeArrowheads="1"/>
          </p:cNvSpPr>
          <p:nvPr/>
        </p:nvSpPr>
        <p:spPr bwMode="auto">
          <a:xfrm>
            <a:off x="1992313" y="877888"/>
            <a:ext cx="2098675" cy="549275"/>
          </a:xfrm>
          <a:prstGeom prst="rect">
            <a:avLst/>
          </a:prstGeom>
          <a:noFill/>
          <a:ln w="9525">
            <a:noFill/>
            <a:miter lim="800000"/>
            <a:headEnd/>
            <a:tailEnd/>
          </a:ln>
        </p:spPr>
        <p:txBody>
          <a:bodyPr wrap="none" lIns="0" tIns="0" rIns="0" bIns="0">
            <a:spAutoFit/>
          </a:bodyPr>
          <a:lstStyle/>
          <a:p>
            <a:pPr algn="l"/>
            <a:r>
              <a:rPr lang="en-US" sz="1800" b="1">
                <a:solidFill>
                  <a:srgbClr val="231F20"/>
                </a:solidFill>
                <a:latin typeface="Arial" charset="0"/>
              </a:rPr>
              <a:t>• Connective tissue</a:t>
            </a:r>
          </a:p>
          <a:p>
            <a:pPr algn="l"/>
            <a:r>
              <a:rPr lang="en-US" sz="1800" b="1">
                <a:solidFill>
                  <a:srgbClr val="231F20"/>
                </a:solidFill>
                <a:latin typeface="Arial" charset="0"/>
              </a:rPr>
              <a:t>  root sheath</a:t>
            </a:r>
            <a:endParaRPr lang="en-US" sz="1900" b="1">
              <a:latin typeface="Arial Black" pitchFamily="34" charset="0"/>
            </a:endParaRPr>
          </a:p>
        </p:txBody>
      </p:sp>
      <p:sp>
        <p:nvSpPr>
          <p:cNvPr id="116778" name="Rectangle 42"/>
          <p:cNvSpPr>
            <a:spLocks noChangeArrowheads="1"/>
          </p:cNvSpPr>
          <p:nvPr/>
        </p:nvSpPr>
        <p:spPr bwMode="auto">
          <a:xfrm>
            <a:off x="1982788" y="506413"/>
            <a:ext cx="1511300" cy="322262"/>
          </a:xfrm>
          <a:prstGeom prst="rect">
            <a:avLst/>
          </a:prstGeom>
          <a:noFill/>
          <a:ln w="9525">
            <a:noFill/>
            <a:miter lim="800000"/>
            <a:headEnd/>
            <a:tailEnd/>
          </a:ln>
        </p:spPr>
        <p:txBody>
          <a:bodyPr wrap="none" lIns="0" tIns="0" rIns="0" bIns="0">
            <a:spAutoFit/>
          </a:bodyPr>
          <a:lstStyle/>
          <a:p>
            <a:pPr algn="l"/>
            <a:r>
              <a:rPr lang="en-US" sz="1800">
                <a:solidFill>
                  <a:srgbClr val="231F20"/>
                </a:solidFill>
                <a:latin typeface="Arial Black" pitchFamily="34" charset="0"/>
              </a:rPr>
              <a:t>Follicle wall</a:t>
            </a:r>
            <a:endParaRPr lang="en-US" sz="1900">
              <a:latin typeface="Arial Black" pitchFamily="34" charset="0"/>
            </a:endParaRPr>
          </a:p>
        </p:txBody>
      </p:sp>
      <p:sp>
        <p:nvSpPr>
          <p:cNvPr id="116779" name="Rectangle 43"/>
          <p:cNvSpPr>
            <a:spLocks noChangeArrowheads="1"/>
          </p:cNvSpPr>
          <p:nvPr/>
        </p:nvSpPr>
        <p:spPr bwMode="auto">
          <a:xfrm>
            <a:off x="2703513" y="3230563"/>
            <a:ext cx="904875" cy="274637"/>
          </a:xfrm>
          <a:prstGeom prst="rect">
            <a:avLst/>
          </a:prstGeom>
          <a:noFill/>
          <a:ln w="9525">
            <a:noFill/>
            <a:miter lim="800000"/>
            <a:headEnd/>
            <a:tailEnd/>
          </a:ln>
        </p:spPr>
        <p:txBody>
          <a:bodyPr wrap="none" lIns="0" tIns="0" rIns="0" bIns="0">
            <a:spAutoFit/>
          </a:bodyPr>
          <a:lstStyle/>
          <a:p>
            <a:pPr algn="l"/>
            <a:r>
              <a:rPr lang="en-US" sz="1800" b="1">
                <a:solidFill>
                  <a:srgbClr val="231F20"/>
                </a:solidFill>
                <a:latin typeface="Arial" charset="0"/>
              </a:rPr>
              <a:t>• Cuticle</a:t>
            </a:r>
            <a:endParaRPr lang="en-US" sz="1900" b="1">
              <a:latin typeface="Arial Black" pitchFamily="34" charset="0"/>
            </a:endParaRPr>
          </a:p>
        </p:txBody>
      </p:sp>
      <p:sp>
        <p:nvSpPr>
          <p:cNvPr id="116780" name="Rectangle 44"/>
          <p:cNvSpPr>
            <a:spLocks noChangeArrowheads="1"/>
          </p:cNvSpPr>
          <p:nvPr/>
        </p:nvSpPr>
        <p:spPr bwMode="auto">
          <a:xfrm>
            <a:off x="1992313" y="1436688"/>
            <a:ext cx="2111375" cy="274637"/>
          </a:xfrm>
          <a:prstGeom prst="rect">
            <a:avLst/>
          </a:prstGeom>
          <a:noFill/>
          <a:ln w="9525">
            <a:noFill/>
            <a:miter lim="800000"/>
            <a:headEnd/>
            <a:tailEnd/>
          </a:ln>
        </p:spPr>
        <p:txBody>
          <a:bodyPr wrap="none" lIns="0" tIns="0" rIns="0" bIns="0">
            <a:spAutoFit/>
          </a:bodyPr>
          <a:lstStyle/>
          <a:p>
            <a:pPr algn="l"/>
            <a:r>
              <a:rPr lang="en-US" sz="1800" b="1">
                <a:solidFill>
                  <a:srgbClr val="231F20"/>
                </a:solidFill>
                <a:latin typeface="Arial" charset="0"/>
              </a:rPr>
              <a:t>• Glassy membrane</a:t>
            </a:r>
            <a:endParaRPr lang="en-US" sz="1900" b="1">
              <a:latin typeface="Arial Black" pitchFamily="34" charset="0"/>
            </a:endParaRPr>
          </a:p>
        </p:txBody>
      </p:sp>
      <p:sp>
        <p:nvSpPr>
          <p:cNvPr id="116781" name="Rectangle 45"/>
          <p:cNvSpPr>
            <a:spLocks noChangeArrowheads="1"/>
          </p:cNvSpPr>
          <p:nvPr/>
        </p:nvSpPr>
        <p:spPr bwMode="auto">
          <a:xfrm>
            <a:off x="2716213" y="3551238"/>
            <a:ext cx="866775" cy="274637"/>
          </a:xfrm>
          <a:prstGeom prst="rect">
            <a:avLst/>
          </a:prstGeom>
          <a:noFill/>
          <a:ln w="9525">
            <a:noFill/>
            <a:miter lim="800000"/>
            <a:headEnd/>
            <a:tailEnd/>
          </a:ln>
        </p:spPr>
        <p:txBody>
          <a:bodyPr wrap="none" lIns="0" tIns="0" rIns="0" bIns="0">
            <a:spAutoFit/>
          </a:bodyPr>
          <a:lstStyle/>
          <a:p>
            <a:pPr algn="l"/>
            <a:r>
              <a:rPr lang="en-US" sz="1800" b="1">
                <a:solidFill>
                  <a:srgbClr val="231F20"/>
                </a:solidFill>
                <a:latin typeface="Arial" charset="0"/>
              </a:rPr>
              <a:t>• Cortex</a:t>
            </a:r>
            <a:endParaRPr lang="en-US" sz="1900" b="1">
              <a:latin typeface="Arial Black" pitchFamily="34" charset="0"/>
            </a:endParaRPr>
          </a:p>
        </p:txBody>
      </p:sp>
      <p:sp>
        <p:nvSpPr>
          <p:cNvPr id="116782" name="Rectangle 46"/>
          <p:cNvSpPr>
            <a:spLocks noChangeArrowheads="1"/>
          </p:cNvSpPr>
          <p:nvPr/>
        </p:nvSpPr>
        <p:spPr bwMode="auto">
          <a:xfrm>
            <a:off x="2713038" y="3868738"/>
            <a:ext cx="993775" cy="274637"/>
          </a:xfrm>
          <a:prstGeom prst="rect">
            <a:avLst/>
          </a:prstGeom>
          <a:noFill/>
          <a:ln w="9525">
            <a:noFill/>
            <a:miter lim="800000"/>
            <a:headEnd/>
            <a:tailEnd/>
          </a:ln>
        </p:spPr>
        <p:txBody>
          <a:bodyPr wrap="none" lIns="0" tIns="0" rIns="0" bIns="0">
            <a:spAutoFit/>
          </a:bodyPr>
          <a:lstStyle/>
          <a:p>
            <a:pPr algn="l"/>
            <a:r>
              <a:rPr lang="en-US" sz="1800" b="1">
                <a:solidFill>
                  <a:srgbClr val="231F20"/>
                </a:solidFill>
                <a:latin typeface="Arial" charset="0"/>
              </a:rPr>
              <a:t>• Medulla</a:t>
            </a:r>
            <a:endParaRPr lang="en-US" sz="1900" b="1">
              <a:latin typeface="Arial Black" pitchFamily="34" charset="0"/>
            </a:endParaRPr>
          </a:p>
        </p:txBody>
      </p:sp>
      <p:sp>
        <p:nvSpPr>
          <p:cNvPr id="116783" name="Rectangle 47"/>
          <p:cNvSpPr>
            <a:spLocks noChangeArrowheads="1"/>
          </p:cNvSpPr>
          <p:nvPr/>
        </p:nvSpPr>
        <p:spPr bwMode="auto">
          <a:xfrm>
            <a:off x="1992313" y="2332038"/>
            <a:ext cx="2022475" cy="549275"/>
          </a:xfrm>
          <a:prstGeom prst="rect">
            <a:avLst/>
          </a:prstGeom>
          <a:noFill/>
          <a:ln w="9525">
            <a:noFill/>
            <a:miter lim="800000"/>
            <a:headEnd/>
            <a:tailEnd/>
          </a:ln>
        </p:spPr>
        <p:txBody>
          <a:bodyPr wrap="none" lIns="0" tIns="0" rIns="0" bIns="0">
            <a:spAutoFit/>
          </a:bodyPr>
          <a:lstStyle/>
          <a:p>
            <a:pPr algn="l"/>
            <a:r>
              <a:rPr lang="en-US" sz="1800" b="1">
                <a:solidFill>
                  <a:srgbClr val="231F20"/>
                </a:solidFill>
                <a:latin typeface="Arial" charset="0"/>
              </a:rPr>
              <a:t>• Internal epithelial</a:t>
            </a:r>
          </a:p>
          <a:p>
            <a:pPr algn="l"/>
            <a:r>
              <a:rPr lang="en-US" sz="1800" b="1">
                <a:solidFill>
                  <a:srgbClr val="231F20"/>
                </a:solidFill>
                <a:latin typeface="Arial" charset="0"/>
              </a:rPr>
              <a:t>  root sheath </a:t>
            </a:r>
          </a:p>
        </p:txBody>
      </p:sp>
      <p:sp>
        <p:nvSpPr>
          <p:cNvPr id="116784" name="Rectangle 48"/>
          <p:cNvSpPr>
            <a:spLocks noChangeArrowheads="1"/>
          </p:cNvSpPr>
          <p:nvPr/>
        </p:nvSpPr>
        <p:spPr bwMode="auto">
          <a:xfrm>
            <a:off x="1992313" y="1763713"/>
            <a:ext cx="2098675" cy="549275"/>
          </a:xfrm>
          <a:prstGeom prst="rect">
            <a:avLst/>
          </a:prstGeom>
          <a:noFill/>
          <a:ln w="9525">
            <a:noFill/>
            <a:miter lim="800000"/>
            <a:headEnd/>
            <a:tailEnd/>
          </a:ln>
        </p:spPr>
        <p:txBody>
          <a:bodyPr wrap="none" lIns="0" tIns="0" rIns="0" bIns="0">
            <a:spAutoFit/>
          </a:bodyPr>
          <a:lstStyle/>
          <a:p>
            <a:pPr algn="l"/>
            <a:r>
              <a:rPr lang="en-US" sz="1800" b="1">
                <a:solidFill>
                  <a:srgbClr val="231F20"/>
                </a:solidFill>
                <a:latin typeface="Arial" charset="0"/>
              </a:rPr>
              <a:t>• External epithelial</a:t>
            </a:r>
          </a:p>
          <a:p>
            <a:pPr algn="l"/>
            <a:r>
              <a:rPr lang="en-US" sz="1800" b="1">
                <a:solidFill>
                  <a:srgbClr val="231F20"/>
                </a:solidFill>
                <a:latin typeface="Arial" charset="0"/>
              </a:rPr>
              <a:t>  root sheath</a:t>
            </a:r>
            <a:endParaRPr lang="en-US" sz="1900" b="1">
              <a:latin typeface="Arial Black" pitchFamily="34" charset="0"/>
            </a:endParaRPr>
          </a:p>
        </p:txBody>
      </p:sp>
      <p:sp>
        <p:nvSpPr>
          <p:cNvPr id="116785" name="Rectangle 49"/>
          <p:cNvSpPr>
            <a:spLocks noChangeArrowheads="1"/>
          </p:cNvSpPr>
          <p:nvPr/>
        </p:nvSpPr>
        <p:spPr bwMode="auto">
          <a:xfrm>
            <a:off x="2693988" y="2849563"/>
            <a:ext cx="520700" cy="322262"/>
          </a:xfrm>
          <a:prstGeom prst="rect">
            <a:avLst/>
          </a:prstGeom>
          <a:noFill/>
          <a:ln w="9525">
            <a:noFill/>
            <a:miter lim="800000"/>
            <a:headEnd/>
            <a:tailEnd/>
          </a:ln>
        </p:spPr>
        <p:txBody>
          <a:bodyPr wrap="none" lIns="0" tIns="0" rIns="0" bIns="0">
            <a:spAutoFit/>
          </a:bodyPr>
          <a:lstStyle/>
          <a:p>
            <a:pPr algn="l"/>
            <a:r>
              <a:rPr lang="en-US" sz="1800">
                <a:solidFill>
                  <a:srgbClr val="231F20"/>
                </a:solidFill>
                <a:latin typeface="Arial Black" pitchFamily="34" charset="0"/>
              </a:rPr>
              <a:t>Hair</a:t>
            </a:r>
            <a:endParaRPr lang="en-US" sz="1900">
              <a:latin typeface="Arial Black" pitchFamily="34" charset="0"/>
            </a:endParaRPr>
          </a:p>
        </p:txBody>
      </p:sp>
      <p:sp>
        <p:nvSpPr>
          <p:cNvPr id="116786" name="Rectangle 50"/>
          <p:cNvSpPr>
            <a:spLocks noChangeArrowheads="1"/>
          </p:cNvSpPr>
          <p:nvPr/>
        </p:nvSpPr>
        <p:spPr bwMode="auto">
          <a:xfrm>
            <a:off x="423863" y="3802063"/>
            <a:ext cx="1054100" cy="274637"/>
          </a:xfrm>
          <a:prstGeom prst="rect">
            <a:avLst/>
          </a:prstGeom>
          <a:noFill/>
          <a:ln w="9525">
            <a:noFill/>
            <a:miter lim="800000"/>
            <a:headEnd/>
            <a:tailEnd/>
          </a:ln>
        </p:spPr>
        <p:txBody>
          <a:bodyPr wrap="none" lIns="0" tIns="0" rIns="0" bIns="0">
            <a:spAutoFit/>
          </a:bodyPr>
          <a:lstStyle/>
          <a:p>
            <a:pPr algn="l"/>
            <a:r>
              <a:rPr lang="en-US" sz="1800" b="1">
                <a:solidFill>
                  <a:srgbClr val="231F20"/>
                </a:solidFill>
                <a:latin typeface="Arial" charset="0"/>
              </a:rPr>
              <a:t>Hair shaft</a:t>
            </a:r>
            <a:endParaRPr lang="en-US" sz="1900" b="1">
              <a:latin typeface="Arial Black" pitchFamily="34" charset="0"/>
            </a:endParaRPr>
          </a:p>
        </p:txBody>
      </p:sp>
      <p:sp>
        <p:nvSpPr>
          <p:cNvPr id="116787" name="Rectangle 51"/>
          <p:cNvSpPr>
            <a:spLocks noChangeArrowheads="1"/>
          </p:cNvSpPr>
          <p:nvPr/>
        </p:nvSpPr>
        <p:spPr bwMode="auto">
          <a:xfrm>
            <a:off x="433388" y="4640263"/>
            <a:ext cx="901700" cy="549275"/>
          </a:xfrm>
          <a:prstGeom prst="rect">
            <a:avLst/>
          </a:prstGeom>
          <a:noFill/>
          <a:ln w="9525">
            <a:noFill/>
            <a:miter lim="800000"/>
            <a:headEnd/>
            <a:tailEnd/>
          </a:ln>
        </p:spPr>
        <p:txBody>
          <a:bodyPr wrap="none" lIns="0" tIns="0" rIns="0" bIns="0">
            <a:spAutoFit/>
          </a:bodyPr>
          <a:lstStyle/>
          <a:p>
            <a:pPr algn="l"/>
            <a:r>
              <a:rPr lang="en-US" sz="1800" b="1">
                <a:solidFill>
                  <a:srgbClr val="231F20"/>
                </a:solidFill>
                <a:latin typeface="Arial" charset="0"/>
              </a:rPr>
              <a:t>Arrector</a:t>
            </a:r>
          </a:p>
          <a:p>
            <a:pPr algn="l"/>
            <a:r>
              <a:rPr lang="en-US" sz="1800" b="1">
                <a:solidFill>
                  <a:srgbClr val="231F20"/>
                </a:solidFill>
                <a:latin typeface="Arial" charset="0"/>
              </a:rPr>
              <a:t>pili</a:t>
            </a:r>
            <a:endParaRPr lang="en-US" sz="1900" b="1">
              <a:latin typeface="Arial Black" pitchFamily="34" charset="0"/>
            </a:endParaRPr>
          </a:p>
        </p:txBody>
      </p:sp>
      <p:sp>
        <p:nvSpPr>
          <p:cNvPr id="116788" name="Rectangle 52"/>
          <p:cNvSpPr>
            <a:spLocks noChangeArrowheads="1"/>
          </p:cNvSpPr>
          <p:nvPr/>
        </p:nvSpPr>
        <p:spPr bwMode="auto">
          <a:xfrm>
            <a:off x="417513" y="5160963"/>
            <a:ext cx="1206500" cy="549275"/>
          </a:xfrm>
          <a:prstGeom prst="rect">
            <a:avLst/>
          </a:prstGeom>
          <a:noFill/>
          <a:ln w="9525">
            <a:noFill/>
            <a:miter lim="800000"/>
            <a:headEnd/>
            <a:tailEnd/>
          </a:ln>
        </p:spPr>
        <p:txBody>
          <a:bodyPr wrap="none" lIns="0" tIns="0" rIns="0" bIns="0">
            <a:spAutoFit/>
          </a:bodyPr>
          <a:lstStyle/>
          <a:p>
            <a:pPr algn="l"/>
            <a:r>
              <a:rPr lang="en-US" sz="1800" b="1">
                <a:solidFill>
                  <a:srgbClr val="231F20"/>
                </a:solidFill>
                <a:latin typeface="Arial" charset="0"/>
              </a:rPr>
              <a:t>Sebaceous</a:t>
            </a:r>
          </a:p>
          <a:p>
            <a:pPr algn="l"/>
            <a:r>
              <a:rPr lang="en-US" sz="1800" b="1">
                <a:solidFill>
                  <a:srgbClr val="231F20"/>
                </a:solidFill>
                <a:latin typeface="Arial" charset="0"/>
              </a:rPr>
              <a:t>gland</a:t>
            </a:r>
            <a:endParaRPr lang="en-US" sz="1900" b="1">
              <a:latin typeface="Arial Black" pitchFamily="34" charset="0"/>
            </a:endParaRPr>
          </a:p>
        </p:txBody>
      </p:sp>
      <p:sp>
        <p:nvSpPr>
          <p:cNvPr id="116789" name="Rectangle 53"/>
          <p:cNvSpPr>
            <a:spLocks noChangeArrowheads="1"/>
          </p:cNvSpPr>
          <p:nvPr/>
        </p:nvSpPr>
        <p:spPr bwMode="auto">
          <a:xfrm>
            <a:off x="427038" y="5707063"/>
            <a:ext cx="1016000" cy="274637"/>
          </a:xfrm>
          <a:prstGeom prst="rect">
            <a:avLst/>
          </a:prstGeom>
          <a:noFill/>
          <a:ln w="9525">
            <a:noFill/>
            <a:miter lim="800000"/>
            <a:headEnd/>
            <a:tailEnd/>
          </a:ln>
        </p:spPr>
        <p:txBody>
          <a:bodyPr wrap="none" lIns="0" tIns="0" rIns="0" bIns="0">
            <a:spAutoFit/>
          </a:bodyPr>
          <a:lstStyle/>
          <a:p>
            <a:pPr algn="l"/>
            <a:r>
              <a:rPr lang="en-US" sz="1800" b="1">
                <a:solidFill>
                  <a:srgbClr val="231F20"/>
                </a:solidFill>
                <a:latin typeface="Arial" charset="0"/>
              </a:rPr>
              <a:t>Hair root </a:t>
            </a:r>
            <a:endParaRPr lang="en-US" sz="1900" b="1">
              <a:latin typeface="Arial Black" pitchFamily="34" charset="0"/>
            </a:endParaRPr>
          </a:p>
        </p:txBody>
      </p:sp>
      <p:sp>
        <p:nvSpPr>
          <p:cNvPr id="116790" name="Rectangle 54"/>
          <p:cNvSpPr>
            <a:spLocks noChangeArrowheads="1"/>
          </p:cNvSpPr>
          <p:nvPr/>
        </p:nvSpPr>
        <p:spPr bwMode="auto">
          <a:xfrm>
            <a:off x="427038" y="6059488"/>
            <a:ext cx="990600" cy="274637"/>
          </a:xfrm>
          <a:prstGeom prst="rect">
            <a:avLst/>
          </a:prstGeom>
          <a:noFill/>
          <a:ln w="9525">
            <a:noFill/>
            <a:miter lim="800000"/>
            <a:headEnd/>
            <a:tailEnd/>
          </a:ln>
        </p:spPr>
        <p:txBody>
          <a:bodyPr wrap="none" lIns="0" tIns="0" rIns="0" bIns="0">
            <a:spAutoFit/>
          </a:bodyPr>
          <a:lstStyle/>
          <a:p>
            <a:pPr algn="l"/>
            <a:r>
              <a:rPr lang="en-US" sz="1800" b="1">
                <a:solidFill>
                  <a:srgbClr val="231F20"/>
                </a:solidFill>
                <a:latin typeface="Arial" charset="0"/>
              </a:rPr>
              <a:t>Hair bulb</a:t>
            </a:r>
            <a:endParaRPr lang="en-US" sz="1900" b="1">
              <a:latin typeface="Arial Black" pitchFamily="34" charset="0"/>
            </a:endParaRPr>
          </a:p>
        </p:txBody>
      </p:sp>
      <p:sp>
        <p:nvSpPr>
          <p:cNvPr id="116791" name="Rectangle 55"/>
          <p:cNvSpPr>
            <a:spLocks noChangeArrowheads="1"/>
          </p:cNvSpPr>
          <p:nvPr/>
        </p:nvSpPr>
        <p:spPr bwMode="auto">
          <a:xfrm>
            <a:off x="8142288" y="6581775"/>
            <a:ext cx="998537" cy="274638"/>
          </a:xfrm>
          <a:prstGeom prst="rect">
            <a:avLst/>
          </a:prstGeom>
          <a:noFill/>
          <a:ln w="9525">
            <a:noFill/>
            <a:miter lim="800000"/>
            <a:headEnd/>
            <a:tailEnd/>
          </a:ln>
          <a:effectLst/>
        </p:spPr>
        <p:txBody>
          <a:bodyPr wrap="none">
            <a:spAutoFit/>
          </a:bodyPr>
          <a:lstStyle/>
          <a:p>
            <a:pPr algn="r"/>
            <a:r>
              <a:rPr lang="en-US" sz="1200" b="1">
                <a:latin typeface="Arial" charset="0"/>
              </a:rPr>
              <a:t>Figure 5.6b</a:t>
            </a:r>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2" name="Rectangle 4"/>
          <p:cNvSpPr>
            <a:spLocks noChangeArrowheads="1"/>
          </p:cNvSpPr>
          <p:nvPr/>
        </p:nvSpPr>
        <p:spPr bwMode="auto">
          <a:xfrm>
            <a:off x="8151813" y="6581775"/>
            <a:ext cx="989012" cy="274638"/>
          </a:xfrm>
          <a:prstGeom prst="rect">
            <a:avLst/>
          </a:prstGeom>
          <a:noFill/>
          <a:ln w="9525">
            <a:noFill/>
            <a:miter lim="800000"/>
            <a:headEnd/>
            <a:tailEnd/>
          </a:ln>
          <a:effectLst/>
        </p:spPr>
        <p:txBody>
          <a:bodyPr wrap="none">
            <a:spAutoFit/>
          </a:bodyPr>
          <a:lstStyle/>
          <a:p>
            <a:pPr algn="r"/>
            <a:r>
              <a:rPr lang="en-US" sz="1200" b="1">
                <a:latin typeface="Arial" charset="0"/>
              </a:rPr>
              <a:t>Figure 5.6c</a:t>
            </a:r>
          </a:p>
        </p:txBody>
      </p:sp>
      <p:pic>
        <p:nvPicPr>
          <p:cNvPr id="58375" name="Picture 7" descr="figure_05_06c"/>
          <p:cNvPicPr>
            <a:picLocks noChangeAspect="1" noChangeArrowheads="1"/>
          </p:cNvPicPr>
          <p:nvPr/>
        </p:nvPicPr>
        <p:blipFill>
          <a:blip r:embed="rId2" cstate="print"/>
          <a:srcRect/>
          <a:stretch>
            <a:fillRect/>
          </a:stretch>
        </p:blipFill>
        <p:spPr bwMode="auto">
          <a:xfrm>
            <a:off x="346075" y="496888"/>
            <a:ext cx="8229600" cy="5886450"/>
          </a:xfrm>
          <a:prstGeom prst="rect">
            <a:avLst/>
          </a:prstGeom>
          <a:noFill/>
        </p:spPr>
      </p:pic>
      <p:sp>
        <p:nvSpPr>
          <p:cNvPr id="58376" name="Freeform 8"/>
          <p:cNvSpPr>
            <a:spLocks/>
          </p:cNvSpPr>
          <p:nvPr/>
        </p:nvSpPr>
        <p:spPr bwMode="auto">
          <a:xfrm>
            <a:off x="1447800" y="1260475"/>
            <a:ext cx="314325" cy="304800"/>
          </a:xfrm>
          <a:custGeom>
            <a:avLst/>
            <a:gdLst/>
            <a:ahLst/>
            <a:cxnLst>
              <a:cxn ang="0">
                <a:pos x="0" y="0"/>
              </a:cxn>
              <a:cxn ang="0">
                <a:pos x="86" y="0"/>
              </a:cxn>
              <a:cxn ang="0">
                <a:pos x="148" y="142"/>
              </a:cxn>
            </a:cxnLst>
            <a:rect l="0" t="0" r="r" b="b"/>
            <a:pathLst>
              <a:path w="148" h="142">
                <a:moveTo>
                  <a:pt x="0" y="0"/>
                </a:moveTo>
                <a:lnTo>
                  <a:pt x="86" y="0"/>
                </a:lnTo>
                <a:lnTo>
                  <a:pt x="148" y="142"/>
                </a:lnTo>
              </a:path>
            </a:pathLst>
          </a:custGeom>
          <a:noFill/>
          <a:ln w="25400">
            <a:solidFill>
              <a:srgbClr val="FFFFFF"/>
            </a:solidFill>
            <a:prstDash val="solid"/>
            <a:round/>
            <a:headEnd/>
            <a:tailEnd/>
          </a:ln>
        </p:spPr>
        <p:txBody>
          <a:bodyPr/>
          <a:lstStyle/>
          <a:p>
            <a:endParaRPr lang="en-US"/>
          </a:p>
        </p:txBody>
      </p:sp>
      <p:sp>
        <p:nvSpPr>
          <p:cNvPr id="58377" name="Freeform 9"/>
          <p:cNvSpPr>
            <a:spLocks/>
          </p:cNvSpPr>
          <p:nvPr/>
        </p:nvSpPr>
        <p:spPr bwMode="auto">
          <a:xfrm>
            <a:off x="1784350" y="1539875"/>
            <a:ext cx="104775" cy="260350"/>
          </a:xfrm>
          <a:custGeom>
            <a:avLst/>
            <a:gdLst/>
            <a:ahLst/>
            <a:cxnLst>
              <a:cxn ang="0">
                <a:pos x="0" y="164"/>
              </a:cxn>
              <a:cxn ang="0">
                <a:pos x="22" y="164"/>
              </a:cxn>
              <a:cxn ang="0">
                <a:pos x="66" y="0"/>
              </a:cxn>
            </a:cxnLst>
            <a:rect l="0" t="0" r="r" b="b"/>
            <a:pathLst>
              <a:path w="66" h="164">
                <a:moveTo>
                  <a:pt x="0" y="164"/>
                </a:moveTo>
                <a:lnTo>
                  <a:pt x="22" y="164"/>
                </a:lnTo>
                <a:lnTo>
                  <a:pt x="66" y="0"/>
                </a:lnTo>
              </a:path>
            </a:pathLst>
          </a:custGeom>
          <a:noFill/>
          <a:ln w="25400">
            <a:solidFill>
              <a:srgbClr val="FFFFFF"/>
            </a:solidFill>
            <a:prstDash val="solid"/>
            <a:round/>
            <a:headEnd/>
            <a:tailEnd/>
          </a:ln>
        </p:spPr>
        <p:txBody>
          <a:bodyPr/>
          <a:lstStyle/>
          <a:p>
            <a:endParaRPr lang="en-US"/>
          </a:p>
        </p:txBody>
      </p:sp>
      <p:sp>
        <p:nvSpPr>
          <p:cNvPr id="58378" name="Line 10"/>
          <p:cNvSpPr>
            <a:spLocks noChangeShapeType="1"/>
          </p:cNvSpPr>
          <p:nvPr/>
        </p:nvSpPr>
        <p:spPr bwMode="auto">
          <a:xfrm>
            <a:off x="1562100" y="2263775"/>
            <a:ext cx="657225" cy="1588"/>
          </a:xfrm>
          <a:prstGeom prst="line">
            <a:avLst/>
          </a:prstGeom>
          <a:noFill/>
          <a:ln w="25400">
            <a:solidFill>
              <a:srgbClr val="FFFFFF"/>
            </a:solidFill>
            <a:round/>
            <a:headEnd/>
            <a:tailEnd/>
          </a:ln>
        </p:spPr>
        <p:txBody>
          <a:bodyPr/>
          <a:lstStyle/>
          <a:p>
            <a:endParaRPr lang="en-US"/>
          </a:p>
        </p:txBody>
      </p:sp>
      <p:sp>
        <p:nvSpPr>
          <p:cNvPr id="58379" name="Line 11"/>
          <p:cNvSpPr>
            <a:spLocks noChangeShapeType="1"/>
          </p:cNvSpPr>
          <p:nvPr/>
        </p:nvSpPr>
        <p:spPr bwMode="auto">
          <a:xfrm>
            <a:off x="1574800" y="2578100"/>
            <a:ext cx="695325" cy="1588"/>
          </a:xfrm>
          <a:prstGeom prst="line">
            <a:avLst/>
          </a:prstGeom>
          <a:noFill/>
          <a:ln w="25400">
            <a:solidFill>
              <a:srgbClr val="FFFFFF"/>
            </a:solidFill>
            <a:round/>
            <a:headEnd/>
            <a:tailEnd/>
          </a:ln>
        </p:spPr>
        <p:txBody>
          <a:bodyPr/>
          <a:lstStyle/>
          <a:p>
            <a:endParaRPr lang="en-US"/>
          </a:p>
        </p:txBody>
      </p:sp>
      <p:sp>
        <p:nvSpPr>
          <p:cNvPr id="58380" name="Line 12"/>
          <p:cNvSpPr>
            <a:spLocks noChangeShapeType="1"/>
          </p:cNvSpPr>
          <p:nvPr/>
        </p:nvSpPr>
        <p:spPr bwMode="auto">
          <a:xfrm>
            <a:off x="1647825" y="622300"/>
            <a:ext cx="409575" cy="1588"/>
          </a:xfrm>
          <a:prstGeom prst="line">
            <a:avLst/>
          </a:prstGeom>
          <a:noFill/>
          <a:ln w="25400">
            <a:solidFill>
              <a:srgbClr val="FFFFFF"/>
            </a:solidFill>
            <a:round/>
            <a:headEnd/>
            <a:tailEnd/>
          </a:ln>
        </p:spPr>
        <p:txBody>
          <a:bodyPr/>
          <a:lstStyle/>
          <a:p>
            <a:endParaRPr lang="en-US"/>
          </a:p>
        </p:txBody>
      </p:sp>
      <p:sp>
        <p:nvSpPr>
          <p:cNvPr id="58381" name="Freeform 13"/>
          <p:cNvSpPr>
            <a:spLocks/>
          </p:cNvSpPr>
          <p:nvPr/>
        </p:nvSpPr>
        <p:spPr bwMode="auto">
          <a:xfrm>
            <a:off x="3952875" y="2784475"/>
            <a:ext cx="307975" cy="85725"/>
          </a:xfrm>
          <a:custGeom>
            <a:avLst/>
            <a:gdLst/>
            <a:ahLst/>
            <a:cxnLst>
              <a:cxn ang="0">
                <a:pos x="0" y="54"/>
              </a:cxn>
              <a:cxn ang="0">
                <a:pos x="0" y="0"/>
              </a:cxn>
              <a:cxn ang="0">
                <a:pos x="194" y="0"/>
              </a:cxn>
              <a:cxn ang="0">
                <a:pos x="194" y="54"/>
              </a:cxn>
            </a:cxnLst>
            <a:rect l="0" t="0" r="r" b="b"/>
            <a:pathLst>
              <a:path w="194" h="54">
                <a:moveTo>
                  <a:pt x="0" y="54"/>
                </a:moveTo>
                <a:lnTo>
                  <a:pt x="0" y="0"/>
                </a:lnTo>
                <a:lnTo>
                  <a:pt x="194" y="0"/>
                </a:lnTo>
                <a:lnTo>
                  <a:pt x="194" y="54"/>
                </a:lnTo>
              </a:path>
            </a:pathLst>
          </a:custGeom>
          <a:noFill/>
          <a:ln w="25400">
            <a:solidFill>
              <a:srgbClr val="FFFFFF"/>
            </a:solidFill>
            <a:prstDash val="solid"/>
            <a:round/>
            <a:headEnd/>
            <a:tailEnd/>
          </a:ln>
        </p:spPr>
        <p:txBody>
          <a:bodyPr/>
          <a:lstStyle/>
          <a:p>
            <a:endParaRPr lang="en-US"/>
          </a:p>
        </p:txBody>
      </p:sp>
      <p:sp>
        <p:nvSpPr>
          <p:cNvPr id="58382" name="Freeform 14"/>
          <p:cNvSpPr>
            <a:spLocks/>
          </p:cNvSpPr>
          <p:nvPr/>
        </p:nvSpPr>
        <p:spPr bwMode="auto">
          <a:xfrm>
            <a:off x="3790950" y="3425825"/>
            <a:ext cx="146050" cy="85725"/>
          </a:xfrm>
          <a:custGeom>
            <a:avLst/>
            <a:gdLst/>
            <a:ahLst/>
            <a:cxnLst>
              <a:cxn ang="0">
                <a:pos x="0" y="52"/>
              </a:cxn>
              <a:cxn ang="0">
                <a:pos x="0" y="0"/>
              </a:cxn>
              <a:cxn ang="0">
                <a:pos x="92" y="0"/>
              </a:cxn>
              <a:cxn ang="0">
                <a:pos x="92" y="54"/>
              </a:cxn>
            </a:cxnLst>
            <a:rect l="0" t="0" r="r" b="b"/>
            <a:pathLst>
              <a:path w="92" h="54">
                <a:moveTo>
                  <a:pt x="0" y="52"/>
                </a:moveTo>
                <a:lnTo>
                  <a:pt x="0" y="0"/>
                </a:lnTo>
                <a:lnTo>
                  <a:pt x="92" y="0"/>
                </a:lnTo>
                <a:lnTo>
                  <a:pt x="92" y="54"/>
                </a:lnTo>
              </a:path>
            </a:pathLst>
          </a:custGeom>
          <a:noFill/>
          <a:ln w="25400">
            <a:solidFill>
              <a:srgbClr val="FFFFFF"/>
            </a:solidFill>
            <a:prstDash val="solid"/>
            <a:round/>
            <a:headEnd/>
            <a:tailEnd/>
          </a:ln>
        </p:spPr>
        <p:txBody>
          <a:bodyPr/>
          <a:lstStyle/>
          <a:p>
            <a:endParaRPr lang="en-US"/>
          </a:p>
        </p:txBody>
      </p:sp>
      <p:sp>
        <p:nvSpPr>
          <p:cNvPr id="58383" name="Freeform 15"/>
          <p:cNvSpPr>
            <a:spLocks/>
          </p:cNvSpPr>
          <p:nvPr/>
        </p:nvSpPr>
        <p:spPr bwMode="auto">
          <a:xfrm>
            <a:off x="3600450" y="3676650"/>
            <a:ext cx="222250" cy="82550"/>
          </a:xfrm>
          <a:custGeom>
            <a:avLst/>
            <a:gdLst/>
            <a:ahLst/>
            <a:cxnLst>
              <a:cxn ang="0">
                <a:pos x="0" y="52"/>
              </a:cxn>
              <a:cxn ang="0">
                <a:pos x="0" y="0"/>
              </a:cxn>
              <a:cxn ang="0">
                <a:pos x="140" y="0"/>
              </a:cxn>
              <a:cxn ang="0">
                <a:pos x="140" y="52"/>
              </a:cxn>
            </a:cxnLst>
            <a:rect l="0" t="0" r="r" b="b"/>
            <a:pathLst>
              <a:path w="140" h="52">
                <a:moveTo>
                  <a:pt x="0" y="52"/>
                </a:moveTo>
                <a:lnTo>
                  <a:pt x="0" y="0"/>
                </a:lnTo>
                <a:lnTo>
                  <a:pt x="140" y="0"/>
                </a:lnTo>
                <a:lnTo>
                  <a:pt x="140" y="52"/>
                </a:lnTo>
              </a:path>
            </a:pathLst>
          </a:custGeom>
          <a:noFill/>
          <a:ln w="25400">
            <a:solidFill>
              <a:srgbClr val="FFFFFF"/>
            </a:solidFill>
            <a:prstDash val="solid"/>
            <a:round/>
            <a:headEnd/>
            <a:tailEnd/>
          </a:ln>
        </p:spPr>
        <p:txBody>
          <a:bodyPr/>
          <a:lstStyle/>
          <a:p>
            <a:endParaRPr lang="en-US"/>
          </a:p>
        </p:txBody>
      </p:sp>
      <p:sp>
        <p:nvSpPr>
          <p:cNvPr id="58384" name="Freeform 16"/>
          <p:cNvSpPr>
            <a:spLocks/>
          </p:cNvSpPr>
          <p:nvPr/>
        </p:nvSpPr>
        <p:spPr bwMode="auto">
          <a:xfrm>
            <a:off x="3248025" y="4356100"/>
            <a:ext cx="1955800" cy="130175"/>
          </a:xfrm>
          <a:custGeom>
            <a:avLst/>
            <a:gdLst/>
            <a:ahLst/>
            <a:cxnLst>
              <a:cxn ang="0">
                <a:pos x="1232" y="82"/>
              </a:cxn>
              <a:cxn ang="0">
                <a:pos x="398" y="82"/>
              </a:cxn>
              <a:cxn ang="0">
                <a:pos x="0" y="0"/>
              </a:cxn>
            </a:cxnLst>
            <a:rect l="0" t="0" r="r" b="b"/>
            <a:pathLst>
              <a:path w="1232" h="82">
                <a:moveTo>
                  <a:pt x="1232" y="82"/>
                </a:moveTo>
                <a:lnTo>
                  <a:pt x="398" y="82"/>
                </a:lnTo>
                <a:lnTo>
                  <a:pt x="0" y="0"/>
                </a:lnTo>
              </a:path>
            </a:pathLst>
          </a:custGeom>
          <a:noFill/>
          <a:ln w="25400">
            <a:solidFill>
              <a:srgbClr val="FFFFFF"/>
            </a:solidFill>
            <a:prstDash val="solid"/>
            <a:round/>
            <a:headEnd/>
            <a:tailEnd/>
          </a:ln>
        </p:spPr>
        <p:txBody>
          <a:bodyPr/>
          <a:lstStyle/>
          <a:p>
            <a:endParaRPr lang="en-US"/>
          </a:p>
        </p:txBody>
      </p:sp>
      <p:sp>
        <p:nvSpPr>
          <p:cNvPr id="58385" name="Freeform 17"/>
          <p:cNvSpPr>
            <a:spLocks/>
          </p:cNvSpPr>
          <p:nvPr/>
        </p:nvSpPr>
        <p:spPr bwMode="auto">
          <a:xfrm>
            <a:off x="3213100" y="4076700"/>
            <a:ext cx="1990725" cy="76200"/>
          </a:xfrm>
          <a:custGeom>
            <a:avLst/>
            <a:gdLst/>
            <a:ahLst/>
            <a:cxnLst>
              <a:cxn ang="0">
                <a:pos x="1254" y="48"/>
              </a:cxn>
              <a:cxn ang="0">
                <a:pos x="420" y="48"/>
              </a:cxn>
              <a:cxn ang="0">
                <a:pos x="0" y="0"/>
              </a:cxn>
            </a:cxnLst>
            <a:rect l="0" t="0" r="r" b="b"/>
            <a:pathLst>
              <a:path w="1254" h="48">
                <a:moveTo>
                  <a:pt x="1254" y="48"/>
                </a:moveTo>
                <a:lnTo>
                  <a:pt x="420" y="48"/>
                </a:lnTo>
                <a:lnTo>
                  <a:pt x="0" y="0"/>
                </a:lnTo>
              </a:path>
            </a:pathLst>
          </a:custGeom>
          <a:noFill/>
          <a:ln w="25400">
            <a:solidFill>
              <a:srgbClr val="FFFFFF"/>
            </a:solidFill>
            <a:prstDash val="solid"/>
            <a:round/>
            <a:headEnd/>
            <a:tailEnd/>
          </a:ln>
        </p:spPr>
        <p:txBody>
          <a:bodyPr/>
          <a:lstStyle/>
          <a:p>
            <a:endParaRPr lang="en-US"/>
          </a:p>
        </p:txBody>
      </p:sp>
      <p:sp>
        <p:nvSpPr>
          <p:cNvPr id="58386" name="Freeform 18"/>
          <p:cNvSpPr>
            <a:spLocks/>
          </p:cNvSpPr>
          <p:nvPr/>
        </p:nvSpPr>
        <p:spPr bwMode="auto">
          <a:xfrm>
            <a:off x="3863975" y="2936875"/>
            <a:ext cx="1330325" cy="485775"/>
          </a:xfrm>
          <a:custGeom>
            <a:avLst/>
            <a:gdLst/>
            <a:ahLst/>
            <a:cxnLst>
              <a:cxn ang="0">
                <a:pos x="838" y="0"/>
              </a:cxn>
              <a:cxn ang="0">
                <a:pos x="696" y="0"/>
              </a:cxn>
              <a:cxn ang="0">
                <a:pos x="0" y="306"/>
              </a:cxn>
            </a:cxnLst>
            <a:rect l="0" t="0" r="r" b="b"/>
            <a:pathLst>
              <a:path w="838" h="306">
                <a:moveTo>
                  <a:pt x="838" y="0"/>
                </a:moveTo>
                <a:lnTo>
                  <a:pt x="696" y="0"/>
                </a:lnTo>
                <a:lnTo>
                  <a:pt x="0" y="306"/>
                </a:lnTo>
              </a:path>
            </a:pathLst>
          </a:custGeom>
          <a:noFill/>
          <a:ln w="25400">
            <a:solidFill>
              <a:srgbClr val="FFFFFF"/>
            </a:solidFill>
            <a:prstDash val="solid"/>
            <a:round/>
            <a:headEnd/>
            <a:tailEnd/>
          </a:ln>
        </p:spPr>
        <p:txBody>
          <a:bodyPr/>
          <a:lstStyle/>
          <a:p>
            <a:endParaRPr lang="en-US"/>
          </a:p>
        </p:txBody>
      </p:sp>
      <p:sp>
        <p:nvSpPr>
          <p:cNvPr id="58387" name="Freeform 19"/>
          <p:cNvSpPr>
            <a:spLocks/>
          </p:cNvSpPr>
          <p:nvPr/>
        </p:nvSpPr>
        <p:spPr bwMode="auto">
          <a:xfrm>
            <a:off x="3940175" y="2705100"/>
            <a:ext cx="1257300" cy="488950"/>
          </a:xfrm>
          <a:custGeom>
            <a:avLst/>
            <a:gdLst/>
            <a:ahLst/>
            <a:cxnLst>
              <a:cxn ang="0">
                <a:pos x="792" y="0"/>
              </a:cxn>
              <a:cxn ang="0">
                <a:pos x="650" y="0"/>
              </a:cxn>
              <a:cxn ang="0">
                <a:pos x="0" y="308"/>
              </a:cxn>
            </a:cxnLst>
            <a:rect l="0" t="0" r="r" b="b"/>
            <a:pathLst>
              <a:path w="792" h="308">
                <a:moveTo>
                  <a:pt x="792" y="0"/>
                </a:moveTo>
                <a:lnTo>
                  <a:pt x="650" y="0"/>
                </a:lnTo>
                <a:lnTo>
                  <a:pt x="0" y="308"/>
                </a:lnTo>
              </a:path>
            </a:pathLst>
          </a:custGeom>
          <a:noFill/>
          <a:ln w="25400">
            <a:solidFill>
              <a:srgbClr val="FFFFFF"/>
            </a:solidFill>
            <a:prstDash val="solid"/>
            <a:round/>
            <a:headEnd/>
            <a:tailEnd/>
          </a:ln>
        </p:spPr>
        <p:txBody>
          <a:bodyPr/>
          <a:lstStyle/>
          <a:p>
            <a:endParaRPr lang="en-US"/>
          </a:p>
        </p:txBody>
      </p:sp>
      <p:sp>
        <p:nvSpPr>
          <p:cNvPr id="58388" name="Freeform 20"/>
          <p:cNvSpPr>
            <a:spLocks/>
          </p:cNvSpPr>
          <p:nvPr/>
        </p:nvSpPr>
        <p:spPr bwMode="auto">
          <a:xfrm>
            <a:off x="3702050" y="3162300"/>
            <a:ext cx="1504950" cy="514350"/>
          </a:xfrm>
          <a:custGeom>
            <a:avLst/>
            <a:gdLst/>
            <a:ahLst/>
            <a:cxnLst>
              <a:cxn ang="0">
                <a:pos x="948" y="0"/>
              </a:cxn>
              <a:cxn ang="0">
                <a:pos x="810" y="0"/>
              </a:cxn>
              <a:cxn ang="0">
                <a:pos x="0" y="324"/>
              </a:cxn>
            </a:cxnLst>
            <a:rect l="0" t="0" r="r" b="b"/>
            <a:pathLst>
              <a:path w="948" h="324">
                <a:moveTo>
                  <a:pt x="948" y="0"/>
                </a:moveTo>
                <a:lnTo>
                  <a:pt x="810" y="0"/>
                </a:lnTo>
                <a:lnTo>
                  <a:pt x="0" y="324"/>
                </a:lnTo>
              </a:path>
            </a:pathLst>
          </a:custGeom>
          <a:noFill/>
          <a:ln w="25400">
            <a:solidFill>
              <a:srgbClr val="FFFFFF"/>
            </a:solidFill>
            <a:prstDash val="solid"/>
            <a:round/>
            <a:headEnd/>
            <a:tailEnd/>
          </a:ln>
        </p:spPr>
        <p:txBody>
          <a:bodyPr/>
          <a:lstStyle/>
          <a:p>
            <a:endParaRPr lang="en-US"/>
          </a:p>
        </p:txBody>
      </p:sp>
      <p:sp>
        <p:nvSpPr>
          <p:cNvPr id="58389" name="Freeform 21"/>
          <p:cNvSpPr>
            <a:spLocks/>
          </p:cNvSpPr>
          <p:nvPr/>
        </p:nvSpPr>
        <p:spPr bwMode="auto">
          <a:xfrm>
            <a:off x="4092575" y="2479675"/>
            <a:ext cx="1117600" cy="298450"/>
          </a:xfrm>
          <a:custGeom>
            <a:avLst/>
            <a:gdLst/>
            <a:ahLst/>
            <a:cxnLst>
              <a:cxn ang="0">
                <a:pos x="704" y="0"/>
              </a:cxn>
              <a:cxn ang="0">
                <a:pos x="608" y="0"/>
              </a:cxn>
              <a:cxn ang="0">
                <a:pos x="0" y="188"/>
              </a:cxn>
            </a:cxnLst>
            <a:rect l="0" t="0" r="r" b="b"/>
            <a:pathLst>
              <a:path w="704" h="188">
                <a:moveTo>
                  <a:pt x="704" y="0"/>
                </a:moveTo>
                <a:lnTo>
                  <a:pt x="608" y="0"/>
                </a:lnTo>
                <a:lnTo>
                  <a:pt x="0" y="188"/>
                </a:lnTo>
              </a:path>
            </a:pathLst>
          </a:custGeom>
          <a:noFill/>
          <a:ln w="25400">
            <a:solidFill>
              <a:srgbClr val="FFFFFF"/>
            </a:solidFill>
            <a:prstDash val="solid"/>
            <a:round/>
            <a:headEnd/>
            <a:tailEnd/>
          </a:ln>
        </p:spPr>
        <p:txBody>
          <a:bodyPr/>
          <a:lstStyle/>
          <a:p>
            <a:endParaRPr lang="en-US"/>
          </a:p>
        </p:txBody>
      </p:sp>
      <p:sp>
        <p:nvSpPr>
          <p:cNvPr id="58390" name="Freeform 22"/>
          <p:cNvSpPr>
            <a:spLocks/>
          </p:cNvSpPr>
          <p:nvPr/>
        </p:nvSpPr>
        <p:spPr bwMode="auto">
          <a:xfrm>
            <a:off x="3521075" y="2578100"/>
            <a:ext cx="739775" cy="85725"/>
          </a:xfrm>
          <a:custGeom>
            <a:avLst/>
            <a:gdLst/>
            <a:ahLst/>
            <a:cxnLst>
              <a:cxn ang="0">
                <a:pos x="0" y="54"/>
              </a:cxn>
              <a:cxn ang="0">
                <a:pos x="0" y="0"/>
              </a:cxn>
              <a:cxn ang="0">
                <a:pos x="466" y="0"/>
              </a:cxn>
              <a:cxn ang="0">
                <a:pos x="466" y="54"/>
              </a:cxn>
            </a:cxnLst>
            <a:rect l="0" t="0" r="r" b="b"/>
            <a:pathLst>
              <a:path w="466" h="54">
                <a:moveTo>
                  <a:pt x="0" y="54"/>
                </a:moveTo>
                <a:lnTo>
                  <a:pt x="0" y="0"/>
                </a:lnTo>
                <a:lnTo>
                  <a:pt x="466" y="0"/>
                </a:lnTo>
                <a:lnTo>
                  <a:pt x="466" y="54"/>
                </a:lnTo>
              </a:path>
            </a:pathLst>
          </a:custGeom>
          <a:noFill/>
          <a:ln w="25400">
            <a:solidFill>
              <a:srgbClr val="FFFFFF"/>
            </a:solidFill>
            <a:prstDash val="solid"/>
            <a:round/>
            <a:headEnd/>
            <a:tailEnd/>
          </a:ln>
        </p:spPr>
        <p:txBody>
          <a:bodyPr/>
          <a:lstStyle/>
          <a:p>
            <a:endParaRPr lang="en-US"/>
          </a:p>
        </p:txBody>
      </p:sp>
      <p:sp>
        <p:nvSpPr>
          <p:cNvPr id="58391" name="Freeform 23"/>
          <p:cNvSpPr>
            <a:spLocks/>
          </p:cNvSpPr>
          <p:nvPr/>
        </p:nvSpPr>
        <p:spPr bwMode="auto">
          <a:xfrm>
            <a:off x="4019550" y="2257425"/>
            <a:ext cx="1200150" cy="317500"/>
          </a:xfrm>
          <a:custGeom>
            <a:avLst/>
            <a:gdLst/>
            <a:ahLst/>
            <a:cxnLst>
              <a:cxn ang="0">
                <a:pos x="756" y="0"/>
              </a:cxn>
              <a:cxn ang="0">
                <a:pos x="600" y="0"/>
              </a:cxn>
              <a:cxn ang="0">
                <a:pos x="0" y="200"/>
              </a:cxn>
            </a:cxnLst>
            <a:rect l="0" t="0" r="r" b="b"/>
            <a:pathLst>
              <a:path w="756" h="200">
                <a:moveTo>
                  <a:pt x="756" y="0"/>
                </a:moveTo>
                <a:lnTo>
                  <a:pt x="600" y="0"/>
                </a:lnTo>
                <a:lnTo>
                  <a:pt x="0" y="200"/>
                </a:lnTo>
              </a:path>
            </a:pathLst>
          </a:custGeom>
          <a:noFill/>
          <a:ln w="25400">
            <a:solidFill>
              <a:srgbClr val="FFFFFF"/>
            </a:solidFill>
            <a:prstDash val="solid"/>
            <a:round/>
            <a:headEnd/>
            <a:tailEnd/>
          </a:ln>
        </p:spPr>
        <p:txBody>
          <a:bodyPr/>
          <a:lstStyle/>
          <a:p>
            <a:endParaRPr lang="en-US"/>
          </a:p>
        </p:txBody>
      </p:sp>
      <p:sp>
        <p:nvSpPr>
          <p:cNvPr id="58392" name="Freeform 24"/>
          <p:cNvSpPr>
            <a:spLocks/>
          </p:cNvSpPr>
          <p:nvPr/>
        </p:nvSpPr>
        <p:spPr bwMode="auto">
          <a:xfrm>
            <a:off x="3536950" y="3965575"/>
            <a:ext cx="1689100" cy="50800"/>
          </a:xfrm>
          <a:custGeom>
            <a:avLst/>
            <a:gdLst/>
            <a:ahLst/>
            <a:cxnLst>
              <a:cxn ang="0">
                <a:pos x="0" y="32"/>
              </a:cxn>
              <a:cxn ang="0">
                <a:pos x="840" y="0"/>
              </a:cxn>
              <a:cxn ang="0">
                <a:pos x="1064" y="0"/>
              </a:cxn>
            </a:cxnLst>
            <a:rect l="0" t="0" r="r" b="b"/>
            <a:pathLst>
              <a:path w="1064" h="32">
                <a:moveTo>
                  <a:pt x="0" y="32"/>
                </a:moveTo>
                <a:lnTo>
                  <a:pt x="840" y="0"/>
                </a:lnTo>
                <a:lnTo>
                  <a:pt x="1064" y="0"/>
                </a:lnTo>
              </a:path>
            </a:pathLst>
          </a:custGeom>
          <a:noFill/>
          <a:ln w="25400">
            <a:solidFill>
              <a:srgbClr val="FFFFFF"/>
            </a:solidFill>
            <a:prstDash val="solid"/>
            <a:round/>
            <a:headEnd/>
            <a:tailEnd/>
          </a:ln>
        </p:spPr>
        <p:txBody>
          <a:bodyPr/>
          <a:lstStyle/>
          <a:p>
            <a:endParaRPr lang="en-US"/>
          </a:p>
        </p:txBody>
      </p:sp>
      <p:sp>
        <p:nvSpPr>
          <p:cNvPr id="58393" name="Freeform 25"/>
          <p:cNvSpPr>
            <a:spLocks/>
          </p:cNvSpPr>
          <p:nvPr/>
        </p:nvSpPr>
        <p:spPr bwMode="auto">
          <a:xfrm>
            <a:off x="3216275" y="4756150"/>
            <a:ext cx="1990725" cy="3175"/>
          </a:xfrm>
          <a:custGeom>
            <a:avLst/>
            <a:gdLst/>
            <a:ahLst/>
            <a:cxnLst>
              <a:cxn ang="0">
                <a:pos x="1254" y="2"/>
              </a:cxn>
              <a:cxn ang="0">
                <a:pos x="1146" y="2"/>
              </a:cxn>
              <a:cxn ang="0">
                <a:pos x="0" y="0"/>
              </a:cxn>
            </a:cxnLst>
            <a:rect l="0" t="0" r="r" b="b"/>
            <a:pathLst>
              <a:path w="1254" h="2">
                <a:moveTo>
                  <a:pt x="1254" y="2"/>
                </a:moveTo>
                <a:lnTo>
                  <a:pt x="1146" y="2"/>
                </a:lnTo>
                <a:lnTo>
                  <a:pt x="0" y="0"/>
                </a:lnTo>
              </a:path>
            </a:pathLst>
          </a:custGeom>
          <a:noFill/>
          <a:ln w="25400">
            <a:solidFill>
              <a:srgbClr val="FFFFFF"/>
            </a:solidFill>
            <a:prstDash val="solid"/>
            <a:round/>
            <a:headEnd/>
            <a:tailEnd/>
          </a:ln>
        </p:spPr>
        <p:txBody>
          <a:bodyPr/>
          <a:lstStyle/>
          <a:p>
            <a:endParaRPr lang="en-US"/>
          </a:p>
        </p:txBody>
      </p:sp>
      <p:sp>
        <p:nvSpPr>
          <p:cNvPr id="58394" name="Line 26"/>
          <p:cNvSpPr>
            <a:spLocks noChangeShapeType="1"/>
          </p:cNvSpPr>
          <p:nvPr/>
        </p:nvSpPr>
        <p:spPr bwMode="auto">
          <a:xfrm flipH="1">
            <a:off x="4330700" y="5689600"/>
            <a:ext cx="876300" cy="1588"/>
          </a:xfrm>
          <a:prstGeom prst="line">
            <a:avLst/>
          </a:prstGeom>
          <a:noFill/>
          <a:ln w="25400">
            <a:solidFill>
              <a:srgbClr val="FFFFFF"/>
            </a:solidFill>
            <a:round/>
            <a:headEnd/>
            <a:tailEnd/>
          </a:ln>
        </p:spPr>
        <p:txBody>
          <a:bodyPr/>
          <a:lstStyle/>
          <a:p>
            <a:endParaRPr lang="en-US"/>
          </a:p>
        </p:txBody>
      </p:sp>
      <p:sp>
        <p:nvSpPr>
          <p:cNvPr id="58395" name="Line 27"/>
          <p:cNvSpPr>
            <a:spLocks noChangeShapeType="1"/>
          </p:cNvSpPr>
          <p:nvPr/>
        </p:nvSpPr>
        <p:spPr bwMode="auto">
          <a:xfrm flipH="1">
            <a:off x="2841625" y="3965575"/>
            <a:ext cx="2028825" cy="19050"/>
          </a:xfrm>
          <a:prstGeom prst="line">
            <a:avLst/>
          </a:prstGeom>
          <a:noFill/>
          <a:ln w="25400">
            <a:solidFill>
              <a:srgbClr val="FFFFFF"/>
            </a:solidFill>
            <a:round/>
            <a:headEnd/>
            <a:tailEnd/>
          </a:ln>
        </p:spPr>
        <p:txBody>
          <a:bodyPr/>
          <a:lstStyle/>
          <a:p>
            <a:endParaRPr lang="en-US"/>
          </a:p>
        </p:txBody>
      </p:sp>
      <p:sp>
        <p:nvSpPr>
          <p:cNvPr id="58396" name="Freeform 28"/>
          <p:cNvSpPr>
            <a:spLocks/>
          </p:cNvSpPr>
          <p:nvPr/>
        </p:nvSpPr>
        <p:spPr bwMode="auto">
          <a:xfrm>
            <a:off x="3581400" y="5026025"/>
            <a:ext cx="1631950" cy="1588"/>
          </a:xfrm>
          <a:custGeom>
            <a:avLst/>
            <a:gdLst/>
            <a:ahLst/>
            <a:cxnLst>
              <a:cxn ang="0">
                <a:pos x="1028" y="0"/>
              </a:cxn>
              <a:cxn ang="0">
                <a:pos x="910" y="0"/>
              </a:cxn>
              <a:cxn ang="0">
                <a:pos x="0" y="0"/>
              </a:cxn>
            </a:cxnLst>
            <a:rect l="0" t="0" r="r" b="b"/>
            <a:pathLst>
              <a:path w="1028">
                <a:moveTo>
                  <a:pt x="1028" y="0"/>
                </a:moveTo>
                <a:lnTo>
                  <a:pt x="910" y="0"/>
                </a:lnTo>
                <a:lnTo>
                  <a:pt x="0" y="0"/>
                </a:lnTo>
              </a:path>
            </a:pathLst>
          </a:custGeom>
          <a:noFill/>
          <a:ln w="25400">
            <a:solidFill>
              <a:srgbClr val="FFFFFF"/>
            </a:solidFill>
            <a:prstDash val="solid"/>
            <a:round/>
            <a:headEnd/>
            <a:tailEnd/>
          </a:ln>
        </p:spPr>
        <p:txBody>
          <a:bodyPr/>
          <a:lstStyle/>
          <a:p>
            <a:endParaRPr lang="en-US"/>
          </a:p>
        </p:txBody>
      </p:sp>
      <p:sp>
        <p:nvSpPr>
          <p:cNvPr id="58397" name="Freeform 29"/>
          <p:cNvSpPr>
            <a:spLocks/>
          </p:cNvSpPr>
          <p:nvPr/>
        </p:nvSpPr>
        <p:spPr bwMode="auto">
          <a:xfrm>
            <a:off x="3597275" y="3759200"/>
            <a:ext cx="1622425" cy="92075"/>
          </a:xfrm>
          <a:custGeom>
            <a:avLst/>
            <a:gdLst/>
            <a:ahLst/>
            <a:cxnLst>
              <a:cxn ang="0">
                <a:pos x="1022" y="0"/>
              </a:cxn>
              <a:cxn ang="0">
                <a:pos x="972" y="0"/>
              </a:cxn>
              <a:cxn ang="0">
                <a:pos x="0" y="58"/>
              </a:cxn>
            </a:cxnLst>
            <a:rect l="0" t="0" r="r" b="b"/>
            <a:pathLst>
              <a:path w="1022" h="58">
                <a:moveTo>
                  <a:pt x="1022" y="0"/>
                </a:moveTo>
                <a:lnTo>
                  <a:pt x="972" y="0"/>
                </a:lnTo>
                <a:lnTo>
                  <a:pt x="0" y="58"/>
                </a:lnTo>
              </a:path>
            </a:pathLst>
          </a:custGeom>
          <a:noFill/>
          <a:ln w="25400">
            <a:solidFill>
              <a:srgbClr val="FFFFFF"/>
            </a:solidFill>
            <a:prstDash val="solid"/>
            <a:round/>
            <a:headEnd/>
            <a:tailEnd/>
          </a:ln>
        </p:spPr>
        <p:txBody>
          <a:bodyPr/>
          <a:lstStyle/>
          <a:p>
            <a:endParaRPr lang="en-US"/>
          </a:p>
        </p:txBody>
      </p:sp>
      <p:sp>
        <p:nvSpPr>
          <p:cNvPr id="58398" name="Freeform 30"/>
          <p:cNvSpPr>
            <a:spLocks/>
          </p:cNvSpPr>
          <p:nvPr/>
        </p:nvSpPr>
        <p:spPr bwMode="auto">
          <a:xfrm>
            <a:off x="1460500" y="1257300"/>
            <a:ext cx="292100" cy="295275"/>
          </a:xfrm>
          <a:custGeom>
            <a:avLst/>
            <a:gdLst/>
            <a:ahLst/>
            <a:cxnLst>
              <a:cxn ang="0">
                <a:pos x="0" y="0"/>
              </a:cxn>
              <a:cxn ang="0">
                <a:pos x="86" y="0"/>
              </a:cxn>
              <a:cxn ang="0">
                <a:pos x="148" y="142"/>
              </a:cxn>
            </a:cxnLst>
            <a:rect l="0" t="0" r="r" b="b"/>
            <a:pathLst>
              <a:path w="148" h="142">
                <a:moveTo>
                  <a:pt x="0" y="0"/>
                </a:moveTo>
                <a:lnTo>
                  <a:pt x="86" y="0"/>
                </a:lnTo>
                <a:lnTo>
                  <a:pt x="148" y="142"/>
                </a:lnTo>
              </a:path>
            </a:pathLst>
          </a:custGeom>
          <a:noFill/>
          <a:ln w="9525">
            <a:solidFill>
              <a:srgbClr val="231F20"/>
            </a:solidFill>
            <a:prstDash val="solid"/>
            <a:round/>
            <a:headEnd/>
            <a:tailEnd/>
          </a:ln>
        </p:spPr>
        <p:txBody>
          <a:bodyPr/>
          <a:lstStyle/>
          <a:p>
            <a:endParaRPr lang="en-US"/>
          </a:p>
        </p:txBody>
      </p:sp>
      <p:sp>
        <p:nvSpPr>
          <p:cNvPr id="58399" name="Freeform 31"/>
          <p:cNvSpPr>
            <a:spLocks/>
          </p:cNvSpPr>
          <p:nvPr/>
        </p:nvSpPr>
        <p:spPr bwMode="auto">
          <a:xfrm>
            <a:off x="1755775" y="1533525"/>
            <a:ext cx="133350" cy="260350"/>
          </a:xfrm>
          <a:custGeom>
            <a:avLst/>
            <a:gdLst/>
            <a:ahLst/>
            <a:cxnLst>
              <a:cxn ang="0">
                <a:pos x="0" y="164"/>
              </a:cxn>
              <a:cxn ang="0">
                <a:pos x="40" y="164"/>
              </a:cxn>
              <a:cxn ang="0">
                <a:pos x="84" y="0"/>
              </a:cxn>
            </a:cxnLst>
            <a:rect l="0" t="0" r="r" b="b"/>
            <a:pathLst>
              <a:path w="84" h="164">
                <a:moveTo>
                  <a:pt x="0" y="164"/>
                </a:moveTo>
                <a:lnTo>
                  <a:pt x="40" y="164"/>
                </a:lnTo>
                <a:lnTo>
                  <a:pt x="84" y="0"/>
                </a:lnTo>
              </a:path>
            </a:pathLst>
          </a:custGeom>
          <a:noFill/>
          <a:ln w="9525">
            <a:solidFill>
              <a:srgbClr val="231F20"/>
            </a:solidFill>
            <a:prstDash val="solid"/>
            <a:round/>
            <a:headEnd/>
            <a:tailEnd/>
          </a:ln>
        </p:spPr>
        <p:txBody>
          <a:bodyPr/>
          <a:lstStyle/>
          <a:p>
            <a:endParaRPr lang="en-US"/>
          </a:p>
        </p:txBody>
      </p:sp>
      <p:sp>
        <p:nvSpPr>
          <p:cNvPr id="58400" name="Line 32"/>
          <p:cNvSpPr>
            <a:spLocks noChangeShapeType="1"/>
          </p:cNvSpPr>
          <p:nvPr/>
        </p:nvSpPr>
        <p:spPr bwMode="auto">
          <a:xfrm>
            <a:off x="1552575" y="2260600"/>
            <a:ext cx="657225" cy="1588"/>
          </a:xfrm>
          <a:prstGeom prst="line">
            <a:avLst/>
          </a:prstGeom>
          <a:noFill/>
          <a:ln w="9525">
            <a:solidFill>
              <a:srgbClr val="231F20"/>
            </a:solidFill>
            <a:round/>
            <a:headEnd/>
            <a:tailEnd/>
          </a:ln>
        </p:spPr>
        <p:txBody>
          <a:bodyPr/>
          <a:lstStyle/>
          <a:p>
            <a:endParaRPr lang="en-US"/>
          </a:p>
        </p:txBody>
      </p:sp>
      <p:sp>
        <p:nvSpPr>
          <p:cNvPr id="58401" name="Line 33"/>
          <p:cNvSpPr>
            <a:spLocks noChangeShapeType="1"/>
          </p:cNvSpPr>
          <p:nvPr/>
        </p:nvSpPr>
        <p:spPr bwMode="auto">
          <a:xfrm>
            <a:off x="1568450" y="2568575"/>
            <a:ext cx="692150" cy="1588"/>
          </a:xfrm>
          <a:prstGeom prst="line">
            <a:avLst/>
          </a:prstGeom>
          <a:noFill/>
          <a:ln w="9525">
            <a:solidFill>
              <a:srgbClr val="231F20"/>
            </a:solidFill>
            <a:round/>
            <a:headEnd/>
            <a:tailEnd/>
          </a:ln>
        </p:spPr>
        <p:txBody>
          <a:bodyPr/>
          <a:lstStyle/>
          <a:p>
            <a:endParaRPr lang="en-US"/>
          </a:p>
        </p:txBody>
      </p:sp>
      <p:sp>
        <p:nvSpPr>
          <p:cNvPr id="58402" name="Line 34"/>
          <p:cNvSpPr>
            <a:spLocks noChangeShapeType="1"/>
          </p:cNvSpPr>
          <p:nvPr/>
        </p:nvSpPr>
        <p:spPr bwMode="auto">
          <a:xfrm>
            <a:off x="1638300" y="612775"/>
            <a:ext cx="409575" cy="1588"/>
          </a:xfrm>
          <a:prstGeom prst="line">
            <a:avLst/>
          </a:prstGeom>
          <a:noFill/>
          <a:ln w="9525">
            <a:solidFill>
              <a:srgbClr val="231F20"/>
            </a:solidFill>
            <a:round/>
            <a:headEnd/>
            <a:tailEnd/>
          </a:ln>
        </p:spPr>
        <p:txBody>
          <a:bodyPr/>
          <a:lstStyle/>
          <a:p>
            <a:endParaRPr lang="en-US"/>
          </a:p>
        </p:txBody>
      </p:sp>
      <p:sp>
        <p:nvSpPr>
          <p:cNvPr id="58403" name="Freeform 35"/>
          <p:cNvSpPr>
            <a:spLocks/>
          </p:cNvSpPr>
          <p:nvPr/>
        </p:nvSpPr>
        <p:spPr bwMode="auto">
          <a:xfrm>
            <a:off x="3946525" y="2771775"/>
            <a:ext cx="307975" cy="85725"/>
          </a:xfrm>
          <a:custGeom>
            <a:avLst/>
            <a:gdLst/>
            <a:ahLst/>
            <a:cxnLst>
              <a:cxn ang="0">
                <a:pos x="0" y="54"/>
              </a:cxn>
              <a:cxn ang="0">
                <a:pos x="0" y="0"/>
              </a:cxn>
              <a:cxn ang="0">
                <a:pos x="194" y="0"/>
              </a:cxn>
              <a:cxn ang="0">
                <a:pos x="194" y="54"/>
              </a:cxn>
            </a:cxnLst>
            <a:rect l="0" t="0" r="r" b="b"/>
            <a:pathLst>
              <a:path w="194" h="54">
                <a:moveTo>
                  <a:pt x="0" y="54"/>
                </a:moveTo>
                <a:lnTo>
                  <a:pt x="0" y="0"/>
                </a:lnTo>
                <a:lnTo>
                  <a:pt x="194" y="0"/>
                </a:lnTo>
                <a:lnTo>
                  <a:pt x="194" y="54"/>
                </a:lnTo>
              </a:path>
            </a:pathLst>
          </a:custGeom>
          <a:noFill/>
          <a:ln w="9525">
            <a:solidFill>
              <a:srgbClr val="231F20"/>
            </a:solidFill>
            <a:prstDash val="solid"/>
            <a:round/>
            <a:headEnd/>
            <a:tailEnd/>
          </a:ln>
        </p:spPr>
        <p:txBody>
          <a:bodyPr/>
          <a:lstStyle/>
          <a:p>
            <a:endParaRPr lang="en-US"/>
          </a:p>
        </p:txBody>
      </p:sp>
      <p:sp>
        <p:nvSpPr>
          <p:cNvPr id="58404" name="Freeform 36"/>
          <p:cNvSpPr>
            <a:spLocks/>
          </p:cNvSpPr>
          <p:nvPr/>
        </p:nvSpPr>
        <p:spPr bwMode="auto">
          <a:xfrm>
            <a:off x="3781425" y="3413125"/>
            <a:ext cx="146050" cy="88900"/>
          </a:xfrm>
          <a:custGeom>
            <a:avLst/>
            <a:gdLst/>
            <a:ahLst/>
            <a:cxnLst>
              <a:cxn ang="0">
                <a:pos x="0" y="54"/>
              </a:cxn>
              <a:cxn ang="0">
                <a:pos x="0" y="0"/>
              </a:cxn>
              <a:cxn ang="0">
                <a:pos x="92" y="0"/>
              </a:cxn>
              <a:cxn ang="0">
                <a:pos x="92" y="56"/>
              </a:cxn>
            </a:cxnLst>
            <a:rect l="0" t="0" r="r" b="b"/>
            <a:pathLst>
              <a:path w="92" h="56">
                <a:moveTo>
                  <a:pt x="0" y="54"/>
                </a:moveTo>
                <a:lnTo>
                  <a:pt x="0" y="0"/>
                </a:lnTo>
                <a:lnTo>
                  <a:pt x="92" y="0"/>
                </a:lnTo>
                <a:lnTo>
                  <a:pt x="92" y="56"/>
                </a:lnTo>
              </a:path>
            </a:pathLst>
          </a:custGeom>
          <a:noFill/>
          <a:ln w="9525">
            <a:solidFill>
              <a:srgbClr val="231F20"/>
            </a:solidFill>
            <a:prstDash val="solid"/>
            <a:round/>
            <a:headEnd/>
            <a:tailEnd/>
          </a:ln>
        </p:spPr>
        <p:txBody>
          <a:bodyPr/>
          <a:lstStyle/>
          <a:p>
            <a:endParaRPr lang="en-US"/>
          </a:p>
        </p:txBody>
      </p:sp>
      <p:sp>
        <p:nvSpPr>
          <p:cNvPr id="58405" name="Freeform 37"/>
          <p:cNvSpPr>
            <a:spLocks/>
          </p:cNvSpPr>
          <p:nvPr/>
        </p:nvSpPr>
        <p:spPr bwMode="auto">
          <a:xfrm>
            <a:off x="3594100" y="3663950"/>
            <a:ext cx="215900" cy="85725"/>
          </a:xfrm>
          <a:custGeom>
            <a:avLst/>
            <a:gdLst/>
            <a:ahLst/>
            <a:cxnLst>
              <a:cxn ang="0">
                <a:pos x="0" y="54"/>
              </a:cxn>
              <a:cxn ang="0">
                <a:pos x="0" y="0"/>
              </a:cxn>
              <a:cxn ang="0">
                <a:pos x="136" y="0"/>
              </a:cxn>
              <a:cxn ang="0">
                <a:pos x="136" y="54"/>
              </a:cxn>
            </a:cxnLst>
            <a:rect l="0" t="0" r="r" b="b"/>
            <a:pathLst>
              <a:path w="136" h="54">
                <a:moveTo>
                  <a:pt x="0" y="54"/>
                </a:moveTo>
                <a:lnTo>
                  <a:pt x="0" y="0"/>
                </a:lnTo>
                <a:lnTo>
                  <a:pt x="136" y="0"/>
                </a:lnTo>
                <a:lnTo>
                  <a:pt x="136" y="54"/>
                </a:lnTo>
              </a:path>
            </a:pathLst>
          </a:custGeom>
          <a:noFill/>
          <a:ln w="9525">
            <a:solidFill>
              <a:srgbClr val="231F20"/>
            </a:solidFill>
            <a:prstDash val="solid"/>
            <a:round/>
            <a:headEnd/>
            <a:tailEnd/>
          </a:ln>
        </p:spPr>
        <p:txBody>
          <a:bodyPr/>
          <a:lstStyle/>
          <a:p>
            <a:endParaRPr lang="en-US"/>
          </a:p>
        </p:txBody>
      </p:sp>
      <p:sp>
        <p:nvSpPr>
          <p:cNvPr id="58406" name="Freeform 38"/>
          <p:cNvSpPr>
            <a:spLocks/>
          </p:cNvSpPr>
          <p:nvPr/>
        </p:nvSpPr>
        <p:spPr bwMode="auto">
          <a:xfrm>
            <a:off x="3238500" y="4346575"/>
            <a:ext cx="1974850" cy="130175"/>
          </a:xfrm>
          <a:custGeom>
            <a:avLst/>
            <a:gdLst/>
            <a:ahLst/>
            <a:cxnLst>
              <a:cxn ang="0">
                <a:pos x="1244" y="82"/>
              </a:cxn>
              <a:cxn ang="0">
                <a:pos x="398" y="82"/>
              </a:cxn>
              <a:cxn ang="0">
                <a:pos x="0" y="0"/>
              </a:cxn>
            </a:cxnLst>
            <a:rect l="0" t="0" r="r" b="b"/>
            <a:pathLst>
              <a:path w="1244" h="82">
                <a:moveTo>
                  <a:pt x="1244" y="82"/>
                </a:moveTo>
                <a:lnTo>
                  <a:pt x="398" y="82"/>
                </a:lnTo>
                <a:lnTo>
                  <a:pt x="0" y="0"/>
                </a:lnTo>
              </a:path>
            </a:pathLst>
          </a:custGeom>
          <a:noFill/>
          <a:ln w="9525">
            <a:solidFill>
              <a:srgbClr val="231F20"/>
            </a:solidFill>
            <a:prstDash val="solid"/>
            <a:round/>
            <a:headEnd/>
            <a:tailEnd/>
          </a:ln>
        </p:spPr>
        <p:txBody>
          <a:bodyPr/>
          <a:lstStyle/>
          <a:p>
            <a:endParaRPr lang="en-US"/>
          </a:p>
        </p:txBody>
      </p:sp>
      <p:sp>
        <p:nvSpPr>
          <p:cNvPr id="58407" name="Freeform 39"/>
          <p:cNvSpPr>
            <a:spLocks/>
          </p:cNvSpPr>
          <p:nvPr/>
        </p:nvSpPr>
        <p:spPr bwMode="auto">
          <a:xfrm>
            <a:off x="3203575" y="4067175"/>
            <a:ext cx="2009775" cy="76200"/>
          </a:xfrm>
          <a:custGeom>
            <a:avLst/>
            <a:gdLst/>
            <a:ahLst/>
            <a:cxnLst>
              <a:cxn ang="0">
                <a:pos x="1266" y="48"/>
              </a:cxn>
              <a:cxn ang="0">
                <a:pos x="420" y="48"/>
              </a:cxn>
              <a:cxn ang="0">
                <a:pos x="0" y="0"/>
              </a:cxn>
            </a:cxnLst>
            <a:rect l="0" t="0" r="r" b="b"/>
            <a:pathLst>
              <a:path w="1266" h="48">
                <a:moveTo>
                  <a:pt x="1266" y="48"/>
                </a:moveTo>
                <a:lnTo>
                  <a:pt x="420" y="48"/>
                </a:lnTo>
                <a:lnTo>
                  <a:pt x="0" y="0"/>
                </a:lnTo>
              </a:path>
            </a:pathLst>
          </a:custGeom>
          <a:noFill/>
          <a:ln w="9525">
            <a:solidFill>
              <a:srgbClr val="231F20"/>
            </a:solidFill>
            <a:prstDash val="solid"/>
            <a:round/>
            <a:headEnd/>
            <a:tailEnd/>
          </a:ln>
        </p:spPr>
        <p:txBody>
          <a:bodyPr/>
          <a:lstStyle/>
          <a:p>
            <a:endParaRPr lang="en-US"/>
          </a:p>
        </p:txBody>
      </p:sp>
      <p:sp>
        <p:nvSpPr>
          <p:cNvPr id="58408" name="Freeform 40"/>
          <p:cNvSpPr>
            <a:spLocks/>
          </p:cNvSpPr>
          <p:nvPr/>
        </p:nvSpPr>
        <p:spPr bwMode="auto">
          <a:xfrm>
            <a:off x="3587750" y="3749675"/>
            <a:ext cx="1622425" cy="92075"/>
          </a:xfrm>
          <a:custGeom>
            <a:avLst/>
            <a:gdLst/>
            <a:ahLst/>
            <a:cxnLst>
              <a:cxn ang="0">
                <a:pos x="1022" y="0"/>
              </a:cxn>
              <a:cxn ang="0">
                <a:pos x="972" y="0"/>
              </a:cxn>
              <a:cxn ang="0">
                <a:pos x="0" y="58"/>
              </a:cxn>
            </a:cxnLst>
            <a:rect l="0" t="0" r="r" b="b"/>
            <a:pathLst>
              <a:path w="1022" h="58">
                <a:moveTo>
                  <a:pt x="1022" y="0"/>
                </a:moveTo>
                <a:lnTo>
                  <a:pt x="972" y="0"/>
                </a:lnTo>
                <a:lnTo>
                  <a:pt x="0" y="58"/>
                </a:lnTo>
              </a:path>
            </a:pathLst>
          </a:custGeom>
          <a:noFill/>
          <a:ln w="9525">
            <a:solidFill>
              <a:srgbClr val="231F20"/>
            </a:solidFill>
            <a:prstDash val="solid"/>
            <a:round/>
            <a:headEnd/>
            <a:tailEnd/>
          </a:ln>
        </p:spPr>
        <p:txBody>
          <a:bodyPr/>
          <a:lstStyle/>
          <a:p>
            <a:endParaRPr lang="en-US"/>
          </a:p>
        </p:txBody>
      </p:sp>
      <p:sp>
        <p:nvSpPr>
          <p:cNvPr id="58409" name="Freeform 41"/>
          <p:cNvSpPr>
            <a:spLocks/>
          </p:cNvSpPr>
          <p:nvPr/>
        </p:nvSpPr>
        <p:spPr bwMode="auto">
          <a:xfrm>
            <a:off x="3851275" y="2927350"/>
            <a:ext cx="1358900" cy="485775"/>
          </a:xfrm>
          <a:custGeom>
            <a:avLst/>
            <a:gdLst/>
            <a:ahLst/>
            <a:cxnLst>
              <a:cxn ang="0">
                <a:pos x="856" y="0"/>
              </a:cxn>
              <a:cxn ang="0">
                <a:pos x="698" y="0"/>
              </a:cxn>
              <a:cxn ang="0">
                <a:pos x="0" y="306"/>
              </a:cxn>
            </a:cxnLst>
            <a:rect l="0" t="0" r="r" b="b"/>
            <a:pathLst>
              <a:path w="856" h="306">
                <a:moveTo>
                  <a:pt x="856" y="0"/>
                </a:moveTo>
                <a:lnTo>
                  <a:pt x="698" y="0"/>
                </a:lnTo>
                <a:lnTo>
                  <a:pt x="0" y="306"/>
                </a:lnTo>
              </a:path>
            </a:pathLst>
          </a:custGeom>
          <a:noFill/>
          <a:ln w="9525">
            <a:solidFill>
              <a:srgbClr val="231F20"/>
            </a:solidFill>
            <a:prstDash val="solid"/>
            <a:round/>
            <a:headEnd/>
            <a:tailEnd/>
          </a:ln>
        </p:spPr>
        <p:txBody>
          <a:bodyPr/>
          <a:lstStyle/>
          <a:p>
            <a:endParaRPr lang="en-US"/>
          </a:p>
        </p:txBody>
      </p:sp>
      <p:sp>
        <p:nvSpPr>
          <p:cNvPr id="58410" name="Freeform 42"/>
          <p:cNvSpPr>
            <a:spLocks/>
          </p:cNvSpPr>
          <p:nvPr/>
        </p:nvSpPr>
        <p:spPr bwMode="auto">
          <a:xfrm>
            <a:off x="3930650" y="2695575"/>
            <a:ext cx="1285875" cy="488950"/>
          </a:xfrm>
          <a:custGeom>
            <a:avLst/>
            <a:gdLst/>
            <a:ahLst/>
            <a:cxnLst>
              <a:cxn ang="0">
                <a:pos x="810" y="0"/>
              </a:cxn>
              <a:cxn ang="0">
                <a:pos x="650" y="0"/>
              </a:cxn>
              <a:cxn ang="0">
                <a:pos x="0" y="308"/>
              </a:cxn>
            </a:cxnLst>
            <a:rect l="0" t="0" r="r" b="b"/>
            <a:pathLst>
              <a:path w="810" h="308">
                <a:moveTo>
                  <a:pt x="810" y="0"/>
                </a:moveTo>
                <a:lnTo>
                  <a:pt x="650" y="0"/>
                </a:lnTo>
                <a:lnTo>
                  <a:pt x="0" y="308"/>
                </a:lnTo>
              </a:path>
            </a:pathLst>
          </a:custGeom>
          <a:noFill/>
          <a:ln w="9525">
            <a:solidFill>
              <a:srgbClr val="231F20"/>
            </a:solidFill>
            <a:prstDash val="solid"/>
            <a:round/>
            <a:headEnd/>
            <a:tailEnd/>
          </a:ln>
        </p:spPr>
        <p:txBody>
          <a:bodyPr/>
          <a:lstStyle/>
          <a:p>
            <a:endParaRPr lang="en-US"/>
          </a:p>
        </p:txBody>
      </p:sp>
      <p:sp>
        <p:nvSpPr>
          <p:cNvPr id="58411" name="Freeform 43"/>
          <p:cNvSpPr>
            <a:spLocks/>
          </p:cNvSpPr>
          <p:nvPr/>
        </p:nvSpPr>
        <p:spPr bwMode="auto">
          <a:xfrm>
            <a:off x="3705225" y="3152775"/>
            <a:ext cx="1504950" cy="511175"/>
          </a:xfrm>
          <a:custGeom>
            <a:avLst/>
            <a:gdLst/>
            <a:ahLst/>
            <a:cxnLst>
              <a:cxn ang="0">
                <a:pos x="948" y="0"/>
              </a:cxn>
              <a:cxn ang="0">
                <a:pos x="802" y="0"/>
              </a:cxn>
              <a:cxn ang="0">
                <a:pos x="0" y="322"/>
              </a:cxn>
            </a:cxnLst>
            <a:rect l="0" t="0" r="r" b="b"/>
            <a:pathLst>
              <a:path w="948" h="322">
                <a:moveTo>
                  <a:pt x="948" y="0"/>
                </a:moveTo>
                <a:lnTo>
                  <a:pt x="802" y="0"/>
                </a:lnTo>
                <a:lnTo>
                  <a:pt x="0" y="322"/>
                </a:lnTo>
              </a:path>
            </a:pathLst>
          </a:custGeom>
          <a:noFill/>
          <a:ln w="9525">
            <a:solidFill>
              <a:srgbClr val="231F20"/>
            </a:solidFill>
            <a:prstDash val="solid"/>
            <a:round/>
            <a:headEnd/>
            <a:tailEnd/>
          </a:ln>
        </p:spPr>
        <p:txBody>
          <a:bodyPr/>
          <a:lstStyle/>
          <a:p>
            <a:endParaRPr lang="en-US"/>
          </a:p>
        </p:txBody>
      </p:sp>
      <p:sp>
        <p:nvSpPr>
          <p:cNvPr id="58412" name="Freeform 44"/>
          <p:cNvSpPr>
            <a:spLocks/>
          </p:cNvSpPr>
          <p:nvPr/>
        </p:nvSpPr>
        <p:spPr bwMode="auto">
          <a:xfrm>
            <a:off x="4083050" y="2470150"/>
            <a:ext cx="1133475" cy="298450"/>
          </a:xfrm>
          <a:custGeom>
            <a:avLst/>
            <a:gdLst/>
            <a:ahLst/>
            <a:cxnLst>
              <a:cxn ang="0">
                <a:pos x="714" y="0"/>
              </a:cxn>
              <a:cxn ang="0">
                <a:pos x="608" y="0"/>
              </a:cxn>
              <a:cxn ang="0">
                <a:pos x="0" y="188"/>
              </a:cxn>
            </a:cxnLst>
            <a:rect l="0" t="0" r="r" b="b"/>
            <a:pathLst>
              <a:path w="714" h="188">
                <a:moveTo>
                  <a:pt x="714" y="0"/>
                </a:moveTo>
                <a:lnTo>
                  <a:pt x="608" y="0"/>
                </a:lnTo>
                <a:lnTo>
                  <a:pt x="0" y="188"/>
                </a:lnTo>
              </a:path>
            </a:pathLst>
          </a:custGeom>
          <a:noFill/>
          <a:ln w="9525">
            <a:solidFill>
              <a:srgbClr val="231F20"/>
            </a:solidFill>
            <a:prstDash val="solid"/>
            <a:round/>
            <a:headEnd/>
            <a:tailEnd/>
          </a:ln>
        </p:spPr>
        <p:txBody>
          <a:bodyPr/>
          <a:lstStyle/>
          <a:p>
            <a:endParaRPr lang="en-US"/>
          </a:p>
        </p:txBody>
      </p:sp>
      <p:sp>
        <p:nvSpPr>
          <p:cNvPr id="58413" name="Freeform 45"/>
          <p:cNvSpPr>
            <a:spLocks/>
          </p:cNvSpPr>
          <p:nvPr/>
        </p:nvSpPr>
        <p:spPr bwMode="auto">
          <a:xfrm>
            <a:off x="3514725" y="2565400"/>
            <a:ext cx="736600" cy="85725"/>
          </a:xfrm>
          <a:custGeom>
            <a:avLst/>
            <a:gdLst/>
            <a:ahLst/>
            <a:cxnLst>
              <a:cxn ang="0">
                <a:pos x="0" y="54"/>
              </a:cxn>
              <a:cxn ang="0">
                <a:pos x="0" y="0"/>
              </a:cxn>
              <a:cxn ang="0">
                <a:pos x="464" y="0"/>
              </a:cxn>
              <a:cxn ang="0">
                <a:pos x="464" y="54"/>
              </a:cxn>
            </a:cxnLst>
            <a:rect l="0" t="0" r="r" b="b"/>
            <a:pathLst>
              <a:path w="464" h="54">
                <a:moveTo>
                  <a:pt x="0" y="54"/>
                </a:moveTo>
                <a:lnTo>
                  <a:pt x="0" y="0"/>
                </a:lnTo>
                <a:lnTo>
                  <a:pt x="464" y="0"/>
                </a:lnTo>
                <a:lnTo>
                  <a:pt x="464" y="54"/>
                </a:lnTo>
              </a:path>
            </a:pathLst>
          </a:custGeom>
          <a:noFill/>
          <a:ln w="9525">
            <a:solidFill>
              <a:srgbClr val="231F20"/>
            </a:solidFill>
            <a:prstDash val="solid"/>
            <a:round/>
            <a:headEnd/>
            <a:tailEnd/>
          </a:ln>
        </p:spPr>
        <p:txBody>
          <a:bodyPr/>
          <a:lstStyle/>
          <a:p>
            <a:endParaRPr lang="en-US"/>
          </a:p>
        </p:txBody>
      </p:sp>
      <p:sp>
        <p:nvSpPr>
          <p:cNvPr id="58414" name="Freeform 46"/>
          <p:cNvSpPr>
            <a:spLocks/>
          </p:cNvSpPr>
          <p:nvPr/>
        </p:nvSpPr>
        <p:spPr bwMode="auto">
          <a:xfrm>
            <a:off x="4010025" y="2247900"/>
            <a:ext cx="1200150" cy="317500"/>
          </a:xfrm>
          <a:custGeom>
            <a:avLst/>
            <a:gdLst/>
            <a:ahLst/>
            <a:cxnLst>
              <a:cxn ang="0">
                <a:pos x="756" y="0"/>
              </a:cxn>
              <a:cxn ang="0">
                <a:pos x="600" y="0"/>
              </a:cxn>
              <a:cxn ang="0">
                <a:pos x="0" y="200"/>
              </a:cxn>
            </a:cxnLst>
            <a:rect l="0" t="0" r="r" b="b"/>
            <a:pathLst>
              <a:path w="756" h="200">
                <a:moveTo>
                  <a:pt x="756" y="0"/>
                </a:moveTo>
                <a:lnTo>
                  <a:pt x="600" y="0"/>
                </a:lnTo>
                <a:lnTo>
                  <a:pt x="0" y="200"/>
                </a:lnTo>
              </a:path>
            </a:pathLst>
          </a:custGeom>
          <a:noFill/>
          <a:ln w="9525">
            <a:solidFill>
              <a:srgbClr val="231F20"/>
            </a:solidFill>
            <a:prstDash val="solid"/>
            <a:round/>
            <a:headEnd/>
            <a:tailEnd/>
          </a:ln>
        </p:spPr>
        <p:txBody>
          <a:bodyPr/>
          <a:lstStyle/>
          <a:p>
            <a:endParaRPr lang="en-US"/>
          </a:p>
        </p:txBody>
      </p:sp>
      <p:sp>
        <p:nvSpPr>
          <p:cNvPr id="58415" name="Freeform 47"/>
          <p:cNvSpPr>
            <a:spLocks/>
          </p:cNvSpPr>
          <p:nvPr/>
        </p:nvSpPr>
        <p:spPr bwMode="auto">
          <a:xfrm>
            <a:off x="3527425" y="3956050"/>
            <a:ext cx="1682750" cy="50800"/>
          </a:xfrm>
          <a:custGeom>
            <a:avLst/>
            <a:gdLst/>
            <a:ahLst/>
            <a:cxnLst>
              <a:cxn ang="0">
                <a:pos x="0" y="32"/>
              </a:cxn>
              <a:cxn ang="0">
                <a:pos x="840" y="0"/>
              </a:cxn>
              <a:cxn ang="0">
                <a:pos x="1060" y="0"/>
              </a:cxn>
            </a:cxnLst>
            <a:rect l="0" t="0" r="r" b="b"/>
            <a:pathLst>
              <a:path w="1060" h="32">
                <a:moveTo>
                  <a:pt x="0" y="32"/>
                </a:moveTo>
                <a:lnTo>
                  <a:pt x="840" y="0"/>
                </a:lnTo>
                <a:lnTo>
                  <a:pt x="1060" y="0"/>
                </a:lnTo>
              </a:path>
            </a:pathLst>
          </a:custGeom>
          <a:noFill/>
          <a:ln w="9525">
            <a:solidFill>
              <a:srgbClr val="231F20"/>
            </a:solidFill>
            <a:prstDash val="solid"/>
            <a:round/>
            <a:headEnd/>
            <a:tailEnd/>
          </a:ln>
        </p:spPr>
        <p:txBody>
          <a:bodyPr/>
          <a:lstStyle/>
          <a:p>
            <a:endParaRPr lang="en-US"/>
          </a:p>
        </p:txBody>
      </p:sp>
      <p:sp>
        <p:nvSpPr>
          <p:cNvPr id="58416" name="Freeform 48"/>
          <p:cNvSpPr>
            <a:spLocks/>
          </p:cNvSpPr>
          <p:nvPr/>
        </p:nvSpPr>
        <p:spPr bwMode="auto">
          <a:xfrm>
            <a:off x="3206750" y="4746625"/>
            <a:ext cx="2003425" cy="3175"/>
          </a:xfrm>
          <a:custGeom>
            <a:avLst/>
            <a:gdLst/>
            <a:ahLst/>
            <a:cxnLst>
              <a:cxn ang="0">
                <a:pos x="1262" y="2"/>
              </a:cxn>
              <a:cxn ang="0">
                <a:pos x="1146" y="2"/>
              </a:cxn>
              <a:cxn ang="0">
                <a:pos x="0" y="0"/>
              </a:cxn>
            </a:cxnLst>
            <a:rect l="0" t="0" r="r" b="b"/>
            <a:pathLst>
              <a:path w="1262" h="2">
                <a:moveTo>
                  <a:pt x="1262" y="2"/>
                </a:moveTo>
                <a:lnTo>
                  <a:pt x="1146" y="2"/>
                </a:lnTo>
                <a:lnTo>
                  <a:pt x="0" y="0"/>
                </a:lnTo>
              </a:path>
            </a:pathLst>
          </a:custGeom>
          <a:noFill/>
          <a:ln w="9525">
            <a:solidFill>
              <a:srgbClr val="231F20"/>
            </a:solidFill>
            <a:prstDash val="solid"/>
            <a:round/>
            <a:headEnd/>
            <a:tailEnd/>
          </a:ln>
        </p:spPr>
        <p:txBody>
          <a:bodyPr/>
          <a:lstStyle/>
          <a:p>
            <a:endParaRPr lang="en-US"/>
          </a:p>
        </p:txBody>
      </p:sp>
      <p:sp>
        <p:nvSpPr>
          <p:cNvPr id="58417" name="Line 49"/>
          <p:cNvSpPr>
            <a:spLocks noChangeShapeType="1"/>
          </p:cNvSpPr>
          <p:nvPr/>
        </p:nvSpPr>
        <p:spPr bwMode="auto">
          <a:xfrm flipH="1">
            <a:off x="4321175" y="5680075"/>
            <a:ext cx="889000" cy="1588"/>
          </a:xfrm>
          <a:prstGeom prst="line">
            <a:avLst/>
          </a:prstGeom>
          <a:noFill/>
          <a:ln w="9525">
            <a:solidFill>
              <a:srgbClr val="231F20"/>
            </a:solidFill>
            <a:round/>
            <a:headEnd/>
            <a:tailEnd/>
          </a:ln>
        </p:spPr>
        <p:txBody>
          <a:bodyPr/>
          <a:lstStyle/>
          <a:p>
            <a:endParaRPr lang="en-US"/>
          </a:p>
        </p:txBody>
      </p:sp>
      <p:sp>
        <p:nvSpPr>
          <p:cNvPr id="58418" name="Line 50"/>
          <p:cNvSpPr>
            <a:spLocks noChangeShapeType="1"/>
          </p:cNvSpPr>
          <p:nvPr/>
        </p:nvSpPr>
        <p:spPr bwMode="auto">
          <a:xfrm flipH="1">
            <a:off x="2832100" y="3956050"/>
            <a:ext cx="2028825" cy="19050"/>
          </a:xfrm>
          <a:prstGeom prst="line">
            <a:avLst/>
          </a:prstGeom>
          <a:noFill/>
          <a:ln w="9525">
            <a:solidFill>
              <a:srgbClr val="231F20"/>
            </a:solidFill>
            <a:round/>
            <a:headEnd/>
            <a:tailEnd/>
          </a:ln>
        </p:spPr>
        <p:txBody>
          <a:bodyPr/>
          <a:lstStyle/>
          <a:p>
            <a:endParaRPr lang="en-US"/>
          </a:p>
        </p:txBody>
      </p:sp>
      <p:sp>
        <p:nvSpPr>
          <p:cNvPr id="58419" name="Freeform 51"/>
          <p:cNvSpPr>
            <a:spLocks/>
          </p:cNvSpPr>
          <p:nvPr/>
        </p:nvSpPr>
        <p:spPr bwMode="auto">
          <a:xfrm>
            <a:off x="3571875" y="5016500"/>
            <a:ext cx="1638300" cy="1588"/>
          </a:xfrm>
          <a:custGeom>
            <a:avLst/>
            <a:gdLst/>
            <a:ahLst/>
            <a:cxnLst>
              <a:cxn ang="0">
                <a:pos x="1032" y="0"/>
              </a:cxn>
              <a:cxn ang="0">
                <a:pos x="910" y="0"/>
              </a:cxn>
              <a:cxn ang="0">
                <a:pos x="0" y="0"/>
              </a:cxn>
            </a:cxnLst>
            <a:rect l="0" t="0" r="r" b="b"/>
            <a:pathLst>
              <a:path w="1032">
                <a:moveTo>
                  <a:pt x="1032" y="0"/>
                </a:moveTo>
                <a:lnTo>
                  <a:pt x="910" y="0"/>
                </a:lnTo>
                <a:lnTo>
                  <a:pt x="0" y="0"/>
                </a:lnTo>
              </a:path>
            </a:pathLst>
          </a:custGeom>
          <a:noFill/>
          <a:ln w="9525">
            <a:solidFill>
              <a:srgbClr val="231F20"/>
            </a:solidFill>
            <a:prstDash val="solid"/>
            <a:round/>
            <a:headEnd/>
            <a:tailEnd/>
          </a:ln>
        </p:spPr>
        <p:txBody>
          <a:bodyPr/>
          <a:lstStyle/>
          <a:p>
            <a:endParaRPr lang="en-US"/>
          </a:p>
        </p:txBody>
      </p:sp>
      <p:sp>
        <p:nvSpPr>
          <p:cNvPr id="58420" name="Rectangle 52"/>
          <p:cNvSpPr>
            <a:spLocks noChangeArrowheads="1"/>
          </p:cNvSpPr>
          <p:nvPr/>
        </p:nvSpPr>
        <p:spPr bwMode="auto">
          <a:xfrm>
            <a:off x="533400" y="501650"/>
            <a:ext cx="1054100" cy="274638"/>
          </a:xfrm>
          <a:prstGeom prst="rect">
            <a:avLst/>
          </a:prstGeom>
          <a:noFill/>
          <a:ln w="9525">
            <a:noFill/>
            <a:miter lim="800000"/>
            <a:headEnd/>
            <a:tailEnd/>
          </a:ln>
        </p:spPr>
        <p:txBody>
          <a:bodyPr wrap="none" lIns="0" tIns="0" rIns="0" bIns="0">
            <a:spAutoFit/>
          </a:bodyPr>
          <a:lstStyle/>
          <a:p>
            <a:pPr algn="l"/>
            <a:r>
              <a:rPr lang="en-US" sz="1800" b="1">
                <a:solidFill>
                  <a:srgbClr val="231F20"/>
                </a:solidFill>
                <a:latin typeface="Arial" charset="0"/>
              </a:rPr>
              <a:t>Hair shaft</a:t>
            </a:r>
            <a:endParaRPr lang="en-US" sz="1800" b="1">
              <a:latin typeface="Arial" charset="0"/>
            </a:endParaRPr>
          </a:p>
        </p:txBody>
      </p:sp>
      <p:sp>
        <p:nvSpPr>
          <p:cNvPr id="58421" name="Rectangle 53"/>
          <p:cNvSpPr>
            <a:spLocks noChangeArrowheads="1"/>
          </p:cNvSpPr>
          <p:nvPr/>
        </p:nvSpPr>
        <p:spPr bwMode="auto">
          <a:xfrm>
            <a:off x="539750" y="1158875"/>
            <a:ext cx="901700" cy="549275"/>
          </a:xfrm>
          <a:prstGeom prst="rect">
            <a:avLst/>
          </a:prstGeom>
          <a:noFill/>
          <a:ln w="9525">
            <a:noFill/>
            <a:miter lim="800000"/>
            <a:headEnd/>
            <a:tailEnd/>
          </a:ln>
        </p:spPr>
        <p:txBody>
          <a:bodyPr wrap="none" lIns="0" tIns="0" rIns="0" bIns="0">
            <a:spAutoFit/>
          </a:bodyPr>
          <a:lstStyle/>
          <a:p>
            <a:pPr algn="l"/>
            <a:r>
              <a:rPr lang="en-US" sz="1800" b="1">
                <a:solidFill>
                  <a:srgbClr val="231F20"/>
                </a:solidFill>
                <a:latin typeface="Arial" charset="0"/>
              </a:rPr>
              <a:t>Arrector</a:t>
            </a:r>
          </a:p>
          <a:p>
            <a:pPr algn="l"/>
            <a:r>
              <a:rPr lang="en-US" sz="1800" b="1">
                <a:solidFill>
                  <a:srgbClr val="231F20"/>
                </a:solidFill>
                <a:latin typeface="Arial" charset="0"/>
              </a:rPr>
              <a:t>pili</a:t>
            </a:r>
            <a:endParaRPr lang="en-US" sz="1800" b="1">
              <a:latin typeface="Arial" charset="0"/>
            </a:endParaRPr>
          </a:p>
        </p:txBody>
      </p:sp>
      <p:sp>
        <p:nvSpPr>
          <p:cNvPr id="58422" name="Rectangle 54"/>
          <p:cNvSpPr>
            <a:spLocks noChangeArrowheads="1"/>
          </p:cNvSpPr>
          <p:nvPr/>
        </p:nvSpPr>
        <p:spPr bwMode="auto">
          <a:xfrm>
            <a:off x="527050" y="1682750"/>
            <a:ext cx="1206500" cy="549275"/>
          </a:xfrm>
          <a:prstGeom prst="rect">
            <a:avLst/>
          </a:prstGeom>
          <a:noFill/>
          <a:ln w="9525">
            <a:noFill/>
            <a:miter lim="800000"/>
            <a:headEnd/>
            <a:tailEnd/>
          </a:ln>
        </p:spPr>
        <p:txBody>
          <a:bodyPr wrap="none" lIns="0" tIns="0" rIns="0" bIns="0">
            <a:spAutoFit/>
          </a:bodyPr>
          <a:lstStyle/>
          <a:p>
            <a:pPr algn="l"/>
            <a:r>
              <a:rPr lang="en-US" sz="1800" b="1">
                <a:solidFill>
                  <a:srgbClr val="231F20"/>
                </a:solidFill>
                <a:latin typeface="Arial" charset="0"/>
              </a:rPr>
              <a:t>Sebaceous</a:t>
            </a:r>
          </a:p>
          <a:p>
            <a:pPr algn="l"/>
            <a:r>
              <a:rPr lang="en-US" sz="1800" b="1">
                <a:solidFill>
                  <a:srgbClr val="231F20"/>
                </a:solidFill>
                <a:latin typeface="Arial" charset="0"/>
              </a:rPr>
              <a:t>gland</a:t>
            </a:r>
            <a:endParaRPr lang="en-US" sz="1800" b="1">
              <a:latin typeface="Arial" charset="0"/>
            </a:endParaRPr>
          </a:p>
        </p:txBody>
      </p:sp>
      <p:sp>
        <p:nvSpPr>
          <p:cNvPr id="58423" name="Rectangle 55"/>
          <p:cNvSpPr>
            <a:spLocks noChangeArrowheads="1"/>
          </p:cNvSpPr>
          <p:nvPr/>
        </p:nvSpPr>
        <p:spPr bwMode="auto">
          <a:xfrm>
            <a:off x="536575" y="2130425"/>
            <a:ext cx="1016000" cy="274638"/>
          </a:xfrm>
          <a:prstGeom prst="rect">
            <a:avLst/>
          </a:prstGeom>
          <a:noFill/>
          <a:ln w="9525">
            <a:noFill/>
            <a:miter lim="800000"/>
            <a:headEnd/>
            <a:tailEnd/>
          </a:ln>
        </p:spPr>
        <p:txBody>
          <a:bodyPr wrap="none" lIns="0" tIns="0" rIns="0" bIns="0">
            <a:spAutoFit/>
          </a:bodyPr>
          <a:lstStyle/>
          <a:p>
            <a:pPr algn="l"/>
            <a:r>
              <a:rPr lang="en-US" sz="1800" b="1">
                <a:solidFill>
                  <a:srgbClr val="231F20"/>
                </a:solidFill>
                <a:latin typeface="Arial" charset="0"/>
              </a:rPr>
              <a:t>Hair root </a:t>
            </a:r>
            <a:endParaRPr lang="en-US" sz="1800" b="1">
              <a:latin typeface="Arial" charset="0"/>
            </a:endParaRPr>
          </a:p>
        </p:txBody>
      </p:sp>
      <p:sp>
        <p:nvSpPr>
          <p:cNvPr id="58424" name="Rectangle 56"/>
          <p:cNvSpPr>
            <a:spLocks noChangeArrowheads="1"/>
          </p:cNvSpPr>
          <p:nvPr/>
        </p:nvSpPr>
        <p:spPr bwMode="auto">
          <a:xfrm>
            <a:off x="536575" y="2435225"/>
            <a:ext cx="990600" cy="274638"/>
          </a:xfrm>
          <a:prstGeom prst="rect">
            <a:avLst/>
          </a:prstGeom>
          <a:noFill/>
          <a:ln w="9525">
            <a:noFill/>
            <a:miter lim="800000"/>
            <a:headEnd/>
            <a:tailEnd/>
          </a:ln>
        </p:spPr>
        <p:txBody>
          <a:bodyPr wrap="none" lIns="0" tIns="0" rIns="0" bIns="0">
            <a:spAutoFit/>
          </a:bodyPr>
          <a:lstStyle/>
          <a:p>
            <a:pPr algn="l"/>
            <a:r>
              <a:rPr lang="en-US" sz="1800" b="1">
                <a:solidFill>
                  <a:srgbClr val="231F20"/>
                </a:solidFill>
                <a:latin typeface="Arial" charset="0"/>
              </a:rPr>
              <a:t>Hair bulb</a:t>
            </a:r>
            <a:endParaRPr lang="en-US" sz="1800" b="1">
              <a:latin typeface="Arial" charset="0"/>
            </a:endParaRPr>
          </a:p>
        </p:txBody>
      </p:sp>
      <p:sp>
        <p:nvSpPr>
          <p:cNvPr id="58425" name="Rectangle 57"/>
          <p:cNvSpPr>
            <a:spLocks noChangeArrowheads="1"/>
          </p:cNvSpPr>
          <p:nvPr/>
        </p:nvSpPr>
        <p:spPr bwMode="auto">
          <a:xfrm>
            <a:off x="1816100" y="5880100"/>
            <a:ext cx="330200" cy="322263"/>
          </a:xfrm>
          <a:prstGeom prst="rect">
            <a:avLst/>
          </a:prstGeom>
          <a:noFill/>
          <a:ln w="9525">
            <a:noFill/>
            <a:miter lim="800000"/>
            <a:headEnd/>
            <a:tailEnd/>
          </a:ln>
        </p:spPr>
        <p:txBody>
          <a:bodyPr wrap="none" lIns="0" tIns="0" rIns="0" bIns="0">
            <a:spAutoFit/>
          </a:bodyPr>
          <a:lstStyle/>
          <a:p>
            <a:pPr algn="l"/>
            <a:r>
              <a:rPr lang="en-US" sz="1800">
                <a:solidFill>
                  <a:srgbClr val="231F20"/>
                </a:solidFill>
                <a:latin typeface="Arial Black" pitchFamily="34" charset="0"/>
              </a:rPr>
              <a:t>(c)</a:t>
            </a:r>
            <a:endParaRPr lang="en-US" sz="1800">
              <a:latin typeface="Arial" charset="0"/>
            </a:endParaRPr>
          </a:p>
        </p:txBody>
      </p:sp>
      <p:sp>
        <p:nvSpPr>
          <p:cNvPr id="58426" name="Rectangle 58"/>
          <p:cNvSpPr>
            <a:spLocks noChangeArrowheads="1"/>
          </p:cNvSpPr>
          <p:nvPr/>
        </p:nvSpPr>
        <p:spPr bwMode="auto">
          <a:xfrm>
            <a:off x="2174875" y="5880100"/>
            <a:ext cx="6451600" cy="644525"/>
          </a:xfrm>
          <a:prstGeom prst="rect">
            <a:avLst/>
          </a:prstGeom>
          <a:noFill/>
          <a:ln w="9525">
            <a:noFill/>
            <a:miter lim="800000"/>
            <a:headEnd/>
            <a:tailEnd/>
          </a:ln>
        </p:spPr>
        <p:txBody>
          <a:bodyPr wrap="none" lIns="0" tIns="0" rIns="0" bIns="0">
            <a:spAutoFit/>
          </a:bodyPr>
          <a:lstStyle/>
          <a:p>
            <a:pPr algn="l"/>
            <a:r>
              <a:rPr lang="en-US" sz="1800">
                <a:solidFill>
                  <a:srgbClr val="231F20"/>
                </a:solidFill>
                <a:latin typeface="Arial Black" pitchFamily="34" charset="0"/>
              </a:rPr>
              <a:t>Diagram of a longitudinal view of the expanded hair</a:t>
            </a:r>
          </a:p>
          <a:p>
            <a:pPr algn="l"/>
            <a:r>
              <a:rPr lang="en-US" sz="1800">
                <a:solidFill>
                  <a:srgbClr val="231F20"/>
                </a:solidFill>
                <a:latin typeface="Arial Black" pitchFamily="34" charset="0"/>
              </a:rPr>
              <a:t>bulb of the follicle, which encloses the matrix</a:t>
            </a:r>
            <a:endParaRPr lang="en-US" sz="1800">
              <a:latin typeface="Arial" charset="0"/>
            </a:endParaRPr>
          </a:p>
        </p:txBody>
      </p:sp>
      <p:sp>
        <p:nvSpPr>
          <p:cNvPr id="58427" name="Rectangle 59"/>
          <p:cNvSpPr>
            <a:spLocks noChangeArrowheads="1"/>
          </p:cNvSpPr>
          <p:nvPr/>
        </p:nvSpPr>
        <p:spPr bwMode="auto">
          <a:xfrm>
            <a:off x="5241925" y="3030538"/>
            <a:ext cx="3330575" cy="274637"/>
          </a:xfrm>
          <a:prstGeom prst="rect">
            <a:avLst/>
          </a:prstGeom>
          <a:noFill/>
          <a:ln w="9525">
            <a:noFill/>
            <a:miter lim="800000"/>
            <a:headEnd/>
            <a:tailEnd/>
          </a:ln>
        </p:spPr>
        <p:txBody>
          <a:bodyPr wrap="none" lIns="0" tIns="0" rIns="0" bIns="0">
            <a:spAutoFit/>
          </a:bodyPr>
          <a:lstStyle/>
          <a:p>
            <a:pPr algn="l"/>
            <a:r>
              <a:rPr lang="en-US" sz="1800" b="1">
                <a:latin typeface="Arial" charset="0"/>
              </a:rPr>
              <a:t>• </a:t>
            </a:r>
            <a:r>
              <a:rPr lang="en-US" sz="1800" b="1">
                <a:solidFill>
                  <a:srgbClr val="231F20"/>
                </a:solidFill>
                <a:latin typeface="Arial" charset="0"/>
              </a:rPr>
              <a:t>Internal epithelial root sheath</a:t>
            </a:r>
          </a:p>
        </p:txBody>
      </p:sp>
      <p:sp>
        <p:nvSpPr>
          <p:cNvPr id="58428" name="Rectangle 60"/>
          <p:cNvSpPr>
            <a:spLocks noChangeArrowheads="1"/>
          </p:cNvSpPr>
          <p:nvPr/>
        </p:nvSpPr>
        <p:spPr bwMode="auto">
          <a:xfrm>
            <a:off x="5241925" y="2801938"/>
            <a:ext cx="3406775" cy="274637"/>
          </a:xfrm>
          <a:prstGeom prst="rect">
            <a:avLst/>
          </a:prstGeom>
          <a:noFill/>
          <a:ln w="9525">
            <a:noFill/>
            <a:miter lim="800000"/>
            <a:headEnd/>
            <a:tailEnd/>
          </a:ln>
        </p:spPr>
        <p:txBody>
          <a:bodyPr wrap="none" lIns="0" tIns="0" rIns="0" bIns="0">
            <a:spAutoFit/>
          </a:bodyPr>
          <a:lstStyle/>
          <a:p>
            <a:pPr algn="l"/>
            <a:r>
              <a:rPr lang="en-US" sz="1800" b="1">
                <a:latin typeface="Arial" charset="0"/>
              </a:rPr>
              <a:t>• </a:t>
            </a:r>
            <a:r>
              <a:rPr lang="en-US" sz="1800" b="1">
                <a:solidFill>
                  <a:srgbClr val="231F20"/>
                </a:solidFill>
                <a:latin typeface="Arial" charset="0"/>
              </a:rPr>
              <a:t>External epithelial root sheath</a:t>
            </a:r>
          </a:p>
        </p:txBody>
      </p:sp>
      <p:sp>
        <p:nvSpPr>
          <p:cNvPr id="58429" name="Rectangle 61"/>
          <p:cNvSpPr>
            <a:spLocks noChangeArrowheads="1"/>
          </p:cNvSpPr>
          <p:nvPr/>
        </p:nvSpPr>
        <p:spPr bwMode="auto">
          <a:xfrm>
            <a:off x="5241925" y="2341563"/>
            <a:ext cx="3406775" cy="274637"/>
          </a:xfrm>
          <a:prstGeom prst="rect">
            <a:avLst/>
          </a:prstGeom>
          <a:noFill/>
          <a:ln w="9525">
            <a:noFill/>
            <a:miter lim="800000"/>
            <a:headEnd/>
            <a:tailEnd/>
          </a:ln>
        </p:spPr>
        <p:txBody>
          <a:bodyPr wrap="none" lIns="0" tIns="0" rIns="0" bIns="0">
            <a:spAutoFit/>
          </a:bodyPr>
          <a:lstStyle/>
          <a:p>
            <a:pPr algn="l"/>
            <a:r>
              <a:rPr lang="en-US" sz="1800" b="1">
                <a:latin typeface="Arial" charset="0"/>
              </a:rPr>
              <a:t>• </a:t>
            </a:r>
            <a:r>
              <a:rPr lang="en-US" sz="1800" b="1">
                <a:solidFill>
                  <a:srgbClr val="231F20"/>
                </a:solidFill>
                <a:latin typeface="Arial" charset="0"/>
              </a:rPr>
              <a:t>Connective tissue root sheath</a:t>
            </a:r>
          </a:p>
        </p:txBody>
      </p:sp>
      <p:sp>
        <p:nvSpPr>
          <p:cNvPr id="58430" name="Rectangle 62"/>
          <p:cNvSpPr>
            <a:spLocks noChangeArrowheads="1"/>
          </p:cNvSpPr>
          <p:nvPr/>
        </p:nvSpPr>
        <p:spPr bwMode="auto">
          <a:xfrm>
            <a:off x="5226050" y="2092325"/>
            <a:ext cx="1511300" cy="322263"/>
          </a:xfrm>
          <a:prstGeom prst="rect">
            <a:avLst/>
          </a:prstGeom>
          <a:noFill/>
          <a:ln w="9525">
            <a:noFill/>
            <a:miter lim="800000"/>
            <a:headEnd/>
            <a:tailEnd/>
          </a:ln>
        </p:spPr>
        <p:txBody>
          <a:bodyPr wrap="none" lIns="0" tIns="0" rIns="0" bIns="0">
            <a:spAutoFit/>
          </a:bodyPr>
          <a:lstStyle/>
          <a:p>
            <a:pPr algn="l"/>
            <a:r>
              <a:rPr lang="en-US" sz="1800">
                <a:solidFill>
                  <a:srgbClr val="231F20"/>
                </a:solidFill>
                <a:latin typeface="Arial Black" pitchFamily="34" charset="0"/>
              </a:rPr>
              <a:t>Follicle wall</a:t>
            </a:r>
            <a:endParaRPr lang="en-US" sz="1800">
              <a:latin typeface="Arial" charset="0"/>
            </a:endParaRPr>
          </a:p>
        </p:txBody>
      </p:sp>
      <p:sp>
        <p:nvSpPr>
          <p:cNvPr id="58431" name="Rectangle 63"/>
          <p:cNvSpPr>
            <a:spLocks noChangeArrowheads="1"/>
          </p:cNvSpPr>
          <p:nvPr/>
        </p:nvSpPr>
        <p:spPr bwMode="auto">
          <a:xfrm>
            <a:off x="5229225" y="4359275"/>
            <a:ext cx="1193800" cy="274638"/>
          </a:xfrm>
          <a:prstGeom prst="rect">
            <a:avLst/>
          </a:prstGeom>
          <a:noFill/>
          <a:ln w="9525">
            <a:noFill/>
            <a:miter lim="800000"/>
            <a:headEnd/>
            <a:tailEnd/>
          </a:ln>
        </p:spPr>
        <p:txBody>
          <a:bodyPr wrap="none" lIns="0" tIns="0" rIns="0" bIns="0">
            <a:spAutoFit/>
          </a:bodyPr>
          <a:lstStyle/>
          <a:p>
            <a:pPr algn="l"/>
            <a:r>
              <a:rPr lang="en-US" sz="1800" b="1">
                <a:solidFill>
                  <a:srgbClr val="231F20"/>
                </a:solidFill>
                <a:latin typeface="Arial" charset="0"/>
              </a:rPr>
              <a:t>Hair matrix</a:t>
            </a:r>
            <a:endParaRPr lang="en-US" sz="1800" b="1">
              <a:latin typeface="Arial" charset="0"/>
            </a:endParaRPr>
          </a:p>
        </p:txBody>
      </p:sp>
      <p:sp>
        <p:nvSpPr>
          <p:cNvPr id="58432" name="Rectangle 64"/>
          <p:cNvSpPr>
            <a:spLocks noChangeArrowheads="1"/>
          </p:cNvSpPr>
          <p:nvPr/>
        </p:nvSpPr>
        <p:spPr bwMode="auto">
          <a:xfrm>
            <a:off x="5229225" y="4895850"/>
            <a:ext cx="1244600" cy="274638"/>
          </a:xfrm>
          <a:prstGeom prst="rect">
            <a:avLst/>
          </a:prstGeom>
          <a:noFill/>
          <a:ln w="9525">
            <a:noFill/>
            <a:miter lim="800000"/>
            <a:headEnd/>
            <a:tailEnd/>
          </a:ln>
        </p:spPr>
        <p:txBody>
          <a:bodyPr wrap="none" lIns="0" tIns="0" rIns="0" bIns="0">
            <a:spAutoFit/>
          </a:bodyPr>
          <a:lstStyle/>
          <a:p>
            <a:pPr algn="l"/>
            <a:r>
              <a:rPr lang="en-US" sz="1800" b="1">
                <a:solidFill>
                  <a:srgbClr val="231F20"/>
                </a:solidFill>
                <a:latin typeface="Arial" charset="0"/>
              </a:rPr>
              <a:t>Melanocyte</a:t>
            </a:r>
            <a:endParaRPr lang="en-US" sz="1800" b="1">
              <a:latin typeface="Arial" charset="0"/>
            </a:endParaRPr>
          </a:p>
        </p:txBody>
      </p:sp>
      <p:sp>
        <p:nvSpPr>
          <p:cNvPr id="58433" name="Rectangle 65"/>
          <p:cNvSpPr>
            <a:spLocks noChangeArrowheads="1"/>
          </p:cNvSpPr>
          <p:nvPr/>
        </p:nvSpPr>
        <p:spPr bwMode="auto">
          <a:xfrm>
            <a:off x="5229225" y="4629150"/>
            <a:ext cx="1231900" cy="274638"/>
          </a:xfrm>
          <a:prstGeom prst="rect">
            <a:avLst/>
          </a:prstGeom>
          <a:noFill/>
          <a:ln w="9525">
            <a:noFill/>
            <a:miter lim="800000"/>
            <a:headEnd/>
            <a:tailEnd/>
          </a:ln>
        </p:spPr>
        <p:txBody>
          <a:bodyPr wrap="none" lIns="0" tIns="0" rIns="0" bIns="0">
            <a:spAutoFit/>
          </a:bodyPr>
          <a:lstStyle/>
          <a:p>
            <a:pPr algn="l"/>
            <a:r>
              <a:rPr lang="en-US" sz="1800" b="1">
                <a:solidFill>
                  <a:srgbClr val="231F20"/>
                </a:solidFill>
                <a:latin typeface="Arial" charset="0"/>
              </a:rPr>
              <a:t>Hair papilla</a:t>
            </a:r>
            <a:endParaRPr lang="en-US" sz="1800" b="1">
              <a:latin typeface="Arial" charset="0"/>
            </a:endParaRPr>
          </a:p>
        </p:txBody>
      </p:sp>
      <p:sp>
        <p:nvSpPr>
          <p:cNvPr id="58434" name="Rectangle 66"/>
          <p:cNvSpPr>
            <a:spLocks noChangeArrowheads="1"/>
          </p:cNvSpPr>
          <p:nvPr/>
        </p:nvSpPr>
        <p:spPr bwMode="auto">
          <a:xfrm>
            <a:off x="5232400" y="5572125"/>
            <a:ext cx="3225800" cy="274638"/>
          </a:xfrm>
          <a:prstGeom prst="rect">
            <a:avLst/>
          </a:prstGeom>
          <a:noFill/>
          <a:ln w="9525">
            <a:noFill/>
            <a:miter lim="800000"/>
            <a:headEnd/>
            <a:tailEnd/>
          </a:ln>
        </p:spPr>
        <p:txBody>
          <a:bodyPr wrap="none" lIns="0" tIns="0" rIns="0" bIns="0">
            <a:spAutoFit/>
          </a:bodyPr>
          <a:lstStyle/>
          <a:p>
            <a:pPr algn="l"/>
            <a:r>
              <a:rPr lang="en-US" sz="1800" b="1">
                <a:solidFill>
                  <a:srgbClr val="231F20"/>
                </a:solidFill>
                <a:latin typeface="Arial" charset="0"/>
              </a:rPr>
              <a:t>Subcutaneous adipose tissue</a:t>
            </a:r>
            <a:endParaRPr lang="en-US" sz="1800" b="1">
              <a:latin typeface="Arial" charset="0"/>
            </a:endParaRPr>
          </a:p>
        </p:txBody>
      </p:sp>
      <p:sp>
        <p:nvSpPr>
          <p:cNvPr id="58435" name="Rectangle 67"/>
          <p:cNvSpPr>
            <a:spLocks noChangeArrowheads="1"/>
          </p:cNvSpPr>
          <p:nvPr/>
        </p:nvSpPr>
        <p:spPr bwMode="auto">
          <a:xfrm>
            <a:off x="5241925" y="4027488"/>
            <a:ext cx="993775" cy="274637"/>
          </a:xfrm>
          <a:prstGeom prst="rect">
            <a:avLst/>
          </a:prstGeom>
          <a:noFill/>
          <a:ln w="9525">
            <a:noFill/>
            <a:miter lim="800000"/>
            <a:headEnd/>
            <a:tailEnd/>
          </a:ln>
        </p:spPr>
        <p:txBody>
          <a:bodyPr wrap="none" lIns="0" tIns="0" rIns="0" bIns="0">
            <a:spAutoFit/>
          </a:bodyPr>
          <a:lstStyle/>
          <a:p>
            <a:pPr algn="l"/>
            <a:r>
              <a:rPr lang="en-US" sz="1800" b="1">
                <a:latin typeface="Arial" charset="0"/>
              </a:rPr>
              <a:t>• </a:t>
            </a:r>
            <a:r>
              <a:rPr lang="en-US" sz="1800" b="1">
                <a:solidFill>
                  <a:srgbClr val="231F20"/>
                </a:solidFill>
                <a:latin typeface="Arial" charset="0"/>
              </a:rPr>
              <a:t>Medulla</a:t>
            </a:r>
          </a:p>
        </p:txBody>
      </p:sp>
      <p:sp>
        <p:nvSpPr>
          <p:cNvPr id="58436" name="Rectangle 68"/>
          <p:cNvSpPr>
            <a:spLocks noChangeArrowheads="1"/>
          </p:cNvSpPr>
          <p:nvPr/>
        </p:nvSpPr>
        <p:spPr bwMode="auto">
          <a:xfrm>
            <a:off x="5241925" y="3830638"/>
            <a:ext cx="866775" cy="274637"/>
          </a:xfrm>
          <a:prstGeom prst="rect">
            <a:avLst/>
          </a:prstGeom>
          <a:noFill/>
          <a:ln w="9525">
            <a:noFill/>
            <a:miter lim="800000"/>
            <a:headEnd/>
            <a:tailEnd/>
          </a:ln>
        </p:spPr>
        <p:txBody>
          <a:bodyPr wrap="none" lIns="0" tIns="0" rIns="0" bIns="0">
            <a:spAutoFit/>
          </a:bodyPr>
          <a:lstStyle/>
          <a:p>
            <a:pPr algn="l"/>
            <a:r>
              <a:rPr lang="en-US" sz="1800" b="1">
                <a:latin typeface="Arial" charset="0"/>
              </a:rPr>
              <a:t>• </a:t>
            </a:r>
            <a:r>
              <a:rPr lang="en-US" sz="1800" b="1">
                <a:solidFill>
                  <a:srgbClr val="231F20"/>
                </a:solidFill>
                <a:latin typeface="Arial" charset="0"/>
              </a:rPr>
              <a:t>Cortex</a:t>
            </a:r>
          </a:p>
        </p:txBody>
      </p:sp>
      <p:sp>
        <p:nvSpPr>
          <p:cNvPr id="58437" name="Rectangle 69"/>
          <p:cNvSpPr>
            <a:spLocks noChangeArrowheads="1"/>
          </p:cNvSpPr>
          <p:nvPr/>
        </p:nvSpPr>
        <p:spPr bwMode="auto">
          <a:xfrm>
            <a:off x="5241925" y="3630613"/>
            <a:ext cx="904875" cy="274637"/>
          </a:xfrm>
          <a:prstGeom prst="rect">
            <a:avLst/>
          </a:prstGeom>
          <a:noFill/>
          <a:ln w="9525">
            <a:noFill/>
            <a:miter lim="800000"/>
            <a:headEnd/>
            <a:tailEnd/>
          </a:ln>
        </p:spPr>
        <p:txBody>
          <a:bodyPr wrap="none" lIns="0" tIns="0" rIns="0" bIns="0">
            <a:spAutoFit/>
          </a:bodyPr>
          <a:lstStyle/>
          <a:p>
            <a:pPr algn="l"/>
            <a:r>
              <a:rPr lang="en-US" sz="1800" b="1">
                <a:latin typeface="Arial" charset="0"/>
              </a:rPr>
              <a:t>• </a:t>
            </a:r>
            <a:r>
              <a:rPr lang="en-US" sz="1800" b="1">
                <a:solidFill>
                  <a:srgbClr val="231F20"/>
                </a:solidFill>
                <a:latin typeface="Arial" charset="0"/>
              </a:rPr>
              <a:t>Cuticle</a:t>
            </a:r>
          </a:p>
        </p:txBody>
      </p:sp>
      <p:sp>
        <p:nvSpPr>
          <p:cNvPr id="58438" name="Rectangle 70"/>
          <p:cNvSpPr>
            <a:spLocks noChangeArrowheads="1"/>
          </p:cNvSpPr>
          <p:nvPr/>
        </p:nvSpPr>
        <p:spPr bwMode="auto">
          <a:xfrm>
            <a:off x="5241925" y="2573338"/>
            <a:ext cx="2111375" cy="274637"/>
          </a:xfrm>
          <a:prstGeom prst="rect">
            <a:avLst/>
          </a:prstGeom>
          <a:noFill/>
          <a:ln w="9525">
            <a:noFill/>
            <a:miter lim="800000"/>
            <a:headEnd/>
            <a:tailEnd/>
          </a:ln>
        </p:spPr>
        <p:txBody>
          <a:bodyPr wrap="none" lIns="0" tIns="0" rIns="0" bIns="0">
            <a:spAutoFit/>
          </a:bodyPr>
          <a:lstStyle/>
          <a:p>
            <a:pPr algn="l"/>
            <a:r>
              <a:rPr lang="en-US" sz="1800" b="1">
                <a:latin typeface="Arial" charset="0"/>
              </a:rPr>
              <a:t>• </a:t>
            </a:r>
            <a:r>
              <a:rPr lang="en-US" sz="1800" b="1">
                <a:solidFill>
                  <a:srgbClr val="231F20"/>
                </a:solidFill>
                <a:latin typeface="Arial" charset="0"/>
              </a:rPr>
              <a:t>Glassy membrane</a:t>
            </a:r>
          </a:p>
        </p:txBody>
      </p:sp>
      <p:sp>
        <p:nvSpPr>
          <p:cNvPr id="58439" name="Rectangle 71"/>
          <p:cNvSpPr>
            <a:spLocks noChangeArrowheads="1"/>
          </p:cNvSpPr>
          <p:nvPr/>
        </p:nvSpPr>
        <p:spPr bwMode="auto">
          <a:xfrm>
            <a:off x="5229225" y="3363913"/>
            <a:ext cx="1104900" cy="322262"/>
          </a:xfrm>
          <a:prstGeom prst="rect">
            <a:avLst/>
          </a:prstGeom>
          <a:noFill/>
          <a:ln w="9525">
            <a:noFill/>
            <a:miter lim="800000"/>
            <a:headEnd/>
            <a:tailEnd/>
          </a:ln>
        </p:spPr>
        <p:txBody>
          <a:bodyPr wrap="none" lIns="0" tIns="0" rIns="0" bIns="0">
            <a:spAutoFit/>
          </a:bodyPr>
          <a:lstStyle/>
          <a:p>
            <a:pPr algn="l"/>
            <a:r>
              <a:rPr lang="en-US" sz="1800">
                <a:solidFill>
                  <a:srgbClr val="231F20"/>
                </a:solidFill>
                <a:latin typeface="Arial Black" pitchFamily="34" charset="0"/>
              </a:rPr>
              <a:t>Hair root</a:t>
            </a:r>
            <a:endParaRPr lang="en-US" sz="1800">
              <a:latin typeface="Arial" charset="0"/>
            </a:endParaRPr>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7765" name="Picture 5"/>
          <p:cNvPicPr>
            <a:picLocks noChangeAspect="1" noChangeArrowheads="1"/>
          </p:cNvPicPr>
          <p:nvPr/>
        </p:nvPicPr>
        <p:blipFill>
          <a:blip r:embed="rId2" cstate="print"/>
          <a:srcRect l="33905" r="2835" b="8385"/>
          <a:stretch>
            <a:fillRect/>
          </a:stretch>
        </p:blipFill>
        <p:spPr bwMode="auto">
          <a:xfrm>
            <a:off x="3246438" y="565150"/>
            <a:ext cx="5207000" cy="5376863"/>
          </a:xfrm>
          <a:prstGeom prst="rect">
            <a:avLst/>
          </a:prstGeom>
          <a:noFill/>
        </p:spPr>
      </p:pic>
      <p:sp>
        <p:nvSpPr>
          <p:cNvPr id="117766" name="Freeform 6"/>
          <p:cNvSpPr>
            <a:spLocks/>
          </p:cNvSpPr>
          <p:nvPr/>
        </p:nvSpPr>
        <p:spPr bwMode="auto">
          <a:xfrm>
            <a:off x="1773238" y="3352800"/>
            <a:ext cx="2954337" cy="430213"/>
          </a:xfrm>
          <a:custGeom>
            <a:avLst/>
            <a:gdLst/>
            <a:ahLst/>
            <a:cxnLst>
              <a:cxn ang="0">
                <a:pos x="1861" y="0"/>
              </a:cxn>
              <a:cxn ang="0">
                <a:pos x="522" y="271"/>
              </a:cxn>
              <a:cxn ang="0">
                <a:pos x="0" y="271"/>
              </a:cxn>
            </a:cxnLst>
            <a:rect l="0" t="0" r="r" b="b"/>
            <a:pathLst>
              <a:path w="1861" h="271">
                <a:moveTo>
                  <a:pt x="1861" y="0"/>
                </a:moveTo>
                <a:lnTo>
                  <a:pt x="522" y="271"/>
                </a:lnTo>
                <a:lnTo>
                  <a:pt x="0" y="271"/>
                </a:lnTo>
              </a:path>
            </a:pathLst>
          </a:custGeom>
          <a:noFill/>
          <a:ln w="31750">
            <a:solidFill>
              <a:srgbClr val="FFFFFF"/>
            </a:solidFill>
            <a:prstDash val="solid"/>
            <a:round/>
            <a:headEnd/>
            <a:tailEnd/>
          </a:ln>
        </p:spPr>
        <p:txBody>
          <a:bodyPr/>
          <a:lstStyle/>
          <a:p>
            <a:endParaRPr lang="en-US"/>
          </a:p>
        </p:txBody>
      </p:sp>
      <p:sp>
        <p:nvSpPr>
          <p:cNvPr id="117767" name="Freeform 7"/>
          <p:cNvSpPr>
            <a:spLocks/>
          </p:cNvSpPr>
          <p:nvPr/>
        </p:nvSpPr>
        <p:spPr bwMode="auto">
          <a:xfrm>
            <a:off x="1630363" y="3057525"/>
            <a:ext cx="3430587" cy="477838"/>
          </a:xfrm>
          <a:custGeom>
            <a:avLst/>
            <a:gdLst/>
            <a:ahLst/>
            <a:cxnLst>
              <a:cxn ang="0">
                <a:pos x="2161" y="0"/>
              </a:cxn>
              <a:cxn ang="0">
                <a:pos x="612" y="301"/>
              </a:cxn>
              <a:cxn ang="0">
                <a:pos x="0" y="301"/>
              </a:cxn>
            </a:cxnLst>
            <a:rect l="0" t="0" r="r" b="b"/>
            <a:pathLst>
              <a:path w="2161" h="301">
                <a:moveTo>
                  <a:pt x="2161" y="0"/>
                </a:moveTo>
                <a:lnTo>
                  <a:pt x="612" y="301"/>
                </a:lnTo>
                <a:lnTo>
                  <a:pt x="0" y="301"/>
                </a:lnTo>
              </a:path>
            </a:pathLst>
          </a:custGeom>
          <a:noFill/>
          <a:ln w="31750">
            <a:solidFill>
              <a:srgbClr val="FFFFFF"/>
            </a:solidFill>
            <a:prstDash val="solid"/>
            <a:round/>
            <a:headEnd/>
            <a:tailEnd/>
          </a:ln>
        </p:spPr>
        <p:txBody>
          <a:bodyPr/>
          <a:lstStyle/>
          <a:p>
            <a:endParaRPr lang="en-US"/>
          </a:p>
        </p:txBody>
      </p:sp>
      <p:sp>
        <p:nvSpPr>
          <p:cNvPr id="117768" name="Freeform 8"/>
          <p:cNvSpPr>
            <a:spLocks/>
          </p:cNvSpPr>
          <p:nvPr/>
        </p:nvSpPr>
        <p:spPr bwMode="auto">
          <a:xfrm>
            <a:off x="2808288" y="2546350"/>
            <a:ext cx="1311275" cy="88900"/>
          </a:xfrm>
          <a:custGeom>
            <a:avLst/>
            <a:gdLst/>
            <a:ahLst/>
            <a:cxnLst>
              <a:cxn ang="0">
                <a:pos x="0" y="0"/>
              </a:cxn>
              <a:cxn ang="0">
                <a:pos x="826" y="2"/>
              </a:cxn>
              <a:cxn ang="0">
                <a:pos x="826" y="56"/>
              </a:cxn>
            </a:cxnLst>
            <a:rect l="0" t="0" r="r" b="b"/>
            <a:pathLst>
              <a:path w="826" h="56">
                <a:moveTo>
                  <a:pt x="0" y="0"/>
                </a:moveTo>
                <a:lnTo>
                  <a:pt x="826" y="2"/>
                </a:lnTo>
                <a:lnTo>
                  <a:pt x="826" y="56"/>
                </a:lnTo>
              </a:path>
            </a:pathLst>
          </a:custGeom>
          <a:noFill/>
          <a:ln w="31750">
            <a:solidFill>
              <a:srgbClr val="FFFFFF"/>
            </a:solidFill>
            <a:prstDash val="solid"/>
            <a:round/>
            <a:headEnd/>
            <a:tailEnd/>
          </a:ln>
        </p:spPr>
        <p:txBody>
          <a:bodyPr/>
          <a:lstStyle/>
          <a:p>
            <a:endParaRPr lang="en-US"/>
          </a:p>
        </p:txBody>
      </p:sp>
      <p:sp>
        <p:nvSpPr>
          <p:cNvPr id="117769" name="Freeform 9"/>
          <p:cNvSpPr>
            <a:spLocks/>
          </p:cNvSpPr>
          <p:nvPr/>
        </p:nvSpPr>
        <p:spPr bwMode="auto">
          <a:xfrm>
            <a:off x="2868613" y="2022475"/>
            <a:ext cx="1143000" cy="63500"/>
          </a:xfrm>
          <a:custGeom>
            <a:avLst/>
            <a:gdLst/>
            <a:ahLst/>
            <a:cxnLst>
              <a:cxn ang="0">
                <a:pos x="0" y="38"/>
              </a:cxn>
              <a:cxn ang="0">
                <a:pos x="720" y="40"/>
              </a:cxn>
              <a:cxn ang="0">
                <a:pos x="720" y="0"/>
              </a:cxn>
            </a:cxnLst>
            <a:rect l="0" t="0" r="r" b="b"/>
            <a:pathLst>
              <a:path w="720" h="40">
                <a:moveTo>
                  <a:pt x="0" y="38"/>
                </a:moveTo>
                <a:lnTo>
                  <a:pt x="720" y="40"/>
                </a:lnTo>
                <a:lnTo>
                  <a:pt x="720" y="0"/>
                </a:lnTo>
              </a:path>
            </a:pathLst>
          </a:custGeom>
          <a:noFill/>
          <a:ln w="31750">
            <a:solidFill>
              <a:srgbClr val="FFFFFF"/>
            </a:solidFill>
            <a:prstDash val="solid"/>
            <a:round/>
            <a:headEnd/>
            <a:tailEnd/>
          </a:ln>
        </p:spPr>
        <p:txBody>
          <a:bodyPr/>
          <a:lstStyle/>
          <a:p>
            <a:endParaRPr lang="en-US"/>
          </a:p>
        </p:txBody>
      </p:sp>
      <p:sp>
        <p:nvSpPr>
          <p:cNvPr id="117770" name="Freeform 10"/>
          <p:cNvSpPr>
            <a:spLocks/>
          </p:cNvSpPr>
          <p:nvPr/>
        </p:nvSpPr>
        <p:spPr bwMode="auto">
          <a:xfrm>
            <a:off x="2462213" y="3875088"/>
            <a:ext cx="2262187" cy="266700"/>
          </a:xfrm>
          <a:custGeom>
            <a:avLst/>
            <a:gdLst/>
            <a:ahLst/>
            <a:cxnLst>
              <a:cxn ang="0">
                <a:pos x="0" y="168"/>
              </a:cxn>
              <a:cxn ang="0">
                <a:pos x="1064" y="168"/>
              </a:cxn>
              <a:cxn ang="0">
                <a:pos x="1425" y="0"/>
              </a:cxn>
            </a:cxnLst>
            <a:rect l="0" t="0" r="r" b="b"/>
            <a:pathLst>
              <a:path w="1425" h="168">
                <a:moveTo>
                  <a:pt x="0" y="168"/>
                </a:moveTo>
                <a:lnTo>
                  <a:pt x="1064" y="168"/>
                </a:lnTo>
                <a:lnTo>
                  <a:pt x="1425" y="0"/>
                </a:lnTo>
              </a:path>
            </a:pathLst>
          </a:custGeom>
          <a:noFill/>
          <a:ln w="31750">
            <a:solidFill>
              <a:srgbClr val="FFFFFF"/>
            </a:solidFill>
            <a:prstDash val="solid"/>
            <a:round/>
            <a:headEnd/>
            <a:tailEnd/>
          </a:ln>
        </p:spPr>
        <p:txBody>
          <a:bodyPr/>
          <a:lstStyle/>
          <a:p>
            <a:endParaRPr lang="en-US"/>
          </a:p>
        </p:txBody>
      </p:sp>
      <p:sp>
        <p:nvSpPr>
          <p:cNvPr id="117771" name="Freeform 11"/>
          <p:cNvSpPr>
            <a:spLocks/>
          </p:cNvSpPr>
          <p:nvPr/>
        </p:nvSpPr>
        <p:spPr bwMode="auto">
          <a:xfrm>
            <a:off x="1976438" y="4354513"/>
            <a:ext cx="2719387" cy="127000"/>
          </a:xfrm>
          <a:custGeom>
            <a:avLst/>
            <a:gdLst/>
            <a:ahLst/>
            <a:cxnLst>
              <a:cxn ang="0">
                <a:pos x="0" y="80"/>
              </a:cxn>
              <a:cxn ang="0">
                <a:pos x="1368" y="80"/>
              </a:cxn>
              <a:cxn ang="0">
                <a:pos x="1713" y="0"/>
              </a:cxn>
            </a:cxnLst>
            <a:rect l="0" t="0" r="r" b="b"/>
            <a:pathLst>
              <a:path w="1713" h="80">
                <a:moveTo>
                  <a:pt x="0" y="80"/>
                </a:moveTo>
                <a:lnTo>
                  <a:pt x="1368" y="80"/>
                </a:lnTo>
                <a:lnTo>
                  <a:pt x="1713" y="0"/>
                </a:lnTo>
              </a:path>
            </a:pathLst>
          </a:custGeom>
          <a:noFill/>
          <a:ln w="31750">
            <a:solidFill>
              <a:srgbClr val="FFFFFF"/>
            </a:solidFill>
            <a:prstDash val="solid"/>
            <a:round/>
            <a:headEnd/>
            <a:tailEnd/>
          </a:ln>
        </p:spPr>
        <p:txBody>
          <a:bodyPr/>
          <a:lstStyle/>
          <a:p>
            <a:endParaRPr lang="en-US"/>
          </a:p>
        </p:txBody>
      </p:sp>
      <p:sp>
        <p:nvSpPr>
          <p:cNvPr id="117772" name="Line 12"/>
          <p:cNvSpPr>
            <a:spLocks noChangeShapeType="1"/>
          </p:cNvSpPr>
          <p:nvPr/>
        </p:nvSpPr>
        <p:spPr bwMode="auto">
          <a:xfrm>
            <a:off x="2417763" y="1425575"/>
            <a:ext cx="1152525" cy="1588"/>
          </a:xfrm>
          <a:prstGeom prst="line">
            <a:avLst/>
          </a:prstGeom>
          <a:noFill/>
          <a:ln w="31750">
            <a:solidFill>
              <a:srgbClr val="FFFFFF"/>
            </a:solidFill>
            <a:round/>
            <a:headEnd/>
            <a:tailEnd/>
          </a:ln>
        </p:spPr>
        <p:txBody>
          <a:bodyPr/>
          <a:lstStyle/>
          <a:p>
            <a:endParaRPr lang="en-US"/>
          </a:p>
        </p:txBody>
      </p:sp>
      <p:sp>
        <p:nvSpPr>
          <p:cNvPr id="117773" name="Line 13"/>
          <p:cNvSpPr>
            <a:spLocks noChangeShapeType="1"/>
          </p:cNvSpPr>
          <p:nvPr/>
        </p:nvSpPr>
        <p:spPr bwMode="auto">
          <a:xfrm>
            <a:off x="2360613" y="5681663"/>
            <a:ext cx="1111250" cy="1587"/>
          </a:xfrm>
          <a:prstGeom prst="line">
            <a:avLst/>
          </a:prstGeom>
          <a:noFill/>
          <a:ln w="31750">
            <a:solidFill>
              <a:srgbClr val="FFFFFF"/>
            </a:solidFill>
            <a:round/>
            <a:headEnd/>
            <a:tailEnd/>
          </a:ln>
        </p:spPr>
        <p:txBody>
          <a:bodyPr/>
          <a:lstStyle/>
          <a:p>
            <a:endParaRPr lang="en-US"/>
          </a:p>
        </p:txBody>
      </p:sp>
      <p:sp>
        <p:nvSpPr>
          <p:cNvPr id="117774" name="Line 14"/>
          <p:cNvSpPr>
            <a:spLocks noChangeShapeType="1"/>
          </p:cNvSpPr>
          <p:nvPr/>
        </p:nvSpPr>
        <p:spPr bwMode="auto">
          <a:xfrm flipH="1" flipV="1">
            <a:off x="3725863" y="3317875"/>
            <a:ext cx="600075" cy="22225"/>
          </a:xfrm>
          <a:prstGeom prst="line">
            <a:avLst/>
          </a:prstGeom>
          <a:noFill/>
          <a:ln w="31750">
            <a:solidFill>
              <a:srgbClr val="FFFFFF"/>
            </a:solidFill>
            <a:round/>
            <a:headEnd/>
            <a:tailEnd/>
          </a:ln>
        </p:spPr>
        <p:txBody>
          <a:bodyPr/>
          <a:lstStyle/>
          <a:p>
            <a:endParaRPr lang="en-US"/>
          </a:p>
        </p:txBody>
      </p:sp>
      <p:sp>
        <p:nvSpPr>
          <p:cNvPr id="117775" name="Freeform 15"/>
          <p:cNvSpPr>
            <a:spLocks/>
          </p:cNvSpPr>
          <p:nvPr/>
        </p:nvSpPr>
        <p:spPr bwMode="auto">
          <a:xfrm>
            <a:off x="3935413" y="1949450"/>
            <a:ext cx="161925" cy="69850"/>
          </a:xfrm>
          <a:custGeom>
            <a:avLst/>
            <a:gdLst/>
            <a:ahLst/>
            <a:cxnLst>
              <a:cxn ang="0">
                <a:pos x="0" y="2"/>
              </a:cxn>
              <a:cxn ang="0">
                <a:pos x="0" y="44"/>
              </a:cxn>
              <a:cxn ang="0">
                <a:pos x="102" y="44"/>
              </a:cxn>
              <a:cxn ang="0">
                <a:pos x="102" y="0"/>
              </a:cxn>
            </a:cxnLst>
            <a:rect l="0" t="0" r="r" b="b"/>
            <a:pathLst>
              <a:path w="102" h="44">
                <a:moveTo>
                  <a:pt x="0" y="2"/>
                </a:moveTo>
                <a:lnTo>
                  <a:pt x="0" y="44"/>
                </a:lnTo>
                <a:lnTo>
                  <a:pt x="102" y="44"/>
                </a:lnTo>
                <a:lnTo>
                  <a:pt x="102" y="0"/>
                </a:lnTo>
              </a:path>
            </a:pathLst>
          </a:custGeom>
          <a:noFill/>
          <a:ln w="31750">
            <a:solidFill>
              <a:srgbClr val="FFFFFF"/>
            </a:solidFill>
            <a:prstDash val="solid"/>
            <a:round/>
            <a:headEnd/>
            <a:tailEnd/>
          </a:ln>
        </p:spPr>
        <p:txBody>
          <a:bodyPr/>
          <a:lstStyle/>
          <a:p>
            <a:endParaRPr lang="en-US"/>
          </a:p>
        </p:txBody>
      </p:sp>
      <p:sp>
        <p:nvSpPr>
          <p:cNvPr id="117776" name="Freeform 16"/>
          <p:cNvSpPr>
            <a:spLocks/>
          </p:cNvSpPr>
          <p:nvPr/>
        </p:nvSpPr>
        <p:spPr bwMode="auto">
          <a:xfrm>
            <a:off x="2246313" y="1203325"/>
            <a:ext cx="1568450" cy="41275"/>
          </a:xfrm>
          <a:custGeom>
            <a:avLst/>
            <a:gdLst/>
            <a:ahLst/>
            <a:cxnLst>
              <a:cxn ang="0">
                <a:pos x="0" y="0"/>
              </a:cxn>
              <a:cxn ang="0">
                <a:pos x="988" y="0"/>
              </a:cxn>
              <a:cxn ang="0">
                <a:pos x="988" y="26"/>
              </a:cxn>
            </a:cxnLst>
            <a:rect l="0" t="0" r="r" b="b"/>
            <a:pathLst>
              <a:path w="988" h="26">
                <a:moveTo>
                  <a:pt x="0" y="0"/>
                </a:moveTo>
                <a:lnTo>
                  <a:pt x="988" y="0"/>
                </a:lnTo>
                <a:lnTo>
                  <a:pt x="988" y="26"/>
                </a:lnTo>
              </a:path>
            </a:pathLst>
          </a:custGeom>
          <a:noFill/>
          <a:ln w="31750">
            <a:solidFill>
              <a:srgbClr val="FFFFFF"/>
            </a:solidFill>
            <a:prstDash val="solid"/>
            <a:round/>
            <a:headEnd/>
            <a:tailEnd/>
          </a:ln>
        </p:spPr>
        <p:txBody>
          <a:bodyPr/>
          <a:lstStyle/>
          <a:p>
            <a:endParaRPr lang="en-US"/>
          </a:p>
        </p:txBody>
      </p:sp>
      <p:sp>
        <p:nvSpPr>
          <p:cNvPr id="117777" name="Freeform 17"/>
          <p:cNvSpPr>
            <a:spLocks/>
          </p:cNvSpPr>
          <p:nvPr/>
        </p:nvSpPr>
        <p:spPr bwMode="auto">
          <a:xfrm>
            <a:off x="4049713" y="2644775"/>
            <a:ext cx="152400" cy="69850"/>
          </a:xfrm>
          <a:custGeom>
            <a:avLst/>
            <a:gdLst/>
            <a:ahLst/>
            <a:cxnLst>
              <a:cxn ang="0">
                <a:pos x="96" y="40"/>
              </a:cxn>
              <a:cxn ang="0">
                <a:pos x="96" y="0"/>
              </a:cxn>
              <a:cxn ang="0">
                <a:pos x="0" y="0"/>
              </a:cxn>
              <a:cxn ang="0">
                <a:pos x="0" y="44"/>
              </a:cxn>
            </a:cxnLst>
            <a:rect l="0" t="0" r="r" b="b"/>
            <a:pathLst>
              <a:path w="96" h="44">
                <a:moveTo>
                  <a:pt x="96" y="40"/>
                </a:moveTo>
                <a:lnTo>
                  <a:pt x="96" y="0"/>
                </a:lnTo>
                <a:lnTo>
                  <a:pt x="0" y="0"/>
                </a:lnTo>
                <a:lnTo>
                  <a:pt x="0" y="44"/>
                </a:lnTo>
              </a:path>
            </a:pathLst>
          </a:custGeom>
          <a:noFill/>
          <a:ln w="31750">
            <a:solidFill>
              <a:srgbClr val="FFFFFF"/>
            </a:solidFill>
            <a:prstDash val="solid"/>
            <a:round/>
            <a:headEnd/>
            <a:tailEnd/>
          </a:ln>
        </p:spPr>
        <p:txBody>
          <a:bodyPr/>
          <a:lstStyle/>
          <a:p>
            <a:endParaRPr lang="en-US"/>
          </a:p>
        </p:txBody>
      </p:sp>
      <p:sp>
        <p:nvSpPr>
          <p:cNvPr id="117778" name="Freeform 18"/>
          <p:cNvSpPr>
            <a:spLocks/>
          </p:cNvSpPr>
          <p:nvPr/>
        </p:nvSpPr>
        <p:spPr bwMode="auto">
          <a:xfrm>
            <a:off x="3275013" y="1244600"/>
            <a:ext cx="990600" cy="69850"/>
          </a:xfrm>
          <a:custGeom>
            <a:avLst/>
            <a:gdLst/>
            <a:ahLst/>
            <a:cxnLst>
              <a:cxn ang="0">
                <a:pos x="624" y="42"/>
              </a:cxn>
              <a:cxn ang="0">
                <a:pos x="624" y="0"/>
              </a:cxn>
              <a:cxn ang="0">
                <a:pos x="0" y="0"/>
              </a:cxn>
              <a:cxn ang="0">
                <a:pos x="0" y="44"/>
              </a:cxn>
            </a:cxnLst>
            <a:rect l="0" t="0" r="r" b="b"/>
            <a:pathLst>
              <a:path w="624" h="44">
                <a:moveTo>
                  <a:pt x="624" y="42"/>
                </a:moveTo>
                <a:lnTo>
                  <a:pt x="624" y="0"/>
                </a:lnTo>
                <a:lnTo>
                  <a:pt x="0" y="0"/>
                </a:lnTo>
                <a:lnTo>
                  <a:pt x="0" y="44"/>
                </a:lnTo>
              </a:path>
            </a:pathLst>
          </a:custGeom>
          <a:noFill/>
          <a:ln w="31750">
            <a:solidFill>
              <a:srgbClr val="FFFFFF"/>
            </a:solidFill>
            <a:prstDash val="solid"/>
            <a:round/>
            <a:headEnd/>
            <a:tailEnd/>
          </a:ln>
        </p:spPr>
        <p:txBody>
          <a:bodyPr/>
          <a:lstStyle/>
          <a:p>
            <a:endParaRPr lang="en-US"/>
          </a:p>
        </p:txBody>
      </p:sp>
      <p:sp>
        <p:nvSpPr>
          <p:cNvPr id="117779" name="Freeform 19"/>
          <p:cNvSpPr>
            <a:spLocks/>
          </p:cNvSpPr>
          <p:nvPr/>
        </p:nvSpPr>
        <p:spPr bwMode="auto">
          <a:xfrm>
            <a:off x="1693863" y="2974975"/>
            <a:ext cx="2486025" cy="311150"/>
          </a:xfrm>
          <a:custGeom>
            <a:avLst/>
            <a:gdLst/>
            <a:ahLst/>
            <a:cxnLst>
              <a:cxn ang="0">
                <a:pos x="0" y="196"/>
              </a:cxn>
              <a:cxn ang="0">
                <a:pos x="480" y="196"/>
              </a:cxn>
              <a:cxn ang="0">
                <a:pos x="1566" y="0"/>
              </a:cxn>
            </a:cxnLst>
            <a:rect l="0" t="0" r="r" b="b"/>
            <a:pathLst>
              <a:path w="1566" h="196">
                <a:moveTo>
                  <a:pt x="0" y="196"/>
                </a:moveTo>
                <a:lnTo>
                  <a:pt x="480" y="196"/>
                </a:lnTo>
                <a:lnTo>
                  <a:pt x="1566" y="0"/>
                </a:lnTo>
              </a:path>
            </a:pathLst>
          </a:custGeom>
          <a:noFill/>
          <a:ln w="31750">
            <a:solidFill>
              <a:srgbClr val="FFFFFF"/>
            </a:solidFill>
            <a:prstDash val="solid"/>
            <a:round/>
            <a:headEnd/>
            <a:tailEnd/>
          </a:ln>
        </p:spPr>
        <p:txBody>
          <a:bodyPr/>
          <a:lstStyle/>
          <a:p>
            <a:endParaRPr lang="en-US"/>
          </a:p>
        </p:txBody>
      </p:sp>
      <p:sp>
        <p:nvSpPr>
          <p:cNvPr id="117780" name="Freeform 20"/>
          <p:cNvSpPr>
            <a:spLocks/>
          </p:cNvSpPr>
          <p:nvPr/>
        </p:nvSpPr>
        <p:spPr bwMode="auto">
          <a:xfrm>
            <a:off x="1773238" y="3352800"/>
            <a:ext cx="2954337" cy="430213"/>
          </a:xfrm>
          <a:custGeom>
            <a:avLst/>
            <a:gdLst/>
            <a:ahLst/>
            <a:cxnLst>
              <a:cxn ang="0">
                <a:pos x="1861" y="0"/>
              </a:cxn>
              <a:cxn ang="0">
                <a:pos x="522" y="271"/>
              </a:cxn>
              <a:cxn ang="0">
                <a:pos x="0" y="271"/>
              </a:cxn>
            </a:cxnLst>
            <a:rect l="0" t="0" r="r" b="b"/>
            <a:pathLst>
              <a:path w="1861" h="271">
                <a:moveTo>
                  <a:pt x="1861" y="0"/>
                </a:moveTo>
                <a:lnTo>
                  <a:pt x="522" y="271"/>
                </a:lnTo>
                <a:lnTo>
                  <a:pt x="0" y="271"/>
                </a:lnTo>
              </a:path>
            </a:pathLst>
          </a:custGeom>
          <a:noFill/>
          <a:ln w="12700">
            <a:solidFill>
              <a:srgbClr val="231F20"/>
            </a:solidFill>
            <a:prstDash val="solid"/>
            <a:round/>
            <a:headEnd/>
            <a:tailEnd/>
          </a:ln>
        </p:spPr>
        <p:txBody>
          <a:bodyPr/>
          <a:lstStyle/>
          <a:p>
            <a:endParaRPr lang="en-US"/>
          </a:p>
        </p:txBody>
      </p:sp>
      <p:sp>
        <p:nvSpPr>
          <p:cNvPr id="117781" name="Freeform 21"/>
          <p:cNvSpPr>
            <a:spLocks/>
          </p:cNvSpPr>
          <p:nvPr/>
        </p:nvSpPr>
        <p:spPr bwMode="auto">
          <a:xfrm>
            <a:off x="1630363" y="3057525"/>
            <a:ext cx="3430587" cy="477838"/>
          </a:xfrm>
          <a:custGeom>
            <a:avLst/>
            <a:gdLst/>
            <a:ahLst/>
            <a:cxnLst>
              <a:cxn ang="0">
                <a:pos x="2161" y="0"/>
              </a:cxn>
              <a:cxn ang="0">
                <a:pos x="612" y="301"/>
              </a:cxn>
              <a:cxn ang="0">
                <a:pos x="0" y="301"/>
              </a:cxn>
            </a:cxnLst>
            <a:rect l="0" t="0" r="r" b="b"/>
            <a:pathLst>
              <a:path w="2161" h="301">
                <a:moveTo>
                  <a:pt x="2161" y="0"/>
                </a:moveTo>
                <a:lnTo>
                  <a:pt x="612" y="301"/>
                </a:lnTo>
                <a:lnTo>
                  <a:pt x="0" y="301"/>
                </a:lnTo>
              </a:path>
            </a:pathLst>
          </a:custGeom>
          <a:noFill/>
          <a:ln w="12700">
            <a:solidFill>
              <a:srgbClr val="231F20"/>
            </a:solidFill>
            <a:prstDash val="solid"/>
            <a:round/>
            <a:headEnd/>
            <a:tailEnd/>
          </a:ln>
        </p:spPr>
        <p:txBody>
          <a:bodyPr/>
          <a:lstStyle/>
          <a:p>
            <a:endParaRPr lang="en-US"/>
          </a:p>
        </p:txBody>
      </p:sp>
      <p:sp>
        <p:nvSpPr>
          <p:cNvPr id="117782" name="Freeform 22"/>
          <p:cNvSpPr>
            <a:spLocks/>
          </p:cNvSpPr>
          <p:nvPr/>
        </p:nvSpPr>
        <p:spPr bwMode="auto">
          <a:xfrm>
            <a:off x="2855913" y="2022475"/>
            <a:ext cx="1155700" cy="63500"/>
          </a:xfrm>
          <a:custGeom>
            <a:avLst/>
            <a:gdLst/>
            <a:ahLst/>
            <a:cxnLst>
              <a:cxn ang="0">
                <a:pos x="0" y="38"/>
              </a:cxn>
              <a:cxn ang="0">
                <a:pos x="728" y="40"/>
              </a:cxn>
              <a:cxn ang="0">
                <a:pos x="728" y="0"/>
              </a:cxn>
            </a:cxnLst>
            <a:rect l="0" t="0" r="r" b="b"/>
            <a:pathLst>
              <a:path w="728" h="40">
                <a:moveTo>
                  <a:pt x="0" y="38"/>
                </a:moveTo>
                <a:lnTo>
                  <a:pt x="728" y="40"/>
                </a:lnTo>
                <a:lnTo>
                  <a:pt x="728" y="0"/>
                </a:lnTo>
              </a:path>
            </a:pathLst>
          </a:custGeom>
          <a:noFill/>
          <a:ln w="12700">
            <a:solidFill>
              <a:srgbClr val="231F20"/>
            </a:solidFill>
            <a:prstDash val="solid"/>
            <a:round/>
            <a:headEnd/>
            <a:tailEnd/>
          </a:ln>
        </p:spPr>
        <p:txBody>
          <a:bodyPr/>
          <a:lstStyle/>
          <a:p>
            <a:endParaRPr lang="en-US"/>
          </a:p>
        </p:txBody>
      </p:sp>
      <p:sp>
        <p:nvSpPr>
          <p:cNvPr id="117783" name="Line 23"/>
          <p:cNvSpPr>
            <a:spLocks noChangeShapeType="1"/>
          </p:cNvSpPr>
          <p:nvPr/>
        </p:nvSpPr>
        <p:spPr bwMode="auto">
          <a:xfrm flipV="1">
            <a:off x="3068638" y="1768475"/>
            <a:ext cx="777875" cy="111125"/>
          </a:xfrm>
          <a:prstGeom prst="line">
            <a:avLst/>
          </a:prstGeom>
          <a:noFill/>
          <a:ln w="31750">
            <a:solidFill>
              <a:srgbClr val="FFFFFF"/>
            </a:solidFill>
            <a:round/>
            <a:headEnd/>
            <a:tailEnd/>
          </a:ln>
        </p:spPr>
        <p:txBody>
          <a:bodyPr/>
          <a:lstStyle/>
          <a:p>
            <a:endParaRPr lang="en-US"/>
          </a:p>
        </p:txBody>
      </p:sp>
      <p:sp>
        <p:nvSpPr>
          <p:cNvPr id="117784" name="Line 24"/>
          <p:cNvSpPr>
            <a:spLocks noChangeShapeType="1"/>
          </p:cNvSpPr>
          <p:nvPr/>
        </p:nvSpPr>
        <p:spPr bwMode="auto">
          <a:xfrm>
            <a:off x="2166938" y="1425575"/>
            <a:ext cx="1403350" cy="1588"/>
          </a:xfrm>
          <a:prstGeom prst="line">
            <a:avLst/>
          </a:prstGeom>
          <a:noFill/>
          <a:ln w="12700">
            <a:solidFill>
              <a:srgbClr val="231F20"/>
            </a:solidFill>
            <a:round/>
            <a:headEnd/>
            <a:tailEnd/>
          </a:ln>
        </p:spPr>
        <p:txBody>
          <a:bodyPr/>
          <a:lstStyle/>
          <a:p>
            <a:endParaRPr lang="en-US"/>
          </a:p>
        </p:txBody>
      </p:sp>
      <p:sp>
        <p:nvSpPr>
          <p:cNvPr id="117785" name="Freeform 25"/>
          <p:cNvSpPr>
            <a:spLocks/>
          </p:cNvSpPr>
          <p:nvPr/>
        </p:nvSpPr>
        <p:spPr bwMode="auto">
          <a:xfrm>
            <a:off x="1925638" y="3875088"/>
            <a:ext cx="2798762" cy="266700"/>
          </a:xfrm>
          <a:custGeom>
            <a:avLst/>
            <a:gdLst/>
            <a:ahLst/>
            <a:cxnLst>
              <a:cxn ang="0">
                <a:pos x="0" y="168"/>
              </a:cxn>
              <a:cxn ang="0">
                <a:pos x="1402" y="168"/>
              </a:cxn>
              <a:cxn ang="0">
                <a:pos x="1763" y="0"/>
              </a:cxn>
            </a:cxnLst>
            <a:rect l="0" t="0" r="r" b="b"/>
            <a:pathLst>
              <a:path w="1763" h="168">
                <a:moveTo>
                  <a:pt x="0" y="168"/>
                </a:moveTo>
                <a:lnTo>
                  <a:pt x="1402" y="168"/>
                </a:lnTo>
                <a:lnTo>
                  <a:pt x="1763" y="0"/>
                </a:lnTo>
              </a:path>
            </a:pathLst>
          </a:custGeom>
          <a:noFill/>
          <a:ln w="12700">
            <a:solidFill>
              <a:srgbClr val="231F20"/>
            </a:solidFill>
            <a:prstDash val="solid"/>
            <a:round/>
            <a:headEnd/>
            <a:tailEnd/>
          </a:ln>
        </p:spPr>
        <p:txBody>
          <a:bodyPr/>
          <a:lstStyle/>
          <a:p>
            <a:endParaRPr lang="en-US"/>
          </a:p>
        </p:txBody>
      </p:sp>
      <p:sp>
        <p:nvSpPr>
          <p:cNvPr id="117786" name="Freeform 26"/>
          <p:cNvSpPr>
            <a:spLocks/>
          </p:cNvSpPr>
          <p:nvPr/>
        </p:nvSpPr>
        <p:spPr bwMode="auto">
          <a:xfrm>
            <a:off x="1989138" y="4354513"/>
            <a:ext cx="2706687" cy="127000"/>
          </a:xfrm>
          <a:custGeom>
            <a:avLst/>
            <a:gdLst/>
            <a:ahLst/>
            <a:cxnLst>
              <a:cxn ang="0">
                <a:pos x="0" y="80"/>
              </a:cxn>
              <a:cxn ang="0">
                <a:pos x="1360" y="80"/>
              </a:cxn>
              <a:cxn ang="0">
                <a:pos x="1705" y="0"/>
              </a:cxn>
            </a:cxnLst>
            <a:rect l="0" t="0" r="r" b="b"/>
            <a:pathLst>
              <a:path w="1705" h="80">
                <a:moveTo>
                  <a:pt x="0" y="80"/>
                </a:moveTo>
                <a:lnTo>
                  <a:pt x="1360" y="80"/>
                </a:lnTo>
                <a:lnTo>
                  <a:pt x="1705" y="0"/>
                </a:lnTo>
              </a:path>
            </a:pathLst>
          </a:custGeom>
          <a:noFill/>
          <a:ln w="12700">
            <a:solidFill>
              <a:srgbClr val="231F20"/>
            </a:solidFill>
            <a:prstDash val="solid"/>
            <a:round/>
            <a:headEnd/>
            <a:tailEnd/>
          </a:ln>
        </p:spPr>
        <p:txBody>
          <a:bodyPr/>
          <a:lstStyle/>
          <a:p>
            <a:endParaRPr lang="en-US"/>
          </a:p>
        </p:txBody>
      </p:sp>
      <p:sp>
        <p:nvSpPr>
          <p:cNvPr id="117787" name="Line 27"/>
          <p:cNvSpPr>
            <a:spLocks noChangeShapeType="1"/>
          </p:cNvSpPr>
          <p:nvPr/>
        </p:nvSpPr>
        <p:spPr bwMode="auto">
          <a:xfrm>
            <a:off x="2328863" y="5681663"/>
            <a:ext cx="1143000" cy="1587"/>
          </a:xfrm>
          <a:prstGeom prst="line">
            <a:avLst/>
          </a:prstGeom>
          <a:noFill/>
          <a:ln w="12700">
            <a:solidFill>
              <a:srgbClr val="231F20"/>
            </a:solidFill>
            <a:round/>
            <a:headEnd/>
            <a:tailEnd/>
          </a:ln>
        </p:spPr>
        <p:txBody>
          <a:bodyPr/>
          <a:lstStyle/>
          <a:p>
            <a:endParaRPr lang="en-US"/>
          </a:p>
        </p:txBody>
      </p:sp>
      <p:sp>
        <p:nvSpPr>
          <p:cNvPr id="117788" name="Line 28"/>
          <p:cNvSpPr>
            <a:spLocks noChangeShapeType="1"/>
          </p:cNvSpPr>
          <p:nvPr/>
        </p:nvSpPr>
        <p:spPr bwMode="auto">
          <a:xfrm flipH="1" flipV="1">
            <a:off x="3725863" y="3317875"/>
            <a:ext cx="600075" cy="22225"/>
          </a:xfrm>
          <a:prstGeom prst="line">
            <a:avLst/>
          </a:prstGeom>
          <a:noFill/>
          <a:ln w="12700">
            <a:solidFill>
              <a:srgbClr val="231F20"/>
            </a:solidFill>
            <a:round/>
            <a:headEnd/>
            <a:tailEnd/>
          </a:ln>
        </p:spPr>
        <p:txBody>
          <a:bodyPr/>
          <a:lstStyle/>
          <a:p>
            <a:endParaRPr lang="en-US"/>
          </a:p>
        </p:txBody>
      </p:sp>
      <p:sp>
        <p:nvSpPr>
          <p:cNvPr id="117789" name="Freeform 29"/>
          <p:cNvSpPr>
            <a:spLocks/>
          </p:cNvSpPr>
          <p:nvPr/>
        </p:nvSpPr>
        <p:spPr bwMode="auto">
          <a:xfrm>
            <a:off x="3935413" y="1949450"/>
            <a:ext cx="161925" cy="69850"/>
          </a:xfrm>
          <a:custGeom>
            <a:avLst/>
            <a:gdLst/>
            <a:ahLst/>
            <a:cxnLst>
              <a:cxn ang="0">
                <a:pos x="0" y="2"/>
              </a:cxn>
              <a:cxn ang="0">
                <a:pos x="0" y="44"/>
              </a:cxn>
              <a:cxn ang="0">
                <a:pos x="102" y="44"/>
              </a:cxn>
              <a:cxn ang="0">
                <a:pos x="102" y="0"/>
              </a:cxn>
            </a:cxnLst>
            <a:rect l="0" t="0" r="r" b="b"/>
            <a:pathLst>
              <a:path w="102" h="44">
                <a:moveTo>
                  <a:pt x="0" y="2"/>
                </a:moveTo>
                <a:lnTo>
                  <a:pt x="0" y="44"/>
                </a:lnTo>
                <a:lnTo>
                  <a:pt x="102" y="44"/>
                </a:lnTo>
                <a:lnTo>
                  <a:pt x="102" y="0"/>
                </a:lnTo>
              </a:path>
            </a:pathLst>
          </a:custGeom>
          <a:noFill/>
          <a:ln w="12700">
            <a:solidFill>
              <a:srgbClr val="231F20"/>
            </a:solidFill>
            <a:prstDash val="solid"/>
            <a:round/>
            <a:headEnd/>
            <a:tailEnd/>
          </a:ln>
        </p:spPr>
        <p:txBody>
          <a:bodyPr/>
          <a:lstStyle/>
          <a:p>
            <a:endParaRPr lang="en-US"/>
          </a:p>
        </p:txBody>
      </p:sp>
      <p:sp>
        <p:nvSpPr>
          <p:cNvPr id="117790" name="Freeform 30"/>
          <p:cNvSpPr>
            <a:spLocks/>
          </p:cNvSpPr>
          <p:nvPr/>
        </p:nvSpPr>
        <p:spPr bwMode="auto">
          <a:xfrm>
            <a:off x="4049713" y="2644775"/>
            <a:ext cx="152400" cy="69850"/>
          </a:xfrm>
          <a:custGeom>
            <a:avLst/>
            <a:gdLst/>
            <a:ahLst/>
            <a:cxnLst>
              <a:cxn ang="0">
                <a:pos x="96" y="40"/>
              </a:cxn>
              <a:cxn ang="0">
                <a:pos x="96" y="0"/>
              </a:cxn>
              <a:cxn ang="0">
                <a:pos x="0" y="0"/>
              </a:cxn>
              <a:cxn ang="0">
                <a:pos x="0" y="44"/>
              </a:cxn>
            </a:cxnLst>
            <a:rect l="0" t="0" r="r" b="b"/>
            <a:pathLst>
              <a:path w="96" h="44">
                <a:moveTo>
                  <a:pt x="96" y="40"/>
                </a:moveTo>
                <a:lnTo>
                  <a:pt x="96" y="0"/>
                </a:lnTo>
                <a:lnTo>
                  <a:pt x="0" y="0"/>
                </a:lnTo>
                <a:lnTo>
                  <a:pt x="0" y="44"/>
                </a:lnTo>
              </a:path>
            </a:pathLst>
          </a:custGeom>
          <a:noFill/>
          <a:ln w="12700">
            <a:solidFill>
              <a:srgbClr val="231F20"/>
            </a:solidFill>
            <a:prstDash val="solid"/>
            <a:round/>
            <a:headEnd/>
            <a:tailEnd/>
          </a:ln>
        </p:spPr>
        <p:txBody>
          <a:bodyPr/>
          <a:lstStyle/>
          <a:p>
            <a:endParaRPr lang="en-US"/>
          </a:p>
        </p:txBody>
      </p:sp>
      <p:sp>
        <p:nvSpPr>
          <p:cNvPr id="117791" name="Freeform 31"/>
          <p:cNvSpPr>
            <a:spLocks/>
          </p:cNvSpPr>
          <p:nvPr/>
        </p:nvSpPr>
        <p:spPr bwMode="auto">
          <a:xfrm>
            <a:off x="3275013" y="1244600"/>
            <a:ext cx="990600" cy="69850"/>
          </a:xfrm>
          <a:custGeom>
            <a:avLst/>
            <a:gdLst/>
            <a:ahLst/>
            <a:cxnLst>
              <a:cxn ang="0">
                <a:pos x="624" y="42"/>
              </a:cxn>
              <a:cxn ang="0">
                <a:pos x="624" y="0"/>
              </a:cxn>
              <a:cxn ang="0">
                <a:pos x="0" y="0"/>
              </a:cxn>
              <a:cxn ang="0">
                <a:pos x="0" y="44"/>
              </a:cxn>
            </a:cxnLst>
            <a:rect l="0" t="0" r="r" b="b"/>
            <a:pathLst>
              <a:path w="624" h="44">
                <a:moveTo>
                  <a:pt x="624" y="42"/>
                </a:moveTo>
                <a:lnTo>
                  <a:pt x="624" y="0"/>
                </a:lnTo>
                <a:lnTo>
                  <a:pt x="0" y="0"/>
                </a:lnTo>
                <a:lnTo>
                  <a:pt x="0" y="44"/>
                </a:lnTo>
              </a:path>
            </a:pathLst>
          </a:custGeom>
          <a:noFill/>
          <a:ln w="12700">
            <a:solidFill>
              <a:srgbClr val="231F20"/>
            </a:solidFill>
            <a:prstDash val="solid"/>
            <a:round/>
            <a:headEnd/>
            <a:tailEnd/>
          </a:ln>
        </p:spPr>
        <p:txBody>
          <a:bodyPr/>
          <a:lstStyle/>
          <a:p>
            <a:endParaRPr lang="en-US"/>
          </a:p>
        </p:txBody>
      </p:sp>
      <p:sp>
        <p:nvSpPr>
          <p:cNvPr id="117792" name="Freeform 32"/>
          <p:cNvSpPr>
            <a:spLocks/>
          </p:cNvSpPr>
          <p:nvPr/>
        </p:nvSpPr>
        <p:spPr bwMode="auto">
          <a:xfrm>
            <a:off x="1684338" y="2974975"/>
            <a:ext cx="2495550" cy="311150"/>
          </a:xfrm>
          <a:custGeom>
            <a:avLst/>
            <a:gdLst/>
            <a:ahLst/>
            <a:cxnLst>
              <a:cxn ang="0">
                <a:pos x="0" y="196"/>
              </a:cxn>
              <a:cxn ang="0">
                <a:pos x="486" y="196"/>
              </a:cxn>
              <a:cxn ang="0">
                <a:pos x="1572" y="0"/>
              </a:cxn>
            </a:cxnLst>
            <a:rect l="0" t="0" r="r" b="b"/>
            <a:pathLst>
              <a:path w="1572" h="196">
                <a:moveTo>
                  <a:pt x="0" y="196"/>
                </a:moveTo>
                <a:lnTo>
                  <a:pt x="486" y="196"/>
                </a:lnTo>
                <a:lnTo>
                  <a:pt x="1572" y="0"/>
                </a:lnTo>
              </a:path>
            </a:pathLst>
          </a:custGeom>
          <a:noFill/>
          <a:ln w="12700">
            <a:solidFill>
              <a:srgbClr val="231F20"/>
            </a:solidFill>
            <a:prstDash val="solid"/>
            <a:round/>
            <a:headEnd/>
            <a:tailEnd/>
          </a:ln>
        </p:spPr>
        <p:txBody>
          <a:bodyPr/>
          <a:lstStyle/>
          <a:p>
            <a:endParaRPr lang="en-US"/>
          </a:p>
        </p:txBody>
      </p:sp>
      <p:sp>
        <p:nvSpPr>
          <p:cNvPr id="117793" name="Freeform 33"/>
          <p:cNvSpPr>
            <a:spLocks/>
          </p:cNvSpPr>
          <p:nvPr/>
        </p:nvSpPr>
        <p:spPr bwMode="auto">
          <a:xfrm>
            <a:off x="2236788" y="1203325"/>
            <a:ext cx="1577975" cy="44450"/>
          </a:xfrm>
          <a:custGeom>
            <a:avLst/>
            <a:gdLst/>
            <a:ahLst/>
            <a:cxnLst>
              <a:cxn ang="0">
                <a:pos x="0" y="0"/>
              </a:cxn>
              <a:cxn ang="0">
                <a:pos x="994" y="0"/>
              </a:cxn>
              <a:cxn ang="0">
                <a:pos x="994" y="28"/>
              </a:cxn>
            </a:cxnLst>
            <a:rect l="0" t="0" r="r" b="b"/>
            <a:pathLst>
              <a:path w="994" h="28">
                <a:moveTo>
                  <a:pt x="0" y="0"/>
                </a:moveTo>
                <a:lnTo>
                  <a:pt x="994" y="0"/>
                </a:lnTo>
                <a:lnTo>
                  <a:pt x="994" y="28"/>
                </a:lnTo>
              </a:path>
            </a:pathLst>
          </a:custGeom>
          <a:noFill/>
          <a:ln w="12700">
            <a:solidFill>
              <a:srgbClr val="231F20"/>
            </a:solidFill>
            <a:prstDash val="solid"/>
            <a:round/>
            <a:headEnd/>
            <a:tailEnd/>
          </a:ln>
        </p:spPr>
        <p:txBody>
          <a:bodyPr/>
          <a:lstStyle/>
          <a:p>
            <a:endParaRPr lang="en-US"/>
          </a:p>
        </p:txBody>
      </p:sp>
      <p:sp>
        <p:nvSpPr>
          <p:cNvPr id="117794" name="Freeform 34"/>
          <p:cNvSpPr>
            <a:spLocks/>
          </p:cNvSpPr>
          <p:nvPr/>
        </p:nvSpPr>
        <p:spPr bwMode="auto">
          <a:xfrm>
            <a:off x="2871788" y="1768475"/>
            <a:ext cx="974725" cy="111125"/>
          </a:xfrm>
          <a:custGeom>
            <a:avLst/>
            <a:gdLst/>
            <a:ahLst/>
            <a:cxnLst>
              <a:cxn ang="0">
                <a:pos x="614" y="0"/>
              </a:cxn>
              <a:cxn ang="0">
                <a:pos x="124" y="70"/>
              </a:cxn>
              <a:cxn ang="0">
                <a:pos x="0" y="70"/>
              </a:cxn>
            </a:cxnLst>
            <a:rect l="0" t="0" r="r" b="b"/>
            <a:pathLst>
              <a:path w="614" h="70">
                <a:moveTo>
                  <a:pt x="614" y="0"/>
                </a:moveTo>
                <a:lnTo>
                  <a:pt x="124" y="70"/>
                </a:lnTo>
                <a:lnTo>
                  <a:pt x="0" y="70"/>
                </a:lnTo>
              </a:path>
            </a:pathLst>
          </a:custGeom>
          <a:noFill/>
          <a:ln w="12700">
            <a:solidFill>
              <a:srgbClr val="231F20"/>
            </a:solidFill>
            <a:prstDash val="solid"/>
            <a:round/>
            <a:headEnd/>
            <a:tailEnd/>
          </a:ln>
        </p:spPr>
        <p:txBody>
          <a:bodyPr/>
          <a:lstStyle/>
          <a:p>
            <a:endParaRPr lang="en-US"/>
          </a:p>
        </p:txBody>
      </p:sp>
      <p:sp>
        <p:nvSpPr>
          <p:cNvPr id="117795" name="Freeform 35"/>
          <p:cNvSpPr>
            <a:spLocks/>
          </p:cNvSpPr>
          <p:nvPr/>
        </p:nvSpPr>
        <p:spPr bwMode="auto">
          <a:xfrm>
            <a:off x="2792413" y="2546350"/>
            <a:ext cx="1327150" cy="95250"/>
          </a:xfrm>
          <a:custGeom>
            <a:avLst/>
            <a:gdLst/>
            <a:ahLst/>
            <a:cxnLst>
              <a:cxn ang="0">
                <a:pos x="0" y="0"/>
              </a:cxn>
              <a:cxn ang="0">
                <a:pos x="836" y="2"/>
              </a:cxn>
              <a:cxn ang="0">
                <a:pos x="836" y="60"/>
              </a:cxn>
            </a:cxnLst>
            <a:rect l="0" t="0" r="r" b="b"/>
            <a:pathLst>
              <a:path w="836" h="60">
                <a:moveTo>
                  <a:pt x="0" y="0"/>
                </a:moveTo>
                <a:lnTo>
                  <a:pt x="836" y="2"/>
                </a:lnTo>
                <a:lnTo>
                  <a:pt x="836" y="60"/>
                </a:lnTo>
              </a:path>
            </a:pathLst>
          </a:custGeom>
          <a:noFill/>
          <a:ln w="12700">
            <a:solidFill>
              <a:srgbClr val="231F20"/>
            </a:solidFill>
            <a:prstDash val="solid"/>
            <a:round/>
            <a:headEnd/>
            <a:tailEnd/>
          </a:ln>
        </p:spPr>
        <p:txBody>
          <a:bodyPr/>
          <a:lstStyle/>
          <a:p>
            <a:endParaRPr lang="en-US"/>
          </a:p>
        </p:txBody>
      </p:sp>
      <p:sp>
        <p:nvSpPr>
          <p:cNvPr id="117796" name="Freeform 36"/>
          <p:cNvSpPr>
            <a:spLocks/>
          </p:cNvSpPr>
          <p:nvPr/>
        </p:nvSpPr>
        <p:spPr bwMode="auto">
          <a:xfrm flipV="1">
            <a:off x="7112000" y="2889250"/>
            <a:ext cx="266700" cy="98425"/>
          </a:xfrm>
          <a:custGeom>
            <a:avLst/>
            <a:gdLst/>
            <a:ahLst/>
            <a:cxnLst>
              <a:cxn ang="0">
                <a:pos x="0" y="24"/>
              </a:cxn>
              <a:cxn ang="0">
                <a:pos x="38" y="24"/>
              </a:cxn>
              <a:cxn ang="0">
                <a:pos x="112" y="0"/>
              </a:cxn>
            </a:cxnLst>
            <a:rect l="0" t="0" r="r" b="b"/>
            <a:pathLst>
              <a:path w="112" h="24">
                <a:moveTo>
                  <a:pt x="0" y="24"/>
                </a:moveTo>
                <a:lnTo>
                  <a:pt x="38" y="24"/>
                </a:lnTo>
                <a:lnTo>
                  <a:pt x="112" y="0"/>
                </a:lnTo>
              </a:path>
            </a:pathLst>
          </a:custGeom>
          <a:noFill/>
          <a:ln w="31750">
            <a:solidFill>
              <a:srgbClr val="FFFFFF"/>
            </a:solidFill>
            <a:prstDash val="solid"/>
            <a:round/>
            <a:headEnd/>
            <a:tailEnd/>
          </a:ln>
        </p:spPr>
        <p:txBody>
          <a:bodyPr/>
          <a:lstStyle/>
          <a:p>
            <a:endParaRPr lang="en-US"/>
          </a:p>
        </p:txBody>
      </p:sp>
      <p:sp>
        <p:nvSpPr>
          <p:cNvPr id="117797" name="Freeform 37"/>
          <p:cNvSpPr>
            <a:spLocks/>
          </p:cNvSpPr>
          <p:nvPr/>
        </p:nvSpPr>
        <p:spPr bwMode="auto">
          <a:xfrm>
            <a:off x="7419975" y="2959100"/>
            <a:ext cx="139700" cy="466725"/>
          </a:xfrm>
          <a:custGeom>
            <a:avLst/>
            <a:gdLst/>
            <a:ahLst/>
            <a:cxnLst>
              <a:cxn ang="0">
                <a:pos x="0" y="294"/>
              </a:cxn>
              <a:cxn ang="0">
                <a:pos x="30" y="294"/>
              </a:cxn>
              <a:cxn ang="0">
                <a:pos x="88" y="0"/>
              </a:cxn>
            </a:cxnLst>
            <a:rect l="0" t="0" r="r" b="b"/>
            <a:pathLst>
              <a:path w="88" h="294">
                <a:moveTo>
                  <a:pt x="0" y="294"/>
                </a:moveTo>
                <a:lnTo>
                  <a:pt x="30" y="294"/>
                </a:lnTo>
                <a:lnTo>
                  <a:pt x="88" y="0"/>
                </a:lnTo>
              </a:path>
            </a:pathLst>
          </a:custGeom>
          <a:noFill/>
          <a:ln w="31750">
            <a:solidFill>
              <a:srgbClr val="FFFFFF"/>
            </a:solidFill>
            <a:prstDash val="solid"/>
            <a:round/>
            <a:headEnd/>
            <a:tailEnd/>
          </a:ln>
        </p:spPr>
        <p:txBody>
          <a:bodyPr/>
          <a:lstStyle/>
          <a:p>
            <a:endParaRPr lang="en-US"/>
          </a:p>
        </p:txBody>
      </p:sp>
      <p:sp>
        <p:nvSpPr>
          <p:cNvPr id="117798" name="Line 38"/>
          <p:cNvSpPr>
            <a:spLocks noChangeShapeType="1"/>
          </p:cNvSpPr>
          <p:nvPr/>
        </p:nvSpPr>
        <p:spPr bwMode="auto">
          <a:xfrm>
            <a:off x="7223125" y="3929063"/>
            <a:ext cx="762000" cy="1587"/>
          </a:xfrm>
          <a:prstGeom prst="line">
            <a:avLst/>
          </a:prstGeom>
          <a:noFill/>
          <a:ln w="31750">
            <a:solidFill>
              <a:srgbClr val="FFFFFF"/>
            </a:solidFill>
            <a:round/>
            <a:headEnd/>
            <a:tailEnd/>
          </a:ln>
        </p:spPr>
        <p:txBody>
          <a:bodyPr/>
          <a:lstStyle/>
          <a:p>
            <a:endParaRPr lang="en-US"/>
          </a:p>
        </p:txBody>
      </p:sp>
      <p:sp>
        <p:nvSpPr>
          <p:cNvPr id="117799" name="Line 39"/>
          <p:cNvSpPr>
            <a:spLocks noChangeShapeType="1"/>
          </p:cNvSpPr>
          <p:nvPr/>
        </p:nvSpPr>
        <p:spPr bwMode="auto">
          <a:xfrm>
            <a:off x="7235825" y="4338638"/>
            <a:ext cx="819150" cy="1587"/>
          </a:xfrm>
          <a:prstGeom prst="line">
            <a:avLst/>
          </a:prstGeom>
          <a:noFill/>
          <a:ln w="31750">
            <a:solidFill>
              <a:srgbClr val="FFFFFF"/>
            </a:solidFill>
            <a:round/>
            <a:headEnd/>
            <a:tailEnd/>
          </a:ln>
        </p:spPr>
        <p:txBody>
          <a:bodyPr/>
          <a:lstStyle/>
          <a:p>
            <a:endParaRPr lang="en-US"/>
          </a:p>
        </p:txBody>
      </p:sp>
      <p:sp>
        <p:nvSpPr>
          <p:cNvPr id="117800" name="Line 40"/>
          <p:cNvSpPr>
            <a:spLocks noChangeShapeType="1"/>
          </p:cNvSpPr>
          <p:nvPr/>
        </p:nvSpPr>
        <p:spPr bwMode="auto">
          <a:xfrm>
            <a:off x="7283450" y="1733550"/>
            <a:ext cx="485775" cy="1588"/>
          </a:xfrm>
          <a:prstGeom prst="line">
            <a:avLst/>
          </a:prstGeom>
          <a:noFill/>
          <a:ln w="31750">
            <a:solidFill>
              <a:srgbClr val="FFFFFF"/>
            </a:solidFill>
            <a:round/>
            <a:headEnd/>
            <a:tailEnd/>
          </a:ln>
        </p:spPr>
        <p:txBody>
          <a:bodyPr/>
          <a:lstStyle/>
          <a:p>
            <a:endParaRPr lang="en-US"/>
          </a:p>
        </p:txBody>
      </p:sp>
      <p:sp>
        <p:nvSpPr>
          <p:cNvPr id="117801" name="Freeform 41"/>
          <p:cNvSpPr>
            <a:spLocks/>
          </p:cNvSpPr>
          <p:nvPr/>
        </p:nvSpPr>
        <p:spPr bwMode="auto">
          <a:xfrm flipV="1">
            <a:off x="7124700" y="2895600"/>
            <a:ext cx="254000" cy="92075"/>
          </a:xfrm>
          <a:custGeom>
            <a:avLst/>
            <a:gdLst/>
            <a:ahLst/>
            <a:cxnLst>
              <a:cxn ang="0">
                <a:pos x="0" y="24"/>
              </a:cxn>
              <a:cxn ang="0">
                <a:pos x="40" y="24"/>
              </a:cxn>
              <a:cxn ang="0">
                <a:pos x="114" y="0"/>
              </a:cxn>
            </a:cxnLst>
            <a:rect l="0" t="0" r="r" b="b"/>
            <a:pathLst>
              <a:path w="114" h="24">
                <a:moveTo>
                  <a:pt x="0" y="24"/>
                </a:moveTo>
                <a:lnTo>
                  <a:pt x="40" y="24"/>
                </a:lnTo>
                <a:lnTo>
                  <a:pt x="114" y="0"/>
                </a:lnTo>
              </a:path>
            </a:pathLst>
          </a:custGeom>
          <a:noFill/>
          <a:ln w="12700">
            <a:solidFill>
              <a:srgbClr val="231F20"/>
            </a:solidFill>
            <a:prstDash val="solid"/>
            <a:round/>
            <a:headEnd/>
            <a:tailEnd/>
          </a:ln>
        </p:spPr>
        <p:txBody>
          <a:bodyPr/>
          <a:lstStyle/>
          <a:p>
            <a:endParaRPr lang="en-US"/>
          </a:p>
        </p:txBody>
      </p:sp>
      <p:sp>
        <p:nvSpPr>
          <p:cNvPr id="117802" name="Freeform 42"/>
          <p:cNvSpPr>
            <a:spLocks/>
          </p:cNvSpPr>
          <p:nvPr/>
        </p:nvSpPr>
        <p:spPr bwMode="auto">
          <a:xfrm>
            <a:off x="7381875" y="2959100"/>
            <a:ext cx="177800" cy="466725"/>
          </a:xfrm>
          <a:custGeom>
            <a:avLst/>
            <a:gdLst/>
            <a:ahLst/>
            <a:cxnLst>
              <a:cxn ang="0">
                <a:pos x="0" y="294"/>
              </a:cxn>
              <a:cxn ang="0">
                <a:pos x="54" y="294"/>
              </a:cxn>
              <a:cxn ang="0">
                <a:pos x="112" y="0"/>
              </a:cxn>
            </a:cxnLst>
            <a:rect l="0" t="0" r="r" b="b"/>
            <a:pathLst>
              <a:path w="112" h="294">
                <a:moveTo>
                  <a:pt x="0" y="294"/>
                </a:moveTo>
                <a:lnTo>
                  <a:pt x="54" y="294"/>
                </a:lnTo>
                <a:lnTo>
                  <a:pt x="112" y="0"/>
                </a:lnTo>
              </a:path>
            </a:pathLst>
          </a:custGeom>
          <a:noFill/>
          <a:ln w="12700">
            <a:solidFill>
              <a:srgbClr val="231F20"/>
            </a:solidFill>
            <a:prstDash val="solid"/>
            <a:round/>
            <a:headEnd/>
            <a:tailEnd/>
          </a:ln>
        </p:spPr>
        <p:txBody>
          <a:bodyPr/>
          <a:lstStyle/>
          <a:p>
            <a:endParaRPr lang="en-US"/>
          </a:p>
        </p:txBody>
      </p:sp>
      <p:sp>
        <p:nvSpPr>
          <p:cNvPr id="117803" name="Line 43"/>
          <p:cNvSpPr>
            <a:spLocks noChangeShapeType="1"/>
          </p:cNvSpPr>
          <p:nvPr/>
        </p:nvSpPr>
        <p:spPr bwMode="auto">
          <a:xfrm>
            <a:off x="7223125" y="3929063"/>
            <a:ext cx="762000" cy="1587"/>
          </a:xfrm>
          <a:prstGeom prst="line">
            <a:avLst/>
          </a:prstGeom>
          <a:noFill/>
          <a:ln w="12700">
            <a:solidFill>
              <a:srgbClr val="231F20"/>
            </a:solidFill>
            <a:round/>
            <a:headEnd/>
            <a:tailEnd/>
          </a:ln>
        </p:spPr>
        <p:txBody>
          <a:bodyPr/>
          <a:lstStyle/>
          <a:p>
            <a:endParaRPr lang="en-US"/>
          </a:p>
        </p:txBody>
      </p:sp>
      <p:sp>
        <p:nvSpPr>
          <p:cNvPr id="117804" name="Line 44"/>
          <p:cNvSpPr>
            <a:spLocks noChangeShapeType="1"/>
          </p:cNvSpPr>
          <p:nvPr/>
        </p:nvSpPr>
        <p:spPr bwMode="auto">
          <a:xfrm>
            <a:off x="7242175" y="4338638"/>
            <a:ext cx="812800" cy="1587"/>
          </a:xfrm>
          <a:prstGeom prst="line">
            <a:avLst/>
          </a:prstGeom>
          <a:noFill/>
          <a:ln w="12700">
            <a:solidFill>
              <a:srgbClr val="231F20"/>
            </a:solidFill>
            <a:round/>
            <a:headEnd/>
            <a:tailEnd/>
          </a:ln>
        </p:spPr>
        <p:txBody>
          <a:bodyPr/>
          <a:lstStyle/>
          <a:p>
            <a:endParaRPr lang="en-US"/>
          </a:p>
        </p:txBody>
      </p:sp>
      <p:sp>
        <p:nvSpPr>
          <p:cNvPr id="117805" name="Line 45"/>
          <p:cNvSpPr>
            <a:spLocks noChangeShapeType="1"/>
          </p:cNvSpPr>
          <p:nvPr/>
        </p:nvSpPr>
        <p:spPr bwMode="auto">
          <a:xfrm>
            <a:off x="7283450" y="1733550"/>
            <a:ext cx="485775" cy="1588"/>
          </a:xfrm>
          <a:prstGeom prst="line">
            <a:avLst/>
          </a:prstGeom>
          <a:noFill/>
          <a:ln w="12700">
            <a:solidFill>
              <a:srgbClr val="231F20"/>
            </a:solidFill>
            <a:round/>
            <a:headEnd/>
            <a:tailEnd/>
          </a:ln>
        </p:spPr>
        <p:txBody>
          <a:bodyPr/>
          <a:lstStyle/>
          <a:p>
            <a:endParaRPr lang="en-US"/>
          </a:p>
        </p:txBody>
      </p:sp>
      <p:sp>
        <p:nvSpPr>
          <p:cNvPr id="117806" name="Rectangle 46"/>
          <p:cNvSpPr>
            <a:spLocks noChangeArrowheads="1"/>
          </p:cNvSpPr>
          <p:nvPr/>
        </p:nvSpPr>
        <p:spPr bwMode="auto">
          <a:xfrm>
            <a:off x="3235325" y="5903913"/>
            <a:ext cx="5080000" cy="644525"/>
          </a:xfrm>
          <a:prstGeom prst="rect">
            <a:avLst/>
          </a:prstGeom>
          <a:noFill/>
          <a:ln w="9525">
            <a:noFill/>
            <a:miter lim="800000"/>
            <a:headEnd/>
            <a:tailEnd/>
          </a:ln>
        </p:spPr>
        <p:txBody>
          <a:bodyPr wrap="none" lIns="0" tIns="0" rIns="0" bIns="0">
            <a:spAutoFit/>
          </a:bodyPr>
          <a:lstStyle/>
          <a:p>
            <a:pPr algn="l"/>
            <a:r>
              <a:rPr lang="en-US" sz="1800">
                <a:solidFill>
                  <a:srgbClr val="231F20"/>
                </a:solidFill>
                <a:latin typeface="Arial Black" pitchFamily="34" charset="0"/>
              </a:rPr>
              <a:t>(d) Photomicrograph of longitudinal view</a:t>
            </a:r>
            <a:endParaRPr lang="en-US" sz="1600">
              <a:latin typeface="Arial Black" pitchFamily="34" charset="0"/>
            </a:endParaRPr>
          </a:p>
          <a:p>
            <a:pPr algn="l"/>
            <a:r>
              <a:rPr lang="en-US" sz="1800">
                <a:solidFill>
                  <a:srgbClr val="231F20"/>
                </a:solidFill>
                <a:latin typeface="Arial Black" pitchFamily="34" charset="0"/>
              </a:rPr>
              <a:t>     of the hair bulb in the follicle (160x)</a:t>
            </a:r>
            <a:endParaRPr lang="en-US" sz="1600">
              <a:latin typeface="Arial Black" pitchFamily="34" charset="0"/>
            </a:endParaRPr>
          </a:p>
        </p:txBody>
      </p:sp>
      <p:sp>
        <p:nvSpPr>
          <p:cNvPr id="117807" name="Rectangle 47"/>
          <p:cNvSpPr>
            <a:spLocks noChangeArrowheads="1"/>
          </p:cNvSpPr>
          <p:nvPr/>
        </p:nvSpPr>
        <p:spPr bwMode="auto">
          <a:xfrm>
            <a:off x="711200" y="1017588"/>
            <a:ext cx="1511300" cy="322262"/>
          </a:xfrm>
          <a:prstGeom prst="rect">
            <a:avLst/>
          </a:prstGeom>
          <a:noFill/>
          <a:ln w="9525">
            <a:noFill/>
            <a:miter lim="800000"/>
            <a:headEnd/>
            <a:tailEnd/>
          </a:ln>
        </p:spPr>
        <p:txBody>
          <a:bodyPr wrap="none" lIns="0" tIns="0" rIns="0" bIns="0">
            <a:spAutoFit/>
          </a:bodyPr>
          <a:lstStyle/>
          <a:p>
            <a:pPr algn="l"/>
            <a:r>
              <a:rPr lang="en-US" sz="1800">
                <a:solidFill>
                  <a:srgbClr val="231F20"/>
                </a:solidFill>
                <a:latin typeface="Arial Black" pitchFamily="34" charset="0"/>
              </a:rPr>
              <a:t>Follicle wall</a:t>
            </a:r>
            <a:endParaRPr lang="en-US" sz="1600">
              <a:latin typeface="Arial Black" pitchFamily="34" charset="0"/>
            </a:endParaRPr>
          </a:p>
        </p:txBody>
      </p:sp>
      <p:sp>
        <p:nvSpPr>
          <p:cNvPr id="117808" name="Rectangle 48"/>
          <p:cNvSpPr>
            <a:spLocks noChangeArrowheads="1"/>
          </p:cNvSpPr>
          <p:nvPr/>
        </p:nvSpPr>
        <p:spPr bwMode="auto">
          <a:xfrm>
            <a:off x="714375" y="3995738"/>
            <a:ext cx="1193800" cy="274637"/>
          </a:xfrm>
          <a:prstGeom prst="rect">
            <a:avLst/>
          </a:prstGeom>
          <a:noFill/>
          <a:ln w="9525">
            <a:noFill/>
            <a:miter lim="800000"/>
            <a:headEnd/>
            <a:tailEnd/>
          </a:ln>
        </p:spPr>
        <p:txBody>
          <a:bodyPr wrap="none" lIns="0" tIns="0" rIns="0" bIns="0">
            <a:spAutoFit/>
          </a:bodyPr>
          <a:lstStyle/>
          <a:p>
            <a:pPr algn="l"/>
            <a:r>
              <a:rPr lang="en-US" sz="1800" b="1">
                <a:solidFill>
                  <a:srgbClr val="231F20"/>
                </a:solidFill>
                <a:latin typeface="Arial" charset="0"/>
              </a:rPr>
              <a:t>Hair matrix</a:t>
            </a:r>
            <a:endParaRPr lang="en-US" sz="1600" b="1">
              <a:latin typeface="Arial" charset="0"/>
            </a:endParaRPr>
          </a:p>
        </p:txBody>
      </p:sp>
      <p:sp>
        <p:nvSpPr>
          <p:cNvPr id="117809" name="Rectangle 49"/>
          <p:cNvSpPr>
            <a:spLocks noChangeArrowheads="1"/>
          </p:cNvSpPr>
          <p:nvPr/>
        </p:nvSpPr>
        <p:spPr bwMode="auto">
          <a:xfrm>
            <a:off x="714375" y="4341813"/>
            <a:ext cx="1231900" cy="274637"/>
          </a:xfrm>
          <a:prstGeom prst="rect">
            <a:avLst/>
          </a:prstGeom>
          <a:noFill/>
          <a:ln w="9525">
            <a:noFill/>
            <a:miter lim="800000"/>
            <a:headEnd/>
            <a:tailEnd/>
          </a:ln>
        </p:spPr>
        <p:txBody>
          <a:bodyPr wrap="none" lIns="0" tIns="0" rIns="0" bIns="0">
            <a:spAutoFit/>
          </a:bodyPr>
          <a:lstStyle/>
          <a:p>
            <a:pPr algn="l"/>
            <a:r>
              <a:rPr lang="en-US" sz="1800" b="1">
                <a:solidFill>
                  <a:srgbClr val="231F20"/>
                </a:solidFill>
                <a:latin typeface="Arial" charset="0"/>
              </a:rPr>
              <a:t>Hair papilla</a:t>
            </a:r>
            <a:endParaRPr lang="en-US" sz="1600" b="1">
              <a:latin typeface="Arial" charset="0"/>
            </a:endParaRPr>
          </a:p>
        </p:txBody>
      </p:sp>
      <p:sp>
        <p:nvSpPr>
          <p:cNvPr id="117810" name="Rectangle 50"/>
          <p:cNvSpPr>
            <a:spLocks noChangeArrowheads="1"/>
          </p:cNvSpPr>
          <p:nvPr/>
        </p:nvSpPr>
        <p:spPr bwMode="auto">
          <a:xfrm>
            <a:off x="717550" y="5538788"/>
            <a:ext cx="1587500" cy="549275"/>
          </a:xfrm>
          <a:prstGeom prst="rect">
            <a:avLst/>
          </a:prstGeom>
          <a:noFill/>
          <a:ln w="9525">
            <a:noFill/>
            <a:miter lim="800000"/>
            <a:headEnd/>
            <a:tailEnd/>
          </a:ln>
        </p:spPr>
        <p:txBody>
          <a:bodyPr wrap="none" lIns="0" tIns="0" rIns="0" bIns="0">
            <a:spAutoFit/>
          </a:bodyPr>
          <a:lstStyle/>
          <a:p>
            <a:pPr algn="l"/>
            <a:r>
              <a:rPr lang="en-US" sz="1800" b="1">
                <a:solidFill>
                  <a:srgbClr val="231F20"/>
                </a:solidFill>
                <a:latin typeface="Arial" charset="0"/>
              </a:rPr>
              <a:t>Subcutaneous</a:t>
            </a:r>
          </a:p>
          <a:p>
            <a:pPr algn="l"/>
            <a:r>
              <a:rPr lang="en-US" sz="1800" b="1">
                <a:solidFill>
                  <a:srgbClr val="231F20"/>
                </a:solidFill>
                <a:latin typeface="Arial" charset="0"/>
              </a:rPr>
              <a:t>adipose tissue</a:t>
            </a:r>
            <a:endParaRPr lang="en-US" sz="1600" b="1">
              <a:latin typeface="Arial" charset="0"/>
            </a:endParaRPr>
          </a:p>
        </p:txBody>
      </p:sp>
      <p:sp>
        <p:nvSpPr>
          <p:cNvPr id="117811" name="Rectangle 51"/>
          <p:cNvSpPr>
            <a:spLocks noChangeArrowheads="1"/>
          </p:cNvSpPr>
          <p:nvPr/>
        </p:nvSpPr>
        <p:spPr bwMode="auto">
          <a:xfrm>
            <a:off x="714375" y="2868613"/>
            <a:ext cx="1104900" cy="322262"/>
          </a:xfrm>
          <a:prstGeom prst="rect">
            <a:avLst/>
          </a:prstGeom>
          <a:noFill/>
          <a:ln w="9525">
            <a:noFill/>
            <a:miter lim="800000"/>
            <a:headEnd/>
            <a:tailEnd/>
          </a:ln>
        </p:spPr>
        <p:txBody>
          <a:bodyPr wrap="none" lIns="0" tIns="0" rIns="0" bIns="0">
            <a:spAutoFit/>
          </a:bodyPr>
          <a:lstStyle/>
          <a:p>
            <a:pPr algn="l"/>
            <a:r>
              <a:rPr lang="en-US" sz="1800">
                <a:solidFill>
                  <a:srgbClr val="231F20"/>
                </a:solidFill>
                <a:latin typeface="Arial Black" pitchFamily="34" charset="0"/>
              </a:rPr>
              <a:t>Hair root</a:t>
            </a:r>
            <a:endParaRPr lang="en-US" sz="1600">
              <a:latin typeface="Arial Black" pitchFamily="34" charset="0"/>
            </a:endParaRPr>
          </a:p>
        </p:txBody>
      </p:sp>
      <p:sp>
        <p:nvSpPr>
          <p:cNvPr id="117812" name="Rectangle 52"/>
          <p:cNvSpPr>
            <a:spLocks noChangeArrowheads="1"/>
          </p:cNvSpPr>
          <p:nvPr/>
        </p:nvSpPr>
        <p:spPr bwMode="auto">
          <a:xfrm>
            <a:off x="723900" y="1290638"/>
            <a:ext cx="2095500" cy="549275"/>
          </a:xfrm>
          <a:prstGeom prst="rect">
            <a:avLst/>
          </a:prstGeom>
          <a:noFill/>
          <a:ln w="9525">
            <a:noFill/>
            <a:miter lim="800000"/>
            <a:headEnd/>
            <a:tailEnd/>
          </a:ln>
        </p:spPr>
        <p:txBody>
          <a:bodyPr wrap="none" lIns="0" tIns="0" rIns="0" bIns="0">
            <a:spAutoFit/>
          </a:bodyPr>
          <a:lstStyle/>
          <a:p>
            <a:pPr algn="l"/>
            <a:r>
              <a:rPr lang="en-US" sz="1800" b="1">
                <a:solidFill>
                  <a:srgbClr val="231F20"/>
                </a:solidFill>
                <a:latin typeface="Arial" charset="0"/>
              </a:rPr>
              <a:t>• Connective</a:t>
            </a:r>
            <a:endParaRPr lang="en-US" sz="1600" b="1">
              <a:latin typeface="Arial" charset="0"/>
            </a:endParaRPr>
          </a:p>
          <a:p>
            <a:pPr algn="l"/>
            <a:r>
              <a:rPr lang="en-US" sz="1800" b="1">
                <a:solidFill>
                  <a:srgbClr val="231F20"/>
                </a:solidFill>
                <a:latin typeface="Arial" charset="0"/>
              </a:rPr>
              <a:t>  tissue root sheath</a:t>
            </a:r>
            <a:endParaRPr lang="en-US" sz="1600" b="1">
              <a:latin typeface="Arial" charset="0"/>
            </a:endParaRPr>
          </a:p>
        </p:txBody>
      </p:sp>
      <p:sp>
        <p:nvSpPr>
          <p:cNvPr id="117813" name="Rectangle 53"/>
          <p:cNvSpPr>
            <a:spLocks noChangeArrowheads="1"/>
          </p:cNvSpPr>
          <p:nvPr/>
        </p:nvSpPr>
        <p:spPr bwMode="auto">
          <a:xfrm>
            <a:off x="723900" y="1738313"/>
            <a:ext cx="2111375" cy="274637"/>
          </a:xfrm>
          <a:prstGeom prst="rect">
            <a:avLst/>
          </a:prstGeom>
          <a:noFill/>
          <a:ln w="9525">
            <a:noFill/>
            <a:miter lim="800000"/>
            <a:headEnd/>
            <a:tailEnd/>
          </a:ln>
        </p:spPr>
        <p:txBody>
          <a:bodyPr wrap="none" lIns="0" tIns="0" rIns="0" bIns="0">
            <a:spAutoFit/>
          </a:bodyPr>
          <a:lstStyle/>
          <a:p>
            <a:pPr algn="l"/>
            <a:r>
              <a:rPr lang="en-US" sz="1800" b="1">
                <a:solidFill>
                  <a:srgbClr val="231F20"/>
                </a:solidFill>
                <a:latin typeface="Arial" charset="0"/>
              </a:rPr>
              <a:t>• Glassy membrane</a:t>
            </a:r>
            <a:endParaRPr lang="en-US" sz="1600" b="1">
              <a:latin typeface="Arial" charset="0"/>
            </a:endParaRPr>
          </a:p>
        </p:txBody>
      </p:sp>
      <p:sp>
        <p:nvSpPr>
          <p:cNvPr id="117814" name="Rectangle 54"/>
          <p:cNvSpPr>
            <a:spLocks noChangeArrowheads="1"/>
          </p:cNvSpPr>
          <p:nvPr/>
        </p:nvSpPr>
        <p:spPr bwMode="auto">
          <a:xfrm>
            <a:off x="723900" y="1963738"/>
            <a:ext cx="2098675" cy="549275"/>
          </a:xfrm>
          <a:prstGeom prst="rect">
            <a:avLst/>
          </a:prstGeom>
          <a:noFill/>
          <a:ln w="9525">
            <a:noFill/>
            <a:miter lim="800000"/>
            <a:headEnd/>
            <a:tailEnd/>
          </a:ln>
        </p:spPr>
        <p:txBody>
          <a:bodyPr wrap="none" lIns="0" tIns="0" rIns="0" bIns="0">
            <a:spAutoFit/>
          </a:bodyPr>
          <a:lstStyle/>
          <a:p>
            <a:pPr algn="l"/>
            <a:r>
              <a:rPr lang="en-US" sz="1800" b="1">
                <a:solidFill>
                  <a:srgbClr val="231F20"/>
                </a:solidFill>
                <a:latin typeface="Arial" charset="0"/>
              </a:rPr>
              <a:t>• External epithelial</a:t>
            </a:r>
          </a:p>
          <a:p>
            <a:pPr algn="l"/>
            <a:r>
              <a:rPr lang="en-US" sz="1800" b="1">
                <a:solidFill>
                  <a:srgbClr val="231F20"/>
                </a:solidFill>
                <a:latin typeface="Arial" charset="0"/>
              </a:rPr>
              <a:t>  root sheath</a:t>
            </a:r>
            <a:endParaRPr lang="en-US" sz="1600" b="1">
              <a:latin typeface="Arial" charset="0"/>
            </a:endParaRPr>
          </a:p>
        </p:txBody>
      </p:sp>
      <p:sp>
        <p:nvSpPr>
          <p:cNvPr id="117815" name="Rectangle 55"/>
          <p:cNvSpPr>
            <a:spLocks noChangeArrowheads="1"/>
          </p:cNvSpPr>
          <p:nvPr/>
        </p:nvSpPr>
        <p:spPr bwMode="auto">
          <a:xfrm>
            <a:off x="723900" y="2420938"/>
            <a:ext cx="2022475" cy="549275"/>
          </a:xfrm>
          <a:prstGeom prst="rect">
            <a:avLst/>
          </a:prstGeom>
          <a:noFill/>
          <a:ln w="9525">
            <a:noFill/>
            <a:miter lim="800000"/>
            <a:headEnd/>
            <a:tailEnd/>
          </a:ln>
        </p:spPr>
        <p:txBody>
          <a:bodyPr wrap="none" lIns="0" tIns="0" rIns="0" bIns="0">
            <a:spAutoFit/>
          </a:bodyPr>
          <a:lstStyle/>
          <a:p>
            <a:pPr algn="l"/>
            <a:r>
              <a:rPr lang="en-US" sz="1800" b="1">
                <a:solidFill>
                  <a:srgbClr val="231F20"/>
                </a:solidFill>
                <a:latin typeface="Arial" charset="0"/>
              </a:rPr>
              <a:t>• Internal epithelial</a:t>
            </a:r>
          </a:p>
          <a:p>
            <a:pPr algn="l"/>
            <a:r>
              <a:rPr lang="en-US" sz="1800" b="1">
                <a:solidFill>
                  <a:srgbClr val="231F20"/>
                </a:solidFill>
                <a:latin typeface="Arial" charset="0"/>
              </a:rPr>
              <a:t>  root sheath</a:t>
            </a:r>
            <a:endParaRPr lang="en-US" sz="1600" b="1">
              <a:latin typeface="Arial" charset="0"/>
            </a:endParaRPr>
          </a:p>
        </p:txBody>
      </p:sp>
      <p:sp>
        <p:nvSpPr>
          <p:cNvPr id="117816" name="Rectangle 56"/>
          <p:cNvSpPr>
            <a:spLocks noChangeArrowheads="1"/>
          </p:cNvSpPr>
          <p:nvPr/>
        </p:nvSpPr>
        <p:spPr bwMode="auto">
          <a:xfrm>
            <a:off x="723900" y="3135313"/>
            <a:ext cx="904875" cy="274637"/>
          </a:xfrm>
          <a:prstGeom prst="rect">
            <a:avLst/>
          </a:prstGeom>
          <a:noFill/>
          <a:ln w="9525">
            <a:noFill/>
            <a:miter lim="800000"/>
            <a:headEnd/>
            <a:tailEnd/>
          </a:ln>
        </p:spPr>
        <p:txBody>
          <a:bodyPr wrap="none" lIns="0" tIns="0" rIns="0" bIns="0">
            <a:spAutoFit/>
          </a:bodyPr>
          <a:lstStyle/>
          <a:p>
            <a:pPr algn="l"/>
            <a:r>
              <a:rPr lang="en-US" sz="1800" b="1">
                <a:solidFill>
                  <a:srgbClr val="231F20"/>
                </a:solidFill>
                <a:latin typeface="Arial" charset="0"/>
              </a:rPr>
              <a:t>• Cuticle</a:t>
            </a:r>
            <a:endParaRPr lang="en-US" sz="1600" b="1">
              <a:latin typeface="Arial" charset="0"/>
            </a:endParaRPr>
          </a:p>
        </p:txBody>
      </p:sp>
      <p:sp>
        <p:nvSpPr>
          <p:cNvPr id="117817" name="Rectangle 57"/>
          <p:cNvSpPr>
            <a:spLocks noChangeArrowheads="1"/>
          </p:cNvSpPr>
          <p:nvPr/>
        </p:nvSpPr>
        <p:spPr bwMode="auto">
          <a:xfrm>
            <a:off x="723900" y="3386138"/>
            <a:ext cx="866775" cy="274637"/>
          </a:xfrm>
          <a:prstGeom prst="rect">
            <a:avLst/>
          </a:prstGeom>
          <a:noFill/>
          <a:ln w="9525">
            <a:noFill/>
            <a:miter lim="800000"/>
            <a:headEnd/>
            <a:tailEnd/>
          </a:ln>
        </p:spPr>
        <p:txBody>
          <a:bodyPr wrap="none" lIns="0" tIns="0" rIns="0" bIns="0">
            <a:spAutoFit/>
          </a:bodyPr>
          <a:lstStyle/>
          <a:p>
            <a:pPr algn="l"/>
            <a:r>
              <a:rPr lang="en-US" sz="1800" b="1">
                <a:solidFill>
                  <a:srgbClr val="231F20"/>
                </a:solidFill>
                <a:latin typeface="Arial" charset="0"/>
              </a:rPr>
              <a:t>• Cortex</a:t>
            </a:r>
            <a:endParaRPr lang="en-US" sz="1600" b="1">
              <a:latin typeface="Arial" charset="0"/>
            </a:endParaRPr>
          </a:p>
        </p:txBody>
      </p:sp>
      <p:sp>
        <p:nvSpPr>
          <p:cNvPr id="117818" name="Rectangle 58"/>
          <p:cNvSpPr>
            <a:spLocks noChangeArrowheads="1"/>
          </p:cNvSpPr>
          <p:nvPr/>
        </p:nvSpPr>
        <p:spPr bwMode="auto">
          <a:xfrm>
            <a:off x="723900" y="3627438"/>
            <a:ext cx="993775" cy="274637"/>
          </a:xfrm>
          <a:prstGeom prst="rect">
            <a:avLst/>
          </a:prstGeom>
          <a:noFill/>
          <a:ln w="9525">
            <a:noFill/>
            <a:miter lim="800000"/>
            <a:headEnd/>
            <a:tailEnd/>
          </a:ln>
        </p:spPr>
        <p:txBody>
          <a:bodyPr wrap="none" lIns="0" tIns="0" rIns="0" bIns="0">
            <a:spAutoFit/>
          </a:bodyPr>
          <a:lstStyle/>
          <a:p>
            <a:pPr algn="l"/>
            <a:r>
              <a:rPr lang="en-US" sz="1800" b="1">
                <a:solidFill>
                  <a:srgbClr val="231F20"/>
                </a:solidFill>
                <a:latin typeface="Arial" charset="0"/>
              </a:rPr>
              <a:t>• Medulla</a:t>
            </a:r>
            <a:endParaRPr lang="en-US" sz="1600" b="1">
              <a:latin typeface="Arial" charset="0"/>
            </a:endParaRPr>
          </a:p>
        </p:txBody>
      </p:sp>
      <p:sp>
        <p:nvSpPr>
          <p:cNvPr id="117819" name="Rectangle 59"/>
          <p:cNvSpPr>
            <a:spLocks noChangeArrowheads="1"/>
          </p:cNvSpPr>
          <p:nvPr/>
        </p:nvSpPr>
        <p:spPr bwMode="auto">
          <a:xfrm>
            <a:off x="6178550" y="1576388"/>
            <a:ext cx="1054100" cy="274637"/>
          </a:xfrm>
          <a:prstGeom prst="rect">
            <a:avLst/>
          </a:prstGeom>
          <a:noFill/>
          <a:ln w="9525">
            <a:noFill/>
            <a:miter lim="800000"/>
            <a:headEnd/>
            <a:tailEnd/>
          </a:ln>
        </p:spPr>
        <p:txBody>
          <a:bodyPr wrap="none" lIns="0" tIns="0" rIns="0" bIns="0">
            <a:spAutoFit/>
          </a:bodyPr>
          <a:lstStyle/>
          <a:p>
            <a:pPr algn="l"/>
            <a:r>
              <a:rPr lang="en-US" sz="1800" b="1">
                <a:solidFill>
                  <a:srgbClr val="231F20"/>
                </a:solidFill>
                <a:latin typeface="Arial" charset="0"/>
              </a:rPr>
              <a:t>Hair shaft</a:t>
            </a:r>
            <a:endParaRPr lang="en-US" sz="1800" b="1">
              <a:latin typeface="Arial" charset="0"/>
            </a:endParaRPr>
          </a:p>
        </p:txBody>
      </p:sp>
      <p:sp>
        <p:nvSpPr>
          <p:cNvPr id="117820" name="Rectangle 60"/>
          <p:cNvSpPr>
            <a:spLocks noChangeArrowheads="1"/>
          </p:cNvSpPr>
          <p:nvPr/>
        </p:nvSpPr>
        <p:spPr bwMode="auto">
          <a:xfrm>
            <a:off x="6188075" y="2754313"/>
            <a:ext cx="901700" cy="549275"/>
          </a:xfrm>
          <a:prstGeom prst="rect">
            <a:avLst/>
          </a:prstGeom>
          <a:noFill/>
          <a:ln w="9525">
            <a:noFill/>
            <a:miter lim="800000"/>
            <a:headEnd/>
            <a:tailEnd/>
          </a:ln>
        </p:spPr>
        <p:txBody>
          <a:bodyPr wrap="none" lIns="0" tIns="0" rIns="0" bIns="0">
            <a:spAutoFit/>
          </a:bodyPr>
          <a:lstStyle/>
          <a:p>
            <a:pPr algn="l"/>
            <a:r>
              <a:rPr lang="en-US" sz="1800" b="1">
                <a:solidFill>
                  <a:srgbClr val="231F20"/>
                </a:solidFill>
                <a:latin typeface="Arial" charset="0"/>
              </a:rPr>
              <a:t>Arrector</a:t>
            </a:r>
          </a:p>
          <a:p>
            <a:pPr algn="l"/>
            <a:r>
              <a:rPr lang="en-US" sz="1800" b="1">
                <a:solidFill>
                  <a:srgbClr val="231F20"/>
                </a:solidFill>
                <a:latin typeface="Arial" charset="0"/>
              </a:rPr>
              <a:t>pili</a:t>
            </a:r>
            <a:endParaRPr lang="en-US" sz="1800" b="1">
              <a:latin typeface="Arial" charset="0"/>
            </a:endParaRPr>
          </a:p>
        </p:txBody>
      </p:sp>
      <p:sp>
        <p:nvSpPr>
          <p:cNvPr id="117821" name="Rectangle 61"/>
          <p:cNvSpPr>
            <a:spLocks noChangeArrowheads="1"/>
          </p:cNvSpPr>
          <p:nvPr/>
        </p:nvSpPr>
        <p:spPr bwMode="auto">
          <a:xfrm>
            <a:off x="6169025" y="3257550"/>
            <a:ext cx="1206500" cy="549275"/>
          </a:xfrm>
          <a:prstGeom prst="rect">
            <a:avLst/>
          </a:prstGeom>
          <a:noFill/>
          <a:ln w="9525">
            <a:noFill/>
            <a:miter lim="800000"/>
            <a:headEnd/>
            <a:tailEnd/>
          </a:ln>
        </p:spPr>
        <p:txBody>
          <a:bodyPr wrap="none" lIns="0" tIns="0" rIns="0" bIns="0">
            <a:spAutoFit/>
          </a:bodyPr>
          <a:lstStyle/>
          <a:p>
            <a:pPr algn="l"/>
            <a:r>
              <a:rPr lang="en-US" sz="1800" b="1">
                <a:solidFill>
                  <a:srgbClr val="231F20"/>
                </a:solidFill>
                <a:latin typeface="Arial" charset="0"/>
              </a:rPr>
              <a:t>Sebaceous</a:t>
            </a:r>
          </a:p>
          <a:p>
            <a:pPr algn="l"/>
            <a:r>
              <a:rPr lang="en-US" sz="1800" b="1">
                <a:solidFill>
                  <a:srgbClr val="231F20"/>
                </a:solidFill>
                <a:latin typeface="Arial" charset="0"/>
              </a:rPr>
              <a:t>gland</a:t>
            </a:r>
            <a:endParaRPr lang="en-US" sz="1800" b="1">
              <a:latin typeface="Arial" charset="0"/>
            </a:endParaRPr>
          </a:p>
        </p:txBody>
      </p:sp>
      <p:sp>
        <p:nvSpPr>
          <p:cNvPr id="117822" name="Rectangle 62"/>
          <p:cNvSpPr>
            <a:spLocks noChangeArrowheads="1"/>
          </p:cNvSpPr>
          <p:nvPr/>
        </p:nvSpPr>
        <p:spPr bwMode="auto">
          <a:xfrm>
            <a:off x="6181725" y="3790950"/>
            <a:ext cx="1016000" cy="274638"/>
          </a:xfrm>
          <a:prstGeom prst="rect">
            <a:avLst/>
          </a:prstGeom>
          <a:noFill/>
          <a:ln w="9525">
            <a:noFill/>
            <a:miter lim="800000"/>
            <a:headEnd/>
            <a:tailEnd/>
          </a:ln>
        </p:spPr>
        <p:txBody>
          <a:bodyPr wrap="none" lIns="0" tIns="0" rIns="0" bIns="0">
            <a:spAutoFit/>
          </a:bodyPr>
          <a:lstStyle/>
          <a:p>
            <a:pPr algn="l"/>
            <a:r>
              <a:rPr lang="en-US" sz="1800" b="1">
                <a:solidFill>
                  <a:srgbClr val="231F20"/>
                </a:solidFill>
                <a:latin typeface="Arial" charset="0"/>
              </a:rPr>
              <a:t>Hair root </a:t>
            </a:r>
            <a:endParaRPr lang="en-US" sz="1800" b="1">
              <a:latin typeface="Arial" charset="0"/>
            </a:endParaRPr>
          </a:p>
        </p:txBody>
      </p:sp>
      <p:sp>
        <p:nvSpPr>
          <p:cNvPr id="117823" name="Rectangle 63"/>
          <p:cNvSpPr>
            <a:spLocks noChangeArrowheads="1"/>
          </p:cNvSpPr>
          <p:nvPr/>
        </p:nvSpPr>
        <p:spPr bwMode="auto">
          <a:xfrm>
            <a:off x="6178550" y="4200525"/>
            <a:ext cx="990600" cy="274638"/>
          </a:xfrm>
          <a:prstGeom prst="rect">
            <a:avLst/>
          </a:prstGeom>
          <a:noFill/>
          <a:ln w="9525">
            <a:noFill/>
            <a:miter lim="800000"/>
            <a:headEnd/>
            <a:tailEnd/>
          </a:ln>
        </p:spPr>
        <p:txBody>
          <a:bodyPr wrap="none" lIns="0" tIns="0" rIns="0" bIns="0">
            <a:spAutoFit/>
          </a:bodyPr>
          <a:lstStyle/>
          <a:p>
            <a:pPr algn="l"/>
            <a:r>
              <a:rPr lang="en-US" sz="1800" b="1">
                <a:solidFill>
                  <a:srgbClr val="231F20"/>
                </a:solidFill>
                <a:latin typeface="Arial" charset="0"/>
              </a:rPr>
              <a:t>Hair bulb</a:t>
            </a:r>
            <a:endParaRPr lang="en-US" sz="1800" b="1">
              <a:latin typeface="Arial" charset="0"/>
            </a:endParaRPr>
          </a:p>
        </p:txBody>
      </p:sp>
      <p:sp>
        <p:nvSpPr>
          <p:cNvPr id="117824" name="Rectangle 64"/>
          <p:cNvSpPr>
            <a:spLocks noChangeArrowheads="1"/>
          </p:cNvSpPr>
          <p:nvPr/>
        </p:nvSpPr>
        <p:spPr bwMode="auto">
          <a:xfrm>
            <a:off x="8142288" y="6581775"/>
            <a:ext cx="998537" cy="274638"/>
          </a:xfrm>
          <a:prstGeom prst="rect">
            <a:avLst/>
          </a:prstGeom>
          <a:noFill/>
          <a:ln w="9525">
            <a:noFill/>
            <a:miter lim="800000"/>
            <a:headEnd/>
            <a:tailEnd/>
          </a:ln>
          <a:effectLst/>
        </p:spPr>
        <p:txBody>
          <a:bodyPr wrap="none">
            <a:spAutoFit/>
          </a:bodyPr>
          <a:lstStyle/>
          <a:p>
            <a:pPr algn="r"/>
            <a:r>
              <a:rPr lang="en-US" sz="1200" b="1">
                <a:latin typeface="Arial" charset="0"/>
              </a:rPr>
              <a:t>Figure 5.6d</a:t>
            </a:r>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6" name="Rectangle 4"/>
          <p:cNvSpPr>
            <a:spLocks noGrp="1" noChangeArrowheads="1"/>
          </p:cNvSpPr>
          <p:nvPr>
            <p:ph type="title"/>
          </p:nvPr>
        </p:nvSpPr>
        <p:spPr/>
        <p:txBody>
          <a:bodyPr/>
          <a:lstStyle/>
          <a:p>
            <a:r>
              <a:rPr lang="en-US"/>
              <a:t>Types of Hair</a:t>
            </a:r>
          </a:p>
        </p:txBody>
      </p:sp>
      <p:sp>
        <p:nvSpPr>
          <p:cNvPr id="59397" name="Rectangle 5"/>
          <p:cNvSpPr>
            <a:spLocks noGrp="1" noChangeArrowheads="1"/>
          </p:cNvSpPr>
          <p:nvPr>
            <p:ph type="body" idx="1"/>
          </p:nvPr>
        </p:nvSpPr>
        <p:spPr>
          <a:xfrm>
            <a:off x="460375" y="838201"/>
            <a:ext cx="8228013" cy="5473700"/>
          </a:xfrm>
        </p:spPr>
        <p:txBody>
          <a:bodyPr/>
          <a:lstStyle/>
          <a:p>
            <a:r>
              <a:rPr lang="en-US" sz="2400" dirty="0"/>
              <a:t>Vellus—pale, fine body hair of children and adult </a:t>
            </a:r>
            <a:r>
              <a:rPr lang="en-US" sz="2400" dirty="0" smtClean="0"/>
              <a:t>females and adult males </a:t>
            </a:r>
            <a:endParaRPr lang="en-US" sz="2400" dirty="0"/>
          </a:p>
          <a:p>
            <a:r>
              <a:rPr lang="en-US" sz="2400" dirty="0"/>
              <a:t>Terminal—coarse, long hair of eyebrows, scalp, axillary, and pubic regions (and face and neck of males</a:t>
            </a:r>
            <a:r>
              <a:rPr lang="en-US" sz="2400" dirty="0" smtClean="0"/>
              <a:t>)</a:t>
            </a:r>
          </a:p>
          <a:p>
            <a:r>
              <a:rPr lang="en-US" sz="2400" dirty="0" smtClean="0"/>
              <a:t>Lanugo grows on fetuses as a normal part of gestation, but is usually shed and replaced by vellus hair at about 33 to 36 weeks of gestational age. The presence of lanugo in newborns is a sign of premature birth.</a:t>
            </a:r>
          </a:p>
          <a:p>
            <a:r>
              <a:rPr lang="en-US" sz="2400" dirty="0" smtClean="0"/>
              <a:t>Lanugo in grown humans is also a possible sign of starvation, as the body attempts to insulate itself when body fat is lost. </a:t>
            </a:r>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Hair Growth Cycle</a:t>
            </a:r>
            <a:endParaRPr lang="en-US" dirty="0"/>
          </a:p>
        </p:txBody>
      </p:sp>
      <p:sp>
        <p:nvSpPr>
          <p:cNvPr id="3" name="Content Placeholder 2"/>
          <p:cNvSpPr>
            <a:spLocks noGrp="1"/>
          </p:cNvSpPr>
          <p:nvPr>
            <p:ph idx="1"/>
          </p:nvPr>
        </p:nvSpPr>
        <p:spPr>
          <a:xfrm>
            <a:off x="460375" y="838201"/>
            <a:ext cx="8228013" cy="5473700"/>
          </a:xfrm>
        </p:spPr>
        <p:txBody>
          <a:bodyPr/>
          <a:lstStyle/>
          <a:p>
            <a:r>
              <a:rPr lang="en-US" dirty="0" smtClean="0"/>
              <a:t>Hair grows in cycles of various phases: </a:t>
            </a:r>
            <a:r>
              <a:rPr lang="en-US" b="1" dirty="0" smtClean="0"/>
              <a:t>anagen</a:t>
            </a:r>
            <a:r>
              <a:rPr lang="en-US" dirty="0" smtClean="0"/>
              <a:t> is the growth phase; </a:t>
            </a:r>
            <a:r>
              <a:rPr lang="en-US" b="1" dirty="0" smtClean="0"/>
              <a:t>catagen</a:t>
            </a:r>
            <a:r>
              <a:rPr lang="en-US" dirty="0" smtClean="0"/>
              <a:t> is the involuting or regressing phase; and </a:t>
            </a:r>
            <a:r>
              <a:rPr lang="en-US" b="1" dirty="0" smtClean="0"/>
              <a:t>telogen</a:t>
            </a:r>
            <a:r>
              <a:rPr lang="en-US" dirty="0" smtClean="0"/>
              <a:t>, the resting or quiescent phase. Normally up to 90% of the hair follicles are in anagen phase while, 10–14% are in telogen and 1–2% in catagen. </a:t>
            </a:r>
            <a:endParaRPr lang="en-US" dirty="0"/>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Anagen phase (Growth Phase)</a:t>
            </a:r>
            <a:endParaRPr lang="en-US" dirty="0"/>
          </a:p>
        </p:txBody>
      </p:sp>
      <p:sp>
        <p:nvSpPr>
          <p:cNvPr id="3" name="Content Placeholder 2"/>
          <p:cNvSpPr>
            <a:spLocks noGrp="1"/>
          </p:cNvSpPr>
          <p:nvPr>
            <p:ph idx="1"/>
          </p:nvPr>
        </p:nvSpPr>
        <p:spPr>
          <a:xfrm>
            <a:off x="460375" y="914401"/>
            <a:ext cx="8228013" cy="5397500"/>
          </a:xfrm>
        </p:spPr>
        <p:txBody>
          <a:bodyPr/>
          <a:lstStyle/>
          <a:p>
            <a:r>
              <a:rPr lang="en-US" dirty="0" smtClean="0"/>
              <a:t>Anagen is the active growth phase of hair follicles. The cells in the root of the hair are dividing rapidly, adding to the hair shaft. During this phase the hair grows about 1 cm (2.5 mm per week) every 28 days. Scalp hair stays in this active phase of growth for 2-7 years. </a:t>
            </a:r>
            <a:r>
              <a:rPr lang="en-US" i="1" dirty="0" smtClean="0"/>
              <a:t>The amount of time the hair follicle stays in the anagen phase is genetically determined. </a:t>
            </a:r>
            <a:r>
              <a:rPr lang="en-US" dirty="0" smtClean="0"/>
              <a:t>At the end of the anagen phase an unknown signal causes the follicle to go into the catagen phase.</a:t>
            </a:r>
          </a:p>
          <a:p>
            <a:endParaRPr lang="en-US" dirty="0"/>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Hair Bulge – origination of hair matrix cells</a:t>
            </a:r>
            <a:endParaRPr lang="en-US" dirty="0"/>
          </a:p>
        </p:txBody>
      </p:sp>
      <p:sp>
        <p:nvSpPr>
          <p:cNvPr id="3" name="Content Placeholder 2"/>
          <p:cNvSpPr>
            <a:spLocks noGrp="1"/>
          </p:cNvSpPr>
          <p:nvPr>
            <p:ph idx="1"/>
          </p:nvPr>
        </p:nvSpPr>
        <p:spPr>
          <a:xfrm>
            <a:off x="460375" y="914401"/>
            <a:ext cx="8228013" cy="5397500"/>
          </a:xfrm>
        </p:spPr>
        <p:txBody>
          <a:bodyPr/>
          <a:lstStyle/>
          <a:p>
            <a:r>
              <a:rPr lang="en-US" dirty="0" smtClean="0"/>
              <a:t>The cells that compose the hair matrix, or actively dividing area of the hair bulb that produces the hair, originate in a region called the hair bulge located a fraction of a millimeter above the hair bulb. </a:t>
            </a:r>
          </a:p>
          <a:p>
            <a:r>
              <a:rPr lang="en-US" dirty="0" smtClean="0"/>
              <a:t>When chemical signals (growth factors) diffusing from the blood vessels in the hair papilla reach the hair bulge, some of the hair bulge cells migrate downward towards the hair matrix cells and take up position there- performing mitosis and forming a new hair. </a:t>
            </a:r>
            <a:endParaRPr lang="en-US" dirty="0"/>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7765" name="Picture 5"/>
          <p:cNvPicPr>
            <a:picLocks noChangeAspect="1" noChangeArrowheads="1"/>
          </p:cNvPicPr>
          <p:nvPr/>
        </p:nvPicPr>
        <p:blipFill>
          <a:blip r:embed="rId2" cstate="print"/>
          <a:srcRect l="33905" r="2835" b="8385"/>
          <a:stretch>
            <a:fillRect/>
          </a:stretch>
        </p:blipFill>
        <p:spPr bwMode="auto">
          <a:xfrm>
            <a:off x="3246438" y="565150"/>
            <a:ext cx="5207000" cy="5376863"/>
          </a:xfrm>
          <a:prstGeom prst="rect">
            <a:avLst/>
          </a:prstGeom>
          <a:noFill/>
        </p:spPr>
      </p:pic>
      <p:sp>
        <p:nvSpPr>
          <p:cNvPr id="117766" name="Freeform 6"/>
          <p:cNvSpPr>
            <a:spLocks/>
          </p:cNvSpPr>
          <p:nvPr/>
        </p:nvSpPr>
        <p:spPr bwMode="auto">
          <a:xfrm>
            <a:off x="1773238" y="3352800"/>
            <a:ext cx="2954337" cy="430213"/>
          </a:xfrm>
          <a:custGeom>
            <a:avLst/>
            <a:gdLst/>
            <a:ahLst/>
            <a:cxnLst>
              <a:cxn ang="0">
                <a:pos x="1861" y="0"/>
              </a:cxn>
              <a:cxn ang="0">
                <a:pos x="522" y="271"/>
              </a:cxn>
              <a:cxn ang="0">
                <a:pos x="0" y="271"/>
              </a:cxn>
            </a:cxnLst>
            <a:rect l="0" t="0" r="r" b="b"/>
            <a:pathLst>
              <a:path w="1861" h="271">
                <a:moveTo>
                  <a:pt x="1861" y="0"/>
                </a:moveTo>
                <a:lnTo>
                  <a:pt x="522" y="271"/>
                </a:lnTo>
                <a:lnTo>
                  <a:pt x="0" y="271"/>
                </a:lnTo>
              </a:path>
            </a:pathLst>
          </a:custGeom>
          <a:noFill/>
          <a:ln w="31750">
            <a:solidFill>
              <a:srgbClr val="FFFFFF"/>
            </a:solidFill>
            <a:prstDash val="solid"/>
            <a:round/>
            <a:headEnd/>
            <a:tailEnd/>
          </a:ln>
        </p:spPr>
        <p:txBody>
          <a:bodyPr/>
          <a:lstStyle/>
          <a:p>
            <a:endParaRPr lang="en-US"/>
          </a:p>
        </p:txBody>
      </p:sp>
      <p:sp>
        <p:nvSpPr>
          <p:cNvPr id="117767" name="Freeform 7"/>
          <p:cNvSpPr>
            <a:spLocks/>
          </p:cNvSpPr>
          <p:nvPr/>
        </p:nvSpPr>
        <p:spPr bwMode="auto">
          <a:xfrm>
            <a:off x="1630363" y="3057525"/>
            <a:ext cx="3430587" cy="477838"/>
          </a:xfrm>
          <a:custGeom>
            <a:avLst/>
            <a:gdLst/>
            <a:ahLst/>
            <a:cxnLst>
              <a:cxn ang="0">
                <a:pos x="2161" y="0"/>
              </a:cxn>
              <a:cxn ang="0">
                <a:pos x="612" y="301"/>
              </a:cxn>
              <a:cxn ang="0">
                <a:pos x="0" y="301"/>
              </a:cxn>
            </a:cxnLst>
            <a:rect l="0" t="0" r="r" b="b"/>
            <a:pathLst>
              <a:path w="2161" h="301">
                <a:moveTo>
                  <a:pt x="2161" y="0"/>
                </a:moveTo>
                <a:lnTo>
                  <a:pt x="612" y="301"/>
                </a:lnTo>
                <a:lnTo>
                  <a:pt x="0" y="301"/>
                </a:lnTo>
              </a:path>
            </a:pathLst>
          </a:custGeom>
          <a:noFill/>
          <a:ln w="31750">
            <a:solidFill>
              <a:srgbClr val="FFFFFF"/>
            </a:solidFill>
            <a:prstDash val="solid"/>
            <a:round/>
            <a:headEnd/>
            <a:tailEnd/>
          </a:ln>
        </p:spPr>
        <p:txBody>
          <a:bodyPr/>
          <a:lstStyle/>
          <a:p>
            <a:endParaRPr lang="en-US"/>
          </a:p>
        </p:txBody>
      </p:sp>
      <p:sp>
        <p:nvSpPr>
          <p:cNvPr id="117768" name="Freeform 8"/>
          <p:cNvSpPr>
            <a:spLocks/>
          </p:cNvSpPr>
          <p:nvPr/>
        </p:nvSpPr>
        <p:spPr bwMode="auto">
          <a:xfrm>
            <a:off x="2808288" y="2546350"/>
            <a:ext cx="1311275" cy="88900"/>
          </a:xfrm>
          <a:custGeom>
            <a:avLst/>
            <a:gdLst/>
            <a:ahLst/>
            <a:cxnLst>
              <a:cxn ang="0">
                <a:pos x="0" y="0"/>
              </a:cxn>
              <a:cxn ang="0">
                <a:pos x="826" y="2"/>
              </a:cxn>
              <a:cxn ang="0">
                <a:pos x="826" y="56"/>
              </a:cxn>
            </a:cxnLst>
            <a:rect l="0" t="0" r="r" b="b"/>
            <a:pathLst>
              <a:path w="826" h="56">
                <a:moveTo>
                  <a:pt x="0" y="0"/>
                </a:moveTo>
                <a:lnTo>
                  <a:pt x="826" y="2"/>
                </a:lnTo>
                <a:lnTo>
                  <a:pt x="826" y="56"/>
                </a:lnTo>
              </a:path>
            </a:pathLst>
          </a:custGeom>
          <a:noFill/>
          <a:ln w="31750">
            <a:solidFill>
              <a:srgbClr val="FFFFFF"/>
            </a:solidFill>
            <a:prstDash val="solid"/>
            <a:round/>
            <a:headEnd/>
            <a:tailEnd/>
          </a:ln>
        </p:spPr>
        <p:txBody>
          <a:bodyPr/>
          <a:lstStyle/>
          <a:p>
            <a:endParaRPr lang="en-US"/>
          </a:p>
        </p:txBody>
      </p:sp>
      <p:sp>
        <p:nvSpPr>
          <p:cNvPr id="117769" name="Freeform 9"/>
          <p:cNvSpPr>
            <a:spLocks/>
          </p:cNvSpPr>
          <p:nvPr/>
        </p:nvSpPr>
        <p:spPr bwMode="auto">
          <a:xfrm>
            <a:off x="2868613" y="2022475"/>
            <a:ext cx="1143000" cy="63500"/>
          </a:xfrm>
          <a:custGeom>
            <a:avLst/>
            <a:gdLst/>
            <a:ahLst/>
            <a:cxnLst>
              <a:cxn ang="0">
                <a:pos x="0" y="38"/>
              </a:cxn>
              <a:cxn ang="0">
                <a:pos x="720" y="40"/>
              </a:cxn>
              <a:cxn ang="0">
                <a:pos x="720" y="0"/>
              </a:cxn>
            </a:cxnLst>
            <a:rect l="0" t="0" r="r" b="b"/>
            <a:pathLst>
              <a:path w="720" h="40">
                <a:moveTo>
                  <a:pt x="0" y="38"/>
                </a:moveTo>
                <a:lnTo>
                  <a:pt x="720" y="40"/>
                </a:lnTo>
                <a:lnTo>
                  <a:pt x="720" y="0"/>
                </a:lnTo>
              </a:path>
            </a:pathLst>
          </a:custGeom>
          <a:noFill/>
          <a:ln w="31750">
            <a:solidFill>
              <a:srgbClr val="FFFFFF"/>
            </a:solidFill>
            <a:prstDash val="solid"/>
            <a:round/>
            <a:headEnd/>
            <a:tailEnd/>
          </a:ln>
        </p:spPr>
        <p:txBody>
          <a:bodyPr/>
          <a:lstStyle/>
          <a:p>
            <a:endParaRPr lang="en-US"/>
          </a:p>
        </p:txBody>
      </p:sp>
      <p:sp>
        <p:nvSpPr>
          <p:cNvPr id="117770" name="Freeform 10"/>
          <p:cNvSpPr>
            <a:spLocks/>
          </p:cNvSpPr>
          <p:nvPr/>
        </p:nvSpPr>
        <p:spPr bwMode="auto">
          <a:xfrm>
            <a:off x="2462213" y="3875088"/>
            <a:ext cx="2262187" cy="266700"/>
          </a:xfrm>
          <a:custGeom>
            <a:avLst/>
            <a:gdLst/>
            <a:ahLst/>
            <a:cxnLst>
              <a:cxn ang="0">
                <a:pos x="0" y="168"/>
              </a:cxn>
              <a:cxn ang="0">
                <a:pos x="1064" y="168"/>
              </a:cxn>
              <a:cxn ang="0">
                <a:pos x="1425" y="0"/>
              </a:cxn>
            </a:cxnLst>
            <a:rect l="0" t="0" r="r" b="b"/>
            <a:pathLst>
              <a:path w="1425" h="168">
                <a:moveTo>
                  <a:pt x="0" y="168"/>
                </a:moveTo>
                <a:lnTo>
                  <a:pt x="1064" y="168"/>
                </a:lnTo>
                <a:lnTo>
                  <a:pt x="1425" y="0"/>
                </a:lnTo>
              </a:path>
            </a:pathLst>
          </a:custGeom>
          <a:noFill/>
          <a:ln w="31750">
            <a:solidFill>
              <a:srgbClr val="FFFFFF"/>
            </a:solidFill>
            <a:prstDash val="solid"/>
            <a:round/>
            <a:headEnd/>
            <a:tailEnd/>
          </a:ln>
        </p:spPr>
        <p:txBody>
          <a:bodyPr/>
          <a:lstStyle/>
          <a:p>
            <a:endParaRPr lang="en-US"/>
          </a:p>
        </p:txBody>
      </p:sp>
      <p:sp>
        <p:nvSpPr>
          <p:cNvPr id="117771" name="Freeform 11"/>
          <p:cNvSpPr>
            <a:spLocks/>
          </p:cNvSpPr>
          <p:nvPr/>
        </p:nvSpPr>
        <p:spPr bwMode="auto">
          <a:xfrm>
            <a:off x="1976438" y="4354513"/>
            <a:ext cx="2719387" cy="127000"/>
          </a:xfrm>
          <a:custGeom>
            <a:avLst/>
            <a:gdLst/>
            <a:ahLst/>
            <a:cxnLst>
              <a:cxn ang="0">
                <a:pos x="0" y="80"/>
              </a:cxn>
              <a:cxn ang="0">
                <a:pos x="1368" y="80"/>
              </a:cxn>
              <a:cxn ang="0">
                <a:pos x="1713" y="0"/>
              </a:cxn>
            </a:cxnLst>
            <a:rect l="0" t="0" r="r" b="b"/>
            <a:pathLst>
              <a:path w="1713" h="80">
                <a:moveTo>
                  <a:pt x="0" y="80"/>
                </a:moveTo>
                <a:lnTo>
                  <a:pt x="1368" y="80"/>
                </a:lnTo>
                <a:lnTo>
                  <a:pt x="1713" y="0"/>
                </a:lnTo>
              </a:path>
            </a:pathLst>
          </a:custGeom>
          <a:noFill/>
          <a:ln w="31750">
            <a:solidFill>
              <a:srgbClr val="FFFFFF"/>
            </a:solidFill>
            <a:prstDash val="solid"/>
            <a:round/>
            <a:headEnd/>
            <a:tailEnd/>
          </a:ln>
        </p:spPr>
        <p:txBody>
          <a:bodyPr/>
          <a:lstStyle/>
          <a:p>
            <a:endParaRPr lang="en-US"/>
          </a:p>
        </p:txBody>
      </p:sp>
      <p:sp>
        <p:nvSpPr>
          <p:cNvPr id="117772" name="Line 12"/>
          <p:cNvSpPr>
            <a:spLocks noChangeShapeType="1"/>
          </p:cNvSpPr>
          <p:nvPr/>
        </p:nvSpPr>
        <p:spPr bwMode="auto">
          <a:xfrm>
            <a:off x="2417763" y="1425575"/>
            <a:ext cx="1152525" cy="1588"/>
          </a:xfrm>
          <a:prstGeom prst="line">
            <a:avLst/>
          </a:prstGeom>
          <a:noFill/>
          <a:ln w="31750">
            <a:solidFill>
              <a:srgbClr val="FFFFFF"/>
            </a:solidFill>
            <a:round/>
            <a:headEnd/>
            <a:tailEnd/>
          </a:ln>
        </p:spPr>
        <p:txBody>
          <a:bodyPr/>
          <a:lstStyle/>
          <a:p>
            <a:endParaRPr lang="en-US"/>
          </a:p>
        </p:txBody>
      </p:sp>
      <p:sp>
        <p:nvSpPr>
          <p:cNvPr id="117773" name="Line 13"/>
          <p:cNvSpPr>
            <a:spLocks noChangeShapeType="1"/>
          </p:cNvSpPr>
          <p:nvPr/>
        </p:nvSpPr>
        <p:spPr bwMode="auto">
          <a:xfrm>
            <a:off x="2360613" y="5681663"/>
            <a:ext cx="1111250" cy="1587"/>
          </a:xfrm>
          <a:prstGeom prst="line">
            <a:avLst/>
          </a:prstGeom>
          <a:noFill/>
          <a:ln w="31750">
            <a:solidFill>
              <a:srgbClr val="FFFFFF"/>
            </a:solidFill>
            <a:round/>
            <a:headEnd/>
            <a:tailEnd/>
          </a:ln>
        </p:spPr>
        <p:txBody>
          <a:bodyPr/>
          <a:lstStyle/>
          <a:p>
            <a:endParaRPr lang="en-US"/>
          </a:p>
        </p:txBody>
      </p:sp>
      <p:sp>
        <p:nvSpPr>
          <p:cNvPr id="117774" name="Line 14"/>
          <p:cNvSpPr>
            <a:spLocks noChangeShapeType="1"/>
          </p:cNvSpPr>
          <p:nvPr/>
        </p:nvSpPr>
        <p:spPr bwMode="auto">
          <a:xfrm flipH="1" flipV="1">
            <a:off x="3725863" y="3317875"/>
            <a:ext cx="600075" cy="22225"/>
          </a:xfrm>
          <a:prstGeom prst="line">
            <a:avLst/>
          </a:prstGeom>
          <a:noFill/>
          <a:ln w="31750">
            <a:solidFill>
              <a:srgbClr val="FFFFFF"/>
            </a:solidFill>
            <a:round/>
            <a:headEnd/>
            <a:tailEnd/>
          </a:ln>
        </p:spPr>
        <p:txBody>
          <a:bodyPr/>
          <a:lstStyle/>
          <a:p>
            <a:endParaRPr lang="en-US"/>
          </a:p>
        </p:txBody>
      </p:sp>
      <p:sp>
        <p:nvSpPr>
          <p:cNvPr id="117775" name="Freeform 15"/>
          <p:cNvSpPr>
            <a:spLocks/>
          </p:cNvSpPr>
          <p:nvPr/>
        </p:nvSpPr>
        <p:spPr bwMode="auto">
          <a:xfrm>
            <a:off x="3935413" y="1949450"/>
            <a:ext cx="161925" cy="69850"/>
          </a:xfrm>
          <a:custGeom>
            <a:avLst/>
            <a:gdLst/>
            <a:ahLst/>
            <a:cxnLst>
              <a:cxn ang="0">
                <a:pos x="0" y="2"/>
              </a:cxn>
              <a:cxn ang="0">
                <a:pos x="0" y="44"/>
              </a:cxn>
              <a:cxn ang="0">
                <a:pos x="102" y="44"/>
              </a:cxn>
              <a:cxn ang="0">
                <a:pos x="102" y="0"/>
              </a:cxn>
            </a:cxnLst>
            <a:rect l="0" t="0" r="r" b="b"/>
            <a:pathLst>
              <a:path w="102" h="44">
                <a:moveTo>
                  <a:pt x="0" y="2"/>
                </a:moveTo>
                <a:lnTo>
                  <a:pt x="0" y="44"/>
                </a:lnTo>
                <a:lnTo>
                  <a:pt x="102" y="44"/>
                </a:lnTo>
                <a:lnTo>
                  <a:pt x="102" y="0"/>
                </a:lnTo>
              </a:path>
            </a:pathLst>
          </a:custGeom>
          <a:noFill/>
          <a:ln w="31750">
            <a:solidFill>
              <a:srgbClr val="FFFFFF"/>
            </a:solidFill>
            <a:prstDash val="solid"/>
            <a:round/>
            <a:headEnd/>
            <a:tailEnd/>
          </a:ln>
        </p:spPr>
        <p:txBody>
          <a:bodyPr/>
          <a:lstStyle/>
          <a:p>
            <a:endParaRPr lang="en-US"/>
          </a:p>
        </p:txBody>
      </p:sp>
      <p:sp>
        <p:nvSpPr>
          <p:cNvPr id="117776" name="Freeform 16"/>
          <p:cNvSpPr>
            <a:spLocks/>
          </p:cNvSpPr>
          <p:nvPr/>
        </p:nvSpPr>
        <p:spPr bwMode="auto">
          <a:xfrm>
            <a:off x="2246313" y="1203325"/>
            <a:ext cx="1568450" cy="41275"/>
          </a:xfrm>
          <a:custGeom>
            <a:avLst/>
            <a:gdLst/>
            <a:ahLst/>
            <a:cxnLst>
              <a:cxn ang="0">
                <a:pos x="0" y="0"/>
              </a:cxn>
              <a:cxn ang="0">
                <a:pos x="988" y="0"/>
              </a:cxn>
              <a:cxn ang="0">
                <a:pos x="988" y="26"/>
              </a:cxn>
            </a:cxnLst>
            <a:rect l="0" t="0" r="r" b="b"/>
            <a:pathLst>
              <a:path w="988" h="26">
                <a:moveTo>
                  <a:pt x="0" y="0"/>
                </a:moveTo>
                <a:lnTo>
                  <a:pt x="988" y="0"/>
                </a:lnTo>
                <a:lnTo>
                  <a:pt x="988" y="26"/>
                </a:lnTo>
              </a:path>
            </a:pathLst>
          </a:custGeom>
          <a:noFill/>
          <a:ln w="31750">
            <a:solidFill>
              <a:srgbClr val="FFFFFF"/>
            </a:solidFill>
            <a:prstDash val="solid"/>
            <a:round/>
            <a:headEnd/>
            <a:tailEnd/>
          </a:ln>
        </p:spPr>
        <p:txBody>
          <a:bodyPr/>
          <a:lstStyle/>
          <a:p>
            <a:endParaRPr lang="en-US"/>
          </a:p>
        </p:txBody>
      </p:sp>
      <p:sp>
        <p:nvSpPr>
          <p:cNvPr id="117777" name="Freeform 17"/>
          <p:cNvSpPr>
            <a:spLocks/>
          </p:cNvSpPr>
          <p:nvPr/>
        </p:nvSpPr>
        <p:spPr bwMode="auto">
          <a:xfrm>
            <a:off x="4049713" y="2644775"/>
            <a:ext cx="152400" cy="69850"/>
          </a:xfrm>
          <a:custGeom>
            <a:avLst/>
            <a:gdLst/>
            <a:ahLst/>
            <a:cxnLst>
              <a:cxn ang="0">
                <a:pos x="96" y="40"/>
              </a:cxn>
              <a:cxn ang="0">
                <a:pos x="96" y="0"/>
              </a:cxn>
              <a:cxn ang="0">
                <a:pos x="0" y="0"/>
              </a:cxn>
              <a:cxn ang="0">
                <a:pos x="0" y="44"/>
              </a:cxn>
            </a:cxnLst>
            <a:rect l="0" t="0" r="r" b="b"/>
            <a:pathLst>
              <a:path w="96" h="44">
                <a:moveTo>
                  <a:pt x="96" y="40"/>
                </a:moveTo>
                <a:lnTo>
                  <a:pt x="96" y="0"/>
                </a:lnTo>
                <a:lnTo>
                  <a:pt x="0" y="0"/>
                </a:lnTo>
                <a:lnTo>
                  <a:pt x="0" y="44"/>
                </a:lnTo>
              </a:path>
            </a:pathLst>
          </a:custGeom>
          <a:noFill/>
          <a:ln w="31750">
            <a:solidFill>
              <a:srgbClr val="FFFFFF"/>
            </a:solidFill>
            <a:prstDash val="solid"/>
            <a:round/>
            <a:headEnd/>
            <a:tailEnd/>
          </a:ln>
        </p:spPr>
        <p:txBody>
          <a:bodyPr/>
          <a:lstStyle/>
          <a:p>
            <a:endParaRPr lang="en-US"/>
          </a:p>
        </p:txBody>
      </p:sp>
      <p:sp>
        <p:nvSpPr>
          <p:cNvPr id="117778" name="Freeform 18"/>
          <p:cNvSpPr>
            <a:spLocks/>
          </p:cNvSpPr>
          <p:nvPr/>
        </p:nvSpPr>
        <p:spPr bwMode="auto">
          <a:xfrm>
            <a:off x="3275013" y="1244600"/>
            <a:ext cx="990600" cy="69850"/>
          </a:xfrm>
          <a:custGeom>
            <a:avLst/>
            <a:gdLst/>
            <a:ahLst/>
            <a:cxnLst>
              <a:cxn ang="0">
                <a:pos x="624" y="42"/>
              </a:cxn>
              <a:cxn ang="0">
                <a:pos x="624" y="0"/>
              </a:cxn>
              <a:cxn ang="0">
                <a:pos x="0" y="0"/>
              </a:cxn>
              <a:cxn ang="0">
                <a:pos x="0" y="44"/>
              </a:cxn>
            </a:cxnLst>
            <a:rect l="0" t="0" r="r" b="b"/>
            <a:pathLst>
              <a:path w="624" h="44">
                <a:moveTo>
                  <a:pt x="624" y="42"/>
                </a:moveTo>
                <a:lnTo>
                  <a:pt x="624" y="0"/>
                </a:lnTo>
                <a:lnTo>
                  <a:pt x="0" y="0"/>
                </a:lnTo>
                <a:lnTo>
                  <a:pt x="0" y="44"/>
                </a:lnTo>
              </a:path>
            </a:pathLst>
          </a:custGeom>
          <a:noFill/>
          <a:ln w="31750">
            <a:solidFill>
              <a:srgbClr val="FFFFFF"/>
            </a:solidFill>
            <a:prstDash val="solid"/>
            <a:round/>
            <a:headEnd/>
            <a:tailEnd/>
          </a:ln>
        </p:spPr>
        <p:txBody>
          <a:bodyPr/>
          <a:lstStyle/>
          <a:p>
            <a:endParaRPr lang="en-US"/>
          </a:p>
        </p:txBody>
      </p:sp>
      <p:sp>
        <p:nvSpPr>
          <p:cNvPr id="117779" name="Freeform 19"/>
          <p:cNvSpPr>
            <a:spLocks/>
          </p:cNvSpPr>
          <p:nvPr/>
        </p:nvSpPr>
        <p:spPr bwMode="auto">
          <a:xfrm>
            <a:off x="1693863" y="2974975"/>
            <a:ext cx="2486025" cy="311150"/>
          </a:xfrm>
          <a:custGeom>
            <a:avLst/>
            <a:gdLst/>
            <a:ahLst/>
            <a:cxnLst>
              <a:cxn ang="0">
                <a:pos x="0" y="196"/>
              </a:cxn>
              <a:cxn ang="0">
                <a:pos x="480" y="196"/>
              </a:cxn>
              <a:cxn ang="0">
                <a:pos x="1566" y="0"/>
              </a:cxn>
            </a:cxnLst>
            <a:rect l="0" t="0" r="r" b="b"/>
            <a:pathLst>
              <a:path w="1566" h="196">
                <a:moveTo>
                  <a:pt x="0" y="196"/>
                </a:moveTo>
                <a:lnTo>
                  <a:pt x="480" y="196"/>
                </a:lnTo>
                <a:lnTo>
                  <a:pt x="1566" y="0"/>
                </a:lnTo>
              </a:path>
            </a:pathLst>
          </a:custGeom>
          <a:noFill/>
          <a:ln w="31750">
            <a:solidFill>
              <a:srgbClr val="FFFFFF"/>
            </a:solidFill>
            <a:prstDash val="solid"/>
            <a:round/>
            <a:headEnd/>
            <a:tailEnd/>
          </a:ln>
        </p:spPr>
        <p:txBody>
          <a:bodyPr/>
          <a:lstStyle/>
          <a:p>
            <a:endParaRPr lang="en-US"/>
          </a:p>
        </p:txBody>
      </p:sp>
      <p:sp>
        <p:nvSpPr>
          <p:cNvPr id="117783" name="Line 23"/>
          <p:cNvSpPr>
            <a:spLocks noChangeShapeType="1"/>
          </p:cNvSpPr>
          <p:nvPr/>
        </p:nvSpPr>
        <p:spPr bwMode="auto">
          <a:xfrm flipV="1">
            <a:off x="3068638" y="1768475"/>
            <a:ext cx="777875" cy="111125"/>
          </a:xfrm>
          <a:prstGeom prst="line">
            <a:avLst/>
          </a:prstGeom>
          <a:noFill/>
          <a:ln w="31750">
            <a:solidFill>
              <a:srgbClr val="FFFFFF"/>
            </a:solidFill>
            <a:round/>
            <a:headEnd/>
            <a:tailEnd/>
          </a:ln>
        </p:spPr>
        <p:txBody>
          <a:bodyPr/>
          <a:lstStyle/>
          <a:p>
            <a:endParaRPr lang="en-US"/>
          </a:p>
        </p:txBody>
      </p:sp>
      <p:sp>
        <p:nvSpPr>
          <p:cNvPr id="117785" name="Freeform 25"/>
          <p:cNvSpPr>
            <a:spLocks/>
          </p:cNvSpPr>
          <p:nvPr/>
        </p:nvSpPr>
        <p:spPr bwMode="auto">
          <a:xfrm>
            <a:off x="1925638" y="3875088"/>
            <a:ext cx="2798762" cy="266700"/>
          </a:xfrm>
          <a:custGeom>
            <a:avLst/>
            <a:gdLst/>
            <a:ahLst/>
            <a:cxnLst>
              <a:cxn ang="0">
                <a:pos x="0" y="168"/>
              </a:cxn>
              <a:cxn ang="0">
                <a:pos x="1402" y="168"/>
              </a:cxn>
              <a:cxn ang="0">
                <a:pos x="1763" y="0"/>
              </a:cxn>
            </a:cxnLst>
            <a:rect l="0" t="0" r="r" b="b"/>
            <a:pathLst>
              <a:path w="1763" h="168">
                <a:moveTo>
                  <a:pt x="0" y="168"/>
                </a:moveTo>
                <a:lnTo>
                  <a:pt x="1402" y="168"/>
                </a:lnTo>
                <a:lnTo>
                  <a:pt x="1763" y="0"/>
                </a:lnTo>
              </a:path>
            </a:pathLst>
          </a:custGeom>
          <a:noFill/>
          <a:ln w="12700">
            <a:solidFill>
              <a:srgbClr val="231F20"/>
            </a:solidFill>
            <a:prstDash val="solid"/>
            <a:round/>
            <a:headEnd/>
            <a:tailEnd/>
          </a:ln>
        </p:spPr>
        <p:txBody>
          <a:bodyPr/>
          <a:lstStyle/>
          <a:p>
            <a:endParaRPr lang="en-US"/>
          </a:p>
        </p:txBody>
      </p:sp>
      <p:sp>
        <p:nvSpPr>
          <p:cNvPr id="117786" name="Freeform 26"/>
          <p:cNvSpPr>
            <a:spLocks/>
          </p:cNvSpPr>
          <p:nvPr/>
        </p:nvSpPr>
        <p:spPr bwMode="auto">
          <a:xfrm>
            <a:off x="1989138" y="4354513"/>
            <a:ext cx="2706687" cy="127000"/>
          </a:xfrm>
          <a:custGeom>
            <a:avLst/>
            <a:gdLst/>
            <a:ahLst/>
            <a:cxnLst>
              <a:cxn ang="0">
                <a:pos x="0" y="80"/>
              </a:cxn>
              <a:cxn ang="0">
                <a:pos x="1360" y="80"/>
              </a:cxn>
              <a:cxn ang="0">
                <a:pos x="1705" y="0"/>
              </a:cxn>
            </a:cxnLst>
            <a:rect l="0" t="0" r="r" b="b"/>
            <a:pathLst>
              <a:path w="1705" h="80">
                <a:moveTo>
                  <a:pt x="0" y="80"/>
                </a:moveTo>
                <a:lnTo>
                  <a:pt x="1360" y="80"/>
                </a:lnTo>
                <a:lnTo>
                  <a:pt x="1705" y="0"/>
                </a:lnTo>
              </a:path>
            </a:pathLst>
          </a:custGeom>
          <a:noFill/>
          <a:ln w="12700">
            <a:solidFill>
              <a:srgbClr val="231F20"/>
            </a:solidFill>
            <a:prstDash val="solid"/>
            <a:round/>
            <a:headEnd/>
            <a:tailEnd/>
          </a:ln>
        </p:spPr>
        <p:txBody>
          <a:bodyPr/>
          <a:lstStyle/>
          <a:p>
            <a:endParaRPr lang="en-US"/>
          </a:p>
        </p:txBody>
      </p:sp>
      <p:sp>
        <p:nvSpPr>
          <p:cNvPr id="117787" name="Line 27"/>
          <p:cNvSpPr>
            <a:spLocks noChangeShapeType="1"/>
          </p:cNvSpPr>
          <p:nvPr/>
        </p:nvSpPr>
        <p:spPr bwMode="auto">
          <a:xfrm>
            <a:off x="2328863" y="5681663"/>
            <a:ext cx="1143000" cy="1587"/>
          </a:xfrm>
          <a:prstGeom prst="line">
            <a:avLst/>
          </a:prstGeom>
          <a:noFill/>
          <a:ln w="12700">
            <a:solidFill>
              <a:srgbClr val="231F20"/>
            </a:solidFill>
            <a:round/>
            <a:headEnd/>
            <a:tailEnd/>
          </a:ln>
        </p:spPr>
        <p:txBody>
          <a:bodyPr/>
          <a:lstStyle/>
          <a:p>
            <a:endParaRPr lang="en-US"/>
          </a:p>
        </p:txBody>
      </p:sp>
      <p:sp>
        <p:nvSpPr>
          <p:cNvPr id="117788" name="Line 28"/>
          <p:cNvSpPr>
            <a:spLocks noChangeShapeType="1"/>
          </p:cNvSpPr>
          <p:nvPr/>
        </p:nvSpPr>
        <p:spPr bwMode="auto">
          <a:xfrm flipH="1" flipV="1">
            <a:off x="3725863" y="3317875"/>
            <a:ext cx="600075" cy="22225"/>
          </a:xfrm>
          <a:prstGeom prst="line">
            <a:avLst/>
          </a:prstGeom>
          <a:noFill/>
          <a:ln w="12700">
            <a:solidFill>
              <a:srgbClr val="231F20"/>
            </a:solidFill>
            <a:round/>
            <a:headEnd/>
            <a:tailEnd/>
          </a:ln>
        </p:spPr>
        <p:txBody>
          <a:bodyPr/>
          <a:lstStyle/>
          <a:p>
            <a:endParaRPr lang="en-US"/>
          </a:p>
        </p:txBody>
      </p:sp>
      <p:sp>
        <p:nvSpPr>
          <p:cNvPr id="117789" name="Freeform 29"/>
          <p:cNvSpPr>
            <a:spLocks/>
          </p:cNvSpPr>
          <p:nvPr/>
        </p:nvSpPr>
        <p:spPr bwMode="auto">
          <a:xfrm>
            <a:off x="3935413" y="1949450"/>
            <a:ext cx="161925" cy="69850"/>
          </a:xfrm>
          <a:custGeom>
            <a:avLst/>
            <a:gdLst/>
            <a:ahLst/>
            <a:cxnLst>
              <a:cxn ang="0">
                <a:pos x="0" y="2"/>
              </a:cxn>
              <a:cxn ang="0">
                <a:pos x="0" y="44"/>
              </a:cxn>
              <a:cxn ang="0">
                <a:pos x="102" y="44"/>
              </a:cxn>
              <a:cxn ang="0">
                <a:pos x="102" y="0"/>
              </a:cxn>
            </a:cxnLst>
            <a:rect l="0" t="0" r="r" b="b"/>
            <a:pathLst>
              <a:path w="102" h="44">
                <a:moveTo>
                  <a:pt x="0" y="2"/>
                </a:moveTo>
                <a:lnTo>
                  <a:pt x="0" y="44"/>
                </a:lnTo>
                <a:lnTo>
                  <a:pt x="102" y="44"/>
                </a:lnTo>
                <a:lnTo>
                  <a:pt x="102" y="0"/>
                </a:lnTo>
              </a:path>
            </a:pathLst>
          </a:custGeom>
          <a:noFill/>
          <a:ln w="12700">
            <a:solidFill>
              <a:srgbClr val="231F20"/>
            </a:solidFill>
            <a:prstDash val="solid"/>
            <a:round/>
            <a:headEnd/>
            <a:tailEnd/>
          </a:ln>
        </p:spPr>
        <p:txBody>
          <a:bodyPr/>
          <a:lstStyle/>
          <a:p>
            <a:endParaRPr lang="en-US"/>
          </a:p>
        </p:txBody>
      </p:sp>
      <p:sp>
        <p:nvSpPr>
          <p:cNvPr id="117790" name="Freeform 30"/>
          <p:cNvSpPr>
            <a:spLocks/>
          </p:cNvSpPr>
          <p:nvPr/>
        </p:nvSpPr>
        <p:spPr bwMode="auto">
          <a:xfrm>
            <a:off x="4049713" y="2644775"/>
            <a:ext cx="152400" cy="69850"/>
          </a:xfrm>
          <a:custGeom>
            <a:avLst/>
            <a:gdLst/>
            <a:ahLst/>
            <a:cxnLst>
              <a:cxn ang="0">
                <a:pos x="96" y="40"/>
              </a:cxn>
              <a:cxn ang="0">
                <a:pos x="96" y="0"/>
              </a:cxn>
              <a:cxn ang="0">
                <a:pos x="0" y="0"/>
              </a:cxn>
              <a:cxn ang="0">
                <a:pos x="0" y="44"/>
              </a:cxn>
            </a:cxnLst>
            <a:rect l="0" t="0" r="r" b="b"/>
            <a:pathLst>
              <a:path w="96" h="44">
                <a:moveTo>
                  <a:pt x="96" y="40"/>
                </a:moveTo>
                <a:lnTo>
                  <a:pt x="96" y="0"/>
                </a:lnTo>
                <a:lnTo>
                  <a:pt x="0" y="0"/>
                </a:lnTo>
                <a:lnTo>
                  <a:pt x="0" y="44"/>
                </a:lnTo>
              </a:path>
            </a:pathLst>
          </a:custGeom>
          <a:noFill/>
          <a:ln w="12700">
            <a:solidFill>
              <a:srgbClr val="231F20"/>
            </a:solidFill>
            <a:prstDash val="solid"/>
            <a:round/>
            <a:headEnd/>
            <a:tailEnd/>
          </a:ln>
        </p:spPr>
        <p:txBody>
          <a:bodyPr/>
          <a:lstStyle/>
          <a:p>
            <a:endParaRPr lang="en-US"/>
          </a:p>
        </p:txBody>
      </p:sp>
      <p:sp>
        <p:nvSpPr>
          <p:cNvPr id="117796" name="Freeform 36"/>
          <p:cNvSpPr>
            <a:spLocks/>
          </p:cNvSpPr>
          <p:nvPr/>
        </p:nvSpPr>
        <p:spPr bwMode="auto">
          <a:xfrm flipV="1">
            <a:off x="7112000" y="2889250"/>
            <a:ext cx="266700" cy="98425"/>
          </a:xfrm>
          <a:custGeom>
            <a:avLst/>
            <a:gdLst/>
            <a:ahLst/>
            <a:cxnLst>
              <a:cxn ang="0">
                <a:pos x="0" y="24"/>
              </a:cxn>
              <a:cxn ang="0">
                <a:pos x="38" y="24"/>
              </a:cxn>
              <a:cxn ang="0">
                <a:pos x="112" y="0"/>
              </a:cxn>
            </a:cxnLst>
            <a:rect l="0" t="0" r="r" b="b"/>
            <a:pathLst>
              <a:path w="112" h="24">
                <a:moveTo>
                  <a:pt x="0" y="24"/>
                </a:moveTo>
                <a:lnTo>
                  <a:pt x="38" y="24"/>
                </a:lnTo>
                <a:lnTo>
                  <a:pt x="112" y="0"/>
                </a:lnTo>
              </a:path>
            </a:pathLst>
          </a:custGeom>
          <a:noFill/>
          <a:ln w="31750">
            <a:solidFill>
              <a:srgbClr val="FFFFFF"/>
            </a:solidFill>
            <a:prstDash val="solid"/>
            <a:round/>
            <a:headEnd/>
            <a:tailEnd/>
          </a:ln>
        </p:spPr>
        <p:txBody>
          <a:bodyPr/>
          <a:lstStyle/>
          <a:p>
            <a:endParaRPr lang="en-US"/>
          </a:p>
        </p:txBody>
      </p:sp>
      <p:sp>
        <p:nvSpPr>
          <p:cNvPr id="117797" name="Freeform 37"/>
          <p:cNvSpPr>
            <a:spLocks/>
          </p:cNvSpPr>
          <p:nvPr/>
        </p:nvSpPr>
        <p:spPr bwMode="auto">
          <a:xfrm>
            <a:off x="7419975" y="2959100"/>
            <a:ext cx="139700" cy="466725"/>
          </a:xfrm>
          <a:custGeom>
            <a:avLst/>
            <a:gdLst/>
            <a:ahLst/>
            <a:cxnLst>
              <a:cxn ang="0">
                <a:pos x="0" y="294"/>
              </a:cxn>
              <a:cxn ang="0">
                <a:pos x="30" y="294"/>
              </a:cxn>
              <a:cxn ang="0">
                <a:pos x="88" y="0"/>
              </a:cxn>
            </a:cxnLst>
            <a:rect l="0" t="0" r="r" b="b"/>
            <a:pathLst>
              <a:path w="88" h="294">
                <a:moveTo>
                  <a:pt x="0" y="294"/>
                </a:moveTo>
                <a:lnTo>
                  <a:pt x="30" y="294"/>
                </a:lnTo>
                <a:lnTo>
                  <a:pt x="88" y="0"/>
                </a:lnTo>
              </a:path>
            </a:pathLst>
          </a:custGeom>
          <a:noFill/>
          <a:ln w="31750">
            <a:solidFill>
              <a:srgbClr val="FFFFFF"/>
            </a:solidFill>
            <a:prstDash val="solid"/>
            <a:round/>
            <a:headEnd/>
            <a:tailEnd/>
          </a:ln>
        </p:spPr>
        <p:txBody>
          <a:bodyPr/>
          <a:lstStyle/>
          <a:p>
            <a:endParaRPr lang="en-US"/>
          </a:p>
        </p:txBody>
      </p:sp>
      <p:sp>
        <p:nvSpPr>
          <p:cNvPr id="117798" name="Line 38"/>
          <p:cNvSpPr>
            <a:spLocks noChangeShapeType="1"/>
          </p:cNvSpPr>
          <p:nvPr/>
        </p:nvSpPr>
        <p:spPr bwMode="auto">
          <a:xfrm>
            <a:off x="7223125" y="3929063"/>
            <a:ext cx="762000" cy="1587"/>
          </a:xfrm>
          <a:prstGeom prst="line">
            <a:avLst/>
          </a:prstGeom>
          <a:noFill/>
          <a:ln w="31750">
            <a:solidFill>
              <a:srgbClr val="FFFFFF"/>
            </a:solidFill>
            <a:round/>
            <a:headEnd/>
            <a:tailEnd/>
          </a:ln>
        </p:spPr>
        <p:txBody>
          <a:bodyPr/>
          <a:lstStyle/>
          <a:p>
            <a:endParaRPr lang="en-US"/>
          </a:p>
        </p:txBody>
      </p:sp>
      <p:sp>
        <p:nvSpPr>
          <p:cNvPr id="117799" name="Line 39"/>
          <p:cNvSpPr>
            <a:spLocks noChangeShapeType="1"/>
          </p:cNvSpPr>
          <p:nvPr/>
        </p:nvSpPr>
        <p:spPr bwMode="auto">
          <a:xfrm>
            <a:off x="7235825" y="4338638"/>
            <a:ext cx="819150" cy="1587"/>
          </a:xfrm>
          <a:prstGeom prst="line">
            <a:avLst/>
          </a:prstGeom>
          <a:noFill/>
          <a:ln w="31750">
            <a:solidFill>
              <a:srgbClr val="FFFFFF"/>
            </a:solidFill>
            <a:round/>
            <a:headEnd/>
            <a:tailEnd/>
          </a:ln>
        </p:spPr>
        <p:txBody>
          <a:bodyPr/>
          <a:lstStyle/>
          <a:p>
            <a:endParaRPr lang="en-US"/>
          </a:p>
        </p:txBody>
      </p:sp>
      <p:sp>
        <p:nvSpPr>
          <p:cNvPr id="117800" name="Line 40"/>
          <p:cNvSpPr>
            <a:spLocks noChangeShapeType="1"/>
          </p:cNvSpPr>
          <p:nvPr/>
        </p:nvSpPr>
        <p:spPr bwMode="auto">
          <a:xfrm>
            <a:off x="7283450" y="1733550"/>
            <a:ext cx="485775" cy="1588"/>
          </a:xfrm>
          <a:prstGeom prst="line">
            <a:avLst/>
          </a:prstGeom>
          <a:noFill/>
          <a:ln w="31750">
            <a:solidFill>
              <a:srgbClr val="FFFFFF"/>
            </a:solidFill>
            <a:round/>
            <a:headEnd/>
            <a:tailEnd/>
          </a:ln>
        </p:spPr>
        <p:txBody>
          <a:bodyPr/>
          <a:lstStyle/>
          <a:p>
            <a:endParaRPr lang="en-US"/>
          </a:p>
        </p:txBody>
      </p:sp>
      <p:sp>
        <p:nvSpPr>
          <p:cNvPr id="117801" name="Freeform 41"/>
          <p:cNvSpPr>
            <a:spLocks/>
          </p:cNvSpPr>
          <p:nvPr/>
        </p:nvSpPr>
        <p:spPr bwMode="auto">
          <a:xfrm flipV="1">
            <a:off x="7124700" y="2895600"/>
            <a:ext cx="254000" cy="92075"/>
          </a:xfrm>
          <a:custGeom>
            <a:avLst/>
            <a:gdLst/>
            <a:ahLst/>
            <a:cxnLst>
              <a:cxn ang="0">
                <a:pos x="0" y="24"/>
              </a:cxn>
              <a:cxn ang="0">
                <a:pos x="40" y="24"/>
              </a:cxn>
              <a:cxn ang="0">
                <a:pos x="114" y="0"/>
              </a:cxn>
            </a:cxnLst>
            <a:rect l="0" t="0" r="r" b="b"/>
            <a:pathLst>
              <a:path w="114" h="24">
                <a:moveTo>
                  <a:pt x="0" y="24"/>
                </a:moveTo>
                <a:lnTo>
                  <a:pt x="40" y="24"/>
                </a:lnTo>
                <a:lnTo>
                  <a:pt x="114" y="0"/>
                </a:lnTo>
              </a:path>
            </a:pathLst>
          </a:custGeom>
          <a:noFill/>
          <a:ln w="12700">
            <a:solidFill>
              <a:srgbClr val="231F20"/>
            </a:solidFill>
            <a:prstDash val="solid"/>
            <a:round/>
            <a:headEnd/>
            <a:tailEnd/>
          </a:ln>
        </p:spPr>
        <p:txBody>
          <a:bodyPr/>
          <a:lstStyle/>
          <a:p>
            <a:endParaRPr lang="en-US"/>
          </a:p>
        </p:txBody>
      </p:sp>
      <p:sp>
        <p:nvSpPr>
          <p:cNvPr id="117802" name="Freeform 42"/>
          <p:cNvSpPr>
            <a:spLocks/>
          </p:cNvSpPr>
          <p:nvPr/>
        </p:nvSpPr>
        <p:spPr bwMode="auto">
          <a:xfrm>
            <a:off x="7381875" y="2959100"/>
            <a:ext cx="177800" cy="466725"/>
          </a:xfrm>
          <a:custGeom>
            <a:avLst/>
            <a:gdLst/>
            <a:ahLst/>
            <a:cxnLst>
              <a:cxn ang="0">
                <a:pos x="0" y="294"/>
              </a:cxn>
              <a:cxn ang="0">
                <a:pos x="54" y="294"/>
              </a:cxn>
              <a:cxn ang="0">
                <a:pos x="112" y="0"/>
              </a:cxn>
            </a:cxnLst>
            <a:rect l="0" t="0" r="r" b="b"/>
            <a:pathLst>
              <a:path w="112" h="294">
                <a:moveTo>
                  <a:pt x="0" y="294"/>
                </a:moveTo>
                <a:lnTo>
                  <a:pt x="54" y="294"/>
                </a:lnTo>
                <a:lnTo>
                  <a:pt x="112" y="0"/>
                </a:lnTo>
              </a:path>
            </a:pathLst>
          </a:custGeom>
          <a:noFill/>
          <a:ln w="12700">
            <a:solidFill>
              <a:srgbClr val="231F20"/>
            </a:solidFill>
            <a:prstDash val="solid"/>
            <a:round/>
            <a:headEnd/>
            <a:tailEnd/>
          </a:ln>
        </p:spPr>
        <p:txBody>
          <a:bodyPr/>
          <a:lstStyle/>
          <a:p>
            <a:endParaRPr lang="en-US"/>
          </a:p>
        </p:txBody>
      </p:sp>
      <p:sp>
        <p:nvSpPr>
          <p:cNvPr id="117803" name="Line 43"/>
          <p:cNvSpPr>
            <a:spLocks noChangeShapeType="1"/>
          </p:cNvSpPr>
          <p:nvPr/>
        </p:nvSpPr>
        <p:spPr bwMode="auto">
          <a:xfrm>
            <a:off x="7223125" y="3929063"/>
            <a:ext cx="762000" cy="1587"/>
          </a:xfrm>
          <a:prstGeom prst="line">
            <a:avLst/>
          </a:prstGeom>
          <a:noFill/>
          <a:ln w="12700">
            <a:solidFill>
              <a:srgbClr val="231F20"/>
            </a:solidFill>
            <a:round/>
            <a:headEnd/>
            <a:tailEnd/>
          </a:ln>
        </p:spPr>
        <p:txBody>
          <a:bodyPr/>
          <a:lstStyle/>
          <a:p>
            <a:endParaRPr lang="en-US"/>
          </a:p>
        </p:txBody>
      </p:sp>
      <p:sp>
        <p:nvSpPr>
          <p:cNvPr id="117804" name="Line 44"/>
          <p:cNvSpPr>
            <a:spLocks noChangeShapeType="1"/>
          </p:cNvSpPr>
          <p:nvPr/>
        </p:nvSpPr>
        <p:spPr bwMode="auto">
          <a:xfrm>
            <a:off x="7242175" y="4338638"/>
            <a:ext cx="812800" cy="1587"/>
          </a:xfrm>
          <a:prstGeom prst="line">
            <a:avLst/>
          </a:prstGeom>
          <a:noFill/>
          <a:ln w="12700">
            <a:solidFill>
              <a:srgbClr val="231F20"/>
            </a:solidFill>
            <a:round/>
            <a:headEnd/>
            <a:tailEnd/>
          </a:ln>
        </p:spPr>
        <p:txBody>
          <a:bodyPr/>
          <a:lstStyle/>
          <a:p>
            <a:endParaRPr lang="en-US"/>
          </a:p>
        </p:txBody>
      </p:sp>
      <p:sp>
        <p:nvSpPr>
          <p:cNvPr id="117805" name="Line 45"/>
          <p:cNvSpPr>
            <a:spLocks noChangeShapeType="1"/>
          </p:cNvSpPr>
          <p:nvPr/>
        </p:nvSpPr>
        <p:spPr bwMode="auto">
          <a:xfrm>
            <a:off x="7283450" y="1733550"/>
            <a:ext cx="485775" cy="1588"/>
          </a:xfrm>
          <a:prstGeom prst="line">
            <a:avLst/>
          </a:prstGeom>
          <a:noFill/>
          <a:ln w="12700">
            <a:solidFill>
              <a:srgbClr val="231F20"/>
            </a:solidFill>
            <a:round/>
            <a:headEnd/>
            <a:tailEnd/>
          </a:ln>
        </p:spPr>
        <p:txBody>
          <a:bodyPr/>
          <a:lstStyle/>
          <a:p>
            <a:endParaRPr lang="en-US"/>
          </a:p>
        </p:txBody>
      </p:sp>
      <p:sp>
        <p:nvSpPr>
          <p:cNvPr id="117808" name="Rectangle 48"/>
          <p:cNvSpPr>
            <a:spLocks noChangeArrowheads="1"/>
          </p:cNvSpPr>
          <p:nvPr/>
        </p:nvSpPr>
        <p:spPr bwMode="auto">
          <a:xfrm>
            <a:off x="714375" y="3995738"/>
            <a:ext cx="1193800" cy="274637"/>
          </a:xfrm>
          <a:prstGeom prst="rect">
            <a:avLst/>
          </a:prstGeom>
          <a:noFill/>
          <a:ln w="9525">
            <a:noFill/>
            <a:miter lim="800000"/>
            <a:headEnd/>
            <a:tailEnd/>
          </a:ln>
        </p:spPr>
        <p:txBody>
          <a:bodyPr wrap="none" lIns="0" tIns="0" rIns="0" bIns="0">
            <a:spAutoFit/>
          </a:bodyPr>
          <a:lstStyle/>
          <a:p>
            <a:pPr algn="l"/>
            <a:r>
              <a:rPr lang="en-US" sz="1800" b="1">
                <a:solidFill>
                  <a:srgbClr val="231F20"/>
                </a:solidFill>
                <a:latin typeface="Arial" charset="0"/>
              </a:rPr>
              <a:t>Hair matrix</a:t>
            </a:r>
            <a:endParaRPr lang="en-US" sz="1600" b="1">
              <a:latin typeface="Arial" charset="0"/>
            </a:endParaRPr>
          </a:p>
        </p:txBody>
      </p:sp>
      <p:sp>
        <p:nvSpPr>
          <p:cNvPr id="117809" name="Rectangle 49"/>
          <p:cNvSpPr>
            <a:spLocks noChangeArrowheads="1"/>
          </p:cNvSpPr>
          <p:nvPr/>
        </p:nvSpPr>
        <p:spPr bwMode="auto">
          <a:xfrm>
            <a:off x="714375" y="4341813"/>
            <a:ext cx="1231900" cy="274637"/>
          </a:xfrm>
          <a:prstGeom prst="rect">
            <a:avLst/>
          </a:prstGeom>
          <a:noFill/>
          <a:ln w="9525">
            <a:noFill/>
            <a:miter lim="800000"/>
            <a:headEnd/>
            <a:tailEnd/>
          </a:ln>
        </p:spPr>
        <p:txBody>
          <a:bodyPr wrap="none" lIns="0" tIns="0" rIns="0" bIns="0">
            <a:spAutoFit/>
          </a:bodyPr>
          <a:lstStyle/>
          <a:p>
            <a:pPr algn="l"/>
            <a:r>
              <a:rPr lang="en-US" sz="1800" b="1">
                <a:solidFill>
                  <a:srgbClr val="231F20"/>
                </a:solidFill>
                <a:latin typeface="Arial" charset="0"/>
              </a:rPr>
              <a:t>Hair papilla</a:t>
            </a:r>
            <a:endParaRPr lang="en-US" sz="1600" b="1">
              <a:latin typeface="Arial" charset="0"/>
            </a:endParaRPr>
          </a:p>
        </p:txBody>
      </p:sp>
      <p:sp>
        <p:nvSpPr>
          <p:cNvPr id="117811" name="Rectangle 51"/>
          <p:cNvSpPr>
            <a:spLocks noChangeArrowheads="1"/>
          </p:cNvSpPr>
          <p:nvPr/>
        </p:nvSpPr>
        <p:spPr bwMode="auto">
          <a:xfrm>
            <a:off x="714375" y="2868613"/>
            <a:ext cx="1104900" cy="322262"/>
          </a:xfrm>
          <a:prstGeom prst="rect">
            <a:avLst/>
          </a:prstGeom>
          <a:noFill/>
          <a:ln w="9525">
            <a:noFill/>
            <a:miter lim="800000"/>
            <a:headEnd/>
            <a:tailEnd/>
          </a:ln>
        </p:spPr>
        <p:txBody>
          <a:bodyPr wrap="none" lIns="0" tIns="0" rIns="0" bIns="0">
            <a:spAutoFit/>
          </a:bodyPr>
          <a:lstStyle/>
          <a:p>
            <a:pPr algn="l"/>
            <a:r>
              <a:rPr lang="en-US" sz="1800" dirty="0">
                <a:solidFill>
                  <a:srgbClr val="231F20"/>
                </a:solidFill>
                <a:latin typeface="Arial Black" pitchFamily="34" charset="0"/>
              </a:rPr>
              <a:t>Hair root</a:t>
            </a:r>
            <a:endParaRPr lang="en-US" sz="1600" dirty="0">
              <a:latin typeface="Arial Black" pitchFamily="34" charset="0"/>
            </a:endParaRPr>
          </a:p>
        </p:txBody>
      </p:sp>
      <p:sp>
        <p:nvSpPr>
          <p:cNvPr id="117819" name="Rectangle 59"/>
          <p:cNvSpPr>
            <a:spLocks noChangeArrowheads="1"/>
          </p:cNvSpPr>
          <p:nvPr/>
        </p:nvSpPr>
        <p:spPr bwMode="auto">
          <a:xfrm>
            <a:off x="6178550" y="1576388"/>
            <a:ext cx="1054100" cy="274637"/>
          </a:xfrm>
          <a:prstGeom prst="rect">
            <a:avLst/>
          </a:prstGeom>
          <a:noFill/>
          <a:ln w="9525">
            <a:noFill/>
            <a:miter lim="800000"/>
            <a:headEnd/>
            <a:tailEnd/>
          </a:ln>
        </p:spPr>
        <p:txBody>
          <a:bodyPr wrap="none" lIns="0" tIns="0" rIns="0" bIns="0">
            <a:spAutoFit/>
          </a:bodyPr>
          <a:lstStyle/>
          <a:p>
            <a:pPr algn="l"/>
            <a:r>
              <a:rPr lang="en-US" sz="1800" b="1">
                <a:solidFill>
                  <a:srgbClr val="231F20"/>
                </a:solidFill>
                <a:latin typeface="Arial" charset="0"/>
              </a:rPr>
              <a:t>Hair shaft</a:t>
            </a:r>
            <a:endParaRPr lang="en-US" sz="1800" b="1">
              <a:latin typeface="Arial" charset="0"/>
            </a:endParaRPr>
          </a:p>
        </p:txBody>
      </p:sp>
      <p:sp>
        <p:nvSpPr>
          <p:cNvPr id="117820" name="Rectangle 60"/>
          <p:cNvSpPr>
            <a:spLocks noChangeArrowheads="1"/>
          </p:cNvSpPr>
          <p:nvPr/>
        </p:nvSpPr>
        <p:spPr bwMode="auto">
          <a:xfrm>
            <a:off x="6188075" y="2754313"/>
            <a:ext cx="901700" cy="549275"/>
          </a:xfrm>
          <a:prstGeom prst="rect">
            <a:avLst/>
          </a:prstGeom>
          <a:noFill/>
          <a:ln w="9525">
            <a:noFill/>
            <a:miter lim="800000"/>
            <a:headEnd/>
            <a:tailEnd/>
          </a:ln>
        </p:spPr>
        <p:txBody>
          <a:bodyPr wrap="none" lIns="0" tIns="0" rIns="0" bIns="0">
            <a:spAutoFit/>
          </a:bodyPr>
          <a:lstStyle/>
          <a:p>
            <a:pPr algn="l"/>
            <a:r>
              <a:rPr lang="en-US" sz="1800" b="1">
                <a:solidFill>
                  <a:srgbClr val="231F20"/>
                </a:solidFill>
                <a:latin typeface="Arial" charset="0"/>
              </a:rPr>
              <a:t>Arrector</a:t>
            </a:r>
          </a:p>
          <a:p>
            <a:pPr algn="l"/>
            <a:r>
              <a:rPr lang="en-US" sz="1800" b="1">
                <a:solidFill>
                  <a:srgbClr val="231F20"/>
                </a:solidFill>
                <a:latin typeface="Arial" charset="0"/>
              </a:rPr>
              <a:t>pili</a:t>
            </a:r>
            <a:endParaRPr lang="en-US" sz="1800" b="1">
              <a:latin typeface="Arial" charset="0"/>
            </a:endParaRPr>
          </a:p>
        </p:txBody>
      </p:sp>
      <p:sp>
        <p:nvSpPr>
          <p:cNvPr id="117821" name="Rectangle 61"/>
          <p:cNvSpPr>
            <a:spLocks noChangeArrowheads="1"/>
          </p:cNvSpPr>
          <p:nvPr/>
        </p:nvSpPr>
        <p:spPr bwMode="auto">
          <a:xfrm>
            <a:off x="6169025" y="3257550"/>
            <a:ext cx="1206500" cy="549275"/>
          </a:xfrm>
          <a:prstGeom prst="rect">
            <a:avLst/>
          </a:prstGeom>
          <a:noFill/>
          <a:ln w="9525">
            <a:noFill/>
            <a:miter lim="800000"/>
            <a:headEnd/>
            <a:tailEnd/>
          </a:ln>
        </p:spPr>
        <p:txBody>
          <a:bodyPr wrap="none" lIns="0" tIns="0" rIns="0" bIns="0">
            <a:spAutoFit/>
          </a:bodyPr>
          <a:lstStyle/>
          <a:p>
            <a:pPr algn="l"/>
            <a:r>
              <a:rPr lang="en-US" sz="1800" b="1">
                <a:solidFill>
                  <a:srgbClr val="231F20"/>
                </a:solidFill>
                <a:latin typeface="Arial" charset="0"/>
              </a:rPr>
              <a:t>Sebaceous</a:t>
            </a:r>
          </a:p>
          <a:p>
            <a:pPr algn="l"/>
            <a:r>
              <a:rPr lang="en-US" sz="1800" b="1">
                <a:solidFill>
                  <a:srgbClr val="231F20"/>
                </a:solidFill>
                <a:latin typeface="Arial" charset="0"/>
              </a:rPr>
              <a:t>gland</a:t>
            </a:r>
            <a:endParaRPr lang="en-US" sz="1800" b="1">
              <a:latin typeface="Arial" charset="0"/>
            </a:endParaRPr>
          </a:p>
        </p:txBody>
      </p:sp>
      <p:sp>
        <p:nvSpPr>
          <p:cNvPr id="117822" name="Rectangle 62"/>
          <p:cNvSpPr>
            <a:spLocks noChangeArrowheads="1"/>
          </p:cNvSpPr>
          <p:nvPr/>
        </p:nvSpPr>
        <p:spPr bwMode="auto">
          <a:xfrm>
            <a:off x="6181725" y="3790950"/>
            <a:ext cx="1016000" cy="274638"/>
          </a:xfrm>
          <a:prstGeom prst="rect">
            <a:avLst/>
          </a:prstGeom>
          <a:noFill/>
          <a:ln w="9525">
            <a:noFill/>
            <a:miter lim="800000"/>
            <a:headEnd/>
            <a:tailEnd/>
          </a:ln>
        </p:spPr>
        <p:txBody>
          <a:bodyPr wrap="none" lIns="0" tIns="0" rIns="0" bIns="0">
            <a:spAutoFit/>
          </a:bodyPr>
          <a:lstStyle/>
          <a:p>
            <a:pPr algn="l"/>
            <a:r>
              <a:rPr lang="en-US" sz="1800" b="1">
                <a:solidFill>
                  <a:srgbClr val="231F20"/>
                </a:solidFill>
                <a:latin typeface="Arial" charset="0"/>
              </a:rPr>
              <a:t>Hair root </a:t>
            </a:r>
            <a:endParaRPr lang="en-US" sz="1800" b="1">
              <a:latin typeface="Arial" charset="0"/>
            </a:endParaRPr>
          </a:p>
        </p:txBody>
      </p:sp>
      <p:sp>
        <p:nvSpPr>
          <p:cNvPr id="117823" name="Rectangle 63"/>
          <p:cNvSpPr>
            <a:spLocks noChangeArrowheads="1"/>
          </p:cNvSpPr>
          <p:nvPr/>
        </p:nvSpPr>
        <p:spPr bwMode="auto">
          <a:xfrm>
            <a:off x="6178550" y="4200525"/>
            <a:ext cx="990600" cy="274638"/>
          </a:xfrm>
          <a:prstGeom prst="rect">
            <a:avLst/>
          </a:prstGeom>
          <a:noFill/>
          <a:ln w="9525">
            <a:noFill/>
            <a:miter lim="800000"/>
            <a:headEnd/>
            <a:tailEnd/>
          </a:ln>
        </p:spPr>
        <p:txBody>
          <a:bodyPr wrap="none" lIns="0" tIns="0" rIns="0" bIns="0">
            <a:spAutoFit/>
          </a:bodyPr>
          <a:lstStyle/>
          <a:p>
            <a:pPr algn="l"/>
            <a:r>
              <a:rPr lang="en-US" sz="1800" b="1">
                <a:solidFill>
                  <a:srgbClr val="231F20"/>
                </a:solidFill>
                <a:latin typeface="Arial" charset="0"/>
              </a:rPr>
              <a:t>Hair bulb</a:t>
            </a:r>
            <a:endParaRPr lang="en-US" sz="1800" b="1">
              <a:latin typeface="Arial" charset="0"/>
            </a:endParaRPr>
          </a:p>
        </p:txBody>
      </p:sp>
      <p:sp>
        <p:nvSpPr>
          <p:cNvPr id="117824" name="Rectangle 64"/>
          <p:cNvSpPr>
            <a:spLocks noChangeArrowheads="1"/>
          </p:cNvSpPr>
          <p:nvPr/>
        </p:nvSpPr>
        <p:spPr bwMode="auto">
          <a:xfrm>
            <a:off x="8142288" y="6581775"/>
            <a:ext cx="998537" cy="274638"/>
          </a:xfrm>
          <a:prstGeom prst="rect">
            <a:avLst/>
          </a:prstGeom>
          <a:noFill/>
          <a:ln w="9525">
            <a:noFill/>
            <a:miter lim="800000"/>
            <a:headEnd/>
            <a:tailEnd/>
          </a:ln>
          <a:effectLst/>
        </p:spPr>
        <p:txBody>
          <a:bodyPr wrap="none">
            <a:spAutoFit/>
          </a:bodyPr>
          <a:lstStyle/>
          <a:p>
            <a:pPr algn="r"/>
            <a:r>
              <a:rPr lang="en-US" sz="1200" b="1">
                <a:latin typeface="Arial" charset="0"/>
              </a:rPr>
              <a:t>Figure 5.6d</a:t>
            </a:r>
          </a:p>
        </p:txBody>
      </p:sp>
      <p:sp>
        <p:nvSpPr>
          <p:cNvPr id="62" name="TextBox 61"/>
          <p:cNvSpPr txBox="1"/>
          <p:nvPr/>
        </p:nvSpPr>
        <p:spPr>
          <a:xfrm>
            <a:off x="152400" y="1219200"/>
            <a:ext cx="2342949" cy="461665"/>
          </a:xfrm>
          <a:prstGeom prst="rect">
            <a:avLst/>
          </a:prstGeom>
          <a:noFill/>
        </p:spPr>
        <p:txBody>
          <a:bodyPr wrap="none" rtlCol="0">
            <a:spAutoFit/>
          </a:bodyPr>
          <a:lstStyle/>
          <a:p>
            <a:r>
              <a:rPr lang="en-US" dirty="0" smtClean="0"/>
              <a:t>Hair Bulge Area</a:t>
            </a:r>
            <a:endParaRPr lang="en-US" dirty="0"/>
          </a:p>
        </p:txBody>
      </p:sp>
      <p:cxnSp>
        <p:nvCxnSpPr>
          <p:cNvPr id="64" name="Straight Arrow Connector 63"/>
          <p:cNvCxnSpPr/>
          <p:nvPr/>
        </p:nvCxnSpPr>
        <p:spPr bwMode="auto">
          <a:xfrm>
            <a:off x="1905000" y="1752600"/>
            <a:ext cx="2819400" cy="1600200"/>
          </a:xfrm>
          <a:prstGeom prst="straightConnector1">
            <a:avLst/>
          </a:prstGeom>
          <a:ln>
            <a:headEnd type="none" w="med" len="med"/>
            <a:tailEnd type="arrow"/>
          </a:ln>
        </p:spPr>
        <p:style>
          <a:lnRef idx="3">
            <a:schemeClr val="dk1"/>
          </a:lnRef>
          <a:fillRef idx="0">
            <a:schemeClr val="dk1"/>
          </a:fillRef>
          <a:effectRef idx="2">
            <a:schemeClr val="dk1"/>
          </a:effectRef>
          <a:fontRef idx="minor">
            <a:schemeClr val="tx1"/>
          </a:fontRef>
        </p:style>
      </p:cxnSp>
      <p:cxnSp>
        <p:nvCxnSpPr>
          <p:cNvPr id="66" name="Straight Arrow Connector 65"/>
          <p:cNvCxnSpPr/>
          <p:nvPr/>
        </p:nvCxnSpPr>
        <p:spPr bwMode="auto">
          <a:xfrm rot="16200000" flipH="1">
            <a:off x="4229100" y="3543300"/>
            <a:ext cx="457200" cy="76200"/>
          </a:xfrm>
          <a:prstGeom prst="straightConnector1">
            <a:avLst/>
          </a:prstGeom>
          <a:ln>
            <a:headEnd type="none" w="med" len="med"/>
            <a:tailEnd type="arrow"/>
          </a:ln>
        </p:spPr>
        <p:style>
          <a:lnRef idx="2">
            <a:schemeClr val="dk1"/>
          </a:lnRef>
          <a:fillRef idx="0">
            <a:schemeClr val="dk1"/>
          </a:fillRef>
          <a:effectRef idx="1">
            <a:schemeClr val="dk1"/>
          </a:effectRef>
          <a:fontRef idx="minor">
            <a:schemeClr val="tx1"/>
          </a:fontRef>
        </p:style>
      </p:cxnSp>
      <p:cxnSp>
        <p:nvCxnSpPr>
          <p:cNvPr id="68" name="Straight Arrow Connector 67"/>
          <p:cNvCxnSpPr/>
          <p:nvPr/>
        </p:nvCxnSpPr>
        <p:spPr bwMode="auto">
          <a:xfrm rot="5400000">
            <a:off x="4610100" y="3543300"/>
            <a:ext cx="457200" cy="76200"/>
          </a:xfrm>
          <a:prstGeom prst="straightConnector1">
            <a:avLst/>
          </a:prstGeom>
          <a:ln>
            <a:headEnd type="none" w="med" len="med"/>
            <a:tailEnd type="arrow"/>
          </a:ln>
        </p:spPr>
        <p:style>
          <a:lnRef idx="2">
            <a:schemeClr val="dk1"/>
          </a:lnRef>
          <a:fillRef idx="0">
            <a:schemeClr val="dk1"/>
          </a:fillRef>
          <a:effectRef idx="1">
            <a:schemeClr val="dk1"/>
          </a:effectRef>
          <a:fontRef idx="minor">
            <a:schemeClr val="tx1"/>
          </a:fontRef>
        </p:style>
      </p:cxn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Catagen Phase</a:t>
            </a:r>
            <a:endParaRPr lang="en-US" dirty="0"/>
          </a:p>
        </p:txBody>
      </p:sp>
      <p:sp>
        <p:nvSpPr>
          <p:cNvPr id="3" name="Content Placeholder 2"/>
          <p:cNvSpPr>
            <a:spLocks noGrp="1"/>
          </p:cNvSpPr>
          <p:nvPr>
            <p:ph idx="1"/>
          </p:nvPr>
        </p:nvSpPr>
        <p:spPr>
          <a:xfrm>
            <a:off x="460375" y="914401"/>
            <a:ext cx="8228013" cy="5397500"/>
          </a:xfrm>
        </p:spPr>
        <p:txBody>
          <a:bodyPr/>
          <a:lstStyle/>
          <a:p>
            <a:r>
              <a:rPr lang="en-US" sz="2400" dirty="0" smtClean="0"/>
              <a:t>The catagen phase is a short transition stage that occurs at the end of the anagen phase. It signals the end of the active growth of a hair. This phase lasts for about 2–3 weeks while a </a:t>
            </a:r>
            <a:r>
              <a:rPr lang="en-US" sz="2400" b="1" dirty="0" smtClean="0"/>
              <a:t>club hair </a:t>
            </a:r>
            <a:r>
              <a:rPr lang="en-US" sz="2400" dirty="0" smtClean="0"/>
              <a:t>is formed.</a:t>
            </a:r>
          </a:p>
          <a:p>
            <a:r>
              <a:rPr lang="en-US" sz="2400" dirty="0" smtClean="0"/>
              <a:t>The hair shaft is still present – but it is not growing</a:t>
            </a:r>
          </a:p>
          <a:p>
            <a:r>
              <a:rPr lang="en-US" sz="2400" dirty="0" smtClean="0"/>
              <a:t>A club hair is formed during the catagen phase.  A club hair is a hair shaft with its swollen root attached – thus it looks like a club. </a:t>
            </a:r>
          </a:p>
          <a:p>
            <a:r>
              <a:rPr lang="en-US" sz="2400" dirty="0" smtClean="0"/>
              <a:t>When a club hair is completely formed, about a 2 week process, the hair follicle enters the telogen phase and the hair follicle is shed.</a:t>
            </a:r>
            <a:endParaRPr lang="en-US" sz="2400" dirty="0"/>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Telogen phase</a:t>
            </a:r>
            <a:br>
              <a:rPr lang="en-US" dirty="0" smtClean="0"/>
            </a:br>
            <a:endParaRPr lang="en-US" dirty="0"/>
          </a:p>
        </p:txBody>
      </p:sp>
      <p:sp>
        <p:nvSpPr>
          <p:cNvPr id="3" name="Content Placeholder 2"/>
          <p:cNvSpPr>
            <a:spLocks noGrp="1"/>
          </p:cNvSpPr>
          <p:nvPr>
            <p:ph idx="1"/>
          </p:nvPr>
        </p:nvSpPr>
        <p:spPr/>
        <p:txBody>
          <a:bodyPr/>
          <a:lstStyle/>
          <a:p>
            <a:r>
              <a:rPr lang="en-US" dirty="0" smtClean="0"/>
              <a:t>The telogen phase is the resting phase of the hair follicle. The club hair is the final product of a hair follicle in the telogen stage, and is a dead, fully keratinized hair. Fifty to one-hundred club hairs are shed daily from a normal scalp.</a:t>
            </a:r>
          </a:p>
          <a:p>
            <a:endParaRPr lang="en-US" dirty="0"/>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Anagen.gif"/>
          <p:cNvPicPr>
            <a:picLocks noGrp="1" noChangeAspect="1"/>
          </p:cNvPicPr>
          <p:nvPr>
            <p:ph idx="1"/>
          </p:nvPr>
        </p:nvPicPr>
        <p:blipFill>
          <a:blip r:embed="rId2" cstate="print"/>
          <a:stretch>
            <a:fillRect/>
          </a:stretch>
        </p:blipFill>
        <p:spPr>
          <a:xfrm>
            <a:off x="-46" y="91417"/>
            <a:ext cx="9144000" cy="6400800"/>
          </a:xfrm>
        </p:spPr>
      </p:pic>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Hair growth cycle times</a:t>
            </a:r>
            <a:br>
              <a:rPr lang="en-US" dirty="0" smtClean="0"/>
            </a:br>
            <a:endParaRPr lang="en-US" dirty="0"/>
          </a:p>
        </p:txBody>
      </p:sp>
      <p:sp>
        <p:nvSpPr>
          <p:cNvPr id="3" name="Content Placeholder 2"/>
          <p:cNvSpPr>
            <a:spLocks noGrp="1"/>
          </p:cNvSpPr>
          <p:nvPr>
            <p:ph idx="1"/>
          </p:nvPr>
        </p:nvSpPr>
        <p:spPr>
          <a:xfrm>
            <a:off x="228600" y="990601"/>
            <a:ext cx="8686799" cy="5321300"/>
          </a:xfrm>
        </p:spPr>
        <p:txBody>
          <a:bodyPr/>
          <a:lstStyle/>
          <a:p>
            <a:r>
              <a:rPr lang="en-US" sz="2400" dirty="0" smtClean="0"/>
              <a:t>Scalp: The time these phases last varies from person to person. Different hair color and follicle shape affects the timings of these phases. </a:t>
            </a:r>
          </a:p>
          <a:p>
            <a:pPr lvl="1"/>
            <a:r>
              <a:rPr lang="en-US" sz="2400" dirty="0" smtClean="0"/>
              <a:t>anagen phase, 2–3 years (occasionally much longer) </a:t>
            </a:r>
          </a:p>
          <a:p>
            <a:pPr lvl="1"/>
            <a:r>
              <a:rPr lang="en-US" sz="2400" dirty="0" smtClean="0"/>
              <a:t>catagen phase, 2–3 weeks </a:t>
            </a:r>
          </a:p>
          <a:p>
            <a:pPr lvl="1"/>
            <a:r>
              <a:rPr lang="en-US" sz="2400" dirty="0" smtClean="0"/>
              <a:t>telogen phase, around 3 months </a:t>
            </a:r>
          </a:p>
          <a:p>
            <a:r>
              <a:rPr lang="en-US" sz="2400" dirty="0" smtClean="0"/>
              <a:t>Eyebrows etc: </a:t>
            </a:r>
          </a:p>
          <a:p>
            <a:pPr lvl="1"/>
            <a:r>
              <a:rPr lang="en-US" sz="2400" dirty="0" smtClean="0"/>
              <a:t>anagen phase, 4–7 months </a:t>
            </a:r>
          </a:p>
          <a:p>
            <a:pPr lvl="1"/>
            <a:r>
              <a:rPr lang="en-US" sz="2400" dirty="0" smtClean="0"/>
              <a:t>catagen phase, 3–4 weeks </a:t>
            </a:r>
          </a:p>
          <a:p>
            <a:pPr lvl="1"/>
            <a:r>
              <a:rPr lang="en-US" sz="2400" dirty="0" smtClean="0"/>
              <a:t>telogen phase, about 9 months </a:t>
            </a:r>
          </a:p>
          <a:p>
            <a:endParaRPr lang="en-US" sz="2400" dirty="0"/>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4" name="Rectangle 4"/>
          <p:cNvSpPr>
            <a:spLocks noGrp="1" noChangeArrowheads="1"/>
          </p:cNvSpPr>
          <p:nvPr>
            <p:ph type="title"/>
          </p:nvPr>
        </p:nvSpPr>
        <p:spPr/>
        <p:txBody>
          <a:bodyPr/>
          <a:lstStyle/>
          <a:p>
            <a:r>
              <a:rPr lang="en-US"/>
              <a:t>Hair Thinning and Baldness</a:t>
            </a:r>
          </a:p>
        </p:txBody>
      </p:sp>
      <p:sp>
        <p:nvSpPr>
          <p:cNvPr id="61445" name="Rectangle 5"/>
          <p:cNvSpPr>
            <a:spLocks noGrp="1" noChangeArrowheads="1"/>
          </p:cNvSpPr>
          <p:nvPr>
            <p:ph type="body" idx="1"/>
          </p:nvPr>
        </p:nvSpPr>
        <p:spPr>
          <a:xfrm>
            <a:off x="460375" y="838200"/>
            <a:ext cx="8228013" cy="6019799"/>
          </a:xfrm>
        </p:spPr>
        <p:txBody>
          <a:bodyPr/>
          <a:lstStyle/>
          <a:p>
            <a:r>
              <a:rPr lang="en-US" sz="2400" dirty="0" smtClean="0"/>
              <a:t>Hair grows fastest during the teen years to the 40s. </a:t>
            </a:r>
          </a:p>
          <a:p>
            <a:r>
              <a:rPr lang="en-US" sz="2400" dirty="0" smtClean="0"/>
              <a:t>Alopecia—hair </a:t>
            </a:r>
            <a:r>
              <a:rPr lang="en-US" sz="2400" dirty="0"/>
              <a:t>thinning in both sexes after age 40</a:t>
            </a:r>
          </a:p>
          <a:p>
            <a:r>
              <a:rPr lang="en-US" sz="2400" dirty="0"/>
              <a:t>True (frank) baldness </a:t>
            </a:r>
          </a:p>
          <a:p>
            <a:pPr lvl="1"/>
            <a:r>
              <a:rPr lang="en-US" sz="2400" dirty="0"/>
              <a:t>Genetically determined and sex-influenced condition </a:t>
            </a:r>
          </a:p>
          <a:p>
            <a:pPr lvl="1"/>
            <a:r>
              <a:rPr lang="en-US" sz="2400" dirty="0"/>
              <a:t>Male pattern baldness is caused by follicular response to </a:t>
            </a:r>
            <a:r>
              <a:rPr lang="en-US" sz="2400" dirty="0" smtClean="0"/>
              <a:t>DHT.  A delayed action gene causes this action. </a:t>
            </a:r>
          </a:p>
          <a:p>
            <a:pPr lvl="1"/>
            <a:r>
              <a:rPr lang="en-US" sz="2400" dirty="0" smtClean="0"/>
              <a:t>Minoxidil and Finasteride</a:t>
            </a:r>
          </a:p>
          <a:p>
            <a:pPr lvl="1"/>
            <a:r>
              <a:rPr lang="en-US" sz="2400" dirty="0" smtClean="0"/>
              <a:t>Telogen Effluvium</a:t>
            </a:r>
          </a:p>
          <a:p>
            <a:pPr lvl="1"/>
            <a:r>
              <a:rPr lang="en-US" sz="2400" dirty="0" smtClean="0"/>
              <a:t>Alopecia areata</a:t>
            </a:r>
            <a:endParaRPr lang="en-US" sz="2400" dirty="0"/>
          </a:p>
        </p:txBody>
      </p:sp>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2" name="Rectangle 4"/>
          <p:cNvSpPr>
            <a:spLocks noGrp="1" noChangeArrowheads="1"/>
          </p:cNvSpPr>
          <p:nvPr>
            <p:ph type="title"/>
          </p:nvPr>
        </p:nvSpPr>
        <p:spPr/>
        <p:txBody>
          <a:bodyPr/>
          <a:lstStyle/>
          <a:p>
            <a:r>
              <a:rPr lang="en-US"/>
              <a:t>Structure of a Nail</a:t>
            </a:r>
          </a:p>
        </p:txBody>
      </p:sp>
      <p:sp>
        <p:nvSpPr>
          <p:cNvPr id="63493" name="Rectangle 5"/>
          <p:cNvSpPr>
            <a:spLocks noGrp="1" noChangeArrowheads="1"/>
          </p:cNvSpPr>
          <p:nvPr>
            <p:ph type="body" idx="1"/>
          </p:nvPr>
        </p:nvSpPr>
        <p:spPr>
          <a:xfrm>
            <a:off x="460375" y="838201"/>
            <a:ext cx="8228013" cy="5473700"/>
          </a:xfrm>
        </p:spPr>
        <p:txBody>
          <a:bodyPr/>
          <a:lstStyle/>
          <a:p>
            <a:r>
              <a:rPr lang="en-US" dirty="0" smtClean="0"/>
              <a:t>Protect the ends of the digits</a:t>
            </a:r>
          </a:p>
          <a:p>
            <a:r>
              <a:rPr lang="en-US" dirty="0" smtClean="0"/>
              <a:t>Assist in grasping</a:t>
            </a:r>
          </a:p>
          <a:p>
            <a:r>
              <a:rPr lang="en-US" dirty="0" smtClean="0"/>
              <a:t>Used in scratching</a:t>
            </a:r>
          </a:p>
          <a:p>
            <a:r>
              <a:rPr lang="en-US" dirty="0" smtClean="0"/>
              <a:t>Nails have a tougher form of keratin than hair</a:t>
            </a:r>
          </a:p>
          <a:p>
            <a:endParaRPr lang="en-US" dirty="0"/>
          </a:p>
        </p:txBody>
      </p:sp>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40" name="Rectangle 4"/>
          <p:cNvSpPr>
            <a:spLocks noChangeArrowheads="1"/>
          </p:cNvSpPr>
          <p:nvPr/>
        </p:nvSpPr>
        <p:spPr bwMode="auto">
          <a:xfrm>
            <a:off x="8235950" y="6581775"/>
            <a:ext cx="904875" cy="274638"/>
          </a:xfrm>
          <a:prstGeom prst="rect">
            <a:avLst/>
          </a:prstGeom>
          <a:noFill/>
          <a:ln w="9525">
            <a:noFill/>
            <a:miter lim="800000"/>
            <a:headEnd/>
            <a:tailEnd/>
          </a:ln>
          <a:effectLst/>
        </p:spPr>
        <p:txBody>
          <a:bodyPr wrap="none">
            <a:spAutoFit/>
          </a:bodyPr>
          <a:lstStyle/>
          <a:p>
            <a:pPr algn="r"/>
            <a:r>
              <a:rPr lang="en-US" sz="1200" b="1">
                <a:latin typeface="Arial" charset="0"/>
              </a:rPr>
              <a:t>Figure 5.7</a:t>
            </a:r>
          </a:p>
        </p:txBody>
      </p:sp>
      <p:pic>
        <p:nvPicPr>
          <p:cNvPr id="65543" name="Picture 7"/>
          <p:cNvPicPr>
            <a:picLocks noChangeAspect="1" noChangeArrowheads="1"/>
          </p:cNvPicPr>
          <p:nvPr/>
        </p:nvPicPr>
        <p:blipFill>
          <a:blip r:embed="rId2" cstate="print"/>
          <a:srcRect t="9993" b="8777"/>
          <a:stretch>
            <a:fillRect/>
          </a:stretch>
        </p:blipFill>
        <p:spPr bwMode="auto">
          <a:xfrm>
            <a:off x="1128713" y="866775"/>
            <a:ext cx="6886575" cy="5200650"/>
          </a:xfrm>
          <a:prstGeom prst="rect">
            <a:avLst/>
          </a:prstGeom>
          <a:noFill/>
        </p:spPr>
      </p:pic>
      <p:sp>
        <p:nvSpPr>
          <p:cNvPr id="65544" name="Freeform 8"/>
          <p:cNvSpPr>
            <a:spLocks/>
          </p:cNvSpPr>
          <p:nvPr/>
        </p:nvSpPr>
        <p:spPr bwMode="auto">
          <a:xfrm>
            <a:off x="2265363" y="4778375"/>
            <a:ext cx="73025" cy="1209675"/>
          </a:xfrm>
          <a:custGeom>
            <a:avLst/>
            <a:gdLst/>
            <a:ahLst/>
            <a:cxnLst>
              <a:cxn ang="0">
                <a:pos x="0" y="762"/>
              </a:cxn>
              <a:cxn ang="0">
                <a:pos x="0" y="142"/>
              </a:cxn>
              <a:cxn ang="0">
                <a:pos x="46" y="0"/>
              </a:cxn>
            </a:cxnLst>
            <a:rect l="0" t="0" r="r" b="b"/>
            <a:pathLst>
              <a:path w="46" h="762">
                <a:moveTo>
                  <a:pt x="0" y="762"/>
                </a:moveTo>
                <a:lnTo>
                  <a:pt x="0" y="142"/>
                </a:lnTo>
                <a:lnTo>
                  <a:pt x="46" y="0"/>
                </a:lnTo>
              </a:path>
            </a:pathLst>
          </a:custGeom>
          <a:noFill/>
          <a:ln w="15875">
            <a:solidFill>
              <a:srgbClr val="231F20"/>
            </a:solidFill>
            <a:prstDash val="solid"/>
            <a:round/>
            <a:headEnd/>
            <a:tailEnd/>
          </a:ln>
        </p:spPr>
        <p:txBody>
          <a:bodyPr/>
          <a:lstStyle/>
          <a:p>
            <a:endParaRPr lang="en-US"/>
          </a:p>
        </p:txBody>
      </p:sp>
      <p:sp>
        <p:nvSpPr>
          <p:cNvPr id="65545" name="Line 9"/>
          <p:cNvSpPr>
            <a:spLocks noChangeShapeType="1"/>
          </p:cNvSpPr>
          <p:nvPr/>
        </p:nvSpPr>
        <p:spPr bwMode="auto">
          <a:xfrm flipH="1">
            <a:off x="3389313" y="4152900"/>
            <a:ext cx="3175" cy="473075"/>
          </a:xfrm>
          <a:prstGeom prst="line">
            <a:avLst/>
          </a:prstGeom>
          <a:noFill/>
          <a:ln w="15875">
            <a:solidFill>
              <a:srgbClr val="231F20"/>
            </a:solidFill>
            <a:round/>
            <a:headEnd/>
            <a:tailEnd/>
          </a:ln>
        </p:spPr>
        <p:txBody>
          <a:bodyPr/>
          <a:lstStyle/>
          <a:p>
            <a:endParaRPr lang="en-US"/>
          </a:p>
        </p:txBody>
      </p:sp>
      <p:sp>
        <p:nvSpPr>
          <p:cNvPr id="65546" name="Line 10"/>
          <p:cNvSpPr>
            <a:spLocks noChangeShapeType="1"/>
          </p:cNvSpPr>
          <p:nvPr/>
        </p:nvSpPr>
        <p:spPr bwMode="auto">
          <a:xfrm flipV="1">
            <a:off x="3027363" y="3641725"/>
            <a:ext cx="1587" cy="901700"/>
          </a:xfrm>
          <a:prstGeom prst="line">
            <a:avLst/>
          </a:prstGeom>
          <a:noFill/>
          <a:ln w="15875">
            <a:solidFill>
              <a:srgbClr val="231F20"/>
            </a:solidFill>
            <a:round/>
            <a:headEnd/>
            <a:tailEnd/>
          </a:ln>
        </p:spPr>
        <p:txBody>
          <a:bodyPr/>
          <a:lstStyle/>
          <a:p>
            <a:endParaRPr lang="en-US"/>
          </a:p>
        </p:txBody>
      </p:sp>
      <p:sp>
        <p:nvSpPr>
          <p:cNvPr id="65547" name="Line 11"/>
          <p:cNvSpPr>
            <a:spLocks noChangeShapeType="1"/>
          </p:cNvSpPr>
          <p:nvPr/>
        </p:nvSpPr>
        <p:spPr bwMode="auto">
          <a:xfrm flipV="1">
            <a:off x="3027363" y="2074863"/>
            <a:ext cx="1587" cy="1047750"/>
          </a:xfrm>
          <a:prstGeom prst="line">
            <a:avLst/>
          </a:prstGeom>
          <a:noFill/>
          <a:ln w="15875">
            <a:solidFill>
              <a:srgbClr val="231F20"/>
            </a:solidFill>
            <a:round/>
            <a:headEnd/>
            <a:tailEnd/>
          </a:ln>
        </p:spPr>
        <p:txBody>
          <a:bodyPr/>
          <a:lstStyle/>
          <a:p>
            <a:endParaRPr lang="en-US"/>
          </a:p>
        </p:txBody>
      </p:sp>
      <p:sp>
        <p:nvSpPr>
          <p:cNvPr id="65548" name="Line 12"/>
          <p:cNvSpPr>
            <a:spLocks noChangeShapeType="1"/>
          </p:cNvSpPr>
          <p:nvPr/>
        </p:nvSpPr>
        <p:spPr bwMode="auto">
          <a:xfrm flipV="1">
            <a:off x="3636963" y="906463"/>
            <a:ext cx="1587" cy="498475"/>
          </a:xfrm>
          <a:prstGeom prst="line">
            <a:avLst/>
          </a:prstGeom>
          <a:noFill/>
          <a:ln w="15875">
            <a:solidFill>
              <a:srgbClr val="231F20"/>
            </a:solidFill>
            <a:round/>
            <a:headEnd/>
            <a:tailEnd/>
          </a:ln>
        </p:spPr>
        <p:txBody>
          <a:bodyPr/>
          <a:lstStyle/>
          <a:p>
            <a:endParaRPr lang="en-US"/>
          </a:p>
        </p:txBody>
      </p:sp>
      <p:sp>
        <p:nvSpPr>
          <p:cNvPr id="65549" name="Freeform 13"/>
          <p:cNvSpPr>
            <a:spLocks/>
          </p:cNvSpPr>
          <p:nvPr/>
        </p:nvSpPr>
        <p:spPr bwMode="auto">
          <a:xfrm>
            <a:off x="1817688" y="3616325"/>
            <a:ext cx="469900" cy="1085850"/>
          </a:xfrm>
          <a:custGeom>
            <a:avLst/>
            <a:gdLst/>
            <a:ahLst/>
            <a:cxnLst>
              <a:cxn ang="0">
                <a:pos x="296" y="684"/>
              </a:cxn>
              <a:cxn ang="0">
                <a:pos x="0" y="198"/>
              </a:cxn>
              <a:cxn ang="0">
                <a:pos x="0" y="0"/>
              </a:cxn>
            </a:cxnLst>
            <a:rect l="0" t="0" r="r" b="b"/>
            <a:pathLst>
              <a:path w="296" h="684">
                <a:moveTo>
                  <a:pt x="296" y="684"/>
                </a:moveTo>
                <a:lnTo>
                  <a:pt x="0" y="198"/>
                </a:lnTo>
                <a:lnTo>
                  <a:pt x="0" y="0"/>
                </a:lnTo>
              </a:path>
            </a:pathLst>
          </a:custGeom>
          <a:noFill/>
          <a:ln w="15875">
            <a:solidFill>
              <a:srgbClr val="231F20"/>
            </a:solidFill>
            <a:prstDash val="solid"/>
            <a:round/>
            <a:headEnd/>
            <a:tailEnd/>
          </a:ln>
        </p:spPr>
        <p:txBody>
          <a:bodyPr/>
          <a:lstStyle/>
          <a:p>
            <a:endParaRPr lang="en-US"/>
          </a:p>
        </p:txBody>
      </p:sp>
      <p:sp>
        <p:nvSpPr>
          <p:cNvPr id="65550" name="Freeform 14"/>
          <p:cNvSpPr>
            <a:spLocks/>
          </p:cNvSpPr>
          <p:nvPr/>
        </p:nvSpPr>
        <p:spPr bwMode="auto">
          <a:xfrm>
            <a:off x="4581525" y="3463925"/>
            <a:ext cx="1860550" cy="812800"/>
          </a:xfrm>
          <a:custGeom>
            <a:avLst/>
            <a:gdLst/>
            <a:ahLst/>
            <a:cxnLst>
              <a:cxn ang="0">
                <a:pos x="0" y="512"/>
              </a:cxn>
              <a:cxn ang="0">
                <a:pos x="1060" y="0"/>
              </a:cxn>
              <a:cxn ang="0">
                <a:pos x="1172" y="0"/>
              </a:cxn>
            </a:cxnLst>
            <a:rect l="0" t="0" r="r" b="b"/>
            <a:pathLst>
              <a:path w="1172" h="512">
                <a:moveTo>
                  <a:pt x="0" y="512"/>
                </a:moveTo>
                <a:lnTo>
                  <a:pt x="1060" y="0"/>
                </a:lnTo>
                <a:lnTo>
                  <a:pt x="1172" y="0"/>
                </a:lnTo>
              </a:path>
            </a:pathLst>
          </a:custGeom>
          <a:noFill/>
          <a:ln w="15875">
            <a:solidFill>
              <a:srgbClr val="231F20"/>
            </a:solidFill>
            <a:prstDash val="solid"/>
            <a:round/>
            <a:headEnd/>
            <a:tailEnd/>
          </a:ln>
        </p:spPr>
        <p:txBody>
          <a:bodyPr/>
          <a:lstStyle/>
          <a:p>
            <a:endParaRPr lang="en-US"/>
          </a:p>
        </p:txBody>
      </p:sp>
      <p:sp>
        <p:nvSpPr>
          <p:cNvPr id="65551" name="Freeform 15"/>
          <p:cNvSpPr>
            <a:spLocks/>
          </p:cNvSpPr>
          <p:nvPr/>
        </p:nvSpPr>
        <p:spPr bwMode="auto">
          <a:xfrm>
            <a:off x="5080000" y="4127500"/>
            <a:ext cx="1362075" cy="365125"/>
          </a:xfrm>
          <a:custGeom>
            <a:avLst/>
            <a:gdLst/>
            <a:ahLst/>
            <a:cxnLst>
              <a:cxn ang="0">
                <a:pos x="0" y="230"/>
              </a:cxn>
              <a:cxn ang="0">
                <a:pos x="758" y="0"/>
              </a:cxn>
              <a:cxn ang="0">
                <a:pos x="858" y="0"/>
              </a:cxn>
            </a:cxnLst>
            <a:rect l="0" t="0" r="r" b="b"/>
            <a:pathLst>
              <a:path w="858" h="230">
                <a:moveTo>
                  <a:pt x="0" y="230"/>
                </a:moveTo>
                <a:lnTo>
                  <a:pt x="758" y="0"/>
                </a:lnTo>
                <a:lnTo>
                  <a:pt x="858" y="0"/>
                </a:lnTo>
              </a:path>
            </a:pathLst>
          </a:custGeom>
          <a:noFill/>
          <a:ln w="15875">
            <a:solidFill>
              <a:srgbClr val="231F20"/>
            </a:solidFill>
            <a:prstDash val="solid"/>
            <a:round/>
            <a:headEnd/>
            <a:tailEnd/>
          </a:ln>
        </p:spPr>
        <p:txBody>
          <a:bodyPr/>
          <a:lstStyle/>
          <a:p>
            <a:endParaRPr lang="en-US"/>
          </a:p>
        </p:txBody>
      </p:sp>
      <p:sp>
        <p:nvSpPr>
          <p:cNvPr id="65552" name="Line 16"/>
          <p:cNvSpPr>
            <a:spLocks noChangeShapeType="1"/>
          </p:cNvSpPr>
          <p:nvPr/>
        </p:nvSpPr>
        <p:spPr bwMode="auto">
          <a:xfrm>
            <a:off x="5527675" y="4470400"/>
            <a:ext cx="914400" cy="1588"/>
          </a:xfrm>
          <a:prstGeom prst="line">
            <a:avLst/>
          </a:prstGeom>
          <a:noFill/>
          <a:ln w="15875">
            <a:solidFill>
              <a:srgbClr val="231F20"/>
            </a:solidFill>
            <a:round/>
            <a:headEnd/>
            <a:tailEnd/>
          </a:ln>
        </p:spPr>
        <p:txBody>
          <a:bodyPr/>
          <a:lstStyle/>
          <a:p>
            <a:endParaRPr lang="en-US"/>
          </a:p>
        </p:txBody>
      </p:sp>
      <p:sp>
        <p:nvSpPr>
          <p:cNvPr id="65553" name="Line 17"/>
          <p:cNvSpPr>
            <a:spLocks noChangeShapeType="1"/>
          </p:cNvSpPr>
          <p:nvPr/>
        </p:nvSpPr>
        <p:spPr bwMode="auto">
          <a:xfrm flipV="1">
            <a:off x="4851400" y="5133975"/>
            <a:ext cx="1588" cy="847725"/>
          </a:xfrm>
          <a:prstGeom prst="line">
            <a:avLst/>
          </a:prstGeom>
          <a:noFill/>
          <a:ln w="15875">
            <a:solidFill>
              <a:srgbClr val="231F20"/>
            </a:solidFill>
            <a:round/>
            <a:headEnd/>
            <a:tailEnd/>
          </a:ln>
        </p:spPr>
        <p:txBody>
          <a:bodyPr/>
          <a:lstStyle/>
          <a:p>
            <a:endParaRPr lang="en-US"/>
          </a:p>
        </p:txBody>
      </p:sp>
      <p:sp>
        <p:nvSpPr>
          <p:cNvPr id="65554" name="Freeform 18"/>
          <p:cNvSpPr>
            <a:spLocks/>
          </p:cNvSpPr>
          <p:nvPr/>
        </p:nvSpPr>
        <p:spPr bwMode="auto">
          <a:xfrm>
            <a:off x="4449763" y="3619500"/>
            <a:ext cx="3175" cy="749300"/>
          </a:xfrm>
          <a:custGeom>
            <a:avLst/>
            <a:gdLst/>
            <a:ahLst/>
            <a:cxnLst>
              <a:cxn ang="0">
                <a:pos x="2" y="0"/>
              </a:cxn>
              <a:cxn ang="0">
                <a:pos x="2" y="166"/>
              </a:cxn>
              <a:cxn ang="0">
                <a:pos x="0" y="472"/>
              </a:cxn>
            </a:cxnLst>
            <a:rect l="0" t="0" r="r" b="b"/>
            <a:pathLst>
              <a:path w="2" h="472">
                <a:moveTo>
                  <a:pt x="2" y="0"/>
                </a:moveTo>
                <a:lnTo>
                  <a:pt x="2" y="166"/>
                </a:lnTo>
                <a:lnTo>
                  <a:pt x="0" y="472"/>
                </a:lnTo>
              </a:path>
            </a:pathLst>
          </a:custGeom>
          <a:noFill/>
          <a:ln w="15875">
            <a:solidFill>
              <a:srgbClr val="231F20"/>
            </a:solidFill>
            <a:prstDash val="solid"/>
            <a:round/>
            <a:headEnd/>
            <a:tailEnd/>
          </a:ln>
        </p:spPr>
        <p:txBody>
          <a:bodyPr/>
          <a:lstStyle/>
          <a:p>
            <a:endParaRPr lang="en-US"/>
          </a:p>
        </p:txBody>
      </p:sp>
      <p:sp>
        <p:nvSpPr>
          <p:cNvPr id="65555" name="Freeform 19"/>
          <p:cNvSpPr>
            <a:spLocks/>
          </p:cNvSpPr>
          <p:nvPr/>
        </p:nvSpPr>
        <p:spPr bwMode="auto">
          <a:xfrm>
            <a:off x="4049713" y="617538"/>
            <a:ext cx="1122362" cy="1301750"/>
          </a:xfrm>
          <a:custGeom>
            <a:avLst/>
            <a:gdLst/>
            <a:ahLst/>
            <a:cxnLst>
              <a:cxn ang="0">
                <a:pos x="707" y="0"/>
              </a:cxn>
              <a:cxn ang="0">
                <a:pos x="707" y="148"/>
              </a:cxn>
              <a:cxn ang="0">
                <a:pos x="0" y="820"/>
              </a:cxn>
            </a:cxnLst>
            <a:rect l="0" t="0" r="r" b="b"/>
            <a:pathLst>
              <a:path w="707" h="820">
                <a:moveTo>
                  <a:pt x="707" y="0"/>
                </a:moveTo>
                <a:lnTo>
                  <a:pt x="707" y="148"/>
                </a:lnTo>
                <a:lnTo>
                  <a:pt x="0" y="820"/>
                </a:lnTo>
              </a:path>
            </a:pathLst>
          </a:custGeom>
          <a:noFill/>
          <a:ln w="15875">
            <a:solidFill>
              <a:srgbClr val="231F20"/>
            </a:solidFill>
            <a:prstDash val="solid"/>
            <a:round/>
            <a:headEnd/>
            <a:tailEnd/>
          </a:ln>
        </p:spPr>
        <p:txBody>
          <a:bodyPr/>
          <a:lstStyle/>
          <a:p>
            <a:endParaRPr lang="en-US"/>
          </a:p>
        </p:txBody>
      </p:sp>
      <p:sp>
        <p:nvSpPr>
          <p:cNvPr id="65556" name="Freeform 20"/>
          <p:cNvSpPr>
            <a:spLocks/>
          </p:cNvSpPr>
          <p:nvPr/>
        </p:nvSpPr>
        <p:spPr bwMode="auto">
          <a:xfrm>
            <a:off x="4179888" y="2128838"/>
            <a:ext cx="273050" cy="984250"/>
          </a:xfrm>
          <a:custGeom>
            <a:avLst/>
            <a:gdLst/>
            <a:ahLst/>
            <a:cxnLst>
              <a:cxn ang="0">
                <a:pos x="172" y="620"/>
              </a:cxn>
              <a:cxn ang="0">
                <a:pos x="172" y="528"/>
              </a:cxn>
              <a:cxn ang="0">
                <a:pos x="0" y="0"/>
              </a:cxn>
            </a:cxnLst>
            <a:rect l="0" t="0" r="r" b="b"/>
            <a:pathLst>
              <a:path w="172" h="620">
                <a:moveTo>
                  <a:pt x="172" y="620"/>
                </a:moveTo>
                <a:lnTo>
                  <a:pt x="172" y="528"/>
                </a:lnTo>
                <a:lnTo>
                  <a:pt x="0" y="0"/>
                </a:lnTo>
              </a:path>
            </a:pathLst>
          </a:custGeom>
          <a:noFill/>
          <a:ln w="15875">
            <a:solidFill>
              <a:srgbClr val="231F20"/>
            </a:solidFill>
            <a:prstDash val="solid"/>
            <a:round/>
            <a:headEnd/>
            <a:tailEnd/>
          </a:ln>
        </p:spPr>
        <p:txBody>
          <a:bodyPr/>
          <a:lstStyle/>
          <a:p>
            <a:endParaRPr lang="en-US"/>
          </a:p>
        </p:txBody>
      </p:sp>
      <p:sp>
        <p:nvSpPr>
          <p:cNvPr id="65557" name="Freeform 21"/>
          <p:cNvSpPr>
            <a:spLocks/>
          </p:cNvSpPr>
          <p:nvPr/>
        </p:nvSpPr>
        <p:spPr bwMode="auto">
          <a:xfrm>
            <a:off x="1824038" y="1998663"/>
            <a:ext cx="603250" cy="1114425"/>
          </a:xfrm>
          <a:custGeom>
            <a:avLst/>
            <a:gdLst/>
            <a:ahLst/>
            <a:cxnLst>
              <a:cxn ang="0">
                <a:pos x="0" y="702"/>
              </a:cxn>
              <a:cxn ang="0">
                <a:pos x="0" y="610"/>
              </a:cxn>
              <a:cxn ang="0">
                <a:pos x="380" y="0"/>
              </a:cxn>
            </a:cxnLst>
            <a:rect l="0" t="0" r="r" b="b"/>
            <a:pathLst>
              <a:path w="380" h="702">
                <a:moveTo>
                  <a:pt x="0" y="702"/>
                </a:moveTo>
                <a:lnTo>
                  <a:pt x="0" y="610"/>
                </a:lnTo>
                <a:lnTo>
                  <a:pt x="380" y="0"/>
                </a:lnTo>
              </a:path>
            </a:pathLst>
          </a:custGeom>
          <a:noFill/>
          <a:ln w="15875">
            <a:solidFill>
              <a:srgbClr val="231F20"/>
            </a:solidFill>
            <a:prstDash val="solid"/>
            <a:round/>
            <a:headEnd/>
            <a:tailEnd/>
          </a:ln>
        </p:spPr>
        <p:txBody>
          <a:bodyPr/>
          <a:lstStyle/>
          <a:p>
            <a:endParaRPr lang="en-US"/>
          </a:p>
        </p:txBody>
      </p:sp>
      <p:sp>
        <p:nvSpPr>
          <p:cNvPr id="65558" name="Rectangle 22"/>
          <p:cNvSpPr>
            <a:spLocks noChangeArrowheads="1"/>
          </p:cNvSpPr>
          <p:nvPr/>
        </p:nvSpPr>
        <p:spPr bwMode="auto">
          <a:xfrm>
            <a:off x="3295650" y="336550"/>
            <a:ext cx="971550" cy="609600"/>
          </a:xfrm>
          <a:prstGeom prst="rect">
            <a:avLst/>
          </a:prstGeom>
          <a:noFill/>
          <a:ln w="9525">
            <a:noFill/>
            <a:miter lim="800000"/>
            <a:headEnd/>
            <a:tailEnd/>
          </a:ln>
        </p:spPr>
        <p:txBody>
          <a:bodyPr wrap="none" lIns="0" tIns="0" rIns="0" bIns="0">
            <a:spAutoFit/>
          </a:bodyPr>
          <a:lstStyle/>
          <a:p>
            <a:pPr algn="l"/>
            <a:r>
              <a:rPr lang="en-US" sz="2000" b="1">
                <a:solidFill>
                  <a:srgbClr val="231F20"/>
                </a:solidFill>
                <a:latin typeface="Arial" charset="0"/>
              </a:rPr>
              <a:t>Lateral</a:t>
            </a:r>
          </a:p>
          <a:p>
            <a:pPr algn="l"/>
            <a:r>
              <a:rPr lang="en-US" sz="2000" b="1">
                <a:solidFill>
                  <a:srgbClr val="231F20"/>
                </a:solidFill>
                <a:latin typeface="Arial" charset="0"/>
              </a:rPr>
              <a:t>nail fold</a:t>
            </a:r>
            <a:endParaRPr lang="en-US" sz="1600" b="1">
              <a:latin typeface="Arial" charset="0"/>
            </a:endParaRPr>
          </a:p>
        </p:txBody>
      </p:sp>
      <p:sp>
        <p:nvSpPr>
          <p:cNvPr id="65559" name="Rectangle 23"/>
          <p:cNvSpPr>
            <a:spLocks noChangeArrowheads="1"/>
          </p:cNvSpPr>
          <p:nvPr/>
        </p:nvSpPr>
        <p:spPr bwMode="auto">
          <a:xfrm>
            <a:off x="4870450" y="336550"/>
            <a:ext cx="833438" cy="304800"/>
          </a:xfrm>
          <a:prstGeom prst="rect">
            <a:avLst/>
          </a:prstGeom>
          <a:noFill/>
          <a:ln w="9525">
            <a:noFill/>
            <a:miter lim="800000"/>
            <a:headEnd/>
            <a:tailEnd/>
          </a:ln>
        </p:spPr>
        <p:txBody>
          <a:bodyPr wrap="none" lIns="0" tIns="0" rIns="0" bIns="0">
            <a:spAutoFit/>
          </a:bodyPr>
          <a:lstStyle/>
          <a:p>
            <a:pPr algn="l"/>
            <a:r>
              <a:rPr lang="en-US" sz="2000" b="1">
                <a:solidFill>
                  <a:srgbClr val="231F20"/>
                </a:solidFill>
                <a:latin typeface="Arial" charset="0"/>
              </a:rPr>
              <a:t>Lunule</a:t>
            </a:r>
            <a:endParaRPr lang="en-US" sz="1600" b="1">
              <a:latin typeface="Arial" charset="0"/>
            </a:endParaRPr>
          </a:p>
        </p:txBody>
      </p:sp>
      <p:sp>
        <p:nvSpPr>
          <p:cNvPr id="65560" name="Rectangle 24"/>
          <p:cNvSpPr>
            <a:spLocks noChangeArrowheads="1"/>
          </p:cNvSpPr>
          <p:nvPr/>
        </p:nvSpPr>
        <p:spPr bwMode="auto">
          <a:xfrm>
            <a:off x="6477000" y="4337050"/>
            <a:ext cx="760413" cy="609600"/>
          </a:xfrm>
          <a:prstGeom prst="rect">
            <a:avLst/>
          </a:prstGeom>
          <a:noFill/>
          <a:ln w="9525">
            <a:noFill/>
            <a:miter lim="800000"/>
            <a:headEnd/>
            <a:tailEnd/>
          </a:ln>
        </p:spPr>
        <p:txBody>
          <a:bodyPr wrap="none" lIns="0" tIns="0" rIns="0" bIns="0">
            <a:spAutoFit/>
          </a:bodyPr>
          <a:lstStyle/>
          <a:p>
            <a:pPr algn="l"/>
            <a:r>
              <a:rPr lang="en-US" sz="2000" b="1">
                <a:solidFill>
                  <a:srgbClr val="231F20"/>
                </a:solidFill>
                <a:latin typeface="Arial" charset="0"/>
              </a:rPr>
              <a:t>Nail</a:t>
            </a:r>
          </a:p>
          <a:p>
            <a:pPr algn="l"/>
            <a:r>
              <a:rPr lang="en-US" sz="2000" b="1">
                <a:solidFill>
                  <a:srgbClr val="231F20"/>
                </a:solidFill>
                <a:latin typeface="Arial" charset="0"/>
              </a:rPr>
              <a:t>matrix</a:t>
            </a:r>
            <a:endParaRPr lang="en-US" sz="1600" b="1">
              <a:latin typeface="Arial" charset="0"/>
            </a:endParaRPr>
          </a:p>
        </p:txBody>
      </p:sp>
      <p:sp>
        <p:nvSpPr>
          <p:cNvPr id="65561" name="Rectangle 25"/>
          <p:cNvSpPr>
            <a:spLocks noChangeArrowheads="1"/>
          </p:cNvSpPr>
          <p:nvPr/>
        </p:nvSpPr>
        <p:spPr bwMode="auto">
          <a:xfrm>
            <a:off x="6477000" y="3981450"/>
            <a:ext cx="1395413" cy="304800"/>
          </a:xfrm>
          <a:prstGeom prst="rect">
            <a:avLst/>
          </a:prstGeom>
          <a:noFill/>
          <a:ln w="9525">
            <a:noFill/>
            <a:miter lim="800000"/>
            <a:headEnd/>
            <a:tailEnd/>
          </a:ln>
        </p:spPr>
        <p:txBody>
          <a:bodyPr wrap="none" lIns="0" tIns="0" rIns="0" bIns="0">
            <a:spAutoFit/>
          </a:bodyPr>
          <a:lstStyle/>
          <a:p>
            <a:pPr algn="l"/>
            <a:r>
              <a:rPr lang="en-US" sz="2000" b="1">
                <a:solidFill>
                  <a:srgbClr val="231F20"/>
                </a:solidFill>
                <a:latin typeface="Arial" charset="0"/>
              </a:rPr>
              <a:t>Root of nail</a:t>
            </a:r>
            <a:endParaRPr lang="en-US" sz="1600" b="1">
              <a:latin typeface="Arial" charset="0"/>
            </a:endParaRPr>
          </a:p>
        </p:txBody>
      </p:sp>
      <p:sp>
        <p:nvSpPr>
          <p:cNvPr id="65562" name="Rectangle 26"/>
          <p:cNvSpPr>
            <a:spLocks noChangeArrowheads="1"/>
          </p:cNvSpPr>
          <p:nvPr/>
        </p:nvSpPr>
        <p:spPr bwMode="auto">
          <a:xfrm>
            <a:off x="6477000" y="3314700"/>
            <a:ext cx="1071563" cy="609600"/>
          </a:xfrm>
          <a:prstGeom prst="rect">
            <a:avLst/>
          </a:prstGeom>
          <a:noFill/>
          <a:ln w="9525">
            <a:noFill/>
            <a:miter lim="800000"/>
            <a:headEnd/>
            <a:tailEnd/>
          </a:ln>
        </p:spPr>
        <p:txBody>
          <a:bodyPr wrap="none" lIns="0" tIns="0" rIns="0" bIns="0">
            <a:spAutoFit/>
          </a:bodyPr>
          <a:lstStyle/>
          <a:p>
            <a:pPr algn="l"/>
            <a:r>
              <a:rPr lang="en-US" sz="2000" b="1">
                <a:solidFill>
                  <a:srgbClr val="231F20"/>
                </a:solidFill>
                <a:latin typeface="Arial" charset="0"/>
              </a:rPr>
              <a:t>Proximal</a:t>
            </a:r>
          </a:p>
          <a:p>
            <a:pPr algn="l"/>
            <a:r>
              <a:rPr lang="en-US" sz="2000" b="1">
                <a:solidFill>
                  <a:srgbClr val="231F20"/>
                </a:solidFill>
                <a:latin typeface="Arial" charset="0"/>
              </a:rPr>
              <a:t>nail fold</a:t>
            </a:r>
            <a:endParaRPr lang="en-US" sz="1600" b="1">
              <a:latin typeface="Arial" charset="0"/>
            </a:endParaRPr>
          </a:p>
        </p:txBody>
      </p:sp>
      <p:sp>
        <p:nvSpPr>
          <p:cNvPr id="65563" name="Rectangle 27"/>
          <p:cNvSpPr>
            <a:spLocks noChangeArrowheads="1"/>
          </p:cNvSpPr>
          <p:nvPr/>
        </p:nvSpPr>
        <p:spPr bwMode="auto">
          <a:xfrm>
            <a:off x="1819275" y="5965825"/>
            <a:ext cx="1681163" cy="304800"/>
          </a:xfrm>
          <a:prstGeom prst="rect">
            <a:avLst/>
          </a:prstGeom>
          <a:noFill/>
          <a:ln w="9525">
            <a:noFill/>
            <a:miter lim="800000"/>
            <a:headEnd/>
            <a:tailEnd/>
          </a:ln>
        </p:spPr>
        <p:txBody>
          <a:bodyPr wrap="none" lIns="0" tIns="0" rIns="0" bIns="0">
            <a:spAutoFit/>
          </a:bodyPr>
          <a:lstStyle/>
          <a:p>
            <a:pPr algn="l"/>
            <a:r>
              <a:rPr lang="en-US" sz="2000" b="1">
                <a:solidFill>
                  <a:srgbClr val="231F20"/>
                </a:solidFill>
                <a:latin typeface="Arial" charset="0"/>
              </a:rPr>
              <a:t>Hyponychium</a:t>
            </a:r>
            <a:endParaRPr lang="en-US" sz="1600" b="1">
              <a:latin typeface="Arial" charset="0"/>
            </a:endParaRPr>
          </a:p>
        </p:txBody>
      </p:sp>
      <p:sp>
        <p:nvSpPr>
          <p:cNvPr id="65564" name="Rectangle 28"/>
          <p:cNvSpPr>
            <a:spLocks noChangeArrowheads="1"/>
          </p:cNvSpPr>
          <p:nvPr/>
        </p:nvSpPr>
        <p:spPr bwMode="auto">
          <a:xfrm>
            <a:off x="3130550" y="3870325"/>
            <a:ext cx="987425" cy="304800"/>
          </a:xfrm>
          <a:prstGeom prst="rect">
            <a:avLst/>
          </a:prstGeom>
          <a:noFill/>
          <a:ln w="9525">
            <a:noFill/>
            <a:miter lim="800000"/>
            <a:headEnd/>
            <a:tailEnd/>
          </a:ln>
        </p:spPr>
        <p:txBody>
          <a:bodyPr wrap="none" lIns="0" tIns="0" rIns="0" bIns="0">
            <a:spAutoFit/>
          </a:bodyPr>
          <a:lstStyle/>
          <a:p>
            <a:pPr algn="l"/>
            <a:r>
              <a:rPr lang="en-US" sz="2000" b="1">
                <a:solidFill>
                  <a:srgbClr val="231F20"/>
                </a:solidFill>
                <a:latin typeface="Arial" charset="0"/>
              </a:rPr>
              <a:t>Nail bed</a:t>
            </a:r>
            <a:endParaRPr lang="en-US" sz="1600" b="1">
              <a:latin typeface="Arial" charset="0"/>
            </a:endParaRPr>
          </a:p>
        </p:txBody>
      </p:sp>
      <p:sp>
        <p:nvSpPr>
          <p:cNvPr id="65565" name="Rectangle 29"/>
          <p:cNvSpPr>
            <a:spLocks noChangeArrowheads="1"/>
          </p:cNvSpPr>
          <p:nvPr/>
        </p:nvSpPr>
        <p:spPr bwMode="auto">
          <a:xfrm>
            <a:off x="4105275" y="5965825"/>
            <a:ext cx="3214688" cy="304800"/>
          </a:xfrm>
          <a:prstGeom prst="rect">
            <a:avLst/>
          </a:prstGeom>
          <a:noFill/>
          <a:ln w="9525">
            <a:noFill/>
            <a:miter lim="800000"/>
            <a:headEnd/>
            <a:tailEnd/>
          </a:ln>
        </p:spPr>
        <p:txBody>
          <a:bodyPr wrap="none" lIns="0" tIns="0" rIns="0" bIns="0">
            <a:spAutoFit/>
          </a:bodyPr>
          <a:lstStyle/>
          <a:p>
            <a:pPr algn="l"/>
            <a:r>
              <a:rPr lang="en-US" sz="2000" b="1">
                <a:solidFill>
                  <a:srgbClr val="231F20"/>
                </a:solidFill>
                <a:latin typeface="Arial" charset="0"/>
              </a:rPr>
              <a:t>Phalanx (bone of fingertip)</a:t>
            </a:r>
            <a:endParaRPr lang="en-US" sz="1600" b="1">
              <a:latin typeface="Arial" charset="0"/>
            </a:endParaRPr>
          </a:p>
        </p:txBody>
      </p:sp>
      <p:sp>
        <p:nvSpPr>
          <p:cNvPr id="65566" name="Rectangle 30"/>
          <p:cNvSpPr>
            <a:spLocks noChangeArrowheads="1"/>
          </p:cNvSpPr>
          <p:nvPr/>
        </p:nvSpPr>
        <p:spPr bwMode="auto">
          <a:xfrm>
            <a:off x="3787775" y="3036888"/>
            <a:ext cx="1525588" cy="609600"/>
          </a:xfrm>
          <a:prstGeom prst="rect">
            <a:avLst/>
          </a:prstGeom>
          <a:noFill/>
          <a:ln w="9525">
            <a:noFill/>
            <a:miter lim="800000"/>
            <a:headEnd/>
            <a:tailEnd/>
          </a:ln>
        </p:spPr>
        <p:txBody>
          <a:bodyPr wrap="none" lIns="0" tIns="0" rIns="0" bIns="0">
            <a:spAutoFit/>
          </a:bodyPr>
          <a:lstStyle/>
          <a:p>
            <a:pPr algn="l"/>
            <a:r>
              <a:rPr lang="en-US" sz="2000" b="1">
                <a:solidFill>
                  <a:srgbClr val="231F20"/>
                </a:solidFill>
                <a:latin typeface="Arial" charset="0"/>
              </a:rPr>
              <a:t>Eponychium</a:t>
            </a:r>
          </a:p>
          <a:p>
            <a:pPr algn="l"/>
            <a:r>
              <a:rPr lang="en-US" sz="2000" b="1">
                <a:solidFill>
                  <a:srgbClr val="231F20"/>
                </a:solidFill>
                <a:latin typeface="Arial" charset="0"/>
              </a:rPr>
              <a:t>(cuticle)</a:t>
            </a:r>
            <a:endParaRPr lang="en-US" sz="1600" b="1">
              <a:latin typeface="Arial" charset="0"/>
            </a:endParaRPr>
          </a:p>
        </p:txBody>
      </p:sp>
      <p:sp>
        <p:nvSpPr>
          <p:cNvPr id="65567" name="Rectangle 31"/>
          <p:cNvSpPr>
            <a:spLocks noChangeArrowheads="1"/>
          </p:cNvSpPr>
          <p:nvPr/>
        </p:nvSpPr>
        <p:spPr bwMode="auto">
          <a:xfrm>
            <a:off x="2701925" y="3036888"/>
            <a:ext cx="746125" cy="609600"/>
          </a:xfrm>
          <a:prstGeom prst="rect">
            <a:avLst/>
          </a:prstGeom>
          <a:noFill/>
          <a:ln w="9525">
            <a:noFill/>
            <a:miter lim="800000"/>
            <a:headEnd/>
            <a:tailEnd/>
          </a:ln>
        </p:spPr>
        <p:txBody>
          <a:bodyPr wrap="none" lIns="0" tIns="0" rIns="0" bIns="0">
            <a:spAutoFit/>
          </a:bodyPr>
          <a:lstStyle/>
          <a:p>
            <a:pPr algn="l"/>
            <a:r>
              <a:rPr lang="en-US" sz="2000" b="1">
                <a:solidFill>
                  <a:srgbClr val="231F20"/>
                </a:solidFill>
                <a:latin typeface="Arial" charset="0"/>
              </a:rPr>
              <a:t>Body</a:t>
            </a:r>
          </a:p>
          <a:p>
            <a:pPr algn="l"/>
            <a:r>
              <a:rPr lang="en-US" sz="2000" b="1">
                <a:solidFill>
                  <a:srgbClr val="231F20"/>
                </a:solidFill>
                <a:latin typeface="Arial" charset="0"/>
              </a:rPr>
              <a:t>of nail</a:t>
            </a:r>
            <a:endParaRPr lang="en-US" sz="1600" b="1">
              <a:latin typeface="Arial" charset="0"/>
            </a:endParaRPr>
          </a:p>
        </p:txBody>
      </p:sp>
      <p:sp>
        <p:nvSpPr>
          <p:cNvPr id="65568" name="Rectangle 32"/>
          <p:cNvSpPr>
            <a:spLocks noChangeArrowheads="1"/>
          </p:cNvSpPr>
          <p:nvPr/>
        </p:nvSpPr>
        <p:spPr bwMode="auto">
          <a:xfrm>
            <a:off x="1343025" y="3036888"/>
            <a:ext cx="1200150" cy="609600"/>
          </a:xfrm>
          <a:prstGeom prst="rect">
            <a:avLst/>
          </a:prstGeom>
          <a:noFill/>
          <a:ln w="9525">
            <a:noFill/>
            <a:miter lim="800000"/>
            <a:headEnd/>
            <a:tailEnd/>
          </a:ln>
        </p:spPr>
        <p:txBody>
          <a:bodyPr wrap="none" lIns="0" tIns="0" rIns="0" bIns="0">
            <a:spAutoFit/>
          </a:bodyPr>
          <a:lstStyle/>
          <a:p>
            <a:pPr algn="l"/>
            <a:r>
              <a:rPr lang="en-US" sz="2000" b="1">
                <a:solidFill>
                  <a:srgbClr val="231F20"/>
                </a:solidFill>
                <a:latin typeface="Arial" charset="0"/>
              </a:rPr>
              <a:t>Free edge</a:t>
            </a:r>
          </a:p>
          <a:p>
            <a:pPr algn="l"/>
            <a:r>
              <a:rPr lang="en-US" sz="2000" b="1">
                <a:solidFill>
                  <a:srgbClr val="231F20"/>
                </a:solidFill>
                <a:latin typeface="Arial" charset="0"/>
              </a:rPr>
              <a:t>of nail</a:t>
            </a:r>
            <a:endParaRPr lang="en-US" sz="1600" b="1">
              <a:latin typeface="Arial" charset="0"/>
            </a:endParaRPr>
          </a:p>
        </p:txBody>
      </p:sp>
      <p:sp>
        <p:nvSpPr>
          <p:cNvPr id="65569" name="Rectangle 33"/>
          <p:cNvSpPr>
            <a:spLocks noChangeArrowheads="1"/>
          </p:cNvSpPr>
          <p:nvPr/>
        </p:nvSpPr>
        <p:spPr bwMode="auto">
          <a:xfrm>
            <a:off x="1273175" y="2549525"/>
            <a:ext cx="366713" cy="358775"/>
          </a:xfrm>
          <a:prstGeom prst="rect">
            <a:avLst/>
          </a:prstGeom>
          <a:noFill/>
          <a:ln w="9525">
            <a:noFill/>
            <a:miter lim="800000"/>
            <a:headEnd/>
            <a:tailEnd/>
          </a:ln>
        </p:spPr>
        <p:txBody>
          <a:bodyPr wrap="none" lIns="0" tIns="0" rIns="0" bIns="0">
            <a:spAutoFit/>
          </a:bodyPr>
          <a:lstStyle/>
          <a:p>
            <a:pPr algn="l"/>
            <a:r>
              <a:rPr lang="en-US" sz="2000">
                <a:solidFill>
                  <a:srgbClr val="231F20"/>
                </a:solidFill>
                <a:latin typeface="Arial Black" pitchFamily="34" charset="0"/>
              </a:rPr>
              <a:t>(a)</a:t>
            </a:r>
            <a:endParaRPr lang="en-US" sz="1600">
              <a:latin typeface="Arial" charset="0"/>
            </a:endParaRPr>
          </a:p>
        </p:txBody>
      </p:sp>
      <p:sp>
        <p:nvSpPr>
          <p:cNvPr id="65570" name="Rectangle 34"/>
          <p:cNvSpPr>
            <a:spLocks noChangeArrowheads="1"/>
          </p:cNvSpPr>
          <p:nvPr/>
        </p:nvSpPr>
        <p:spPr bwMode="auto">
          <a:xfrm>
            <a:off x="1263650" y="5588000"/>
            <a:ext cx="366713" cy="358775"/>
          </a:xfrm>
          <a:prstGeom prst="rect">
            <a:avLst/>
          </a:prstGeom>
          <a:noFill/>
          <a:ln w="9525">
            <a:noFill/>
            <a:miter lim="800000"/>
            <a:headEnd/>
            <a:tailEnd/>
          </a:ln>
        </p:spPr>
        <p:txBody>
          <a:bodyPr wrap="none" lIns="0" tIns="0" rIns="0" bIns="0">
            <a:spAutoFit/>
          </a:bodyPr>
          <a:lstStyle/>
          <a:p>
            <a:pPr algn="l"/>
            <a:r>
              <a:rPr lang="en-US" sz="2000">
                <a:solidFill>
                  <a:srgbClr val="231F20"/>
                </a:solidFill>
                <a:latin typeface="Arial Black" pitchFamily="34" charset="0"/>
              </a:rPr>
              <a:t>(b)</a:t>
            </a:r>
            <a:endParaRPr lang="en-US" sz="1600">
              <a:latin typeface="Arial" charset="0"/>
            </a:endParaRPr>
          </a:p>
        </p:txBody>
      </p:sp>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8" name="Rectangle 4"/>
          <p:cNvSpPr>
            <a:spLocks noGrp="1" noChangeArrowheads="1"/>
          </p:cNvSpPr>
          <p:nvPr>
            <p:ph type="title"/>
          </p:nvPr>
        </p:nvSpPr>
        <p:spPr/>
        <p:txBody>
          <a:bodyPr/>
          <a:lstStyle/>
          <a:p>
            <a:r>
              <a:rPr lang="en-US"/>
              <a:t>Skin Cancer</a:t>
            </a:r>
          </a:p>
        </p:txBody>
      </p:sp>
      <p:sp>
        <p:nvSpPr>
          <p:cNvPr id="72709" name="Rectangle 5"/>
          <p:cNvSpPr>
            <a:spLocks noGrp="1" noChangeArrowheads="1"/>
          </p:cNvSpPr>
          <p:nvPr>
            <p:ph type="body" idx="1"/>
          </p:nvPr>
        </p:nvSpPr>
        <p:spPr/>
        <p:txBody>
          <a:bodyPr/>
          <a:lstStyle/>
          <a:p>
            <a:r>
              <a:rPr lang="en-US"/>
              <a:t>Most skin tumors are benign (do not metastasize)</a:t>
            </a:r>
          </a:p>
          <a:p>
            <a:r>
              <a:rPr lang="en-US"/>
              <a:t>Risk factors</a:t>
            </a:r>
          </a:p>
          <a:p>
            <a:pPr lvl="1"/>
            <a:r>
              <a:rPr lang="en-US"/>
              <a:t>Overexposure to UV radiation</a:t>
            </a:r>
          </a:p>
          <a:p>
            <a:pPr lvl="1"/>
            <a:r>
              <a:rPr lang="en-US"/>
              <a:t>Frequent irritation of the skin</a:t>
            </a:r>
          </a:p>
          <a:p>
            <a:r>
              <a:rPr lang="en-US"/>
              <a:t>Some skin lotions contain enzymes in liposomes that can fix damaged DNA</a:t>
            </a:r>
          </a:p>
        </p:txBody>
      </p:sp>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6" name="Rectangle 4"/>
          <p:cNvSpPr>
            <a:spLocks noGrp="1" noChangeArrowheads="1"/>
          </p:cNvSpPr>
          <p:nvPr>
            <p:ph type="title"/>
          </p:nvPr>
        </p:nvSpPr>
        <p:spPr/>
        <p:txBody>
          <a:bodyPr/>
          <a:lstStyle/>
          <a:p>
            <a:r>
              <a:rPr lang="en-US"/>
              <a:t>Skin Cancer</a:t>
            </a:r>
          </a:p>
        </p:txBody>
      </p:sp>
      <p:sp>
        <p:nvSpPr>
          <p:cNvPr id="74757" name="Rectangle 5"/>
          <p:cNvSpPr>
            <a:spLocks noGrp="1" noChangeArrowheads="1"/>
          </p:cNvSpPr>
          <p:nvPr>
            <p:ph type="body" idx="1"/>
          </p:nvPr>
        </p:nvSpPr>
        <p:spPr/>
        <p:txBody>
          <a:bodyPr/>
          <a:lstStyle/>
          <a:p>
            <a:r>
              <a:rPr lang="en-US"/>
              <a:t>Three major types:</a:t>
            </a:r>
          </a:p>
          <a:p>
            <a:pPr lvl="1"/>
            <a:r>
              <a:rPr lang="en-US"/>
              <a:t>Basal cell carcinoma </a:t>
            </a:r>
          </a:p>
          <a:p>
            <a:pPr lvl="2"/>
            <a:r>
              <a:rPr lang="en-US"/>
              <a:t>Least malignant, most common</a:t>
            </a:r>
          </a:p>
          <a:p>
            <a:pPr lvl="1"/>
            <a:r>
              <a:rPr lang="en-US"/>
              <a:t>Squamous cell carcinoma</a:t>
            </a:r>
          </a:p>
          <a:p>
            <a:pPr lvl="2"/>
            <a:r>
              <a:rPr lang="en-US"/>
              <a:t>Second most common	</a:t>
            </a:r>
          </a:p>
          <a:p>
            <a:pPr lvl="1"/>
            <a:r>
              <a:rPr lang="en-US"/>
              <a:t>Melanoma</a:t>
            </a:r>
          </a:p>
          <a:p>
            <a:pPr lvl="2"/>
            <a:r>
              <a:rPr lang="en-US"/>
              <a:t>Most dangerous</a:t>
            </a:r>
          </a:p>
        </p:txBody>
      </p:sp>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4" name="Rectangle 4"/>
          <p:cNvSpPr>
            <a:spLocks noGrp="1" noChangeArrowheads="1"/>
          </p:cNvSpPr>
          <p:nvPr>
            <p:ph type="title"/>
          </p:nvPr>
        </p:nvSpPr>
        <p:spPr/>
        <p:txBody>
          <a:bodyPr/>
          <a:lstStyle/>
          <a:p>
            <a:r>
              <a:rPr lang="en-US"/>
              <a:t>Basal Cell Carcinoma</a:t>
            </a:r>
          </a:p>
        </p:txBody>
      </p:sp>
      <p:sp>
        <p:nvSpPr>
          <p:cNvPr id="76805" name="Rectangle 5"/>
          <p:cNvSpPr>
            <a:spLocks noGrp="1" noChangeArrowheads="1"/>
          </p:cNvSpPr>
          <p:nvPr>
            <p:ph type="body" idx="1"/>
          </p:nvPr>
        </p:nvSpPr>
        <p:spPr/>
        <p:txBody>
          <a:bodyPr/>
          <a:lstStyle/>
          <a:p>
            <a:r>
              <a:rPr lang="en-US"/>
              <a:t>Stratum basale cells proliferate and slowly invade dermis and hypodermis</a:t>
            </a:r>
          </a:p>
          <a:p>
            <a:r>
              <a:rPr lang="en-US"/>
              <a:t>Cured by surgical excision in 99% of cases</a:t>
            </a:r>
          </a:p>
        </p:txBody>
      </p:sp>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4" name="Rectangle 6"/>
          <p:cNvSpPr>
            <a:spLocks noChangeArrowheads="1"/>
          </p:cNvSpPr>
          <p:nvPr/>
        </p:nvSpPr>
        <p:spPr bwMode="auto">
          <a:xfrm>
            <a:off x="8151813" y="6581775"/>
            <a:ext cx="989012" cy="274638"/>
          </a:xfrm>
          <a:prstGeom prst="rect">
            <a:avLst/>
          </a:prstGeom>
          <a:noFill/>
          <a:ln w="9525">
            <a:noFill/>
            <a:miter lim="800000"/>
            <a:headEnd/>
            <a:tailEnd/>
          </a:ln>
          <a:effectLst/>
        </p:spPr>
        <p:txBody>
          <a:bodyPr wrap="none">
            <a:spAutoFit/>
          </a:bodyPr>
          <a:lstStyle/>
          <a:p>
            <a:pPr algn="r"/>
            <a:r>
              <a:rPr lang="en-US" sz="1200" b="1">
                <a:latin typeface="Arial" charset="0"/>
              </a:rPr>
              <a:t>Figure 5.8a</a:t>
            </a:r>
          </a:p>
        </p:txBody>
      </p:sp>
      <p:pic>
        <p:nvPicPr>
          <p:cNvPr id="78856" name="Picture 8"/>
          <p:cNvPicPr>
            <a:picLocks noChangeAspect="1" noChangeArrowheads="1"/>
          </p:cNvPicPr>
          <p:nvPr/>
        </p:nvPicPr>
        <p:blipFill>
          <a:blip r:embed="rId2" cstate="print"/>
          <a:srcRect r="49991" b="4761"/>
          <a:stretch>
            <a:fillRect/>
          </a:stretch>
        </p:blipFill>
        <p:spPr bwMode="auto">
          <a:xfrm>
            <a:off x="2462213" y="227013"/>
            <a:ext cx="4243387" cy="6097587"/>
          </a:xfrm>
          <a:prstGeom prst="rect">
            <a:avLst/>
          </a:prstGeom>
          <a:noFill/>
        </p:spPr>
      </p:pic>
    </p:spTree>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6" name="Rectangle 4"/>
          <p:cNvSpPr>
            <a:spLocks noGrp="1" noChangeArrowheads="1"/>
          </p:cNvSpPr>
          <p:nvPr>
            <p:ph type="title"/>
          </p:nvPr>
        </p:nvSpPr>
        <p:spPr/>
        <p:txBody>
          <a:bodyPr/>
          <a:lstStyle/>
          <a:p>
            <a:r>
              <a:rPr lang="en-US"/>
              <a:t>Squamous Cell Carcinoma</a:t>
            </a:r>
          </a:p>
        </p:txBody>
      </p:sp>
      <p:sp>
        <p:nvSpPr>
          <p:cNvPr id="79877" name="Rectangle 5"/>
          <p:cNvSpPr>
            <a:spLocks noGrp="1" noChangeArrowheads="1"/>
          </p:cNvSpPr>
          <p:nvPr>
            <p:ph type="body" idx="1"/>
          </p:nvPr>
        </p:nvSpPr>
        <p:spPr/>
        <p:txBody>
          <a:bodyPr/>
          <a:lstStyle/>
          <a:p>
            <a:r>
              <a:rPr lang="en-US"/>
              <a:t>Involves keratinocytes of stratum spinosum</a:t>
            </a:r>
          </a:p>
          <a:p>
            <a:r>
              <a:rPr lang="en-US"/>
              <a:t>Most common on scalp, ears, lower lip, and hands</a:t>
            </a:r>
          </a:p>
          <a:p>
            <a:r>
              <a:rPr lang="en-US"/>
              <a:t>Good prognosis if treated by radiation therapy or removed surgically</a:t>
            </a:r>
          </a:p>
        </p:txBody>
      </p:sp>
    </p:spTree>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6" name="Rectangle 6"/>
          <p:cNvSpPr>
            <a:spLocks noChangeArrowheads="1"/>
          </p:cNvSpPr>
          <p:nvPr/>
        </p:nvSpPr>
        <p:spPr bwMode="auto">
          <a:xfrm>
            <a:off x="8142288" y="6581775"/>
            <a:ext cx="998537" cy="274638"/>
          </a:xfrm>
          <a:prstGeom prst="rect">
            <a:avLst/>
          </a:prstGeom>
          <a:noFill/>
          <a:ln w="9525">
            <a:noFill/>
            <a:miter lim="800000"/>
            <a:headEnd/>
            <a:tailEnd/>
          </a:ln>
          <a:effectLst/>
        </p:spPr>
        <p:txBody>
          <a:bodyPr wrap="none">
            <a:spAutoFit/>
          </a:bodyPr>
          <a:lstStyle/>
          <a:p>
            <a:pPr algn="r"/>
            <a:r>
              <a:rPr lang="en-US" sz="1200" b="1">
                <a:latin typeface="Arial" charset="0"/>
              </a:rPr>
              <a:t>Figure 5.8b</a:t>
            </a:r>
          </a:p>
        </p:txBody>
      </p:sp>
      <p:pic>
        <p:nvPicPr>
          <p:cNvPr id="81928" name="Picture 8"/>
          <p:cNvPicPr>
            <a:picLocks noChangeAspect="1" noChangeArrowheads="1"/>
          </p:cNvPicPr>
          <p:nvPr/>
        </p:nvPicPr>
        <p:blipFill>
          <a:blip r:embed="rId2" cstate="print"/>
          <a:srcRect l="50009" b="49988"/>
          <a:stretch>
            <a:fillRect/>
          </a:stretch>
        </p:blipFill>
        <p:spPr bwMode="auto">
          <a:xfrm>
            <a:off x="2451100" y="1827213"/>
            <a:ext cx="4241800" cy="3201987"/>
          </a:xfrm>
          <a:prstGeom prst="rect">
            <a:avLst/>
          </a:prstGeom>
          <a:noFill/>
        </p:spPr>
      </p:pic>
    </p:spTree>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8" name="Rectangle 4"/>
          <p:cNvSpPr>
            <a:spLocks noGrp="1" noChangeArrowheads="1"/>
          </p:cNvSpPr>
          <p:nvPr>
            <p:ph type="title"/>
          </p:nvPr>
        </p:nvSpPr>
        <p:spPr/>
        <p:txBody>
          <a:bodyPr/>
          <a:lstStyle/>
          <a:p>
            <a:r>
              <a:rPr lang="en-US"/>
              <a:t>Melanoma</a:t>
            </a:r>
          </a:p>
        </p:txBody>
      </p:sp>
      <p:sp>
        <p:nvSpPr>
          <p:cNvPr id="82949" name="Rectangle 5"/>
          <p:cNvSpPr>
            <a:spLocks noGrp="1" noChangeArrowheads="1"/>
          </p:cNvSpPr>
          <p:nvPr>
            <p:ph type="body" idx="1"/>
          </p:nvPr>
        </p:nvSpPr>
        <p:spPr/>
        <p:txBody>
          <a:bodyPr/>
          <a:lstStyle/>
          <a:p>
            <a:r>
              <a:rPr lang="en-US"/>
              <a:t>Involves melanocytes </a:t>
            </a:r>
          </a:p>
          <a:p>
            <a:r>
              <a:rPr lang="en-US"/>
              <a:t>Highly metastatic and resistant to chemotherapy</a:t>
            </a:r>
          </a:p>
          <a:p>
            <a:r>
              <a:rPr lang="en-US"/>
              <a:t>Treated by wide surgical excision accompanied by immunotherapy</a:t>
            </a:r>
          </a:p>
        </p:txBody>
      </p:sp>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9" name="Rectangle 7"/>
          <p:cNvSpPr>
            <a:spLocks noGrp="1" noChangeArrowheads="1"/>
          </p:cNvSpPr>
          <p:nvPr>
            <p:ph type="title"/>
          </p:nvPr>
        </p:nvSpPr>
        <p:spPr/>
        <p:txBody>
          <a:bodyPr/>
          <a:lstStyle/>
          <a:p>
            <a:r>
              <a:rPr lang="en-US"/>
              <a:t>Melanoma</a:t>
            </a:r>
          </a:p>
        </p:txBody>
      </p:sp>
      <p:sp>
        <p:nvSpPr>
          <p:cNvPr id="85000" name="Rectangle 8"/>
          <p:cNvSpPr>
            <a:spLocks noGrp="1" noChangeArrowheads="1"/>
          </p:cNvSpPr>
          <p:nvPr>
            <p:ph type="body" idx="1"/>
          </p:nvPr>
        </p:nvSpPr>
        <p:spPr/>
        <p:txBody>
          <a:bodyPr/>
          <a:lstStyle/>
          <a:p>
            <a:r>
              <a:rPr lang="en-US"/>
              <a:t>Characteristics (ABCD rule)</a:t>
            </a:r>
          </a:p>
          <a:p>
            <a:pPr marL="800100" lvl="1" indent="-454025">
              <a:buFontTx/>
              <a:buNone/>
            </a:pPr>
            <a:r>
              <a:rPr lang="en-US"/>
              <a:t>A: Asymmetry; the two sides of the pigmented area do not match </a:t>
            </a:r>
          </a:p>
          <a:p>
            <a:pPr marL="800100" lvl="1" indent="-454025">
              <a:buFontTx/>
              <a:buNone/>
            </a:pPr>
            <a:r>
              <a:rPr lang="en-US"/>
              <a:t>B: Border exhibits indentations</a:t>
            </a:r>
          </a:p>
          <a:p>
            <a:pPr marL="800100" lvl="1" indent="-454025">
              <a:buFontTx/>
              <a:buNone/>
            </a:pPr>
            <a:r>
              <a:rPr lang="en-US"/>
              <a:t>C: Color is black, brown, tan, and sometimes red or blue</a:t>
            </a:r>
          </a:p>
          <a:p>
            <a:pPr marL="800100" lvl="1" indent="-454025">
              <a:buFontTx/>
              <a:buNone/>
            </a:pPr>
            <a:r>
              <a:rPr lang="en-US"/>
              <a:t>D: Diameter is larger than 6 mm (size of a pencil eraser)</a:t>
            </a:r>
          </a:p>
        </p:txBody>
      </p:sp>
    </p:spTree>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6" name="Rectangle 6"/>
          <p:cNvSpPr>
            <a:spLocks noChangeArrowheads="1"/>
          </p:cNvSpPr>
          <p:nvPr/>
        </p:nvSpPr>
        <p:spPr bwMode="auto">
          <a:xfrm>
            <a:off x="8151813" y="6581775"/>
            <a:ext cx="989012" cy="274638"/>
          </a:xfrm>
          <a:prstGeom prst="rect">
            <a:avLst/>
          </a:prstGeom>
          <a:noFill/>
          <a:ln w="9525">
            <a:noFill/>
            <a:miter lim="800000"/>
            <a:headEnd/>
            <a:tailEnd/>
          </a:ln>
          <a:effectLst/>
        </p:spPr>
        <p:txBody>
          <a:bodyPr wrap="none">
            <a:spAutoFit/>
          </a:bodyPr>
          <a:lstStyle/>
          <a:p>
            <a:pPr algn="r"/>
            <a:r>
              <a:rPr lang="en-US" sz="1200" b="1">
                <a:latin typeface="Arial" charset="0"/>
              </a:rPr>
              <a:t>Figure 5.8c</a:t>
            </a:r>
          </a:p>
        </p:txBody>
      </p:sp>
      <p:pic>
        <p:nvPicPr>
          <p:cNvPr id="87048" name="Picture 8"/>
          <p:cNvPicPr>
            <a:picLocks noChangeAspect="1" noChangeArrowheads="1"/>
          </p:cNvPicPr>
          <p:nvPr/>
        </p:nvPicPr>
        <p:blipFill>
          <a:blip r:embed="rId2" cstate="print"/>
          <a:srcRect l="50009" t="50012" b="4761"/>
          <a:stretch>
            <a:fillRect/>
          </a:stretch>
        </p:blipFill>
        <p:spPr bwMode="auto">
          <a:xfrm>
            <a:off x="2451100" y="2209800"/>
            <a:ext cx="4241800" cy="2895600"/>
          </a:xfrm>
          <a:prstGeom prst="rect">
            <a:avLst/>
          </a:prstGeom>
          <a:noFill/>
        </p:spPr>
      </p:pic>
    </p:spTree>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8" name="Rectangle 4"/>
          <p:cNvSpPr>
            <a:spLocks noGrp="1" noChangeArrowheads="1"/>
          </p:cNvSpPr>
          <p:nvPr>
            <p:ph type="title"/>
          </p:nvPr>
        </p:nvSpPr>
        <p:spPr/>
        <p:txBody>
          <a:bodyPr/>
          <a:lstStyle/>
          <a:p>
            <a:r>
              <a:rPr lang="en-US"/>
              <a:t>Burns</a:t>
            </a:r>
          </a:p>
        </p:txBody>
      </p:sp>
      <p:sp>
        <p:nvSpPr>
          <p:cNvPr id="88069" name="Rectangle 5"/>
          <p:cNvSpPr>
            <a:spLocks noGrp="1" noChangeArrowheads="1"/>
          </p:cNvSpPr>
          <p:nvPr>
            <p:ph type="body" idx="1"/>
          </p:nvPr>
        </p:nvSpPr>
        <p:spPr/>
        <p:txBody>
          <a:bodyPr/>
          <a:lstStyle/>
          <a:p>
            <a:r>
              <a:rPr lang="en-US"/>
              <a:t>Heat, electricity, radiation, certain chemicals</a:t>
            </a:r>
          </a:p>
          <a:p>
            <a:pPr algn="ctr">
              <a:buFont typeface="Times" charset="0"/>
              <a:buNone/>
            </a:pPr>
            <a:r>
              <a:rPr lang="en-US">
                <a:sym typeface="Symbol" pitchFamily="18" charset="2"/>
              </a:rPr>
              <a:t></a:t>
            </a:r>
            <a:endParaRPr lang="en-US"/>
          </a:p>
          <a:p>
            <a:pPr algn="ctr">
              <a:buFont typeface="Times" charset="0"/>
              <a:buNone/>
            </a:pPr>
            <a:r>
              <a:rPr lang="en-US"/>
              <a:t>Burn </a:t>
            </a:r>
          </a:p>
          <a:p>
            <a:pPr algn="ctr">
              <a:buFont typeface="Times" charset="0"/>
              <a:buNone/>
            </a:pPr>
            <a:r>
              <a:rPr lang="en-US"/>
              <a:t>(tissue damage, denatured protein, cell death)</a:t>
            </a:r>
          </a:p>
          <a:p>
            <a:r>
              <a:rPr lang="en-US"/>
              <a:t>Immediate threat:</a:t>
            </a:r>
          </a:p>
          <a:p>
            <a:pPr lvl="1"/>
            <a:r>
              <a:rPr lang="en-US"/>
              <a:t>Dehydration and electrolyte imbalance, leading to renal shutdown and circulatory shock</a:t>
            </a:r>
          </a:p>
        </p:txBody>
      </p:sp>
    </p:spTree>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6" name="Rectangle 4"/>
          <p:cNvSpPr>
            <a:spLocks noGrp="1" noChangeArrowheads="1"/>
          </p:cNvSpPr>
          <p:nvPr>
            <p:ph type="title"/>
          </p:nvPr>
        </p:nvSpPr>
        <p:spPr/>
        <p:txBody>
          <a:bodyPr/>
          <a:lstStyle/>
          <a:p>
            <a:r>
              <a:rPr lang="en-US"/>
              <a:t>Rule of Nines</a:t>
            </a:r>
          </a:p>
        </p:txBody>
      </p:sp>
      <p:sp>
        <p:nvSpPr>
          <p:cNvPr id="90117" name="Rectangle 5"/>
          <p:cNvSpPr>
            <a:spLocks noGrp="1" noChangeArrowheads="1"/>
          </p:cNvSpPr>
          <p:nvPr>
            <p:ph type="body" idx="1"/>
          </p:nvPr>
        </p:nvSpPr>
        <p:spPr/>
        <p:txBody>
          <a:bodyPr/>
          <a:lstStyle/>
          <a:p>
            <a:r>
              <a:rPr lang="en-US" dirty="0"/>
              <a:t>Used to estimate the volume of fluid loss from </a:t>
            </a:r>
            <a:r>
              <a:rPr lang="en-US" dirty="0" smtClean="0"/>
              <a:t>burns</a:t>
            </a:r>
          </a:p>
          <a:p>
            <a:r>
              <a:rPr lang="en-US" dirty="0" smtClean="0"/>
              <a:t>There are other classification systems also.</a:t>
            </a:r>
            <a:endParaRPr lang="en-US" dirty="0"/>
          </a:p>
        </p:txBody>
      </p:sp>
    </p:spTree>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6" name="Rectangle 6"/>
          <p:cNvSpPr>
            <a:spLocks noChangeArrowheads="1"/>
          </p:cNvSpPr>
          <p:nvPr/>
        </p:nvSpPr>
        <p:spPr bwMode="auto">
          <a:xfrm>
            <a:off x="8235950" y="6581775"/>
            <a:ext cx="904875" cy="274638"/>
          </a:xfrm>
          <a:prstGeom prst="rect">
            <a:avLst/>
          </a:prstGeom>
          <a:noFill/>
          <a:ln w="9525">
            <a:noFill/>
            <a:miter lim="800000"/>
            <a:headEnd/>
            <a:tailEnd/>
          </a:ln>
          <a:effectLst/>
        </p:spPr>
        <p:txBody>
          <a:bodyPr wrap="none">
            <a:spAutoFit/>
          </a:bodyPr>
          <a:lstStyle/>
          <a:p>
            <a:pPr algn="r"/>
            <a:r>
              <a:rPr lang="en-US" sz="1200" b="1">
                <a:latin typeface="Arial" charset="0"/>
              </a:rPr>
              <a:t>Figure 5.9</a:t>
            </a:r>
          </a:p>
        </p:txBody>
      </p:sp>
      <p:pic>
        <p:nvPicPr>
          <p:cNvPr id="92169" name="Picture 9" descr="figure_05_09"/>
          <p:cNvPicPr>
            <a:picLocks noChangeAspect="1" noChangeArrowheads="1"/>
          </p:cNvPicPr>
          <p:nvPr/>
        </p:nvPicPr>
        <p:blipFill>
          <a:blip r:embed="rId2" cstate="print"/>
          <a:srcRect/>
          <a:stretch>
            <a:fillRect/>
          </a:stretch>
        </p:blipFill>
        <p:spPr bwMode="auto">
          <a:xfrm>
            <a:off x="457200" y="530225"/>
            <a:ext cx="8229600" cy="5892800"/>
          </a:xfrm>
          <a:prstGeom prst="rect">
            <a:avLst/>
          </a:prstGeom>
          <a:noFill/>
        </p:spPr>
      </p:pic>
      <p:sp>
        <p:nvSpPr>
          <p:cNvPr id="92170" name="Freeform 10"/>
          <p:cNvSpPr>
            <a:spLocks/>
          </p:cNvSpPr>
          <p:nvPr/>
        </p:nvSpPr>
        <p:spPr bwMode="auto">
          <a:xfrm>
            <a:off x="2768600" y="3570288"/>
            <a:ext cx="2082800" cy="1155700"/>
          </a:xfrm>
          <a:custGeom>
            <a:avLst/>
            <a:gdLst/>
            <a:ahLst/>
            <a:cxnLst>
              <a:cxn ang="0">
                <a:pos x="0" y="0"/>
              </a:cxn>
              <a:cxn ang="0">
                <a:pos x="1272" y="728"/>
              </a:cxn>
              <a:cxn ang="0">
                <a:pos x="1312" y="728"/>
              </a:cxn>
            </a:cxnLst>
            <a:rect l="0" t="0" r="r" b="b"/>
            <a:pathLst>
              <a:path w="1312" h="728">
                <a:moveTo>
                  <a:pt x="0" y="0"/>
                </a:moveTo>
                <a:lnTo>
                  <a:pt x="1272" y="728"/>
                </a:lnTo>
                <a:lnTo>
                  <a:pt x="1312" y="728"/>
                </a:lnTo>
              </a:path>
            </a:pathLst>
          </a:custGeom>
          <a:noFill/>
          <a:ln w="25400">
            <a:solidFill>
              <a:srgbClr val="FFFFFF"/>
            </a:solidFill>
            <a:prstDash val="solid"/>
            <a:round/>
            <a:headEnd/>
            <a:tailEnd/>
          </a:ln>
        </p:spPr>
        <p:txBody>
          <a:bodyPr/>
          <a:lstStyle/>
          <a:p>
            <a:endParaRPr lang="en-US"/>
          </a:p>
        </p:txBody>
      </p:sp>
      <p:sp>
        <p:nvSpPr>
          <p:cNvPr id="92171" name="Freeform 11"/>
          <p:cNvSpPr>
            <a:spLocks/>
          </p:cNvSpPr>
          <p:nvPr/>
        </p:nvSpPr>
        <p:spPr bwMode="auto">
          <a:xfrm>
            <a:off x="2759075" y="3560763"/>
            <a:ext cx="2082800" cy="1155700"/>
          </a:xfrm>
          <a:custGeom>
            <a:avLst/>
            <a:gdLst/>
            <a:ahLst/>
            <a:cxnLst>
              <a:cxn ang="0">
                <a:pos x="0" y="0"/>
              </a:cxn>
              <a:cxn ang="0">
                <a:pos x="1272" y="728"/>
              </a:cxn>
              <a:cxn ang="0">
                <a:pos x="1312" y="728"/>
              </a:cxn>
            </a:cxnLst>
            <a:rect l="0" t="0" r="r" b="b"/>
            <a:pathLst>
              <a:path w="1312" h="728">
                <a:moveTo>
                  <a:pt x="0" y="0"/>
                </a:moveTo>
                <a:lnTo>
                  <a:pt x="1272" y="728"/>
                </a:lnTo>
                <a:lnTo>
                  <a:pt x="1312" y="728"/>
                </a:lnTo>
              </a:path>
            </a:pathLst>
          </a:custGeom>
          <a:noFill/>
          <a:ln w="9525">
            <a:solidFill>
              <a:srgbClr val="231F20"/>
            </a:solidFill>
            <a:prstDash val="solid"/>
            <a:round/>
            <a:headEnd/>
            <a:tailEnd/>
          </a:ln>
        </p:spPr>
        <p:txBody>
          <a:bodyPr/>
          <a:lstStyle/>
          <a:p>
            <a:endParaRPr lang="en-US"/>
          </a:p>
        </p:txBody>
      </p:sp>
      <p:sp>
        <p:nvSpPr>
          <p:cNvPr id="92172" name="Rectangle 12"/>
          <p:cNvSpPr>
            <a:spLocks noChangeArrowheads="1"/>
          </p:cNvSpPr>
          <p:nvPr/>
        </p:nvSpPr>
        <p:spPr bwMode="auto">
          <a:xfrm>
            <a:off x="4873625" y="990600"/>
            <a:ext cx="3216275" cy="730250"/>
          </a:xfrm>
          <a:prstGeom prst="rect">
            <a:avLst/>
          </a:prstGeom>
          <a:noFill/>
          <a:ln w="9525">
            <a:noFill/>
            <a:miter lim="800000"/>
            <a:headEnd/>
            <a:tailEnd/>
          </a:ln>
        </p:spPr>
        <p:txBody>
          <a:bodyPr wrap="none" lIns="0" tIns="0" rIns="0" bIns="0">
            <a:spAutoFit/>
          </a:bodyPr>
          <a:lstStyle/>
          <a:p>
            <a:pPr algn="l"/>
            <a:r>
              <a:rPr lang="en-US" b="1">
                <a:solidFill>
                  <a:srgbClr val="231F20"/>
                </a:solidFill>
                <a:latin typeface="Arial" charset="0"/>
              </a:rPr>
              <a:t>Anterior and posterior</a:t>
            </a:r>
          </a:p>
          <a:p>
            <a:pPr algn="l"/>
            <a:r>
              <a:rPr lang="en-US" b="1">
                <a:solidFill>
                  <a:srgbClr val="231F20"/>
                </a:solidFill>
                <a:latin typeface="Arial" charset="0"/>
              </a:rPr>
              <a:t>head and neck, 9%</a:t>
            </a:r>
            <a:endParaRPr lang="en-US" sz="1800" b="1">
              <a:latin typeface="Arial" charset="0"/>
            </a:endParaRPr>
          </a:p>
        </p:txBody>
      </p:sp>
      <p:sp>
        <p:nvSpPr>
          <p:cNvPr id="92173" name="Rectangle 13"/>
          <p:cNvSpPr>
            <a:spLocks noChangeArrowheads="1"/>
          </p:cNvSpPr>
          <p:nvPr/>
        </p:nvSpPr>
        <p:spPr bwMode="auto">
          <a:xfrm>
            <a:off x="3654425" y="2557463"/>
            <a:ext cx="203200" cy="428625"/>
          </a:xfrm>
          <a:prstGeom prst="rect">
            <a:avLst/>
          </a:prstGeom>
          <a:noFill/>
          <a:ln w="9525">
            <a:noFill/>
            <a:miter lim="800000"/>
            <a:headEnd/>
            <a:tailEnd/>
          </a:ln>
        </p:spPr>
        <p:txBody>
          <a:bodyPr wrap="none" lIns="0" tIns="0" rIns="0" bIns="0">
            <a:spAutoFit/>
          </a:bodyPr>
          <a:lstStyle/>
          <a:p>
            <a:pPr algn="l"/>
            <a:r>
              <a:rPr lang="en-US">
                <a:solidFill>
                  <a:srgbClr val="231F20"/>
                </a:solidFill>
                <a:latin typeface="Arial Black" pitchFamily="34" charset="0"/>
              </a:rPr>
              <a:t>4</a:t>
            </a:r>
            <a:endParaRPr lang="en-US" sz="1800">
              <a:latin typeface="Arial" charset="0"/>
            </a:endParaRPr>
          </a:p>
        </p:txBody>
      </p:sp>
      <p:sp>
        <p:nvSpPr>
          <p:cNvPr id="92174" name="Rectangle 14"/>
          <p:cNvSpPr>
            <a:spLocks noChangeArrowheads="1"/>
          </p:cNvSpPr>
          <p:nvPr/>
        </p:nvSpPr>
        <p:spPr bwMode="auto">
          <a:xfrm>
            <a:off x="3857625" y="2500313"/>
            <a:ext cx="203200" cy="428625"/>
          </a:xfrm>
          <a:prstGeom prst="rect">
            <a:avLst/>
          </a:prstGeom>
          <a:noFill/>
          <a:ln w="9525">
            <a:noFill/>
            <a:miter lim="800000"/>
            <a:headEnd/>
            <a:tailEnd/>
          </a:ln>
        </p:spPr>
        <p:txBody>
          <a:bodyPr wrap="none" lIns="0" tIns="0" rIns="0" bIns="0">
            <a:spAutoFit/>
          </a:bodyPr>
          <a:lstStyle/>
          <a:p>
            <a:pPr algn="l"/>
            <a:r>
              <a:rPr lang="en-US">
                <a:solidFill>
                  <a:srgbClr val="231F20"/>
                </a:solidFill>
                <a:latin typeface="Arial Black" pitchFamily="34" charset="0"/>
              </a:rPr>
              <a:t>1</a:t>
            </a:r>
            <a:endParaRPr lang="en-US" sz="1800">
              <a:latin typeface="Arial" charset="0"/>
            </a:endParaRPr>
          </a:p>
        </p:txBody>
      </p:sp>
      <p:sp>
        <p:nvSpPr>
          <p:cNvPr id="92175" name="Rectangle 15"/>
          <p:cNvSpPr>
            <a:spLocks noChangeArrowheads="1"/>
          </p:cNvSpPr>
          <p:nvPr/>
        </p:nvSpPr>
        <p:spPr bwMode="auto">
          <a:xfrm>
            <a:off x="4060825" y="2557463"/>
            <a:ext cx="84138" cy="428625"/>
          </a:xfrm>
          <a:prstGeom prst="rect">
            <a:avLst/>
          </a:prstGeom>
          <a:noFill/>
          <a:ln w="9525">
            <a:noFill/>
            <a:miter lim="800000"/>
            <a:headEnd/>
            <a:tailEnd/>
          </a:ln>
        </p:spPr>
        <p:txBody>
          <a:bodyPr wrap="none" lIns="0" tIns="0" rIns="0" bIns="0">
            <a:spAutoFit/>
          </a:bodyPr>
          <a:lstStyle/>
          <a:p>
            <a:pPr algn="l"/>
            <a:r>
              <a:rPr lang="en-US">
                <a:solidFill>
                  <a:srgbClr val="231F20"/>
                </a:solidFill>
                <a:latin typeface="Arial Black" pitchFamily="34" charset="0"/>
              </a:rPr>
              <a:t>/</a:t>
            </a:r>
            <a:endParaRPr lang="en-US" sz="1800">
              <a:latin typeface="Arial" charset="0"/>
            </a:endParaRPr>
          </a:p>
        </p:txBody>
      </p:sp>
      <p:sp>
        <p:nvSpPr>
          <p:cNvPr id="92176" name="Rectangle 16"/>
          <p:cNvSpPr>
            <a:spLocks noChangeArrowheads="1"/>
          </p:cNvSpPr>
          <p:nvPr/>
        </p:nvSpPr>
        <p:spPr bwMode="auto">
          <a:xfrm>
            <a:off x="4111625" y="2614613"/>
            <a:ext cx="203200" cy="428625"/>
          </a:xfrm>
          <a:prstGeom prst="rect">
            <a:avLst/>
          </a:prstGeom>
          <a:noFill/>
          <a:ln w="9525">
            <a:noFill/>
            <a:miter lim="800000"/>
            <a:headEnd/>
            <a:tailEnd/>
          </a:ln>
        </p:spPr>
        <p:txBody>
          <a:bodyPr wrap="none" lIns="0" tIns="0" rIns="0" bIns="0">
            <a:spAutoFit/>
          </a:bodyPr>
          <a:lstStyle/>
          <a:p>
            <a:pPr algn="l"/>
            <a:r>
              <a:rPr lang="en-US">
                <a:solidFill>
                  <a:srgbClr val="231F20"/>
                </a:solidFill>
                <a:latin typeface="Arial Black" pitchFamily="34" charset="0"/>
              </a:rPr>
              <a:t>2</a:t>
            </a:r>
            <a:endParaRPr lang="en-US" sz="1800">
              <a:latin typeface="Arial" charset="0"/>
            </a:endParaRPr>
          </a:p>
        </p:txBody>
      </p:sp>
      <p:sp>
        <p:nvSpPr>
          <p:cNvPr id="92177" name="Rectangle 17"/>
          <p:cNvSpPr>
            <a:spLocks noChangeArrowheads="1"/>
          </p:cNvSpPr>
          <p:nvPr/>
        </p:nvSpPr>
        <p:spPr bwMode="auto">
          <a:xfrm>
            <a:off x="4314825" y="2557463"/>
            <a:ext cx="304800" cy="428625"/>
          </a:xfrm>
          <a:prstGeom prst="rect">
            <a:avLst/>
          </a:prstGeom>
          <a:noFill/>
          <a:ln w="9525">
            <a:noFill/>
            <a:miter lim="800000"/>
            <a:headEnd/>
            <a:tailEnd/>
          </a:ln>
        </p:spPr>
        <p:txBody>
          <a:bodyPr wrap="none" lIns="0" tIns="0" rIns="0" bIns="0">
            <a:spAutoFit/>
          </a:bodyPr>
          <a:lstStyle/>
          <a:p>
            <a:pPr algn="l"/>
            <a:r>
              <a:rPr lang="en-US">
                <a:solidFill>
                  <a:srgbClr val="231F20"/>
                </a:solidFill>
                <a:latin typeface="Arial Black" pitchFamily="34" charset="0"/>
              </a:rPr>
              <a:t>%</a:t>
            </a:r>
            <a:endParaRPr lang="en-US" sz="1800">
              <a:latin typeface="Arial" charset="0"/>
            </a:endParaRPr>
          </a:p>
        </p:txBody>
      </p:sp>
      <p:sp>
        <p:nvSpPr>
          <p:cNvPr id="92178" name="Rectangle 18"/>
          <p:cNvSpPr>
            <a:spLocks noChangeArrowheads="1"/>
          </p:cNvSpPr>
          <p:nvPr/>
        </p:nvSpPr>
        <p:spPr bwMode="auto">
          <a:xfrm>
            <a:off x="1016000" y="2551113"/>
            <a:ext cx="203200" cy="428625"/>
          </a:xfrm>
          <a:prstGeom prst="rect">
            <a:avLst/>
          </a:prstGeom>
          <a:noFill/>
          <a:ln w="9525">
            <a:noFill/>
            <a:miter lim="800000"/>
            <a:headEnd/>
            <a:tailEnd/>
          </a:ln>
        </p:spPr>
        <p:txBody>
          <a:bodyPr wrap="none" lIns="0" tIns="0" rIns="0" bIns="0">
            <a:spAutoFit/>
          </a:bodyPr>
          <a:lstStyle/>
          <a:p>
            <a:pPr algn="l"/>
            <a:r>
              <a:rPr lang="en-US">
                <a:solidFill>
                  <a:srgbClr val="231F20"/>
                </a:solidFill>
                <a:latin typeface="Arial Black" pitchFamily="34" charset="0"/>
              </a:rPr>
              <a:t>4</a:t>
            </a:r>
            <a:endParaRPr lang="en-US" sz="1800">
              <a:latin typeface="Arial" charset="0"/>
            </a:endParaRPr>
          </a:p>
        </p:txBody>
      </p:sp>
      <p:sp>
        <p:nvSpPr>
          <p:cNvPr id="92179" name="Rectangle 19"/>
          <p:cNvSpPr>
            <a:spLocks noChangeArrowheads="1"/>
          </p:cNvSpPr>
          <p:nvPr/>
        </p:nvSpPr>
        <p:spPr bwMode="auto">
          <a:xfrm>
            <a:off x="1219200" y="2493963"/>
            <a:ext cx="203200" cy="428625"/>
          </a:xfrm>
          <a:prstGeom prst="rect">
            <a:avLst/>
          </a:prstGeom>
          <a:noFill/>
          <a:ln w="9525">
            <a:noFill/>
            <a:miter lim="800000"/>
            <a:headEnd/>
            <a:tailEnd/>
          </a:ln>
        </p:spPr>
        <p:txBody>
          <a:bodyPr wrap="none" lIns="0" tIns="0" rIns="0" bIns="0">
            <a:spAutoFit/>
          </a:bodyPr>
          <a:lstStyle/>
          <a:p>
            <a:pPr algn="l"/>
            <a:r>
              <a:rPr lang="en-US">
                <a:solidFill>
                  <a:srgbClr val="231F20"/>
                </a:solidFill>
                <a:latin typeface="Arial Black" pitchFamily="34" charset="0"/>
              </a:rPr>
              <a:t>1</a:t>
            </a:r>
            <a:endParaRPr lang="en-US" sz="1800">
              <a:latin typeface="Arial" charset="0"/>
            </a:endParaRPr>
          </a:p>
        </p:txBody>
      </p:sp>
      <p:sp>
        <p:nvSpPr>
          <p:cNvPr id="92180" name="Rectangle 20"/>
          <p:cNvSpPr>
            <a:spLocks noChangeArrowheads="1"/>
          </p:cNvSpPr>
          <p:nvPr/>
        </p:nvSpPr>
        <p:spPr bwMode="auto">
          <a:xfrm>
            <a:off x="1422400" y="2551113"/>
            <a:ext cx="84138" cy="428625"/>
          </a:xfrm>
          <a:prstGeom prst="rect">
            <a:avLst/>
          </a:prstGeom>
          <a:noFill/>
          <a:ln w="9525">
            <a:noFill/>
            <a:miter lim="800000"/>
            <a:headEnd/>
            <a:tailEnd/>
          </a:ln>
        </p:spPr>
        <p:txBody>
          <a:bodyPr wrap="none" lIns="0" tIns="0" rIns="0" bIns="0">
            <a:spAutoFit/>
          </a:bodyPr>
          <a:lstStyle/>
          <a:p>
            <a:pPr algn="l"/>
            <a:r>
              <a:rPr lang="en-US">
                <a:solidFill>
                  <a:srgbClr val="231F20"/>
                </a:solidFill>
                <a:latin typeface="Arial Black" pitchFamily="34" charset="0"/>
              </a:rPr>
              <a:t>/</a:t>
            </a:r>
            <a:endParaRPr lang="en-US" sz="1800">
              <a:latin typeface="Arial" charset="0"/>
            </a:endParaRPr>
          </a:p>
        </p:txBody>
      </p:sp>
      <p:sp>
        <p:nvSpPr>
          <p:cNvPr id="92181" name="Rectangle 21"/>
          <p:cNvSpPr>
            <a:spLocks noChangeArrowheads="1"/>
          </p:cNvSpPr>
          <p:nvPr/>
        </p:nvSpPr>
        <p:spPr bwMode="auto">
          <a:xfrm>
            <a:off x="1473200" y="2608263"/>
            <a:ext cx="203200" cy="428625"/>
          </a:xfrm>
          <a:prstGeom prst="rect">
            <a:avLst/>
          </a:prstGeom>
          <a:noFill/>
          <a:ln w="9525">
            <a:noFill/>
            <a:miter lim="800000"/>
            <a:headEnd/>
            <a:tailEnd/>
          </a:ln>
        </p:spPr>
        <p:txBody>
          <a:bodyPr wrap="none" lIns="0" tIns="0" rIns="0" bIns="0">
            <a:spAutoFit/>
          </a:bodyPr>
          <a:lstStyle/>
          <a:p>
            <a:pPr algn="l"/>
            <a:r>
              <a:rPr lang="en-US">
                <a:solidFill>
                  <a:srgbClr val="231F20"/>
                </a:solidFill>
                <a:latin typeface="Arial Black" pitchFamily="34" charset="0"/>
              </a:rPr>
              <a:t>2</a:t>
            </a:r>
            <a:endParaRPr lang="en-US" sz="1800">
              <a:latin typeface="Arial" charset="0"/>
            </a:endParaRPr>
          </a:p>
        </p:txBody>
      </p:sp>
      <p:sp>
        <p:nvSpPr>
          <p:cNvPr id="92182" name="Rectangle 22"/>
          <p:cNvSpPr>
            <a:spLocks noChangeArrowheads="1"/>
          </p:cNvSpPr>
          <p:nvPr/>
        </p:nvSpPr>
        <p:spPr bwMode="auto">
          <a:xfrm>
            <a:off x="1676400" y="2551113"/>
            <a:ext cx="304800" cy="428625"/>
          </a:xfrm>
          <a:prstGeom prst="rect">
            <a:avLst/>
          </a:prstGeom>
          <a:noFill/>
          <a:ln w="9525">
            <a:noFill/>
            <a:miter lim="800000"/>
            <a:headEnd/>
            <a:tailEnd/>
          </a:ln>
        </p:spPr>
        <p:txBody>
          <a:bodyPr wrap="none" lIns="0" tIns="0" rIns="0" bIns="0">
            <a:spAutoFit/>
          </a:bodyPr>
          <a:lstStyle/>
          <a:p>
            <a:pPr algn="l"/>
            <a:r>
              <a:rPr lang="en-US">
                <a:solidFill>
                  <a:srgbClr val="231F20"/>
                </a:solidFill>
                <a:latin typeface="Arial Black" pitchFamily="34" charset="0"/>
              </a:rPr>
              <a:t>%</a:t>
            </a:r>
            <a:endParaRPr lang="en-US" sz="1800">
              <a:latin typeface="Arial" charset="0"/>
            </a:endParaRPr>
          </a:p>
        </p:txBody>
      </p:sp>
      <p:sp>
        <p:nvSpPr>
          <p:cNvPr id="92183" name="Rectangle 23"/>
          <p:cNvSpPr>
            <a:spLocks noChangeArrowheads="1"/>
          </p:cNvSpPr>
          <p:nvPr/>
        </p:nvSpPr>
        <p:spPr bwMode="auto">
          <a:xfrm>
            <a:off x="4873625" y="1746250"/>
            <a:ext cx="3216275" cy="730250"/>
          </a:xfrm>
          <a:prstGeom prst="rect">
            <a:avLst/>
          </a:prstGeom>
          <a:noFill/>
          <a:ln w="9525">
            <a:noFill/>
            <a:miter lim="800000"/>
            <a:headEnd/>
            <a:tailEnd/>
          </a:ln>
        </p:spPr>
        <p:txBody>
          <a:bodyPr wrap="none" lIns="0" tIns="0" rIns="0" bIns="0">
            <a:spAutoFit/>
          </a:bodyPr>
          <a:lstStyle/>
          <a:p>
            <a:pPr algn="l"/>
            <a:r>
              <a:rPr lang="en-US" b="1">
                <a:solidFill>
                  <a:srgbClr val="231F20"/>
                </a:solidFill>
                <a:latin typeface="Arial" charset="0"/>
              </a:rPr>
              <a:t>Anterior and posterior</a:t>
            </a:r>
          </a:p>
          <a:p>
            <a:pPr algn="l"/>
            <a:r>
              <a:rPr lang="en-US" b="1">
                <a:solidFill>
                  <a:srgbClr val="231F20"/>
                </a:solidFill>
                <a:latin typeface="Arial" charset="0"/>
              </a:rPr>
              <a:t>upper limbs, 18%</a:t>
            </a:r>
          </a:p>
        </p:txBody>
      </p:sp>
      <p:sp>
        <p:nvSpPr>
          <p:cNvPr id="92184" name="Rectangle 24"/>
          <p:cNvSpPr>
            <a:spLocks noChangeArrowheads="1"/>
          </p:cNvSpPr>
          <p:nvPr/>
        </p:nvSpPr>
        <p:spPr bwMode="auto">
          <a:xfrm>
            <a:off x="4873625" y="5405438"/>
            <a:ext cx="3216275" cy="730250"/>
          </a:xfrm>
          <a:prstGeom prst="rect">
            <a:avLst/>
          </a:prstGeom>
          <a:noFill/>
          <a:ln w="9525">
            <a:noFill/>
            <a:miter lim="800000"/>
            <a:headEnd/>
            <a:tailEnd/>
          </a:ln>
        </p:spPr>
        <p:txBody>
          <a:bodyPr wrap="none" lIns="0" tIns="0" rIns="0" bIns="0">
            <a:spAutoFit/>
          </a:bodyPr>
          <a:lstStyle/>
          <a:p>
            <a:pPr algn="l"/>
            <a:r>
              <a:rPr lang="en-US" b="1">
                <a:solidFill>
                  <a:srgbClr val="231F20"/>
                </a:solidFill>
                <a:latin typeface="Arial" charset="0"/>
              </a:rPr>
              <a:t>Anterior and posterior</a:t>
            </a:r>
          </a:p>
          <a:p>
            <a:pPr algn="l"/>
            <a:r>
              <a:rPr lang="en-US" b="1">
                <a:solidFill>
                  <a:srgbClr val="231F20"/>
                </a:solidFill>
                <a:latin typeface="Arial" charset="0"/>
              </a:rPr>
              <a:t>lower limbs, 36%</a:t>
            </a:r>
          </a:p>
        </p:txBody>
      </p:sp>
      <p:sp>
        <p:nvSpPr>
          <p:cNvPr id="92185" name="Rectangle 25"/>
          <p:cNvSpPr>
            <a:spLocks noChangeArrowheads="1"/>
          </p:cNvSpPr>
          <p:nvPr/>
        </p:nvSpPr>
        <p:spPr bwMode="auto">
          <a:xfrm>
            <a:off x="5915025" y="6113463"/>
            <a:ext cx="914400" cy="428625"/>
          </a:xfrm>
          <a:prstGeom prst="rect">
            <a:avLst/>
          </a:prstGeom>
          <a:noFill/>
          <a:ln w="9525">
            <a:noFill/>
            <a:miter lim="800000"/>
            <a:headEnd/>
            <a:tailEnd/>
          </a:ln>
        </p:spPr>
        <p:txBody>
          <a:bodyPr wrap="none" lIns="0" tIns="0" rIns="0" bIns="0">
            <a:spAutoFit/>
          </a:bodyPr>
          <a:lstStyle/>
          <a:p>
            <a:pPr algn="l"/>
            <a:r>
              <a:rPr lang="en-US">
                <a:solidFill>
                  <a:srgbClr val="231F20"/>
                </a:solidFill>
                <a:latin typeface="Arial Black" pitchFamily="34" charset="0"/>
              </a:rPr>
              <a:t>100%</a:t>
            </a:r>
            <a:endParaRPr lang="en-US" sz="1800">
              <a:latin typeface="Arial" charset="0"/>
            </a:endParaRPr>
          </a:p>
        </p:txBody>
      </p:sp>
      <p:sp>
        <p:nvSpPr>
          <p:cNvPr id="92186" name="Rectangle 26"/>
          <p:cNvSpPr>
            <a:spLocks noChangeArrowheads="1"/>
          </p:cNvSpPr>
          <p:nvPr/>
        </p:nvSpPr>
        <p:spPr bwMode="auto">
          <a:xfrm>
            <a:off x="5695950" y="509588"/>
            <a:ext cx="1049338" cy="428625"/>
          </a:xfrm>
          <a:prstGeom prst="rect">
            <a:avLst/>
          </a:prstGeom>
          <a:noFill/>
          <a:ln w="9525">
            <a:noFill/>
            <a:miter lim="800000"/>
            <a:headEnd/>
            <a:tailEnd/>
          </a:ln>
        </p:spPr>
        <p:txBody>
          <a:bodyPr wrap="none" lIns="0" tIns="0" rIns="0" bIns="0">
            <a:spAutoFit/>
          </a:bodyPr>
          <a:lstStyle/>
          <a:p>
            <a:pPr algn="l"/>
            <a:r>
              <a:rPr lang="en-US">
                <a:solidFill>
                  <a:srgbClr val="231F20"/>
                </a:solidFill>
                <a:latin typeface="Arial Black" pitchFamily="34" charset="0"/>
              </a:rPr>
              <a:t>Totals</a:t>
            </a:r>
            <a:endParaRPr lang="en-US" sz="1800">
              <a:latin typeface="Arial" charset="0"/>
            </a:endParaRPr>
          </a:p>
        </p:txBody>
      </p:sp>
      <p:sp>
        <p:nvSpPr>
          <p:cNvPr id="92187" name="Rectangle 27"/>
          <p:cNvSpPr>
            <a:spLocks noChangeArrowheads="1"/>
          </p:cNvSpPr>
          <p:nvPr/>
        </p:nvSpPr>
        <p:spPr bwMode="auto">
          <a:xfrm>
            <a:off x="4873625" y="2511425"/>
            <a:ext cx="3216275" cy="730250"/>
          </a:xfrm>
          <a:prstGeom prst="rect">
            <a:avLst/>
          </a:prstGeom>
          <a:noFill/>
          <a:ln w="9525">
            <a:noFill/>
            <a:miter lim="800000"/>
            <a:headEnd/>
            <a:tailEnd/>
          </a:ln>
        </p:spPr>
        <p:txBody>
          <a:bodyPr wrap="none" lIns="0" tIns="0" rIns="0" bIns="0">
            <a:spAutoFit/>
          </a:bodyPr>
          <a:lstStyle/>
          <a:p>
            <a:pPr algn="l"/>
            <a:r>
              <a:rPr lang="en-US" b="1">
                <a:solidFill>
                  <a:srgbClr val="231F20"/>
                </a:solidFill>
                <a:latin typeface="Arial" charset="0"/>
              </a:rPr>
              <a:t>Anterior and posterior</a:t>
            </a:r>
          </a:p>
          <a:p>
            <a:pPr algn="l"/>
            <a:r>
              <a:rPr lang="en-US" b="1">
                <a:solidFill>
                  <a:srgbClr val="231F20"/>
                </a:solidFill>
                <a:latin typeface="Arial" charset="0"/>
              </a:rPr>
              <a:t>trunk, 36%</a:t>
            </a:r>
          </a:p>
        </p:txBody>
      </p:sp>
      <p:sp>
        <p:nvSpPr>
          <p:cNvPr id="92188" name="Rectangle 28"/>
          <p:cNvSpPr>
            <a:spLocks noChangeArrowheads="1"/>
          </p:cNvSpPr>
          <p:nvPr/>
        </p:nvSpPr>
        <p:spPr bwMode="auto">
          <a:xfrm>
            <a:off x="2101850" y="2176463"/>
            <a:ext cx="1352550" cy="1285875"/>
          </a:xfrm>
          <a:prstGeom prst="rect">
            <a:avLst/>
          </a:prstGeom>
          <a:noFill/>
          <a:ln w="9525">
            <a:noFill/>
            <a:miter lim="800000"/>
            <a:headEnd/>
            <a:tailEnd/>
          </a:ln>
        </p:spPr>
        <p:txBody>
          <a:bodyPr wrap="none" lIns="0" tIns="0" rIns="0" bIns="0">
            <a:spAutoFit/>
          </a:bodyPr>
          <a:lstStyle/>
          <a:p>
            <a:r>
              <a:rPr lang="en-US">
                <a:solidFill>
                  <a:srgbClr val="231F20"/>
                </a:solidFill>
                <a:latin typeface="Arial Black" pitchFamily="34" charset="0"/>
              </a:rPr>
              <a:t>Anterior</a:t>
            </a:r>
          </a:p>
          <a:p>
            <a:r>
              <a:rPr lang="en-US">
                <a:solidFill>
                  <a:srgbClr val="231F20"/>
                </a:solidFill>
                <a:latin typeface="Arial Black" pitchFamily="34" charset="0"/>
              </a:rPr>
              <a:t>trunk,</a:t>
            </a:r>
          </a:p>
          <a:p>
            <a:r>
              <a:rPr lang="en-US">
                <a:solidFill>
                  <a:srgbClr val="231F20"/>
                </a:solidFill>
                <a:latin typeface="Arial Black" pitchFamily="34" charset="0"/>
              </a:rPr>
              <a:t>18% </a:t>
            </a:r>
          </a:p>
        </p:txBody>
      </p:sp>
      <p:sp>
        <p:nvSpPr>
          <p:cNvPr id="92189" name="Rectangle 29"/>
          <p:cNvSpPr>
            <a:spLocks noChangeArrowheads="1"/>
          </p:cNvSpPr>
          <p:nvPr/>
        </p:nvSpPr>
        <p:spPr bwMode="auto">
          <a:xfrm>
            <a:off x="2219325" y="4246563"/>
            <a:ext cx="508000" cy="428625"/>
          </a:xfrm>
          <a:prstGeom prst="rect">
            <a:avLst/>
          </a:prstGeom>
          <a:noFill/>
          <a:ln w="9525">
            <a:noFill/>
            <a:miter lim="800000"/>
            <a:headEnd/>
            <a:tailEnd/>
          </a:ln>
        </p:spPr>
        <p:txBody>
          <a:bodyPr wrap="none" lIns="0" tIns="0" rIns="0" bIns="0">
            <a:spAutoFit/>
          </a:bodyPr>
          <a:lstStyle/>
          <a:p>
            <a:pPr algn="l"/>
            <a:r>
              <a:rPr lang="en-US">
                <a:solidFill>
                  <a:srgbClr val="231F20"/>
                </a:solidFill>
                <a:latin typeface="Arial Black" pitchFamily="34" charset="0"/>
              </a:rPr>
              <a:t>9%</a:t>
            </a:r>
            <a:endParaRPr lang="en-US" sz="1800">
              <a:latin typeface="Arial" charset="0"/>
            </a:endParaRPr>
          </a:p>
        </p:txBody>
      </p:sp>
      <p:sp>
        <p:nvSpPr>
          <p:cNvPr id="92190" name="Rectangle 30"/>
          <p:cNvSpPr>
            <a:spLocks noChangeArrowheads="1"/>
          </p:cNvSpPr>
          <p:nvPr/>
        </p:nvSpPr>
        <p:spPr bwMode="auto">
          <a:xfrm>
            <a:off x="2803525" y="4246563"/>
            <a:ext cx="508000" cy="428625"/>
          </a:xfrm>
          <a:prstGeom prst="rect">
            <a:avLst/>
          </a:prstGeom>
          <a:noFill/>
          <a:ln w="9525">
            <a:noFill/>
            <a:miter lim="800000"/>
            <a:headEnd/>
            <a:tailEnd/>
          </a:ln>
        </p:spPr>
        <p:txBody>
          <a:bodyPr wrap="none" lIns="0" tIns="0" rIns="0" bIns="0">
            <a:spAutoFit/>
          </a:bodyPr>
          <a:lstStyle/>
          <a:p>
            <a:pPr algn="l"/>
            <a:r>
              <a:rPr lang="en-US">
                <a:solidFill>
                  <a:srgbClr val="231F20"/>
                </a:solidFill>
                <a:latin typeface="Arial Black" pitchFamily="34" charset="0"/>
              </a:rPr>
              <a:t>9%</a:t>
            </a:r>
            <a:endParaRPr lang="en-US" sz="1800">
              <a:latin typeface="Arial" charset="0"/>
            </a:endParaRPr>
          </a:p>
        </p:txBody>
      </p:sp>
      <p:sp>
        <p:nvSpPr>
          <p:cNvPr id="92191" name="Rectangle 31"/>
          <p:cNvSpPr>
            <a:spLocks noChangeArrowheads="1"/>
          </p:cNvSpPr>
          <p:nvPr/>
        </p:nvSpPr>
        <p:spPr bwMode="auto">
          <a:xfrm>
            <a:off x="4873625" y="4510088"/>
            <a:ext cx="2201863" cy="365125"/>
          </a:xfrm>
          <a:prstGeom prst="rect">
            <a:avLst/>
          </a:prstGeom>
          <a:noFill/>
          <a:ln w="9525">
            <a:noFill/>
            <a:miter lim="800000"/>
            <a:headEnd/>
            <a:tailEnd/>
          </a:ln>
        </p:spPr>
        <p:txBody>
          <a:bodyPr wrap="none" lIns="0" tIns="0" rIns="0" bIns="0">
            <a:spAutoFit/>
          </a:bodyPr>
          <a:lstStyle/>
          <a:p>
            <a:pPr algn="l"/>
            <a:r>
              <a:rPr lang="en-US" b="1">
                <a:solidFill>
                  <a:srgbClr val="231F20"/>
                </a:solidFill>
                <a:latin typeface="Arial" charset="0"/>
              </a:rPr>
              <a:t>(Perineum, 1%)</a:t>
            </a:r>
            <a:endParaRPr lang="en-US" sz="1800" b="1">
              <a:latin typeface="Arial" charset="0"/>
            </a:endParaRPr>
          </a:p>
        </p:txBody>
      </p:sp>
      <p:sp>
        <p:nvSpPr>
          <p:cNvPr id="92192" name="Rectangle 32"/>
          <p:cNvSpPr>
            <a:spLocks noChangeArrowheads="1"/>
          </p:cNvSpPr>
          <p:nvPr/>
        </p:nvSpPr>
        <p:spPr bwMode="auto">
          <a:xfrm>
            <a:off x="1489075" y="639763"/>
            <a:ext cx="203200" cy="428625"/>
          </a:xfrm>
          <a:prstGeom prst="rect">
            <a:avLst/>
          </a:prstGeom>
          <a:noFill/>
          <a:ln w="9525">
            <a:noFill/>
            <a:miter lim="800000"/>
            <a:headEnd/>
            <a:tailEnd/>
          </a:ln>
        </p:spPr>
        <p:txBody>
          <a:bodyPr wrap="none" lIns="0" tIns="0" rIns="0" bIns="0">
            <a:spAutoFit/>
          </a:bodyPr>
          <a:lstStyle/>
          <a:p>
            <a:pPr algn="l"/>
            <a:r>
              <a:rPr lang="en-US">
                <a:solidFill>
                  <a:srgbClr val="231F20"/>
                </a:solidFill>
                <a:latin typeface="Arial Black" pitchFamily="34" charset="0"/>
              </a:rPr>
              <a:t>4</a:t>
            </a:r>
            <a:endParaRPr lang="en-US" sz="1800">
              <a:latin typeface="Arial" charset="0"/>
            </a:endParaRPr>
          </a:p>
        </p:txBody>
      </p:sp>
      <p:sp>
        <p:nvSpPr>
          <p:cNvPr id="92193" name="Rectangle 33"/>
          <p:cNvSpPr>
            <a:spLocks noChangeArrowheads="1"/>
          </p:cNvSpPr>
          <p:nvPr/>
        </p:nvSpPr>
        <p:spPr bwMode="auto">
          <a:xfrm>
            <a:off x="1692275" y="582613"/>
            <a:ext cx="203200" cy="428625"/>
          </a:xfrm>
          <a:prstGeom prst="rect">
            <a:avLst/>
          </a:prstGeom>
          <a:noFill/>
          <a:ln w="9525">
            <a:noFill/>
            <a:miter lim="800000"/>
            <a:headEnd/>
            <a:tailEnd/>
          </a:ln>
        </p:spPr>
        <p:txBody>
          <a:bodyPr wrap="none" lIns="0" tIns="0" rIns="0" bIns="0">
            <a:spAutoFit/>
          </a:bodyPr>
          <a:lstStyle/>
          <a:p>
            <a:pPr algn="l"/>
            <a:r>
              <a:rPr lang="en-US">
                <a:solidFill>
                  <a:srgbClr val="231F20"/>
                </a:solidFill>
                <a:latin typeface="Arial Black" pitchFamily="34" charset="0"/>
              </a:rPr>
              <a:t>1</a:t>
            </a:r>
            <a:endParaRPr lang="en-US" sz="1800">
              <a:latin typeface="Arial" charset="0"/>
            </a:endParaRPr>
          </a:p>
        </p:txBody>
      </p:sp>
      <p:sp>
        <p:nvSpPr>
          <p:cNvPr id="92194" name="Rectangle 34"/>
          <p:cNvSpPr>
            <a:spLocks noChangeArrowheads="1"/>
          </p:cNvSpPr>
          <p:nvPr/>
        </p:nvSpPr>
        <p:spPr bwMode="auto">
          <a:xfrm>
            <a:off x="1895475" y="639763"/>
            <a:ext cx="84138" cy="428625"/>
          </a:xfrm>
          <a:prstGeom prst="rect">
            <a:avLst/>
          </a:prstGeom>
          <a:noFill/>
          <a:ln w="9525">
            <a:noFill/>
            <a:miter lim="800000"/>
            <a:headEnd/>
            <a:tailEnd/>
          </a:ln>
        </p:spPr>
        <p:txBody>
          <a:bodyPr wrap="none" lIns="0" tIns="0" rIns="0" bIns="0">
            <a:spAutoFit/>
          </a:bodyPr>
          <a:lstStyle/>
          <a:p>
            <a:pPr algn="l"/>
            <a:r>
              <a:rPr lang="en-US">
                <a:solidFill>
                  <a:srgbClr val="231F20"/>
                </a:solidFill>
                <a:latin typeface="Arial Black" pitchFamily="34" charset="0"/>
              </a:rPr>
              <a:t>/</a:t>
            </a:r>
            <a:endParaRPr lang="en-US" sz="1800">
              <a:latin typeface="Arial Black" pitchFamily="34" charset="0"/>
            </a:endParaRPr>
          </a:p>
        </p:txBody>
      </p:sp>
      <p:sp>
        <p:nvSpPr>
          <p:cNvPr id="92195" name="Rectangle 35"/>
          <p:cNvSpPr>
            <a:spLocks noChangeArrowheads="1"/>
          </p:cNvSpPr>
          <p:nvPr/>
        </p:nvSpPr>
        <p:spPr bwMode="auto">
          <a:xfrm>
            <a:off x="1946275" y="696913"/>
            <a:ext cx="203200" cy="428625"/>
          </a:xfrm>
          <a:prstGeom prst="rect">
            <a:avLst/>
          </a:prstGeom>
          <a:noFill/>
          <a:ln w="9525">
            <a:noFill/>
            <a:miter lim="800000"/>
            <a:headEnd/>
            <a:tailEnd/>
          </a:ln>
        </p:spPr>
        <p:txBody>
          <a:bodyPr wrap="none" lIns="0" tIns="0" rIns="0" bIns="0">
            <a:spAutoFit/>
          </a:bodyPr>
          <a:lstStyle/>
          <a:p>
            <a:pPr algn="l"/>
            <a:r>
              <a:rPr lang="en-US">
                <a:solidFill>
                  <a:srgbClr val="231F20"/>
                </a:solidFill>
                <a:latin typeface="Arial Black" pitchFamily="34" charset="0"/>
              </a:rPr>
              <a:t>2</a:t>
            </a:r>
            <a:endParaRPr lang="en-US" sz="1800">
              <a:latin typeface="Arial" charset="0"/>
            </a:endParaRPr>
          </a:p>
        </p:txBody>
      </p:sp>
      <p:sp>
        <p:nvSpPr>
          <p:cNvPr id="92196" name="Rectangle 36"/>
          <p:cNvSpPr>
            <a:spLocks noChangeArrowheads="1"/>
          </p:cNvSpPr>
          <p:nvPr/>
        </p:nvSpPr>
        <p:spPr bwMode="auto">
          <a:xfrm>
            <a:off x="2149475" y="639763"/>
            <a:ext cx="304800" cy="428625"/>
          </a:xfrm>
          <a:prstGeom prst="rect">
            <a:avLst/>
          </a:prstGeom>
          <a:noFill/>
          <a:ln w="9525">
            <a:noFill/>
            <a:miter lim="800000"/>
            <a:headEnd/>
            <a:tailEnd/>
          </a:ln>
        </p:spPr>
        <p:txBody>
          <a:bodyPr wrap="none" lIns="0" tIns="0" rIns="0" bIns="0">
            <a:spAutoFit/>
          </a:bodyPr>
          <a:lstStyle/>
          <a:p>
            <a:pPr algn="l"/>
            <a:r>
              <a:rPr lang="en-US">
                <a:solidFill>
                  <a:srgbClr val="231F20"/>
                </a:solidFill>
                <a:latin typeface="Arial Black" pitchFamily="34" charset="0"/>
              </a:rPr>
              <a:t>%</a:t>
            </a:r>
            <a:endParaRPr lang="en-US" sz="1800">
              <a:latin typeface="Arial" charset="0"/>
            </a:endParaRPr>
          </a:p>
        </p:txBody>
      </p:sp>
    </p:spTree>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09590" y="152399"/>
            <a:ext cx="7236700" cy="6675120"/>
          </a:xfrm>
        </p:spPr>
      </p:pic>
    </p:spTree>
    <p:extLst>
      <p:ext uri="{BB962C8B-B14F-4D97-AF65-F5344CB8AC3E}">
        <p14:creationId xmlns:p14="http://schemas.microsoft.com/office/powerpoint/2010/main" val="219973239"/>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28600" y="76200"/>
            <a:ext cx="8229600" cy="6583680"/>
          </a:xfrm>
        </p:spPr>
      </p:pic>
    </p:spTree>
    <p:extLst>
      <p:ext uri="{BB962C8B-B14F-4D97-AF65-F5344CB8AC3E}">
        <p14:creationId xmlns:p14="http://schemas.microsoft.com/office/powerpoint/2010/main" val="531901238"/>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52400" y="152400"/>
            <a:ext cx="8994100" cy="6477000"/>
          </a:xfrm>
        </p:spPr>
      </p:pic>
    </p:spTree>
    <p:extLst>
      <p:ext uri="{BB962C8B-B14F-4D97-AF65-F5344CB8AC3E}">
        <p14:creationId xmlns:p14="http://schemas.microsoft.com/office/powerpoint/2010/main" val="907875974"/>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8" name="Rectangle 4"/>
          <p:cNvSpPr>
            <a:spLocks noGrp="1" noChangeArrowheads="1"/>
          </p:cNvSpPr>
          <p:nvPr>
            <p:ph type="title"/>
          </p:nvPr>
        </p:nvSpPr>
        <p:spPr/>
        <p:txBody>
          <a:bodyPr/>
          <a:lstStyle/>
          <a:p>
            <a:r>
              <a:rPr lang="en-US"/>
              <a:t>Partial-Thickness Burns</a:t>
            </a:r>
          </a:p>
        </p:txBody>
      </p:sp>
      <p:sp>
        <p:nvSpPr>
          <p:cNvPr id="93189" name="Rectangle 5"/>
          <p:cNvSpPr>
            <a:spLocks noGrp="1" noChangeArrowheads="1"/>
          </p:cNvSpPr>
          <p:nvPr>
            <p:ph type="body" idx="1"/>
          </p:nvPr>
        </p:nvSpPr>
        <p:spPr/>
        <p:txBody>
          <a:bodyPr/>
          <a:lstStyle/>
          <a:p>
            <a:r>
              <a:rPr lang="en-US"/>
              <a:t>First degree</a:t>
            </a:r>
          </a:p>
          <a:p>
            <a:pPr lvl="1"/>
            <a:r>
              <a:rPr lang="en-US"/>
              <a:t>Epidermal damage only</a:t>
            </a:r>
          </a:p>
          <a:p>
            <a:pPr lvl="2"/>
            <a:r>
              <a:rPr lang="en-US"/>
              <a:t>Localized redness, edema (swelling), and pain</a:t>
            </a:r>
          </a:p>
          <a:p>
            <a:r>
              <a:rPr lang="en-US"/>
              <a:t>Second degree</a:t>
            </a:r>
          </a:p>
          <a:p>
            <a:pPr lvl="1"/>
            <a:r>
              <a:rPr lang="en-US"/>
              <a:t>Epidermal and upper dermal damage</a:t>
            </a:r>
          </a:p>
          <a:p>
            <a:pPr lvl="2"/>
            <a:r>
              <a:rPr lang="en-US"/>
              <a:t>Blisters appear</a:t>
            </a:r>
          </a:p>
        </p:txBody>
      </p:sp>
    </p:spTree>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8" name="Rectangle 6"/>
          <p:cNvSpPr>
            <a:spLocks noChangeArrowheads="1"/>
          </p:cNvSpPr>
          <p:nvPr/>
        </p:nvSpPr>
        <p:spPr bwMode="auto">
          <a:xfrm>
            <a:off x="8067675" y="6581775"/>
            <a:ext cx="1073150" cy="274638"/>
          </a:xfrm>
          <a:prstGeom prst="rect">
            <a:avLst/>
          </a:prstGeom>
          <a:noFill/>
          <a:ln w="9525">
            <a:noFill/>
            <a:miter lim="800000"/>
            <a:headEnd/>
            <a:tailEnd/>
          </a:ln>
          <a:effectLst/>
        </p:spPr>
        <p:txBody>
          <a:bodyPr wrap="none">
            <a:spAutoFit/>
          </a:bodyPr>
          <a:lstStyle/>
          <a:p>
            <a:pPr algn="r"/>
            <a:r>
              <a:rPr lang="en-US" sz="1200" b="1">
                <a:latin typeface="Arial" charset="0"/>
              </a:rPr>
              <a:t>Figure 5.10a</a:t>
            </a:r>
          </a:p>
        </p:txBody>
      </p:sp>
      <p:pic>
        <p:nvPicPr>
          <p:cNvPr id="95241" name="Picture 9" descr="figure_05_10"/>
          <p:cNvPicPr>
            <a:picLocks noChangeAspect="1" noChangeArrowheads="1"/>
          </p:cNvPicPr>
          <p:nvPr/>
        </p:nvPicPr>
        <p:blipFill>
          <a:blip r:embed="rId2" cstate="print"/>
          <a:srcRect r="46770"/>
          <a:stretch>
            <a:fillRect/>
          </a:stretch>
        </p:blipFill>
        <p:spPr bwMode="auto">
          <a:xfrm>
            <a:off x="3086100" y="968375"/>
            <a:ext cx="4381500" cy="4070350"/>
          </a:xfrm>
          <a:prstGeom prst="rect">
            <a:avLst/>
          </a:prstGeom>
          <a:noFill/>
        </p:spPr>
      </p:pic>
      <p:sp>
        <p:nvSpPr>
          <p:cNvPr id="95242" name="Line 10"/>
          <p:cNvSpPr>
            <a:spLocks noChangeShapeType="1"/>
          </p:cNvSpPr>
          <p:nvPr/>
        </p:nvSpPr>
        <p:spPr bwMode="auto">
          <a:xfrm flipH="1">
            <a:off x="5202238" y="2082800"/>
            <a:ext cx="854075" cy="1588"/>
          </a:xfrm>
          <a:prstGeom prst="line">
            <a:avLst/>
          </a:prstGeom>
          <a:noFill/>
          <a:ln w="25400">
            <a:solidFill>
              <a:srgbClr val="FFFFFF"/>
            </a:solidFill>
            <a:round/>
            <a:headEnd/>
            <a:tailEnd/>
          </a:ln>
        </p:spPr>
        <p:txBody>
          <a:bodyPr/>
          <a:lstStyle/>
          <a:p>
            <a:endParaRPr lang="en-US"/>
          </a:p>
        </p:txBody>
      </p:sp>
      <p:sp>
        <p:nvSpPr>
          <p:cNvPr id="95243" name="Line 11"/>
          <p:cNvSpPr>
            <a:spLocks noChangeShapeType="1"/>
          </p:cNvSpPr>
          <p:nvPr/>
        </p:nvSpPr>
        <p:spPr bwMode="auto">
          <a:xfrm flipH="1">
            <a:off x="4738688" y="4105275"/>
            <a:ext cx="1317625" cy="1588"/>
          </a:xfrm>
          <a:prstGeom prst="line">
            <a:avLst/>
          </a:prstGeom>
          <a:noFill/>
          <a:ln w="25400">
            <a:solidFill>
              <a:srgbClr val="FFFFFF"/>
            </a:solidFill>
            <a:round/>
            <a:headEnd/>
            <a:tailEnd/>
          </a:ln>
        </p:spPr>
        <p:txBody>
          <a:bodyPr/>
          <a:lstStyle/>
          <a:p>
            <a:endParaRPr lang="en-US"/>
          </a:p>
        </p:txBody>
      </p:sp>
      <p:sp>
        <p:nvSpPr>
          <p:cNvPr id="95245" name="Line 13"/>
          <p:cNvSpPr>
            <a:spLocks noChangeShapeType="1"/>
          </p:cNvSpPr>
          <p:nvPr/>
        </p:nvSpPr>
        <p:spPr bwMode="auto">
          <a:xfrm flipH="1">
            <a:off x="5195888" y="2076450"/>
            <a:ext cx="854075" cy="1588"/>
          </a:xfrm>
          <a:prstGeom prst="line">
            <a:avLst/>
          </a:prstGeom>
          <a:noFill/>
          <a:ln w="12700">
            <a:solidFill>
              <a:srgbClr val="231F20"/>
            </a:solidFill>
            <a:round/>
            <a:headEnd/>
            <a:tailEnd/>
          </a:ln>
        </p:spPr>
        <p:txBody>
          <a:bodyPr/>
          <a:lstStyle/>
          <a:p>
            <a:endParaRPr lang="en-US"/>
          </a:p>
        </p:txBody>
      </p:sp>
      <p:sp>
        <p:nvSpPr>
          <p:cNvPr id="95246" name="Line 14"/>
          <p:cNvSpPr>
            <a:spLocks noChangeShapeType="1"/>
          </p:cNvSpPr>
          <p:nvPr/>
        </p:nvSpPr>
        <p:spPr bwMode="auto">
          <a:xfrm flipH="1">
            <a:off x="4732338" y="4098925"/>
            <a:ext cx="1317625" cy="1588"/>
          </a:xfrm>
          <a:prstGeom prst="line">
            <a:avLst/>
          </a:prstGeom>
          <a:noFill/>
          <a:ln w="12700">
            <a:solidFill>
              <a:srgbClr val="231F20"/>
            </a:solidFill>
            <a:round/>
            <a:headEnd/>
            <a:tailEnd/>
          </a:ln>
        </p:spPr>
        <p:txBody>
          <a:bodyPr/>
          <a:lstStyle/>
          <a:p>
            <a:endParaRPr lang="en-US"/>
          </a:p>
        </p:txBody>
      </p:sp>
      <p:sp>
        <p:nvSpPr>
          <p:cNvPr id="95248" name="Rectangle 16"/>
          <p:cNvSpPr>
            <a:spLocks noChangeArrowheads="1"/>
          </p:cNvSpPr>
          <p:nvPr/>
        </p:nvSpPr>
        <p:spPr bwMode="auto">
          <a:xfrm>
            <a:off x="3078163" y="5067300"/>
            <a:ext cx="330200" cy="322263"/>
          </a:xfrm>
          <a:prstGeom prst="rect">
            <a:avLst/>
          </a:prstGeom>
          <a:noFill/>
          <a:ln w="9525">
            <a:noFill/>
            <a:miter lim="800000"/>
            <a:headEnd/>
            <a:tailEnd/>
          </a:ln>
        </p:spPr>
        <p:txBody>
          <a:bodyPr wrap="none" lIns="0" tIns="0" rIns="0" bIns="0">
            <a:spAutoFit/>
          </a:bodyPr>
          <a:lstStyle/>
          <a:p>
            <a:pPr algn="l"/>
            <a:r>
              <a:rPr lang="en-US" sz="1800">
                <a:solidFill>
                  <a:srgbClr val="231F20"/>
                </a:solidFill>
                <a:latin typeface="Arial Black" pitchFamily="34" charset="0"/>
              </a:rPr>
              <a:t>(a)</a:t>
            </a:r>
            <a:endParaRPr lang="en-US" sz="1800">
              <a:latin typeface="Arial" charset="0"/>
            </a:endParaRPr>
          </a:p>
        </p:txBody>
      </p:sp>
      <p:sp>
        <p:nvSpPr>
          <p:cNvPr id="95249" name="Rectangle 17"/>
          <p:cNvSpPr>
            <a:spLocks noChangeArrowheads="1"/>
          </p:cNvSpPr>
          <p:nvPr/>
        </p:nvSpPr>
        <p:spPr bwMode="auto">
          <a:xfrm>
            <a:off x="3484563" y="5067300"/>
            <a:ext cx="3022600" cy="966788"/>
          </a:xfrm>
          <a:prstGeom prst="rect">
            <a:avLst/>
          </a:prstGeom>
          <a:noFill/>
          <a:ln w="9525">
            <a:noFill/>
            <a:miter lim="800000"/>
            <a:headEnd/>
            <a:tailEnd/>
          </a:ln>
        </p:spPr>
        <p:txBody>
          <a:bodyPr wrap="none" lIns="0" tIns="0" rIns="0" bIns="0">
            <a:spAutoFit/>
          </a:bodyPr>
          <a:lstStyle/>
          <a:p>
            <a:pPr algn="l"/>
            <a:r>
              <a:rPr lang="en-US" sz="1800">
                <a:solidFill>
                  <a:srgbClr val="231F20"/>
                </a:solidFill>
                <a:latin typeface="Arial Black" pitchFamily="34" charset="0"/>
              </a:rPr>
              <a:t>Skin bearing partial</a:t>
            </a:r>
          </a:p>
          <a:p>
            <a:pPr algn="l"/>
            <a:r>
              <a:rPr lang="en-US" sz="1800">
                <a:solidFill>
                  <a:srgbClr val="231F20"/>
                </a:solidFill>
                <a:latin typeface="Arial Black" pitchFamily="34" charset="0"/>
              </a:rPr>
              <a:t>thickness burn (1st and </a:t>
            </a:r>
          </a:p>
          <a:p>
            <a:pPr algn="l"/>
            <a:r>
              <a:rPr lang="en-US" sz="1800">
                <a:solidFill>
                  <a:srgbClr val="231F20"/>
                </a:solidFill>
                <a:latin typeface="Arial Black" pitchFamily="34" charset="0"/>
              </a:rPr>
              <a:t>2nd degree burns) </a:t>
            </a:r>
          </a:p>
        </p:txBody>
      </p:sp>
      <p:sp>
        <p:nvSpPr>
          <p:cNvPr id="95252" name="Rectangle 20"/>
          <p:cNvSpPr>
            <a:spLocks noChangeArrowheads="1"/>
          </p:cNvSpPr>
          <p:nvPr/>
        </p:nvSpPr>
        <p:spPr bwMode="auto">
          <a:xfrm>
            <a:off x="6069013" y="1949450"/>
            <a:ext cx="1143000" cy="549275"/>
          </a:xfrm>
          <a:prstGeom prst="rect">
            <a:avLst/>
          </a:prstGeom>
          <a:noFill/>
          <a:ln w="9525">
            <a:noFill/>
            <a:miter lim="800000"/>
            <a:headEnd/>
            <a:tailEnd/>
          </a:ln>
        </p:spPr>
        <p:txBody>
          <a:bodyPr wrap="none" lIns="0" tIns="0" rIns="0" bIns="0">
            <a:spAutoFit/>
          </a:bodyPr>
          <a:lstStyle/>
          <a:p>
            <a:pPr algn="l"/>
            <a:r>
              <a:rPr lang="en-US" sz="1800" b="1">
                <a:solidFill>
                  <a:srgbClr val="231F20"/>
                </a:solidFill>
                <a:latin typeface="Arial" charset="0"/>
              </a:rPr>
              <a:t>1st degree</a:t>
            </a:r>
          </a:p>
          <a:p>
            <a:pPr algn="l"/>
            <a:r>
              <a:rPr lang="en-US" sz="1800" b="1">
                <a:solidFill>
                  <a:srgbClr val="231F20"/>
                </a:solidFill>
                <a:latin typeface="Arial" charset="0"/>
              </a:rPr>
              <a:t>burn</a:t>
            </a:r>
            <a:endParaRPr lang="en-US" sz="1800" b="1">
              <a:latin typeface="Arial" charset="0"/>
            </a:endParaRPr>
          </a:p>
        </p:txBody>
      </p:sp>
      <p:sp>
        <p:nvSpPr>
          <p:cNvPr id="95253" name="Rectangle 21"/>
          <p:cNvSpPr>
            <a:spLocks noChangeArrowheads="1"/>
          </p:cNvSpPr>
          <p:nvPr/>
        </p:nvSpPr>
        <p:spPr bwMode="auto">
          <a:xfrm>
            <a:off x="6069013" y="3965575"/>
            <a:ext cx="1219200" cy="549275"/>
          </a:xfrm>
          <a:prstGeom prst="rect">
            <a:avLst/>
          </a:prstGeom>
          <a:noFill/>
          <a:ln w="9525">
            <a:noFill/>
            <a:miter lim="800000"/>
            <a:headEnd/>
            <a:tailEnd/>
          </a:ln>
        </p:spPr>
        <p:txBody>
          <a:bodyPr wrap="none" lIns="0" tIns="0" rIns="0" bIns="0">
            <a:spAutoFit/>
          </a:bodyPr>
          <a:lstStyle/>
          <a:p>
            <a:pPr algn="l"/>
            <a:r>
              <a:rPr lang="en-US" sz="1800" b="1">
                <a:solidFill>
                  <a:srgbClr val="231F20"/>
                </a:solidFill>
                <a:latin typeface="Arial" charset="0"/>
              </a:rPr>
              <a:t>2nd degree</a:t>
            </a:r>
          </a:p>
          <a:p>
            <a:pPr algn="l"/>
            <a:r>
              <a:rPr lang="en-US" sz="1800" b="1">
                <a:solidFill>
                  <a:srgbClr val="231F20"/>
                </a:solidFill>
                <a:latin typeface="Arial" charset="0"/>
              </a:rPr>
              <a:t>burn</a:t>
            </a:r>
            <a:endParaRPr lang="en-US" sz="1800" b="1">
              <a:latin typeface="Arial" charset="0"/>
            </a:endParaRPr>
          </a:p>
        </p:txBody>
      </p:sp>
    </p:spTree>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60" name="Rectangle 4"/>
          <p:cNvSpPr>
            <a:spLocks noGrp="1" noChangeArrowheads="1"/>
          </p:cNvSpPr>
          <p:nvPr>
            <p:ph type="title"/>
          </p:nvPr>
        </p:nvSpPr>
        <p:spPr/>
        <p:txBody>
          <a:bodyPr/>
          <a:lstStyle/>
          <a:p>
            <a:r>
              <a:rPr lang="en-US"/>
              <a:t>Full-Thickness Burns</a:t>
            </a:r>
          </a:p>
        </p:txBody>
      </p:sp>
      <p:sp>
        <p:nvSpPr>
          <p:cNvPr id="96261" name="Rectangle 5"/>
          <p:cNvSpPr>
            <a:spLocks noGrp="1" noChangeArrowheads="1"/>
          </p:cNvSpPr>
          <p:nvPr>
            <p:ph type="body" idx="1"/>
          </p:nvPr>
        </p:nvSpPr>
        <p:spPr/>
        <p:txBody>
          <a:bodyPr/>
          <a:lstStyle/>
          <a:p>
            <a:r>
              <a:rPr lang="en-US"/>
              <a:t>Third degree</a:t>
            </a:r>
          </a:p>
          <a:p>
            <a:pPr lvl="1"/>
            <a:r>
              <a:rPr lang="en-US"/>
              <a:t>Entire thickness of skin damaged</a:t>
            </a:r>
          </a:p>
          <a:p>
            <a:pPr lvl="2"/>
            <a:r>
              <a:rPr lang="en-US"/>
              <a:t>Gray-white, cherry red, or black</a:t>
            </a:r>
          </a:p>
          <a:p>
            <a:pPr lvl="2"/>
            <a:r>
              <a:rPr lang="en-US"/>
              <a:t>No initial edema or pain (nerve endings destroyed)</a:t>
            </a:r>
          </a:p>
          <a:p>
            <a:pPr lvl="2"/>
            <a:r>
              <a:rPr lang="en-US"/>
              <a:t>Skin grafting usually necessary</a:t>
            </a:r>
          </a:p>
        </p:txBody>
      </p:sp>
    </p:spTree>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8" name="Rectangle 4"/>
          <p:cNvSpPr>
            <a:spLocks noChangeArrowheads="1"/>
          </p:cNvSpPr>
          <p:nvPr/>
        </p:nvSpPr>
        <p:spPr bwMode="auto">
          <a:xfrm>
            <a:off x="8058150" y="6581775"/>
            <a:ext cx="1082675" cy="274638"/>
          </a:xfrm>
          <a:prstGeom prst="rect">
            <a:avLst/>
          </a:prstGeom>
          <a:noFill/>
          <a:ln w="9525">
            <a:noFill/>
            <a:miter lim="800000"/>
            <a:headEnd/>
            <a:tailEnd/>
          </a:ln>
          <a:effectLst/>
        </p:spPr>
        <p:txBody>
          <a:bodyPr wrap="none">
            <a:spAutoFit/>
          </a:bodyPr>
          <a:lstStyle/>
          <a:p>
            <a:pPr algn="r"/>
            <a:r>
              <a:rPr lang="en-US" sz="1200" b="1">
                <a:latin typeface="Arial" charset="0"/>
              </a:rPr>
              <a:t>Figure 5.10b</a:t>
            </a:r>
          </a:p>
        </p:txBody>
      </p:sp>
      <p:pic>
        <p:nvPicPr>
          <p:cNvPr id="98311" name="Picture 7" descr="figure_05_10"/>
          <p:cNvPicPr>
            <a:picLocks noChangeAspect="1" noChangeArrowheads="1"/>
          </p:cNvPicPr>
          <p:nvPr/>
        </p:nvPicPr>
        <p:blipFill>
          <a:blip r:embed="rId2" cstate="print"/>
          <a:srcRect l="51804"/>
          <a:stretch>
            <a:fillRect/>
          </a:stretch>
        </p:blipFill>
        <p:spPr bwMode="auto">
          <a:xfrm>
            <a:off x="2819400" y="895350"/>
            <a:ext cx="3967163" cy="4070350"/>
          </a:xfrm>
          <a:prstGeom prst="rect">
            <a:avLst/>
          </a:prstGeom>
          <a:noFill/>
        </p:spPr>
      </p:pic>
      <p:sp>
        <p:nvSpPr>
          <p:cNvPr id="98314" name="Line 10"/>
          <p:cNvSpPr>
            <a:spLocks noChangeShapeType="1"/>
          </p:cNvSpPr>
          <p:nvPr/>
        </p:nvSpPr>
        <p:spPr bwMode="auto">
          <a:xfrm flipH="1">
            <a:off x="4465638" y="2111375"/>
            <a:ext cx="1555750" cy="1588"/>
          </a:xfrm>
          <a:prstGeom prst="line">
            <a:avLst/>
          </a:prstGeom>
          <a:noFill/>
          <a:ln w="25400">
            <a:solidFill>
              <a:srgbClr val="FFFFFF"/>
            </a:solidFill>
            <a:round/>
            <a:headEnd/>
            <a:tailEnd/>
          </a:ln>
        </p:spPr>
        <p:txBody>
          <a:bodyPr/>
          <a:lstStyle/>
          <a:p>
            <a:endParaRPr lang="en-US"/>
          </a:p>
        </p:txBody>
      </p:sp>
      <p:sp>
        <p:nvSpPr>
          <p:cNvPr id="98317" name="Line 13"/>
          <p:cNvSpPr>
            <a:spLocks noChangeShapeType="1"/>
          </p:cNvSpPr>
          <p:nvPr/>
        </p:nvSpPr>
        <p:spPr bwMode="auto">
          <a:xfrm flipH="1">
            <a:off x="4459288" y="2105025"/>
            <a:ext cx="1555750" cy="1588"/>
          </a:xfrm>
          <a:prstGeom prst="line">
            <a:avLst/>
          </a:prstGeom>
          <a:noFill/>
          <a:ln w="12700">
            <a:solidFill>
              <a:srgbClr val="231F20"/>
            </a:solidFill>
            <a:round/>
            <a:headEnd/>
            <a:tailEnd/>
          </a:ln>
        </p:spPr>
        <p:txBody>
          <a:bodyPr/>
          <a:lstStyle/>
          <a:p>
            <a:endParaRPr lang="en-US"/>
          </a:p>
        </p:txBody>
      </p:sp>
      <p:sp>
        <p:nvSpPr>
          <p:cNvPr id="98320" name="Rectangle 16"/>
          <p:cNvSpPr>
            <a:spLocks noChangeArrowheads="1"/>
          </p:cNvSpPr>
          <p:nvPr/>
        </p:nvSpPr>
        <p:spPr bwMode="auto">
          <a:xfrm>
            <a:off x="3046413" y="4991100"/>
            <a:ext cx="330200" cy="322263"/>
          </a:xfrm>
          <a:prstGeom prst="rect">
            <a:avLst/>
          </a:prstGeom>
          <a:noFill/>
          <a:ln w="9525">
            <a:noFill/>
            <a:miter lim="800000"/>
            <a:headEnd/>
            <a:tailEnd/>
          </a:ln>
        </p:spPr>
        <p:txBody>
          <a:bodyPr wrap="none" lIns="0" tIns="0" rIns="0" bIns="0">
            <a:spAutoFit/>
          </a:bodyPr>
          <a:lstStyle/>
          <a:p>
            <a:pPr algn="l"/>
            <a:r>
              <a:rPr lang="en-US" sz="1800">
                <a:solidFill>
                  <a:srgbClr val="231F20"/>
                </a:solidFill>
                <a:latin typeface="Arial Black" pitchFamily="34" charset="0"/>
              </a:rPr>
              <a:t>(b)</a:t>
            </a:r>
            <a:endParaRPr lang="en-US" sz="1800">
              <a:latin typeface="Arial" charset="0"/>
            </a:endParaRPr>
          </a:p>
        </p:txBody>
      </p:sp>
      <p:sp>
        <p:nvSpPr>
          <p:cNvPr id="98321" name="Rectangle 17"/>
          <p:cNvSpPr>
            <a:spLocks noChangeArrowheads="1"/>
          </p:cNvSpPr>
          <p:nvPr/>
        </p:nvSpPr>
        <p:spPr bwMode="auto">
          <a:xfrm>
            <a:off x="3452813" y="4991100"/>
            <a:ext cx="2311400" cy="966788"/>
          </a:xfrm>
          <a:prstGeom prst="rect">
            <a:avLst/>
          </a:prstGeom>
          <a:noFill/>
          <a:ln w="9525">
            <a:noFill/>
            <a:miter lim="800000"/>
            <a:headEnd/>
            <a:tailEnd/>
          </a:ln>
        </p:spPr>
        <p:txBody>
          <a:bodyPr wrap="none" lIns="0" tIns="0" rIns="0" bIns="0">
            <a:spAutoFit/>
          </a:bodyPr>
          <a:lstStyle/>
          <a:p>
            <a:pPr algn="l"/>
            <a:r>
              <a:rPr lang="en-US" sz="1800">
                <a:solidFill>
                  <a:srgbClr val="231F20"/>
                </a:solidFill>
                <a:latin typeface="Arial Black" pitchFamily="34" charset="0"/>
              </a:rPr>
              <a:t>Skin bearing full</a:t>
            </a:r>
          </a:p>
          <a:p>
            <a:pPr algn="l"/>
            <a:r>
              <a:rPr lang="en-US" sz="1800">
                <a:solidFill>
                  <a:srgbClr val="231F20"/>
                </a:solidFill>
                <a:latin typeface="Arial Black" pitchFamily="34" charset="0"/>
              </a:rPr>
              <a:t>thickness burn</a:t>
            </a:r>
          </a:p>
          <a:p>
            <a:pPr algn="l"/>
            <a:r>
              <a:rPr lang="en-US" sz="1800">
                <a:solidFill>
                  <a:srgbClr val="231F20"/>
                </a:solidFill>
                <a:latin typeface="Arial Black" pitchFamily="34" charset="0"/>
              </a:rPr>
              <a:t>(3rd degree burn)  </a:t>
            </a:r>
          </a:p>
        </p:txBody>
      </p:sp>
      <p:sp>
        <p:nvSpPr>
          <p:cNvPr id="98324" name="Rectangle 20"/>
          <p:cNvSpPr>
            <a:spLocks noChangeArrowheads="1"/>
          </p:cNvSpPr>
          <p:nvPr/>
        </p:nvSpPr>
        <p:spPr bwMode="auto">
          <a:xfrm>
            <a:off x="6034088" y="1987550"/>
            <a:ext cx="749300" cy="823913"/>
          </a:xfrm>
          <a:prstGeom prst="rect">
            <a:avLst/>
          </a:prstGeom>
          <a:noFill/>
          <a:ln w="9525">
            <a:noFill/>
            <a:miter lim="800000"/>
            <a:headEnd/>
            <a:tailEnd/>
          </a:ln>
        </p:spPr>
        <p:txBody>
          <a:bodyPr wrap="none" lIns="0" tIns="0" rIns="0" bIns="0">
            <a:spAutoFit/>
          </a:bodyPr>
          <a:lstStyle/>
          <a:p>
            <a:pPr algn="l"/>
            <a:r>
              <a:rPr lang="en-US" sz="1800" b="1">
                <a:solidFill>
                  <a:srgbClr val="231F20"/>
                </a:solidFill>
                <a:latin typeface="Arial" charset="0"/>
              </a:rPr>
              <a:t>3rd</a:t>
            </a:r>
          </a:p>
          <a:p>
            <a:pPr algn="l"/>
            <a:r>
              <a:rPr lang="en-US" sz="1800" b="1">
                <a:latin typeface="Arial" charset="0"/>
              </a:rPr>
              <a:t>degree</a:t>
            </a:r>
          </a:p>
          <a:p>
            <a:pPr algn="l"/>
            <a:r>
              <a:rPr lang="en-US" sz="1800" b="1">
                <a:solidFill>
                  <a:srgbClr val="231F20"/>
                </a:solidFill>
                <a:latin typeface="Arial" charset="0"/>
              </a:rPr>
              <a:t>burn</a:t>
            </a:r>
            <a:endParaRPr lang="en-US" sz="1800" b="1">
              <a:latin typeface="Arial" charset="0"/>
            </a:endParaRPr>
          </a:p>
        </p:txBody>
      </p:sp>
    </p:spTree>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2" name="Rectangle 4"/>
          <p:cNvSpPr>
            <a:spLocks noGrp="1" noChangeArrowheads="1"/>
          </p:cNvSpPr>
          <p:nvPr>
            <p:ph type="title"/>
          </p:nvPr>
        </p:nvSpPr>
        <p:spPr/>
        <p:txBody>
          <a:bodyPr/>
          <a:lstStyle/>
          <a:p>
            <a:r>
              <a:rPr lang="en-US"/>
              <a:t>Severity of Burns</a:t>
            </a:r>
          </a:p>
        </p:txBody>
      </p:sp>
      <p:sp>
        <p:nvSpPr>
          <p:cNvPr id="99333" name="Rectangle 5"/>
          <p:cNvSpPr>
            <a:spLocks noGrp="1" noChangeArrowheads="1"/>
          </p:cNvSpPr>
          <p:nvPr>
            <p:ph type="body" idx="1"/>
          </p:nvPr>
        </p:nvSpPr>
        <p:spPr/>
        <p:txBody>
          <a:bodyPr/>
          <a:lstStyle/>
          <a:p>
            <a:r>
              <a:rPr lang="en-US"/>
              <a:t>Critical if:</a:t>
            </a:r>
          </a:p>
          <a:p>
            <a:pPr lvl="1"/>
            <a:r>
              <a:rPr lang="en-US"/>
              <a:t>&gt;25% of the body has second-degree burns</a:t>
            </a:r>
          </a:p>
          <a:p>
            <a:pPr lvl="1"/>
            <a:r>
              <a:rPr lang="en-US"/>
              <a:t>&gt;10% of the body has third-degree burns</a:t>
            </a:r>
          </a:p>
          <a:p>
            <a:pPr lvl="1"/>
            <a:r>
              <a:rPr lang="en-US"/>
              <a:t>Face, hands, or feet bear third-degree burns</a:t>
            </a:r>
          </a:p>
        </p:txBody>
      </p:sp>
    </p:spTree>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Severe Burns Treatment</a:t>
            </a:r>
            <a:endParaRPr lang="en-US" dirty="0"/>
          </a:p>
        </p:txBody>
      </p:sp>
      <p:sp>
        <p:nvSpPr>
          <p:cNvPr id="3" name="Content Placeholder 2"/>
          <p:cNvSpPr>
            <a:spLocks noGrp="1"/>
          </p:cNvSpPr>
          <p:nvPr>
            <p:ph idx="1"/>
          </p:nvPr>
        </p:nvSpPr>
        <p:spPr/>
        <p:txBody>
          <a:bodyPr/>
          <a:lstStyle/>
          <a:p>
            <a:pPr marL="514350" indent="-514350">
              <a:buFont typeface="+mj-lt"/>
              <a:buAutoNum type="arabicPeriod"/>
            </a:pPr>
            <a:r>
              <a:rPr lang="en-US" dirty="0" smtClean="0"/>
              <a:t>Fluid and Electrolyte Loss – IV Fluids Given</a:t>
            </a:r>
          </a:p>
          <a:p>
            <a:pPr marL="514350" indent="-514350">
              <a:buFont typeface="+mj-lt"/>
              <a:buAutoNum type="arabicPeriod"/>
            </a:pPr>
            <a:r>
              <a:rPr lang="en-US" dirty="0" smtClean="0"/>
              <a:t>Infection – IV antibiotics and some topical</a:t>
            </a:r>
          </a:p>
          <a:p>
            <a:pPr marL="514350" indent="-514350">
              <a:buFont typeface="+mj-lt"/>
              <a:buAutoNum type="arabicPeriod"/>
            </a:pPr>
            <a:r>
              <a:rPr lang="en-US" dirty="0" smtClean="0"/>
              <a:t>Scarring – surgical removal of scar tissue</a:t>
            </a:r>
          </a:p>
          <a:p>
            <a:pPr marL="514350" indent="-514350">
              <a:buFont typeface="+mj-lt"/>
              <a:buAutoNum type="arabicPeriod"/>
            </a:pPr>
            <a:r>
              <a:rPr lang="en-US" dirty="0" smtClean="0"/>
              <a:t>Nutritional Support</a:t>
            </a:r>
          </a:p>
          <a:p>
            <a:pPr marL="514350" indent="-514350">
              <a:buFont typeface="+mj-lt"/>
              <a:buAutoNum type="arabicPeriod"/>
            </a:pPr>
            <a:r>
              <a:rPr lang="en-US" dirty="0" smtClean="0"/>
              <a:t>Pain Management </a:t>
            </a:r>
          </a:p>
          <a:p>
            <a:endParaRPr lang="en-US" dirty="0"/>
          </a:p>
        </p:txBody>
      </p:sp>
    </p:spTree>
    <p:extLst>
      <p:ext uri="{BB962C8B-B14F-4D97-AF65-F5344CB8AC3E}">
        <p14:creationId xmlns:p14="http://schemas.microsoft.com/office/powerpoint/2010/main" val="975829410"/>
      </p:ext>
    </p:extLst>
  </p:cSld>
  <p:clrMapOvr>
    <a:masterClrMapping/>
  </p:clrMapOvr>
  <p:timing>
    <p:tnLst>
      <p:par>
        <p:cTn id="1" dur="indefinite" restart="never" nodeType="tmRoot"/>
      </p:par>
    </p:tnLst>
  </p:timing>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7" name="Rectangle 5"/>
          <p:cNvSpPr>
            <a:spLocks noChangeArrowheads="1"/>
          </p:cNvSpPr>
          <p:nvPr/>
        </p:nvSpPr>
        <p:spPr bwMode="auto">
          <a:xfrm>
            <a:off x="7626350" y="6581775"/>
            <a:ext cx="1514475" cy="274638"/>
          </a:xfrm>
          <a:prstGeom prst="rect">
            <a:avLst/>
          </a:prstGeom>
          <a:noFill/>
          <a:ln w="9525">
            <a:noFill/>
            <a:miter lim="800000"/>
            <a:headEnd/>
            <a:tailEnd/>
          </a:ln>
          <a:effectLst/>
        </p:spPr>
        <p:txBody>
          <a:bodyPr wrap="none">
            <a:spAutoFit/>
          </a:bodyPr>
          <a:lstStyle/>
          <a:p>
            <a:pPr algn="r"/>
            <a:r>
              <a:rPr lang="en-US" sz="1200" b="1">
                <a:latin typeface="Arial" charset="0"/>
              </a:rPr>
              <a:t>Figure 4.12, step 1</a:t>
            </a:r>
          </a:p>
        </p:txBody>
      </p:sp>
      <p:pic>
        <p:nvPicPr>
          <p:cNvPr id="64518" name="Picture 6" descr="figure_04_12_1"/>
          <p:cNvPicPr>
            <a:picLocks noChangeAspect="1" noChangeArrowheads="1"/>
          </p:cNvPicPr>
          <p:nvPr/>
        </p:nvPicPr>
        <p:blipFill>
          <a:blip r:embed="rId2" cstate="print"/>
          <a:srcRect/>
          <a:stretch>
            <a:fillRect/>
          </a:stretch>
        </p:blipFill>
        <p:spPr bwMode="auto">
          <a:xfrm>
            <a:off x="360363" y="493713"/>
            <a:ext cx="8231187" cy="5868987"/>
          </a:xfrm>
          <a:prstGeom prst="rect">
            <a:avLst/>
          </a:prstGeom>
          <a:noFill/>
        </p:spPr>
      </p:pic>
      <p:sp>
        <p:nvSpPr>
          <p:cNvPr id="64519" name="Freeform 7"/>
          <p:cNvSpPr>
            <a:spLocks/>
          </p:cNvSpPr>
          <p:nvPr/>
        </p:nvSpPr>
        <p:spPr bwMode="auto">
          <a:xfrm>
            <a:off x="2193925" y="1933575"/>
            <a:ext cx="1666875" cy="260350"/>
          </a:xfrm>
          <a:custGeom>
            <a:avLst/>
            <a:gdLst/>
            <a:ahLst/>
            <a:cxnLst>
              <a:cxn ang="0">
                <a:pos x="1050" y="0"/>
              </a:cxn>
              <a:cxn ang="0">
                <a:pos x="146" y="164"/>
              </a:cxn>
              <a:cxn ang="0">
                <a:pos x="0" y="164"/>
              </a:cxn>
            </a:cxnLst>
            <a:rect l="0" t="0" r="r" b="b"/>
            <a:pathLst>
              <a:path w="1050" h="164">
                <a:moveTo>
                  <a:pt x="1050" y="0"/>
                </a:moveTo>
                <a:lnTo>
                  <a:pt x="146" y="164"/>
                </a:lnTo>
                <a:lnTo>
                  <a:pt x="0" y="164"/>
                </a:lnTo>
              </a:path>
            </a:pathLst>
          </a:custGeom>
          <a:noFill/>
          <a:ln w="34925">
            <a:solidFill>
              <a:srgbClr val="FFFFFF"/>
            </a:solidFill>
            <a:prstDash val="solid"/>
            <a:round/>
            <a:headEnd/>
            <a:tailEnd/>
          </a:ln>
        </p:spPr>
        <p:txBody>
          <a:bodyPr/>
          <a:lstStyle/>
          <a:p>
            <a:endParaRPr lang="en-US"/>
          </a:p>
        </p:txBody>
      </p:sp>
      <p:sp>
        <p:nvSpPr>
          <p:cNvPr id="64520" name="Line 8"/>
          <p:cNvSpPr>
            <a:spLocks noChangeShapeType="1"/>
          </p:cNvSpPr>
          <p:nvPr/>
        </p:nvSpPr>
        <p:spPr bwMode="auto">
          <a:xfrm>
            <a:off x="4292600" y="742950"/>
            <a:ext cx="1588" cy="409575"/>
          </a:xfrm>
          <a:prstGeom prst="line">
            <a:avLst/>
          </a:prstGeom>
          <a:noFill/>
          <a:ln w="15875">
            <a:solidFill>
              <a:srgbClr val="000000"/>
            </a:solidFill>
            <a:round/>
            <a:headEnd/>
            <a:tailEnd/>
          </a:ln>
        </p:spPr>
        <p:txBody>
          <a:bodyPr/>
          <a:lstStyle/>
          <a:p>
            <a:endParaRPr lang="en-US"/>
          </a:p>
        </p:txBody>
      </p:sp>
      <p:sp>
        <p:nvSpPr>
          <p:cNvPr id="64521" name="Line 9"/>
          <p:cNvSpPr>
            <a:spLocks noChangeShapeType="1"/>
          </p:cNvSpPr>
          <p:nvPr/>
        </p:nvSpPr>
        <p:spPr bwMode="auto">
          <a:xfrm flipH="1">
            <a:off x="5957888" y="2251075"/>
            <a:ext cx="523875" cy="1588"/>
          </a:xfrm>
          <a:prstGeom prst="line">
            <a:avLst/>
          </a:prstGeom>
          <a:noFill/>
          <a:ln w="12700">
            <a:solidFill>
              <a:srgbClr val="000000"/>
            </a:solidFill>
            <a:round/>
            <a:headEnd/>
            <a:tailEnd/>
          </a:ln>
        </p:spPr>
        <p:txBody>
          <a:bodyPr/>
          <a:lstStyle/>
          <a:p>
            <a:endParaRPr lang="en-US"/>
          </a:p>
        </p:txBody>
      </p:sp>
      <p:sp>
        <p:nvSpPr>
          <p:cNvPr id="64522" name="Line 10"/>
          <p:cNvSpPr>
            <a:spLocks noChangeShapeType="1"/>
          </p:cNvSpPr>
          <p:nvPr/>
        </p:nvSpPr>
        <p:spPr bwMode="auto">
          <a:xfrm flipH="1">
            <a:off x="6256338" y="1203325"/>
            <a:ext cx="231775" cy="1588"/>
          </a:xfrm>
          <a:prstGeom prst="line">
            <a:avLst/>
          </a:prstGeom>
          <a:noFill/>
          <a:ln w="12700">
            <a:solidFill>
              <a:srgbClr val="000000"/>
            </a:solidFill>
            <a:round/>
            <a:headEnd/>
            <a:tailEnd/>
          </a:ln>
        </p:spPr>
        <p:txBody>
          <a:bodyPr/>
          <a:lstStyle/>
          <a:p>
            <a:endParaRPr lang="en-US"/>
          </a:p>
        </p:txBody>
      </p:sp>
      <p:sp>
        <p:nvSpPr>
          <p:cNvPr id="64523" name="Freeform 11"/>
          <p:cNvSpPr>
            <a:spLocks/>
          </p:cNvSpPr>
          <p:nvPr/>
        </p:nvSpPr>
        <p:spPr bwMode="auto">
          <a:xfrm>
            <a:off x="4429125" y="2955925"/>
            <a:ext cx="2011363" cy="384175"/>
          </a:xfrm>
          <a:custGeom>
            <a:avLst/>
            <a:gdLst/>
            <a:ahLst/>
            <a:cxnLst>
              <a:cxn ang="0">
                <a:pos x="0" y="242"/>
              </a:cxn>
              <a:cxn ang="0">
                <a:pos x="1117" y="0"/>
              </a:cxn>
              <a:cxn ang="0">
                <a:pos x="1267" y="0"/>
              </a:cxn>
            </a:cxnLst>
            <a:rect l="0" t="0" r="r" b="b"/>
            <a:pathLst>
              <a:path w="1267" h="242">
                <a:moveTo>
                  <a:pt x="0" y="242"/>
                </a:moveTo>
                <a:lnTo>
                  <a:pt x="1117" y="0"/>
                </a:lnTo>
                <a:lnTo>
                  <a:pt x="1267" y="0"/>
                </a:lnTo>
              </a:path>
            </a:pathLst>
          </a:custGeom>
          <a:noFill/>
          <a:ln w="15875">
            <a:solidFill>
              <a:srgbClr val="000000"/>
            </a:solidFill>
            <a:prstDash val="solid"/>
            <a:round/>
            <a:headEnd/>
            <a:tailEnd/>
          </a:ln>
        </p:spPr>
        <p:txBody>
          <a:bodyPr/>
          <a:lstStyle/>
          <a:p>
            <a:endParaRPr lang="en-US"/>
          </a:p>
        </p:txBody>
      </p:sp>
      <p:sp>
        <p:nvSpPr>
          <p:cNvPr id="64524" name="Freeform 12"/>
          <p:cNvSpPr>
            <a:spLocks/>
          </p:cNvSpPr>
          <p:nvPr/>
        </p:nvSpPr>
        <p:spPr bwMode="auto">
          <a:xfrm>
            <a:off x="5053013" y="3903663"/>
            <a:ext cx="1155700" cy="123825"/>
          </a:xfrm>
          <a:custGeom>
            <a:avLst/>
            <a:gdLst/>
            <a:ahLst/>
            <a:cxnLst>
              <a:cxn ang="0">
                <a:pos x="0" y="0"/>
              </a:cxn>
              <a:cxn ang="0">
                <a:pos x="512" y="78"/>
              </a:cxn>
              <a:cxn ang="0">
                <a:pos x="728" y="78"/>
              </a:cxn>
            </a:cxnLst>
            <a:rect l="0" t="0" r="r" b="b"/>
            <a:pathLst>
              <a:path w="728" h="78">
                <a:moveTo>
                  <a:pt x="0" y="0"/>
                </a:moveTo>
                <a:lnTo>
                  <a:pt x="512" y="78"/>
                </a:lnTo>
                <a:lnTo>
                  <a:pt x="728" y="78"/>
                </a:lnTo>
              </a:path>
            </a:pathLst>
          </a:custGeom>
          <a:noFill/>
          <a:ln w="15875">
            <a:solidFill>
              <a:srgbClr val="000000"/>
            </a:solidFill>
            <a:prstDash val="solid"/>
            <a:round/>
            <a:headEnd/>
            <a:tailEnd/>
          </a:ln>
        </p:spPr>
        <p:txBody>
          <a:bodyPr/>
          <a:lstStyle/>
          <a:p>
            <a:endParaRPr lang="en-US"/>
          </a:p>
        </p:txBody>
      </p:sp>
      <p:sp>
        <p:nvSpPr>
          <p:cNvPr id="64525" name="Freeform 13"/>
          <p:cNvSpPr>
            <a:spLocks/>
          </p:cNvSpPr>
          <p:nvPr/>
        </p:nvSpPr>
        <p:spPr bwMode="auto">
          <a:xfrm>
            <a:off x="2451100" y="3187700"/>
            <a:ext cx="927100" cy="366713"/>
          </a:xfrm>
          <a:custGeom>
            <a:avLst/>
            <a:gdLst/>
            <a:ahLst/>
            <a:cxnLst>
              <a:cxn ang="0">
                <a:pos x="542" y="0"/>
              </a:cxn>
              <a:cxn ang="0">
                <a:pos x="0" y="0"/>
              </a:cxn>
              <a:cxn ang="0">
                <a:pos x="584" y="231"/>
              </a:cxn>
            </a:cxnLst>
            <a:rect l="0" t="0" r="r" b="b"/>
            <a:pathLst>
              <a:path w="584" h="231">
                <a:moveTo>
                  <a:pt x="542" y="0"/>
                </a:moveTo>
                <a:lnTo>
                  <a:pt x="0" y="0"/>
                </a:lnTo>
                <a:lnTo>
                  <a:pt x="584" y="231"/>
                </a:lnTo>
              </a:path>
            </a:pathLst>
          </a:custGeom>
          <a:noFill/>
          <a:ln w="15875">
            <a:solidFill>
              <a:srgbClr val="000000"/>
            </a:solidFill>
            <a:prstDash val="solid"/>
            <a:round/>
            <a:headEnd/>
            <a:tailEnd/>
          </a:ln>
        </p:spPr>
        <p:txBody>
          <a:bodyPr/>
          <a:lstStyle/>
          <a:p>
            <a:endParaRPr lang="en-US"/>
          </a:p>
        </p:txBody>
      </p:sp>
      <p:sp>
        <p:nvSpPr>
          <p:cNvPr id="64526" name="Freeform 14"/>
          <p:cNvSpPr>
            <a:spLocks/>
          </p:cNvSpPr>
          <p:nvPr/>
        </p:nvSpPr>
        <p:spPr bwMode="auto">
          <a:xfrm>
            <a:off x="2193925" y="1933575"/>
            <a:ext cx="1666875" cy="260350"/>
          </a:xfrm>
          <a:custGeom>
            <a:avLst/>
            <a:gdLst/>
            <a:ahLst/>
            <a:cxnLst>
              <a:cxn ang="0">
                <a:pos x="1050" y="0"/>
              </a:cxn>
              <a:cxn ang="0">
                <a:pos x="146" y="164"/>
              </a:cxn>
              <a:cxn ang="0">
                <a:pos x="0" y="164"/>
              </a:cxn>
            </a:cxnLst>
            <a:rect l="0" t="0" r="r" b="b"/>
            <a:pathLst>
              <a:path w="1050" h="164">
                <a:moveTo>
                  <a:pt x="1050" y="0"/>
                </a:moveTo>
                <a:lnTo>
                  <a:pt x="146" y="164"/>
                </a:lnTo>
                <a:lnTo>
                  <a:pt x="0" y="164"/>
                </a:lnTo>
              </a:path>
            </a:pathLst>
          </a:custGeom>
          <a:noFill/>
          <a:ln w="15875">
            <a:solidFill>
              <a:srgbClr val="000000"/>
            </a:solidFill>
            <a:prstDash val="solid"/>
            <a:round/>
            <a:headEnd/>
            <a:tailEnd/>
          </a:ln>
        </p:spPr>
        <p:txBody>
          <a:bodyPr/>
          <a:lstStyle/>
          <a:p>
            <a:endParaRPr lang="en-US"/>
          </a:p>
        </p:txBody>
      </p:sp>
      <p:sp>
        <p:nvSpPr>
          <p:cNvPr id="64527" name="Line 15"/>
          <p:cNvSpPr>
            <a:spLocks noChangeShapeType="1"/>
          </p:cNvSpPr>
          <p:nvPr/>
        </p:nvSpPr>
        <p:spPr bwMode="auto">
          <a:xfrm flipH="1">
            <a:off x="2263775" y="3187700"/>
            <a:ext cx="196850" cy="1588"/>
          </a:xfrm>
          <a:prstGeom prst="line">
            <a:avLst/>
          </a:prstGeom>
          <a:noFill/>
          <a:ln w="15875">
            <a:solidFill>
              <a:srgbClr val="000000"/>
            </a:solidFill>
            <a:round/>
            <a:headEnd/>
            <a:tailEnd/>
          </a:ln>
        </p:spPr>
        <p:txBody>
          <a:bodyPr/>
          <a:lstStyle/>
          <a:p>
            <a:endParaRPr lang="en-US"/>
          </a:p>
        </p:txBody>
      </p:sp>
      <p:sp>
        <p:nvSpPr>
          <p:cNvPr id="64528" name="Rectangle 16"/>
          <p:cNvSpPr>
            <a:spLocks noChangeArrowheads="1"/>
          </p:cNvSpPr>
          <p:nvPr/>
        </p:nvSpPr>
        <p:spPr bwMode="auto">
          <a:xfrm>
            <a:off x="3968750" y="454025"/>
            <a:ext cx="636588" cy="320675"/>
          </a:xfrm>
          <a:prstGeom prst="rect">
            <a:avLst/>
          </a:prstGeom>
          <a:noFill/>
          <a:ln w="9525">
            <a:noFill/>
            <a:miter lim="800000"/>
            <a:headEnd/>
            <a:tailEnd/>
          </a:ln>
        </p:spPr>
        <p:txBody>
          <a:bodyPr wrap="none" lIns="0" tIns="0" rIns="0" bIns="0">
            <a:spAutoFit/>
          </a:bodyPr>
          <a:lstStyle/>
          <a:p>
            <a:pPr eaLnBrk="1" hangingPunct="1"/>
            <a:r>
              <a:rPr lang="en-US" sz="2100" b="1">
                <a:solidFill>
                  <a:srgbClr val="000000"/>
                </a:solidFill>
                <a:latin typeface="Arial" charset="0"/>
              </a:rPr>
              <a:t>Scab</a:t>
            </a:r>
            <a:endParaRPr lang="en-US" sz="1800" b="1">
              <a:latin typeface="Arial" charset="0"/>
            </a:endParaRPr>
          </a:p>
        </p:txBody>
      </p:sp>
      <p:sp>
        <p:nvSpPr>
          <p:cNvPr id="64530" name="Rectangle 18"/>
          <p:cNvSpPr>
            <a:spLocks noChangeArrowheads="1"/>
          </p:cNvSpPr>
          <p:nvPr/>
        </p:nvSpPr>
        <p:spPr bwMode="auto">
          <a:xfrm>
            <a:off x="6513513" y="1052513"/>
            <a:ext cx="1289050" cy="320675"/>
          </a:xfrm>
          <a:prstGeom prst="rect">
            <a:avLst/>
          </a:prstGeom>
          <a:noFill/>
          <a:ln w="9525">
            <a:noFill/>
            <a:miter lim="800000"/>
            <a:headEnd/>
            <a:tailEnd/>
          </a:ln>
        </p:spPr>
        <p:txBody>
          <a:bodyPr wrap="none" lIns="0" tIns="0" rIns="0" bIns="0">
            <a:spAutoFit/>
          </a:bodyPr>
          <a:lstStyle/>
          <a:p>
            <a:pPr eaLnBrk="1" hangingPunct="1"/>
            <a:r>
              <a:rPr lang="en-US" sz="2100" b="1">
                <a:solidFill>
                  <a:srgbClr val="000000"/>
                </a:solidFill>
                <a:latin typeface="Arial" charset="0"/>
              </a:rPr>
              <a:t>Epidermis</a:t>
            </a:r>
            <a:endParaRPr lang="en-US" sz="1800" b="1">
              <a:latin typeface="Arial" charset="0"/>
            </a:endParaRPr>
          </a:p>
        </p:txBody>
      </p:sp>
      <p:sp>
        <p:nvSpPr>
          <p:cNvPr id="64531" name="Rectangle 19"/>
          <p:cNvSpPr>
            <a:spLocks noChangeArrowheads="1"/>
          </p:cNvSpPr>
          <p:nvPr/>
        </p:nvSpPr>
        <p:spPr bwMode="auto">
          <a:xfrm>
            <a:off x="6513513" y="2090738"/>
            <a:ext cx="563562" cy="320675"/>
          </a:xfrm>
          <a:prstGeom prst="rect">
            <a:avLst/>
          </a:prstGeom>
          <a:noFill/>
          <a:ln w="9525">
            <a:noFill/>
            <a:miter lim="800000"/>
            <a:headEnd/>
            <a:tailEnd/>
          </a:ln>
        </p:spPr>
        <p:txBody>
          <a:bodyPr wrap="none" lIns="0" tIns="0" rIns="0" bIns="0">
            <a:spAutoFit/>
          </a:bodyPr>
          <a:lstStyle/>
          <a:p>
            <a:pPr eaLnBrk="1" hangingPunct="1"/>
            <a:r>
              <a:rPr lang="en-US" sz="2100" b="1">
                <a:solidFill>
                  <a:srgbClr val="000000"/>
                </a:solidFill>
                <a:latin typeface="Arial" charset="0"/>
              </a:rPr>
              <a:t>Vein</a:t>
            </a:r>
            <a:endParaRPr lang="en-US" sz="1800" b="1">
              <a:latin typeface="Arial" charset="0"/>
            </a:endParaRPr>
          </a:p>
        </p:txBody>
      </p:sp>
      <p:sp>
        <p:nvSpPr>
          <p:cNvPr id="64532" name="Rectangle 20"/>
          <p:cNvSpPr>
            <a:spLocks noChangeArrowheads="1"/>
          </p:cNvSpPr>
          <p:nvPr/>
        </p:nvSpPr>
        <p:spPr bwMode="auto">
          <a:xfrm>
            <a:off x="557213" y="3048000"/>
            <a:ext cx="1673225" cy="577850"/>
          </a:xfrm>
          <a:prstGeom prst="rect">
            <a:avLst/>
          </a:prstGeom>
          <a:noFill/>
          <a:ln w="9525">
            <a:noFill/>
            <a:miter lim="800000"/>
            <a:headEnd/>
            <a:tailEnd/>
          </a:ln>
        </p:spPr>
        <p:txBody>
          <a:bodyPr wrap="none" lIns="0" tIns="0" rIns="0" bIns="0">
            <a:spAutoFit/>
          </a:bodyPr>
          <a:lstStyle/>
          <a:p>
            <a:pPr eaLnBrk="1" hangingPunct="1">
              <a:lnSpc>
                <a:spcPct val="90000"/>
              </a:lnSpc>
            </a:pPr>
            <a:r>
              <a:rPr lang="en-US" sz="2100" b="1">
                <a:solidFill>
                  <a:srgbClr val="000000"/>
                </a:solidFill>
                <a:latin typeface="Arial" charset="0"/>
              </a:rPr>
              <a:t>Inflammatory</a:t>
            </a:r>
            <a:br>
              <a:rPr lang="en-US" sz="2100" b="1">
                <a:solidFill>
                  <a:srgbClr val="000000"/>
                </a:solidFill>
                <a:latin typeface="Arial" charset="0"/>
              </a:rPr>
            </a:br>
            <a:r>
              <a:rPr lang="en-US" sz="2100" b="1">
                <a:solidFill>
                  <a:srgbClr val="000000"/>
                </a:solidFill>
                <a:latin typeface="Arial" charset="0"/>
              </a:rPr>
              <a:t>chemicals</a:t>
            </a:r>
            <a:endParaRPr lang="en-US" sz="1800" b="1">
              <a:latin typeface="Arial" charset="0"/>
            </a:endParaRPr>
          </a:p>
        </p:txBody>
      </p:sp>
      <p:sp>
        <p:nvSpPr>
          <p:cNvPr id="64533" name="Rectangle 21"/>
          <p:cNvSpPr>
            <a:spLocks noChangeArrowheads="1"/>
          </p:cNvSpPr>
          <p:nvPr/>
        </p:nvSpPr>
        <p:spPr bwMode="auto">
          <a:xfrm>
            <a:off x="785813" y="4446588"/>
            <a:ext cx="3041217" cy="387798"/>
          </a:xfrm>
          <a:prstGeom prst="rect">
            <a:avLst/>
          </a:prstGeom>
          <a:noFill/>
          <a:ln w="9525">
            <a:noFill/>
            <a:miter lim="800000"/>
            <a:headEnd/>
            <a:tailEnd/>
          </a:ln>
        </p:spPr>
        <p:txBody>
          <a:bodyPr wrap="none" lIns="0" tIns="0" rIns="0" bIns="0">
            <a:spAutoFit/>
          </a:bodyPr>
          <a:lstStyle/>
          <a:p>
            <a:pPr marL="166688" indent="-166688" eaLnBrk="1" hangingPunct="1">
              <a:lnSpc>
                <a:spcPct val="90000"/>
              </a:lnSpc>
            </a:pPr>
            <a:r>
              <a:rPr lang="en-US" sz="2800" dirty="0" smtClean="0">
                <a:solidFill>
                  <a:srgbClr val="0092C8"/>
                </a:solidFill>
                <a:latin typeface="Arial Black" charset="0"/>
              </a:rPr>
              <a:t>Wound Healing </a:t>
            </a:r>
            <a:endParaRPr lang="en-US" sz="2800" b="1" dirty="0">
              <a:solidFill>
                <a:srgbClr val="0092C8"/>
              </a:solidFill>
              <a:latin typeface="Arial" charset="0"/>
            </a:endParaRPr>
          </a:p>
        </p:txBody>
      </p:sp>
      <p:sp>
        <p:nvSpPr>
          <p:cNvPr id="64534" name="Rectangle 22"/>
          <p:cNvSpPr>
            <a:spLocks noChangeArrowheads="1"/>
          </p:cNvSpPr>
          <p:nvPr/>
        </p:nvSpPr>
        <p:spPr bwMode="auto">
          <a:xfrm>
            <a:off x="6491288" y="2827338"/>
            <a:ext cx="1958975" cy="577850"/>
          </a:xfrm>
          <a:prstGeom prst="rect">
            <a:avLst/>
          </a:prstGeom>
          <a:noFill/>
          <a:ln w="9525">
            <a:noFill/>
            <a:miter lim="800000"/>
            <a:headEnd/>
            <a:tailEnd/>
          </a:ln>
        </p:spPr>
        <p:txBody>
          <a:bodyPr wrap="none" lIns="0" tIns="0" rIns="0" bIns="0">
            <a:spAutoFit/>
          </a:bodyPr>
          <a:lstStyle/>
          <a:p>
            <a:pPr eaLnBrk="1" hangingPunct="1">
              <a:lnSpc>
                <a:spcPct val="90000"/>
              </a:lnSpc>
            </a:pPr>
            <a:r>
              <a:rPr lang="en-US" sz="2100" b="1">
                <a:solidFill>
                  <a:srgbClr val="000000"/>
                </a:solidFill>
                <a:latin typeface="Arial" charset="0"/>
              </a:rPr>
              <a:t>Migrating white</a:t>
            </a:r>
            <a:br>
              <a:rPr lang="en-US" sz="2100" b="1">
                <a:solidFill>
                  <a:srgbClr val="000000"/>
                </a:solidFill>
                <a:latin typeface="Arial" charset="0"/>
              </a:rPr>
            </a:br>
            <a:r>
              <a:rPr lang="en-US" sz="2100" b="1">
                <a:solidFill>
                  <a:srgbClr val="000000"/>
                </a:solidFill>
                <a:latin typeface="Arial" charset="0"/>
              </a:rPr>
              <a:t>blood cell</a:t>
            </a:r>
            <a:endParaRPr lang="en-US" sz="1800" b="1">
              <a:latin typeface="Arial" charset="0"/>
            </a:endParaRPr>
          </a:p>
        </p:txBody>
      </p:sp>
      <p:sp>
        <p:nvSpPr>
          <p:cNvPr id="64535" name="Rectangle 23"/>
          <p:cNvSpPr>
            <a:spLocks noChangeArrowheads="1"/>
          </p:cNvSpPr>
          <p:nvPr/>
        </p:nvSpPr>
        <p:spPr bwMode="auto">
          <a:xfrm>
            <a:off x="6246813" y="3862388"/>
            <a:ext cx="782637" cy="320675"/>
          </a:xfrm>
          <a:prstGeom prst="rect">
            <a:avLst/>
          </a:prstGeom>
          <a:noFill/>
          <a:ln w="9525">
            <a:noFill/>
            <a:miter lim="800000"/>
            <a:headEnd/>
            <a:tailEnd/>
          </a:ln>
        </p:spPr>
        <p:txBody>
          <a:bodyPr wrap="none" lIns="0" tIns="0" rIns="0" bIns="0">
            <a:spAutoFit/>
          </a:bodyPr>
          <a:lstStyle/>
          <a:p>
            <a:pPr eaLnBrk="1" hangingPunct="1"/>
            <a:r>
              <a:rPr lang="en-US" sz="2100" b="1">
                <a:solidFill>
                  <a:srgbClr val="000000"/>
                </a:solidFill>
                <a:latin typeface="Arial" charset="0"/>
              </a:rPr>
              <a:t>Artery</a:t>
            </a:r>
            <a:endParaRPr lang="en-US" sz="1800" b="1">
              <a:latin typeface="Arial" charset="0"/>
            </a:endParaRPr>
          </a:p>
        </p:txBody>
      </p:sp>
      <p:sp>
        <p:nvSpPr>
          <p:cNvPr id="64536" name="Freeform 24"/>
          <p:cNvSpPr>
            <a:spLocks/>
          </p:cNvSpPr>
          <p:nvPr/>
        </p:nvSpPr>
        <p:spPr bwMode="auto">
          <a:xfrm>
            <a:off x="6159500" y="966788"/>
            <a:ext cx="98425" cy="473075"/>
          </a:xfrm>
          <a:custGeom>
            <a:avLst/>
            <a:gdLst/>
            <a:ahLst/>
            <a:cxnLst>
              <a:cxn ang="0">
                <a:pos x="2" y="0"/>
              </a:cxn>
              <a:cxn ang="0">
                <a:pos x="62" y="0"/>
              </a:cxn>
              <a:cxn ang="0">
                <a:pos x="62" y="298"/>
              </a:cxn>
              <a:cxn ang="0">
                <a:pos x="0" y="298"/>
              </a:cxn>
            </a:cxnLst>
            <a:rect l="0" t="0" r="r" b="b"/>
            <a:pathLst>
              <a:path w="62" h="298">
                <a:moveTo>
                  <a:pt x="2" y="0"/>
                </a:moveTo>
                <a:lnTo>
                  <a:pt x="62" y="0"/>
                </a:lnTo>
                <a:lnTo>
                  <a:pt x="62" y="298"/>
                </a:lnTo>
                <a:lnTo>
                  <a:pt x="0" y="298"/>
                </a:lnTo>
              </a:path>
            </a:pathLst>
          </a:custGeom>
          <a:noFill/>
          <a:ln w="12700">
            <a:solidFill>
              <a:schemeClr val="tx1"/>
            </a:solidFill>
            <a:round/>
            <a:headEnd/>
            <a:tailEnd/>
          </a:ln>
          <a:effectLst/>
        </p:spPr>
        <p:txBody>
          <a:bodyPr wrap="none" anchor="ctr"/>
          <a:lstStyle/>
          <a:p>
            <a:endParaRPr lang="en-US"/>
          </a:p>
        </p:txBody>
      </p:sp>
    </p:spTree>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Skin Healing Issues</a:t>
            </a:r>
            <a:endParaRPr lang="en-US" dirty="0"/>
          </a:p>
        </p:txBody>
      </p:sp>
      <p:sp>
        <p:nvSpPr>
          <p:cNvPr id="3" name="Content Placeholder 2"/>
          <p:cNvSpPr>
            <a:spLocks noGrp="1"/>
          </p:cNvSpPr>
          <p:nvPr>
            <p:ph idx="1"/>
          </p:nvPr>
        </p:nvSpPr>
        <p:spPr>
          <a:xfrm>
            <a:off x="460375" y="990601"/>
            <a:ext cx="8228013" cy="5321300"/>
          </a:xfrm>
        </p:spPr>
        <p:txBody>
          <a:bodyPr/>
          <a:lstStyle/>
          <a:p>
            <a:r>
              <a:rPr lang="en-US" dirty="0" smtClean="0"/>
              <a:t>Hematoma – blood pocket</a:t>
            </a:r>
          </a:p>
          <a:p>
            <a:r>
              <a:rPr lang="en-US" dirty="0" smtClean="0"/>
              <a:t>Seroma – clear fluid pocket</a:t>
            </a:r>
          </a:p>
          <a:p>
            <a:r>
              <a:rPr lang="en-US" dirty="0" smtClean="0"/>
              <a:t>Fibrosis - scarring</a:t>
            </a:r>
          </a:p>
          <a:p>
            <a:r>
              <a:rPr lang="en-US" dirty="0" smtClean="0"/>
              <a:t>Hypertropic Scar – routine scar</a:t>
            </a:r>
          </a:p>
          <a:p>
            <a:r>
              <a:rPr lang="en-US" dirty="0" smtClean="0"/>
              <a:t>Keloid – terrible scar</a:t>
            </a:r>
          </a:p>
          <a:p>
            <a:r>
              <a:rPr lang="en-US" dirty="0" smtClean="0"/>
              <a:t>Granulation tissue – when angiogenesis (new blood vessels) occurs in the wound </a:t>
            </a:r>
            <a:endParaRPr lang="en-US" dirty="0"/>
          </a:p>
        </p:txBody>
      </p:sp>
    </p:spTree>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Wound Closure</a:t>
            </a:r>
            <a:endParaRPr lang="en-US" dirty="0"/>
          </a:p>
        </p:txBody>
      </p:sp>
      <p:sp>
        <p:nvSpPr>
          <p:cNvPr id="3" name="Content Placeholder 2"/>
          <p:cNvSpPr>
            <a:spLocks noGrp="1"/>
          </p:cNvSpPr>
          <p:nvPr>
            <p:ph idx="1"/>
          </p:nvPr>
        </p:nvSpPr>
        <p:spPr>
          <a:xfrm>
            <a:off x="460375" y="838201"/>
            <a:ext cx="8228013" cy="5473700"/>
          </a:xfrm>
        </p:spPr>
        <p:txBody>
          <a:bodyPr/>
          <a:lstStyle/>
          <a:p>
            <a:r>
              <a:rPr lang="en-US" sz="2400" b="1" dirty="0" smtClean="0"/>
              <a:t>Primary, Secondary, and Tertiary Intention</a:t>
            </a:r>
          </a:p>
          <a:p>
            <a:r>
              <a:rPr lang="en-US" sz="2400" b="1" dirty="0" smtClean="0"/>
              <a:t>Primary Intention:</a:t>
            </a:r>
            <a:endParaRPr lang="en-US" sz="2400" dirty="0" smtClean="0"/>
          </a:p>
          <a:p>
            <a:r>
              <a:rPr lang="en-US" sz="2400" dirty="0" smtClean="0"/>
              <a:t>When wound edges are directly next to one another </a:t>
            </a:r>
          </a:p>
          <a:p>
            <a:r>
              <a:rPr lang="en-US" sz="2400" dirty="0" smtClean="0"/>
              <a:t>Little tissue loss </a:t>
            </a:r>
          </a:p>
          <a:p>
            <a:r>
              <a:rPr lang="en-US" sz="2400" dirty="0" smtClean="0"/>
              <a:t>Minimal scarring occurs </a:t>
            </a:r>
          </a:p>
          <a:p>
            <a:r>
              <a:rPr lang="en-US" sz="2400" dirty="0" smtClean="0"/>
              <a:t>Most surgical wounds heal by first intention healing </a:t>
            </a:r>
          </a:p>
          <a:p>
            <a:r>
              <a:rPr lang="en-US" sz="2400" dirty="0" smtClean="0"/>
              <a:t>Wound closure is performed with sutures, staples, or adhesive at the time of initial evaluation </a:t>
            </a:r>
          </a:p>
          <a:p>
            <a:r>
              <a:rPr lang="en-US" sz="2400" dirty="0" smtClean="0"/>
              <a:t>example: well repaired lacerations, well reduced bone fractures, healing after flap </a:t>
            </a:r>
            <a:r>
              <a:rPr lang="en-US" dirty="0" smtClean="0"/>
              <a:t>surgery. </a:t>
            </a:r>
          </a:p>
        </p:txBody>
      </p:sp>
    </p:spTree>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Sutures (1)</a:t>
            </a:r>
            <a:endParaRPr lang="en-US" dirty="0"/>
          </a:p>
        </p:txBody>
      </p:sp>
      <p:sp>
        <p:nvSpPr>
          <p:cNvPr id="3" name="Content Placeholder 2"/>
          <p:cNvSpPr>
            <a:spLocks noGrp="1"/>
          </p:cNvSpPr>
          <p:nvPr>
            <p:ph idx="1"/>
          </p:nvPr>
        </p:nvSpPr>
        <p:spPr>
          <a:xfrm>
            <a:off x="460375" y="990601"/>
            <a:ext cx="8228013" cy="5321300"/>
          </a:xfrm>
        </p:spPr>
        <p:txBody>
          <a:bodyPr/>
          <a:lstStyle/>
          <a:p>
            <a:pPr marL="0" indent="0">
              <a:buNone/>
            </a:pPr>
            <a:r>
              <a:rPr lang="en-US" dirty="0"/>
              <a:t>Sutures are normally classified into two types, </a:t>
            </a:r>
            <a:r>
              <a:rPr lang="en-US" b="1" dirty="0"/>
              <a:t>absorbable</a:t>
            </a:r>
            <a:r>
              <a:rPr lang="en-US" dirty="0"/>
              <a:t> and </a:t>
            </a:r>
            <a:r>
              <a:rPr lang="en-US" b="1" dirty="0"/>
              <a:t>non-absorbable </a:t>
            </a:r>
            <a:r>
              <a:rPr lang="en-US" dirty="0"/>
              <a:t>sutures. They can also be classified based on their construction, either mono-filament or multi-filament and also whether they are made from natural or synthetic materials. Sutures can also be classified according to their usage e.g. cardiovascular sutures, ophthalmic sutures, general sutures, orthopaedic sutures etc.</a:t>
            </a:r>
          </a:p>
          <a:p>
            <a:endParaRPr lang="en-US" dirty="0"/>
          </a:p>
        </p:txBody>
      </p:sp>
    </p:spTree>
    <p:extLst>
      <p:ext uri="{BB962C8B-B14F-4D97-AF65-F5344CB8AC3E}">
        <p14:creationId xmlns:p14="http://schemas.microsoft.com/office/powerpoint/2010/main" val="2646398541"/>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Sutures (2)</a:t>
            </a:r>
            <a:endParaRPr lang="en-US" dirty="0"/>
          </a:p>
        </p:txBody>
      </p:sp>
      <p:sp>
        <p:nvSpPr>
          <p:cNvPr id="3" name="Content Placeholder 2"/>
          <p:cNvSpPr>
            <a:spLocks noGrp="1"/>
          </p:cNvSpPr>
          <p:nvPr>
            <p:ph idx="1"/>
          </p:nvPr>
        </p:nvSpPr>
        <p:spPr>
          <a:xfrm>
            <a:off x="460375" y="990601"/>
            <a:ext cx="8228013" cy="5321300"/>
          </a:xfrm>
        </p:spPr>
        <p:txBody>
          <a:bodyPr/>
          <a:lstStyle/>
          <a:p>
            <a:r>
              <a:rPr lang="en-US" sz="2800" b="1" dirty="0" smtClean="0"/>
              <a:t>Absorbable sutures </a:t>
            </a:r>
            <a:r>
              <a:rPr lang="en-US" sz="2800" dirty="0" smtClean="0"/>
              <a:t>break </a:t>
            </a:r>
            <a:r>
              <a:rPr lang="en-US" sz="2800" dirty="0"/>
              <a:t>down harmlessly in the body over time without intervention, and those which are </a:t>
            </a:r>
            <a:r>
              <a:rPr lang="en-US" sz="2800" b="1" dirty="0"/>
              <a:t>non-absorbable</a:t>
            </a:r>
            <a:r>
              <a:rPr lang="en-US" sz="2800" dirty="0"/>
              <a:t> and must be manually removed if they are not left indefinitely.  </a:t>
            </a:r>
          </a:p>
          <a:p>
            <a:r>
              <a:rPr lang="en-US" sz="2800" dirty="0"/>
              <a:t>Sutures to be placed internally would require re-opening if they were to be removed. Sutures which lie on the exterior of the body can be removed within minutes, and without re-opening the wound. As a result, absorbable sutures are often used internally; non-absorbable externally.</a:t>
            </a:r>
          </a:p>
          <a:p>
            <a:endParaRPr lang="en-US" dirty="0"/>
          </a:p>
        </p:txBody>
      </p:sp>
    </p:spTree>
    <p:extLst>
      <p:ext uri="{BB962C8B-B14F-4D97-AF65-F5344CB8AC3E}">
        <p14:creationId xmlns:p14="http://schemas.microsoft.com/office/powerpoint/2010/main" val="2135462282"/>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Suture (3)  Absorbable</a:t>
            </a:r>
            <a:endParaRPr lang="en-US" dirty="0"/>
          </a:p>
        </p:txBody>
      </p:sp>
      <p:sp>
        <p:nvSpPr>
          <p:cNvPr id="3" name="Content Placeholder 2"/>
          <p:cNvSpPr>
            <a:spLocks noGrp="1"/>
          </p:cNvSpPr>
          <p:nvPr>
            <p:ph idx="1"/>
          </p:nvPr>
        </p:nvSpPr>
        <p:spPr>
          <a:xfrm>
            <a:off x="460375" y="914400"/>
            <a:ext cx="8228013" cy="5714999"/>
          </a:xfrm>
        </p:spPr>
        <p:txBody>
          <a:bodyPr/>
          <a:lstStyle/>
          <a:p>
            <a:r>
              <a:rPr lang="en-US" sz="2800" b="1" dirty="0" smtClean="0"/>
              <a:t>Plain catgut </a:t>
            </a:r>
            <a:r>
              <a:rPr lang="en-US" sz="2800" dirty="0" smtClean="0"/>
              <a:t>– purified collagen taken from bovine intestines – lasts at least 7 days</a:t>
            </a:r>
          </a:p>
          <a:p>
            <a:r>
              <a:rPr lang="en-US" sz="2800" b="1" dirty="0" smtClean="0"/>
              <a:t>Chromic catgut </a:t>
            </a:r>
            <a:r>
              <a:rPr lang="en-US" sz="2800" dirty="0" smtClean="0"/>
              <a:t>– purified collagen from bovine treated with chromic acid salts – last 10 -14 days</a:t>
            </a:r>
          </a:p>
          <a:p>
            <a:r>
              <a:rPr lang="en-US" sz="2800" b="1" dirty="0" smtClean="0"/>
              <a:t>Polyglycolide</a:t>
            </a:r>
            <a:r>
              <a:rPr lang="en-US" sz="2800" dirty="0" smtClean="0"/>
              <a:t> (Vicryl, Dexon) – braided synthetic absorbable suture made from polyglycolic acid and coated with L-</a:t>
            </a:r>
            <a:r>
              <a:rPr lang="en-US" sz="2800" dirty="0" err="1" smtClean="0"/>
              <a:t>laurin</a:t>
            </a:r>
            <a:r>
              <a:rPr lang="en-US" sz="2800" dirty="0" smtClean="0"/>
              <a:t> and L-lysine (82% at least 2 weeks and 23% at least 4 weeks)</a:t>
            </a:r>
          </a:p>
          <a:p>
            <a:r>
              <a:rPr lang="en-US" sz="2800" b="1" dirty="0" err="1" smtClean="0"/>
              <a:t>Polydioxane</a:t>
            </a:r>
            <a:r>
              <a:rPr lang="en-US" sz="2800" smtClean="0"/>
              <a:t> (PDS)– </a:t>
            </a:r>
            <a:r>
              <a:rPr lang="en-US" sz="2800" dirty="0" smtClean="0"/>
              <a:t>synthetic monofilament that lasts 2 to 4 weeks</a:t>
            </a:r>
            <a:endParaRPr lang="en-US" sz="2800" dirty="0"/>
          </a:p>
        </p:txBody>
      </p:sp>
    </p:spTree>
    <p:extLst>
      <p:ext uri="{BB962C8B-B14F-4D97-AF65-F5344CB8AC3E}">
        <p14:creationId xmlns:p14="http://schemas.microsoft.com/office/powerpoint/2010/main" val="859895143"/>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8788" y="152400"/>
            <a:ext cx="8226425" cy="533400"/>
          </a:xfrm>
        </p:spPr>
        <p:txBody>
          <a:bodyPr/>
          <a:lstStyle/>
          <a:p>
            <a:r>
              <a:rPr lang="en-US" dirty="0" smtClean="0"/>
              <a:t>Sutures (4) Non-absorbable</a:t>
            </a:r>
            <a:endParaRPr lang="en-US" dirty="0"/>
          </a:p>
        </p:txBody>
      </p:sp>
      <p:sp>
        <p:nvSpPr>
          <p:cNvPr id="3" name="Content Placeholder 2"/>
          <p:cNvSpPr>
            <a:spLocks noGrp="1"/>
          </p:cNvSpPr>
          <p:nvPr>
            <p:ph idx="1"/>
          </p:nvPr>
        </p:nvSpPr>
        <p:spPr>
          <a:xfrm>
            <a:off x="152400" y="609600"/>
            <a:ext cx="8839200" cy="6248400"/>
          </a:xfrm>
        </p:spPr>
        <p:txBody>
          <a:bodyPr/>
          <a:lstStyle/>
          <a:p>
            <a:r>
              <a:rPr lang="en-US" sz="2400" i="1" dirty="0" smtClean="0"/>
              <a:t>Non-absorbable sutures</a:t>
            </a:r>
            <a:r>
              <a:rPr lang="en-US" sz="2400" dirty="0" smtClean="0"/>
              <a:t> are made of special silk or the synthetics polypropylene, polyester or nylon.</a:t>
            </a:r>
          </a:p>
          <a:p>
            <a:r>
              <a:rPr lang="en-US" sz="2400" dirty="0" smtClean="0"/>
              <a:t>Ethibond - A nonabsorbable, braided, sterile, surgical suture composed of Poly (ethylene, terephthalate). </a:t>
            </a:r>
          </a:p>
          <a:p>
            <a:r>
              <a:rPr lang="en-US" sz="2400" dirty="0" smtClean="0"/>
              <a:t>PROLENE Suture is indicated for use in general soft tissue approximation and/or ligation, including use in cardiovascular, ophthalmic and neurological procedures.</a:t>
            </a:r>
          </a:p>
          <a:p>
            <a:r>
              <a:rPr lang="en-US" sz="2400" dirty="0" smtClean="0"/>
              <a:t>ETHILON -A nonabsorbable, sterile, surgical, monofilament suture composed of the long-chain, aliphatic polymers Nylon 6 and Nylon 6.6. </a:t>
            </a:r>
          </a:p>
          <a:p>
            <a:r>
              <a:rPr lang="en-US" sz="2400" u="sng" dirty="0" smtClean="0"/>
              <a:t>Surgical Stainless Steel Suture </a:t>
            </a:r>
            <a:r>
              <a:rPr lang="en-US" sz="2400" b="1" dirty="0" smtClean="0"/>
              <a:t>-</a:t>
            </a:r>
            <a:r>
              <a:rPr lang="en-US" sz="2400" dirty="0" smtClean="0"/>
              <a:t>A nonabsorbable, sterile surgical suture composed of 316L stainless steel. Indicated for use in abdominal wound closure, hernia repair, sternal closure and orthopaedic procedures including cerclage and tendon repair.</a:t>
            </a:r>
          </a:p>
          <a:p>
            <a:endParaRPr lang="en-US" dirty="0" smtClean="0"/>
          </a:p>
          <a:p>
            <a:endParaRPr lang="en-US" dirty="0" smtClean="0"/>
          </a:p>
          <a:p>
            <a:endParaRPr lang="en-US" dirty="0"/>
          </a:p>
        </p:txBody>
      </p:sp>
    </p:spTree>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Sutures (5)</a:t>
            </a:r>
            <a:endParaRPr lang="en-US" dirty="0"/>
          </a:p>
        </p:txBody>
      </p:sp>
      <p:sp>
        <p:nvSpPr>
          <p:cNvPr id="3" name="Content Placeholder 2"/>
          <p:cNvSpPr>
            <a:spLocks noGrp="1"/>
          </p:cNvSpPr>
          <p:nvPr>
            <p:ph idx="1"/>
          </p:nvPr>
        </p:nvSpPr>
        <p:spPr>
          <a:xfrm>
            <a:off x="460375" y="838200"/>
            <a:ext cx="8378825" cy="5473701"/>
          </a:xfrm>
        </p:spPr>
        <p:txBody>
          <a:bodyPr/>
          <a:lstStyle/>
          <a:p>
            <a:pPr marL="0" indent="0">
              <a:buNone/>
            </a:pPr>
            <a:r>
              <a:rPr lang="en-US" b="1" dirty="0" smtClean="0"/>
              <a:t>Removal</a:t>
            </a:r>
            <a:endParaRPr lang="en-US" b="1" dirty="0"/>
          </a:p>
          <a:p>
            <a:pPr marL="0" indent="0">
              <a:buNone/>
            </a:pPr>
            <a:r>
              <a:rPr lang="en-US" sz="2400" dirty="0"/>
              <a:t>Whereas some sutures are intended to be permanent, and others in specialized cases may be kept in place for an extended period of many weeks, as a rule sutures are a short term device to allow healing of a trauma or wound.</a:t>
            </a:r>
          </a:p>
          <a:p>
            <a:pPr marL="0" indent="0">
              <a:buNone/>
            </a:pPr>
            <a:r>
              <a:rPr lang="en-US" sz="2400" dirty="0" smtClean="0"/>
              <a:t>Different </a:t>
            </a:r>
            <a:r>
              <a:rPr lang="en-US" sz="2400" dirty="0"/>
              <a:t>parts of the body heal at different speed. Common time to remove stitches will vary: facial wounds 3–5 days; scalp wound 7–10 days; limbs 10–14 days; joints 14 days; trunk of the body 7–10 days</a:t>
            </a:r>
            <a:r>
              <a:rPr lang="en-US" sz="2400" dirty="0" smtClean="0"/>
              <a:t>. </a:t>
            </a:r>
            <a:endParaRPr lang="en-US" sz="2400" dirty="0"/>
          </a:p>
        </p:txBody>
      </p:sp>
    </p:spTree>
    <p:extLst>
      <p:ext uri="{BB962C8B-B14F-4D97-AF65-F5344CB8AC3E}">
        <p14:creationId xmlns:p14="http://schemas.microsoft.com/office/powerpoint/2010/main" val="4123196526"/>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Secondary Intention:</a:t>
            </a:r>
            <a:br>
              <a:rPr lang="en-US" dirty="0" smtClean="0"/>
            </a:br>
            <a:endParaRPr lang="en-US" dirty="0"/>
          </a:p>
        </p:txBody>
      </p:sp>
      <p:sp>
        <p:nvSpPr>
          <p:cNvPr id="3" name="Content Placeholder 2"/>
          <p:cNvSpPr>
            <a:spLocks noGrp="1"/>
          </p:cNvSpPr>
          <p:nvPr>
            <p:ph idx="1"/>
          </p:nvPr>
        </p:nvSpPr>
        <p:spPr>
          <a:xfrm>
            <a:off x="460375" y="838201"/>
            <a:ext cx="8228013" cy="5473700"/>
          </a:xfrm>
        </p:spPr>
        <p:txBody>
          <a:bodyPr/>
          <a:lstStyle/>
          <a:p>
            <a:r>
              <a:rPr lang="en-US" sz="2400" dirty="0" smtClean="0"/>
              <a:t>The wound is allowed to granulate </a:t>
            </a:r>
          </a:p>
          <a:p>
            <a:r>
              <a:rPr lang="en-US" sz="2400" dirty="0" smtClean="0"/>
              <a:t>Surgeon may pack the wound with a gauze or use a drainage system </a:t>
            </a:r>
          </a:p>
          <a:p>
            <a:r>
              <a:rPr lang="en-US" sz="2400" dirty="0" smtClean="0"/>
              <a:t>Granulation results in a broader scar </a:t>
            </a:r>
          </a:p>
          <a:p>
            <a:r>
              <a:rPr lang="en-US" sz="2400" dirty="0" smtClean="0"/>
              <a:t>Healing process can be slow due to presence of drainage from infection </a:t>
            </a:r>
          </a:p>
          <a:p>
            <a:r>
              <a:rPr lang="en-US" sz="2400" dirty="0" smtClean="0"/>
              <a:t>Wound care must be performed daily to encourage wound debris removal to allow for granulation tissue formation </a:t>
            </a:r>
          </a:p>
          <a:p>
            <a:r>
              <a:rPr lang="en-US" sz="2400" dirty="0" smtClean="0"/>
              <a:t>examples: gingivectomy, gingivoplasty, tooth extraction sockets, poorly reduced fractures. </a:t>
            </a:r>
          </a:p>
          <a:p>
            <a:endParaRPr lang="en-US" dirty="0"/>
          </a:p>
        </p:txBody>
      </p:sp>
    </p:spTree>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Tertiary Intention (Delayed primary closure)</a:t>
            </a:r>
            <a:endParaRPr lang="en-US" dirty="0"/>
          </a:p>
        </p:txBody>
      </p:sp>
      <p:sp>
        <p:nvSpPr>
          <p:cNvPr id="3" name="Content Placeholder 2"/>
          <p:cNvSpPr>
            <a:spLocks noGrp="1"/>
          </p:cNvSpPr>
          <p:nvPr>
            <p:ph idx="1"/>
          </p:nvPr>
        </p:nvSpPr>
        <p:spPr/>
        <p:txBody>
          <a:bodyPr/>
          <a:lstStyle/>
          <a:p>
            <a:r>
              <a:rPr lang="en-US" dirty="0" smtClean="0"/>
              <a:t>The wound is initially cleaned, debrided and observed, typically 4 or 5 days before closure. </a:t>
            </a:r>
          </a:p>
          <a:p>
            <a:r>
              <a:rPr lang="en-US" dirty="0" smtClean="0"/>
              <a:t>The wound is purposely left open </a:t>
            </a:r>
          </a:p>
          <a:p>
            <a:r>
              <a:rPr lang="en-US" dirty="0" smtClean="0"/>
              <a:t>example: healing of wounds by use of tissue grafts.</a:t>
            </a:r>
            <a:endParaRPr lang="en-US" dirty="0"/>
          </a:p>
        </p:txBody>
      </p:sp>
    </p:spTree>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80" name="Rectangle 4"/>
          <p:cNvSpPr>
            <a:spLocks noGrp="1" noChangeArrowheads="1"/>
          </p:cNvSpPr>
          <p:nvPr>
            <p:ph type="title"/>
          </p:nvPr>
        </p:nvSpPr>
        <p:spPr/>
        <p:txBody>
          <a:bodyPr/>
          <a:lstStyle/>
          <a:p>
            <a:r>
              <a:rPr lang="en-US"/>
              <a:t>Developmental Aspects: Fetal</a:t>
            </a:r>
          </a:p>
        </p:txBody>
      </p:sp>
      <p:sp>
        <p:nvSpPr>
          <p:cNvPr id="101381" name="Rectangle 5"/>
          <p:cNvSpPr>
            <a:spLocks noGrp="1" noChangeArrowheads="1"/>
          </p:cNvSpPr>
          <p:nvPr>
            <p:ph type="body" idx="1"/>
          </p:nvPr>
        </p:nvSpPr>
        <p:spPr/>
        <p:txBody>
          <a:bodyPr/>
          <a:lstStyle/>
          <a:p>
            <a:r>
              <a:rPr lang="en-US"/>
              <a:t>Ectoderm </a:t>
            </a:r>
            <a:r>
              <a:rPr lang="en-US">
                <a:sym typeface="Symbol" pitchFamily="18" charset="2"/>
              </a:rPr>
              <a:t></a:t>
            </a:r>
            <a:r>
              <a:rPr lang="en-US"/>
              <a:t> epidermis </a:t>
            </a:r>
          </a:p>
          <a:p>
            <a:r>
              <a:rPr lang="en-US"/>
              <a:t>Mesoderm </a:t>
            </a:r>
            <a:r>
              <a:rPr lang="en-US">
                <a:sym typeface="Symbol" pitchFamily="18" charset="2"/>
              </a:rPr>
              <a:t></a:t>
            </a:r>
            <a:r>
              <a:rPr lang="en-US"/>
              <a:t> dermis and hypodermis </a:t>
            </a:r>
          </a:p>
          <a:p>
            <a:r>
              <a:rPr lang="en-US"/>
              <a:t>Lanugo coat: covering of delicate hairs in 5th and 6th month</a:t>
            </a:r>
          </a:p>
          <a:p>
            <a:r>
              <a:rPr lang="en-US"/>
              <a:t>Vernix caseosa: sebaceous gland secretion; protects skin of fetus</a:t>
            </a:r>
          </a:p>
        </p:txBody>
      </p:sp>
    </p:spTree>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8" name="Rectangle 4"/>
          <p:cNvSpPr>
            <a:spLocks noGrp="1" noChangeArrowheads="1"/>
          </p:cNvSpPr>
          <p:nvPr>
            <p:ph type="title"/>
          </p:nvPr>
        </p:nvSpPr>
        <p:spPr/>
        <p:txBody>
          <a:bodyPr/>
          <a:lstStyle/>
          <a:p>
            <a:r>
              <a:rPr lang="en-US"/>
              <a:t>Developmental Aspects: Adolescent to Adult</a:t>
            </a:r>
          </a:p>
        </p:txBody>
      </p:sp>
      <p:sp>
        <p:nvSpPr>
          <p:cNvPr id="103429" name="Rectangle 5"/>
          <p:cNvSpPr>
            <a:spLocks noGrp="1" noChangeArrowheads="1"/>
          </p:cNvSpPr>
          <p:nvPr>
            <p:ph type="body" idx="1"/>
          </p:nvPr>
        </p:nvSpPr>
        <p:spPr/>
        <p:txBody>
          <a:bodyPr/>
          <a:lstStyle/>
          <a:p>
            <a:r>
              <a:rPr lang="en-US"/>
              <a:t>Sebaceous gland activity increases</a:t>
            </a:r>
          </a:p>
          <a:p>
            <a:r>
              <a:rPr lang="en-US"/>
              <a:t>Effects of cumulative environmental assaults show after age 30</a:t>
            </a:r>
          </a:p>
          <a:p>
            <a:r>
              <a:rPr lang="en-US"/>
              <a:t>Scaling and dermatitis become more common</a:t>
            </a:r>
          </a:p>
        </p:txBody>
      </p:sp>
    </p:spTree>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6" name="Rectangle 4"/>
          <p:cNvSpPr>
            <a:spLocks noGrp="1" noChangeArrowheads="1"/>
          </p:cNvSpPr>
          <p:nvPr>
            <p:ph type="title"/>
          </p:nvPr>
        </p:nvSpPr>
        <p:spPr/>
        <p:txBody>
          <a:bodyPr/>
          <a:lstStyle/>
          <a:p>
            <a:r>
              <a:rPr lang="en-US"/>
              <a:t>Developmental Aspects: Old Age</a:t>
            </a:r>
          </a:p>
        </p:txBody>
      </p:sp>
      <p:sp>
        <p:nvSpPr>
          <p:cNvPr id="105477" name="Rectangle 5"/>
          <p:cNvSpPr>
            <a:spLocks noGrp="1" noChangeArrowheads="1"/>
          </p:cNvSpPr>
          <p:nvPr>
            <p:ph type="body" idx="1"/>
          </p:nvPr>
        </p:nvSpPr>
        <p:spPr/>
        <p:txBody>
          <a:bodyPr/>
          <a:lstStyle/>
          <a:p>
            <a:r>
              <a:rPr lang="en-US"/>
              <a:t>Epidermal replacement slows, skin becomes thin, dry, and itchy</a:t>
            </a:r>
          </a:p>
          <a:p>
            <a:r>
              <a:rPr lang="en-US"/>
              <a:t>Subcutaneous fat and elasticity decrease, leading to cold intolerance and wrinkles</a:t>
            </a:r>
          </a:p>
          <a:p>
            <a:r>
              <a:rPr lang="en-US"/>
              <a:t>Increased risk of cancer due to decreased numbers of melanocytes and dendritic cells </a:t>
            </a:r>
          </a:p>
        </p:txBody>
      </p:sp>
    </p:spTree>
  </p:cSld>
  <p:clrMapOvr>
    <a:masterClrMapping/>
  </p:clrMapOvr>
</p:sld>
</file>

<file path=ppt/theme/theme1.xml><?xml version="1.0" encoding="utf-8"?>
<a:theme xmlns:a="http://schemas.openxmlformats.org/drawingml/2006/main" name="Marieb_Lect_Design_Approved">
  <a:themeElements>
    <a:clrScheme name="Marieb_Lect_Design_Approved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Marieb_Lect_Design_Approved">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charset="0"/>
          </a:defRPr>
        </a:defPPr>
      </a:lstStyle>
    </a:lnDef>
  </a:objectDefaults>
  <a:extraClrSchemeLst>
    <a:extraClrScheme>
      <a:clrScheme name="Marieb_Lect_Design_Approved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Marieb_Lect_Design_Approved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Marieb_Lect_Design_Approved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Marieb_Lect_Design_Approved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Marieb_Lect_Design_Approved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Marieb_Lect_Design_Approved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Marieb_Lect_Design_Approved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Marieb_Lect_Design_Approved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Marieb_Lect_Design_Approved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Marieb_Lect_Design_Approved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Marieb_Lect_Design_Approved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Marieb_Lect_Design_Approved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Marieb_Lect_Des_App-blank">
  <a:themeElements>
    <a:clrScheme name="Marieb_Lect_Des_App-blank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Marieb_Lect_Des_App-blank">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charset="0"/>
          </a:defRPr>
        </a:defPPr>
      </a:lstStyle>
    </a:lnDef>
  </a:objectDefaults>
  <a:extraClrSchemeLst>
    <a:extraClrScheme>
      <a:clrScheme name="Marieb_Lect_Des_App-blank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Marieb_Lect_Des_App-blank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Marieb_Lect_Des_App-blank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Marieb_Lect_Des_App-blank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Marieb_Lect_Des_App-blank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Marieb_Lect_Des_App-blank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Marieb_Lect_Des_App-blank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Marieb_Lect_Des_App-blank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Marieb_Lect_Des_App-blank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Marieb_Lect_Des_App-blank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Marieb_Lect_Des_App-blank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Marieb_Lect_Des_App-blank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G4_01:Production_Current:HAP8:Marieb_Lect_Des_App-blank.pot</Template>
  <TotalTime>2811</TotalTime>
  <Words>6881</Words>
  <Application>Microsoft Office PowerPoint</Application>
  <PresentationFormat>On-screen Show (4:3)</PresentationFormat>
  <Paragraphs>937</Paragraphs>
  <Slides>144</Slides>
  <Notes>2</Notes>
  <HiddenSlides>0</HiddenSlides>
  <MMClips>0</MMClips>
  <ScaleCrop>false</ScaleCrop>
  <HeadingPairs>
    <vt:vector size="4" baseType="variant">
      <vt:variant>
        <vt:lpstr>Theme</vt:lpstr>
      </vt:variant>
      <vt:variant>
        <vt:i4>2</vt:i4>
      </vt:variant>
      <vt:variant>
        <vt:lpstr>Slide Titles</vt:lpstr>
      </vt:variant>
      <vt:variant>
        <vt:i4>144</vt:i4>
      </vt:variant>
    </vt:vector>
  </HeadingPairs>
  <TitlesOfParts>
    <vt:vector size="146" baseType="lpstr">
      <vt:lpstr>Marieb_Lect_Design_Approved</vt:lpstr>
      <vt:lpstr>Marieb_Lect_Des_App-blank</vt:lpstr>
      <vt:lpstr>5  </vt:lpstr>
      <vt:lpstr>Integumentary System (Organs of)</vt:lpstr>
      <vt:lpstr>Integumentary System Functions</vt:lpstr>
      <vt:lpstr>Functions of the Integumentary System</vt:lpstr>
      <vt:lpstr>Cathelicidin</vt:lpstr>
      <vt:lpstr>Dermicidin</vt:lpstr>
      <vt:lpstr>Functions of the Integumentary System</vt:lpstr>
      <vt:lpstr>Chemicals that can penetrate the skin</vt:lpstr>
      <vt:lpstr>DNA as a biological skin barrier</vt:lpstr>
      <vt:lpstr>Caution!! </vt:lpstr>
      <vt:lpstr>Functions of the Integumentary System</vt:lpstr>
      <vt:lpstr>PowerPoint Presentation</vt:lpstr>
      <vt:lpstr>PowerPoint Presentation</vt:lpstr>
      <vt:lpstr>Functions of the Integumentary System</vt:lpstr>
      <vt:lpstr>Vitamin D Synthesis</vt:lpstr>
      <vt:lpstr>Other Metabolic Functions</vt:lpstr>
      <vt:lpstr>Skin (the cutaneous membrane)</vt:lpstr>
      <vt:lpstr>Skin (Integument)</vt:lpstr>
      <vt:lpstr>PowerPoint Presentation</vt:lpstr>
      <vt:lpstr>Epidermis</vt:lpstr>
      <vt:lpstr>(1) Keratinocytes</vt:lpstr>
      <vt:lpstr>(2) Melanocytes</vt:lpstr>
      <vt:lpstr>(3) Langerhan’s Cell</vt:lpstr>
      <vt:lpstr>Langerhan’s Cell</vt:lpstr>
      <vt:lpstr>PowerPoint Presentation</vt:lpstr>
      <vt:lpstr>Epidermal Layers</vt:lpstr>
      <vt:lpstr>PowerPoint Presentation</vt:lpstr>
      <vt:lpstr>PowerPoint Presentation</vt:lpstr>
      <vt:lpstr>Layers of the Epidermis: Stratum Basale (Basal Layer)</vt:lpstr>
      <vt:lpstr>Hemi-desmosomes</vt:lpstr>
      <vt:lpstr>PowerPoint Presentation</vt:lpstr>
      <vt:lpstr>Layers of the Epidermis: Stratum Spinosum (Prickly Layer)</vt:lpstr>
      <vt:lpstr>PowerPoint Presentation</vt:lpstr>
      <vt:lpstr>Prickle Cell Stain</vt:lpstr>
      <vt:lpstr>Layers of the Epidermis: Stratum Granulosum (Granular Layer)</vt:lpstr>
      <vt:lpstr>Layers of the Epidermis: Stratum Lucidum (Clear Layer)</vt:lpstr>
      <vt:lpstr>Layers of the Epidermis: Stratum Corneum (Horny Layer)</vt:lpstr>
      <vt:lpstr>PowerPoint Presentation</vt:lpstr>
      <vt:lpstr>Skin Color</vt:lpstr>
      <vt:lpstr>Melanin Production</vt:lpstr>
      <vt:lpstr>PowerPoint Presentation</vt:lpstr>
      <vt:lpstr>PowerPoint Presentation</vt:lpstr>
      <vt:lpstr>Melanocortin 1 Receptor</vt:lpstr>
      <vt:lpstr>Melanin Action</vt:lpstr>
      <vt:lpstr>PowerPoint Presentation</vt:lpstr>
      <vt:lpstr>Skin Color</vt:lpstr>
      <vt:lpstr>Stimulants of Melanin Production</vt:lpstr>
      <vt:lpstr>Sunlight</vt:lpstr>
      <vt:lpstr>Description of Waves</vt:lpstr>
      <vt:lpstr>PowerPoint Presentation</vt:lpstr>
      <vt:lpstr>PowerPoint Presentation</vt:lpstr>
      <vt:lpstr>PowerPoint Presentation</vt:lpstr>
      <vt:lpstr>Sunlight</vt:lpstr>
      <vt:lpstr>PowerPoint Presentation</vt:lpstr>
      <vt:lpstr>PowerPoint Presentation</vt:lpstr>
      <vt:lpstr>Sun Protection Formula</vt:lpstr>
      <vt:lpstr>Review of Skin Color</vt:lpstr>
      <vt:lpstr>Dermal – Epidermal Junction</vt:lpstr>
      <vt:lpstr>Dermis</vt:lpstr>
      <vt:lpstr>PowerPoint Presentation</vt:lpstr>
      <vt:lpstr>Layers of the Dermis: Papillary Layer</vt:lpstr>
      <vt:lpstr>PowerPoint Presentation</vt:lpstr>
      <vt:lpstr>Layers of the Dermis: Reticular Layer</vt:lpstr>
      <vt:lpstr>Skin Markings: Finger Prints and Foot Prints</vt:lpstr>
      <vt:lpstr>PowerPoint Presentation</vt:lpstr>
      <vt:lpstr>Cleavage Lines (Langer’s Lines) </vt:lpstr>
      <vt:lpstr>PowerPoint Presentation</vt:lpstr>
      <vt:lpstr>Appendages of the Skin</vt:lpstr>
      <vt:lpstr>Sweat Glands</vt:lpstr>
      <vt:lpstr>PowerPoint Presentation</vt:lpstr>
      <vt:lpstr>Sweat Glands</vt:lpstr>
      <vt:lpstr>PowerPoint Presentation</vt:lpstr>
      <vt:lpstr>PowerPoint Presentation</vt:lpstr>
      <vt:lpstr>Sweat Composition</vt:lpstr>
      <vt:lpstr>Sebaceous (Oil) Glands</vt:lpstr>
      <vt:lpstr>Holocrine Secretion</vt:lpstr>
      <vt:lpstr>PowerPoint Presentation</vt:lpstr>
      <vt:lpstr>Acne</vt:lpstr>
      <vt:lpstr>PowerPoint Presentation</vt:lpstr>
      <vt:lpstr>General Treatments</vt:lpstr>
      <vt:lpstr>Benzoyl Peroxide</vt:lpstr>
      <vt:lpstr>Antibiotics</vt:lpstr>
      <vt:lpstr>Retin- A</vt:lpstr>
      <vt:lpstr>Hair </vt:lpstr>
      <vt:lpstr>Hair Formation in Embryo</vt:lpstr>
      <vt:lpstr>PowerPoint Presentation</vt:lpstr>
      <vt:lpstr>PowerPoint Presentation</vt:lpstr>
      <vt:lpstr>Hair </vt:lpstr>
      <vt:lpstr>Hair Color</vt:lpstr>
      <vt:lpstr>PowerPoint Presentation</vt:lpstr>
      <vt:lpstr>Hair Follicle (one complete hair including base)</vt:lpstr>
      <vt:lpstr>Hair Follicle</vt:lpstr>
      <vt:lpstr>PowerPoint Presentation</vt:lpstr>
      <vt:lpstr>Layers of Hair Root (From outside to inside)</vt:lpstr>
      <vt:lpstr>PowerPoint Presentation</vt:lpstr>
      <vt:lpstr>PowerPoint Presentation</vt:lpstr>
      <vt:lpstr>PowerPoint Presentation</vt:lpstr>
      <vt:lpstr>PowerPoint Presentation</vt:lpstr>
      <vt:lpstr>Types of Hair</vt:lpstr>
      <vt:lpstr>Hair Growth Cycle</vt:lpstr>
      <vt:lpstr>Anagen phase (Growth Phase)</vt:lpstr>
      <vt:lpstr>Hair Bulge – origination of hair matrix cells</vt:lpstr>
      <vt:lpstr>PowerPoint Presentation</vt:lpstr>
      <vt:lpstr>Catagen Phase</vt:lpstr>
      <vt:lpstr>Telogen phase </vt:lpstr>
      <vt:lpstr>PowerPoint Presentation</vt:lpstr>
      <vt:lpstr>Hair growth cycle times </vt:lpstr>
      <vt:lpstr>Hair Thinning and Baldness</vt:lpstr>
      <vt:lpstr>Structure of a Nail</vt:lpstr>
      <vt:lpstr>PowerPoint Presentation</vt:lpstr>
      <vt:lpstr>Skin Cancer</vt:lpstr>
      <vt:lpstr>Skin Cancer</vt:lpstr>
      <vt:lpstr>Basal Cell Carcinoma</vt:lpstr>
      <vt:lpstr>PowerPoint Presentation</vt:lpstr>
      <vt:lpstr>Squamous Cell Carcinoma</vt:lpstr>
      <vt:lpstr>PowerPoint Presentation</vt:lpstr>
      <vt:lpstr>Melanoma</vt:lpstr>
      <vt:lpstr>Melanoma</vt:lpstr>
      <vt:lpstr>PowerPoint Presentation</vt:lpstr>
      <vt:lpstr>Burns</vt:lpstr>
      <vt:lpstr>Rule of Nines</vt:lpstr>
      <vt:lpstr>PowerPoint Presentation</vt:lpstr>
      <vt:lpstr>PowerPoint Presentation</vt:lpstr>
      <vt:lpstr>PowerPoint Presentation</vt:lpstr>
      <vt:lpstr>PowerPoint Presentation</vt:lpstr>
      <vt:lpstr>Partial-Thickness Burns</vt:lpstr>
      <vt:lpstr>PowerPoint Presentation</vt:lpstr>
      <vt:lpstr>Full-Thickness Burns</vt:lpstr>
      <vt:lpstr>PowerPoint Presentation</vt:lpstr>
      <vt:lpstr>Severity of Burns</vt:lpstr>
      <vt:lpstr>Severe Burns Treatment</vt:lpstr>
      <vt:lpstr>PowerPoint Presentation</vt:lpstr>
      <vt:lpstr>Skin Healing Issues</vt:lpstr>
      <vt:lpstr>Wound Closure</vt:lpstr>
      <vt:lpstr>Sutures (1)</vt:lpstr>
      <vt:lpstr>Sutures (2)</vt:lpstr>
      <vt:lpstr>Suture (3)  Absorbable</vt:lpstr>
      <vt:lpstr>Sutures (4) Non-absorbable</vt:lpstr>
      <vt:lpstr>Sutures (5)</vt:lpstr>
      <vt:lpstr>Secondary Intention: </vt:lpstr>
      <vt:lpstr>Tertiary Intention (Delayed primary closure)</vt:lpstr>
      <vt:lpstr>Developmental Aspects: Fetal</vt:lpstr>
      <vt:lpstr>Developmental Aspects: Adolescent to Adult</vt:lpstr>
      <vt:lpstr>Developmental Aspects: Old Age</vt:lpstr>
    </vt:vector>
  </TitlesOfParts>
  <Company>뿿</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5</dc:title>
  <dc:creator>R U</dc:creator>
  <cp:lastModifiedBy>User</cp:lastModifiedBy>
  <cp:revision>133</cp:revision>
  <dcterms:created xsi:type="dcterms:W3CDTF">2009-02-19T04:21:05Z</dcterms:created>
  <dcterms:modified xsi:type="dcterms:W3CDTF">2017-10-11T05:28:49Z</dcterms:modified>
</cp:coreProperties>
</file>