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  <p:sldMasterId id="2147483655" r:id="rId2"/>
  </p:sldMasterIdLst>
  <p:handoutMasterIdLst>
    <p:handoutMasterId r:id="rId57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332" r:id="rId18"/>
    <p:sldId id="271" r:id="rId19"/>
    <p:sldId id="272" r:id="rId20"/>
    <p:sldId id="336" r:id="rId21"/>
    <p:sldId id="337" r:id="rId22"/>
    <p:sldId id="273" r:id="rId23"/>
    <p:sldId id="274" r:id="rId24"/>
    <p:sldId id="338" r:id="rId25"/>
    <p:sldId id="279" r:id="rId26"/>
    <p:sldId id="281" r:id="rId27"/>
    <p:sldId id="339" r:id="rId28"/>
    <p:sldId id="280" r:id="rId29"/>
    <p:sldId id="282" r:id="rId30"/>
    <p:sldId id="285" r:id="rId31"/>
    <p:sldId id="286" r:id="rId32"/>
    <p:sldId id="288" r:id="rId33"/>
    <p:sldId id="341" r:id="rId34"/>
    <p:sldId id="303" r:id="rId35"/>
    <p:sldId id="309" r:id="rId36"/>
    <p:sldId id="310" r:id="rId37"/>
    <p:sldId id="311" r:id="rId38"/>
    <p:sldId id="312" r:id="rId39"/>
    <p:sldId id="313" r:id="rId40"/>
    <p:sldId id="314" r:id="rId41"/>
    <p:sldId id="316" r:id="rId42"/>
    <p:sldId id="317" r:id="rId43"/>
    <p:sldId id="318" r:id="rId44"/>
    <p:sldId id="319" r:id="rId45"/>
    <p:sldId id="321" r:id="rId46"/>
    <p:sldId id="328" r:id="rId47"/>
    <p:sldId id="322" r:id="rId48"/>
    <p:sldId id="323" r:id="rId49"/>
    <p:sldId id="329" r:id="rId50"/>
    <p:sldId id="324" r:id="rId51"/>
    <p:sldId id="330" r:id="rId52"/>
    <p:sldId id="325" r:id="rId53"/>
    <p:sldId id="331" r:id="rId54"/>
    <p:sldId id="326" r:id="rId55"/>
    <p:sldId id="327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9" autoAdjust="0"/>
    <p:restoredTop sz="95545" autoAdjust="0"/>
  </p:normalViewPr>
  <p:slideViewPr>
    <p:cSldViewPr>
      <p:cViewPr varScale="1">
        <p:scale>
          <a:sx n="43" d="100"/>
          <a:sy n="43" d="100"/>
        </p:scale>
        <p:origin x="-5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BDA6E3-8DBB-44D9-A787-2EB5260C69C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pitchFamily="34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 Lecture Slides </a:t>
            </a:r>
          </a:p>
          <a:p>
            <a:r>
              <a:rPr lang="en-US" sz="2000">
                <a:latin typeface="Arial" pitchFamily="34" charset="0"/>
              </a:rPr>
              <a:t>prepared by </a:t>
            </a:r>
          </a:p>
          <a:p>
            <a:r>
              <a:rPr lang="en-US" sz="2000">
                <a:latin typeface="Arial" pitchFamily="34" charset="0"/>
              </a:rPr>
              <a:t>Janice Meeking, </a:t>
            </a:r>
          </a:p>
          <a:p>
            <a:r>
              <a:rPr lang="en-US" sz="2000">
                <a:latin typeface="Arial" pitchFamily="34" charset="0"/>
              </a:rPr>
              <a:t>Mount Royal College</a:t>
            </a:r>
          </a:p>
        </p:txBody>
      </p:sp>
      <p:sp>
        <p:nvSpPr>
          <p:cNvPr id="14439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pitchFamily="34" charset="0"/>
              </a:rPr>
              <a:t>C H A P T E R</a:t>
            </a:r>
          </a:p>
        </p:txBody>
      </p:sp>
      <p:sp>
        <p:nvSpPr>
          <p:cNvPr id="14439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9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9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pitchFamily="34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pitchFamily="34" charset="0"/>
              </a:rPr>
            </a:br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and Community College</a:t>
            </a:r>
          </a:p>
        </p:txBody>
      </p:sp>
      <p:sp>
        <p:nvSpPr>
          <p:cNvPr id="146439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pitchFamily="34" charset="0"/>
              </a:rPr>
              <a:t>C H A P T E R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pitchFamily="34" charset="0"/>
              </a:rPr>
              <a:t>Copyright © 2009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365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5412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8   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Joints: Part 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Joints (Articulations)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Articulation—site where two or more bones meet</a:t>
            </a:r>
          </a:p>
          <a:p>
            <a:r>
              <a:rPr lang="en-US"/>
              <a:t>Functions of joints:</a:t>
            </a:r>
          </a:p>
          <a:p>
            <a:pPr lvl="1"/>
            <a:r>
              <a:rPr lang="en-US"/>
              <a:t>Give skeleton mobility</a:t>
            </a:r>
          </a:p>
          <a:p>
            <a:pPr lvl="1"/>
            <a:r>
              <a:rPr lang="en-US"/>
              <a:t>Hold skeleton together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Classification of Joints 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Based on amount of movement allowed by the joint</a:t>
            </a:r>
          </a:p>
          <a:p>
            <a:r>
              <a:rPr lang="en-US"/>
              <a:t>Three functional classifications:</a:t>
            </a:r>
          </a:p>
          <a:p>
            <a:pPr lvl="1"/>
            <a:r>
              <a:rPr lang="en-US"/>
              <a:t>Synarthroses—immovable </a:t>
            </a:r>
          </a:p>
          <a:p>
            <a:pPr lvl="1"/>
            <a:r>
              <a:rPr lang="en-US"/>
              <a:t>Amphiarthroses—slightly movable </a:t>
            </a:r>
          </a:p>
          <a:p>
            <a:pPr lvl="1"/>
            <a:r>
              <a:rPr lang="en-US"/>
              <a:t>Diarthroses—freely movable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Classification of Joints 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Based on material binding bones together and whether or not a joint cavity is present</a:t>
            </a:r>
          </a:p>
          <a:p>
            <a:r>
              <a:rPr lang="en-US"/>
              <a:t>Three structural classifications:</a:t>
            </a:r>
          </a:p>
          <a:p>
            <a:pPr lvl="1"/>
            <a:r>
              <a:rPr lang="en-US"/>
              <a:t>Fibrous</a:t>
            </a:r>
          </a:p>
          <a:p>
            <a:pPr lvl="1"/>
            <a:r>
              <a:rPr lang="en-US"/>
              <a:t>Cartilaginous </a:t>
            </a:r>
          </a:p>
          <a:p>
            <a:pPr lvl="1"/>
            <a:r>
              <a:rPr lang="en-US"/>
              <a:t>Synovial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Fibrous Joints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Bones joined by dense fibrous connective tissue</a:t>
            </a:r>
          </a:p>
          <a:p>
            <a:pPr>
              <a:lnSpc>
                <a:spcPct val="90000"/>
              </a:lnSpc>
            </a:pPr>
            <a:r>
              <a:rPr lang="en-US"/>
              <a:t>No joint cavity</a:t>
            </a:r>
          </a:p>
          <a:p>
            <a:pPr>
              <a:lnSpc>
                <a:spcPct val="90000"/>
              </a:lnSpc>
            </a:pPr>
            <a:r>
              <a:rPr lang="en-US"/>
              <a:t>Most are synarthrotic (immovable)</a:t>
            </a:r>
          </a:p>
          <a:p>
            <a:pPr>
              <a:lnSpc>
                <a:spcPct val="90000"/>
              </a:lnSpc>
            </a:pPr>
            <a:r>
              <a:rPr lang="en-US"/>
              <a:t>Three types:</a:t>
            </a:r>
          </a:p>
          <a:p>
            <a:pPr lvl="1">
              <a:lnSpc>
                <a:spcPct val="90000"/>
              </a:lnSpc>
            </a:pPr>
            <a:r>
              <a:rPr lang="en-US"/>
              <a:t>Sutures</a:t>
            </a:r>
          </a:p>
          <a:p>
            <a:pPr lvl="1">
              <a:lnSpc>
                <a:spcPct val="90000"/>
              </a:lnSpc>
            </a:pPr>
            <a:r>
              <a:rPr lang="en-US"/>
              <a:t>Syndesmoses</a:t>
            </a:r>
          </a:p>
          <a:p>
            <a:pPr lvl="1">
              <a:lnSpc>
                <a:spcPct val="90000"/>
              </a:lnSpc>
            </a:pPr>
            <a:r>
              <a:rPr lang="en-US"/>
              <a:t>Gomphoses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Fibrous Joints: Sutures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Rigid, interlocking joints containing short connective tissue fibers</a:t>
            </a:r>
          </a:p>
          <a:p>
            <a:r>
              <a:rPr lang="en-US"/>
              <a:t>Allow for growth during youth</a:t>
            </a:r>
          </a:p>
          <a:p>
            <a:r>
              <a:rPr lang="en-US"/>
              <a:t>In middle age, sutures ossify and are called synostoses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8.1a</a:t>
            </a:r>
          </a:p>
        </p:txBody>
      </p:sp>
      <p:pic>
        <p:nvPicPr>
          <p:cNvPr id="14346" name="Picture 10" descr="fIgure_08_01a"/>
          <p:cNvPicPr>
            <a:picLocks noChangeAspect="1" noChangeArrowheads="1"/>
          </p:cNvPicPr>
          <p:nvPr/>
        </p:nvPicPr>
        <p:blipFill>
          <a:blip r:embed="rId2" cstate="print"/>
          <a:srcRect l="24995" r="25014"/>
          <a:stretch>
            <a:fillRect/>
          </a:stretch>
        </p:blipFill>
        <p:spPr bwMode="auto">
          <a:xfrm>
            <a:off x="2327275" y="176213"/>
            <a:ext cx="4489450" cy="6399212"/>
          </a:xfrm>
          <a:prstGeom prst="rect">
            <a:avLst/>
          </a:prstGeom>
          <a:noFill/>
        </p:spPr>
      </p:pic>
      <p:sp>
        <p:nvSpPr>
          <p:cNvPr id="14348" name="Freeform 12"/>
          <p:cNvSpPr>
            <a:spLocks/>
          </p:cNvSpPr>
          <p:nvPr/>
        </p:nvSpPr>
        <p:spPr bwMode="auto">
          <a:xfrm>
            <a:off x="3441700" y="2928938"/>
            <a:ext cx="1055688" cy="547687"/>
          </a:xfrm>
          <a:custGeom>
            <a:avLst/>
            <a:gdLst/>
            <a:ahLst/>
            <a:cxnLst>
              <a:cxn ang="0">
                <a:pos x="610" y="317"/>
              </a:cxn>
              <a:cxn ang="0">
                <a:pos x="96" y="0"/>
              </a:cxn>
              <a:cxn ang="0">
                <a:pos x="0" y="0"/>
              </a:cxn>
            </a:cxnLst>
            <a:rect l="0" t="0" r="r" b="b"/>
            <a:pathLst>
              <a:path w="610" h="317">
                <a:moveTo>
                  <a:pt x="610" y="317"/>
                </a:moveTo>
                <a:lnTo>
                  <a:pt x="96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3060700" y="4941888"/>
            <a:ext cx="363538" cy="709612"/>
          </a:xfrm>
          <a:custGeom>
            <a:avLst/>
            <a:gdLst/>
            <a:ahLst/>
            <a:cxnLst>
              <a:cxn ang="0">
                <a:pos x="210" y="0"/>
              </a:cxn>
              <a:cxn ang="0">
                <a:pos x="0" y="270"/>
              </a:cxn>
              <a:cxn ang="0">
                <a:pos x="0" y="410"/>
              </a:cxn>
            </a:cxnLst>
            <a:rect l="0" t="0" r="r" b="b"/>
            <a:pathLst>
              <a:path w="210" h="410">
                <a:moveTo>
                  <a:pt x="210" y="0"/>
                </a:moveTo>
                <a:lnTo>
                  <a:pt x="0" y="270"/>
                </a:lnTo>
                <a:lnTo>
                  <a:pt x="0" y="41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2801938" y="5661025"/>
            <a:ext cx="923925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Dense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connective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tissue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2773363" y="2816225"/>
            <a:ext cx="5619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Suture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line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3933825" y="188913"/>
            <a:ext cx="1260475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</a:t>
            </a: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Suture</a:t>
            </a: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  </a:t>
            </a: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2674938" y="676275"/>
            <a:ext cx="3811587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Joint held together with very short,</a:t>
            </a:r>
          </a:p>
          <a:p>
            <a:pPr algn="ctr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interconnecting fibers, and bone edges</a:t>
            </a:r>
          </a:p>
          <a:p>
            <a:pPr algn="ctr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interlock. Found only in the skull.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Fibrous Joints: Syndesmoses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Bones connected by ligaments (bands of fibrous tissue)</a:t>
            </a:r>
          </a:p>
          <a:p>
            <a:r>
              <a:rPr lang="en-US"/>
              <a:t>Movement varies from immovable to slightly movable</a:t>
            </a:r>
          </a:p>
          <a:p>
            <a:r>
              <a:rPr lang="en-US"/>
              <a:t>Examples: </a:t>
            </a:r>
          </a:p>
          <a:p>
            <a:pPr lvl="1"/>
            <a:r>
              <a:rPr lang="en-US"/>
              <a:t>Synarthrotic distal tibiofibular joint</a:t>
            </a:r>
          </a:p>
          <a:p>
            <a:pPr lvl="1"/>
            <a:r>
              <a:rPr lang="en-US"/>
              <a:t>Diarthrotic interosseous connection between radius and ulna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8.1b</a:t>
            </a:r>
          </a:p>
        </p:txBody>
      </p:sp>
      <p:pic>
        <p:nvPicPr>
          <p:cNvPr id="17416" name="Picture 8" descr="fIgure_08_01b"/>
          <p:cNvPicPr>
            <a:picLocks noChangeAspect="1" noChangeArrowheads="1"/>
          </p:cNvPicPr>
          <p:nvPr/>
        </p:nvPicPr>
        <p:blipFill>
          <a:blip r:embed="rId2" cstate="print"/>
          <a:srcRect l="26828" r="26846"/>
          <a:stretch>
            <a:fillRect/>
          </a:stretch>
        </p:blipFill>
        <p:spPr bwMode="auto">
          <a:xfrm>
            <a:off x="2441575" y="152400"/>
            <a:ext cx="4257675" cy="6550025"/>
          </a:xfrm>
          <a:prstGeom prst="rect">
            <a:avLst/>
          </a:prstGeom>
          <a:noFill/>
        </p:spPr>
      </p:pic>
      <p:sp>
        <p:nvSpPr>
          <p:cNvPr id="17419" name="Line 11"/>
          <p:cNvSpPr>
            <a:spLocks noChangeShapeType="1"/>
          </p:cNvSpPr>
          <p:nvPr/>
        </p:nvSpPr>
        <p:spPr bwMode="auto">
          <a:xfrm flipH="1">
            <a:off x="4105275" y="3006725"/>
            <a:ext cx="14636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 flipH="1">
            <a:off x="4894263" y="3286125"/>
            <a:ext cx="674687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Freeform 13"/>
          <p:cNvSpPr>
            <a:spLocks/>
          </p:cNvSpPr>
          <p:nvPr/>
        </p:nvSpPr>
        <p:spPr bwMode="auto">
          <a:xfrm>
            <a:off x="4286250" y="5478463"/>
            <a:ext cx="1282700" cy="822325"/>
          </a:xfrm>
          <a:custGeom>
            <a:avLst/>
            <a:gdLst/>
            <a:ahLst/>
            <a:cxnLst>
              <a:cxn ang="0">
                <a:pos x="723" y="464"/>
              </a:cxn>
              <a:cxn ang="0">
                <a:pos x="495" y="464"/>
              </a:cxn>
              <a:cxn ang="0">
                <a:pos x="0" y="0"/>
              </a:cxn>
            </a:cxnLst>
            <a:rect l="0" t="0" r="r" b="b"/>
            <a:pathLst>
              <a:path w="723" h="464">
                <a:moveTo>
                  <a:pt x="723" y="464"/>
                </a:moveTo>
                <a:lnTo>
                  <a:pt x="495" y="46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5607050" y="2895600"/>
            <a:ext cx="55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Fibula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5607050" y="3178175"/>
            <a:ext cx="4429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Tibia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5607050" y="6194425"/>
            <a:ext cx="8461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3476625" y="163513"/>
            <a:ext cx="21971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Syndesmosis  </a:t>
            </a: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2660650" y="666750"/>
            <a:ext cx="3857625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Joint held together by a ligament.</a:t>
            </a:r>
          </a:p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Fibrous tissue can vary in length, but</a:t>
            </a:r>
          </a:p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 is longer than in sutures.</a:t>
            </a:r>
            <a:endParaRPr lang="en-US" sz="15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Fibrous Joints: Gomphoses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Peg-in-socket joints of teeth in alveolar sockets</a:t>
            </a:r>
          </a:p>
          <a:p>
            <a:r>
              <a:rPr lang="en-US"/>
              <a:t>Fibrous connection is the periodontal ligament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8.1c</a:t>
            </a:r>
          </a:p>
        </p:txBody>
      </p:sp>
      <p:pic>
        <p:nvPicPr>
          <p:cNvPr id="20500" name="Picture 20" descr="fIgure_08_01c"/>
          <p:cNvPicPr>
            <a:picLocks noChangeAspect="1" noChangeArrowheads="1"/>
          </p:cNvPicPr>
          <p:nvPr/>
        </p:nvPicPr>
        <p:blipFill>
          <a:blip r:embed="rId2" cstate="print"/>
          <a:srcRect l="24995" r="25014"/>
          <a:stretch>
            <a:fillRect/>
          </a:stretch>
        </p:blipFill>
        <p:spPr bwMode="auto">
          <a:xfrm>
            <a:off x="2301875" y="152400"/>
            <a:ext cx="4540250" cy="6475413"/>
          </a:xfrm>
          <a:prstGeom prst="rect">
            <a:avLst/>
          </a:prstGeom>
          <a:noFill/>
        </p:spPr>
      </p:pic>
      <p:sp>
        <p:nvSpPr>
          <p:cNvPr id="20501" name="Freeform 21"/>
          <p:cNvSpPr>
            <a:spLocks/>
          </p:cNvSpPr>
          <p:nvPr/>
        </p:nvSpPr>
        <p:spPr bwMode="auto">
          <a:xfrm>
            <a:off x="4645025" y="3340100"/>
            <a:ext cx="666750" cy="2324100"/>
          </a:xfrm>
          <a:custGeom>
            <a:avLst/>
            <a:gdLst/>
            <a:ahLst/>
            <a:cxnLst>
              <a:cxn ang="0">
                <a:pos x="244" y="0"/>
              </a:cxn>
              <a:cxn ang="0">
                <a:pos x="380" y="0"/>
              </a:cxn>
              <a:cxn ang="0">
                <a:pos x="380" y="1327"/>
              </a:cxn>
              <a:cxn ang="0">
                <a:pos x="0" y="1327"/>
              </a:cxn>
            </a:cxnLst>
            <a:rect l="0" t="0" r="r" b="b"/>
            <a:pathLst>
              <a:path w="380" h="1327">
                <a:moveTo>
                  <a:pt x="244" y="0"/>
                </a:moveTo>
                <a:lnTo>
                  <a:pt x="380" y="0"/>
                </a:lnTo>
                <a:lnTo>
                  <a:pt x="380" y="1327"/>
                </a:lnTo>
                <a:lnTo>
                  <a:pt x="0" y="1327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Freeform 22"/>
          <p:cNvSpPr>
            <a:spLocks/>
          </p:cNvSpPr>
          <p:nvPr/>
        </p:nvSpPr>
        <p:spPr bwMode="auto">
          <a:xfrm>
            <a:off x="3540125" y="2852738"/>
            <a:ext cx="188913" cy="143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" y="0"/>
              </a:cxn>
              <a:cxn ang="0">
                <a:pos x="108" y="819"/>
              </a:cxn>
            </a:cxnLst>
            <a:rect l="0" t="0" r="r" b="b"/>
            <a:pathLst>
              <a:path w="108" h="819">
                <a:moveTo>
                  <a:pt x="0" y="0"/>
                </a:moveTo>
                <a:lnTo>
                  <a:pt x="62" y="0"/>
                </a:lnTo>
                <a:lnTo>
                  <a:pt x="108" y="819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Freeform 23"/>
          <p:cNvSpPr>
            <a:spLocks/>
          </p:cNvSpPr>
          <p:nvPr/>
        </p:nvSpPr>
        <p:spPr bwMode="auto">
          <a:xfrm>
            <a:off x="3722688" y="5716588"/>
            <a:ext cx="554037" cy="565150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54" y="322"/>
              </a:cxn>
              <a:cxn ang="0">
                <a:pos x="0" y="322"/>
              </a:cxn>
            </a:cxnLst>
            <a:rect l="0" t="0" r="r" b="b"/>
            <a:pathLst>
              <a:path w="316" h="322">
                <a:moveTo>
                  <a:pt x="316" y="0"/>
                </a:moveTo>
                <a:lnTo>
                  <a:pt x="154" y="322"/>
                </a:lnTo>
                <a:lnTo>
                  <a:pt x="0" y="32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>
            <a:off x="5314950" y="4459288"/>
            <a:ext cx="4699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5815013" y="4343400"/>
            <a:ext cx="66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Root of</a:t>
            </a:r>
          </a:p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tooth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2603500" y="2746375"/>
            <a:ext cx="857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Socket of</a:t>
            </a:r>
          </a:p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alveolar</a:t>
            </a:r>
          </a:p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process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2603500" y="61722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Periodontal</a:t>
            </a:r>
          </a:p>
          <a:p>
            <a:r>
              <a:rPr lang="en-US" sz="15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3622675" y="200025"/>
            <a:ext cx="19431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(c) Gomphosis  </a:t>
            </a:r>
          </a:p>
        </p:txBody>
      </p:sp>
      <p:sp>
        <p:nvSpPr>
          <p:cNvPr id="20509" name="Rectangle 29"/>
          <p:cNvSpPr>
            <a:spLocks noChangeArrowheads="1"/>
          </p:cNvSpPr>
          <p:nvPr/>
        </p:nvSpPr>
        <p:spPr bwMode="auto">
          <a:xfrm>
            <a:off x="2452688" y="711200"/>
            <a:ext cx="42418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“Peg in socket” fibrous joint. Periodontal</a:t>
            </a:r>
          </a:p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ligament holds tooth in socket.</a:t>
            </a:r>
            <a:endParaRPr lang="en-US" sz="15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Cartilaginous Joints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Bones united by cartilage</a:t>
            </a:r>
          </a:p>
          <a:p>
            <a:r>
              <a:rPr lang="en-US"/>
              <a:t>No joint cavity</a:t>
            </a:r>
          </a:p>
          <a:p>
            <a:r>
              <a:rPr lang="en-US"/>
              <a:t>Two types:</a:t>
            </a:r>
          </a:p>
          <a:p>
            <a:pPr lvl="1"/>
            <a:r>
              <a:rPr lang="en-US"/>
              <a:t>Synchondroses</a:t>
            </a:r>
          </a:p>
          <a:p>
            <a:pPr lvl="1"/>
            <a:r>
              <a:rPr lang="en-US"/>
              <a:t>Symphyses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Cartilaginous Joints: Synchondroses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bar or plate of hyaline cartilage unites the bones</a:t>
            </a:r>
          </a:p>
          <a:p>
            <a:r>
              <a:rPr lang="en-US"/>
              <a:t>All are synarthrotic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8.2a</a:t>
            </a:r>
          </a:p>
        </p:txBody>
      </p:sp>
      <p:pic>
        <p:nvPicPr>
          <p:cNvPr id="25620" name="Picture 20" descr="fIgure_08_02a"/>
          <p:cNvPicPr>
            <a:picLocks noChangeAspect="1" noChangeArrowheads="1"/>
          </p:cNvPicPr>
          <p:nvPr/>
        </p:nvPicPr>
        <p:blipFill>
          <a:blip r:embed="rId2" cstate="print"/>
          <a:srcRect t="55261"/>
          <a:stretch>
            <a:fillRect/>
          </a:stretch>
        </p:blipFill>
        <p:spPr bwMode="auto">
          <a:xfrm>
            <a:off x="171450" y="2024063"/>
            <a:ext cx="8820150" cy="2811462"/>
          </a:xfrm>
          <a:prstGeom prst="rect">
            <a:avLst/>
          </a:prstGeom>
          <a:noFill/>
        </p:spPr>
      </p:pic>
      <p:sp>
        <p:nvSpPr>
          <p:cNvPr id="25621" name="Freeform 21"/>
          <p:cNvSpPr>
            <a:spLocks/>
          </p:cNvSpPr>
          <p:nvPr/>
        </p:nvSpPr>
        <p:spPr bwMode="auto">
          <a:xfrm>
            <a:off x="6030913" y="3303588"/>
            <a:ext cx="1290637" cy="463550"/>
          </a:xfrm>
          <a:custGeom>
            <a:avLst/>
            <a:gdLst/>
            <a:ahLst/>
            <a:cxnLst>
              <a:cxn ang="0">
                <a:pos x="758" y="0"/>
              </a:cxn>
              <a:cxn ang="0">
                <a:pos x="402" y="0"/>
              </a:cxn>
              <a:cxn ang="0">
                <a:pos x="0" y="272"/>
              </a:cxn>
            </a:cxnLst>
            <a:rect l="0" t="0" r="r" b="b"/>
            <a:pathLst>
              <a:path w="758" h="272">
                <a:moveTo>
                  <a:pt x="758" y="0"/>
                </a:moveTo>
                <a:lnTo>
                  <a:pt x="402" y="0"/>
                </a:lnTo>
                <a:lnTo>
                  <a:pt x="0" y="27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2" name="Freeform 22"/>
          <p:cNvSpPr>
            <a:spLocks/>
          </p:cNvSpPr>
          <p:nvPr/>
        </p:nvSpPr>
        <p:spPr bwMode="auto">
          <a:xfrm>
            <a:off x="2025650" y="3648075"/>
            <a:ext cx="1154113" cy="230188"/>
          </a:xfrm>
          <a:custGeom>
            <a:avLst/>
            <a:gdLst/>
            <a:ahLst/>
            <a:cxnLst>
              <a:cxn ang="0">
                <a:pos x="678" y="0"/>
              </a:cxn>
              <a:cxn ang="0">
                <a:pos x="260" y="0"/>
              </a:cxn>
              <a:cxn ang="0">
                <a:pos x="0" y="136"/>
              </a:cxn>
            </a:cxnLst>
            <a:rect l="0" t="0" r="r" b="b"/>
            <a:pathLst>
              <a:path w="678" h="136">
                <a:moveTo>
                  <a:pt x="678" y="0"/>
                </a:moveTo>
                <a:lnTo>
                  <a:pt x="260" y="0"/>
                </a:lnTo>
                <a:lnTo>
                  <a:pt x="0" y="13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 flipH="1">
            <a:off x="6330950" y="3851275"/>
            <a:ext cx="973138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>
            <a:off x="6705600" y="3702050"/>
            <a:ext cx="312738" cy="1492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3214688" y="3544888"/>
            <a:ext cx="138906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Epiphyseal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plate (temporary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hyaline cartilage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joint)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7354888" y="3201988"/>
            <a:ext cx="10842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Sternum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(manubrium)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7337425" y="3752850"/>
            <a:ext cx="1179513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Joint between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first rib and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sternum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(immovable)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3381375" y="2016125"/>
            <a:ext cx="2119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</a:t>
            </a:r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Synchondroses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2833688" y="2386013"/>
            <a:ext cx="32527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Bones united by hyaline cartilage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Cartilaginous Joints: Symphyses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Hyaline cartilage covers the articulating surfaces and is fused to an intervening pad of fibrocartilage</a:t>
            </a:r>
          </a:p>
          <a:p>
            <a:r>
              <a:rPr lang="en-US"/>
              <a:t>Strong, flexible amphiarthroses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4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8.2b</a:t>
            </a:r>
          </a:p>
        </p:txBody>
      </p:sp>
      <p:pic>
        <p:nvPicPr>
          <p:cNvPr id="135177" name="Picture 9" descr="fIgure_08_02b"/>
          <p:cNvPicPr>
            <a:picLocks noChangeAspect="1" noChangeArrowheads="1"/>
          </p:cNvPicPr>
          <p:nvPr/>
        </p:nvPicPr>
        <p:blipFill>
          <a:blip r:embed="rId2" cstate="print"/>
          <a:srcRect t="48228"/>
          <a:stretch>
            <a:fillRect/>
          </a:stretch>
        </p:blipFill>
        <p:spPr bwMode="auto">
          <a:xfrm>
            <a:off x="152400" y="1800225"/>
            <a:ext cx="8839200" cy="3260725"/>
          </a:xfrm>
          <a:prstGeom prst="rect">
            <a:avLst/>
          </a:prstGeom>
          <a:noFill/>
        </p:spPr>
      </p:pic>
      <p:sp>
        <p:nvSpPr>
          <p:cNvPr id="135178" name="Line 10"/>
          <p:cNvSpPr>
            <a:spLocks noChangeShapeType="1"/>
          </p:cNvSpPr>
          <p:nvPr/>
        </p:nvSpPr>
        <p:spPr bwMode="auto">
          <a:xfrm flipH="1">
            <a:off x="2278063" y="3359150"/>
            <a:ext cx="6350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79" name="Line 11"/>
          <p:cNvSpPr>
            <a:spLocks noChangeShapeType="1"/>
          </p:cNvSpPr>
          <p:nvPr/>
        </p:nvSpPr>
        <p:spPr bwMode="auto">
          <a:xfrm flipH="1">
            <a:off x="2025650" y="3024188"/>
            <a:ext cx="887413" cy="3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80" name="Line 12"/>
          <p:cNvSpPr>
            <a:spLocks noChangeShapeType="1"/>
          </p:cNvSpPr>
          <p:nvPr/>
        </p:nvSpPr>
        <p:spPr bwMode="auto">
          <a:xfrm>
            <a:off x="6494463" y="4210050"/>
            <a:ext cx="1587" cy="3206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81" name="Freeform 13"/>
          <p:cNvSpPr>
            <a:spLocks/>
          </p:cNvSpPr>
          <p:nvPr/>
        </p:nvSpPr>
        <p:spPr bwMode="auto">
          <a:xfrm>
            <a:off x="2411413" y="4122738"/>
            <a:ext cx="395287" cy="20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" y="66"/>
              </a:cxn>
              <a:cxn ang="0">
                <a:pos x="6" y="120"/>
              </a:cxn>
            </a:cxnLst>
            <a:rect l="0" t="0" r="r" b="b"/>
            <a:pathLst>
              <a:path w="232" h="120">
                <a:moveTo>
                  <a:pt x="0" y="0"/>
                </a:moveTo>
                <a:lnTo>
                  <a:pt x="232" y="66"/>
                </a:lnTo>
                <a:lnTo>
                  <a:pt x="6" y="1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82" name="Line 14"/>
          <p:cNvSpPr>
            <a:spLocks noChangeShapeType="1"/>
          </p:cNvSpPr>
          <p:nvPr/>
        </p:nvSpPr>
        <p:spPr bwMode="auto">
          <a:xfrm>
            <a:off x="2806700" y="4233863"/>
            <a:ext cx="101600" cy="3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83" name="Rectangle 15"/>
          <p:cNvSpPr>
            <a:spLocks noChangeArrowheads="1"/>
          </p:cNvSpPr>
          <p:nvPr/>
        </p:nvSpPr>
        <p:spPr bwMode="auto">
          <a:xfrm>
            <a:off x="2935288" y="3255963"/>
            <a:ext cx="15430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Fibrocartilaginous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intervertebral</a:t>
            </a: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disc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5184" name="Rectangle 16"/>
          <p:cNvSpPr>
            <a:spLocks noChangeArrowheads="1"/>
          </p:cNvSpPr>
          <p:nvPr/>
        </p:nvSpPr>
        <p:spPr bwMode="auto">
          <a:xfrm>
            <a:off x="5746750" y="4521200"/>
            <a:ext cx="1447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Pubic symphysis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5185" name="Rectangle 17"/>
          <p:cNvSpPr>
            <a:spLocks noChangeArrowheads="1"/>
          </p:cNvSpPr>
          <p:nvPr/>
        </p:nvSpPr>
        <p:spPr bwMode="auto">
          <a:xfrm>
            <a:off x="2938463" y="2913063"/>
            <a:ext cx="14081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Body of vertebra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5186" name="Rectangle 18"/>
          <p:cNvSpPr>
            <a:spLocks noChangeArrowheads="1"/>
          </p:cNvSpPr>
          <p:nvPr/>
        </p:nvSpPr>
        <p:spPr bwMode="auto">
          <a:xfrm>
            <a:off x="2938463" y="4143375"/>
            <a:ext cx="14081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Hyaline cartilage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5187" name="Rectangle 19"/>
          <p:cNvSpPr>
            <a:spLocks noChangeArrowheads="1"/>
          </p:cNvSpPr>
          <p:nvPr/>
        </p:nvSpPr>
        <p:spPr bwMode="auto">
          <a:xfrm>
            <a:off x="3627438" y="1781175"/>
            <a:ext cx="1649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(b) </a:t>
            </a:r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Symphyses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35188" name="Rectangle 20"/>
          <p:cNvSpPr>
            <a:spLocks noChangeArrowheads="1"/>
          </p:cNvSpPr>
          <p:nvPr/>
        </p:nvSpPr>
        <p:spPr bwMode="auto">
          <a:xfrm>
            <a:off x="2989263" y="2149475"/>
            <a:ext cx="29384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Bones united by fibrocartilage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are diarthrotic</a:t>
            </a:r>
          </a:p>
          <a:p>
            <a:r>
              <a:rPr lang="en-US"/>
              <a:t>Include all limb joints; most joints of the body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>
              <a:buFontTx/>
              <a:buNone/>
            </a:pPr>
            <a:r>
              <a:rPr lang="en-US"/>
              <a:t>Distinguishing features:</a:t>
            </a:r>
          </a:p>
          <a:p>
            <a:pPr marL="495300" indent="-495300">
              <a:buFont typeface="Times" charset="0"/>
              <a:buAutoNum type="arabicPeriod"/>
            </a:pPr>
            <a:r>
              <a:rPr lang="en-US"/>
              <a:t>Articular cartilage: hyaline cartilage</a:t>
            </a:r>
          </a:p>
          <a:p>
            <a:pPr marL="495300" indent="-495300">
              <a:buFont typeface="Times" charset="0"/>
              <a:buAutoNum type="arabicPeriod"/>
            </a:pPr>
            <a:r>
              <a:rPr lang="en-US"/>
              <a:t>Joint (synovial) cavity: small potential space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Tx/>
              <a:buNone/>
            </a:pPr>
            <a:r>
              <a:rPr lang="en-US"/>
              <a:t>Distinguishing features:</a:t>
            </a:r>
          </a:p>
          <a:p>
            <a:pPr marL="571500" indent="-571500">
              <a:buFont typeface="Times" charset="0"/>
              <a:buNone/>
            </a:pPr>
            <a:r>
              <a:rPr lang="en-US">
                <a:solidFill>
                  <a:srgbClr val="003D77"/>
                </a:solidFill>
              </a:rPr>
              <a:t>3.</a:t>
            </a:r>
            <a:r>
              <a:rPr lang="en-US"/>
              <a:t>	Articular (joint) capsule: </a:t>
            </a:r>
          </a:p>
          <a:p>
            <a:pPr marL="879475" lvl="1" indent="-533400"/>
            <a:r>
              <a:rPr lang="en-US"/>
              <a:t>Outer fibrous capsule of dense irregular connective tissue</a:t>
            </a:r>
          </a:p>
          <a:p>
            <a:pPr marL="879475" lvl="1" indent="-533400"/>
            <a:r>
              <a:rPr lang="en-US"/>
              <a:t>Inner synovial membrane of loose connective tissue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Tx/>
              <a:buNone/>
            </a:pPr>
            <a:r>
              <a:rPr lang="en-US"/>
              <a:t>Distinguishing features:</a:t>
            </a:r>
          </a:p>
          <a:p>
            <a:pPr marL="571500" indent="-571500">
              <a:buFont typeface="Times" charset="0"/>
              <a:buNone/>
            </a:pPr>
            <a:r>
              <a:rPr lang="en-US">
                <a:solidFill>
                  <a:srgbClr val="003D77"/>
                </a:solidFill>
              </a:rPr>
              <a:t>4.</a:t>
            </a:r>
            <a:r>
              <a:rPr lang="en-US"/>
              <a:t>	Synovial fluid: </a:t>
            </a:r>
          </a:p>
          <a:p>
            <a:pPr marL="879475" lvl="1" indent="-533400"/>
            <a:r>
              <a:rPr lang="en-US"/>
              <a:t>Viscous slippery filtrate of plasma + hyaluronic acid </a:t>
            </a:r>
          </a:p>
          <a:p>
            <a:pPr marL="879475" lvl="1" indent="-533400"/>
            <a:r>
              <a:rPr lang="en-US"/>
              <a:t>Lubricates and nourishes articular cartilage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8235950" y="6583363"/>
            <a:ext cx="904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8.3</a:t>
            </a:r>
          </a:p>
        </p:txBody>
      </p:sp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2" cstate="print"/>
          <a:srcRect l="12961" r="12979"/>
          <a:stretch>
            <a:fillRect/>
          </a:stretch>
        </p:blipFill>
        <p:spPr bwMode="auto">
          <a:xfrm>
            <a:off x="1295400" y="265113"/>
            <a:ext cx="6553200" cy="6327775"/>
          </a:xfrm>
          <a:prstGeom prst="rect">
            <a:avLst/>
          </a:prstGeom>
          <a:noFill/>
        </p:spPr>
      </p:pic>
      <p:sp>
        <p:nvSpPr>
          <p:cNvPr id="32778" name="Freeform 10"/>
          <p:cNvSpPr>
            <a:spLocks/>
          </p:cNvSpPr>
          <p:nvPr/>
        </p:nvSpPr>
        <p:spPr bwMode="auto">
          <a:xfrm>
            <a:off x="3549650" y="1535113"/>
            <a:ext cx="973138" cy="1392237"/>
          </a:xfrm>
          <a:custGeom>
            <a:avLst/>
            <a:gdLst/>
            <a:ahLst/>
            <a:cxnLst>
              <a:cxn ang="0">
                <a:pos x="570" y="0"/>
              </a:cxn>
              <a:cxn ang="0">
                <a:pos x="364" y="0"/>
              </a:cxn>
              <a:cxn ang="0">
                <a:pos x="0" y="816"/>
              </a:cxn>
            </a:cxnLst>
            <a:rect l="0" t="0" r="r" b="b"/>
            <a:pathLst>
              <a:path w="570" h="816">
                <a:moveTo>
                  <a:pt x="570" y="0"/>
                </a:moveTo>
                <a:lnTo>
                  <a:pt x="364" y="0"/>
                </a:lnTo>
                <a:lnTo>
                  <a:pt x="0" y="8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 flipH="1">
            <a:off x="2911475" y="5702300"/>
            <a:ext cx="1608138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 flipH="1">
            <a:off x="3525838" y="4146550"/>
            <a:ext cx="993775" cy="1778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1" name="Freeform 13"/>
          <p:cNvSpPr>
            <a:spLocks/>
          </p:cNvSpPr>
          <p:nvPr/>
        </p:nvSpPr>
        <p:spPr bwMode="auto">
          <a:xfrm>
            <a:off x="3219450" y="2105025"/>
            <a:ext cx="1303338" cy="1611313"/>
          </a:xfrm>
          <a:custGeom>
            <a:avLst/>
            <a:gdLst/>
            <a:ahLst/>
            <a:cxnLst>
              <a:cxn ang="0">
                <a:pos x="764" y="0"/>
              </a:cxn>
              <a:cxn ang="0">
                <a:pos x="558" y="0"/>
              </a:cxn>
              <a:cxn ang="0">
                <a:pos x="0" y="945"/>
              </a:cxn>
            </a:cxnLst>
            <a:rect l="0" t="0" r="r" b="b"/>
            <a:pathLst>
              <a:path w="764" h="945">
                <a:moveTo>
                  <a:pt x="764" y="0"/>
                </a:moveTo>
                <a:lnTo>
                  <a:pt x="558" y="0"/>
                </a:lnTo>
                <a:lnTo>
                  <a:pt x="0" y="945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2" name="Freeform 14"/>
          <p:cNvSpPr>
            <a:spLocks/>
          </p:cNvSpPr>
          <p:nvPr/>
        </p:nvSpPr>
        <p:spPr bwMode="auto">
          <a:xfrm>
            <a:off x="3095625" y="3343275"/>
            <a:ext cx="1427163" cy="895350"/>
          </a:xfrm>
          <a:custGeom>
            <a:avLst/>
            <a:gdLst/>
            <a:ahLst/>
            <a:cxnLst>
              <a:cxn ang="0">
                <a:pos x="836" y="0"/>
              </a:cxn>
              <a:cxn ang="0">
                <a:pos x="644" y="0"/>
              </a:cxn>
              <a:cxn ang="0">
                <a:pos x="0" y="525"/>
              </a:cxn>
            </a:cxnLst>
            <a:rect l="0" t="0" r="r" b="b"/>
            <a:pathLst>
              <a:path w="836" h="525">
                <a:moveTo>
                  <a:pt x="836" y="0"/>
                </a:moveTo>
                <a:lnTo>
                  <a:pt x="644" y="0"/>
                </a:lnTo>
                <a:lnTo>
                  <a:pt x="0" y="525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3" name="Freeform 15"/>
          <p:cNvSpPr>
            <a:spLocks/>
          </p:cNvSpPr>
          <p:nvPr/>
        </p:nvSpPr>
        <p:spPr bwMode="auto">
          <a:xfrm>
            <a:off x="3413125" y="4514850"/>
            <a:ext cx="1109663" cy="400050"/>
          </a:xfrm>
          <a:custGeom>
            <a:avLst/>
            <a:gdLst/>
            <a:ahLst/>
            <a:cxnLst>
              <a:cxn ang="0">
                <a:pos x="650" y="234"/>
              </a:cxn>
              <a:cxn ang="0">
                <a:pos x="446" y="234"/>
              </a:cxn>
              <a:cxn ang="0">
                <a:pos x="0" y="0"/>
              </a:cxn>
            </a:cxnLst>
            <a:rect l="0" t="0" r="r" b="b"/>
            <a:pathLst>
              <a:path w="650" h="234">
                <a:moveTo>
                  <a:pt x="650" y="234"/>
                </a:moveTo>
                <a:lnTo>
                  <a:pt x="446" y="23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Freeform 16"/>
          <p:cNvSpPr>
            <a:spLocks/>
          </p:cNvSpPr>
          <p:nvPr/>
        </p:nvSpPr>
        <p:spPr bwMode="auto">
          <a:xfrm>
            <a:off x="6172200" y="4030663"/>
            <a:ext cx="120650" cy="143351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70" y="0"/>
              </a:cxn>
              <a:cxn ang="0">
                <a:pos x="70" y="840"/>
              </a:cxn>
              <a:cxn ang="0">
                <a:pos x="0" y="840"/>
              </a:cxn>
            </a:cxnLst>
            <a:rect l="0" t="0" r="r" b="b"/>
            <a:pathLst>
              <a:path w="70" h="840">
                <a:moveTo>
                  <a:pt x="2" y="0"/>
                </a:moveTo>
                <a:lnTo>
                  <a:pt x="70" y="0"/>
                </a:lnTo>
                <a:lnTo>
                  <a:pt x="70" y="840"/>
                </a:lnTo>
                <a:lnTo>
                  <a:pt x="0" y="84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6296025" y="4740275"/>
            <a:ext cx="122238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4554538" y="5524500"/>
            <a:ext cx="16605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Periosteum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4554538" y="1362075"/>
            <a:ext cx="135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4554538" y="3975100"/>
            <a:ext cx="113506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4554538" y="4743450"/>
            <a:ext cx="15430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membrane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4554538" y="1928813"/>
            <a:ext cx="2046287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Joint cavity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(contains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 fluid)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4554538" y="3152775"/>
            <a:ext cx="2590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(hyaline)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cartilage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6456363" y="4568825"/>
            <a:ext cx="12541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capsule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Tx/>
              <a:buNone/>
            </a:pPr>
            <a:r>
              <a:rPr lang="en-US"/>
              <a:t>Distinguishing features:</a:t>
            </a:r>
            <a:endParaRPr lang="en-US">
              <a:solidFill>
                <a:srgbClr val="003D77"/>
              </a:solidFill>
            </a:endParaRPr>
          </a:p>
          <a:p>
            <a:pPr marL="571500" indent="-571500">
              <a:buFont typeface="Times" charset="0"/>
              <a:buNone/>
            </a:pPr>
            <a:r>
              <a:rPr lang="en-US">
                <a:solidFill>
                  <a:srgbClr val="003D77"/>
                </a:solidFill>
              </a:rPr>
              <a:t>5.	</a:t>
            </a:r>
            <a:r>
              <a:rPr lang="en-US"/>
              <a:t>Three possible types of reinforcing ligaments:</a:t>
            </a:r>
          </a:p>
          <a:p>
            <a:pPr marL="879475" lvl="1" indent="-533400"/>
            <a:r>
              <a:rPr lang="en-US"/>
              <a:t>Capsular (intrinsic)—part of the fibrous capsule</a:t>
            </a:r>
          </a:p>
          <a:p>
            <a:pPr marL="879475" lvl="1" indent="-533400"/>
            <a:r>
              <a:rPr lang="en-US"/>
              <a:t>Extracapsular—outside the capsule</a:t>
            </a:r>
          </a:p>
          <a:p>
            <a:pPr marL="879475" lvl="1" indent="-533400"/>
            <a:r>
              <a:rPr lang="en-US"/>
              <a:t>Intracapsular—deep to capsule; covered by synovial membrane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</a:t>
            </a:r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None/>
            </a:pPr>
            <a:r>
              <a:rPr lang="en-US"/>
              <a:t>Distinguishing features:</a:t>
            </a:r>
          </a:p>
          <a:p>
            <a:pPr marL="571500" indent="-571500">
              <a:buFont typeface="Times" charset="0"/>
              <a:buNone/>
            </a:pPr>
            <a:r>
              <a:rPr lang="en-US">
                <a:solidFill>
                  <a:srgbClr val="003D77"/>
                </a:solidFill>
              </a:rPr>
              <a:t>6.</a:t>
            </a:r>
            <a:r>
              <a:rPr lang="en-US"/>
              <a:t>	Rich nerve and blood vessel supply:</a:t>
            </a:r>
          </a:p>
          <a:p>
            <a:pPr marL="879475" lvl="1" indent="-533400"/>
            <a:r>
              <a:rPr lang="en-US"/>
              <a:t>Nerve fibers detect pain, monitor joint position and stretch</a:t>
            </a:r>
          </a:p>
          <a:p>
            <a:pPr marL="879475" lvl="1" indent="-533400"/>
            <a:r>
              <a:rPr lang="en-US"/>
              <a:t>Capillary beds produce filtrate for synovial fluid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Joints: Friction-Reducing Structures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Bursae:</a:t>
            </a:r>
          </a:p>
          <a:p>
            <a:pPr lvl="1"/>
            <a:r>
              <a:rPr lang="en-US"/>
              <a:t>Flattened, fibrous sacs lined with synovial membranes </a:t>
            </a:r>
          </a:p>
          <a:p>
            <a:pPr lvl="1"/>
            <a:r>
              <a:rPr lang="en-US"/>
              <a:t>Contain synovial fluid</a:t>
            </a:r>
          </a:p>
          <a:p>
            <a:pPr lvl="1"/>
            <a:r>
              <a:rPr lang="en-US"/>
              <a:t>Commonly act as “ball bearings” where ligaments, muscles, skin, tendons, or bones rub together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8.4b</a:t>
            </a:r>
          </a:p>
        </p:txBody>
      </p:sp>
      <p:pic>
        <p:nvPicPr>
          <p:cNvPr id="44041" name="Picture 9" descr="fIgure_08_04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485775"/>
            <a:ext cx="7929562" cy="5656263"/>
          </a:xfrm>
          <a:prstGeom prst="rect">
            <a:avLst/>
          </a:prstGeom>
          <a:noFill/>
        </p:spPr>
      </p:pic>
      <p:sp>
        <p:nvSpPr>
          <p:cNvPr id="44042" name="Freeform 10"/>
          <p:cNvSpPr>
            <a:spLocks/>
          </p:cNvSpPr>
          <p:nvPr/>
        </p:nvSpPr>
        <p:spPr bwMode="auto">
          <a:xfrm>
            <a:off x="2838450" y="627063"/>
            <a:ext cx="2505075" cy="409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44" y="0"/>
              </a:cxn>
              <a:cxn ang="0">
                <a:pos x="1637" y="268"/>
              </a:cxn>
            </a:cxnLst>
            <a:rect l="0" t="0" r="r" b="b"/>
            <a:pathLst>
              <a:path w="1637" h="268">
                <a:moveTo>
                  <a:pt x="0" y="0"/>
                </a:moveTo>
                <a:lnTo>
                  <a:pt x="444" y="0"/>
                </a:lnTo>
                <a:lnTo>
                  <a:pt x="1637" y="2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3" name="Freeform 11"/>
          <p:cNvSpPr>
            <a:spLocks/>
          </p:cNvSpPr>
          <p:nvPr/>
        </p:nvSpPr>
        <p:spPr bwMode="auto">
          <a:xfrm>
            <a:off x="2627313" y="1323975"/>
            <a:ext cx="2125662" cy="36513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544" y="24"/>
              </a:cxn>
              <a:cxn ang="0">
                <a:pos x="1389" y="0"/>
              </a:cxn>
            </a:cxnLst>
            <a:rect l="0" t="0" r="r" b="b"/>
            <a:pathLst>
              <a:path w="1389" h="24">
                <a:moveTo>
                  <a:pt x="0" y="24"/>
                </a:moveTo>
                <a:lnTo>
                  <a:pt x="544" y="24"/>
                </a:lnTo>
                <a:lnTo>
                  <a:pt x="1389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4" name="Freeform 12"/>
          <p:cNvSpPr>
            <a:spLocks/>
          </p:cNvSpPr>
          <p:nvPr/>
        </p:nvSpPr>
        <p:spPr bwMode="auto">
          <a:xfrm>
            <a:off x="1854200" y="1495425"/>
            <a:ext cx="2898775" cy="615950"/>
          </a:xfrm>
          <a:custGeom>
            <a:avLst/>
            <a:gdLst/>
            <a:ahLst/>
            <a:cxnLst>
              <a:cxn ang="0">
                <a:pos x="0" y="402"/>
              </a:cxn>
              <a:cxn ang="0">
                <a:pos x="816" y="402"/>
              </a:cxn>
              <a:cxn ang="0">
                <a:pos x="1895" y="0"/>
              </a:cxn>
            </a:cxnLst>
            <a:rect l="0" t="0" r="r" b="b"/>
            <a:pathLst>
              <a:path w="1895" h="402">
                <a:moveTo>
                  <a:pt x="0" y="402"/>
                </a:moveTo>
                <a:lnTo>
                  <a:pt x="816" y="402"/>
                </a:lnTo>
                <a:lnTo>
                  <a:pt x="1895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5" name="Freeform 13"/>
          <p:cNvSpPr>
            <a:spLocks/>
          </p:cNvSpPr>
          <p:nvPr/>
        </p:nvSpPr>
        <p:spPr bwMode="auto">
          <a:xfrm>
            <a:off x="2154238" y="3181350"/>
            <a:ext cx="2655887" cy="631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0" y="0"/>
              </a:cxn>
              <a:cxn ang="0">
                <a:pos x="1737" y="413"/>
              </a:cxn>
            </a:cxnLst>
            <a:rect l="0" t="0" r="r" b="b"/>
            <a:pathLst>
              <a:path w="1737" h="413">
                <a:moveTo>
                  <a:pt x="0" y="0"/>
                </a:moveTo>
                <a:lnTo>
                  <a:pt x="720" y="0"/>
                </a:lnTo>
                <a:lnTo>
                  <a:pt x="1737" y="413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6" name="Freeform 14"/>
          <p:cNvSpPr>
            <a:spLocks/>
          </p:cNvSpPr>
          <p:nvPr/>
        </p:nvSpPr>
        <p:spPr bwMode="auto">
          <a:xfrm>
            <a:off x="2673350" y="4198938"/>
            <a:ext cx="2149475" cy="349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6" y="0"/>
              </a:cxn>
              <a:cxn ang="0">
                <a:pos x="1405" y="228"/>
              </a:cxn>
            </a:cxnLst>
            <a:rect l="0" t="0" r="r" b="b"/>
            <a:pathLst>
              <a:path w="1405" h="228">
                <a:moveTo>
                  <a:pt x="0" y="0"/>
                </a:moveTo>
                <a:lnTo>
                  <a:pt x="246" y="0"/>
                </a:lnTo>
                <a:lnTo>
                  <a:pt x="1405" y="22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457200" y="495300"/>
            <a:ext cx="2305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Coracoacromial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457200" y="1181100"/>
            <a:ext cx="20828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Subacromial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bursa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457200" y="1976438"/>
            <a:ext cx="2452688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Cavity in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bursa containing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 fluid</a:t>
            </a: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457200" y="3028950"/>
            <a:ext cx="1744663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Bursa rolls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and lessens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friction.</a:t>
            </a: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457200" y="4075113"/>
            <a:ext cx="2370138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Humerus head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rolls medially as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arm abducts.</a:t>
            </a:r>
          </a:p>
        </p:txBody>
      </p:sp>
      <p:sp>
        <p:nvSpPr>
          <p:cNvPr id="44052" name="Rectangle 20"/>
          <p:cNvSpPr>
            <a:spLocks noChangeArrowheads="1"/>
          </p:cNvSpPr>
          <p:nvPr/>
        </p:nvSpPr>
        <p:spPr bwMode="auto">
          <a:xfrm>
            <a:off x="457200" y="5211763"/>
            <a:ext cx="7581900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(b) Enlargement of (a), showing how a bursa</a:t>
            </a:r>
            <a:br>
              <a:rPr lang="en-US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eliminates friction where a ligament (or other</a:t>
            </a:r>
            <a:br>
              <a:rPr lang="en-US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structure) would rub against a bone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>
            <a:off x="6961188" y="1643063"/>
            <a:ext cx="14890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Humerus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resting 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6958013" y="4337050"/>
            <a:ext cx="14890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Humerus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moving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Joints: Friction-Reducing Structures</a:t>
            </a:r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Tendon sheath:</a:t>
            </a:r>
          </a:p>
          <a:p>
            <a:pPr lvl="1"/>
            <a:r>
              <a:rPr lang="en-US"/>
              <a:t>Elongated bursa that wraps completely around a tendon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8.4a</a:t>
            </a:r>
          </a:p>
        </p:txBody>
      </p:sp>
      <p:pic>
        <p:nvPicPr>
          <p:cNvPr id="43017" name="Picture 9" descr="fIgure_08_0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3" y="550863"/>
            <a:ext cx="8231187" cy="5868987"/>
          </a:xfrm>
          <a:prstGeom prst="rect">
            <a:avLst/>
          </a:prstGeom>
          <a:noFill/>
        </p:spPr>
      </p:pic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87825" y="1104900"/>
            <a:ext cx="79375" cy="73025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3797300" y="1260475"/>
            <a:ext cx="79375" cy="47625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3787775" y="1825625"/>
            <a:ext cx="85725" cy="50800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1" name="Freeform 13"/>
          <p:cNvSpPr>
            <a:spLocks/>
          </p:cNvSpPr>
          <p:nvPr/>
        </p:nvSpPr>
        <p:spPr bwMode="auto">
          <a:xfrm>
            <a:off x="5487988" y="1695450"/>
            <a:ext cx="1143000" cy="1270000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520" y="0"/>
              </a:cxn>
              <a:cxn ang="0">
                <a:pos x="0" y="800"/>
              </a:cxn>
            </a:cxnLst>
            <a:rect l="0" t="0" r="r" b="b"/>
            <a:pathLst>
              <a:path w="720" h="800">
                <a:moveTo>
                  <a:pt x="720" y="0"/>
                </a:moveTo>
                <a:lnTo>
                  <a:pt x="520" y="0"/>
                </a:lnTo>
                <a:lnTo>
                  <a:pt x="0" y="8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2" name="Freeform 14"/>
          <p:cNvSpPr>
            <a:spLocks/>
          </p:cNvSpPr>
          <p:nvPr/>
        </p:nvSpPr>
        <p:spPr bwMode="auto">
          <a:xfrm>
            <a:off x="5303838" y="4395788"/>
            <a:ext cx="1330325" cy="339725"/>
          </a:xfrm>
          <a:custGeom>
            <a:avLst/>
            <a:gdLst/>
            <a:ahLst/>
            <a:cxnLst>
              <a:cxn ang="0">
                <a:pos x="838" y="214"/>
              </a:cxn>
              <a:cxn ang="0">
                <a:pos x="464" y="214"/>
              </a:cxn>
              <a:cxn ang="0">
                <a:pos x="0" y="0"/>
              </a:cxn>
            </a:cxnLst>
            <a:rect l="0" t="0" r="r" b="b"/>
            <a:pathLst>
              <a:path w="838" h="214">
                <a:moveTo>
                  <a:pt x="838" y="214"/>
                </a:moveTo>
                <a:lnTo>
                  <a:pt x="464" y="21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3" name="Freeform 15"/>
          <p:cNvSpPr>
            <a:spLocks/>
          </p:cNvSpPr>
          <p:nvPr/>
        </p:nvSpPr>
        <p:spPr bwMode="auto">
          <a:xfrm>
            <a:off x="1854200" y="685800"/>
            <a:ext cx="2689225" cy="752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44" y="0"/>
              </a:cxn>
              <a:cxn ang="0">
                <a:pos x="1694" y="474"/>
              </a:cxn>
            </a:cxnLst>
            <a:rect l="0" t="0" r="r" b="b"/>
            <a:pathLst>
              <a:path w="1694" h="474">
                <a:moveTo>
                  <a:pt x="0" y="0"/>
                </a:moveTo>
                <a:lnTo>
                  <a:pt x="1144" y="0"/>
                </a:lnTo>
                <a:lnTo>
                  <a:pt x="1694" y="47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4" name="Freeform 16"/>
          <p:cNvSpPr>
            <a:spLocks/>
          </p:cNvSpPr>
          <p:nvPr/>
        </p:nvSpPr>
        <p:spPr bwMode="auto">
          <a:xfrm>
            <a:off x="2733675" y="1460500"/>
            <a:ext cx="2097088" cy="400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6" y="0"/>
              </a:cxn>
              <a:cxn ang="0">
                <a:pos x="1321" y="252"/>
              </a:cxn>
            </a:cxnLst>
            <a:rect l="0" t="0" r="r" b="b"/>
            <a:pathLst>
              <a:path w="1321" h="252">
                <a:moveTo>
                  <a:pt x="0" y="0"/>
                </a:moveTo>
                <a:lnTo>
                  <a:pt x="256" y="0"/>
                </a:lnTo>
                <a:lnTo>
                  <a:pt x="1321" y="25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5" name="Freeform 17"/>
          <p:cNvSpPr>
            <a:spLocks/>
          </p:cNvSpPr>
          <p:nvPr/>
        </p:nvSpPr>
        <p:spPr bwMode="auto">
          <a:xfrm>
            <a:off x="2549525" y="2009775"/>
            <a:ext cx="1546225" cy="238125"/>
          </a:xfrm>
          <a:custGeom>
            <a:avLst/>
            <a:gdLst/>
            <a:ahLst/>
            <a:cxnLst>
              <a:cxn ang="0">
                <a:pos x="0" y="150"/>
              </a:cxn>
              <a:cxn ang="0">
                <a:pos x="306" y="150"/>
              </a:cxn>
              <a:cxn ang="0">
                <a:pos x="974" y="0"/>
              </a:cxn>
            </a:cxnLst>
            <a:rect l="0" t="0" r="r" b="b"/>
            <a:pathLst>
              <a:path w="974" h="150">
                <a:moveTo>
                  <a:pt x="0" y="150"/>
                </a:moveTo>
                <a:lnTo>
                  <a:pt x="306" y="150"/>
                </a:lnTo>
                <a:lnTo>
                  <a:pt x="97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6" name="Freeform 18"/>
          <p:cNvSpPr>
            <a:spLocks/>
          </p:cNvSpPr>
          <p:nvPr/>
        </p:nvSpPr>
        <p:spPr bwMode="auto">
          <a:xfrm>
            <a:off x="1549400" y="2498725"/>
            <a:ext cx="2070100" cy="514350"/>
          </a:xfrm>
          <a:custGeom>
            <a:avLst/>
            <a:gdLst/>
            <a:ahLst/>
            <a:cxnLst>
              <a:cxn ang="0">
                <a:pos x="0" y="324"/>
              </a:cxn>
              <a:cxn ang="0">
                <a:pos x="418" y="324"/>
              </a:cxn>
              <a:cxn ang="0">
                <a:pos x="1304" y="0"/>
              </a:cxn>
            </a:cxnLst>
            <a:rect l="0" t="0" r="r" b="b"/>
            <a:pathLst>
              <a:path w="1304" h="324">
                <a:moveTo>
                  <a:pt x="0" y="324"/>
                </a:moveTo>
                <a:lnTo>
                  <a:pt x="418" y="324"/>
                </a:lnTo>
                <a:lnTo>
                  <a:pt x="130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7" name="Freeform 19"/>
          <p:cNvSpPr>
            <a:spLocks/>
          </p:cNvSpPr>
          <p:nvPr/>
        </p:nvSpPr>
        <p:spPr bwMode="auto">
          <a:xfrm>
            <a:off x="1651000" y="3548063"/>
            <a:ext cx="1558925" cy="228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364" y="144"/>
              </a:cxn>
              <a:cxn ang="0">
                <a:pos x="982" y="0"/>
              </a:cxn>
            </a:cxnLst>
            <a:rect l="0" t="0" r="r" b="b"/>
            <a:pathLst>
              <a:path w="982" h="144">
                <a:moveTo>
                  <a:pt x="0" y="144"/>
                </a:moveTo>
                <a:lnTo>
                  <a:pt x="364" y="144"/>
                </a:lnTo>
                <a:lnTo>
                  <a:pt x="98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8" name="Freeform 20"/>
          <p:cNvSpPr>
            <a:spLocks/>
          </p:cNvSpPr>
          <p:nvPr/>
        </p:nvSpPr>
        <p:spPr bwMode="auto">
          <a:xfrm>
            <a:off x="1892300" y="4535488"/>
            <a:ext cx="1444625" cy="136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6" y="0"/>
              </a:cxn>
              <a:cxn ang="0">
                <a:pos x="910" y="86"/>
              </a:cxn>
            </a:cxnLst>
            <a:rect l="0" t="0" r="r" b="b"/>
            <a:pathLst>
              <a:path w="910" h="86">
                <a:moveTo>
                  <a:pt x="0" y="0"/>
                </a:moveTo>
                <a:lnTo>
                  <a:pt x="256" y="0"/>
                </a:lnTo>
                <a:lnTo>
                  <a:pt x="910" y="8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 flipH="1">
            <a:off x="5624513" y="3101975"/>
            <a:ext cx="10096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 flipH="1">
            <a:off x="4546600" y="5294313"/>
            <a:ext cx="649288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1" name="Freeform 23"/>
          <p:cNvSpPr>
            <a:spLocks/>
          </p:cNvSpPr>
          <p:nvPr/>
        </p:nvSpPr>
        <p:spPr bwMode="auto">
          <a:xfrm>
            <a:off x="5313363" y="3954463"/>
            <a:ext cx="1320800" cy="187325"/>
          </a:xfrm>
          <a:custGeom>
            <a:avLst/>
            <a:gdLst/>
            <a:ahLst/>
            <a:cxnLst>
              <a:cxn ang="0">
                <a:pos x="832" y="0"/>
              </a:cxn>
              <a:cxn ang="0">
                <a:pos x="584" y="0"/>
              </a:cxn>
              <a:cxn ang="0">
                <a:pos x="0" y="118"/>
              </a:cxn>
            </a:cxnLst>
            <a:rect l="0" t="0" r="r" b="b"/>
            <a:pathLst>
              <a:path w="832" h="118">
                <a:moveTo>
                  <a:pt x="832" y="0"/>
                </a:moveTo>
                <a:lnTo>
                  <a:pt x="584" y="0"/>
                </a:lnTo>
                <a:lnTo>
                  <a:pt x="0" y="1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2" name="Freeform 24"/>
          <p:cNvSpPr>
            <a:spLocks/>
          </p:cNvSpPr>
          <p:nvPr/>
        </p:nvSpPr>
        <p:spPr bwMode="auto">
          <a:xfrm>
            <a:off x="5303838" y="4395788"/>
            <a:ext cx="1330325" cy="339725"/>
          </a:xfrm>
          <a:custGeom>
            <a:avLst/>
            <a:gdLst/>
            <a:ahLst/>
            <a:cxnLst>
              <a:cxn ang="0">
                <a:pos x="838" y="214"/>
              </a:cxn>
              <a:cxn ang="0">
                <a:pos x="464" y="214"/>
              </a:cxn>
              <a:cxn ang="0">
                <a:pos x="0" y="0"/>
              </a:cxn>
            </a:cxnLst>
            <a:rect l="0" t="0" r="r" b="b"/>
            <a:pathLst>
              <a:path w="838" h="214">
                <a:moveTo>
                  <a:pt x="838" y="214"/>
                </a:moveTo>
                <a:lnTo>
                  <a:pt x="464" y="21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3" name="Rectangle 25"/>
          <p:cNvSpPr>
            <a:spLocks noChangeArrowheads="1"/>
          </p:cNvSpPr>
          <p:nvPr/>
        </p:nvSpPr>
        <p:spPr bwMode="auto">
          <a:xfrm>
            <a:off x="392113" y="534988"/>
            <a:ext cx="1506537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Acromion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of scapula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4" name="Rectangle 26"/>
          <p:cNvSpPr>
            <a:spLocks noChangeArrowheads="1"/>
          </p:cNvSpPr>
          <p:nvPr/>
        </p:nvSpPr>
        <p:spPr bwMode="auto">
          <a:xfrm>
            <a:off x="6678613" y="1500188"/>
            <a:ext cx="1944687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Joint cavity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containing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 fluid</a:t>
            </a:r>
          </a:p>
        </p:txBody>
      </p:sp>
      <p:sp>
        <p:nvSpPr>
          <p:cNvPr id="43035" name="Rectangle 27"/>
          <p:cNvSpPr>
            <a:spLocks noChangeArrowheads="1"/>
          </p:cNvSpPr>
          <p:nvPr/>
        </p:nvSpPr>
        <p:spPr bwMode="auto">
          <a:xfrm>
            <a:off x="6672263" y="3760788"/>
            <a:ext cx="1543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membrane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6" name="Rectangle 28"/>
          <p:cNvSpPr>
            <a:spLocks noChangeArrowheads="1"/>
          </p:cNvSpPr>
          <p:nvPr/>
        </p:nvSpPr>
        <p:spPr bwMode="auto">
          <a:xfrm>
            <a:off x="6675438" y="4545013"/>
            <a:ext cx="11350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7" name="Rectangle 29"/>
          <p:cNvSpPr>
            <a:spLocks noChangeArrowheads="1"/>
          </p:cNvSpPr>
          <p:nvPr/>
        </p:nvSpPr>
        <p:spPr bwMode="auto">
          <a:xfrm>
            <a:off x="5243513" y="5113338"/>
            <a:ext cx="13223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8" name="Rectangle 30"/>
          <p:cNvSpPr>
            <a:spLocks noChangeArrowheads="1"/>
          </p:cNvSpPr>
          <p:nvPr/>
        </p:nvSpPr>
        <p:spPr bwMode="auto">
          <a:xfrm>
            <a:off x="6675438" y="2913063"/>
            <a:ext cx="12541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Hyaline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cartilage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39" name="Rectangle 31"/>
          <p:cNvSpPr>
            <a:spLocks noChangeArrowheads="1"/>
          </p:cNvSpPr>
          <p:nvPr/>
        </p:nvSpPr>
        <p:spPr bwMode="auto">
          <a:xfrm>
            <a:off x="392113" y="1316038"/>
            <a:ext cx="2305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Coracoacromial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40" name="Rectangle 32"/>
          <p:cNvSpPr>
            <a:spLocks noChangeArrowheads="1"/>
          </p:cNvSpPr>
          <p:nvPr/>
        </p:nvSpPr>
        <p:spPr bwMode="auto">
          <a:xfrm>
            <a:off x="392113" y="2024063"/>
            <a:ext cx="20828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Subacromial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bursa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3041" name="Rectangle 33"/>
          <p:cNvSpPr>
            <a:spLocks noChangeArrowheads="1"/>
          </p:cNvSpPr>
          <p:nvPr/>
        </p:nvSpPr>
        <p:spPr bwMode="auto">
          <a:xfrm>
            <a:off x="392113" y="2843213"/>
            <a:ext cx="24225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capsule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42" name="Rectangle 34"/>
          <p:cNvSpPr>
            <a:spLocks noChangeArrowheads="1"/>
          </p:cNvSpPr>
          <p:nvPr/>
        </p:nvSpPr>
        <p:spPr bwMode="auto">
          <a:xfrm>
            <a:off x="392113" y="3548063"/>
            <a:ext cx="1236662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Tendon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sheath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392113" y="4376738"/>
            <a:ext cx="2133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long head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of biceps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brachii muscle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3044" name="Rectangle 36"/>
          <p:cNvSpPr>
            <a:spLocks noChangeArrowheads="1"/>
          </p:cNvSpPr>
          <p:nvPr/>
        </p:nvSpPr>
        <p:spPr bwMode="auto">
          <a:xfrm>
            <a:off x="392113" y="6034088"/>
            <a:ext cx="83597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(a) Frontal section through the right shoulder joint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Stabilizing Factors at Synovial Joints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Shapes of articular surfaces (minor role)</a:t>
            </a:r>
          </a:p>
          <a:p>
            <a:r>
              <a:rPr lang="en-US"/>
              <a:t>Ligament number and location (limited role)</a:t>
            </a:r>
          </a:p>
          <a:p>
            <a:r>
              <a:rPr lang="en-US"/>
              <a:t>Muscle tone, which keeps tendons that cross the joint taut</a:t>
            </a:r>
          </a:p>
          <a:p>
            <a:pPr lvl="1"/>
            <a:r>
              <a:rPr lang="en-US"/>
              <a:t>Extremely important in reinforcing shoulder and knee joints and arches of the foot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Joints: Movement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Muscle attachments across a joint:</a:t>
            </a:r>
          </a:p>
          <a:p>
            <a:pPr lvl="1"/>
            <a:r>
              <a:rPr lang="en-US"/>
              <a:t>Origin—attachment to the immovable bone</a:t>
            </a:r>
          </a:p>
          <a:p>
            <a:pPr lvl="1"/>
            <a:r>
              <a:rPr lang="en-US"/>
              <a:t>Insertion—attachment to the movable bone</a:t>
            </a:r>
          </a:p>
          <a:p>
            <a:r>
              <a:rPr lang="en-US"/>
              <a:t>Muscle contraction causes the insertion to move toward the origin</a:t>
            </a:r>
          </a:p>
          <a:p>
            <a:r>
              <a:rPr lang="en-US"/>
              <a:t>Movements occur along transverse, frontal, or sagittal planes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Synovial Joints: Range of Motion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Nonaxial—slipping movements only</a:t>
            </a:r>
          </a:p>
          <a:p>
            <a:r>
              <a:rPr lang="en-US"/>
              <a:t>Uniaxial—movement in one plane</a:t>
            </a:r>
          </a:p>
          <a:p>
            <a:r>
              <a:rPr lang="en-US"/>
              <a:t>Biaxial—movement in two planes</a:t>
            </a:r>
          </a:p>
          <a:p>
            <a:r>
              <a:rPr lang="en-US"/>
              <a:t>Multiaxial—movement in or around all three planes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Movements at Synovial Joints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4956175"/>
          </a:xfrm>
        </p:spPr>
        <p:txBody>
          <a:bodyPr/>
          <a:lstStyle/>
          <a:p>
            <a:pPr marL="457200" indent="-457200">
              <a:lnSpc>
                <a:spcPct val="50000"/>
              </a:lnSpc>
              <a:buFont typeface="Times" charset="0"/>
              <a:buAutoNum type="arabicPeriod"/>
            </a:pPr>
            <a:r>
              <a:rPr lang="en-US"/>
              <a:t>Gliding</a:t>
            </a:r>
          </a:p>
          <a:p>
            <a:pPr marL="457200" indent="-457200">
              <a:lnSpc>
                <a:spcPct val="50000"/>
              </a:lnSpc>
              <a:buFont typeface="Times" charset="0"/>
              <a:buAutoNum type="arabicPeriod"/>
            </a:pPr>
            <a:r>
              <a:rPr lang="en-US"/>
              <a:t>Angular movements: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Flexion, extension, hyperextension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Abduction, adduction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Circumduction</a:t>
            </a:r>
          </a:p>
          <a:p>
            <a:pPr marL="457200" indent="-457200">
              <a:lnSpc>
                <a:spcPct val="50000"/>
              </a:lnSpc>
              <a:buFont typeface="Times" charset="0"/>
              <a:buAutoNum type="arabicPeriod"/>
            </a:pPr>
            <a:r>
              <a:rPr lang="en-US"/>
              <a:t>Rotation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Medial and lateral rotation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Movements at Synovial Joints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4956175"/>
          </a:xfrm>
        </p:spPr>
        <p:txBody>
          <a:bodyPr/>
          <a:lstStyle/>
          <a:p>
            <a:pPr marL="457200" indent="-457200">
              <a:lnSpc>
                <a:spcPct val="50000"/>
              </a:lnSpc>
              <a:buFont typeface="Times" charset="0"/>
              <a:buNone/>
            </a:pPr>
            <a:r>
              <a:rPr lang="en-US">
                <a:solidFill>
                  <a:srgbClr val="003D77"/>
                </a:solidFill>
              </a:rPr>
              <a:t>4.	</a:t>
            </a:r>
            <a:r>
              <a:rPr lang="en-US"/>
              <a:t>Special movements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Supination, pronation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Dorsiflexion, plantar flexion of the foot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Inversion, eversion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Protraction, retraction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Elevation, depression</a:t>
            </a:r>
          </a:p>
          <a:p>
            <a:pPr marL="1089025" lvl="1" indent="-457200">
              <a:lnSpc>
                <a:spcPct val="50000"/>
              </a:lnSpc>
            </a:pPr>
            <a:r>
              <a:rPr lang="en-US"/>
              <a:t>Opposition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Gliding Movements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One flat bone surface glides or slips over another similar surface </a:t>
            </a:r>
          </a:p>
          <a:p>
            <a:r>
              <a:rPr lang="en-US"/>
              <a:t>Examples:</a:t>
            </a:r>
          </a:p>
          <a:p>
            <a:pPr lvl="1"/>
            <a:r>
              <a:rPr lang="en-US"/>
              <a:t>Intercarpal joints</a:t>
            </a:r>
          </a:p>
          <a:p>
            <a:pPr lvl="1"/>
            <a:r>
              <a:rPr lang="en-US"/>
              <a:t>Intertarsal joints</a:t>
            </a:r>
          </a:p>
          <a:p>
            <a:pPr lvl="1"/>
            <a:r>
              <a:rPr lang="en-US"/>
              <a:t>Between articular processes of vertebrae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8.5a</a:t>
            </a:r>
          </a:p>
        </p:txBody>
      </p:sp>
      <p:pic>
        <p:nvPicPr>
          <p:cNvPr id="7578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5763"/>
            <a:ext cx="8531225" cy="6083300"/>
          </a:xfrm>
          <a:prstGeom prst="rect">
            <a:avLst/>
          </a:prstGeom>
          <a:noFill/>
        </p:spPr>
      </p:pic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2984500" y="4872038"/>
            <a:ext cx="873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Gliding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309563" y="6122988"/>
            <a:ext cx="48117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(a) Gliding movements at the wrist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Angular Movements</a:t>
            </a: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en-US"/>
              <a:t>Movements that occur along the sagittal plane:</a:t>
            </a:r>
          </a:p>
          <a:p>
            <a:r>
              <a:rPr lang="en-US"/>
              <a:t>Flexion—decreases the angle of the joint</a:t>
            </a:r>
          </a:p>
          <a:p>
            <a:r>
              <a:rPr lang="en-US"/>
              <a:t>Extension— increases the angle of the joint</a:t>
            </a:r>
          </a:p>
          <a:p>
            <a:r>
              <a:rPr lang="en-US"/>
              <a:t>Hyperextension—excessive extension beyond normal range of motion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8.5b</a:t>
            </a:r>
          </a:p>
        </p:txBody>
      </p:sp>
      <p:pic>
        <p:nvPicPr>
          <p:cNvPr id="788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4175"/>
            <a:ext cx="8531225" cy="6083300"/>
          </a:xfrm>
          <a:prstGeom prst="rect">
            <a:avLst/>
          </a:prstGeom>
          <a:noFill/>
        </p:spPr>
      </p:pic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306388" y="5827713"/>
            <a:ext cx="6551612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(b) Angular movements: flexion, extension, and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     hyperextension of the neck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2020888" y="588963"/>
            <a:ext cx="1906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Hyperextension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5321300" y="588963"/>
            <a:ext cx="1214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Extension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8861" name="Rectangle 13"/>
          <p:cNvSpPr>
            <a:spLocks noChangeArrowheads="1"/>
          </p:cNvSpPr>
          <p:nvPr/>
        </p:nvSpPr>
        <p:spPr bwMode="auto">
          <a:xfrm>
            <a:off x="6670675" y="261620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Flexion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8.5c</a:t>
            </a:r>
          </a:p>
        </p:txBody>
      </p:sp>
      <p:pic>
        <p:nvPicPr>
          <p:cNvPr id="79881" name="Picture 9" descr="fIgure_08_05c"/>
          <p:cNvPicPr>
            <a:picLocks noChangeAspect="1" noChangeArrowheads="1"/>
          </p:cNvPicPr>
          <p:nvPr/>
        </p:nvPicPr>
        <p:blipFill>
          <a:blip r:embed="rId2" cstate="print"/>
          <a:srcRect l="15147" r="15147"/>
          <a:stretch>
            <a:fillRect/>
          </a:stretch>
        </p:blipFill>
        <p:spPr bwMode="auto">
          <a:xfrm>
            <a:off x="1484313" y="260350"/>
            <a:ext cx="6178550" cy="6323013"/>
          </a:xfrm>
          <a:prstGeom prst="rect">
            <a:avLst/>
          </a:prstGeom>
          <a:noFill/>
        </p:spPr>
      </p:pic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1838325" y="2322513"/>
            <a:ext cx="1906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Hyperextension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5162550" y="233680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Flexion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5384800" y="342900"/>
            <a:ext cx="1214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Extension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1066800" y="5927725"/>
            <a:ext cx="65516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(c) Angular movements: flexion, extension, and</a:t>
            </a:r>
            <a:br>
              <a:rPr lang="en-US" sz="2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hyperextension of the vertebral column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8.5d</a:t>
            </a:r>
          </a:p>
        </p:txBody>
      </p:sp>
      <p:pic>
        <p:nvPicPr>
          <p:cNvPr id="80905" name="Picture 9" descr="fIgure_08_0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1225" cy="6083300"/>
          </a:xfrm>
          <a:prstGeom prst="rect">
            <a:avLst/>
          </a:prstGeom>
          <a:noFill/>
        </p:spPr>
      </p:pic>
      <p:sp>
        <p:nvSpPr>
          <p:cNvPr id="80906" name="Freeform 10"/>
          <p:cNvSpPr>
            <a:spLocks/>
          </p:cNvSpPr>
          <p:nvPr/>
        </p:nvSpPr>
        <p:spPr bwMode="auto">
          <a:xfrm>
            <a:off x="7394575" y="1695450"/>
            <a:ext cx="82550" cy="61913"/>
          </a:xfrm>
          <a:custGeom>
            <a:avLst/>
            <a:gdLst/>
            <a:ahLst/>
            <a:cxnLst>
              <a:cxn ang="0">
                <a:pos x="50" y="38"/>
              </a:cxn>
              <a:cxn ang="0">
                <a:pos x="24" y="20"/>
              </a:cxn>
              <a:cxn ang="0">
                <a:pos x="0" y="0"/>
              </a:cxn>
            </a:cxnLst>
            <a:rect l="0" t="0" r="r" b="b"/>
            <a:pathLst>
              <a:path w="50" h="38">
                <a:moveTo>
                  <a:pt x="50" y="38"/>
                </a:moveTo>
                <a:lnTo>
                  <a:pt x="24" y="2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7" name="Freeform 11"/>
          <p:cNvSpPr>
            <a:spLocks/>
          </p:cNvSpPr>
          <p:nvPr/>
        </p:nvSpPr>
        <p:spPr bwMode="auto">
          <a:xfrm>
            <a:off x="7342188" y="1646238"/>
            <a:ext cx="114300" cy="111125"/>
          </a:xfrm>
          <a:custGeom>
            <a:avLst/>
            <a:gdLst/>
            <a:ahLst/>
            <a:cxnLst>
              <a:cxn ang="0">
                <a:pos x="48" y="42"/>
              </a:cxn>
              <a:cxn ang="0">
                <a:pos x="42" y="50"/>
              </a:cxn>
              <a:cxn ang="0">
                <a:pos x="40" y="58"/>
              </a:cxn>
              <a:cxn ang="0">
                <a:pos x="40" y="68"/>
              </a:cxn>
              <a:cxn ang="0">
                <a:pos x="0" y="0"/>
              </a:cxn>
              <a:cxn ang="0">
                <a:pos x="70" y="30"/>
              </a:cxn>
              <a:cxn ang="0">
                <a:pos x="64" y="30"/>
              </a:cxn>
              <a:cxn ang="0">
                <a:pos x="56" y="34"/>
              </a:cxn>
              <a:cxn ang="0">
                <a:pos x="50" y="42"/>
              </a:cxn>
              <a:cxn ang="0">
                <a:pos x="48" y="42"/>
              </a:cxn>
            </a:cxnLst>
            <a:rect l="0" t="0" r="r" b="b"/>
            <a:pathLst>
              <a:path w="70" h="68">
                <a:moveTo>
                  <a:pt x="48" y="42"/>
                </a:moveTo>
                <a:lnTo>
                  <a:pt x="42" y="50"/>
                </a:lnTo>
                <a:lnTo>
                  <a:pt x="40" y="58"/>
                </a:lnTo>
                <a:lnTo>
                  <a:pt x="40" y="68"/>
                </a:lnTo>
                <a:lnTo>
                  <a:pt x="0" y="0"/>
                </a:lnTo>
                <a:lnTo>
                  <a:pt x="70" y="30"/>
                </a:lnTo>
                <a:lnTo>
                  <a:pt x="64" y="30"/>
                </a:lnTo>
                <a:lnTo>
                  <a:pt x="56" y="34"/>
                </a:lnTo>
                <a:lnTo>
                  <a:pt x="50" y="42"/>
                </a:lnTo>
                <a:lnTo>
                  <a:pt x="48" y="4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8" name="Freeform 12"/>
          <p:cNvSpPr>
            <a:spLocks/>
          </p:cNvSpPr>
          <p:nvPr/>
        </p:nvSpPr>
        <p:spPr bwMode="auto">
          <a:xfrm>
            <a:off x="7762875" y="1935163"/>
            <a:ext cx="530225" cy="214312"/>
          </a:xfrm>
          <a:custGeom>
            <a:avLst/>
            <a:gdLst/>
            <a:ahLst/>
            <a:cxnLst>
              <a:cxn ang="0">
                <a:pos x="322" y="130"/>
              </a:cxn>
              <a:cxn ang="0">
                <a:pos x="284" y="122"/>
              </a:cxn>
              <a:cxn ang="0">
                <a:pos x="244" y="112"/>
              </a:cxn>
              <a:cxn ang="0">
                <a:pos x="200" y="100"/>
              </a:cxn>
              <a:cxn ang="0">
                <a:pos x="158" y="84"/>
              </a:cxn>
              <a:cxn ang="0">
                <a:pos x="114" y="66"/>
              </a:cxn>
              <a:cxn ang="0">
                <a:pos x="74" y="46"/>
              </a:cxn>
              <a:cxn ang="0">
                <a:pos x="34" y="24"/>
              </a:cxn>
              <a:cxn ang="0">
                <a:pos x="0" y="0"/>
              </a:cxn>
            </a:cxnLst>
            <a:rect l="0" t="0" r="r" b="b"/>
            <a:pathLst>
              <a:path w="322" h="130">
                <a:moveTo>
                  <a:pt x="322" y="130"/>
                </a:moveTo>
                <a:lnTo>
                  <a:pt x="284" y="122"/>
                </a:lnTo>
                <a:lnTo>
                  <a:pt x="244" y="112"/>
                </a:lnTo>
                <a:lnTo>
                  <a:pt x="200" y="100"/>
                </a:lnTo>
                <a:lnTo>
                  <a:pt x="158" y="84"/>
                </a:lnTo>
                <a:lnTo>
                  <a:pt x="114" y="66"/>
                </a:lnTo>
                <a:lnTo>
                  <a:pt x="74" y="46"/>
                </a:lnTo>
                <a:lnTo>
                  <a:pt x="34" y="2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9" name="Freeform 13"/>
          <p:cNvSpPr>
            <a:spLocks/>
          </p:cNvSpPr>
          <p:nvPr/>
        </p:nvSpPr>
        <p:spPr bwMode="auto">
          <a:xfrm>
            <a:off x="4864100" y="4610100"/>
            <a:ext cx="809625" cy="1317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8" y="10"/>
              </a:cxn>
              <a:cxn ang="0">
                <a:pos x="56" y="18"/>
              </a:cxn>
              <a:cxn ang="0">
                <a:pos x="118" y="36"/>
              </a:cxn>
              <a:cxn ang="0">
                <a:pos x="184" y="50"/>
              </a:cxn>
              <a:cxn ang="0">
                <a:pos x="252" y="60"/>
              </a:cxn>
              <a:cxn ang="0">
                <a:pos x="320" y="70"/>
              </a:cxn>
              <a:cxn ang="0">
                <a:pos x="384" y="76"/>
              </a:cxn>
              <a:cxn ang="0">
                <a:pos x="442" y="78"/>
              </a:cxn>
              <a:cxn ang="0">
                <a:pos x="492" y="80"/>
              </a:cxn>
            </a:cxnLst>
            <a:rect l="0" t="0" r="r" b="b"/>
            <a:pathLst>
              <a:path w="492" h="80">
                <a:moveTo>
                  <a:pt x="0" y="0"/>
                </a:moveTo>
                <a:lnTo>
                  <a:pt x="28" y="10"/>
                </a:lnTo>
                <a:lnTo>
                  <a:pt x="56" y="18"/>
                </a:lnTo>
                <a:lnTo>
                  <a:pt x="118" y="36"/>
                </a:lnTo>
                <a:lnTo>
                  <a:pt x="184" y="50"/>
                </a:lnTo>
                <a:lnTo>
                  <a:pt x="252" y="60"/>
                </a:lnTo>
                <a:lnTo>
                  <a:pt x="320" y="70"/>
                </a:lnTo>
                <a:lnTo>
                  <a:pt x="384" y="76"/>
                </a:lnTo>
                <a:lnTo>
                  <a:pt x="442" y="78"/>
                </a:lnTo>
                <a:lnTo>
                  <a:pt x="492" y="8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0" name="Freeform 14"/>
          <p:cNvSpPr>
            <a:spLocks/>
          </p:cNvSpPr>
          <p:nvPr/>
        </p:nvSpPr>
        <p:spPr bwMode="auto">
          <a:xfrm>
            <a:off x="5646738" y="4702175"/>
            <a:ext cx="122237" cy="79375"/>
          </a:xfrm>
          <a:custGeom>
            <a:avLst/>
            <a:gdLst/>
            <a:ahLst/>
            <a:cxnLst>
              <a:cxn ang="0">
                <a:pos x="10" y="24"/>
              </a:cxn>
              <a:cxn ang="0">
                <a:pos x="8" y="14"/>
              </a:cxn>
              <a:cxn ang="0">
                <a:pos x="4" y="6"/>
              </a:cxn>
              <a:cxn ang="0">
                <a:pos x="0" y="0"/>
              </a:cxn>
              <a:cxn ang="0">
                <a:pos x="74" y="24"/>
              </a:cxn>
              <a:cxn ang="0">
                <a:pos x="0" y="48"/>
              </a:cxn>
              <a:cxn ang="0">
                <a:pos x="6" y="42"/>
              </a:cxn>
              <a:cxn ang="0">
                <a:pos x="8" y="34"/>
              </a:cxn>
              <a:cxn ang="0">
                <a:pos x="8" y="24"/>
              </a:cxn>
              <a:cxn ang="0">
                <a:pos x="10" y="24"/>
              </a:cxn>
            </a:cxnLst>
            <a:rect l="0" t="0" r="r" b="b"/>
            <a:pathLst>
              <a:path w="74" h="48">
                <a:moveTo>
                  <a:pt x="10" y="24"/>
                </a:moveTo>
                <a:lnTo>
                  <a:pt x="8" y="14"/>
                </a:lnTo>
                <a:lnTo>
                  <a:pt x="4" y="6"/>
                </a:lnTo>
                <a:lnTo>
                  <a:pt x="0" y="0"/>
                </a:lnTo>
                <a:lnTo>
                  <a:pt x="74" y="24"/>
                </a:lnTo>
                <a:lnTo>
                  <a:pt x="0" y="48"/>
                </a:lnTo>
                <a:lnTo>
                  <a:pt x="6" y="42"/>
                </a:lnTo>
                <a:lnTo>
                  <a:pt x="8" y="34"/>
                </a:lnTo>
                <a:lnTo>
                  <a:pt x="8" y="24"/>
                </a:lnTo>
                <a:lnTo>
                  <a:pt x="10" y="2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1" name="Freeform 15"/>
          <p:cNvSpPr>
            <a:spLocks/>
          </p:cNvSpPr>
          <p:nvPr/>
        </p:nvSpPr>
        <p:spPr bwMode="auto">
          <a:xfrm>
            <a:off x="4405313" y="4092575"/>
            <a:ext cx="185737" cy="333375"/>
          </a:xfrm>
          <a:custGeom>
            <a:avLst/>
            <a:gdLst/>
            <a:ahLst/>
            <a:cxnLst>
              <a:cxn ang="0">
                <a:pos x="113" y="202"/>
              </a:cxn>
              <a:cxn ang="0">
                <a:pos x="92" y="180"/>
              </a:cxn>
              <a:cxn ang="0">
                <a:pos x="72" y="156"/>
              </a:cxn>
              <a:cxn ang="0">
                <a:pos x="54" y="128"/>
              </a:cxn>
              <a:cxn ang="0">
                <a:pos x="36" y="98"/>
              </a:cxn>
              <a:cxn ang="0">
                <a:pos x="22" y="70"/>
              </a:cxn>
              <a:cxn ang="0">
                <a:pos x="10" y="44"/>
              </a:cxn>
              <a:cxn ang="0">
                <a:pos x="4" y="20"/>
              </a:cxn>
              <a:cxn ang="0">
                <a:pos x="0" y="0"/>
              </a:cxn>
            </a:cxnLst>
            <a:rect l="0" t="0" r="r" b="b"/>
            <a:pathLst>
              <a:path w="113" h="202">
                <a:moveTo>
                  <a:pt x="113" y="202"/>
                </a:moveTo>
                <a:lnTo>
                  <a:pt x="92" y="180"/>
                </a:lnTo>
                <a:lnTo>
                  <a:pt x="72" y="156"/>
                </a:lnTo>
                <a:lnTo>
                  <a:pt x="54" y="128"/>
                </a:lnTo>
                <a:lnTo>
                  <a:pt x="36" y="98"/>
                </a:lnTo>
                <a:lnTo>
                  <a:pt x="22" y="70"/>
                </a:lnTo>
                <a:lnTo>
                  <a:pt x="10" y="44"/>
                </a:lnTo>
                <a:lnTo>
                  <a:pt x="4" y="2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2" name="Freeform 16"/>
          <p:cNvSpPr>
            <a:spLocks/>
          </p:cNvSpPr>
          <p:nvPr/>
        </p:nvSpPr>
        <p:spPr bwMode="auto">
          <a:xfrm>
            <a:off x="1311275" y="1922463"/>
            <a:ext cx="517525" cy="6985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42"/>
              </a:cxn>
              <a:cxn ang="0">
                <a:pos x="92" y="42"/>
              </a:cxn>
              <a:cxn ang="0">
                <a:pos x="132" y="40"/>
              </a:cxn>
              <a:cxn ang="0">
                <a:pos x="170" y="36"/>
              </a:cxn>
              <a:cxn ang="0">
                <a:pos x="206" y="30"/>
              </a:cxn>
              <a:cxn ang="0">
                <a:pos x="242" y="22"/>
              </a:cxn>
              <a:cxn ang="0">
                <a:pos x="278" y="12"/>
              </a:cxn>
              <a:cxn ang="0">
                <a:pos x="314" y="0"/>
              </a:cxn>
            </a:cxnLst>
            <a:rect l="0" t="0" r="r" b="b"/>
            <a:pathLst>
              <a:path w="314" h="42">
                <a:moveTo>
                  <a:pt x="0" y="40"/>
                </a:moveTo>
                <a:lnTo>
                  <a:pt x="48" y="42"/>
                </a:lnTo>
                <a:lnTo>
                  <a:pt x="92" y="42"/>
                </a:lnTo>
                <a:lnTo>
                  <a:pt x="132" y="40"/>
                </a:lnTo>
                <a:lnTo>
                  <a:pt x="170" y="36"/>
                </a:lnTo>
                <a:lnTo>
                  <a:pt x="206" y="30"/>
                </a:lnTo>
                <a:lnTo>
                  <a:pt x="242" y="22"/>
                </a:lnTo>
                <a:lnTo>
                  <a:pt x="278" y="12"/>
                </a:lnTo>
                <a:lnTo>
                  <a:pt x="314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3" name="Freeform 17"/>
          <p:cNvSpPr>
            <a:spLocks/>
          </p:cNvSpPr>
          <p:nvPr/>
        </p:nvSpPr>
        <p:spPr bwMode="auto">
          <a:xfrm>
            <a:off x="2138363" y="1600200"/>
            <a:ext cx="239712" cy="18415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40" y="90"/>
              </a:cxn>
              <a:cxn ang="0">
                <a:pos x="78" y="64"/>
              </a:cxn>
              <a:cxn ang="0">
                <a:pos x="112" y="34"/>
              </a:cxn>
              <a:cxn ang="0">
                <a:pos x="146" y="0"/>
              </a:cxn>
            </a:cxnLst>
            <a:rect l="0" t="0" r="r" b="b"/>
            <a:pathLst>
              <a:path w="146" h="112">
                <a:moveTo>
                  <a:pt x="0" y="112"/>
                </a:moveTo>
                <a:lnTo>
                  <a:pt x="40" y="90"/>
                </a:lnTo>
                <a:lnTo>
                  <a:pt x="78" y="64"/>
                </a:lnTo>
                <a:lnTo>
                  <a:pt x="112" y="34"/>
                </a:lnTo>
                <a:lnTo>
                  <a:pt x="146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4" name="Freeform 18"/>
          <p:cNvSpPr>
            <a:spLocks/>
          </p:cNvSpPr>
          <p:nvPr/>
        </p:nvSpPr>
        <p:spPr bwMode="auto">
          <a:xfrm>
            <a:off x="2332038" y="1530350"/>
            <a:ext cx="111125" cy="112713"/>
          </a:xfrm>
          <a:custGeom>
            <a:avLst/>
            <a:gdLst/>
            <a:ahLst/>
            <a:cxnLst>
              <a:cxn ang="0">
                <a:pos x="24" y="44"/>
              </a:cxn>
              <a:cxn ang="0">
                <a:pos x="16" y="38"/>
              </a:cxn>
              <a:cxn ang="0">
                <a:pos x="8" y="36"/>
              </a:cxn>
              <a:cxn ang="0">
                <a:pos x="0" y="36"/>
              </a:cxn>
              <a:cxn ang="0">
                <a:pos x="68" y="0"/>
              </a:cxn>
              <a:cxn ang="0">
                <a:pos x="36" y="68"/>
              </a:cxn>
              <a:cxn ang="0">
                <a:pos x="34" y="62"/>
              </a:cxn>
              <a:cxn ang="0">
                <a:pos x="32" y="54"/>
              </a:cxn>
              <a:cxn ang="0">
                <a:pos x="26" y="44"/>
              </a:cxn>
              <a:cxn ang="0">
                <a:pos x="24" y="44"/>
              </a:cxn>
            </a:cxnLst>
            <a:rect l="0" t="0" r="r" b="b"/>
            <a:pathLst>
              <a:path w="68" h="68">
                <a:moveTo>
                  <a:pt x="24" y="44"/>
                </a:moveTo>
                <a:lnTo>
                  <a:pt x="16" y="38"/>
                </a:lnTo>
                <a:lnTo>
                  <a:pt x="8" y="36"/>
                </a:lnTo>
                <a:lnTo>
                  <a:pt x="0" y="36"/>
                </a:lnTo>
                <a:lnTo>
                  <a:pt x="68" y="0"/>
                </a:lnTo>
                <a:lnTo>
                  <a:pt x="36" y="68"/>
                </a:lnTo>
                <a:lnTo>
                  <a:pt x="34" y="62"/>
                </a:lnTo>
                <a:lnTo>
                  <a:pt x="32" y="54"/>
                </a:lnTo>
                <a:lnTo>
                  <a:pt x="26" y="44"/>
                </a:lnTo>
                <a:lnTo>
                  <a:pt x="24" y="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5" name="Freeform 19"/>
          <p:cNvSpPr>
            <a:spLocks/>
          </p:cNvSpPr>
          <p:nvPr/>
        </p:nvSpPr>
        <p:spPr bwMode="auto">
          <a:xfrm>
            <a:off x="1077913" y="3760788"/>
            <a:ext cx="285750" cy="322262"/>
          </a:xfrm>
          <a:custGeom>
            <a:avLst/>
            <a:gdLst/>
            <a:ahLst/>
            <a:cxnLst>
              <a:cxn ang="0">
                <a:pos x="174" y="196"/>
              </a:cxn>
              <a:cxn ang="0">
                <a:pos x="148" y="174"/>
              </a:cxn>
              <a:cxn ang="0">
                <a:pos x="122" y="150"/>
              </a:cxn>
              <a:cxn ang="0">
                <a:pos x="100" y="128"/>
              </a:cxn>
              <a:cxn ang="0">
                <a:pos x="78" y="104"/>
              </a:cxn>
              <a:cxn ang="0">
                <a:pos x="56" y="78"/>
              </a:cxn>
              <a:cxn ang="0">
                <a:pos x="36" y="54"/>
              </a:cxn>
              <a:cxn ang="0">
                <a:pos x="18" y="28"/>
              </a:cxn>
              <a:cxn ang="0">
                <a:pos x="0" y="0"/>
              </a:cxn>
            </a:cxnLst>
            <a:rect l="0" t="0" r="r" b="b"/>
            <a:pathLst>
              <a:path w="174" h="196">
                <a:moveTo>
                  <a:pt x="174" y="196"/>
                </a:moveTo>
                <a:lnTo>
                  <a:pt x="148" y="174"/>
                </a:lnTo>
                <a:lnTo>
                  <a:pt x="122" y="150"/>
                </a:lnTo>
                <a:lnTo>
                  <a:pt x="100" y="128"/>
                </a:lnTo>
                <a:lnTo>
                  <a:pt x="78" y="104"/>
                </a:lnTo>
                <a:lnTo>
                  <a:pt x="56" y="78"/>
                </a:lnTo>
                <a:lnTo>
                  <a:pt x="36" y="54"/>
                </a:lnTo>
                <a:lnTo>
                  <a:pt x="18" y="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6" name="Freeform 20"/>
          <p:cNvSpPr>
            <a:spLocks/>
          </p:cNvSpPr>
          <p:nvPr/>
        </p:nvSpPr>
        <p:spPr bwMode="auto">
          <a:xfrm>
            <a:off x="1647825" y="4349750"/>
            <a:ext cx="384175" cy="220663"/>
          </a:xfrm>
          <a:custGeom>
            <a:avLst/>
            <a:gdLst/>
            <a:ahLst/>
            <a:cxnLst>
              <a:cxn ang="0">
                <a:pos x="234" y="134"/>
              </a:cxn>
              <a:cxn ang="0">
                <a:pos x="200" y="120"/>
              </a:cxn>
              <a:cxn ang="0">
                <a:pos x="168" y="106"/>
              </a:cxn>
              <a:cxn ang="0">
                <a:pos x="136" y="90"/>
              </a:cxn>
              <a:cxn ang="0">
                <a:pos x="106" y="72"/>
              </a:cxn>
              <a:cxn ang="0">
                <a:pos x="78" y="56"/>
              </a:cxn>
              <a:cxn ang="0">
                <a:pos x="50" y="38"/>
              </a:cxn>
              <a:cxn ang="0">
                <a:pos x="24" y="18"/>
              </a:cxn>
              <a:cxn ang="0">
                <a:pos x="0" y="0"/>
              </a:cxn>
            </a:cxnLst>
            <a:rect l="0" t="0" r="r" b="b"/>
            <a:pathLst>
              <a:path w="234" h="134">
                <a:moveTo>
                  <a:pt x="234" y="134"/>
                </a:moveTo>
                <a:lnTo>
                  <a:pt x="200" y="120"/>
                </a:lnTo>
                <a:lnTo>
                  <a:pt x="168" y="106"/>
                </a:lnTo>
                <a:lnTo>
                  <a:pt x="136" y="90"/>
                </a:lnTo>
                <a:lnTo>
                  <a:pt x="106" y="72"/>
                </a:lnTo>
                <a:lnTo>
                  <a:pt x="78" y="56"/>
                </a:lnTo>
                <a:lnTo>
                  <a:pt x="50" y="38"/>
                </a:lnTo>
                <a:lnTo>
                  <a:pt x="24" y="1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7" name="Freeform 21"/>
          <p:cNvSpPr>
            <a:spLocks/>
          </p:cNvSpPr>
          <p:nvPr/>
        </p:nvSpPr>
        <p:spPr bwMode="auto">
          <a:xfrm>
            <a:off x="1025525" y="3681413"/>
            <a:ext cx="101600" cy="122237"/>
          </a:xfrm>
          <a:custGeom>
            <a:avLst/>
            <a:gdLst/>
            <a:ahLst/>
            <a:cxnLst>
              <a:cxn ang="0">
                <a:pos x="36" y="52"/>
              </a:cxn>
              <a:cxn ang="0">
                <a:pos x="46" y="48"/>
              </a:cxn>
              <a:cxn ang="0">
                <a:pos x="54" y="48"/>
              </a:cxn>
              <a:cxn ang="0">
                <a:pos x="62" y="48"/>
              </a:cxn>
              <a:cxn ang="0">
                <a:pos x="0" y="0"/>
              </a:cxn>
              <a:cxn ang="0">
                <a:pos x="20" y="74"/>
              </a:cxn>
              <a:cxn ang="0">
                <a:pos x="22" y="68"/>
              </a:cxn>
              <a:cxn ang="0">
                <a:pos x="28" y="60"/>
              </a:cxn>
              <a:cxn ang="0">
                <a:pos x="34" y="52"/>
              </a:cxn>
              <a:cxn ang="0">
                <a:pos x="36" y="52"/>
              </a:cxn>
            </a:cxnLst>
            <a:rect l="0" t="0" r="r" b="b"/>
            <a:pathLst>
              <a:path w="62" h="74">
                <a:moveTo>
                  <a:pt x="36" y="52"/>
                </a:moveTo>
                <a:lnTo>
                  <a:pt x="46" y="48"/>
                </a:lnTo>
                <a:lnTo>
                  <a:pt x="54" y="48"/>
                </a:lnTo>
                <a:lnTo>
                  <a:pt x="62" y="48"/>
                </a:lnTo>
                <a:lnTo>
                  <a:pt x="0" y="0"/>
                </a:lnTo>
                <a:lnTo>
                  <a:pt x="20" y="74"/>
                </a:lnTo>
                <a:lnTo>
                  <a:pt x="22" y="68"/>
                </a:lnTo>
                <a:lnTo>
                  <a:pt x="28" y="60"/>
                </a:lnTo>
                <a:lnTo>
                  <a:pt x="34" y="52"/>
                </a:lnTo>
                <a:lnTo>
                  <a:pt x="36" y="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8" name="Rectangle 22"/>
          <p:cNvSpPr>
            <a:spLocks noChangeArrowheads="1"/>
          </p:cNvSpPr>
          <p:nvPr/>
        </p:nvSpPr>
        <p:spPr bwMode="auto">
          <a:xfrm>
            <a:off x="6499225" y="1314450"/>
            <a:ext cx="1214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Extension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0919" name="Rectangle 23"/>
          <p:cNvSpPr>
            <a:spLocks noChangeArrowheads="1"/>
          </p:cNvSpPr>
          <p:nvPr/>
        </p:nvSpPr>
        <p:spPr bwMode="auto">
          <a:xfrm>
            <a:off x="4883150" y="4787900"/>
            <a:ext cx="1214438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Extension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0920" name="Rectangle 24"/>
          <p:cNvSpPr>
            <a:spLocks noChangeArrowheads="1"/>
          </p:cNvSpPr>
          <p:nvPr/>
        </p:nvSpPr>
        <p:spPr bwMode="auto">
          <a:xfrm>
            <a:off x="2320925" y="121920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Flexion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0921" name="Rectangle 25"/>
          <p:cNvSpPr>
            <a:spLocks noChangeArrowheads="1"/>
          </p:cNvSpPr>
          <p:nvPr/>
        </p:nvSpPr>
        <p:spPr bwMode="auto">
          <a:xfrm>
            <a:off x="404813" y="335915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Flexion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0922" name="Rectangle 26"/>
          <p:cNvSpPr>
            <a:spLocks noChangeArrowheads="1"/>
          </p:cNvSpPr>
          <p:nvPr/>
        </p:nvSpPr>
        <p:spPr bwMode="auto">
          <a:xfrm>
            <a:off x="306388" y="5791200"/>
            <a:ext cx="72866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(d) Angular movements: flexion and extension at the</a:t>
            </a:r>
            <a:br>
              <a:rPr lang="en-US" sz="2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shoulder and knee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Angular Movements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Movements that occur along the frontal plane:</a:t>
            </a:r>
          </a:p>
          <a:p>
            <a:r>
              <a:rPr lang="en-US"/>
              <a:t>Abduction—movement away from the midline</a:t>
            </a:r>
          </a:p>
          <a:p>
            <a:r>
              <a:rPr lang="en-US"/>
              <a:t>Adduction—movement toward the midline</a:t>
            </a:r>
          </a:p>
          <a:p>
            <a:r>
              <a:rPr lang="en-US"/>
              <a:t>Circumduction—flexion + abduction + extension + adduction of a limb so as to describe a cone in space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8.5e</a:t>
            </a:r>
          </a:p>
        </p:txBody>
      </p:sp>
      <p:pic>
        <p:nvPicPr>
          <p:cNvPr id="85001" name="Picture 9" descr="fIgure_08_05e"/>
          <p:cNvPicPr>
            <a:picLocks noChangeAspect="1" noChangeArrowheads="1"/>
          </p:cNvPicPr>
          <p:nvPr/>
        </p:nvPicPr>
        <p:blipFill>
          <a:blip r:embed="rId2" cstate="print"/>
          <a:srcRect l="22198" r="22218"/>
          <a:stretch>
            <a:fillRect/>
          </a:stretch>
        </p:blipFill>
        <p:spPr bwMode="auto">
          <a:xfrm>
            <a:off x="2111375" y="207963"/>
            <a:ext cx="4921250" cy="6316662"/>
          </a:xfrm>
          <a:prstGeom prst="rect">
            <a:avLst/>
          </a:prstGeom>
          <a:noFill/>
        </p:spPr>
      </p:pic>
      <p:sp>
        <p:nvSpPr>
          <p:cNvPr id="85002" name="Freeform 10"/>
          <p:cNvSpPr>
            <a:spLocks/>
          </p:cNvSpPr>
          <p:nvPr/>
        </p:nvSpPr>
        <p:spPr bwMode="auto">
          <a:xfrm>
            <a:off x="3092450" y="3292475"/>
            <a:ext cx="298450" cy="144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" y="22"/>
              </a:cxn>
              <a:cxn ang="0">
                <a:pos x="78" y="47"/>
              </a:cxn>
              <a:cxn ang="0">
                <a:pos x="126" y="67"/>
              </a:cxn>
              <a:cxn ang="0">
                <a:pos x="150" y="77"/>
              </a:cxn>
              <a:cxn ang="0">
                <a:pos x="174" y="85"/>
              </a:cxn>
            </a:cxnLst>
            <a:rect l="0" t="0" r="r" b="b"/>
            <a:pathLst>
              <a:path w="174" h="85">
                <a:moveTo>
                  <a:pt x="0" y="0"/>
                </a:moveTo>
                <a:lnTo>
                  <a:pt x="34" y="22"/>
                </a:lnTo>
                <a:lnTo>
                  <a:pt x="78" y="47"/>
                </a:lnTo>
                <a:lnTo>
                  <a:pt x="126" y="67"/>
                </a:lnTo>
                <a:lnTo>
                  <a:pt x="150" y="77"/>
                </a:lnTo>
                <a:lnTo>
                  <a:pt x="174" y="85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3" name="Freeform 11"/>
          <p:cNvSpPr>
            <a:spLocks/>
          </p:cNvSpPr>
          <p:nvPr/>
        </p:nvSpPr>
        <p:spPr bwMode="auto">
          <a:xfrm>
            <a:off x="3355975" y="3386138"/>
            <a:ext cx="136525" cy="85725"/>
          </a:xfrm>
          <a:custGeom>
            <a:avLst/>
            <a:gdLst/>
            <a:ahLst/>
            <a:cxnLst>
              <a:cxn ang="0">
                <a:pos x="16" y="28"/>
              </a:cxn>
              <a:cxn ang="0">
                <a:pos x="16" y="16"/>
              </a:cxn>
              <a:cxn ang="0">
                <a:pos x="16" y="8"/>
              </a:cxn>
              <a:cxn ang="0">
                <a:pos x="12" y="0"/>
              </a:cxn>
              <a:cxn ang="0">
                <a:pos x="80" y="44"/>
              </a:cxn>
              <a:cxn ang="0">
                <a:pos x="0" y="50"/>
              </a:cxn>
              <a:cxn ang="0">
                <a:pos x="6" y="44"/>
              </a:cxn>
              <a:cxn ang="0">
                <a:pos x="12" y="38"/>
              </a:cxn>
              <a:cxn ang="0">
                <a:pos x="14" y="28"/>
              </a:cxn>
              <a:cxn ang="0">
                <a:pos x="16" y="28"/>
              </a:cxn>
            </a:cxnLst>
            <a:rect l="0" t="0" r="r" b="b"/>
            <a:pathLst>
              <a:path w="80" h="50">
                <a:moveTo>
                  <a:pt x="16" y="28"/>
                </a:moveTo>
                <a:lnTo>
                  <a:pt x="16" y="16"/>
                </a:lnTo>
                <a:lnTo>
                  <a:pt x="16" y="8"/>
                </a:lnTo>
                <a:lnTo>
                  <a:pt x="12" y="0"/>
                </a:lnTo>
                <a:lnTo>
                  <a:pt x="80" y="44"/>
                </a:lnTo>
                <a:lnTo>
                  <a:pt x="0" y="50"/>
                </a:lnTo>
                <a:lnTo>
                  <a:pt x="6" y="44"/>
                </a:lnTo>
                <a:lnTo>
                  <a:pt x="12" y="38"/>
                </a:lnTo>
                <a:lnTo>
                  <a:pt x="14" y="28"/>
                </a:lnTo>
                <a:lnTo>
                  <a:pt x="16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4" name="Freeform 12"/>
          <p:cNvSpPr>
            <a:spLocks/>
          </p:cNvSpPr>
          <p:nvPr/>
        </p:nvSpPr>
        <p:spPr bwMode="auto">
          <a:xfrm>
            <a:off x="2697163" y="2628900"/>
            <a:ext cx="174625" cy="280988"/>
          </a:xfrm>
          <a:custGeom>
            <a:avLst/>
            <a:gdLst/>
            <a:ahLst/>
            <a:cxnLst>
              <a:cxn ang="0">
                <a:pos x="102" y="164"/>
              </a:cxn>
              <a:cxn ang="0">
                <a:pos x="76" y="132"/>
              </a:cxn>
              <a:cxn ang="0">
                <a:pos x="48" y="92"/>
              </a:cxn>
              <a:cxn ang="0">
                <a:pos x="22" y="46"/>
              </a:cxn>
              <a:cxn ang="0">
                <a:pos x="10" y="24"/>
              </a:cxn>
              <a:cxn ang="0">
                <a:pos x="0" y="0"/>
              </a:cxn>
            </a:cxnLst>
            <a:rect l="0" t="0" r="r" b="b"/>
            <a:pathLst>
              <a:path w="102" h="164">
                <a:moveTo>
                  <a:pt x="102" y="164"/>
                </a:moveTo>
                <a:lnTo>
                  <a:pt x="76" y="132"/>
                </a:lnTo>
                <a:lnTo>
                  <a:pt x="48" y="92"/>
                </a:lnTo>
                <a:lnTo>
                  <a:pt x="22" y="46"/>
                </a:lnTo>
                <a:lnTo>
                  <a:pt x="10" y="2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5" name="Freeform 13"/>
          <p:cNvSpPr>
            <a:spLocks/>
          </p:cNvSpPr>
          <p:nvPr/>
        </p:nvSpPr>
        <p:spPr bwMode="auto">
          <a:xfrm>
            <a:off x="2662238" y="2533650"/>
            <a:ext cx="85725" cy="136525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34" y="58"/>
              </a:cxn>
              <a:cxn ang="0">
                <a:pos x="42" y="60"/>
              </a:cxn>
              <a:cxn ang="0">
                <a:pos x="50" y="62"/>
              </a:cxn>
              <a:cxn ang="0">
                <a:pos x="0" y="0"/>
              </a:cxn>
              <a:cxn ang="0">
                <a:pos x="2" y="80"/>
              </a:cxn>
              <a:cxn ang="0">
                <a:pos x="6" y="72"/>
              </a:cxn>
              <a:cxn ang="0">
                <a:pos x="12" y="66"/>
              </a:cxn>
              <a:cxn ang="0">
                <a:pos x="20" y="60"/>
              </a:cxn>
              <a:cxn ang="0">
                <a:pos x="22" y="60"/>
              </a:cxn>
            </a:cxnLst>
            <a:rect l="0" t="0" r="r" b="b"/>
            <a:pathLst>
              <a:path w="50" h="80">
                <a:moveTo>
                  <a:pt x="22" y="60"/>
                </a:moveTo>
                <a:lnTo>
                  <a:pt x="34" y="58"/>
                </a:lnTo>
                <a:lnTo>
                  <a:pt x="42" y="60"/>
                </a:lnTo>
                <a:lnTo>
                  <a:pt x="50" y="62"/>
                </a:lnTo>
                <a:lnTo>
                  <a:pt x="0" y="0"/>
                </a:lnTo>
                <a:lnTo>
                  <a:pt x="2" y="80"/>
                </a:lnTo>
                <a:lnTo>
                  <a:pt x="6" y="72"/>
                </a:lnTo>
                <a:lnTo>
                  <a:pt x="12" y="66"/>
                </a:lnTo>
                <a:lnTo>
                  <a:pt x="20" y="60"/>
                </a:lnTo>
                <a:lnTo>
                  <a:pt x="22" y="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6" name="Freeform 14"/>
          <p:cNvSpPr>
            <a:spLocks/>
          </p:cNvSpPr>
          <p:nvPr/>
        </p:nvSpPr>
        <p:spPr bwMode="auto">
          <a:xfrm>
            <a:off x="5813425" y="3100388"/>
            <a:ext cx="115888" cy="130175"/>
          </a:xfrm>
          <a:custGeom>
            <a:avLst/>
            <a:gdLst/>
            <a:ahLst/>
            <a:cxnLst>
              <a:cxn ang="0">
                <a:pos x="26" y="50"/>
              </a:cxn>
              <a:cxn ang="0">
                <a:pos x="34" y="58"/>
              </a:cxn>
              <a:cxn ang="0">
                <a:pos x="38" y="66"/>
              </a:cxn>
              <a:cxn ang="0">
                <a:pos x="40" y="76"/>
              </a:cxn>
              <a:cxn ang="0">
                <a:pos x="68" y="0"/>
              </a:cxn>
              <a:cxn ang="0">
                <a:pos x="0" y="42"/>
              </a:cxn>
              <a:cxn ang="0">
                <a:pos x="8" y="42"/>
              </a:cxn>
              <a:cxn ang="0">
                <a:pos x="16" y="44"/>
              </a:cxn>
              <a:cxn ang="0">
                <a:pos x="24" y="50"/>
              </a:cxn>
              <a:cxn ang="0">
                <a:pos x="26" y="50"/>
              </a:cxn>
            </a:cxnLst>
            <a:rect l="0" t="0" r="r" b="b"/>
            <a:pathLst>
              <a:path w="68" h="76">
                <a:moveTo>
                  <a:pt x="26" y="50"/>
                </a:moveTo>
                <a:lnTo>
                  <a:pt x="34" y="58"/>
                </a:lnTo>
                <a:lnTo>
                  <a:pt x="38" y="66"/>
                </a:lnTo>
                <a:lnTo>
                  <a:pt x="40" y="76"/>
                </a:lnTo>
                <a:lnTo>
                  <a:pt x="68" y="0"/>
                </a:lnTo>
                <a:lnTo>
                  <a:pt x="0" y="42"/>
                </a:lnTo>
                <a:lnTo>
                  <a:pt x="8" y="42"/>
                </a:lnTo>
                <a:lnTo>
                  <a:pt x="16" y="44"/>
                </a:lnTo>
                <a:lnTo>
                  <a:pt x="24" y="50"/>
                </a:lnTo>
                <a:lnTo>
                  <a:pt x="26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7" name="Freeform 15"/>
          <p:cNvSpPr>
            <a:spLocks/>
          </p:cNvSpPr>
          <p:nvPr/>
        </p:nvSpPr>
        <p:spPr bwMode="auto">
          <a:xfrm>
            <a:off x="5816600" y="2854325"/>
            <a:ext cx="711200" cy="544513"/>
          </a:xfrm>
          <a:custGeom>
            <a:avLst/>
            <a:gdLst/>
            <a:ahLst/>
            <a:cxnLst>
              <a:cxn ang="0">
                <a:pos x="32" y="184"/>
              </a:cxn>
              <a:cxn ang="0">
                <a:pos x="20" y="200"/>
              </a:cxn>
              <a:cxn ang="0">
                <a:pos x="12" y="216"/>
              </a:cxn>
              <a:cxn ang="0">
                <a:pos x="6" y="230"/>
              </a:cxn>
              <a:cxn ang="0">
                <a:pos x="2" y="246"/>
              </a:cxn>
              <a:cxn ang="0">
                <a:pos x="0" y="258"/>
              </a:cxn>
              <a:cxn ang="0">
                <a:pos x="0" y="272"/>
              </a:cxn>
              <a:cxn ang="0">
                <a:pos x="2" y="282"/>
              </a:cxn>
              <a:cxn ang="0">
                <a:pos x="8" y="294"/>
              </a:cxn>
              <a:cxn ang="0">
                <a:pos x="14" y="303"/>
              </a:cxn>
              <a:cxn ang="0">
                <a:pos x="22" y="309"/>
              </a:cxn>
              <a:cxn ang="0">
                <a:pos x="34" y="313"/>
              </a:cxn>
              <a:cxn ang="0">
                <a:pos x="46" y="317"/>
              </a:cxn>
              <a:cxn ang="0">
                <a:pos x="58" y="319"/>
              </a:cxn>
              <a:cxn ang="0">
                <a:pos x="74" y="319"/>
              </a:cxn>
              <a:cxn ang="0">
                <a:pos x="90" y="319"/>
              </a:cxn>
              <a:cxn ang="0">
                <a:pos x="106" y="315"/>
              </a:cxn>
              <a:cxn ang="0">
                <a:pos x="144" y="307"/>
              </a:cxn>
              <a:cxn ang="0">
                <a:pos x="182" y="290"/>
              </a:cxn>
              <a:cxn ang="0">
                <a:pos x="224" y="270"/>
              </a:cxn>
              <a:cxn ang="0">
                <a:pos x="266" y="244"/>
              </a:cxn>
              <a:cxn ang="0">
                <a:pos x="304" y="216"/>
              </a:cxn>
              <a:cxn ang="0">
                <a:pos x="338" y="186"/>
              </a:cxn>
              <a:cxn ang="0">
                <a:pos x="368" y="156"/>
              </a:cxn>
              <a:cxn ang="0">
                <a:pos x="390" y="124"/>
              </a:cxn>
              <a:cxn ang="0">
                <a:pos x="400" y="110"/>
              </a:cxn>
              <a:cxn ang="0">
                <a:pos x="406" y="96"/>
              </a:cxn>
              <a:cxn ang="0">
                <a:pos x="412" y="82"/>
              </a:cxn>
              <a:cxn ang="0">
                <a:pos x="414" y="68"/>
              </a:cxn>
              <a:cxn ang="0">
                <a:pos x="416" y="56"/>
              </a:cxn>
              <a:cxn ang="0">
                <a:pos x="416" y="44"/>
              </a:cxn>
              <a:cxn ang="0">
                <a:pos x="414" y="34"/>
              </a:cxn>
              <a:cxn ang="0">
                <a:pos x="408" y="24"/>
              </a:cxn>
              <a:cxn ang="0">
                <a:pos x="404" y="18"/>
              </a:cxn>
              <a:cxn ang="0">
                <a:pos x="398" y="14"/>
              </a:cxn>
              <a:cxn ang="0">
                <a:pos x="390" y="8"/>
              </a:cxn>
              <a:cxn ang="0">
                <a:pos x="382" y="6"/>
              </a:cxn>
              <a:cxn ang="0">
                <a:pos x="362" y="0"/>
              </a:cxn>
              <a:cxn ang="0">
                <a:pos x="340" y="0"/>
              </a:cxn>
              <a:cxn ang="0">
                <a:pos x="316" y="2"/>
              </a:cxn>
              <a:cxn ang="0">
                <a:pos x="288" y="8"/>
              </a:cxn>
              <a:cxn ang="0">
                <a:pos x="260" y="18"/>
              </a:cxn>
              <a:cxn ang="0">
                <a:pos x="230" y="30"/>
              </a:cxn>
            </a:cxnLst>
            <a:rect l="0" t="0" r="r" b="b"/>
            <a:pathLst>
              <a:path w="416" h="319">
                <a:moveTo>
                  <a:pt x="32" y="184"/>
                </a:moveTo>
                <a:lnTo>
                  <a:pt x="20" y="200"/>
                </a:lnTo>
                <a:lnTo>
                  <a:pt x="12" y="216"/>
                </a:lnTo>
                <a:lnTo>
                  <a:pt x="6" y="230"/>
                </a:lnTo>
                <a:lnTo>
                  <a:pt x="2" y="246"/>
                </a:lnTo>
                <a:lnTo>
                  <a:pt x="0" y="258"/>
                </a:lnTo>
                <a:lnTo>
                  <a:pt x="0" y="272"/>
                </a:lnTo>
                <a:lnTo>
                  <a:pt x="2" y="282"/>
                </a:lnTo>
                <a:lnTo>
                  <a:pt x="8" y="294"/>
                </a:lnTo>
                <a:lnTo>
                  <a:pt x="14" y="303"/>
                </a:lnTo>
                <a:lnTo>
                  <a:pt x="22" y="309"/>
                </a:lnTo>
                <a:lnTo>
                  <a:pt x="34" y="313"/>
                </a:lnTo>
                <a:lnTo>
                  <a:pt x="46" y="317"/>
                </a:lnTo>
                <a:lnTo>
                  <a:pt x="58" y="319"/>
                </a:lnTo>
                <a:lnTo>
                  <a:pt x="74" y="319"/>
                </a:lnTo>
                <a:lnTo>
                  <a:pt x="90" y="319"/>
                </a:lnTo>
                <a:lnTo>
                  <a:pt x="106" y="315"/>
                </a:lnTo>
                <a:lnTo>
                  <a:pt x="144" y="307"/>
                </a:lnTo>
                <a:lnTo>
                  <a:pt x="182" y="290"/>
                </a:lnTo>
                <a:lnTo>
                  <a:pt x="224" y="270"/>
                </a:lnTo>
                <a:lnTo>
                  <a:pt x="266" y="244"/>
                </a:lnTo>
                <a:lnTo>
                  <a:pt x="304" y="216"/>
                </a:lnTo>
                <a:lnTo>
                  <a:pt x="338" y="186"/>
                </a:lnTo>
                <a:lnTo>
                  <a:pt x="368" y="156"/>
                </a:lnTo>
                <a:lnTo>
                  <a:pt x="390" y="124"/>
                </a:lnTo>
                <a:lnTo>
                  <a:pt x="400" y="110"/>
                </a:lnTo>
                <a:lnTo>
                  <a:pt x="406" y="96"/>
                </a:lnTo>
                <a:lnTo>
                  <a:pt x="412" y="82"/>
                </a:lnTo>
                <a:lnTo>
                  <a:pt x="414" y="68"/>
                </a:lnTo>
                <a:lnTo>
                  <a:pt x="416" y="56"/>
                </a:lnTo>
                <a:lnTo>
                  <a:pt x="416" y="44"/>
                </a:lnTo>
                <a:lnTo>
                  <a:pt x="414" y="34"/>
                </a:lnTo>
                <a:lnTo>
                  <a:pt x="408" y="24"/>
                </a:lnTo>
                <a:lnTo>
                  <a:pt x="404" y="18"/>
                </a:lnTo>
                <a:lnTo>
                  <a:pt x="398" y="14"/>
                </a:lnTo>
                <a:lnTo>
                  <a:pt x="390" y="8"/>
                </a:lnTo>
                <a:lnTo>
                  <a:pt x="382" y="6"/>
                </a:lnTo>
                <a:lnTo>
                  <a:pt x="362" y="0"/>
                </a:lnTo>
                <a:lnTo>
                  <a:pt x="340" y="0"/>
                </a:lnTo>
                <a:lnTo>
                  <a:pt x="316" y="2"/>
                </a:lnTo>
                <a:lnTo>
                  <a:pt x="288" y="8"/>
                </a:lnTo>
                <a:lnTo>
                  <a:pt x="260" y="18"/>
                </a:lnTo>
                <a:lnTo>
                  <a:pt x="230" y="3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8" name="Rectangle 16"/>
          <p:cNvSpPr>
            <a:spLocks noChangeArrowheads="1"/>
          </p:cNvSpPr>
          <p:nvPr/>
        </p:nvSpPr>
        <p:spPr bwMode="auto">
          <a:xfrm>
            <a:off x="2405063" y="2193925"/>
            <a:ext cx="1257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Abduction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2582863" y="3519488"/>
            <a:ext cx="1257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Adduction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5010" name="Rectangle 18"/>
          <p:cNvSpPr>
            <a:spLocks noChangeArrowheads="1"/>
          </p:cNvSpPr>
          <p:nvPr/>
        </p:nvSpPr>
        <p:spPr bwMode="auto">
          <a:xfrm>
            <a:off x="762000" y="5876925"/>
            <a:ext cx="7005638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(e) Angular movements: abduction, adduction, and</a:t>
            </a:r>
            <a:br>
              <a:rPr lang="en-US" sz="2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circumduction of the upper limb at the shoulder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85011" name="Rectangle 19"/>
          <p:cNvSpPr>
            <a:spLocks noChangeArrowheads="1"/>
          </p:cNvSpPr>
          <p:nvPr/>
        </p:nvSpPr>
        <p:spPr bwMode="auto">
          <a:xfrm>
            <a:off x="4819650" y="3451225"/>
            <a:ext cx="1792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Circumduction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Rotation</a:t>
            </a: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turning of a bone around its own long axis</a:t>
            </a:r>
          </a:p>
          <a:p>
            <a:r>
              <a:rPr lang="en-US"/>
              <a:t>Examples:</a:t>
            </a:r>
          </a:p>
          <a:p>
            <a:pPr lvl="1"/>
            <a:r>
              <a:rPr lang="en-US"/>
              <a:t>Between C</a:t>
            </a:r>
            <a:r>
              <a:rPr lang="en-US" baseline="-25000"/>
              <a:t>1</a:t>
            </a:r>
            <a:r>
              <a:rPr lang="en-US"/>
              <a:t> and C</a:t>
            </a:r>
            <a:r>
              <a:rPr lang="en-US" baseline="-25000"/>
              <a:t>2</a:t>
            </a:r>
            <a:r>
              <a:rPr lang="en-US"/>
              <a:t> vertebrae</a:t>
            </a:r>
          </a:p>
          <a:p>
            <a:pPr lvl="1"/>
            <a:r>
              <a:rPr lang="en-US"/>
              <a:t>Rotation of humerus and femur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8185150" y="6583363"/>
            <a:ext cx="955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8.5f</a:t>
            </a:r>
          </a:p>
        </p:txBody>
      </p:sp>
      <p:pic>
        <p:nvPicPr>
          <p:cNvPr id="88073" name="Picture 9" descr="fIgure_08_05f"/>
          <p:cNvPicPr>
            <a:picLocks noChangeAspect="1" noChangeArrowheads="1"/>
          </p:cNvPicPr>
          <p:nvPr/>
        </p:nvPicPr>
        <p:blipFill>
          <a:blip r:embed="rId2" cstate="print"/>
          <a:srcRect l="22218" r="22237"/>
          <a:stretch>
            <a:fillRect/>
          </a:stretch>
        </p:blipFill>
        <p:spPr bwMode="auto">
          <a:xfrm>
            <a:off x="2138363" y="306388"/>
            <a:ext cx="4865687" cy="6245225"/>
          </a:xfrm>
          <a:prstGeom prst="rect">
            <a:avLst/>
          </a:prstGeom>
          <a:noFill/>
        </p:spPr>
      </p:pic>
      <p:sp>
        <p:nvSpPr>
          <p:cNvPr id="88074" name="Freeform 10"/>
          <p:cNvSpPr>
            <a:spLocks/>
          </p:cNvSpPr>
          <p:nvPr/>
        </p:nvSpPr>
        <p:spPr bwMode="auto">
          <a:xfrm>
            <a:off x="5013325" y="1008063"/>
            <a:ext cx="141288" cy="93662"/>
          </a:xfrm>
          <a:custGeom>
            <a:avLst/>
            <a:gdLst/>
            <a:ahLst/>
            <a:cxnLst>
              <a:cxn ang="0">
                <a:pos x="64" y="26"/>
              </a:cxn>
              <a:cxn ang="0">
                <a:pos x="62" y="38"/>
              </a:cxn>
              <a:cxn ang="0">
                <a:pos x="62" y="46"/>
              </a:cxn>
              <a:cxn ang="0">
                <a:pos x="64" y="56"/>
              </a:cxn>
              <a:cxn ang="0">
                <a:pos x="0" y="0"/>
              </a:cxn>
              <a:cxn ang="0">
                <a:pos x="84" y="4"/>
              </a:cxn>
              <a:cxn ang="0">
                <a:pos x="76" y="10"/>
              </a:cxn>
              <a:cxn ang="0">
                <a:pos x="70" y="16"/>
              </a:cxn>
              <a:cxn ang="0">
                <a:pos x="66" y="26"/>
              </a:cxn>
              <a:cxn ang="0">
                <a:pos x="64" y="26"/>
              </a:cxn>
            </a:cxnLst>
            <a:rect l="0" t="0" r="r" b="b"/>
            <a:pathLst>
              <a:path w="84" h="56">
                <a:moveTo>
                  <a:pt x="64" y="26"/>
                </a:moveTo>
                <a:lnTo>
                  <a:pt x="62" y="38"/>
                </a:lnTo>
                <a:lnTo>
                  <a:pt x="62" y="46"/>
                </a:lnTo>
                <a:lnTo>
                  <a:pt x="64" y="56"/>
                </a:lnTo>
                <a:lnTo>
                  <a:pt x="0" y="0"/>
                </a:lnTo>
                <a:lnTo>
                  <a:pt x="84" y="4"/>
                </a:lnTo>
                <a:lnTo>
                  <a:pt x="76" y="10"/>
                </a:lnTo>
                <a:lnTo>
                  <a:pt x="70" y="16"/>
                </a:lnTo>
                <a:lnTo>
                  <a:pt x="66" y="26"/>
                </a:lnTo>
                <a:lnTo>
                  <a:pt x="64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5" name="Freeform 11"/>
          <p:cNvSpPr>
            <a:spLocks/>
          </p:cNvSpPr>
          <p:nvPr/>
        </p:nvSpPr>
        <p:spPr bwMode="auto">
          <a:xfrm>
            <a:off x="4795838" y="1041400"/>
            <a:ext cx="422275" cy="320675"/>
          </a:xfrm>
          <a:custGeom>
            <a:avLst/>
            <a:gdLst/>
            <a:ahLst/>
            <a:cxnLst>
              <a:cxn ang="0">
                <a:pos x="0" y="190"/>
              </a:cxn>
              <a:cxn ang="0">
                <a:pos x="54" y="182"/>
              </a:cxn>
              <a:cxn ang="0">
                <a:pos x="102" y="172"/>
              </a:cxn>
              <a:cxn ang="0">
                <a:pos x="144" y="158"/>
              </a:cxn>
              <a:cxn ang="0">
                <a:pos x="180" y="144"/>
              </a:cxn>
              <a:cxn ang="0">
                <a:pos x="210" y="128"/>
              </a:cxn>
              <a:cxn ang="0">
                <a:pos x="222" y="120"/>
              </a:cxn>
              <a:cxn ang="0">
                <a:pos x="232" y="110"/>
              </a:cxn>
              <a:cxn ang="0">
                <a:pos x="240" y="102"/>
              </a:cxn>
              <a:cxn ang="0">
                <a:pos x="246" y="92"/>
              </a:cxn>
              <a:cxn ang="0">
                <a:pos x="248" y="82"/>
              </a:cxn>
              <a:cxn ang="0">
                <a:pos x="250" y="72"/>
              </a:cxn>
              <a:cxn ang="0">
                <a:pos x="248" y="62"/>
              </a:cxn>
              <a:cxn ang="0">
                <a:pos x="246" y="52"/>
              </a:cxn>
              <a:cxn ang="0">
                <a:pos x="240" y="42"/>
              </a:cxn>
              <a:cxn ang="0">
                <a:pos x="232" y="34"/>
              </a:cxn>
              <a:cxn ang="0">
                <a:pos x="222" y="24"/>
              </a:cxn>
              <a:cxn ang="0">
                <a:pos x="208" y="16"/>
              </a:cxn>
              <a:cxn ang="0">
                <a:pos x="194" y="8"/>
              </a:cxn>
              <a:cxn ang="0">
                <a:pos x="178" y="0"/>
              </a:cxn>
            </a:cxnLst>
            <a:rect l="0" t="0" r="r" b="b"/>
            <a:pathLst>
              <a:path w="250" h="190">
                <a:moveTo>
                  <a:pt x="0" y="190"/>
                </a:moveTo>
                <a:lnTo>
                  <a:pt x="54" y="182"/>
                </a:lnTo>
                <a:lnTo>
                  <a:pt x="102" y="172"/>
                </a:lnTo>
                <a:lnTo>
                  <a:pt x="144" y="158"/>
                </a:lnTo>
                <a:lnTo>
                  <a:pt x="180" y="144"/>
                </a:lnTo>
                <a:lnTo>
                  <a:pt x="210" y="128"/>
                </a:lnTo>
                <a:lnTo>
                  <a:pt x="222" y="120"/>
                </a:lnTo>
                <a:lnTo>
                  <a:pt x="232" y="110"/>
                </a:lnTo>
                <a:lnTo>
                  <a:pt x="240" y="102"/>
                </a:lnTo>
                <a:lnTo>
                  <a:pt x="246" y="92"/>
                </a:lnTo>
                <a:lnTo>
                  <a:pt x="248" y="82"/>
                </a:lnTo>
                <a:lnTo>
                  <a:pt x="250" y="72"/>
                </a:lnTo>
                <a:lnTo>
                  <a:pt x="248" y="62"/>
                </a:lnTo>
                <a:lnTo>
                  <a:pt x="246" y="52"/>
                </a:lnTo>
                <a:lnTo>
                  <a:pt x="240" y="42"/>
                </a:lnTo>
                <a:lnTo>
                  <a:pt x="232" y="34"/>
                </a:lnTo>
                <a:lnTo>
                  <a:pt x="222" y="24"/>
                </a:lnTo>
                <a:lnTo>
                  <a:pt x="208" y="16"/>
                </a:lnTo>
                <a:lnTo>
                  <a:pt x="194" y="8"/>
                </a:lnTo>
                <a:lnTo>
                  <a:pt x="178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6" name="Freeform 12"/>
          <p:cNvSpPr>
            <a:spLocks/>
          </p:cNvSpPr>
          <p:nvPr/>
        </p:nvSpPr>
        <p:spPr bwMode="auto">
          <a:xfrm>
            <a:off x="3895725" y="1008063"/>
            <a:ext cx="141288" cy="93662"/>
          </a:xfrm>
          <a:custGeom>
            <a:avLst/>
            <a:gdLst/>
            <a:ahLst/>
            <a:cxnLst>
              <a:cxn ang="0">
                <a:pos x="20" y="26"/>
              </a:cxn>
              <a:cxn ang="0">
                <a:pos x="22" y="38"/>
              </a:cxn>
              <a:cxn ang="0">
                <a:pos x="22" y="46"/>
              </a:cxn>
              <a:cxn ang="0">
                <a:pos x="20" y="56"/>
              </a:cxn>
              <a:cxn ang="0">
                <a:pos x="84" y="0"/>
              </a:cxn>
              <a:cxn ang="0">
                <a:pos x="0" y="4"/>
              </a:cxn>
              <a:cxn ang="0">
                <a:pos x="8" y="10"/>
              </a:cxn>
              <a:cxn ang="0">
                <a:pos x="14" y="16"/>
              </a:cxn>
              <a:cxn ang="0">
                <a:pos x="18" y="26"/>
              </a:cxn>
              <a:cxn ang="0">
                <a:pos x="20" y="26"/>
              </a:cxn>
            </a:cxnLst>
            <a:rect l="0" t="0" r="r" b="b"/>
            <a:pathLst>
              <a:path w="84" h="56">
                <a:moveTo>
                  <a:pt x="20" y="26"/>
                </a:moveTo>
                <a:lnTo>
                  <a:pt x="22" y="38"/>
                </a:lnTo>
                <a:lnTo>
                  <a:pt x="22" y="46"/>
                </a:lnTo>
                <a:lnTo>
                  <a:pt x="20" y="56"/>
                </a:lnTo>
                <a:lnTo>
                  <a:pt x="84" y="0"/>
                </a:lnTo>
                <a:lnTo>
                  <a:pt x="0" y="4"/>
                </a:lnTo>
                <a:lnTo>
                  <a:pt x="8" y="10"/>
                </a:lnTo>
                <a:lnTo>
                  <a:pt x="14" y="16"/>
                </a:lnTo>
                <a:lnTo>
                  <a:pt x="18" y="26"/>
                </a:lnTo>
                <a:lnTo>
                  <a:pt x="20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7" name="Freeform 13"/>
          <p:cNvSpPr>
            <a:spLocks/>
          </p:cNvSpPr>
          <p:nvPr/>
        </p:nvSpPr>
        <p:spPr bwMode="auto">
          <a:xfrm>
            <a:off x="3832225" y="1041400"/>
            <a:ext cx="422275" cy="320675"/>
          </a:xfrm>
          <a:custGeom>
            <a:avLst/>
            <a:gdLst/>
            <a:ahLst/>
            <a:cxnLst>
              <a:cxn ang="0">
                <a:pos x="250" y="190"/>
              </a:cxn>
              <a:cxn ang="0">
                <a:pos x="196" y="182"/>
              </a:cxn>
              <a:cxn ang="0">
                <a:pos x="148" y="172"/>
              </a:cxn>
              <a:cxn ang="0">
                <a:pos x="106" y="158"/>
              </a:cxn>
              <a:cxn ang="0">
                <a:pos x="70" y="144"/>
              </a:cxn>
              <a:cxn ang="0">
                <a:pos x="40" y="128"/>
              </a:cxn>
              <a:cxn ang="0">
                <a:pos x="28" y="120"/>
              </a:cxn>
              <a:cxn ang="0">
                <a:pos x="18" y="110"/>
              </a:cxn>
              <a:cxn ang="0">
                <a:pos x="10" y="102"/>
              </a:cxn>
              <a:cxn ang="0">
                <a:pos x="4" y="92"/>
              </a:cxn>
              <a:cxn ang="0">
                <a:pos x="2" y="82"/>
              </a:cxn>
              <a:cxn ang="0">
                <a:pos x="0" y="72"/>
              </a:cxn>
              <a:cxn ang="0">
                <a:pos x="2" y="62"/>
              </a:cxn>
              <a:cxn ang="0">
                <a:pos x="6" y="52"/>
              </a:cxn>
              <a:cxn ang="0">
                <a:pos x="10" y="42"/>
              </a:cxn>
              <a:cxn ang="0">
                <a:pos x="18" y="34"/>
              </a:cxn>
              <a:cxn ang="0">
                <a:pos x="30" y="24"/>
              </a:cxn>
              <a:cxn ang="0">
                <a:pos x="42" y="16"/>
              </a:cxn>
              <a:cxn ang="0">
                <a:pos x="56" y="8"/>
              </a:cxn>
              <a:cxn ang="0">
                <a:pos x="72" y="0"/>
              </a:cxn>
            </a:cxnLst>
            <a:rect l="0" t="0" r="r" b="b"/>
            <a:pathLst>
              <a:path w="250" h="190">
                <a:moveTo>
                  <a:pt x="250" y="190"/>
                </a:moveTo>
                <a:lnTo>
                  <a:pt x="196" y="182"/>
                </a:lnTo>
                <a:lnTo>
                  <a:pt x="148" y="172"/>
                </a:lnTo>
                <a:lnTo>
                  <a:pt x="106" y="158"/>
                </a:lnTo>
                <a:lnTo>
                  <a:pt x="70" y="144"/>
                </a:lnTo>
                <a:lnTo>
                  <a:pt x="40" y="128"/>
                </a:lnTo>
                <a:lnTo>
                  <a:pt x="28" y="120"/>
                </a:lnTo>
                <a:lnTo>
                  <a:pt x="18" y="110"/>
                </a:lnTo>
                <a:lnTo>
                  <a:pt x="10" y="102"/>
                </a:lnTo>
                <a:lnTo>
                  <a:pt x="4" y="92"/>
                </a:lnTo>
                <a:lnTo>
                  <a:pt x="2" y="82"/>
                </a:lnTo>
                <a:lnTo>
                  <a:pt x="0" y="72"/>
                </a:lnTo>
                <a:lnTo>
                  <a:pt x="2" y="62"/>
                </a:lnTo>
                <a:lnTo>
                  <a:pt x="6" y="52"/>
                </a:lnTo>
                <a:lnTo>
                  <a:pt x="10" y="42"/>
                </a:lnTo>
                <a:lnTo>
                  <a:pt x="18" y="34"/>
                </a:lnTo>
                <a:lnTo>
                  <a:pt x="30" y="24"/>
                </a:lnTo>
                <a:lnTo>
                  <a:pt x="42" y="16"/>
                </a:lnTo>
                <a:lnTo>
                  <a:pt x="56" y="8"/>
                </a:lnTo>
                <a:lnTo>
                  <a:pt x="72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8" name="Freeform 14"/>
          <p:cNvSpPr>
            <a:spLocks/>
          </p:cNvSpPr>
          <p:nvPr/>
        </p:nvSpPr>
        <p:spPr bwMode="auto">
          <a:xfrm>
            <a:off x="5272088" y="3389313"/>
            <a:ext cx="142875" cy="96837"/>
          </a:xfrm>
          <a:custGeom>
            <a:avLst/>
            <a:gdLst/>
            <a:ahLst/>
            <a:cxnLst>
              <a:cxn ang="0">
                <a:pos x="64" y="27"/>
              </a:cxn>
              <a:cxn ang="0">
                <a:pos x="60" y="39"/>
              </a:cxn>
              <a:cxn ang="0">
                <a:pos x="62" y="47"/>
              </a:cxn>
              <a:cxn ang="0">
                <a:pos x="64" y="57"/>
              </a:cxn>
              <a:cxn ang="0">
                <a:pos x="0" y="0"/>
              </a:cxn>
              <a:cxn ang="0">
                <a:pos x="84" y="4"/>
              </a:cxn>
              <a:cxn ang="0">
                <a:pos x="76" y="10"/>
              </a:cxn>
              <a:cxn ang="0">
                <a:pos x="70" y="16"/>
              </a:cxn>
              <a:cxn ang="0">
                <a:pos x="66" y="27"/>
              </a:cxn>
              <a:cxn ang="0">
                <a:pos x="64" y="27"/>
              </a:cxn>
            </a:cxnLst>
            <a:rect l="0" t="0" r="r" b="b"/>
            <a:pathLst>
              <a:path w="84" h="57">
                <a:moveTo>
                  <a:pt x="64" y="27"/>
                </a:moveTo>
                <a:lnTo>
                  <a:pt x="60" y="39"/>
                </a:lnTo>
                <a:lnTo>
                  <a:pt x="62" y="47"/>
                </a:lnTo>
                <a:lnTo>
                  <a:pt x="64" y="57"/>
                </a:lnTo>
                <a:lnTo>
                  <a:pt x="0" y="0"/>
                </a:lnTo>
                <a:lnTo>
                  <a:pt x="84" y="4"/>
                </a:lnTo>
                <a:lnTo>
                  <a:pt x="76" y="10"/>
                </a:lnTo>
                <a:lnTo>
                  <a:pt x="70" y="16"/>
                </a:lnTo>
                <a:lnTo>
                  <a:pt x="66" y="27"/>
                </a:lnTo>
                <a:lnTo>
                  <a:pt x="64" y="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9" name="Freeform 15"/>
          <p:cNvSpPr>
            <a:spLocks/>
          </p:cNvSpPr>
          <p:nvPr/>
        </p:nvSpPr>
        <p:spPr bwMode="auto">
          <a:xfrm>
            <a:off x="4637088" y="3413125"/>
            <a:ext cx="831850" cy="312738"/>
          </a:xfrm>
          <a:custGeom>
            <a:avLst/>
            <a:gdLst/>
            <a:ahLst/>
            <a:cxnLst>
              <a:cxn ang="0">
                <a:pos x="0" y="149"/>
              </a:cxn>
              <a:cxn ang="0">
                <a:pos x="20" y="157"/>
              </a:cxn>
              <a:cxn ang="0">
                <a:pos x="44" y="163"/>
              </a:cxn>
              <a:cxn ang="0">
                <a:pos x="68" y="169"/>
              </a:cxn>
              <a:cxn ang="0">
                <a:pos x="94" y="175"/>
              </a:cxn>
              <a:cxn ang="0">
                <a:pos x="120" y="179"/>
              </a:cxn>
              <a:cxn ang="0">
                <a:pos x="150" y="181"/>
              </a:cxn>
              <a:cxn ang="0">
                <a:pos x="178" y="183"/>
              </a:cxn>
              <a:cxn ang="0">
                <a:pos x="210" y="185"/>
              </a:cxn>
              <a:cxn ang="0">
                <a:pos x="266" y="181"/>
              </a:cxn>
              <a:cxn ang="0">
                <a:pos x="320" y="175"/>
              </a:cxn>
              <a:cxn ang="0">
                <a:pos x="368" y="165"/>
              </a:cxn>
              <a:cxn ang="0">
                <a:pos x="390" y="159"/>
              </a:cxn>
              <a:cxn ang="0">
                <a:pos x="410" y="153"/>
              </a:cxn>
              <a:cxn ang="0">
                <a:pos x="428" y="145"/>
              </a:cxn>
              <a:cxn ang="0">
                <a:pos x="444" y="137"/>
              </a:cxn>
              <a:cxn ang="0">
                <a:pos x="458" y="127"/>
              </a:cxn>
              <a:cxn ang="0">
                <a:pos x="470" y="117"/>
              </a:cxn>
              <a:cxn ang="0">
                <a:pos x="480" y="107"/>
              </a:cxn>
              <a:cxn ang="0">
                <a:pos x="488" y="97"/>
              </a:cxn>
              <a:cxn ang="0">
                <a:pos x="492" y="87"/>
              </a:cxn>
              <a:cxn ang="0">
                <a:pos x="492" y="75"/>
              </a:cxn>
              <a:cxn ang="0">
                <a:pos x="492" y="65"/>
              </a:cxn>
              <a:cxn ang="0">
                <a:pos x="488" y="55"/>
              </a:cxn>
              <a:cxn ang="0">
                <a:pos x="482" y="45"/>
              </a:cxn>
              <a:cxn ang="0">
                <a:pos x="474" y="35"/>
              </a:cxn>
              <a:cxn ang="0">
                <a:pos x="464" y="27"/>
              </a:cxn>
              <a:cxn ang="0">
                <a:pos x="450" y="17"/>
              </a:cxn>
              <a:cxn ang="0">
                <a:pos x="436" y="8"/>
              </a:cxn>
              <a:cxn ang="0">
                <a:pos x="420" y="0"/>
              </a:cxn>
            </a:cxnLst>
            <a:rect l="0" t="0" r="r" b="b"/>
            <a:pathLst>
              <a:path w="492" h="185">
                <a:moveTo>
                  <a:pt x="0" y="149"/>
                </a:moveTo>
                <a:lnTo>
                  <a:pt x="20" y="157"/>
                </a:lnTo>
                <a:lnTo>
                  <a:pt x="44" y="163"/>
                </a:lnTo>
                <a:lnTo>
                  <a:pt x="68" y="169"/>
                </a:lnTo>
                <a:lnTo>
                  <a:pt x="94" y="175"/>
                </a:lnTo>
                <a:lnTo>
                  <a:pt x="120" y="179"/>
                </a:lnTo>
                <a:lnTo>
                  <a:pt x="150" y="181"/>
                </a:lnTo>
                <a:lnTo>
                  <a:pt x="178" y="183"/>
                </a:lnTo>
                <a:lnTo>
                  <a:pt x="210" y="185"/>
                </a:lnTo>
                <a:lnTo>
                  <a:pt x="266" y="181"/>
                </a:lnTo>
                <a:lnTo>
                  <a:pt x="320" y="175"/>
                </a:lnTo>
                <a:lnTo>
                  <a:pt x="368" y="165"/>
                </a:lnTo>
                <a:lnTo>
                  <a:pt x="390" y="159"/>
                </a:lnTo>
                <a:lnTo>
                  <a:pt x="410" y="153"/>
                </a:lnTo>
                <a:lnTo>
                  <a:pt x="428" y="145"/>
                </a:lnTo>
                <a:lnTo>
                  <a:pt x="444" y="137"/>
                </a:lnTo>
                <a:lnTo>
                  <a:pt x="458" y="127"/>
                </a:lnTo>
                <a:lnTo>
                  <a:pt x="470" y="117"/>
                </a:lnTo>
                <a:lnTo>
                  <a:pt x="480" y="107"/>
                </a:lnTo>
                <a:lnTo>
                  <a:pt x="488" y="97"/>
                </a:lnTo>
                <a:lnTo>
                  <a:pt x="492" y="87"/>
                </a:lnTo>
                <a:lnTo>
                  <a:pt x="492" y="75"/>
                </a:lnTo>
                <a:lnTo>
                  <a:pt x="492" y="65"/>
                </a:lnTo>
                <a:lnTo>
                  <a:pt x="488" y="55"/>
                </a:lnTo>
                <a:lnTo>
                  <a:pt x="482" y="45"/>
                </a:lnTo>
                <a:lnTo>
                  <a:pt x="474" y="35"/>
                </a:lnTo>
                <a:lnTo>
                  <a:pt x="464" y="27"/>
                </a:lnTo>
                <a:lnTo>
                  <a:pt x="450" y="17"/>
                </a:lnTo>
                <a:lnTo>
                  <a:pt x="436" y="8"/>
                </a:lnTo>
                <a:lnTo>
                  <a:pt x="42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0" name="Freeform 16"/>
          <p:cNvSpPr>
            <a:spLocks/>
          </p:cNvSpPr>
          <p:nvPr/>
        </p:nvSpPr>
        <p:spPr bwMode="auto">
          <a:xfrm>
            <a:off x="4568825" y="3867150"/>
            <a:ext cx="142875" cy="95250"/>
          </a:xfrm>
          <a:custGeom>
            <a:avLst/>
            <a:gdLst/>
            <a:ahLst/>
            <a:cxnLst>
              <a:cxn ang="0">
                <a:pos x="21" y="26"/>
              </a:cxn>
              <a:cxn ang="0">
                <a:pos x="23" y="38"/>
              </a:cxn>
              <a:cxn ang="0">
                <a:pos x="23" y="48"/>
              </a:cxn>
              <a:cxn ang="0">
                <a:pos x="19" y="56"/>
              </a:cxn>
              <a:cxn ang="0">
                <a:pos x="85" y="0"/>
              </a:cxn>
              <a:cxn ang="0">
                <a:pos x="0" y="6"/>
              </a:cxn>
              <a:cxn ang="0">
                <a:pos x="7" y="10"/>
              </a:cxn>
              <a:cxn ang="0">
                <a:pos x="15" y="16"/>
              </a:cxn>
              <a:cxn ang="0">
                <a:pos x="19" y="26"/>
              </a:cxn>
              <a:cxn ang="0">
                <a:pos x="21" y="26"/>
              </a:cxn>
            </a:cxnLst>
            <a:rect l="0" t="0" r="r" b="b"/>
            <a:pathLst>
              <a:path w="85" h="56">
                <a:moveTo>
                  <a:pt x="21" y="26"/>
                </a:moveTo>
                <a:lnTo>
                  <a:pt x="23" y="38"/>
                </a:lnTo>
                <a:lnTo>
                  <a:pt x="23" y="48"/>
                </a:lnTo>
                <a:lnTo>
                  <a:pt x="19" y="56"/>
                </a:lnTo>
                <a:lnTo>
                  <a:pt x="85" y="0"/>
                </a:lnTo>
                <a:lnTo>
                  <a:pt x="0" y="6"/>
                </a:lnTo>
                <a:lnTo>
                  <a:pt x="7" y="10"/>
                </a:lnTo>
                <a:lnTo>
                  <a:pt x="15" y="16"/>
                </a:lnTo>
                <a:lnTo>
                  <a:pt x="19" y="26"/>
                </a:lnTo>
                <a:lnTo>
                  <a:pt x="21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1" name="Freeform 17"/>
          <p:cNvSpPr>
            <a:spLocks/>
          </p:cNvSpPr>
          <p:nvPr/>
        </p:nvSpPr>
        <p:spPr bwMode="auto">
          <a:xfrm>
            <a:off x="4510088" y="3894138"/>
            <a:ext cx="833437" cy="307975"/>
          </a:xfrm>
          <a:custGeom>
            <a:avLst/>
            <a:gdLst/>
            <a:ahLst/>
            <a:cxnLst>
              <a:cxn ang="0">
                <a:pos x="493" y="146"/>
              </a:cxn>
              <a:cxn ang="0">
                <a:pos x="473" y="154"/>
              </a:cxn>
              <a:cxn ang="0">
                <a:pos x="451" y="160"/>
              </a:cxn>
              <a:cxn ang="0">
                <a:pos x="427" y="166"/>
              </a:cxn>
              <a:cxn ang="0">
                <a:pos x="401" y="172"/>
              </a:cxn>
              <a:cxn ang="0">
                <a:pos x="373" y="176"/>
              </a:cxn>
              <a:cxn ang="0">
                <a:pos x="345" y="180"/>
              </a:cxn>
              <a:cxn ang="0">
                <a:pos x="315" y="182"/>
              </a:cxn>
              <a:cxn ang="0">
                <a:pos x="285" y="182"/>
              </a:cxn>
              <a:cxn ang="0">
                <a:pos x="227" y="180"/>
              </a:cxn>
              <a:cxn ang="0">
                <a:pos x="175" y="174"/>
              </a:cxn>
              <a:cxn ang="0">
                <a:pos x="127" y="162"/>
              </a:cxn>
              <a:cxn ang="0">
                <a:pos x="105" y="156"/>
              </a:cxn>
              <a:cxn ang="0">
                <a:pos x="85" y="150"/>
              </a:cxn>
              <a:cxn ang="0">
                <a:pos x="65" y="142"/>
              </a:cxn>
              <a:cxn ang="0">
                <a:pos x="49" y="134"/>
              </a:cxn>
              <a:cxn ang="0">
                <a:pos x="34" y="124"/>
              </a:cxn>
              <a:cxn ang="0">
                <a:pos x="22" y="114"/>
              </a:cxn>
              <a:cxn ang="0">
                <a:pos x="12" y="104"/>
              </a:cxn>
              <a:cxn ang="0">
                <a:pos x="6" y="94"/>
              </a:cxn>
              <a:cxn ang="0">
                <a:pos x="2" y="84"/>
              </a:cxn>
              <a:cxn ang="0">
                <a:pos x="0" y="72"/>
              </a:cxn>
              <a:cxn ang="0">
                <a:pos x="2" y="62"/>
              </a:cxn>
              <a:cxn ang="0">
                <a:pos x="6" y="52"/>
              </a:cxn>
              <a:cxn ang="0">
                <a:pos x="12" y="42"/>
              </a:cxn>
              <a:cxn ang="0">
                <a:pos x="20" y="32"/>
              </a:cxn>
              <a:cxn ang="0">
                <a:pos x="30" y="24"/>
              </a:cxn>
              <a:cxn ang="0">
                <a:pos x="43" y="16"/>
              </a:cxn>
              <a:cxn ang="0">
                <a:pos x="57" y="8"/>
              </a:cxn>
              <a:cxn ang="0">
                <a:pos x="73" y="0"/>
              </a:cxn>
            </a:cxnLst>
            <a:rect l="0" t="0" r="r" b="b"/>
            <a:pathLst>
              <a:path w="493" h="182">
                <a:moveTo>
                  <a:pt x="493" y="146"/>
                </a:moveTo>
                <a:lnTo>
                  <a:pt x="473" y="154"/>
                </a:lnTo>
                <a:lnTo>
                  <a:pt x="451" y="160"/>
                </a:lnTo>
                <a:lnTo>
                  <a:pt x="427" y="166"/>
                </a:lnTo>
                <a:lnTo>
                  <a:pt x="401" y="172"/>
                </a:lnTo>
                <a:lnTo>
                  <a:pt x="373" y="176"/>
                </a:lnTo>
                <a:lnTo>
                  <a:pt x="345" y="180"/>
                </a:lnTo>
                <a:lnTo>
                  <a:pt x="315" y="182"/>
                </a:lnTo>
                <a:lnTo>
                  <a:pt x="285" y="182"/>
                </a:lnTo>
                <a:lnTo>
                  <a:pt x="227" y="180"/>
                </a:lnTo>
                <a:lnTo>
                  <a:pt x="175" y="174"/>
                </a:lnTo>
                <a:lnTo>
                  <a:pt x="127" y="162"/>
                </a:lnTo>
                <a:lnTo>
                  <a:pt x="105" y="156"/>
                </a:lnTo>
                <a:lnTo>
                  <a:pt x="85" y="150"/>
                </a:lnTo>
                <a:lnTo>
                  <a:pt x="65" y="142"/>
                </a:lnTo>
                <a:lnTo>
                  <a:pt x="49" y="134"/>
                </a:lnTo>
                <a:lnTo>
                  <a:pt x="34" y="124"/>
                </a:lnTo>
                <a:lnTo>
                  <a:pt x="22" y="114"/>
                </a:lnTo>
                <a:lnTo>
                  <a:pt x="12" y="104"/>
                </a:lnTo>
                <a:lnTo>
                  <a:pt x="6" y="94"/>
                </a:lnTo>
                <a:lnTo>
                  <a:pt x="2" y="84"/>
                </a:lnTo>
                <a:lnTo>
                  <a:pt x="0" y="72"/>
                </a:lnTo>
                <a:lnTo>
                  <a:pt x="2" y="62"/>
                </a:lnTo>
                <a:lnTo>
                  <a:pt x="6" y="52"/>
                </a:lnTo>
                <a:lnTo>
                  <a:pt x="12" y="42"/>
                </a:lnTo>
                <a:lnTo>
                  <a:pt x="20" y="32"/>
                </a:lnTo>
                <a:lnTo>
                  <a:pt x="30" y="24"/>
                </a:lnTo>
                <a:lnTo>
                  <a:pt x="43" y="16"/>
                </a:lnTo>
                <a:lnTo>
                  <a:pt x="57" y="8"/>
                </a:lnTo>
                <a:lnTo>
                  <a:pt x="73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82" name="Rectangle 18"/>
          <p:cNvSpPr>
            <a:spLocks noChangeArrowheads="1"/>
          </p:cNvSpPr>
          <p:nvPr/>
        </p:nvSpPr>
        <p:spPr bwMode="auto">
          <a:xfrm>
            <a:off x="5556250" y="3222625"/>
            <a:ext cx="9445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Lateral</a:t>
            </a:r>
          </a:p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rotation</a:t>
            </a:r>
          </a:p>
        </p:txBody>
      </p:sp>
      <p:sp>
        <p:nvSpPr>
          <p:cNvPr id="88083" name="Rectangle 19"/>
          <p:cNvSpPr>
            <a:spLocks noChangeArrowheads="1"/>
          </p:cNvSpPr>
          <p:nvPr/>
        </p:nvSpPr>
        <p:spPr bwMode="auto">
          <a:xfrm>
            <a:off x="5546725" y="3927475"/>
            <a:ext cx="9445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Medial</a:t>
            </a:r>
          </a:p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rotation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88084" name="Rectangle 20"/>
          <p:cNvSpPr>
            <a:spLocks noChangeArrowheads="1"/>
          </p:cNvSpPr>
          <p:nvPr/>
        </p:nvSpPr>
        <p:spPr bwMode="auto">
          <a:xfrm>
            <a:off x="2816225" y="1222375"/>
            <a:ext cx="1030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Rotation</a:t>
            </a:r>
            <a:endParaRPr lang="en-US" sz="1400">
              <a:latin typeface="Arial" pitchFamily="34" charset="0"/>
            </a:endParaRPr>
          </a:p>
        </p:txBody>
      </p:sp>
      <p:sp>
        <p:nvSpPr>
          <p:cNvPr id="88085" name="Rectangle 21"/>
          <p:cNvSpPr>
            <a:spLocks noChangeArrowheads="1"/>
          </p:cNvSpPr>
          <p:nvPr/>
        </p:nvSpPr>
        <p:spPr bwMode="auto">
          <a:xfrm>
            <a:off x="1241425" y="6197600"/>
            <a:ext cx="62801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(f) Rotation of the head, neck, and lower limb</a:t>
            </a:r>
            <a:endParaRPr lang="en-US" sz="14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Movements</a:t>
            </a:r>
          </a:p>
        </p:txBody>
      </p:sp>
      <p:sp>
        <p:nvSpPr>
          <p:cNvPr id="89097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Movements of radius around ulna:</a:t>
            </a:r>
          </a:p>
          <a:p>
            <a:pPr lvl="1"/>
            <a:r>
              <a:rPr lang="en-US"/>
              <a:t>Supination (turning hand backward)</a:t>
            </a:r>
          </a:p>
          <a:p>
            <a:pPr lvl="1"/>
            <a:r>
              <a:rPr lang="en-US"/>
              <a:t>Pronation (turning hand forward)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8.6a</a:t>
            </a:r>
          </a:p>
        </p:txBody>
      </p:sp>
      <p:pic>
        <p:nvPicPr>
          <p:cNvPr id="92176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50863"/>
            <a:ext cx="8231187" cy="5865812"/>
          </a:xfrm>
          <a:prstGeom prst="rect">
            <a:avLst/>
          </a:prstGeom>
          <a:noFill/>
        </p:spPr>
      </p:pic>
      <p:sp>
        <p:nvSpPr>
          <p:cNvPr id="92177" name="Rectangle 17"/>
          <p:cNvSpPr>
            <a:spLocks noChangeArrowheads="1"/>
          </p:cNvSpPr>
          <p:nvPr/>
        </p:nvSpPr>
        <p:spPr bwMode="auto">
          <a:xfrm>
            <a:off x="5349875" y="566738"/>
            <a:ext cx="18732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Supination</a:t>
            </a: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(radius and </a:t>
            </a:r>
            <a:endParaRPr lang="en-US" sz="1800" b="1">
              <a:latin typeface="Arial" pitchFamily="34" charset="0"/>
            </a:endParaRP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ulna are </a:t>
            </a:r>
            <a:endParaRPr lang="en-US" sz="1800" b="1">
              <a:latin typeface="Arial" pitchFamily="34" charset="0"/>
            </a:endParaRP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parallel)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2178" name="Rectangle 18"/>
          <p:cNvSpPr>
            <a:spLocks noChangeArrowheads="1"/>
          </p:cNvSpPr>
          <p:nvPr/>
        </p:nvSpPr>
        <p:spPr bwMode="auto">
          <a:xfrm>
            <a:off x="1457325" y="5989638"/>
            <a:ext cx="63119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231F20"/>
                </a:solidFill>
                <a:latin typeface="Arial Black" pitchFamily="34" charset="0"/>
              </a:rPr>
              <a:t>(a) Pronation (P) and supination (S)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2179" name="Rectangle 19"/>
          <p:cNvSpPr>
            <a:spLocks noChangeArrowheads="1"/>
          </p:cNvSpPr>
          <p:nvPr/>
        </p:nvSpPr>
        <p:spPr bwMode="auto">
          <a:xfrm>
            <a:off x="1920875" y="566738"/>
            <a:ext cx="1579563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Pronation</a:t>
            </a: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(radius </a:t>
            </a:r>
            <a:endParaRPr lang="en-US" sz="1800" b="1">
              <a:latin typeface="Arial" pitchFamily="34" charset="0"/>
            </a:endParaRP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rotates</a:t>
            </a:r>
            <a:endParaRPr lang="en-US" sz="1800" b="1">
              <a:latin typeface="Arial" pitchFamily="34" charset="0"/>
            </a:endParaRPr>
          </a:p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over ulna)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Movements</a:t>
            </a:r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Movements of the foot:</a:t>
            </a:r>
          </a:p>
          <a:p>
            <a:pPr lvl="1"/>
            <a:r>
              <a:rPr lang="en-US"/>
              <a:t>Dorsiflexion (upward movement) </a:t>
            </a:r>
          </a:p>
          <a:p>
            <a:pPr lvl="1"/>
            <a:r>
              <a:rPr lang="en-US"/>
              <a:t>Plantar flexion (downward movement)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8.6b</a:t>
            </a:r>
          </a:p>
        </p:txBody>
      </p: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1455738" y="566738"/>
            <a:ext cx="17605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Dorsiflexion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1654175" y="3992563"/>
            <a:ext cx="20986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Plantar flexion</a:t>
            </a:r>
            <a:endParaRPr lang="en-US" sz="1800" b="1">
              <a:latin typeface="Arial" pitchFamily="34" charset="0"/>
            </a:endParaRPr>
          </a:p>
        </p:txBody>
      </p:sp>
      <p:pic>
        <p:nvPicPr>
          <p:cNvPr id="94228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58800"/>
            <a:ext cx="8231187" cy="5865813"/>
          </a:xfrm>
          <a:prstGeom prst="rect">
            <a:avLst/>
          </a:prstGeom>
          <a:noFill/>
        </p:spPr>
      </p:pic>
      <p:sp>
        <p:nvSpPr>
          <p:cNvPr id="94229" name="Rectangle 21"/>
          <p:cNvSpPr>
            <a:spLocks noChangeArrowheads="1"/>
          </p:cNvSpPr>
          <p:nvPr/>
        </p:nvSpPr>
        <p:spPr bwMode="auto">
          <a:xfrm>
            <a:off x="2362200" y="947738"/>
            <a:ext cx="1909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Dorsiflexion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4230" name="Rectangle 22"/>
          <p:cNvSpPr>
            <a:spLocks noChangeArrowheads="1"/>
          </p:cNvSpPr>
          <p:nvPr/>
        </p:nvSpPr>
        <p:spPr bwMode="auto">
          <a:xfrm>
            <a:off x="1847850" y="3983038"/>
            <a:ext cx="227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FFFFFF"/>
                </a:solidFill>
                <a:latin typeface="Arial" pitchFamily="34" charset="0"/>
              </a:rPr>
              <a:t>Plantar flexion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94231" name="Rectangle 23"/>
          <p:cNvSpPr>
            <a:spLocks noChangeArrowheads="1"/>
          </p:cNvSpPr>
          <p:nvPr/>
        </p:nvSpPr>
        <p:spPr bwMode="auto">
          <a:xfrm>
            <a:off x="1441450" y="5976938"/>
            <a:ext cx="62579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231F20"/>
                </a:solidFill>
                <a:latin typeface="Arial Black" pitchFamily="34" charset="0"/>
              </a:rPr>
              <a:t>(b) Dorsiflexion and plantar flexion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Movements</a:t>
            </a:r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Movements of the foot:</a:t>
            </a:r>
          </a:p>
          <a:p>
            <a:pPr lvl="1"/>
            <a:r>
              <a:rPr lang="en-US"/>
              <a:t>Inversion (turn sole medially)</a:t>
            </a:r>
          </a:p>
          <a:p>
            <a:pPr lvl="1"/>
            <a:r>
              <a:rPr lang="en-US"/>
              <a:t>Eversion (turn sole laterally)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8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8.6c</a:t>
            </a:r>
          </a:p>
        </p:txBody>
      </p:sp>
      <p:pic>
        <p:nvPicPr>
          <p:cNvPr id="131086" name="Picture 14"/>
          <p:cNvPicPr>
            <a:picLocks noChangeAspect="1" noChangeArrowheads="1"/>
          </p:cNvPicPr>
          <p:nvPr/>
        </p:nvPicPr>
        <p:blipFill>
          <a:blip r:embed="rId2" cstate="print"/>
          <a:srcRect l="1793" t="595" r="2199" b="9445"/>
          <a:stretch>
            <a:fillRect/>
          </a:stretch>
        </p:blipFill>
        <p:spPr bwMode="auto">
          <a:xfrm>
            <a:off x="603250" y="530225"/>
            <a:ext cx="7902575" cy="5276850"/>
          </a:xfrm>
          <a:prstGeom prst="rect">
            <a:avLst/>
          </a:prstGeom>
          <a:noFill/>
        </p:spPr>
      </p:pic>
      <p:sp>
        <p:nvSpPr>
          <p:cNvPr id="131087" name="Rectangle 15"/>
          <p:cNvSpPr>
            <a:spLocks noChangeArrowheads="1"/>
          </p:cNvSpPr>
          <p:nvPr/>
        </p:nvSpPr>
        <p:spPr bwMode="auto">
          <a:xfrm>
            <a:off x="6610350" y="3724275"/>
            <a:ext cx="1714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3200" b="1">
                <a:solidFill>
                  <a:srgbClr val="FFFFFF"/>
                </a:solidFill>
                <a:latin typeface="Arial" pitchFamily="34" charset="0"/>
              </a:rPr>
              <a:t>Eversion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1088" name="Rectangle 16"/>
          <p:cNvSpPr>
            <a:spLocks noChangeArrowheads="1"/>
          </p:cNvSpPr>
          <p:nvPr/>
        </p:nvSpPr>
        <p:spPr bwMode="auto">
          <a:xfrm>
            <a:off x="685800" y="3711575"/>
            <a:ext cx="1803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3200" b="1">
                <a:solidFill>
                  <a:srgbClr val="FFFFFF"/>
                </a:solidFill>
                <a:latin typeface="Arial" pitchFamily="34" charset="0"/>
              </a:rPr>
              <a:t>Inversion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1089" name="Rectangle 17"/>
          <p:cNvSpPr>
            <a:spLocks noChangeArrowheads="1"/>
          </p:cNvSpPr>
          <p:nvPr/>
        </p:nvSpPr>
        <p:spPr bwMode="auto">
          <a:xfrm>
            <a:off x="600075" y="5829300"/>
            <a:ext cx="5761038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3200">
                <a:solidFill>
                  <a:srgbClr val="231F20"/>
                </a:solidFill>
                <a:latin typeface="Arial Black" pitchFamily="34" charset="0"/>
              </a:rPr>
              <a:t>(c) Inversion and eversion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Movements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Movements in a transverse plane:</a:t>
            </a:r>
          </a:p>
          <a:p>
            <a:pPr lvl="1"/>
            <a:r>
              <a:rPr lang="en-US"/>
              <a:t>Protraction (anterior movement)</a:t>
            </a:r>
          </a:p>
          <a:p>
            <a:pPr lvl="1"/>
            <a:r>
              <a:rPr lang="en-US"/>
              <a:t>Retraction (posterior movement)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8142288" y="6583363"/>
            <a:ext cx="9985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8.6d</a:t>
            </a:r>
          </a:p>
        </p:txBody>
      </p:sp>
      <p:pic>
        <p:nvPicPr>
          <p:cNvPr id="132110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31813"/>
            <a:ext cx="8231187" cy="5872162"/>
          </a:xfrm>
          <a:prstGeom prst="rect">
            <a:avLst/>
          </a:prstGeom>
          <a:noFill/>
        </p:spPr>
      </p:pic>
      <p:sp>
        <p:nvSpPr>
          <p:cNvPr id="132111" name="Rectangle 15"/>
          <p:cNvSpPr>
            <a:spLocks noChangeArrowheads="1"/>
          </p:cNvSpPr>
          <p:nvPr/>
        </p:nvSpPr>
        <p:spPr bwMode="auto">
          <a:xfrm>
            <a:off x="787400" y="4533900"/>
            <a:ext cx="206533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Protraction</a:t>
            </a:r>
          </a:p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of mandible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2112" name="Rectangle 16"/>
          <p:cNvSpPr>
            <a:spLocks noChangeArrowheads="1"/>
          </p:cNvSpPr>
          <p:nvPr/>
        </p:nvSpPr>
        <p:spPr bwMode="auto">
          <a:xfrm>
            <a:off x="4972050" y="4718050"/>
            <a:ext cx="206533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Retraction</a:t>
            </a:r>
          </a:p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of mandible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2113" name="Rectangle 17"/>
          <p:cNvSpPr>
            <a:spLocks noChangeArrowheads="1"/>
          </p:cNvSpPr>
          <p:nvPr/>
        </p:nvSpPr>
        <p:spPr bwMode="auto">
          <a:xfrm>
            <a:off x="530225" y="5918200"/>
            <a:ext cx="5916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>
                <a:solidFill>
                  <a:srgbClr val="231F20"/>
                </a:solidFill>
                <a:latin typeface="Arial Black" pitchFamily="34" charset="0"/>
              </a:rPr>
              <a:t>(d) Protraction and retraction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Movements</a:t>
            </a:r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Elevation (lifting a body part superiorly)</a:t>
            </a:r>
          </a:p>
          <a:p>
            <a:r>
              <a:rPr lang="en-US"/>
              <a:t>Depression (moving a body part inferiorly)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8.6e</a:t>
            </a:r>
          </a:p>
        </p:txBody>
      </p:sp>
      <p:pic>
        <p:nvPicPr>
          <p:cNvPr id="133138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27050"/>
            <a:ext cx="8231187" cy="5865813"/>
          </a:xfrm>
          <a:prstGeom prst="rect">
            <a:avLst/>
          </a:prstGeom>
          <a:noFill/>
        </p:spPr>
      </p:pic>
      <p:sp>
        <p:nvSpPr>
          <p:cNvPr id="133139" name="Rectangle 19"/>
          <p:cNvSpPr>
            <a:spLocks noChangeArrowheads="1"/>
          </p:cNvSpPr>
          <p:nvPr/>
        </p:nvSpPr>
        <p:spPr bwMode="auto">
          <a:xfrm>
            <a:off x="1612900" y="3784600"/>
            <a:ext cx="206533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Elevation</a:t>
            </a:r>
          </a:p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of mandible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3140" name="Rectangle 20"/>
          <p:cNvSpPr>
            <a:spLocks noChangeArrowheads="1"/>
          </p:cNvSpPr>
          <p:nvPr/>
        </p:nvSpPr>
        <p:spPr bwMode="auto">
          <a:xfrm>
            <a:off x="5730875" y="3727450"/>
            <a:ext cx="206533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Depression</a:t>
            </a:r>
          </a:p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of mandible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33141" name="Rectangle 21"/>
          <p:cNvSpPr>
            <a:spLocks noChangeArrowheads="1"/>
          </p:cNvSpPr>
          <p:nvPr/>
        </p:nvSpPr>
        <p:spPr bwMode="auto">
          <a:xfrm>
            <a:off x="574675" y="5918200"/>
            <a:ext cx="5734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>
                <a:solidFill>
                  <a:srgbClr val="231F20"/>
                </a:solidFill>
                <a:latin typeface="Arial Black" pitchFamily="34" charset="0"/>
              </a:rPr>
              <a:t>(e) Elevation and depression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Movements</a:t>
            </a:r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Opposition of the thumb</a:t>
            </a:r>
          </a:p>
          <a:p>
            <a:pPr lvl="1"/>
            <a:r>
              <a:rPr lang="en-US"/>
              <a:t>Movement in the saddle joint so that the thumb touches the tips of the other fingers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8185150" y="6583363"/>
            <a:ext cx="955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8.6f</a:t>
            </a:r>
          </a:p>
        </p:txBody>
      </p:sp>
      <p:pic>
        <p:nvPicPr>
          <p:cNvPr id="103437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42925"/>
            <a:ext cx="8231187" cy="5865813"/>
          </a:xfrm>
          <a:prstGeom prst="rect">
            <a:avLst/>
          </a:prstGeom>
          <a:noFill/>
        </p:spPr>
      </p:pic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568325" y="5934075"/>
            <a:ext cx="2720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>
                <a:solidFill>
                  <a:srgbClr val="231F20"/>
                </a:solidFill>
                <a:latin typeface="Arial Black" pitchFamily="34" charset="0"/>
              </a:rPr>
              <a:t>(f) Opposition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439" name="Rectangle 15"/>
          <p:cNvSpPr>
            <a:spLocks noChangeArrowheads="1"/>
          </p:cNvSpPr>
          <p:nvPr/>
        </p:nvSpPr>
        <p:spPr bwMode="auto">
          <a:xfrm>
            <a:off x="714375" y="2393950"/>
            <a:ext cx="19431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900" b="1">
                <a:solidFill>
                  <a:srgbClr val="FFFFFF"/>
                </a:solidFill>
                <a:latin typeface="Arial" pitchFamily="34" charset="0"/>
              </a:rPr>
              <a:t>Opposition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ServDisk_02:Marieb_8e_TA_MM:Marieb8_IRDVD:Marieb8_PPT:Marieb8_Lects:Marieb_Lect_Des_App-blank.pot</Template>
  <TotalTime>147</TotalTime>
  <Words>1158</Words>
  <Application>Microsoft Office PowerPoint</Application>
  <PresentationFormat>On-screen Show (4:3)</PresentationFormat>
  <Paragraphs>341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Times</vt:lpstr>
      <vt:lpstr>Arial</vt:lpstr>
      <vt:lpstr>Times New Roman</vt:lpstr>
      <vt:lpstr>Wingdings</vt:lpstr>
      <vt:lpstr>Arial Black</vt:lpstr>
      <vt:lpstr>Marieb_Lect_Design_Approved</vt:lpstr>
      <vt:lpstr>Marieb_Lect_Des_App-blank</vt:lpstr>
      <vt:lpstr>8   </vt:lpstr>
      <vt:lpstr>Joints (Articulations)</vt:lpstr>
      <vt:lpstr>Functional Classification of Joints </vt:lpstr>
      <vt:lpstr>Structural Classification of Joints </vt:lpstr>
      <vt:lpstr>Fibrous Joints</vt:lpstr>
      <vt:lpstr>Fibrous Joints: Sutures</vt:lpstr>
      <vt:lpstr>Slide 7</vt:lpstr>
      <vt:lpstr>Fibrous Joints: Syndesmoses</vt:lpstr>
      <vt:lpstr>Slide 9</vt:lpstr>
      <vt:lpstr>Fibrous Joints: Gomphoses</vt:lpstr>
      <vt:lpstr>Slide 11</vt:lpstr>
      <vt:lpstr>Cartilaginous Joints</vt:lpstr>
      <vt:lpstr>Cartilaginous Joints: Synchondroses</vt:lpstr>
      <vt:lpstr>Slide 14</vt:lpstr>
      <vt:lpstr>Cartilaginous Joints: Symphyses</vt:lpstr>
      <vt:lpstr>Slide 16</vt:lpstr>
      <vt:lpstr>Synovial Joints</vt:lpstr>
      <vt:lpstr>Synovial Joints</vt:lpstr>
      <vt:lpstr>Synovial Joints</vt:lpstr>
      <vt:lpstr>Synovial Joints</vt:lpstr>
      <vt:lpstr>Slide 21</vt:lpstr>
      <vt:lpstr>Synovial Joints</vt:lpstr>
      <vt:lpstr>Synovial Joints</vt:lpstr>
      <vt:lpstr>Synovial Joints: Friction-Reducing Structures</vt:lpstr>
      <vt:lpstr>Slide 25</vt:lpstr>
      <vt:lpstr>Synovial Joints: Friction-Reducing Structures</vt:lpstr>
      <vt:lpstr>Slide 27</vt:lpstr>
      <vt:lpstr>Stabilizing Factors at Synovial Joints</vt:lpstr>
      <vt:lpstr>Synovial Joints: Movement</vt:lpstr>
      <vt:lpstr>Synovial Joints: Range of Motion</vt:lpstr>
      <vt:lpstr>Movements at Synovial Joints</vt:lpstr>
      <vt:lpstr>Movements at Synovial Joints</vt:lpstr>
      <vt:lpstr>Gliding Movements</vt:lpstr>
      <vt:lpstr>Slide 34</vt:lpstr>
      <vt:lpstr>Angular Movements</vt:lpstr>
      <vt:lpstr>Slide 36</vt:lpstr>
      <vt:lpstr>Slide 37</vt:lpstr>
      <vt:lpstr>Slide 38</vt:lpstr>
      <vt:lpstr>Angular Movements</vt:lpstr>
      <vt:lpstr>Slide 40</vt:lpstr>
      <vt:lpstr>Rotation</vt:lpstr>
      <vt:lpstr>Slide 42</vt:lpstr>
      <vt:lpstr>Special Movements</vt:lpstr>
      <vt:lpstr>Slide 44</vt:lpstr>
      <vt:lpstr>Special Movements</vt:lpstr>
      <vt:lpstr>Slide 46</vt:lpstr>
      <vt:lpstr>Special Movements</vt:lpstr>
      <vt:lpstr>Slide 48</vt:lpstr>
      <vt:lpstr>Special Movements</vt:lpstr>
      <vt:lpstr>Slide 50</vt:lpstr>
      <vt:lpstr>Special Movements</vt:lpstr>
      <vt:lpstr>Slide 52</vt:lpstr>
      <vt:lpstr>Special Movements</vt:lpstr>
      <vt:lpstr>Slide 54</vt:lpstr>
    </vt:vector>
  </TitlesOfParts>
  <Company>뿿_xd9f0_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  </dc:title>
  <dc:creator>R U</dc:creator>
  <cp:lastModifiedBy>Kingwood Servicedesk</cp:lastModifiedBy>
  <cp:revision>15</cp:revision>
  <cp:lastPrinted>2008-10-21T20:58:42Z</cp:lastPrinted>
  <dcterms:created xsi:type="dcterms:W3CDTF">2008-10-20T18:32:00Z</dcterms:created>
  <dcterms:modified xsi:type="dcterms:W3CDTF">2009-10-20T19:48:32Z</dcterms:modified>
</cp:coreProperties>
</file>