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slideLayouts/slideLayout16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9" r:id="rId1"/>
    <p:sldMasterId id="2147483651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90" r:id="rId33"/>
    <p:sldId id="286" r:id="rId34"/>
    <p:sldId id="287" r:id="rId35"/>
    <p:sldId id="288" r:id="rId36"/>
    <p:sldId id="289" r:id="rId37"/>
  </p:sldIdLst>
  <p:sldSz cx="9144000" cy="6858000" type="screen4x3"/>
  <p:notesSz cx="6858000" cy="9144000"/>
  <p:defaultTextStyle>
    <a:defPPr>
      <a:defRPr lang="en-US"/>
    </a:defPPr>
    <a:lvl1pPr algn="ct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+mn-ea"/>
        <a:cs typeface="+mn-cs"/>
      </a:defRPr>
    </a:lvl1pPr>
    <a:lvl2pPr marL="457200" algn="ct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+mn-ea"/>
        <a:cs typeface="+mn-cs"/>
      </a:defRPr>
    </a:lvl2pPr>
    <a:lvl3pPr marL="914400" algn="ct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+mn-ea"/>
        <a:cs typeface="+mn-cs"/>
      </a:defRPr>
    </a:lvl3pPr>
    <a:lvl4pPr marL="1371600" algn="ct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+mn-ea"/>
        <a:cs typeface="+mn-cs"/>
      </a:defRPr>
    </a:lvl4pPr>
    <a:lvl5pPr marL="1828800" algn="ct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602" autoAdjust="0"/>
    <p:restoredTop sz="96040" autoAdjust="0"/>
  </p:normalViewPr>
  <p:slideViewPr>
    <p:cSldViewPr>
      <p:cViewPr varScale="1">
        <p:scale>
          <a:sx n="91" d="100"/>
          <a:sy n="91" d="100"/>
        </p:scale>
        <p:origin x="-396" y="-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Picture 2"/>
          <p:cNvPicPr>
            <a:picLocks noChangeAspect="1" noChangeArrowheads="1"/>
          </p:cNvPicPr>
          <p:nvPr/>
        </p:nvPicPr>
        <p:blipFill>
          <a:blip r:embed="rId2"/>
          <a:srcRect l="4555"/>
          <a:stretch>
            <a:fillRect/>
          </a:stretch>
        </p:blipFill>
        <p:spPr bwMode="auto">
          <a:xfrm>
            <a:off x="0" y="0"/>
            <a:ext cx="5422900" cy="6858000"/>
          </a:xfrm>
          <a:prstGeom prst="rect">
            <a:avLst/>
          </a:prstGeom>
          <a:noFill/>
        </p:spPr>
      </p:pic>
      <p:sp>
        <p:nvSpPr>
          <p:cNvPr id="56323" name="Rectangle 3"/>
          <p:cNvSpPr>
            <a:spLocks noChangeArrowheads="1"/>
          </p:cNvSpPr>
          <p:nvPr/>
        </p:nvSpPr>
        <p:spPr bwMode="auto">
          <a:xfrm>
            <a:off x="5399088" y="0"/>
            <a:ext cx="3744912" cy="6858000"/>
          </a:xfrm>
          <a:prstGeom prst="rect">
            <a:avLst/>
          </a:prstGeom>
          <a:solidFill>
            <a:srgbClr val="D39B5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6324" name="Rectangle 4"/>
          <p:cNvSpPr>
            <a:spLocks noGrp="1" noChangeArrowheads="1"/>
          </p:cNvSpPr>
          <p:nvPr>
            <p:ph type="ctrTitle"/>
          </p:nvPr>
        </p:nvSpPr>
        <p:spPr>
          <a:xfrm>
            <a:off x="7469188" y="2079625"/>
            <a:ext cx="1446212" cy="1414463"/>
          </a:xfrm>
        </p:spPr>
        <p:txBody>
          <a:bodyPr/>
          <a:lstStyle>
            <a:lvl1pPr>
              <a:defRPr sz="7200" i="1">
                <a:solidFill>
                  <a:srgbClr val="4978A3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6325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5756275" y="4086225"/>
            <a:ext cx="3113088" cy="2286000"/>
          </a:xfrm>
        </p:spPr>
        <p:txBody>
          <a:bodyPr/>
          <a:lstStyle>
            <a:lvl1pPr marL="0" indent="0">
              <a:lnSpc>
                <a:spcPct val="90000"/>
              </a:lnSpc>
              <a:buFont typeface="Times" charset="0"/>
              <a:buNone/>
              <a:defRPr sz="35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6326" name="Text Box 6"/>
          <p:cNvSpPr txBox="1">
            <a:spLocks noChangeArrowheads="1"/>
          </p:cNvSpPr>
          <p:nvPr/>
        </p:nvSpPr>
        <p:spPr bwMode="auto">
          <a:xfrm>
            <a:off x="5741988" y="274638"/>
            <a:ext cx="3302000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/>
            <a:r>
              <a:rPr lang="en-US" sz="2000">
                <a:solidFill>
                  <a:srgbClr val="2A3872"/>
                </a:solidFill>
                <a:latin typeface="Arial" charset="0"/>
              </a:rPr>
              <a:t>PowerPoint</a:t>
            </a:r>
            <a:r>
              <a:rPr lang="en-US" sz="2000" baseline="30000">
                <a:solidFill>
                  <a:srgbClr val="2A3872"/>
                </a:solidFill>
                <a:latin typeface="Arial" charset="0"/>
              </a:rPr>
              <a:t>®</a:t>
            </a:r>
            <a:r>
              <a:rPr lang="en-US" sz="2000">
                <a:solidFill>
                  <a:srgbClr val="2A3872"/>
                </a:solidFill>
                <a:latin typeface="Arial" charset="0"/>
              </a:rPr>
              <a:t> Lecture Slides </a:t>
            </a:r>
          </a:p>
          <a:p>
            <a:pPr algn="l"/>
            <a:r>
              <a:rPr lang="en-US" sz="2000">
                <a:latin typeface="Arial" charset="0"/>
              </a:rPr>
              <a:t>prepared by </a:t>
            </a:r>
          </a:p>
          <a:p>
            <a:pPr algn="l"/>
            <a:r>
              <a:rPr lang="en-US" sz="2000">
                <a:latin typeface="Arial" charset="0"/>
              </a:rPr>
              <a:t>Janice Meeking, </a:t>
            </a:r>
          </a:p>
          <a:p>
            <a:pPr algn="l"/>
            <a:r>
              <a:rPr lang="en-US" sz="2000">
                <a:latin typeface="Arial" charset="0"/>
              </a:rPr>
              <a:t>Mount Royal College</a:t>
            </a:r>
            <a:endParaRPr lang="en-US" sz="200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56327" name="Text Box 7"/>
          <p:cNvSpPr txBox="1">
            <a:spLocks noChangeArrowheads="1"/>
          </p:cNvSpPr>
          <p:nvPr/>
        </p:nvSpPr>
        <p:spPr bwMode="auto">
          <a:xfrm>
            <a:off x="5751513" y="2741613"/>
            <a:ext cx="1670050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 eaLnBrk="1" hangingPunct="1">
              <a:spcAft>
                <a:spcPct val="50000"/>
              </a:spcAft>
              <a:buClr>
                <a:srgbClr val="669900"/>
              </a:buClr>
              <a:buFont typeface="Wingdings" pitchFamily="2" charset="2"/>
              <a:buNone/>
            </a:pPr>
            <a:r>
              <a:rPr lang="en-US" sz="1800" b="1">
                <a:latin typeface="Arial" charset="0"/>
              </a:rPr>
              <a:t>C H A P T E R</a:t>
            </a:r>
          </a:p>
        </p:txBody>
      </p:sp>
      <p:sp>
        <p:nvSpPr>
          <p:cNvPr id="56328" name="Rectangle 8"/>
          <p:cNvSpPr>
            <a:spLocks noChangeArrowheads="1"/>
          </p:cNvSpPr>
          <p:nvPr/>
        </p:nvSpPr>
        <p:spPr bwMode="auto">
          <a:xfrm>
            <a:off x="5359400" y="0"/>
            <a:ext cx="85725" cy="68580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6329" name="Rectangle 9"/>
          <p:cNvSpPr>
            <a:spLocks noChangeArrowheads="1"/>
          </p:cNvSpPr>
          <p:nvPr/>
        </p:nvSpPr>
        <p:spPr bwMode="auto">
          <a:xfrm>
            <a:off x="0" y="6664325"/>
            <a:ext cx="5373688" cy="193675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6330" name="Text Box 10"/>
          <p:cNvSpPr txBox="1">
            <a:spLocks noChangeArrowheads="1"/>
          </p:cNvSpPr>
          <p:nvPr/>
        </p:nvSpPr>
        <p:spPr bwMode="auto">
          <a:xfrm>
            <a:off x="0" y="6623050"/>
            <a:ext cx="5357813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1000">
                <a:solidFill>
                  <a:schemeClr val="bg1"/>
                </a:solidFill>
                <a:latin typeface="Arial" charset="0"/>
              </a:rPr>
              <a:t>Copyright © 2010 Pearson Education, Inc.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0375" y="1368425"/>
            <a:ext cx="4037013" cy="49434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9788" y="1368425"/>
            <a:ext cx="4038600" cy="49434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30988" y="261938"/>
            <a:ext cx="2057400" cy="60499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8788" y="261938"/>
            <a:ext cx="6019800" cy="60499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Picture 2"/>
          <p:cNvPicPr>
            <a:picLocks noChangeAspect="1" noChangeArrowheads="1"/>
          </p:cNvPicPr>
          <p:nvPr/>
        </p:nvPicPr>
        <p:blipFill>
          <a:blip r:embed="rId2"/>
          <a:srcRect l="4555"/>
          <a:stretch>
            <a:fillRect/>
          </a:stretch>
        </p:blipFill>
        <p:spPr bwMode="auto">
          <a:xfrm>
            <a:off x="0" y="0"/>
            <a:ext cx="5422900" cy="6858000"/>
          </a:xfrm>
          <a:prstGeom prst="rect">
            <a:avLst/>
          </a:prstGeom>
          <a:noFill/>
        </p:spPr>
      </p:pic>
      <p:sp>
        <p:nvSpPr>
          <p:cNvPr id="61443" name="Rectangle 3"/>
          <p:cNvSpPr>
            <a:spLocks noChangeArrowheads="1"/>
          </p:cNvSpPr>
          <p:nvPr/>
        </p:nvSpPr>
        <p:spPr bwMode="auto">
          <a:xfrm>
            <a:off x="5399088" y="0"/>
            <a:ext cx="3744912" cy="6858000"/>
          </a:xfrm>
          <a:prstGeom prst="rect">
            <a:avLst/>
          </a:prstGeom>
          <a:solidFill>
            <a:srgbClr val="D39B5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1444" name="Rectangle 4"/>
          <p:cNvSpPr>
            <a:spLocks noGrp="1" noChangeArrowheads="1"/>
          </p:cNvSpPr>
          <p:nvPr>
            <p:ph type="ctrTitle"/>
          </p:nvPr>
        </p:nvSpPr>
        <p:spPr>
          <a:xfrm>
            <a:off x="7469188" y="2079625"/>
            <a:ext cx="1446212" cy="1414463"/>
          </a:xfrm>
        </p:spPr>
        <p:txBody>
          <a:bodyPr/>
          <a:lstStyle>
            <a:lvl1pPr>
              <a:defRPr sz="7200" i="1">
                <a:solidFill>
                  <a:srgbClr val="4978A3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1445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5756275" y="4086225"/>
            <a:ext cx="3113088" cy="2286000"/>
          </a:xfrm>
        </p:spPr>
        <p:txBody>
          <a:bodyPr/>
          <a:lstStyle>
            <a:lvl1pPr marL="0" indent="0">
              <a:lnSpc>
                <a:spcPct val="90000"/>
              </a:lnSpc>
              <a:buFont typeface="Times" charset="0"/>
              <a:buNone/>
              <a:defRPr sz="35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1446" name="Text Box 6"/>
          <p:cNvSpPr txBox="1">
            <a:spLocks noChangeArrowheads="1"/>
          </p:cNvSpPr>
          <p:nvPr/>
        </p:nvSpPr>
        <p:spPr bwMode="auto">
          <a:xfrm>
            <a:off x="5741988" y="274638"/>
            <a:ext cx="3302000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/>
            <a:r>
              <a:rPr lang="en-US" sz="2000">
                <a:solidFill>
                  <a:srgbClr val="2A3872"/>
                </a:solidFill>
                <a:latin typeface="Arial" charset="0"/>
              </a:rPr>
              <a:t>PowerPoint</a:t>
            </a:r>
            <a:r>
              <a:rPr lang="en-US" sz="2000" baseline="30000">
                <a:solidFill>
                  <a:srgbClr val="2A3872"/>
                </a:solidFill>
                <a:latin typeface="Arial" charset="0"/>
              </a:rPr>
              <a:t>®</a:t>
            </a:r>
            <a:r>
              <a:rPr lang="en-US" sz="2000">
                <a:solidFill>
                  <a:srgbClr val="2A3872"/>
                </a:solidFill>
                <a:latin typeface="Arial" charset="0"/>
              </a:rPr>
              <a:t> Lecture Slides </a:t>
            </a:r>
          </a:p>
          <a:p>
            <a:pPr algn="l"/>
            <a:r>
              <a:rPr lang="en-US" sz="2000">
                <a:solidFill>
                  <a:schemeClr val="bg1"/>
                </a:solidFill>
                <a:latin typeface="Arial" charset="0"/>
              </a:rPr>
              <a:t>prepared by Vince Austin, </a:t>
            </a:r>
          </a:p>
          <a:p>
            <a:pPr algn="l"/>
            <a:r>
              <a:rPr lang="en-US" sz="2000">
                <a:solidFill>
                  <a:schemeClr val="bg1"/>
                </a:solidFill>
                <a:latin typeface="Arial" charset="0"/>
              </a:rPr>
              <a:t>Bluegrass Technical </a:t>
            </a:r>
            <a:br>
              <a:rPr lang="en-US" sz="2000">
                <a:solidFill>
                  <a:schemeClr val="bg1"/>
                </a:solidFill>
                <a:latin typeface="Arial" charset="0"/>
              </a:rPr>
            </a:br>
            <a:r>
              <a:rPr lang="en-US" sz="2000">
                <a:solidFill>
                  <a:schemeClr val="bg1"/>
                </a:solidFill>
                <a:latin typeface="Arial" charset="0"/>
              </a:rPr>
              <a:t>and Community College</a:t>
            </a:r>
          </a:p>
        </p:txBody>
      </p:sp>
      <p:sp>
        <p:nvSpPr>
          <p:cNvPr id="61447" name="Text Box 7"/>
          <p:cNvSpPr txBox="1">
            <a:spLocks noChangeArrowheads="1"/>
          </p:cNvSpPr>
          <p:nvPr/>
        </p:nvSpPr>
        <p:spPr bwMode="auto">
          <a:xfrm>
            <a:off x="5751513" y="2741613"/>
            <a:ext cx="1670050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 eaLnBrk="1" hangingPunct="1">
              <a:spcAft>
                <a:spcPct val="50000"/>
              </a:spcAft>
              <a:buClr>
                <a:srgbClr val="669900"/>
              </a:buClr>
              <a:buFont typeface="Wingdings" pitchFamily="2" charset="2"/>
              <a:buNone/>
            </a:pPr>
            <a:r>
              <a:rPr lang="en-US" sz="1800" b="1">
                <a:latin typeface="Arial" charset="0"/>
              </a:rPr>
              <a:t>C H A P T E R</a:t>
            </a:r>
          </a:p>
        </p:txBody>
      </p:sp>
      <p:sp>
        <p:nvSpPr>
          <p:cNvPr id="61448" name="Rectangle 8"/>
          <p:cNvSpPr>
            <a:spLocks noChangeArrowheads="1"/>
          </p:cNvSpPr>
          <p:nvPr/>
        </p:nvSpPr>
        <p:spPr bwMode="auto">
          <a:xfrm>
            <a:off x="5359400" y="0"/>
            <a:ext cx="85725" cy="68580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1449" name="Rectangle 9"/>
          <p:cNvSpPr>
            <a:spLocks noChangeArrowheads="1"/>
          </p:cNvSpPr>
          <p:nvPr/>
        </p:nvSpPr>
        <p:spPr bwMode="auto">
          <a:xfrm>
            <a:off x="0" y="6664325"/>
            <a:ext cx="5373688" cy="193675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1450" name="Text Box 10"/>
          <p:cNvSpPr txBox="1">
            <a:spLocks noChangeArrowheads="1"/>
          </p:cNvSpPr>
          <p:nvPr/>
        </p:nvSpPr>
        <p:spPr bwMode="auto">
          <a:xfrm>
            <a:off x="0" y="6623050"/>
            <a:ext cx="5357813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1000">
                <a:solidFill>
                  <a:schemeClr val="bg1"/>
                </a:solidFill>
                <a:latin typeface="Arial" charset="0"/>
              </a:rPr>
              <a:t>Copyright © 2010 Pearson Education, Inc.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0375" y="1368425"/>
            <a:ext cx="4037013" cy="49434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9788" y="1368425"/>
            <a:ext cx="4038600" cy="49434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30988" y="261938"/>
            <a:ext cx="2057400" cy="60499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8788" y="261938"/>
            <a:ext cx="6019800" cy="60499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ChangeArrowheads="1"/>
          </p:cNvSpPr>
          <p:nvPr/>
        </p:nvSpPr>
        <p:spPr bwMode="auto">
          <a:xfrm>
            <a:off x="0" y="0"/>
            <a:ext cx="9144000" cy="111125"/>
          </a:xfrm>
          <a:prstGeom prst="rect">
            <a:avLst/>
          </a:prstGeom>
          <a:solidFill>
            <a:srgbClr val="4587B1"/>
          </a:solidFill>
          <a:ln w="34925">
            <a:noFill/>
            <a:miter lim="800000"/>
            <a:headEnd/>
            <a:tailEnd/>
          </a:ln>
          <a:effectLst/>
        </p:spPr>
        <p:txBody>
          <a:bodyPr wrap="none" lIns="92075" tIns="46038" rIns="92075" bIns="46038" anchor="ctr"/>
          <a:lstStyle/>
          <a:p>
            <a:endParaRPr lang="en-US"/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58788" y="261938"/>
            <a:ext cx="8226425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55300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0375" y="1368425"/>
            <a:ext cx="8228013" cy="4943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55301" name="Text Box 5"/>
          <p:cNvSpPr txBox="1">
            <a:spLocks noChangeArrowheads="1"/>
          </p:cNvSpPr>
          <p:nvPr/>
        </p:nvSpPr>
        <p:spPr bwMode="auto">
          <a:xfrm>
            <a:off x="0" y="6643688"/>
            <a:ext cx="2097088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en-US" sz="800">
                <a:solidFill>
                  <a:srgbClr val="053D76"/>
                </a:solidFill>
                <a:latin typeface="Arial" charset="0"/>
              </a:rPr>
              <a:t>Copyright © 2010 Pearson Education, Inc.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000" b="1">
          <a:solidFill>
            <a:srgbClr val="053D76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000" b="1">
          <a:solidFill>
            <a:srgbClr val="053D76"/>
          </a:solidFill>
          <a:latin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3000" b="1">
          <a:solidFill>
            <a:srgbClr val="053D76"/>
          </a:solidFill>
          <a:latin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3000" b="1">
          <a:solidFill>
            <a:srgbClr val="053D76"/>
          </a:solidFill>
          <a:latin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3000" b="1">
          <a:solidFill>
            <a:srgbClr val="053D76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000" b="1">
          <a:solidFill>
            <a:srgbClr val="053D76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000" b="1">
          <a:solidFill>
            <a:srgbClr val="053D76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000" b="1">
          <a:solidFill>
            <a:srgbClr val="053D76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000" b="1">
          <a:solidFill>
            <a:srgbClr val="053D76"/>
          </a:solidFill>
          <a:latin typeface="Arial" charset="0"/>
        </a:defRPr>
      </a:lvl9pPr>
    </p:titleStyle>
    <p:bodyStyle>
      <a:lvl1pPr marL="231775" indent="-231775" algn="l" rtl="0" fontAlgn="base">
        <a:spcBef>
          <a:spcPct val="0"/>
        </a:spcBef>
        <a:spcAft>
          <a:spcPct val="50000"/>
        </a:spcAft>
        <a:buClr>
          <a:srgbClr val="053D76"/>
        </a:buClr>
        <a:buFont typeface="Times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</a:defRPr>
      </a:lvl1pPr>
      <a:lvl2pPr marL="631825" indent="-285750" algn="l" rtl="0" fontAlgn="base">
        <a:spcBef>
          <a:spcPct val="0"/>
        </a:spcBef>
        <a:spcAft>
          <a:spcPct val="50000"/>
        </a:spcAft>
        <a:buClr>
          <a:srgbClr val="053D76"/>
        </a:buClr>
        <a:buFont typeface="Times" charset="0"/>
        <a:buChar char="•"/>
        <a:defRPr sz="2800">
          <a:solidFill>
            <a:schemeClr val="tx1"/>
          </a:solidFill>
          <a:latin typeface="+mn-lt"/>
        </a:defRPr>
      </a:lvl2pPr>
      <a:lvl3pPr marL="974725" indent="-228600" algn="l" rtl="0" fontAlgn="base">
        <a:spcBef>
          <a:spcPct val="0"/>
        </a:spcBef>
        <a:spcAft>
          <a:spcPct val="50000"/>
        </a:spcAft>
        <a:buClr>
          <a:srgbClr val="053D76"/>
        </a:buClr>
        <a:buFont typeface="Times" charset="0"/>
        <a:buChar char="•"/>
        <a:defRPr sz="2800">
          <a:solidFill>
            <a:schemeClr val="tx1"/>
          </a:solidFill>
          <a:latin typeface="+mn-lt"/>
        </a:defRPr>
      </a:lvl3pPr>
      <a:lvl4pPr marL="1317625" indent="-228600" algn="l" rtl="0" fontAlgn="base">
        <a:spcBef>
          <a:spcPct val="0"/>
        </a:spcBef>
        <a:spcAft>
          <a:spcPct val="50000"/>
        </a:spcAft>
        <a:buClr>
          <a:srgbClr val="053D76"/>
        </a:buClr>
        <a:buFont typeface="Times" charset="0"/>
        <a:buChar char="•"/>
        <a:defRPr sz="2800">
          <a:solidFill>
            <a:schemeClr val="tx1"/>
          </a:solidFill>
          <a:latin typeface="+mn-lt"/>
        </a:defRPr>
      </a:lvl4pPr>
      <a:lvl5pPr marL="1660525" indent="-228600" algn="l" rtl="0" fontAlgn="base">
        <a:spcBef>
          <a:spcPct val="0"/>
        </a:spcBef>
        <a:spcAft>
          <a:spcPct val="50000"/>
        </a:spcAft>
        <a:buClr>
          <a:srgbClr val="053D76"/>
        </a:buClr>
        <a:buFont typeface="Times" charset="0"/>
        <a:buChar char="•"/>
        <a:defRPr sz="2800">
          <a:solidFill>
            <a:schemeClr val="tx1"/>
          </a:solidFill>
          <a:latin typeface="+mn-lt"/>
        </a:defRPr>
      </a:lvl5pPr>
      <a:lvl6pPr marL="2117725" indent="-228600" algn="l" rtl="0" fontAlgn="base">
        <a:spcBef>
          <a:spcPct val="0"/>
        </a:spcBef>
        <a:spcAft>
          <a:spcPct val="50000"/>
        </a:spcAft>
        <a:buClr>
          <a:srgbClr val="053D76"/>
        </a:buClr>
        <a:buFont typeface="Times" charset="0"/>
        <a:buChar char="•"/>
        <a:defRPr sz="2800">
          <a:solidFill>
            <a:schemeClr val="tx1"/>
          </a:solidFill>
          <a:latin typeface="+mn-lt"/>
        </a:defRPr>
      </a:lvl6pPr>
      <a:lvl7pPr marL="2574925" indent="-228600" algn="l" rtl="0" fontAlgn="base">
        <a:spcBef>
          <a:spcPct val="0"/>
        </a:spcBef>
        <a:spcAft>
          <a:spcPct val="50000"/>
        </a:spcAft>
        <a:buClr>
          <a:srgbClr val="053D76"/>
        </a:buClr>
        <a:buFont typeface="Times" charset="0"/>
        <a:buChar char="•"/>
        <a:defRPr sz="2800">
          <a:solidFill>
            <a:schemeClr val="tx1"/>
          </a:solidFill>
          <a:latin typeface="+mn-lt"/>
        </a:defRPr>
      </a:lvl7pPr>
      <a:lvl8pPr marL="3032125" indent="-228600" algn="l" rtl="0" fontAlgn="base">
        <a:spcBef>
          <a:spcPct val="0"/>
        </a:spcBef>
        <a:spcAft>
          <a:spcPct val="50000"/>
        </a:spcAft>
        <a:buClr>
          <a:srgbClr val="053D76"/>
        </a:buClr>
        <a:buFont typeface="Times" charset="0"/>
        <a:buChar char="•"/>
        <a:defRPr sz="2800">
          <a:solidFill>
            <a:schemeClr val="tx1"/>
          </a:solidFill>
          <a:latin typeface="+mn-lt"/>
        </a:defRPr>
      </a:lvl8pPr>
      <a:lvl9pPr marL="3489325" indent="-228600" algn="l" rtl="0" fontAlgn="base">
        <a:spcBef>
          <a:spcPct val="0"/>
        </a:spcBef>
        <a:spcAft>
          <a:spcPct val="50000"/>
        </a:spcAft>
        <a:buClr>
          <a:srgbClr val="053D76"/>
        </a:buClr>
        <a:buFont typeface="Times" charset="0"/>
        <a:buChar char="•"/>
        <a:defRPr sz="28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8788" y="261938"/>
            <a:ext cx="8226425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0375" y="1368425"/>
            <a:ext cx="8228013" cy="4943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60420" name="Text Box 4"/>
          <p:cNvSpPr txBox="1">
            <a:spLocks noChangeArrowheads="1"/>
          </p:cNvSpPr>
          <p:nvPr/>
        </p:nvSpPr>
        <p:spPr bwMode="auto">
          <a:xfrm>
            <a:off x="0" y="6643688"/>
            <a:ext cx="2097088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en-US" sz="800">
                <a:solidFill>
                  <a:srgbClr val="053D76"/>
                </a:solidFill>
                <a:latin typeface="Arial" charset="0"/>
              </a:rPr>
              <a:t>Copyright © 2010 Pearson Education, Inc.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000" b="1">
          <a:solidFill>
            <a:srgbClr val="053D76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000" b="1">
          <a:solidFill>
            <a:srgbClr val="053D76"/>
          </a:solidFill>
          <a:latin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3000" b="1">
          <a:solidFill>
            <a:srgbClr val="053D76"/>
          </a:solidFill>
          <a:latin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3000" b="1">
          <a:solidFill>
            <a:srgbClr val="053D76"/>
          </a:solidFill>
          <a:latin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3000" b="1">
          <a:solidFill>
            <a:srgbClr val="053D76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000" b="1">
          <a:solidFill>
            <a:srgbClr val="053D76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000" b="1">
          <a:solidFill>
            <a:srgbClr val="053D76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000" b="1">
          <a:solidFill>
            <a:srgbClr val="053D76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000" b="1">
          <a:solidFill>
            <a:srgbClr val="053D76"/>
          </a:solidFill>
          <a:latin typeface="Arial" charset="0"/>
        </a:defRPr>
      </a:lvl9pPr>
    </p:titleStyle>
    <p:bodyStyle>
      <a:lvl1pPr marL="231775" indent="-231775" algn="l" rtl="0" fontAlgn="base">
        <a:spcBef>
          <a:spcPct val="0"/>
        </a:spcBef>
        <a:spcAft>
          <a:spcPct val="50000"/>
        </a:spcAft>
        <a:buClr>
          <a:srgbClr val="053D76"/>
        </a:buClr>
        <a:buFont typeface="Times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</a:defRPr>
      </a:lvl1pPr>
      <a:lvl2pPr marL="631825" indent="-285750" algn="l" rtl="0" fontAlgn="base">
        <a:spcBef>
          <a:spcPct val="0"/>
        </a:spcBef>
        <a:spcAft>
          <a:spcPct val="50000"/>
        </a:spcAft>
        <a:buClr>
          <a:srgbClr val="053D76"/>
        </a:buClr>
        <a:buFont typeface="Times" charset="0"/>
        <a:buChar char="•"/>
        <a:defRPr sz="2800">
          <a:solidFill>
            <a:schemeClr val="tx1"/>
          </a:solidFill>
          <a:latin typeface="+mn-lt"/>
        </a:defRPr>
      </a:lvl2pPr>
      <a:lvl3pPr marL="974725" indent="-228600" algn="l" rtl="0" fontAlgn="base">
        <a:spcBef>
          <a:spcPct val="0"/>
        </a:spcBef>
        <a:spcAft>
          <a:spcPct val="50000"/>
        </a:spcAft>
        <a:buClr>
          <a:srgbClr val="053D76"/>
        </a:buClr>
        <a:buFont typeface="Times" charset="0"/>
        <a:buChar char="•"/>
        <a:defRPr sz="2800">
          <a:solidFill>
            <a:schemeClr val="tx1"/>
          </a:solidFill>
          <a:latin typeface="+mn-lt"/>
        </a:defRPr>
      </a:lvl3pPr>
      <a:lvl4pPr marL="1317625" indent="-228600" algn="l" rtl="0" fontAlgn="base">
        <a:spcBef>
          <a:spcPct val="0"/>
        </a:spcBef>
        <a:spcAft>
          <a:spcPct val="50000"/>
        </a:spcAft>
        <a:buClr>
          <a:srgbClr val="053D76"/>
        </a:buClr>
        <a:buFont typeface="Times" charset="0"/>
        <a:buChar char="•"/>
        <a:defRPr sz="2800">
          <a:solidFill>
            <a:schemeClr val="tx1"/>
          </a:solidFill>
          <a:latin typeface="+mn-lt"/>
        </a:defRPr>
      </a:lvl4pPr>
      <a:lvl5pPr marL="1660525" indent="-228600" algn="l" rtl="0" fontAlgn="base">
        <a:spcBef>
          <a:spcPct val="0"/>
        </a:spcBef>
        <a:spcAft>
          <a:spcPct val="50000"/>
        </a:spcAft>
        <a:buClr>
          <a:srgbClr val="053D76"/>
        </a:buClr>
        <a:buFont typeface="Times" charset="0"/>
        <a:buChar char="•"/>
        <a:defRPr sz="2800">
          <a:solidFill>
            <a:schemeClr val="tx1"/>
          </a:solidFill>
          <a:latin typeface="+mn-lt"/>
        </a:defRPr>
      </a:lvl5pPr>
      <a:lvl6pPr marL="2117725" indent="-228600" algn="l" rtl="0" fontAlgn="base">
        <a:spcBef>
          <a:spcPct val="0"/>
        </a:spcBef>
        <a:spcAft>
          <a:spcPct val="50000"/>
        </a:spcAft>
        <a:buClr>
          <a:srgbClr val="053D76"/>
        </a:buClr>
        <a:buFont typeface="Times" charset="0"/>
        <a:buChar char="•"/>
        <a:defRPr sz="2800">
          <a:solidFill>
            <a:schemeClr val="tx1"/>
          </a:solidFill>
          <a:latin typeface="+mn-lt"/>
        </a:defRPr>
      </a:lvl6pPr>
      <a:lvl7pPr marL="2574925" indent="-228600" algn="l" rtl="0" fontAlgn="base">
        <a:spcBef>
          <a:spcPct val="0"/>
        </a:spcBef>
        <a:spcAft>
          <a:spcPct val="50000"/>
        </a:spcAft>
        <a:buClr>
          <a:srgbClr val="053D76"/>
        </a:buClr>
        <a:buFont typeface="Times" charset="0"/>
        <a:buChar char="•"/>
        <a:defRPr sz="2800">
          <a:solidFill>
            <a:schemeClr val="tx1"/>
          </a:solidFill>
          <a:latin typeface="+mn-lt"/>
        </a:defRPr>
      </a:lvl7pPr>
      <a:lvl8pPr marL="3032125" indent="-228600" algn="l" rtl="0" fontAlgn="base">
        <a:spcBef>
          <a:spcPct val="0"/>
        </a:spcBef>
        <a:spcAft>
          <a:spcPct val="50000"/>
        </a:spcAft>
        <a:buClr>
          <a:srgbClr val="053D76"/>
        </a:buClr>
        <a:buFont typeface="Times" charset="0"/>
        <a:buChar char="•"/>
        <a:defRPr sz="2800">
          <a:solidFill>
            <a:schemeClr val="tx1"/>
          </a:solidFill>
          <a:latin typeface="+mn-lt"/>
        </a:defRPr>
      </a:lvl8pPr>
      <a:lvl9pPr marL="3489325" indent="-228600" algn="l" rtl="0" fontAlgn="base">
        <a:spcBef>
          <a:spcPct val="0"/>
        </a:spcBef>
        <a:spcAft>
          <a:spcPct val="50000"/>
        </a:spcAft>
        <a:buClr>
          <a:srgbClr val="053D76"/>
        </a:buClr>
        <a:buFont typeface="Times" charset="0"/>
        <a:buChar char="•"/>
        <a:defRPr sz="28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rotatable_spine_vertical.mov" TargetMode="External"/><Relationship Id="rId2" Type="http://schemas.openxmlformats.org/officeDocument/2006/relationships/hyperlink" Target="rotatable_spine_horizontal.mov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Rectangle 4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7   </a:t>
            </a: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The Skeleton: Part B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Vertebral Column</a:t>
            </a:r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600"/>
              <a:t>Transmits weight of trunk to lower limbs</a:t>
            </a:r>
          </a:p>
          <a:p>
            <a:pPr>
              <a:lnSpc>
                <a:spcPct val="90000"/>
              </a:lnSpc>
            </a:pPr>
            <a:r>
              <a:rPr lang="en-US" sz="2600"/>
              <a:t>Surrounds and protects spinal cord</a:t>
            </a:r>
          </a:p>
          <a:p>
            <a:pPr>
              <a:lnSpc>
                <a:spcPct val="90000"/>
              </a:lnSpc>
            </a:pPr>
            <a:r>
              <a:rPr lang="en-US" sz="2600"/>
              <a:t>Flexible curved structure containing 26 irregular bones (vertebrae)</a:t>
            </a:r>
          </a:p>
          <a:p>
            <a:pPr lvl="1">
              <a:lnSpc>
                <a:spcPct val="90000"/>
              </a:lnSpc>
            </a:pPr>
            <a:r>
              <a:rPr lang="en-US" sz="2400"/>
              <a:t>Cervical vertebrae (7)—vertebrae of the neck</a:t>
            </a:r>
          </a:p>
          <a:p>
            <a:pPr lvl="1">
              <a:lnSpc>
                <a:spcPct val="90000"/>
              </a:lnSpc>
            </a:pPr>
            <a:r>
              <a:rPr lang="en-US" sz="2400"/>
              <a:t>Thoracic vertebrae (12)—vertebrae of the thoracic cage</a:t>
            </a:r>
          </a:p>
          <a:p>
            <a:pPr lvl="1">
              <a:lnSpc>
                <a:spcPct val="90000"/>
              </a:lnSpc>
            </a:pPr>
            <a:r>
              <a:rPr lang="en-US" sz="2400"/>
              <a:t>Lumbar vertebrae (5)—vertebra of the lower back</a:t>
            </a:r>
          </a:p>
          <a:p>
            <a:pPr lvl="1">
              <a:lnSpc>
                <a:spcPct val="90000"/>
              </a:lnSpc>
            </a:pPr>
            <a:r>
              <a:rPr lang="en-US" sz="2400"/>
              <a:t>Sacrum—bone inferior to the lumbar vertebrae </a:t>
            </a:r>
          </a:p>
          <a:p>
            <a:pPr lvl="1">
              <a:lnSpc>
                <a:spcPct val="90000"/>
              </a:lnSpc>
            </a:pPr>
            <a:r>
              <a:rPr lang="en-US" sz="2400"/>
              <a:t>Coccyx—terminus of vertebral column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Vertebral Column: Curvatures</a:t>
            </a:r>
          </a:p>
        </p:txBody>
      </p:sp>
      <p:sp>
        <p:nvSpPr>
          <p:cNvPr id="6149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600"/>
              <a:t>Increase the resilience and flexibility of the spine</a:t>
            </a:r>
          </a:p>
          <a:p>
            <a:pPr lvl="1">
              <a:lnSpc>
                <a:spcPct val="90000"/>
              </a:lnSpc>
            </a:pPr>
            <a:r>
              <a:rPr lang="en-US" sz="2400"/>
              <a:t>Two posteriorly concave curvatures</a:t>
            </a:r>
          </a:p>
          <a:p>
            <a:pPr lvl="2">
              <a:lnSpc>
                <a:spcPct val="90000"/>
              </a:lnSpc>
            </a:pPr>
            <a:r>
              <a:rPr lang="en-US" sz="2400"/>
              <a:t>Cervical and lumbar</a:t>
            </a:r>
          </a:p>
          <a:p>
            <a:pPr lvl="1">
              <a:lnSpc>
                <a:spcPct val="90000"/>
              </a:lnSpc>
            </a:pPr>
            <a:r>
              <a:rPr lang="en-US" sz="2400"/>
              <a:t>Two posteriorly convex curvatures</a:t>
            </a:r>
          </a:p>
          <a:p>
            <a:pPr lvl="2">
              <a:lnSpc>
                <a:spcPct val="90000"/>
              </a:lnSpc>
            </a:pPr>
            <a:r>
              <a:rPr lang="en-US" sz="2400"/>
              <a:t>Thoracic and sacral</a:t>
            </a:r>
          </a:p>
          <a:p>
            <a:pPr>
              <a:lnSpc>
                <a:spcPct val="90000"/>
              </a:lnSpc>
            </a:pPr>
            <a:r>
              <a:rPr lang="en-US" sz="2600"/>
              <a:t>Abnormal spine curvatures</a:t>
            </a:r>
          </a:p>
          <a:p>
            <a:pPr lvl="1">
              <a:lnSpc>
                <a:spcPct val="90000"/>
              </a:lnSpc>
            </a:pPr>
            <a:r>
              <a:rPr lang="en-US" sz="2400"/>
              <a:t>Scoliosis (abnormal lateral curve)</a:t>
            </a:r>
          </a:p>
          <a:p>
            <a:pPr lvl="1">
              <a:lnSpc>
                <a:spcPct val="90000"/>
              </a:lnSpc>
            </a:pPr>
            <a:r>
              <a:rPr lang="en-US" sz="2400"/>
              <a:t>Kyphosis (hunchback)</a:t>
            </a:r>
          </a:p>
          <a:p>
            <a:pPr lvl="1">
              <a:lnSpc>
                <a:spcPct val="90000"/>
              </a:lnSpc>
            </a:pPr>
            <a:r>
              <a:rPr lang="en-US" sz="2400"/>
              <a:t>Lordosis (swayback)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Rectangle 4"/>
          <p:cNvSpPr>
            <a:spLocks noChangeArrowheads="1"/>
          </p:cNvSpPr>
          <p:nvPr/>
        </p:nvSpPr>
        <p:spPr bwMode="auto">
          <a:xfrm>
            <a:off x="8151813" y="6581775"/>
            <a:ext cx="989012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charset="0"/>
              </a:rPr>
              <a:t>Figure 7.16</a:t>
            </a:r>
          </a:p>
        </p:txBody>
      </p:sp>
      <p:pic>
        <p:nvPicPr>
          <p:cNvPr id="8198" name="Picture 6" descr="figure_07_16-jL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5613" y="493713"/>
            <a:ext cx="8231187" cy="5868987"/>
          </a:xfrm>
          <a:prstGeom prst="rect">
            <a:avLst/>
          </a:prstGeom>
          <a:noFill/>
        </p:spPr>
      </p:pic>
      <p:sp>
        <p:nvSpPr>
          <p:cNvPr id="8199" name="Freeform 7"/>
          <p:cNvSpPr>
            <a:spLocks/>
          </p:cNvSpPr>
          <p:nvPr/>
        </p:nvSpPr>
        <p:spPr bwMode="auto">
          <a:xfrm>
            <a:off x="3662363" y="3270250"/>
            <a:ext cx="390525" cy="12700"/>
          </a:xfrm>
          <a:custGeom>
            <a:avLst/>
            <a:gdLst/>
            <a:ahLst/>
            <a:cxnLst>
              <a:cxn ang="0">
                <a:pos x="0" y="8"/>
              </a:cxn>
              <a:cxn ang="0">
                <a:pos x="192" y="0"/>
              </a:cxn>
              <a:cxn ang="0">
                <a:pos x="246" y="0"/>
              </a:cxn>
            </a:cxnLst>
            <a:rect l="0" t="0" r="r" b="b"/>
            <a:pathLst>
              <a:path w="246" h="8">
                <a:moveTo>
                  <a:pt x="0" y="8"/>
                </a:moveTo>
                <a:lnTo>
                  <a:pt x="192" y="0"/>
                </a:lnTo>
                <a:lnTo>
                  <a:pt x="246" y="0"/>
                </a:lnTo>
              </a:path>
            </a:pathLst>
          </a:custGeom>
          <a:noFill/>
          <a:ln w="95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200" name="Freeform 8"/>
          <p:cNvSpPr>
            <a:spLocks/>
          </p:cNvSpPr>
          <p:nvPr/>
        </p:nvSpPr>
        <p:spPr bwMode="auto">
          <a:xfrm>
            <a:off x="3868738" y="2079625"/>
            <a:ext cx="330200" cy="127000"/>
          </a:xfrm>
          <a:custGeom>
            <a:avLst/>
            <a:gdLst/>
            <a:ahLst/>
            <a:cxnLst>
              <a:cxn ang="0">
                <a:pos x="0" y="80"/>
              </a:cxn>
              <a:cxn ang="0">
                <a:pos x="162" y="0"/>
              </a:cxn>
              <a:cxn ang="0">
                <a:pos x="208" y="0"/>
              </a:cxn>
            </a:cxnLst>
            <a:rect l="0" t="0" r="r" b="b"/>
            <a:pathLst>
              <a:path w="208" h="80">
                <a:moveTo>
                  <a:pt x="0" y="80"/>
                </a:moveTo>
                <a:lnTo>
                  <a:pt x="162" y="0"/>
                </a:lnTo>
                <a:lnTo>
                  <a:pt x="208" y="0"/>
                </a:lnTo>
              </a:path>
            </a:pathLst>
          </a:custGeom>
          <a:noFill/>
          <a:ln w="95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201" name="Freeform 9"/>
          <p:cNvSpPr>
            <a:spLocks/>
          </p:cNvSpPr>
          <p:nvPr/>
        </p:nvSpPr>
        <p:spPr bwMode="auto">
          <a:xfrm>
            <a:off x="4883150" y="2079625"/>
            <a:ext cx="285750" cy="66675"/>
          </a:xfrm>
          <a:custGeom>
            <a:avLst/>
            <a:gdLst/>
            <a:ahLst/>
            <a:cxnLst>
              <a:cxn ang="0">
                <a:pos x="180" y="42"/>
              </a:cxn>
              <a:cxn ang="0">
                <a:pos x="52" y="0"/>
              </a:cxn>
              <a:cxn ang="0">
                <a:pos x="0" y="0"/>
              </a:cxn>
            </a:cxnLst>
            <a:rect l="0" t="0" r="r" b="b"/>
            <a:pathLst>
              <a:path w="180" h="42">
                <a:moveTo>
                  <a:pt x="180" y="42"/>
                </a:moveTo>
                <a:lnTo>
                  <a:pt x="52" y="0"/>
                </a:lnTo>
                <a:lnTo>
                  <a:pt x="0" y="0"/>
                </a:lnTo>
              </a:path>
            </a:pathLst>
          </a:custGeom>
          <a:noFill/>
          <a:ln w="95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202" name="Freeform 10"/>
          <p:cNvSpPr>
            <a:spLocks/>
          </p:cNvSpPr>
          <p:nvPr/>
        </p:nvSpPr>
        <p:spPr bwMode="auto">
          <a:xfrm>
            <a:off x="4867275" y="3270250"/>
            <a:ext cx="561975" cy="98425"/>
          </a:xfrm>
          <a:custGeom>
            <a:avLst/>
            <a:gdLst/>
            <a:ahLst/>
            <a:cxnLst>
              <a:cxn ang="0">
                <a:pos x="354" y="62"/>
              </a:cxn>
              <a:cxn ang="0">
                <a:pos x="76" y="0"/>
              </a:cxn>
              <a:cxn ang="0">
                <a:pos x="0" y="0"/>
              </a:cxn>
            </a:cxnLst>
            <a:rect l="0" t="0" r="r" b="b"/>
            <a:pathLst>
              <a:path w="354" h="62">
                <a:moveTo>
                  <a:pt x="354" y="62"/>
                </a:moveTo>
                <a:lnTo>
                  <a:pt x="76" y="0"/>
                </a:lnTo>
                <a:lnTo>
                  <a:pt x="0" y="0"/>
                </a:lnTo>
              </a:path>
            </a:pathLst>
          </a:custGeom>
          <a:noFill/>
          <a:ln w="95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203" name="Freeform 11"/>
          <p:cNvSpPr>
            <a:spLocks/>
          </p:cNvSpPr>
          <p:nvPr/>
        </p:nvSpPr>
        <p:spPr bwMode="auto">
          <a:xfrm>
            <a:off x="4822825" y="3617913"/>
            <a:ext cx="504825" cy="209550"/>
          </a:xfrm>
          <a:custGeom>
            <a:avLst/>
            <a:gdLst/>
            <a:ahLst/>
            <a:cxnLst>
              <a:cxn ang="0">
                <a:pos x="318" y="132"/>
              </a:cxn>
              <a:cxn ang="0">
                <a:pos x="100" y="0"/>
              </a:cxn>
              <a:cxn ang="0">
                <a:pos x="0" y="0"/>
              </a:cxn>
            </a:cxnLst>
            <a:rect l="0" t="0" r="r" b="b"/>
            <a:pathLst>
              <a:path w="318" h="132">
                <a:moveTo>
                  <a:pt x="318" y="132"/>
                </a:moveTo>
                <a:lnTo>
                  <a:pt x="100" y="0"/>
                </a:lnTo>
                <a:lnTo>
                  <a:pt x="0" y="0"/>
                </a:lnTo>
              </a:path>
            </a:pathLst>
          </a:custGeom>
          <a:noFill/>
          <a:ln w="95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204" name="Line 12"/>
          <p:cNvSpPr>
            <a:spLocks noChangeShapeType="1"/>
          </p:cNvSpPr>
          <p:nvPr/>
        </p:nvSpPr>
        <p:spPr bwMode="auto">
          <a:xfrm>
            <a:off x="4613275" y="1778000"/>
            <a:ext cx="644525" cy="1588"/>
          </a:xfrm>
          <a:prstGeom prst="line">
            <a:avLst/>
          </a:prstGeom>
          <a:noFill/>
          <a:ln w="952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205" name="Line 13"/>
          <p:cNvSpPr>
            <a:spLocks noChangeShapeType="1"/>
          </p:cNvSpPr>
          <p:nvPr/>
        </p:nvSpPr>
        <p:spPr bwMode="auto">
          <a:xfrm flipV="1">
            <a:off x="3694113" y="577850"/>
            <a:ext cx="1587" cy="95250"/>
          </a:xfrm>
          <a:prstGeom prst="line">
            <a:avLst/>
          </a:prstGeom>
          <a:noFill/>
          <a:ln w="952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206" name="Rectangle 14"/>
          <p:cNvSpPr>
            <a:spLocks noChangeArrowheads="1"/>
          </p:cNvSpPr>
          <p:nvPr/>
        </p:nvSpPr>
        <p:spPr bwMode="auto">
          <a:xfrm>
            <a:off x="4064000" y="973138"/>
            <a:ext cx="1155700" cy="160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900">
                <a:solidFill>
                  <a:srgbClr val="231F20"/>
                </a:solidFill>
                <a:latin typeface="Arial Black" pitchFamily="34" charset="0"/>
              </a:rPr>
              <a:t>Cervical curvature</a:t>
            </a:r>
            <a:endParaRPr lang="en-US" sz="900">
              <a:latin typeface="Arial" charset="0"/>
            </a:endParaRPr>
          </a:p>
        </p:txBody>
      </p:sp>
      <p:sp>
        <p:nvSpPr>
          <p:cNvPr id="8207" name="Rectangle 15"/>
          <p:cNvSpPr>
            <a:spLocks noChangeArrowheads="1"/>
          </p:cNvSpPr>
          <p:nvPr/>
        </p:nvSpPr>
        <p:spPr bwMode="auto">
          <a:xfrm>
            <a:off x="5283200" y="998538"/>
            <a:ext cx="3175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900" b="1">
                <a:solidFill>
                  <a:srgbClr val="231F20"/>
                </a:solidFill>
                <a:latin typeface="Arial" charset="0"/>
              </a:rPr>
              <a:t> </a:t>
            </a:r>
            <a:endParaRPr lang="en-US" sz="900" b="1">
              <a:latin typeface="Arial" charset="0"/>
            </a:endParaRPr>
          </a:p>
        </p:txBody>
      </p:sp>
      <p:sp>
        <p:nvSpPr>
          <p:cNvPr id="8208" name="Rectangle 16"/>
          <p:cNvSpPr>
            <a:spLocks noChangeArrowheads="1"/>
          </p:cNvSpPr>
          <p:nvPr/>
        </p:nvSpPr>
        <p:spPr bwMode="auto">
          <a:xfrm>
            <a:off x="4064000" y="1135063"/>
            <a:ext cx="53340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900" b="1">
                <a:solidFill>
                  <a:srgbClr val="231F20"/>
                </a:solidFill>
                <a:latin typeface="Arial" charset="0"/>
              </a:rPr>
              <a:t>(concave)</a:t>
            </a:r>
            <a:endParaRPr lang="en-US" sz="900" b="1">
              <a:latin typeface="Arial" charset="0"/>
            </a:endParaRPr>
          </a:p>
        </p:txBody>
      </p:sp>
      <p:sp>
        <p:nvSpPr>
          <p:cNvPr id="8209" name="Rectangle 17"/>
          <p:cNvSpPr>
            <a:spLocks noChangeArrowheads="1"/>
          </p:cNvSpPr>
          <p:nvPr/>
        </p:nvSpPr>
        <p:spPr bwMode="auto">
          <a:xfrm>
            <a:off x="4064000" y="1271588"/>
            <a:ext cx="987425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900" b="1">
                <a:solidFill>
                  <a:srgbClr val="231F20"/>
                </a:solidFill>
                <a:latin typeface="Arial" charset="0"/>
              </a:rPr>
              <a:t>7 vertebrae, C</a:t>
            </a:r>
            <a:r>
              <a:rPr lang="en-US" sz="900" b="1" baseline="-25000">
                <a:solidFill>
                  <a:srgbClr val="231F20"/>
                </a:solidFill>
                <a:latin typeface="Arial" charset="0"/>
              </a:rPr>
              <a:t>1</a:t>
            </a:r>
            <a:r>
              <a:rPr lang="en-US" sz="900" b="1">
                <a:solidFill>
                  <a:srgbClr val="231F20"/>
                </a:solidFill>
                <a:latin typeface="Arial" charset="0"/>
              </a:rPr>
              <a:t>–C</a:t>
            </a:r>
            <a:r>
              <a:rPr lang="en-US" sz="900" b="1" baseline="-25000">
                <a:solidFill>
                  <a:srgbClr val="231F20"/>
                </a:solidFill>
                <a:latin typeface="Arial" charset="0"/>
              </a:rPr>
              <a:t>7</a:t>
            </a:r>
            <a:endParaRPr lang="en-US" sz="900" b="1">
              <a:latin typeface="Arial" charset="0"/>
            </a:endParaRPr>
          </a:p>
        </p:txBody>
      </p:sp>
      <p:sp>
        <p:nvSpPr>
          <p:cNvPr id="8210" name="Rectangle 18"/>
          <p:cNvSpPr>
            <a:spLocks noChangeArrowheads="1"/>
          </p:cNvSpPr>
          <p:nvPr/>
        </p:nvSpPr>
        <p:spPr bwMode="auto">
          <a:xfrm>
            <a:off x="4067175" y="2465388"/>
            <a:ext cx="590550" cy="160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900">
                <a:solidFill>
                  <a:srgbClr val="231F20"/>
                </a:solidFill>
                <a:latin typeface="Arial Black" pitchFamily="34" charset="0"/>
              </a:rPr>
              <a:t>Thoracic </a:t>
            </a:r>
            <a:endParaRPr lang="en-US" sz="900">
              <a:latin typeface="Arial" charset="0"/>
            </a:endParaRPr>
          </a:p>
        </p:txBody>
      </p:sp>
      <p:sp>
        <p:nvSpPr>
          <p:cNvPr id="8211" name="Rectangle 19"/>
          <p:cNvSpPr>
            <a:spLocks noChangeArrowheads="1"/>
          </p:cNvSpPr>
          <p:nvPr/>
        </p:nvSpPr>
        <p:spPr bwMode="auto">
          <a:xfrm>
            <a:off x="4067175" y="2598738"/>
            <a:ext cx="603250" cy="160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900">
                <a:solidFill>
                  <a:srgbClr val="231F20"/>
                </a:solidFill>
                <a:latin typeface="Arial Black" pitchFamily="34" charset="0"/>
              </a:rPr>
              <a:t>curvature</a:t>
            </a:r>
            <a:endParaRPr lang="en-US" sz="900">
              <a:latin typeface="Arial" charset="0"/>
            </a:endParaRPr>
          </a:p>
        </p:txBody>
      </p:sp>
      <p:sp>
        <p:nvSpPr>
          <p:cNvPr id="8212" name="Rectangle 20"/>
          <p:cNvSpPr>
            <a:spLocks noChangeArrowheads="1"/>
          </p:cNvSpPr>
          <p:nvPr/>
        </p:nvSpPr>
        <p:spPr bwMode="auto">
          <a:xfrm>
            <a:off x="4067175" y="2760663"/>
            <a:ext cx="704850" cy="40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900" b="1">
                <a:solidFill>
                  <a:srgbClr val="231F20"/>
                </a:solidFill>
                <a:latin typeface="Arial" charset="0"/>
              </a:rPr>
              <a:t>(convex)</a:t>
            </a:r>
          </a:p>
          <a:p>
            <a:pPr algn="l"/>
            <a:r>
              <a:rPr lang="en-US" sz="900" b="1">
                <a:solidFill>
                  <a:srgbClr val="231F20"/>
                </a:solidFill>
                <a:latin typeface="Arial" charset="0"/>
              </a:rPr>
              <a:t>12 vertebrae,</a:t>
            </a:r>
          </a:p>
          <a:p>
            <a:pPr algn="l"/>
            <a:r>
              <a:rPr lang="en-US" sz="900" b="1">
                <a:solidFill>
                  <a:srgbClr val="231F20"/>
                </a:solidFill>
                <a:latin typeface="Arial" charset="0"/>
              </a:rPr>
              <a:t>T</a:t>
            </a:r>
            <a:r>
              <a:rPr lang="en-US" sz="900" b="1" baseline="-25000">
                <a:solidFill>
                  <a:srgbClr val="231F20"/>
                </a:solidFill>
                <a:latin typeface="Arial" charset="0"/>
              </a:rPr>
              <a:t>1</a:t>
            </a:r>
            <a:r>
              <a:rPr lang="en-US" sz="900" b="1">
                <a:solidFill>
                  <a:srgbClr val="231F20"/>
                </a:solidFill>
                <a:latin typeface="Arial" charset="0"/>
              </a:rPr>
              <a:t>–T</a:t>
            </a:r>
            <a:r>
              <a:rPr lang="en-US" sz="900" b="1" baseline="-25000">
                <a:solidFill>
                  <a:srgbClr val="231F20"/>
                </a:solidFill>
                <a:latin typeface="Arial" charset="0"/>
              </a:rPr>
              <a:t>12</a:t>
            </a:r>
            <a:endParaRPr lang="en-US" sz="900" b="1">
              <a:latin typeface="Arial" charset="0"/>
            </a:endParaRPr>
          </a:p>
        </p:txBody>
      </p:sp>
      <p:sp>
        <p:nvSpPr>
          <p:cNvPr id="8213" name="Rectangle 21"/>
          <p:cNvSpPr>
            <a:spLocks noChangeArrowheads="1"/>
          </p:cNvSpPr>
          <p:nvPr/>
        </p:nvSpPr>
        <p:spPr bwMode="auto">
          <a:xfrm>
            <a:off x="4010025" y="4367213"/>
            <a:ext cx="1111250" cy="160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900">
                <a:solidFill>
                  <a:srgbClr val="231F20"/>
                </a:solidFill>
                <a:latin typeface="Arial Black" pitchFamily="34" charset="0"/>
              </a:rPr>
              <a:t>Lumbar curvature</a:t>
            </a:r>
            <a:endParaRPr lang="en-US" sz="900">
              <a:latin typeface="Arial" charset="0"/>
            </a:endParaRPr>
          </a:p>
        </p:txBody>
      </p:sp>
      <p:sp>
        <p:nvSpPr>
          <p:cNvPr id="8214" name="Rectangle 22"/>
          <p:cNvSpPr>
            <a:spLocks noChangeArrowheads="1"/>
          </p:cNvSpPr>
          <p:nvPr/>
        </p:nvSpPr>
        <p:spPr bwMode="auto">
          <a:xfrm>
            <a:off x="4010025" y="4525963"/>
            <a:ext cx="962025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900" b="1">
                <a:solidFill>
                  <a:srgbClr val="231F20"/>
                </a:solidFill>
                <a:latin typeface="Arial" charset="0"/>
              </a:rPr>
              <a:t>(concave)</a:t>
            </a:r>
          </a:p>
          <a:p>
            <a:pPr algn="l"/>
            <a:r>
              <a:rPr lang="en-US" sz="900" b="1">
                <a:solidFill>
                  <a:srgbClr val="231F20"/>
                </a:solidFill>
                <a:latin typeface="Arial" charset="0"/>
              </a:rPr>
              <a:t>5 vertebrae, L</a:t>
            </a:r>
            <a:r>
              <a:rPr lang="en-US" sz="900" b="1" baseline="-25000">
                <a:solidFill>
                  <a:srgbClr val="231F20"/>
                </a:solidFill>
                <a:latin typeface="Arial" charset="0"/>
              </a:rPr>
              <a:t>1</a:t>
            </a:r>
            <a:r>
              <a:rPr lang="en-US" sz="900" b="1">
                <a:solidFill>
                  <a:srgbClr val="231F20"/>
                </a:solidFill>
                <a:latin typeface="Arial" charset="0"/>
              </a:rPr>
              <a:t>–L</a:t>
            </a:r>
            <a:r>
              <a:rPr lang="en-US" sz="900" b="1" baseline="-25000">
                <a:solidFill>
                  <a:srgbClr val="231F20"/>
                </a:solidFill>
                <a:latin typeface="Arial" charset="0"/>
              </a:rPr>
              <a:t>5</a:t>
            </a:r>
            <a:endParaRPr lang="en-US" sz="900" b="1">
              <a:latin typeface="Arial" charset="0"/>
            </a:endParaRPr>
          </a:p>
        </p:txBody>
      </p:sp>
      <p:sp>
        <p:nvSpPr>
          <p:cNvPr id="8215" name="Rectangle 23"/>
          <p:cNvSpPr>
            <a:spLocks noChangeArrowheads="1"/>
          </p:cNvSpPr>
          <p:nvPr/>
        </p:nvSpPr>
        <p:spPr bwMode="auto">
          <a:xfrm>
            <a:off x="4086225" y="5322888"/>
            <a:ext cx="1041400" cy="160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900">
                <a:solidFill>
                  <a:srgbClr val="231F20"/>
                </a:solidFill>
                <a:latin typeface="Arial Black" pitchFamily="34" charset="0"/>
              </a:rPr>
              <a:t>Sacral curvature</a:t>
            </a:r>
            <a:endParaRPr lang="en-US" sz="900">
              <a:latin typeface="Arial" charset="0"/>
            </a:endParaRPr>
          </a:p>
        </p:txBody>
      </p:sp>
      <p:sp>
        <p:nvSpPr>
          <p:cNvPr id="8216" name="Rectangle 24"/>
          <p:cNvSpPr>
            <a:spLocks noChangeArrowheads="1"/>
          </p:cNvSpPr>
          <p:nvPr/>
        </p:nvSpPr>
        <p:spPr bwMode="auto">
          <a:xfrm>
            <a:off x="4086225" y="5484813"/>
            <a:ext cx="977900" cy="40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900" b="1">
                <a:solidFill>
                  <a:srgbClr val="231F20"/>
                </a:solidFill>
                <a:latin typeface="Arial" charset="0"/>
              </a:rPr>
              <a:t>(convex)</a:t>
            </a:r>
          </a:p>
          <a:p>
            <a:pPr algn="l"/>
            <a:r>
              <a:rPr lang="en-US" sz="900" b="1">
                <a:solidFill>
                  <a:srgbClr val="231F20"/>
                </a:solidFill>
                <a:latin typeface="Arial" charset="0"/>
              </a:rPr>
              <a:t>5 fused vertebrae </a:t>
            </a:r>
            <a:endParaRPr lang="en-US" sz="900" b="1">
              <a:latin typeface="Arial" charset="0"/>
            </a:endParaRPr>
          </a:p>
          <a:p>
            <a:pPr algn="l"/>
            <a:r>
              <a:rPr lang="en-US" sz="900" b="1">
                <a:solidFill>
                  <a:srgbClr val="231F20"/>
                </a:solidFill>
                <a:latin typeface="Arial" charset="0"/>
              </a:rPr>
              <a:t>sacrum</a:t>
            </a:r>
            <a:endParaRPr lang="en-US" sz="900" b="1">
              <a:latin typeface="Arial" charset="0"/>
            </a:endParaRPr>
          </a:p>
        </p:txBody>
      </p:sp>
      <p:sp>
        <p:nvSpPr>
          <p:cNvPr id="8217" name="Rectangle 25"/>
          <p:cNvSpPr>
            <a:spLocks noChangeArrowheads="1"/>
          </p:cNvSpPr>
          <p:nvPr/>
        </p:nvSpPr>
        <p:spPr bwMode="auto">
          <a:xfrm>
            <a:off x="4137025" y="5935663"/>
            <a:ext cx="946150" cy="296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900" b="1">
                <a:solidFill>
                  <a:srgbClr val="231F20"/>
                </a:solidFill>
                <a:latin typeface="Arial Black" pitchFamily="34" charset="0"/>
              </a:rPr>
              <a:t>Coccyx</a:t>
            </a:r>
          </a:p>
          <a:p>
            <a:pPr algn="l"/>
            <a:r>
              <a:rPr lang="en-US" sz="900" b="1">
                <a:solidFill>
                  <a:srgbClr val="231F20"/>
                </a:solidFill>
                <a:latin typeface="Arial" charset="0"/>
              </a:rPr>
              <a:t>4 fused vertebrae</a:t>
            </a:r>
            <a:endParaRPr lang="en-US" sz="900" b="1">
              <a:latin typeface="Arial" charset="0"/>
            </a:endParaRPr>
          </a:p>
        </p:txBody>
      </p:sp>
      <p:sp>
        <p:nvSpPr>
          <p:cNvPr id="8218" name="Rectangle 26"/>
          <p:cNvSpPr>
            <a:spLocks noChangeArrowheads="1"/>
          </p:cNvSpPr>
          <p:nvPr/>
        </p:nvSpPr>
        <p:spPr bwMode="auto">
          <a:xfrm>
            <a:off x="3292475" y="6240463"/>
            <a:ext cx="72390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900" b="1">
                <a:solidFill>
                  <a:srgbClr val="231F20"/>
                </a:solidFill>
                <a:latin typeface="Arial" charset="0"/>
              </a:rPr>
              <a:t>Anterior view</a:t>
            </a:r>
            <a:endParaRPr lang="en-US" sz="900">
              <a:latin typeface="Arial" charset="0"/>
            </a:endParaRPr>
          </a:p>
        </p:txBody>
      </p:sp>
      <p:sp>
        <p:nvSpPr>
          <p:cNvPr id="8219" name="Rectangle 27"/>
          <p:cNvSpPr>
            <a:spLocks noChangeArrowheads="1"/>
          </p:cNvSpPr>
          <p:nvPr/>
        </p:nvSpPr>
        <p:spPr bwMode="auto">
          <a:xfrm>
            <a:off x="5032375" y="6240463"/>
            <a:ext cx="93980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900" b="1">
                <a:solidFill>
                  <a:srgbClr val="231F20"/>
                </a:solidFill>
                <a:latin typeface="Arial" charset="0"/>
              </a:rPr>
              <a:t>Right lateral view</a:t>
            </a:r>
            <a:endParaRPr lang="en-US" sz="900">
              <a:latin typeface="Arial" charset="0"/>
            </a:endParaRPr>
          </a:p>
        </p:txBody>
      </p:sp>
      <p:sp>
        <p:nvSpPr>
          <p:cNvPr id="8220" name="Rectangle 28"/>
          <p:cNvSpPr>
            <a:spLocks noChangeArrowheads="1"/>
          </p:cNvSpPr>
          <p:nvPr/>
        </p:nvSpPr>
        <p:spPr bwMode="auto">
          <a:xfrm>
            <a:off x="4130675" y="1712913"/>
            <a:ext cx="450850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900" b="1">
                <a:solidFill>
                  <a:srgbClr val="231F20"/>
                </a:solidFill>
                <a:latin typeface="Arial" charset="0"/>
              </a:rPr>
              <a:t>Spinous</a:t>
            </a:r>
          </a:p>
          <a:p>
            <a:pPr algn="l"/>
            <a:r>
              <a:rPr lang="en-US" sz="900" b="1">
                <a:solidFill>
                  <a:srgbClr val="231F20"/>
                </a:solidFill>
                <a:latin typeface="Arial" charset="0"/>
              </a:rPr>
              <a:t>process</a:t>
            </a:r>
            <a:endParaRPr lang="en-US" sz="900" b="1">
              <a:latin typeface="Arial" charset="0"/>
            </a:endParaRPr>
          </a:p>
        </p:txBody>
      </p:sp>
      <p:sp>
        <p:nvSpPr>
          <p:cNvPr id="8221" name="Rectangle 29"/>
          <p:cNvSpPr>
            <a:spLocks noChangeArrowheads="1"/>
          </p:cNvSpPr>
          <p:nvPr/>
        </p:nvSpPr>
        <p:spPr bwMode="auto">
          <a:xfrm>
            <a:off x="4225925" y="2005013"/>
            <a:ext cx="609600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900" b="1">
                <a:solidFill>
                  <a:srgbClr val="231F20"/>
                </a:solidFill>
                <a:latin typeface="Arial" charset="0"/>
              </a:rPr>
              <a:t>Transverse</a:t>
            </a:r>
          </a:p>
          <a:p>
            <a:pPr algn="l"/>
            <a:r>
              <a:rPr lang="en-US" sz="900" b="1">
                <a:solidFill>
                  <a:srgbClr val="231F20"/>
                </a:solidFill>
                <a:latin typeface="Arial" charset="0"/>
              </a:rPr>
              <a:t>processes</a:t>
            </a:r>
            <a:endParaRPr lang="en-US" sz="900" b="1">
              <a:latin typeface="Arial" charset="0"/>
            </a:endParaRPr>
          </a:p>
        </p:txBody>
      </p:sp>
      <p:sp>
        <p:nvSpPr>
          <p:cNvPr id="8222" name="Rectangle 30"/>
          <p:cNvSpPr>
            <a:spLocks noChangeArrowheads="1"/>
          </p:cNvSpPr>
          <p:nvPr/>
        </p:nvSpPr>
        <p:spPr bwMode="auto">
          <a:xfrm>
            <a:off x="4073525" y="3198813"/>
            <a:ext cx="730250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900" b="1">
                <a:solidFill>
                  <a:srgbClr val="231F20"/>
                </a:solidFill>
                <a:latin typeface="Arial" charset="0"/>
              </a:rPr>
              <a:t>Intervertebral</a:t>
            </a:r>
          </a:p>
          <a:p>
            <a:pPr algn="l"/>
            <a:r>
              <a:rPr lang="en-US" sz="900" b="1">
                <a:solidFill>
                  <a:srgbClr val="231F20"/>
                </a:solidFill>
                <a:latin typeface="Arial" charset="0"/>
              </a:rPr>
              <a:t>discs</a:t>
            </a:r>
            <a:endParaRPr lang="en-US" sz="900" b="1">
              <a:latin typeface="Arial" charset="0"/>
            </a:endParaRPr>
          </a:p>
        </p:txBody>
      </p:sp>
      <p:sp>
        <p:nvSpPr>
          <p:cNvPr id="8223" name="Rectangle 31"/>
          <p:cNvSpPr>
            <a:spLocks noChangeArrowheads="1"/>
          </p:cNvSpPr>
          <p:nvPr/>
        </p:nvSpPr>
        <p:spPr bwMode="auto">
          <a:xfrm>
            <a:off x="4029075" y="3551238"/>
            <a:ext cx="730250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900" b="1">
                <a:solidFill>
                  <a:srgbClr val="231F20"/>
                </a:solidFill>
                <a:latin typeface="Arial" charset="0"/>
              </a:rPr>
              <a:t>Intervertebral</a:t>
            </a:r>
          </a:p>
          <a:p>
            <a:pPr algn="l"/>
            <a:r>
              <a:rPr lang="en-US" sz="900" b="1">
                <a:solidFill>
                  <a:srgbClr val="231F20"/>
                </a:solidFill>
                <a:latin typeface="Arial" charset="0"/>
              </a:rPr>
              <a:t>foramen</a:t>
            </a:r>
            <a:endParaRPr lang="en-US" sz="900" b="1">
              <a:latin typeface="Arial" charset="0"/>
            </a:endParaRPr>
          </a:p>
        </p:txBody>
      </p:sp>
      <p:sp>
        <p:nvSpPr>
          <p:cNvPr id="8224" name="Rectangle 32"/>
          <p:cNvSpPr>
            <a:spLocks noChangeArrowheads="1"/>
          </p:cNvSpPr>
          <p:nvPr/>
        </p:nvSpPr>
        <p:spPr bwMode="auto">
          <a:xfrm>
            <a:off x="3638550" y="465138"/>
            <a:ext cx="125413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900" b="1">
                <a:solidFill>
                  <a:srgbClr val="231F20"/>
                </a:solidFill>
                <a:latin typeface="Arial" charset="0"/>
              </a:rPr>
              <a:t>C</a:t>
            </a:r>
            <a:r>
              <a:rPr lang="en-US" sz="900" b="1" baseline="-25000">
                <a:solidFill>
                  <a:srgbClr val="231F20"/>
                </a:solidFill>
                <a:latin typeface="Arial" charset="0"/>
              </a:rPr>
              <a:t>1</a:t>
            </a:r>
            <a:endParaRPr lang="en-US" sz="900" b="1">
              <a:latin typeface="Arial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Ligaments</a:t>
            </a:r>
          </a:p>
        </p:txBody>
      </p:sp>
      <p:sp>
        <p:nvSpPr>
          <p:cNvPr id="9221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Anterior and posterior longitudinal ligaments</a:t>
            </a:r>
          </a:p>
          <a:p>
            <a:pPr lvl="1"/>
            <a:r>
              <a:rPr lang="en-US"/>
              <a:t>From neck to sacrum</a:t>
            </a:r>
          </a:p>
          <a:p>
            <a:r>
              <a:rPr lang="en-US"/>
              <a:t>Ligamentum flavum</a:t>
            </a:r>
          </a:p>
          <a:p>
            <a:pPr lvl="1"/>
            <a:r>
              <a:rPr lang="en-US"/>
              <a:t>Connects adjacent vertebrae</a:t>
            </a:r>
          </a:p>
          <a:p>
            <a:r>
              <a:rPr lang="en-US"/>
              <a:t>Short ligaments</a:t>
            </a:r>
          </a:p>
          <a:p>
            <a:pPr lvl="1"/>
            <a:r>
              <a:rPr lang="en-US"/>
              <a:t>Connect each vertebra to those above and below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Intervertebral Discs</a:t>
            </a:r>
          </a:p>
        </p:txBody>
      </p:sp>
      <p:sp>
        <p:nvSpPr>
          <p:cNvPr id="11269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571500" indent="-571500"/>
            <a:r>
              <a:rPr lang="en-US"/>
              <a:t>Cushionlike pad composed of two parts</a:t>
            </a:r>
          </a:p>
          <a:p>
            <a:pPr marL="879475" lvl="1" indent="-533400">
              <a:buFont typeface="Times" charset="0"/>
              <a:buAutoNum type="arabicPeriod"/>
            </a:pPr>
            <a:r>
              <a:rPr lang="en-US"/>
              <a:t>Nucleus pulposus</a:t>
            </a:r>
          </a:p>
          <a:p>
            <a:pPr marL="1279525" lvl="2" indent="-533400"/>
            <a:r>
              <a:rPr lang="en-US"/>
              <a:t>Inner gelatinous nucleus that gives the disc its elasticity and compressibility</a:t>
            </a:r>
          </a:p>
          <a:p>
            <a:pPr marL="879475" lvl="1" indent="-533400">
              <a:buFont typeface="Times" charset="0"/>
              <a:buAutoNum type="arabicPeriod" startAt="2"/>
            </a:pPr>
            <a:r>
              <a:rPr lang="en-US"/>
              <a:t>Anulus fibrosus</a:t>
            </a:r>
          </a:p>
          <a:p>
            <a:pPr marL="1279525" lvl="2" indent="-533400"/>
            <a:r>
              <a:rPr lang="en-US"/>
              <a:t>Outer collar composed of collagen and fibrocartilage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Rectangle 4"/>
          <p:cNvSpPr>
            <a:spLocks noChangeArrowheads="1"/>
          </p:cNvSpPr>
          <p:nvPr/>
        </p:nvSpPr>
        <p:spPr bwMode="auto">
          <a:xfrm>
            <a:off x="8067675" y="6581775"/>
            <a:ext cx="107315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charset="0"/>
              </a:rPr>
              <a:t>Figure 7.17a</a:t>
            </a:r>
          </a:p>
        </p:txBody>
      </p:sp>
      <p:pic>
        <p:nvPicPr>
          <p:cNvPr id="13319" name="Picture 7" descr="figure_07_17a-jL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5613" y="815975"/>
            <a:ext cx="8231187" cy="4394200"/>
          </a:xfrm>
          <a:prstGeom prst="rect">
            <a:avLst/>
          </a:prstGeom>
          <a:noFill/>
        </p:spPr>
      </p:pic>
      <p:sp>
        <p:nvSpPr>
          <p:cNvPr id="13320" name="Freeform 8"/>
          <p:cNvSpPr>
            <a:spLocks/>
          </p:cNvSpPr>
          <p:nvPr/>
        </p:nvSpPr>
        <p:spPr bwMode="auto">
          <a:xfrm>
            <a:off x="2898775" y="1911350"/>
            <a:ext cx="419100" cy="1047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90" y="0"/>
              </a:cxn>
              <a:cxn ang="0">
                <a:pos x="264" y="66"/>
              </a:cxn>
            </a:cxnLst>
            <a:rect l="0" t="0" r="r" b="b"/>
            <a:pathLst>
              <a:path w="264" h="66">
                <a:moveTo>
                  <a:pt x="0" y="0"/>
                </a:moveTo>
                <a:lnTo>
                  <a:pt x="90" y="0"/>
                </a:lnTo>
                <a:lnTo>
                  <a:pt x="264" y="66"/>
                </a:lnTo>
              </a:path>
            </a:pathLst>
          </a:custGeom>
          <a:noFill/>
          <a:ln w="190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321" name="Line 9"/>
          <p:cNvSpPr>
            <a:spLocks noChangeShapeType="1"/>
          </p:cNvSpPr>
          <p:nvPr/>
        </p:nvSpPr>
        <p:spPr bwMode="auto">
          <a:xfrm>
            <a:off x="2543175" y="2301875"/>
            <a:ext cx="1609725" cy="1588"/>
          </a:xfrm>
          <a:prstGeom prst="line">
            <a:avLst/>
          </a:prstGeom>
          <a:noFill/>
          <a:ln w="1905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322" name="Line 10"/>
          <p:cNvSpPr>
            <a:spLocks noChangeShapeType="1"/>
          </p:cNvSpPr>
          <p:nvPr/>
        </p:nvSpPr>
        <p:spPr bwMode="auto">
          <a:xfrm>
            <a:off x="1555750" y="2857500"/>
            <a:ext cx="2003425" cy="1588"/>
          </a:xfrm>
          <a:prstGeom prst="line">
            <a:avLst/>
          </a:prstGeom>
          <a:noFill/>
          <a:ln w="1905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323" name="Freeform 11"/>
          <p:cNvSpPr>
            <a:spLocks/>
          </p:cNvSpPr>
          <p:nvPr/>
        </p:nvSpPr>
        <p:spPr bwMode="auto">
          <a:xfrm>
            <a:off x="2844800" y="2901950"/>
            <a:ext cx="1527175" cy="785813"/>
          </a:xfrm>
          <a:custGeom>
            <a:avLst/>
            <a:gdLst/>
            <a:ahLst/>
            <a:cxnLst>
              <a:cxn ang="0">
                <a:pos x="0" y="495"/>
              </a:cxn>
              <a:cxn ang="0">
                <a:pos x="88" y="495"/>
              </a:cxn>
              <a:cxn ang="0">
                <a:pos x="962" y="0"/>
              </a:cxn>
            </a:cxnLst>
            <a:rect l="0" t="0" r="r" b="b"/>
            <a:pathLst>
              <a:path w="962" h="495">
                <a:moveTo>
                  <a:pt x="0" y="495"/>
                </a:moveTo>
                <a:lnTo>
                  <a:pt x="88" y="495"/>
                </a:lnTo>
                <a:lnTo>
                  <a:pt x="962" y="0"/>
                </a:lnTo>
              </a:path>
            </a:pathLst>
          </a:custGeom>
          <a:noFill/>
          <a:ln w="190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324" name="Line 12"/>
          <p:cNvSpPr>
            <a:spLocks noChangeShapeType="1"/>
          </p:cNvSpPr>
          <p:nvPr/>
        </p:nvSpPr>
        <p:spPr bwMode="auto">
          <a:xfrm>
            <a:off x="2984500" y="3687763"/>
            <a:ext cx="1362075" cy="222250"/>
          </a:xfrm>
          <a:prstGeom prst="line">
            <a:avLst/>
          </a:prstGeom>
          <a:noFill/>
          <a:ln w="1905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325" name="Line 13"/>
          <p:cNvSpPr>
            <a:spLocks noChangeShapeType="1"/>
          </p:cNvSpPr>
          <p:nvPr/>
        </p:nvSpPr>
        <p:spPr bwMode="auto">
          <a:xfrm>
            <a:off x="1800225" y="4151313"/>
            <a:ext cx="1758950" cy="1587"/>
          </a:xfrm>
          <a:prstGeom prst="line">
            <a:avLst/>
          </a:prstGeom>
          <a:noFill/>
          <a:ln w="1905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326" name="Line 14"/>
          <p:cNvSpPr>
            <a:spLocks noChangeShapeType="1"/>
          </p:cNvSpPr>
          <p:nvPr/>
        </p:nvSpPr>
        <p:spPr bwMode="auto">
          <a:xfrm>
            <a:off x="3048000" y="4948238"/>
            <a:ext cx="1139825" cy="1587"/>
          </a:xfrm>
          <a:prstGeom prst="line">
            <a:avLst/>
          </a:prstGeom>
          <a:noFill/>
          <a:ln w="1905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327" name="Freeform 15"/>
          <p:cNvSpPr>
            <a:spLocks/>
          </p:cNvSpPr>
          <p:nvPr/>
        </p:nvSpPr>
        <p:spPr bwMode="auto">
          <a:xfrm>
            <a:off x="5033963" y="1689100"/>
            <a:ext cx="1063625" cy="311150"/>
          </a:xfrm>
          <a:custGeom>
            <a:avLst/>
            <a:gdLst/>
            <a:ahLst/>
            <a:cxnLst>
              <a:cxn ang="0">
                <a:pos x="670" y="0"/>
              </a:cxn>
              <a:cxn ang="0">
                <a:pos x="298" y="0"/>
              </a:cxn>
              <a:cxn ang="0">
                <a:pos x="0" y="196"/>
              </a:cxn>
            </a:cxnLst>
            <a:rect l="0" t="0" r="r" b="b"/>
            <a:pathLst>
              <a:path w="670" h="196">
                <a:moveTo>
                  <a:pt x="670" y="0"/>
                </a:moveTo>
                <a:lnTo>
                  <a:pt x="298" y="0"/>
                </a:lnTo>
                <a:lnTo>
                  <a:pt x="0" y="196"/>
                </a:lnTo>
              </a:path>
            </a:pathLst>
          </a:custGeom>
          <a:noFill/>
          <a:ln w="190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328" name="Freeform 16"/>
          <p:cNvSpPr>
            <a:spLocks/>
          </p:cNvSpPr>
          <p:nvPr/>
        </p:nvSpPr>
        <p:spPr bwMode="auto">
          <a:xfrm>
            <a:off x="4646613" y="2914650"/>
            <a:ext cx="1450975" cy="379413"/>
          </a:xfrm>
          <a:custGeom>
            <a:avLst/>
            <a:gdLst/>
            <a:ahLst/>
            <a:cxnLst>
              <a:cxn ang="0">
                <a:pos x="914" y="239"/>
              </a:cxn>
              <a:cxn ang="0">
                <a:pos x="244" y="239"/>
              </a:cxn>
              <a:cxn ang="0">
                <a:pos x="0" y="0"/>
              </a:cxn>
            </a:cxnLst>
            <a:rect l="0" t="0" r="r" b="b"/>
            <a:pathLst>
              <a:path w="914" h="239">
                <a:moveTo>
                  <a:pt x="914" y="239"/>
                </a:moveTo>
                <a:lnTo>
                  <a:pt x="244" y="239"/>
                </a:lnTo>
                <a:lnTo>
                  <a:pt x="0" y="0"/>
                </a:lnTo>
              </a:path>
            </a:pathLst>
          </a:custGeom>
          <a:noFill/>
          <a:ln w="190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329" name="Freeform 17"/>
          <p:cNvSpPr>
            <a:spLocks/>
          </p:cNvSpPr>
          <p:nvPr/>
        </p:nvSpPr>
        <p:spPr bwMode="auto">
          <a:xfrm>
            <a:off x="4824413" y="3427413"/>
            <a:ext cx="1273175" cy="219075"/>
          </a:xfrm>
          <a:custGeom>
            <a:avLst/>
            <a:gdLst/>
            <a:ahLst/>
            <a:cxnLst>
              <a:cxn ang="0">
                <a:pos x="802" y="138"/>
              </a:cxn>
              <a:cxn ang="0">
                <a:pos x="322" y="138"/>
              </a:cxn>
              <a:cxn ang="0">
                <a:pos x="0" y="0"/>
              </a:cxn>
            </a:cxnLst>
            <a:rect l="0" t="0" r="r" b="b"/>
            <a:pathLst>
              <a:path w="802" h="138">
                <a:moveTo>
                  <a:pt x="802" y="138"/>
                </a:moveTo>
                <a:lnTo>
                  <a:pt x="322" y="138"/>
                </a:lnTo>
                <a:lnTo>
                  <a:pt x="0" y="0"/>
                </a:lnTo>
              </a:path>
            </a:pathLst>
          </a:custGeom>
          <a:noFill/>
          <a:ln w="190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330" name="Freeform 18"/>
          <p:cNvSpPr>
            <a:spLocks/>
          </p:cNvSpPr>
          <p:nvPr/>
        </p:nvSpPr>
        <p:spPr bwMode="auto">
          <a:xfrm>
            <a:off x="5741988" y="4008438"/>
            <a:ext cx="355600" cy="215900"/>
          </a:xfrm>
          <a:custGeom>
            <a:avLst/>
            <a:gdLst/>
            <a:ahLst/>
            <a:cxnLst>
              <a:cxn ang="0">
                <a:pos x="224" y="136"/>
              </a:cxn>
              <a:cxn ang="0">
                <a:pos x="132" y="136"/>
              </a:cxn>
              <a:cxn ang="0">
                <a:pos x="0" y="0"/>
              </a:cxn>
            </a:cxnLst>
            <a:rect l="0" t="0" r="r" b="b"/>
            <a:pathLst>
              <a:path w="224" h="136">
                <a:moveTo>
                  <a:pt x="224" y="136"/>
                </a:moveTo>
                <a:lnTo>
                  <a:pt x="132" y="136"/>
                </a:lnTo>
                <a:lnTo>
                  <a:pt x="0" y="0"/>
                </a:lnTo>
              </a:path>
            </a:pathLst>
          </a:custGeom>
          <a:noFill/>
          <a:ln w="190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331" name="Freeform 19"/>
          <p:cNvSpPr>
            <a:spLocks/>
          </p:cNvSpPr>
          <p:nvPr/>
        </p:nvSpPr>
        <p:spPr bwMode="auto">
          <a:xfrm>
            <a:off x="5338763" y="3976688"/>
            <a:ext cx="758825" cy="609600"/>
          </a:xfrm>
          <a:custGeom>
            <a:avLst/>
            <a:gdLst/>
            <a:ahLst/>
            <a:cxnLst>
              <a:cxn ang="0">
                <a:pos x="478" y="384"/>
              </a:cxn>
              <a:cxn ang="0">
                <a:pos x="386" y="384"/>
              </a:cxn>
              <a:cxn ang="0">
                <a:pos x="0" y="0"/>
              </a:cxn>
            </a:cxnLst>
            <a:rect l="0" t="0" r="r" b="b"/>
            <a:pathLst>
              <a:path w="478" h="384">
                <a:moveTo>
                  <a:pt x="478" y="384"/>
                </a:moveTo>
                <a:lnTo>
                  <a:pt x="386" y="384"/>
                </a:lnTo>
                <a:lnTo>
                  <a:pt x="0" y="0"/>
                </a:lnTo>
              </a:path>
            </a:pathLst>
          </a:custGeom>
          <a:noFill/>
          <a:ln w="190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332" name="Freeform 20"/>
          <p:cNvSpPr>
            <a:spLocks/>
          </p:cNvSpPr>
          <p:nvPr/>
        </p:nvSpPr>
        <p:spPr bwMode="auto">
          <a:xfrm>
            <a:off x="5307013" y="4443413"/>
            <a:ext cx="790575" cy="504825"/>
          </a:xfrm>
          <a:custGeom>
            <a:avLst/>
            <a:gdLst/>
            <a:ahLst/>
            <a:cxnLst>
              <a:cxn ang="0">
                <a:pos x="498" y="318"/>
              </a:cxn>
              <a:cxn ang="0">
                <a:pos x="406" y="318"/>
              </a:cxn>
              <a:cxn ang="0">
                <a:pos x="0" y="0"/>
              </a:cxn>
            </a:cxnLst>
            <a:rect l="0" t="0" r="r" b="b"/>
            <a:pathLst>
              <a:path w="498" h="318">
                <a:moveTo>
                  <a:pt x="498" y="318"/>
                </a:moveTo>
                <a:lnTo>
                  <a:pt x="406" y="318"/>
                </a:lnTo>
                <a:lnTo>
                  <a:pt x="0" y="0"/>
                </a:lnTo>
              </a:path>
            </a:pathLst>
          </a:custGeom>
          <a:noFill/>
          <a:ln w="190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333" name="Line 21"/>
          <p:cNvSpPr>
            <a:spLocks noChangeShapeType="1"/>
          </p:cNvSpPr>
          <p:nvPr/>
        </p:nvSpPr>
        <p:spPr bwMode="auto">
          <a:xfrm flipH="1">
            <a:off x="5668963" y="2266950"/>
            <a:ext cx="428625" cy="1588"/>
          </a:xfrm>
          <a:prstGeom prst="line">
            <a:avLst/>
          </a:prstGeom>
          <a:noFill/>
          <a:ln w="1905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334" name="Line 22"/>
          <p:cNvSpPr>
            <a:spLocks noChangeShapeType="1"/>
          </p:cNvSpPr>
          <p:nvPr/>
        </p:nvSpPr>
        <p:spPr bwMode="auto">
          <a:xfrm flipH="1">
            <a:off x="5830888" y="2266950"/>
            <a:ext cx="120650" cy="485775"/>
          </a:xfrm>
          <a:prstGeom prst="line">
            <a:avLst/>
          </a:prstGeom>
          <a:noFill/>
          <a:ln w="1905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335" name="Rectangle 23"/>
          <p:cNvSpPr>
            <a:spLocks noChangeArrowheads="1"/>
          </p:cNvSpPr>
          <p:nvPr/>
        </p:nvSpPr>
        <p:spPr bwMode="auto">
          <a:xfrm>
            <a:off x="461963" y="1785938"/>
            <a:ext cx="2390775" cy="258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1700" b="1">
                <a:solidFill>
                  <a:srgbClr val="231F20"/>
                </a:solidFill>
                <a:latin typeface="Arial" charset="0"/>
              </a:rPr>
              <a:t>Supraspinous ligament</a:t>
            </a:r>
            <a:endParaRPr lang="en-US" sz="1800" b="1">
              <a:latin typeface="Arial" charset="0"/>
            </a:endParaRPr>
          </a:p>
        </p:txBody>
      </p:sp>
      <p:sp>
        <p:nvSpPr>
          <p:cNvPr id="13336" name="Rectangle 24"/>
          <p:cNvSpPr>
            <a:spLocks noChangeArrowheads="1"/>
          </p:cNvSpPr>
          <p:nvPr/>
        </p:nvSpPr>
        <p:spPr bwMode="auto">
          <a:xfrm>
            <a:off x="6145213" y="1525588"/>
            <a:ext cx="1630362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1700">
                <a:solidFill>
                  <a:srgbClr val="231F20"/>
                </a:solidFill>
                <a:latin typeface="Arial Black" pitchFamily="34" charset="0"/>
              </a:rPr>
              <a:t>Intervertebral</a:t>
            </a:r>
          </a:p>
          <a:p>
            <a:pPr algn="l"/>
            <a:r>
              <a:rPr lang="en-US" sz="1700">
                <a:solidFill>
                  <a:srgbClr val="231F20"/>
                </a:solidFill>
                <a:latin typeface="Arial Black" pitchFamily="34" charset="0"/>
              </a:rPr>
              <a:t>disc</a:t>
            </a:r>
            <a:endParaRPr lang="en-US" sz="1800">
              <a:latin typeface="Arial" charset="0"/>
            </a:endParaRPr>
          </a:p>
        </p:txBody>
      </p:sp>
      <p:sp>
        <p:nvSpPr>
          <p:cNvPr id="13337" name="Rectangle 25"/>
          <p:cNvSpPr>
            <a:spLocks noChangeArrowheads="1"/>
          </p:cNvSpPr>
          <p:nvPr/>
        </p:nvSpPr>
        <p:spPr bwMode="auto">
          <a:xfrm>
            <a:off x="6157913" y="2106613"/>
            <a:ext cx="1392237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1700">
                <a:solidFill>
                  <a:srgbClr val="231F20"/>
                </a:solidFill>
                <a:latin typeface="Arial Black" pitchFamily="34" charset="0"/>
              </a:rPr>
              <a:t>Anterior</a:t>
            </a:r>
          </a:p>
          <a:p>
            <a:pPr algn="l"/>
            <a:r>
              <a:rPr lang="en-US" sz="1700">
                <a:solidFill>
                  <a:srgbClr val="231F20"/>
                </a:solidFill>
                <a:latin typeface="Arial Black" pitchFamily="34" charset="0"/>
              </a:rPr>
              <a:t>longitudinal</a:t>
            </a:r>
            <a:endParaRPr lang="en-US" sz="1800">
              <a:latin typeface="Arial" charset="0"/>
            </a:endParaRPr>
          </a:p>
          <a:p>
            <a:pPr algn="l"/>
            <a:r>
              <a:rPr lang="en-US" sz="1700">
                <a:solidFill>
                  <a:srgbClr val="231F20"/>
                </a:solidFill>
                <a:latin typeface="Arial Black" pitchFamily="34" charset="0"/>
              </a:rPr>
              <a:t>ligament</a:t>
            </a:r>
            <a:endParaRPr lang="en-US" sz="1800">
              <a:latin typeface="Arial" charset="0"/>
            </a:endParaRPr>
          </a:p>
        </p:txBody>
      </p:sp>
      <p:sp>
        <p:nvSpPr>
          <p:cNvPr id="13338" name="Rectangle 26"/>
          <p:cNvSpPr>
            <a:spLocks noChangeArrowheads="1"/>
          </p:cNvSpPr>
          <p:nvPr/>
        </p:nvSpPr>
        <p:spPr bwMode="auto">
          <a:xfrm>
            <a:off x="6145213" y="3173413"/>
            <a:ext cx="2295525" cy="258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1700" b="1">
                <a:solidFill>
                  <a:srgbClr val="231F20"/>
                </a:solidFill>
                <a:latin typeface="Arial" charset="0"/>
              </a:rPr>
              <a:t>Intervertebral foramen</a:t>
            </a:r>
            <a:endParaRPr lang="en-US" sz="1800" b="1">
              <a:latin typeface="Arial" charset="0"/>
            </a:endParaRPr>
          </a:p>
        </p:txBody>
      </p:sp>
      <p:sp>
        <p:nvSpPr>
          <p:cNvPr id="13339" name="Rectangle 27"/>
          <p:cNvSpPr>
            <a:spLocks noChangeArrowheads="1"/>
          </p:cNvSpPr>
          <p:nvPr/>
        </p:nvSpPr>
        <p:spPr bwMode="auto">
          <a:xfrm>
            <a:off x="6145213" y="3478213"/>
            <a:ext cx="2541587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1700">
                <a:solidFill>
                  <a:srgbClr val="231F20"/>
                </a:solidFill>
                <a:latin typeface="Arial Black" pitchFamily="34" charset="0"/>
              </a:rPr>
              <a:t>Posterior longitudinal</a:t>
            </a:r>
          </a:p>
          <a:p>
            <a:pPr algn="l"/>
            <a:r>
              <a:rPr lang="en-US" sz="1700">
                <a:solidFill>
                  <a:srgbClr val="231F20"/>
                </a:solidFill>
                <a:latin typeface="Arial Black" pitchFamily="34" charset="0"/>
              </a:rPr>
              <a:t>ligament</a:t>
            </a:r>
            <a:endParaRPr lang="en-US" sz="1800">
              <a:latin typeface="Arial" charset="0"/>
            </a:endParaRPr>
          </a:p>
        </p:txBody>
      </p:sp>
      <p:sp>
        <p:nvSpPr>
          <p:cNvPr id="13340" name="Rectangle 28"/>
          <p:cNvSpPr>
            <a:spLocks noChangeArrowheads="1"/>
          </p:cNvSpPr>
          <p:nvPr/>
        </p:nvSpPr>
        <p:spPr bwMode="auto">
          <a:xfrm>
            <a:off x="6157913" y="4062413"/>
            <a:ext cx="1824037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1700">
                <a:solidFill>
                  <a:srgbClr val="231F20"/>
                </a:solidFill>
                <a:latin typeface="Arial Black" pitchFamily="34" charset="0"/>
              </a:rPr>
              <a:t>Anulus fibrosus</a:t>
            </a:r>
            <a:endParaRPr lang="en-US" sz="1800">
              <a:latin typeface="Arial" charset="0"/>
            </a:endParaRPr>
          </a:p>
        </p:txBody>
      </p:sp>
      <p:sp>
        <p:nvSpPr>
          <p:cNvPr id="13341" name="Rectangle 29"/>
          <p:cNvSpPr>
            <a:spLocks noChangeArrowheads="1"/>
          </p:cNvSpPr>
          <p:nvPr/>
        </p:nvSpPr>
        <p:spPr bwMode="auto">
          <a:xfrm>
            <a:off x="6148388" y="4424363"/>
            <a:ext cx="20891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1700">
                <a:solidFill>
                  <a:srgbClr val="231F20"/>
                </a:solidFill>
                <a:latin typeface="Arial Black" pitchFamily="34" charset="0"/>
              </a:rPr>
              <a:t>Nucleus pulposus</a:t>
            </a:r>
            <a:endParaRPr lang="en-US" sz="1800">
              <a:latin typeface="Arial" charset="0"/>
            </a:endParaRPr>
          </a:p>
        </p:txBody>
      </p:sp>
      <p:sp>
        <p:nvSpPr>
          <p:cNvPr id="13342" name="Rectangle 30"/>
          <p:cNvSpPr>
            <a:spLocks noChangeArrowheads="1"/>
          </p:cNvSpPr>
          <p:nvPr/>
        </p:nvSpPr>
        <p:spPr bwMode="auto">
          <a:xfrm>
            <a:off x="6151563" y="4827588"/>
            <a:ext cx="1609725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1700" b="1">
                <a:solidFill>
                  <a:srgbClr val="231F20"/>
                </a:solidFill>
                <a:latin typeface="Arial" charset="0"/>
              </a:rPr>
              <a:t>Sectioned body</a:t>
            </a:r>
          </a:p>
          <a:p>
            <a:pPr algn="l"/>
            <a:r>
              <a:rPr lang="en-US" sz="1700" b="1">
                <a:solidFill>
                  <a:srgbClr val="231F20"/>
                </a:solidFill>
                <a:latin typeface="Arial" charset="0"/>
              </a:rPr>
              <a:t>of vertebra</a:t>
            </a:r>
            <a:endParaRPr lang="en-US" sz="1800" b="1">
              <a:latin typeface="Arial" charset="0"/>
            </a:endParaRPr>
          </a:p>
        </p:txBody>
      </p:sp>
      <p:sp>
        <p:nvSpPr>
          <p:cNvPr id="13343" name="Rectangle 31"/>
          <p:cNvSpPr>
            <a:spLocks noChangeArrowheads="1"/>
          </p:cNvSpPr>
          <p:nvPr/>
        </p:nvSpPr>
        <p:spPr bwMode="auto">
          <a:xfrm>
            <a:off x="461963" y="2160588"/>
            <a:ext cx="2046287" cy="258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1700" b="1">
                <a:solidFill>
                  <a:srgbClr val="231F20"/>
                </a:solidFill>
                <a:latin typeface="Arial" charset="0"/>
              </a:rPr>
              <a:t>Transverse process</a:t>
            </a:r>
            <a:endParaRPr lang="en-US" sz="1800" b="1">
              <a:latin typeface="Arial" charset="0"/>
            </a:endParaRPr>
          </a:p>
        </p:txBody>
      </p:sp>
      <p:sp>
        <p:nvSpPr>
          <p:cNvPr id="13344" name="Rectangle 32"/>
          <p:cNvSpPr>
            <a:spLocks noChangeArrowheads="1"/>
          </p:cNvSpPr>
          <p:nvPr/>
        </p:nvSpPr>
        <p:spPr bwMode="auto">
          <a:xfrm>
            <a:off x="461963" y="2744788"/>
            <a:ext cx="1719262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1700" b="1">
                <a:solidFill>
                  <a:srgbClr val="231F20"/>
                </a:solidFill>
                <a:latin typeface="Arial" charset="0"/>
              </a:rPr>
              <a:t>Sectioned</a:t>
            </a:r>
          </a:p>
          <a:p>
            <a:pPr algn="l"/>
            <a:r>
              <a:rPr lang="en-US" sz="1700" b="1">
                <a:solidFill>
                  <a:srgbClr val="231F20"/>
                </a:solidFill>
                <a:latin typeface="Arial" charset="0"/>
              </a:rPr>
              <a:t>spinous process</a:t>
            </a:r>
            <a:endParaRPr lang="en-US" sz="1800" b="1">
              <a:latin typeface="Arial" charset="0"/>
            </a:endParaRPr>
          </a:p>
        </p:txBody>
      </p:sp>
      <p:sp>
        <p:nvSpPr>
          <p:cNvPr id="13345" name="Rectangle 33"/>
          <p:cNvSpPr>
            <a:spLocks noChangeArrowheads="1"/>
          </p:cNvSpPr>
          <p:nvPr/>
        </p:nvSpPr>
        <p:spPr bwMode="auto">
          <a:xfrm>
            <a:off x="461963" y="3525838"/>
            <a:ext cx="232886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1700">
                <a:solidFill>
                  <a:srgbClr val="231F20"/>
                </a:solidFill>
                <a:latin typeface="Arial Black" pitchFamily="34" charset="0"/>
              </a:rPr>
              <a:t>Ligamentum flavum</a:t>
            </a:r>
            <a:endParaRPr lang="en-US" sz="1800">
              <a:latin typeface="Arial" charset="0"/>
            </a:endParaRPr>
          </a:p>
        </p:txBody>
      </p:sp>
      <p:sp>
        <p:nvSpPr>
          <p:cNvPr id="13346" name="Rectangle 34"/>
          <p:cNvSpPr>
            <a:spLocks noChangeArrowheads="1"/>
          </p:cNvSpPr>
          <p:nvPr/>
        </p:nvSpPr>
        <p:spPr bwMode="auto">
          <a:xfrm>
            <a:off x="461963" y="4033838"/>
            <a:ext cx="1296987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1700" b="1">
                <a:solidFill>
                  <a:srgbClr val="231F20"/>
                </a:solidFill>
                <a:latin typeface="Arial" charset="0"/>
              </a:rPr>
              <a:t>Interspinous</a:t>
            </a:r>
          </a:p>
          <a:p>
            <a:pPr algn="l"/>
            <a:r>
              <a:rPr lang="en-US" sz="1700" b="1">
                <a:solidFill>
                  <a:srgbClr val="231F20"/>
                </a:solidFill>
                <a:latin typeface="Arial" charset="0"/>
              </a:rPr>
              <a:t>ligament</a:t>
            </a:r>
            <a:endParaRPr lang="en-US" sz="1800" b="1">
              <a:latin typeface="Arial" charset="0"/>
            </a:endParaRPr>
          </a:p>
        </p:txBody>
      </p:sp>
      <p:sp>
        <p:nvSpPr>
          <p:cNvPr id="13347" name="Rectangle 35"/>
          <p:cNvSpPr>
            <a:spLocks noChangeArrowheads="1"/>
          </p:cNvSpPr>
          <p:nvPr/>
        </p:nvSpPr>
        <p:spPr bwMode="auto">
          <a:xfrm>
            <a:off x="461963" y="4814888"/>
            <a:ext cx="2549525" cy="258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1700" b="1">
                <a:solidFill>
                  <a:srgbClr val="231F20"/>
                </a:solidFill>
                <a:latin typeface="Arial" charset="0"/>
              </a:rPr>
              <a:t>Inferior articular process</a:t>
            </a:r>
            <a:endParaRPr lang="en-US" sz="1800" b="1">
              <a:latin typeface="Arial" charset="0"/>
            </a:endParaRPr>
          </a:p>
        </p:txBody>
      </p:sp>
      <p:sp>
        <p:nvSpPr>
          <p:cNvPr id="13348" name="Rectangle 36"/>
          <p:cNvSpPr>
            <a:spLocks noChangeArrowheads="1"/>
          </p:cNvSpPr>
          <p:nvPr/>
        </p:nvSpPr>
        <p:spPr bwMode="auto">
          <a:xfrm>
            <a:off x="465138" y="5367338"/>
            <a:ext cx="7481887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1700">
                <a:solidFill>
                  <a:srgbClr val="231F20"/>
                </a:solidFill>
                <a:latin typeface="Arial Black" pitchFamily="34" charset="0"/>
              </a:rPr>
              <a:t> Median section of three vertebrae, illustrating the composition</a:t>
            </a:r>
            <a:br>
              <a:rPr lang="en-US" sz="1700">
                <a:solidFill>
                  <a:srgbClr val="231F20"/>
                </a:solidFill>
                <a:latin typeface="Arial Black" pitchFamily="34" charset="0"/>
              </a:rPr>
            </a:br>
            <a:r>
              <a:rPr lang="en-US" sz="1700">
                <a:solidFill>
                  <a:srgbClr val="231F20"/>
                </a:solidFill>
                <a:latin typeface="Arial Black" pitchFamily="34" charset="0"/>
              </a:rPr>
              <a:t> of the discs and the ligaments</a:t>
            </a:r>
            <a:endParaRPr lang="en-US" sz="1800">
              <a:latin typeface="Arial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Rectangle 4"/>
          <p:cNvSpPr>
            <a:spLocks noChangeArrowheads="1"/>
          </p:cNvSpPr>
          <p:nvPr/>
        </p:nvSpPr>
        <p:spPr bwMode="auto">
          <a:xfrm>
            <a:off x="8067675" y="6581775"/>
            <a:ext cx="107315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charset="0"/>
              </a:rPr>
              <a:t>Figure 7.17c</a:t>
            </a:r>
          </a:p>
        </p:txBody>
      </p:sp>
      <p:pic>
        <p:nvPicPr>
          <p:cNvPr id="14343" name="Picture 7" descr="figure_07_17c-jLE"/>
          <p:cNvPicPr>
            <a:picLocks noChangeAspect="1" noChangeArrowheads="1"/>
          </p:cNvPicPr>
          <p:nvPr/>
        </p:nvPicPr>
        <p:blipFill>
          <a:blip r:embed="rId2"/>
          <a:srcRect t="9413"/>
          <a:stretch>
            <a:fillRect/>
          </a:stretch>
        </p:blipFill>
        <p:spPr bwMode="auto">
          <a:xfrm>
            <a:off x="455613" y="766763"/>
            <a:ext cx="8231187" cy="5316537"/>
          </a:xfrm>
          <a:prstGeom prst="rect">
            <a:avLst/>
          </a:prstGeom>
          <a:noFill/>
        </p:spPr>
      </p:pic>
      <p:sp>
        <p:nvSpPr>
          <p:cNvPr id="14344" name="Freeform 8"/>
          <p:cNvSpPr>
            <a:spLocks/>
          </p:cNvSpPr>
          <p:nvPr/>
        </p:nvSpPr>
        <p:spPr bwMode="auto">
          <a:xfrm>
            <a:off x="3751263" y="960438"/>
            <a:ext cx="1633537" cy="8159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22" y="0"/>
              </a:cxn>
              <a:cxn ang="0">
                <a:pos x="1029" y="514"/>
              </a:cxn>
            </a:cxnLst>
            <a:rect l="0" t="0" r="r" b="b"/>
            <a:pathLst>
              <a:path w="1029" h="514">
                <a:moveTo>
                  <a:pt x="0" y="0"/>
                </a:moveTo>
                <a:lnTo>
                  <a:pt x="222" y="0"/>
                </a:lnTo>
                <a:lnTo>
                  <a:pt x="1029" y="514"/>
                </a:lnTo>
              </a:path>
            </a:pathLst>
          </a:custGeom>
          <a:noFill/>
          <a:ln w="222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345" name="Freeform 9"/>
          <p:cNvSpPr>
            <a:spLocks/>
          </p:cNvSpPr>
          <p:nvPr/>
        </p:nvSpPr>
        <p:spPr bwMode="auto">
          <a:xfrm>
            <a:off x="2630488" y="1998663"/>
            <a:ext cx="1866900" cy="1243012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470" y="0"/>
              </a:cxn>
              <a:cxn ang="0">
                <a:pos x="1176" y="783"/>
              </a:cxn>
            </a:cxnLst>
            <a:rect l="0" t="0" r="r" b="b"/>
            <a:pathLst>
              <a:path w="1176" h="783">
                <a:moveTo>
                  <a:pt x="0" y="0"/>
                </a:moveTo>
                <a:lnTo>
                  <a:pt x="470" y="0"/>
                </a:lnTo>
                <a:lnTo>
                  <a:pt x="1176" y="783"/>
                </a:lnTo>
              </a:path>
            </a:pathLst>
          </a:custGeom>
          <a:noFill/>
          <a:ln w="222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346" name="Freeform 10"/>
          <p:cNvSpPr>
            <a:spLocks/>
          </p:cNvSpPr>
          <p:nvPr/>
        </p:nvSpPr>
        <p:spPr bwMode="auto">
          <a:xfrm>
            <a:off x="5470525" y="1700213"/>
            <a:ext cx="1736725" cy="1365250"/>
          </a:xfrm>
          <a:custGeom>
            <a:avLst/>
            <a:gdLst/>
            <a:ahLst/>
            <a:cxnLst>
              <a:cxn ang="0">
                <a:pos x="1094" y="0"/>
              </a:cxn>
              <a:cxn ang="0">
                <a:pos x="628" y="0"/>
              </a:cxn>
              <a:cxn ang="0">
                <a:pos x="0" y="860"/>
              </a:cxn>
            </a:cxnLst>
            <a:rect l="0" t="0" r="r" b="b"/>
            <a:pathLst>
              <a:path w="1094" h="860">
                <a:moveTo>
                  <a:pt x="1094" y="0"/>
                </a:moveTo>
                <a:lnTo>
                  <a:pt x="628" y="0"/>
                </a:lnTo>
                <a:lnTo>
                  <a:pt x="0" y="860"/>
                </a:lnTo>
              </a:path>
            </a:pathLst>
          </a:custGeom>
          <a:noFill/>
          <a:ln w="222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347" name="Freeform 11"/>
          <p:cNvSpPr>
            <a:spLocks/>
          </p:cNvSpPr>
          <p:nvPr/>
        </p:nvSpPr>
        <p:spPr bwMode="auto">
          <a:xfrm>
            <a:off x="2516188" y="4140200"/>
            <a:ext cx="1698625" cy="631825"/>
          </a:xfrm>
          <a:custGeom>
            <a:avLst/>
            <a:gdLst/>
            <a:ahLst/>
            <a:cxnLst>
              <a:cxn ang="0">
                <a:pos x="0" y="398"/>
              </a:cxn>
              <a:cxn ang="0">
                <a:pos x="340" y="398"/>
              </a:cxn>
              <a:cxn ang="0">
                <a:pos x="1070" y="0"/>
              </a:cxn>
            </a:cxnLst>
            <a:rect l="0" t="0" r="r" b="b"/>
            <a:pathLst>
              <a:path w="1070" h="398">
                <a:moveTo>
                  <a:pt x="0" y="398"/>
                </a:moveTo>
                <a:lnTo>
                  <a:pt x="340" y="398"/>
                </a:lnTo>
                <a:lnTo>
                  <a:pt x="1070" y="0"/>
                </a:lnTo>
              </a:path>
            </a:pathLst>
          </a:custGeom>
          <a:noFill/>
          <a:ln w="222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348" name="Freeform 12"/>
          <p:cNvSpPr>
            <a:spLocks/>
          </p:cNvSpPr>
          <p:nvPr/>
        </p:nvSpPr>
        <p:spPr bwMode="auto">
          <a:xfrm>
            <a:off x="2671763" y="3254375"/>
            <a:ext cx="2195512" cy="565150"/>
          </a:xfrm>
          <a:custGeom>
            <a:avLst/>
            <a:gdLst/>
            <a:ahLst/>
            <a:cxnLst>
              <a:cxn ang="0">
                <a:pos x="0" y="356"/>
              </a:cxn>
              <a:cxn ang="0">
                <a:pos x="720" y="356"/>
              </a:cxn>
              <a:cxn ang="0">
                <a:pos x="1383" y="0"/>
              </a:cxn>
            </a:cxnLst>
            <a:rect l="0" t="0" r="r" b="b"/>
            <a:pathLst>
              <a:path w="1383" h="356">
                <a:moveTo>
                  <a:pt x="0" y="356"/>
                </a:moveTo>
                <a:lnTo>
                  <a:pt x="720" y="356"/>
                </a:lnTo>
                <a:lnTo>
                  <a:pt x="1383" y="0"/>
                </a:lnTo>
              </a:path>
            </a:pathLst>
          </a:custGeom>
          <a:noFill/>
          <a:ln w="222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349" name="Freeform 13"/>
          <p:cNvSpPr>
            <a:spLocks/>
          </p:cNvSpPr>
          <p:nvPr/>
        </p:nvSpPr>
        <p:spPr bwMode="auto">
          <a:xfrm>
            <a:off x="5530850" y="4391025"/>
            <a:ext cx="1685925" cy="552450"/>
          </a:xfrm>
          <a:custGeom>
            <a:avLst/>
            <a:gdLst/>
            <a:ahLst/>
            <a:cxnLst>
              <a:cxn ang="0">
                <a:pos x="1062" y="348"/>
              </a:cxn>
              <a:cxn ang="0">
                <a:pos x="794" y="348"/>
              </a:cxn>
              <a:cxn ang="0">
                <a:pos x="0" y="0"/>
              </a:cxn>
            </a:cxnLst>
            <a:rect l="0" t="0" r="r" b="b"/>
            <a:pathLst>
              <a:path w="1062" h="348">
                <a:moveTo>
                  <a:pt x="1062" y="348"/>
                </a:moveTo>
                <a:lnTo>
                  <a:pt x="794" y="348"/>
                </a:lnTo>
                <a:lnTo>
                  <a:pt x="0" y="0"/>
                </a:lnTo>
              </a:path>
            </a:pathLst>
          </a:custGeom>
          <a:noFill/>
          <a:ln w="222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350" name="Freeform 14"/>
          <p:cNvSpPr>
            <a:spLocks/>
          </p:cNvSpPr>
          <p:nvPr/>
        </p:nvSpPr>
        <p:spPr bwMode="auto">
          <a:xfrm>
            <a:off x="1897063" y="2751138"/>
            <a:ext cx="1609725" cy="371475"/>
          </a:xfrm>
          <a:custGeom>
            <a:avLst/>
            <a:gdLst/>
            <a:ahLst/>
            <a:cxnLst>
              <a:cxn ang="0">
                <a:pos x="0" y="234"/>
              </a:cxn>
              <a:cxn ang="0">
                <a:pos x="440" y="234"/>
              </a:cxn>
              <a:cxn ang="0">
                <a:pos x="1014" y="0"/>
              </a:cxn>
            </a:cxnLst>
            <a:rect l="0" t="0" r="r" b="b"/>
            <a:pathLst>
              <a:path w="1014" h="234">
                <a:moveTo>
                  <a:pt x="0" y="234"/>
                </a:moveTo>
                <a:lnTo>
                  <a:pt x="440" y="234"/>
                </a:lnTo>
                <a:lnTo>
                  <a:pt x="1014" y="0"/>
                </a:lnTo>
              </a:path>
            </a:pathLst>
          </a:custGeom>
          <a:noFill/>
          <a:ln w="222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351" name="Rectangle 15"/>
          <p:cNvSpPr>
            <a:spLocks noChangeArrowheads="1"/>
          </p:cNvSpPr>
          <p:nvPr/>
        </p:nvSpPr>
        <p:spPr bwMode="auto">
          <a:xfrm>
            <a:off x="473075" y="809625"/>
            <a:ext cx="352425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2000" b="1">
                <a:solidFill>
                  <a:srgbClr val="231F20"/>
                </a:solidFill>
                <a:latin typeface="Arial" charset="0"/>
              </a:rPr>
              <a:t>Vertebral spinous process</a:t>
            </a:r>
          </a:p>
          <a:p>
            <a:pPr algn="l"/>
            <a:r>
              <a:rPr lang="en-US" sz="2000" b="1">
                <a:solidFill>
                  <a:srgbClr val="231F20"/>
                </a:solidFill>
                <a:latin typeface="Arial" charset="0"/>
              </a:rPr>
              <a:t>(posterior aspect of vertebra)</a:t>
            </a:r>
            <a:endParaRPr lang="en-US" sz="1800" b="1">
              <a:latin typeface="Arial" charset="0"/>
            </a:endParaRPr>
          </a:p>
        </p:txBody>
      </p:sp>
      <p:sp>
        <p:nvSpPr>
          <p:cNvPr id="14352" name="Rectangle 16"/>
          <p:cNvSpPr>
            <a:spLocks noChangeArrowheads="1"/>
          </p:cNvSpPr>
          <p:nvPr/>
        </p:nvSpPr>
        <p:spPr bwMode="auto">
          <a:xfrm>
            <a:off x="469900" y="1860550"/>
            <a:ext cx="20732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2000" b="1">
                <a:solidFill>
                  <a:srgbClr val="231F20"/>
                </a:solidFill>
                <a:latin typeface="Arial" charset="0"/>
              </a:rPr>
              <a:t>Spinal nerve root</a:t>
            </a:r>
            <a:endParaRPr lang="en-US" sz="1800" b="1">
              <a:latin typeface="Arial" charset="0"/>
            </a:endParaRPr>
          </a:p>
        </p:txBody>
      </p:sp>
      <p:sp>
        <p:nvSpPr>
          <p:cNvPr id="14353" name="Rectangle 17"/>
          <p:cNvSpPr>
            <a:spLocks noChangeArrowheads="1"/>
          </p:cNvSpPr>
          <p:nvPr/>
        </p:nvSpPr>
        <p:spPr bwMode="auto">
          <a:xfrm>
            <a:off x="473075" y="4606925"/>
            <a:ext cx="1933575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2000" b="1">
                <a:solidFill>
                  <a:srgbClr val="231F20"/>
                </a:solidFill>
                <a:latin typeface="Arial" charset="0"/>
              </a:rPr>
              <a:t>Anulus fibrosus</a:t>
            </a:r>
          </a:p>
          <a:p>
            <a:pPr algn="l"/>
            <a:r>
              <a:rPr lang="en-US" sz="2000" b="1">
                <a:solidFill>
                  <a:srgbClr val="231F20"/>
                </a:solidFill>
                <a:latin typeface="Arial" charset="0"/>
              </a:rPr>
              <a:t>of disc</a:t>
            </a:r>
            <a:endParaRPr lang="en-US" sz="1800" b="1">
              <a:latin typeface="Arial" charset="0"/>
            </a:endParaRPr>
          </a:p>
        </p:txBody>
      </p:sp>
      <p:sp>
        <p:nvSpPr>
          <p:cNvPr id="14354" name="Rectangle 18"/>
          <p:cNvSpPr>
            <a:spLocks noChangeArrowheads="1"/>
          </p:cNvSpPr>
          <p:nvPr/>
        </p:nvSpPr>
        <p:spPr bwMode="auto">
          <a:xfrm>
            <a:off x="466725" y="3641725"/>
            <a:ext cx="2116138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2000" b="1">
                <a:solidFill>
                  <a:srgbClr val="231F20"/>
                </a:solidFill>
                <a:latin typeface="Arial" charset="0"/>
              </a:rPr>
              <a:t>Herniated portion</a:t>
            </a:r>
          </a:p>
          <a:p>
            <a:pPr algn="l"/>
            <a:r>
              <a:rPr lang="en-US" sz="2000" b="1">
                <a:solidFill>
                  <a:srgbClr val="231F20"/>
                </a:solidFill>
                <a:latin typeface="Arial" charset="0"/>
              </a:rPr>
              <a:t>of disc</a:t>
            </a:r>
            <a:endParaRPr lang="en-US" sz="1800" b="1">
              <a:latin typeface="Arial" charset="0"/>
            </a:endParaRPr>
          </a:p>
        </p:txBody>
      </p:sp>
      <p:sp>
        <p:nvSpPr>
          <p:cNvPr id="14355" name="Rectangle 19"/>
          <p:cNvSpPr>
            <a:spLocks noChangeArrowheads="1"/>
          </p:cNvSpPr>
          <p:nvPr/>
        </p:nvSpPr>
        <p:spPr bwMode="auto">
          <a:xfrm>
            <a:off x="7270750" y="4797425"/>
            <a:ext cx="11303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2000" b="1">
                <a:solidFill>
                  <a:srgbClr val="231F20"/>
                </a:solidFill>
                <a:latin typeface="Arial" charset="0"/>
              </a:rPr>
              <a:t>Nucleus</a:t>
            </a:r>
          </a:p>
          <a:p>
            <a:pPr algn="l"/>
            <a:r>
              <a:rPr lang="en-US" sz="2000" b="1">
                <a:solidFill>
                  <a:srgbClr val="231F20"/>
                </a:solidFill>
                <a:latin typeface="Arial" charset="0"/>
              </a:rPr>
              <a:t>pulposus</a:t>
            </a:r>
            <a:endParaRPr lang="en-US" sz="1800" b="1">
              <a:latin typeface="Arial" charset="0"/>
            </a:endParaRPr>
          </a:p>
          <a:p>
            <a:pPr algn="l"/>
            <a:r>
              <a:rPr lang="en-US" sz="2000" b="1">
                <a:solidFill>
                  <a:srgbClr val="231F20"/>
                </a:solidFill>
                <a:latin typeface="Arial" charset="0"/>
              </a:rPr>
              <a:t>of disc</a:t>
            </a:r>
            <a:endParaRPr lang="en-US" sz="1800" b="1">
              <a:latin typeface="Arial" charset="0"/>
            </a:endParaRPr>
          </a:p>
        </p:txBody>
      </p:sp>
      <p:sp>
        <p:nvSpPr>
          <p:cNvPr id="14356" name="Rectangle 20"/>
          <p:cNvSpPr>
            <a:spLocks noChangeArrowheads="1"/>
          </p:cNvSpPr>
          <p:nvPr/>
        </p:nvSpPr>
        <p:spPr bwMode="auto">
          <a:xfrm>
            <a:off x="7277100" y="1565275"/>
            <a:ext cx="13827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2000" b="1">
                <a:solidFill>
                  <a:srgbClr val="231F20"/>
                </a:solidFill>
                <a:latin typeface="Arial" charset="0"/>
              </a:rPr>
              <a:t>Spinal cord</a:t>
            </a:r>
            <a:endParaRPr lang="en-US" sz="1800" b="1">
              <a:latin typeface="Arial" charset="0"/>
            </a:endParaRPr>
          </a:p>
        </p:txBody>
      </p:sp>
      <p:sp>
        <p:nvSpPr>
          <p:cNvPr id="14357" name="Rectangle 21"/>
          <p:cNvSpPr>
            <a:spLocks noChangeArrowheads="1"/>
          </p:cNvSpPr>
          <p:nvPr/>
        </p:nvSpPr>
        <p:spPr bwMode="auto">
          <a:xfrm>
            <a:off x="469900" y="5749925"/>
            <a:ext cx="7031038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2000">
                <a:solidFill>
                  <a:srgbClr val="231F20"/>
                </a:solidFill>
                <a:latin typeface="Arial Black" pitchFamily="34" charset="0"/>
              </a:rPr>
              <a:t>(c) Superior view of a herniated intervertebral disc</a:t>
            </a:r>
            <a:endParaRPr lang="en-US" sz="1800">
              <a:latin typeface="Arial" charset="0"/>
            </a:endParaRPr>
          </a:p>
        </p:txBody>
      </p:sp>
      <p:sp>
        <p:nvSpPr>
          <p:cNvPr id="14358" name="Rectangle 22"/>
          <p:cNvSpPr>
            <a:spLocks noChangeArrowheads="1"/>
          </p:cNvSpPr>
          <p:nvPr/>
        </p:nvSpPr>
        <p:spPr bwMode="auto">
          <a:xfrm>
            <a:off x="476250" y="2981325"/>
            <a:ext cx="1355725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2000" b="1">
                <a:solidFill>
                  <a:srgbClr val="231F20"/>
                </a:solidFill>
                <a:latin typeface="Arial" charset="0"/>
              </a:rPr>
              <a:t>Transverse</a:t>
            </a:r>
          </a:p>
          <a:p>
            <a:pPr algn="l"/>
            <a:r>
              <a:rPr lang="en-US" sz="2000" b="1">
                <a:solidFill>
                  <a:srgbClr val="231F20"/>
                </a:solidFill>
                <a:latin typeface="Arial" charset="0"/>
              </a:rPr>
              <a:t>process</a:t>
            </a:r>
            <a:endParaRPr lang="en-US" sz="1800" b="1">
              <a:latin typeface="Arial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General Structure of Vertebrae</a:t>
            </a:r>
          </a:p>
        </p:txBody>
      </p:sp>
      <p:sp>
        <p:nvSpPr>
          <p:cNvPr id="15365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600"/>
              <a:t>Body or centrum</a:t>
            </a:r>
          </a:p>
          <a:p>
            <a:pPr lvl="1">
              <a:lnSpc>
                <a:spcPct val="90000"/>
              </a:lnSpc>
            </a:pPr>
            <a:r>
              <a:rPr lang="en-US" sz="2400"/>
              <a:t>Anterior weight-bearing region</a:t>
            </a:r>
          </a:p>
          <a:p>
            <a:pPr>
              <a:lnSpc>
                <a:spcPct val="90000"/>
              </a:lnSpc>
            </a:pPr>
            <a:r>
              <a:rPr lang="en-US" sz="2600"/>
              <a:t>Vertebral arch</a:t>
            </a:r>
          </a:p>
          <a:p>
            <a:pPr lvl="1">
              <a:lnSpc>
                <a:spcPct val="90000"/>
              </a:lnSpc>
            </a:pPr>
            <a:r>
              <a:rPr lang="en-US" sz="2400"/>
              <a:t>Composed of pedicles and laminae that, along with centrum, enclose vertebral foramen</a:t>
            </a:r>
          </a:p>
          <a:p>
            <a:pPr>
              <a:lnSpc>
                <a:spcPct val="90000"/>
              </a:lnSpc>
            </a:pPr>
            <a:r>
              <a:rPr lang="en-US" sz="2600"/>
              <a:t>Vertebral foramina</a:t>
            </a:r>
          </a:p>
          <a:p>
            <a:pPr lvl="1">
              <a:lnSpc>
                <a:spcPct val="90000"/>
              </a:lnSpc>
            </a:pPr>
            <a:r>
              <a:rPr lang="en-US" sz="2400"/>
              <a:t>Together make up vertebral canal for spinal cord </a:t>
            </a:r>
          </a:p>
          <a:p>
            <a:pPr>
              <a:lnSpc>
                <a:spcPct val="90000"/>
              </a:lnSpc>
            </a:pPr>
            <a:r>
              <a:rPr lang="en-US" sz="2600"/>
              <a:t>Intervertebral foramina</a:t>
            </a:r>
          </a:p>
          <a:p>
            <a:pPr lvl="1">
              <a:lnSpc>
                <a:spcPct val="90000"/>
              </a:lnSpc>
            </a:pPr>
            <a:r>
              <a:rPr lang="en-US" sz="2400"/>
              <a:t>Lateral openings between adjacent vertebrae for spinal nerves 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General Structure of Vertebrae</a:t>
            </a:r>
          </a:p>
        </p:txBody>
      </p:sp>
      <p:sp>
        <p:nvSpPr>
          <p:cNvPr id="17413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Seven processes per vertebra:</a:t>
            </a:r>
          </a:p>
          <a:p>
            <a:pPr lvl="1"/>
            <a:r>
              <a:rPr lang="en-US"/>
              <a:t>Spinous process—projects posteriorly</a:t>
            </a:r>
          </a:p>
          <a:p>
            <a:pPr lvl="1"/>
            <a:r>
              <a:rPr lang="en-US"/>
              <a:t>Transverse processes (2)—project laterally</a:t>
            </a:r>
          </a:p>
          <a:p>
            <a:pPr lvl="1"/>
            <a:r>
              <a:rPr lang="en-US"/>
              <a:t>Superior articular processes (2)—protrude superiorly inferiorly </a:t>
            </a:r>
          </a:p>
          <a:p>
            <a:pPr lvl="1"/>
            <a:r>
              <a:rPr lang="en-US"/>
              <a:t>Inferior articular processes (2)—protrude inferiorly</a:t>
            </a:r>
          </a:p>
        </p:txBody>
      </p:sp>
      <p:sp>
        <p:nvSpPr>
          <p:cNvPr id="17414" name="Oval 6">
            <a:hlinkClick r:id="rId2"/>
          </p:cNvPr>
          <p:cNvSpPr>
            <a:spLocks noChangeArrowheads="1"/>
          </p:cNvSpPr>
          <p:nvPr/>
        </p:nvSpPr>
        <p:spPr bwMode="auto">
          <a:xfrm>
            <a:off x="609600" y="5257800"/>
            <a:ext cx="762000" cy="457200"/>
          </a:xfrm>
          <a:prstGeom prst="ellipse">
            <a:avLst/>
          </a:prstGeom>
          <a:gradFill rotWithShape="0">
            <a:gsLst>
              <a:gs pos="0">
                <a:schemeClr val="accent1"/>
              </a:gs>
              <a:gs pos="100000">
                <a:srgbClr val="006086"/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>
            <a:prstShdw prst="shdw17" dist="17961" dir="2700000">
              <a:srgbClr val="006086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r>
              <a:rPr lang="en-US" sz="1600" b="1">
                <a:latin typeface="Arial" charset="0"/>
              </a:rPr>
              <a:t>PLAY</a:t>
            </a:r>
          </a:p>
        </p:txBody>
      </p:sp>
      <p:sp>
        <p:nvSpPr>
          <p:cNvPr id="17415" name="Text Box 7"/>
          <p:cNvSpPr txBox="1">
            <a:spLocks noChangeArrowheads="1"/>
          </p:cNvSpPr>
          <p:nvPr/>
        </p:nvSpPr>
        <p:spPr bwMode="auto">
          <a:xfrm>
            <a:off x="1524000" y="5281613"/>
            <a:ext cx="49498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en-US" sz="2000" b="1">
                <a:latin typeface="Arial" charset="0"/>
              </a:rPr>
              <a:t>Animation: Rotatable Spine (horizontal)</a:t>
            </a:r>
            <a:endParaRPr lang="en-US" sz="2000">
              <a:latin typeface="Arial" charset="0"/>
            </a:endParaRPr>
          </a:p>
        </p:txBody>
      </p:sp>
      <p:sp>
        <p:nvSpPr>
          <p:cNvPr id="17416" name="Oval 8">
            <a:hlinkClick r:id="rId3"/>
          </p:cNvPr>
          <p:cNvSpPr>
            <a:spLocks noChangeArrowheads="1"/>
          </p:cNvSpPr>
          <p:nvPr/>
        </p:nvSpPr>
        <p:spPr bwMode="auto">
          <a:xfrm>
            <a:off x="609600" y="5791200"/>
            <a:ext cx="762000" cy="457200"/>
          </a:xfrm>
          <a:prstGeom prst="ellipse">
            <a:avLst/>
          </a:prstGeom>
          <a:gradFill rotWithShape="0">
            <a:gsLst>
              <a:gs pos="0">
                <a:schemeClr val="accent1"/>
              </a:gs>
              <a:gs pos="100000">
                <a:srgbClr val="006086"/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>
            <a:prstShdw prst="shdw17" dist="17961" dir="2700000">
              <a:srgbClr val="006086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r>
              <a:rPr lang="en-US" sz="1600" b="1">
                <a:latin typeface="Arial" charset="0"/>
              </a:rPr>
              <a:t>PLAY</a:t>
            </a:r>
          </a:p>
        </p:txBody>
      </p:sp>
      <p:sp>
        <p:nvSpPr>
          <p:cNvPr id="17417" name="Text Box 9"/>
          <p:cNvSpPr txBox="1">
            <a:spLocks noChangeArrowheads="1"/>
          </p:cNvSpPr>
          <p:nvPr/>
        </p:nvSpPr>
        <p:spPr bwMode="auto">
          <a:xfrm>
            <a:off x="1524000" y="5815013"/>
            <a:ext cx="462438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en-US" sz="2000" b="1">
                <a:latin typeface="Arial" charset="0"/>
              </a:rPr>
              <a:t>Animation: Rotatable Spine (vertical)</a:t>
            </a:r>
            <a:endParaRPr lang="en-US" sz="2000">
              <a:latin typeface="Arial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0" name="Rectangle 4"/>
          <p:cNvSpPr>
            <a:spLocks noChangeArrowheads="1"/>
          </p:cNvSpPr>
          <p:nvPr/>
        </p:nvSpPr>
        <p:spPr bwMode="auto">
          <a:xfrm>
            <a:off x="8151813" y="6581775"/>
            <a:ext cx="989012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charset="0"/>
              </a:rPr>
              <a:t>Figure 7.18</a:t>
            </a:r>
          </a:p>
        </p:txBody>
      </p:sp>
      <p:pic>
        <p:nvPicPr>
          <p:cNvPr id="19464" name="Picture 8"/>
          <p:cNvPicPr>
            <a:picLocks noChangeAspect="1" noChangeArrowheads="1"/>
          </p:cNvPicPr>
          <p:nvPr/>
        </p:nvPicPr>
        <p:blipFill>
          <a:blip r:embed="rId2" cstate="print"/>
          <a:srcRect t="7959" b="10934"/>
          <a:stretch>
            <a:fillRect/>
          </a:stretch>
        </p:blipFill>
        <p:spPr bwMode="auto">
          <a:xfrm>
            <a:off x="514350" y="847725"/>
            <a:ext cx="8115300" cy="5192713"/>
          </a:xfrm>
          <a:prstGeom prst="rect">
            <a:avLst/>
          </a:prstGeom>
          <a:noFill/>
        </p:spPr>
      </p:pic>
      <p:sp>
        <p:nvSpPr>
          <p:cNvPr id="19465" name="Freeform 9"/>
          <p:cNvSpPr>
            <a:spLocks/>
          </p:cNvSpPr>
          <p:nvPr/>
        </p:nvSpPr>
        <p:spPr bwMode="auto">
          <a:xfrm>
            <a:off x="3897313" y="2205038"/>
            <a:ext cx="690562" cy="850900"/>
          </a:xfrm>
          <a:custGeom>
            <a:avLst/>
            <a:gdLst/>
            <a:ahLst/>
            <a:cxnLst>
              <a:cxn ang="0">
                <a:pos x="431" y="364"/>
              </a:cxn>
              <a:cxn ang="0">
                <a:pos x="435" y="388"/>
              </a:cxn>
              <a:cxn ang="0">
                <a:pos x="435" y="412"/>
              </a:cxn>
              <a:cxn ang="0">
                <a:pos x="431" y="434"/>
              </a:cxn>
              <a:cxn ang="0">
                <a:pos x="425" y="456"/>
              </a:cxn>
              <a:cxn ang="0">
                <a:pos x="416" y="476"/>
              </a:cxn>
              <a:cxn ang="0">
                <a:pos x="406" y="494"/>
              </a:cxn>
              <a:cxn ang="0">
                <a:pos x="396" y="510"/>
              </a:cxn>
              <a:cxn ang="0">
                <a:pos x="382" y="520"/>
              </a:cxn>
              <a:cxn ang="0">
                <a:pos x="368" y="528"/>
              </a:cxn>
              <a:cxn ang="0">
                <a:pos x="350" y="534"/>
              </a:cxn>
              <a:cxn ang="0">
                <a:pos x="334" y="536"/>
              </a:cxn>
              <a:cxn ang="0">
                <a:pos x="314" y="536"/>
              </a:cxn>
              <a:cxn ang="0">
                <a:pos x="296" y="534"/>
              </a:cxn>
              <a:cxn ang="0">
                <a:pos x="276" y="528"/>
              </a:cxn>
              <a:cxn ang="0">
                <a:pos x="254" y="520"/>
              </a:cxn>
              <a:cxn ang="0">
                <a:pos x="234" y="512"/>
              </a:cxn>
              <a:cxn ang="0">
                <a:pos x="214" y="500"/>
              </a:cxn>
              <a:cxn ang="0">
                <a:pos x="192" y="486"/>
              </a:cxn>
              <a:cxn ang="0">
                <a:pos x="172" y="470"/>
              </a:cxn>
              <a:cxn ang="0">
                <a:pos x="152" y="450"/>
              </a:cxn>
              <a:cxn ang="0">
                <a:pos x="132" y="430"/>
              </a:cxn>
              <a:cxn ang="0">
                <a:pos x="112" y="408"/>
              </a:cxn>
              <a:cxn ang="0">
                <a:pos x="94" y="386"/>
              </a:cxn>
              <a:cxn ang="0">
                <a:pos x="76" y="360"/>
              </a:cxn>
              <a:cxn ang="0">
                <a:pos x="60" y="334"/>
              </a:cxn>
              <a:cxn ang="0">
                <a:pos x="46" y="308"/>
              </a:cxn>
              <a:cxn ang="0">
                <a:pos x="34" y="280"/>
              </a:cxn>
              <a:cxn ang="0">
                <a:pos x="22" y="254"/>
              </a:cxn>
              <a:cxn ang="0">
                <a:pos x="14" y="228"/>
              </a:cxn>
              <a:cxn ang="0">
                <a:pos x="8" y="202"/>
              </a:cxn>
              <a:cxn ang="0">
                <a:pos x="4" y="178"/>
              </a:cxn>
              <a:cxn ang="0">
                <a:pos x="0" y="154"/>
              </a:cxn>
              <a:cxn ang="0">
                <a:pos x="0" y="132"/>
              </a:cxn>
              <a:cxn ang="0">
                <a:pos x="2" y="110"/>
              </a:cxn>
              <a:cxn ang="0">
                <a:pos x="6" y="90"/>
              </a:cxn>
              <a:cxn ang="0">
                <a:pos x="10" y="70"/>
              </a:cxn>
              <a:cxn ang="0">
                <a:pos x="18" y="54"/>
              </a:cxn>
              <a:cxn ang="0">
                <a:pos x="28" y="38"/>
              </a:cxn>
              <a:cxn ang="0">
                <a:pos x="40" y="26"/>
              </a:cxn>
              <a:cxn ang="0">
                <a:pos x="52" y="14"/>
              </a:cxn>
              <a:cxn ang="0">
                <a:pos x="66" y="8"/>
              </a:cxn>
              <a:cxn ang="0">
                <a:pos x="82" y="2"/>
              </a:cxn>
              <a:cxn ang="0">
                <a:pos x="102" y="0"/>
              </a:cxn>
              <a:cxn ang="0">
                <a:pos x="120" y="0"/>
              </a:cxn>
              <a:cxn ang="0">
                <a:pos x="140" y="2"/>
              </a:cxn>
              <a:cxn ang="0">
                <a:pos x="160" y="6"/>
              </a:cxn>
              <a:cxn ang="0">
                <a:pos x="178" y="12"/>
              </a:cxn>
              <a:cxn ang="0">
                <a:pos x="194" y="22"/>
              </a:cxn>
            </a:cxnLst>
            <a:rect l="0" t="0" r="r" b="b"/>
            <a:pathLst>
              <a:path w="435" h="536">
                <a:moveTo>
                  <a:pt x="431" y="364"/>
                </a:moveTo>
                <a:lnTo>
                  <a:pt x="435" y="388"/>
                </a:lnTo>
                <a:lnTo>
                  <a:pt x="435" y="412"/>
                </a:lnTo>
                <a:lnTo>
                  <a:pt x="431" y="434"/>
                </a:lnTo>
                <a:lnTo>
                  <a:pt x="425" y="456"/>
                </a:lnTo>
                <a:lnTo>
                  <a:pt x="416" y="476"/>
                </a:lnTo>
                <a:lnTo>
                  <a:pt x="406" y="494"/>
                </a:lnTo>
                <a:lnTo>
                  <a:pt x="396" y="510"/>
                </a:lnTo>
                <a:lnTo>
                  <a:pt x="382" y="520"/>
                </a:lnTo>
                <a:lnTo>
                  <a:pt x="368" y="528"/>
                </a:lnTo>
                <a:lnTo>
                  <a:pt x="350" y="534"/>
                </a:lnTo>
                <a:lnTo>
                  <a:pt x="334" y="536"/>
                </a:lnTo>
                <a:lnTo>
                  <a:pt x="314" y="536"/>
                </a:lnTo>
                <a:lnTo>
                  <a:pt x="296" y="534"/>
                </a:lnTo>
                <a:lnTo>
                  <a:pt x="276" y="528"/>
                </a:lnTo>
                <a:lnTo>
                  <a:pt x="254" y="520"/>
                </a:lnTo>
                <a:lnTo>
                  <a:pt x="234" y="512"/>
                </a:lnTo>
                <a:lnTo>
                  <a:pt x="214" y="500"/>
                </a:lnTo>
                <a:lnTo>
                  <a:pt x="192" y="486"/>
                </a:lnTo>
                <a:lnTo>
                  <a:pt x="172" y="470"/>
                </a:lnTo>
                <a:lnTo>
                  <a:pt x="152" y="450"/>
                </a:lnTo>
                <a:lnTo>
                  <a:pt x="132" y="430"/>
                </a:lnTo>
                <a:lnTo>
                  <a:pt x="112" y="408"/>
                </a:lnTo>
                <a:lnTo>
                  <a:pt x="94" y="386"/>
                </a:lnTo>
                <a:lnTo>
                  <a:pt x="76" y="360"/>
                </a:lnTo>
                <a:lnTo>
                  <a:pt x="60" y="334"/>
                </a:lnTo>
                <a:lnTo>
                  <a:pt x="46" y="308"/>
                </a:lnTo>
                <a:lnTo>
                  <a:pt x="34" y="280"/>
                </a:lnTo>
                <a:lnTo>
                  <a:pt x="22" y="254"/>
                </a:lnTo>
                <a:lnTo>
                  <a:pt x="14" y="228"/>
                </a:lnTo>
                <a:lnTo>
                  <a:pt x="8" y="202"/>
                </a:lnTo>
                <a:lnTo>
                  <a:pt x="4" y="178"/>
                </a:lnTo>
                <a:lnTo>
                  <a:pt x="0" y="154"/>
                </a:lnTo>
                <a:lnTo>
                  <a:pt x="0" y="132"/>
                </a:lnTo>
                <a:lnTo>
                  <a:pt x="2" y="110"/>
                </a:lnTo>
                <a:lnTo>
                  <a:pt x="6" y="90"/>
                </a:lnTo>
                <a:lnTo>
                  <a:pt x="10" y="70"/>
                </a:lnTo>
                <a:lnTo>
                  <a:pt x="18" y="54"/>
                </a:lnTo>
                <a:lnTo>
                  <a:pt x="28" y="38"/>
                </a:lnTo>
                <a:lnTo>
                  <a:pt x="40" y="26"/>
                </a:lnTo>
                <a:lnTo>
                  <a:pt x="52" y="14"/>
                </a:lnTo>
                <a:lnTo>
                  <a:pt x="66" y="8"/>
                </a:lnTo>
                <a:lnTo>
                  <a:pt x="82" y="2"/>
                </a:lnTo>
                <a:lnTo>
                  <a:pt x="102" y="0"/>
                </a:lnTo>
                <a:lnTo>
                  <a:pt x="120" y="0"/>
                </a:lnTo>
                <a:lnTo>
                  <a:pt x="140" y="2"/>
                </a:lnTo>
                <a:lnTo>
                  <a:pt x="160" y="6"/>
                </a:lnTo>
                <a:lnTo>
                  <a:pt x="178" y="12"/>
                </a:lnTo>
                <a:lnTo>
                  <a:pt x="194" y="22"/>
                </a:lnTo>
              </a:path>
            </a:pathLst>
          </a:custGeom>
          <a:noFill/>
          <a:ln w="190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466" name="Freeform 10"/>
          <p:cNvSpPr>
            <a:spLocks/>
          </p:cNvSpPr>
          <p:nvPr/>
        </p:nvSpPr>
        <p:spPr bwMode="auto">
          <a:xfrm>
            <a:off x="3503613" y="3500438"/>
            <a:ext cx="708025" cy="331787"/>
          </a:xfrm>
          <a:custGeom>
            <a:avLst/>
            <a:gdLst/>
            <a:ahLst/>
            <a:cxnLst>
              <a:cxn ang="0">
                <a:pos x="390" y="0"/>
              </a:cxn>
              <a:cxn ang="0">
                <a:pos x="410" y="2"/>
              </a:cxn>
              <a:cxn ang="0">
                <a:pos x="426" y="6"/>
              </a:cxn>
              <a:cxn ang="0">
                <a:pos x="438" y="14"/>
              </a:cxn>
              <a:cxn ang="0">
                <a:pos x="442" y="18"/>
              </a:cxn>
              <a:cxn ang="0">
                <a:pos x="444" y="22"/>
              </a:cxn>
              <a:cxn ang="0">
                <a:pos x="446" y="31"/>
              </a:cxn>
              <a:cxn ang="0">
                <a:pos x="444" y="39"/>
              </a:cxn>
              <a:cxn ang="0">
                <a:pos x="442" y="47"/>
              </a:cxn>
              <a:cxn ang="0">
                <a:pos x="436" y="55"/>
              </a:cxn>
              <a:cxn ang="0">
                <a:pos x="420" y="73"/>
              </a:cxn>
              <a:cxn ang="0">
                <a:pos x="396" y="93"/>
              </a:cxn>
              <a:cxn ang="0">
                <a:pos x="366" y="113"/>
              </a:cxn>
              <a:cxn ang="0">
                <a:pos x="332" y="133"/>
              </a:cxn>
              <a:cxn ang="0">
                <a:pos x="292" y="153"/>
              </a:cxn>
              <a:cxn ang="0">
                <a:pos x="246" y="171"/>
              </a:cxn>
              <a:cxn ang="0">
                <a:pos x="202" y="185"/>
              </a:cxn>
              <a:cxn ang="0">
                <a:pos x="158" y="197"/>
              </a:cxn>
              <a:cxn ang="0">
                <a:pos x="120" y="205"/>
              </a:cxn>
              <a:cxn ang="0">
                <a:pos x="84" y="209"/>
              </a:cxn>
              <a:cxn ang="0">
                <a:pos x="52" y="209"/>
              </a:cxn>
              <a:cxn ang="0">
                <a:pos x="28" y="207"/>
              </a:cxn>
              <a:cxn ang="0">
                <a:pos x="18" y="203"/>
              </a:cxn>
              <a:cxn ang="0">
                <a:pos x="12" y="199"/>
              </a:cxn>
              <a:cxn ang="0">
                <a:pos x="6" y="193"/>
              </a:cxn>
              <a:cxn ang="0">
                <a:pos x="2" y="187"/>
              </a:cxn>
              <a:cxn ang="0">
                <a:pos x="0" y="181"/>
              </a:cxn>
              <a:cxn ang="0">
                <a:pos x="2" y="173"/>
              </a:cxn>
              <a:cxn ang="0">
                <a:pos x="4" y="167"/>
              </a:cxn>
              <a:cxn ang="0">
                <a:pos x="8" y="159"/>
              </a:cxn>
              <a:cxn ang="0">
                <a:pos x="18" y="145"/>
              </a:cxn>
              <a:cxn ang="0">
                <a:pos x="32" y="133"/>
              </a:cxn>
            </a:cxnLst>
            <a:rect l="0" t="0" r="r" b="b"/>
            <a:pathLst>
              <a:path w="446" h="209">
                <a:moveTo>
                  <a:pt x="390" y="0"/>
                </a:moveTo>
                <a:lnTo>
                  <a:pt x="410" y="2"/>
                </a:lnTo>
                <a:lnTo>
                  <a:pt x="426" y="6"/>
                </a:lnTo>
                <a:lnTo>
                  <a:pt x="438" y="14"/>
                </a:lnTo>
                <a:lnTo>
                  <a:pt x="442" y="18"/>
                </a:lnTo>
                <a:lnTo>
                  <a:pt x="444" y="22"/>
                </a:lnTo>
                <a:lnTo>
                  <a:pt x="446" y="31"/>
                </a:lnTo>
                <a:lnTo>
                  <a:pt x="444" y="39"/>
                </a:lnTo>
                <a:lnTo>
                  <a:pt x="442" y="47"/>
                </a:lnTo>
                <a:lnTo>
                  <a:pt x="436" y="55"/>
                </a:lnTo>
                <a:lnTo>
                  <a:pt x="420" y="73"/>
                </a:lnTo>
                <a:lnTo>
                  <a:pt x="396" y="93"/>
                </a:lnTo>
                <a:lnTo>
                  <a:pt x="366" y="113"/>
                </a:lnTo>
                <a:lnTo>
                  <a:pt x="332" y="133"/>
                </a:lnTo>
                <a:lnTo>
                  <a:pt x="292" y="153"/>
                </a:lnTo>
                <a:lnTo>
                  <a:pt x="246" y="171"/>
                </a:lnTo>
                <a:lnTo>
                  <a:pt x="202" y="185"/>
                </a:lnTo>
                <a:lnTo>
                  <a:pt x="158" y="197"/>
                </a:lnTo>
                <a:lnTo>
                  <a:pt x="120" y="205"/>
                </a:lnTo>
                <a:lnTo>
                  <a:pt x="84" y="209"/>
                </a:lnTo>
                <a:lnTo>
                  <a:pt x="52" y="209"/>
                </a:lnTo>
                <a:lnTo>
                  <a:pt x="28" y="207"/>
                </a:lnTo>
                <a:lnTo>
                  <a:pt x="18" y="203"/>
                </a:lnTo>
                <a:lnTo>
                  <a:pt x="12" y="199"/>
                </a:lnTo>
                <a:lnTo>
                  <a:pt x="6" y="193"/>
                </a:lnTo>
                <a:lnTo>
                  <a:pt x="2" y="187"/>
                </a:lnTo>
                <a:lnTo>
                  <a:pt x="0" y="181"/>
                </a:lnTo>
                <a:lnTo>
                  <a:pt x="2" y="173"/>
                </a:lnTo>
                <a:lnTo>
                  <a:pt x="4" y="167"/>
                </a:lnTo>
                <a:lnTo>
                  <a:pt x="8" y="159"/>
                </a:lnTo>
                <a:lnTo>
                  <a:pt x="18" y="145"/>
                </a:lnTo>
                <a:lnTo>
                  <a:pt x="32" y="133"/>
                </a:lnTo>
              </a:path>
            </a:pathLst>
          </a:custGeom>
          <a:noFill/>
          <a:ln w="190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467" name="Freeform 11"/>
          <p:cNvSpPr>
            <a:spLocks/>
          </p:cNvSpPr>
          <p:nvPr/>
        </p:nvSpPr>
        <p:spPr bwMode="auto">
          <a:xfrm>
            <a:off x="4733925" y="1223963"/>
            <a:ext cx="542925" cy="285750"/>
          </a:xfrm>
          <a:custGeom>
            <a:avLst/>
            <a:gdLst/>
            <a:ahLst/>
            <a:cxnLst>
              <a:cxn ang="0">
                <a:pos x="0" y="180"/>
              </a:cxn>
              <a:cxn ang="0">
                <a:pos x="230" y="0"/>
              </a:cxn>
              <a:cxn ang="0">
                <a:pos x="342" y="0"/>
              </a:cxn>
            </a:cxnLst>
            <a:rect l="0" t="0" r="r" b="b"/>
            <a:pathLst>
              <a:path w="342" h="180">
                <a:moveTo>
                  <a:pt x="0" y="180"/>
                </a:moveTo>
                <a:lnTo>
                  <a:pt x="230" y="0"/>
                </a:lnTo>
                <a:lnTo>
                  <a:pt x="342" y="0"/>
                </a:lnTo>
              </a:path>
            </a:pathLst>
          </a:custGeom>
          <a:noFill/>
          <a:ln w="190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468" name="Freeform 12"/>
          <p:cNvSpPr>
            <a:spLocks/>
          </p:cNvSpPr>
          <p:nvPr/>
        </p:nvSpPr>
        <p:spPr bwMode="auto">
          <a:xfrm>
            <a:off x="3360738" y="890588"/>
            <a:ext cx="619125" cy="1336675"/>
          </a:xfrm>
          <a:custGeom>
            <a:avLst/>
            <a:gdLst/>
            <a:ahLst/>
            <a:cxnLst>
              <a:cxn ang="0">
                <a:pos x="390" y="842"/>
              </a:cxn>
              <a:cxn ang="0">
                <a:pos x="216" y="0"/>
              </a:cxn>
              <a:cxn ang="0">
                <a:pos x="0" y="0"/>
              </a:cxn>
            </a:cxnLst>
            <a:rect l="0" t="0" r="r" b="b"/>
            <a:pathLst>
              <a:path w="390" h="842">
                <a:moveTo>
                  <a:pt x="390" y="842"/>
                </a:moveTo>
                <a:lnTo>
                  <a:pt x="216" y="0"/>
                </a:lnTo>
                <a:lnTo>
                  <a:pt x="0" y="0"/>
                </a:lnTo>
              </a:path>
            </a:pathLst>
          </a:custGeom>
          <a:noFill/>
          <a:ln w="190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469" name="Freeform 13"/>
          <p:cNvSpPr>
            <a:spLocks/>
          </p:cNvSpPr>
          <p:nvPr/>
        </p:nvSpPr>
        <p:spPr bwMode="auto">
          <a:xfrm>
            <a:off x="2497138" y="1481138"/>
            <a:ext cx="228600" cy="730250"/>
          </a:xfrm>
          <a:custGeom>
            <a:avLst/>
            <a:gdLst/>
            <a:ahLst/>
            <a:cxnLst>
              <a:cxn ang="0">
                <a:pos x="144" y="460"/>
              </a:cxn>
              <a:cxn ang="0">
                <a:pos x="110" y="0"/>
              </a:cxn>
              <a:cxn ang="0">
                <a:pos x="0" y="0"/>
              </a:cxn>
            </a:cxnLst>
            <a:rect l="0" t="0" r="r" b="b"/>
            <a:pathLst>
              <a:path w="144" h="460">
                <a:moveTo>
                  <a:pt x="144" y="460"/>
                </a:moveTo>
                <a:lnTo>
                  <a:pt x="110" y="0"/>
                </a:lnTo>
                <a:lnTo>
                  <a:pt x="0" y="0"/>
                </a:lnTo>
              </a:path>
            </a:pathLst>
          </a:custGeom>
          <a:noFill/>
          <a:ln w="190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470" name="Freeform 14"/>
          <p:cNvSpPr>
            <a:spLocks/>
          </p:cNvSpPr>
          <p:nvPr/>
        </p:nvSpPr>
        <p:spPr bwMode="auto">
          <a:xfrm>
            <a:off x="4772025" y="3411538"/>
            <a:ext cx="1774825" cy="155098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966" y="977"/>
              </a:cxn>
              <a:cxn ang="0">
                <a:pos x="1118" y="977"/>
              </a:cxn>
            </a:cxnLst>
            <a:rect l="0" t="0" r="r" b="b"/>
            <a:pathLst>
              <a:path w="1118" h="977">
                <a:moveTo>
                  <a:pt x="0" y="0"/>
                </a:moveTo>
                <a:lnTo>
                  <a:pt x="966" y="977"/>
                </a:lnTo>
                <a:lnTo>
                  <a:pt x="1118" y="977"/>
                </a:lnTo>
              </a:path>
            </a:pathLst>
          </a:custGeom>
          <a:noFill/>
          <a:ln w="190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471" name="Freeform 15"/>
          <p:cNvSpPr>
            <a:spLocks/>
          </p:cNvSpPr>
          <p:nvPr/>
        </p:nvSpPr>
        <p:spPr bwMode="auto">
          <a:xfrm>
            <a:off x="1906588" y="3832225"/>
            <a:ext cx="1666875" cy="1666875"/>
          </a:xfrm>
          <a:custGeom>
            <a:avLst/>
            <a:gdLst/>
            <a:ahLst/>
            <a:cxnLst>
              <a:cxn ang="0">
                <a:pos x="1050" y="0"/>
              </a:cxn>
              <a:cxn ang="0">
                <a:pos x="192" y="1050"/>
              </a:cxn>
              <a:cxn ang="0">
                <a:pos x="0" y="1050"/>
              </a:cxn>
            </a:cxnLst>
            <a:rect l="0" t="0" r="r" b="b"/>
            <a:pathLst>
              <a:path w="1050" h="1050">
                <a:moveTo>
                  <a:pt x="1050" y="0"/>
                </a:moveTo>
                <a:lnTo>
                  <a:pt x="192" y="1050"/>
                </a:lnTo>
                <a:lnTo>
                  <a:pt x="0" y="1050"/>
                </a:lnTo>
              </a:path>
            </a:pathLst>
          </a:custGeom>
          <a:noFill/>
          <a:ln w="190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472" name="Freeform 16"/>
          <p:cNvSpPr>
            <a:spLocks/>
          </p:cNvSpPr>
          <p:nvPr/>
        </p:nvSpPr>
        <p:spPr bwMode="auto">
          <a:xfrm>
            <a:off x="1544638" y="3173413"/>
            <a:ext cx="2174875" cy="1455737"/>
          </a:xfrm>
          <a:custGeom>
            <a:avLst/>
            <a:gdLst/>
            <a:ahLst/>
            <a:cxnLst>
              <a:cxn ang="0">
                <a:pos x="1370" y="0"/>
              </a:cxn>
              <a:cxn ang="0">
                <a:pos x="220" y="917"/>
              </a:cxn>
              <a:cxn ang="0">
                <a:pos x="0" y="917"/>
              </a:cxn>
            </a:cxnLst>
            <a:rect l="0" t="0" r="r" b="b"/>
            <a:pathLst>
              <a:path w="1370" h="917">
                <a:moveTo>
                  <a:pt x="1370" y="0"/>
                </a:moveTo>
                <a:lnTo>
                  <a:pt x="220" y="917"/>
                </a:lnTo>
                <a:lnTo>
                  <a:pt x="0" y="917"/>
                </a:lnTo>
              </a:path>
            </a:pathLst>
          </a:custGeom>
          <a:noFill/>
          <a:ln w="190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473" name="Freeform 17"/>
          <p:cNvSpPr>
            <a:spLocks/>
          </p:cNvSpPr>
          <p:nvPr/>
        </p:nvSpPr>
        <p:spPr bwMode="auto">
          <a:xfrm>
            <a:off x="4886325" y="4902200"/>
            <a:ext cx="1660525" cy="81915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856" y="516"/>
              </a:cxn>
              <a:cxn ang="0">
                <a:pos x="1046" y="516"/>
              </a:cxn>
            </a:cxnLst>
            <a:rect l="0" t="0" r="r" b="b"/>
            <a:pathLst>
              <a:path w="1046" h="516">
                <a:moveTo>
                  <a:pt x="0" y="0"/>
                </a:moveTo>
                <a:lnTo>
                  <a:pt x="856" y="516"/>
                </a:lnTo>
                <a:lnTo>
                  <a:pt x="1046" y="516"/>
                </a:lnTo>
              </a:path>
            </a:pathLst>
          </a:custGeom>
          <a:noFill/>
          <a:ln w="190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474" name="Freeform 18"/>
          <p:cNvSpPr>
            <a:spLocks/>
          </p:cNvSpPr>
          <p:nvPr/>
        </p:nvSpPr>
        <p:spPr bwMode="auto">
          <a:xfrm>
            <a:off x="4733925" y="1363663"/>
            <a:ext cx="2708275" cy="1295400"/>
          </a:xfrm>
          <a:custGeom>
            <a:avLst/>
            <a:gdLst/>
            <a:ahLst/>
            <a:cxnLst>
              <a:cxn ang="0">
                <a:pos x="1706" y="0"/>
              </a:cxn>
              <a:cxn ang="0">
                <a:pos x="1706" y="166"/>
              </a:cxn>
              <a:cxn ang="0">
                <a:pos x="0" y="816"/>
              </a:cxn>
            </a:cxnLst>
            <a:rect l="0" t="0" r="r" b="b"/>
            <a:pathLst>
              <a:path w="1706" h="816">
                <a:moveTo>
                  <a:pt x="1706" y="0"/>
                </a:moveTo>
                <a:lnTo>
                  <a:pt x="1706" y="166"/>
                </a:lnTo>
                <a:lnTo>
                  <a:pt x="0" y="816"/>
                </a:lnTo>
              </a:path>
            </a:pathLst>
          </a:custGeom>
          <a:noFill/>
          <a:ln w="190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475" name="Line 19"/>
          <p:cNvSpPr>
            <a:spLocks noChangeShapeType="1"/>
          </p:cNvSpPr>
          <p:nvPr/>
        </p:nvSpPr>
        <p:spPr bwMode="auto">
          <a:xfrm flipH="1">
            <a:off x="2112963" y="3268663"/>
            <a:ext cx="1270000" cy="1587"/>
          </a:xfrm>
          <a:prstGeom prst="line">
            <a:avLst/>
          </a:prstGeom>
          <a:noFill/>
          <a:ln w="1905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476" name="Rectangle 20"/>
          <p:cNvSpPr>
            <a:spLocks noChangeArrowheads="1"/>
          </p:cNvSpPr>
          <p:nvPr/>
        </p:nvSpPr>
        <p:spPr bwMode="auto">
          <a:xfrm>
            <a:off x="3959225" y="450850"/>
            <a:ext cx="14509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2600" b="1" i="1">
                <a:solidFill>
                  <a:srgbClr val="231F20"/>
                </a:solidFill>
                <a:latin typeface="Arial" charset="0"/>
              </a:rPr>
              <a:t>Posterior</a:t>
            </a:r>
            <a:endParaRPr lang="en-US" sz="1800">
              <a:latin typeface="Arial" charset="0"/>
            </a:endParaRPr>
          </a:p>
        </p:txBody>
      </p:sp>
      <p:sp>
        <p:nvSpPr>
          <p:cNvPr id="19477" name="Rectangle 21"/>
          <p:cNvSpPr>
            <a:spLocks noChangeArrowheads="1"/>
          </p:cNvSpPr>
          <p:nvPr/>
        </p:nvSpPr>
        <p:spPr bwMode="auto">
          <a:xfrm>
            <a:off x="4140200" y="6057900"/>
            <a:ext cx="128428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2600" b="1" i="1">
                <a:solidFill>
                  <a:srgbClr val="231F20"/>
                </a:solidFill>
                <a:latin typeface="Arial" charset="0"/>
              </a:rPr>
              <a:t>Anterior</a:t>
            </a:r>
            <a:endParaRPr lang="en-US" sz="1800">
              <a:latin typeface="Arial" charset="0"/>
            </a:endParaRPr>
          </a:p>
        </p:txBody>
      </p:sp>
      <p:sp>
        <p:nvSpPr>
          <p:cNvPr id="19478" name="Rectangle 22"/>
          <p:cNvSpPr>
            <a:spLocks noChangeArrowheads="1"/>
          </p:cNvSpPr>
          <p:nvPr/>
        </p:nvSpPr>
        <p:spPr bwMode="auto">
          <a:xfrm>
            <a:off x="2136775" y="688975"/>
            <a:ext cx="115728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2600" b="1">
                <a:solidFill>
                  <a:srgbClr val="231F20"/>
                </a:solidFill>
                <a:latin typeface="Arial" charset="0"/>
              </a:rPr>
              <a:t>Lamina</a:t>
            </a:r>
            <a:endParaRPr lang="en-US" sz="1800" b="1">
              <a:latin typeface="Arial" charset="0"/>
            </a:endParaRPr>
          </a:p>
        </p:txBody>
      </p:sp>
      <p:sp>
        <p:nvSpPr>
          <p:cNvPr id="19479" name="Rectangle 23"/>
          <p:cNvSpPr>
            <a:spLocks noChangeArrowheads="1"/>
          </p:cNvSpPr>
          <p:nvPr/>
        </p:nvSpPr>
        <p:spPr bwMode="auto">
          <a:xfrm>
            <a:off x="682625" y="3060700"/>
            <a:ext cx="1358900" cy="198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2600" b="1">
                <a:solidFill>
                  <a:srgbClr val="231F20"/>
                </a:solidFill>
                <a:latin typeface="Arial" charset="0"/>
              </a:rPr>
              <a:t>Superior</a:t>
            </a:r>
          </a:p>
          <a:p>
            <a:pPr algn="l"/>
            <a:r>
              <a:rPr lang="en-US" sz="2600" b="1">
                <a:solidFill>
                  <a:srgbClr val="231F20"/>
                </a:solidFill>
                <a:latin typeface="Arial" charset="0"/>
              </a:rPr>
              <a:t>articular</a:t>
            </a:r>
            <a:endParaRPr lang="en-US" sz="1800" b="1">
              <a:latin typeface="Arial" charset="0"/>
            </a:endParaRPr>
          </a:p>
          <a:p>
            <a:pPr algn="l"/>
            <a:r>
              <a:rPr lang="en-US" sz="2600" b="1">
                <a:solidFill>
                  <a:srgbClr val="231F20"/>
                </a:solidFill>
                <a:latin typeface="Arial" charset="0"/>
              </a:rPr>
              <a:t>process</a:t>
            </a:r>
            <a:endParaRPr lang="en-US" sz="1800" b="1">
              <a:latin typeface="Arial" charset="0"/>
            </a:endParaRPr>
          </a:p>
          <a:p>
            <a:pPr algn="l"/>
            <a:r>
              <a:rPr lang="en-US" sz="2600" b="1">
                <a:solidFill>
                  <a:srgbClr val="231F20"/>
                </a:solidFill>
                <a:latin typeface="Arial" charset="0"/>
              </a:rPr>
              <a:t>and</a:t>
            </a:r>
            <a:endParaRPr lang="en-US" sz="1800" b="1">
              <a:latin typeface="Arial" charset="0"/>
            </a:endParaRPr>
          </a:p>
          <a:p>
            <a:pPr algn="l"/>
            <a:r>
              <a:rPr lang="en-US" sz="2600" b="1">
                <a:solidFill>
                  <a:srgbClr val="231F20"/>
                </a:solidFill>
                <a:latin typeface="Arial" charset="0"/>
              </a:rPr>
              <a:t>facet</a:t>
            </a:r>
          </a:p>
        </p:txBody>
      </p:sp>
      <p:sp>
        <p:nvSpPr>
          <p:cNvPr id="19480" name="Rectangle 24"/>
          <p:cNvSpPr>
            <a:spLocks noChangeArrowheads="1"/>
          </p:cNvSpPr>
          <p:nvPr/>
        </p:nvSpPr>
        <p:spPr bwMode="auto">
          <a:xfrm>
            <a:off x="682625" y="1276350"/>
            <a:ext cx="1765300" cy="793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2600" b="1">
                <a:solidFill>
                  <a:srgbClr val="231F20"/>
                </a:solidFill>
                <a:latin typeface="Arial" charset="0"/>
              </a:rPr>
              <a:t>Transverse</a:t>
            </a:r>
          </a:p>
          <a:p>
            <a:pPr algn="l"/>
            <a:r>
              <a:rPr lang="en-US" sz="2600" b="1">
                <a:solidFill>
                  <a:srgbClr val="231F20"/>
                </a:solidFill>
                <a:latin typeface="Arial" charset="0"/>
              </a:rPr>
              <a:t>process</a:t>
            </a:r>
            <a:endParaRPr lang="en-US" sz="1800" b="1">
              <a:latin typeface="Arial" charset="0"/>
            </a:endParaRPr>
          </a:p>
        </p:txBody>
      </p:sp>
      <p:sp>
        <p:nvSpPr>
          <p:cNvPr id="19481" name="Rectangle 25"/>
          <p:cNvSpPr>
            <a:spLocks noChangeArrowheads="1"/>
          </p:cNvSpPr>
          <p:nvPr/>
        </p:nvSpPr>
        <p:spPr bwMode="auto">
          <a:xfrm>
            <a:off x="669925" y="5299075"/>
            <a:ext cx="11588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2600" b="1">
                <a:solidFill>
                  <a:srgbClr val="231F20"/>
                </a:solidFill>
                <a:latin typeface="Arial" charset="0"/>
              </a:rPr>
              <a:t>Pedicle</a:t>
            </a:r>
            <a:endParaRPr lang="en-US" sz="1800" b="1">
              <a:latin typeface="Arial" charset="0"/>
            </a:endParaRPr>
          </a:p>
        </p:txBody>
      </p:sp>
      <p:sp>
        <p:nvSpPr>
          <p:cNvPr id="19482" name="Rectangle 26"/>
          <p:cNvSpPr>
            <a:spLocks noChangeArrowheads="1"/>
          </p:cNvSpPr>
          <p:nvPr/>
        </p:nvSpPr>
        <p:spPr bwMode="auto">
          <a:xfrm>
            <a:off x="5318125" y="1063625"/>
            <a:ext cx="1303338" cy="793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2600" b="1">
                <a:solidFill>
                  <a:srgbClr val="231F20"/>
                </a:solidFill>
                <a:latin typeface="Arial" charset="0"/>
              </a:rPr>
              <a:t>Spinous</a:t>
            </a:r>
          </a:p>
          <a:p>
            <a:pPr algn="l"/>
            <a:r>
              <a:rPr lang="en-US" sz="2600" b="1">
                <a:solidFill>
                  <a:srgbClr val="231F20"/>
                </a:solidFill>
                <a:latin typeface="Arial" charset="0"/>
              </a:rPr>
              <a:t>process</a:t>
            </a:r>
            <a:endParaRPr lang="en-US" sz="1800" b="1">
              <a:latin typeface="Arial" charset="0"/>
            </a:endParaRPr>
          </a:p>
        </p:txBody>
      </p:sp>
      <p:sp>
        <p:nvSpPr>
          <p:cNvPr id="19483" name="Rectangle 27"/>
          <p:cNvSpPr>
            <a:spLocks noChangeArrowheads="1"/>
          </p:cNvSpPr>
          <p:nvPr/>
        </p:nvSpPr>
        <p:spPr bwMode="auto">
          <a:xfrm>
            <a:off x="7058025" y="595313"/>
            <a:ext cx="1433513" cy="793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2600" b="1">
                <a:solidFill>
                  <a:srgbClr val="231F20"/>
                </a:solidFill>
                <a:latin typeface="Arial" charset="0"/>
              </a:rPr>
              <a:t>Vertebral</a:t>
            </a:r>
          </a:p>
          <a:p>
            <a:pPr algn="l"/>
            <a:r>
              <a:rPr lang="en-US" sz="2600" b="1">
                <a:solidFill>
                  <a:srgbClr val="231F20"/>
                </a:solidFill>
                <a:latin typeface="Arial" charset="0"/>
              </a:rPr>
              <a:t>arch</a:t>
            </a:r>
            <a:endParaRPr lang="en-US" sz="1800" b="1">
              <a:latin typeface="Arial" charset="0"/>
            </a:endParaRPr>
          </a:p>
        </p:txBody>
      </p:sp>
      <p:sp>
        <p:nvSpPr>
          <p:cNvPr id="19484" name="Rectangle 28"/>
          <p:cNvSpPr>
            <a:spLocks noChangeArrowheads="1"/>
          </p:cNvSpPr>
          <p:nvPr/>
        </p:nvSpPr>
        <p:spPr bwMode="auto">
          <a:xfrm>
            <a:off x="6600825" y="4746625"/>
            <a:ext cx="1433513" cy="793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2600" b="1">
                <a:solidFill>
                  <a:srgbClr val="231F20"/>
                </a:solidFill>
                <a:latin typeface="Arial" charset="0"/>
              </a:rPr>
              <a:t>Vertebral</a:t>
            </a:r>
          </a:p>
          <a:p>
            <a:pPr algn="l"/>
            <a:r>
              <a:rPr lang="en-US" sz="2600" b="1">
                <a:solidFill>
                  <a:srgbClr val="231F20"/>
                </a:solidFill>
                <a:latin typeface="Arial" charset="0"/>
              </a:rPr>
              <a:t>foramen</a:t>
            </a:r>
            <a:endParaRPr lang="en-US" sz="1800" b="1">
              <a:latin typeface="Arial" charset="0"/>
            </a:endParaRPr>
          </a:p>
        </p:txBody>
      </p:sp>
      <p:sp>
        <p:nvSpPr>
          <p:cNvPr id="19485" name="Rectangle 29"/>
          <p:cNvSpPr>
            <a:spLocks noChangeArrowheads="1"/>
          </p:cNvSpPr>
          <p:nvPr/>
        </p:nvSpPr>
        <p:spPr bwMode="auto">
          <a:xfrm>
            <a:off x="6591300" y="5511800"/>
            <a:ext cx="1522413" cy="793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2600" b="1">
                <a:solidFill>
                  <a:srgbClr val="231F20"/>
                </a:solidFill>
                <a:latin typeface="Arial" charset="0"/>
              </a:rPr>
              <a:t>Body</a:t>
            </a:r>
          </a:p>
          <a:p>
            <a:pPr algn="l"/>
            <a:r>
              <a:rPr lang="en-US" sz="2600" b="1">
                <a:solidFill>
                  <a:srgbClr val="231F20"/>
                </a:solidFill>
                <a:latin typeface="Arial" charset="0"/>
              </a:rPr>
              <a:t>(centrum)</a:t>
            </a:r>
            <a:endParaRPr lang="en-US" sz="1800" b="1">
              <a:latin typeface="Arial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Cervical Vertebrae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</a:t>
            </a:r>
            <a:r>
              <a:rPr lang="en-US" baseline="-25000"/>
              <a:t>1 </a:t>
            </a:r>
            <a:r>
              <a:rPr lang="en-US"/>
              <a:t>to C</a:t>
            </a:r>
            <a:r>
              <a:rPr lang="en-US" baseline="-25000"/>
              <a:t>7</a:t>
            </a:r>
            <a:r>
              <a:rPr lang="en-US"/>
              <a:t>:</a:t>
            </a:r>
            <a:r>
              <a:rPr lang="en-US" baseline="-25000"/>
              <a:t> </a:t>
            </a:r>
            <a:r>
              <a:rPr lang="en-US"/>
              <a:t>smallest, lightest vertebrae</a:t>
            </a:r>
          </a:p>
          <a:p>
            <a:r>
              <a:rPr lang="en-US"/>
              <a:t>C</a:t>
            </a:r>
            <a:r>
              <a:rPr lang="en-US" baseline="-25000"/>
              <a:t>3 </a:t>
            </a:r>
            <a:r>
              <a:rPr lang="en-US"/>
              <a:t>to C</a:t>
            </a:r>
            <a:r>
              <a:rPr lang="en-US" baseline="-25000"/>
              <a:t>7 </a:t>
            </a:r>
            <a:r>
              <a:rPr lang="en-US"/>
              <a:t>share the following</a:t>
            </a:r>
            <a:r>
              <a:rPr lang="en-US" baseline="-25000"/>
              <a:t> </a:t>
            </a:r>
            <a:r>
              <a:rPr lang="en-US"/>
              <a:t>features </a:t>
            </a:r>
          </a:p>
          <a:p>
            <a:pPr lvl="1"/>
            <a:r>
              <a:rPr lang="en-US"/>
              <a:t>Oval body</a:t>
            </a:r>
          </a:p>
          <a:p>
            <a:pPr lvl="1"/>
            <a:r>
              <a:rPr lang="en-US"/>
              <a:t>Spinous processes are bifid (except C</a:t>
            </a:r>
            <a:r>
              <a:rPr lang="en-US" baseline="-25000"/>
              <a:t>7</a:t>
            </a:r>
            <a:r>
              <a:rPr lang="en-US"/>
              <a:t>)</a:t>
            </a:r>
          </a:p>
          <a:p>
            <a:pPr lvl="1"/>
            <a:r>
              <a:rPr lang="en-US"/>
              <a:t>Large, triangular vertebral foramen</a:t>
            </a:r>
          </a:p>
          <a:p>
            <a:pPr lvl="1"/>
            <a:r>
              <a:rPr lang="en-US"/>
              <a:t>Transverse foramen in each transverse process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2" name="Rectangle 4"/>
          <p:cNvSpPr>
            <a:spLocks noChangeArrowheads="1"/>
          </p:cNvSpPr>
          <p:nvPr/>
        </p:nvSpPr>
        <p:spPr bwMode="auto">
          <a:xfrm>
            <a:off x="8304213" y="6581775"/>
            <a:ext cx="836612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charset="0"/>
              </a:rPr>
              <a:t>Table 7.2</a:t>
            </a:r>
          </a:p>
        </p:txBody>
      </p:sp>
      <p:pic>
        <p:nvPicPr>
          <p:cNvPr id="22534" name="Picture 6"/>
          <p:cNvPicPr>
            <a:picLocks noChangeAspect="1" noChangeArrowheads="1"/>
          </p:cNvPicPr>
          <p:nvPr/>
        </p:nvPicPr>
        <p:blipFill>
          <a:blip r:embed="rId2"/>
          <a:srcRect t="15616" r="65166" b="13147"/>
          <a:stretch>
            <a:fillRect/>
          </a:stretch>
        </p:blipFill>
        <p:spPr bwMode="auto">
          <a:xfrm>
            <a:off x="609600" y="1219200"/>
            <a:ext cx="3803650" cy="4038600"/>
          </a:xfrm>
          <a:prstGeom prst="rect">
            <a:avLst/>
          </a:prstGeom>
          <a:noFill/>
        </p:spPr>
      </p:pic>
      <p:pic>
        <p:nvPicPr>
          <p:cNvPr id="22535" name="Picture 7"/>
          <p:cNvPicPr>
            <a:picLocks noChangeAspect="1" noChangeArrowheads="1"/>
          </p:cNvPicPr>
          <p:nvPr/>
        </p:nvPicPr>
        <p:blipFill>
          <a:blip r:embed="rId3"/>
          <a:srcRect t="17081" r="71416" b="12048"/>
          <a:stretch>
            <a:fillRect/>
          </a:stretch>
        </p:blipFill>
        <p:spPr bwMode="auto">
          <a:xfrm>
            <a:off x="5257800" y="1219200"/>
            <a:ext cx="3111500" cy="3810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6" name="Rectangle 4"/>
          <p:cNvSpPr>
            <a:spLocks noChangeArrowheads="1"/>
          </p:cNvSpPr>
          <p:nvPr/>
        </p:nvSpPr>
        <p:spPr bwMode="auto">
          <a:xfrm>
            <a:off x="8067675" y="6581775"/>
            <a:ext cx="107315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charset="0"/>
              </a:rPr>
              <a:t>Figure 7.20a</a:t>
            </a:r>
          </a:p>
        </p:txBody>
      </p:sp>
      <p:pic>
        <p:nvPicPr>
          <p:cNvPr id="23559" name="Picture 7" descr="figure_07_20a-jL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5613" y="584200"/>
            <a:ext cx="8231187" cy="5875338"/>
          </a:xfrm>
          <a:prstGeom prst="rect">
            <a:avLst/>
          </a:prstGeom>
          <a:noFill/>
        </p:spPr>
      </p:pic>
      <p:sp>
        <p:nvSpPr>
          <p:cNvPr id="23560" name="Line 8"/>
          <p:cNvSpPr>
            <a:spLocks noChangeShapeType="1"/>
          </p:cNvSpPr>
          <p:nvPr/>
        </p:nvSpPr>
        <p:spPr bwMode="auto">
          <a:xfrm>
            <a:off x="3538538" y="715963"/>
            <a:ext cx="2084387" cy="1587"/>
          </a:xfrm>
          <a:prstGeom prst="line">
            <a:avLst/>
          </a:prstGeom>
          <a:noFill/>
          <a:ln w="2222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3561" name="Line 9"/>
          <p:cNvSpPr>
            <a:spLocks noChangeShapeType="1"/>
          </p:cNvSpPr>
          <p:nvPr/>
        </p:nvSpPr>
        <p:spPr bwMode="auto">
          <a:xfrm>
            <a:off x="3630613" y="1109663"/>
            <a:ext cx="1992312" cy="1587"/>
          </a:xfrm>
          <a:prstGeom prst="line">
            <a:avLst/>
          </a:prstGeom>
          <a:noFill/>
          <a:ln w="2222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3562" name="Freeform 10"/>
          <p:cNvSpPr>
            <a:spLocks/>
          </p:cNvSpPr>
          <p:nvPr/>
        </p:nvSpPr>
        <p:spPr bwMode="auto">
          <a:xfrm>
            <a:off x="3478213" y="1627188"/>
            <a:ext cx="2125662" cy="123825"/>
          </a:xfrm>
          <a:custGeom>
            <a:avLst/>
            <a:gdLst/>
            <a:ahLst/>
            <a:cxnLst>
              <a:cxn ang="0">
                <a:pos x="1339" y="78"/>
              </a:cxn>
              <a:cxn ang="0">
                <a:pos x="971" y="78"/>
              </a:cxn>
              <a:cxn ang="0">
                <a:pos x="0" y="0"/>
              </a:cxn>
            </a:cxnLst>
            <a:rect l="0" t="0" r="r" b="b"/>
            <a:pathLst>
              <a:path w="1339" h="78">
                <a:moveTo>
                  <a:pt x="1339" y="78"/>
                </a:moveTo>
                <a:lnTo>
                  <a:pt x="971" y="78"/>
                </a:lnTo>
                <a:lnTo>
                  <a:pt x="0" y="0"/>
                </a:lnTo>
              </a:path>
            </a:pathLst>
          </a:custGeom>
          <a:noFill/>
          <a:ln w="222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3563" name="Line 11"/>
          <p:cNvSpPr>
            <a:spLocks noChangeShapeType="1"/>
          </p:cNvSpPr>
          <p:nvPr/>
        </p:nvSpPr>
        <p:spPr bwMode="auto">
          <a:xfrm flipH="1">
            <a:off x="3868738" y="2147888"/>
            <a:ext cx="1735137" cy="1587"/>
          </a:xfrm>
          <a:prstGeom prst="line">
            <a:avLst/>
          </a:prstGeom>
          <a:noFill/>
          <a:ln w="2222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3564" name="Line 12"/>
          <p:cNvSpPr>
            <a:spLocks noChangeShapeType="1"/>
          </p:cNvSpPr>
          <p:nvPr/>
        </p:nvSpPr>
        <p:spPr bwMode="auto">
          <a:xfrm flipH="1">
            <a:off x="3868738" y="2570163"/>
            <a:ext cx="1735137" cy="1587"/>
          </a:xfrm>
          <a:prstGeom prst="line">
            <a:avLst/>
          </a:prstGeom>
          <a:noFill/>
          <a:ln w="2222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3565" name="Freeform 13"/>
          <p:cNvSpPr>
            <a:spLocks/>
          </p:cNvSpPr>
          <p:nvPr/>
        </p:nvSpPr>
        <p:spPr bwMode="auto">
          <a:xfrm>
            <a:off x="4421188" y="2751138"/>
            <a:ext cx="1189037" cy="219075"/>
          </a:xfrm>
          <a:custGeom>
            <a:avLst/>
            <a:gdLst/>
            <a:ahLst/>
            <a:cxnLst>
              <a:cxn ang="0">
                <a:pos x="749" y="138"/>
              </a:cxn>
              <a:cxn ang="0">
                <a:pos x="381" y="138"/>
              </a:cxn>
              <a:cxn ang="0">
                <a:pos x="0" y="0"/>
              </a:cxn>
            </a:cxnLst>
            <a:rect l="0" t="0" r="r" b="b"/>
            <a:pathLst>
              <a:path w="749" h="138">
                <a:moveTo>
                  <a:pt x="749" y="138"/>
                </a:moveTo>
                <a:lnTo>
                  <a:pt x="381" y="138"/>
                </a:lnTo>
                <a:lnTo>
                  <a:pt x="0" y="0"/>
                </a:lnTo>
              </a:path>
            </a:pathLst>
          </a:custGeom>
          <a:noFill/>
          <a:ln w="222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3566" name="Freeform 14"/>
          <p:cNvSpPr>
            <a:spLocks/>
          </p:cNvSpPr>
          <p:nvPr/>
        </p:nvSpPr>
        <p:spPr bwMode="auto">
          <a:xfrm>
            <a:off x="3201988" y="3455988"/>
            <a:ext cx="2401887" cy="204787"/>
          </a:xfrm>
          <a:custGeom>
            <a:avLst/>
            <a:gdLst/>
            <a:ahLst/>
            <a:cxnLst>
              <a:cxn ang="0">
                <a:pos x="1513" y="129"/>
              </a:cxn>
              <a:cxn ang="0">
                <a:pos x="1141" y="129"/>
              </a:cxn>
              <a:cxn ang="0">
                <a:pos x="0" y="0"/>
              </a:cxn>
            </a:cxnLst>
            <a:rect l="0" t="0" r="r" b="b"/>
            <a:pathLst>
              <a:path w="1513" h="129">
                <a:moveTo>
                  <a:pt x="1513" y="129"/>
                </a:moveTo>
                <a:lnTo>
                  <a:pt x="1141" y="129"/>
                </a:lnTo>
                <a:lnTo>
                  <a:pt x="0" y="0"/>
                </a:lnTo>
              </a:path>
            </a:pathLst>
          </a:custGeom>
          <a:noFill/>
          <a:ln w="222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3567" name="Freeform 15"/>
          <p:cNvSpPr>
            <a:spLocks/>
          </p:cNvSpPr>
          <p:nvPr/>
        </p:nvSpPr>
        <p:spPr bwMode="auto">
          <a:xfrm>
            <a:off x="3757613" y="5086350"/>
            <a:ext cx="1874837" cy="149225"/>
          </a:xfrm>
          <a:custGeom>
            <a:avLst/>
            <a:gdLst/>
            <a:ahLst/>
            <a:cxnLst>
              <a:cxn ang="0">
                <a:pos x="1181" y="94"/>
              </a:cxn>
              <a:cxn ang="0">
                <a:pos x="368" y="94"/>
              </a:cxn>
              <a:cxn ang="0">
                <a:pos x="0" y="0"/>
              </a:cxn>
            </a:cxnLst>
            <a:rect l="0" t="0" r="r" b="b"/>
            <a:pathLst>
              <a:path w="1181" h="94">
                <a:moveTo>
                  <a:pt x="1181" y="94"/>
                </a:moveTo>
                <a:lnTo>
                  <a:pt x="368" y="94"/>
                </a:lnTo>
                <a:lnTo>
                  <a:pt x="0" y="0"/>
                </a:lnTo>
              </a:path>
            </a:pathLst>
          </a:custGeom>
          <a:noFill/>
          <a:ln w="222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3568" name="Line 16"/>
          <p:cNvSpPr>
            <a:spLocks noChangeShapeType="1"/>
          </p:cNvSpPr>
          <p:nvPr/>
        </p:nvSpPr>
        <p:spPr bwMode="auto">
          <a:xfrm flipH="1">
            <a:off x="4538663" y="4394200"/>
            <a:ext cx="1065212" cy="1588"/>
          </a:xfrm>
          <a:prstGeom prst="line">
            <a:avLst/>
          </a:prstGeom>
          <a:noFill/>
          <a:ln w="2222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3569" name="Line 17"/>
          <p:cNvSpPr>
            <a:spLocks noChangeShapeType="1"/>
          </p:cNvSpPr>
          <p:nvPr/>
        </p:nvSpPr>
        <p:spPr bwMode="auto">
          <a:xfrm flipH="1">
            <a:off x="4519613" y="4394200"/>
            <a:ext cx="728662" cy="447675"/>
          </a:xfrm>
          <a:prstGeom prst="line">
            <a:avLst/>
          </a:prstGeom>
          <a:noFill/>
          <a:ln w="2222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3570" name="Rectangle 18"/>
          <p:cNvSpPr>
            <a:spLocks noChangeArrowheads="1"/>
          </p:cNvSpPr>
          <p:nvPr/>
        </p:nvSpPr>
        <p:spPr bwMode="auto">
          <a:xfrm>
            <a:off x="5667375" y="571500"/>
            <a:ext cx="1570038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2100" b="1">
                <a:solidFill>
                  <a:srgbClr val="231F20"/>
                </a:solidFill>
                <a:latin typeface="Arial" charset="0"/>
              </a:rPr>
              <a:t>Dens of axis</a:t>
            </a:r>
            <a:endParaRPr lang="en-US" sz="1800" b="1">
              <a:latin typeface="Arial" charset="0"/>
            </a:endParaRPr>
          </a:p>
        </p:txBody>
      </p:sp>
      <p:sp>
        <p:nvSpPr>
          <p:cNvPr id="23571" name="Rectangle 19"/>
          <p:cNvSpPr>
            <a:spLocks noChangeArrowheads="1"/>
          </p:cNvSpPr>
          <p:nvPr/>
        </p:nvSpPr>
        <p:spPr bwMode="auto">
          <a:xfrm>
            <a:off x="5683250" y="965200"/>
            <a:ext cx="25908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2100" b="1">
                <a:solidFill>
                  <a:srgbClr val="231F20"/>
                </a:solidFill>
                <a:latin typeface="Arial" charset="0"/>
              </a:rPr>
              <a:t>Transverse ligament</a:t>
            </a:r>
          </a:p>
          <a:p>
            <a:pPr algn="l"/>
            <a:r>
              <a:rPr lang="en-US" sz="2100" b="1">
                <a:solidFill>
                  <a:srgbClr val="231F20"/>
                </a:solidFill>
                <a:latin typeface="Arial" charset="0"/>
              </a:rPr>
              <a:t>of atlas</a:t>
            </a:r>
            <a:endParaRPr lang="en-US" sz="1800" b="1">
              <a:latin typeface="Arial" charset="0"/>
            </a:endParaRPr>
          </a:p>
        </p:txBody>
      </p:sp>
      <p:sp>
        <p:nvSpPr>
          <p:cNvPr id="23572" name="Rectangle 20"/>
          <p:cNvSpPr>
            <a:spLocks noChangeArrowheads="1"/>
          </p:cNvSpPr>
          <p:nvPr/>
        </p:nvSpPr>
        <p:spPr bwMode="auto">
          <a:xfrm>
            <a:off x="5667375" y="1558925"/>
            <a:ext cx="1349375" cy="376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2100">
                <a:solidFill>
                  <a:srgbClr val="231F20"/>
                </a:solidFill>
                <a:latin typeface="Arial Black" pitchFamily="34" charset="0"/>
              </a:rPr>
              <a:t>C</a:t>
            </a:r>
            <a:r>
              <a:rPr lang="en-US" sz="2100" baseline="-25000">
                <a:solidFill>
                  <a:srgbClr val="231F20"/>
                </a:solidFill>
                <a:latin typeface="Arial Black" pitchFamily="34" charset="0"/>
              </a:rPr>
              <a:t>1</a:t>
            </a:r>
            <a:r>
              <a:rPr lang="en-US" sz="2100">
                <a:solidFill>
                  <a:srgbClr val="231F20"/>
                </a:solidFill>
                <a:latin typeface="Arial Black" pitchFamily="34" charset="0"/>
              </a:rPr>
              <a:t> (atlas)</a:t>
            </a:r>
            <a:endParaRPr lang="en-US" sz="1800">
              <a:latin typeface="Arial" charset="0"/>
            </a:endParaRPr>
          </a:p>
        </p:txBody>
      </p:sp>
      <p:sp>
        <p:nvSpPr>
          <p:cNvPr id="23573" name="Rectangle 21"/>
          <p:cNvSpPr>
            <a:spLocks noChangeArrowheads="1"/>
          </p:cNvSpPr>
          <p:nvPr/>
        </p:nvSpPr>
        <p:spPr bwMode="auto">
          <a:xfrm>
            <a:off x="5667375" y="1955800"/>
            <a:ext cx="1230313" cy="376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2100">
                <a:solidFill>
                  <a:srgbClr val="231F20"/>
                </a:solidFill>
                <a:latin typeface="Arial Black" pitchFamily="34" charset="0"/>
              </a:rPr>
              <a:t>C</a:t>
            </a:r>
            <a:r>
              <a:rPr lang="en-US" sz="2100" baseline="-25000">
                <a:solidFill>
                  <a:srgbClr val="231F20"/>
                </a:solidFill>
                <a:latin typeface="Arial Black" pitchFamily="34" charset="0"/>
              </a:rPr>
              <a:t>2</a:t>
            </a:r>
            <a:r>
              <a:rPr lang="en-US" sz="2100">
                <a:solidFill>
                  <a:srgbClr val="231F20"/>
                </a:solidFill>
                <a:latin typeface="Arial Black" pitchFamily="34" charset="0"/>
              </a:rPr>
              <a:t> (axis)</a:t>
            </a:r>
            <a:endParaRPr lang="en-US" sz="1800">
              <a:latin typeface="Arial" charset="0"/>
            </a:endParaRPr>
          </a:p>
        </p:txBody>
      </p:sp>
      <p:sp>
        <p:nvSpPr>
          <p:cNvPr id="23574" name="Rectangle 22"/>
          <p:cNvSpPr>
            <a:spLocks noChangeArrowheads="1"/>
          </p:cNvSpPr>
          <p:nvPr/>
        </p:nvSpPr>
        <p:spPr bwMode="auto">
          <a:xfrm>
            <a:off x="5667375" y="3517900"/>
            <a:ext cx="169227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2100" b="1">
                <a:solidFill>
                  <a:srgbClr val="231F20"/>
                </a:solidFill>
                <a:latin typeface="Arial" charset="0"/>
              </a:rPr>
              <a:t>Bifid spinous</a:t>
            </a:r>
          </a:p>
          <a:p>
            <a:pPr algn="l"/>
            <a:r>
              <a:rPr lang="en-US" sz="2100" b="1">
                <a:solidFill>
                  <a:srgbClr val="231F20"/>
                </a:solidFill>
                <a:latin typeface="Arial" charset="0"/>
              </a:rPr>
              <a:t>process</a:t>
            </a:r>
            <a:endParaRPr lang="en-US" sz="1800" b="1">
              <a:latin typeface="Arial" charset="0"/>
            </a:endParaRPr>
          </a:p>
        </p:txBody>
      </p:sp>
      <p:sp>
        <p:nvSpPr>
          <p:cNvPr id="23575" name="Rectangle 23"/>
          <p:cNvSpPr>
            <a:spLocks noChangeArrowheads="1"/>
          </p:cNvSpPr>
          <p:nvPr/>
        </p:nvSpPr>
        <p:spPr bwMode="auto">
          <a:xfrm>
            <a:off x="5667375" y="4251325"/>
            <a:ext cx="2809875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2100" b="1">
                <a:solidFill>
                  <a:srgbClr val="231F20"/>
                </a:solidFill>
                <a:latin typeface="Arial" charset="0"/>
              </a:rPr>
              <a:t>Transverse processes</a:t>
            </a:r>
            <a:endParaRPr lang="en-US" sz="1800" b="1">
              <a:latin typeface="Arial" charset="0"/>
            </a:endParaRPr>
          </a:p>
        </p:txBody>
      </p:sp>
      <p:sp>
        <p:nvSpPr>
          <p:cNvPr id="23576" name="Rectangle 24"/>
          <p:cNvSpPr>
            <a:spLocks noChangeArrowheads="1"/>
          </p:cNvSpPr>
          <p:nvPr/>
        </p:nvSpPr>
        <p:spPr bwMode="auto">
          <a:xfrm>
            <a:off x="5692775" y="5038725"/>
            <a:ext cx="1751013" cy="752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2100">
                <a:solidFill>
                  <a:srgbClr val="231F20"/>
                </a:solidFill>
                <a:latin typeface="Arial Black" pitchFamily="34" charset="0"/>
              </a:rPr>
              <a:t>C</a:t>
            </a:r>
            <a:r>
              <a:rPr lang="en-US" sz="2100" baseline="-25000">
                <a:solidFill>
                  <a:srgbClr val="231F20"/>
                </a:solidFill>
                <a:latin typeface="Arial Black" pitchFamily="34" charset="0"/>
              </a:rPr>
              <a:t>7</a:t>
            </a:r>
            <a:r>
              <a:rPr lang="en-US" sz="2100">
                <a:solidFill>
                  <a:srgbClr val="231F20"/>
                </a:solidFill>
                <a:latin typeface="Arial Black" pitchFamily="34" charset="0"/>
              </a:rPr>
              <a:t> (vertebra</a:t>
            </a:r>
            <a:endParaRPr lang="en-US" sz="1800">
              <a:latin typeface="Arial" charset="0"/>
            </a:endParaRPr>
          </a:p>
          <a:p>
            <a:pPr algn="l"/>
            <a:r>
              <a:rPr lang="en-US" sz="2100">
                <a:solidFill>
                  <a:srgbClr val="231F20"/>
                </a:solidFill>
                <a:latin typeface="Arial Black" pitchFamily="34" charset="0"/>
              </a:rPr>
              <a:t>prominens)</a:t>
            </a:r>
          </a:p>
        </p:txBody>
      </p:sp>
      <p:sp>
        <p:nvSpPr>
          <p:cNvPr id="23577" name="Rectangle 25"/>
          <p:cNvSpPr>
            <a:spLocks noChangeArrowheads="1"/>
          </p:cNvSpPr>
          <p:nvPr/>
        </p:nvSpPr>
        <p:spPr bwMode="auto">
          <a:xfrm>
            <a:off x="650875" y="6118225"/>
            <a:ext cx="3173413" cy="376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2100">
                <a:solidFill>
                  <a:srgbClr val="231F20"/>
                </a:solidFill>
                <a:latin typeface="Arial Black" pitchFamily="34" charset="0"/>
              </a:rPr>
              <a:t>(a) Cervical vertebrae</a:t>
            </a:r>
            <a:endParaRPr lang="en-US" sz="1800">
              <a:latin typeface="Arial" charset="0"/>
            </a:endParaRPr>
          </a:p>
        </p:txBody>
      </p:sp>
      <p:sp>
        <p:nvSpPr>
          <p:cNvPr id="23578" name="Rectangle 26"/>
          <p:cNvSpPr>
            <a:spLocks noChangeArrowheads="1"/>
          </p:cNvSpPr>
          <p:nvPr/>
        </p:nvSpPr>
        <p:spPr bwMode="auto">
          <a:xfrm>
            <a:off x="5667375" y="2378075"/>
            <a:ext cx="327025" cy="376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2100">
                <a:solidFill>
                  <a:srgbClr val="231F20"/>
                </a:solidFill>
                <a:latin typeface="Arial Black" pitchFamily="34" charset="0"/>
              </a:rPr>
              <a:t>C</a:t>
            </a:r>
            <a:r>
              <a:rPr lang="en-US" sz="2100" baseline="-25000">
                <a:solidFill>
                  <a:srgbClr val="231F20"/>
                </a:solidFill>
                <a:latin typeface="Arial Black" pitchFamily="34" charset="0"/>
              </a:rPr>
              <a:t>3</a:t>
            </a:r>
            <a:endParaRPr lang="en-US" sz="1800">
              <a:latin typeface="Arial" charset="0"/>
            </a:endParaRPr>
          </a:p>
        </p:txBody>
      </p:sp>
      <p:sp>
        <p:nvSpPr>
          <p:cNvPr id="23579" name="Rectangle 27"/>
          <p:cNvSpPr>
            <a:spLocks noChangeArrowheads="1"/>
          </p:cNvSpPr>
          <p:nvPr/>
        </p:nvSpPr>
        <p:spPr bwMode="auto">
          <a:xfrm>
            <a:off x="5667375" y="2816225"/>
            <a:ext cx="20447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2100" b="1">
                <a:solidFill>
                  <a:srgbClr val="231F20"/>
                </a:solidFill>
                <a:latin typeface="Arial" charset="0"/>
              </a:rPr>
              <a:t>Inferior articular</a:t>
            </a:r>
          </a:p>
          <a:p>
            <a:pPr algn="l"/>
            <a:r>
              <a:rPr lang="en-US" sz="2100" b="1">
                <a:solidFill>
                  <a:srgbClr val="231F20"/>
                </a:solidFill>
                <a:latin typeface="Arial" charset="0"/>
              </a:rPr>
              <a:t>process</a:t>
            </a:r>
            <a:endParaRPr lang="en-US" sz="1800" b="1">
              <a:latin typeface="Arial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Cervical Vertebrae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</a:t>
            </a:r>
            <a:r>
              <a:rPr lang="en-US" baseline="-25000"/>
              <a:t>1</a:t>
            </a:r>
            <a:r>
              <a:rPr lang="en-US"/>
              <a:t> (atlas) and C</a:t>
            </a:r>
            <a:r>
              <a:rPr lang="en-US" baseline="-25000"/>
              <a:t>2</a:t>
            </a:r>
            <a:r>
              <a:rPr lang="en-US"/>
              <a:t> (axis) have unique features </a:t>
            </a:r>
          </a:p>
          <a:p>
            <a:r>
              <a:rPr lang="en-US"/>
              <a:t>Atlas (C</a:t>
            </a:r>
            <a:r>
              <a:rPr lang="en-US" baseline="-25000"/>
              <a:t>1</a:t>
            </a:r>
            <a:r>
              <a:rPr lang="en-US"/>
              <a:t>)</a:t>
            </a:r>
          </a:p>
          <a:p>
            <a:pPr lvl="1"/>
            <a:r>
              <a:rPr lang="en-US"/>
              <a:t>No body or spinous process</a:t>
            </a:r>
          </a:p>
          <a:p>
            <a:pPr lvl="1"/>
            <a:r>
              <a:rPr lang="en-US"/>
              <a:t>Consists of anterior and posterior arches, and two lateral masses</a:t>
            </a:r>
          </a:p>
          <a:p>
            <a:pPr lvl="1"/>
            <a:r>
              <a:rPr lang="en-US"/>
              <a:t>Superior surfaces of lateral masses articulate with the occipital condyles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8" name="Rectangle 4"/>
          <p:cNvSpPr>
            <a:spLocks noChangeArrowheads="1"/>
          </p:cNvSpPr>
          <p:nvPr/>
        </p:nvSpPr>
        <p:spPr bwMode="auto">
          <a:xfrm>
            <a:off x="7923213" y="6581775"/>
            <a:ext cx="1217612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charset="0"/>
              </a:rPr>
              <a:t>Figure 7.19a-b</a:t>
            </a:r>
          </a:p>
        </p:txBody>
      </p:sp>
      <p:pic>
        <p:nvPicPr>
          <p:cNvPr id="26631" name="Picture 7"/>
          <p:cNvPicPr>
            <a:picLocks noChangeAspect="1" noChangeArrowheads="1"/>
          </p:cNvPicPr>
          <p:nvPr/>
        </p:nvPicPr>
        <p:blipFill>
          <a:blip r:embed="rId2" cstate="print"/>
          <a:srcRect t="2158" b="50706"/>
          <a:stretch>
            <a:fillRect/>
          </a:stretch>
        </p:blipFill>
        <p:spPr bwMode="auto">
          <a:xfrm>
            <a:off x="303213" y="1630363"/>
            <a:ext cx="8535987" cy="3017837"/>
          </a:xfrm>
          <a:prstGeom prst="rect">
            <a:avLst/>
          </a:prstGeom>
          <a:noFill/>
        </p:spPr>
      </p:pic>
      <p:sp>
        <p:nvSpPr>
          <p:cNvPr id="26632" name="Freeform 8"/>
          <p:cNvSpPr>
            <a:spLocks/>
          </p:cNvSpPr>
          <p:nvPr/>
        </p:nvSpPr>
        <p:spPr bwMode="auto">
          <a:xfrm>
            <a:off x="1690688" y="2746375"/>
            <a:ext cx="396875" cy="8794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50" y="0"/>
              </a:cxn>
              <a:cxn ang="0">
                <a:pos x="250" y="554"/>
              </a:cxn>
              <a:cxn ang="0">
                <a:pos x="170" y="554"/>
              </a:cxn>
            </a:cxnLst>
            <a:rect l="0" t="0" r="r" b="b"/>
            <a:pathLst>
              <a:path w="250" h="554">
                <a:moveTo>
                  <a:pt x="0" y="0"/>
                </a:moveTo>
                <a:lnTo>
                  <a:pt x="250" y="0"/>
                </a:lnTo>
                <a:lnTo>
                  <a:pt x="250" y="554"/>
                </a:lnTo>
                <a:lnTo>
                  <a:pt x="170" y="554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6633" name="Freeform 9"/>
          <p:cNvSpPr>
            <a:spLocks/>
          </p:cNvSpPr>
          <p:nvPr/>
        </p:nvSpPr>
        <p:spPr bwMode="auto">
          <a:xfrm>
            <a:off x="2087563" y="2746375"/>
            <a:ext cx="323850" cy="358775"/>
          </a:xfrm>
          <a:custGeom>
            <a:avLst/>
            <a:gdLst/>
            <a:ahLst/>
            <a:cxnLst>
              <a:cxn ang="0">
                <a:pos x="0" y="226"/>
              </a:cxn>
              <a:cxn ang="0">
                <a:pos x="204" y="86"/>
              </a:cxn>
              <a:cxn ang="0">
                <a:pos x="204" y="0"/>
              </a:cxn>
            </a:cxnLst>
            <a:rect l="0" t="0" r="r" b="b"/>
            <a:pathLst>
              <a:path w="204" h="226">
                <a:moveTo>
                  <a:pt x="0" y="226"/>
                </a:moveTo>
                <a:lnTo>
                  <a:pt x="204" y="86"/>
                </a:lnTo>
                <a:lnTo>
                  <a:pt x="204" y="0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6634" name="Freeform 10"/>
          <p:cNvSpPr>
            <a:spLocks/>
          </p:cNvSpPr>
          <p:nvPr/>
        </p:nvSpPr>
        <p:spPr bwMode="auto">
          <a:xfrm>
            <a:off x="2744788" y="2727325"/>
            <a:ext cx="517525" cy="892175"/>
          </a:xfrm>
          <a:custGeom>
            <a:avLst/>
            <a:gdLst/>
            <a:ahLst/>
            <a:cxnLst>
              <a:cxn ang="0">
                <a:pos x="326" y="0"/>
              </a:cxn>
              <a:cxn ang="0">
                <a:pos x="0" y="0"/>
              </a:cxn>
              <a:cxn ang="0">
                <a:pos x="0" y="562"/>
              </a:cxn>
              <a:cxn ang="0">
                <a:pos x="130" y="562"/>
              </a:cxn>
            </a:cxnLst>
            <a:rect l="0" t="0" r="r" b="b"/>
            <a:pathLst>
              <a:path w="326" h="562">
                <a:moveTo>
                  <a:pt x="326" y="0"/>
                </a:moveTo>
                <a:lnTo>
                  <a:pt x="0" y="0"/>
                </a:lnTo>
                <a:lnTo>
                  <a:pt x="0" y="562"/>
                </a:lnTo>
                <a:lnTo>
                  <a:pt x="130" y="562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6635" name="Freeform 11"/>
          <p:cNvSpPr>
            <a:spLocks/>
          </p:cNvSpPr>
          <p:nvPr/>
        </p:nvSpPr>
        <p:spPr bwMode="auto">
          <a:xfrm>
            <a:off x="1776413" y="3651250"/>
            <a:ext cx="473075" cy="263525"/>
          </a:xfrm>
          <a:custGeom>
            <a:avLst/>
            <a:gdLst/>
            <a:ahLst/>
            <a:cxnLst>
              <a:cxn ang="0">
                <a:pos x="298" y="0"/>
              </a:cxn>
              <a:cxn ang="0">
                <a:pos x="112" y="166"/>
              </a:cxn>
              <a:cxn ang="0">
                <a:pos x="0" y="166"/>
              </a:cxn>
            </a:cxnLst>
            <a:rect l="0" t="0" r="r" b="b"/>
            <a:pathLst>
              <a:path w="298" h="166">
                <a:moveTo>
                  <a:pt x="298" y="0"/>
                </a:moveTo>
                <a:lnTo>
                  <a:pt x="112" y="166"/>
                </a:lnTo>
                <a:lnTo>
                  <a:pt x="0" y="166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6636" name="Freeform 12"/>
          <p:cNvSpPr>
            <a:spLocks/>
          </p:cNvSpPr>
          <p:nvPr/>
        </p:nvSpPr>
        <p:spPr bwMode="auto">
          <a:xfrm>
            <a:off x="2398713" y="3733800"/>
            <a:ext cx="403225" cy="8572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44" y="54"/>
              </a:cxn>
              <a:cxn ang="0">
                <a:pos x="254" y="54"/>
              </a:cxn>
            </a:cxnLst>
            <a:rect l="0" t="0" r="r" b="b"/>
            <a:pathLst>
              <a:path w="254" h="54">
                <a:moveTo>
                  <a:pt x="0" y="0"/>
                </a:moveTo>
                <a:lnTo>
                  <a:pt x="144" y="54"/>
                </a:lnTo>
                <a:lnTo>
                  <a:pt x="254" y="54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6637" name="Freeform 13"/>
          <p:cNvSpPr>
            <a:spLocks/>
          </p:cNvSpPr>
          <p:nvPr/>
        </p:nvSpPr>
        <p:spPr bwMode="auto">
          <a:xfrm>
            <a:off x="3106738" y="3260725"/>
            <a:ext cx="688975" cy="18415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334" y="116"/>
              </a:cxn>
              <a:cxn ang="0">
                <a:pos x="434" y="116"/>
              </a:cxn>
            </a:cxnLst>
            <a:rect l="0" t="0" r="r" b="b"/>
            <a:pathLst>
              <a:path w="434" h="116">
                <a:moveTo>
                  <a:pt x="0" y="0"/>
                </a:moveTo>
                <a:lnTo>
                  <a:pt x="334" y="116"/>
                </a:lnTo>
                <a:lnTo>
                  <a:pt x="434" y="116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6638" name="Freeform 14"/>
          <p:cNvSpPr>
            <a:spLocks/>
          </p:cNvSpPr>
          <p:nvPr/>
        </p:nvSpPr>
        <p:spPr bwMode="auto">
          <a:xfrm>
            <a:off x="3592513" y="2698750"/>
            <a:ext cx="184150" cy="381000"/>
          </a:xfrm>
          <a:custGeom>
            <a:avLst/>
            <a:gdLst/>
            <a:ahLst/>
            <a:cxnLst>
              <a:cxn ang="0">
                <a:pos x="116" y="0"/>
              </a:cxn>
              <a:cxn ang="0">
                <a:pos x="46" y="0"/>
              </a:cxn>
              <a:cxn ang="0">
                <a:pos x="0" y="240"/>
              </a:cxn>
            </a:cxnLst>
            <a:rect l="0" t="0" r="r" b="b"/>
            <a:pathLst>
              <a:path w="116" h="240">
                <a:moveTo>
                  <a:pt x="116" y="0"/>
                </a:moveTo>
                <a:lnTo>
                  <a:pt x="46" y="0"/>
                </a:lnTo>
                <a:lnTo>
                  <a:pt x="0" y="240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6639" name="Line 15"/>
          <p:cNvSpPr>
            <a:spLocks noChangeShapeType="1"/>
          </p:cNvSpPr>
          <p:nvPr/>
        </p:nvSpPr>
        <p:spPr bwMode="auto">
          <a:xfrm flipH="1" flipV="1">
            <a:off x="2411413" y="2882900"/>
            <a:ext cx="333375" cy="222250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6640" name="Line 16"/>
          <p:cNvSpPr>
            <a:spLocks noChangeShapeType="1"/>
          </p:cNvSpPr>
          <p:nvPr/>
        </p:nvSpPr>
        <p:spPr bwMode="auto">
          <a:xfrm>
            <a:off x="2490788" y="1943100"/>
            <a:ext cx="981075" cy="1588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6641" name="Line 17"/>
          <p:cNvSpPr>
            <a:spLocks noChangeShapeType="1"/>
          </p:cNvSpPr>
          <p:nvPr/>
        </p:nvSpPr>
        <p:spPr bwMode="auto">
          <a:xfrm flipH="1">
            <a:off x="3005138" y="2330450"/>
            <a:ext cx="466725" cy="1588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6642" name="Freeform 18"/>
          <p:cNvSpPr>
            <a:spLocks/>
          </p:cNvSpPr>
          <p:nvPr/>
        </p:nvSpPr>
        <p:spPr bwMode="auto">
          <a:xfrm>
            <a:off x="760413" y="1698625"/>
            <a:ext cx="250825" cy="47625"/>
          </a:xfrm>
          <a:custGeom>
            <a:avLst/>
            <a:gdLst/>
            <a:ahLst/>
            <a:cxnLst>
              <a:cxn ang="0">
                <a:pos x="158" y="30"/>
              </a:cxn>
              <a:cxn ang="0">
                <a:pos x="98" y="30"/>
              </a:cxn>
              <a:cxn ang="0">
                <a:pos x="0" y="0"/>
              </a:cxn>
            </a:cxnLst>
            <a:rect l="0" t="0" r="r" b="b"/>
            <a:pathLst>
              <a:path w="158" h="30">
                <a:moveTo>
                  <a:pt x="158" y="30"/>
                </a:moveTo>
                <a:lnTo>
                  <a:pt x="98" y="30"/>
                </a:lnTo>
                <a:lnTo>
                  <a:pt x="0" y="0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6644" name="Freeform 20"/>
          <p:cNvSpPr>
            <a:spLocks/>
          </p:cNvSpPr>
          <p:nvPr/>
        </p:nvSpPr>
        <p:spPr bwMode="auto">
          <a:xfrm>
            <a:off x="6524625" y="2860675"/>
            <a:ext cx="403225" cy="152400"/>
          </a:xfrm>
          <a:custGeom>
            <a:avLst/>
            <a:gdLst/>
            <a:ahLst/>
            <a:cxnLst>
              <a:cxn ang="0">
                <a:pos x="0" y="96"/>
              </a:cxn>
              <a:cxn ang="0">
                <a:pos x="254" y="66"/>
              </a:cxn>
              <a:cxn ang="0">
                <a:pos x="254" y="0"/>
              </a:cxn>
            </a:cxnLst>
            <a:rect l="0" t="0" r="r" b="b"/>
            <a:pathLst>
              <a:path w="254" h="96">
                <a:moveTo>
                  <a:pt x="0" y="96"/>
                </a:moveTo>
                <a:lnTo>
                  <a:pt x="254" y="66"/>
                </a:lnTo>
                <a:lnTo>
                  <a:pt x="254" y="0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6645" name="Freeform 21"/>
          <p:cNvSpPr>
            <a:spLocks/>
          </p:cNvSpPr>
          <p:nvPr/>
        </p:nvSpPr>
        <p:spPr bwMode="auto">
          <a:xfrm>
            <a:off x="7115175" y="2755900"/>
            <a:ext cx="342900" cy="679450"/>
          </a:xfrm>
          <a:custGeom>
            <a:avLst/>
            <a:gdLst/>
            <a:ahLst/>
            <a:cxnLst>
              <a:cxn ang="0">
                <a:pos x="70" y="428"/>
              </a:cxn>
              <a:cxn ang="0">
                <a:pos x="0" y="398"/>
              </a:cxn>
              <a:cxn ang="0">
                <a:pos x="160" y="0"/>
              </a:cxn>
              <a:cxn ang="0">
                <a:pos x="216" y="22"/>
              </a:cxn>
            </a:cxnLst>
            <a:rect l="0" t="0" r="r" b="b"/>
            <a:pathLst>
              <a:path w="216" h="428">
                <a:moveTo>
                  <a:pt x="70" y="428"/>
                </a:moveTo>
                <a:lnTo>
                  <a:pt x="0" y="398"/>
                </a:lnTo>
                <a:lnTo>
                  <a:pt x="160" y="0"/>
                </a:lnTo>
                <a:lnTo>
                  <a:pt x="216" y="22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6646" name="Freeform 22"/>
          <p:cNvSpPr>
            <a:spLocks/>
          </p:cNvSpPr>
          <p:nvPr/>
        </p:nvSpPr>
        <p:spPr bwMode="auto">
          <a:xfrm>
            <a:off x="6213475" y="3644900"/>
            <a:ext cx="635000" cy="454025"/>
          </a:xfrm>
          <a:custGeom>
            <a:avLst/>
            <a:gdLst/>
            <a:ahLst/>
            <a:cxnLst>
              <a:cxn ang="0">
                <a:pos x="0" y="286"/>
              </a:cxn>
              <a:cxn ang="0">
                <a:pos x="110" y="286"/>
              </a:cxn>
              <a:cxn ang="0">
                <a:pos x="400" y="0"/>
              </a:cxn>
            </a:cxnLst>
            <a:rect l="0" t="0" r="r" b="b"/>
            <a:pathLst>
              <a:path w="400" h="286">
                <a:moveTo>
                  <a:pt x="0" y="286"/>
                </a:moveTo>
                <a:lnTo>
                  <a:pt x="110" y="286"/>
                </a:lnTo>
                <a:lnTo>
                  <a:pt x="400" y="0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6647" name="Freeform 23"/>
          <p:cNvSpPr>
            <a:spLocks/>
          </p:cNvSpPr>
          <p:nvPr/>
        </p:nvSpPr>
        <p:spPr bwMode="auto">
          <a:xfrm>
            <a:off x="6908800" y="3816350"/>
            <a:ext cx="282575" cy="266700"/>
          </a:xfrm>
          <a:custGeom>
            <a:avLst/>
            <a:gdLst/>
            <a:ahLst/>
            <a:cxnLst>
              <a:cxn ang="0">
                <a:pos x="178" y="168"/>
              </a:cxn>
              <a:cxn ang="0">
                <a:pos x="76" y="168"/>
              </a:cxn>
              <a:cxn ang="0">
                <a:pos x="0" y="0"/>
              </a:cxn>
            </a:cxnLst>
            <a:rect l="0" t="0" r="r" b="b"/>
            <a:pathLst>
              <a:path w="178" h="168">
                <a:moveTo>
                  <a:pt x="178" y="168"/>
                </a:moveTo>
                <a:lnTo>
                  <a:pt x="76" y="168"/>
                </a:lnTo>
                <a:lnTo>
                  <a:pt x="0" y="0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6648" name="Freeform 24"/>
          <p:cNvSpPr>
            <a:spLocks/>
          </p:cNvSpPr>
          <p:nvPr/>
        </p:nvSpPr>
        <p:spPr bwMode="auto">
          <a:xfrm>
            <a:off x="7175500" y="3660775"/>
            <a:ext cx="768350" cy="1588"/>
          </a:xfrm>
          <a:custGeom>
            <a:avLst/>
            <a:gdLst/>
            <a:ahLst/>
            <a:cxnLst>
              <a:cxn ang="0">
                <a:pos x="484" y="0"/>
              </a:cxn>
              <a:cxn ang="0">
                <a:pos x="386" y="0"/>
              </a:cxn>
              <a:cxn ang="0">
                <a:pos x="0" y="0"/>
              </a:cxn>
            </a:cxnLst>
            <a:rect l="0" t="0" r="r" b="b"/>
            <a:pathLst>
              <a:path w="484">
                <a:moveTo>
                  <a:pt x="484" y="0"/>
                </a:moveTo>
                <a:lnTo>
                  <a:pt x="386" y="0"/>
                </a:lnTo>
                <a:lnTo>
                  <a:pt x="0" y="0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6649" name="Freeform 25"/>
          <p:cNvSpPr>
            <a:spLocks/>
          </p:cNvSpPr>
          <p:nvPr/>
        </p:nvSpPr>
        <p:spPr bwMode="auto">
          <a:xfrm>
            <a:off x="7629525" y="2292350"/>
            <a:ext cx="317500" cy="844550"/>
          </a:xfrm>
          <a:custGeom>
            <a:avLst/>
            <a:gdLst/>
            <a:ahLst/>
            <a:cxnLst>
              <a:cxn ang="0">
                <a:pos x="200" y="0"/>
              </a:cxn>
              <a:cxn ang="0">
                <a:pos x="92" y="0"/>
              </a:cxn>
              <a:cxn ang="0">
                <a:pos x="0" y="532"/>
              </a:cxn>
            </a:cxnLst>
            <a:rect l="0" t="0" r="r" b="b"/>
            <a:pathLst>
              <a:path w="200" h="532">
                <a:moveTo>
                  <a:pt x="200" y="0"/>
                </a:moveTo>
                <a:lnTo>
                  <a:pt x="92" y="0"/>
                </a:lnTo>
                <a:lnTo>
                  <a:pt x="0" y="532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6650" name="Freeform 26"/>
          <p:cNvSpPr>
            <a:spLocks/>
          </p:cNvSpPr>
          <p:nvPr/>
        </p:nvSpPr>
        <p:spPr bwMode="auto">
          <a:xfrm>
            <a:off x="6946900" y="1866900"/>
            <a:ext cx="581025" cy="92075"/>
          </a:xfrm>
          <a:custGeom>
            <a:avLst/>
            <a:gdLst/>
            <a:ahLst/>
            <a:cxnLst>
              <a:cxn ang="0">
                <a:pos x="366" y="0"/>
              </a:cxn>
              <a:cxn ang="0">
                <a:pos x="298" y="0"/>
              </a:cxn>
              <a:cxn ang="0">
                <a:pos x="0" y="58"/>
              </a:cxn>
            </a:cxnLst>
            <a:rect l="0" t="0" r="r" b="b"/>
            <a:pathLst>
              <a:path w="366" h="58">
                <a:moveTo>
                  <a:pt x="366" y="0"/>
                </a:moveTo>
                <a:lnTo>
                  <a:pt x="298" y="0"/>
                </a:lnTo>
                <a:lnTo>
                  <a:pt x="0" y="58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6651" name="Freeform 27"/>
          <p:cNvSpPr>
            <a:spLocks/>
          </p:cNvSpPr>
          <p:nvPr/>
        </p:nvSpPr>
        <p:spPr bwMode="auto">
          <a:xfrm>
            <a:off x="6197600" y="2038350"/>
            <a:ext cx="212725" cy="2825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54" y="0"/>
              </a:cxn>
              <a:cxn ang="0">
                <a:pos x="134" y="178"/>
              </a:cxn>
            </a:cxnLst>
            <a:rect l="0" t="0" r="r" b="b"/>
            <a:pathLst>
              <a:path w="134" h="178">
                <a:moveTo>
                  <a:pt x="0" y="0"/>
                </a:moveTo>
                <a:lnTo>
                  <a:pt x="54" y="0"/>
                </a:lnTo>
                <a:lnTo>
                  <a:pt x="134" y="178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6652" name="Freeform 28"/>
          <p:cNvSpPr>
            <a:spLocks/>
          </p:cNvSpPr>
          <p:nvPr/>
        </p:nvSpPr>
        <p:spPr bwMode="auto">
          <a:xfrm>
            <a:off x="5273675" y="2800350"/>
            <a:ext cx="101600" cy="41275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58"/>
              </a:cxn>
              <a:cxn ang="0">
                <a:pos x="64" y="260"/>
              </a:cxn>
            </a:cxnLst>
            <a:rect l="0" t="0" r="r" b="b"/>
            <a:pathLst>
              <a:path w="64" h="260">
                <a:moveTo>
                  <a:pt x="0" y="0"/>
                </a:moveTo>
                <a:lnTo>
                  <a:pt x="0" y="58"/>
                </a:lnTo>
                <a:lnTo>
                  <a:pt x="64" y="260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6653" name="Freeform 29"/>
          <p:cNvSpPr>
            <a:spLocks/>
          </p:cNvSpPr>
          <p:nvPr/>
        </p:nvSpPr>
        <p:spPr bwMode="auto">
          <a:xfrm>
            <a:off x="5397500" y="3152775"/>
            <a:ext cx="314325" cy="412750"/>
          </a:xfrm>
          <a:custGeom>
            <a:avLst/>
            <a:gdLst/>
            <a:ahLst/>
            <a:cxnLst>
              <a:cxn ang="0">
                <a:pos x="0" y="260"/>
              </a:cxn>
              <a:cxn ang="0">
                <a:pos x="0" y="208"/>
              </a:cxn>
              <a:cxn ang="0">
                <a:pos x="198" y="0"/>
              </a:cxn>
            </a:cxnLst>
            <a:rect l="0" t="0" r="r" b="b"/>
            <a:pathLst>
              <a:path w="198" h="260">
                <a:moveTo>
                  <a:pt x="0" y="260"/>
                </a:moveTo>
                <a:lnTo>
                  <a:pt x="0" y="208"/>
                </a:lnTo>
                <a:lnTo>
                  <a:pt x="198" y="0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6654" name="Freeform 30"/>
          <p:cNvSpPr>
            <a:spLocks/>
          </p:cNvSpPr>
          <p:nvPr/>
        </p:nvSpPr>
        <p:spPr bwMode="auto">
          <a:xfrm>
            <a:off x="6292850" y="2771775"/>
            <a:ext cx="390525" cy="673100"/>
          </a:xfrm>
          <a:custGeom>
            <a:avLst/>
            <a:gdLst/>
            <a:ahLst/>
            <a:cxnLst>
              <a:cxn ang="0">
                <a:pos x="190" y="424"/>
              </a:cxn>
              <a:cxn ang="0">
                <a:pos x="246" y="402"/>
              </a:cxn>
              <a:cxn ang="0">
                <a:pos x="82" y="0"/>
              </a:cxn>
              <a:cxn ang="0">
                <a:pos x="0" y="34"/>
              </a:cxn>
            </a:cxnLst>
            <a:rect l="0" t="0" r="r" b="b"/>
            <a:pathLst>
              <a:path w="246" h="424">
                <a:moveTo>
                  <a:pt x="190" y="424"/>
                </a:moveTo>
                <a:lnTo>
                  <a:pt x="246" y="402"/>
                </a:lnTo>
                <a:lnTo>
                  <a:pt x="82" y="0"/>
                </a:lnTo>
                <a:lnTo>
                  <a:pt x="0" y="34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6661" name="Line 37"/>
          <p:cNvSpPr>
            <a:spLocks noChangeShapeType="1"/>
          </p:cNvSpPr>
          <p:nvPr/>
        </p:nvSpPr>
        <p:spPr bwMode="auto">
          <a:xfrm>
            <a:off x="6927850" y="2965450"/>
            <a:ext cx="317500" cy="98425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6665" name="Rectangle 41"/>
          <p:cNvSpPr>
            <a:spLocks noChangeArrowheads="1"/>
          </p:cNvSpPr>
          <p:nvPr/>
        </p:nvSpPr>
        <p:spPr bwMode="auto">
          <a:xfrm>
            <a:off x="619125" y="3808413"/>
            <a:ext cx="1114425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1400" b="1">
                <a:solidFill>
                  <a:srgbClr val="231F20"/>
                </a:solidFill>
                <a:latin typeface="Arial" charset="0"/>
              </a:rPr>
              <a:t>Anterior arch</a:t>
            </a:r>
            <a:endParaRPr lang="en-US" sz="1800" b="1">
              <a:latin typeface="Arial" charset="0"/>
            </a:endParaRPr>
          </a:p>
        </p:txBody>
      </p:sp>
      <p:sp>
        <p:nvSpPr>
          <p:cNvPr id="26666" name="Rectangle 42"/>
          <p:cNvSpPr>
            <a:spLocks noChangeArrowheads="1"/>
          </p:cNvSpPr>
          <p:nvPr/>
        </p:nvSpPr>
        <p:spPr bwMode="auto">
          <a:xfrm>
            <a:off x="3829050" y="3348038"/>
            <a:ext cx="730250" cy="638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1400" b="1">
                <a:solidFill>
                  <a:srgbClr val="231F20"/>
                </a:solidFill>
                <a:latin typeface="Arial" charset="0"/>
              </a:rPr>
              <a:t>Superior</a:t>
            </a:r>
          </a:p>
          <a:p>
            <a:pPr algn="l"/>
            <a:r>
              <a:rPr lang="en-US" sz="1400" b="1">
                <a:solidFill>
                  <a:srgbClr val="231F20"/>
                </a:solidFill>
                <a:latin typeface="Arial" charset="0"/>
              </a:rPr>
              <a:t>articular</a:t>
            </a:r>
            <a:endParaRPr lang="en-US" sz="1800" b="1">
              <a:latin typeface="Arial" charset="0"/>
            </a:endParaRPr>
          </a:p>
          <a:p>
            <a:pPr algn="l"/>
            <a:r>
              <a:rPr lang="en-US" sz="1400" b="1">
                <a:solidFill>
                  <a:srgbClr val="231F20"/>
                </a:solidFill>
                <a:latin typeface="Arial" charset="0"/>
              </a:rPr>
              <a:t>facet</a:t>
            </a:r>
          </a:p>
        </p:txBody>
      </p:sp>
      <p:sp>
        <p:nvSpPr>
          <p:cNvPr id="26667" name="Rectangle 43"/>
          <p:cNvSpPr>
            <a:spLocks noChangeArrowheads="1"/>
          </p:cNvSpPr>
          <p:nvPr/>
        </p:nvSpPr>
        <p:spPr bwMode="auto">
          <a:xfrm>
            <a:off x="3810000" y="2589213"/>
            <a:ext cx="946150" cy="42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1400" b="1">
                <a:solidFill>
                  <a:srgbClr val="231F20"/>
                </a:solidFill>
                <a:latin typeface="Arial" charset="0"/>
              </a:rPr>
              <a:t>Transverse</a:t>
            </a:r>
          </a:p>
          <a:p>
            <a:pPr algn="l"/>
            <a:r>
              <a:rPr lang="en-US" sz="1400" b="1">
                <a:solidFill>
                  <a:srgbClr val="231F20"/>
                </a:solidFill>
                <a:latin typeface="Arial" charset="0"/>
              </a:rPr>
              <a:t>foramen </a:t>
            </a:r>
          </a:p>
        </p:txBody>
      </p:sp>
      <p:sp>
        <p:nvSpPr>
          <p:cNvPr id="26668" name="Rectangle 44"/>
          <p:cNvSpPr>
            <a:spLocks noChangeArrowheads="1"/>
          </p:cNvSpPr>
          <p:nvPr/>
        </p:nvSpPr>
        <p:spPr bwMode="auto">
          <a:xfrm>
            <a:off x="3505200" y="2220913"/>
            <a:ext cx="1203325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1400" b="1">
                <a:solidFill>
                  <a:srgbClr val="231F20"/>
                </a:solidFill>
                <a:latin typeface="Arial" charset="0"/>
              </a:rPr>
              <a:t>Posterior arch</a:t>
            </a:r>
            <a:endParaRPr lang="en-US" sz="1800" b="1">
              <a:latin typeface="Arial" charset="0"/>
            </a:endParaRPr>
          </a:p>
        </p:txBody>
      </p:sp>
      <p:sp>
        <p:nvSpPr>
          <p:cNvPr id="26669" name="Rectangle 45"/>
          <p:cNvSpPr>
            <a:spLocks noChangeArrowheads="1"/>
          </p:cNvSpPr>
          <p:nvPr/>
        </p:nvSpPr>
        <p:spPr bwMode="auto">
          <a:xfrm>
            <a:off x="3505200" y="1833563"/>
            <a:ext cx="779463" cy="42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1400" b="1">
                <a:solidFill>
                  <a:srgbClr val="231F20"/>
                </a:solidFill>
                <a:latin typeface="Arial" charset="0"/>
              </a:rPr>
              <a:t>Posterior</a:t>
            </a:r>
          </a:p>
          <a:p>
            <a:pPr algn="l"/>
            <a:r>
              <a:rPr lang="en-US" sz="1400" b="1">
                <a:solidFill>
                  <a:srgbClr val="231F20"/>
                </a:solidFill>
                <a:latin typeface="Arial" charset="0"/>
              </a:rPr>
              <a:t>tubercle</a:t>
            </a:r>
          </a:p>
        </p:txBody>
      </p:sp>
      <p:sp>
        <p:nvSpPr>
          <p:cNvPr id="26670" name="Rectangle 46"/>
          <p:cNvSpPr>
            <a:spLocks noChangeArrowheads="1"/>
          </p:cNvSpPr>
          <p:nvPr/>
        </p:nvSpPr>
        <p:spPr bwMode="auto">
          <a:xfrm>
            <a:off x="2844800" y="3725863"/>
            <a:ext cx="738188" cy="42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1400" b="1">
                <a:solidFill>
                  <a:srgbClr val="231F20"/>
                </a:solidFill>
                <a:latin typeface="Arial" charset="0"/>
              </a:rPr>
              <a:t>Anterior</a:t>
            </a:r>
          </a:p>
          <a:p>
            <a:pPr algn="l"/>
            <a:r>
              <a:rPr lang="en-US" sz="1400" b="1">
                <a:solidFill>
                  <a:srgbClr val="231F20"/>
                </a:solidFill>
                <a:latin typeface="Arial" charset="0"/>
              </a:rPr>
              <a:t>tubercle </a:t>
            </a:r>
          </a:p>
        </p:txBody>
      </p:sp>
      <p:sp>
        <p:nvSpPr>
          <p:cNvPr id="26671" name="Rectangle 47"/>
          <p:cNvSpPr>
            <a:spLocks noChangeArrowheads="1"/>
          </p:cNvSpPr>
          <p:nvPr/>
        </p:nvSpPr>
        <p:spPr bwMode="auto">
          <a:xfrm>
            <a:off x="2006600" y="1624013"/>
            <a:ext cx="779463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1400" b="1" i="1">
                <a:solidFill>
                  <a:srgbClr val="231F20"/>
                </a:solidFill>
                <a:latin typeface="Arial" charset="0"/>
              </a:rPr>
              <a:t>Posterior</a:t>
            </a:r>
            <a:endParaRPr lang="en-US" sz="1800">
              <a:latin typeface="Arial" charset="0"/>
            </a:endParaRPr>
          </a:p>
        </p:txBody>
      </p:sp>
      <p:sp>
        <p:nvSpPr>
          <p:cNvPr id="26672" name="Rectangle 48"/>
          <p:cNvSpPr>
            <a:spLocks noChangeArrowheads="1"/>
          </p:cNvSpPr>
          <p:nvPr/>
        </p:nvSpPr>
        <p:spPr bwMode="auto">
          <a:xfrm>
            <a:off x="2098675" y="2360613"/>
            <a:ext cx="650875" cy="42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1400" b="1">
                <a:solidFill>
                  <a:srgbClr val="231F20"/>
                </a:solidFill>
                <a:latin typeface="Arial" charset="0"/>
              </a:rPr>
              <a:t>Lateral</a:t>
            </a:r>
          </a:p>
          <a:p>
            <a:pPr algn="l"/>
            <a:r>
              <a:rPr lang="en-US" sz="1400" b="1">
                <a:solidFill>
                  <a:srgbClr val="231F20"/>
                </a:solidFill>
                <a:latin typeface="Arial" charset="0"/>
              </a:rPr>
              <a:t>masses</a:t>
            </a:r>
            <a:endParaRPr lang="en-US" sz="1800" b="1">
              <a:latin typeface="Arial" charset="0"/>
            </a:endParaRPr>
          </a:p>
        </p:txBody>
      </p:sp>
      <p:sp>
        <p:nvSpPr>
          <p:cNvPr id="26673" name="Rectangle 49"/>
          <p:cNvSpPr>
            <a:spLocks noChangeArrowheads="1"/>
          </p:cNvSpPr>
          <p:nvPr/>
        </p:nvSpPr>
        <p:spPr bwMode="auto">
          <a:xfrm>
            <a:off x="600075" y="4135438"/>
            <a:ext cx="2855913" cy="25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1400">
                <a:solidFill>
                  <a:srgbClr val="231F20"/>
                </a:solidFill>
                <a:latin typeface="Arial Black" pitchFamily="34" charset="0"/>
              </a:rPr>
              <a:t>(a) Superior view of atlas (C</a:t>
            </a:r>
            <a:r>
              <a:rPr lang="en-US" sz="1400" baseline="-25000">
                <a:solidFill>
                  <a:srgbClr val="231F20"/>
                </a:solidFill>
                <a:latin typeface="Arial Black" pitchFamily="34" charset="0"/>
              </a:rPr>
              <a:t>1</a:t>
            </a:r>
            <a:r>
              <a:rPr lang="en-US" sz="1400">
                <a:solidFill>
                  <a:srgbClr val="231F20"/>
                </a:solidFill>
                <a:latin typeface="Arial Black" pitchFamily="34" charset="0"/>
              </a:rPr>
              <a:t>)</a:t>
            </a:r>
            <a:endParaRPr lang="en-US" sz="1800">
              <a:latin typeface="Arial" charset="0"/>
            </a:endParaRPr>
          </a:p>
        </p:txBody>
      </p:sp>
      <p:sp>
        <p:nvSpPr>
          <p:cNvPr id="26674" name="Rectangle 50"/>
          <p:cNvSpPr>
            <a:spLocks noChangeArrowheads="1"/>
          </p:cNvSpPr>
          <p:nvPr/>
        </p:nvSpPr>
        <p:spPr bwMode="auto">
          <a:xfrm>
            <a:off x="1044575" y="1636713"/>
            <a:ext cx="192088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1400" b="1">
                <a:solidFill>
                  <a:srgbClr val="231F20"/>
                </a:solidFill>
                <a:latin typeface="Arial" charset="0"/>
              </a:rPr>
              <a:t>C</a:t>
            </a:r>
            <a:r>
              <a:rPr lang="en-US" sz="1400" b="1" baseline="-25000">
                <a:solidFill>
                  <a:srgbClr val="231F20"/>
                </a:solidFill>
                <a:latin typeface="Arial" charset="0"/>
              </a:rPr>
              <a:t>1</a:t>
            </a:r>
            <a:endParaRPr lang="en-US" sz="1800" b="1">
              <a:latin typeface="Arial" charset="0"/>
            </a:endParaRPr>
          </a:p>
        </p:txBody>
      </p:sp>
      <p:sp>
        <p:nvSpPr>
          <p:cNvPr id="26676" name="Rectangle 52"/>
          <p:cNvSpPr>
            <a:spLocks noChangeArrowheads="1"/>
          </p:cNvSpPr>
          <p:nvPr/>
        </p:nvSpPr>
        <p:spPr bwMode="auto">
          <a:xfrm>
            <a:off x="4968875" y="3976688"/>
            <a:ext cx="1209675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1400" b="1">
                <a:solidFill>
                  <a:srgbClr val="231F20"/>
                </a:solidFill>
                <a:latin typeface="Arial" charset="0"/>
              </a:rPr>
              <a:t>Facet for dens</a:t>
            </a:r>
            <a:endParaRPr lang="en-US" sz="1800" b="1">
              <a:latin typeface="Arial" charset="0"/>
            </a:endParaRPr>
          </a:p>
        </p:txBody>
      </p:sp>
      <p:sp>
        <p:nvSpPr>
          <p:cNvPr id="26677" name="Rectangle 53"/>
          <p:cNvSpPr>
            <a:spLocks noChangeArrowheads="1"/>
          </p:cNvSpPr>
          <p:nvPr/>
        </p:nvSpPr>
        <p:spPr bwMode="auto">
          <a:xfrm>
            <a:off x="4978400" y="2414588"/>
            <a:ext cx="946150" cy="42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1400" b="1">
                <a:solidFill>
                  <a:srgbClr val="231F20"/>
                </a:solidFill>
                <a:latin typeface="Arial" charset="0"/>
              </a:rPr>
              <a:t>Transverse</a:t>
            </a:r>
          </a:p>
          <a:p>
            <a:pPr algn="l"/>
            <a:r>
              <a:rPr lang="en-US" sz="1400" b="1">
                <a:solidFill>
                  <a:srgbClr val="231F20"/>
                </a:solidFill>
                <a:latin typeface="Arial" charset="0"/>
              </a:rPr>
              <a:t>process</a:t>
            </a:r>
            <a:endParaRPr lang="en-US" sz="1800" b="1">
              <a:latin typeface="Arial" charset="0"/>
            </a:endParaRPr>
          </a:p>
        </p:txBody>
      </p:sp>
      <p:sp>
        <p:nvSpPr>
          <p:cNvPr id="26678" name="Rectangle 54"/>
          <p:cNvSpPr>
            <a:spLocks noChangeArrowheads="1"/>
          </p:cNvSpPr>
          <p:nvPr/>
        </p:nvSpPr>
        <p:spPr bwMode="auto">
          <a:xfrm>
            <a:off x="6604000" y="2487613"/>
            <a:ext cx="650875" cy="42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1400" b="1">
                <a:solidFill>
                  <a:srgbClr val="231F20"/>
                </a:solidFill>
                <a:latin typeface="Arial" charset="0"/>
              </a:rPr>
              <a:t>Lateral</a:t>
            </a:r>
          </a:p>
          <a:p>
            <a:pPr algn="l"/>
            <a:r>
              <a:rPr lang="en-US" sz="1400" b="1">
                <a:solidFill>
                  <a:srgbClr val="231F20"/>
                </a:solidFill>
                <a:latin typeface="Arial" charset="0"/>
              </a:rPr>
              <a:t>masses</a:t>
            </a:r>
            <a:endParaRPr lang="en-US" sz="1800" b="1">
              <a:latin typeface="Arial" charset="0"/>
            </a:endParaRPr>
          </a:p>
        </p:txBody>
      </p:sp>
      <p:sp>
        <p:nvSpPr>
          <p:cNvPr id="26679" name="Rectangle 55"/>
          <p:cNvSpPr>
            <a:spLocks noChangeArrowheads="1"/>
          </p:cNvSpPr>
          <p:nvPr/>
        </p:nvSpPr>
        <p:spPr bwMode="auto">
          <a:xfrm>
            <a:off x="4981575" y="3544888"/>
            <a:ext cx="946150" cy="42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1400" b="1">
                <a:solidFill>
                  <a:srgbClr val="231F20"/>
                </a:solidFill>
                <a:latin typeface="Arial" charset="0"/>
              </a:rPr>
              <a:t>Transverse</a:t>
            </a:r>
          </a:p>
          <a:p>
            <a:pPr algn="l"/>
            <a:r>
              <a:rPr lang="en-US" sz="1400" b="1">
                <a:solidFill>
                  <a:srgbClr val="231F20"/>
                </a:solidFill>
                <a:latin typeface="Arial" charset="0"/>
              </a:rPr>
              <a:t>foramen </a:t>
            </a:r>
          </a:p>
        </p:txBody>
      </p:sp>
      <p:sp>
        <p:nvSpPr>
          <p:cNvPr id="26680" name="Rectangle 56"/>
          <p:cNvSpPr>
            <a:spLocks noChangeArrowheads="1"/>
          </p:cNvSpPr>
          <p:nvPr/>
        </p:nvSpPr>
        <p:spPr bwMode="auto">
          <a:xfrm>
            <a:off x="4968875" y="1941513"/>
            <a:ext cx="1203325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1400" b="1">
                <a:solidFill>
                  <a:srgbClr val="231F20"/>
                </a:solidFill>
                <a:latin typeface="Arial" charset="0"/>
              </a:rPr>
              <a:t>Posterior arch</a:t>
            </a:r>
            <a:endParaRPr lang="en-US" sz="1800" b="1">
              <a:latin typeface="Arial" charset="0"/>
            </a:endParaRPr>
          </a:p>
        </p:txBody>
      </p:sp>
      <p:sp>
        <p:nvSpPr>
          <p:cNvPr id="26681" name="Rectangle 57"/>
          <p:cNvSpPr>
            <a:spLocks noChangeArrowheads="1"/>
          </p:cNvSpPr>
          <p:nvPr/>
        </p:nvSpPr>
        <p:spPr bwMode="auto">
          <a:xfrm>
            <a:off x="7546975" y="1770063"/>
            <a:ext cx="779463" cy="42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1400" b="1">
                <a:solidFill>
                  <a:srgbClr val="231F20"/>
                </a:solidFill>
                <a:latin typeface="Arial" charset="0"/>
              </a:rPr>
              <a:t>Posterior</a:t>
            </a:r>
          </a:p>
          <a:p>
            <a:pPr algn="l"/>
            <a:r>
              <a:rPr lang="en-US" sz="1400" b="1">
                <a:solidFill>
                  <a:srgbClr val="231F20"/>
                </a:solidFill>
                <a:latin typeface="Arial" charset="0"/>
              </a:rPr>
              <a:t>tubercle </a:t>
            </a:r>
          </a:p>
        </p:txBody>
      </p:sp>
      <p:sp>
        <p:nvSpPr>
          <p:cNvPr id="26682" name="Rectangle 58"/>
          <p:cNvSpPr>
            <a:spLocks noChangeArrowheads="1"/>
          </p:cNvSpPr>
          <p:nvPr/>
        </p:nvSpPr>
        <p:spPr bwMode="auto">
          <a:xfrm>
            <a:off x="6502400" y="1624013"/>
            <a:ext cx="779463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1400" b="1" i="1">
                <a:solidFill>
                  <a:srgbClr val="231F20"/>
                </a:solidFill>
                <a:latin typeface="Arial" charset="0"/>
              </a:rPr>
              <a:t>Posterior</a:t>
            </a:r>
            <a:endParaRPr lang="en-US" sz="1800">
              <a:latin typeface="Arial" charset="0"/>
            </a:endParaRPr>
          </a:p>
        </p:txBody>
      </p:sp>
      <p:sp>
        <p:nvSpPr>
          <p:cNvPr id="26683" name="Rectangle 59"/>
          <p:cNvSpPr>
            <a:spLocks noChangeArrowheads="1"/>
          </p:cNvSpPr>
          <p:nvPr/>
        </p:nvSpPr>
        <p:spPr bwMode="auto">
          <a:xfrm>
            <a:off x="7235825" y="3986213"/>
            <a:ext cx="1428750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1400" b="1">
                <a:solidFill>
                  <a:srgbClr val="231F20"/>
                </a:solidFill>
                <a:latin typeface="Arial" charset="0"/>
              </a:rPr>
              <a:t>Anterior tubercle</a:t>
            </a:r>
            <a:endParaRPr lang="en-US" sz="1800" b="1">
              <a:latin typeface="Arial" charset="0"/>
            </a:endParaRPr>
          </a:p>
        </p:txBody>
      </p:sp>
      <p:sp>
        <p:nvSpPr>
          <p:cNvPr id="26684" name="Rectangle 60"/>
          <p:cNvSpPr>
            <a:spLocks noChangeArrowheads="1"/>
          </p:cNvSpPr>
          <p:nvPr/>
        </p:nvSpPr>
        <p:spPr bwMode="auto">
          <a:xfrm>
            <a:off x="7978775" y="3579813"/>
            <a:ext cx="690563" cy="42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1400" b="1">
                <a:solidFill>
                  <a:srgbClr val="231F20"/>
                </a:solidFill>
                <a:latin typeface="Arial" charset="0"/>
              </a:rPr>
              <a:t>Anterior</a:t>
            </a:r>
          </a:p>
          <a:p>
            <a:pPr algn="l"/>
            <a:r>
              <a:rPr lang="en-US" sz="1400" b="1">
                <a:solidFill>
                  <a:srgbClr val="231F20"/>
                </a:solidFill>
                <a:latin typeface="Arial" charset="0"/>
              </a:rPr>
              <a:t>arch </a:t>
            </a:r>
          </a:p>
        </p:txBody>
      </p:sp>
      <p:sp>
        <p:nvSpPr>
          <p:cNvPr id="26685" name="Rectangle 61"/>
          <p:cNvSpPr>
            <a:spLocks noChangeArrowheads="1"/>
          </p:cNvSpPr>
          <p:nvPr/>
        </p:nvSpPr>
        <p:spPr bwMode="auto">
          <a:xfrm>
            <a:off x="4956175" y="4211638"/>
            <a:ext cx="2747963" cy="25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1400">
                <a:solidFill>
                  <a:srgbClr val="231F20"/>
                </a:solidFill>
                <a:latin typeface="Arial Black" pitchFamily="34" charset="0"/>
              </a:rPr>
              <a:t>(b) Inferior view of atlas (C</a:t>
            </a:r>
            <a:r>
              <a:rPr lang="en-US" sz="1400" baseline="-25000">
                <a:solidFill>
                  <a:srgbClr val="231F20"/>
                </a:solidFill>
                <a:latin typeface="Arial Black" pitchFamily="34" charset="0"/>
              </a:rPr>
              <a:t>1</a:t>
            </a:r>
            <a:r>
              <a:rPr lang="en-US" sz="1400">
                <a:solidFill>
                  <a:srgbClr val="231F20"/>
                </a:solidFill>
                <a:latin typeface="Arial Black" pitchFamily="34" charset="0"/>
              </a:rPr>
              <a:t>)</a:t>
            </a:r>
            <a:endParaRPr lang="en-US" sz="1800">
              <a:latin typeface="Arial" charset="0"/>
            </a:endParaRPr>
          </a:p>
        </p:txBody>
      </p:sp>
      <p:sp>
        <p:nvSpPr>
          <p:cNvPr id="26686" name="Rectangle 62"/>
          <p:cNvSpPr>
            <a:spLocks noChangeArrowheads="1"/>
          </p:cNvSpPr>
          <p:nvPr/>
        </p:nvSpPr>
        <p:spPr bwMode="auto">
          <a:xfrm>
            <a:off x="7981950" y="2185988"/>
            <a:ext cx="700088" cy="638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1400" b="1">
                <a:solidFill>
                  <a:srgbClr val="231F20"/>
                </a:solidFill>
                <a:latin typeface="Arial" charset="0"/>
              </a:rPr>
              <a:t>Inferior</a:t>
            </a:r>
          </a:p>
          <a:p>
            <a:pPr algn="l"/>
            <a:r>
              <a:rPr lang="en-US" sz="1400" b="1">
                <a:solidFill>
                  <a:srgbClr val="231F20"/>
                </a:solidFill>
                <a:latin typeface="Arial" charset="0"/>
              </a:rPr>
              <a:t>articular</a:t>
            </a:r>
            <a:endParaRPr lang="en-US" sz="1800" b="1">
              <a:latin typeface="Arial" charset="0"/>
            </a:endParaRPr>
          </a:p>
          <a:p>
            <a:pPr algn="l"/>
            <a:r>
              <a:rPr lang="en-US" sz="1400" b="1">
                <a:solidFill>
                  <a:srgbClr val="231F20"/>
                </a:solidFill>
                <a:latin typeface="Arial" charset="0"/>
              </a:rPr>
              <a:t>facet</a:t>
            </a:r>
            <a:endParaRPr lang="en-US" sz="1800" b="1">
              <a:latin typeface="Arial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Cervical Vertebrae</a:t>
            </a:r>
          </a:p>
        </p:txBody>
      </p:sp>
      <p:sp>
        <p:nvSpPr>
          <p:cNvPr id="27653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Axis (C</a:t>
            </a:r>
            <a:r>
              <a:rPr lang="en-US" baseline="-25000"/>
              <a:t>2</a:t>
            </a:r>
            <a:r>
              <a:rPr lang="en-US"/>
              <a:t>)</a:t>
            </a:r>
          </a:p>
          <a:p>
            <a:pPr lvl="1"/>
            <a:r>
              <a:rPr lang="en-US"/>
              <a:t>Dens projects superiorly into the anterior arch of the atlas</a:t>
            </a:r>
          </a:p>
          <a:p>
            <a:pPr lvl="1"/>
            <a:r>
              <a:rPr lang="en-US"/>
              <a:t>Dens is a pivot for the rotation of the atlas 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703" name="Picture 7" descr="figure_07_19c-jL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5613" y="268288"/>
            <a:ext cx="8231187" cy="5868987"/>
          </a:xfrm>
          <a:prstGeom prst="rect">
            <a:avLst/>
          </a:prstGeom>
          <a:noFill/>
        </p:spPr>
      </p:pic>
      <p:sp>
        <p:nvSpPr>
          <p:cNvPr id="29704" name="Freeform 8"/>
          <p:cNvSpPr>
            <a:spLocks/>
          </p:cNvSpPr>
          <p:nvPr/>
        </p:nvSpPr>
        <p:spPr bwMode="auto">
          <a:xfrm>
            <a:off x="1014413" y="1204913"/>
            <a:ext cx="390525" cy="193675"/>
          </a:xfrm>
          <a:custGeom>
            <a:avLst/>
            <a:gdLst/>
            <a:ahLst/>
            <a:cxnLst>
              <a:cxn ang="0">
                <a:pos x="246" y="122"/>
              </a:cxn>
              <a:cxn ang="0">
                <a:pos x="138" y="122"/>
              </a:cxn>
              <a:cxn ang="0">
                <a:pos x="0" y="0"/>
              </a:cxn>
            </a:cxnLst>
            <a:rect l="0" t="0" r="r" b="b"/>
            <a:pathLst>
              <a:path w="246" h="122">
                <a:moveTo>
                  <a:pt x="246" y="122"/>
                </a:moveTo>
                <a:lnTo>
                  <a:pt x="138" y="122"/>
                </a:lnTo>
                <a:lnTo>
                  <a:pt x="0" y="0"/>
                </a:lnTo>
              </a:path>
            </a:pathLst>
          </a:custGeom>
          <a:noFill/>
          <a:ln w="222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9705" name="Freeform 9"/>
          <p:cNvSpPr>
            <a:spLocks/>
          </p:cNvSpPr>
          <p:nvPr/>
        </p:nvSpPr>
        <p:spPr bwMode="auto">
          <a:xfrm>
            <a:off x="5949950" y="4410075"/>
            <a:ext cx="1203325" cy="158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512" y="0"/>
              </a:cxn>
              <a:cxn ang="0">
                <a:pos x="758" y="0"/>
              </a:cxn>
            </a:cxnLst>
            <a:rect l="0" t="0" r="r" b="b"/>
            <a:pathLst>
              <a:path w="758">
                <a:moveTo>
                  <a:pt x="0" y="0"/>
                </a:moveTo>
                <a:lnTo>
                  <a:pt x="512" y="0"/>
                </a:lnTo>
                <a:lnTo>
                  <a:pt x="758" y="0"/>
                </a:lnTo>
              </a:path>
            </a:pathLst>
          </a:custGeom>
          <a:noFill/>
          <a:ln w="222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9706" name="Freeform 10"/>
          <p:cNvSpPr>
            <a:spLocks/>
          </p:cNvSpPr>
          <p:nvPr/>
        </p:nvSpPr>
        <p:spPr bwMode="auto">
          <a:xfrm>
            <a:off x="4791075" y="5416550"/>
            <a:ext cx="2305050" cy="1588"/>
          </a:xfrm>
          <a:custGeom>
            <a:avLst/>
            <a:gdLst/>
            <a:ahLst/>
            <a:cxnLst>
              <a:cxn ang="0">
                <a:pos x="1452" y="0"/>
              </a:cxn>
              <a:cxn ang="0">
                <a:pos x="1060" y="0"/>
              </a:cxn>
              <a:cxn ang="0">
                <a:pos x="0" y="0"/>
              </a:cxn>
            </a:cxnLst>
            <a:rect l="0" t="0" r="r" b="b"/>
            <a:pathLst>
              <a:path w="1452">
                <a:moveTo>
                  <a:pt x="1452" y="0"/>
                </a:moveTo>
                <a:lnTo>
                  <a:pt x="1060" y="0"/>
                </a:lnTo>
                <a:lnTo>
                  <a:pt x="0" y="0"/>
                </a:lnTo>
              </a:path>
            </a:pathLst>
          </a:custGeom>
          <a:noFill/>
          <a:ln w="222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9707" name="Freeform 11"/>
          <p:cNvSpPr>
            <a:spLocks/>
          </p:cNvSpPr>
          <p:nvPr/>
        </p:nvSpPr>
        <p:spPr bwMode="auto">
          <a:xfrm>
            <a:off x="1214438" y="4803775"/>
            <a:ext cx="3146425" cy="622300"/>
          </a:xfrm>
          <a:custGeom>
            <a:avLst/>
            <a:gdLst/>
            <a:ahLst/>
            <a:cxnLst>
              <a:cxn ang="0">
                <a:pos x="0" y="392"/>
              </a:cxn>
              <a:cxn ang="0">
                <a:pos x="334" y="392"/>
              </a:cxn>
              <a:cxn ang="0">
                <a:pos x="1982" y="0"/>
              </a:cxn>
            </a:cxnLst>
            <a:rect l="0" t="0" r="r" b="b"/>
            <a:pathLst>
              <a:path w="1982" h="392">
                <a:moveTo>
                  <a:pt x="0" y="392"/>
                </a:moveTo>
                <a:lnTo>
                  <a:pt x="334" y="392"/>
                </a:lnTo>
                <a:lnTo>
                  <a:pt x="1982" y="0"/>
                </a:lnTo>
              </a:path>
            </a:pathLst>
          </a:custGeom>
          <a:noFill/>
          <a:ln w="222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9708" name="Freeform 12"/>
          <p:cNvSpPr>
            <a:spLocks/>
          </p:cNvSpPr>
          <p:nvPr/>
        </p:nvSpPr>
        <p:spPr bwMode="auto">
          <a:xfrm>
            <a:off x="5518150" y="2979738"/>
            <a:ext cx="1635125" cy="1144587"/>
          </a:xfrm>
          <a:custGeom>
            <a:avLst/>
            <a:gdLst/>
            <a:ahLst/>
            <a:cxnLst>
              <a:cxn ang="0">
                <a:pos x="0" y="721"/>
              </a:cxn>
              <a:cxn ang="0">
                <a:pos x="728" y="0"/>
              </a:cxn>
              <a:cxn ang="0">
                <a:pos x="1030" y="0"/>
              </a:cxn>
            </a:cxnLst>
            <a:rect l="0" t="0" r="r" b="b"/>
            <a:pathLst>
              <a:path w="1030" h="721">
                <a:moveTo>
                  <a:pt x="0" y="721"/>
                </a:moveTo>
                <a:lnTo>
                  <a:pt x="728" y="0"/>
                </a:lnTo>
                <a:lnTo>
                  <a:pt x="1030" y="0"/>
                </a:lnTo>
              </a:path>
            </a:pathLst>
          </a:custGeom>
          <a:noFill/>
          <a:ln w="222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9709" name="Freeform 13"/>
          <p:cNvSpPr>
            <a:spLocks/>
          </p:cNvSpPr>
          <p:nvPr/>
        </p:nvSpPr>
        <p:spPr bwMode="auto">
          <a:xfrm>
            <a:off x="5556250" y="2024063"/>
            <a:ext cx="1597025" cy="762000"/>
          </a:xfrm>
          <a:custGeom>
            <a:avLst/>
            <a:gdLst/>
            <a:ahLst/>
            <a:cxnLst>
              <a:cxn ang="0">
                <a:pos x="0" y="480"/>
              </a:cxn>
              <a:cxn ang="0">
                <a:pos x="650" y="0"/>
              </a:cxn>
              <a:cxn ang="0">
                <a:pos x="1006" y="0"/>
              </a:cxn>
            </a:cxnLst>
            <a:rect l="0" t="0" r="r" b="b"/>
            <a:pathLst>
              <a:path w="1006" h="480">
                <a:moveTo>
                  <a:pt x="0" y="480"/>
                </a:moveTo>
                <a:lnTo>
                  <a:pt x="650" y="0"/>
                </a:lnTo>
                <a:lnTo>
                  <a:pt x="1006" y="0"/>
                </a:lnTo>
              </a:path>
            </a:pathLst>
          </a:custGeom>
          <a:noFill/>
          <a:ln w="222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9710" name="Freeform 14"/>
          <p:cNvSpPr>
            <a:spLocks/>
          </p:cNvSpPr>
          <p:nvPr/>
        </p:nvSpPr>
        <p:spPr bwMode="auto">
          <a:xfrm>
            <a:off x="2017713" y="2141538"/>
            <a:ext cx="860425" cy="1100137"/>
          </a:xfrm>
          <a:custGeom>
            <a:avLst/>
            <a:gdLst/>
            <a:ahLst/>
            <a:cxnLst>
              <a:cxn ang="0">
                <a:pos x="542" y="693"/>
              </a:cxn>
              <a:cxn ang="0">
                <a:pos x="340" y="0"/>
              </a:cxn>
              <a:cxn ang="0">
                <a:pos x="0" y="0"/>
              </a:cxn>
            </a:cxnLst>
            <a:rect l="0" t="0" r="r" b="b"/>
            <a:pathLst>
              <a:path w="542" h="693">
                <a:moveTo>
                  <a:pt x="542" y="693"/>
                </a:moveTo>
                <a:lnTo>
                  <a:pt x="340" y="0"/>
                </a:lnTo>
                <a:lnTo>
                  <a:pt x="0" y="0"/>
                </a:lnTo>
              </a:path>
            </a:pathLst>
          </a:custGeom>
          <a:noFill/>
          <a:ln w="222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9711" name="Freeform 15"/>
          <p:cNvSpPr>
            <a:spLocks/>
          </p:cNvSpPr>
          <p:nvPr/>
        </p:nvSpPr>
        <p:spPr bwMode="auto">
          <a:xfrm>
            <a:off x="1922463" y="4162425"/>
            <a:ext cx="434975" cy="466725"/>
          </a:xfrm>
          <a:custGeom>
            <a:avLst/>
            <a:gdLst/>
            <a:ahLst/>
            <a:cxnLst>
              <a:cxn ang="0">
                <a:pos x="274" y="0"/>
              </a:cxn>
              <a:cxn ang="0">
                <a:pos x="120" y="294"/>
              </a:cxn>
              <a:cxn ang="0">
                <a:pos x="0" y="294"/>
              </a:cxn>
            </a:cxnLst>
            <a:rect l="0" t="0" r="r" b="b"/>
            <a:pathLst>
              <a:path w="274" h="294">
                <a:moveTo>
                  <a:pt x="274" y="0"/>
                </a:moveTo>
                <a:lnTo>
                  <a:pt x="120" y="294"/>
                </a:lnTo>
                <a:lnTo>
                  <a:pt x="0" y="294"/>
                </a:lnTo>
              </a:path>
            </a:pathLst>
          </a:custGeom>
          <a:noFill/>
          <a:ln w="5397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9712" name="Freeform 16"/>
          <p:cNvSpPr>
            <a:spLocks/>
          </p:cNvSpPr>
          <p:nvPr/>
        </p:nvSpPr>
        <p:spPr bwMode="auto">
          <a:xfrm>
            <a:off x="1922463" y="4162425"/>
            <a:ext cx="434975" cy="466725"/>
          </a:xfrm>
          <a:custGeom>
            <a:avLst/>
            <a:gdLst/>
            <a:ahLst/>
            <a:cxnLst>
              <a:cxn ang="0">
                <a:pos x="274" y="0"/>
              </a:cxn>
              <a:cxn ang="0">
                <a:pos x="120" y="294"/>
              </a:cxn>
              <a:cxn ang="0">
                <a:pos x="0" y="294"/>
              </a:cxn>
            </a:cxnLst>
            <a:rect l="0" t="0" r="r" b="b"/>
            <a:pathLst>
              <a:path w="274" h="294">
                <a:moveTo>
                  <a:pt x="274" y="0"/>
                </a:moveTo>
                <a:lnTo>
                  <a:pt x="120" y="294"/>
                </a:lnTo>
                <a:lnTo>
                  <a:pt x="0" y="294"/>
                </a:lnTo>
              </a:path>
            </a:pathLst>
          </a:custGeom>
          <a:noFill/>
          <a:ln w="222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9713" name="Freeform 17"/>
          <p:cNvSpPr>
            <a:spLocks/>
          </p:cNvSpPr>
          <p:nvPr/>
        </p:nvSpPr>
        <p:spPr bwMode="auto">
          <a:xfrm>
            <a:off x="5067300" y="2779713"/>
            <a:ext cx="508000" cy="642937"/>
          </a:xfrm>
          <a:custGeom>
            <a:avLst/>
            <a:gdLst/>
            <a:ahLst/>
            <a:cxnLst>
              <a:cxn ang="0">
                <a:pos x="246" y="14"/>
              </a:cxn>
              <a:cxn ang="0">
                <a:pos x="266" y="4"/>
              </a:cxn>
              <a:cxn ang="0">
                <a:pos x="284" y="0"/>
              </a:cxn>
              <a:cxn ang="0">
                <a:pos x="290" y="0"/>
              </a:cxn>
              <a:cxn ang="0">
                <a:pos x="298" y="0"/>
              </a:cxn>
              <a:cxn ang="0">
                <a:pos x="304" y="2"/>
              </a:cxn>
              <a:cxn ang="0">
                <a:pos x="308" y="4"/>
              </a:cxn>
              <a:cxn ang="0">
                <a:pos x="314" y="10"/>
              </a:cxn>
              <a:cxn ang="0">
                <a:pos x="318" y="18"/>
              </a:cxn>
              <a:cxn ang="0">
                <a:pos x="320" y="28"/>
              </a:cxn>
              <a:cxn ang="0">
                <a:pos x="320" y="38"/>
              </a:cxn>
              <a:cxn ang="0">
                <a:pos x="320" y="50"/>
              </a:cxn>
              <a:cxn ang="0">
                <a:pos x="318" y="64"/>
              </a:cxn>
              <a:cxn ang="0">
                <a:pos x="308" y="94"/>
              </a:cxn>
              <a:cxn ang="0">
                <a:pos x="294" y="130"/>
              </a:cxn>
              <a:cxn ang="0">
                <a:pos x="274" y="166"/>
              </a:cxn>
              <a:cxn ang="0">
                <a:pos x="250" y="206"/>
              </a:cxn>
              <a:cxn ang="0">
                <a:pos x="222" y="248"/>
              </a:cxn>
              <a:cxn ang="0">
                <a:pos x="190" y="287"/>
              </a:cxn>
              <a:cxn ang="0">
                <a:pos x="160" y="321"/>
              </a:cxn>
              <a:cxn ang="0">
                <a:pos x="128" y="351"/>
              </a:cxn>
              <a:cxn ang="0">
                <a:pos x="98" y="373"/>
              </a:cxn>
              <a:cxn ang="0">
                <a:pos x="72" y="391"/>
              </a:cxn>
              <a:cxn ang="0">
                <a:pos x="60" y="397"/>
              </a:cxn>
              <a:cxn ang="0">
                <a:pos x="48" y="401"/>
              </a:cxn>
              <a:cxn ang="0">
                <a:pos x="38" y="403"/>
              </a:cxn>
              <a:cxn ang="0">
                <a:pos x="28" y="405"/>
              </a:cxn>
              <a:cxn ang="0">
                <a:pos x="20" y="403"/>
              </a:cxn>
              <a:cxn ang="0">
                <a:pos x="12" y="399"/>
              </a:cxn>
              <a:cxn ang="0">
                <a:pos x="8" y="393"/>
              </a:cxn>
              <a:cxn ang="0">
                <a:pos x="4" y="387"/>
              </a:cxn>
              <a:cxn ang="0">
                <a:pos x="2" y="377"/>
              </a:cxn>
              <a:cxn ang="0">
                <a:pos x="0" y="367"/>
              </a:cxn>
              <a:cxn ang="0">
                <a:pos x="2" y="357"/>
              </a:cxn>
              <a:cxn ang="0">
                <a:pos x="4" y="343"/>
              </a:cxn>
              <a:cxn ang="0">
                <a:pos x="10" y="315"/>
              </a:cxn>
            </a:cxnLst>
            <a:rect l="0" t="0" r="r" b="b"/>
            <a:pathLst>
              <a:path w="320" h="405">
                <a:moveTo>
                  <a:pt x="246" y="14"/>
                </a:moveTo>
                <a:lnTo>
                  <a:pt x="266" y="4"/>
                </a:lnTo>
                <a:lnTo>
                  <a:pt x="284" y="0"/>
                </a:lnTo>
                <a:lnTo>
                  <a:pt x="290" y="0"/>
                </a:lnTo>
                <a:lnTo>
                  <a:pt x="298" y="0"/>
                </a:lnTo>
                <a:lnTo>
                  <a:pt x="304" y="2"/>
                </a:lnTo>
                <a:lnTo>
                  <a:pt x="308" y="4"/>
                </a:lnTo>
                <a:lnTo>
                  <a:pt x="314" y="10"/>
                </a:lnTo>
                <a:lnTo>
                  <a:pt x="318" y="18"/>
                </a:lnTo>
                <a:lnTo>
                  <a:pt x="320" y="28"/>
                </a:lnTo>
                <a:lnTo>
                  <a:pt x="320" y="38"/>
                </a:lnTo>
                <a:lnTo>
                  <a:pt x="320" y="50"/>
                </a:lnTo>
                <a:lnTo>
                  <a:pt x="318" y="64"/>
                </a:lnTo>
                <a:lnTo>
                  <a:pt x="308" y="94"/>
                </a:lnTo>
                <a:lnTo>
                  <a:pt x="294" y="130"/>
                </a:lnTo>
                <a:lnTo>
                  <a:pt x="274" y="166"/>
                </a:lnTo>
                <a:lnTo>
                  <a:pt x="250" y="206"/>
                </a:lnTo>
                <a:lnTo>
                  <a:pt x="222" y="248"/>
                </a:lnTo>
                <a:lnTo>
                  <a:pt x="190" y="287"/>
                </a:lnTo>
                <a:lnTo>
                  <a:pt x="160" y="321"/>
                </a:lnTo>
                <a:lnTo>
                  <a:pt x="128" y="351"/>
                </a:lnTo>
                <a:lnTo>
                  <a:pt x="98" y="373"/>
                </a:lnTo>
                <a:lnTo>
                  <a:pt x="72" y="391"/>
                </a:lnTo>
                <a:lnTo>
                  <a:pt x="60" y="397"/>
                </a:lnTo>
                <a:lnTo>
                  <a:pt x="48" y="401"/>
                </a:lnTo>
                <a:lnTo>
                  <a:pt x="38" y="403"/>
                </a:lnTo>
                <a:lnTo>
                  <a:pt x="28" y="405"/>
                </a:lnTo>
                <a:lnTo>
                  <a:pt x="20" y="403"/>
                </a:lnTo>
                <a:lnTo>
                  <a:pt x="12" y="399"/>
                </a:lnTo>
                <a:lnTo>
                  <a:pt x="8" y="393"/>
                </a:lnTo>
                <a:lnTo>
                  <a:pt x="4" y="387"/>
                </a:lnTo>
                <a:lnTo>
                  <a:pt x="2" y="377"/>
                </a:lnTo>
                <a:lnTo>
                  <a:pt x="0" y="367"/>
                </a:lnTo>
                <a:lnTo>
                  <a:pt x="2" y="357"/>
                </a:lnTo>
                <a:lnTo>
                  <a:pt x="4" y="343"/>
                </a:lnTo>
                <a:lnTo>
                  <a:pt x="10" y="315"/>
                </a:lnTo>
              </a:path>
            </a:pathLst>
          </a:custGeom>
          <a:noFill/>
          <a:ln w="222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9714" name="Line 18"/>
          <p:cNvSpPr>
            <a:spLocks noChangeShapeType="1"/>
          </p:cNvSpPr>
          <p:nvPr/>
        </p:nvSpPr>
        <p:spPr bwMode="auto">
          <a:xfrm>
            <a:off x="4510088" y="1662113"/>
            <a:ext cx="2062162" cy="1587"/>
          </a:xfrm>
          <a:prstGeom prst="line">
            <a:avLst/>
          </a:prstGeom>
          <a:noFill/>
          <a:ln w="2222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9715" name="Rectangle 19"/>
          <p:cNvSpPr>
            <a:spLocks noChangeArrowheads="1"/>
          </p:cNvSpPr>
          <p:nvPr/>
        </p:nvSpPr>
        <p:spPr bwMode="auto">
          <a:xfrm>
            <a:off x="1466850" y="1260475"/>
            <a:ext cx="2762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2000" b="1">
                <a:solidFill>
                  <a:srgbClr val="231F20"/>
                </a:solidFill>
                <a:latin typeface="Arial" charset="0"/>
              </a:rPr>
              <a:t>C</a:t>
            </a:r>
            <a:r>
              <a:rPr lang="en-US" sz="2000" b="1" baseline="-25000">
                <a:solidFill>
                  <a:srgbClr val="231F20"/>
                </a:solidFill>
                <a:latin typeface="Arial" charset="0"/>
              </a:rPr>
              <a:t>2</a:t>
            </a:r>
            <a:endParaRPr lang="en-US" sz="1800" b="1">
              <a:latin typeface="Arial" charset="0"/>
            </a:endParaRPr>
          </a:p>
        </p:txBody>
      </p:sp>
      <p:sp>
        <p:nvSpPr>
          <p:cNvPr id="29716" name="Rectangle 20"/>
          <p:cNvSpPr>
            <a:spLocks noChangeArrowheads="1"/>
          </p:cNvSpPr>
          <p:nvPr/>
        </p:nvSpPr>
        <p:spPr bwMode="auto">
          <a:xfrm>
            <a:off x="3895725" y="1009650"/>
            <a:ext cx="11144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2000" b="1" i="1">
                <a:solidFill>
                  <a:srgbClr val="231F20"/>
                </a:solidFill>
                <a:latin typeface="Arial" charset="0"/>
              </a:rPr>
              <a:t>Posterior</a:t>
            </a:r>
            <a:endParaRPr lang="en-US" sz="1800">
              <a:latin typeface="Arial" charset="0"/>
            </a:endParaRPr>
          </a:p>
        </p:txBody>
      </p:sp>
      <p:sp>
        <p:nvSpPr>
          <p:cNvPr id="29717" name="Rectangle 21"/>
          <p:cNvSpPr>
            <a:spLocks noChangeArrowheads="1"/>
          </p:cNvSpPr>
          <p:nvPr/>
        </p:nvSpPr>
        <p:spPr bwMode="auto">
          <a:xfrm>
            <a:off x="520700" y="5248275"/>
            <a:ext cx="6223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2000" b="1">
                <a:solidFill>
                  <a:srgbClr val="231F20"/>
                </a:solidFill>
                <a:latin typeface="Arial" charset="0"/>
              </a:rPr>
              <a:t>Dens</a:t>
            </a:r>
            <a:endParaRPr lang="en-US" sz="1800" b="1">
              <a:latin typeface="Arial" charset="0"/>
            </a:endParaRPr>
          </a:p>
        </p:txBody>
      </p:sp>
      <p:sp>
        <p:nvSpPr>
          <p:cNvPr id="29718" name="Rectangle 22"/>
          <p:cNvSpPr>
            <a:spLocks noChangeArrowheads="1"/>
          </p:cNvSpPr>
          <p:nvPr/>
        </p:nvSpPr>
        <p:spPr bwMode="auto">
          <a:xfrm>
            <a:off x="1831975" y="5730875"/>
            <a:ext cx="3960813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2000">
                <a:solidFill>
                  <a:srgbClr val="231F20"/>
                </a:solidFill>
                <a:latin typeface="Arial Black" pitchFamily="34" charset="0"/>
              </a:rPr>
              <a:t>(c) Superior view of axis (C</a:t>
            </a:r>
            <a:r>
              <a:rPr lang="en-US" sz="2000" baseline="-25000">
                <a:solidFill>
                  <a:srgbClr val="231F20"/>
                </a:solidFill>
                <a:latin typeface="Arial Black" pitchFamily="34" charset="0"/>
              </a:rPr>
              <a:t>2</a:t>
            </a:r>
            <a:r>
              <a:rPr lang="en-US" sz="2000">
                <a:solidFill>
                  <a:srgbClr val="231F20"/>
                </a:solidFill>
                <a:latin typeface="Arial Black" pitchFamily="34" charset="0"/>
              </a:rPr>
              <a:t>)</a:t>
            </a:r>
            <a:endParaRPr lang="en-US" sz="1800">
              <a:latin typeface="Arial" charset="0"/>
            </a:endParaRPr>
          </a:p>
        </p:txBody>
      </p:sp>
      <p:sp>
        <p:nvSpPr>
          <p:cNvPr id="29719" name="Rectangle 23"/>
          <p:cNvSpPr>
            <a:spLocks noChangeArrowheads="1"/>
          </p:cNvSpPr>
          <p:nvPr/>
        </p:nvSpPr>
        <p:spPr bwMode="auto">
          <a:xfrm>
            <a:off x="1082675" y="1981200"/>
            <a:ext cx="1000125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2000" b="1">
                <a:solidFill>
                  <a:srgbClr val="231F20"/>
                </a:solidFill>
                <a:latin typeface="Arial" charset="0"/>
              </a:rPr>
              <a:t>Inferior</a:t>
            </a:r>
          </a:p>
          <a:p>
            <a:pPr algn="l"/>
            <a:r>
              <a:rPr lang="en-US" sz="2000" b="1">
                <a:solidFill>
                  <a:srgbClr val="231F20"/>
                </a:solidFill>
                <a:latin typeface="Arial" charset="0"/>
              </a:rPr>
              <a:t>articular</a:t>
            </a:r>
            <a:endParaRPr lang="en-US" sz="1800" b="1">
              <a:latin typeface="Arial" charset="0"/>
            </a:endParaRPr>
          </a:p>
          <a:p>
            <a:pPr algn="l"/>
            <a:r>
              <a:rPr lang="en-US" sz="2000" b="1">
                <a:solidFill>
                  <a:srgbClr val="231F20"/>
                </a:solidFill>
                <a:latin typeface="Arial" charset="0"/>
              </a:rPr>
              <a:t>process</a:t>
            </a:r>
          </a:p>
        </p:txBody>
      </p:sp>
      <p:sp>
        <p:nvSpPr>
          <p:cNvPr id="29720" name="Rectangle 24"/>
          <p:cNvSpPr>
            <a:spLocks noChangeArrowheads="1"/>
          </p:cNvSpPr>
          <p:nvPr/>
        </p:nvSpPr>
        <p:spPr bwMode="auto">
          <a:xfrm>
            <a:off x="7181850" y="5280025"/>
            <a:ext cx="63658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2000" b="1">
                <a:solidFill>
                  <a:srgbClr val="231F20"/>
                </a:solidFill>
                <a:latin typeface="Arial" charset="0"/>
              </a:rPr>
              <a:t>Body</a:t>
            </a:r>
            <a:endParaRPr lang="en-US" sz="1800" b="1">
              <a:latin typeface="Arial" charset="0"/>
            </a:endParaRPr>
          </a:p>
        </p:txBody>
      </p:sp>
      <p:sp>
        <p:nvSpPr>
          <p:cNvPr id="29721" name="Rectangle 25"/>
          <p:cNvSpPr>
            <a:spLocks noChangeArrowheads="1"/>
          </p:cNvSpPr>
          <p:nvPr/>
        </p:nvSpPr>
        <p:spPr bwMode="auto">
          <a:xfrm>
            <a:off x="7226300" y="4270375"/>
            <a:ext cx="1044575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2000" b="1">
                <a:solidFill>
                  <a:srgbClr val="231F20"/>
                </a:solidFill>
                <a:latin typeface="Arial" charset="0"/>
              </a:rPr>
              <a:t>Superior</a:t>
            </a:r>
          </a:p>
          <a:p>
            <a:pPr algn="l"/>
            <a:r>
              <a:rPr lang="en-US" sz="2000" b="1">
                <a:solidFill>
                  <a:srgbClr val="231F20"/>
                </a:solidFill>
                <a:latin typeface="Arial" charset="0"/>
              </a:rPr>
              <a:t>articular</a:t>
            </a:r>
            <a:endParaRPr lang="en-US" sz="1800" b="1">
              <a:latin typeface="Arial" charset="0"/>
            </a:endParaRPr>
          </a:p>
          <a:p>
            <a:pPr algn="l"/>
            <a:r>
              <a:rPr lang="en-US" sz="2000" b="1">
                <a:solidFill>
                  <a:srgbClr val="231F20"/>
                </a:solidFill>
                <a:latin typeface="Arial" charset="0"/>
              </a:rPr>
              <a:t>facet</a:t>
            </a:r>
          </a:p>
        </p:txBody>
      </p:sp>
      <p:sp>
        <p:nvSpPr>
          <p:cNvPr id="29722" name="Rectangle 26"/>
          <p:cNvSpPr>
            <a:spLocks noChangeArrowheads="1"/>
          </p:cNvSpPr>
          <p:nvPr/>
        </p:nvSpPr>
        <p:spPr bwMode="auto">
          <a:xfrm>
            <a:off x="520700" y="4470400"/>
            <a:ext cx="1355725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2000" b="1">
                <a:solidFill>
                  <a:srgbClr val="231F20"/>
                </a:solidFill>
                <a:latin typeface="Arial" charset="0"/>
              </a:rPr>
              <a:t>Transverse</a:t>
            </a:r>
          </a:p>
          <a:p>
            <a:pPr algn="l"/>
            <a:r>
              <a:rPr lang="en-US" sz="2000" b="1">
                <a:solidFill>
                  <a:srgbClr val="231F20"/>
                </a:solidFill>
                <a:latin typeface="Arial" charset="0"/>
              </a:rPr>
              <a:t>process</a:t>
            </a:r>
            <a:endParaRPr lang="en-US" sz="1800" b="1">
              <a:latin typeface="Arial" charset="0"/>
            </a:endParaRPr>
          </a:p>
        </p:txBody>
      </p:sp>
      <p:sp>
        <p:nvSpPr>
          <p:cNvPr id="29723" name="Rectangle 27"/>
          <p:cNvSpPr>
            <a:spLocks noChangeArrowheads="1"/>
          </p:cNvSpPr>
          <p:nvPr/>
        </p:nvSpPr>
        <p:spPr bwMode="auto">
          <a:xfrm>
            <a:off x="7210425" y="2841625"/>
            <a:ext cx="889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2000" b="1">
                <a:solidFill>
                  <a:srgbClr val="231F20"/>
                </a:solidFill>
                <a:latin typeface="Arial" charset="0"/>
              </a:rPr>
              <a:t>Pedicle</a:t>
            </a:r>
            <a:endParaRPr lang="en-US" sz="1800" b="1">
              <a:latin typeface="Arial" charset="0"/>
            </a:endParaRPr>
          </a:p>
        </p:txBody>
      </p:sp>
      <p:sp>
        <p:nvSpPr>
          <p:cNvPr id="29724" name="Rectangle 28"/>
          <p:cNvSpPr>
            <a:spLocks noChangeArrowheads="1"/>
          </p:cNvSpPr>
          <p:nvPr/>
        </p:nvSpPr>
        <p:spPr bwMode="auto">
          <a:xfrm>
            <a:off x="7210425" y="1885950"/>
            <a:ext cx="889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2000" b="1">
                <a:solidFill>
                  <a:srgbClr val="231F20"/>
                </a:solidFill>
                <a:latin typeface="Arial" charset="0"/>
              </a:rPr>
              <a:t>Lamina</a:t>
            </a:r>
            <a:endParaRPr lang="en-US" sz="1800" b="1">
              <a:latin typeface="Arial" charset="0"/>
            </a:endParaRPr>
          </a:p>
        </p:txBody>
      </p:sp>
      <p:sp>
        <p:nvSpPr>
          <p:cNvPr id="29725" name="Rectangle 29"/>
          <p:cNvSpPr>
            <a:spLocks noChangeArrowheads="1"/>
          </p:cNvSpPr>
          <p:nvPr/>
        </p:nvSpPr>
        <p:spPr bwMode="auto">
          <a:xfrm>
            <a:off x="6645275" y="1504950"/>
            <a:ext cx="20478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2000" b="1">
                <a:solidFill>
                  <a:srgbClr val="231F20"/>
                </a:solidFill>
                <a:latin typeface="Arial" charset="0"/>
              </a:rPr>
              <a:t>Spinous process</a:t>
            </a:r>
            <a:endParaRPr lang="en-US" sz="1800" b="1">
              <a:latin typeface="Arial" charset="0"/>
            </a:endParaRPr>
          </a:p>
        </p:txBody>
      </p:sp>
      <p:sp>
        <p:nvSpPr>
          <p:cNvPr id="29726" name="Rectangle 30"/>
          <p:cNvSpPr>
            <a:spLocks noChangeArrowheads="1"/>
          </p:cNvSpPr>
          <p:nvPr/>
        </p:nvSpPr>
        <p:spPr bwMode="auto">
          <a:xfrm>
            <a:off x="8067675" y="6581775"/>
            <a:ext cx="107315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charset="0"/>
              </a:rPr>
              <a:t>Figure 7.19c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Thoracic Vertebrae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</a:t>
            </a:r>
            <a:r>
              <a:rPr lang="en-US" baseline="-25000"/>
              <a:t>1</a:t>
            </a:r>
            <a:r>
              <a:rPr lang="en-US"/>
              <a:t> to T</a:t>
            </a:r>
            <a:r>
              <a:rPr lang="en-US" baseline="-25000"/>
              <a:t>12</a:t>
            </a:r>
            <a:endParaRPr lang="en-US"/>
          </a:p>
          <a:p>
            <a:r>
              <a:rPr lang="en-US"/>
              <a:t>All articulate with ribs at facets and demifacets</a:t>
            </a:r>
          </a:p>
          <a:p>
            <a:r>
              <a:rPr lang="en-US"/>
              <a:t>Long spinous process</a:t>
            </a:r>
          </a:p>
          <a:p>
            <a:r>
              <a:rPr lang="en-US"/>
              <a:t>Location of articular facets allows rotation of this area of spine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2" name="Rectangle 4"/>
          <p:cNvSpPr>
            <a:spLocks noChangeArrowheads="1"/>
          </p:cNvSpPr>
          <p:nvPr/>
        </p:nvSpPr>
        <p:spPr bwMode="auto">
          <a:xfrm>
            <a:off x="8304213" y="6581775"/>
            <a:ext cx="836612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charset="0"/>
              </a:rPr>
              <a:t>Table 7.2</a:t>
            </a:r>
          </a:p>
        </p:txBody>
      </p:sp>
      <p:pic>
        <p:nvPicPr>
          <p:cNvPr id="32773" name="Picture 5"/>
          <p:cNvPicPr>
            <a:picLocks noChangeAspect="1" noChangeArrowheads="1"/>
          </p:cNvPicPr>
          <p:nvPr/>
        </p:nvPicPr>
        <p:blipFill>
          <a:blip r:embed="rId2"/>
          <a:srcRect l="33940" t="22493" r="33029" b="12178"/>
          <a:stretch>
            <a:fillRect/>
          </a:stretch>
        </p:blipFill>
        <p:spPr bwMode="auto">
          <a:xfrm>
            <a:off x="381000" y="1752600"/>
            <a:ext cx="3709988" cy="3810000"/>
          </a:xfrm>
          <a:prstGeom prst="rect">
            <a:avLst/>
          </a:prstGeom>
          <a:noFill/>
        </p:spPr>
      </p:pic>
      <p:pic>
        <p:nvPicPr>
          <p:cNvPr id="32775" name="Picture 7"/>
          <p:cNvPicPr>
            <a:picLocks noChangeAspect="1" noChangeArrowheads="1"/>
          </p:cNvPicPr>
          <p:nvPr/>
        </p:nvPicPr>
        <p:blipFill>
          <a:blip r:embed="rId3"/>
          <a:srcRect l="30370" t="22891" r="32137" b="12048"/>
          <a:stretch>
            <a:fillRect/>
          </a:stretch>
        </p:blipFill>
        <p:spPr bwMode="auto">
          <a:xfrm>
            <a:off x="4419600" y="2133600"/>
            <a:ext cx="4114800" cy="35274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6" name="Rectangle 4"/>
          <p:cNvSpPr>
            <a:spLocks noChangeArrowheads="1"/>
          </p:cNvSpPr>
          <p:nvPr/>
        </p:nvSpPr>
        <p:spPr bwMode="auto">
          <a:xfrm>
            <a:off x="8058150" y="6581775"/>
            <a:ext cx="1082675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charset="0"/>
              </a:rPr>
              <a:t>Figure 7.20b</a:t>
            </a:r>
          </a:p>
        </p:txBody>
      </p:sp>
      <p:pic>
        <p:nvPicPr>
          <p:cNvPr id="33799" name="Picture 7" descr="figure_07_20b-jL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5613" y="465138"/>
            <a:ext cx="8231187" cy="5868987"/>
          </a:xfrm>
          <a:prstGeom prst="rect">
            <a:avLst/>
          </a:prstGeom>
          <a:noFill/>
        </p:spPr>
      </p:pic>
      <p:sp>
        <p:nvSpPr>
          <p:cNvPr id="33800" name="Freeform 8"/>
          <p:cNvSpPr>
            <a:spLocks/>
          </p:cNvSpPr>
          <p:nvPr/>
        </p:nvSpPr>
        <p:spPr bwMode="auto">
          <a:xfrm>
            <a:off x="2260600" y="1571625"/>
            <a:ext cx="1222375" cy="5619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122"/>
              </a:cxn>
              <a:cxn ang="0">
                <a:pos x="770" y="354"/>
              </a:cxn>
            </a:cxnLst>
            <a:rect l="0" t="0" r="r" b="b"/>
            <a:pathLst>
              <a:path w="770" h="354">
                <a:moveTo>
                  <a:pt x="0" y="0"/>
                </a:moveTo>
                <a:lnTo>
                  <a:pt x="0" y="122"/>
                </a:lnTo>
                <a:lnTo>
                  <a:pt x="770" y="354"/>
                </a:lnTo>
              </a:path>
            </a:pathLst>
          </a:custGeom>
          <a:noFill/>
          <a:ln w="254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801" name="Freeform 9"/>
          <p:cNvSpPr>
            <a:spLocks/>
          </p:cNvSpPr>
          <p:nvPr/>
        </p:nvSpPr>
        <p:spPr bwMode="auto">
          <a:xfrm>
            <a:off x="5392738" y="873125"/>
            <a:ext cx="904875" cy="530225"/>
          </a:xfrm>
          <a:custGeom>
            <a:avLst/>
            <a:gdLst/>
            <a:ahLst/>
            <a:cxnLst>
              <a:cxn ang="0">
                <a:pos x="570" y="0"/>
              </a:cxn>
              <a:cxn ang="0">
                <a:pos x="392" y="0"/>
              </a:cxn>
              <a:cxn ang="0">
                <a:pos x="0" y="334"/>
              </a:cxn>
            </a:cxnLst>
            <a:rect l="0" t="0" r="r" b="b"/>
            <a:pathLst>
              <a:path w="570" h="334">
                <a:moveTo>
                  <a:pt x="570" y="0"/>
                </a:moveTo>
                <a:lnTo>
                  <a:pt x="392" y="0"/>
                </a:lnTo>
                <a:lnTo>
                  <a:pt x="0" y="334"/>
                </a:lnTo>
              </a:path>
            </a:pathLst>
          </a:custGeom>
          <a:noFill/>
          <a:ln w="254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802" name="Freeform 10"/>
          <p:cNvSpPr>
            <a:spLocks/>
          </p:cNvSpPr>
          <p:nvPr/>
        </p:nvSpPr>
        <p:spPr bwMode="auto">
          <a:xfrm>
            <a:off x="5856288" y="1943100"/>
            <a:ext cx="441325" cy="139700"/>
          </a:xfrm>
          <a:custGeom>
            <a:avLst/>
            <a:gdLst/>
            <a:ahLst/>
            <a:cxnLst>
              <a:cxn ang="0">
                <a:pos x="278" y="0"/>
              </a:cxn>
              <a:cxn ang="0">
                <a:pos x="156" y="0"/>
              </a:cxn>
              <a:cxn ang="0">
                <a:pos x="0" y="88"/>
              </a:cxn>
            </a:cxnLst>
            <a:rect l="0" t="0" r="r" b="b"/>
            <a:pathLst>
              <a:path w="278" h="88">
                <a:moveTo>
                  <a:pt x="278" y="0"/>
                </a:moveTo>
                <a:lnTo>
                  <a:pt x="156" y="0"/>
                </a:lnTo>
                <a:lnTo>
                  <a:pt x="0" y="88"/>
                </a:lnTo>
              </a:path>
            </a:pathLst>
          </a:custGeom>
          <a:noFill/>
          <a:ln w="254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803" name="Line 11"/>
          <p:cNvSpPr>
            <a:spLocks noChangeShapeType="1"/>
          </p:cNvSpPr>
          <p:nvPr/>
        </p:nvSpPr>
        <p:spPr bwMode="auto">
          <a:xfrm>
            <a:off x="2873375" y="4548188"/>
            <a:ext cx="520700" cy="1587"/>
          </a:xfrm>
          <a:prstGeom prst="line">
            <a:avLst/>
          </a:prstGeom>
          <a:noFill/>
          <a:ln w="254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804" name="Line 12"/>
          <p:cNvSpPr>
            <a:spLocks noChangeShapeType="1"/>
          </p:cNvSpPr>
          <p:nvPr/>
        </p:nvSpPr>
        <p:spPr bwMode="auto">
          <a:xfrm flipH="1">
            <a:off x="5592763" y="3760788"/>
            <a:ext cx="704850" cy="1587"/>
          </a:xfrm>
          <a:prstGeom prst="line">
            <a:avLst/>
          </a:prstGeom>
          <a:noFill/>
          <a:ln w="254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805" name="Line 13"/>
          <p:cNvSpPr>
            <a:spLocks noChangeShapeType="1"/>
          </p:cNvSpPr>
          <p:nvPr/>
        </p:nvSpPr>
        <p:spPr bwMode="auto">
          <a:xfrm flipH="1">
            <a:off x="5849938" y="3095625"/>
            <a:ext cx="447675" cy="1588"/>
          </a:xfrm>
          <a:prstGeom prst="line">
            <a:avLst/>
          </a:prstGeom>
          <a:noFill/>
          <a:ln w="254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806" name="Line 14"/>
          <p:cNvSpPr>
            <a:spLocks noChangeShapeType="1"/>
          </p:cNvSpPr>
          <p:nvPr/>
        </p:nvSpPr>
        <p:spPr bwMode="auto">
          <a:xfrm flipH="1">
            <a:off x="4983163" y="4300538"/>
            <a:ext cx="1314450" cy="1587"/>
          </a:xfrm>
          <a:prstGeom prst="line">
            <a:avLst/>
          </a:prstGeom>
          <a:noFill/>
          <a:ln w="254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807" name="Freeform 15"/>
          <p:cNvSpPr>
            <a:spLocks/>
          </p:cNvSpPr>
          <p:nvPr/>
        </p:nvSpPr>
        <p:spPr bwMode="auto">
          <a:xfrm>
            <a:off x="4505325" y="4849813"/>
            <a:ext cx="1792288" cy="419100"/>
          </a:xfrm>
          <a:custGeom>
            <a:avLst/>
            <a:gdLst/>
            <a:ahLst/>
            <a:cxnLst>
              <a:cxn ang="0">
                <a:pos x="1129" y="264"/>
              </a:cxn>
              <a:cxn ang="0">
                <a:pos x="403" y="264"/>
              </a:cxn>
              <a:cxn ang="0">
                <a:pos x="0" y="0"/>
              </a:cxn>
            </a:cxnLst>
            <a:rect l="0" t="0" r="r" b="b"/>
            <a:pathLst>
              <a:path w="1129" h="264">
                <a:moveTo>
                  <a:pt x="1129" y="264"/>
                </a:moveTo>
                <a:lnTo>
                  <a:pt x="403" y="264"/>
                </a:lnTo>
                <a:lnTo>
                  <a:pt x="0" y="0"/>
                </a:lnTo>
              </a:path>
            </a:pathLst>
          </a:custGeom>
          <a:noFill/>
          <a:ln w="254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808" name="Rectangle 16"/>
          <p:cNvSpPr>
            <a:spLocks noChangeArrowheads="1"/>
          </p:cNvSpPr>
          <p:nvPr/>
        </p:nvSpPr>
        <p:spPr bwMode="auto">
          <a:xfrm>
            <a:off x="1766888" y="963613"/>
            <a:ext cx="1492250" cy="669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2200" b="1">
                <a:solidFill>
                  <a:srgbClr val="231F20"/>
                </a:solidFill>
                <a:latin typeface="Arial" charset="0"/>
              </a:rPr>
              <a:t>Transverse</a:t>
            </a:r>
          </a:p>
          <a:p>
            <a:pPr algn="l"/>
            <a:r>
              <a:rPr lang="en-US" sz="2200" b="1">
                <a:solidFill>
                  <a:srgbClr val="231F20"/>
                </a:solidFill>
                <a:latin typeface="Arial" charset="0"/>
              </a:rPr>
              <a:t>process</a:t>
            </a:r>
            <a:endParaRPr lang="en-US" sz="1800" b="1">
              <a:latin typeface="Arial" charset="0"/>
            </a:endParaRPr>
          </a:p>
        </p:txBody>
      </p:sp>
      <p:sp>
        <p:nvSpPr>
          <p:cNvPr id="33809" name="Rectangle 17"/>
          <p:cNvSpPr>
            <a:spLocks noChangeArrowheads="1"/>
          </p:cNvSpPr>
          <p:nvPr/>
        </p:nvSpPr>
        <p:spPr bwMode="auto">
          <a:xfrm>
            <a:off x="1731963" y="4395788"/>
            <a:ext cx="1104900" cy="669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2200" b="1">
                <a:solidFill>
                  <a:srgbClr val="231F20"/>
                </a:solidFill>
                <a:latin typeface="Arial" charset="0"/>
              </a:rPr>
              <a:t>Spinous</a:t>
            </a:r>
          </a:p>
          <a:p>
            <a:pPr algn="l"/>
            <a:r>
              <a:rPr lang="en-US" sz="2200" b="1">
                <a:solidFill>
                  <a:srgbClr val="231F20"/>
                </a:solidFill>
                <a:latin typeface="Arial" charset="0"/>
              </a:rPr>
              <a:t>process</a:t>
            </a:r>
            <a:endParaRPr lang="en-US" sz="1800" b="1">
              <a:latin typeface="Arial" charset="0"/>
            </a:endParaRPr>
          </a:p>
        </p:txBody>
      </p:sp>
      <p:sp>
        <p:nvSpPr>
          <p:cNvPr id="33810" name="Rectangle 18"/>
          <p:cNvSpPr>
            <a:spLocks noChangeArrowheads="1"/>
          </p:cNvSpPr>
          <p:nvPr/>
        </p:nvSpPr>
        <p:spPr bwMode="auto">
          <a:xfrm>
            <a:off x="6364288" y="719138"/>
            <a:ext cx="2330450" cy="669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2200" b="1">
                <a:solidFill>
                  <a:srgbClr val="231F20"/>
                </a:solidFill>
                <a:latin typeface="Arial" charset="0"/>
              </a:rPr>
              <a:t>Superior articular</a:t>
            </a:r>
          </a:p>
          <a:p>
            <a:pPr algn="l"/>
            <a:r>
              <a:rPr lang="en-US" sz="2200" b="1">
                <a:solidFill>
                  <a:srgbClr val="231F20"/>
                </a:solidFill>
                <a:latin typeface="Arial" charset="0"/>
              </a:rPr>
              <a:t>process</a:t>
            </a:r>
            <a:endParaRPr lang="en-US" sz="1800" b="1">
              <a:latin typeface="Arial" charset="0"/>
            </a:endParaRPr>
          </a:p>
        </p:txBody>
      </p:sp>
      <p:sp>
        <p:nvSpPr>
          <p:cNvPr id="33811" name="Rectangle 19"/>
          <p:cNvSpPr>
            <a:spLocks noChangeArrowheads="1"/>
          </p:cNvSpPr>
          <p:nvPr/>
        </p:nvSpPr>
        <p:spPr bwMode="auto">
          <a:xfrm>
            <a:off x="6364288" y="1792288"/>
            <a:ext cx="2085975" cy="1004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2200" b="1">
                <a:solidFill>
                  <a:srgbClr val="231F20"/>
                </a:solidFill>
                <a:latin typeface="Arial" charset="0"/>
              </a:rPr>
              <a:t>Transverse</a:t>
            </a:r>
          </a:p>
          <a:p>
            <a:pPr algn="l"/>
            <a:r>
              <a:rPr lang="en-US" sz="2200" b="1">
                <a:solidFill>
                  <a:srgbClr val="231F20"/>
                </a:solidFill>
                <a:latin typeface="Arial" charset="0"/>
              </a:rPr>
              <a:t>costal facet (for</a:t>
            </a:r>
            <a:endParaRPr lang="en-US" sz="1800" b="1">
              <a:latin typeface="Arial" charset="0"/>
            </a:endParaRPr>
          </a:p>
          <a:p>
            <a:pPr algn="l"/>
            <a:r>
              <a:rPr lang="en-US" sz="2200" b="1">
                <a:solidFill>
                  <a:srgbClr val="231F20"/>
                </a:solidFill>
                <a:latin typeface="Arial" charset="0"/>
              </a:rPr>
              <a:t>tubercle of rib)</a:t>
            </a:r>
          </a:p>
        </p:txBody>
      </p:sp>
      <p:sp>
        <p:nvSpPr>
          <p:cNvPr id="33812" name="Rectangle 20"/>
          <p:cNvSpPr>
            <a:spLocks noChangeArrowheads="1"/>
          </p:cNvSpPr>
          <p:nvPr/>
        </p:nvSpPr>
        <p:spPr bwMode="auto">
          <a:xfrm>
            <a:off x="6364288" y="3605213"/>
            <a:ext cx="700087" cy="334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2200" b="1">
                <a:solidFill>
                  <a:srgbClr val="231F20"/>
                </a:solidFill>
                <a:latin typeface="Arial" charset="0"/>
              </a:rPr>
              <a:t>Body</a:t>
            </a:r>
            <a:endParaRPr lang="en-US" sz="1800" b="1">
              <a:latin typeface="Arial" charset="0"/>
            </a:endParaRPr>
          </a:p>
        </p:txBody>
      </p:sp>
      <p:sp>
        <p:nvSpPr>
          <p:cNvPr id="33813" name="Rectangle 21"/>
          <p:cNvSpPr>
            <a:spLocks noChangeArrowheads="1"/>
          </p:cNvSpPr>
          <p:nvPr/>
        </p:nvSpPr>
        <p:spPr bwMode="auto">
          <a:xfrm>
            <a:off x="6364288" y="2941638"/>
            <a:ext cx="1787525" cy="669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2200" b="1">
                <a:solidFill>
                  <a:srgbClr val="231F20"/>
                </a:solidFill>
                <a:latin typeface="Arial" charset="0"/>
              </a:rPr>
              <a:t>Intervertebral</a:t>
            </a:r>
          </a:p>
          <a:p>
            <a:pPr algn="l"/>
            <a:r>
              <a:rPr lang="en-US" sz="2200" b="1">
                <a:solidFill>
                  <a:srgbClr val="231F20"/>
                </a:solidFill>
                <a:latin typeface="Arial" charset="0"/>
              </a:rPr>
              <a:t>disc</a:t>
            </a:r>
            <a:endParaRPr lang="en-US" sz="1800" b="1">
              <a:latin typeface="Arial" charset="0"/>
            </a:endParaRPr>
          </a:p>
        </p:txBody>
      </p:sp>
      <p:sp>
        <p:nvSpPr>
          <p:cNvPr id="33814" name="Rectangle 22"/>
          <p:cNvSpPr>
            <a:spLocks noChangeArrowheads="1"/>
          </p:cNvSpPr>
          <p:nvPr/>
        </p:nvSpPr>
        <p:spPr bwMode="auto">
          <a:xfrm>
            <a:off x="6364288" y="4148138"/>
            <a:ext cx="1930400" cy="1004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2200" b="1">
                <a:solidFill>
                  <a:srgbClr val="231F20"/>
                </a:solidFill>
                <a:latin typeface="Arial" charset="0"/>
              </a:rPr>
              <a:t>Inferior costal</a:t>
            </a:r>
          </a:p>
          <a:p>
            <a:pPr algn="l"/>
            <a:r>
              <a:rPr lang="en-US" sz="2200" b="1">
                <a:solidFill>
                  <a:srgbClr val="231F20"/>
                </a:solidFill>
                <a:latin typeface="Arial" charset="0"/>
              </a:rPr>
              <a:t>facet (for head</a:t>
            </a:r>
            <a:endParaRPr lang="en-US" sz="1800" b="1">
              <a:latin typeface="Arial" charset="0"/>
            </a:endParaRPr>
          </a:p>
          <a:p>
            <a:pPr algn="l"/>
            <a:r>
              <a:rPr lang="en-US" sz="2200" b="1">
                <a:solidFill>
                  <a:srgbClr val="231F20"/>
                </a:solidFill>
                <a:latin typeface="Arial" charset="0"/>
              </a:rPr>
              <a:t>of rib)</a:t>
            </a:r>
          </a:p>
        </p:txBody>
      </p:sp>
      <p:sp>
        <p:nvSpPr>
          <p:cNvPr id="33815" name="Rectangle 23"/>
          <p:cNvSpPr>
            <a:spLocks noChangeArrowheads="1"/>
          </p:cNvSpPr>
          <p:nvPr/>
        </p:nvSpPr>
        <p:spPr bwMode="auto">
          <a:xfrm>
            <a:off x="6364288" y="5113338"/>
            <a:ext cx="2144712" cy="669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2200" b="1">
                <a:solidFill>
                  <a:srgbClr val="231F20"/>
                </a:solidFill>
                <a:latin typeface="Arial" charset="0"/>
              </a:rPr>
              <a:t>Inferior articular</a:t>
            </a:r>
          </a:p>
          <a:p>
            <a:pPr algn="l"/>
            <a:r>
              <a:rPr lang="en-US" sz="2200" b="1">
                <a:solidFill>
                  <a:srgbClr val="231F20"/>
                </a:solidFill>
                <a:latin typeface="Arial" charset="0"/>
              </a:rPr>
              <a:t>process</a:t>
            </a:r>
            <a:endParaRPr lang="en-US" sz="1800" b="1">
              <a:latin typeface="Arial" charset="0"/>
            </a:endParaRPr>
          </a:p>
        </p:txBody>
      </p:sp>
      <p:sp>
        <p:nvSpPr>
          <p:cNvPr id="33816" name="Rectangle 24"/>
          <p:cNvSpPr>
            <a:spLocks noChangeArrowheads="1"/>
          </p:cNvSpPr>
          <p:nvPr/>
        </p:nvSpPr>
        <p:spPr bwMode="auto">
          <a:xfrm>
            <a:off x="452438" y="5970588"/>
            <a:ext cx="3408362" cy="393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2200">
                <a:solidFill>
                  <a:srgbClr val="231F20"/>
                </a:solidFill>
                <a:latin typeface="Arial Black" pitchFamily="34" charset="0"/>
              </a:rPr>
              <a:t>(b) Thoracic vertebrae</a:t>
            </a:r>
            <a:endParaRPr lang="en-US" sz="1800">
              <a:latin typeface="Arial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Lumbar Vertebrae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L</a:t>
            </a:r>
            <a:r>
              <a:rPr lang="en-US" baseline="-25000"/>
              <a:t>1</a:t>
            </a:r>
            <a:r>
              <a:rPr lang="en-US"/>
              <a:t> to L</a:t>
            </a:r>
            <a:r>
              <a:rPr lang="en-US" baseline="-25000"/>
              <a:t>5</a:t>
            </a:r>
            <a:r>
              <a:rPr lang="en-US"/>
              <a:t> </a:t>
            </a:r>
          </a:p>
          <a:p>
            <a:r>
              <a:rPr lang="en-US"/>
              <a:t>Short, thick pedicles and laminae</a:t>
            </a:r>
          </a:p>
          <a:p>
            <a:r>
              <a:rPr lang="en-US"/>
              <a:t>Flat hatchet-shaped spinous processes  </a:t>
            </a:r>
          </a:p>
          <a:p>
            <a:r>
              <a:rPr lang="en-US"/>
              <a:t>Orientation of articular facets locks lumbar vertebrae together so as to prevent rotation 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8" name="Rectangle 4"/>
          <p:cNvSpPr>
            <a:spLocks noChangeArrowheads="1"/>
          </p:cNvSpPr>
          <p:nvPr/>
        </p:nvSpPr>
        <p:spPr bwMode="auto">
          <a:xfrm>
            <a:off x="8304213" y="6581775"/>
            <a:ext cx="836612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charset="0"/>
              </a:rPr>
              <a:t>Table 7.2</a:t>
            </a:r>
          </a:p>
        </p:txBody>
      </p:sp>
      <p:pic>
        <p:nvPicPr>
          <p:cNvPr id="36870" name="Picture 6"/>
          <p:cNvPicPr>
            <a:picLocks noChangeAspect="1" noChangeArrowheads="1"/>
          </p:cNvPicPr>
          <p:nvPr/>
        </p:nvPicPr>
        <p:blipFill>
          <a:blip r:embed="rId2"/>
          <a:srcRect l="67863" t="22493" b="15616"/>
          <a:stretch>
            <a:fillRect/>
          </a:stretch>
        </p:blipFill>
        <p:spPr bwMode="auto">
          <a:xfrm>
            <a:off x="304800" y="1371600"/>
            <a:ext cx="3733800" cy="3733800"/>
          </a:xfrm>
          <a:prstGeom prst="rect">
            <a:avLst/>
          </a:prstGeom>
          <a:noFill/>
        </p:spPr>
      </p:pic>
      <p:pic>
        <p:nvPicPr>
          <p:cNvPr id="36871" name="Picture 7"/>
          <p:cNvPicPr>
            <a:picLocks noChangeAspect="1" noChangeArrowheads="1"/>
          </p:cNvPicPr>
          <p:nvPr/>
        </p:nvPicPr>
        <p:blipFill>
          <a:blip r:embed="rId3"/>
          <a:srcRect l="68756" t="26506" b="12048"/>
          <a:stretch>
            <a:fillRect/>
          </a:stretch>
        </p:blipFill>
        <p:spPr bwMode="auto">
          <a:xfrm>
            <a:off x="5181600" y="1600200"/>
            <a:ext cx="3657600" cy="35528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2" name="Rectangle 4"/>
          <p:cNvSpPr>
            <a:spLocks noChangeArrowheads="1"/>
          </p:cNvSpPr>
          <p:nvPr/>
        </p:nvSpPr>
        <p:spPr bwMode="auto">
          <a:xfrm>
            <a:off x="8067675" y="6581775"/>
            <a:ext cx="107315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charset="0"/>
              </a:rPr>
              <a:t>Figure 7.20c</a:t>
            </a:r>
          </a:p>
        </p:txBody>
      </p:sp>
      <p:pic>
        <p:nvPicPr>
          <p:cNvPr id="37895" name="Picture 7" descr="figure_07_20c-jL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42913" y="381000"/>
            <a:ext cx="8256587" cy="5868988"/>
          </a:xfrm>
          <a:prstGeom prst="rect">
            <a:avLst/>
          </a:prstGeom>
          <a:noFill/>
        </p:spPr>
      </p:pic>
      <p:sp>
        <p:nvSpPr>
          <p:cNvPr id="37896" name="Freeform 8"/>
          <p:cNvSpPr>
            <a:spLocks/>
          </p:cNvSpPr>
          <p:nvPr/>
        </p:nvSpPr>
        <p:spPr bwMode="auto">
          <a:xfrm>
            <a:off x="3151188" y="2287588"/>
            <a:ext cx="495300" cy="438150"/>
          </a:xfrm>
          <a:custGeom>
            <a:avLst/>
            <a:gdLst/>
            <a:ahLst/>
            <a:cxnLst>
              <a:cxn ang="0">
                <a:pos x="0" y="276"/>
              </a:cxn>
              <a:cxn ang="0">
                <a:pos x="106" y="276"/>
              </a:cxn>
              <a:cxn ang="0">
                <a:pos x="312" y="0"/>
              </a:cxn>
            </a:cxnLst>
            <a:rect l="0" t="0" r="r" b="b"/>
            <a:pathLst>
              <a:path w="312" h="276">
                <a:moveTo>
                  <a:pt x="0" y="276"/>
                </a:moveTo>
                <a:lnTo>
                  <a:pt x="106" y="276"/>
                </a:lnTo>
                <a:lnTo>
                  <a:pt x="312" y="0"/>
                </a:lnTo>
              </a:path>
            </a:pathLst>
          </a:custGeom>
          <a:noFill/>
          <a:ln w="222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897" name="Line 9"/>
          <p:cNvSpPr>
            <a:spLocks noChangeShapeType="1"/>
          </p:cNvSpPr>
          <p:nvPr/>
        </p:nvSpPr>
        <p:spPr bwMode="auto">
          <a:xfrm>
            <a:off x="2830513" y="1614488"/>
            <a:ext cx="1104900" cy="1587"/>
          </a:xfrm>
          <a:prstGeom prst="line">
            <a:avLst/>
          </a:prstGeom>
          <a:noFill/>
          <a:ln w="2222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898" name="Line 10"/>
          <p:cNvSpPr>
            <a:spLocks noChangeShapeType="1"/>
          </p:cNvSpPr>
          <p:nvPr/>
        </p:nvSpPr>
        <p:spPr bwMode="auto">
          <a:xfrm>
            <a:off x="2776538" y="5022850"/>
            <a:ext cx="873125" cy="1588"/>
          </a:xfrm>
          <a:prstGeom prst="line">
            <a:avLst/>
          </a:prstGeom>
          <a:noFill/>
          <a:ln w="2222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899" name="Line 11"/>
          <p:cNvSpPr>
            <a:spLocks noChangeShapeType="1"/>
          </p:cNvSpPr>
          <p:nvPr/>
        </p:nvSpPr>
        <p:spPr bwMode="auto">
          <a:xfrm flipH="1">
            <a:off x="6257925" y="2693988"/>
            <a:ext cx="631825" cy="1587"/>
          </a:xfrm>
          <a:prstGeom prst="line">
            <a:avLst/>
          </a:prstGeom>
          <a:noFill/>
          <a:ln w="2222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900" name="Line 12"/>
          <p:cNvSpPr>
            <a:spLocks noChangeShapeType="1"/>
          </p:cNvSpPr>
          <p:nvPr/>
        </p:nvSpPr>
        <p:spPr bwMode="auto">
          <a:xfrm flipH="1">
            <a:off x="6273800" y="3201988"/>
            <a:ext cx="615950" cy="1587"/>
          </a:xfrm>
          <a:prstGeom prst="line">
            <a:avLst/>
          </a:prstGeom>
          <a:noFill/>
          <a:ln w="2222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901" name="Freeform 13"/>
          <p:cNvSpPr>
            <a:spLocks/>
          </p:cNvSpPr>
          <p:nvPr/>
        </p:nvSpPr>
        <p:spPr bwMode="auto">
          <a:xfrm>
            <a:off x="5184775" y="4105275"/>
            <a:ext cx="1711325" cy="568325"/>
          </a:xfrm>
          <a:custGeom>
            <a:avLst/>
            <a:gdLst/>
            <a:ahLst/>
            <a:cxnLst>
              <a:cxn ang="0">
                <a:pos x="0" y="358"/>
              </a:cxn>
              <a:cxn ang="0">
                <a:pos x="506" y="0"/>
              </a:cxn>
              <a:cxn ang="0">
                <a:pos x="1078" y="0"/>
              </a:cxn>
            </a:cxnLst>
            <a:rect l="0" t="0" r="r" b="b"/>
            <a:pathLst>
              <a:path w="1078" h="358">
                <a:moveTo>
                  <a:pt x="0" y="358"/>
                </a:moveTo>
                <a:lnTo>
                  <a:pt x="506" y="0"/>
                </a:lnTo>
                <a:lnTo>
                  <a:pt x="1078" y="0"/>
                </a:lnTo>
              </a:path>
            </a:pathLst>
          </a:custGeom>
          <a:noFill/>
          <a:ln w="222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902" name="Rectangle 14"/>
          <p:cNvSpPr>
            <a:spLocks noChangeArrowheads="1"/>
          </p:cNvSpPr>
          <p:nvPr/>
        </p:nvSpPr>
        <p:spPr bwMode="auto">
          <a:xfrm>
            <a:off x="1644650" y="1457325"/>
            <a:ext cx="1096963" cy="962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2100" b="1">
                <a:solidFill>
                  <a:srgbClr val="231F20"/>
                </a:solidFill>
                <a:latin typeface="Arial" charset="0"/>
              </a:rPr>
              <a:t>Superior</a:t>
            </a:r>
          </a:p>
          <a:p>
            <a:pPr algn="l"/>
            <a:r>
              <a:rPr lang="en-US" sz="2100" b="1">
                <a:solidFill>
                  <a:srgbClr val="231F20"/>
                </a:solidFill>
                <a:latin typeface="Arial" charset="0"/>
              </a:rPr>
              <a:t>articular</a:t>
            </a:r>
            <a:endParaRPr lang="en-US" sz="1800" b="1">
              <a:latin typeface="Arial" charset="0"/>
            </a:endParaRPr>
          </a:p>
          <a:p>
            <a:pPr algn="l"/>
            <a:r>
              <a:rPr lang="en-US" sz="2100" b="1">
                <a:solidFill>
                  <a:srgbClr val="231F20"/>
                </a:solidFill>
                <a:latin typeface="Arial" charset="0"/>
              </a:rPr>
              <a:t>process</a:t>
            </a:r>
            <a:endParaRPr lang="en-US" sz="1800" b="1">
              <a:latin typeface="Arial" charset="0"/>
            </a:endParaRPr>
          </a:p>
        </p:txBody>
      </p:sp>
      <p:sp>
        <p:nvSpPr>
          <p:cNvPr id="37903" name="Rectangle 15"/>
          <p:cNvSpPr>
            <a:spLocks noChangeArrowheads="1"/>
          </p:cNvSpPr>
          <p:nvPr/>
        </p:nvSpPr>
        <p:spPr bwMode="auto">
          <a:xfrm>
            <a:off x="1644650" y="2568575"/>
            <a:ext cx="141922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2100" b="1">
                <a:solidFill>
                  <a:srgbClr val="231F20"/>
                </a:solidFill>
                <a:latin typeface="Arial" charset="0"/>
              </a:rPr>
              <a:t>Transverse</a:t>
            </a:r>
          </a:p>
          <a:p>
            <a:pPr algn="l"/>
            <a:r>
              <a:rPr lang="en-US" sz="2100" b="1">
                <a:solidFill>
                  <a:srgbClr val="231F20"/>
                </a:solidFill>
                <a:latin typeface="Arial" charset="0"/>
              </a:rPr>
              <a:t>process</a:t>
            </a:r>
            <a:endParaRPr lang="en-US" sz="1800" b="1">
              <a:latin typeface="Arial" charset="0"/>
            </a:endParaRPr>
          </a:p>
        </p:txBody>
      </p:sp>
      <p:sp>
        <p:nvSpPr>
          <p:cNvPr id="37904" name="Rectangle 16"/>
          <p:cNvSpPr>
            <a:spLocks noChangeArrowheads="1"/>
          </p:cNvSpPr>
          <p:nvPr/>
        </p:nvSpPr>
        <p:spPr bwMode="auto">
          <a:xfrm>
            <a:off x="1644650" y="4879975"/>
            <a:ext cx="10541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2100" b="1">
                <a:solidFill>
                  <a:srgbClr val="231F20"/>
                </a:solidFill>
                <a:latin typeface="Arial" charset="0"/>
              </a:rPr>
              <a:t>Spinous</a:t>
            </a:r>
          </a:p>
          <a:p>
            <a:pPr algn="l"/>
            <a:r>
              <a:rPr lang="en-US" sz="2100" b="1">
                <a:solidFill>
                  <a:srgbClr val="231F20"/>
                </a:solidFill>
                <a:latin typeface="Arial" charset="0"/>
              </a:rPr>
              <a:t>process</a:t>
            </a:r>
            <a:endParaRPr lang="en-US" sz="1800" b="1">
              <a:latin typeface="Arial" charset="0"/>
            </a:endParaRPr>
          </a:p>
        </p:txBody>
      </p:sp>
      <p:sp>
        <p:nvSpPr>
          <p:cNvPr id="37905" name="Rectangle 17"/>
          <p:cNvSpPr>
            <a:spLocks noChangeArrowheads="1"/>
          </p:cNvSpPr>
          <p:nvPr/>
        </p:nvSpPr>
        <p:spPr bwMode="auto">
          <a:xfrm>
            <a:off x="6953250" y="3060700"/>
            <a:ext cx="17018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2100" b="1">
                <a:solidFill>
                  <a:srgbClr val="231F20"/>
                </a:solidFill>
                <a:latin typeface="Arial" charset="0"/>
              </a:rPr>
              <a:t>Intervertebral</a:t>
            </a:r>
          </a:p>
          <a:p>
            <a:pPr algn="l"/>
            <a:r>
              <a:rPr lang="en-US" sz="2100" b="1">
                <a:solidFill>
                  <a:srgbClr val="231F20"/>
                </a:solidFill>
                <a:latin typeface="Arial" charset="0"/>
              </a:rPr>
              <a:t>disc</a:t>
            </a:r>
            <a:endParaRPr lang="en-US" sz="1800" b="1">
              <a:latin typeface="Arial" charset="0"/>
            </a:endParaRPr>
          </a:p>
        </p:txBody>
      </p:sp>
      <p:sp>
        <p:nvSpPr>
          <p:cNvPr id="37906" name="Rectangle 18"/>
          <p:cNvSpPr>
            <a:spLocks noChangeArrowheads="1"/>
          </p:cNvSpPr>
          <p:nvPr/>
        </p:nvSpPr>
        <p:spPr bwMode="auto">
          <a:xfrm>
            <a:off x="6953250" y="2552700"/>
            <a:ext cx="66675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2100" b="1">
                <a:solidFill>
                  <a:srgbClr val="231F20"/>
                </a:solidFill>
                <a:latin typeface="Arial" charset="0"/>
              </a:rPr>
              <a:t>Body</a:t>
            </a:r>
            <a:endParaRPr lang="en-US" sz="1800" b="1">
              <a:latin typeface="Arial" charset="0"/>
            </a:endParaRPr>
          </a:p>
        </p:txBody>
      </p:sp>
      <p:sp>
        <p:nvSpPr>
          <p:cNvPr id="37907" name="Rectangle 19"/>
          <p:cNvSpPr>
            <a:spLocks noChangeArrowheads="1"/>
          </p:cNvSpPr>
          <p:nvPr/>
        </p:nvSpPr>
        <p:spPr bwMode="auto">
          <a:xfrm>
            <a:off x="6953250" y="3962400"/>
            <a:ext cx="1050925" cy="962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2100" b="1">
                <a:solidFill>
                  <a:srgbClr val="231F20"/>
                </a:solidFill>
                <a:latin typeface="Arial" charset="0"/>
              </a:rPr>
              <a:t>Inferior</a:t>
            </a:r>
          </a:p>
          <a:p>
            <a:pPr algn="l"/>
            <a:r>
              <a:rPr lang="en-US" sz="2100" b="1">
                <a:solidFill>
                  <a:srgbClr val="231F20"/>
                </a:solidFill>
                <a:latin typeface="Arial" charset="0"/>
              </a:rPr>
              <a:t>articular</a:t>
            </a:r>
            <a:endParaRPr lang="en-US" sz="1800" b="1">
              <a:latin typeface="Arial" charset="0"/>
            </a:endParaRPr>
          </a:p>
          <a:p>
            <a:pPr algn="l"/>
            <a:r>
              <a:rPr lang="en-US" sz="2100" b="1">
                <a:solidFill>
                  <a:srgbClr val="231F20"/>
                </a:solidFill>
                <a:latin typeface="Arial" charset="0"/>
              </a:rPr>
              <a:t>process</a:t>
            </a:r>
          </a:p>
        </p:txBody>
      </p:sp>
      <p:sp>
        <p:nvSpPr>
          <p:cNvPr id="37908" name="Rectangle 20"/>
          <p:cNvSpPr>
            <a:spLocks noChangeArrowheads="1"/>
          </p:cNvSpPr>
          <p:nvPr/>
        </p:nvSpPr>
        <p:spPr bwMode="auto">
          <a:xfrm>
            <a:off x="469900" y="5905500"/>
            <a:ext cx="3068638" cy="376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2100">
                <a:solidFill>
                  <a:srgbClr val="231F20"/>
                </a:solidFill>
                <a:latin typeface="Arial Black" pitchFamily="34" charset="0"/>
              </a:rPr>
              <a:t>(c) Lumbar vertebrae</a:t>
            </a:r>
            <a:endParaRPr lang="en-US" sz="1800">
              <a:latin typeface="Arial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Sacrum and Coccyx</a:t>
            </a:r>
            <a:endParaRPr lang="en-US" b="0"/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en-US" sz="2600"/>
              <a:t>Sacrum</a:t>
            </a:r>
          </a:p>
          <a:p>
            <a:pPr lvl="1"/>
            <a:r>
              <a:rPr lang="en-US"/>
              <a:t>5 fused vertebrae (S</a:t>
            </a:r>
            <a:r>
              <a:rPr lang="en-US" baseline="-25000"/>
              <a:t>1</a:t>
            </a:r>
            <a:r>
              <a:rPr lang="en-US"/>
              <a:t>–S</a:t>
            </a:r>
            <a:r>
              <a:rPr lang="en-US" baseline="-25000"/>
              <a:t>5</a:t>
            </a:r>
            <a:r>
              <a:rPr lang="en-US"/>
              <a:t>)</a:t>
            </a:r>
          </a:p>
          <a:p>
            <a:pPr lvl="1"/>
            <a:r>
              <a:rPr lang="en-US"/>
              <a:t>Forms posterior wall of pelvis</a:t>
            </a:r>
          </a:p>
          <a:p>
            <a:pPr lvl="1"/>
            <a:r>
              <a:rPr lang="en-US"/>
              <a:t>Articulates with L</a:t>
            </a:r>
            <a:r>
              <a:rPr lang="en-US" baseline="-25000"/>
              <a:t>5</a:t>
            </a:r>
            <a:r>
              <a:rPr lang="en-US"/>
              <a:t> superiorly, and with auricular surfaces of the hip bones laterally </a:t>
            </a:r>
          </a:p>
        </p:txBody>
      </p:sp>
      <p:sp>
        <p:nvSpPr>
          <p:cNvPr id="38916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sz="2600"/>
              <a:t>Coccyx</a:t>
            </a:r>
          </a:p>
          <a:p>
            <a:pPr lvl="1"/>
            <a:r>
              <a:rPr lang="en-US"/>
              <a:t>Tailbone</a:t>
            </a:r>
          </a:p>
          <a:p>
            <a:pPr lvl="1"/>
            <a:r>
              <a:rPr lang="en-US"/>
              <a:t>3–5 fused vertebrae</a:t>
            </a:r>
          </a:p>
          <a:p>
            <a:pPr lvl="1"/>
            <a:r>
              <a:rPr lang="en-US"/>
              <a:t>Articulates superiorly with sacrum</a:t>
            </a:r>
          </a:p>
          <a:p>
            <a:endParaRPr lang="en-US" sz="260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4" name="Rectangle 4"/>
          <p:cNvSpPr>
            <a:spLocks noChangeArrowheads="1"/>
          </p:cNvSpPr>
          <p:nvPr/>
        </p:nvSpPr>
        <p:spPr bwMode="auto">
          <a:xfrm>
            <a:off x="8067675" y="6581775"/>
            <a:ext cx="107315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charset="0"/>
              </a:rPr>
              <a:t>Figure 7.21a</a:t>
            </a:r>
          </a:p>
        </p:txBody>
      </p:sp>
      <p:pic>
        <p:nvPicPr>
          <p:cNvPr id="40967" name="Picture 7"/>
          <p:cNvPicPr>
            <a:picLocks noChangeAspect="1" noChangeArrowheads="1"/>
          </p:cNvPicPr>
          <p:nvPr/>
        </p:nvPicPr>
        <p:blipFill>
          <a:blip r:embed="rId2" cstate="print"/>
          <a:srcRect t="7959" b="8629"/>
          <a:stretch>
            <a:fillRect/>
          </a:stretch>
        </p:blipFill>
        <p:spPr bwMode="auto">
          <a:xfrm>
            <a:off x="309563" y="887413"/>
            <a:ext cx="8524875" cy="5340350"/>
          </a:xfrm>
          <a:prstGeom prst="rect">
            <a:avLst/>
          </a:prstGeom>
          <a:noFill/>
        </p:spPr>
      </p:pic>
      <p:sp>
        <p:nvSpPr>
          <p:cNvPr id="40968" name="Freeform 8"/>
          <p:cNvSpPr>
            <a:spLocks/>
          </p:cNvSpPr>
          <p:nvPr/>
        </p:nvSpPr>
        <p:spPr bwMode="auto">
          <a:xfrm>
            <a:off x="5248275" y="4878388"/>
            <a:ext cx="107950" cy="165100"/>
          </a:xfrm>
          <a:custGeom>
            <a:avLst/>
            <a:gdLst/>
            <a:ahLst/>
            <a:cxnLst>
              <a:cxn ang="0">
                <a:pos x="34" y="16"/>
              </a:cxn>
              <a:cxn ang="0">
                <a:pos x="42" y="14"/>
              </a:cxn>
              <a:cxn ang="0">
                <a:pos x="48" y="14"/>
              </a:cxn>
              <a:cxn ang="0">
                <a:pos x="60" y="8"/>
              </a:cxn>
              <a:cxn ang="0">
                <a:pos x="66" y="2"/>
              </a:cxn>
              <a:cxn ang="0">
                <a:pos x="68" y="0"/>
              </a:cxn>
              <a:cxn ang="0">
                <a:pos x="34" y="104"/>
              </a:cxn>
              <a:cxn ang="0">
                <a:pos x="0" y="2"/>
              </a:cxn>
              <a:cxn ang="0">
                <a:pos x="2" y="4"/>
              </a:cxn>
              <a:cxn ang="0">
                <a:pos x="8" y="8"/>
              </a:cxn>
              <a:cxn ang="0">
                <a:pos x="18" y="14"/>
              </a:cxn>
              <a:cxn ang="0">
                <a:pos x="32" y="16"/>
              </a:cxn>
              <a:cxn ang="0">
                <a:pos x="34" y="16"/>
              </a:cxn>
            </a:cxnLst>
            <a:rect l="0" t="0" r="r" b="b"/>
            <a:pathLst>
              <a:path w="68" h="104">
                <a:moveTo>
                  <a:pt x="34" y="16"/>
                </a:moveTo>
                <a:lnTo>
                  <a:pt x="42" y="14"/>
                </a:lnTo>
                <a:lnTo>
                  <a:pt x="48" y="14"/>
                </a:lnTo>
                <a:lnTo>
                  <a:pt x="60" y="8"/>
                </a:lnTo>
                <a:lnTo>
                  <a:pt x="66" y="2"/>
                </a:lnTo>
                <a:lnTo>
                  <a:pt x="68" y="0"/>
                </a:lnTo>
                <a:lnTo>
                  <a:pt x="34" y="104"/>
                </a:lnTo>
                <a:lnTo>
                  <a:pt x="0" y="2"/>
                </a:lnTo>
                <a:lnTo>
                  <a:pt x="2" y="4"/>
                </a:lnTo>
                <a:lnTo>
                  <a:pt x="8" y="8"/>
                </a:lnTo>
                <a:lnTo>
                  <a:pt x="18" y="14"/>
                </a:lnTo>
                <a:lnTo>
                  <a:pt x="32" y="16"/>
                </a:lnTo>
                <a:lnTo>
                  <a:pt x="34" y="16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969" name="Freeform 9"/>
          <p:cNvSpPr>
            <a:spLocks/>
          </p:cNvSpPr>
          <p:nvPr/>
        </p:nvSpPr>
        <p:spPr bwMode="auto">
          <a:xfrm>
            <a:off x="3468688" y="4741863"/>
            <a:ext cx="1833562" cy="17145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155" y="0"/>
              </a:cxn>
              <a:cxn ang="0">
                <a:pos x="1155" y="108"/>
              </a:cxn>
            </a:cxnLst>
            <a:rect l="0" t="0" r="r" b="b"/>
            <a:pathLst>
              <a:path w="1155" h="108">
                <a:moveTo>
                  <a:pt x="0" y="0"/>
                </a:moveTo>
                <a:lnTo>
                  <a:pt x="1155" y="0"/>
                </a:lnTo>
                <a:lnTo>
                  <a:pt x="1155" y="108"/>
                </a:lnTo>
              </a:path>
            </a:pathLst>
          </a:custGeom>
          <a:noFill/>
          <a:ln w="222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970" name="Freeform 10"/>
          <p:cNvSpPr>
            <a:spLocks/>
          </p:cNvSpPr>
          <p:nvPr/>
        </p:nvSpPr>
        <p:spPr bwMode="auto">
          <a:xfrm>
            <a:off x="2513013" y="1619250"/>
            <a:ext cx="2592387" cy="1143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410" y="0"/>
              </a:cxn>
              <a:cxn ang="0">
                <a:pos x="1633" y="72"/>
              </a:cxn>
            </a:cxnLst>
            <a:rect l="0" t="0" r="r" b="b"/>
            <a:pathLst>
              <a:path w="1633" h="72">
                <a:moveTo>
                  <a:pt x="0" y="0"/>
                </a:moveTo>
                <a:lnTo>
                  <a:pt x="410" y="0"/>
                </a:lnTo>
                <a:lnTo>
                  <a:pt x="1633" y="72"/>
                </a:lnTo>
              </a:path>
            </a:pathLst>
          </a:custGeom>
          <a:noFill/>
          <a:ln w="190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971" name="Freeform 11"/>
          <p:cNvSpPr>
            <a:spLocks/>
          </p:cNvSpPr>
          <p:nvPr/>
        </p:nvSpPr>
        <p:spPr bwMode="auto">
          <a:xfrm>
            <a:off x="3059113" y="2854325"/>
            <a:ext cx="2154237" cy="307975"/>
          </a:xfrm>
          <a:custGeom>
            <a:avLst/>
            <a:gdLst/>
            <a:ahLst/>
            <a:cxnLst>
              <a:cxn ang="0">
                <a:pos x="0" y="194"/>
              </a:cxn>
              <a:cxn ang="0">
                <a:pos x="244" y="194"/>
              </a:cxn>
              <a:cxn ang="0">
                <a:pos x="1357" y="0"/>
              </a:cxn>
            </a:cxnLst>
            <a:rect l="0" t="0" r="r" b="b"/>
            <a:pathLst>
              <a:path w="1357" h="194">
                <a:moveTo>
                  <a:pt x="0" y="194"/>
                </a:moveTo>
                <a:lnTo>
                  <a:pt x="244" y="194"/>
                </a:lnTo>
                <a:lnTo>
                  <a:pt x="1357" y="0"/>
                </a:lnTo>
              </a:path>
            </a:pathLst>
          </a:custGeom>
          <a:noFill/>
          <a:ln w="190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972" name="Freeform 12"/>
          <p:cNvSpPr>
            <a:spLocks/>
          </p:cNvSpPr>
          <p:nvPr/>
        </p:nvSpPr>
        <p:spPr bwMode="auto">
          <a:xfrm>
            <a:off x="5543550" y="4941888"/>
            <a:ext cx="676275" cy="1282700"/>
          </a:xfrm>
          <a:custGeom>
            <a:avLst/>
            <a:gdLst/>
            <a:ahLst/>
            <a:cxnLst>
              <a:cxn ang="0">
                <a:pos x="358" y="0"/>
              </a:cxn>
              <a:cxn ang="0">
                <a:pos x="426" y="0"/>
              </a:cxn>
              <a:cxn ang="0">
                <a:pos x="426" y="808"/>
              </a:cxn>
              <a:cxn ang="0">
                <a:pos x="0" y="808"/>
              </a:cxn>
            </a:cxnLst>
            <a:rect l="0" t="0" r="r" b="b"/>
            <a:pathLst>
              <a:path w="426" h="808">
                <a:moveTo>
                  <a:pt x="358" y="0"/>
                </a:moveTo>
                <a:lnTo>
                  <a:pt x="426" y="0"/>
                </a:lnTo>
                <a:lnTo>
                  <a:pt x="426" y="808"/>
                </a:lnTo>
                <a:lnTo>
                  <a:pt x="0" y="808"/>
                </a:lnTo>
              </a:path>
            </a:pathLst>
          </a:custGeom>
          <a:noFill/>
          <a:ln w="190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973" name="Line 13"/>
          <p:cNvSpPr>
            <a:spLocks noChangeShapeType="1"/>
          </p:cNvSpPr>
          <p:nvPr/>
        </p:nvSpPr>
        <p:spPr bwMode="auto">
          <a:xfrm flipV="1">
            <a:off x="3446463" y="2028825"/>
            <a:ext cx="1687512" cy="1133475"/>
          </a:xfrm>
          <a:prstGeom prst="line">
            <a:avLst/>
          </a:prstGeom>
          <a:noFill/>
          <a:ln w="1905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974" name="Line 14"/>
          <p:cNvSpPr>
            <a:spLocks noChangeShapeType="1"/>
          </p:cNvSpPr>
          <p:nvPr/>
        </p:nvSpPr>
        <p:spPr bwMode="auto">
          <a:xfrm>
            <a:off x="6219825" y="5573713"/>
            <a:ext cx="139700" cy="1587"/>
          </a:xfrm>
          <a:prstGeom prst="line">
            <a:avLst/>
          </a:prstGeom>
          <a:noFill/>
          <a:ln w="1905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975" name="Line 15"/>
          <p:cNvSpPr>
            <a:spLocks noChangeShapeType="1"/>
          </p:cNvSpPr>
          <p:nvPr/>
        </p:nvSpPr>
        <p:spPr bwMode="auto">
          <a:xfrm flipH="1">
            <a:off x="5940425" y="4217988"/>
            <a:ext cx="863600" cy="1587"/>
          </a:xfrm>
          <a:prstGeom prst="line">
            <a:avLst/>
          </a:prstGeom>
          <a:noFill/>
          <a:ln w="1905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976" name="Freeform 16"/>
          <p:cNvSpPr>
            <a:spLocks/>
          </p:cNvSpPr>
          <p:nvPr/>
        </p:nvSpPr>
        <p:spPr bwMode="auto">
          <a:xfrm>
            <a:off x="5273675" y="641350"/>
            <a:ext cx="638175" cy="625475"/>
          </a:xfrm>
          <a:custGeom>
            <a:avLst/>
            <a:gdLst/>
            <a:ahLst/>
            <a:cxnLst>
              <a:cxn ang="0">
                <a:pos x="402" y="0"/>
              </a:cxn>
              <a:cxn ang="0">
                <a:pos x="270" y="0"/>
              </a:cxn>
              <a:cxn ang="0">
                <a:pos x="0" y="394"/>
              </a:cxn>
            </a:cxnLst>
            <a:rect l="0" t="0" r="r" b="b"/>
            <a:pathLst>
              <a:path w="402" h="394">
                <a:moveTo>
                  <a:pt x="402" y="0"/>
                </a:moveTo>
                <a:lnTo>
                  <a:pt x="270" y="0"/>
                </a:lnTo>
                <a:lnTo>
                  <a:pt x="0" y="394"/>
                </a:lnTo>
              </a:path>
            </a:pathLst>
          </a:custGeom>
          <a:noFill/>
          <a:ln w="190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977" name="Freeform 17"/>
          <p:cNvSpPr>
            <a:spLocks/>
          </p:cNvSpPr>
          <p:nvPr/>
        </p:nvSpPr>
        <p:spPr bwMode="auto">
          <a:xfrm>
            <a:off x="7083425" y="1066800"/>
            <a:ext cx="654050" cy="174625"/>
          </a:xfrm>
          <a:custGeom>
            <a:avLst/>
            <a:gdLst/>
            <a:ahLst/>
            <a:cxnLst>
              <a:cxn ang="0">
                <a:pos x="412" y="110"/>
              </a:cxn>
              <a:cxn ang="0">
                <a:pos x="324" y="110"/>
              </a:cxn>
              <a:cxn ang="0">
                <a:pos x="0" y="0"/>
              </a:cxn>
            </a:cxnLst>
            <a:rect l="0" t="0" r="r" b="b"/>
            <a:pathLst>
              <a:path w="412" h="110">
                <a:moveTo>
                  <a:pt x="412" y="110"/>
                </a:moveTo>
                <a:lnTo>
                  <a:pt x="324" y="110"/>
                </a:lnTo>
                <a:lnTo>
                  <a:pt x="0" y="0"/>
                </a:lnTo>
              </a:path>
            </a:pathLst>
          </a:custGeom>
          <a:noFill/>
          <a:ln w="1905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978" name="Line 18"/>
          <p:cNvSpPr>
            <a:spLocks noChangeShapeType="1"/>
          </p:cNvSpPr>
          <p:nvPr/>
        </p:nvSpPr>
        <p:spPr bwMode="auto">
          <a:xfrm>
            <a:off x="5895975" y="3460750"/>
            <a:ext cx="720725" cy="757238"/>
          </a:xfrm>
          <a:prstGeom prst="line">
            <a:avLst/>
          </a:prstGeom>
          <a:noFill/>
          <a:ln w="1905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979" name="Rectangle 19"/>
          <p:cNvSpPr>
            <a:spLocks noChangeArrowheads="1"/>
          </p:cNvSpPr>
          <p:nvPr/>
        </p:nvSpPr>
        <p:spPr bwMode="auto">
          <a:xfrm>
            <a:off x="6407150" y="5408613"/>
            <a:ext cx="108585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b="1">
                <a:solidFill>
                  <a:srgbClr val="231F20"/>
                </a:solidFill>
                <a:latin typeface="Arial" charset="0"/>
              </a:rPr>
              <a:t>Coccyx</a:t>
            </a:r>
            <a:endParaRPr lang="en-US" sz="1800" b="1">
              <a:latin typeface="Arial" charset="0"/>
            </a:endParaRPr>
          </a:p>
        </p:txBody>
      </p:sp>
      <p:sp>
        <p:nvSpPr>
          <p:cNvPr id="40980" name="Rectangle 20"/>
          <p:cNvSpPr>
            <a:spLocks noChangeArrowheads="1"/>
          </p:cNvSpPr>
          <p:nvPr/>
        </p:nvSpPr>
        <p:spPr bwMode="auto">
          <a:xfrm>
            <a:off x="6851650" y="4065588"/>
            <a:ext cx="1287463" cy="1095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b="1">
                <a:solidFill>
                  <a:srgbClr val="231F20"/>
                </a:solidFill>
                <a:latin typeface="Arial" charset="0"/>
              </a:rPr>
              <a:t>Anterior</a:t>
            </a:r>
          </a:p>
          <a:p>
            <a:pPr algn="l"/>
            <a:r>
              <a:rPr lang="en-US" b="1">
                <a:solidFill>
                  <a:srgbClr val="231F20"/>
                </a:solidFill>
                <a:latin typeface="Arial" charset="0"/>
              </a:rPr>
              <a:t>sacral</a:t>
            </a:r>
            <a:endParaRPr lang="en-US" sz="1800" b="1">
              <a:latin typeface="Arial" charset="0"/>
            </a:endParaRPr>
          </a:p>
          <a:p>
            <a:pPr algn="l"/>
            <a:r>
              <a:rPr lang="en-US" b="1">
                <a:solidFill>
                  <a:srgbClr val="231F20"/>
                </a:solidFill>
                <a:latin typeface="Arial" charset="0"/>
              </a:rPr>
              <a:t>foramina</a:t>
            </a:r>
            <a:endParaRPr lang="en-US" sz="1800" b="1">
              <a:latin typeface="Arial" charset="0"/>
            </a:endParaRPr>
          </a:p>
        </p:txBody>
      </p:sp>
      <p:sp>
        <p:nvSpPr>
          <p:cNvPr id="40981" name="Rectangle 21"/>
          <p:cNvSpPr>
            <a:spLocks noChangeArrowheads="1"/>
          </p:cNvSpPr>
          <p:nvPr/>
        </p:nvSpPr>
        <p:spPr bwMode="auto">
          <a:xfrm>
            <a:off x="2711450" y="4551363"/>
            <a:ext cx="746125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b="1">
                <a:solidFill>
                  <a:srgbClr val="231F20"/>
                </a:solidFill>
                <a:latin typeface="Arial" charset="0"/>
              </a:rPr>
              <a:t>Apex</a:t>
            </a:r>
            <a:endParaRPr lang="en-US" sz="1800" b="1">
              <a:latin typeface="Arial" charset="0"/>
            </a:endParaRPr>
          </a:p>
        </p:txBody>
      </p:sp>
      <p:sp>
        <p:nvSpPr>
          <p:cNvPr id="40982" name="Rectangle 22"/>
          <p:cNvSpPr>
            <a:spLocks noChangeArrowheads="1"/>
          </p:cNvSpPr>
          <p:nvPr/>
        </p:nvSpPr>
        <p:spPr bwMode="auto">
          <a:xfrm>
            <a:off x="5959475" y="490538"/>
            <a:ext cx="2709863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b="1">
                <a:solidFill>
                  <a:srgbClr val="231F20"/>
                </a:solidFill>
                <a:latin typeface="Arial" charset="0"/>
              </a:rPr>
              <a:t>Sacral promontory</a:t>
            </a:r>
            <a:endParaRPr lang="en-US" sz="1800" b="1">
              <a:latin typeface="Arial" charset="0"/>
            </a:endParaRPr>
          </a:p>
        </p:txBody>
      </p:sp>
      <p:sp>
        <p:nvSpPr>
          <p:cNvPr id="40983" name="Rectangle 23"/>
          <p:cNvSpPr>
            <a:spLocks noChangeArrowheads="1"/>
          </p:cNvSpPr>
          <p:nvPr/>
        </p:nvSpPr>
        <p:spPr bwMode="auto">
          <a:xfrm>
            <a:off x="7788275" y="1090613"/>
            <a:ext cx="474663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b="1">
                <a:solidFill>
                  <a:srgbClr val="231F20"/>
                </a:solidFill>
                <a:latin typeface="Arial" charset="0"/>
              </a:rPr>
              <a:t>Ala</a:t>
            </a:r>
            <a:endParaRPr lang="en-US" sz="1800" b="1">
              <a:latin typeface="Arial" charset="0"/>
            </a:endParaRPr>
          </a:p>
        </p:txBody>
      </p:sp>
      <p:sp>
        <p:nvSpPr>
          <p:cNvPr id="40984" name="Rectangle 24"/>
          <p:cNvSpPr>
            <a:spLocks noChangeArrowheads="1"/>
          </p:cNvSpPr>
          <p:nvPr/>
        </p:nvSpPr>
        <p:spPr bwMode="auto">
          <a:xfrm>
            <a:off x="1352550" y="1443038"/>
            <a:ext cx="1204913" cy="146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b="1">
                <a:solidFill>
                  <a:srgbClr val="231F20"/>
                </a:solidFill>
                <a:latin typeface="Arial" charset="0"/>
              </a:rPr>
              <a:t>Body of</a:t>
            </a:r>
          </a:p>
          <a:p>
            <a:pPr algn="l"/>
            <a:r>
              <a:rPr lang="en-US" b="1">
                <a:solidFill>
                  <a:srgbClr val="231F20"/>
                </a:solidFill>
                <a:latin typeface="Arial" charset="0"/>
              </a:rPr>
              <a:t>first</a:t>
            </a:r>
            <a:endParaRPr lang="en-US" sz="1800" b="1">
              <a:latin typeface="Arial" charset="0"/>
            </a:endParaRPr>
          </a:p>
          <a:p>
            <a:pPr algn="l"/>
            <a:r>
              <a:rPr lang="en-US" b="1">
                <a:solidFill>
                  <a:srgbClr val="231F20"/>
                </a:solidFill>
                <a:latin typeface="Arial" charset="0"/>
              </a:rPr>
              <a:t>sacral</a:t>
            </a:r>
            <a:endParaRPr lang="en-US" sz="1800" b="1">
              <a:latin typeface="Arial" charset="0"/>
            </a:endParaRPr>
          </a:p>
          <a:p>
            <a:pPr algn="l"/>
            <a:r>
              <a:rPr lang="en-US" b="1">
                <a:solidFill>
                  <a:srgbClr val="231F20"/>
                </a:solidFill>
                <a:latin typeface="Arial" charset="0"/>
              </a:rPr>
              <a:t>vertebra</a:t>
            </a:r>
            <a:endParaRPr lang="en-US" sz="1800" b="1">
              <a:latin typeface="Arial" charset="0"/>
            </a:endParaRPr>
          </a:p>
        </p:txBody>
      </p:sp>
      <p:sp>
        <p:nvSpPr>
          <p:cNvPr id="40985" name="Rectangle 25"/>
          <p:cNvSpPr>
            <a:spLocks noChangeArrowheads="1"/>
          </p:cNvSpPr>
          <p:nvPr/>
        </p:nvSpPr>
        <p:spPr bwMode="auto">
          <a:xfrm>
            <a:off x="1362075" y="2989263"/>
            <a:ext cx="1879600" cy="146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b="1">
                <a:solidFill>
                  <a:srgbClr val="231F20"/>
                </a:solidFill>
                <a:latin typeface="Arial" charset="0"/>
              </a:rPr>
              <a:t>Transverse</a:t>
            </a:r>
          </a:p>
          <a:p>
            <a:pPr algn="l"/>
            <a:r>
              <a:rPr lang="en-US" b="1">
                <a:solidFill>
                  <a:srgbClr val="231F20"/>
                </a:solidFill>
                <a:latin typeface="Arial" charset="0"/>
              </a:rPr>
              <a:t>ridges (sites </a:t>
            </a:r>
            <a:endParaRPr lang="en-US" sz="1800" b="1">
              <a:latin typeface="Arial" charset="0"/>
            </a:endParaRPr>
          </a:p>
          <a:p>
            <a:pPr algn="l"/>
            <a:r>
              <a:rPr lang="en-US" b="1">
                <a:solidFill>
                  <a:srgbClr val="231F20"/>
                </a:solidFill>
                <a:latin typeface="Arial" charset="0"/>
              </a:rPr>
              <a:t>of vertebral </a:t>
            </a:r>
            <a:endParaRPr lang="en-US" sz="1800" b="1">
              <a:latin typeface="Arial" charset="0"/>
            </a:endParaRPr>
          </a:p>
          <a:p>
            <a:pPr algn="l"/>
            <a:r>
              <a:rPr lang="en-US" b="1">
                <a:solidFill>
                  <a:srgbClr val="231F20"/>
                </a:solidFill>
                <a:latin typeface="Arial" charset="0"/>
              </a:rPr>
              <a:t>fusion)</a:t>
            </a:r>
          </a:p>
        </p:txBody>
      </p:sp>
      <p:sp>
        <p:nvSpPr>
          <p:cNvPr id="40986" name="Rectangle 26"/>
          <p:cNvSpPr>
            <a:spLocks noChangeArrowheads="1"/>
          </p:cNvSpPr>
          <p:nvPr/>
        </p:nvSpPr>
        <p:spPr bwMode="auto">
          <a:xfrm>
            <a:off x="1489075" y="6011863"/>
            <a:ext cx="2774950" cy="42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>
                <a:solidFill>
                  <a:srgbClr val="231F20"/>
                </a:solidFill>
                <a:latin typeface="Arial Black" pitchFamily="34" charset="0"/>
              </a:rPr>
              <a:t>(a) Anterior view</a:t>
            </a:r>
            <a:endParaRPr lang="en-US" sz="1800">
              <a:latin typeface="Arial" charset="0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8" name="Rectangle 4"/>
          <p:cNvSpPr>
            <a:spLocks noChangeArrowheads="1"/>
          </p:cNvSpPr>
          <p:nvPr/>
        </p:nvSpPr>
        <p:spPr bwMode="auto">
          <a:xfrm>
            <a:off x="8058150" y="6581775"/>
            <a:ext cx="1082675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charset="0"/>
              </a:rPr>
              <a:t>Figure 7.21b</a:t>
            </a:r>
          </a:p>
        </p:txBody>
      </p:sp>
      <p:pic>
        <p:nvPicPr>
          <p:cNvPr id="41991" name="Picture 7"/>
          <p:cNvPicPr>
            <a:picLocks noChangeAspect="1" noChangeArrowheads="1"/>
          </p:cNvPicPr>
          <p:nvPr/>
        </p:nvPicPr>
        <p:blipFill>
          <a:blip r:embed="rId2" cstate="print"/>
          <a:srcRect t="8083" b="12025"/>
          <a:stretch>
            <a:fillRect/>
          </a:stretch>
        </p:blipFill>
        <p:spPr bwMode="auto">
          <a:xfrm>
            <a:off x="590550" y="903288"/>
            <a:ext cx="7962900" cy="5114925"/>
          </a:xfrm>
          <a:prstGeom prst="rect">
            <a:avLst/>
          </a:prstGeom>
          <a:noFill/>
        </p:spPr>
      </p:pic>
      <p:sp>
        <p:nvSpPr>
          <p:cNvPr id="41992" name="Freeform 8"/>
          <p:cNvSpPr>
            <a:spLocks/>
          </p:cNvSpPr>
          <p:nvPr/>
        </p:nvSpPr>
        <p:spPr bwMode="auto">
          <a:xfrm>
            <a:off x="3992563" y="4835525"/>
            <a:ext cx="630237" cy="1219200"/>
          </a:xfrm>
          <a:custGeom>
            <a:avLst/>
            <a:gdLst/>
            <a:ahLst/>
            <a:cxnLst>
              <a:cxn ang="0">
                <a:pos x="64" y="0"/>
              </a:cxn>
              <a:cxn ang="0">
                <a:pos x="0" y="0"/>
              </a:cxn>
              <a:cxn ang="0">
                <a:pos x="0" y="768"/>
              </a:cxn>
              <a:cxn ang="0">
                <a:pos x="397" y="768"/>
              </a:cxn>
            </a:cxnLst>
            <a:rect l="0" t="0" r="r" b="b"/>
            <a:pathLst>
              <a:path w="397" h="768">
                <a:moveTo>
                  <a:pt x="64" y="0"/>
                </a:moveTo>
                <a:lnTo>
                  <a:pt x="0" y="0"/>
                </a:lnTo>
                <a:lnTo>
                  <a:pt x="0" y="768"/>
                </a:lnTo>
                <a:lnTo>
                  <a:pt x="397" y="768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993" name="Freeform 9"/>
          <p:cNvSpPr>
            <a:spLocks/>
          </p:cNvSpPr>
          <p:nvPr/>
        </p:nvSpPr>
        <p:spPr bwMode="auto">
          <a:xfrm>
            <a:off x="2706688" y="938213"/>
            <a:ext cx="549275" cy="29845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84" y="0"/>
              </a:cxn>
              <a:cxn ang="0">
                <a:pos x="346" y="188"/>
              </a:cxn>
            </a:cxnLst>
            <a:rect l="0" t="0" r="r" b="b"/>
            <a:pathLst>
              <a:path w="346" h="188">
                <a:moveTo>
                  <a:pt x="0" y="0"/>
                </a:moveTo>
                <a:lnTo>
                  <a:pt x="84" y="0"/>
                </a:lnTo>
                <a:lnTo>
                  <a:pt x="346" y="188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994" name="Freeform 10"/>
          <p:cNvSpPr>
            <a:spLocks/>
          </p:cNvSpPr>
          <p:nvPr/>
        </p:nvSpPr>
        <p:spPr bwMode="auto">
          <a:xfrm>
            <a:off x="4306888" y="665163"/>
            <a:ext cx="531812" cy="12096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26" y="0"/>
              </a:cxn>
              <a:cxn ang="0">
                <a:pos x="335" y="762"/>
              </a:cxn>
            </a:cxnLst>
            <a:rect l="0" t="0" r="r" b="b"/>
            <a:pathLst>
              <a:path w="335" h="762">
                <a:moveTo>
                  <a:pt x="0" y="0"/>
                </a:moveTo>
                <a:lnTo>
                  <a:pt x="126" y="0"/>
                </a:lnTo>
                <a:lnTo>
                  <a:pt x="335" y="762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995" name="Freeform 11"/>
          <p:cNvSpPr>
            <a:spLocks/>
          </p:cNvSpPr>
          <p:nvPr/>
        </p:nvSpPr>
        <p:spPr bwMode="auto">
          <a:xfrm>
            <a:off x="4968875" y="782638"/>
            <a:ext cx="273050" cy="701675"/>
          </a:xfrm>
          <a:custGeom>
            <a:avLst/>
            <a:gdLst/>
            <a:ahLst/>
            <a:cxnLst>
              <a:cxn ang="0">
                <a:pos x="172" y="0"/>
              </a:cxn>
              <a:cxn ang="0">
                <a:pos x="82" y="0"/>
              </a:cxn>
              <a:cxn ang="0">
                <a:pos x="0" y="442"/>
              </a:cxn>
            </a:cxnLst>
            <a:rect l="0" t="0" r="r" b="b"/>
            <a:pathLst>
              <a:path w="172" h="442">
                <a:moveTo>
                  <a:pt x="172" y="0"/>
                </a:moveTo>
                <a:lnTo>
                  <a:pt x="82" y="0"/>
                </a:lnTo>
                <a:lnTo>
                  <a:pt x="0" y="442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996" name="Freeform 12"/>
          <p:cNvSpPr>
            <a:spLocks/>
          </p:cNvSpPr>
          <p:nvPr/>
        </p:nvSpPr>
        <p:spPr bwMode="auto">
          <a:xfrm>
            <a:off x="5562600" y="655638"/>
            <a:ext cx="1438275" cy="727075"/>
          </a:xfrm>
          <a:custGeom>
            <a:avLst/>
            <a:gdLst/>
            <a:ahLst/>
            <a:cxnLst>
              <a:cxn ang="0">
                <a:pos x="906" y="0"/>
              </a:cxn>
              <a:cxn ang="0">
                <a:pos x="674" y="0"/>
              </a:cxn>
              <a:cxn ang="0">
                <a:pos x="0" y="458"/>
              </a:cxn>
            </a:cxnLst>
            <a:rect l="0" t="0" r="r" b="b"/>
            <a:pathLst>
              <a:path w="906" h="458">
                <a:moveTo>
                  <a:pt x="906" y="0"/>
                </a:moveTo>
                <a:lnTo>
                  <a:pt x="674" y="0"/>
                </a:lnTo>
                <a:lnTo>
                  <a:pt x="0" y="458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997" name="Freeform 13"/>
          <p:cNvSpPr>
            <a:spLocks/>
          </p:cNvSpPr>
          <p:nvPr/>
        </p:nvSpPr>
        <p:spPr bwMode="auto">
          <a:xfrm>
            <a:off x="4822825" y="4470400"/>
            <a:ext cx="1654175" cy="603250"/>
          </a:xfrm>
          <a:custGeom>
            <a:avLst/>
            <a:gdLst/>
            <a:ahLst/>
            <a:cxnLst>
              <a:cxn ang="0">
                <a:pos x="1042" y="380"/>
              </a:cxn>
              <a:cxn ang="0">
                <a:pos x="866" y="380"/>
              </a:cxn>
              <a:cxn ang="0">
                <a:pos x="0" y="0"/>
              </a:cxn>
            </a:cxnLst>
            <a:rect l="0" t="0" r="r" b="b"/>
            <a:pathLst>
              <a:path w="1042" h="380">
                <a:moveTo>
                  <a:pt x="1042" y="380"/>
                </a:moveTo>
                <a:lnTo>
                  <a:pt x="866" y="380"/>
                </a:lnTo>
                <a:lnTo>
                  <a:pt x="0" y="0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998" name="Freeform 14"/>
          <p:cNvSpPr>
            <a:spLocks/>
          </p:cNvSpPr>
          <p:nvPr/>
        </p:nvSpPr>
        <p:spPr bwMode="auto">
          <a:xfrm>
            <a:off x="3176588" y="3660775"/>
            <a:ext cx="1006475" cy="650875"/>
          </a:xfrm>
          <a:custGeom>
            <a:avLst/>
            <a:gdLst/>
            <a:ahLst/>
            <a:cxnLst>
              <a:cxn ang="0">
                <a:pos x="616" y="0"/>
              </a:cxn>
              <a:cxn ang="0">
                <a:pos x="0" y="376"/>
              </a:cxn>
              <a:cxn ang="0">
                <a:pos x="634" y="410"/>
              </a:cxn>
            </a:cxnLst>
            <a:rect l="0" t="0" r="r" b="b"/>
            <a:pathLst>
              <a:path w="634" h="410">
                <a:moveTo>
                  <a:pt x="616" y="0"/>
                </a:moveTo>
                <a:lnTo>
                  <a:pt x="0" y="376"/>
                </a:lnTo>
                <a:lnTo>
                  <a:pt x="634" y="410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999" name="Freeform 15"/>
          <p:cNvSpPr>
            <a:spLocks/>
          </p:cNvSpPr>
          <p:nvPr/>
        </p:nvSpPr>
        <p:spPr bwMode="auto">
          <a:xfrm>
            <a:off x="5984875" y="2570163"/>
            <a:ext cx="793750" cy="641350"/>
          </a:xfrm>
          <a:custGeom>
            <a:avLst/>
            <a:gdLst/>
            <a:ahLst/>
            <a:cxnLst>
              <a:cxn ang="0">
                <a:pos x="2" y="0"/>
              </a:cxn>
              <a:cxn ang="0">
                <a:pos x="500" y="404"/>
              </a:cxn>
              <a:cxn ang="0">
                <a:pos x="0" y="404"/>
              </a:cxn>
            </a:cxnLst>
            <a:rect l="0" t="0" r="r" b="b"/>
            <a:pathLst>
              <a:path w="500" h="404">
                <a:moveTo>
                  <a:pt x="2" y="0"/>
                </a:moveTo>
                <a:lnTo>
                  <a:pt x="500" y="404"/>
                </a:lnTo>
                <a:lnTo>
                  <a:pt x="0" y="404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2000" name="Freeform 16"/>
          <p:cNvSpPr>
            <a:spLocks/>
          </p:cNvSpPr>
          <p:nvPr/>
        </p:nvSpPr>
        <p:spPr bwMode="auto">
          <a:xfrm>
            <a:off x="2798763" y="2163763"/>
            <a:ext cx="2030412" cy="1336675"/>
          </a:xfrm>
          <a:custGeom>
            <a:avLst/>
            <a:gdLst/>
            <a:ahLst/>
            <a:cxnLst>
              <a:cxn ang="0">
                <a:pos x="1267" y="0"/>
              </a:cxn>
              <a:cxn ang="0">
                <a:pos x="0" y="580"/>
              </a:cxn>
              <a:cxn ang="0">
                <a:pos x="1279" y="842"/>
              </a:cxn>
            </a:cxnLst>
            <a:rect l="0" t="0" r="r" b="b"/>
            <a:pathLst>
              <a:path w="1279" h="842">
                <a:moveTo>
                  <a:pt x="1267" y="0"/>
                </a:moveTo>
                <a:lnTo>
                  <a:pt x="0" y="580"/>
                </a:lnTo>
                <a:lnTo>
                  <a:pt x="1279" y="842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2001" name="Line 17"/>
          <p:cNvSpPr>
            <a:spLocks noChangeShapeType="1"/>
          </p:cNvSpPr>
          <p:nvPr/>
        </p:nvSpPr>
        <p:spPr bwMode="auto">
          <a:xfrm flipH="1">
            <a:off x="3862388" y="5445125"/>
            <a:ext cx="130175" cy="1588"/>
          </a:xfrm>
          <a:prstGeom prst="line">
            <a:avLst/>
          </a:prstGeom>
          <a:noFill/>
          <a:ln w="1587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2002" name="Line 18"/>
          <p:cNvSpPr>
            <a:spLocks noChangeShapeType="1"/>
          </p:cNvSpPr>
          <p:nvPr/>
        </p:nvSpPr>
        <p:spPr bwMode="auto">
          <a:xfrm flipV="1">
            <a:off x="2798763" y="2836863"/>
            <a:ext cx="2058987" cy="247650"/>
          </a:xfrm>
          <a:prstGeom prst="line">
            <a:avLst/>
          </a:prstGeom>
          <a:noFill/>
          <a:ln w="1587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2003" name="Line 19"/>
          <p:cNvSpPr>
            <a:spLocks noChangeShapeType="1"/>
          </p:cNvSpPr>
          <p:nvPr/>
        </p:nvSpPr>
        <p:spPr bwMode="auto">
          <a:xfrm>
            <a:off x="6778625" y="3211513"/>
            <a:ext cx="212725" cy="1587"/>
          </a:xfrm>
          <a:prstGeom prst="line">
            <a:avLst/>
          </a:prstGeom>
          <a:noFill/>
          <a:ln w="1587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2004" name="Freeform 20"/>
          <p:cNvSpPr>
            <a:spLocks/>
          </p:cNvSpPr>
          <p:nvPr/>
        </p:nvSpPr>
        <p:spPr bwMode="auto">
          <a:xfrm>
            <a:off x="6711950" y="1935163"/>
            <a:ext cx="317500" cy="3429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18" y="216"/>
              </a:cxn>
              <a:cxn ang="0">
                <a:pos x="200" y="216"/>
              </a:cxn>
            </a:cxnLst>
            <a:rect l="0" t="0" r="r" b="b"/>
            <a:pathLst>
              <a:path w="200" h="216">
                <a:moveTo>
                  <a:pt x="0" y="0"/>
                </a:moveTo>
                <a:lnTo>
                  <a:pt x="118" y="216"/>
                </a:lnTo>
                <a:lnTo>
                  <a:pt x="200" y="216"/>
                </a:lnTo>
              </a:path>
            </a:pathLst>
          </a:custGeom>
          <a:noFill/>
          <a:ln w="1587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2005" name="Line 21"/>
          <p:cNvSpPr>
            <a:spLocks noChangeShapeType="1"/>
          </p:cNvSpPr>
          <p:nvPr/>
        </p:nvSpPr>
        <p:spPr bwMode="auto">
          <a:xfrm flipH="1">
            <a:off x="2944813" y="4257675"/>
            <a:ext cx="231775" cy="1588"/>
          </a:xfrm>
          <a:prstGeom prst="line">
            <a:avLst/>
          </a:prstGeom>
          <a:noFill/>
          <a:ln w="1587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2006" name="Line 22"/>
          <p:cNvSpPr>
            <a:spLocks noChangeShapeType="1"/>
          </p:cNvSpPr>
          <p:nvPr/>
        </p:nvSpPr>
        <p:spPr bwMode="auto">
          <a:xfrm flipH="1">
            <a:off x="2633663" y="3084513"/>
            <a:ext cx="165100" cy="1587"/>
          </a:xfrm>
          <a:prstGeom prst="line">
            <a:avLst/>
          </a:prstGeom>
          <a:noFill/>
          <a:ln w="1587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2007" name="Rectangle 23"/>
          <p:cNvSpPr>
            <a:spLocks noChangeArrowheads="1"/>
          </p:cNvSpPr>
          <p:nvPr/>
        </p:nvSpPr>
        <p:spPr bwMode="auto">
          <a:xfrm>
            <a:off x="2740025" y="5267325"/>
            <a:ext cx="108585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b="1">
                <a:solidFill>
                  <a:srgbClr val="231F20"/>
                </a:solidFill>
                <a:latin typeface="Arial" charset="0"/>
              </a:rPr>
              <a:t>Coccyx</a:t>
            </a:r>
            <a:endParaRPr lang="en-US" sz="1800" b="1">
              <a:latin typeface="Arial" charset="0"/>
            </a:endParaRPr>
          </a:p>
        </p:txBody>
      </p:sp>
      <p:sp>
        <p:nvSpPr>
          <p:cNvPr id="42008" name="Rectangle 24"/>
          <p:cNvSpPr>
            <a:spLocks noChangeArrowheads="1"/>
          </p:cNvSpPr>
          <p:nvPr/>
        </p:nvSpPr>
        <p:spPr bwMode="auto">
          <a:xfrm>
            <a:off x="1536700" y="4083050"/>
            <a:ext cx="1338263" cy="1095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b="1">
                <a:solidFill>
                  <a:srgbClr val="231F20"/>
                </a:solidFill>
                <a:latin typeface="Arial" charset="0"/>
              </a:rPr>
              <a:t>Posterior</a:t>
            </a:r>
          </a:p>
          <a:p>
            <a:pPr algn="l"/>
            <a:r>
              <a:rPr lang="en-US" b="1">
                <a:solidFill>
                  <a:srgbClr val="231F20"/>
                </a:solidFill>
                <a:latin typeface="Arial" charset="0"/>
              </a:rPr>
              <a:t>sacral</a:t>
            </a:r>
            <a:endParaRPr lang="en-US" sz="1800" b="1">
              <a:latin typeface="Arial" charset="0"/>
            </a:endParaRPr>
          </a:p>
          <a:p>
            <a:pPr algn="l"/>
            <a:r>
              <a:rPr lang="en-US" b="1">
                <a:solidFill>
                  <a:srgbClr val="231F20"/>
                </a:solidFill>
                <a:latin typeface="Arial" charset="0"/>
              </a:rPr>
              <a:t>foramina</a:t>
            </a:r>
            <a:endParaRPr lang="en-US" sz="1800" b="1">
              <a:latin typeface="Arial" charset="0"/>
            </a:endParaRPr>
          </a:p>
        </p:txBody>
      </p:sp>
      <p:sp>
        <p:nvSpPr>
          <p:cNvPr id="42009" name="Rectangle 25"/>
          <p:cNvSpPr>
            <a:spLocks noChangeArrowheads="1"/>
          </p:cNvSpPr>
          <p:nvPr/>
        </p:nvSpPr>
        <p:spPr bwMode="auto">
          <a:xfrm>
            <a:off x="1536700" y="2921000"/>
            <a:ext cx="1049338" cy="1095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b="1">
                <a:solidFill>
                  <a:srgbClr val="231F20"/>
                </a:solidFill>
                <a:latin typeface="Arial" charset="0"/>
              </a:rPr>
              <a:t>Median</a:t>
            </a:r>
          </a:p>
          <a:p>
            <a:pPr algn="l"/>
            <a:r>
              <a:rPr lang="en-US" b="1">
                <a:solidFill>
                  <a:srgbClr val="231F20"/>
                </a:solidFill>
                <a:latin typeface="Arial" charset="0"/>
              </a:rPr>
              <a:t>sacral</a:t>
            </a:r>
            <a:endParaRPr lang="en-US" sz="1800" b="1">
              <a:latin typeface="Arial" charset="0"/>
            </a:endParaRPr>
          </a:p>
          <a:p>
            <a:pPr algn="l"/>
            <a:r>
              <a:rPr lang="en-US" b="1">
                <a:solidFill>
                  <a:srgbClr val="231F20"/>
                </a:solidFill>
                <a:latin typeface="Arial" charset="0"/>
              </a:rPr>
              <a:t>crest</a:t>
            </a:r>
            <a:endParaRPr lang="en-US" sz="1800" b="1">
              <a:latin typeface="Arial" charset="0"/>
            </a:endParaRPr>
          </a:p>
        </p:txBody>
      </p:sp>
      <p:sp>
        <p:nvSpPr>
          <p:cNvPr id="42010" name="Rectangle 26"/>
          <p:cNvSpPr>
            <a:spLocks noChangeArrowheads="1"/>
          </p:cNvSpPr>
          <p:nvPr/>
        </p:nvSpPr>
        <p:spPr bwMode="auto">
          <a:xfrm>
            <a:off x="3327400" y="511175"/>
            <a:ext cx="915988" cy="73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b="1">
                <a:solidFill>
                  <a:srgbClr val="231F20"/>
                </a:solidFill>
                <a:latin typeface="Arial" charset="0"/>
              </a:rPr>
              <a:t>Sacral</a:t>
            </a:r>
          </a:p>
          <a:p>
            <a:pPr algn="l"/>
            <a:r>
              <a:rPr lang="en-US" b="1">
                <a:solidFill>
                  <a:srgbClr val="231F20"/>
                </a:solidFill>
                <a:latin typeface="Arial" charset="0"/>
              </a:rPr>
              <a:t>canal</a:t>
            </a:r>
            <a:endParaRPr lang="en-US" sz="1800" b="1">
              <a:latin typeface="Arial" charset="0"/>
            </a:endParaRPr>
          </a:p>
        </p:txBody>
      </p:sp>
      <p:sp>
        <p:nvSpPr>
          <p:cNvPr id="42011" name="Rectangle 27"/>
          <p:cNvSpPr>
            <a:spLocks noChangeArrowheads="1"/>
          </p:cNvSpPr>
          <p:nvPr/>
        </p:nvSpPr>
        <p:spPr bwMode="auto">
          <a:xfrm>
            <a:off x="6521450" y="4905375"/>
            <a:ext cx="915988" cy="73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b="1">
                <a:solidFill>
                  <a:srgbClr val="231F20"/>
                </a:solidFill>
                <a:latin typeface="Arial" charset="0"/>
              </a:rPr>
              <a:t>Sacral</a:t>
            </a:r>
          </a:p>
          <a:p>
            <a:pPr algn="l"/>
            <a:r>
              <a:rPr lang="en-US" b="1">
                <a:solidFill>
                  <a:srgbClr val="231F20"/>
                </a:solidFill>
                <a:latin typeface="Arial" charset="0"/>
              </a:rPr>
              <a:t>hiatus</a:t>
            </a:r>
            <a:endParaRPr lang="en-US" sz="1800" b="1">
              <a:latin typeface="Arial" charset="0"/>
            </a:endParaRPr>
          </a:p>
        </p:txBody>
      </p:sp>
      <p:sp>
        <p:nvSpPr>
          <p:cNvPr id="42012" name="Rectangle 28"/>
          <p:cNvSpPr>
            <a:spLocks noChangeArrowheads="1"/>
          </p:cNvSpPr>
          <p:nvPr/>
        </p:nvSpPr>
        <p:spPr bwMode="auto">
          <a:xfrm>
            <a:off x="5286375" y="577850"/>
            <a:ext cx="7620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b="1">
                <a:solidFill>
                  <a:srgbClr val="231F20"/>
                </a:solidFill>
                <a:latin typeface="Arial" charset="0"/>
              </a:rPr>
              <a:t>Body</a:t>
            </a:r>
            <a:endParaRPr lang="en-US" sz="1800" b="1">
              <a:latin typeface="Arial" charset="0"/>
            </a:endParaRPr>
          </a:p>
        </p:txBody>
      </p:sp>
      <p:sp>
        <p:nvSpPr>
          <p:cNvPr id="42013" name="Rectangle 29"/>
          <p:cNvSpPr>
            <a:spLocks noChangeArrowheads="1"/>
          </p:cNvSpPr>
          <p:nvPr/>
        </p:nvSpPr>
        <p:spPr bwMode="auto">
          <a:xfrm>
            <a:off x="7045325" y="498475"/>
            <a:ext cx="1287463" cy="146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b="1">
                <a:solidFill>
                  <a:srgbClr val="231F20"/>
                </a:solidFill>
                <a:latin typeface="Arial" charset="0"/>
              </a:rPr>
              <a:t>Facet of</a:t>
            </a:r>
          </a:p>
          <a:p>
            <a:pPr algn="l"/>
            <a:r>
              <a:rPr lang="en-US" b="1">
                <a:solidFill>
                  <a:srgbClr val="231F20"/>
                </a:solidFill>
                <a:latin typeface="Arial" charset="0"/>
              </a:rPr>
              <a:t>superior</a:t>
            </a:r>
            <a:endParaRPr lang="en-US" sz="1800" b="1">
              <a:latin typeface="Arial" charset="0"/>
            </a:endParaRPr>
          </a:p>
          <a:p>
            <a:pPr algn="l"/>
            <a:r>
              <a:rPr lang="en-US" b="1">
                <a:solidFill>
                  <a:srgbClr val="231F20"/>
                </a:solidFill>
                <a:latin typeface="Arial" charset="0"/>
              </a:rPr>
              <a:t>articular </a:t>
            </a:r>
            <a:endParaRPr lang="en-US" sz="1800" b="1">
              <a:latin typeface="Arial" charset="0"/>
            </a:endParaRPr>
          </a:p>
          <a:p>
            <a:pPr algn="l"/>
            <a:r>
              <a:rPr lang="en-US" b="1">
                <a:solidFill>
                  <a:srgbClr val="231F20"/>
                </a:solidFill>
                <a:latin typeface="Arial" charset="0"/>
              </a:rPr>
              <a:t>process</a:t>
            </a:r>
          </a:p>
        </p:txBody>
      </p:sp>
      <p:sp>
        <p:nvSpPr>
          <p:cNvPr id="42014" name="Rectangle 30"/>
          <p:cNvSpPr>
            <a:spLocks noChangeArrowheads="1"/>
          </p:cNvSpPr>
          <p:nvPr/>
        </p:nvSpPr>
        <p:spPr bwMode="auto">
          <a:xfrm>
            <a:off x="7019925" y="3038475"/>
            <a:ext cx="1000125" cy="1095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b="1">
                <a:solidFill>
                  <a:srgbClr val="231F20"/>
                </a:solidFill>
                <a:latin typeface="Arial" charset="0"/>
              </a:rPr>
              <a:t>Lateral</a:t>
            </a:r>
          </a:p>
          <a:p>
            <a:pPr algn="l"/>
            <a:r>
              <a:rPr lang="en-US" b="1">
                <a:solidFill>
                  <a:srgbClr val="231F20"/>
                </a:solidFill>
                <a:latin typeface="Arial" charset="0"/>
              </a:rPr>
              <a:t>sacral</a:t>
            </a:r>
            <a:endParaRPr lang="en-US" sz="1800" b="1">
              <a:latin typeface="Arial" charset="0"/>
            </a:endParaRPr>
          </a:p>
          <a:p>
            <a:pPr algn="l"/>
            <a:r>
              <a:rPr lang="en-US" b="1">
                <a:solidFill>
                  <a:srgbClr val="231F20"/>
                </a:solidFill>
                <a:latin typeface="Arial" charset="0"/>
              </a:rPr>
              <a:t>crest</a:t>
            </a:r>
            <a:endParaRPr lang="en-US" sz="1800" b="1">
              <a:latin typeface="Arial" charset="0"/>
            </a:endParaRPr>
          </a:p>
        </p:txBody>
      </p:sp>
      <p:sp>
        <p:nvSpPr>
          <p:cNvPr id="42015" name="Rectangle 31"/>
          <p:cNvSpPr>
            <a:spLocks noChangeArrowheads="1"/>
          </p:cNvSpPr>
          <p:nvPr/>
        </p:nvSpPr>
        <p:spPr bwMode="auto">
          <a:xfrm>
            <a:off x="7058025" y="2105025"/>
            <a:ext cx="1338263" cy="73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b="1">
                <a:solidFill>
                  <a:srgbClr val="231F20"/>
                </a:solidFill>
                <a:latin typeface="Arial" charset="0"/>
              </a:rPr>
              <a:t>Auricular</a:t>
            </a:r>
          </a:p>
          <a:p>
            <a:pPr algn="l"/>
            <a:r>
              <a:rPr lang="en-US" b="1">
                <a:solidFill>
                  <a:srgbClr val="231F20"/>
                </a:solidFill>
                <a:latin typeface="Arial" charset="0"/>
              </a:rPr>
              <a:t>surface</a:t>
            </a:r>
            <a:endParaRPr lang="en-US" sz="1800" b="1">
              <a:latin typeface="Arial" charset="0"/>
            </a:endParaRPr>
          </a:p>
        </p:txBody>
      </p:sp>
      <p:sp>
        <p:nvSpPr>
          <p:cNvPr id="42016" name="Rectangle 32"/>
          <p:cNvSpPr>
            <a:spLocks noChangeArrowheads="1"/>
          </p:cNvSpPr>
          <p:nvPr/>
        </p:nvSpPr>
        <p:spPr bwMode="auto">
          <a:xfrm>
            <a:off x="2197100" y="771525"/>
            <a:ext cx="474663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b="1">
                <a:solidFill>
                  <a:srgbClr val="231F20"/>
                </a:solidFill>
                <a:latin typeface="Arial" charset="0"/>
              </a:rPr>
              <a:t>Ala</a:t>
            </a:r>
            <a:endParaRPr lang="en-US" sz="1800" b="1">
              <a:latin typeface="Arial" charset="0"/>
            </a:endParaRPr>
          </a:p>
        </p:txBody>
      </p:sp>
      <p:sp>
        <p:nvSpPr>
          <p:cNvPr id="42017" name="Rectangle 33"/>
          <p:cNvSpPr>
            <a:spLocks noChangeArrowheads="1"/>
          </p:cNvSpPr>
          <p:nvPr/>
        </p:nvSpPr>
        <p:spPr bwMode="auto">
          <a:xfrm>
            <a:off x="2352675" y="6016625"/>
            <a:ext cx="2944813" cy="42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>
                <a:solidFill>
                  <a:srgbClr val="231F20"/>
                </a:solidFill>
                <a:latin typeface="Arial Black" pitchFamily="34" charset="0"/>
              </a:rPr>
              <a:t>(b) Posterior view</a:t>
            </a:r>
            <a:endParaRPr lang="en-US" sz="1800">
              <a:latin typeface="Arial" charset="0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Thoracic Cage</a:t>
            </a:r>
          </a:p>
        </p:txBody>
      </p:sp>
      <p:sp>
        <p:nvSpPr>
          <p:cNvPr id="43013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600"/>
              <a:t>Composed of</a:t>
            </a:r>
          </a:p>
          <a:p>
            <a:pPr lvl="1"/>
            <a:r>
              <a:rPr lang="en-US" sz="2400"/>
              <a:t> Thoracic vertebrae </a:t>
            </a:r>
          </a:p>
          <a:p>
            <a:pPr lvl="1"/>
            <a:r>
              <a:rPr lang="en-US" sz="2400"/>
              <a:t> Sternum </a:t>
            </a:r>
          </a:p>
          <a:p>
            <a:pPr lvl="1"/>
            <a:r>
              <a:rPr lang="en-US" sz="2400"/>
              <a:t> Ribs and their costal cartilages</a:t>
            </a:r>
          </a:p>
          <a:p>
            <a:r>
              <a:rPr lang="en-US" sz="2600"/>
              <a:t>Functions</a:t>
            </a:r>
          </a:p>
          <a:p>
            <a:pPr lvl="1"/>
            <a:r>
              <a:rPr lang="en-US" sz="2400"/>
              <a:t>Protects vital organs of thoracic cavity</a:t>
            </a:r>
          </a:p>
          <a:p>
            <a:pPr lvl="1"/>
            <a:r>
              <a:rPr lang="en-US" sz="2400"/>
              <a:t>Supports shoulder girdle and upper limbs</a:t>
            </a:r>
          </a:p>
          <a:p>
            <a:pPr lvl="1"/>
            <a:r>
              <a:rPr lang="en-US" sz="2400"/>
              <a:t>Provides attachment sites for many muscles, including intercostal muscles used during breathing 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6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Sternum (Breastbone)</a:t>
            </a:r>
          </a:p>
        </p:txBody>
      </p:sp>
      <p:sp>
        <p:nvSpPr>
          <p:cNvPr id="45061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600"/>
              <a:t>Three fused bones</a:t>
            </a:r>
          </a:p>
          <a:p>
            <a:pPr lvl="1"/>
            <a:r>
              <a:rPr lang="en-US" sz="2400"/>
              <a:t>Manubrium</a:t>
            </a:r>
          </a:p>
          <a:p>
            <a:pPr lvl="2"/>
            <a:r>
              <a:rPr lang="en-US" sz="2400"/>
              <a:t>Articulates with clavicles and ribs 1 and 2</a:t>
            </a:r>
          </a:p>
          <a:p>
            <a:pPr lvl="1"/>
            <a:r>
              <a:rPr lang="en-US" sz="2400"/>
              <a:t>Body</a:t>
            </a:r>
          </a:p>
          <a:p>
            <a:pPr lvl="2"/>
            <a:r>
              <a:rPr lang="en-US" sz="2400"/>
              <a:t>Articulates with costal cartilages of ribs 2 through 7</a:t>
            </a:r>
          </a:p>
          <a:p>
            <a:pPr lvl="1"/>
            <a:r>
              <a:rPr lang="en-US" sz="2400"/>
              <a:t>Xiphoid process</a:t>
            </a:r>
          </a:p>
          <a:p>
            <a:pPr lvl="2"/>
            <a:r>
              <a:rPr lang="en-US" sz="2400"/>
              <a:t>Site of muscle attachment</a:t>
            </a:r>
          </a:p>
          <a:p>
            <a:pPr lvl="2"/>
            <a:r>
              <a:rPr lang="en-US" sz="2400"/>
              <a:t>Not ossified until ~ age 40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Ribs and Their Attachments</a:t>
            </a:r>
          </a:p>
        </p:txBody>
      </p:sp>
      <p:sp>
        <p:nvSpPr>
          <p:cNvPr id="47109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12 pairs</a:t>
            </a:r>
          </a:p>
          <a:p>
            <a:r>
              <a:rPr lang="en-US"/>
              <a:t>All attach posteriorly to thoracic vertebrae</a:t>
            </a:r>
          </a:p>
          <a:p>
            <a:r>
              <a:rPr lang="en-US"/>
              <a:t>Pairs 1 through 7</a:t>
            </a:r>
          </a:p>
          <a:p>
            <a:pPr lvl="1"/>
            <a:r>
              <a:rPr lang="en-US"/>
              <a:t>True (vertebrosternal) ribs</a:t>
            </a:r>
          </a:p>
          <a:p>
            <a:pPr lvl="1"/>
            <a:r>
              <a:rPr lang="en-US"/>
              <a:t>Attach directly to the sternum by individual costal cartilages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Ribs and Their Attachments</a:t>
            </a:r>
          </a:p>
        </p:txBody>
      </p:sp>
      <p:sp>
        <p:nvSpPr>
          <p:cNvPr id="59397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Pairs 8 through12</a:t>
            </a:r>
          </a:p>
          <a:p>
            <a:pPr lvl="1"/>
            <a:r>
              <a:rPr lang="en-US"/>
              <a:t>False ribs</a:t>
            </a:r>
          </a:p>
          <a:p>
            <a:pPr lvl="1"/>
            <a:r>
              <a:rPr lang="en-US"/>
              <a:t>Pairs 8–10 also called vertebrochondral ribs</a:t>
            </a:r>
          </a:p>
          <a:p>
            <a:pPr lvl="2"/>
            <a:r>
              <a:rPr lang="en-US"/>
              <a:t>Attach indirectly to sternum by joining costal cartilage of rib above  </a:t>
            </a:r>
          </a:p>
          <a:p>
            <a:pPr lvl="1"/>
            <a:r>
              <a:rPr lang="en-US"/>
              <a:t>Pairs 11–12 also called vertebral (floating) ribs</a:t>
            </a:r>
          </a:p>
          <a:p>
            <a:pPr lvl="2"/>
            <a:r>
              <a:rPr lang="en-US"/>
              <a:t>No attachment to sternum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6" name="Rectangle 4"/>
          <p:cNvSpPr>
            <a:spLocks noChangeArrowheads="1"/>
          </p:cNvSpPr>
          <p:nvPr/>
        </p:nvSpPr>
        <p:spPr bwMode="auto">
          <a:xfrm>
            <a:off x="8067675" y="6581775"/>
            <a:ext cx="107315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charset="0"/>
              </a:rPr>
              <a:t>Figure 7.22a</a:t>
            </a:r>
          </a:p>
        </p:txBody>
      </p:sp>
      <p:pic>
        <p:nvPicPr>
          <p:cNvPr id="49160" name="Picture 8"/>
          <p:cNvPicPr>
            <a:picLocks noChangeAspect="1" noChangeArrowheads="1"/>
          </p:cNvPicPr>
          <p:nvPr/>
        </p:nvPicPr>
        <p:blipFill>
          <a:blip r:embed="rId2" cstate="print"/>
          <a:srcRect t="1314" b="10588"/>
          <a:stretch>
            <a:fillRect/>
          </a:stretch>
        </p:blipFill>
        <p:spPr bwMode="auto">
          <a:xfrm>
            <a:off x="303213" y="520700"/>
            <a:ext cx="8535987" cy="5640388"/>
          </a:xfrm>
          <a:prstGeom prst="rect">
            <a:avLst/>
          </a:prstGeom>
          <a:noFill/>
        </p:spPr>
      </p:pic>
      <p:sp>
        <p:nvSpPr>
          <p:cNvPr id="49161" name="Freeform 9"/>
          <p:cNvSpPr>
            <a:spLocks/>
          </p:cNvSpPr>
          <p:nvPr/>
        </p:nvSpPr>
        <p:spPr bwMode="auto">
          <a:xfrm>
            <a:off x="3684588" y="960438"/>
            <a:ext cx="1230312" cy="133350"/>
          </a:xfrm>
          <a:custGeom>
            <a:avLst/>
            <a:gdLst/>
            <a:ahLst/>
            <a:cxnLst>
              <a:cxn ang="0">
                <a:pos x="775" y="0"/>
              </a:cxn>
              <a:cxn ang="0">
                <a:pos x="669" y="0"/>
              </a:cxn>
              <a:cxn ang="0">
                <a:pos x="0" y="84"/>
              </a:cxn>
            </a:cxnLst>
            <a:rect l="0" t="0" r="r" b="b"/>
            <a:pathLst>
              <a:path w="775" h="84">
                <a:moveTo>
                  <a:pt x="775" y="0"/>
                </a:moveTo>
                <a:lnTo>
                  <a:pt x="669" y="0"/>
                </a:lnTo>
                <a:lnTo>
                  <a:pt x="0" y="84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9162" name="Freeform 10"/>
          <p:cNvSpPr>
            <a:spLocks/>
          </p:cNvSpPr>
          <p:nvPr/>
        </p:nvSpPr>
        <p:spPr bwMode="auto">
          <a:xfrm>
            <a:off x="3535363" y="1255713"/>
            <a:ext cx="1855787" cy="254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987" y="16"/>
              </a:cxn>
              <a:cxn ang="0">
                <a:pos x="1169" y="16"/>
              </a:cxn>
            </a:cxnLst>
            <a:rect l="0" t="0" r="r" b="b"/>
            <a:pathLst>
              <a:path w="1169" h="16">
                <a:moveTo>
                  <a:pt x="0" y="0"/>
                </a:moveTo>
                <a:lnTo>
                  <a:pt x="987" y="16"/>
                </a:lnTo>
                <a:lnTo>
                  <a:pt x="1169" y="16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9163" name="Freeform 11"/>
          <p:cNvSpPr>
            <a:spLocks/>
          </p:cNvSpPr>
          <p:nvPr/>
        </p:nvSpPr>
        <p:spPr bwMode="auto">
          <a:xfrm>
            <a:off x="3414713" y="1592263"/>
            <a:ext cx="1976437" cy="3175"/>
          </a:xfrm>
          <a:custGeom>
            <a:avLst/>
            <a:gdLst/>
            <a:ahLst/>
            <a:cxnLst>
              <a:cxn ang="0">
                <a:pos x="1245" y="2"/>
              </a:cxn>
              <a:cxn ang="0">
                <a:pos x="1139" y="2"/>
              </a:cxn>
              <a:cxn ang="0">
                <a:pos x="0" y="0"/>
              </a:cxn>
            </a:cxnLst>
            <a:rect l="0" t="0" r="r" b="b"/>
            <a:pathLst>
              <a:path w="1245" h="2">
                <a:moveTo>
                  <a:pt x="1245" y="2"/>
                </a:moveTo>
                <a:lnTo>
                  <a:pt x="1139" y="2"/>
                </a:lnTo>
                <a:lnTo>
                  <a:pt x="0" y="0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9164" name="Freeform 12"/>
          <p:cNvSpPr>
            <a:spLocks/>
          </p:cNvSpPr>
          <p:nvPr/>
        </p:nvSpPr>
        <p:spPr bwMode="auto">
          <a:xfrm>
            <a:off x="3414713" y="1874838"/>
            <a:ext cx="1976437" cy="346075"/>
          </a:xfrm>
          <a:custGeom>
            <a:avLst/>
            <a:gdLst/>
            <a:ahLst/>
            <a:cxnLst>
              <a:cxn ang="0">
                <a:pos x="1245" y="0"/>
              </a:cxn>
              <a:cxn ang="0">
                <a:pos x="1143" y="0"/>
              </a:cxn>
              <a:cxn ang="0">
                <a:pos x="0" y="218"/>
              </a:cxn>
            </a:cxnLst>
            <a:rect l="0" t="0" r="r" b="b"/>
            <a:pathLst>
              <a:path w="1245" h="218">
                <a:moveTo>
                  <a:pt x="1245" y="0"/>
                </a:moveTo>
                <a:lnTo>
                  <a:pt x="1143" y="0"/>
                </a:lnTo>
                <a:lnTo>
                  <a:pt x="0" y="218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9165" name="Freeform 13"/>
          <p:cNvSpPr>
            <a:spLocks/>
          </p:cNvSpPr>
          <p:nvPr/>
        </p:nvSpPr>
        <p:spPr bwMode="auto">
          <a:xfrm>
            <a:off x="3392488" y="649288"/>
            <a:ext cx="1201737" cy="412750"/>
          </a:xfrm>
          <a:custGeom>
            <a:avLst/>
            <a:gdLst/>
            <a:ahLst/>
            <a:cxnLst>
              <a:cxn ang="0">
                <a:pos x="757" y="0"/>
              </a:cxn>
              <a:cxn ang="0">
                <a:pos x="660" y="0"/>
              </a:cxn>
              <a:cxn ang="0">
                <a:pos x="0" y="260"/>
              </a:cxn>
            </a:cxnLst>
            <a:rect l="0" t="0" r="r" b="b"/>
            <a:pathLst>
              <a:path w="757" h="260">
                <a:moveTo>
                  <a:pt x="757" y="0"/>
                </a:moveTo>
                <a:lnTo>
                  <a:pt x="660" y="0"/>
                </a:lnTo>
                <a:lnTo>
                  <a:pt x="0" y="260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9166" name="Freeform 14"/>
          <p:cNvSpPr>
            <a:spLocks/>
          </p:cNvSpPr>
          <p:nvPr/>
        </p:nvSpPr>
        <p:spPr bwMode="auto">
          <a:xfrm>
            <a:off x="3386138" y="2179638"/>
            <a:ext cx="2005012" cy="1060450"/>
          </a:xfrm>
          <a:custGeom>
            <a:avLst/>
            <a:gdLst/>
            <a:ahLst/>
            <a:cxnLst>
              <a:cxn ang="0">
                <a:pos x="1263" y="0"/>
              </a:cxn>
              <a:cxn ang="0">
                <a:pos x="1179" y="0"/>
              </a:cxn>
              <a:cxn ang="0">
                <a:pos x="0" y="668"/>
              </a:cxn>
            </a:cxnLst>
            <a:rect l="0" t="0" r="r" b="b"/>
            <a:pathLst>
              <a:path w="1263" h="668">
                <a:moveTo>
                  <a:pt x="1263" y="0"/>
                </a:moveTo>
                <a:lnTo>
                  <a:pt x="1179" y="0"/>
                </a:lnTo>
                <a:lnTo>
                  <a:pt x="0" y="668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9167" name="Freeform 15"/>
          <p:cNvSpPr>
            <a:spLocks/>
          </p:cNvSpPr>
          <p:nvPr/>
        </p:nvSpPr>
        <p:spPr bwMode="auto">
          <a:xfrm>
            <a:off x="3389313" y="2735263"/>
            <a:ext cx="2001837" cy="796925"/>
          </a:xfrm>
          <a:custGeom>
            <a:avLst/>
            <a:gdLst/>
            <a:ahLst/>
            <a:cxnLst>
              <a:cxn ang="0">
                <a:pos x="1261" y="0"/>
              </a:cxn>
              <a:cxn ang="0">
                <a:pos x="1183" y="0"/>
              </a:cxn>
              <a:cxn ang="0">
                <a:pos x="0" y="502"/>
              </a:cxn>
            </a:cxnLst>
            <a:rect l="0" t="0" r="r" b="b"/>
            <a:pathLst>
              <a:path w="1261" h="502">
                <a:moveTo>
                  <a:pt x="1261" y="0"/>
                </a:moveTo>
                <a:lnTo>
                  <a:pt x="1183" y="0"/>
                </a:lnTo>
                <a:lnTo>
                  <a:pt x="0" y="502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9168" name="Freeform 16"/>
          <p:cNvSpPr>
            <a:spLocks/>
          </p:cNvSpPr>
          <p:nvPr/>
        </p:nvSpPr>
        <p:spPr bwMode="auto">
          <a:xfrm>
            <a:off x="1763713" y="5600700"/>
            <a:ext cx="2178050" cy="473075"/>
          </a:xfrm>
          <a:custGeom>
            <a:avLst/>
            <a:gdLst/>
            <a:ahLst/>
            <a:cxnLst>
              <a:cxn ang="0">
                <a:pos x="1372" y="298"/>
              </a:cxn>
              <a:cxn ang="0">
                <a:pos x="272" y="298"/>
              </a:cxn>
              <a:cxn ang="0">
                <a:pos x="0" y="0"/>
              </a:cxn>
            </a:cxnLst>
            <a:rect l="0" t="0" r="r" b="b"/>
            <a:pathLst>
              <a:path w="1372" h="298">
                <a:moveTo>
                  <a:pt x="1372" y="298"/>
                </a:moveTo>
                <a:lnTo>
                  <a:pt x="272" y="298"/>
                </a:lnTo>
                <a:lnTo>
                  <a:pt x="0" y="0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9169" name="Freeform 17"/>
          <p:cNvSpPr>
            <a:spLocks/>
          </p:cNvSpPr>
          <p:nvPr/>
        </p:nvSpPr>
        <p:spPr bwMode="auto">
          <a:xfrm>
            <a:off x="1252538" y="3541713"/>
            <a:ext cx="584200" cy="2201862"/>
          </a:xfrm>
          <a:custGeom>
            <a:avLst/>
            <a:gdLst/>
            <a:ahLst/>
            <a:cxnLst>
              <a:cxn ang="0">
                <a:pos x="94" y="0"/>
              </a:cxn>
              <a:cxn ang="0">
                <a:pos x="0" y="0"/>
              </a:cxn>
              <a:cxn ang="0">
                <a:pos x="0" y="1387"/>
              </a:cxn>
              <a:cxn ang="0">
                <a:pos x="368" y="1387"/>
              </a:cxn>
            </a:cxnLst>
            <a:rect l="0" t="0" r="r" b="b"/>
            <a:pathLst>
              <a:path w="368" h="1387">
                <a:moveTo>
                  <a:pt x="94" y="0"/>
                </a:moveTo>
                <a:lnTo>
                  <a:pt x="0" y="0"/>
                </a:lnTo>
                <a:lnTo>
                  <a:pt x="0" y="1387"/>
                </a:lnTo>
                <a:lnTo>
                  <a:pt x="368" y="1387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9170" name="Line 18"/>
          <p:cNvSpPr>
            <a:spLocks noChangeShapeType="1"/>
          </p:cNvSpPr>
          <p:nvPr/>
        </p:nvSpPr>
        <p:spPr bwMode="auto">
          <a:xfrm flipH="1" flipV="1">
            <a:off x="2106613" y="5737225"/>
            <a:ext cx="88900" cy="336550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9171" name="Line 19"/>
          <p:cNvSpPr>
            <a:spLocks noChangeShapeType="1"/>
          </p:cNvSpPr>
          <p:nvPr/>
        </p:nvSpPr>
        <p:spPr bwMode="auto">
          <a:xfrm flipH="1">
            <a:off x="1166813" y="4641850"/>
            <a:ext cx="82550" cy="1588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9172" name="Freeform 20"/>
          <p:cNvSpPr>
            <a:spLocks/>
          </p:cNvSpPr>
          <p:nvPr/>
        </p:nvSpPr>
        <p:spPr bwMode="auto">
          <a:xfrm>
            <a:off x="1252538" y="931863"/>
            <a:ext cx="777875" cy="2508250"/>
          </a:xfrm>
          <a:custGeom>
            <a:avLst/>
            <a:gdLst/>
            <a:ahLst/>
            <a:cxnLst>
              <a:cxn ang="0">
                <a:pos x="490" y="0"/>
              </a:cxn>
              <a:cxn ang="0">
                <a:pos x="0" y="0"/>
              </a:cxn>
              <a:cxn ang="0">
                <a:pos x="0" y="1580"/>
              </a:cxn>
              <a:cxn ang="0">
                <a:pos x="96" y="1580"/>
              </a:cxn>
            </a:cxnLst>
            <a:rect l="0" t="0" r="r" b="b"/>
            <a:pathLst>
              <a:path w="490" h="1580">
                <a:moveTo>
                  <a:pt x="490" y="0"/>
                </a:moveTo>
                <a:lnTo>
                  <a:pt x="0" y="0"/>
                </a:lnTo>
                <a:lnTo>
                  <a:pt x="0" y="1580"/>
                </a:lnTo>
                <a:lnTo>
                  <a:pt x="96" y="1580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9173" name="Line 21"/>
          <p:cNvSpPr>
            <a:spLocks noChangeShapeType="1"/>
          </p:cNvSpPr>
          <p:nvPr/>
        </p:nvSpPr>
        <p:spPr bwMode="auto">
          <a:xfrm flipH="1">
            <a:off x="1065213" y="2205038"/>
            <a:ext cx="184150" cy="1587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9174" name="Line 22"/>
          <p:cNvSpPr>
            <a:spLocks noChangeShapeType="1"/>
          </p:cNvSpPr>
          <p:nvPr/>
        </p:nvSpPr>
        <p:spPr bwMode="auto">
          <a:xfrm>
            <a:off x="7019925" y="2058988"/>
            <a:ext cx="139700" cy="1587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9175" name="Freeform 23"/>
          <p:cNvSpPr>
            <a:spLocks/>
          </p:cNvSpPr>
          <p:nvPr/>
        </p:nvSpPr>
        <p:spPr bwMode="auto">
          <a:xfrm>
            <a:off x="3973513" y="3987800"/>
            <a:ext cx="1646237" cy="139065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779" y="876"/>
              </a:cxn>
              <a:cxn ang="0">
                <a:pos x="1037" y="876"/>
              </a:cxn>
            </a:cxnLst>
            <a:rect l="0" t="0" r="r" b="b"/>
            <a:pathLst>
              <a:path w="1037" h="876">
                <a:moveTo>
                  <a:pt x="0" y="0"/>
                </a:moveTo>
                <a:lnTo>
                  <a:pt x="779" y="876"/>
                </a:lnTo>
                <a:lnTo>
                  <a:pt x="1037" y="876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9176" name="Freeform 24"/>
          <p:cNvSpPr>
            <a:spLocks/>
          </p:cNvSpPr>
          <p:nvPr/>
        </p:nvSpPr>
        <p:spPr bwMode="auto">
          <a:xfrm>
            <a:off x="4357688" y="3198813"/>
            <a:ext cx="1243012" cy="184943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613" y="1165"/>
              </a:cxn>
              <a:cxn ang="0">
                <a:pos x="783" y="1165"/>
              </a:cxn>
            </a:cxnLst>
            <a:rect l="0" t="0" r="r" b="b"/>
            <a:pathLst>
              <a:path w="783" h="1165">
                <a:moveTo>
                  <a:pt x="0" y="0"/>
                </a:moveTo>
                <a:lnTo>
                  <a:pt x="613" y="1165"/>
                </a:lnTo>
                <a:lnTo>
                  <a:pt x="783" y="1165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9177" name="Freeform 25"/>
          <p:cNvSpPr>
            <a:spLocks/>
          </p:cNvSpPr>
          <p:nvPr/>
        </p:nvSpPr>
        <p:spPr bwMode="auto">
          <a:xfrm>
            <a:off x="4911725" y="3192463"/>
            <a:ext cx="688975" cy="1554162"/>
          </a:xfrm>
          <a:custGeom>
            <a:avLst/>
            <a:gdLst/>
            <a:ahLst/>
            <a:cxnLst>
              <a:cxn ang="0">
                <a:pos x="434" y="979"/>
              </a:cxn>
              <a:cxn ang="0">
                <a:pos x="354" y="979"/>
              </a:cxn>
              <a:cxn ang="0">
                <a:pos x="0" y="0"/>
              </a:cxn>
            </a:cxnLst>
            <a:rect l="0" t="0" r="r" b="b"/>
            <a:pathLst>
              <a:path w="434" h="979">
                <a:moveTo>
                  <a:pt x="434" y="979"/>
                </a:moveTo>
                <a:lnTo>
                  <a:pt x="354" y="979"/>
                </a:lnTo>
                <a:lnTo>
                  <a:pt x="0" y="0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9178" name="Line 26"/>
          <p:cNvSpPr>
            <a:spLocks noChangeShapeType="1"/>
          </p:cNvSpPr>
          <p:nvPr/>
        </p:nvSpPr>
        <p:spPr bwMode="auto">
          <a:xfrm>
            <a:off x="4816475" y="3835400"/>
            <a:ext cx="657225" cy="911225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9179" name="Rectangle 27"/>
          <p:cNvSpPr>
            <a:spLocks noChangeArrowheads="1"/>
          </p:cNvSpPr>
          <p:nvPr/>
        </p:nvSpPr>
        <p:spPr bwMode="auto">
          <a:xfrm>
            <a:off x="5648325" y="4597400"/>
            <a:ext cx="19939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1800" b="1">
                <a:solidFill>
                  <a:srgbClr val="231F20"/>
                </a:solidFill>
                <a:latin typeface="Arial" charset="0"/>
              </a:rPr>
              <a:t>Intercostal spaces</a:t>
            </a:r>
            <a:endParaRPr lang="en-US" sz="1800" b="1">
              <a:latin typeface="Arial" charset="0"/>
            </a:endParaRPr>
          </a:p>
        </p:txBody>
      </p:sp>
      <p:sp>
        <p:nvSpPr>
          <p:cNvPr id="49180" name="Rectangle 28"/>
          <p:cNvSpPr>
            <a:spLocks noChangeArrowheads="1"/>
          </p:cNvSpPr>
          <p:nvPr/>
        </p:nvSpPr>
        <p:spPr bwMode="auto">
          <a:xfrm>
            <a:off x="457200" y="2025650"/>
            <a:ext cx="571500" cy="919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1800">
                <a:solidFill>
                  <a:srgbClr val="231F20"/>
                </a:solidFill>
                <a:latin typeface="Arial Black" pitchFamily="34" charset="0"/>
              </a:rPr>
              <a:t>True</a:t>
            </a:r>
          </a:p>
          <a:p>
            <a:pPr algn="l"/>
            <a:r>
              <a:rPr lang="en-US" sz="1800">
                <a:solidFill>
                  <a:srgbClr val="231F20"/>
                </a:solidFill>
                <a:latin typeface="Arial Black" pitchFamily="34" charset="0"/>
              </a:rPr>
              <a:t>ribs</a:t>
            </a:r>
            <a:endParaRPr lang="en-US" sz="1800">
              <a:latin typeface="Arial" charset="0"/>
            </a:endParaRPr>
          </a:p>
          <a:p>
            <a:pPr algn="l"/>
            <a:r>
              <a:rPr lang="en-US" sz="1800" b="1">
                <a:solidFill>
                  <a:srgbClr val="231F20"/>
                </a:solidFill>
                <a:latin typeface="Arial" charset="0"/>
              </a:rPr>
              <a:t>(1–7)</a:t>
            </a:r>
            <a:endParaRPr lang="en-US" sz="1800">
              <a:solidFill>
                <a:srgbClr val="231F20"/>
              </a:solidFill>
              <a:latin typeface="Arial Black" pitchFamily="34" charset="0"/>
            </a:endParaRPr>
          </a:p>
        </p:txBody>
      </p:sp>
      <p:sp>
        <p:nvSpPr>
          <p:cNvPr id="49181" name="Rectangle 29"/>
          <p:cNvSpPr>
            <a:spLocks noChangeArrowheads="1"/>
          </p:cNvSpPr>
          <p:nvPr/>
        </p:nvSpPr>
        <p:spPr bwMode="auto">
          <a:xfrm>
            <a:off x="457200" y="4460875"/>
            <a:ext cx="673100" cy="919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1800">
                <a:solidFill>
                  <a:srgbClr val="231F20"/>
                </a:solidFill>
                <a:latin typeface="Arial Black" pitchFamily="34" charset="0"/>
              </a:rPr>
              <a:t>False</a:t>
            </a:r>
          </a:p>
          <a:p>
            <a:pPr algn="l"/>
            <a:r>
              <a:rPr lang="en-US" sz="1800">
                <a:solidFill>
                  <a:srgbClr val="231F20"/>
                </a:solidFill>
                <a:latin typeface="Arial Black" pitchFamily="34" charset="0"/>
              </a:rPr>
              <a:t>ribs</a:t>
            </a:r>
            <a:endParaRPr lang="en-US" sz="1800">
              <a:latin typeface="Arial" charset="0"/>
            </a:endParaRPr>
          </a:p>
          <a:p>
            <a:pPr algn="l"/>
            <a:r>
              <a:rPr lang="en-US" sz="1800" b="1">
                <a:solidFill>
                  <a:srgbClr val="231F20"/>
                </a:solidFill>
                <a:latin typeface="Arial" charset="0"/>
              </a:rPr>
              <a:t>(8–12)</a:t>
            </a:r>
            <a:endParaRPr lang="en-US" sz="1800">
              <a:latin typeface="Arial" charset="0"/>
            </a:endParaRPr>
          </a:p>
        </p:txBody>
      </p:sp>
      <p:sp>
        <p:nvSpPr>
          <p:cNvPr id="49182" name="Rectangle 30"/>
          <p:cNvSpPr>
            <a:spLocks noChangeArrowheads="1"/>
          </p:cNvSpPr>
          <p:nvPr/>
        </p:nvSpPr>
        <p:spPr bwMode="auto">
          <a:xfrm>
            <a:off x="4629150" y="514350"/>
            <a:ext cx="1727200" cy="322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1800">
                <a:solidFill>
                  <a:srgbClr val="231F20"/>
                </a:solidFill>
                <a:latin typeface="Arial Black" pitchFamily="34" charset="0"/>
              </a:rPr>
              <a:t>Jugular notch</a:t>
            </a:r>
            <a:endParaRPr lang="en-US" sz="1800">
              <a:latin typeface="Arial" charset="0"/>
            </a:endParaRPr>
          </a:p>
        </p:txBody>
      </p:sp>
      <p:sp>
        <p:nvSpPr>
          <p:cNvPr id="49183" name="Rectangle 31"/>
          <p:cNvSpPr>
            <a:spLocks noChangeArrowheads="1"/>
          </p:cNvSpPr>
          <p:nvPr/>
        </p:nvSpPr>
        <p:spPr bwMode="auto">
          <a:xfrm>
            <a:off x="4943475" y="815975"/>
            <a:ext cx="2044700" cy="322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1800">
                <a:solidFill>
                  <a:srgbClr val="231F20"/>
                </a:solidFill>
                <a:latin typeface="Arial Black" pitchFamily="34" charset="0"/>
              </a:rPr>
              <a:t>Clavicular notch</a:t>
            </a:r>
            <a:endParaRPr lang="en-US" sz="1800">
              <a:latin typeface="Arial" charset="0"/>
            </a:endParaRPr>
          </a:p>
        </p:txBody>
      </p:sp>
      <p:sp>
        <p:nvSpPr>
          <p:cNvPr id="49184" name="Rectangle 32"/>
          <p:cNvSpPr>
            <a:spLocks noChangeArrowheads="1"/>
          </p:cNvSpPr>
          <p:nvPr/>
        </p:nvSpPr>
        <p:spPr bwMode="auto">
          <a:xfrm>
            <a:off x="5429250" y="1171575"/>
            <a:ext cx="12319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1800" b="1">
                <a:solidFill>
                  <a:srgbClr val="231F20"/>
                </a:solidFill>
                <a:latin typeface="Arial" charset="0"/>
              </a:rPr>
              <a:t>Manubrium</a:t>
            </a:r>
            <a:endParaRPr lang="en-US" sz="1800" b="1">
              <a:latin typeface="Arial" charset="0"/>
            </a:endParaRPr>
          </a:p>
        </p:txBody>
      </p:sp>
      <p:sp>
        <p:nvSpPr>
          <p:cNvPr id="49185" name="Rectangle 33"/>
          <p:cNvSpPr>
            <a:spLocks noChangeArrowheads="1"/>
          </p:cNvSpPr>
          <p:nvPr/>
        </p:nvSpPr>
        <p:spPr bwMode="auto">
          <a:xfrm>
            <a:off x="5429250" y="1473200"/>
            <a:ext cx="14351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1800" b="1">
                <a:solidFill>
                  <a:srgbClr val="231F20"/>
                </a:solidFill>
                <a:latin typeface="Arial" charset="0"/>
              </a:rPr>
              <a:t>Sternal angle</a:t>
            </a:r>
            <a:endParaRPr lang="en-US" sz="1800" b="1">
              <a:latin typeface="Arial" charset="0"/>
            </a:endParaRPr>
          </a:p>
        </p:txBody>
      </p:sp>
      <p:sp>
        <p:nvSpPr>
          <p:cNvPr id="49186" name="Rectangle 34"/>
          <p:cNvSpPr>
            <a:spLocks noChangeArrowheads="1"/>
          </p:cNvSpPr>
          <p:nvPr/>
        </p:nvSpPr>
        <p:spPr bwMode="auto">
          <a:xfrm>
            <a:off x="5429250" y="1771650"/>
            <a:ext cx="5715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1800" b="1">
                <a:solidFill>
                  <a:srgbClr val="231F20"/>
                </a:solidFill>
                <a:latin typeface="Arial" charset="0"/>
              </a:rPr>
              <a:t>Body</a:t>
            </a:r>
            <a:endParaRPr lang="en-US" sz="1800" b="1">
              <a:latin typeface="Arial" charset="0"/>
            </a:endParaRPr>
          </a:p>
        </p:txBody>
      </p:sp>
      <p:sp>
        <p:nvSpPr>
          <p:cNvPr id="49187" name="Rectangle 35"/>
          <p:cNvSpPr>
            <a:spLocks noChangeArrowheads="1"/>
          </p:cNvSpPr>
          <p:nvPr/>
        </p:nvSpPr>
        <p:spPr bwMode="auto">
          <a:xfrm>
            <a:off x="5429250" y="2025650"/>
            <a:ext cx="1511300" cy="64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1800">
                <a:solidFill>
                  <a:srgbClr val="231F20"/>
                </a:solidFill>
                <a:latin typeface="Arial Black" pitchFamily="34" charset="0"/>
              </a:rPr>
              <a:t>Xiphisternal</a:t>
            </a:r>
          </a:p>
          <a:p>
            <a:pPr algn="l"/>
            <a:r>
              <a:rPr lang="en-US" sz="1800">
                <a:solidFill>
                  <a:srgbClr val="231F20"/>
                </a:solidFill>
                <a:latin typeface="Arial Black" pitchFamily="34" charset="0"/>
              </a:rPr>
              <a:t>joint</a:t>
            </a:r>
            <a:endParaRPr lang="en-US" sz="1800">
              <a:latin typeface="Arial" charset="0"/>
            </a:endParaRPr>
          </a:p>
        </p:txBody>
      </p:sp>
      <p:sp>
        <p:nvSpPr>
          <p:cNvPr id="49188" name="Rectangle 36"/>
          <p:cNvSpPr>
            <a:spLocks noChangeArrowheads="1"/>
          </p:cNvSpPr>
          <p:nvPr/>
        </p:nvSpPr>
        <p:spPr bwMode="auto">
          <a:xfrm>
            <a:off x="5429250" y="2568575"/>
            <a:ext cx="990600" cy="64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1800">
                <a:solidFill>
                  <a:srgbClr val="231F20"/>
                </a:solidFill>
                <a:latin typeface="Arial Black" pitchFamily="34" charset="0"/>
              </a:rPr>
              <a:t>Xiphoid</a:t>
            </a:r>
          </a:p>
          <a:p>
            <a:pPr algn="l"/>
            <a:r>
              <a:rPr lang="en-US" sz="1800">
                <a:solidFill>
                  <a:srgbClr val="231F20"/>
                </a:solidFill>
                <a:latin typeface="Arial Black" pitchFamily="34" charset="0"/>
              </a:rPr>
              <a:t>process</a:t>
            </a:r>
            <a:endParaRPr lang="en-US" sz="1800">
              <a:latin typeface="Arial" charset="0"/>
            </a:endParaRPr>
          </a:p>
        </p:txBody>
      </p:sp>
      <p:sp>
        <p:nvSpPr>
          <p:cNvPr id="49189" name="Rectangle 37"/>
          <p:cNvSpPr>
            <a:spLocks noChangeArrowheads="1"/>
          </p:cNvSpPr>
          <p:nvPr/>
        </p:nvSpPr>
        <p:spPr bwMode="auto">
          <a:xfrm>
            <a:off x="3016250" y="5619750"/>
            <a:ext cx="720725" cy="42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1400" b="1">
                <a:solidFill>
                  <a:srgbClr val="231F20"/>
                </a:solidFill>
                <a:latin typeface="Arial" charset="0"/>
              </a:rPr>
              <a:t>L</a:t>
            </a:r>
            <a:r>
              <a:rPr lang="en-US" sz="1400" b="1" baseline="-25000">
                <a:solidFill>
                  <a:srgbClr val="231F20"/>
                </a:solidFill>
                <a:latin typeface="Arial" charset="0"/>
              </a:rPr>
              <a:t>1</a:t>
            </a:r>
          </a:p>
          <a:p>
            <a:pPr algn="l"/>
            <a:r>
              <a:rPr lang="en-US" sz="1400" b="1">
                <a:solidFill>
                  <a:srgbClr val="231F20"/>
                </a:solidFill>
                <a:latin typeface="Arial" charset="0"/>
              </a:rPr>
              <a:t>Vertebra</a:t>
            </a:r>
            <a:endParaRPr lang="en-US" sz="1800" b="1">
              <a:latin typeface="Arial" charset="0"/>
            </a:endParaRPr>
          </a:p>
        </p:txBody>
      </p:sp>
      <p:sp>
        <p:nvSpPr>
          <p:cNvPr id="49190" name="Rectangle 38"/>
          <p:cNvSpPr>
            <a:spLocks noChangeArrowheads="1"/>
          </p:cNvSpPr>
          <p:nvPr/>
        </p:nvSpPr>
        <p:spPr bwMode="auto">
          <a:xfrm>
            <a:off x="3984625" y="5899150"/>
            <a:ext cx="2425700" cy="322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1800">
                <a:solidFill>
                  <a:srgbClr val="231F20"/>
                </a:solidFill>
                <a:latin typeface="Arial Black" pitchFamily="34" charset="0"/>
              </a:rPr>
              <a:t>Floating ribs </a:t>
            </a:r>
            <a:r>
              <a:rPr lang="en-US" sz="1800" b="1">
                <a:solidFill>
                  <a:srgbClr val="231F20"/>
                </a:solidFill>
                <a:latin typeface="Arial" charset="0"/>
              </a:rPr>
              <a:t>(11, 12)</a:t>
            </a:r>
            <a:endParaRPr lang="en-US" sz="1800">
              <a:latin typeface="Arial" charset="0"/>
            </a:endParaRPr>
          </a:p>
        </p:txBody>
      </p:sp>
      <p:sp>
        <p:nvSpPr>
          <p:cNvPr id="49191" name="Rectangle 39"/>
          <p:cNvSpPr>
            <a:spLocks noChangeArrowheads="1"/>
          </p:cNvSpPr>
          <p:nvPr/>
        </p:nvSpPr>
        <p:spPr bwMode="auto">
          <a:xfrm>
            <a:off x="457200" y="6169025"/>
            <a:ext cx="5918200" cy="322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1800">
                <a:solidFill>
                  <a:srgbClr val="231F20"/>
                </a:solidFill>
                <a:latin typeface="Arial Black" pitchFamily="34" charset="0"/>
              </a:rPr>
              <a:t>(a) Skeleton of the thoracic cage, anterior view</a:t>
            </a:r>
            <a:endParaRPr lang="en-US" sz="1800">
              <a:latin typeface="Arial" charset="0"/>
            </a:endParaRPr>
          </a:p>
        </p:txBody>
      </p:sp>
      <p:sp>
        <p:nvSpPr>
          <p:cNvPr id="49192" name="Rectangle 40"/>
          <p:cNvSpPr>
            <a:spLocks noChangeArrowheads="1"/>
          </p:cNvSpPr>
          <p:nvPr/>
        </p:nvSpPr>
        <p:spPr bwMode="auto">
          <a:xfrm>
            <a:off x="7197725" y="1895475"/>
            <a:ext cx="1054100" cy="322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1800">
                <a:solidFill>
                  <a:srgbClr val="231F20"/>
                </a:solidFill>
                <a:latin typeface="Arial Black" pitchFamily="34" charset="0"/>
              </a:rPr>
              <a:t>Sternum</a:t>
            </a:r>
            <a:endParaRPr lang="en-US" sz="1800">
              <a:latin typeface="Arial" charset="0"/>
            </a:endParaRPr>
          </a:p>
        </p:txBody>
      </p:sp>
      <p:sp>
        <p:nvSpPr>
          <p:cNvPr id="49193" name="Rectangle 41"/>
          <p:cNvSpPr>
            <a:spLocks noChangeArrowheads="1"/>
          </p:cNvSpPr>
          <p:nvPr/>
        </p:nvSpPr>
        <p:spPr bwMode="auto">
          <a:xfrm>
            <a:off x="5654675" y="4924425"/>
            <a:ext cx="17018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1800" b="1">
                <a:solidFill>
                  <a:srgbClr val="231F20"/>
                </a:solidFill>
                <a:latin typeface="Arial" charset="0"/>
              </a:rPr>
              <a:t>Costal cartilage</a:t>
            </a:r>
            <a:endParaRPr lang="en-US" sz="1800" b="1">
              <a:latin typeface="Arial" charset="0"/>
            </a:endParaRPr>
          </a:p>
        </p:txBody>
      </p:sp>
      <p:sp>
        <p:nvSpPr>
          <p:cNvPr id="49194" name="Rectangle 42"/>
          <p:cNvSpPr>
            <a:spLocks noChangeArrowheads="1"/>
          </p:cNvSpPr>
          <p:nvPr/>
        </p:nvSpPr>
        <p:spPr bwMode="auto">
          <a:xfrm>
            <a:off x="5654675" y="5254625"/>
            <a:ext cx="15240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1800" b="1">
                <a:solidFill>
                  <a:srgbClr val="231F20"/>
                </a:solidFill>
                <a:latin typeface="Arial" charset="0"/>
              </a:rPr>
              <a:t>Costal margin</a:t>
            </a:r>
            <a:endParaRPr lang="en-US" sz="1800" b="1">
              <a:latin typeface="Arial" charset="0"/>
            </a:endParaRPr>
          </a:p>
        </p:txBody>
      </p:sp>
      <p:sp>
        <p:nvSpPr>
          <p:cNvPr id="49195" name="AutoShape 43"/>
          <p:cNvSpPr>
            <a:spLocks/>
          </p:cNvSpPr>
          <p:nvPr/>
        </p:nvSpPr>
        <p:spPr bwMode="auto">
          <a:xfrm>
            <a:off x="6907213" y="1147763"/>
            <a:ext cx="114300" cy="1951037"/>
          </a:xfrm>
          <a:prstGeom prst="rightBracket">
            <a:avLst>
              <a:gd name="adj" fmla="val 0"/>
            </a:avLst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8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Structure of a Typical Rib</a:t>
            </a:r>
          </a:p>
        </p:txBody>
      </p:sp>
      <p:sp>
        <p:nvSpPr>
          <p:cNvPr id="50181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600"/>
              <a:t>Main parts:</a:t>
            </a:r>
          </a:p>
          <a:p>
            <a:pPr lvl="1"/>
            <a:r>
              <a:rPr lang="en-US" sz="2400"/>
              <a:t>Head</a:t>
            </a:r>
          </a:p>
          <a:p>
            <a:pPr lvl="2"/>
            <a:r>
              <a:rPr lang="en-US" sz="2400"/>
              <a:t>Articulates posteriorly with facets (demifacets) on bodies of two adjacent vertebrae</a:t>
            </a:r>
          </a:p>
          <a:p>
            <a:pPr lvl="1"/>
            <a:r>
              <a:rPr lang="en-US" sz="2400"/>
              <a:t>Neck</a:t>
            </a:r>
          </a:p>
          <a:p>
            <a:pPr lvl="1"/>
            <a:r>
              <a:rPr lang="en-US" sz="2400"/>
              <a:t>Tubercle</a:t>
            </a:r>
          </a:p>
          <a:p>
            <a:pPr lvl="2"/>
            <a:r>
              <a:rPr lang="en-US" sz="2400"/>
              <a:t>Articulates posteriorly with transverse costal facet of same-numbered thoracic vertebra</a:t>
            </a:r>
          </a:p>
          <a:p>
            <a:pPr lvl="1"/>
            <a:r>
              <a:rPr lang="en-US" sz="2400"/>
              <a:t>Shaft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8" name="Rectangle 4"/>
          <p:cNvSpPr>
            <a:spLocks noChangeArrowheads="1"/>
          </p:cNvSpPr>
          <p:nvPr/>
        </p:nvSpPr>
        <p:spPr bwMode="auto">
          <a:xfrm>
            <a:off x="8067675" y="6581775"/>
            <a:ext cx="107315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charset="0"/>
              </a:rPr>
              <a:t>Figure 7.23a</a:t>
            </a:r>
          </a:p>
        </p:txBody>
      </p:sp>
      <p:pic>
        <p:nvPicPr>
          <p:cNvPr id="52231" name="Picture 7" descr="figure_07_23a-jL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5613" y="493713"/>
            <a:ext cx="8231187" cy="5868987"/>
          </a:xfrm>
          <a:prstGeom prst="rect">
            <a:avLst/>
          </a:prstGeom>
          <a:noFill/>
        </p:spPr>
      </p:pic>
      <p:sp>
        <p:nvSpPr>
          <p:cNvPr id="52232" name="Line 8"/>
          <p:cNvSpPr>
            <a:spLocks noChangeShapeType="1"/>
          </p:cNvSpPr>
          <p:nvPr/>
        </p:nvSpPr>
        <p:spPr bwMode="auto">
          <a:xfrm>
            <a:off x="2579688" y="5005388"/>
            <a:ext cx="180975" cy="1587"/>
          </a:xfrm>
          <a:prstGeom prst="line">
            <a:avLst/>
          </a:prstGeom>
          <a:noFill/>
          <a:ln w="5397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2233" name="Line 9"/>
          <p:cNvSpPr>
            <a:spLocks noChangeShapeType="1"/>
          </p:cNvSpPr>
          <p:nvPr/>
        </p:nvSpPr>
        <p:spPr bwMode="auto">
          <a:xfrm flipV="1">
            <a:off x="1379538" y="1038225"/>
            <a:ext cx="612775" cy="962025"/>
          </a:xfrm>
          <a:prstGeom prst="line">
            <a:avLst/>
          </a:prstGeom>
          <a:noFill/>
          <a:ln w="2222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2234" name="Freeform 10"/>
          <p:cNvSpPr>
            <a:spLocks/>
          </p:cNvSpPr>
          <p:nvPr/>
        </p:nvSpPr>
        <p:spPr bwMode="auto">
          <a:xfrm>
            <a:off x="2586038" y="1022350"/>
            <a:ext cx="2566987" cy="927100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990" y="0"/>
              </a:cxn>
              <a:cxn ang="0">
                <a:pos x="1617" y="0"/>
              </a:cxn>
            </a:cxnLst>
            <a:rect l="0" t="0" r="r" b="b"/>
            <a:pathLst>
              <a:path w="1617" h="584">
                <a:moveTo>
                  <a:pt x="0" y="584"/>
                </a:moveTo>
                <a:lnTo>
                  <a:pt x="990" y="0"/>
                </a:lnTo>
                <a:lnTo>
                  <a:pt x="1617" y="0"/>
                </a:lnTo>
              </a:path>
            </a:pathLst>
          </a:custGeom>
          <a:noFill/>
          <a:ln w="222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2235" name="Freeform 11"/>
          <p:cNvSpPr>
            <a:spLocks/>
          </p:cNvSpPr>
          <p:nvPr/>
        </p:nvSpPr>
        <p:spPr bwMode="auto">
          <a:xfrm>
            <a:off x="3268663" y="1714500"/>
            <a:ext cx="1884362" cy="260350"/>
          </a:xfrm>
          <a:custGeom>
            <a:avLst/>
            <a:gdLst/>
            <a:ahLst/>
            <a:cxnLst>
              <a:cxn ang="0">
                <a:pos x="0" y="164"/>
              </a:cxn>
              <a:cxn ang="0">
                <a:pos x="560" y="0"/>
              </a:cxn>
              <a:cxn ang="0">
                <a:pos x="1187" y="0"/>
              </a:cxn>
            </a:cxnLst>
            <a:rect l="0" t="0" r="r" b="b"/>
            <a:pathLst>
              <a:path w="1187" h="164">
                <a:moveTo>
                  <a:pt x="0" y="164"/>
                </a:moveTo>
                <a:lnTo>
                  <a:pt x="560" y="0"/>
                </a:lnTo>
                <a:lnTo>
                  <a:pt x="1187" y="0"/>
                </a:lnTo>
              </a:path>
            </a:pathLst>
          </a:custGeom>
          <a:noFill/>
          <a:ln w="222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2236" name="Freeform 12"/>
          <p:cNvSpPr>
            <a:spLocks/>
          </p:cNvSpPr>
          <p:nvPr/>
        </p:nvSpPr>
        <p:spPr bwMode="auto">
          <a:xfrm>
            <a:off x="2678113" y="2136775"/>
            <a:ext cx="2474912" cy="527050"/>
          </a:xfrm>
          <a:custGeom>
            <a:avLst/>
            <a:gdLst/>
            <a:ahLst/>
            <a:cxnLst>
              <a:cxn ang="0">
                <a:pos x="0" y="332"/>
              </a:cxn>
              <a:cxn ang="0">
                <a:pos x="932" y="0"/>
              </a:cxn>
              <a:cxn ang="0">
                <a:pos x="1559" y="0"/>
              </a:cxn>
            </a:cxnLst>
            <a:rect l="0" t="0" r="r" b="b"/>
            <a:pathLst>
              <a:path w="1559" h="332">
                <a:moveTo>
                  <a:pt x="0" y="332"/>
                </a:moveTo>
                <a:lnTo>
                  <a:pt x="932" y="0"/>
                </a:lnTo>
                <a:lnTo>
                  <a:pt x="1559" y="0"/>
                </a:lnTo>
              </a:path>
            </a:pathLst>
          </a:custGeom>
          <a:noFill/>
          <a:ln w="222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2237" name="Freeform 13"/>
          <p:cNvSpPr>
            <a:spLocks/>
          </p:cNvSpPr>
          <p:nvPr/>
        </p:nvSpPr>
        <p:spPr bwMode="auto">
          <a:xfrm>
            <a:off x="2014538" y="2974975"/>
            <a:ext cx="3138487" cy="3429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350" y="216"/>
              </a:cxn>
              <a:cxn ang="0">
                <a:pos x="1977" y="216"/>
              </a:cxn>
            </a:cxnLst>
            <a:rect l="0" t="0" r="r" b="b"/>
            <a:pathLst>
              <a:path w="1977" h="216">
                <a:moveTo>
                  <a:pt x="0" y="0"/>
                </a:moveTo>
                <a:lnTo>
                  <a:pt x="1350" y="216"/>
                </a:lnTo>
                <a:lnTo>
                  <a:pt x="1977" y="216"/>
                </a:lnTo>
              </a:path>
            </a:pathLst>
          </a:custGeom>
          <a:noFill/>
          <a:ln w="222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2238" name="Freeform 14"/>
          <p:cNvSpPr>
            <a:spLocks/>
          </p:cNvSpPr>
          <p:nvPr/>
        </p:nvSpPr>
        <p:spPr bwMode="auto">
          <a:xfrm>
            <a:off x="2357438" y="2813050"/>
            <a:ext cx="2795587" cy="1301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134" y="82"/>
              </a:cxn>
              <a:cxn ang="0">
                <a:pos x="1761" y="82"/>
              </a:cxn>
            </a:cxnLst>
            <a:rect l="0" t="0" r="r" b="b"/>
            <a:pathLst>
              <a:path w="1761" h="82">
                <a:moveTo>
                  <a:pt x="0" y="0"/>
                </a:moveTo>
                <a:lnTo>
                  <a:pt x="1134" y="82"/>
                </a:lnTo>
                <a:lnTo>
                  <a:pt x="1761" y="82"/>
                </a:lnTo>
              </a:path>
            </a:pathLst>
          </a:custGeom>
          <a:noFill/>
          <a:ln w="222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2239" name="Freeform 15"/>
          <p:cNvSpPr>
            <a:spLocks/>
          </p:cNvSpPr>
          <p:nvPr/>
        </p:nvSpPr>
        <p:spPr bwMode="auto">
          <a:xfrm>
            <a:off x="3173413" y="5214938"/>
            <a:ext cx="342900" cy="27622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04" y="174"/>
              </a:cxn>
              <a:cxn ang="0">
                <a:pos x="216" y="174"/>
              </a:cxn>
            </a:cxnLst>
            <a:rect l="0" t="0" r="r" b="b"/>
            <a:pathLst>
              <a:path w="216" h="174">
                <a:moveTo>
                  <a:pt x="0" y="0"/>
                </a:moveTo>
                <a:lnTo>
                  <a:pt x="104" y="174"/>
                </a:lnTo>
                <a:lnTo>
                  <a:pt x="216" y="174"/>
                </a:lnTo>
              </a:path>
            </a:pathLst>
          </a:custGeom>
          <a:noFill/>
          <a:ln w="222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2240" name="Freeform 16"/>
          <p:cNvSpPr>
            <a:spLocks/>
          </p:cNvSpPr>
          <p:nvPr/>
        </p:nvSpPr>
        <p:spPr bwMode="auto">
          <a:xfrm>
            <a:off x="7686675" y="4935538"/>
            <a:ext cx="282575" cy="568325"/>
          </a:xfrm>
          <a:custGeom>
            <a:avLst/>
            <a:gdLst/>
            <a:ahLst/>
            <a:cxnLst>
              <a:cxn ang="0">
                <a:pos x="178" y="0"/>
              </a:cxn>
              <a:cxn ang="0">
                <a:pos x="104" y="358"/>
              </a:cxn>
              <a:cxn ang="0">
                <a:pos x="0" y="358"/>
              </a:cxn>
            </a:cxnLst>
            <a:rect l="0" t="0" r="r" b="b"/>
            <a:pathLst>
              <a:path w="178" h="358">
                <a:moveTo>
                  <a:pt x="178" y="0"/>
                </a:moveTo>
                <a:lnTo>
                  <a:pt x="104" y="358"/>
                </a:lnTo>
                <a:lnTo>
                  <a:pt x="0" y="358"/>
                </a:lnTo>
              </a:path>
            </a:pathLst>
          </a:custGeom>
          <a:noFill/>
          <a:ln w="222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2241" name="Line 17"/>
          <p:cNvSpPr>
            <a:spLocks noChangeShapeType="1"/>
          </p:cNvSpPr>
          <p:nvPr/>
        </p:nvSpPr>
        <p:spPr bwMode="auto">
          <a:xfrm>
            <a:off x="3713163" y="2574925"/>
            <a:ext cx="1439862" cy="1588"/>
          </a:xfrm>
          <a:prstGeom prst="line">
            <a:avLst/>
          </a:prstGeom>
          <a:noFill/>
          <a:ln w="2222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2242" name="Line 18"/>
          <p:cNvSpPr>
            <a:spLocks noChangeShapeType="1"/>
          </p:cNvSpPr>
          <p:nvPr/>
        </p:nvSpPr>
        <p:spPr bwMode="auto">
          <a:xfrm>
            <a:off x="5502275" y="3948113"/>
            <a:ext cx="1588" cy="371475"/>
          </a:xfrm>
          <a:prstGeom prst="line">
            <a:avLst/>
          </a:prstGeom>
          <a:noFill/>
          <a:ln w="2222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2243" name="Line 19"/>
          <p:cNvSpPr>
            <a:spLocks noChangeShapeType="1"/>
          </p:cNvSpPr>
          <p:nvPr/>
        </p:nvSpPr>
        <p:spPr bwMode="auto">
          <a:xfrm>
            <a:off x="7137400" y="3941763"/>
            <a:ext cx="466725" cy="1587"/>
          </a:xfrm>
          <a:prstGeom prst="line">
            <a:avLst/>
          </a:prstGeom>
          <a:noFill/>
          <a:ln w="2222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2244" name="Freeform 20"/>
          <p:cNvSpPr>
            <a:spLocks/>
          </p:cNvSpPr>
          <p:nvPr/>
        </p:nvSpPr>
        <p:spPr bwMode="auto">
          <a:xfrm>
            <a:off x="788988" y="1711325"/>
            <a:ext cx="425450" cy="13716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212"/>
              </a:cxn>
              <a:cxn ang="0">
                <a:pos x="268" y="864"/>
              </a:cxn>
            </a:cxnLst>
            <a:rect l="0" t="0" r="r" b="b"/>
            <a:pathLst>
              <a:path w="268" h="864">
                <a:moveTo>
                  <a:pt x="0" y="0"/>
                </a:moveTo>
                <a:lnTo>
                  <a:pt x="0" y="212"/>
                </a:lnTo>
                <a:lnTo>
                  <a:pt x="268" y="864"/>
                </a:lnTo>
              </a:path>
            </a:pathLst>
          </a:custGeom>
          <a:noFill/>
          <a:ln w="222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2245" name="Line 21"/>
          <p:cNvSpPr>
            <a:spLocks noChangeShapeType="1"/>
          </p:cNvSpPr>
          <p:nvPr/>
        </p:nvSpPr>
        <p:spPr bwMode="auto">
          <a:xfrm>
            <a:off x="2579688" y="5005388"/>
            <a:ext cx="180975" cy="1587"/>
          </a:xfrm>
          <a:prstGeom prst="line">
            <a:avLst/>
          </a:prstGeom>
          <a:noFill/>
          <a:ln w="22225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2246" name="Rectangle 22"/>
          <p:cNvSpPr>
            <a:spLocks noChangeArrowheads="1"/>
          </p:cNvSpPr>
          <p:nvPr/>
        </p:nvSpPr>
        <p:spPr bwMode="auto">
          <a:xfrm>
            <a:off x="1504950" y="461963"/>
            <a:ext cx="29591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2100" b="1">
                <a:solidFill>
                  <a:srgbClr val="231F20"/>
                </a:solidFill>
                <a:latin typeface="Arial" charset="0"/>
              </a:rPr>
              <a:t>Transverse costal facet</a:t>
            </a:r>
          </a:p>
          <a:p>
            <a:pPr algn="l"/>
            <a:r>
              <a:rPr lang="en-US" sz="2100" b="1">
                <a:solidFill>
                  <a:srgbClr val="231F20"/>
                </a:solidFill>
                <a:latin typeface="Arial" charset="0"/>
              </a:rPr>
              <a:t>(for tubercle of rib)</a:t>
            </a:r>
          </a:p>
        </p:txBody>
      </p:sp>
      <p:sp>
        <p:nvSpPr>
          <p:cNvPr id="52247" name="Rectangle 23"/>
          <p:cNvSpPr>
            <a:spLocks noChangeArrowheads="1"/>
          </p:cNvSpPr>
          <p:nvPr/>
        </p:nvSpPr>
        <p:spPr bwMode="auto">
          <a:xfrm>
            <a:off x="5213350" y="877888"/>
            <a:ext cx="2636838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2100" b="1">
                <a:solidFill>
                  <a:srgbClr val="231F20"/>
                </a:solidFill>
                <a:latin typeface="Arial" charset="0"/>
              </a:rPr>
              <a:t>Superior costal facet</a:t>
            </a:r>
          </a:p>
          <a:p>
            <a:pPr algn="l"/>
            <a:r>
              <a:rPr lang="en-US" sz="2100" b="1">
                <a:solidFill>
                  <a:srgbClr val="231F20"/>
                </a:solidFill>
                <a:latin typeface="Arial" charset="0"/>
              </a:rPr>
              <a:t>(for head of rib) </a:t>
            </a:r>
          </a:p>
        </p:txBody>
      </p:sp>
      <p:sp>
        <p:nvSpPr>
          <p:cNvPr id="52248" name="Rectangle 24"/>
          <p:cNvSpPr>
            <a:spLocks noChangeArrowheads="1"/>
          </p:cNvSpPr>
          <p:nvPr/>
        </p:nvSpPr>
        <p:spPr bwMode="auto">
          <a:xfrm>
            <a:off x="5213350" y="1570038"/>
            <a:ext cx="2117725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2100" b="1">
                <a:solidFill>
                  <a:srgbClr val="231F20"/>
                </a:solidFill>
                <a:latin typeface="Arial" charset="0"/>
              </a:rPr>
              <a:t>Body of vertebra</a:t>
            </a:r>
            <a:endParaRPr lang="en-US" sz="1800" b="1">
              <a:latin typeface="Arial" charset="0"/>
            </a:endParaRPr>
          </a:p>
        </p:txBody>
      </p:sp>
      <p:sp>
        <p:nvSpPr>
          <p:cNvPr id="52249" name="Rectangle 25"/>
          <p:cNvSpPr>
            <a:spLocks noChangeArrowheads="1"/>
          </p:cNvSpPr>
          <p:nvPr/>
        </p:nvSpPr>
        <p:spPr bwMode="auto">
          <a:xfrm>
            <a:off x="5213350" y="1989138"/>
            <a:ext cx="1393825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2100" b="1">
                <a:solidFill>
                  <a:srgbClr val="231F20"/>
                </a:solidFill>
                <a:latin typeface="Arial" charset="0"/>
              </a:rPr>
              <a:t>Head of rib</a:t>
            </a:r>
            <a:endParaRPr lang="en-US" sz="1800" b="1">
              <a:latin typeface="Arial" charset="0"/>
            </a:endParaRPr>
          </a:p>
        </p:txBody>
      </p:sp>
      <p:sp>
        <p:nvSpPr>
          <p:cNvPr id="52250" name="Rectangle 26"/>
          <p:cNvSpPr>
            <a:spLocks noChangeArrowheads="1"/>
          </p:cNvSpPr>
          <p:nvPr/>
        </p:nvSpPr>
        <p:spPr bwMode="auto">
          <a:xfrm>
            <a:off x="5213350" y="2424113"/>
            <a:ext cx="2309813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2100" b="1">
                <a:solidFill>
                  <a:srgbClr val="231F20"/>
                </a:solidFill>
                <a:latin typeface="Arial" charset="0"/>
              </a:rPr>
              <a:t>Intervertebral disc</a:t>
            </a:r>
            <a:endParaRPr lang="en-US" sz="1800" b="1">
              <a:latin typeface="Arial" charset="0"/>
            </a:endParaRPr>
          </a:p>
        </p:txBody>
      </p:sp>
      <p:sp>
        <p:nvSpPr>
          <p:cNvPr id="52251" name="Rectangle 27"/>
          <p:cNvSpPr>
            <a:spLocks noChangeArrowheads="1"/>
          </p:cNvSpPr>
          <p:nvPr/>
        </p:nvSpPr>
        <p:spPr bwMode="auto">
          <a:xfrm>
            <a:off x="5226050" y="3173413"/>
            <a:ext cx="185420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2100" b="1">
                <a:solidFill>
                  <a:srgbClr val="231F20"/>
                </a:solidFill>
                <a:latin typeface="Arial" charset="0"/>
              </a:rPr>
              <a:t>Tubercle of rib</a:t>
            </a:r>
            <a:endParaRPr lang="en-US" sz="1800" b="1">
              <a:latin typeface="Arial" charset="0"/>
            </a:endParaRPr>
          </a:p>
        </p:txBody>
      </p:sp>
      <p:sp>
        <p:nvSpPr>
          <p:cNvPr id="52252" name="Rectangle 28"/>
          <p:cNvSpPr>
            <a:spLocks noChangeArrowheads="1"/>
          </p:cNvSpPr>
          <p:nvPr/>
        </p:nvSpPr>
        <p:spPr bwMode="auto">
          <a:xfrm>
            <a:off x="5213350" y="2795588"/>
            <a:ext cx="137795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2100" b="1">
                <a:solidFill>
                  <a:srgbClr val="231F20"/>
                </a:solidFill>
                <a:latin typeface="Arial" charset="0"/>
              </a:rPr>
              <a:t>Neck of rib</a:t>
            </a:r>
            <a:endParaRPr lang="en-US" sz="1800" b="1">
              <a:latin typeface="Arial" charset="0"/>
            </a:endParaRPr>
          </a:p>
        </p:txBody>
      </p:sp>
      <p:sp>
        <p:nvSpPr>
          <p:cNvPr id="52253" name="Rectangle 29"/>
          <p:cNvSpPr>
            <a:spLocks noChangeArrowheads="1"/>
          </p:cNvSpPr>
          <p:nvPr/>
        </p:nvSpPr>
        <p:spPr bwMode="auto">
          <a:xfrm>
            <a:off x="5175250" y="3649663"/>
            <a:ext cx="66675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2100" b="1">
                <a:solidFill>
                  <a:srgbClr val="231F20"/>
                </a:solidFill>
                <a:latin typeface="Arial" charset="0"/>
              </a:rPr>
              <a:t>Shaft</a:t>
            </a:r>
            <a:endParaRPr lang="en-US" sz="1800" b="1">
              <a:latin typeface="Arial" charset="0"/>
            </a:endParaRPr>
          </a:p>
        </p:txBody>
      </p:sp>
      <p:sp>
        <p:nvSpPr>
          <p:cNvPr id="52254" name="Rectangle 30"/>
          <p:cNvSpPr>
            <a:spLocks noChangeArrowheads="1"/>
          </p:cNvSpPr>
          <p:nvPr/>
        </p:nvSpPr>
        <p:spPr bwMode="auto">
          <a:xfrm>
            <a:off x="6038850" y="3763963"/>
            <a:ext cx="1081088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2100" b="1">
                <a:solidFill>
                  <a:srgbClr val="231F20"/>
                </a:solidFill>
                <a:latin typeface="Arial" charset="0"/>
              </a:rPr>
              <a:t>Sternum</a:t>
            </a:r>
            <a:endParaRPr lang="en-US" sz="1800" b="1">
              <a:latin typeface="Arial" charset="0"/>
            </a:endParaRPr>
          </a:p>
        </p:txBody>
      </p:sp>
      <p:sp>
        <p:nvSpPr>
          <p:cNvPr id="52255" name="Rectangle 31"/>
          <p:cNvSpPr>
            <a:spLocks noChangeArrowheads="1"/>
          </p:cNvSpPr>
          <p:nvPr/>
        </p:nvSpPr>
        <p:spPr bwMode="auto">
          <a:xfrm>
            <a:off x="676275" y="1141413"/>
            <a:ext cx="741363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2100" b="1">
                <a:solidFill>
                  <a:srgbClr val="231F20"/>
                </a:solidFill>
                <a:latin typeface="Arial" charset="0"/>
              </a:rPr>
              <a:t>Angle</a:t>
            </a:r>
          </a:p>
          <a:p>
            <a:pPr algn="l"/>
            <a:r>
              <a:rPr lang="en-US" sz="2100" b="1">
                <a:solidFill>
                  <a:srgbClr val="231F20"/>
                </a:solidFill>
                <a:latin typeface="Arial" charset="0"/>
              </a:rPr>
              <a:t>of rib</a:t>
            </a:r>
            <a:endParaRPr lang="en-US" sz="1800" b="1">
              <a:latin typeface="Arial" charset="0"/>
            </a:endParaRPr>
          </a:p>
        </p:txBody>
      </p:sp>
      <p:sp>
        <p:nvSpPr>
          <p:cNvPr id="52256" name="Rectangle 32"/>
          <p:cNvSpPr>
            <a:spLocks noChangeArrowheads="1"/>
          </p:cNvSpPr>
          <p:nvPr/>
        </p:nvSpPr>
        <p:spPr bwMode="auto">
          <a:xfrm>
            <a:off x="1619250" y="4573588"/>
            <a:ext cx="933450" cy="962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2100" b="1">
                <a:solidFill>
                  <a:srgbClr val="231F20"/>
                </a:solidFill>
                <a:latin typeface="Arial" charset="0"/>
              </a:rPr>
              <a:t>Cross-</a:t>
            </a:r>
          </a:p>
          <a:p>
            <a:pPr algn="l"/>
            <a:r>
              <a:rPr lang="en-US" sz="2100" b="1">
                <a:solidFill>
                  <a:srgbClr val="231F20"/>
                </a:solidFill>
                <a:latin typeface="Arial" charset="0"/>
              </a:rPr>
              <a:t>section</a:t>
            </a:r>
            <a:endParaRPr lang="en-US" sz="1800" b="1">
              <a:latin typeface="Arial" charset="0"/>
            </a:endParaRPr>
          </a:p>
          <a:p>
            <a:pPr algn="l"/>
            <a:r>
              <a:rPr lang="en-US" sz="2100" b="1">
                <a:solidFill>
                  <a:srgbClr val="231F20"/>
                </a:solidFill>
                <a:latin typeface="Arial" charset="0"/>
              </a:rPr>
              <a:t>of rib</a:t>
            </a:r>
            <a:endParaRPr lang="en-US" sz="1800" b="1">
              <a:latin typeface="Arial" charset="0"/>
            </a:endParaRPr>
          </a:p>
        </p:txBody>
      </p:sp>
      <p:sp>
        <p:nvSpPr>
          <p:cNvPr id="52257" name="Rectangle 33"/>
          <p:cNvSpPr>
            <a:spLocks noChangeArrowheads="1"/>
          </p:cNvSpPr>
          <p:nvPr/>
        </p:nvSpPr>
        <p:spPr bwMode="auto">
          <a:xfrm>
            <a:off x="3578225" y="5345113"/>
            <a:ext cx="177800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2100" b="1">
                <a:solidFill>
                  <a:srgbClr val="231F20"/>
                </a:solidFill>
                <a:latin typeface="Arial" charset="0"/>
              </a:rPr>
              <a:t>Costal groove</a:t>
            </a:r>
            <a:endParaRPr lang="en-US" sz="1800" b="1">
              <a:latin typeface="Arial" charset="0"/>
            </a:endParaRPr>
          </a:p>
        </p:txBody>
      </p:sp>
      <p:sp>
        <p:nvSpPr>
          <p:cNvPr id="52258" name="Rectangle 34"/>
          <p:cNvSpPr>
            <a:spLocks noChangeArrowheads="1"/>
          </p:cNvSpPr>
          <p:nvPr/>
        </p:nvSpPr>
        <p:spPr bwMode="auto">
          <a:xfrm>
            <a:off x="5692775" y="5354638"/>
            <a:ext cx="1984375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2100" b="1">
                <a:solidFill>
                  <a:srgbClr val="231F20"/>
                </a:solidFill>
                <a:latin typeface="Arial" charset="0"/>
              </a:rPr>
              <a:t>Costal cartilage</a:t>
            </a:r>
            <a:endParaRPr lang="en-US" sz="1800" b="1">
              <a:latin typeface="Arial" charset="0"/>
            </a:endParaRPr>
          </a:p>
        </p:txBody>
      </p:sp>
      <p:sp>
        <p:nvSpPr>
          <p:cNvPr id="52259" name="Rectangle 35"/>
          <p:cNvSpPr>
            <a:spLocks noChangeArrowheads="1"/>
          </p:cNvSpPr>
          <p:nvPr/>
        </p:nvSpPr>
        <p:spPr bwMode="auto">
          <a:xfrm>
            <a:off x="673100" y="5745163"/>
            <a:ext cx="6153150" cy="752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2100">
                <a:solidFill>
                  <a:srgbClr val="231F20"/>
                </a:solidFill>
                <a:latin typeface="Arial Black" pitchFamily="34" charset="0"/>
              </a:rPr>
              <a:t>(a) Vertebral and sternal articulations of a</a:t>
            </a:r>
            <a:br>
              <a:rPr lang="en-US" sz="2100">
                <a:solidFill>
                  <a:srgbClr val="231F20"/>
                </a:solidFill>
                <a:latin typeface="Arial Black" pitchFamily="34" charset="0"/>
              </a:rPr>
            </a:br>
            <a:r>
              <a:rPr lang="en-US" sz="2100">
                <a:solidFill>
                  <a:srgbClr val="231F20"/>
                </a:solidFill>
                <a:latin typeface="Arial Black" pitchFamily="34" charset="0"/>
              </a:rPr>
              <a:t>typical true rib</a:t>
            </a:r>
          </a:p>
        </p:txBody>
      </p:sp>
      <p:sp>
        <p:nvSpPr>
          <p:cNvPr id="52260" name="Freeform 36"/>
          <p:cNvSpPr>
            <a:spLocks/>
          </p:cNvSpPr>
          <p:nvPr/>
        </p:nvSpPr>
        <p:spPr bwMode="auto">
          <a:xfrm>
            <a:off x="2760663" y="4489450"/>
            <a:ext cx="185737" cy="1041400"/>
          </a:xfrm>
          <a:custGeom>
            <a:avLst/>
            <a:gdLst/>
            <a:ahLst/>
            <a:cxnLst>
              <a:cxn ang="0">
                <a:pos x="40" y="0"/>
              </a:cxn>
              <a:cxn ang="0">
                <a:pos x="0" y="0"/>
              </a:cxn>
              <a:cxn ang="0">
                <a:pos x="0" y="434"/>
              </a:cxn>
              <a:cxn ang="0">
                <a:pos x="42" y="434"/>
              </a:cxn>
            </a:cxnLst>
            <a:rect l="0" t="0" r="r" b="b"/>
            <a:pathLst>
              <a:path w="42" h="434">
                <a:moveTo>
                  <a:pt x="40" y="0"/>
                </a:moveTo>
                <a:lnTo>
                  <a:pt x="0" y="0"/>
                </a:lnTo>
                <a:lnTo>
                  <a:pt x="0" y="434"/>
                </a:lnTo>
                <a:lnTo>
                  <a:pt x="42" y="434"/>
                </a:lnTo>
              </a:path>
            </a:pathLst>
          </a:custGeom>
          <a:noFill/>
          <a:ln w="22225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2" name="Rectangle 4"/>
          <p:cNvSpPr>
            <a:spLocks noChangeArrowheads="1"/>
          </p:cNvSpPr>
          <p:nvPr/>
        </p:nvSpPr>
        <p:spPr bwMode="auto">
          <a:xfrm>
            <a:off x="8058150" y="6581775"/>
            <a:ext cx="1082675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200" b="1">
                <a:latin typeface="Arial" charset="0"/>
              </a:rPr>
              <a:t>Figure 7.23b</a:t>
            </a:r>
          </a:p>
        </p:txBody>
      </p:sp>
      <p:pic>
        <p:nvPicPr>
          <p:cNvPr id="53255" name="Picture 7" descr="figure_07_23b-jL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11163" y="550863"/>
            <a:ext cx="8320087" cy="5868987"/>
          </a:xfrm>
          <a:prstGeom prst="rect">
            <a:avLst/>
          </a:prstGeom>
          <a:noFill/>
        </p:spPr>
      </p:pic>
      <p:sp>
        <p:nvSpPr>
          <p:cNvPr id="53256" name="Line 8"/>
          <p:cNvSpPr>
            <a:spLocks noChangeShapeType="1"/>
          </p:cNvSpPr>
          <p:nvPr/>
        </p:nvSpPr>
        <p:spPr bwMode="auto">
          <a:xfrm>
            <a:off x="1916113" y="1717675"/>
            <a:ext cx="1587" cy="476250"/>
          </a:xfrm>
          <a:prstGeom prst="line">
            <a:avLst/>
          </a:prstGeom>
          <a:noFill/>
          <a:ln w="254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3257" name="Line 9"/>
          <p:cNvSpPr>
            <a:spLocks noChangeShapeType="1"/>
          </p:cNvSpPr>
          <p:nvPr/>
        </p:nvSpPr>
        <p:spPr bwMode="auto">
          <a:xfrm>
            <a:off x="3284538" y="1158875"/>
            <a:ext cx="1587" cy="908050"/>
          </a:xfrm>
          <a:prstGeom prst="line">
            <a:avLst/>
          </a:prstGeom>
          <a:noFill/>
          <a:ln w="254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3258" name="Line 10"/>
          <p:cNvSpPr>
            <a:spLocks noChangeShapeType="1"/>
          </p:cNvSpPr>
          <p:nvPr/>
        </p:nvSpPr>
        <p:spPr bwMode="auto">
          <a:xfrm flipH="1">
            <a:off x="5584825" y="904875"/>
            <a:ext cx="514350" cy="1588"/>
          </a:xfrm>
          <a:prstGeom prst="line">
            <a:avLst/>
          </a:prstGeom>
          <a:noFill/>
          <a:ln w="254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3259" name="Line 11"/>
          <p:cNvSpPr>
            <a:spLocks noChangeShapeType="1"/>
          </p:cNvSpPr>
          <p:nvPr/>
        </p:nvSpPr>
        <p:spPr bwMode="auto">
          <a:xfrm flipH="1">
            <a:off x="5854700" y="4618038"/>
            <a:ext cx="1209675" cy="1587"/>
          </a:xfrm>
          <a:prstGeom prst="line">
            <a:avLst/>
          </a:prstGeom>
          <a:noFill/>
          <a:ln w="254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3260" name="Line 12"/>
          <p:cNvSpPr>
            <a:spLocks noChangeShapeType="1"/>
          </p:cNvSpPr>
          <p:nvPr/>
        </p:nvSpPr>
        <p:spPr bwMode="auto">
          <a:xfrm flipH="1">
            <a:off x="3182938" y="2178050"/>
            <a:ext cx="498475" cy="1309688"/>
          </a:xfrm>
          <a:prstGeom prst="line">
            <a:avLst/>
          </a:prstGeom>
          <a:noFill/>
          <a:ln w="25400">
            <a:solidFill>
              <a:srgbClr val="231F2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3261" name="Freeform 13"/>
          <p:cNvSpPr>
            <a:spLocks/>
          </p:cNvSpPr>
          <p:nvPr/>
        </p:nvSpPr>
        <p:spPr bwMode="auto">
          <a:xfrm>
            <a:off x="2849563" y="2552700"/>
            <a:ext cx="1143000" cy="935038"/>
          </a:xfrm>
          <a:custGeom>
            <a:avLst/>
            <a:gdLst/>
            <a:ahLst/>
            <a:cxnLst>
              <a:cxn ang="0">
                <a:pos x="720" y="0"/>
              </a:cxn>
              <a:cxn ang="0">
                <a:pos x="210" y="589"/>
              </a:cxn>
              <a:cxn ang="0">
                <a:pos x="0" y="589"/>
              </a:cxn>
            </a:cxnLst>
            <a:rect l="0" t="0" r="r" b="b"/>
            <a:pathLst>
              <a:path w="720" h="589">
                <a:moveTo>
                  <a:pt x="720" y="0"/>
                </a:moveTo>
                <a:lnTo>
                  <a:pt x="210" y="589"/>
                </a:lnTo>
                <a:lnTo>
                  <a:pt x="0" y="589"/>
                </a:lnTo>
              </a:path>
            </a:pathLst>
          </a:custGeom>
          <a:noFill/>
          <a:ln w="254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3262" name="Freeform 14"/>
          <p:cNvSpPr>
            <a:spLocks/>
          </p:cNvSpPr>
          <p:nvPr/>
        </p:nvSpPr>
        <p:spPr bwMode="auto">
          <a:xfrm>
            <a:off x="2909888" y="3260725"/>
            <a:ext cx="908050" cy="985838"/>
          </a:xfrm>
          <a:custGeom>
            <a:avLst/>
            <a:gdLst/>
            <a:ahLst/>
            <a:cxnLst>
              <a:cxn ang="0">
                <a:pos x="572" y="0"/>
              </a:cxn>
              <a:cxn ang="0">
                <a:pos x="280" y="621"/>
              </a:cxn>
              <a:cxn ang="0">
                <a:pos x="0" y="621"/>
              </a:cxn>
            </a:cxnLst>
            <a:rect l="0" t="0" r="r" b="b"/>
            <a:pathLst>
              <a:path w="572" h="621">
                <a:moveTo>
                  <a:pt x="572" y="0"/>
                </a:moveTo>
                <a:lnTo>
                  <a:pt x="280" y="621"/>
                </a:lnTo>
                <a:lnTo>
                  <a:pt x="0" y="621"/>
                </a:lnTo>
              </a:path>
            </a:pathLst>
          </a:custGeom>
          <a:noFill/>
          <a:ln w="254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3263" name="Freeform 15"/>
          <p:cNvSpPr>
            <a:spLocks/>
          </p:cNvSpPr>
          <p:nvPr/>
        </p:nvSpPr>
        <p:spPr bwMode="auto">
          <a:xfrm>
            <a:off x="2941638" y="3875088"/>
            <a:ext cx="1377950" cy="920750"/>
          </a:xfrm>
          <a:custGeom>
            <a:avLst/>
            <a:gdLst/>
            <a:ahLst/>
            <a:cxnLst>
              <a:cxn ang="0">
                <a:pos x="868" y="0"/>
              </a:cxn>
              <a:cxn ang="0">
                <a:pos x="280" y="580"/>
              </a:cxn>
              <a:cxn ang="0">
                <a:pos x="0" y="580"/>
              </a:cxn>
            </a:cxnLst>
            <a:rect l="0" t="0" r="r" b="b"/>
            <a:pathLst>
              <a:path w="868" h="580">
                <a:moveTo>
                  <a:pt x="868" y="0"/>
                </a:moveTo>
                <a:lnTo>
                  <a:pt x="280" y="580"/>
                </a:lnTo>
                <a:lnTo>
                  <a:pt x="0" y="580"/>
                </a:lnTo>
              </a:path>
            </a:pathLst>
          </a:custGeom>
          <a:noFill/>
          <a:ln w="254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3264" name="Freeform 16"/>
          <p:cNvSpPr>
            <a:spLocks/>
          </p:cNvSpPr>
          <p:nvPr/>
        </p:nvSpPr>
        <p:spPr bwMode="auto">
          <a:xfrm>
            <a:off x="4227513" y="3865563"/>
            <a:ext cx="477837" cy="1393825"/>
          </a:xfrm>
          <a:custGeom>
            <a:avLst/>
            <a:gdLst/>
            <a:ahLst/>
            <a:cxnLst>
              <a:cxn ang="0">
                <a:pos x="301" y="0"/>
              </a:cxn>
              <a:cxn ang="0">
                <a:pos x="301" y="878"/>
              </a:cxn>
              <a:cxn ang="0">
                <a:pos x="0" y="878"/>
              </a:cxn>
            </a:cxnLst>
            <a:rect l="0" t="0" r="r" b="b"/>
            <a:pathLst>
              <a:path w="301" h="878">
                <a:moveTo>
                  <a:pt x="301" y="0"/>
                </a:moveTo>
                <a:lnTo>
                  <a:pt x="301" y="878"/>
                </a:lnTo>
                <a:lnTo>
                  <a:pt x="0" y="878"/>
                </a:lnTo>
              </a:path>
            </a:pathLst>
          </a:custGeom>
          <a:noFill/>
          <a:ln w="254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3265" name="Freeform 17"/>
          <p:cNvSpPr>
            <a:spLocks/>
          </p:cNvSpPr>
          <p:nvPr/>
        </p:nvSpPr>
        <p:spPr bwMode="auto">
          <a:xfrm>
            <a:off x="7823200" y="1933575"/>
            <a:ext cx="9525" cy="939800"/>
          </a:xfrm>
          <a:custGeom>
            <a:avLst/>
            <a:gdLst/>
            <a:ahLst/>
            <a:cxnLst>
              <a:cxn ang="0">
                <a:pos x="6" y="0"/>
              </a:cxn>
              <a:cxn ang="0">
                <a:pos x="0" y="392"/>
              </a:cxn>
              <a:cxn ang="0">
                <a:pos x="0" y="592"/>
              </a:cxn>
            </a:cxnLst>
            <a:rect l="0" t="0" r="r" b="b"/>
            <a:pathLst>
              <a:path w="6" h="592">
                <a:moveTo>
                  <a:pt x="6" y="0"/>
                </a:moveTo>
                <a:lnTo>
                  <a:pt x="0" y="392"/>
                </a:lnTo>
                <a:lnTo>
                  <a:pt x="0" y="592"/>
                </a:lnTo>
              </a:path>
            </a:pathLst>
          </a:custGeom>
          <a:noFill/>
          <a:ln w="25400">
            <a:solidFill>
              <a:srgbClr val="231F2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3266" name="Rectangle 18"/>
          <p:cNvSpPr>
            <a:spLocks noChangeArrowheads="1"/>
          </p:cNvSpPr>
          <p:nvPr/>
        </p:nvSpPr>
        <p:spPr bwMode="auto">
          <a:xfrm>
            <a:off x="6165850" y="750888"/>
            <a:ext cx="2255838" cy="334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2200" b="1">
                <a:solidFill>
                  <a:srgbClr val="231F20"/>
                </a:solidFill>
                <a:latin typeface="Arial" charset="0"/>
              </a:rPr>
              <a:t>Spinous process</a:t>
            </a:r>
            <a:endParaRPr lang="en-US" sz="1800" b="1">
              <a:latin typeface="Arial" charset="0"/>
            </a:endParaRPr>
          </a:p>
        </p:txBody>
      </p:sp>
      <p:sp>
        <p:nvSpPr>
          <p:cNvPr id="53267" name="Rectangle 19"/>
          <p:cNvSpPr>
            <a:spLocks noChangeArrowheads="1"/>
          </p:cNvSpPr>
          <p:nvPr/>
        </p:nvSpPr>
        <p:spPr bwMode="auto">
          <a:xfrm>
            <a:off x="2349500" y="550863"/>
            <a:ext cx="2287588" cy="669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2200" b="1">
                <a:solidFill>
                  <a:srgbClr val="231F20"/>
                </a:solidFill>
                <a:latin typeface="Arial" charset="0"/>
              </a:rPr>
              <a:t>Articular facet</a:t>
            </a:r>
          </a:p>
          <a:p>
            <a:pPr algn="l"/>
            <a:r>
              <a:rPr lang="en-US" sz="2200" b="1">
                <a:solidFill>
                  <a:srgbClr val="231F20"/>
                </a:solidFill>
                <a:latin typeface="Arial" charset="0"/>
              </a:rPr>
              <a:t>on tubercle of rib</a:t>
            </a:r>
            <a:endParaRPr lang="en-US" sz="1800" b="1">
              <a:latin typeface="Arial" charset="0"/>
            </a:endParaRPr>
          </a:p>
        </p:txBody>
      </p:sp>
      <p:sp>
        <p:nvSpPr>
          <p:cNvPr id="53268" name="Rectangle 20"/>
          <p:cNvSpPr>
            <a:spLocks noChangeArrowheads="1"/>
          </p:cNvSpPr>
          <p:nvPr/>
        </p:nvSpPr>
        <p:spPr bwMode="auto">
          <a:xfrm>
            <a:off x="1536700" y="1398588"/>
            <a:ext cx="700088" cy="334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2200" b="1">
                <a:solidFill>
                  <a:srgbClr val="231F20"/>
                </a:solidFill>
                <a:latin typeface="Arial" charset="0"/>
              </a:rPr>
              <a:t>Shaft</a:t>
            </a:r>
            <a:endParaRPr lang="en-US" sz="1800" b="1">
              <a:latin typeface="Arial" charset="0"/>
            </a:endParaRPr>
          </a:p>
        </p:txBody>
      </p:sp>
      <p:sp>
        <p:nvSpPr>
          <p:cNvPr id="53269" name="Rectangle 21"/>
          <p:cNvSpPr>
            <a:spLocks noChangeArrowheads="1"/>
          </p:cNvSpPr>
          <p:nvPr/>
        </p:nvSpPr>
        <p:spPr bwMode="auto">
          <a:xfrm>
            <a:off x="1400175" y="3309938"/>
            <a:ext cx="1400175" cy="334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2200" b="1">
                <a:solidFill>
                  <a:srgbClr val="231F20"/>
                </a:solidFill>
                <a:latin typeface="Arial" charset="0"/>
              </a:rPr>
              <a:t>Ligaments</a:t>
            </a:r>
            <a:endParaRPr lang="en-US" sz="1800" b="1">
              <a:latin typeface="Arial" charset="0"/>
            </a:endParaRPr>
          </a:p>
        </p:txBody>
      </p:sp>
      <p:sp>
        <p:nvSpPr>
          <p:cNvPr id="53270" name="Rectangle 22"/>
          <p:cNvSpPr>
            <a:spLocks noChangeArrowheads="1"/>
          </p:cNvSpPr>
          <p:nvPr/>
        </p:nvSpPr>
        <p:spPr bwMode="auto">
          <a:xfrm>
            <a:off x="1400175" y="4068763"/>
            <a:ext cx="1446213" cy="334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2200" b="1">
                <a:solidFill>
                  <a:srgbClr val="231F20"/>
                </a:solidFill>
                <a:latin typeface="Arial" charset="0"/>
              </a:rPr>
              <a:t>Neck of rib</a:t>
            </a:r>
            <a:endParaRPr lang="en-US" sz="1800" b="1">
              <a:latin typeface="Arial" charset="0"/>
            </a:endParaRPr>
          </a:p>
        </p:txBody>
      </p:sp>
      <p:sp>
        <p:nvSpPr>
          <p:cNvPr id="53271" name="Rectangle 23"/>
          <p:cNvSpPr>
            <a:spLocks noChangeArrowheads="1"/>
          </p:cNvSpPr>
          <p:nvPr/>
        </p:nvSpPr>
        <p:spPr bwMode="auto">
          <a:xfrm>
            <a:off x="1400175" y="4618038"/>
            <a:ext cx="1462088" cy="334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2200" b="1">
                <a:solidFill>
                  <a:srgbClr val="231F20"/>
                </a:solidFill>
                <a:latin typeface="Arial" charset="0"/>
              </a:rPr>
              <a:t>Head of rib</a:t>
            </a:r>
            <a:endParaRPr lang="en-US" sz="1800" b="1">
              <a:latin typeface="Arial" charset="0"/>
            </a:endParaRPr>
          </a:p>
        </p:txBody>
      </p:sp>
      <p:sp>
        <p:nvSpPr>
          <p:cNvPr id="53272" name="Rectangle 24"/>
          <p:cNvSpPr>
            <a:spLocks noChangeArrowheads="1"/>
          </p:cNvSpPr>
          <p:nvPr/>
        </p:nvSpPr>
        <p:spPr bwMode="auto">
          <a:xfrm>
            <a:off x="7127875" y="4465638"/>
            <a:ext cx="1103313" cy="1004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2200" b="1">
                <a:solidFill>
                  <a:srgbClr val="231F20"/>
                </a:solidFill>
                <a:latin typeface="Arial" charset="0"/>
              </a:rPr>
              <a:t>Body of</a:t>
            </a:r>
          </a:p>
          <a:p>
            <a:pPr algn="l"/>
            <a:r>
              <a:rPr lang="en-US" sz="2200" b="1">
                <a:solidFill>
                  <a:srgbClr val="231F20"/>
                </a:solidFill>
                <a:latin typeface="Arial" charset="0"/>
              </a:rPr>
              <a:t>thoracic</a:t>
            </a:r>
            <a:endParaRPr lang="en-US" sz="1800" b="1">
              <a:latin typeface="Arial" charset="0"/>
            </a:endParaRPr>
          </a:p>
          <a:p>
            <a:pPr algn="l"/>
            <a:r>
              <a:rPr lang="en-US" sz="2200" b="1">
                <a:solidFill>
                  <a:srgbClr val="231F20"/>
                </a:solidFill>
                <a:latin typeface="Arial" charset="0"/>
              </a:rPr>
              <a:t>vertebra</a:t>
            </a:r>
          </a:p>
        </p:txBody>
      </p:sp>
      <p:sp>
        <p:nvSpPr>
          <p:cNvPr id="53273" name="Rectangle 25"/>
          <p:cNvSpPr>
            <a:spLocks noChangeArrowheads="1"/>
          </p:cNvSpPr>
          <p:nvPr/>
        </p:nvSpPr>
        <p:spPr bwMode="auto">
          <a:xfrm>
            <a:off x="7105650" y="2878138"/>
            <a:ext cx="1633538" cy="1339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2200" b="1">
                <a:solidFill>
                  <a:srgbClr val="231F20"/>
                </a:solidFill>
                <a:latin typeface="Arial" charset="0"/>
              </a:rPr>
              <a:t>Transverse</a:t>
            </a:r>
          </a:p>
          <a:p>
            <a:pPr algn="l"/>
            <a:r>
              <a:rPr lang="en-US" sz="2200" b="1">
                <a:solidFill>
                  <a:srgbClr val="231F20"/>
                </a:solidFill>
                <a:latin typeface="Arial" charset="0"/>
              </a:rPr>
              <a:t>costal facet</a:t>
            </a:r>
            <a:endParaRPr lang="en-US" sz="1800" b="1">
              <a:latin typeface="Arial" charset="0"/>
            </a:endParaRPr>
          </a:p>
          <a:p>
            <a:pPr algn="l"/>
            <a:r>
              <a:rPr lang="en-US" sz="2200" b="1">
                <a:solidFill>
                  <a:srgbClr val="231F20"/>
                </a:solidFill>
                <a:latin typeface="Arial" charset="0"/>
              </a:rPr>
              <a:t>(for tubercle</a:t>
            </a:r>
            <a:endParaRPr lang="en-US" sz="1800" b="1">
              <a:latin typeface="Arial" charset="0"/>
            </a:endParaRPr>
          </a:p>
          <a:p>
            <a:pPr algn="l"/>
            <a:r>
              <a:rPr lang="en-US" sz="2200" b="1">
                <a:solidFill>
                  <a:srgbClr val="231F20"/>
                </a:solidFill>
                <a:latin typeface="Arial" charset="0"/>
              </a:rPr>
              <a:t>of rib)</a:t>
            </a:r>
            <a:endParaRPr lang="en-US" sz="1800" b="1">
              <a:latin typeface="Arial" charset="0"/>
            </a:endParaRPr>
          </a:p>
        </p:txBody>
      </p:sp>
      <p:sp>
        <p:nvSpPr>
          <p:cNvPr id="53274" name="Rectangle 26"/>
          <p:cNvSpPr>
            <a:spLocks noChangeArrowheads="1"/>
          </p:cNvSpPr>
          <p:nvPr/>
        </p:nvSpPr>
        <p:spPr bwMode="auto">
          <a:xfrm>
            <a:off x="1400175" y="5081588"/>
            <a:ext cx="2768600" cy="669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2200" b="1">
                <a:solidFill>
                  <a:srgbClr val="231F20"/>
                </a:solidFill>
                <a:latin typeface="Arial" charset="0"/>
              </a:rPr>
              <a:t>Superior costal facet</a:t>
            </a:r>
          </a:p>
          <a:p>
            <a:pPr algn="l"/>
            <a:r>
              <a:rPr lang="en-US" sz="2200" b="1">
                <a:solidFill>
                  <a:srgbClr val="231F20"/>
                </a:solidFill>
                <a:latin typeface="Arial" charset="0"/>
              </a:rPr>
              <a:t>(for head of rib)</a:t>
            </a:r>
            <a:endParaRPr lang="en-US" sz="1800" b="1">
              <a:latin typeface="Arial" charset="0"/>
            </a:endParaRPr>
          </a:p>
        </p:txBody>
      </p:sp>
      <p:sp>
        <p:nvSpPr>
          <p:cNvPr id="53275" name="Rectangle 27"/>
          <p:cNvSpPr>
            <a:spLocks noChangeArrowheads="1"/>
          </p:cNvSpPr>
          <p:nvPr/>
        </p:nvSpPr>
        <p:spPr bwMode="auto">
          <a:xfrm>
            <a:off x="917575" y="5776913"/>
            <a:ext cx="7115175" cy="78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2200">
                <a:solidFill>
                  <a:srgbClr val="231F20"/>
                </a:solidFill>
                <a:latin typeface="Arial Black" pitchFamily="34" charset="0"/>
              </a:rPr>
              <a:t>(b) Superior view of the articulation between a</a:t>
            </a:r>
            <a:br>
              <a:rPr lang="en-US" sz="2200">
                <a:solidFill>
                  <a:srgbClr val="231F20"/>
                </a:solidFill>
                <a:latin typeface="Arial Black" pitchFamily="34" charset="0"/>
              </a:rPr>
            </a:br>
            <a:r>
              <a:rPr lang="en-US" sz="2200">
                <a:solidFill>
                  <a:srgbClr val="231F20"/>
                </a:solidFill>
                <a:latin typeface="Arial Black" pitchFamily="34" charset="0"/>
              </a:rPr>
              <a:t>rib and a thoracic vertebra</a:t>
            </a:r>
            <a:endParaRPr lang="en-US" sz="1800">
              <a:latin typeface="Arial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arieb_Lect_Design_Approved">
  <a:themeElements>
    <a:clrScheme name="Marieb_Lect_Design_Approved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Marieb_Lect_Design_Approved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charset="0"/>
          </a:defRPr>
        </a:defPPr>
      </a:lstStyle>
    </a:lnDef>
  </a:objectDefaults>
  <a:extraClrSchemeLst>
    <a:extraClrScheme>
      <a:clrScheme name="Marieb_Lect_Design_Approved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rieb_Lect_Design_Approved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rieb_Lect_Design_Approved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rieb_Lect_Design_Approved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rieb_Lect_Design_Approved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rieb_Lect_Design_Approved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rieb_Lect_Design_Approved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rieb_Lect_Design_Approved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rieb_Lect_Design_Approved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rieb_Lect_Design_Approved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rieb_Lect_Design_Approved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rieb_Lect_Design_Approved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Marieb_Lect_Des_App-blank">
  <a:themeElements>
    <a:clrScheme name="Marieb_Lect_Des_App-blank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Marieb_Lect_Des_App-blank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charset="0"/>
          </a:defRPr>
        </a:defPPr>
      </a:lstStyle>
    </a:lnDef>
  </a:objectDefaults>
  <a:extraClrSchemeLst>
    <a:extraClrScheme>
      <a:clrScheme name="Marieb_Lect_Des_App-blank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rieb_Lect_Des_App-blank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rieb_Lect_Des_App-blank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rieb_Lect_Des_App-blank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rieb_Lect_Des_App-blank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rieb_Lect_Des_App-blank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rieb_Lect_Des_App-blank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rieb_Lect_Des_App-blank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rieb_Lect_Des_App-blank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rieb_Lect_Des_App-blank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rieb_Lect_Des_App-blank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rieb_Lect_Des_App-blank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G4_01:Production_Current:HAP8:Marieb_Lect_Des_App-blank.pot</Template>
  <TotalTime>37</TotalTime>
  <Words>1216</Words>
  <Application>Microsoft Office PowerPoint</Application>
  <PresentationFormat>On-screen Show (4:3)</PresentationFormat>
  <Paragraphs>422</Paragraphs>
  <Slides>35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35</vt:i4>
      </vt:variant>
    </vt:vector>
  </HeadingPairs>
  <TitlesOfParts>
    <vt:vector size="42" baseType="lpstr">
      <vt:lpstr>Times</vt:lpstr>
      <vt:lpstr>Arial</vt:lpstr>
      <vt:lpstr>Times New Roman</vt:lpstr>
      <vt:lpstr>Wingdings</vt:lpstr>
      <vt:lpstr>Arial Black</vt:lpstr>
      <vt:lpstr>Marieb_Lect_Design_Approved</vt:lpstr>
      <vt:lpstr>Marieb_Lect_Des_App-blank</vt:lpstr>
      <vt:lpstr>7   </vt:lpstr>
      <vt:lpstr>Vertebral Column</vt:lpstr>
      <vt:lpstr>Vertebral Column: Curvatures</vt:lpstr>
      <vt:lpstr>Slide 4</vt:lpstr>
      <vt:lpstr>Ligaments</vt:lpstr>
      <vt:lpstr>Intervertebral Discs</vt:lpstr>
      <vt:lpstr>Slide 7</vt:lpstr>
      <vt:lpstr>Slide 8</vt:lpstr>
      <vt:lpstr>General Structure of Vertebrae</vt:lpstr>
      <vt:lpstr>General Structure of Vertebrae</vt:lpstr>
      <vt:lpstr>Slide 11</vt:lpstr>
      <vt:lpstr>Cervical Vertebrae</vt:lpstr>
      <vt:lpstr>Slide 13</vt:lpstr>
      <vt:lpstr>Slide 14</vt:lpstr>
      <vt:lpstr>Cervical Vertebrae</vt:lpstr>
      <vt:lpstr>Slide 16</vt:lpstr>
      <vt:lpstr>Cervical Vertebrae</vt:lpstr>
      <vt:lpstr>Slide 18</vt:lpstr>
      <vt:lpstr>Thoracic Vertebrae</vt:lpstr>
      <vt:lpstr>Slide 20</vt:lpstr>
      <vt:lpstr>Slide 21</vt:lpstr>
      <vt:lpstr>Lumbar Vertebrae</vt:lpstr>
      <vt:lpstr>Slide 23</vt:lpstr>
      <vt:lpstr>Slide 24</vt:lpstr>
      <vt:lpstr>Sacrum and Coccyx</vt:lpstr>
      <vt:lpstr>Slide 26</vt:lpstr>
      <vt:lpstr>Slide 27</vt:lpstr>
      <vt:lpstr>Thoracic Cage</vt:lpstr>
      <vt:lpstr>Sternum (Breastbone)</vt:lpstr>
      <vt:lpstr>Ribs and Their Attachments</vt:lpstr>
      <vt:lpstr>Ribs and Their Attachments</vt:lpstr>
      <vt:lpstr>Slide 32</vt:lpstr>
      <vt:lpstr>Structure of a Typical Rib</vt:lpstr>
      <vt:lpstr>Slide 34</vt:lpstr>
      <vt:lpstr>Slide 35</vt:lpstr>
    </vt:vector>
  </TitlesOfParts>
  <Company>뿿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7   </dc:title>
  <dc:creator>R U</dc:creator>
  <cp:lastModifiedBy>HP Authorized Customer</cp:lastModifiedBy>
  <cp:revision>9</cp:revision>
  <dcterms:created xsi:type="dcterms:W3CDTF">2009-02-20T01:14:10Z</dcterms:created>
  <dcterms:modified xsi:type="dcterms:W3CDTF">2009-10-19T03:33:08Z</dcterms:modified>
</cp:coreProperties>
</file>