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80" r:id="rId6"/>
    <p:sldId id="260" r:id="rId7"/>
    <p:sldId id="261" r:id="rId8"/>
    <p:sldId id="262" r:id="rId9"/>
    <p:sldId id="263" r:id="rId10"/>
    <p:sldId id="276" r:id="rId11"/>
    <p:sldId id="273" r:id="rId12"/>
    <p:sldId id="274" r:id="rId13"/>
    <p:sldId id="264" r:id="rId14"/>
    <p:sldId id="277" r:id="rId15"/>
    <p:sldId id="267" r:id="rId16"/>
    <p:sldId id="268" r:id="rId17"/>
    <p:sldId id="275" r:id="rId18"/>
    <p:sldId id="270" r:id="rId19"/>
    <p:sldId id="278" r:id="rId20"/>
    <p:sldId id="279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31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91E550-756D-4813-B7E1-96143C33E3D3}" type="datetimeFigureOut">
              <a:rPr lang="en-US" smtClean="0"/>
              <a:pPr/>
              <a:t>10/10/2010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0B7A4D-65B1-4008-9FAA-9D654E7B67F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D5B1DA-2BE1-4C6C-B306-14DB0131AC2F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339970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339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CC8160-8B6A-4BB1-AE8D-D9B5DE9384F6}" type="slidenum">
              <a:rPr lang="en-US"/>
              <a:pPr/>
              <a:t>10</a:t>
            </a:fld>
            <a:endParaRPr lang="en-US" dirty="0"/>
          </a:p>
        </p:txBody>
      </p:sp>
      <p:sp>
        <p:nvSpPr>
          <p:cNvPr id="522242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522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en-US" dirty="0"/>
              <a:t>Figure 13.3 Preparing a karyotype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0F7FAA-7305-4655-B42F-036C4FC8B091}" type="slidenum">
              <a:rPr lang="en-US"/>
              <a:pPr/>
              <a:t>13</a:t>
            </a:fld>
            <a:endParaRPr lang="en-US" dirty="0"/>
          </a:p>
        </p:txBody>
      </p:sp>
      <p:sp>
        <p:nvSpPr>
          <p:cNvPr id="489474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489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en-US" dirty="0"/>
              <a:t>Figure 13.3 Preparing a karyotype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CC8160-8B6A-4BB1-AE8D-D9B5DE9384F6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522242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522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en-US" dirty="0"/>
              <a:t>Figure 13.3 Preparing a karyotype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D5086E-2760-4733-A994-762A652CCB8A}" type="slidenum">
              <a:rPr lang="en-US"/>
              <a:pPr/>
              <a:t>18</a:t>
            </a:fld>
            <a:endParaRPr lang="en-US" dirty="0"/>
          </a:p>
        </p:txBody>
      </p:sp>
      <p:sp>
        <p:nvSpPr>
          <p:cNvPr id="475138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475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034694"/>
                </a:solidFill>
              </a:rPr>
              <a:t>Figure 12.4 Chromosome duplication and distribution during cell division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D5086E-2760-4733-A994-762A652CCB8A}" type="slidenum">
              <a:rPr lang="en-US"/>
              <a:pPr/>
              <a:t>20</a:t>
            </a:fld>
            <a:endParaRPr lang="en-US"/>
          </a:p>
        </p:txBody>
      </p:sp>
      <p:sp>
        <p:nvSpPr>
          <p:cNvPr id="475138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475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34694"/>
                </a:solidFill>
              </a:rPr>
              <a:t>Figure 12.4 Chromosome duplication and distribution during cell division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21B80-B9AD-410F-B38E-8CDDBEFE2B89}" type="datetimeFigureOut">
              <a:rPr lang="en-US" smtClean="0"/>
              <a:pPr/>
              <a:t>10/10/2010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07E1B-7E35-43A9-912C-72FDA59960D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21B80-B9AD-410F-B38E-8CDDBEFE2B89}" type="datetimeFigureOut">
              <a:rPr lang="en-US" smtClean="0"/>
              <a:pPr/>
              <a:t>10/10/2010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07E1B-7E35-43A9-912C-72FDA59960D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21B80-B9AD-410F-B38E-8CDDBEFE2B89}" type="datetimeFigureOut">
              <a:rPr lang="en-US" smtClean="0"/>
              <a:pPr/>
              <a:t>10/10/2010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07E1B-7E35-43A9-912C-72FDA59960D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21B80-B9AD-410F-B38E-8CDDBEFE2B89}" type="datetimeFigureOut">
              <a:rPr lang="en-US" smtClean="0"/>
              <a:pPr/>
              <a:t>10/10/2010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07E1B-7E35-43A9-912C-72FDA59960D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21B80-B9AD-410F-B38E-8CDDBEFE2B89}" type="datetimeFigureOut">
              <a:rPr lang="en-US" smtClean="0"/>
              <a:pPr/>
              <a:t>10/10/2010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07E1B-7E35-43A9-912C-72FDA59960D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21B80-B9AD-410F-B38E-8CDDBEFE2B89}" type="datetimeFigureOut">
              <a:rPr lang="en-US" smtClean="0"/>
              <a:pPr/>
              <a:t>10/10/2010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07E1B-7E35-43A9-912C-72FDA59960D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21B80-B9AD-410F-B38E-8CDDBEFE2B89}" type="datetimeFigureOut">
              <a:rPr lang="en-US" smtClean="0"/>
              <a:pPr/>
              <a:t>10/10/2010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07E1B-7E35-43A9-912C-72FDA59960D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21B80-B9AD-410F-B38E-8CDDBEFE2B89}" type="datetimeFigureOut">
              <a:rPr lang="en-US" smtClean="0"/>
              <a:pPr/>
              <a:t>10/10/2010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07E1B-7E35-43A9-912C-72FDA59960D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21B80-B9AD-410F-B38E-8CDDBEFE2B89}" type="datetimeFigureOut">
              <a:rPr lang="en-US" smtClean="0"/>
              <a:pPr/>
              <a:t>10/10/2010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07E1B-7E35-43A9-912C-72FDA59960D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21B80-B9AD-410F-B38E-8CDDBEFE2B89}" type="datetimeFigureOut">
              <a:rPr lang="en-US" smtClean="0"/>
              <a:pPr/>
              <a:t>10/10/2010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07E1B-7E35-43A9-912C-72FDA59960D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21B80-B9AD-410F-B38E-8CDDBEFE2B89}" type="datetimeFigureOut">
              <a:rPr lang="en-US" smtClean="0"/>
              <a:pPr/>
              <a:t>10/10/2010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07E1B-7E35-43A9-912C-72FDA59960D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021B80-B9AD-410F-B38E-8CDDBEFE2B89}" type="datetimeFigureOut">
              <a:rPr lang="en-US" smtClean="0"/>
              <a:pPr/>
              <a:t>10/10/2010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07E1B-7E35-43A9-912C-72FDA59960D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DNA in a Cell</a:t>
            </a:r>
            <a:br>
              <a:rPr lang="en-US" dirty="0" smtClean="0"/>
            </a:br>
            <a:r>
              <a:rPr lang="en-US" dirty="0" smtClean="0"/>
              <a:t>and how is it arranged!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n-US" b="1" dirty="0" smtClean="0">
                <a:solidFill>
                  <a:schemeClr val="tx1"/>
                </a:solidFill>
              </a:rPr>
              <a:t>Mike </a:t>
            </a:r>
            <a:r>
              <a:rPr lang="en-US" b="1" dirty="0" smtClean="0">
                <a:solidFill>
                  <a:schemeClr val="tx1"/>
                </a:solidFill>
              </a:rPr>
              <a:t>Clark, M.D.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9916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Amount of Genetic Material in a Cell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/>
          <a:lstStyle/>
          <a:p>
            <a:r>
              <a:rPr lang="en-US" dirty="0" smtClean="0"/>
              <a:t>Before we discuss mitosis or meiosis – let’s examine how much genetic material is in a cell.</a:t>
            </a:r>
          </a:p>
          <a:p>
            <a:endParaRPr lang="en-US" dirty="0" smtClean="0"/>
          </a:p>
          <a:p>
            <a:r>
              <a:rPr lang="en-US" dirty="0" smtClean="0"/>
              <a:t>There are two divisions of cells in the human body- somatic cells and gametes (sex cells)</a:t>
            </a:r>
          </a:p>
          <a:p>
            <a:endParaRPr lang="en-US" dirty="0" smtClean="0"/>
          </a:p>
          <a:p>
            <a:r>
              <a:rPr lang="en-US" dirty="0" smtClean="0"/>
              <a:t>Somatic cells have twice the amount of genetic material of the gametes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Somatic Cells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867400"/>
          </a:xfrm>
        </p:spPr>
        <p:txBody>
          <a:bodyPr>
            <a:normAutofit/>
          </a:bodyPr>
          <a:lstStyle/>
          <a:p>
            <a:r>
              <a:rPr lang="en-US" dirty="0" smtClean="0"/>
              <a:t>Somatic cells are all the human body cells except the gametes</a:t>
            </a:r>
          </a:p>
          <a:p>
            <a:endParaRPr lang="en-US" dirty="0" smtClean="0"/>
          </a:p>
          <a:p>
            <a:r>
              <a:rPr lang="en-US" dirty="0" smtClean="0"/>
              <a:t>Somatic cells have </a:t>
            </a:r>
            <a:r>
              <a:rPr lang="en-US" dirty="0" smtClean="0">
                <a:solidFill>
                  <a:srgbClr val="C00000"/>
                </a:solidFill>
              </a:rPr>
              <a:t>46 pieces of genetic material (46 DNA pieces) </a:t>
            </a:r>
            <a:r>
              <a:rPr lang="en-US" dirty="0" smtClean="0"/>
              <a:t>– organized into 23 pairs</a:t>
            </a:r>
          </a:p>
          <a:p>
            <a:endParaRPr lang="en-US" dirty="0" smtClean="0"/>
          </a:p>
          <a:p>
            <a:r>
              <a:rPr lang="en-US" dirty="0" smtClean="0"/>
              <a:t>23 pieces (one set) of the genetic material was given to your cells by your mother and the other 23 pieces (the other set) was given to you by your father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991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do we identify a set of Genetic Material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r>
              <a:rPr lang="en-US" dirty="0" smtClean="0"/>
              <a:t>Most authors say that we have 46 chromosomes – which is true – but if you notice I use the term </a:t>
            </a:r>
            <a:r>
              <a:rPr lang="en-US" dirty="0" smtClean="0">
                <a:solidFill>
                  <a:srgbClr val="C00000"/>
                </a:solidFill>
              </a:rPr>
              <a:t>genetic material </a:t>
            </a:r>
            <a:r>
              <a:rPr lang="en-US" dirty="0" smtClean="0"/>
              <a:t>rather than </a:t>
            </a:r>
            <a:r>
              <a:rPr lang="en-US" dirty="0" smtClean="0">
                <a:solidFill>
                  <a:srgbClr val="C00000"/>
                </a:solidFill>
              </a:rPr>
              <a:t>chromosome</a:t>
            </a:r>
            <a:r>
              <a:rPr lang="en-US" dirty="0" smtClean="0"/>
              <a:t> because remember that a chromosome is a certain folding pattern of the DNA – thus not always is the DNA folded into the chromosome fold – as a matter of fact most of the time it is not folded into the chromosome fold.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n-US" dirty="0" smtClean="0"/>
              <a:t>DNA Folding in a Cell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8686800" cy="5638800"/>
          </a:xfrm>
        </p:spPr>
        <p:txBody>
          <a:bodyPr>
            <a:normAutofit/>
          </a:bodyPr>
          <a:lstStyle/>
          <a:p>
            <a:r>
              <a:rPr lang="en-US" dirty="0" smtClean="0"/>
              <a:t>The average human cell nucleus has a diameter of approximately 5 micrometers (5 x 10 </a:t>
            </a:r>
            <a:r>
              <a:rPr lang="en-US" baseline="30000" dirty="0" smtClean="0"/>
              <a:t>-6</a:t>
            </a:r>
            <a:r>
              <a:rPr lang="en-US" dirty="0" smtClean="0"/>
              <a:t> meter or 5 millionths of a meter)</a:t>
            </a:r>
          </a:p>
          <a:p>
            <a:r>
              <a:rPr lang="en-US" dirty="0" smtClean="0"/>
              <a:t>If we stretch out the DNA in a somatic cell in the human – it is approximately 2 meters in length – so you can see we need a heck of a good folding system for the DNA.  The DNA must be folded good so it can be read properly.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90" name="Rectangle 6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 dirty="0">
                <a:latin typeface="Arial" charset="0"/>
              </a:rPr>
              <a:t>Figure 3.30</a:t>
            </a:r>
          </a:p>
        </p:txBody>
      </p:sp>
      <p:pic>
        <p:nvPicPr>
          <p:cNvPr id="67593" name="Picture 9"/>
          <p:cNvPicPr>
            <a:picLocks noChangeAspect="1" noChangeArrowheads="1"/>
          </p:cNvPicPr>
          <p:nvPr/>
        </p:nvPicPr>
        <p:blipFill>
          <a:blip r:embed="rId2" cstate="print"/>
          <a:srcRect t="2032" b="8232"/>
          <a:stretch>
            <a:fillRect/>
          </a:stretch>
        </p:blipFill>
        <p:spPr bwMode="auto">
          <a:xfrm>
            <a:off x="1679575" y="523875"/>
            <a:ext cx="5783263" cy="5745163"/>
          </a:xfrm>
          <a:prstGeom prst="rect">
            <a:avLst/>
          </a:prstGeom>
          <a:noFill/>
        </p:spPr>
      </p:pic>
      <p:sp>
        <p:nvSpPr>
          <p:cNvPr id="67594" name="Freeform 10"/>
          <p:cNvSpPr>
            <a:spLocks/>
          </p:cNvSpPr>
          <p:nvPr/>
        </p:nvSpPr>
        <p:spPr bwMode="auto">
          <a:xfrm>
            <a:off x="5626100" y="5503863"/>
            <a:ext cx="73025" cy="720725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46" y="0"/>
              </a:cxn>
              <a:cxn ang="0">
                <a:pos x="46" y="454"/>
              </a:cxn>
              <a:cxn ang="0">
                <a:pos x="0" y="454"/>
              </a:cxn>
            </a:cxnLst>
            <a:rect l="0" t="0" r="r" b="b"/>
            <a:pathLst>
              <a:path w="46" h="454">
                <a:moveTo>
                  <a:pt x="2" y="0"/>
                </a:moveTo>
                <a:lnTo>
                  <a:pt x="46" y="0"/>
                </a:lnTo>
                <a:lnTo>
                  <a:pt x="46" y="454"/>
                </a:lnTo>
                <a:lnTo>
                  <a:pt x="0" y="454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7595" name="Freeform 11"/>
          <p:cNvSpPr>
            <a:spLocks/>
          </p:cNvSpPr>
          <p:nvPr/>
        </p:nvSpPr>
        <p:spPr bwMode="auto">
          <a:xfrm>
            <a:off x="5076825" y="4757738"/>
            <a:ext cx="273050" cy="127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2" y="0"/>
              </a:cxn>
              <a:cxn ang="0">
                <a:pos x="172" y="8"/>
              </a:cxn>
            </a:cxnLst>
            <a:rect l="0" t="0" r="r" b="b"/>
            <a:pathLst>
              <a:path w="172" h="8">
                <a:moveTo>
                  <a:pt x="0" y="0"/>
                </a:moveTo>
                <a:lnTo>
                  <a:pt x="52" y="0"/>
                </a:lnTo>
                <a:lnTo>
                  <a:pt x="172" y="8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7596" name="Freeform 12"/>
          <p:cNvSpPr>
            <a:spLocks/>
          </p:cNvSpPr>
          <p:nvPr/>
        </p:nvSpPr>
        <p:spPr bwMode="auto">
          <a:xfrm>
            <a:off x="4030663" y="549275"/>
            <a:ext cx="69850" cy="749300"/>
          </a:xfrm>
          <a:custGeom>
            <a:avLst/>
            <a:gdLst/>
            <a:ahLst/>
            <a:cxnLst>
              <a:cxn ang="0">
                <a:pos x="42" y="0"/>
              </a:cxn>
              <a:cxn ang="0">
                <a:pos x="0" y="0"/>
              </a:cxn>
              <a:cxn ang="0">
                <a:pos x="0" y="472"/>
              </a:cxn>
              <a:cxn ang="0">
                <a:pos x="44" y="472"/>
              </a:cxn>
            </a:cxnLst>
            <a:rect l="0" t="0" r="r" b="b"/>
            <a:pathLst>
              <a:path w="44" h="472">
                <a:moveTo>
                  <a:pt x="42" y="0"/>
                </a:moveTo>
                <a:lnTo>
                  <a:pt x="0" y="0"/>
                </a:lnTo>
                <a:lnTo>
                  <a:pt x="0" y="472"/>
                </a:lnTo>
                <a:lnTo>
                  <a:pt x="44" y="472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7597" name="Line 13"/>
          <p:cNvSpPr>
            <a:spLocks noChangeShapeType="1"/>
          </p:cNvSpPr>
          <p:nvPr/>
        </p:nvSpPr>
        <p:spPr bwMode="auto">
          <a:xfrm>
            <a:off x="5699125" y="5840413"/>
            <a:ext cx="107950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7598" name="Line 14"/>
          <p:cNvSpPr>
            <a:spLocks noChangeShapeType="1"/>
          </p:cNvSpPr>
          <p:nvPr/>
        </p:nvSpPr>
        <p:spPr bwMode="auto">
          <a:xfrm flipH="1">
            <a:off x="3595688" y="923925"/>
            <a:ext cx="431800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7599" name="Freeform 15"/>
          <p:cNvSpPr>
            <a:spLocks/>
          </p:cNvSpPr>
          <p:nvPr/>
        </p:nvSpPr>
        <p:spPr bwMode="auto">
          <a:xfrm>
            <a:off x="4440238" y="2844800"/>
            <a:ext cx="249237" cy="196850"/>
          </a:xfrm>
          <a:custGeom>
            <a:avLst/>
            <a:gdLst/>
            <a:ahLst/>
            <a:cxnLst>
              <a:cxn ang="0">
                <a:pos x="139" y="0"/>
              </a:cxn>
              <a:cxn ang="0">
                <a:pos x="157" y="26"/>
              </a:cxn>
              <a:cxn ang="0">
                <a:pos x="18" y="124"/>
              </a:cxn>
              <a:cxn ang="0">
                <a:pos x="0" y="98"/>
              </a:cxn>
            </a:cxnLst>
            <a:rect l="0" t="0" r="r" b="b"/>
            <a:pathLst>
              <a:path w="157" h="124">
                <a:moveTo>
                  <a:pt x="139" y="0"/>
                </a:moveTo>
                <a:lnTo>
                  <a:pt x="157" y="26"/>
                </a:lnTo>
                <a:lnTo>
                  <a:pt x="18" y="124"/>
                </a:lnTo>
                <a:lnTo>
                  <a:pt x="0" y="98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7600" name="Freeform 16"/>
          <p:cNvSpPr>
            <a:spLocks/>
          </p:cNvSpPr>
          <p:nvPr/>
        </p:nvSpPr>
        <p:spPr bwMode="auto">
          <a:xfrm>
            <a:off x="4584700" y="2959100"/>
            <a:ext cx="123825" cy="3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2" y="2"/>
              </a:cxn>
              <a:cxn ang="0">
                <a:pos x="78" y="2"/>
              </a:cxn>
            </a:cxnLst>
            <a:rect l="0" t="0" r="r" b="b"/>
            <a:pathLst>
              <a:path w="78" h="2">
                <a:moveTo>
                  <a:pt x="0" y="0"/>
                </a:moveTo>
                <a:lnTo>
                  <a:pt x="22" y="2"/>
                </a:lnTo>
                <a:lnTo>
                  <a:pt x="78" y="2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7601" name="Freeform 17"/>
          <p:cNvSpPr>
            <a:spLocks/>
          </p:cNvSpPr>
          <p:nvPr/>
        </p:nvSpPr>
        <p:spPr bwMode="auto">
          <a:xfrm>
            <a:off x="3979863" y="2298700"/>
            <a:ext cx="731837" cy="536575"/>
          </a:xfrm>
          <a:custGeom>
            <a:avLst/>
            <a:gdLst/>
            <a:ahLst/>
            <a:cxnLst>
              <a:cxn ang="0">
                <a:pos x="16" y="338"/>
              </a:cxn>
              <a:cxn ang="0">
                <a:pos x="0" y="312"/>
              </a:cxn>
              <a:cxn ang="0">
                <a:pos x="443" y="0"/>
              </a:cxn>
              <a:cxn ang="0">
                <a:pos x="461" y="26"/>
              </a:cxn>
            </a:cxnLst>
            <a:rect l="0" t="0" r="r" b="b"/>
            <a:pathLst>
              <a:path w="461" h="338">
                <a:moveTo>
                  <a:pt x="16" y="338"/>
                </a:moveTo>
                <a:lnTo>
                  <a:pt x="0" y="312"/>
                </a:lnTo>
                <a:lnTo>
                  <a:pt x="443" y="0"/>
                </a:lnTo>
                <a:lnTo>
                  <a:pt x="461" y="26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7602" name="Freeform 18"/>
          <p:cNvSpPr>
            <a:spLocks/>
          </p:cNvSpPr>
          <p:nvPr/>
        </p:nvSpPr>
        <p:spPr bwMode="auto">
          <a:xfrm>
            <a:off x="4921250" y="2432050"/>
            <a:ext cx="158750" cy="330200"/>
          </a:xfrm>
          <a:custGeom>
            <a:avLst/>
            <a:gdLst/>
            <a:ahLst/>
            <a:cxnLst>
              <a:cxn ang="0">
                <a:pos x="100" y="208"/>
              </a:cxn>
              <a:cxn ang="0">
                <a:pos x="60" y="208"/>
              </a:cxn>
              <a:cxn ang="0">
                <a:pos x="0" y="0"/>
              </a:cxn>
            </a:cxnLst>
            <a:rect l="0" t="0" r="r" b="b"/>
            <a:pathLst>
              <a:path w="100" h="208">
                <a:moveTo>
                  <a:pt x="100" y="208"/>
                </a:moveTo>
                <a:lnTo>
                  <a:pt x="60" y="208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7603" name="Freeform 19"/>
          <p:cNvSpPr>
            <a:spLocks/>
          </p:cNvSpPr>
          <p:nvPr/>
        </p:nvSpPr>
        <p:spPr bwMode="auto">
          <a:xfrm>
            <a:off x="2897188" y="1762125"/>
            <a:ext cx="660400" cy="276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6" y="0"/>
              </a:cxn>
              <a:cxn ang="0">
                <a:pos x="416" y="174"/>
              </a:cxn>
            </a:cxnLst>
            <a:rect l="0" t="0" r="r" b="b"/>
            <a:pathLst>
              <a:path w="416" h="174">
                <a:moveTo>
                  <a:pt x="0" y="0"/>
                </a:moveTo>
                <a:lnTo>
                  <a:pt x="86" y="0"/>
                </a:lnTo>
                <a:lnTo>
                  <a:pt x="416" y="174"/>
                </a:lnTo>
              </a:path>
            </a:pathLst>
          </a:custGeom>
          <a:noFill/>
          <a:ln w="222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7604" name="Freeform 20"/>
          <p:cNvSpPr>
            <a:spLocks/>
          </p:cNvSpPr>
          <p:nvPr/>
        </p:nvSpPr>
        <p:spPr bwMode="auto">
          <a:xfrm>
            <a:off x="2897188" y="1762125"/>
            <a:ext cx="660400" cy="276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6" y="0"/>
              </a:cxn>
              <a:cxn ang="0">
                <a:pos x="416" y="174"/>
              </a:cxn>
            </a:cxnLst>
            <a:rect l="0" t="0" r="r" b="b"/>
            <a:pathLst>
              <a:path w="416" h="174">
                <a:moveTo>
                  <a:pt x="0" y="0"/>
                </a:moveTo>
                <a:lnTo>
                  <a:pt x="86" y="0"/>
                </a:lnTo>
                <a:lnTo>
                  <a:pt x="416" y="174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7605" name="Freeform 21"/>
          <p:cNvSpPr>
            <a:spLocks/>
          </p:cNvSpPr>
          <p:nvPr/>
        </p:nvSpPr>
        <p:spPr bwMode="auto">
          <a:xfrm>
            <a:off x="4819650" y="1590675"/>
            <a:ext cx="314325" cy="4000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0" y="0"/>
              </a:cxn>
              <a:cxn ang="0">
                <a:pos x="198" y="252"/>
              </a:cxn>
            </a:cxnLst>
            <a:rect l="0" t="0" r="r" b="b"/>
            <a:pathLst>
              <a:path w="198" h="252">
                <a:moveTo>
                  <a:pt x="0" y="0"/>
                </a:moveTo>
                <a:lnTo>
                  <a:pt x="70" y="0"/>
                </a:lnTo>
                <a:lnTo>
                  <a:pt x="198" y="252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7606" name="Freeform 22"/>
          <p:cNvSpPr>
            <a:spLocks/>
          </p:cNvSpPr>
          <p:nvPr/>
        </p:nvSpPr>
        <p:spPr bwMode="auto">
          <a:xfrm>
            <a:off x="3173413" y="2279650"/>
            <a:ext cx="1155700" cy="266700"/>
          </a:xfrm>
          <a:custGeom>
            <a:avLst/>
            <a:gdLst/>
            <a:ahLst/>
            <a:cxnLst>
              <a:cxn ang="0">
                <a:pos x="728" y="168"/>
              </a:cxn>
              <a:cxn ang="0">
                <a:pos x="542" y="0"/>
              </a:cxn>
              <a:cxn ang="0">
                <a:pos x="0" y="0"/>
              </a:cxn>
            </a:cxnLst>
            <a:rect l="0" t="0" r="r" b="b"/>
            <a:pathLst>
              <a:path w="728" h="168">
                <a:moveTo>
                  <a:pt x="728" y="168"/>
                </a:moveTo>
                <a:lnTo>
                  <a:pt x="542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7607" name="Freeform 23"/>
          <p:cNvSpPr>
            <a:spLocks/>
          </p:cNvSpPr>
          <p:nvPr/>
        </p:nvSpPr>
        <p:spPr bwMode="auto">
          <a:xfrm>
            <a:off x="3570288" y="4354513"/>
            <a:ext cx="400050" cy="133350"/>
          </a:xfrm>
          <a:custGeom>
            <a:avLst/>
            <a:gdLst/>
            <a:ahLst/>
            <a:cxnLst>
              <a:cxn ang="0">
                <a:pos x="252" y="0"/>
              </a:cxn>
              <a:cxn ang="0">
                <a:pos x="92" y="84"/>
              </a:cxn>
              <a:cxn ang="0">
                <a:pos x="0" y="84"/>
              </a:cxn>
            </a:cxnLst>
            <a:rect l="0" t="0" r="r" b="b"/>
            <a:pathLst>
              <a:path w="252" h="84">
                <a:moveTo>
                  <a:pt x="252" y="0"/>
                </a:moveTo>
                <a:lnTo>
                  <a:pt x="92" y="84"/>
                </a:lnTo>
                <a:lnTo>
                  <a:pt x="0" y="84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7608" name="Freeform 24"/>
          <p:cNvSpPr>
            <a:spLocks/>
          </p:cNvSpPr>
          <p:nvPr/>
        </p:nvSpPr>
        <p:spPr bwMode="auto">
          <a:xfrm>
            <a:off x="3938588" y="5256213"/>
            <a:ext cx="906462" cy="473075"/>
          </a:xfrm>
          <a:custGeom>
            <a:avLst/>
            <a:gdLst/>
            <a:ahLst/>
            <a:cxnLst>
              <a:cxn ang="0">
                <a:pos x="0" y="228"/>
              </a:cxn>
              <a:cxn ang="0">
                <a:pos x="0" y="0"/>
              </a:cxn>
              <a:cxn ang="0">
                <a:pos x="571" y="298"/>
              </a:cxn>
            </a:cxnLst>
            <a:rect l="0" t="0" r="r" b="b"/>
            <a:pathLst>
              <a:path w="571" h="298">
                <a:moveTo>
                  <a:pt x="0" y="228"/>
                </a:moveTo>
                <a:lnTo>
                  <a:pt x="0" y="0"/>
                </a:lnTo>
                <a:lnTo>
                  <a:pt x="571" y="298"/>
                </a:lnTo>
              </a:path>
            </a:pathLst>
          </a:custGeom>
          <a:noFill/>
          <a:ln w="222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7609" name="Freeform 25"/>
          <p:cNvSpPr>
            <a:spLocks/>
          </p:cNvSpPr>
          <p:nvPr/>
        </p:nvSpPr>
        <p:spPr bwMode="auto">
          <a:xfrm>
            <a:off x="3938588" y="5253038"/>
            <a:ext cx="906462" cy="476250"/>
          </a:xfrm>
          <a:custGeom>
            <a:avLst/>
            <a:gdLst/>
            <a:ahLst/>
            <a:cxnLst>
              <a:cxn ang="0">
                <a:pos x="0" y="230"/>
              </a:cxn>
              <a:cxn ang="0">
                <a:pos x="0" y="0"/>
              </a:cxn>
              <a:cxn ang="0">
                <a:pos x="571" y="300"/>
              </a:cxn>
            </a:cxnLst>
            <a:rect l="0" t="0" r="r" b="b"/>
            <a:pathLst>
              <a:path w="571" h="300">
                <a:moveTo>
                  <a:pt x="0" y="230"/>
                </a:moveTo>
                <a:lnTo>
                  <a:pt x="0" y="0"/>
                </a:lnTo>
                <a:lnTo>
                  <a:pt x="571" y="30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7610" name="Line 26"/>
          <p:cNvSpPr>
            <a:spLocks noChangeShapeType="1"/>
          </p:cNvSpPr>
          <p:nvPr/>
        </p:nvSpPr>
        <p:spPr bwMode="auto">
          <a:xfrm flipH="1">
            <a:off x="4816475" y="1590675"/>
            <a:ext cx="114300" cy="565150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7611" name="Line 27"/>
          <p:cNvSpPr>
            <a:spLocks noChangeShapeType="1"/>
          </p:cNvSpPr>
          <p:nvPr/>
        </p:nvSpPr>
        <p:spPr bwMode="auto">
          <a:xfrm>
            <a:off x="3570288" y="5253038"/>
            <a:ext cx="365125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7612" name="Freeform 28"/>
          <p:cNvSpPr>
            <a:spLocks/>
          </p:cNvSpPr>
          <p:nvPr/>
        </p:nvSpPr>
        <p:spPr bwMode="auto">
          <a:xfrm>
            <a:off x="2446338" y="806450"/>
            <a:ext cx="209550" cy="209550"/>
          </a:xfrm>
          <a:custGeom>
            <a:avLst/>
            <a:gdLst/>
            <a:ahLst/>
            <a:cxnLst>
              <a:cxn ang="0">
                <a:pos x="132" y="66"/>
              </a:cxn>
              <a:cxn ang="0">
                <a:pos x="130" y="80"/>
              </a:cxn>
              <a:cxn ang="0">
                <a:pos x="126" y="92"/>
              </a:cxn>
              <a:cxn ang="0">
                <a:pos x="120" y="102"/>
              </a:cxn>
              <a:cxn ang="0">
                <a:pos x="112" y="112"/>
              </a:cxn>
              <a:cxn ang="0">
                <a:pos x="104" y="120"/>
              </a:cxn>
              <a:cxn ang="0">
                <a:pos x="92" y="126"/>
              </a:cxn>
              <a:cxn ang="0">
                <a:pos x="80" y="130"/>
              </a:cxn>
              <a:cxn ang="0">
                <a:pos x="66" y="132"/>
              </a:cxn>
              <a:cxn ang="0">
                <a:pos x="52" y="130"/>
              </a:cxn>
              <a:cxn ang="0">
                <a:pos x="40" y="126"/>
              </a:cxn>
              <a:cxn ang="0">
                <a:pos x="30" y="120"/>
              </a:cxn>
              <a:cxn ang="0">
                <a:pos x="20" y="112"/>
              </a:cxn>
              <a:cxn ang="0">
                <a:pos x="12" y="102"/>
              </a:cxn>
              <a:cxn ang="0">
                <a:pos x="6" y="92"/>
              </a:cxn>
              <a:cxn ang="0">
                <a:pos x="2" y="80"/>
              </a:cxn>
              <a:cxn ang="0">
                <a:pos x="0" y="66"/>
              </a:cxn>
              <a:cxn ang="0">
                <a:pos x="2" y="52"/>
              </a:cxn>
              <a:cxn ang="0">
                <a:pos x="6" y="40"/>
              </a:cxn>
              <a:cxn ang="0">
                <a:pos x="12" y="28"/>
              </a:cxn>
              <a:cxn ang="0">
                <a:pos x="20" y="20"/>
              </a:cxn>
              <a:cxn ang="0">
                <a:pos x="30" y="12"/>
              </a:cxn>
              <a:cxn ang="0">
                <a:pos x="40" y="6"/>
              </a:cxn>
              <a:cxn ang="0">
                <a:pos x="52" y="2"/>
              </a:cxn>
              <a:cxn ang="0">
                <a:pos x="66" y="0"/>
              </a:cxn>
              <a:cxn ang="0">
                <a:pos x="80" y="2"/>
              </a:cxn>
              <a:cxn ang="0">
                <a:pos x="92" y="6"/>
              </a:cxn>
              <a:cxn ang="0">
                <a:pos x="104" y="12"/>
              </a:cxn>
              <a:cxn ang="0">
                <a:pos x="112" y="20"/>
              </a:cxn>
              <a:cxn ang="0">
                <a:pos x="120" y="28"/>
              </a:cxn>
              <a:cxn ang="0">
                <a:pos x="126" y="40"/>
              </a:cxn>
              <a:cxn ang="0">
                <a:pos x="130" y="52"/>
              </a:cxn>
              <a:cxn ang="0">
                <a:pos x="130" y="66"/>
              </a:cxn>
              <a:cxn ang="0">
                <a:pos x="132" y="66"/>
              </a:cxn>
            </a:cxnLst>
            <a:rect l="0" t="0" r="r" b="b"/>
            <a:pathLst>
              <a:path w="132" h="132">
                <a:moveTo>
                  <a:pt x="132" y="66"/>
                </a:moveTo>
                <a:lnTo>
                  <a:pt x="130" y="80"/>
                </a:lnTo>
                <a:lnTo>
                  <a:pt x="126" y="92"/>
                </a:lnTo>
                <a:lnTo>
                  <a:pt x="120" y="102"/>
                </a:lnTo>
                <a:lnTo>
                  <a:pt x="112" y="112"/>
                </a:lnTo>
                <a:lnTo>
                  <a:pt x="104" y="120"/>
                </a:lnTo>
                <a:lnTo>
                  <a:pt x="92" y="126"/>
                </a:lnTo>
                <a:lnTo>
                  <a:pt x="80" y="130"/>
                </a:lnTo>
                <a:lnTo>
                  <a:pt x="66" y="132"/>
                </a:lnTo>
                <a:lnTo>
                  <a:pt x="52" y="130"/>
                </a:lnTo>
                <a:lnTo>
                  <a:pt x="40" y="126"/>
                </a:lnTo>
                <a:lnTo>
                  <a:pt x="30" y="120"/>
                </a:lnTo>
                <a:lnTo>
                  <a:pt x="20" y="112"/>
                </a:lnTo>
                <a:lnTo>
                  <a:pt x="12" y="102"/>
                </a:lnTo>
                <a:lnTo>
                  <a:pt x="6" y="92"/>
                </a:lnTo>
                <a:lnTo>
                  <a:pt x="2" y="80"/>
                </a:lnTo>
                <a:lnTo>
                  <a:pt x="0" y="66"/>
                </a:lnTo>
                <a:lnTo>
                  <a:pt x="2" y="52"/>
                </a:lnTo>
                <a:lnTo>
                  <a:pt x="6" y="40"/>
                </a:lnTo>
                <a:lnTo>
                  <a:pt x="12" y="28"/>
                </a:lnTo>
                <a:lnTo>
                  <a:pt x="20" y="20"/>
                </a:lnTo>
                <a:lnTo>
                  <a:pt x="30" y="12"/>
                </a:lnTo>
                <a:lnTo>
                  <a:pt x="40" y="6"/>
                </a:lnTo>
                <a:lnTo>
                  <a:pt x="52" y="2"/>
                </a:lnTo>
                <a:lnTo>
                  <a:pt x="66" y="0"/>
                </a:lnTo>
                <a:lnTo>
                  <a:pt x="80" y="2"/>
                </a:lnTo>
                <a:lnTo>
                  <a:pt x="92" y="6"/>
                </a:lnTo>
                <a:lnTo>
                  <a:pt x="104" y="12"/>
                </a:lnTo>
                <a:lnTo>
                  <a:pt x="112" y="20"/>
                </a:lnTo>
                <a:lnTo>
                  <a:pt x="120" y="28"/>
                </a:lnTo>
                <a:lnTo>
                  <a:pt x="126" y="40"/>
                </a:lnTo>
                <a:lnTo>
                  <a:pt x="130" y="52"/>
                </a:lnTo>
                <a:lnTo>
                  <a:pt x="130" y="66"/>
                </a:lnTo>
                <a:lnTo>
                  <a:pt x="132" y="6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7613" name="Freeform 29"/>
          <p:cNvSpPr>
            <a:spLocks/>
          </p:cNvSpPr>
          <p:nvPr/>
        </p:nvSpPr>
        <p:spPr bwMode="auto">
          <a:xfrm>
            <a:off x="2446338" y="806450"/>
            <a:ext cx="209550" cy="209550"/>
          </a:xfrm>
          <a:custGeom>
            <a:avLst/>
            <a:gdLst/>
            <a:ahLst/>
            <a:cxnLst>
              <a:cxn ang="0">
                <a:pos x="132" y="66"/>
              </a:cxn>
              <a:cxn ang="0">
                <a:pos x="130" y="80"/>
              </a:cxn>
              <a:cxn ang="0">
                <a:pos x="126" y="92"/>
              </a:cxn>
              <a:cxn ang="0">
                <a:pos x="120" y="102"/>
              </a:cxn>
              <a:cxn ang="0">
                <a:pos x="112" y="112"/>
              </a:cxn>
              <a:cxn ang="0">
                <a:pos x="104" y="120"/>
              </a:cxn>
              <a:cxn ang="0">
                <a:pos x="92" y="126"/>
              </a:cxn>
              <a:cxn ang="0">
                <a:pos x="80" y="130"/>
              </a:cxn>
              <a:cxn ang="0">
                <a:pos x="66" y="132"/>
              </a:cxn>
              <a:cxn ang="0">
                <a:pos x="52" y="130"/>
              </a:cxn>
              <a:cxn ang="0">
                <a:pos x="40" y="126"/>
              </a:cxn>
              <a:cxn ang="0">
                <a:pos x="30" y="120"/>
              </a:cxn>
              <a:cxn ang="0">
                <a:pos x="20" y="112"/>
              </a:cxn>
              <a:cxn ang="0">
                <a:pos x="12" y="102"/>
              </a:cxn>
              <a:cxn ang="0">
                <a:pos x="6" y="92"/>
              </a:cxn>
              <a:cxn ang="0">
                <a:pos x="2" y="80"/>
              </a:cxn>
              <a:cxn ang="0">
                <a:pos x="0" y="66"/>
              </a:cxn>
              <a:cxn ang="0">
                <a:pos x="2" y="52"/>
              </a:cxn>
              <a:cxn ang="0">
                <a:pos x="6" y="40"/>
              </a:cxn>
              <a:cxn ang="0">
                <a:pos x="12" y="28"/>
              </a:cxn>
              <a:cxn ang="0">
                <a:pos x="20" y="20"/>
              </a:cxn>
              <a:cxn ang="0">
                <a:pos x="30" y="12"/>
              </a:cxn>
              <a:cxn ang="0">
                <a:pos x="40" y="6"/>
              </a:cxn>
              <a:cxn ang="0">
                <a:pos x="52" y="2"/>
              </a:cxn>
              <a:cxn ang="0">
                <a:pos x="66" y="0"/>
              </a:cxn>
              <a:cxn ang="0">
                <a:pos x="80" y="2"/>
              </a:cxn>
              <a:cxn ang="0">
                <a:pos x="92" y="6"/>
              </a:cxn>
              <a:cxn ang="0">
                <a:pos x="104" y="12"/>
              </a:cxn>
              <a:cxn ang="0">
                <a:pos x="112" y="20"/>
              </a:cxn>
              <a:cxn ang="0">
                <a:pos x="120" y="28"/>
              </a:cxn>
              <a:cxn ang="0">
                <a:pos x="126" y="40"/>
              </a:cxn>
              <a:cxn ang="0">
                <a:pos x="130" y="52"/>
              </a:cxn>
              <a:cxn ang="0">
                <a:pos x="130" y="66"/>
              </a:cxn>
            </a:cxnLst>
            <a:rect l="0" t="0" r="r" b="b"/>
            <a:pathLst>
              <a:path w="132" h="132">
                <a:moveTo>
                  <a:pt x="132" y="66"/>
                </a:moveTo>
                <a:lnTo>
                  <a:pt x="130" y="80"/>
                </a:lnTo>
                <a:lnTo>
                  <a:pt x="126" y="92"/>
                </a:lnTo>
                <a:lnTo>
                  <a:pt x="120" y="102"/>
                </a:lnTo>
                <a:lnTo>
                  <a:pt x="112" y="112"/>
                </a:lnTo>
                <a:lnTo>
                  <a:pt x="104" y="120"/>
                </a:lnTo>
                <a:lnTo>
                  <a:pt x="92" y="126"/>
                </a:lnTo>
                <a:lnTo>
                  <a:pt x="80" y="130"/>
                </a:lnTo>
                <a:lnTo>
                  <a:pt x="66" y="132"/>
                </a:lnTo>
                <a:lnTo>
                  <a:pt x="52" y="130"/>
                </a:lnTo>
                <a:lnTo>
                  <a:pt x="40" y="126"/>
                </a:lnTo>
                <a:lnTo>
                  <a:pt x="30" y="120"/>
                </a:lnTo>
                <a:lnTo>
                  <a:pt x="20" y="112"/>
                </a:lnTo>
                <a:lnTo>
                  <a:pt x="12" y="102"/>
                </a:lnTo>
                <a:lnTo>
                  <a:pt x="6" y="92"/>
                </a:lnTo>
                <a:lnTo>
                  <a:pt x="2" y="80"/>
                </a:lnTo>
                <a:lnTo>
                  <a:pt x="0" y="66"/>
                </a:lnTo>
                <a:lnTo>
                  <a:pt x="2" y="52"/>
                </a:lnTo>
                <a:lnTo>
                  <a:pt x="6" y="40"/>
                </a:lnTo>
                <a:lnTo>
                  <a:pt x="12" y="28"/>
                </a:lnTo>
                <a:lnTo>
                  <a:pt x="20" y="20"/>
                </a:lnTo>
                <a:lnTo>
                  <a:pt x="30" y="12"/>
                </a:lnTo>
                <a:lnTo>
                  <a:pt x="40" y="6"/>
                </a:lnTo>
                <a:lnTo>
                  <a:pt x="52" y="2"/>
                </a:lnTo>
                <a:lnTo>
                  <a:pt x="66" y="0"/>
                </a:lnTo>
                <a:lnTo>
                  <a:pt x="80" y="2"/>
                </a:lnTo>
                <a:lnTo>
                  <a:pt x="92" y="6"/>
                </a:lnTo>
                <a:lnTo>
                  <a:pt x="104" y="12"/>
                </a:lnTo>
                <a:lnTo>
                  <a:pt x="112" y="20"/>
                </a:lnTo>
                <a:lnTo>
                  <a:pt x="120" y="28"/>
                </a:lnTo>
                <a:lnTo>
                  <a:pt x="126" y="40"/>
                </a:lnTo>
                <a:lnTo>
                  <a:pt x="130" y="52"/>
                </a:lnTo>
                <a:lnTo>
                  <a:pt x="130" y="6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7614" name="Freeform 30"/>
          <p:cNvSpPr>
            <a:spLocks/>
          </p:cNvSpPr>
          <p:nvPr/>
        </p:nvSpPr>
        <p:spPr bwMode="auto">
          <a:xfrm>
            <a:off x="1855788" y="1635125"/>
            <a:ext cx="209550" cy="209550"/>
          </a:xfrm>
          <a:custGeom>
            <a:avLst/>
            <a:gdLst/>
            <a:ahLst/>
            <a:cxnLst>
              <a:cxn ang="0">
                <a:pos x="132" y="66"/>
              </a:cxn>
              <a:cxn ang="0">
                <a:pos x="132" y="78"/>
              </a:cxn>
              <a:cxn ang="0">
                <a:pos x="128" y="92"/>
              </a:cxn>
              <a:cxn ang="0">
                <a:pos x="122" y="102"/>
              </a:cxn>
              <a:cxn ang="0">
                <a:pos x="114" y="112"/>
              </a:cxn>
              <a:cxn ang="0">
                <a:pos x="104" y="120"/>
              </a:cxn>
              <a:cxn ang="0">
                <a:pos x="92" y="126"/>
              </a:cxn>
              <a:cxn ang="0">
                <a:pos x="80" y="130"/>
              </a:cxn>
              <a:cxn ang="0">
                <a:pos x="66" y="132"/>
              </a:cxn>
              <a:cxn ang="0">
                <a:pos x="54" y="130"/>
              </a:cxn>
              <a:cxn ang="0">
                <a:pos x="40" y="126"/>
              </a:cxn>
              <a:cxn ang="0">
                <a:pos x="30" y="120"/>
              </a:cxn>
              <a:cxn ang="0">
                <a:pos x="20" y="112"/>
              </a:cxn>
              <a:cxn ang="0">
                <a:pos x="12" y="102"/>
              </a:cxn>
              <a:cxn ang="0">
                <a:pos x="6" y="92"/>
              </a:cxn>
              <a:cxn ang="0">
                <a:pos x="2" y="78"/>
              </a:cxn>
              <a:cxn ang="0">
                <a:pos x="0" y="66"/>
              </a:cxn>
              <a:cxn ang="0">
                <a:pos x="2" y="52"/>
              </a:cxn>
              <a:cxn ang="0">
                <a:pos x="6" y="40"/>
              </a:cxn>
              <a:cxn ang="0">
                <a:pos x="12" y="28"/>
              </a:cxn>
              <a:cxn ang="0">
                <a:pos x="20" y="18"/>
              </a:cxn>
              <a:cxn ang="0">
                <a:pos x="30" y="10"/>
              </a:cxn>
              <a:cxn ang="0">
                <a:pos x="40" y="4"/>
              </a:cxn>
              <a:cxn ang="0">
                <a:pos x="54" y="2"/>
              </a:cxn>
              <a:cxn ang="0">
                <a:pos x="66" y="0"/>
              </a:cxn>
              <a:cxn ang="0">
                <a:pos x="80" y="2"/>
              </a:cxn>
              <a:cxn ang="0">
                <a:pos x="92" y="4"/>
              </a:cxn>
              <a:cxn ang="0">
                <a:pos x="104" y="10"/>
              </a:cxn>
              <a:cxn ang="0">
                <a:pos x="114" y="18"/>
              </a:cxn>
              <a:cxn ang="0">
                <a:pos x="122" y="28"/>
              </a:cxn>
              <a:cxn ang="0">
                <a:pos x="128" y="40"/>
              </a:cxn>
              <a:cxn ang="0">
                <a:pos x="132" y="52"/>
              </a:cxn>
              <a:cxn ang="0">
                <a:pos x="132" y="64"/>
              </a:cxn>
              <a:cxn ang="0">
                <a:pos x="132" y="66"/>
              </a:cxn>
            </a:cxnLst>
            <a:rect l="0" t="0" r="r" b="b"/>
            <a:pathLst>
              <a:path w="132" h="132">
                <a:moveTo>
                  <a:pt x="132" y="66"/>
                </a:moveTo>
                <a:lnTo>
                  <a:pt x="132" y="78"/>
                </a:lnTo>
                <a:lnTo>
                  <a:pt x="128" y="92"/>
                </a:lnTo>
                <a:lnTo>
                  <a:pt x="122" y="102"/>
                </a:lnTo>
                <a:lnTo>
                  <a:pt x="114" y="112"/>
                </a:lnTo>
                <a:lnTo>
                  <a:pt x="104" y="120"/>
                </a:lnTo>
                <a:lnTo>
                  <a:pt x="92" y="126"/>
                </a:lnTo>
                <a:lnTo>
                  <a:pt x="80" y="130"/>
                </a:lnTo>
                <a:lnTo>
                  <a:pt x="66" y="132"/>
                </a:lnTo>
                <a:lnTo>
                  <a:pt x="54" y="130"/>
                </a:lnTo>
                <a:lnTo>
                  <a:pt x="40" y="126"/>
                </a:lnTo>
                <a:lnTo>
                  <a:pt x="30" y="120"/>
                </a:lnTo>
                <a:lnTo>
                  <a:pt x="20" y="112"/>
                </a:lnTo>
                <a:lnTo>
                  <a:pt x="12" y="102"/>
                </a:lnTo>
                <a:lnTo>
                  <a:pt x="6" y="92"/>
                </a:lnTo>
                <a:lnTo>
                  <a:pt x="2" y="78"/>
                </a:lnTo>
                <a:lnTo>
                  <a:pt x="0" y="66"/>
                </a:lnTo>
                <a:lnTo>
                  <a:pt x="2" y="52"/>
                </a:lnTo>
                <a:lnTo>
                  <a:pt x="6" y="40"/>
                </a:lnTo>
                <a:lnTo>
                  <a:pt x="12" y="28"/>
                </a:lnTo>
                <a:lnTo>
                  <a:pt x="20" y="18"/>
                </a:lnTo>
                <a:lnTo>
                  <a:pt x="30" y="10"/>
                </a:lnTo>
                <a:lnTo>
                  <a:pt x="40" y="4"/>
                </a:lnTo>
                <a:lnTo>
                  <a:pt x="54" y="2"/>
                </a:lnTo>
                <a:lnTo>
                  <a:pt x="66" y="0"/>
                </a:lnTo>
                <a:lnTo>
                  <a:pt x="80" y="2"/>
                </a:lnTo>
                <a:lnTo>
                  <a:pt x="92" y="4"/>
                </a:lnTo>
                <a:lnTo>
                  <a:pt x="104" y="10"/>
                </a:lnTo>
                <a:lnTo>
                  <a:pt x="114" y="18"/>
                </a:lnTo>
                <a:lnTo>
                  <a:pt x="122" y="28"/>
                </a:lnTo>
                <a:lnTo>
                  <a:pt x="128" y="40"/>
                </a:lnTo>
                <a:lnTo>
                  <a:pt x="132" y="52"/>
                </a:lnTo>
                <a:lnTo>
                  <a:pt x="132" y="64"/>
                </a:lnTo>
                <a:lnTo>
                  <a:pt x="132" y="6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7615" name="Freeform 31"/>
          <p:cNvSpPr>
            <a:spLocks/>
          </p:cNvSpPr>
          <p:nvPr/>
        </p:nvSpPr>
        <p:spPr bwMode="auto">
          <a:xfrm>
            <a:off x="1855788" y="1635125"/>
            <a:ext cx="209550" cy="209550"/>
          </a:xfrm>
          <a:custGeom>
            <a:avLst/>
            <a:gdLst/>
            <a:ahLst/>
            <a:cxnLst>
              <a:cxn ang="0">
                <a:pos x="132" y="66"/>
              </a:cxn>
              <a:cxn ang="0">
                <a:pos x="132" y="78"/>
              </a:cxn>
              <a:cxn ang="0">
                <a:pos x="128" y="92"/>
              </a:cxn>
              <a:cxn ang="0">
                <a:pos x="122" y="102"/>
              </a:cxn>
              <a:cxn ang="0">
                <a:pos x="114" y="112"/>
              </a:cxn>
              <a:cxn ang="0">
                <a:pos x="104" y="120"/>
              </a:cxn>
              <a:cxn ang="0">
                <a:pos x="92" y="126"/>
              </a:cxn>
              <a:cxn ang="0">
                <a:pos x="80" y="130"/>
              </a:cxn>
              <a:cxn ang="0">
                <a:pos x="66" y="132"/>
              </a:cxn>
              <a:cxn ang="0">
                <a:pos x="54" y="130"/>
              </a:cxn>
              <a:cxn ang="0">
                <a:pos x="40" y="126"/>
              </a:cxn>
              <a:cxn ang="0">
                <a:pos x="30" y="120"/>
              </a:cxn>
              <a:cxn ang="0">
                <a:pos x="20" y="112"/>
              </a:cxn>
              <a:cxn ang="0">
                <a:pos x="12" y="102"/>
              </a:cxn>
              <a:cxn ang="0">
                <a:pos x="6" y="92"/>
              </a:cxn>
              <a:cxn ang="0">
                <a:pos x="2" y="78"/>
              </a:cxn>
              <a:cxn ang="0">
                <a:pos x="0" y="66"/>
              </a:cxn>
              <a:cxn ang="0">
                <a:pos x="2" y="52"/>
              </a:cxn>
              <a:cxn ang="0">
                <a:pos x="6" y="40"/>
              </a:cxn>
              <a:cxn ang="0">
                <a:pos x="12" y="28"/>
              </a:cxn>
              <a:cxn ang="0">
                <a:pos x="20" y="18"/>
              </a:cxn>
              <a:cxn ang="0">
                <a:pos x="30" y="10"/>
              </a:cxn>
              <a:cxn ang="0">
                <a:pos x="40" y="4"/>
              </a:cxn>
              <a:cxn ang="0">
                <a:pos x="54" y="2"/>
              </a:cxn>
              <a:cxn ang="0">
                <a:pos x="66" y="0"/>
              </a:cxn>
              <a:cxn ang="0">
                <a:pos x="80" y="2"/>
              </a:cxn>
              <a:cxn ang="0">
                <a:pos x="92" y="4"/>
              </a:cxn>
              <a:cxn ang="0">
                <a:pos x="104" y="10"/>
              </a:cxn>
              <a:cxn ang="0">
                <a:pos x="114" y="18"/>
              </a:cxn>
              <a:cxn ang="0">
                <a:pos x="122" y="28"/>
              </a:cxn>
              <a:cxn ang="0">
                <a:pos x="128" y="40"/>
              </a:cxn>
              <a:cxn ang="0">
                <a:pos x="132" y="52"/>
              </a:cxn>
              <a:cxn ang="0">
                <a:pos x="132" y="64"/>
              </a:cxn>
            </a:cxnLst>
            <a:rect l="0" t="0" r="r" b="b"/>
            <a:pathLst>
              <a:path w="132" h="132">
                <a:moveTo>
                  <a:pt x="132" y="66"/>
                </a:moveTo>
                <a:lnTo>
                  <a:pt x="132" y="78"/>
                </a:lnTo>
                <a:lnTo>
                  <a:pt x="128" y="92"/>
                </a:lnTo>
                <a:lnTo>
                  <a:pt x="122" y="102"/>
                </a:lnTo>
                <a:lnTo>
                  <a:pt x="114" y="112"/>
                </a:lnTo>
                <a:lnTo>
                  <a:pt x="104" y="120"/>
                </a:lnTo>
                <a:lnTo>
                  <a:pt x="92" y="126"/>
                </a:lnTo>
                <a:lnTo>
                  <a:pt x="80" y="130"/>
                </a:lnTo>
                <a:lnTo>
                  <a:pt x="66" y="132"/>
                </a:lnTo>
                <a:lnTo>
                  <a:pt x="54" y="130"/>
                </a:lnTo>
                <a:lnTo>
                  <a:pt x="40" y="126"/>
                </a:lnTo>
                <a:lnTo>
                  <a:pt x="30" y="120"/>
                </a:lnTo>
                <a:lnTo>
                  <a:pt x="20" y="112"/>
                </a:lnTo>
                <a:lnTo>
                  <a:pt x="12" y="102"/>
                </a:lnTo>
                <a:lnTo>
                  <a:pt x="6" y="92"/>
                </a:lnTo>
                <a:lnTo>
                  <a:pt x="2" y="78"/>
                </a:lnTo>
                <a:lnTo>
                  <a:pt x="0" y="66"/>
                </a:lnTo>
                <a:lnTo>
                  <a:pt x="2" y="52"/>
                </a:lnTo>
                <a:lnTo>
                  <a:pt x="6" y="40"/>
                </a:lnTo>
                <a:lnTo>
                  <a:pt x="12" y="28"/>
                </a:lnTo>
                <a:lnTo>
                  <a:pt x="20" y="18"/>
                </a:lnTo>
                <a:lnTo>
                  <a:pt x="30" y="10"/>
                </a:lnTo>
                <a:lnTo>
                  <a:pt x="40" y="4"/>
                </a:lnTo>
                <a:lnTo>
                  <a:pt x="54" y="2"/>
                </a:lnTo>
                <a:lnTo>
                  <a:pt x="66" y="0"/>
                </a:lnTo>
                <a:lnTo>
                  <a:pt x="80" y="2"/>
                </a:lnTo>
                <a:lnTo>
                  <a:pt x="92" y="4"/>
                </a:lnTo>
                <a:lnTo>
                  <a:pt x="104" y="10"/>
                </a:lnTo>
                <a:lnTo>
                  <a:pt x="114" y="18"/>
                </a:lnTo>
                <a:lnTo>
                  <a:pt x="122" y="28"/>
                </a:lnTo>
                <a:lnTo>
                  <a:pt x="128" y="40"/>
                </a:lnTo>
                <a:lnTo>
                  <a:pt x="132" y="52"/>
                </a:lnTo>
                <a:lnTo>
                  <a:pt x="132" y="64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7616" name="Freeform 32"/>
          <p:cNvSpPr>
            <a:spLocks/>
          </p:cNvSpPr>
          <p:nvPr/>
        </p:nvSpPr>
        <p:spPr bwMode="auto">
          <a:xfrm>
            <a:off x="2039938" y="4348163"/>
            <a:ext cx="209550" cy="209550"/>
          </a:xfrm>
          <a:custGeom>
            <a:avLst/>
            <a:gdLst/>
            <a:ahLst/>
            <a:cxnLst>
              <a:cxn ang="0">
                <a:pos x="132" y="66"/>
              </a:cxn>
              <a:cxn ang="0">
                <a:pos x="130" y="80"/>
              </a:cxn>
              <a:cxn ang="0">
                <a:pos x="126" y="92"/>
              </a:cxn>
              <a:cxn ang="0">
                <a:pos x="120" y="102"/>
              </a:cxn>
              <a:cxn ang="0">
                <a:pos x="112" y="112"/>
              </a:cxn>
              <a:cxn ang="0">
                <a:pos x="102" y="120"/>
              </a:cxn>
              <a:cxn ang="0">
                <a:pos x="92" y="126"/>
              </a:cxn>
              <a:cxn ang="0">
                <a:pos x="80" y="130"/>
              </a:cxn>
              <a:cxn ang="0">
                <a:pos x="66" y="132"/>
              </a:cxn>
              <a:cxn ang="0">
                <a:pos x="52" y="130"/>
              </a:cxn>
              <a:cxn ang="0">
                <a:pos x="40" y="126"/>
              </a:cxn>
              <a:cxn ang="0">
                <a:pos x="30" y="120"/>
              </a:cxn>
              <a:cxn ang="0">
                <a:pos x="20" y="112"/>
              </a:cxn>
              <a:cxn ang="0">
                <a:pos x="12" y="102"/>
              </a:cxn>
              <a:cxn ang="0">
                <a:pos x="6" y="92"/>
              </a:cxn>
              <a:cxn ang="0">
                <a:pos x="2" y="80"/>
              </a:cxn>
              <a:cxn ang="0">
                <a:pos x="0" y="66"/>
              </a:cxn>
              <a:cxn ang="0">
                <a:pos x="2" y="52"/>
              </a:cxn>
              <a:cxn ang="0">
                <a:pos x="6" y="40"/>
              </a:cxn>
              <a:cxn ang="0">
                <a:pos x="12" y="28"/>
              </a:cxn>
              <a:cxn ang="0">
                <a:pos x="20" y="20"/>
              </a:cxn>
              <a:cxn ang="0">
                <a:pos x="30" y="12"/>
              </a:cxn>
              <a:cxn ang="0">
                <a:pos x="40" y="6"/>
              </a:cxn>
              <a:cxn ang="0">
                <a:pos x="52" y="2"/>
              </a:cxn>
              <a:cxn ang="0">
                <a:pos x="66" y="0"/>
              </a:cxn>
              <a:cxn ang="0">
                <a:pos x="80" y="2"/>
              </a:cxn>
              <a:cxn ang="0">
                <a:pos x="92" y="6"/>
              </a:cxn>
              <a:cxn ang="0">
                <a:pos x="102" y="12"/>
              </a:cxn>
              <a:cxn ang="0">
                <a:pos x="112" y="20"/>
              </a:cxn>
              <a:cxn ang="0">
                <a:pos x="120" y="28"/>
              </a:cxn>
              <a:cxn ang="0">
                <a:pos x="126" y="40"/>
              </a:cxn>
              <a:cxn ang="0">
                <a:pos x="130" y="52"/>
              </a:cxn>
              <a:cxn ang="0">
                <a:pos x="130" y="66"/>
              </a:cxn>
              <a:cxn ang="0">
                <a:pos x="132" y="66"/>
              </a:cxn>
            </a:cxnLst>
            <a:rect l="0" t="0" r="r" b="b"/>
            <a:pathLst>
              <a:path w="132" h="132">
                <a:moveTo>
                  <a:pt x="132" y="66"/>
                </a:moveTo>
                <a:lnTo>
                  <a:pt x="130" y="80"/>
                </a:lnTo>
                <a:lnTo>
                  <a:pt x="126" y="92"/>
                </a:lnTo>
                <a:lnTo>
                  <a:pt x="120" y="102"/>
                </a:lnTo>
                <a:lnTo>
                  <a:pt x="112" y="112"/>
                </a:lnTo>
                <a:lnTo>
                  <a:pt x="102" y="120"/>
                </a:lnTo>
                <a:lnTo>
                  <a:pt x="92" y="126"/>
                </a:lnTo>
                <a:lnTo>
                  <a:pt x="80" y="130"/>
                </a:lnTo>
                <a:lnTo>
                  <a:pt x="66" y="132"/>
                </a:lnTo>
                <a:lnTo>
                  <a:pt x="52" y="130"/>
                </a:lnTo>
                <a:lnTo>
                  <a:pt x="40" y="126"/>
                </a:lnTo>
                <a:lnTo>
                  <a:pt x="30" y="120"/>
                </a:lnTo>
                <a:lnTo>
                  <a:pt x="20" y="112"/>
                </a:lnTo>
                <a:lnTo>
                  <a:pt x="12" y="102"/>
                </a:lnTo>
                <a:lnTo>
                  <a:pt x="6" y="92"/>
                </a:lnTo>
                <a:lnTo>
                  <a:pt x="2" y="80"/>
                </a:lnTo>
                <a:lnTo>
                  <a:pt x="0" y="66"/>
                </a:lnTo>
                <a:lnTo>
                  <a:pt x="2" y="52"/>
                </a:lnTo>
                <a:lnTo>
                  <a:pt x="6" y="40"/>
                </a:lnTo>
                <a:lnTo>
                  <a:pt x="12" y="28"/>
                </a:lnTo>
                <a:lnTo>
                  <a:pt x="20" y="20"/>
                </a:lnTo>
                <a:lnTo>
                  <a:pt x="30" y="12"/>
                </a:lnTo>
                <a:lnTo>
                  <a:pt x="40" y="6"/>
                </a:lnTo>
                <a:lnTo>
                  <a:pt x="52" y="2"/>
                </a:lnTo>
                <a:lnTo>
                  <a:pt x="66" y="0"/>
                </a:lnTo>
                <a:lnTo>
                  <a:pt x="80" y="2"/>
                </a:lnTo>
                <a:lnTo>
                  <a:pt x="92" y="6"/>
                </a:lnTo>
                <a:lnTo>
                  <a:pt x="102" y="12"/>
                </a:lnTo>
                <a:lnTo>
                  <a:pt x="112" y="20"/>
                </a:lnTo>
                <a:lnTo>
                  <a:pt x="120" y="28"/>
                </a:lnTo>
                <a:lnTo>
                  <a:pt x="126" y="40"/>
                </a:lnTo>
                <a:lnTo>
                  <a:pt x="130" y="52"/>
                </a:lnTo>
                <a:lnTo>
                  <a:pt x="130" y="66"/>
                </a:lnTo>
                <a:lnTo>
                  <a:pt x="132" y="6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7617" name="Freeform 33"/>
          <p:cNvSpPr>
            <a:spLocks/>
          </p:cNvSpPr>
          <p:nvPr/>
        </p:nvSpPr>
        <p:spPr bwMode="auto">
          <a:xfrm>
            <a:off x="2039938" y="4348163"/>
            <a:ext cx="209550" cy="209550"/>
          </a:xfrm>
          <a:custGeom>
            <a:avLst/>
            <a:gdLst/>
            <a:ahLst/>
            <a:cxnLst>
              <a:cxn ang="0">
                <a:pos x="132" y="66"/>
              </a:cxn>
              <a:cxn ang="0">
                <a:pos x="130" y="80"/>
              </a:cxn>
              <a:cxn ang="0">
                <a:pos x="126" y="92"/>
              </a:cxn>
              <a:cxn ang="0">
                <a:pos x="120" y="102"/>
              </a:cxn>
              <a:cxn ang="0">
                <a:pos x="112" y="112"/>
              </a:cxn>
              <a:cxn ang="0">
                <a:pos x="102" y="120"/>
              </a:cxn>
              <a:cxn ang="0">
                <a:pos x="92" y="126"/>
              </a:cxn>
              <a:cxn ang="0">
                <a:pos x="80" y="130"/>
              </a:cxn>
              <a:cxn ang="0">
                <a:pos x="66" y="132"/>
              </a:cxn>
              <a:cxn ang="0">
                <a:pos x="52" y="130"/>
              </a:cxn>
              <a:cxn ang="0">
                <a:pos x="40" y="126"/>
              </a:cxn>
              <a:cxn ang="0">
                <a:pos x="30" y="120"/>
              </a:cxn>
              <a:cxn ang="0">
                <a:pos x="20" y="112"/>
              </a:cxn>
              <a:cxn ang="0">
                <a:pos x="12" y="102"/>
              </a:cxn>
              <a:cxn ang="0">
                <a:pos x="6" y="92"/>
              </a:cxn>
              <a:cxn ang="0">
                <a:pos x="2" y="80"/>
              </a:cxn>
              <a:cxn ang="0">
                <a:pos x="0" y="66"/>
              </a:cxn>
              <a:cxn ang="0">
                <a:pos x="2" y="52"/>
              </a:cxn>
              <a:cxn ang="0">
                <a:pos x="6" y="40"/>
              </a:cxn>
              <a:cxn ang="0">
                <a:pos x="12" y="28"/>
              </a:cxn>
              <a:cxn ang="0">
                <a:pos x="20" y="20"/>
              </a:cxn>
              <a:cxn ang="0">
                <a:pos x="30" y="12"/>
              </a:cxn>
              <a:cxn ang="0">
                <a:pos x="40" y="6"/>
              </a:cxn>
              <a:cxn ang="0">
                <a:pos x="52" y="2"/>
              </a:cxn>
              <a:cxn ang="0">
                <a:pos x="66" y="0"/>
              </a:cxn>
              <a:cxn ang="0">
                <a:pos x="80" y="2"/>
              </a:cxn>
              <a:cxn ang="0">
                <a:pos x="92" y="6"/>
              </a:cxn>
              <a:cxn ang="0">
                <a:pos x="102" y="12"/>
              </a:cxn>
              <a:cxn ang="0">
                <a:pos x="112" y="20"/>
              </a:cxn>
              <a:cxn ang="0">
                <a:pos x="120" y="28"/>
              </a:cxn>
              <a:cxn ang="0">
                <a:pos x="126" y="40"/>
              </a:cxn>
              <a:cxn ang="0">
                <a:pos x="130" y="52"/>
              </a:cxn>
              <a:cxn ang="0">
                <a:pos x="130" y="66"/>
              </a:cxn>
            </a:cxnLst>
            <a:rect l="0" t="0" r="r" b="b"/>
            <a:pathLst>
              <a:path w="132" h="132">
                <a:moveTo>
                  <a:pt x="132" y="66"/>
                </a:moveTo>
                <a:lnTo>
                  <a:pt x="130" y="80"/>
                </a:lnTo>
                <a:lnTo>
                  <a:pt x="126" y="92"/>
                </a:lnTo>
                <a:lnTo>
                  <a:pt x="120" y="102"/>
                </a:lnTo>
                <a:lnTo>
                  <a:pt x="112" y="112"/>
                </a:lnTo>
                <a:lnTo>
                  <a:pt x="102" y="120"/>
                </a:lnTo>
                <a:lnTo>
                  <a:pt x="92" y="126"/>
                </a:lnTo>
                <a:lnTo>
                  <a:pt x="80" y="130"/>
                </a:lnTo>
                <a:lnTo>
                  <a:pt x="66" y="132"/>
                </a:lnTo>
                <a:lnTo>
                  <a:pt x="52" y="130"/>
                </a:lnTo>
                <a:lnTo>
                  <a:pt x="40" y="126"/>
                </a:lnTo>
                <a:lnTo>
                  <a:pt x="30" y="120"/>
                </a:lnTo>
                <a:lnTo>
                  <a:pt x="20" y="112"/>
                </a:lnTo>
                <a:lnTo>
                  <a:pt x="12" y="102"/>
                </a:lnTo>
                <a:lnTo>
                  <a:pt x="6" y="92"/>
                </a:lnTo>
                <a:lnTo>
                  <a:pt x="2" y="80"/>
                </a:lnTo>
                <a:lnTo>
                  <a:pt x="0" y="66"/>
                </a:lnTo>
                <a:lnTo>
                  <a:pt x="2" y="52"/>
                </a:lnTo>
                <a:lnTo>
                  <a:pt x="6" y="40"/>
                </a:lnTo>
                <a:lnTo>
                  <a:pt x="12" y="28"/>
                </a:lnTo>
                <a:lnTo>
                  <a:pt x="20" y="20"/>
                </a:lnTo>
                <a:lnTo>
                  <a:pt x="30" y="12"/>
                </a:lnTo>
                <a:lnTo>
                  <a:pt x="40" y="6"/>
                </a:lnTo>
                <a:lnTo>
                  <a:pt x="52" y="2"/>
                </a:lnTo>
                <a:lnTo>
                  <a:pt x="66" y="0"/>
                </a:lnTo>
                <a:lnTo>
                  <a:pt x="80" y="2"/>
                </a:lnTo>
                <a:lnTo>
                  <a:pt x="92" y="6"/>
                </a:lnTo>
                <a:lnTo>
                  <a:pt x="102" y="12"/>
                </a:lnTo>
                <a:lnTo>
                  <a:pt x="112" y="20"/>
                </a:lnTo>
                <a:lnTo>
                  <a:pt x="120" y="28"/>
                </a:lnTo>
                <a:lnTo>
                  <a:pt x="126" y="40"/>
                </a:lnTo>
                <a:lnTo>
                  <a:pt x="130" y="52"/>
                </a:lnTo>
                <a:lnTo>
                  <a:pt x="130" y="6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7618" name="Freeform 34"/>
          <p:cNvSpPr>
            <a:spLocks/>
          </p:cNvSpPr>
          <p:nvPr/>
        </p:nvSpPr>
        <p:spPr bwMode="auto">
          <a:xfrm>
            <a:off x="2528888" y="5132388"/>
            <a:ext cx="206375" cy="206375"/>
          </a:xfrm>
          <a:custGeom>
            <a:avLst/>
            <a:gdLst/>
            <a:ahLst/>
            <a:cxnLst>
              <a:cxn ang="0">
                <a:pos x="130" y="66"/>
              </a:cxn>
              <a:cxn ang="0">
                <a:pos x="130" y="78"/>
              </a:cxn>
              <a:cxn ang="0">
                <a:pos x="126" y="90"/>
              </a:cxn>
              <a:cxn ang="0">
                <a:pos x="120" y="102"/>
              </a:cxn>
              <a:cxn ang="0">
                <a:pos x="112" y="112"/>
              </a:cxn>
              <a:cxn ang="0">
                <a:pos x="102" y="120"/>
              </a:cxn>
              <a:cxn ang="0">
                <a:pos x="90" y="126"/>
              </a:cxn>
              <a:cxn ang="0">
                <a:pos x="78" y="130"/>
              </a:cxn>
              <a:cxn ang="0">
                <a:pos x="66" y="130"/>
              </a:cxn>
              <a:cxn ang="0">
                <a:pos x="52" y="130"/>
              </a:cxn>
              <a:cxn ang="0">
                <a:pos x="40" y="126"/>
              </a:cxn>
              <a:cxn ang="0">
                <a:pos x="28" y="120"/>
              </a:cxn>
              <a:cxn ang="0">
                <a:pos x="18" y="112"/>
              </a:cxn>
              <a:cxn ang="0">
                <a:pos x="10" y="102"/>
              </a:cxn>
              <a:cxn ang="0">
                <a:pos x="4" y="90"/>
              </a:cxn>
              <a:cxn ang="0">
                <a:pos x="0" y="78"/>
              </a:cxn>
              <a:cxn ang="0">
                <a:pos x="0" y="66"/>
              </a:cxn>
              <a:cxn ang="0">
                <a:pos x="0" y="52"/>
              </a:cxn>
              <a:cxn ang="0">
                <a:pos x="4" y="40"/>
              </a:cxn>
              <a:cxn ang="0">
                <a:pos x="10" y="28"/>
              </a:cxn>
              <a:cxn ang="0">
                <a:pos x="18" y="18"/>
              </a:cxn>
              <a:cxn ang="0">
                <a:pos x="28" y="10"/>
              </a:cxn>
              <a:cxn ang="0">
                <a:pos x="40" y="4"/>
              </a:cxn>
              <a:cxn ang="0">
                <a:pos x="52" y="0"/>
              </a:cxn>
              <a:cxn ang="0">
                <a:pos x="66" y="0"/>
              </a:cxn>
              <a:cxn ang="0">
                <a:pos x="78" y="0"/>
              </a:cxn>
              <a:cxn ang="0">
                <a:pos x="90" y="4"/>
              </a:cxn>
              <a:cxn ang="0">
                <a:pos x="102" y="10"/>
              </a:cxn>
              <a:cxn ang="0">
                <a:pos x="112" y="18"/>
              </a:cxn>
              <a:cxn ang="0">
                <a:pos x="120" y="28"/>
              </a:cxn>
              <a:cxn ang="0">
                <a:pos x="126" y="40"/>
              </a:cxn>
              <a:cxn ang="0">
                <a:pos x="130" y="52"/>
              </a:cxn>
              <a:cxn ang="0">
                <a:pos x="130" y="64"/>
              </a:cxn>
              <a:cxn ang="0">
                <a:pos x="130" y="66"/>
              </a:cxn>
            </a:cxnLst>
            <a:rect l="0" t="0" r="r" b="b"/>
            <a:pathLst>
              <a:path w="130" h="130">
                <a:moveTo>
                  <a:pt x="130" y="66"/>
                </a:moveTo>
                <a:lnTo>
                  <a:pt x="130" y="78"/>
                </a:lnTo>
                <a:lnTo>
                  <a:pt x="126" y="90"/>
                </a:lnTo>
                <a:lnTo>
                  <a:pt x="120" y="102"/>
                </a:lnTo>
                <a:lnTo>
                  <a:pt x="112" y="112"/>
                </a:lnTo>
                <a:lnTo>
                  <a:pt x="102" y="120"/>
                </a:lnTo>
                <a:lnTo>
                  <a:pt x="90" y="126"/>
                </a:lnTo>
                <a:lnTo>
                  <a:pt x="78" y="130"/>
                </a:lnTo>
                <a:lnTo>
                  <a:pt x="66" y="130"/>
                </a:lnTo>
                <a:lnTo>
                  <a:pt x="52" y="130"/>
                </a:lnTo>
                <a:lnTo>
                  <a:pt x="40" y="126"/>
                </a:lnTo>
                <a:lnTo>
                  <a:pt x="28" y="120"/>
                </a:lnTo>
                <a:lnTo>
                  <a:pt x="18" y="112"/>
                </a:lnTo>
                <a:lnTo>
                  <a:pt x="10" y="102"/>
                </a:lnTo>
                <a:lnTo>
                  <a:pt x="4" y="90"/>
                </a:lnTo>
                <a:lnTo>
                  <a:pt x="0" y="78"/>
                </a:lnTo>
                <a:lnTo>
                  <a:pt x="0" y="66"/>
                </a:lnTo>
                <a:lnTo>
                  <a:pt x="0" y="52"/>
                </a:lnTo>
                <a:lnTo>
                  <a:pt x="4" y="40"/>
                </a:lnTo>
                <a:lnTo>
                  <a:pt x="10" y="28"/>
                </a:lnTo>
                <a:lnTo>
                  <a:pt x="18" y="18"/>
                </a:lnTo>
                <a:lnTo>
                  <a:pt x="28" y="10"/>
                </a:lnTo>
                <a:lnTo>
                  <a:pt x="40" y="4"/>
                </a:lnTo>
                <a:lnTo>
                  <a:pt x="52" y="0"/>
                </a:lnTo>
                <a:lnTo>
                  <a:pt x="66" y="0"/>
                </a:lnTo>
                <a:lnTo>
                  <a:pt x="78" y="0"/>
                </a:lnTo>
                <a:lnTo>
                  <a:pt x="90" y="4"/>
                </a:lnTo>
                <a:lnTo>
                  <a:pt x="102" y="10"/>
                </a:lnTo>
                <a:lnTo>
                  <a:pt x="112" y="18"/>
                </a:lnTo>
                <a:lnTo>
                  <a:pt x="120" y="28"/>
                </a:lnTo>
                <a:lnTo>
                  <a:pt x="126" y="40"/>
                </a:lnTo>
                <a:lnTo>
                  <a:pt x="130" y="52"/>
                </a:lnTo>
                <a:lnTo>
                  <a:pt x="130" y="64"/>
                </a:lnTo>
                <a:lnTo>
                  <a:pt x="130" y="6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7619" name="Freeform 35"/>
          <p:cNvSpPr>
            <a:spLocks/>
          </p:cNvSpPr>
          <p:nvPr/>
        </p:nvSpPr>
        <p:spPr bwMode="auto">
          <a:xfrm>
            <a:off x="2528888" y="5132388"/>
            <a:ext cx="206375" cy="206375"/>
          </a:xfrm>
          <a:custGeom>
            <a:avLst/>
            <a:gdLst/>
            <a:ahLst/>
            <a:cxnLst>
              <a:cxn ang="0">
                <a:pos x="130" y="66"/>
              </a:cxn>
              <a:cxn ang="0">
                <a:pos x="130" y="78"/>
              </a:cxn>
              <a:cxn ang="0">
                <a:pos x="126" y="90"/>
              </a:cxn>
              <a:cxn ang="0">
                <a:pos x="120" y="102"/>
              </a:cxn>
              <a:cxn ang="0">
                <a:pos x="112" y="112"/>
              </a:cxn>
              <a:cxn ang="0">
                <a:pos x="102" y="120"/>
              </a:cxn>
              <a:cxn ang="0">
                <a:pos x="90" y="126"/>
              </a:cxn>
              <a:cxn ang="0">
                <a:pos x="78" y="130"/>
              </a:cxn>
              <a:cxn ang="0">
                <a:pos x="66" y="130"/>
              </a:cxn>
              <a:cxn ang="0">
                <a:pos x="52" y="130"/>
              </a:cxn>
              <a:cxn ang="0">
                <a:pos x="40" y="126"/>
              </a:cxn>
              <a:cxn ang="0">
                <a:pos x="28" y="120"/>
              </a:cxn>
              <a:cxn ang="0">
                <a:pos x="18" y="112"/>
              </a:cxn>
              <a:cxn ang="0">
                <a:pos x="10" y="102"/>
              </a:cxn>
              <a:cxn ang="0">
                <a:pos x="4" y="90"/>
              </a:cxn>
              <a:cxn ang="0">
                <a:pos x="0" y="78"/>
              </a:cxn>
              <a:cxn ang="0">
                <a:pos x="0" y="66"/>
              </a:cxn>
              <a:cxn ang="0">
                <a:pos x="0" y="52"/>
              </a:cxn>
              <a:cxn ang="0">
                <a:pos x="4" y="40"/>
              </a:cxn>
              <a:cxn ang="0">
                <a:pos x="10" y="28"/>
              </a:cxn>
              <a:cxn ang="0">
                <a:pos x="18" y="18"/>
              </a:cxn>
              <a:cxn ang="0">
                <a:pos x="28" y="10"/>
              </a:cxn>
              <a:cxn ang="0">
                <a:pos x="40" y="4"/>
              </a:cxn>
              <a:cxn ang="0">
                <a:pos x="52" y="0"/>
              </a:cxn>
              <a:cxn ang="0">
                <a:pos x="66" y="0"/>
              </a:cxn>
              <a:cxn ang="0">
                <a:pos x="78" y="0"/>
              </a:cxn>
              <a:cxn ang="0">
                <a:pos x="90" y="4"/>
              </a:cxn>
              <a:cxn ang="0">
                <a:pos x="102" y="10"/>
              </a:cxn>
              <a:cxn ang="0">
                <a:pos x="112" y="18"/>
              </a:cxn>
              <a:cxn ang="0">
                <a:pos x="120" y="28"/>
              </a:cxn>
              <a:cxn ang="0">
                <a:pos x="126" y="40"/>
              </a:cxn>
              <a:cxn ang="0">
                <a:pos x="130" y="52"/>
              </a:cxn>
              <a:cxn ang="0">
                <a:pos x="130" y="64"/>
              </a:cxn>
            </a:cxnLst>
            <a:rect l="0" t="0" r="r" b="b"/>
            <a:pathLst>
              <a:path w="130" h="130">
                <a:moveTo>
                  <a:pt x="130" y="66"/>
                </a:moveTo>
                <a:lnTo>
                  <a:pt x="130" y="78"/>
                </a:lnTo>
                <a:lnTo>
                  <a:pt x="126" y="90"/>
                </a:lnTo>
                <a:lnTo>
                  <a:pt x="120" y="102"/>
                </a:lnTo>
                <a:lnTo>
                  <a:pt x="112" y="112"/>
                </a:lnTo>
                <a:lnTo>
                  <a:pt x="102" y="120"/>
                </a:lnTo>
                <a:lnTo>
                  <a:pt x="90" y="126"/>
                </a:lnTo>
                <a:lnTo>
                  <a:pt x="78" y="130"/>
                </a:lnTo>
                <a:lnTo>
                  <a:pt x="66" y="130"/>
                </a:lnTo>
                <a:lnTo>
                  <a:pt x="52" y="130"/>
                </a:lnTo>
                <a:lnTo>
                  <a:pt x="40" y="126"/>
                </a:lnTo>
                <a:lnTo>
                  <a:pt x="28" y="120"/>
                </a:lnTo>
                <a:lnTo>
                  <a:pt x="18" y="112"/>
                </a:lnTo>
                <a:lnTo>
                  <a:pt x="10" y="102"/>
                </a:lnTo>
                <a:lnTo>
                  <a:pt x="4" y="90"/>
                </a:lnTo>
                <a:lnTo>
                  <a:pt x="0" y="78"/>
                </a:lnTo>
                <a:lnTo>
                  <a:pt x="0" y="66"/>
                </a:lnTo>
                <a:lnTo>
                  <a:pt x="0" y="52"/>
                </a:lnTo>
                <a:lnTo>
                  <a:pt x="4" y="40"/>
                </a:lnTo>
                <a:lnTo>
                  <a:pt x="10" y="28"/>
                </a:lnTo>
                <a:lnTo>
                  <a:pt x="18" y="18"/>
                </a:lnTo>
                <a:lnTo>
                  <a:pt x="28" y="10"/>
                </a:lnTo>
                <a:lnTo>
                  <a:pt x="40" y="4"/>
                </a:lnTo>
                <a:lnTo>
                  <a:pt x="52" y="0"/>
                </a:lnTo>
                <a:lnTo>
                  <a:pt x="66" y="0"/>
                </a:lnTo>
                <a:lnTo>
                  <a:pt x="78" y="0"/>
                </a:lnTo>
                <a:lnTo>
                  <a:pt x="90" y="4"/>
                </a:lnTo>
                <a:lnTo>
                  <a:pt x="102" y="10"/>
                </a:lnTo>
                <a:lnTo>
                  <a:pt x="112" y="18"/>
                </a:lnTo>
                <a:lnTo>
                  <a:pt x="120" y="28"/>
                </a:lnTo>
                <a:lnTo>
                  <a:pt x="126" y="40"/>
                </a:lnTo>
                <a:lnTo>
                  <a:pt x="130" y="52"/>
                </a:lnTo>
                <a:lnTo>
                  <a:pt x="130" y="64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7620" name="Freeform 36"/>
          <p:cNvSpPr>
            <a:spLocks/>
          </p:cNvSpPr>
          <p:nvPr/>
        </p:nvSpPr>
        <p:spPr bwMode="auto">
          <a:xfrm>
            <a:off x="3656013" y="4627563"/>
            <a:ext cx="209550" cy="206375"/>
          </a:xfrm>
          <a:custGeom>
            <a:avLst/>
            <a:gdLst/>
            <a:ahLst/>
            <a:cxnLst>
              <a:cxn ang="0">
                <a:pos x="132" y="64"/>
              </a:cxn>
              <a:cxn ang="0">
                <a:pos x="130" y="78"/>
              </a:cxn>
              <a:cxn ang="0">
                <a:pos x="126" y="90"/>
              </a:cxn>
              <a:cxn ang="0">
                <a:pos x="120" y="102"/>
              </a:cxn>
              <a:cxn ang="0">
                <a:pos x="112" y="112"/>
              </a:cxn>
              <a:cxn ang="0">
                <a:pos x="102" y="120"/>
              </a:cxn>
              <a:cxn ang="0">
                <a:pos x="92" y="126"/>
              </a:cxn>
              <a:cxn ang="0">
                <a:pos x="80" y="130"/>
              </a:cxn>
              <a:cxn ang="0">
                <a:pos x="66" y="130"/>
              </a:cxn>
              <a:cxn ang="0">
                <a:pos x="52" y="130"/>
              </a:cxn>
              <a:cxn ang="0">
                <a:pos x="40" y="126"/>
              </a:cxn>
              <a:cxn ang="0">
                <a:pos x="30" y="120"/>
              </a:cxn>
              <a:cxn ang="0">
                <a:pos x="20" y="112"/>
              </a:cxn>
              <a:cxn ang="0">
                <a:pos x="12" y="102"/>
              </a:cxn>
              <a:cxn ang="0">
                <a:pos x="6" y="90"/>
              </a:cxn>
              <a:cxn ang="0">
                <a:pos x="2" y="78"/>
              </a:cxn>
              <a:cxn ang="0">
                <a:pos x="0" y="64"/>
              </a:cxn>
              <a:cxn ang="0">
                <a:pos x="2" y="52"/>
              </a:cxn>
              <a:cxn ang="0">
                <a:pos x="6" y="40"/>
              </a:cxn>
              <a:cxn ang="0">
                <a:pos x="12" y="28"/>
              </a:cxn>
              <a:cxn ang="0">
                <a:pos x="20" y="18"/>
              </a:cxn>
              <a:cxn ang="0">
                <a:pos x="30" y="10"/>
              </a:cxn>
              <a:cxn ang="0">
                <a:pos x="40" y="4"/>
              </a:cxn>
              <a:cxn ang="0">
                <a:pos x="52" y="0"/>
              </a:cxn>
              <a:cxn ang="0">
                <a:pos x="66" y="0"/>
              </a:cxn>
              <a:cxn ang="0">
                <a:pos x="80" y="0"/>
              </a:cxn>
              <a:cxn ang="0">
                <a:pos x="92" y="4"/>
              </a:cxn>
              <a:cxn ang="0">
                <a:pos x="102" y="10"/>
              </a:cxn>
              <a:cxn ang="0">
                <a:pos x="112" y="18"/>
              </a:cxn>
              <a:cxn ang="0">
                <a:pos x="120" y="28"/>
              </a:cxn>
              <a:cxn ang="0">
                <a:pos x="126" y="40"/>
              </a:cxn>
              <a:cxn ang="0">
                <a:pos x="130" y="52"/>
              </a:cxn>
              <a:cxn ang="0">
                <a:pos x="130" y="64"/>
              </a:cxn>
              <a:cxn ang="0">
                <a:pos x="132" y="64"/>
              </a:cxn>
            </a:cxnLst>
            <a:rect l="0" t="0" r="r" b="b"/>
            <a:pathLst>
              <a:path w="132" h="130">
                <a:moveTo>
                  <a:pt x="132" y="64"/>
                </a:moveTo>
                <a:lnTo>
                  <a:pt x="130" y="78"/>
                </a:lnTo>
                <a:lnTo>
                  <a:pt x="126" y="90"/>
                </a:lnTo>
                <a:lnTo>
                  <a:pt x="120" y="102"/>
                </a:lnTo>
                <a:lnTo>
                  <a:pt x="112" y="112"/>
                </a:lnTo>
                <a:lnTo>
                  <a:pt x="102" y="120"/>
                </a:lnTo>
                <a:lnTo>
                  <a:pt x="92" y="126"/>
                </a:lnTo>
                <a:lnTo>
                  <a:pt x="80" y="130"/>
                </a:lnTo>
                <a:lnTo>
                  <a:pt x="66" y="130"/>
                </a:lnTo>
                <a:lnTo>
                  <a:pt x="52" y="130"/>
                </a:lnTo>
                <a:lnTo>
                  <a:pt x="40" y="126"/>
                </a:lnTo>
                <a:lnTo>
                  <a:pt x="30" y="120"/>
                </a:lnTo>
                <a:lnTo>
                  <a:pt x="20" y="112"/>
                </a:lnTo>
                <a:lnTo>
                  <a:pt x="12" y="102"/>
                </a:lnTo>
                <a:lnTo>
                  <a:pt x="6" y="90"/>
                </a:lnTo>
                <a:lnTo>
                  <a:pt x="2" y="78"/>
                </a:lnTo>
                <a:lnTo>
                  <a:pt x="0" y="64"/>
                </a:lnTo>
                <a:lnTo>
                  <a:pt x="2" y="52"/>
                </a:lnTo>
                <a:lnTo>
                  <a:pt x="6" y="40"/>
                </a:lnTo>
                <a:lnTo>
                  <a:pt x="12" y="28"/>
                </a:lnTo>
                <a:lnTo>
                  <a:pt x="20" y="18"/>
                </a:lnTo>
                <a:lnTo>
                  <a:pt x="30" y="10"/>
                </a:lnTo>
                <a:lnTo>
                  <a:pt x="40" y="4"/>
                </a:lnTo>
                <a:lnTo>
                  <a:pt x="52" y="0"/>
                </a:lnTo>
                <a:lnTo>
                  <a:pt x="66" y="0"/>
                </a:lnTo>
                <a:lnTo>
                  <a:pt x="80" y="0"/>
                </a:lnTo>
                <a:lnTo>
                  <a:pt x="92" y="4"/>
                </a:lnTo>
                <a:lnTo>
                  <a:pt x="102" y="10"/>
                </a:lnTo>
                <a:lnTo>
                  <a:pt x="112" y="18"/>
                </a:lnTo>
                <a:lnTo>
                  <a:pt x="120" y="28"/>
                </a:lnTo>
                <a:lnTo>
                  <a:pt x="126" y="40"/>
                </a:lnTo>
                <a:lnTo>
                  <a:pt x="130" y="52"/>
                </a:lnTo>
                <a:lnTo>
                  <a:pt x="130" y="64"/>
                </a:lnTo>
                <a:lnTo>
                  <a:pt x="132" y="6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7621" name="Freeform 37"/>
          <p:cNvSpPr>
            <a:spLocks/>
          </p:cNvSpPr>
          <p:nvPr/>
        </p:nvSpPr>
        <p:spPr bwMode="auto">
          <a:xfrm>
            <a:off x="3656013" y="4627563"/>
            <a:ext cx="209550" cy="206375"/>
          </a:xfrm>
          <a:custGeom>
            <a:avLst/>
            <a:gdLst/>
            <a:ahLst/>
            <a:cxnLst>
              <a:cxn ang="0">
                <a:pos x="132" y="64"/>
              </a:cxn>
              <a:cxn ang="0">
                <a:pos x="130" y="78"/>
              </a:cxn>
              <a:cxn ang="0">
                <a:pos x="126" y="90"/>
              </a:cxn>
              <a:cxn ang="0">
                <a:pos x="120" y="102"/>
              </a:cxn>
              <a:cxn ang="0">
                <a:pos x="112" y="112"/>
              </a:cxn>
              <a:cxn ang="0">
                <a:pos x="102" y="120"/>
              </a:cxn>
              <a:cxn ang="0">
                <a:pos x="92" y="126"/>
              </a:cxn>
              <a:cxn ang="0">
                <a:pos x="80" y="130"/>
              </a:cxn>
              <a:cxn ang="0">
                <a:pos x="66" y="130"/>
              </a:cxn>
              <a:cxn ang="0">
                <a:pos x="52" y="130"/>
              </a:cxn>
              <a:cxn ang="0">
                <a:pos x="40" y="126"/>
              </a:cxn>
              <a:cxn ang="0">
                <a:pos x="30" y="120"/>
              </a:cxn>
              <a:cxn ang="0">
                <a:pos x="20" y="112"/>
              </a:cxn>
              <a:cxn ang="0">
                <a:pos x="12" y="102"/>
              </a:cxn>
              <a:cxn ang="0">
                <a:pos x="6" y="90"/>
              </a:cxn>
              <a:cxn ang="0">
                <a:pos x="2" y="78"/>
              </a:cxn>
              <a:cxn ang="0">
                <a:pos x="0" y="64"/>
              </a:cxn>
              <a:cxn ang="0">
                <a:pos x="2" y="52"/>
              </a:cxn>
              <a:cxn ang="0">
                <a:pos x="6" y="40"/>
              </a:cxn>
              <a:cxn ang="0">
                <a:pos x="12" y="28"/>
              </a:cxn>
              <a:cxn ang="0">
                <a:pos x="20" y="18"/>
              </a:cxn>
              <a:cxn ang="0">
                <a:pos x="30" y="10"/>
              </a:cxn>
              <a:cxn ang="0">
                <a:pos x="40" y="4"/>
              </a:cxn>
              <a:cxn ang="0">
                <a:pos x="52" y="0"/>
              </a:cxn>
              <a:cxn ang="0">
                <a:pos x="66" y="0"/>
              </a:cxn>
              <a:cxn ang="0">
                <a:pos x="80" y="0"/>
              </a:cxn>
              <a:cxn ang="0">
                <a:pos x="92" y="4"/>
              </a:cxn>
              <a:cxn ang="0">
                <a:pos x="102" y="10"/>
              </a:cxn>
              <a:cxn ang="0">
                <a:pos x="112" y="18"/>
              </a:cxn>
              <a:cxn ang="0">
                <a:pos x="120" y="28"/>
              </a:cxn>
              <a:cxn ang="0">
                <a:pos x="126" y="40"/>
              </a:cxn>
              <a:cxn ang="0">
                <a:pos x="130" y="52"/>
              </a:cxn>
              <a:cxn ang="0">
                <a:pos x="130" y="64"/>
              </a:cxn>
            </a:cxnLst>
            <a:rect l="0" t="0" r="r" b="b"/>
            <a:pathLst>
              <a:path w="132" h="130">
                <a:moveTo>
                  <a:pt x="132" y="64"/>
                </a:moveTo>
                <a:lnTo>
                  <a:pt x="130" y="78"/>
                </a:lnTo>
                <a:lnTo>
                  <a:pt x="126" y="90"/>
                </a:lnTo>
                <a:lnTo>
                  <a:pt x="120" y="102"/>
                </a:lnTo>
                <a:lnTo>
                  <a:pt x="112" y="112"/>
                </a:lnTo>
                <a:lnTo>
                  <a:pt x="102" y="120"/>
                </a:lnTo>
                <a:lnTo>
                  <a:pt x="92" y="126"/>
                </a:lnTo>
                <a:lnTo>
                  <a:pt x="80" y="130"/>
                </a:lnTo>
                <a:lnTo>
                  <a:pt x="66" y="130"/>
                </a:lnTo>
                <a:lnTo>
                  <a:pt x="52" y="130"/>
                </a:lnTo>
                <a:lnTo>
                  <a:pt x="40" y="126"/>
                </a:lnTo>
                <a:lnTo>
                  <a:pt x="30" y="120"/>
                </a:lnTo>
                <a:lnTo>
                  <a:pt x="20" y="112"/>
                </a:lnTo>
                <a:lnTo>
                  <a:pt x="12" y="102"/>
                </a:lnTo>
                <a:lnTo>
                  <a:pt x="6" y="90"/>
                </a:lnTo>
                <a:lnTo>
                  <a:pt x="2" y="78"/>
                </a:lnTo>
                <a:lnTo>
                  <a:pt x="0" y="64"/>
                </a:lnTo>
                <a:lnTo>
                  <a:pt x="2" y="52"/>
                </a:lnTo>
                <a:lnTo>
                  <a:pt x="6" y="40"/>
                </a:lnTo>
                <a:lnTo>
                  <a:pt x="12" y="28"/>
                </a:lnTo>
                <a:lnTo>
                  <a:pt x="20" y="18"/>
                </a:lnTo>
                <a:lnTo>
                  <a:pt x="30" y="10"/>
                </a:lnTo>
                <a:lnTo>
                  <a:pt x="40" y="4"/>
                </a:lnTo>
                <a:lnTo>
                  <a:pt x="52" y="0"/>
                </a:lnTo>
                <a:lnTo>
                  <a:pt x="66" y="0"/>
                </a:lnTo>
                <a:lnTo>
                  <a:pt x="80" y="0"/>
                </a:lnTo>
                <a:lnTo>
                  <a:pt x="92" y="4"/>
                </a:lnTo>
                <a:lnTo>
                  <a:pt x="102" y="10"/>
                </a:lnTo>
                <a:lnTo>
                  <a:pt x="112" y="18"/>
                </a:lnTo>
                <a:lnTo>
                  <a:pt x="120" y="28"/>
                </a:lnTo>
                <a:lnTo>
                  <a:pt x="126" y="40"/>
                </a:lnTo>
                <a:lnTo>
                  <a:pt x="130" y="52"/>
                </a:lnTo>
                <a:lnTo>
                  <a:pt x="130" y="64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7622" name="Rectangle 38"/>
          <p:cNvSpPr>
            <a:spLocks noChangeArrowheads="1"/>
          </p:cNvSpPr>
          <p:nvPr/>
        </p:nvSpPr>
        <p:spPr bwMode="auto">
          <a:xfrm>
            <a:off x="5829300" y="5754688"/>
            <a:ext cx="1112838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 dirty="0">
                <a:solidFill>
                  <a:srgbClr val="231F20"/>
                </a:solidFill>
                <a:latin typeface="Arial" charset="0"/>
              </a:rPr>
              <a:t>Metaphase</a:t>
            </a:r>
          </a:p>
          <a:p>
            <a:r>
              <a:rPr lang="en-US" sz="1200" b="1" dirty="0">
                <a:solidFill>
                  <a:srgbClr val="231F20"/>
                </a:solidFill>
                <a:latin typeface="Arial" charset="0"/>
              </a:rPr>
              <a:t>chromosome</a:t>
            </a:r>
            <a:endParaRPr lang="en-US" sz="1800" b="1" dirty="0">
              <a:latin typeface="Arial" charset="0"/>
            </a:endParaRPr>
          </a:p>
          <a:p>
            <a:r>
              <a:rPr lang="en-US" sz="1200" b="1" dirty="0">
                <a:solidFill>
                  <a:srgbClr val="231F20"/>
                </a:solidFill>
                <a:latin typeface="Arial" charset="0"/>
              </a:rPr>
              <a:t>(at midpoint</a:t>
            </a:r>
            <a:endParaRPr lang="en-US" sz="1800" b="1" dirty="0">
              <a:latin typeface="Arial" charset="0"/>
            </a:endParaRPr>
          </a:p>
          <a:p>
            <a:r>
              <a:rPr lang="en-US" sz="1200" b="1" dirty="0">
                <a:solidFill>
                  <a:srgbClr val="231F20"/>
                </a:solidFill>
                <a:latin typeface="Arial" charset="0"/>
              </a:rPr>
              <a:t>of cell division)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67623" name="Rectangle 39"/>
          <p:cNvSpPr>
            <a:spLocks noChangeArrowheads="1"/>
          </p:cNvSpPr>
          <p:nvPr/>
        </p:nvSpPr>
        <p:spPr bwMode="auto">
          <a:xfrm>
            <a:off x="4721225" y="2862263"/>
            <a:ext cx="2624138" cy="54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 dirty="0">
                <a:solidFill>
                  <a:srgbClr val="231F20"/>
                </a:solidFill>
                <a:latin typeface="Arial" charset="0"/>
              </a:rPr>
              <a:t>Nucleosome (10-nm diameter; eight </a:t>
            </a:r>
          </a:p>
          <a:p>
            <a:r>
              <a:rPr lang="en-US" sz="1200" b="1" dirty="0">
                <a:solidFill>
                  <a:srgbClr val="231F20"/>
                </a:solidFill>
                <a:latin typeface="Arial" charset="0"/>
              </a:rPr>
              <a:t>histone proteins wrapped by two </a:t>
            </a:r>
            <a:endParaRPr lang="en-US" sz="1800" b="1" dirty="0">
              <a:latin typeface="Arial" charset="0"/>
            </a:endParaRPr>
          </a:p>
          <a:p>
            <a:r>
              <a:rPr lang="en-US" sz="1200" b="1" dirty="0">
                <a:solidFill>
                  <a:srgbClr val="231F20"/>
                </a:solidFill>
                <a:latin typeface="Arial" charset="0"/>
              </a:rPr>
              <a:t>winds of the DNA double helix)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67624" name="Rectangle 40"/>
          <p:cNvSpPr>
            <a:spLocks noChangeArrowheads="1"/>
          </p:cNvSpPr>
          <p:nvPr/>
        </p:nvSpPr>
        <p:spPr bwMode="auto">
          <a:xfrm>
            <a:off x="5095875" y="2655888"/>
            <a:ext cx="828675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 dirty="0">
                <a:solidFill>
                  <a:srgbClr val="231F20"/>
                </a:solidFill>
                <a:latin typeface="Arial" charset="0"/>
              </a:rPr>
              <a:t>Linker DNA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67625" name="Rectangle 41"/>
          <p:cNvSpPr>
            <a:spLocks noChangeArrowheads="1"/>
          </p:cNvSpPr>
          <p:nvPr/>
        </p:nvSpPr>
        <p:spPr bwMode="auto">
          <a:xfrm>
            <a:off x="4159250" y="1509713"/>
            <a:ext cx="642938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 dirty="0">
                <a:solidFill>
                  <a:srgbClr val="231F20"/>
                </a:solidFill>
                <a:latin typeface="Arial" charset="0"/>
              </a:rPr>
              <a:t>Histones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67626" name="Rectangle 42"/>
          <p:cNvSpPr>
            <a:spLocks noChangeArrowheads="1"/>
          </p:cNvSpPr>
          <p:nvPr/>
        </p:nvSpPr>
        <p:spPr bwMode="auto">
          <a:xfrm>
            <a:off x="3260725" y="3252788"/>
            <a:ext cx="2190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dirty="0">
                <a:solidFill>
                  <a:srgbClr val="231F20"/>
                </a:solidFill>
                <a:latin typeface="Arial Black" charset="0"/>
              </a:rPr>
              <a:t>(a)</a:t>
            </a:r>
            <a:endParaRPr lang="en-US" sz="1800" dirty="0">
              <a:latin typeface="Arial" charset="0"/>
            </a:endParaRPr>
          </a:p>
        </p:txBody>
      </p:sp>
      <p:sp>
        <p:nvSpPr>
          <p:cNvPr id="67627" name="Rectangle 43"/>
          <p:cNvSpPr>
            <a:spLocks noChangeArrowheads="1"/>
          </p:cNvSpPr>
          <p:nvPr/>
        </p:nvSpPr>
        <p:spPr bwMode="auto">
          <a:xfrm>
            <a:off x="3489325" y="6215063"/>
            <a:ext cx="2190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dirty="0">
                <a:solidFill>
                  <a:srgbClr val="231F20"/>
                </a:solidFill>
                <a:latin typeface="Arial Black" charset="0"/>
              </a:rPr>
              <a:t>(b)</a:t>
            </a:r>
            <a:endParaRPr lang="en-US" sz="1800" dirty="0">
              <a:latin typeface="Arial" charset="0"/>
            </a:endParaRPr>
          </a:p>
        </p:txBody>
      </p:sp>
      <p:sp>
        <p:nvSpPr>
          <p:cNvPr id="67628" name="Rectangle 44"/>
          <p:cNvSpPr>
            <a:spLocks noChangeArrowheads="1"/>
          </p:cNvSpPr>
          <p:nvPr/>
        </p:nvSpPr>
        <p:spPr bwMode="auto">
          <a:xfrm>
            <a:off x="2505075" y="785813"/>
            <a:ext cx="109538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 dirty="0">
                <a:solidFill>
                  <a:srgbClr val="231F20"/>
                </a:solidFill>
                <a:latin typeface="Arial Black" charset="0"/>
              </a:rPr>
              <a:t>1</a:t>
            </a:r>
            <a:endParaRPr lang="en-US" sz="1800" dirty="0">
              <a:latin typeface="Arial" charset="0"/>
            </a:endParaRPr>
          </a:p>
        </p:txBody>
      </p:sp>
      <p:sp>
        <p:nvSpPr>
          <p:cNvPr id="67629" name="Rectangle 45"/>
          <p:cNvSpPr>
            <a:spLocks noChangeArrowheads="1"/>
          </p:cNvSpPr>
          <p:nvPr/>
        </p:nvSpPr>
        <p:spPr bwMode="auto">
          <a:xfrm>
            <a:off x="2452688" y="828675"/>
            <a:ext cx="15319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 dirty="0">
                <a:solidFill>
                  <a:srgbClr val="231F20"/>
                </a:solidFill>
                <a:latin typeface="Arial" charset="0"/>
              </a:rPr>
              <a:t>      DNA double</a:t>
            </a:r>
          </a:p>
          <a:p>
            <a:r>
              <a:rPr lang="en-US" sz="1200" b="1" dirty="0">
                <a:solidFill>
                  <a:srgbClr val="231F20"/>
                </a:solidFill>
                <a:latin typeface="Arial" charset="0"/>
              </a:rPr>
              <a:t>helix (2-nm diameter)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67630" name="Rectangle 46"/>
          <p:cNvSpPr>
            <a:spLocks noChangeArrowheads="1"/>
          </p:cNvSpPr>
          <p:nvPr/>
        </p:nvSpPr>
        <p:spPr bwMode="auto">
          <a:xfrm>
            <a:off x="1914525" y="1614488"/>
            <a:ext cx="109538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 dirty="0">
                <a:solidFill>
                  <a:srgbClr val="231F20"/>
                </a:solidFill>
                <a:latin typeface="Arial Black" charset="0"/>
              </a:rPr>
              <a:t>2</a:t>
            </a:r>
            <a:endParaRPr lang="en-US" sz="1800" dirty="0">
              <a:latin typeface="Arial" charset="0"/>
            </a:endParaRPr>
          </a:p>
        </p:txBody>
      </p:sp>
      <p:sp>
        <p:nvSpPr>
          <p:cNvPr id="67631" name="Rectangle 47"/>
          <p:cNvSpPr>
            <a:spLocks noChangeArrowheads="1"/>
          </p:cNvSpPr>
          <p:nvPr/>
        </p:nvSpPr>
        <p:spPr bwMode="auto">
          <a:xfrm>
            <a:off x="1862138" y="1657350"/>
            <a:ext cx="136525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 dirty="0">
                <a:solidFill>
                  <a:srgbClr val="231F20"/>
                </a:solidFill>
                <a:latin typeface="Arial" charset="0"/>
              </a:rPr>
              <a:t>      Chromatin</a:t>
            </a:r>
          </a:p>
          <a:p>
            <a:r>
              <a:rPr lang="en-US" sz="1200" b="1" dirty="0">
                <a:solidFill>
                  <a:srgbClr val="231F20"/>
                </a:solidFill>
                <a:latin typeface="Arial" charset="0"/>
              </a:rPr>
              <a:t>(“beads on a  </a:t>
            </a:r>
            <a:endParaRPr lang="en-US" sz="1800" b="1" dirty="0">
              <a:latin typeface="Arial" charset="0"/>
            </a:endParaRPr>
          </a:p>
          <a:p>
            <a:r>
              <a:rPr lang="en-US" sz="1200" b="1" dirty="0">
                <a:solidFill>
                  <a:srgbClr val="231F20"/>
                </a:solidFill>
                <a:latin typeface="Arial" charset="0"/>
              </a:rPr>
              <a:t>string”) structure</a:t>
            </a:r>
          </a:p>
          <a:p>
            <a:r>
              <a:rPr lang="en-US" sz="1200" b="1" dirty="0">
                <a:solidFill>
                  <a:srgbClr val="231F20"/>
                </a:solidFill>
                <a:latin typeface="Arial" charset="0"/>
              </a:rPr>
              <a:t>with nucleosomes </a:t>
            </a:r>
          </a:p>
        </p:txBody>
      </p:sp>
      <p:sp>
        <p:nvSpPr>
          <p:cNvPr id="67632" name="Rectangle 48"/>
          <p:cNvSpPr>
            <a:spLocks noChangeArrowheads="1"/>
          </p:cNvSpPr>
          <p:nvPr/>
        </p:nvSpPr>
        <p:spPr bwMode="auto">
          <a:xfrm>
            <a:off x="2092325" y="4329113"/>
            <a:ext cx="109538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 dirty="0">
                <a:solidFill>
                  <a:srgbClr val="231F20"/>
                </a:solidFill>
                <a:latin typeface="Arial Black" charset="0"/>
              </a:rPr>
              <a:t>3</a:t>
            </a:r>
            <a:endParaRPr lang="en-US" sz="1800" dirty="0">
              <a:latin typeface="Arial" charset="0"/>
            </a:endParaRPr>
          </a:p>
        </p:txBody>
      </p:sp>
      <p:sp>
        <p:nvSpPr>
          <p:cNvPr id="67633" name="Rectangle 49"/>
          <p:cNvSpPr>
            <a:spLocks noChangeArrowheads="1"/>
          </p:cNvSpPr>
          <p:nvPr/>
        </p:nvSpPr>
        <p:spPr bwMode="auto">
          <a:xfrm>
            <a:off x="2046288" y="4368800"/>
            <a:ext cx="1522412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 dirty="0">
                <a:solidFill>
                  <a:srgbClr val="231F20"/>
                </a:solidFill>
                <a:latin typeface="Arial" charset="0"/>
              </a:rPr>
              <a:t>      Tight helical fiber</a:t>
            </a:r>
          </a:p>
          <a:p>
            <a:r>
              <a:rPr lang="en-US" sz="1200" b="1" dirty="0">
                <a:solidFill>
                  <a:srgbClr val="231F20"/>
                </a:solidFill>
                <a:latin typeface="Arial" charset="0"/>
              </a:rPr>
              <a:t>(30-nm diameter)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67634" name="Rectangle 50"/>
          <p:cNvSpPr>
            <a:spLocks noChangeArrowheads="1"/>
          </p:cNvSpPr>
          <p:nvPr/>
        </p:nvSpPr>
        <p:spPr bwMode="auto">
          <a:xfrm>
            <a:off x="2584450" y="5113338"/>
            <a:ext cx="109538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 dirty="0">
                <a:solidFill>
                  <a:srgbClr val="231F20"/>
                </a:solidFill>
                <a:latin typeface="Arial Black" charset="0"/>
              </a:rPr>
              <a:t>5</a:t>
            </a:r>
            <a:endParaRPr lang="en-US" sz="1800" dirty="0">
              <a:latin typeface="Arial" charset="0"/>
            </a:endParaRPr>
          </a:p>
        </p:txBody>
      </p:sp>
      <p:sp>
        <p:nvSpPr>
          <p:cNvPr id="67635" name="Rectangle 51"/>
          <p:cNvSpPr>
            <a:spLocks noChangeArrowheads="1"/>
          </p:cNvSpPr>
          <p:nvPr/>
        </p:nvSpPr>
        <p:spPr bwMode="auto">
          <a:xfrm>
            <a:off x="2535238" y="5157788"/>
            <a:ext cx="13096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 dirty="0">
                <a:solidFill>
                  <a:srgbClr val="231F20"/>
                </a:solidFill>
                <a:latin typeface="Arial" charset="0"/>
              </a:rPr>
              <a:t>      Chromatid</a:t>
            </a:r>
          </a:p>
          <a:p>
            <a:r>
              <a:rPr lang="en-US" sz="1200" b="1" dirty="0">
                <a:solidFill>
                  <a:srgbClr val="231F20"/>
                </a:solidFill>
                <a:latin typeface="Arial" charset="0"/>
              </a:rPr>
              <a:t>(700-nm diameter)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67636" name="Rectangle 52"/>
          <p:cNvSpPr>
            <a:spLocks noChangeArrowheads="1"/>
          </p:cNvSpPr>
          <p:nvPr/>
        </p:nvSpPr>
        <p:spPr bwMode="auto">
          <a:xfrm>
            <a:off x="3702050" y="4608513"/>
            <a:ext cx="109538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 dirty="0">
                <a:solidFill>
                  <a:srgbClr val="231F20"/>
                </a:solidFill>
                <a:latin typeface="Arial Black" charset="0"/>
              </a:rPr>
              <a:t>4</a:t>
            </a:r>
            <a:endParaRPr lang="en-US" sz="1800" dirty="0">
              <a:latin typeface="Arial" charset="0"/>
            </a:endParaRPr>
          </a:p>
        </p:txBody>
      </p:sp>
      <p:sp>
        <p:nvSpPr>
          <p:cNvPr id="67637" name="Rectangle 53"/>
          <p:cNvSpPr>
            <a:spLocks noChangeArrowheads="1"/>
          </p:cNvSpPr>
          <p:nvPr/>
        </p:nvSpPr>
        <p:spPr bwMode="auto">
          <a:xfrm>
            <a:off x="3662363" y="4645025"/>
            <a:ext cx="1438275" cy="54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 dirty="0">
                <a:solidFill>
                  <a:srgbClr val="231F20"/>
                </a:solidFill>
                <a:latin typeface="Arial" charset="0"/>
              </a:rPr>
              <a:t>      Looped domain </a:t>
            </a:r>
          </a:p>
          <a:p>
            <a:r>
              <a:rPr lang="en-US" sz="1200" b="1" dirty="0">
                <a:solidFill>
                  <a:srgbClr val="231F20"/>
                </a:solidFill>
                <a:latin typeface="Arial" charset="0"/>
              </a:rPr>
              <a:t>structure (300-nm </a:t>
            </a:r>
            <a:endParaRPr lang="en-US" sz="1800" b="1" dirty="0">
              <a:latin typeface="Arial" charset="0"/>
            </a:endParaRPr>
          </a:p>
          <a:p>
            <a:r>
              <a:rPr lang="en-US" sz="1200" b="1" dirty="0">
                <a:solidFill>
                  <a:srgbClr val="231F20"/>
                </a:solidFill>
                <a:latin typeface="Arial" charset="0"/>
              </a:rPr>
              <a:t>diameter)</a:t>
            </a:r>
            <a:endParaRPr lang="en-US" sz="1800" b="1" dirty="0">
              <a:latin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/>
          <a:lstStyle/>
          <a:p>
            <a:r>
              <a:rPr lang="en-US" dirty="0" smtClean="0"/>
              <a:t>Examination of Genetic Material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867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chromosome is thick enough to be seen using the light microscope</a:t>
            </a:r>
          </a:p>
          <a:p>
            <a:r>
              <a:rPr lang="en-US" dirty="0" smtClean="0"/>
              <a:t>The genetic material (DNA) is folded into the chromosome fold during the M-phase (mitosis or meiosis) of the cell divisional cycle. </a:t>
            </a:r>
          </a:p>
          <a:p>
            <a:r>
              <a:rPr lang="en-US" dirty="0" smtClean="0"/>
              <a:t>The genetic material folds from the </a:t>
            </a:r>
            <a:r>
              <a:rPr lang="en-US" i="1" dirty="0" smtClean="0"/>
              <a:t>loop domain</a:t>
            </a:r>
            <a:r>
              <a:rPr lang="en-US" dirty="0" smtClean="0"/>
              <a:t> fold (too thin to be seen under light microscope) to the </a:t>
            </a:r>
            <a:r>
              <a:rPr lang="en-US" i="1" dirty="0" smtClean="0"/>
              <a:t>chromosome fold </a:t>
            </a:r>
            <a:r>
              <a:rPr lang="en-US" dirty="0" smtClean="0"/>
              <a:t>during the phases of prophase and metaphase – which are subdivisions of the cell’s M-phase</a:t>
            </a:r>
          </a:p>
          <a:p>
            <a:r>
              <a:rPr lang="en-US" dirty="0" smtClean="0"/>
              <a:t>These prophase and metaphase stages will be discussed in the lecture on mitosis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How are the different chromosomes distinguished?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8991600" cy="5334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Human chromosomes must be determined one from another because each chromosome carries a different set of vital genes – lose a chromosome and lose those genes – thus lose the ability to make those necessary proteins </a:t>
            </a:r>
          </a:p>
          <a:p>
            <a:r>
              <a:rPr lang="en-US" dirty="0" smtClean="0"/>
              <a:t>Scientist have assigned the various chromosomes certain numbers</a:t>
            </a:r>
          </a:p>
          <a:p>
            <a:r>
              <a:rPr lang="en-US" dirty="0" smtClean="0"/>
              <a:t>Chromosomes are numbered  1 – 23</a:t>
            </a:r>
          </a:p>
          <a:p>
            <a:r>
              <a:rPr lang="en-US" dirty="0" smtClean="0"/>
              <a:t>The 23</a:t>
            </a:r>
            <a:r>
              <a:rPr lang="en-US" baseline="30000" dirty="0" smtClean="0"/>
              <a:t>rd</a:t>
            </a:r>
            <a:r>
              <a:rPr lang="en-US" dirty="0" smtClean="0"/>
              <a:t> chromosomes are the sex chromosomes (X versus Y) – the first 22 chromosomes are termed “autosomes”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76200"/>
            <a:ext cx="8534400" cy="503238"/>
          </a:xfrm>
        </p:spPr>
        <p:txBody>
          <a:bodyPr>
            <a:normAutofit fontScale="90000"/>
          </a:bodyPr>
          <a:lstStyle/>
          <a:p>
            <a:r>
              <a:rPr lang="en-US" dirty="0"/>
              <a:t>Sets of Chromosomes in Human Cells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6375" y="609600"/>
            <a:ext cx="8534400" cy="5943600"/>
          </a:xfrm>
        </p:spPr>
        <p:txBody>
          <a:bodyPr>
            <a:normAutofit/>
          </a:bodyPr>
          <a:lstStyle/>
          <a:p>
            <a:pPr>
              <a:buFont typeface="Times" pitchFamily="18" charset="0"/>
              <a:buChar char="•"/>
            </a:pPr>
            <a:r>
              <a:rPr lang="en-US" sz="3000" dirty="0" smtClean="0"/>
              <a:t>A </a:t>
            </a:r>
            <a:r>
              <a:rPr lang="en-US" sz="3000" b="1" dirty="0"/>
              <a:t>karyotype </a:t>
            </a:r>
            <a:r>
              <a:rPr lang="en-US" sz="3000" dirty="0"/>
              <a:t>is an ordered display of the pairs of chromosomes from a cell </a:t>
            </a:r>
          </a:p>
          <a:p>
            <a:pPr>
              <a:buFont typeface="Times" pitchFamily="18" charset="0"/>
              <a:buChar char="•"/>
            </a:pPr>
            <a:r>
              <a:rPr lang="en-US" sz="3000" dirty="0"/>
              <a:t>The two chromosomes in each pair are called </a:t>
            </a:r>
            <a:r>
              <a:rPr lang="en-US" sz="3000" b="1" dirty="0"/>
              <a:t>homologous chromosomes</a:t>
            </a:r>
            <a:r>
              <a:rPr lang="en-US" sz="3000" dirty="0"/>
              <a:t>, or </a:t>
            </a:r>
            <a:r>
              <a:rPr lang="en-US" sz="3000" dirty="0" smtClean="0"/>
              <a:t>homologs – non-identical are termed “</a:t>
            </a:r>
            <a:r>
              <a:rPr lang="en-US" sz="3000" b="1" dirty="0" smtClean="0"/>
              <a:t>heterologous pairs</a:t>
            </a:r>
            <a:r>
              <a:rPr lang="en-US" sz="3000" dirty="0" smtClean="0"/>
              <a:t>”</a:t>
            </a:r>
            <a:endParaRPr lang="en-US" sz="3000" dirty="0"/>
          </a:p>
          <a:p>
            <a:pPr>
              <a:buFont typeface="Times" pitchFamily="18" charset="0"/>
              <a:buChar char="•"/>
            </a:pPr>
            <a:r>
              <a:rPr lang="en-US" sz="3000" dirty="0"/>
              <a:t>Chromosomes in a homologous pair are the same length and carry genes controlling the same inherited </a:t>
            </a:r>
            <a:r>
              <a:rPr lang="en-US" sz="3000" dirty="0" smtClean="0"/>
              <a:t>characters</a:t>
            </a:r>
          </a:p>
          <a:p>
            <a:pPr>
              <a:buFont typeface="Times" pitchFamily="18" charset="0"/>
              <a:buChar char="•"/>
            </a:pPr>
            <a:r>
              <a:rPr lang="en-US" sz="3000" dirty="0" smtClean="0"/>
              <a:t>A different chromosomes are identified and classified in accordance with their individual  (1) lengths  (2) centromere positions and (3) unique staining patterns</a:t>
            </a:r>
            <a:endParaRPr lang="en-US" sz="3000" dirty="0"/>
          </a:p>
        </p:txBody>
      </p:sp>
      <p:sp>
        <p:nvSpPr>
          <p:cNvPr id="247812" name="Line 4"/>
          <p:cNvSpPr>
            <a:spLocks noChangeShapeType="1"/>
          </p:cNvSpPr>
          <p:nvPr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1238" name="Picture 22" descr="13_03bKaryotypePrep-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6863" y="217488"/>
            <a:ext cx="8548687" cy="6499225"/>
          </a:xfrm>
          <a:prstGeom prst="rect">
            <a:avLst/>
          </a:prstGeom>
          <a:noFill/>
        </p:spPr>
      </p:pic>
      <p:sp>
        <p:nvSpPr>
          <p:cNvPr id="521239" name="Rectangle 23"/>
          <p:cNvSpPr>
            <a:spLocks noChangeArrowheads="1"/>
          </p:cNvSpPr>
          <p:nvPr/>
        </p:nvSpPr>
        <p:spPr bwMode="auto">
          <a:xfrm>
            <a:off x="323850" y="247650"/>
            <a:ext cx="2584450" cy="444500"/>
          </a:xfrm>
          <a:prstGeom prst="rect">
            <a:avLst/>
          </a:prstGeom>
          <a:solidFill>
            <a:srgbClr val="FECD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21240" name="Rectangle 24"/>
          <p:cNvSpPr>
            <a:spLocks noChangeArrowheads="1"/>
          </p:cNvSpPr>
          <p:nvPr/>
        </p:nvSpPr>
        <p:spPr bwMode="auto">
          <a:xfrm>
            <a:off x="152400" y="0"/>
            <a:ext cx="1981200" cy="3048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kumimoji="0" lang="en-US" sz="1200" dirty="0">
                <a:solidFill>
                  <a:schemeClr val="tx2"/>
                </a:solidFill>
              </a:rPr>
              <a:t>Fig. 13-3b</a:t>
            </a:r>
          </a:p>
        </p:txBody>
      </p:sp>
      <p:sp>
        <p:nvSpPr>
          <p:cNvPr id="521241" name="Text Box 25"/>
          <p:cNvSpPr txBox="1">
            <a:spLocks noChangeArrowheads="1"/>
          </p:cNvSpPr>
          <p:nvPr/>
        </p:nvSpPr>
        <p:spPr bwMode="auto">
          <a:xfrm>
            <a:off x="476250" y="284163"/>
            <a:ext cx="1843088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r>
              <a:rPr kumimoji="0" lang="en-US" sz="2400" b="1" dirty="0">
                <a:solidFill>
                  <a:srgbClr val="563A84"/>
                </a:solidFill>
                <a:ea typeface="ヒラギノ角ゴ Pro W3" pitchFamily="48" charset="-128"/>
              </a:rPr>
              <a:t>TECHNIQUE</a:t>
            </a:r>
          </a:p>
        </p:txBody>
      </p:sp>
      <p:sp>
        <p:nvSpPr>
          <p:cNvPr id="521242" name="Text Box 26"/>
          <p:cNvSpPr txBox="1">
            <a:spLocks noChangeArrowheads="1"/>
          </p:cNvSpPr>
          <p:nvPr/>
        </p:nvSpPr>
        <p:spPr bwMode="auto">
          <a:xfrm>
            <a:off x="317500" y="1255713"/>
            <a:ext cx="3144838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r>
              <a:rPr kumimoji="0" lang="en-US" sz="2100" b="1" dirty="0">
                <a:ea typeface="ヒラギノ角ゴ Pro W3" pitchFamily="48" charset="-128"/>
              </a:rPr>
              <a:t>Pair of homologous</a:t>
            </a:r>
          </a:p>
          <a:p>
            <a:r>
              <a:rPr kumimoji="0" lang="en-US" sz="2100" b="1" dirty="0">
                <a:ea typeface="ヒラギノ角ゴ Pro W3" pitchFamily="48" charset="-128"/>
              </a:rPr>
              <a:t>replicated chromosomes</a:t>
            </a:r>
            <a:endParaRPr kumimoji="0" lang="en-US" sz="2100" b="1" dirty="0">
              <a:solidFill>
                <a:srgbClr val="563A84"/>
              </a:solidFill>
              <a:ea typeface="ヒラギノ角ゴ Pro W3" pitchFamily="48" charset="-128"/>
            </a:endParaRPr>
          </a:p>
        </p:txBody>
      </p:sp>
      <p:sp>
        <p:nvSpPr>
          <p:cNvPr id="521243" name="Text Box 27"/>
          <p:cNvSpPr txBox="1">
            <a:spLocks noChangeArrowheads="1"/>
          </p:cNvSpPr>
          <p:nvPr/>
        </p:nvSpPr>
        <p:spPr bwMode="auto">
          <a:xfrm>
            <a:off x="2044700" y="2443163"/>
            <a:ext cx="1487488" cy="27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r>
              <a:rPr kumimoji="0" lang="en-US" sz="2100" b="1" dirty="0">
                <a:ea typeface="ヒラギノ角ゴ Pro W3" pitchFamily="48" charset="-128"/>
              </a:rPr>
              <a:t>Centromere</a:t>
            </a:r>
            <a:endParaRPr kumimoji="0" lang="en-US" sz="2100" b="1" dirty="0">
              <a:solidFill>
                <a:srgbClr val="563A84"/>
              </a:solidFill>
              <a:ea typeface="ヒラギノ角ゴ Pro W3" pitchFamily="48" charset="-128"/>
            </a:endParaRPr>
          </a:p>
        </p:txBody>
      </p:sp>
      <p:sp>
        <p:nvSpPr>
          <p:cNvPr id="521244" name="AutoShape 28"/>
          <p:cNvSpPr>
            <a:spLocks/>
          </p:cNvSpPr>
          <p:nvPr/>
        </p:nvSpPr>
        <p:spPr bwMode="auto">
          <a:xfrm rot="5400000">
            <a:off x="1327150" y="1250950"/>
            <a:ext cx="273050" cy="1466850"/>
          </a:xfrm>
          <a:prstGeom prst="leftBrace">
            <a:avLst>
              <a:gd name="adj1" fmla="val 44767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21245" name="Line 29"/>
          <p:cNvSpPr>
            <a:spLocks noChangeShapeType="1"/>
          </p:cNvSpPr>
          <p:nvPr/>
        </p:nvSpPr>
        <p:spPr bwMode="auto">
          <a:xfrm flipV="1">
            <a:off x="1524000" y="2654300"/>
            <a:ext cx="495300" cy="5143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21246" name="Text Box 30"/>
          <p:cNvSpPr txBox="1">
            <a:spLocks noChangeArrowheads="1"/>
          </p:cNvSpPr>
          <p:nvPr/>
        </p:nvSpPr>
        <p:spPr bwMode="auto">
          <a:xfrm>
            <a:off x="1758950" y="4672013"/>
            <a:ext cx="1449388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r>
              <a:rPr kumimoji="0" lang="en-US" sz="2100" b="1" dirty="0">
                <a:ea typeface="ヒラギノ角ゴ Pro W3" pitchFamily="48" charset="-128"/>
              </a:rPr>
              <a:t>Sister</a:t>
            </a:r>
          </a:p>
          <a:p>
            <a:pPr>
              <a:lnSpc>
                <a:spcPct val="90000"/>
              </a:lnSpc>
            </a:pPr>
            <a:r>
              <a:rPr kumimoji="0" lang="en-US" sz="2100" b="1" dirty="0">
                <a:ea typeface="ヒラギノ角ゴ Pro W3" pitchFamily="48" charset="-128"/>
              </a:rPr>
              <a:t>chromatids</a:t>
            </a:r>
            <a:endParaRPr kumimoji="0" lang="en-US" sz="2100" b="1" dirty="0">
              <a:solidFill>
                <a:srgbClr val="563A84"/>
              </a:solidFill>
              <a:ea typeface="ヒラギノ角ゴ Pro W3" pitchFamily="48" charset="-128"/>
            </a:endParaRPr>
          </a:p>
        </p:txBody>
      </p:sp>
      <p:sp>
        <p:nvSpPr>
          <p:cNvPr id="521247" name="Line 31"/>
          <p:cNvSpPr>
            <a:spLocks noChangeShapeType="1"/>
          </p:cNvSpPr>
          <p:nvPr/>
        </p:nvSpPr>
        <p:spPr bwMode="auto">
          <a:xfrm>
            <a:off x="1638300" y="4432300"/>
            <a:ext cx="184150" cy="2667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21248" name="Line 32"/>
          <p:cNvSpPr>
            <a:spLocks noChangeShapeType="1"/>
          </p:cNvSpPr>
          <p:nvPr/>
        </p:nvSpPr>
        <p:spPr bwMode="auto">
          <a:xfrm>
            <a:off x="1762125" y="4397375"/>
            <a:ext cx="5715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21249" name="Text Box 33"/>
          <p:cNvSpPr txBox="1">
            <a:spLocks noChangeArrowheads="1"/>
          </p:cNvSpPr>
          <p:nvPr/>
        </p:nvSpPr>
        <p:spPr bwMode="auto">
          <a:xfrm>
            <a:off x="323850" y="5322888"/>
            <a:ext cx="1655763" cy="56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r>
              <a:rPr kumimoji="0" lang="en-US" sz="2100" b="1" dirty="0">
                <a:ea typeface="ヒラギノ角ゴ Pro W3" pitchFamily="48" charset="-128"/>
              </a:rPr>
              <a:t>Metaphase</a:t>
            </a:r>
          </a:p>
          <a:p>
            <a:pPr>
              <a:lnSpc>
                <a:spcPct val="90000"/>
              </a:lnSpc>
            </a:pPr>
            <a:r>
              <a:rPr kumimoji="0" lang="en-US" sz="2100" b="1" dirty="0">
                <a:ea typeface="ヒラギノ角ゴ Pro W3" pitchFamily="48" charset="-128"/>
              </a:rPr>
              <a:t>chromosome</a:t>
            </a:r>
            <a:endParaRPr kumimoji="0" lang="en-US" sz="2100" b="1" dirty="0">
              <a:solidFill>
                <a:srgbClr val="563A84"/>
              </a:solidFill>
              <a:ea typeface="ヒラギノ角ゴ Pro W3" pitchFamily="48" charset="-128"/>
            </a:endParaRPr>
          </a:p>
        </p:txBody>
      </p:sp>
      <p:sp>
        <p:nvSpPr>
          <p:cNvPr id="521250" name="AutoShape 34"/>
          <p:cNvSpPr>
            <a:spLocks/>
          </p:cNvSpPr>
          <p:nvPr/>
        </p:nvSpPr>
        <p:spPr bwMode="auto">
          <a:xfrm rot="-5400000">
            <a:off x="820738" y="4373562"/>
            <a:ext cx="133350" cy="333375"/>
          </a:xfrm>
          <a:prstGeom prst="leftBrace">
            <a:avLst>
              <a:gd name="adj1" fmla="val 20833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21251" name="Line 35"/>
          <p:cNvSpPr>
            <a:spLocks noChangeShapeType="1"/>
          </p:cNvSpPr>
          <p:nvPr/>
        </p:nvSpPr>
        <p:spPr bwMode="auto">
          <a:xfrm>
            <a:off x="885825" y="4603750"/>
            <a:ext cx="0" cy="7842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21252" name="Text Box 36"/>
          <p:cNvSpPr txBox="1">
            <a:spLocks noChangeArrowheads="1"/>
          </p:cNvSpPr>
          <p:nvPr/>
        </p:nvSpPr>
        <p:spPr bwMode="auto">
          <a:xfrm>
            <a:off x="7670800" y="639763"/>
            <a:ext cx="674688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r>
              <a:rPr kumimoji="0" lang="en-US" sz="2100" b="1" dirty="0">
                <a:ea typeface="ヒラギノ角ゴ Pro W3" pitchFamily="48" charset="-128"/>
              </a:rPr>
              <a:t>5 µm</a:t>
            </a:r>
            <a:endParaRPr kumimoji="0" lang="en-US" sz="2100" b="1" dirty="0">
              <a:solidFill>
                <a:srgbClr val="563A84"/>
              </a:solidFill>
              <a:ea typeface="ヒラギノ角ゴ Pro W3" pitchFamily="48" charset="-128"/>
            </a:endParaRPr>
          </a:p>
        </p:txBody>
      </p:sp>
      <p:sp>
        <p:nvSpPr>
          <p:cNvPr id="521253" name="Line 37"/>
          <p:cNvSpPr>
            <a:spLocks noChangeShapeType="1"/>
          </p:cNvSpPr>
          <p:nvPr/>
        </p:nvSpPr>
        <p:spPr bwMode="auto">
          <a:xfrm>
            <a:off x="7218363" y="1003300"/>
            <a:ext cx="155733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21254" name="Line 38"/>
          <p:cNvSpPr>
            <a:spLocks noChangeShapeType="1"/>
          </p:cNvSpPr>
          <p:nvPr/>
        </p:nvSpPr>
        <p:spPr bwMode="auto">
          <a:xfrm>
            <a:off x="7221538" y="909638"/>
            <a:ext cx="0" cy="1952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21255" name="Line 39"/>
          <p:cNvSpPr>
            <a:spLocks noChangeShapeType="1"/>
          </p:cNvSpPr>
          <p:nvPr/>
        </p:nvSpPr>
        <p:spPr bwMode="auto">
          <a:xfrm flipH="1">
            <a:off x="8764588" y="906463"/>
            <a:ext cx="3175" cy="1936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Ploidy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09600"/>
            <a:ext cx="8991600" cy="6096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Ploidy refers to a full set of chromosomes – a full set can also be represented by the letter n</a:t>
            </a:r>
          </a:p>
          <a:p>
            <a:r>
              <a:rPr lang="en-US" dirty="0" smtClean="0"/>
              <a:t>Thus </a:t>
            </a:r>
            <a:r>
              <a:rPr lang="en-US" u="sng" dirty="0" smtClean="0"/>
              <a:t>one ploidy would relate to one complete set of chromosomes (23) </a:t>
            </a:r>
            <a:r>
              <a:rPr lang="en-US" dirty="0" smtClean="0"/>
              <a:t>with one representative chromosome from each of the 23 different types – a representative from chromosome one, a representative from chromosome two – as so on till a representative from all 23.</a:t>
            </a:r>
          </a:p>
          <a:p>
            <a:r>
              <a:rPr lang="en-US" dirty="0" smtClean="0"/>
              <a:t>A </a:t>
            </a:r>
            <a:r>
              <a:rPr lang="en-US" b="1" dirty="0" smtClean="0">
                <a:solidFill>
                  <a:srgbClr val="C00000"/>
                </a:solidFill>
              </a:rPr>
              <a:t>somatic cell is diploid (2n) </a:t>
            </a:r>
            <a:r>
              <a:rPr lang="en-US" dirty="0" smtClean="0"/>
              <a:t>with two full sets of genetic material (one set from dad and one from mom)</a:t>
            </a:r>
          </a:p>
          <a:p>
            <a:r>
              <a:rPr lang="en-US" dirty="0" smtClean="0"/>
              <a:t>A </a:t>
            </a:r>
            <a:r>
              <a:rPr lang="en-US" b="1" dirty="0" smtClean="0">
                <a:solidFill>
                  <a:srgbClr val="C00000"/>
                </a:solidFill>
              </a:rPr>
              <a:t>gamete</a:t>
            </a:r>
            <a:r>
              <a:rPr lang="en-US" dirty="0" smtClean="0"/>
              <a:t> has ½ the amount of genetic material as a somatic cell – it is termed </a:t>
            </a:r>
            <a:r>
              <a:rPr lang="en-US" b="1" dirty="0" smtClean="0">
                <a:solidFill>
                  <a:srgbClr val="C00000"/>
                </a:solidFill>
              </a:rPr>
              <a:t>haploid</a:t>
            </a:r>
            <a:r>
              <a:rPr lang="en-US" dirty="0" smtClean="0"/>
              <a:t> (1n)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Karyotype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Times" pitchFamily="18" charset="0"/>
              <a:buChar char="•"/>
            </a:pPr>
            <a:r>
              <a:rPr lang="en-US" dirty="0" smtClean="0"/>
              <a:t>A </a:t>
            </a:r>
            <a:r>
              <a:rPr lang="en-US" b="1" dirty="0" smtClean="0"/>
              <a:t>karyotype </a:t>
            </a:r>
            <a:r>
              <a:rPr lang="en-US" dirty="0" smtClean="0"/>
              <a:t>is an ordered display of the pairs of chromosomes from a cell </a:t>
            </a:r>
          </a:p>
          <a:p>
            <a:pPr>
              <a:buFont typeface="Times" pitchFamily="18" charset="0"/>
              <a:buChar char="•"/>
            </a:pPr>
            <a:r>
              <a:rPr lang="en-US" dirty="0" smtClean="0"/>
              <a:t>The two chromosomes in each pair are called </a:t>
            </a:r>
            <a:r>
              <a:rPr lang="en-US" b="1" dirty="0" smtClean="0"/>
              <a:t>homologous chromosomes</a:t>
            </a:r>
            <a:r>
              <a:rPr lang="en-US" dirty="0" smtClean="0"/>
              <a:t>, or homologs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353" name="Picture 9" descr="13_03-KaryotypePrep-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49513" y="174625"/>
            <a:ext cx="4243387" cy="6584950"/>
          </a:xfrm>
          <a:prstGeom prst="rect">
            <a:avLst/>
          </a:prstGeom>
          <a:noFill/>
        </p:spPr>
      </p:pic>
      <p:sp>
        <p:nvSpPr>
          <p:cNvPr id="441354" name="Rectangle 10"/>
          <p:cNvSpPr>
            <a:spLocks noChangeArrowheads="1"/>
          </p:cNvSpPr>
          <p:nvPr/>
        </p:nvSpPr>
        <p:spPr bwMode="auto">
          <a:xfrm>
            <a:off x="2484438" y="3484563"/>
            <a:ext cx="1274762" cy="215900"/>
          </a:xfrm>
          <a:prstGeom prst="rect">
            <a:avLst/>
          </a:prstGeom>
          <a:solidFill>
            <a:srgbClr val="FECD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41355" name="Rectangle 11"/>
          <p:cNvSpPr>
            <a:spLocks noChangeArrowheads="1"/>
          </p:cNvSpPr>
          <p:nvPr/>
        </p:nvSpPr>
        <p:spPr bwMode="auto">
          <a:xfrm>
            <a:off x="2489200" y="209550"/>
            <a:ext cx="1270000" cy="214313"/>
          </a:xfrm>
          <a:prstGeom prst="rect">
            <a:avLst/>
          </a:prstGeom>
          <a:solidFill>
            <a:srgbClr val="FECD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41356" name="Rectangle 12"/>
          <p:cNvSpPr>
            <a:spLocks noChangeArrowheads="1"/>
          </p:cNvSpPr>
          <p:nvPr/>
        </p:nvSpPr>
        <p:spPr bwMode="auto">
          <a:xfrm>
            <a:off x="152400" y="0"/>
            <a:ext cx="1981200" cy="3048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kumimoji="0" lang="en-US" sz="1200" dirty="0">
                <a:solidFill>
                  <a:schemeClr val="tx2"/>
                </a:solidFill>
              </a:rPr>
              <a:t>Fig. 13-3</a:t>
            </a:r>
          </a:p>
        </p:txBody>
      </p:sp>
      <p:sp>
        <p:nvSpPr>
          <p:cNvPr id="441357" name="Text Box 13"/>
          <p:cNvSpPr txBox="1">
            <a:spLocks noChangeArrowheads="1"/>
          </p:cNvSpPr>
          <p:nvPr/>
        </p:nvSpPr>
        <p:spPr bwMode="auto">
          <a:xfrm>
            <a:off x="2547938" y="223838"/>
            <a:ext cx="1046162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r>
              <a:rPr kumimoji="0" lang="en-US" sz="1200" b="1" dirty="0">
                <a:solidFill>
                  <a:srgbClr val="563A84"/>
                </a:solidFill>
                <a:ea typeface="ヒラギノ角ゴ Pro W3" pitchFamily="48" charset="-128"/>
              </a:rPr>
              <a:t>APPLICATION</a:t>
            </a:r>
          </a:p>
        </p:txBody>
      </p:sp>
      <p:sp>
        <p:nvSpPr>
          <p:cNvPr id="441358" name="Text Box 14"/>
          <p:cNvSpPr txBox="1">
            <a:spLocks noChangeArrowheads="1"/>
          </p:cNvSpPr>
          <p:nvPr/>
        </p:nvSpPr>
        <p:spPr bwMode="auto">
          <a:xfrm>
            <a:off x="2552700" y="3503613"/>
            <a:ext cx="890588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r>
              <a:rPr kumimoji="0" lang="en-US" sz="1200" b="1" dirty="0">
                <a:solidFill>
                  <a:srgbClr val="563A84"/>
                </a:solidFill>
                <a:ea typeface="ヒラギノ角ゴ Pro W3" pitchFamily="48" charset="-128"/>
              </a:rPr>
              <a:t>TECHNIQUE</a:t>
            </a:r>
          </a:p>
        </p:txBody>
      </p:sp>
      <p:sp>
        <p:nvSpPr>
          <p:cNvPr id="441359" name="Text Box 15"/>
          <p:cNvSpPr txBox="1">
            <a:spLocks noChangeArrowheads="1"/>
          </p:cNvSpPr>
          <p:nvPr/>
        </p:nvSpPr>
        <p:spPr bwMode="auto">
          <a:xfrm>
            <a:off x="2492375" y="4010025"/>
            <a:ext cx="1566863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>
              <a:lnSpc>
                <a:spcPct val="90000"/>
              </a:lnSpc>
            </a:pPr>
            <a:r>
              <a:rPr kumimoji="0" lang="en-US" sz="1000" b="1" dirty="0">
                <a:ea typeface="ヒラギノ角ゴ Pro W3" pitchFamily="48" charset="-128"/>
              </a:rPr>
              <a:t>Pair of homologous</a:t>
            </a:r>
          </a:p>
          <a:p>
            <a:pPr>
              <a:lnSpc>
                <a:spcPct val="90000"/>
              </a:lnSpc>
            </a:pPr>
            <a:r>
              <a:rPr kumimoji="0" lang="en-US" sz="1000" b="1" dirty="0">
                <a:ea typeface="ヒラギノ角ゴ Pro W3" pitchFamily="48" charset="-128"/>
              </a:rPr>
              <a:t>replicated chromosomes</a:t>
            </a:r>
          </a:p>
        </p:txBody>
      </p:sp>
      <p:sp>
        <p:nvSpPr>
          <p:cNvPr id="441360" name="Text Box 16"/>
          <p:cNvSpPr txBox="1">
            <a:spLocks noChangeArrowheads="1"/>
          </p:cNvSpPr>
          <p:nvPr/>
        </p:nvSpPr>
        <p:spPr bwMode="auto">
          <a:xfrm>
            <a:off x="6103938" y="3694113"/>
            <a:ext cx="309562" cy="13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>
              <a:lnSpc>
                <a:spcPct val="90000"/>
              </a:lnSpc>
            </a:pPr>
            <a:r>
              <a:rPr kumimoji="0" lang="en-US" sz="1000" b="1" dirty="0">
                <a:ea typeface="ヒラギノ角ゴ Pro W3" pitchFamily="48" charset="-128"/>
              </a:rPr>
              <a:t>5 µm</a:t>
            </a:r>
          </a:p>
        </p:txBody>
      </p:sp>
      <p:sp>
        <p:nvSpPr>
          <p:cNvPr id="441361" name="Line 17"/>
          <p:cNvSpPr>
            <a:spLocks noChangeShapeType="1"/>
          </p:cNvSpPr>
          <p:nvPr/>
        </p:nvSpPr>
        <p:spPr bwMode="auto">
          <a:xfrm>
            <a:off x="5875338" y="3856038"/>
            <a:ext cx="7667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41362" name="Line 18"/>
          <p:cNvSpPr>
            <a:spLocks noChangeShapeType="1"/>
          </p:cNvSpPr>
          <p:nvPr/>
        </p:nvSpPr>
        <p:spPr bwMode="auto">
          <a:xfrm>
            <a:off x="5875338" y="3814763"/>
            <a:ext cx="0" cy="889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41363" name="Line 19"/>
          <p:cNvSpPr>
            <a:spLocks noChangeShapeType="1"/>
          </p:cNvSpPr>
          <p:nvPr/>
        </p:nvSpPr>
        <p:spPr bwMode="auto">
          <a:xfrm>
            <a:off x="6640513" y="3814763"/>
            <a:ext cx="0" cy="889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41364" name="AutoShape 20"/>
          <p:cNvSpPr>
            <a:spLocks/>
          </p:cNvSpPr>
          <p:nvPr/>
        </p:nvSpPr>
        <p:spPr bwMode="auto">
          <a:xfrm rot="5400000">
            <a:off x="2987676" y="3989387"/>
            <a:ext cx="112712" cy="703263"/>
          </a:xfrm>
          <a:prstGeom prst="leftBrace">
            <a:avLst>
              <a:gd name="adj1" fmla="val 51996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41365" name="Text Box 21"/>
          <p:cNvSpPr txBox="1">
            <a:spLocks noChangeArrowheads="1"/>
          </p:cNvSpPr>
          <p:nvPr/>
        </p:nvSpPr>
        <p:spPr bwMode="auto">
          <a:xfrm>
            <a:off x="3341688" y="4579938"/>
            <a:ext cx="746125" cy="13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>
              <a:lnSpc>
                <a:spcPct val="90000"/>
              </a:lnSpc>
            </a:pPr>
            <a:r>
              <a:rPr kumimoji="0" lang="en-US" sz="1000" b="1" dirty="0">
                <a:ea typeface="ヒラギノ角ゴ Pro W3" pitchFamily="48" charset="-128"/>
              </a:rPr>
              <a:t>Centromere</a:t>
            </a:r>
          </a:p>
        </p:txBody>
      </p:sp>
      <p:sp>
        <p:nvSpPr>
          <p:cNvPr id="441366" name="Line 22"/>
          <p:cNvSpPr>
            <a:spLocks noChangeShapeType="1"/>
          </p:cNvSpPr>
          <p:nvPr/>
        </p:nvSpPr>
        <p:spPr bwMode="auto">
          <a:xfrm flipV="1">
            <a:off x="3086100" y="4673600"/>
            <a:ext cx="228600" cy="2460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41367" name="Text Box 23"/>
          <p:cNvSpPr txBox="1">
            <a:spLocks noChangeArrowheads="1"/>
          </p:cNvSpPr>
          <p:nvPr/>
        </p:nvSpPr>
        <p:spPr bwMode="auto">
          <a:xfrm>
            <a:off x="3194050" y="5680075"/>
            <a:ext cx="6905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>
              <a:lnSpc>
                <a:spcPct val="90000"/>
              </a:lnSpc>
            </a:pPr>
            <a:r>
              <a:rPr kumimoji="0" lang="en-US" sz="1000" b="1" dirty="0">
                <a:ea typeface="ヒラギノ角ゴ Pro W3" pitchFamily="48" charset="-128"/>
              </a:rPr>
              <a:t>Sister</a:t>
            </a:r>
          </a:p>
          <a:p>
            <a:pPr>
              <a:lnSpc>
                <a:spcPct val="90000"/>
              </a:lnSpc>
            </a:pPr>
            <a:r>
              <a:rPr kumimoji="0" lang="en-US" sz="1000" b="1" dirty="0">
                <a:ea typeface="ヒラギノ角ゴ Pro W3" pitchFamily="48" charset="-128"/>
              </a:rPr>
              <a:t>chromatids</a:t>
            </a:r>
          </a:p>
        </p:txBody>
      </p:sp>
      <p:sp>
        <p:nvSpPr>
          <p:cNvPr id="441368" name="Text Box 24"/>
          <p:cNvSpPr txBox="1">
            <a:spLocks noChangeArrowheads="1"/>
          </p:cNvSpPr>
          <p:nvPr/>
        </p:nvSpPr>
        <p:spPr bwMode="auto">
          <a:xfrm>
            <a:off x="2482850" y="6000750"/>
            <a:ext cx="7921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>
              <a:lnSpc>
                <a:spcPct val="90000"/>
              </a:lnSpc>
            </a:pPr>
            <a:r>
              <a:rPr kumimoji="0" lang="en-US" sz="1000" b="1" dirty="0">
                <a:ea typeface="ヒラギノ角ゴ Pro W3" pitchFamily="48" charset="-128"/>
              </a:rPr>
              <a:t>Metaphase</a:t>
            </a:r>
          </a:p>
          <a:p>
            <a:pPr>
              <a:lnSpc>
                <a:spcPct val="90000"/>
              </a:lnSpc>
            </a:pPr>
            <a:r>
              <a:rPr kumimoji="0" lang="en-US" sz="1000" b="1" dirty="0">
                <a:ea typeface="ヒラギノ角ゴ Pro W3" pitchFamily="48" charset="-128"/>
              </a:rPr>
              <a:t>chromosome</a:t>
            </a:r>
          </a:p>
        </p:txBody>
      </p:sp>
      <p:sp>
        <p:nvSpPr>
          <p:cNvPr id="441369" name="AutoShape 25"/>
          <p:cNvSpPr>
            <a:spLocks/>
          </p:cNvSpPr>
          <p:nvPr/>
        </p:nvSpPr>
        <p:spPr bwMode="auto">
          <a:xfrm rot="-5400000">
            <a:off x="2713038" y="5527675"/>
            <a:ext cx="88900" cy="149225"/>
          </a:xfrm>
          <a:prstGeom prst="leftBrace">
            <a:avLst>
              <a:gd name="adj1" fmla="val 13988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41370" name="Line 26"/>
          <p:cNvSpPr>
            <a:spLocks noChangeShapeType="1"/>
          </p:cNvSpPr>
          <p:nvPr/>
        </p:nvSpPr>
        <p:spPr bwMode="auto">
          <a:xfrm>
            <a:off x="2755900" y="5634038"/>
            <a:ext cx="0" cy="3778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41371" name="Line 27"/>
          <p:cNvSpPr>
            <a:spLocks noChangeShapeType="1"/>
          </p:cNvSpPr>
          <p:nvPr/>
        </p:nvSpPr>
        <p:spPr bwMode="auto">
          <a:xfrm>
            <a:off x="3132138" y="5554663"/>
            <a:ext cx="88900" cy="1222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41372" name="Line 28"/>
          <p:cNvSpPr>
            <a:spLocks noChangeShapeType="1"/>
          </p:cNvSpPr>
          <p:nvPr/>
        </p:nvSpPr>
        <p:spPr bwMode="auto">
          <a:xfrm>
            <a:off x="3200400" y="5529263"/>
            <a:ext cx="17463" cy="1428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934201" y="2667000"/>
            <a:ext cx="2209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 Karyotype  pictorially displaying</a:t>
            </a:r>
          </a:p>
          <a:p>
            <a:r>
              <a:rPr lang="en-US" sz="2400" b="1" dirty="0" smtClean="0"/>
              <a:t>all of the chromosomes in a somatic cell.</a:t>
            </a:r>
            <a:endParaRPr lang="en-US" sz="24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1238" name="Picture 22" descr="13_03bKaryotypePrep-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6863" y="217488"/>
            <a:ext cx="8548687" cy="6499225"/>
          </a:xfrm>
          <a:prstGeom prst="rect">
            <a:avLst/>
          </a:prstGeom>
          <a:noFill/>
        </p:spPr>
      </p:pic>
      <p:sp>
        <p:nvSpPr>
          <p:cNvPr id="521239" name="Rectangle 23"/>
          <p:cNvSpPr>
            <a:spLocks noChangeArrowheads="1"/>
          </p:cNvSpPr>
          <p:nvPr/>
        </p:nvSpPr>
        <p:spPr bwMode="auto">
          <a:xfrm>
            <a:off x="323850" y="247650"/>
            <a:ext cx="2584450" cy="444500"/>
          </a:xfrm>
          <a:prstGeom prst="rect">
            <a:avLst/>
          </a:prstGeom>
          <a:solidFill>
            <a:srgbClr val="FECD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21240" name="Rectangle 24"/>
          <p:cNvSpPr>
            <a:spLocks noChangeArrowheads="1"/>
          </p:cNvSpPr>
          <p:nvPr/>
        </p:nvSpPr>
        <p:spPr bwMode="auto">
          <a:xfrm>
            <a:off x="152400" y="0"/>
            <a:ext cx="1981200" cy="3048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kumimoji="0" lang="en-US" sz="1200" dirty="0">
                <a:solidFill>
                  <a:schemeClr val="tx2"/>
                </a:solidFill>
              </a:rPr>
              <a:t>Fig. 13-3b</a:t>
            </a:r>
          </a:p>
        </p:txBody>
      </p:sp>
      <p:sp>
        <p:nvSpPr>
          <p:cNvPr id="521241" name="Text Box 25"/>
          <p:cNvSpPr txBox="1">
            <a:spLocks noChangeArrowheads="1"/>
          </p:cNvSpPr>
          <p:nvPr/>
        </p:nvSpPr>
        <p:spPr bwMode="auto">
          <a:xfrm>
            <a:off x="476250" y="284163"/>
            <a:ext cx="1843088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r>
              <a:rPr kumimoji="0" lang="en-US" sz="2400" b="1" dirty="0">
                <a:solidFill>
                  <a:srgbClr val="563A84"/>
                </a:solidFill>
                <a:ea typeface="ヒラギノ角ゴ Pro W3" pitchFamily="48" charset="-128"/>
              </a:rPr>
              <a:t>TECHNIQUE</a:t>
            </a:r>
          </a:p>
        </p:txBody>
      </p:sp>
      <p:sp>
        <p:nvSpPr>
          <p:cNvPr id="521242" name="Text Box 26"/>
          <p:cNvSpPr txBox="1">
            <a:spLocks noChangeArrowheads="1"/>
          </p:cNvSpPr>
          <p:nvPr/>
        </p:nvSpPr>
        <p:spPr bwMode="auto">
          <a:xfrm>
            <a:off x="317500" y="1255713"/>
            <a:ext cx="3144838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r>
              <a:rPr kumimoji="0" lang="en-US" sz="2100" b="1" dirty="0">
                <a:ea typeface="ヒラギノ角ゴ Pro W3" pitchFamily="48" charset="-128"/>
              </a:rPr>
              <a:t>Pair of homologous</a:t>
            </a:r>
          </a:p>
          <a:p>
            <a:r>
              <a:rPr kumimoji="0" lang="en-US" sz="2100" b="1" dirty="0">
                <a:ea typeface="ヒラギノ角ゴ Pro W3" pitchFamily="48" charset="-128"/>
              </a:rPr>
              <a:t>replicated chromosomes</a:t>
            </a:r>
            <a:endParaRPr kumimoji="0" lang="en-US" sz="2100" b="1" dirty="0">
              <a:solidFill>
                <a:srgbClr val="563A84"/>
              </a:solidFill>
              <a:ea typeface="ヒラギノ角ゴ Pro W3" pitchFamily="48" charset="-128"/>
            </a:endParaRPr>
          </a:p>
        </p:txBody>
      </p:sp>
      <p:sp>
        <p:nvSpPr>
          <p:cNvPr id="521243" name="Text Box 27"/>
          <p:cNvSpPr txBox="1">
            <a:spLocks noChangeArrowheads="1"/>
          </p:cNvSpPr>
          <p:nvPr/>
        </p:nvSpPr>
        <p:spPr bwMode="auto">
          <a:xfrm>
            <a:off x="2044700" y="2443163"/>
            <a:ext cx="1487488" cy="27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r>
              <a:rPr kumimoji="0" lang="en-US" sz="2100" b="1" dirty="0">
                <a:ea typeface="ヒラギノ角ゴ Pro W3" pitchFamily="48" charset="-128"/>
              </a:rPr>
              <a:t>Centromere</a:t>
            </a:r>
            <a:endParaRPr kumimoji="0" lang="en-US" sz="2100" b="1" dirty="0">
              <a:solidFill>
                <a:srgbClr val="563A84"/>
              </a:solidFill>
              <a:ea typeface="ヒラギノ角ゴ Pro W3" pitchFamily="48" charset="-128"/>
            </a:endParaRPr>
          </a:p>
        </p:txBody>
      </p:sp>
      <p:sp>
        <p:nvSpPr>
          <p:cNvPr id="521244" name="AutoShape 28"/>
          <p:cNvSpPr>
            <a:spLocks/>
          </p:cNvSpPr>
          <p:nvPr/>
        </p:nvSpPr>
        <p:spPr bwMode="auto">
          <a:xfrm rot="5400000">
            <a:off x="1327150" y="1250950"/>
            <a:ext cx="273050" cy="1466850"/>
          </a:xfrm>
          <a:prstGeom prst="leftBrace">
            <a:avLst>
              <a:gd name="adj1" fmla="val 44767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21245" name="Line 29"/>
          <p:cNvSpPr>
            <a:spLocks noChangeShapeType="1"/>
          </p:cNvSpPr>
          <p:nvPr/>
        </p:nvSpPr>
        <p:spPr bwMode="auto">
          <a:xfrm flipV="1">
            <a:off x="1524000" y="2654300"/>
            <a:ext cx="495300" cy="5143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21246" name="Text Box 30"/>
          <p:cNvSpPr txBox="1">
            <a:spLocks noChangeArrowheads="1"/>
          </p:cNvSpPr>
          <p:nvPr/>
        </p:nvSpPr>
        <p:spPr bwMode="auto">
          <a:xfrm>
            <a:off x="1758950" y="4672013"/>
            <a:ext cx="1449388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r>
              <a:rPr kumimoji="0" lang="en-US" sz="2100" b="1" dirty="0">
                <a:ea typeface="ヒラギノ角ゴ Pro W3" pitchFamily="48" charset="-128"/>
              </a:rPr>
              <a:t>Sister</a:t>
            </a:r>
          </a:p>
          <a:p>
            <a:pPr>
              <a:lnSpc>
                <a:spcPct val="90000"/>
              </a:lnSpc>
            </a:pPr>
            <a:r>
              <a:rPr kumimoji="0" lang="en-US" sz="2100" b="1" dirty="0">
                <a:ea typeface="ヒラギノ角ゴ Pro W3" pitchFamily="48" charset="-128"/>
              </a:rPr>
              <a:t>chromatids</a:t>
            </a:r>
            <a:endParaRPr kumimoji="0" lang="en-US" sz="2100" b="1" dirty="0">
              <a:solidFill>
                <a:srgbClr val="563A84"/>
              </a:solidFill>
              <a:ea typeface="ヒラギノ角ゴ Pro W3" pitchFamily="48" charset="-128"/>
            </a:endParaRPr>
          </a:p>
        </p:txBody>
      </p:sp>
      <p:sp>
        <p:nvSpPr>
          <p:cNvPr id="521247" name="Line 31"/>
          <p:cNvSpPr>
            <a:spLocks noChangeShapeType="1"/>
          </p:cNvSpPr>
          <p:nvPr/>
        </p:nvSpPr>
        <p:spPr bwMode="auto">
          <a:xfrm>
            <a:off x="1638300" y="4432300"/>
            <a:ext cx="184150" cy="2667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21248" name="Line 32"/>
          <p:cNvSpPr>
            <a:spLocks noChangeShapeType="1"/>
          </p:cNvSpPr>
          <p:nvPr/>
        </p:nvSpPr>
        <p:spPr bwMode="auto">
          <a:xfrm>
            <a:off x="1762125" y="4397375"/>
            <a:ext cx="5715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21249" name="Text Box 33"/>
          <p:cNvSpPr txBox="1">
            <a:spLocks noChangeArrowheads="1"/>
          </p:cNvSpPr>
          <p:nvPr/>
        </p:nvSpPr>
        <p:spPr bwMode="auto">
          <a:xfrm>
            <a:off x="323850" y="5322888"/>
            <a:ext cx="1655763" cy="56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r>
              <a:rPr kumimoji="0" lang="en-US" sz="2100" b="1" dirty="0">
                <a:ea typeface="ヒラギノ角ゴ Pro W3" pitchFamily="48" charset="-128"/>
              </a:rPr>
              <a:t>Metaphase</a:t>
            </a:r>
          </a:p>
          <a:p>
            <a:pPr>
              <a:lnSpc>
                <a:spcPct val="90000"/>
              </a:lnSpc>
            </a:pPr>
            <a:r>
              <a:rPr kumimoji="0" lang="en-US" sz="2100" b="1" dirty="0">
                <a:ea typeface="ヒラギノ角ゴ Pro W3" pitchFamily="48" charset="-128"/>
              </a:rPr>
              <a:t>chromosome</a:t>
            </a:r>
            <a:endParaRPr kumimoji="0" lang="en-US" sz="2100" b="1" dirty="0">
              <a:solidFill>
                <a:srgbClr val="563A84"/>
              </a:solidFill>
              <a:ea typeface="ヒラギノ角ゴ Pro W3" pitchFamily="48" charset="-128"/>
            </a:endParaRPr>
          </a:p>
        </p:txBody>
      </p:sp>
      <p:sp>
        <p:nvSpPr>
          <p:cNvPr id="521250" name="AutoShape 34"/>
          <p:cNvSpPr>
            <a:spLocks/>
          </p:cNvSpPr>
          <p:nvPr/>
        </p:nvSpPr>
        <p:spPr bwMode="auto">
          <a:xfrm rot="-5400000">
            <a:off x="820738" y="4373562"/>
            <a:ext cx="133350" cy="333375"/>
          </a:xfrm>
          <a:prstGeom prst="leftBrace">
            <a:avLst>
              <a:gd name="adj1" fmla="val 20833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21251" name="Line 35"/>
          <p:cNvSpPr>
            <a:spLocks noChangeShapeType="1"/>
          </p:cNvSpPr>
          <p:nvPr/>
        </p:nvSpPr>
        <p:spPr bwMode="auto">
          <a:xfrm>
            <a:off x="885825" y="4603750"/>
            <a:ext cx="0" cy="7842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21252" name="Text Box 36"/>
          <p:cNvSpPr txBox="1">
            <a:spLocks noChangeArrowheads="1"/>
          </p:cNvSpPr>
          <p:nvPr/>
        </p:nvSpPr>
        <p:spPr bwMode="auto">
          <a:xfrm>
            <a:off x="7670800" y="639763"/>
            <a:ext cx="674688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r>
              <a:rPr kumimoji="0" lang="en-US" sz="2100" b="1" dirty="0">
                <a:ea typeface="ヒラギノ角ゴ Pro W3" pitchFamily="48" charset="-128"/>
              </a:rPr>
              <a:t>5 µm</a:t>
            </a:r>
            <a:endParaRPr kumimoji="0" lang="en-US" sz="2100" b="1" dirty="0">
              <a:solidFill>
                <a:srgbClr val="563A84"/>
              </a:solidFill>
              <a:ea typeface="ヒラギノ角ゴ Pro W3" pitchFamily="48" charset="-128"/>
            </a:endParaRPr>
          </a:p>
        </p:txBody>
      </p:sp>
      <p:sp>
        <p:nvSpPr>
          <p:cNvPr id="521253" name="Line 37"/>
          <p:cNvSpPr>
            <a:spLocks noChangeShapeType="1"/>
          </p:cNvSpPr>
          <p:nvPr/>
        </p:nvSpPr>
        <p:spPr bwMode="auto">
          <a:xfrm>
            <a:off x="7218363" y="1003300"/>
            <a:ext cx="155733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21254" name="Line 38"/>
          <p:cNvSpPr>
            <a:spLocks noChangeShapeType="1"/>
          </p:cNvSpPr>
          <p:nvPr/>
        </p:nvSpPr>
        <p:spPr bwMode="auto">
          <a:xfrm>
            <a:off x="7221538" y="909638"/>
            <a:ext cx="0" cy="1952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21255" name="Line 39"/>
          <p:cNvSpPr>
            <a:spLocks noChangeShapeType="1"/>
          </p:cNvSpPr>
          <p:nvPr/>
        </p:nvSpPr>
        <p:spPr bwMode="auto">
          <a:xfrm flipH="1">
            <a:off x="8764588" y="906463"/>
            <a:ext cx="3175" cy="1936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Discussion of a Chromosome/Chromatid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991600" cy="4525963"/>
          </a:xfrm>
        </p:spPr>
        <p:txBody>
          <a:bodyPr/>
          <a:lstStyle/>
          <a:p>
            <a:r>
              <a:rPr lang="en-US" dirty="0" smtClean="0"/>
              <a:t>There are two forms of a  chromosome</a:t>
            </a:r>
          </a:p>
          <a:p>
            <a:r>
              <a:rPr lang="en-US" dirty="0" smtClean="0"/>
              <a:t>The singlet non-attached type chromosome</a:t>
            </a:r>
          </a:p>
          <a:p>
            <a:r>
              <a:rPr lang="en-US" dirty="0" smtClean="0"/>
              <a:t>The doublet (attached) type –the chromosome/chromatid form</a:t>
            </a:r>
          </a:p>
          <a:p>
            <a:r>
              <a:rPr lang="en-US" dirty="0" smtClean="0"/>
              <a:t>Both forms are termed a chromosome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915400" cy="838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4000" dirty="0" smtClean="0"/>
              <a:t>The doublet type – a chromosome/chromatid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9436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During the S-phase in the cell divisional cycle –DNA is duplicated (as previously discussed)</a:t>
            </a:r>
          </a:p>
          <a:p>
            <a:r>
              <a:rPr lang="en-US" dirty="0" smtClean="0"/>
              <a:t>Immediately after the S-phase (Synthesis phase) in the cell divisional cycle – there is twice as much DNA – each chromosome is duplicated</a:t>
            </a:r>
          </a:p>
          <a:p>
            <a:r>
              <a:rPr lang="en-US" dirty="0" smtClean="0"/>
              <a:t>The new duplicate and the original stay temporarily attached to one another–thus two pieces of DNA remain temporarily attached</a:t>
            </a:r>
          </a:p>
          <a:p>
            <a:r>
              <a:rPr lang="en-US" dirty="0" smtClean="0"/>
              <a:t>Each attached piece of DNA is termed a “chromatid” more especially “sister chromatids”</a:t>
            </a:r>
          </a:p>
          <a:p>
            <a:r>
              <a:rPr lang="en-US" dirty="0" smtClean="0"/>
              <a:t>The two attached chromatids are termed one chromosome 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60" name="Picture 24" descr="figure_03_32"/>
          <p:cNvPicPr>
            <a:picLocks noChangeAspect="1" noChangeArrowheads="1"/>
          </p:cNvPicPr>
          <p:nvPr/>
        </p:nvPicPr>
        <p:blipFill>
          <a:blip r:embed="rId2" cstate="print"/>
          <a:srcRect t="11143"/>
          <a:stretch>
            <a:fillRect/>
          </a:stretch>
        </p:blipFill>
        <p:spPr bwMode="auto">
          <a:xfrm>
            <a:off x="385763" y="787400"/>
            <a:ext cx="8231187" cy="5214938"/>
          </a:xfrm>
          <a:prstGeom prst="rect">
            <a:avLst/>
          </a:prstGeom>
          <a:noFill/>
        </p:spPr>
      </p:pic>
      <p:sp>
        <p:nvSpPr>
          <p:cNvPr id="14361" name="Freeform 25"/>
          <p:cNvSpPr>
            <a:spLocks/>
          </p:cNvSpPr>
          <p:nvPr/>
        </p:nvSpPr>
        <p:spPr bwMode="auto">
          <a:xfrm>
            <a:off x="3390900" y="4205288"/>
            <a:ext cx="431800" cy="765175"/>
          </a:xfrm>
          <a:custGeom>
            <a:avLst/>
            <a:gdLst/>
            <a:ahLst/>
            <a:cxnLst>
              <a:cxn ang="0">
                <a:pos x="272" y="0"/>
              </a:cxn>
              <a:cxn ang="0">
                <a:pos x="272" y="292"/>
              </a:cxn>
              <a:cxn ang="0">
                <a:pos x="0" y="482"/>
              </a:cxn>
            </a:cxnLst>
            <a:rect l="0" t="0" r="r" b="b"/>
            <a:pathLst>
              <a:path w="272" h="482">
                <a:moveTo>
                  <a:pt x="272" y="0"/>
                </a:moveTo>
                <a:lnTo>
                  <a:pt x="272" y="292"/>
                </a:lnTo>
                <a:lnTo>
                  <a:pt x="0" y="482"/>
                </a:lnTo>
              </a:path>
            </a:pathLst>
          </a:custGeom>
          <a:noFill/>
          <a:ln w="254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4362" name="Freeform 26"/>
          <p:cNvSpPr>
            <a:spLocks/>
          </p:cNvSpPr>
          <p:nvPr/>
        </p:nvSpPr>
        <p:spPr bwMode="auto">
          <a:xfrm>
            <a:off x="7450138" y="5354638"/>
            <a:ext cx="76200" cy="336550"/>
          </a:xfrm>
          <a:custGeom>
            <a:avLst/>
            <a:gdLst/>
            <a:ahLst/>
            <a:cxnLst>
              <a:cxn ang="0">
                <a:pos x="48" y="212"/>
              </a:cxn>
              <a:cxn ang="0">
                <a:pos x="48" y="104"/>
              </a:cxn>
              <a:cxn ang="0">
                <a:pos x="0" y="0"/>
              </a:cxn>
            </a:cxnLst>
            <a:rect l="0" t="0" r="r" b="b"/>
            <a:pathLst>
              <a:path w="48" h="212">
                <a:moveTo>
                  <a:pt x="48" y="212"/>
                </a:moveTo>
                <a:lnTo>
                  <a:pt x="48" y="104"/>
                </a:lnTo>
                <a:lnTo>
                  <a:pt x="0" y="0"/>
                </a:lnTo>
              </a:path>
            </a:pathLst>
          </a:custGeom>
          <a:noFill/>
          <a:ln w="254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4363" name="Freeform 27"/>
          <p:cNvSpPr>
            <a:spLocks/>
          </p:cNvSpPr>
          <p:nvPr/>
        </p:nvSpPr>
        <p:spPr bwMode="auto">
          <a:xfrm>
            <a:off x="7450138" y="5354638"/>
            <a:ext cx="76200" cy="336550"/>
          </a:xfrm>
          <a:custGeom>
            <a:avLst/>
            <a:gdLst/>
            <a:ahLst/>
            <a:cxnLst>
              <a:cxn ang="0">
                <a:pos x="48" y="212"/>
              </a:cxn>
              <a:cxn ang="0">
                <a:pos x="48" y="104"/>
              </a:cxn>
              <a:cxn ang="0">
                <a:pos x="0" y="0"/>
              </a:cxn>
            </a:cxnLst>
            <a:rect l="0" t="0" r="r" b="b"/>
            <a:pathLst>
              <a:path w="48" h="212">
                <a:moveTo>
                  <a:pt x="48" y="212"/>
                </a:moveTo>
                <a:lnTo>
                  <a:pt x="48" y="104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4364" name="Line 28"/>
          <p:cNvSpPr>
            <a:spLocks noChangeShapeType="1"/>
          </p:cNvSpPr>
          <p:nvPr/>
        </p:nvSpPr>
        <p:spPr bwMode="auto">
          <a:xfrm flipV="1">
            <a:off x="5497513" y="5551488"/>
            <a:ext cx="1587" cy="149225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4365" name="Line 29"/>
          <p:cNvSpPr>
            <a:spLocks noChangeShapeType="1"/>
          </p:cNvSpPr>
          <p:nvPr/>
        </p:nvSpPr>
        <p:spPr bwMode="auto">
          <a:xfrm flipV="1">
            <a:off x="5497513" y="5551488"/>
            <a:ext cx="1587" cy="1492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4366" name="Line 30"/>
          <p:cNvSpPr>
            <a:spLocks noChangeShapeType="1"/>
          </p:cNvSpPr>
          <p:nvPr/>
        </p:nvSpPr>
        <p:spPr bwMode="auto">
          <a:xfrm flipV="1">
            <a:off x="5059363" y="1384300"/>
            <a:ext cx="1587" cy="15240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4367" name="Line 31"/>
          <p:cNvSpPr>
            <a:spLocks noChangeShapeType="1"/>
          </p:cNvSpPr>
          <p:nvPr/>
        </p:nvSpPr>
        <p:spPr bwMode="auto">
          <a:xfrm flipV="1">
            <a:off x="5059363" y="1384300"/>
            <a:ext cx="1587" cy="15240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4368" name="Freeform 32"/>
          <p:cNvSpPr>
            <a:spLocks/>
          </p:cNvSpPr>
          <p:nvPr/>
        </p:nvSpPr>
        <p:spPr bwMode="auto">
          <a:xfrm>
            <a:off x="987425" y="3770313"/>
            <a:ext cx="393700" cy="295275"/>
          </a:xfrm>
          <a:custGeom>
            <a:avLst/>
            <a:gdLst/>
            <a:ahLst/>
            <a:cxnLst>
              <a:cxn ang="0">
                <a:pos x="154" y="186"/>
              </a:cxn>
              <a:cxn ang="0">
                <a:pos x="248" y="186"/>
              </a:cxn>
              <a:cxn ang="0">
                <a:pos x="0" y="0"/>
              </a:cxn>
            </a:cxnLst>
            <a:rect l="0" t="0" r="r" b="b"/>
            <a:pathLst>
              <a:path w="248" h="186">
                <a:moveTo>
                  <a:pt x="154" y="186"/>
                </a:moveTo>
                <a:lnTo>
                  <a:pt x="248" y="186"/>
                </a:lnTo>
                <a:lnTo>
                  <a:pt x="0" y="0"/>
                </a:lnTo>
              </a:path>
            </a:pathLst>
          </a:custGeom>
          <a:noFill/>
          <a:ln w="254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4369" name="Freeform 33"/>
          <p:cNvSpPr>
            <a:spLocks/>
          </p:cNvSpPr>
          <p:nvPr/>
        </p:nvSpPr>
        <p:spPr bwMode="auto">
          <a:xfrm>
            <a:off x="987425" y="3770313"/>
            <a:ext cx="393700" cy="295275"/>
          </a:xfrm>
          <a:custGeom>
            <a:avLst/>
            <a:gdLst/>
            <a:ahLst/>
            <a:cxnLst>
              <a:cxn ang="0">
                <a:pos x="154" y="186"/>
              </a:cxn>
              <a:cxn ang="0">
                <a:pos x="248" y="186"/>
              </a:cxn>
              <a:cxn ang="0">
                <a:pos x="0" y="0"/>
              </a:cxn>
            </a:cxnLst>
            <a:rect l="0" t="0" r="r" b="b"/>
            <a:pathLst>
              <a:path w="248" h="186">
                <a:moveTo>
                  <a:pt x="154" y="186"/>
                </a:moveTo>
                <a:lnTo>
                  <a:pt x="248" y="186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4370" name="Freeform 34"/>
          <p:cNvSpPr>
            <a:spLocks/>
          </p:cNvSpPr>
          <p:nvPr/>
        </p:nvSpPr>
        <p:spPr bwMode="auto">
          <a:xfrm>
            <a:off x="6196013" y="2584450"/>
            <a:ext cx="311150" cy="457200"/>
          </a:xfrm>
          <a:custGeom>
            <a:avLst/>
            <a:gdLst/>
            <a:ahLst/>
            <a:cxnLst>
              <a:cxn ang="0">
                <a:pos x="196" y="288"/>
              </a:cxn>
              <a:cxn ang="0">
                <a:pos x="116" y="288"/>
              </a:cxn>
              <a:cxn ang="0">
                <a:pos x="0" y="0"/>
              </a:cxn>
            </a:cxnLst>
            <a:rect l="0" t="0" r="r" b="b"/>
            <a:pathLst>
              <a:path w="196" h="288">
                <a:moveTo>
                  <a:pt x="196" y="288"/>
                </a:moveTo>
                <a:lnTo>
                  <a:pt x="116" y="288"/>
                </a:lnTo>
                <a:lnTo>
                  <a:pt x="0" y="0"/>
                </a:lnTo>
              </a:path>
            </a:pathLst>
          </a:custGeom>
          <a:noFill/>
          <a:ln w="254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4371" name="Freeform 35"/>
          <p:cNvSpPr>
            <a:spLocks/>
          </p:cNvSpPr>
          <p:nvPr/>
        </p:nvSpPr>
        <p:spPr bwMode="auto">
          <a:xfrm>
            <a:off x="6196013" y="2584450"/>
            <a:ext cx="311150" cy="457200"/>
          </a:xfrm>
          <a:custGeom>
            <a:avLst/>
            <a:gdLst/>
            <a:ahLst/>
            <a:cxnLst>
              <a:cxn ang="0">
                <a:pos x="196" y="288"/>
              </a:cxn>
              <a:cxn ang="0">
                <a:pos x="116" y="288"/>
              </a:cxn>
              <a:cxn ang="0">
                <a:pos x="0" y="0"/>
              </a:cxn>
            </a:cxnLst>
            <a:rect l="0" t="0" r="r" b="b"/>
            <a:pathLst>
              <a:path w="196" h="288">
                <a:moveTo>
                  <a:pt x="196" y="288"/>
                </a:moveTo>
                <a:lnTo>
                  <a:pt x="116" y="288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4372" name="Line 36"/>
          <p:cNvSpPr>
            <a:spLocks noChangeShapeType="1"/>
          </p:cNvSpPr>
          <p:nvPr/>
        </p:nvSpPr>
        <p:spPr bwMode="auto">
          <a:xfrm flipV="1">
            <a:off x="4406900" y="4306888"/>
            <a:ext cx="1588" cy="19050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4373" name="Line 37"/>
          <p:cNvSpPr>
            <a:spLocks noChangeShapeType="1"/>
          </p:cNvSpPr>
          <p:nvPr/>
        </p:nvSpPr>
        <p:spPr bwMode="auto">
          <a:xfrm flipV="1">
            <a:off x="4406900" y="4306888"/>
            <a:ext cx="1588" cy="19050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4374" name="Freeform 38"/>
          <p:cNvSpPr>
            <a:spLocks/>
          </p:cNvSpPr>
          <p:nvPr/>
        </p:nvSpPr>
        <p:spPr bwMode="auto">
          <a:xfrm>
            <a:off x="3390900" y="4205288"/>
            <a:ext cx="431800" cy="765175"/>
          </a:xfrm>
          <a:custGeom>
            <a:avLst/>
            <a:gdLst/>
            <a:ahLst/>
            <a:cxnLst>
              <a:cxn ang="0">
                <a:pos x="272" y="0"/>
              </a:cxn>
              <a:cxn ang="0">
                <a:pos x="272" y="292"/>
              </a:cxn>
              <a:cxn ang="0">
                <a:pos x="0" y="482"/>
              </a:cxn>
            </a:cxnLst>
            <a:rect l="0" t="0" r="r" b="b"/>
            <a:pathLst>
              <a:path w="272" h="482">
                <a:moveTo>
                  <a:pt x="272" y="0"/>
                </a:moveTo>
                <a:lnTo>
                  <a:pt x="272" y="292"/>
                </a:lnTo>
                <a:lnTo>
                  <a:pt x="0" y="48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4375" name="Freeform 39"/>
          <p:cNvSpPr>
            <a:spLocks/>
          </p:cNvSpPr>
          <p:nvPr/>
        </p:nvSpPr>
        <p:spPr bwMode="auto">
          <a:xfrm>
            <a:off x="2117725" y="3979863"/>
            <a:ext cx="327025" cy="323850"/>
          </a:xfrm>
          <a:custGeom>
            <a:avLst/>
            <a:gdLst/>
            <a:ahLst/>
            <a:cxnLst>
              <a:cxn ang="0">
                <a:pos x="0" y="204"/>
              </a:cxn>
              <a:cxn ang="0">
                <a:pos x="80" y="204"/>
              </a:cxn>
              <a:cxn ang="0">
                <a:pos x="206" y="0"/>
              </a:cxn>
            </a:cxnLst>
            <a:rect l="0" t="0" r="r" b="b"/>
            <a:pathLst>
              <a:path w="206" h="204">
                <a:moveTo>
                  <a:pt x="0" y="204"/>
                </a:moveTo>
                <a:lnTo>
                  <a:pt x="80" y="204"/>
                </a:lnTo>
                <a:lnTo>
                  <a:pt x="206" y="0"/>
                </a:lnTo>
              </a:path>
            </a:pathLst>
          </a:custGeom>
          <a:noFill/>
          <a:ln w="12700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4376" name="Freeform 40"/>
          <p:cNvSpPr>
            <a:spLocks/>
          </p:cNvSpPr>
          <p:nvPr/>
        </p:nvSpPr>
        <p:spPr bwMode="auto">
          <a:xfrm>
            <a:off x="5614988" y="952500"/>
            <a:ext cx="815975" cy="758825"/>
          </a:xfrm>
          <a:custGeom>
            <a:avLst/>
            <a:gdLst/>
            <a:ahLst/>
            <a:cxnLst>
              <a:cxn ang="0">
                <a:pos x="514" y="0"/>
              </a:cxn>
              <a:cxn ang="0">
                <a:pos x="434" y="0"/>
              </a:cxn>
              <a:cxn ang="0">
                <a:pos x="0" y="478"/>
              </a:cxn>
            </a:cxnLst>
            <a:rect l="0" t="0" r="r" b="b"/>
            <a:pathLst>
              <a:path w="514" h="478">
                <a:moveTo>
                  <a:pt x="514" y="0"/>
                </a:moveTo>
                <a:lnTo>
                  <a:pt x="434" y="0"/>
                </a:lnTo>
                <a:lnTo>
                  <a:pt x="0" y="478"/>
                </a:lnTo>
              </a:path>
            </a:pathLst>
          </a:custGeom>
          <a:noFill/>
          <a:ln w="12700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4377" name="Freeform 41"/>
          <p:cNvSpPr>
            <a:spLocks/>
          </p:cNvSpPr>
          <p:nvPr/>
        </p:nvSpPr>
        <p:spPr bwMode="auto">
          <a:xfrm>
            <a:off x="5595938" y="1679575"/>
            <a:ext cx="44450" cy="47625"/>
          </a:xfrm>
          <a:custGeom>
            <a:avLst/>
            <a:gdLst/>
            <a:ahLst/>
            <a:cxnLst>
              <a:cxn ang="0">
                <a:pos x="28" y="16"/>
              </a:cxn>
              <a:cxn ang="0">
                <a:pos x="26" y="22"/>
              </a:cxn>
              <a:cxn ang="0">
                <a:pos x="24" y="26"/>
              </a:cxn>
              <a:cxn ang="0">
                <a:pos x="20" y="28"/>
              </a:cxn>
              <a:cxn ang="0">
                <a:pos x="14" y="30"/>
              </a:cxn>
              <a:cxn ang="0">
                <a:pos x="8" y="28"/>
              </a:cxn>
              <a:cxn ang="0">
                <a:pos x="4" y="26"/>
              </a:cxn>
              <a:cxn ang="0">
                <a:pos x="0" y="22"/>
              </a:cxn>
              <a:cxn ang="0">
                <a:pos x="0" y="16"/>
              </a:cxn>
              <a:cxn ang="0">
                <a:pos x="0" y="10"/>
              </a:cxn>
              <a:cxn ang="0">
                <a:pos x="4" y="6"/>
              </a:cxn>
              <a:cxn ang="0">
                <a:pos x="8" y="2"/>
              </a:cxn>
              <a:cxn ang="0">
                <a:pos x="14" y="0"/>
              </a:cxn>
              <a:cxn ang="0">
                <a:pos x="20" y="2"/>
              </a:cxn>
              <a:cxn ang="0">
                <a:pos x="24" y="6"/>
              </a:cxn>
              <a:cxn ang="0">
                <a:pos x="26" y="10"/>
              </a:cxn>
              <a:cxn ang="0">
                <a:pos x="26" y="16"/>
              </a:cxn>
              <a:cxn ang="0">
                <a:pos x="28" y="16"/>
              </a:cxn>
            </a:cxnLst>
            <a:rect l="0" t="0" r="r" b="b"/>
            <a:pathLst>
              <a:path w="28" h="30">
                <a:moveTo>
                  <a:pt x="28" y="16"/>
                </a:moveTo>
                <a:lnTo>
                  <a:pt x="26" y="22"/>
                </a:lnTo>
                <a:lnTo>
                  <a:pt x="24" y="26"/>
                </a:lnTo>
                <a:lnTo>
                  <a:pt x="20" y="28"/>
                </a:lnTo>
                <a:lnTo>
                  <a:pt x="14" y="30"/>
                </a:lnTo>
                <a:lnTo>
                  <a:pt x="8" y="28"/>
                </a:lnTo>
                <a:lnTo>
                  <a:pt x="4" y="26"/>
                </a:lnTo>
                <a:lnTo>
                  <a:pt x="0" y="22"/>
                </a:lnTo>
                <a:lnTo>
                  <a:pt x="0" y="16"/>
                </a:lnTo>
                <a:lnTo>
                  <a:pt x="0" y="10"/>
                </a:lnTo>
                <a:lnTo>
                  <a:pt x="4" y="6"/>
                </a:lnTo>
                <a:lnTo>
                  <a:pt x="8" y="2"/>
                </a:lnTo>
                <a:lnTo>
                  <a:pt x="14" y="0"/>
                </a:lnTo>
                <a:lnTo>
                  <a:pt x="20" y="2"/>
                </a:lnTo>
                <a:lnTo>
                  <a:pt x="24" y="6"/>
                </a:lnTo>
                <a:lnTo>
                  <a:pt x="26" y="10"/>
                </a:lnTo>
                <a:lnTo>
                  <a:pt x="26" y="16"/>
                </a:lnTo>
                <a:lnTo>
                  <a:pt x="28" y="16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4378" name="Freeform 42"/>
          <p:cNvSpPr>
            <a:spLocks/>
          </p:cNvSpPr>
          <p:nvPr/>
        </p:nvSpPr>
        <p:spPr bwMode="auto">
          <a:xfrm>
            <a:off x="6894513" y="1663700"/>
            <a:ext cx="44450" cy="44450"/>
          </a:xfrm>
          <a:custGeom>
            <a:avLst/>
            <a:gdLst/>
            <a:ahLst/>
            <a:cxnLst>
              <a:cxn ang="0">
                <a:pos x="28" y="14"/>
              </a:cxn>
              <a:cxn ang="0">
                <a:pos x="26" y="20"/>
              </a:cxn>
              <a:cxn ang="0">
                <a:pos x="24" y="24"/>
              </a:cxn>
              <a:cxn ang="0">
                <a:pos x="20" y="28"/>
              </a:cxn>
              <a:cxn ang="0">
                <a:pos x="14" y="28"/>
              </a:cxn>
              <a:cxn ang="0">
                <a:pos x="8" y="28"/>
              </a:cxn>
              <a:cxn ang="0">
                <a:pos x="4" y="24"/>
              </a:cxn>
              <a:cxn ang="0">
                <a:pos x="0" y="20"/>
              </a:cxn>
              <a:cxn ang="0">
                <a:pos x="0" y="14"/>
              </a:cxn>
              <a:cxn ang="0">
                <a:pos x="0" y="8"/>
              </a:cxn>
              <a:cxn ang="0">
                <a:pos x="4" y="4"/>
              </a:cxn>
              <a:cxn ang="0">
                <a:pos x="8" y="0"/>
              </a:cxn>
              <a:cxn ang="0">
                <a:pos x="14" y="0"/>
              </a:cxn>
              <a:cxn ang="0">
                <a:pos x="20" y="0"/>
              </a:cxn>
              <a:cxn ang="0">
                <a:pos x="24" y="4"/>
              </a:cxn>
              <a:cxn ang="0">
                <a:pos x="26" y="8"/>
              </a:cxn>
              <a:cxn ang="0">
                <a:pos x="26" y="14"/>
              </a:cxn>
              <a:cxn ang="0">
                <a:pos x="28" y="14"/>
              </a:cxn>
            </a:cxnLst>
            <a:rect l="0" t="0" r="r" b="b"/>
            <a:pathLst>
              <a:path w="28" h="28">
                <a:moveTo>
                  <a:pt x="28" y="14"/>
                </a:moveTo>
                <a:lnTo>
                  <a:pt x="26" y="20"/>
                </a:lnTo>
                <a:lnTo>
                  <a:pt x="24" y="24"/>
                </a:lnTo>
                <a:lnTo>
                  <a:pt x="20" y="28"/>
                </a:lnTo>
                <a:lnTo>
                  <a:pt x="14" y="28"/>
                </a:lnTo>
                <a:lnTo>
                  <a:pt x="8" y="28"/>
                </a:lnTo>
                <a:lnTo>
                  <a:pt x="4" y="24"/>
                </a:lnTo>
                <a:lnTo>
                  <a:pt x="0" y="20"/>
                </a:lnTo>
                <a:lnTo>
                  <a:pt x="0" y="14"/>
                </a:lnTo>
                <a:lnTo>
                  <a:pt x="0" y="8"/>
                </a:lnTo>
                <a:lnTo>
                  <a:pt x="4" y="4"/>
                </a:lnTo>
                <a:lnTo>
                  <a:pt x="8" y="0"/>
                </a:lnTo>
                <a:lnTo>
                  <a:pt x="14" y="0"/>
                </a:lnTo>
                <a:lnTo>
                  <a:pt x="20" y="0"/>
                </a:lnTo>
                <a:lnTo>
                  <a:pt x="24" y="4"/>
                </a:lnTo>
                <a:lnTo>
                  <a:pt x="26" y="8"/>
                </a:lnTo>
                <a:lnTo>
                  <a:pt x="26" y="14"/>
                </a:lnTo>
                <a:lnTo>
                  <a:pt x="28" y="14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4379" name="Freeform 43"/>
          <p:cNvSpPr>
            <a:spLocks/>
          </p:cNvSpPr>
          <p:nvPr/>
        </p:nvSpPr>
        <p:spPr bwMode="auto">
          <a:xfrm>
            <a:off x="2419350" y="3957638"/>
            <a:ext cx="47625" cy="44450"/>
          </a:xfrm>
          <a:custGeom>
            <a:avLst/>
            <a:gdLst/>
            <a:ahLst/>
            <a:cxnLst>
              <a:cxn ang="0">
                <a:pos x="30" y="14"/>
              </a:cxn>
              <a:cxn ang="0">
                <a:pos x="28" y="20"/>
              </a:cxn>
              <a:cxn ang="0">
                <a:pos x="26" y="24"/>
              </a:cxn>
              <a:cxn ang="0">
                <a:pos x="20" y="28"/>
              </a:cxn>
              <a:cxn ang="0">
                <a:pos x="14" y="28"/>
              </a:cxn>
              <a:cxn ang="0">
                <a:pos x="10" y="28"/>
              </a:cxn>
              <a:cxn ang="0">
                <a:pos x="4" y="24"/>
              </a:cxn>
              <a:cxn ang="0">
                <a:pos x="2" y="20"/>
              </a:cxn>
              <a:cxn ang="0">
                <a:pos x="0" y="14"/>
              </a:cxn>
              <a:cxn ang="0">
                <a:pos x="2" y="8"/>
              </a:cxn>
              <a:cxn ang="0">
                <a:pos x="4" y="4"/>
              </a:cxn>
              <a:cxn ang="0">
                <a:pos x="10" y="2"/>
              </a:cxn>
              <a:cxn ang="0">
                <a:pos x="14" y="0"/>
              </a:cxn>
              <a:cxn ang="0">
                <a:pos x="20" y="2"/>
              </a:cxn>
              <a:cxn ang="0">
                <a:pos x="26" y="4"/>
              </a:cxn>
              <a:cxn ang="0">
                <a:pos x="28" y="8"/>
              </a:cxn>
              <a:cxn ang="0">
                <a:pos x="28" y="14"/>
              </a:cxn>
              <a:cxn ang="0">
                <a:pos x="30" y="14"/>
              </a:cxn>
            </a:cxnLst>
            <a:rect l="0" t="0" r="r" b="b"/>
            <a:pathLst>
              <a:path w="30" h="28">
                <a:moveTo>
                  <a:pt x="30" y="14"/>
                </a:moveTo>
                <a:lnTo>
                  <a:pt x="28" y="20"/>
                </a:lnTo>
                <a:lnTo>
                  <a:pt x="26" y="24"/>
                </a:lnTo>
                <a:lnTo>
                  <a:pt x="20" y="28"/>
                </a:lnTo>
                <a:lnTo>
                  <a:pt x="14" y="28"/>
                </a:lnTo>
                <a:lnTo>
                  <a:pt x="10" y="28"/>
                </a:lnTo>
                <a:lnTo>
                  <a:pt x="4" y="24"/>
                </a:lnTo>
                <a:lnTo>
                  <a:pt x="2" y="20"/>
                </a:lnTo>
                <a:lnTo>
                  <a:pt x="0" y="14"/>
                </a:lnTo>
                <a:lnTo>
                  <a:pt x="2" y="8"/>
                </a:lnTo>
                <a:lnTo>
                  <a:pt x="4" y="4"/>
                </a:lnTo>
                <a:lnTo>
                  <a:pt x="10" y="2"/>
                </a:lnTo>
                <a:lnTo>
                  <a:pt x="14" y="0"/>
                </a:lnTo>
                <a:lnTo>
                  <a:pt x="20" y="2"/>
                </a:lnTo>
                <a:lnTo>
                  <a:pt x="26" y="4"/>
                </a:lnTo>
                <a:lnTo>
                  <a:pt x="28" y="8"/>
                </a:lnTo>
                <a:lnTo>
                  <a:pt x="28" y="14"/>
                </a:lnTo>
                <a:lnTo>
                  <a:pt x="30" y="14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4380" name="Line 44"/>
          <p:cNvSpPr>
            <a:spLocks noChangeShapeType="1"/>
          </p:cNvSpPr>
          <p:nvPr/>
        </p:nvSpPr>
        <p:spPr bwMode="auto">
          <a:xfrm flipV="1">
            <a:off x="6913563" y="1492250"/>
            <a:ext cx="1587" cy="196850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4381" name="Rectangle 45"/>
          <p:cNvSpPr>
            <a:spLocks noChangeArrowheads="1"/>
          </p:cNvSpPr>
          <p:nvPr/>
        </p:nvSpPr>
        <p:spPr bwMode="auto">
          <a:xfrm>
            <a:off x="798513" y="5151438"/>
            <a:ext cx="6985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 dirty="0">
                <a:solidFill>
                  <a:srgbClr val="231F20"/>
                </a:solidFill>
                <a:latin typeface="Arial" charset="0"/>
              </a:rPr>
              <a:t>Adenine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14382" name="Rectangle 46"/>
          <p:cNvSpPr>
            <a:spLocks noChangeArrowheads="1"/>
          </p:cNvSpPr>
          <p:nvPr/>
        </p:nvSpPr>
        <p:spPr bwMode="auto">
          <a:xfrm>
            <a:off x="801688" y="5373688"/>
            <a:ext cx="7286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 dirty="0">
                <a:solidFill>
                  <a:srgbClr val="231F20"/>
                </a:solidFill>
                <a:latin typeface="Arial" charset="0"/>
              </a:rPr>
              <a:t>Thymine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14383" name="Rectangle 47"/>
          <p:cNvSpPr>
            <a:spLocks noChangeArrowheads="1"/>
          </p:cNvSpPr>
          <p:nvPr/>
        </p:nvSpPr>
        <p:spPr bwMode="auto">
          <a:xfrm>
            <a:off x="798513" y="5614988"/>
            <a:ext cx="74771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 dirty="0">
                <a:solidFill>
                  <a:srgbClr val="231F20"/>
                </a:solidFill>
                <a:latin typeface="Arial" charset="0"/>
              </a:rPr>
              <a:t>Cytosine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14384" name="Rectangle 48"/>
          <p:cNvSpPr>
            <a:spLocks noChangeArrowheads="1"/>
          </p:cNvSpPr>
          <p:nvPr/>
        </p:nvSpPr>
        <p:spPr bwMode="auto">
          <a:xfrm>
            <a:off x="798513" y="5834063"/>
            <a:ext cx="7080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 dirty="0">
                <a:solidFill>
                  <a:srgbClr val="231F20"/>
                </a:solidFill>
                <a:latin typeface="Arial" charset="0"/>
              </a:rPr>
              <a:t>Guanine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14385" name="Rectangle 49"/>
          <p:cNvSpPr>
            <a:spLocks noChangeArrowheads="1"/>
          </p:cNvSpPr>
          <p:nvPr/>
        </p:nvSpPr>
        <p:spPr bwMode="auto">
          <a:xfrm>
            <a:off x="6580188" y="5710238"/>
            <a:ext cx="20478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 dirty="0">
                <a:solidFill>
                  <a:srgbClr val="231F20"/>
                </a:solidFill>
                <a:latin typeface="Arial" charset="0"/>
              </a:rPr>
              <a:t>Old (template) strand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14386" name="Rectangle 50"/>
          <p:cNvSpPr>
            <a:spLocks noChangeArrowheads="1"/>
          </p:cNvSpPr>
          <p:nvPr/>
        </p:nvSpPr>
        <p:spPr bwMode="auto">
          <a:xfrm>
            <a:off x="4427538" y="3313113"/>
            <a:ext cx="3751262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 dirty="0">
                <a:solidFill>
                  <a:srgbClr val="0092C8"/>
                </a:solidFill>
                <a:latin typeface="Arial" charset="0"/>
              </a:rPr>
              <a:t>Two new strands (leading and lagging)</a:t>
            </a:r>
          </a:p>
          <a:p>
            <a:r>
              <a:rPr lang="en-US" sz="1600" b="1" dirty="0">
                <a:solidFill>
                  <a:srgbClr val="0092C8"/>
                </a:solidFill>
                <a:latin typeface="Arial" charset="0"/>
              </a:rPr>
              <a:t>synthesized in opposite directions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14387" name="Rectangle 51"/>
          <p:cNvSpPr>
            <a:spLocks noChangeArrowheads="1"/>
          </p:cNvSpPr>
          <p:nvPr/>
        </p:nvSpPr>
        <p:spPr bwMode="auto">
          <a:xfrm>
            <a:off x="4268788" y="1144588"/>
            <a:ext cx="16240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 dirty="0">
                <a:solidFill>
                  <a:srgbClr val="231F20"/>
                </a:solidFill>
                <a:latin typeface="Arial" charset="0"/>
              </a:rPr>
              <a:t>DNA polymerase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14388" name="Rectangle 52"/>
          <p:cNvSpPr>
            <a:spLocks noChangeArrowheads="1"/>
          </p:cNvSpPr>
          <p:nvPr/>
        </p:nvSpPr>
        <p:spPr bwMode="auto">
          <a:xfrm>
            <a:off x="4770438" y="5710238"/>
            <a:ext cx="16240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 dirty="0">
                <a:solidFill>
                  <a:srgbClr val="231F20"/>
                </a:solidFill>
                <a:latin typeface="Arial" charset="0"/>
              </a:rPr>
              <a:t>DNA polymerase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14389" name="Rectangle 53"/>
          <p:cNvSpPr>
            <a:spLocks noChangeArrowheads="1"/>
          </p:cNvSpPr>
          <p:nvPr/>
        </p:nvSpPr>
        <p:spPr bwMode="auto">
          <a:xfrm>
            <a:off x="4081463" y="3852863"/>
            <a:ext cx="788987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 dirty="0">
                <a:solidFill>
                  <a:srgbClr val="231F20"/>
                </a:solidFill>
                <a:latin typeface="Arial" charset="0"/>
              </a:rPr>
              <a:t>Lagging</a:t>
            </a:r>
          </a:p>
          <a:p>
            <a:r>
              <a:rPr lang="en-US" sz="1600" b="1" dirty="0">
                <a:solidFill>
                  <a:srgbClr val="231F20"/>
                </a:solidFill>
                <a:latin typeface="Arial" charset="0"/>
              </a:rPr>
              <a:t>strand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14390" name="Rectangle 54"/>
          <p:cNvSpPr>
            <a:spLocks noChangeArrowheads="1"/>
          </p:cNvSpPr>
          <p:nvPr/>
        </p:nvSpPr>
        <p:spPr bwMode="auto">
          <a:xfrm>
            <a:off x="6529388" y="2932113"/>
            <a:ext cx="14557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 dirty="0">
                <a:solidFill>
                  <a:srgbClr val="231F20"/>
                </a:solidFill>
                <a:latin typeface="Arial" charset="0"/>
              </a:rPr>
              <a:t>Leading strand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14391" name="Rectangle 55"/>
          <p:cNvSpPr>
            <a:spLocks noChangeArrowheads="1"/>
          </p:cNvSpPr>
          <p:nvPr/>
        </p:nvSpPr>
        <p:spPr bwMode="auto">
          <a:xfrm>
            <a:off x="2379663" y="1195388"/>
            <a:ext cx="161448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 dirty="0">
                <a:solidFill>
                  <a:srgbClr val="231F20"/>
                </a:solidFill>
                <a:latin typeface="Arial" charset="0"/>
              </a:rPr>
              <a:t>Free nucleotides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14392" name="Rectangle 56"/>
          <p:cNvSpPr>
            <a:spLocks noChangeArrowheads="1"/>
          </p:cNvSpPr>
          <p:nvPr/>
        </p:nvSpPr>
        <p:spPr bwMode="auto">
          <a:xfrm>
            <a:off x="6019800" y="1143000"/>
            <a:ext cx="312420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sz="1600" b="1" dirty="0">
                <a:solidFill>
                  <a:srgbClr val="0092C8"/>
                </a:solidFill>
                <a:latin typeface="Arial" charset="0"/>
              </a:rPr>
              <a:t>Old strand acts as </a:t>
            </a:r>
            <a:r>
              <a:rPr lang="en-US" sz="1600" b="1" dirty="0" smtClean="0">
                <a:solidFill>
                  <a:srgbClr val="0092C8"/>
                </a:solidFill>
                <a:latin typeface="Arial" charset="0"/>
              </a:rPr>
              <a:t>a template </a:t>
            </a:r>
            <a:r>
              <a:rPr lang="en-US" sz="1600" b="1" dirty="0">
                <a:solidFill>
                  <a:srgbClr val="0092C8"/>
                </a:solidFill>
                <a:latin typeface="Arial" charset="0"/>
              </a:rPr>
              <a:t>for </a:t>
            </a:r>
            <a:r>
              <a:rPr lang="en-US" sz="1600" b="1" dirty="0" smtClean="0">
                <a:solidFill>
                  <a:srgbClr val="0092C8"/>
                </a:solidFill>
                <a:latin typeface="Arial" charset="0"/>
              </a:rPr>
              <a:t>synthesis of </a:t>
            </a:r>
            <a:r>
              <a:rPr lang="en-US" sz="1600" b="1" dirty="0">
                <a:solidFill>
                  <a:srgbClr val="0092C8"/>
                </a:solidFill>
                <a:latin typeface="Arial" charset="0"/>
              </a:rPr>
              <a:t>new strand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14393" name="Rectangle 57"/>
          <p:cNvSpPr>
            <a:spLocks noChangeArrowheads="1"/>
          </p:cNvSpPr>
          <p:nvPr/>
        </p:nvSpPr>
        <p:spPr bwMode="auto">
          <a:xfrm>
            <a:off x="395288" y="1350963"/>
            <a:ext cx="13081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 dirty="0">
                <a:solidFill>
                  <a:srgbClr val="231F20"/>
                </a:solidFill>
                <a:latin typeface="Arial" charset="0"/>
              </a:rPr>
              <a:t>Chromosome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14394" name="Rectangle 58"/>
          <p:cNvSpPr>
            <a:spLocks noChangeArrowheads="1"/>
          </p:cNvSpPr>
          <p:nvPr/>
        </p:nvSpPr>
        <p:spPr bwMode="auto">
          <a:xfrm>
            <a:off x="382588" y="4189413"/>
            <a:ext cx="196532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 dirty="0">
                <a:solidFill>
                  <a:srgbClr val="0092C8"/>
                </a:solidFill>
                <a:latin typeface="Arial" charset="0"/>
              </a:rPr>
              <a:t>Helicase unwinds</a:t>
            </a:r>
          </a:p>
          <a:p>
            <a:r>
              <a:rPr lang="en-US" sz="1600" b="1" dirty="0">
                <a:solidFill>
                  <a:srgbClr val="0092C8"/>
                </a:solidFill>
                <a:latin typeface="Arial" charset="0"/>
              </a:rPr>
              <a:t>the double helix and</a:t>
            </a:r>
            <a:endParaRPr lang="en-US" sz="1800" b="1" dirty="0">
              <a:latin typeface="Arial" charset="0"/>
            </a:endParaRPr>
          </a:p>
          <a:p>
            <a:r>
              <a:rPr lang="en-US" sz="1600" b="1" dirty="0">
                <a:solidFill>
                  <a:srgbClr val="0092C8"/>
                </a:solidFill>
                <a:latin typeface="Arial" charset="0"/>
              </a:rPr>
              <a:t>exposes the bases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14395" name="Rectangle 59"/>
          <p:cNvSpPr>
            <a:spLocks noChangeArrowheads="1"/>
          </p:cNvSpPr>
          <p:nvPr/>
        </p:nvSpPr>
        <p:spPr bwMode="auto">
          <a:xfrm>
            <a:off x="376238" y="3948113"/>
            <a:ext cx="8350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 dirty="0">
                <a:solidFill>
                  <a:srgbClr val="231F20"/>
                </a:solidFill>
                <a:latin typeface="Arial" charset="0"/>
              </a:rPr>
              <a:t>Old DNA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14396" name="Rectangle 60"/>
          <p:cNvSpPr>
            <a:spLocks noChangeArrowheads="1"/>
          </p:cNvSpPr>
          <p:nvPr/>
        </p:nvSpPr>
        <p:spPr bwMode="auto">
          <a:xfrm>
            <a:off x="2271713" y="4833938"/>
            <a:ext cx="1095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 dirty="0">
                <a:solidFill>
                  <a:srgbClr val="231F20"/>
                </a:solidFill>
                <a:latin typeface="Arial" charset="0"/>
              </a:rPr>
              <a:t>Replication</a:t>
            </a:r>
          </a:p>
          <a:p>
            <a:r>
              <a:rPr lang="en-US" sz="1600" b="1" dirty="0">
                <a:solidFill>
                  <a:srgbClr val="231F20"/>
                </a:solidFill>
                <a:latin typeface="Arial" charset="0"/>
              </a:rPr>
              <a:t>fork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14397" name="AutoShape 61"/>
          <p:cNvSpPr>
            <a:spLocks/>
          </p:cNvSpPr>
          <p:nvPr/>
        </p:nvSpPr>
        <p:spPr bwMode="auto">
          <a:xfrm>
            <a:off x="3711575" y="3411538"/>
            <a:ext cx="149225" cy="785812"/>
          </a:xfrm>
          <a:prstGeom prst="rightBracket">
            <a:avLst>
              <a:gd name="adj" fmla="val 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0" y="0"/>
            <a:ext cx="9372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DNA replication is a semi-conservative process.  When DNA replicates the two half ladder strands of DNA separate into two strands and the enzyme DNA polymerase assists to build a new complimentary half DNA to the original strand of DNA.</a:t>
            </a:r>
            <a:endParaRPr lang="en-US" sz="2000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152400" y="6019800"/>
            <a:ext cx="899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Thus when DNA is synthesized – there really is no completely new chromosome because each chromosome is made-up of half of the old chromosome.   </a:t>
            </a:r>
            <a:endParaRPr lang="en-US" sz="2000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3157" name="Picture 5" descr="12_04ChromosomeDuplicat-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42975" y="136525"/>
            <a:ext cx="7256463" cy="6584950"/>
          </a:xfrm>
          <a:prstGeom prst="rect">
            <a:avLst/>
          </a:prstGeom>
          <a:noFill/>
        </p:spPr>
      </p:pic>
      <p:sp>
        <p:nvSpPr>
          <p:cNvPr id="433158" name="Rectangle 6"/>
          <p:cNvSpPr>
            <a:spLocks noChangeArrowheads="1"/>
          </p:cNvSpPr>
          <p:nvPr/>
        </p:nvSpPr>
        <p:spPr bwMode="auto">
          <a:xfrm>
            <a:off x="152400" y="0"/>
            <a:ext cx="1981200" cy="3048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/>
          <a:lstStyle/>
          <a:p>
            <a:pPr marL="450850" indent="-45085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/>
              <a:t>Fig. 12-4</a:t>
            </a: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433159" name="Text Box 7"/>
          <p:cNvSpPr txBox="1">
            <a:spLocks noChangeArrowheads="1"/>
          </p:cNvSpPr>
          <p:nvPr/>
        </p:nvSpPr>
        <p:spPr bwMode="auto">
          <a:xfrm>
            <a:off x="2124075" y="165100"/>
            <a:ext cx="64293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500" dirty="0"/>
              <a:t>0.5 µm</a:t>
            </a:r>
          </a:p>
        </p:txBody>
      </p:sp>
      <p:sp>
        <p:nvSpPr>
          <p:cNvPr id="433160" name="Line 8"/>
          <p:cNvSpPr>
            <a:spLocks noChangeShapeType="1"/>
          </p:cNvSpPr>
          <p:nvPr/>
        </p:nvSpPr>
        <p:spPr bwMode="auto">
          <a:xfrm>
            <a:off x="1897063" y="328613"/>
            <a:ext cx="1587" cy="1158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3161" name="Line 9"/>
          <p:cNvSpPr>
            <a:spLocks noChangeShapeType="1"/>
          </p:cNvSpPr>
          <p:nvPr/>
        </p:nvSpPr>
        <p:spPr bwMode="auto">
          <a:xfrm>
            <a:off x="2941638" y="333375"/>
            <a:ext cx="1587" cy="1174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3162" name="Line 10"/>
          <p:cNvSpPr>
            <a:spLocks noChangeShapeType="1"/>
          </p:cNvSpPr>
          <p:nvPr/>
        </p:nvSpPr>
        <p:spPr bwMode="auto">
          <a:xfrm flipV="1">
            <a:off x="1897063" y="398463"/>
            <a:ext cx="10445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3163" name="Text Box 11"/>
          <p:cNvSpPr txBox="1">
            <a:spLocks noChangeArrowheads="1"/>
          </p:cNvSpPr>
          <p:nvPr/>
        </p:nvSpPr>
        <p:spPr bwMode="auto">
          <a:xfrm>
            <a:off x="3686175" y="165100"/>
            <a:ext cx="1328738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500" dirty="0"/>
              <a:t>Chromosomes</a:t>
            </a:r>
          </a:p>
        </p:txBody>
      </p:sp>
      <p:sp>
        <p:nvSpPr>
          <p:cNvPr id="433164" name="Text Box 12"/>
          <p:cNvSpPr txBox="1">
            <a:spLocks noChangeArrowheads="1"/>
          </p:cNvSpPr>
          <p:nvPr/>
        </p:nvSpPr>
        <p:spPr bwMode="auto">
          <a:xfrm>
            <a:off x="4549775" y="1676400"/>
            <a:ext cx="1398588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500" dirty="0"/>
              <a:t>Chromosome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500" dirty="0"/>
              <a:t>duplication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500" dirty="0"/>
              <a:t>(including DNA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500" dirty="0"/>
              <a:t>synthesis)</a:t>
            </a:r>
          </a:p>
        </p:txBody>
      </p:sp>
      <p:sp>
        <p:nvSpPr>
          <p:cNvPr id="433165" name="Text Box 13"/>
          <p:cNvSpPr txBox="1">
            <a:spLocks noChangeArrowheads="1"/>
          </p:cNvSpPr>
          <p:nvPr/>
        </p:nvSpPr>
        <p:spPr bwMode="auto">
          <a:xfrm>
            <a:off x="3082925" y="1574800"/>
            <a:ext cx="1004888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500" dirty="0"/>
              <a:t>Chromo-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500" dirty="0"/>
              <a:t>some arm</a:t>
            </a:r>
          </a:p>
        </p:txBody>
      </p:sp>
      <p:sp>
        <p:nvSpPr>
          <p:cNvPr id="433166" name="Text Box 14"/>
          <p:cNvSpPr txBox="1">
            <a:spLocks noChangeArrowheads="1"/>
          </p:cNvSpPr>
          <p:nvPr/>
        </p:nvSpPr>
        <p:spPr bwMode="auto">
          <a:xfrm>
            <a:off x="3089275" y="2476500"/>
            <a:ext cx="1093788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500" dirty="0"/>
              <a:t>Centromere</a:t>
            </a:r>
          </a:p>
        </p:txBody>
      </p:sp>
      <p:sp>
        <p:nvSpPr>
          <p:cNvPr id="433167" name="Text Box 15"/>
          <p:cNvSpPr txBox="1">
            <a:spLocks noChangeArrowheads="1"/>
          </p:cNvSpPr>
          <p:nvPr/>
        </p:nvSpPr>
        <p:spPr bwMode="auto">
          <a:xfrm>
            <a:off x="5248275" y="3327400"/>
            <a:ext cx="1417638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500" dirty="0"/>
              <a:t>Sister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500" dirty="0"/>
              <a:t>chromatids</a:t>
            </a:r>
          </a:p>
        </p:txBody>
      </p:sp>
      <p:sp>
        <p:nvSpPr>
          <p:cNvPr id="433168" name="Text Box 16"/>
          <p:cNvSpPr txBox="1">
            <a:spLocks noChangeArrowheads="1"/>
          </p:cNvSpPr>
          <p:nvPr/>
        </p:nvSpPr>
        <p:spPr bwMode="auto">
          <a:xfrm>
            <a:off x="6765925" y="171450"/>
            <a:ext cx="1423988" cy="20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500" dirty="0"/>
              <a:t>DNA molecules</a:t>
            </a:r>
          </a:p>
        </p:txBody>
      </p:sp>
      <p:sp>
        <p:nvSpPr>
          <p:cNvPr id="433169" name="Text Box 17"/>
          <p:cNvSpPr txBox="1">
            <a:spLocks noChangeArrowheads="1"/>
          </p:cNvSpPr>
          <p:nvPr/>
        </p:nvSpPr>
        <p:spPr bwMode="auto">
          <a:xfrm>
            <a:off x="5026025" y="4559300"/>
            <a:ext cx="1614488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500" dirty="0"/>
              <a:t>Separation of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500" dirty="0"/>
              <a:t>sister chromatids</a:t>
            </a:r>
          </a:p>
        </p:txBody>
      </p:sp>
      <p:sp>
        <p:nvSpPr>
          <p:cNvPr id="433170" name="Text Box 18"/>
          <p:cNvSpPr txBox="1">
            <a:spLocks noChangeArrowheads="1"/>
          </p:cNvSpPr>
          <p:nvPr/>
        </p:nvSpPr>
        <p:spPr bwMode="auto">
          <a:xfrm>
            <a:off x="5616575" y="5175250"/>
            <a:ext cx="1093788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500" dirty="0"/>
              <a:t>Centromere</a:t>
            </a:r>
          </a:p>
        </p:txBody>
      </p:sp>
      <p:sp>
        <p:nvSpPr>
          <p:cNvPr id="433171" name="Text Box 19"/>
          <p:cNvSpPr txBox="1">
            <a:spLocks noChangeArrowheads="1"/>
          </p:cNvSpPr>
          <p:nvPr/>
        </p:nvSpPr>
        <p:spPr bwMode="auto">
          <a:xfrm>
            <a:off x="1171575" y="6292850"/>
            <a:ext cx="1690688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500" dirty="0"/>
              <a:t>Sister chromatids</a:t>
            </a:r>
          </a:p>
        </p:txBody>
      </p:sp>
      <p:sp>
        <p:nvSpPr>
          <p:cNvPr id="433172" name="Line 20"/>
          <p:cNvSpPr>
            <a:spLocks noChangeShapeType="1"/>
          </p:cNvSpPr>
          <p:nvPr/>
        </p:nvSpPr>
        <p:spPr bwMode="auto">
          <a:xfrm>
            <a:off x="1692275" y="5451475"/>
            <a:ext cx="298450" cy="838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3173" name="Line 21"/>
          <p:cNvSpPr>
            <a:spLocks noChangeShapeType="1"/>
          </p:cNvSpPr>
          <p:nvPr/>
        </p:nvSpPr>
        <p:spPr bwMode="auto">
          <a:xfrm flipH="1">
            <a:off x="1987550" y="5445125"/>
            <a:ext cx="393700" cy="8413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3174" name="Line 22"/>
          <p:cNvSpPr>
            <a:spLocks noChangeShapeType="1"/>
          </p:cNvSpPr>
          <p:nvPr/>
        </p:nvSpPr>
        <p:spPr bwMode="auto">
          <a:xfrm flipV="1">
            <a:off x="5067300" y="5346700"/>
            <a:ext cx="517525" cy="485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3175" name="Line 23"/>
          <p:cNvSpPr>
            <a:spLocks noChangeShapeType="1"/>
          </p:cNvSpPr>
          <p:nvPr/>
        </p:nvSpPr>
        <p:spPr bwMode="auto">
          <a:xfrm>
            <a:off x="4445000" y="3438525"/>
            <a:ext cx="7016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3176" name="Line 24"/>
          <p:cNvSpPr>
            <a:spLocks noChangeShapeType="1"/>
          </p:cNvSpPr>
          <p:nvPr/>
        </p:nvSpPr>
        <p:spPr bwMode="auto">
          <a:xfrm flipV="1">
            <a:off x="4314825" y="3438525"/>
            <a:ext cx="831850" cy="1174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3177" name="Line 25"/>
          <p:cNvSpPr>
            <a:spLocks noChangeShapeType="1"/>
          </p:cNvSpPr>
          <p:nvPr/>
        </p:nvSpPr>
        <p:spPr bwMode="auto">
          <a:xfrm flipV="1">
            <a:off x="1841500" y="2695575"/>
            <a:ext cx="1701800" cy="168275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3178" name="Line 26"/>
          <p:cNvSpPr>
            <a:spLocks noChangeShapeType="1"/>
          </p:cNvSpPr>
          <p:nvPr/>
        </p:nvSpPr>
        <p:spPr bwMode="auto">
          <a:xfrm flipH="1" flipV="1">
            <a:off x="3546475" y="2692400"/>
            <a:ext cx="825500" cy="635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3179" name="Line 27"/>
          <p:cNvSpPr>
            <a:spLocks noChangeShapeType="1"/>
          </p:cNvSpPr>
          <p:nvPr/>
        </p:nvSpPr>
        <p:spPr bwMode="auto">
          <a:xfrm flipV="1">
            <a:off x="1841500" y="2692400"/>
            <a:ext cx="1711325" cy="1714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3180" name="AutoShape 28"/>
          <p:cNvSpPr>
            <a:spLocks/>
          </p:cNvSpPr>
          <p:nvPr/>
        </p:nvSpPr>
        <p:spPr bwMode="auto">
          <a:xfrm>
            <a:off x="4133850" y="901700"/>
            <a:ext cx="152400" cy="501650"/>
          </a:xfrm>
          <a:prstGeom prst="leftBrace">
            <a:avLst>
              <a:gd name="adj1" fmla="val 27431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3181" name="Line 29"/>
          <p:cNvSpPr>
            <a:spLocks noChangeShapeType="1"/>
          </p:cNvSpPr>
          <p:nvPr/>
        </p:nvSpPr>
        <p:spPr bwMode="auto">
          <a:xfrm flipV="1">
            <a:off x="3898900" y="1149350"/>
            <a:ext cx="244475" cy="4286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6019800" y="1524000"/>
            <a:ext cx="297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Duplicated DNA is attached- each is termed a chromatid</a:t>
            </a:r>
            <a:endParaRPr lang="en-US" sz="2400" dirty="0"/>
          </a:p>
        </p:txBody>
      </p:sp>
      <p:cxnSp>
        <p:nvCxnSpPr>
          <p:cNvPr id="29" name="Straight Arrow Connector 28"/>
          <p:cNvCxnSpPr/>
          <p:nvPr/>
        </p:nvCxnSpPr>
        <p:spPr>
          <a:xfrm rot="10800000" flipV="1">
            <a:off x="4648200" y="2438400"/>
            <a:ext cx="1371600" cy="838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5486400" y="2743200"/>
            <a:ext cx="17526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Each attached piece of DNA is termed a “chromatid” more especially “ a sister chromatid” – this is the doublet form of DNA</a:t>
            </a:r>
          </a:p>
          <a:p>
            <a:r>
              <a:rPr lang="en-US" dirty="0" smtClean="0"/>
              <a:t>The two attached chromatids are termed one chromosome 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When the two doublets break apart (separate) each of the now split doublets are termed a </a:t>
            </a:r>
            <a:r>
              <a:rPr lang="en-US" b="1" dirty="0" smtClean="0">
                <a:solidFill>
                  <a:srgbClr val="C00000"/>
                </a:solidFill>
              </a:rPr>
              <a:t>chromosome – but a singlet version</a:t>
            </a:r>
          </a:p>
          <a:p>
            <a:r>
              <a:rPr lang="en-US" dirty="0" smtClean="0"/>
              <a:t>Thus the term chromatid/chromosome and the term chromosome are a matter of semantics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3157" name="Picture 5" descr="12_04ChromosomeDuplicat-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1" y="136525"/>
            <a:ext cx="6781799" cy="6584950"/>
          </a:xfrm>
          <a:prstGeom prst="rect">
            <a:avLst/>
          </a:prstGeom>
          <a:noFill/>
        </p:spPr>
      </p:pic>
      <p:sp>
        <p:nvSpPr>
          <p:cNvPr id="433158" name="Rectangle 6"/>
          <p:cNvSpPr>
            <a:spLocks noChangeArrowheads="1"/>
          </p:cNvSpPr>
          <p:nvPr/>
        </p:nvSpPr>
        <p:spPr bwMode="auto">
          <a:xfrm>
            <a:off x="152400" y="0"/>
            <a:ext cx="1981200" cy="3048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/>
          <a:lstStyle/>
          <a:p>
            <a:pPr marL="450850" indent="-45085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/>
              <a:t>Fig. 12-4</a:t>
            </a:r>
            <a:endParaRPr lang="en-US" sz="1500">
              <a:solidFill>
                <a:schemeClr val="bg1"/>
              </a:solidFill>
            </a:endParaRPr>
          </a:p>
        </p:txBody>
      </p:sp>
      <p:sp>
        <p:nvSpPr>
          <p:cNvPr id="433159" name="Text Box 7"/>
          <p:cNvSpPr txBox="1">
            <a:spLocks noChangeArrowheads="1"/>
          </p:cNvSpPr>
          <p:nvPr/>
        </p:nvSpPr>
        <p:spPr bwMode="auto">
          <a:xfrm>
            <a:off x="2124075" y="165100"/>
            <a:ext cx="64293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500"/>
              <a:t>0.5 µm</a:t>
            </a:r>
          </a:p>
        </p:txBody>
      </p:sp>
      <p:sp>
        <p:nvSpPr>
          <p:cNvPr id="433160" name="Line 8"/>
          <p:cNvSpPr>
            <a:spLocks noChangeShapeType="1"/>
          </p:cNvSpPr>
          <p:nvPr/>
        </p:nvSpPr>
        <p:spPr bwMode="auto">
          <a:xfrm>
            <a:off x="1897063" y="328613"/>
            <a:ext cx="1587" cy="1158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3161" name="Line 9"/>
          <p:cNvSpPr>
            <a:spLocks noChangeShapeType="1"/>
          </p:cNvSpPr>
          <p:nvPr/>
        </p:nvSpPr>
        <p:spPr bwMode="auto">
          <a:xfrm>
            <a:off x="2941638" y="333375"/>
            <a:ext cx="1587" cy="1174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3162" name="Line 10"/>
          <p:cNvSpPr>
            <a:spLocks noChangeShapeType="1"/>
          </p:cNvSpPr>
          <p:nvPr/>
        </p:nvSpPr>
        <p:spPr bwMode="auto">
          <a:xfrm flipV="1">
            <a:off x="1897063" y="398463"/>
            <a:ext cx="10445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3163" name="Text Box 11"/>
          <p:cNvSpPr txBox="1">
            <a:spLocks noChangeArrowheads="1"/>
          </p:cNvSpPr>
          <p:nvPr/>
        </p:nvSpPr>
        <p:spPr bwMode="auto">
          <a:xfrm>
            <a:off x="3686175" y="165100"/>
            <a:ext cx="1328738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500" dirty="0"/>
              <a:t>Chromosomes</a:t>
            </a:r>
          </a:p>
        </p:txBody>
      </p:sp>
      <p:sp>
        <p:nvSpPr>
          <p:cNvPr id="433168" name="Text Box 16"/>
          <p:cNvSpPr txBox="1">
            <a:spLocks noChangeArrowheads="1"/>
          </p:cNvSpPr>
          <p:nvPr/>
        </p:nvSpPr>
        <p:spPr bwMode="auto">
          <a:xfrm>
            <a:off x="6765925" y="171450"/>
            <a:ext cx="1423988" cy="20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500"/>
              <a:t>DNA molecules</a:t>
            </a:r>
          </a:p>
        </p:txBody>
      </p:sp>
      <p:sp>
        <p:nvSpPr>
          <p:cNvPr id="433169" name="Text Box 17"/>
          <p:cNvSpPr txBox="1">
            <a:spLocks noChangeArrowheads="1"/>
          </p:cNvSpPr>
          <p:nvPr/>
        </p:nvSpPr>
        <p:spPr bwMode="auto">
          <a:xfrm>
            <a:off x="3886201" y="4559300"/>
            <a:ext cx="1828800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 b="1" dirty="0">
                <a:solidFill>
                  <a:srgbClr val="00B0F0"/>
                </a:solidFill>
              </a:rPr>
              <a:t>Separation of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 b="1" dirty="0">
                <a:solidFill>
                  <a:srgbClr val="00B0F0"/>
                </a:solidFill>
              </a:rPr>
              <a:t>sister </a:t>
            </a:r>
            <a:r>
              <a:rPr lang="en-US" sz="2000" b="1" dirty="0" smtClean="0">
                <a:solidFill>
                  <a:srgbClr val="00B0F0"/>
                </a:solidFill>
              </a:rPr>
              <a:t>chromatids by the breaking of the 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 b="1" u="sng" dirty="0" smtClean="0">
                <a:solidFill>
                  <a:srgbClr val="00B0F0"/>
                </a:solidFill>
              </a:rPr>
              <a:t>centromere</a:t>
            </a:r>
            <a:r>
              <a:rPr lang="en-US" sz="2000" b="1" dirty="0" smtClean="0">
                <a:solidFill>
                  <a:srgbClr val="00B0F0"/>
                </a:solidFill>
              </a:rPr>
              <a:t>.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US" sz="1500" dirty="0"/>
          </a:p>
        </p:txBody>
      </p:sp>
      <p:sp>
        <p:nvSpPr>
          <p:cNvPr id="433177" name="Line 25"/>
          <p:cNvSpPr>
            <a:spLocks noChangeShapeType="1"/>
          </p:cNvSpPr>
          <p:nvPr/>
        </p:nvSpPr>
        <p:spPr bwMode="auto">
          <a:xfrm flipV="1">
            <a:off x="1841500" y="2695575"/>
            <a:ext cx="1701800" cy="168275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6553200" y="2743200"/>
            <a:ext cx="2971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Duplicates are now separated</a:t>
            </a:r>
          </a:p>
          <a:p>
            <a:r>
              <a:rPr lang="en-US" sz="2400" b="1" dirty="0" smtClean="0"/>
              <a:t>each separate piece is also termed a chromosome.</a:t>
            </a:r>
            <a:endParaRPr lang="en-US" sz="2400" b="1" dirty="0"/>
          </a:p>
        </p:txBody>
      </p:sp>
      <p:cxnSp>
        <p:nvCxnSpPr>
          <p:cNvPr id="29" name="Straight Arrow Connector 28"/>
          <p:cNvCxnSpPr/>
          <p:nvPr/>
        </p:nvCxnSpPr>
        <p:spPr>
          <a:xfrm rot="10800000" flipV="1">
            <a:off x="2819400" y="5257800"/>
            <a:ext cx="9906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rot="16200000" flipH="1">
            <a:off x="3581400" y="5486400"/>
            <a:ext cx="609600" cy="152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581400" y="2514600"/>
            <a:ext cx="35659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C00000"/>
                </a:solidFill>
              </a:rPr>
              <a:t>Centromere holding chromatids</a:t>
            </a:r>
          </a:p>
          <a:p>
            <a:r>
              <a:rPr lang="en-US" sz="2000" b="1" dirty="0" smtClean="0">
                <a:solidFill>
                  <a:srgbClr val="C00000"/>
                </a:solidFill>
              </a:rPr>
              <a:t>Together.</a:t>
            </a:r>
            <a:endParaRPr lang="en-US" sz="2000" b="1" dirty="0">
              <a:solidFill>
                <a:srgbClr val="C00000"/>
              </a:solidFill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 rot="10800000" flipV="1">
            <a:off x="3429000" y="3200400"/>
            <a:ext cx="1066800" cy="152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16200000" flipH="1">
            <a:off x="7239000" y="5562600"/>
            <a:ext cx="1905000" cy="2286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rot="10800000">
            <a:off x="6019800" y="6248400"/>
            <a:ext cx="2286000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10800000">
            <a:off x="6629400" y="5867400"/>
            <a:ext cx="1676400" cy="762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</TotalTime>
  <Words>1263</Words>
  <Application>Microsoft Office PowerPoint</Application>
  <PresentationFormat>On-screen Show (4:3)</PresentationFormat>
  <Paragraphs>183</Paragraphs>
  <Slides>20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DNA in a Cell and how is it arranged!</vt:lpstr>
      <vt:lpstr>Amount of Genetic Material in a Cell</vt:lpstr>
      <vt:lpstr>Somatic Cells</vt:lpstr>
      <vt:lpstr>How do we identify a set of Genetic Material</vt:lpstr>
      <vt:lpstr>DNA Folding in a Cell</vt:lpstr>
      <vt:lpstr>Slide 6</vt:lpstr>
      <vt:lpstr>Examination of Genetic Material</vt:lpstr>
      <vt:lpstr>How are the different chromosomes distinguished?</vt:lpstr>
      <vt:lpstr>Sets of Chromosomes in Human Cells</vt:lpstr>
      <vt:lpstr>Slide 10</vt:lpstr>
      <vt:lpstr>Ploidy</vt:lpstr>
      <vt:lpstr>Karyotype</vt:lpstr>
      <vt:lpstr>Slide 13</vt:lpstr>
      <vt:lpstr>Slide 14</vt:lpstr>
      <vt:lpstr>Discussion of a Chromosome/Chromatid </vt:lpstr>
      <vt:lpstr> The doublet type – a chromosome/chromatid </vt:lpstr>
      <vt:lpstr>Slide 17</vt:lpstr>
      <vt:lpstr>Slide 18</vt:lpstr>
      <vt:lpstr>Slide 19</vt:lpstr>
      <vt:lpstr>Slide 20</vt:lpstr>
    </vt:vector>
  </TitlesOfParts>
  <Company>Kingwood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DNA in a Cell and how is it arranged!</dc:title>
  <dc:creator>HP Authorized Customer</dc:creator>
  <cp:lastModifiedBy>HP Authorized Customer</cp:lastModifiedBy>
  <cp:revision>14</cp:revision>
  <dcterms:created xsi:type="dcterms:W3CDTF">2009-09-19T15:25:09Z</dcterms:created>
  <dcterms:modified xsi:type="dcterms:W3CDTF">2010-10-10T14:41:53Z</dcterms:modified>
</cp:coreProperties>
</file>