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78" r:id="rId3"/>
    <p:sldId id="279" r:id="rId4"/>
    <p:sldId id="280" r:id="rId5"/>
    <p:sldId id="283" r:id="rId6"/>
    <p:sldId id="304" r:id="rId7"/>
    <p:sldId id="295" r:id="rId8"/>
    <p:sldId id="302" r:id="rId9"/>
    <p:sldId id="300" r:id="rId10"/>
    <p:sldId id="297" r:id="rId11"/>
    <p:sldId id="299" r:id="rId12"/>
    <p:sldId id="301" r:id="rId13"/>
    <p:sldId id="303" r:id="rId14"/>
    <p:sldId id="305" r:id="rId15"/>
    <p:sldId id="307" r:id="rId16"/>
    <p:sldId id="284" r:id="rId17"/>
    <p:sldId id="289" r:id="rId18"/>
    <p:sldId id="285" r:id="rId19"/>
    <p:sldId id="287" r:id="rId20"/>
    <p:sldId id="288" r:id="rId21"/>
    <p:sldId id="292" r:id="rId22"/>
    <p:sldId id="293" r:id="rId23"/>
    <p:sldId id="291" r:id="rId24"/>
    <p:sldId id="294" r:id="rId25"/>
    <p:sldId id="308" r:id="rId26"/>
    <p:sldId id="309" r:id="rId27"/>
    <p:sldId id="281" r:id="rId28"/>
    <p:sldId id="282" r:id="rId29"/>
    <p:sldId id="310" r:id="rId30"/>
    <p:sldId id="311" r:id="rId31"/>
    <p:sldId id="313" r:id="rId32"/>
    <p:sldId id="314" r:id="rId33"/>
    <p:sldId id="315" r:id="rId34"/>
    <p:sldId id="316" r:id="rId35"/>
    <p:sldId id="261" r:id="rId36"/>
    <p:sldId id="320" r:id="rId37"/>
    <p:sldId id="322" r:id="rId38"/>
    <p:sldId id="275" r:id="rId39"/>
    <p:sldId id="276" r:id="rId40"/>
    <p:sldId id="277" r:id="rId41"/>
    <p:sldId id="317" r:id="rId42"/>
    <p:sldId id="318" r:id="rId43"/>
    <p:sldId id="319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9A85D-D05A-4529-889F-78ED89BF1C4A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BB769-B677-46FA-8263-15F83BDA12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0DFD7E-C82F-4317-B411-9DA19A10D2E0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Cell Biology Video Myosin and Cytokinesis, go to Animation and Video Files.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9DA6E-6125-416D-AD49-8101DB3BCD79}" type="slidenum">
              <a:rPr lang="en-US"/>
              <a:pPr/>
              <a:t>3</a:t>
            </a:fld>
            <a:endParaRPr lang="en-US"/>
          </a:p>
        </p:txBody>
      </p:sp>
      <p:sp>
        <p:nvSpPr>
          <p:cNvPr id="4823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12.6 The mitotic division of an animal cell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C33C1-EBDB-4D52-B8E7-7D0BC6DAB008}" type="slidenum">
              <a:rPr lang="en-US"/>
              <a:pPr/>
              <a:t>6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12.7 The mitotic spindle at metaphase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4564C9-C1CE-49B1-A5D0-8F2F303035D9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5847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99"/>
                </a:solidFill>
              </a:rPr>
              <a:t>Figure 6.22 Centrosome containing a pair of centrioles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33081D-3B6B-4E43-BAC9-6B0CE12B1CA5}" type="slidenum">
              <a:rPr lang="en-US"/>
              <a:pPr/>
              <a:t>11</a:t>
            </a:fld>
            <a:endParaRPr lang="en-US"/>
          </a:p>
        </p:txBody>
      </p:sp>
      <p:sp>
        <p:nvSpPr>
          <p:cNvPr id="581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333399"/>
                </a:solidFill>
              </a:rPr>
              <a:t>Figure 6.20 The cytoskeleton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C33C1-EBDB-4D52-B8E7-7D0BC6DAB008}" type="slidenum">
              <a:rPr lang="en-US"/>
              <a:pPr/>
              <a:t>15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12.7 The mitotic spindle at metaphase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C33C1-EBDB-4D52-B8E7-7D0BC6DAB008}" type="slidenum">
              <a:rPr lang="en-US"/>
              <a:pPr/>
              <a:t>18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12.7 The mitotic spindle at metaphase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A29AAD-7C88-4DC3-90AD-D85ABDB290A6}" type="slidenum">
              <a:rPr lang="en-US"/>
              <a:pPr/>
              <a:t>19</a:t>
            </a:fld>
            <a:endParaRPr lang="en-US"/>
          </a:p>
        </p:txBody>
      </p:sp>
      <p:sp>
        <p:nvSpPr>
          <p:cNvPr id="5427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12.8 At which end do kinetochore microtubules shorten during anaphase?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C33C1-EBDB-4D52-B8E7-7D0BC6DAB008}" type="slidenum">
              <a:rPr lang="en-US"/>
              <a:pPr/>
              <a:t>21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12.7 The mitotic spindle at metaphase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C33C1-EBDB-4D52-B8E7-7D0BC6DAB008}" type="slidenum">
              <a:rPr lang="en-US"/>
              <a:pPr/>
              <a:t>22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12.7 The mitotic spindle at metaphase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C33C1-EBDB-4D52-B8E7-7D0BC6DAB008}" type="slidenum">
              <a:rPr lang="en-US"/>
              <a:pPr/>
              <a:t>24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12.7 The mitotic spindle at metaphase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E6D7BB-FC88-454C-83CC-6CA555FDF00D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536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34694"/>
                </a:solidFill>
              </a:rPr>
              <a:t>Figure 12.6 The mitotic division of an animal cell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FACA00-77E0-4117-A035-D1E6E1D51E88}" type="slidenum">
              <a:rPr lang="en-US"/>
              <a:pPr/>
              <a:t>35</a:t>
            </a:fld>
            <a:endParaRPr lang="en-US"/>
          </a:p>
        </p:txBody>
      </p:sp>
      <p:sp>
        <p:nvSpPr>
          <p:cNvPr id="538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12.6 The mitotic division of an animal cell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2957A-6903-4DD8-91A6-5ECF329ED3F2}" type="slidenum">
              <a:rPr lang="en-US"/>
              <a:pPr/>
              <a:t>37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12.9a Cytokinesis in animal and plant cells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4E9754-99BB-450B-9E51-FA792EDE304A}" type="slidenum">
              <a:rPr lang="en-US"/>
              <a:pPr/>
              <a:t>38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B14DF0-0E27-4A16-AABC-279CBD991CF7}" type="slidenum">
              <a:rPr lang="en-US"/>
              <a:pPr/>
              <a:t>39</a:t>
            </a:fld>
            <a:endParaRPr lang="en-US"/>
          </a:p>
        </p:txBody>
      </p:sp>
      <p:sp>
        <p:nvSpPr>
          <p:cNvPr id="5488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2D3C03-1483-4482-8B6F-FD7DAFD729BF}" type="slidenum">
              <a:rPr lang="en-US"/>
              <a:pPr/>
              <a:t>40</a:t>
            </a:fld>
            <a:endParaRPr lang="en-US"/>
          </a:p>
        </p:txBody>
      </p:sp>
      <p:sp>
        <p:nvSpPr>
          <p:cNvPr id="5509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50D1A-5433-4AC6-8AE2-37137BD1682C}" type="slidenum">
              <a:rPr lang="en-US"/>
              <a:pPr/>
              <a:t>41</a:t>
            </a:fld>
            <a:endParaRPr lang="en-US"/>
          </a:p>
        </p:txBody>
      </p:sp>
      <p:sp>
        <p:nvSpPr>
          <p:cNvPr id="552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C3A7F6-6503-4EF7-85EA-1D3348D4B24D}" type="slidenum">
              <a:rPr lang="en-US"/>
              <a:pPr/>
              <a:t>42</a:t>
            </a:fld>
            <a:endParaRPr lang="en-US"/>
          </a:p>
        </p:txBody>
      </p:sp>
      <p:sp>
        <p:nvSpPr>
          <p:cNvPr id="555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C7D670-60D7-4A99-BAA3-8FAAB3D3D137}" type="slidenum">
              <a:rPr lang="en-US"/>
              <a:pPr/>
              <a:t>43</a:t>
            </a:fld>
            <a:endParaRPr lang="en-US"/>
          </a:p>
        </p:txBody>
      </p:sp>
      <p:sp>
        <p:nvSpPr>
          <p:cNvPr id="5570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68ACC-348D-46CD-AFF4-2D1B189AEF7C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FF536-4C4C-403F-85F4-52B4268EF6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Mitosis (Exact Cell Duplication)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Mike Clark, M.D.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300" y="152400"/>
            <a:ext cx="8534400" cy="62484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20000"/>
              </a:spcBef>
            </a:pPr>
            <a:r>
              <a:rPr lang="en-US" dirty="0"/>
              <a:t>Mitosis </a:t>
            </a:r>
            <a:r>
              <a:rPr lang="en-US" dirty="0" smtClean="0"/>
              <a:t>technically is the process that duplicates a cell’s nucleus. The process of mitosis is </a:t>
            </a:r>
            <a:r>
              <a:rPr lang="en-US" dirty="0"/>
              <a:t>conventionally divided into </a:t>
            </a:r>
            <a:r>
              <a:rPr lang="en-US" dirty="0" smtClean="0"/>
              <a:t>four  </a:t>
            </a:r>
            <a:r>
              <a:rPr lang="en-US" dirty="0"/>
              <a:t>phases:</a:t>
            </a:r>
          </a:p>
          <a:p>
            <a:pPr lvl="1">
              <a:spcBef>
                <a:spcPct val="18000"/>
              </a:spcBef>
            </a:pPr>
            <a:r>
              <a:rPr lang="en-US" b="1" dirty="0"/>
              <a:t>Prophase</a:t>
            </a:r>
          </a:p>
          <a:p>
            <a:pPr lvl="1">
              <a:spcBef>
                <a:spcPct val="18000"/>
              </a:spcBef>
            </a:pPr>
            <a:r>
              <a:rPr lang="en-US" b="1" dirty="0" smtClean="0"/>
              <a:t>Metaphase</a:t>
            </a:r>
            <a:endParaRPr lang="en-US" b="1" dirty="0"/>
          </a:p>
          <a:p>
            <a:pPr lvl="1">
              <a:spcBef>
                <a:spcPct val="18000"/>
              </a:spcBef>
            </a:pPr>
            <a:r>
              <a:rPr lang="en-US" b="1" dirty="0"/>
              <a:t>Anaphase</a:t>
            </a:r>
          </a:p>
          <a:p>
            <a:pPr lvl="1">
              <a:spcBef>
                <a:spcPct val="18000"/>
              </a:spcBef>
            </a:pPr>
            <a:r>
              <a:rPr lang="en-US" b="1" dirty="0"/>
              <a:t>Telophase</a:t>
            </a:r>
          </a:p>
          <a:p>
            <a:pPr>
              <a:spcBef>
                <a:spcPct val="20000"/>
              </a:spcBef>
            </a:pPr>
            <a:r>
              <a:rPr lang="en-US" dirty="0" smtClean="0"/>
              <a:t>Some researchers divide prophase into an early and late phase and some researchers instead of using a late prophase add another complete phase termed </a:t>
            </a:r>
            <a:r>
              <a:rPr lang="en-US" b="1" dirty="0" smtClean="0"/>
              <a:t>Prometaphase</a:t>
            </a:r>
            <a:r>
              <a:rPr lang="en-US" dirty="0" smtClean="0"/>
              <a:t> – a phase preceding metaphase that encompasses the actions of late prophase</a:t>
            </a:r>
          </a:p>
          <a:p>
            <a:pPr>
              <a:spcBef>
                <a:spcPct val="20000"/>
              </a:spcBef>
            </a:pPr>
            <a:r>
              <a:rPr lang="en-US" dirty="0" smtClean="0"/>
              <a:t>Cytokinesis </a:t>
            </a:r>
            <a:r>
              <a:rPr lang="en-US" dirty="0"/>
              <a:t>is </a:t>
            </a:r>
            <a:r>
              <a:rPr lang="en-US" dirty="0" smtClean="0"/>
              <a:t>technically the process that divides the cell cytoplasm.  A cell can perform mitosis without cytokineses.  The cell then becomes multinucleated. </a:t>
            </a:r>
          </a:p>
        </p:txBody>
      </p:sp>
      <p:sp>
        <p:nvSpPr>
          <p:cNvPr id="525319" name="Line 7"/>
          <p:cNvSpPr>
            <a:spLocks noChangeShapeType="1"/>
          </p:cNvSpPr>
          <p:nvPr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5321" name="Text Box 9"/>
          <p:cNvSpPr txBox="1">
            <a:spLocks noChangeArrowheads="1"/>
          </p:cNvSpPr>
          <p:nvPr/>
        </p:nvSpPr>
        <p:spPr bwMode="auto">
          <a:xfrm>
            <a:off x="225425" y="6597650"/>
            <a:ext cx="5486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 anchor="b">
            <a:spAutoFit/>
          </a:bodyPr>
          <a:lstStyle/>
          <a:p>
            <a:pPr eaLnBrk="0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 dirty="0">
                <a:solidFill>
                  <a:srgbClr val="000000"/>
                </a:solidFill>
                <a:latin typeface="Times New Roman" pitchFamily="18" charset="0"/>
              </a:rPr>
              <a:t>Copyright © 2008 Pearson Education, Inc., publishing as Pearson Benjamin Cummings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6" name="Picture 6" descr="12_06-MitoticDivision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" y="304800"/>
            <a:ext cx="9601200" cy="6400800"/>
          </a:xfrm>
          <a:prstGeom prst="rect">
            <a:avLst/>
          </a:prstGeom>
          <a:noFill/>
        </p:spPr>
      </p:pic>
      <p:sp>
        <p:nvSpPr>
          <p:cNvPr id="435207" name="AutoShape 7"/>
          <p:cNvSpPr>
            <a:spLocks noChangeArrowheads="1"/>
          </p:cNvSpPr>
          <p:nvPr/>
        </p:nvSpPr>
        <p:spPr bwMode="auto">
          <a:xfrm>
            <a:off x="7370763" y="2951163"/>
            <a:ext cx="1211262" cy="123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08" name="AutoShape 8"/>
          <p:cNvSpPr>
            <a:spLocks noChangeArrowheads="1"/>
          </p:cNvSpPr>
          <p:nvPr/>
        </p:nvSpPr>
        <p:spPr bwMode="auto">
          <a:xfrm>
            <a:off x="6357938" y="2941638"/>
            <a:ext cx="517525" cy="127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09" name="AutoShape 9"/>
          <p:cNvSpPr>
            <a:spLocks noChangeArrowheads="1"/>
          </p:cNvSpPr>
          <p:nvPr/>
        </p:nvSpPr>
        <p:spPr bwMode="auto">
          <a:xfrm>
            <a:off x="4991100" y="2949575"/>
            <a:ext cx="554038" cy="114300"/>
          </a:xfrm>
          <a:prstGeom prst="roundRect">
            <a:avLst>
              <a:gd name="adj" fmla="val 16667"/>
            </a:avLst>
          </a:prstGeom>
          <a:solidFill>
            <a:schemeClr val="bg1">
              <a:alpha val="98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10" name="AutoShape 10"/>
          <p:cNvSpPr>
            <a:spLocks noChangeArrowheads="1"/>
          </p:cNvSpPr>
          <p:nvPr/>
        </p:nvSpPr>
        <p:spPr bwMode="auto">
          <a:xfrm>
            <a:off x="3551238" y="2959100"/>
            <a:ext cx="682625" cy="114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11" name="AutoShape 11"/>
          <p:cNvSpPr>
            <a:spLocks noChangeArrowheads="1"/>
          </p:cNvSpPr>
          <p:nvPr/>
        </p:nvSpPr>
        <p:spPr bwMode="auto">
          <a:xfrm>
            <a:off x="730250" y="2959100"/>
            <a:ext cx="762000" cy="114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12" name="Rectangle 12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/>
              <a:t>Fig. 12-6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435213" name="Text Box 13"/>
          <p:cNvSpPr txBox="1">
            <a:spLocks noChangeArrowheads="1"/>
          </p:cNvSpPr>
          <p:nvPr/>
        </p:nvSpPr>
        <p:spPr bwMode="auto">
          <a:xfrm>
            <a:off x="152400" y="3011806"/>
            <a:ext cx="1301750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G</a:t>
            </a:r>
            <a:r>
              <a:rPr lang="en-US" sz="700" baseline="-25000" dirty="0"/>
              <a:t>2 </a:t>
            </a:r>
            <a:r>
              <a:rPr lang="en-US" sz="700" dirty="0"/>
              <a:t>of Interphase</a:t>
            </a:r>
          </a:p>
        </p:txBody>
      </p:sp>
      <p:sp>
        <p:nvSpPr>
          <p:cNvPr id="435214" name="Text Box 14"/>
          <p:cNvSpPr txBox="1">
            <a:spLocks noChangeArrowheads="1"/>
          </p:cNvSpPr>
          <p:nvPr/>
        </p:nvSpPr>
        <p:spPr bwMode="auto">
          <a:xfrm>
            <a:off x="598488" y="3124200"/>
            <a:ext cx="60483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Centrosomes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(with centriole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pairs)</a:t>
            </a:r>
          </a:p>
        </p:txBody>
      </p:sp>
      <p:sp>
        <p:nvSpPr>
          <p:cNvPr id="435215" name="Text Box 15"/>
          <p:cNvSpPr txBox="1">
            <a:spLocks noChangeArrowheads="1"/>
          </p:cNvSpPr>
          <p:nvPr/>
        </p:nvSpPr>
        <p:spPr bwMode="auto">
          <a:xfrm>
            <a:off x="1235075" y="3127375"/>
            <a:ext cx="51593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Chromatin</a:t>
            </a:r>
          </a:p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(duplicated)</a:t>
            </a:r>
          </a:p>
        </p:txBody>
      </p:sp>
      <p:sp>
        <p:nvSpPr>
          <p:cNvPr id="435216" name="Text Box 16"/>
          <p:cNvSpPr txBox="1">
            <a:spLocks noChangeArrowheads="1"/>
          </p:cNvSpPr>
          <p:nvPr/>
        </p:nvSpPr>
        <p:spPr bwMode="auto">
          <a:xfrm>
            <a:off x="582613" y="4603750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Nucleolus</a:t>
            </a:r>
          </a:p>
        </p:txBody>
      </p:sp>
      <p:sp>
        <p:nvSpPr>
          <p:cNvPr id="435217" name="Text Box 17"/>
          <p:cNvSpPr txBox="1">
            <a:spLocks noChangeArrowheads="1"/>
          </p:cNvSpPr>
          <p:nvPr/>
        </p:nvSpPr>
        <p:spPr bwMode="auto">
          <a:xfrm>
            <a:off x="1062038" y="4595813"/>
            <a:ext cx="381000" cy="17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Nuclear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envelope</a:t>
            </a:r>
          </a:p>
        </p:txBody>
      </p:sp>
      <p:sp>
        <p:nvSpPr>
          <p:cNvPr id="435218" name="Text Box 18"/>
          <p:cNvSpPr txBox="1">
            <a:spLocks noChangeArrowheads="1"/>
          </p:cNvSpPr>
          <p:nvPr/>
        </p:nvSpPr>
        <p:spPr bwMode="auto">
          <a:xfrm>
            <a:off x="1477963" y="4600575"/>
            <a:ext cx="4492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Plasma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membrane</a:t>
            </a:r>
          </a:p>
        </p:txBody>
      </p:sp>
      <p:sp>
        <p:nvSpPr>
          <p:cNvPr id="435219" name="Line 19"/>
          <p:cNvSpPr>
            <a:spLocks noChangeShapeType="1"/>
          </p:cNvSpPr>
          <p:nvPr/>
        </p:nvSpPr>
        <p:spPr bwMode="auto">
          <a:xfrm flipH="1">
            <a:off x="1117600" y="3327400"/>
            <a:ext cx="7938" cy="266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20" name="Line 20"/>
          <p:cNvSpPr>
            <a:spLocks noChangeShapeType="1"/>
          </p:cNvSpPr>
          <p:nvPr/>
        </p:nvSpPr>
        <p:spPr bwMode="auto">
          <a:xfrm>
            <a:off x="1125538" y="3322638"/>
            <a:ext cx="111125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21" name="Line 21"/>
          <p:cNvSpPr>
            <a:spLocks noChangeShapeType="1"/>
          </p:cNvSpPr>
          <p:nvPr/>
        </p:nvSpPr>
        <p:spPr bwMode="auto">
          <a:xfrm flipH="1">
            <a:off x="1358900" y="3327400"/>
            <a:ext cx="227013" cy="554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22" name="Line 22"/>
          <p:cNvSpPr>
            <a:spLocks noChangeShapeType="1"/>
          </p:cNvSpPr>
          <p:nvPr/>
        </p:nvSpPr>
        <p:spPr bwMode="auto">
          <a:xfrm flipH="1">
            <a:off x="863600" y="3967163"/>
            <a:ext cx="238125" cy="638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23" name="Line 23"/>
          <p:cNvSpPr>
            <a:spLocks noChangeShapeType="1"/>
          </p:cNvSpPr>
          <p:nvPr/>
        </p:nvSpPr>
        <p:spPr bwMode="auto">
          <a:xfrm flipH="1">
            <a:off x="1173163" y="4356100"/>
            <a:ext cx="3175" cy="223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24" name="Line 24"/>
          <p:cNvSpPr>
            <a:spLocks noChangeShapeType="1"/>
          </p:cNvSpPr>
          <p:nvPr/>
        </p:nvSpPr>
        <p:spPr bwMode="auto">
          <a:xfrm>
            <a:off x="1414463" y="4462463"/>
            <a:ext cx="71437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25" name="Text Box 25"/>
          <p:cNvSpPr txBox="1">
            <a:spLocks noChangeArrowheads="1"/>
          </p:cNvSpPr>
          <p:nvPr/>
        </p:nvSpPr>
        <p:spPr bwMode="auto">
          <a:xfrm>
            <a:off x="1901825" y="3124200"/>
            <a:ext cx="5429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Early mitotic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spindle</a:t>
            </a:r>
          </a:p>
        </p:txBody>
      </p:sp>
      <p:sp>
        <p:nvSpPr>
          <p:cNvPr id="435226" name="Text Box 26"/>
          <p:cNvSpPr txBox="1">
            <a:spLocks noChangeArrowheads="1"/>
          </p:cNvSpPr>
          <p:nvPr/>
        </p:nvSpPr>
        <p:spPr bwMode="auto">
          <a:xfrm>
            <a:off x="2473325" y="3133725"/>
            <a:ext cx="241300" cy="8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Aster</a:t>
            </a:r>
          </a:p>
        </p:txBody>
      </p:sp>
      <p:sp>
        <p:nvSpPr>
          <p:cNvPr id="435227" name="Text Box 27"/>
          <p:cNvSpPr txBox="1">
            <a:spLocks noChangeArrowheads="1"/>
          </p:cNvSpPr>
          <p:nvPr/>
        </p:nvSpPr>
        <p:spPr bwMode="auto">
          <a:xfrm>
            <a:off x="2770188" y="3124200"/>
            <a:ext cx="5127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Centromere</a:t>
            </a:r>
          </a:p>
        </p:txBody>
      </p:sp>
      <p:sp>
        <p:nvSpPr>
          <p:cNvPr id="435228" name="Text Box 28"/>
          <p:cNvSpPr txBox="1">
            <a:spLocks noChangeArrowheads="1"/>
          </p:cNvSpPr>
          <p:nvPr/>
        </p:nvSpPr>
        <p:spPr bwMode="auto">
          <a:xfrm>
            <a:off x="2027238" y="4597400"/>
            <a:ext cx="1058862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Chromosome, consisting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 of two sister chromatids</a:t>
            </a:r>
          </a:p>
        </p:txBody>
      </p:sp>
      <p:sp>
        <p:nvSpPr>
          <p:cNvPr id="435229" name="AutoShape 29"/>
          <p:cNvSpPr>
            <a:spLocks noChangeArrowheads="1"/>
          </p:cNvSpPr>
          <p:nvPr/>
        </p:nvSpPr>
        <p:spPr bwMode="auto">
          <a:xfrm>
            <a:off x="2265363" y="2959100"/>
            <a:ext cx="490537" cy="114300"/>
          </a:xfrm>
          <a:prstGeom prst="roundRect">
            <a:avLst>
              <a:gd name="adj" fmla="val 16667"/>
            </a:avLst>
          </a:prstGeom>
          <a:solidFill>
            <a:schemeClr val="bg1">
              <a:alpha val="67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30" name="Text Box 30"/>
          <p:cNvSpPr txBox="1">
            <a:spLocks noChangeArrowheads="1"/>
          </p:cNvSpPr>
          <p:nvPr/>
        </p:nvSpPr>
        <p:spPr bwMode="auto">
          <a:xfrm>
            <a:off x="2308225" y="2967038"/>
            <a:ext cx="401638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Prophase</a:t>
            </a:r>
          </a:p>
        </p:txBody>
      </p:sp>
      <p:sp>
        <p:nvSpPr>
          <p:cNvPr id="435231" name="Line 31"/>
          <p:cNvSpPr>
            <a:spLocks noChangeShapeType="1"/>
          </p:cNvSpPr>
          <p:nvPr/>
        </p:nvSpPr>
        <p:spPr bwMode="auto">
          <a:xfrm>
            <a:off x="2176463" y="3309938"/>
            <a:ext cx="198437" cy="266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32" name="Line 32"/>
          <p:cNvSpPr>
            <a:spLocks noChangeShapeType="1"/>
          </p:cNvSpPr>
          <p:nvPr/>
        </p:nvSpPr>
        <p:spPr bwMode="auto">
          <a:xfrm flipH="1">
            <a:off x="2722563" y="3205163"/>
            <a:ext cx="223837" cy="706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33" name="Line 33"/>
          <p:cNvSpPr>
            <a:spLocks noChangeShapeType="1"/>
          </p:cNvSpPr>
          <p:nvPr/>
        </p:nvSpPr>
        <p:spPr bwMode="auto">
          <a:xfrm>
            <a:off x="2387600" y="4135438"/>
            <a:ext cx="109538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34" name="Line 34"/>
          <p:cNvSpPr>
            <a:spLocks noChangeShapeType="1"/>
          </p:cNvSpPr>
          <p:nvPr/>
        </p:nvSpPr>
        <p:spPr bwMode="auto">
          <a:xfrm>
            <a:off x="2438400" y="4114800"/>
            <a:ext cx="58738" cy="487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35" name="AutoShape 35"/>
          <p:cNvSpPr>
            <a:spLocks/>
          </p:cNvSpPr>
          <p:nvPr/>
        </p:nvSpPr>
        <p:spPr bwMode="auto">
          <a:xfrm rot="5400000">
            <a:off x="2536031" y="3342482"/>
            <a:ext cx="100013" cy="215900"/>
          </a:xfrm>
          <a:prstGeom prst="leftBrace">
            <a:avLst>
              <a:gd name="adj1" fmla="val 17989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36" name="Line 36"/>
          <p:cNvSpPr>
            <a:spLocks noChangeShapeType="1"/>
          </p:cNvSpPr>
          <p:nvPr/>
        </p:nvSpPr>
        <p:spPr bwMode="auto">
          <a:xfrm>
            <a:off x="2582863" y="3213100"/>
            <a:ext cx="4762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5237" name="Text Box 37"/>
          <p:cNvSpPr txBox="1">
            <a:spLocks noChangeArrowheads="1"/>
          </p:cNvSpPr>
          <p:nvPr/>
        </p:nvSpPr>
        <p:spPr bwMode="auto">
          <a:xfrm>
            <a:off x="3582988" y="2968625"/>
            <a:ext cx="617537" cy="9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Prometaphase</a:t>
            </a:r>
          </a:p>
        </p:txBody>
      </p:sp>
      <p:sp>
        <p:nvSpPr>
          <p:cNvPr id="435238" name="Text Box 38"/>
          <p:cNvSpPr txBox="1">
            <a:spLocks noChangeArrowheads="1"/>
          </p:cNvSpPr>
          <p:nvPr/>
        </p:nvSpPr>
        <p:spPr bwMode="auto">
          <a:xfrm>
            <a:off x="3371850" y="3127375"/>
            <a:ext cx="461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Fragments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of nuclear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envelope</a:t>
            </a:r>
          </a:p>
        </p:txBody>
      </p:sp>
      <p:sp>
        <p:nvSpPr>
          <p:cNvPr id="435239" name="Text Box 39"/>
          <p:cNvSpPr txBox="1">
            <a:spLocks noChangeArrowheads="1"/>
          </p:cNvSpPr>
          <p:nvPr/>
        </p:nvSpPr>
        <p:spPr bwMode="auto">
          <a:xfrm>
            <a:off x="3889375" y="3128963"/>
            <a:ext cx="6778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 err="1"/>
              <a:t>Nonkinetochore</a:t>
            </a:r>
            <a:endParaRPr lang="en-US" sz="700" dirty="0"/>
          </a:p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dirty="0"/>
              <a:t>microtubules</a:t>
            </a:r>
          </a:p>
        </p:txBody>
      </p:sp>
      <p:sp>
        <p:nvSpPr>
          <p:cNvPr id="435240" name="Text Box 40"/>
          <p:cNvSpPr txBox="1">
            <a:spLocks noChangeArrowheads="1"/>
          </p:cNvSpPr>
          <p:nvPr/>
        </p:nvSpPr>
        <p:spPr bwMode="auto">
          <a:xfrm>
            <a:off x="3392488" y="4595813"/>
            <a:ext cx="534987" cy="8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Kinetochore</a:t>
            </a:r>
          </a:p>
        </p:txBody>
      </p:sp>
      <p:sp>
        <p:nvSpPr>
          <p:cNvPr id="435241" name="Text Box 41"/>
          <p:cNvSpPr txBox="1">
            <a:spLocks noChangeArrowheads="1"/>
          </p:cNvSpPr>
          <p:nvPr/>
        </p:nvSpPr>
        <p:spPr bwMode="auto">
          <a:xfrm>
            <a:off x="4044950" y="4598988"/>
            <a:ext cx="519113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Kinetochore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microtubule</a:t>
            </a:r>
          </a:p>
        </p:txBody>
      </p:sp>
      <p:sp>
        <p:nvSpPr>
          <p:cNvPr id="435242" name="Line 42"/>
          <p:cNvSpPr>
            <a:spLocks noChangeShapeType="1"/>
          </p:cNvSpPr>
          <p:nvPr/>
        </p:nvSpPr>
        <p:spPr bwMode="auto">
          <a:xfrm flipH="1">
            <a:off x="3606800" y="3411538"/>
            <a:ext cx="12700" cy="390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43" name="Line 43"/>
          <p:cNvSpPr>
            <a:spLocks noChangeShapeType="1"/>
          </p:cNvSpPr>
          <p:nvPr/>
        </p:nvSpPr>
        <p:spPr bwMode="auto">
          <a:xfrm>
            <a:off x="3614738" y="3411538"/>
            <a:ext cx="169862" cy="27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44" name="Line 44"/>
          <p:cNvSpPr>
            <a:spLocks noChangeShapeType="1"/>
          </p:cNvSpPr>
          <p:nvPr/>
        </p:nvSpPr>
        <p:spPr bwMode="auto">
          <a:xfrm flipH="1">
            <a:off x="4224338" y="3327400"/>
            <a:ext cx="30162" cy="3889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45" name="Line 45"/>
          <p:cNvSpPr>
            <a:spLocks noChangeShapeType="1"/>
          </p:cNvSpPr>
          <p:nvPr/>
        </p:nvSpPr>
        <p:spPr bwMode="auto">
          <a:xfrm>
            <a:off x="4259263" y="3327400"/>
            <a:ext cx="58737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46" name="Line 46"/>
          <p:cNvSpPr>
            <a:spLocks noChangeShapeType="1"/>
          </p:cNvSpPr>
          <p:nvPr/>
        </p:nvSpPr>
        <p:spPr bwMode="auto">
          <a:xfrm flipH="1">
            <a:off x="3556000" y="4094163"/>
            <a:ext cx="304800" cy="498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47" name="Line 47"/>
          <p:cNvSpPr>
            <a:spLocks noChangeShapeType="1"/>
          </p:cNvSpPr>
          <p:nvPr/>
        </p:nvSpPr>
        <p:spPr bwMode="auto">
          <a:xfrm>
            <a:off x="4005263" y="4135438"/>
            <a:ext cx="198437" cy="449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48" name="Text Box 48"/>
          <p:cNvSpPr txBox="1">
            <a:spLocks noChangeArrowheads="1"/>
          </p:cNvSpPr>
          <p:nvPr/>
        </p:nvSpPr>
        <p:spPr bwMode="auto">
          <a:xfrm>
            <a:off x="5038725" y="2955925"/>
            <a:ext cx="473075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Metaphase</a:t>
            </a:r>
          </a:p>
        </p:txBody>
      </p:sp>
      <p:sp>
        <p:nvSpPr>
          <p:cNvPr id="435249" name="Text Box 49"/>
          <p:cNvSpPr txBox="1">
            <a:spLocks noChangeArrowheads="1"/>
          </p:cNvSpPr>
          <p:nvPr/>
        </p:nvSpPr>
        <p:spPr bwMode="auto">
          <a:xfrm>
            <a:off x="5286375" y="3138488"/>
            <a:ext cx="4667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Metaphase</a:t>
            </a:r>
          </a:p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plate</a:t>
            </a:r>
          </a:p>
        </p:txBody>
      </p:sp>
      <p:sp>
        <p:nvSpPr>
          <p:cNvPr id="435250" name="Text Box 50"/>
          <p:cNvSpPr txBox="1">
            <a:spLocks noChangeArrowheads="1"/>
          </p:cNvSpPr>
          <p:nvPr/>
        </p:nvSpPr>
        <p:spPr bwMode="auto">
          <a:xfrm>
            <a:off x="4659313" y="4586288"/>
            <a:ext cx="33020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Spindle</a:t>
            </a:r>
          </a:p>
        </p:txBody>
      </p:sp>
      <p:sp>
        <p:nvSpPr>
          <p:cNvPr id="435251" name="Text Box 51"/>
          <p:cNvSpPr txBox="1">
            <a:spLocks noChangeArrowheads="1"/>
          </p:cNvSpPr>
          <p:nvPr/>
        </p:nvSpPr>
        <p:spPr bwMode="auto">
          <a:xfrm>
            <a:off x="5197475" y="4568825"/>
            <a:ext cx="7048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Centrosome at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one spindle pole</a:t>
            </a:r>
          </a:p>
        </p:txBody>
      </p:sp>
      <p:sp>
        <p:nvSpPr>
          <p:cNvPr id="435252" name="AutoShape 52"/>
          <p:cNvSpPr>
            <a:spLocks/>
          </p:cNvSpPr>
          <p:nvPr/>
        </p:nvSpPr>
        <p:spPr bwMode="auto">
          <a:xfrm rot="-304005">
            <a:off x="4699000" y="3421063"/>
            <a:ext cx="114300" cy="1055687"/>
          </a:xfrm>
          <a:prstGeom prst="leftBrace">
            <a:avLst>
              <a:gd name="adj1" fmla="val 76968"/>
              <a:gd name="adj2" fmla="val 59296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53" name="Line 53"/>
          <p:cNvSpPr>
            <a:spLocks noChangeShapeType="1"/>
          </p:cNvSpPr>
          <p:nvPr/>
        </p:nvSpPr>
        <p:spPr bwMode="auto">
          <a:xfrm>
            <a:off x="4711700" y="4041775"/>
            <a:ext cx="12700" cy="5349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54" name="Line 54"/>
          <p:cNvSpPr>
            <a:spLocks noChangeShapeType="1"/>
          </p:cNvSpPr>
          <p:nvPr/>
        </p:nvSpPr>
        <p:spPr bwMode="auto">
          <a:xfrm>
            <a:off x="5414963" y="4386263"/>
            <a:ext cx="66675" cy="190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55" name="Line 55"/>
          <p:cNvSpPr>
            <a:spLocks noChangeShapeType="1"/>
          </p:cNvSpPr>
          <p:nvPr/>
        </p:nvSpPr>
        <p:spPr bwMode="auto">
          <a:xfrm>
            <a:off x="5740400" y="3332163"/>
            <a:ext cx="152400" cy="536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56" name="Text Box 56"/>
          <p:cNvSpPr txBox="1">
            <a:spLocks noChangeArrowheads="1"/>
          </p:cNvSpPr>
          <p:nvPr/>
        </p:nvSpPr>
        <p:spPr bwMode="auto">
          <a:xfrm>
            <a:off x="6405563" y="2955925"/>
            <a:ext cx="473075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Anaphase</a:t>
            </a:r>
          </a:p>
        </p:txBody>
      </p:sp>
      <p:sp>
        <p:nvSpPr>
          <p:cNvPr id="435257" name="Text Box 57"/>
          <p:cNvSpPr txBox="1">
            <a:spLocks noChangeArrowheads="1"/>
          </p:cNvSpPr>
          <p:nvPr/>
        </p:nvSpPr>
        <p:spPr bwMode="auto">
          <a:xfrm>
            <a:off x="6149975" y="4498975"/>
            <a:ext cx="6238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Daughter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chromosomes</a:t>
            </a:r>
          </a:p>
        </p:txBody>
      </p:sp>
      <p:sp>
        <p:nvSpPr>
          <p:cNvPr id="435258" name="Line 58"/>
          <p:cNvSpPr>
            <a:spLocks noChangeShapeType="1"/>
          </p:cNvSpPr>
          <p:nvPr/>
        </p:nvSpPr>
        <p:spPr bwMode="auto">
          <a:xfrm>
            <a:off x="6235700" y="3754438"/>
            <a:ext cx="30163" cy="749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59" name="Line 59"/>
          <p:cNvSpPr>
            <a:spLocks noChangeShapeType="1"/>
          </p:cNvSpPr>
          <p:nvPr/>
        </p:nvSpPr>
        <p:spPr bwMode="auto">
          <a:xfrm flipH="1">
            <a:off x="6261100" y="4033838"/>
            <a:ext cx="30163" cy="474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60" name="Text Box 60"/>
          <p:cNvSpPr txBox="1">
            <a:spLocks noChangeArrowheads="1"/>
          </p:cNvSpPr>
          <p:nvPr/>
        </p:nvSpPr>
        <p:spPr bwMode="auto">
          <a:xfrm>
            <a:off x="7404100" y="2955925"/>
            <a:ext cx="115887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Telophase and Cytokinesis</a:t>
            </a:r>
          </a:p>
        </p:txBody>
      </p:sp>
      <p:sp>
        <p:nvSpPr>
          <p:cNvPr id="435261" name="Text Box 61"/>
          <p:cNvSpPr txBox="1">
            <a:spLocks noChangeArrowheads="1"/>
          </p:cNvSpPr>
          <p:nvPr/>
        </p:nvSpPr>
        <p:spPr bwMode="auto">
          <a:xfrm>
            <a:off x="7477125" y="3136900"/>
            <a:ext cx="4079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Cleavage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furrow</a:t>
            </a:r>
          </a:p>
        </p:txBody>
      </p:sp>
      <p:sp>
        <p:nvSpPr>
          <p:cNvPr id="435262" name="Text Box 62"/>
          <p:cNvSpPr txBox="1">
            <a:spLocks noChangeArrowheads="1"/>
          </p:cNvSpPr>
          <p:nvPr/>
        </p:nvSpPr>
        <p:spPr bwMode="auto">
          <a:xfrm>
            <a:off x="8178800" y="3138488"/>
            <a:ext cx="4079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Nucleolus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forming</a:t>
            </a:r>
          </a:p>
        </p:txBody>
      </p:sp>
      <p:sp>
        <p:nvSpPr>
          <p:cNvPr id="435263" name="Text Box 63"/>
          <p:cNvSpPr txBox="1">
            <a:spLocks noChangeArrowheads="1"/>
          </p:cNvSpPr>
          <p:nvPr/>
        </p:nvSpPr>
        <p:spPr bwMode="auto">
          <a:xfrm>
            <a:off x="7426325" y="4525963"/>
            <a:ext cx="38576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Nuclear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envelope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/>
              <a:t>forming</a:t>
            </a:r>
          </a:p>
        </p:txBody>
      </p:sp>
      <p:sp>
        <p:nvSpPr>
          <p:cNvPr id="435264" name="Line 64"/>
          <p:cNvSpPr>
            <a:spLocks noChangeShapeType="1"/>
          </p:cNvSpPr>
          <p:nvPr/>
        </p:nvSpPr>
        <p:spPr bwMode="auto">
          <a:xfrm>
            <a:off x="7569200" y="3340100"/>
            <a:ext cx="131763" cy="63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65" name="Line 65"/>
          <p:cNvSpPr>
            <a:spLocks noChangeShapeType="1"/>
          </p:cNvSpPr>
          <p:nvPr/>
        </p:nvSpPr>
        <p:spPr bwMode="auto">
          <a:xfrm flipH="1">
            <a:off x="8107363" y="3322638"/>
            <a:ext cx="168275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66" name="Line 66"/>
          <p:cNvSpPr>
            <a:spLocks noChangeShapeType="1"/>
          </p:cNvSpPr>
          <p:nvPr/>
        </p:nvSpPr>
        <p:spPr bwMode="auto">
          <a:xfrm flipH="1">
            <a:off x="7691438" y="4287838"/>
            <a:ext cx="73025" cy="250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5267" name="Line 67"/>
          <p:cNvSpPr>
            <a:spLocks noChangeShapeType="1"/>
          </p:cNvSpPr>
          <p:nvPr/>
        </p:nvSpPr>
        <p:spPr bwMode="auto">
          <a:xfrm flipV="1">
            <a:off x="7688263" y="4394200"/>
            <a:ext cx="203200" cy="13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Prophase</a:t>
            </a:r>
            <a:r>
              <a:rPr lang="en-US" dirty="0" smtClean="0"/>
              <a:t> is the stage in which the cell – a. dissolves its nuclear membrane b. coils its genetic material from the loop domain fold into the chromatid/chromosome fold and  c. assembles its </a:t>
            </a:r>
            <a:r>
              <a:rPr lang="en-US" b="1" dirty="0" smtClean="0"/>
              <a:t>mitotic apparatus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Mitotic Apparatus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5943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b="1" dirty="0" smtClean="0"/>
              <a:t>The mitotic apparatus is a structure that </a:t>
            </a:r>
          </a:p>
          <a:p>
            <a:r>
              <a:rPr lang="en-US" dirty="0" smtClean="0"/>
              <a:t>(a) </a:t>
            </a:r>
            <a:r>
              <a:rPr lang="en-US" b="1" dirty="0" smtClean="0">
                <a:solidFill>
                  <a:srgbClr val="C00000"/>
                </a:solidFill>
              </a:rPr>
              <a:t>creates a framework forcing the separation of the genetic material </a:t>
            </a:r>
            <a:r>
              <a:rPr lang="en-US" dirty="0" smtClean="0"/>
              <a:t>– thus separating the chromatids from a doublet form chromosome into the singlet form and </a:t>
            </a:r>
          </a:p>
          <a:p>
            <a:r>
              <a:rPr lang="en-US" dirty="0" smtClean="0"/>
              <a:t>(b) </a:t>
            </a:r>
            <a:r>
              <a:rPr lang="en-US" b="1" dirty="0" smtClean="0">
                <a:solidFill>
                  <a:srgbClr val="C00000"/>
                </a:solidFill>
              </a:rPr>
              <a:t>helps elongate the cell </a:t>
            </a:r>
            <a:r>
              <a:rPr lang="en-US" dirty="0" smtClean="0"/>
              <a:t>so that it is longer and larger for the purpose of giving each new cell a great deal of cytoplasm and organelles.   </a:t>
            </a:r>
          </a:p>
          <a:p>
            <a:r>
              <a:rPr lang="en-US" dirty="0" smtClean="0"/>
              <a:t>The mitotic apparatus is composed of 4 sets microtubules –termed fibers.  Each set of microtubules is performing different functions.</a:t>
            </a:r>
          </a:p>
          <a:p>
            <a:pPr>
              <a:buNone/>
            </a:pPr>
            <a:r>
              <a:rPr lang="en-US" dirty="0" smtClean="0"/>
              <a:t>      (1) </a:t>
            </a:r>
            <a:r>
              <a:rPr lang="en-US" b="1" dirty="0" smtClean="0"/>
              <a:t>Centrioles</a:t>
            </a:r>
          </a:p>
          <a:p>
            <a:pPr>
              <a:buNone/>
            </a:pPr>
            <a:r>
              <a:rPr lang="en-US" dirty="0" smtClean="0"/>
              <a:t>      (2) </a:t>
            </a:r>
            <a:r>
              <a:rPr lang="en-US" b="1" dirty="0" smtClean="0"/>
              <a:t>Kinetochore Fibers </a:t>
            </a:r>
            <a:r>
              <a:rPr lang="en-US" dirty="0" smtClean="0"/>
              <a:t>(old name chromosomal fibers</a:t>
            </a:r>
          </a:p>
          <a:p>
            <a:pPr>
              <a:buNone/>
            </a:pPr>
            <a:r>
              <a:rPr lang="en-US" dirty="0" smtClean="0"/>
              <a:t>      (3) </a:t>
            </a:r>
            <a:r>
              <a:rPr lang="en-US" b="1" dirty="0" smtClean="0"/>
              <a:t>Polar Fibers</a:t>
            </a:r>
          </a:p>
          <a:p>
            <a:pPr>
              <a:buNone/>
            </a:pPr>
            <a:r>
              <a:rPr lang="en-US" dirty="0" smtClean="0"/>
              <a:t>      (4) </a:t>
            </a:r>
            <a:r>
              <a:rPr lang="en-US" b="1" dirty="0" smtClean="0"/>
              <a:t>Aster Fibers </a:t>
            </a:r>
            <a:r>
              <a:rPr lang="en-US" dirty="0" smtClean="0"/>
              <a:t>(also termed Aster rays)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3" name="Picture 5" descr="12_07MitoticSpindle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00" y="136525"/>
            <a:ext cx="8329613" cy="6584950"/>
          </a:xfrm>
          <a:prstGeom prst="rect">
            <a:avLst/>
          </a:prstGeom>
          <a:noFill/>
        </p:spPr>
      </p:pic>
      <p:sp>
        <p:nvSpPr>
          <p:cNvPr id="437254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/>
              <a:t>Fig. 12-7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437255" name="Text Box 7"/>
          <p:cNvSpPr txBox="1">
            <a:spLocks noChangeArrowheads="1"/>
          </p:cNvSpPr>
          <p:nvPr/>
        </p:nvSpPr>
        <p:spPr bwMode="auto">
          <a:xfrm>
            <a:off x="758825" y="962025"/>
            <a:ext cx="106203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Microtubules</a:t>
            </a:r>
          </a:p>
        </p:txBody>
      </p:sp>
      <p:sp>
        <p:nvSpPr>
          <p:cNvPr id="437256" name="Line 8"/>
          <p:cNvSpPr>
            <a:spLocks noChangeShapeType="1"/>
          </p:cNvSpPr>
          <p:nvPr/>
        </p:nvSpPr>
        <p:spPr bwMode="auto">
          <a:xfrm>
            <a:off x="1203325" y="1114425"/>
            <a:ext cx="301625" cy="1276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7257" name="Line 9"/>
          <p:cNvSpPr>
            <a:spLocks noChangeShapeType="1"/>
          </p:cNvSpPr>
          <p:nvPr/>
        </p:nvSpPr>
        <p:spPr bwMode="auto">
          <a:xfrm>
            <a:off x="1200150" y="1111250"/>
            <a:ext cx="463550" cy="777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7258" name="Text Box 10"/>
          <p:cNvSpPr txBox="1">
            <a:spLocks noChangeArrowheads="1"/>
          </p:cNvSpPr>
          <p:nvPr/>
        </p:nvSpPr>
        <p:spPr bwMode="auto">
          <a:xfrm>
            <a:off x="2378075" y="965200"/>
            <a:ext cx="106203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Chromosomes</a:t>
            </a:r>
          </a:p>
        </p:txBody>
      </p:sp>
      <p:sp>
        <p:nvSpPr>
          <p:cNvPr id="437259" name="Line 11"/>
          <p:cNvSpPr>
            <a:spLocks noChangeShapeType="1"/>
          </p:cNvSpPr>
          <p:nvPr/>
        </p:nvSpPr>
        <p:spPr bwMode="auto">
          <a:xfrm flipV="1">
            <a:off x="2676525" y="1133475"/>
            <a:ext cx="219075" cy="831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7260" name="Line 12"/>
          <p:cNvSpPr>
            <a:spLocks noChangeShapeType="1"/>
          </p:cNvSpPr>
          <p:nvPr/>
        </p:nvSpPr>
        <p:spPr bwMode="auto">
          <a:xfrm flipH="1" flipV="1">
            <a:off x="2892425" y="1133475"/>
            <a:ext cx="180975" cy="1619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7261" name="Text Box 13"/>
          <p:cNvSpPr txBox="1">
            <a:spLocks noChangeArrowheads="1"/>
          </p:cNvSpPr>
          <p:nvPr/>
        </p:nvSpPr>
        <p:spPr bwMode="auto">
          <a:xfrm>
            <a:off x="4283075" y="619125"/>
            <a:ext cx="8143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Sister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chromatids</a:t>
            </a:r>
          </a:p>
        </p:txBody>
      </p:sp>
      <p:sp>
        <p:nvSpPr>
          <p:cNvPr id="437262" name="Line 14"/>
          <p:cNvSpPr>
            <a:spLocks noChangeShapeType="1"/>
          </p:cNvSpPr>
          <p:nvPr/>
        </p:nvSpPr>
        <p:spPr bwMode="auto">
          <a:xfrm flipH="1" flipV="1">
            <a:off x="4524375" y="971550"/>
            <a:ext cx="152400" cy="177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7263" name="Line 15"/>
          <p:cNvSpPr>
            <a:spLocks noChangeShapeType="1"/>
          </p:cNvSpPr>
          <p:nvPr/>
        </p:nvSpPr>
        <p:spPr bwMode="auto">
          <a:xfrm flipH="1" flipV="1">
            <a:off x="4521200" y="971550"/>
            <a:ext cx="371475" cy="1797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7264" name="Text Box 16"/>
          <p:cNvSpPr txBox="1">
            <a:spLocks noChangeArrowheads="1"/>
          </p:cNvSpPr>
          <p:nvPr/>
        </p:nvSpPr>
        <p:spPr bwMode="auto">
          <a:xfrm>
            <a:off x="3962400" y="152400"/>
            <a:ext cx="12954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 smtClean="0"/>
              <a:t>(4) </a:t>
            </a:r>
            <a:r>
              <a:rPr lang="en-US" sz="2400" b="1" dirty="0" smtClean="0">
                <a:solidFill>
                  <a:srgbClr val="C00000"/>
                </a:solidFill>
              </a:rPr>
              <a:t>Aster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37265" name="Text Box 17"/>
          <p:cNvSpPr txBox="1">
            <a:spLocks noChangeArrowheads="1"/>
          </p:cNvSpPr>
          <p:nvPr/>
        </p:nvSpPr>
        <p:spPr bwMode="auto">
          <a:xfrm>
            <a:off x="7927975" y="1050925"/>
            <a:ext cx="890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Metaphase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plate</a:t>
            </a:r>
          </a:p>
        </p:txBody>
      </p:sp>
      <p:sp>
        <p:nvSpPr>
          <p:cNvPr id="437266" name="Text Box 18"/>
          <p:cNvSpPr txBox="1">
            <a:spLocks noChangeArrowheads="1"/>
          </p:cNvSpPr>
          <p:nvPr/>
        </p:nvSpPr>
        <p:spPr bwMode="auto">
          <a:xfrm>
            <a:off x="7239000" y="152400"/>
            <a:ext cx="112236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dirty="0" smtClean="0"/>
              <a:t>(1) </a:t>
            </a:r>
            <a:r>
              <a:rPr lang="en-US" sz="2400" b="1" dirty="0" smtClean="0">
                <a:solidFill>
                  <a:srgbClr val="C00000"/>
                </a:solidFill>
              </a:rPr>
              <a:t>centrosome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37267" name="Text Box 19"/>
          <p:cNvSpPr txBox="1">
            <a:spLocks noChangeArrowheads="1"/>
          </p:cNvSpPr>
          <p:nvPr/>
        </p:nvSpPr>
        <p:spPr bwMode="auto">
          <a:xfrm>
            <a:off x="8099425" y="2959100"/>
            <a:ext cx="59848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 err="1"/>
              <a:t>Kineto</a:t>
            </a:r>
            <a:r>
              <a:rPr lang="en-US" sz="1200" dirty="0"/>
              <a:t>-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chores</a:t>
            </a:r>
          </a:p>
        </p:txBody>
      </p:sp>
      <p:sp>
        <p:nvSpPr>
          <p:cNvPr id="437268" name="Text Box 20"/>
          <p:cNvSpPr txBox="1">
            <a:spLocks noChangeArrowheads="1"/>
          </p:cNvSpPr>
          <p:nvPr/>
        </p:nvSpPr>
        <p:spPr bwMode="auto">
          <a:xfrm>
            <a:off x="5410200" y="5029200"/>
            <a:ext cx="99218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dirty="0" smtClean="0"/>
              <a:t>(2)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Kinetochore</a:t>
            </a:r>
            <a:endParaRPr lang="en-US" sz="2400" b="1" dirty="0">
              <a:solidFill>
                <a:srgbClr val="C00000"/>
              </a:solidFill>
            </a:endParaRP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>
                <a:solidFill>
                  <a:srgbClr val="C00000"/>
                </a:solidFill>
              </a:rPr>
              <a:t>microtubules</a:t>
            </a:r>
          </a:p>
        </p:txBody>
      </p:sp>
      <p:sp>
        <p:nvSpPr>
          <p:cNvPr id="437269" name="Text Box 21"/>
          <p:cNvSpPr txBox="1">
            <a:spLocks noChangeArrowheads="1"/>
          </p:cNvSpPr>
          <p:nvPr/>
        </p:nvSpPr>
        <p:spPr bwMode="auto">
          <a:xfrm>
            <a:off x="914400" y="4597400"/>
            <a:ext cx="457200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dirty="0" smtClean="0"/>
              <a:t>(3) </a:t>
            </a:r>
            <a:r>
              <a:rPr lang="en-US" sz="2400" b="1" dirty="0" smtClean="0">
                <a:solidFill>
                  <a:srgbClr val="C00000"/>
                </a:solidFill>
              </a:rPr>
              <a:t>Overlapping polar (non-kinetochore)</a:t>
            </a:r>
            <a:endParaRPr lang="en-US" sz="2400" b="1" dirty="0">
              <a:solidFill>
                <a:srgbClr val="C00000"/>
              </a:solidFill>
            </a:endParaRP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>
                <a:solidFill>
                  <a:srgbClr val="C00000"/>
                </a:solidFill>
              </a:rPr>
              <a:t>microtubules</a:t>
            </a:r>
          </a:p>
        </p:txBody>
      </p:sp>
      <p:sp>
        <p:nvSpPr>
          <p:cNvPr id="437270" name="Text Box 22"/>
          <p:cNvSpPr txBox="1">
            <a:spLocks noChangeArrowheads="1"/>
          </p:cNvSpPr>
          <p:nvPr/>
        </p:nvSpPr>
        <p:spPr bwMode="auto">
          <a:xfrm>
            <a:off x="806450" y="4187825"/>
            <a:ext cx="9413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Centrosome</a:t>
            </a:r>
          </a:p>
        </p:txBody>
      </p:sp>
      <p:sp>
        <p:nvSpPr>
          <p:cNvPr id="437271" name="Text Box 23"/>
          <p:cNvSpPr txBox="1">
            <a:spLocks noChangeArrowheads="1"/>
          </p:cNvSpPr>
          <p:nvPr/>
        </p:nvSpPr>
        <p:spPr bwMode="auto">
          <a:xfrm>
            <a:off x="2854325" y="4251325"/>
            <a:ext cx="369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1 µm</a:t>
            </a:r>
          </a:p>
        </p:txBody>
      </p:sp>
      <p:sp>
        <p:nvSpPr>
          <p:cNvPr id="437272" name="Text Box 24"/>
          <p:cNvSpPr txBox="1">
            <a:spLocks noChangeArrowheads="1"/>
          </p:cNvSpPr>
          <p:nvPr/>
        </p:nvSpPr>
        <p:spPr bwMode="auto">
          <a:xfrm>
            <a:off x="8137525" y="6369050"/>
            <a:ext cx="496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0.5 µm</a:t>
            </a:r>
          </a:p>
        </p:txBody>
      </p:sp>
      <p:sp>
        <p:nvSpPr>
          <p:cNvPr id="437273" name="Line 25"/>
          <p:cNvSpPr>
            <a:spLocks noChangeShapeType="1"/>
          </p:cNvSpPr>
          <p:nvPr/>
        </p:nvSpPr>
        <p:spPr bwMode="auto">
          <a:xfrm>
            <a:off x="8054975" y="6283325"/>
            <a:ext cx="0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4" name="Line 26"/>
          <p:cNvSpPr>
            <a:spLocks noChangeShapeType="1"/>
          </p:cNvSpPr>
          <p:nvPr/>
        </p:nvSpPr>
        <p:spPr bwMode="auto">
          <a:xfrm>
            <a:off x="8651875" y="6280150"/>
            <a:ext cx="0" cy="9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5" name="Line 27"/>
          <p:cNvSpPr>
            <a:spLocks noChangeShapeType="1"/>
          </p:cNvSpPr>
          <p:nvPr/>
        </p:nvSpPr>
        <p:spPr bwMode="auto">
          <a:xfrm>
            <a:off x="8061325" y="6334125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6" name="Line 28"/>
          <p:cNvSpPr>
            <a:spLocks noChangeShapeType="1"/>
          </p:cNvSpPr>
          <p:nvPr/>
        </p:nvSpPr>
        <p:spPr bwMode="auto">
          <a:xfrm>
            <a:off x="6921500" y="3079750"/>
            <a:ext cx="6350" cy="170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7" name="Line 29"/>
          <p:cNvSpPr>
            <a:spLocks noChangeShapeType="1"/>
          </p:cNvSpPr>
          <p:nvPr/>
        </p:nvSpPr>
        <p:spPr bwMode="auto">
          <a:xfrm flipH="1">
            <a:off x="6927850" y="4387850"/>
            <a:ext cx="930275" cy="384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8" name="Line 30"/>
          <p:cNvSpPr>
            <a:spLocks noChangeShapeType="1"/>
          </p:cNvSpPr>
          <p:nvPr/>
        </p:nvSpPr>
        <p:spPr bwMode="auto">
          <a:xfrm flipH="1">
            <a:off x="8067675" y="3302000"/>
            <a:ext cx="241300" cy="1254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9" name="Line 31"/>
          <p:cNvSpPr>
            <a:spLocks noChangeShapeType="1"/>
          </p:cNvSpPr>
          <p:nvPr/>
        </p:nvSpPr>
        <p:spPr bwMode="auto">
          <a:xfrm>
            <a:off x="6908800" y="2387600"/>
            <a:ext cx="1177925" cy="577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0" name="Line 32"/>
          <p:cNvSpPr>
            <a:spLocks noChangeShapeType="1"/>
          </p:cNvSpPr>
          <p:nvPr/>
        </p:nvSpPr>
        <p:spPr bwMode="auto">
          <a:xfrm flipH="1">
            <a:off x="8083550" y="1390650"/>
            <a:ext cx="3175" cy="374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1" name="Line 33"/>
          <p:cNvSpPr>
            <a:spLocks noChangeShapeType="1"/>
          </p:cNvSpPr>
          <p:nvPr/>
        </p:nvSpPr>
        <p:spPr bwMode="auto">
          <a:xfrm flipV="1">
            <a:off x="5915025" y="479425"/>
            <a:ext cx="149225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2" name="AutoShape 34"/>
          <p:cNvSpPr>
            <a:spLocks/>
          </p:cNvSpPr>
          <p:nvPr/>
        </p:nvSpPr>
        <p:spPr bwMode="auto">
          <a:xfrm rot="-17132536">
            <a:off x="5484813" y="-338138"/>
            <a:ext cx="152400" cy="1438275"/>
          </a:xfrm>
          <a:prstGeom prst="leftBrace">
            <a:avLst>
              <a:gd name="adj1" fmla="val 7864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3" name="Line 35"/>
          <p:cNvSpPr>
            <a:spLocks noChangeShapeType="1"/>
          </p:cNvSpPr>
          <p:nvPr/>
        </p:nvSpPr>
        <p:spPr bwMode="auto">
          <a:xfrm>
            <a:off x="4902200" y="3101975"/>
            <a:ext cx="41275" cy="1476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4" name="Line 36"/>
          <p:cNvSpPr>
            <a:spLocks noChangeShapeType="1"/>
          </p:cNvSpPr>
          <p:nvPr/>
        </p:nvSpPr>
        <p:spPr bwMode="auto">
          <a:xfrm flipH="1">
            <a:off x="4943475" y="3108325"/>
            <a:ext cx="34925" cy="1473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5" name="Line 37"/>
          <p:cNvSpPr>
            <a:spLocks noChangeShapeType="1"/>
          </p:cNvSpPr>
          <p:nvPr/>
        </p:nvSpPr>
        <p:spPr bwMode="auto">
          <a:xfrm flipV="1">
            <a:off x="1606550" y="3736975"/>
            <a:ext cx="469900" cy="463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6" name="Line 38"/>
          <p:cNvSpPr>
            <a:spLocks noChangeShapeType="1"/>
          </p:cNvSpPr>
          <p:nvPr/>
        </p:nvSpPr>
        <p:spPr bwMode="auto">
          <a:xfrm>
            <a:off x="28606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7" name="Line 39"/>
          <p:cNvSpPr>
            <a:spLocks noChangeShapeType="1"/>
          </p:cNvSpPr>
          <p:nvPr/>
        </p:nvSpPr>
        <p:spPr bwMode="auto">
          <a:xfrm>
            <a:off x="31908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8" name="Line 40"/>
          <p:cNvSpPr>
            <a:spLocks noChangeShapeType="1"/>
          </p:cNvSpPr>
          <p:nvPr/>
        </p:nvSpPr>
        <p:spPr bwMode="auto">
          <a:xfrm>
            <a:off x="2863850" y="4213225"/>
            <a:ext cx="33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Centrosome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019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centrosome was discussed earlier</a:t>
            </a:r>
          </a:p>
          <a:p>
            <a:r>
              <a:rPr lang="en-US" dirty="0" smtClean="0"/>
              <a:t>The centrosome (a body in the center of the cell) can be seen using the light microscope.  </a:t>
            </a:r>
          </a:p>
          <a:p>
            <a:r>
              <a:rPr lang="en-US" dirty="0" smtClean="0"/>
              <a:t>The centrosome is comprised of two centrioles. </a:t>
            </a:r>
          </a:p>
          <a:p>
            <a:r>
              <a:rPr lang="en-US" dirty="0" smtClean="0"/>
              <a:t>The centrioles are too small and to close together to be resolved (seen by) the light microscope – but can be seen using the electron microscope – which has better resolution (previously discussed)</a:t>
            </a:r>
            <a:endParaRPr lang="en-US" b="1" dirty="0" smtClean="0"/>
          </a:p>
          <a:p>
            <a:r>
              <a:rPr lang="en-US" dirty="0" smtClean="0"/>
              <a:t>Furthermore using the electron microscope one can observe that the centrioles are made of microtubules arranged in a specific pattern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dirty="0" smtClean="0"/>
              <a:t>Centrosome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The centrosome (centrioles)  are involved in the organization of the mitotic spindle and in the completion of cytokinesis</a:t>
            </a:r>
          </a:p>
          <a:p>
            <a:r>
              <a:rPr lang="en-US" dirty="0" smtClean="0"/>
              <a:t>The centrosome by virtue of its centrioles are involved in organizing microtubules in the cytoplasm through formation of the Microtubule Organizing Center. </a:t>
            </a:r>
          </a:p>
          <a:p>
            <a:r>
              <a:rPr lang="en-US" dirty="0" smtClean="0"/>
              <a:t>The position of the centriole determines the position of the nucleus and plays a crucial role in the spatial arrangement of cell organelles.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20" name="Picture 8" descr="06_22CentrosomeStructure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2725" y="139700"/>
            <a:ext cx="6176963" cy="6578600"/>
          </a:xfrm>
          <a:prstGeom prst="rect">
            <a:avLst/>
          </a:prstGeom>
          <a:noFill/>
        </p:spPr>
      </p:pic>
      <p:sp>
        <p:nvSpPr>
          <p:cNvPr id="499721" name="Rectangle 9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 algn="l" eaLnBrk="1" hangingPunct="1">
              <a:lnSpc>
                <a:spcPct val="90000"/>
              </a:lnSpc>
            </a:pPr>
            <a:r>
              <a:rPr kumimoji="0" lang="en-US" sz="1200" dirty="0">
                <a:cs typeface="Arial" charset="0"/>
              </a:rPr>
              <a:t>Fig. 6-22</a:t>
            </a:r>
            <a:endParaRPr kumimoji="0" lang="en-US" sz="15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99722" name="Text Box 10"/>
          <p:cNvSpPr txBox="1">
            <a:spLocks noChangeArrowheads="1"/>
          </p:cNvSpPr>
          <p:nvPr/>
        </p:nvSpPr>
        <p:spPr bwMode="auto">
          <a:xfrm>
            <a:off x="2736850" y="123825"/>
            <a:ext cx="13731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/>
            <a:r>
              <a:rPr kumimoji="0" lang="en-US" sz="1800" b="1" dirty="0"/>
              <a:t>Centrosome</a:t>
            </a:r>
            <a:endParaRPr kumimoji="0" lang="en-US" sz="1800" b="1" dirty="0">
              <a:latin typeface="Times" pitchFamily="18" charset="0"/>
            </a:endParaRPr>
          </a:p>
        </p:txBody>
      </p:sp>
      <p:sp>
        <p:nvSpPr>
          <p:cNvPr id="499723" name="Text Box 11"/>
          <p:cNvSpPr txBox="1">
            <a:spLocks noChangeArrowheads="1"/>
          </p:cNvSpPr>
          <p:nvPr/>
        </p:nvSpPr>
        <p:spPr bwMode="auto">
          <a:xfrm>
            <a:off x="5243513" y="1474788"/>
            <a:ext cx="13731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/>
            <a:r>
              <a:rPr kumimoji="0" lang="en-US" sz="1800" b="1" dirty="0"/>
              <a:t>Microtubule</a:t>
            </a:r>
            <a:endParaRPr kumimoji="0" lang="en-US" sz="1800" b="1" dirty="0">
              <a:latin typeface="Times" pitchFamily="18" charset="0"/>
            </a:endParaRPr>
          </a:p>
        </p:txBody>
      </p:sp>
      <p:sp>
        <p:nvSpPr>
          <p:cNvPr id="499724" name="Text Box 12"/>
          <p:cNvSpPr txBox="1">
            <a:spLocks noChangeArrowheads="1"/>
          </p:cNvSpPr>
          <p:nvPr/>
        </p:nvSpPr>
        <p:spPr bwMode="auto">
          <a:xfrm>
            <a:off x="2817813" y="2197100"/>
            <a:ext cx="13731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/>
            <a:r>
              <a:rPr kumimoji="0" lang="en-US" sz="1800" b="1" dirty="0"/>
              <a:t>Centrioles</a:t>
            </a:r>
            <a:endParaRPr kumimoji="0" lang="en-US" sz="1800" b="1" dirty="0">
              <a:latin typeface="Times" pitchFamily="18" charset="0"/>
            </a:endParaRPr>
          </a:p>
        </p:txBody>
      </p:sp>
      <p:sp>
        <p:nvSpPr>
          <p:cNvPr id="499725" name="Text Box 13"/>
          <p:cNvSpPr txBox="1">
            <a:spLocks noChangeArrowheads="1"/>
          </p:cNvSpPr>
          <p:nvPr/>
        </p:nvSpPr>
        <p:spPr bwMode="auto">
          <a:xfrm>
            <a:off x="6053138" y="2559050"/>
            <a:ext cx="9540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/>
            <a:r>
              <a:rPr kumimoji="0" lang="en-US" sz="1800" b="1" dirty="0"/>
              <a:t>0.25 µm</a:t>
            </a:r>
            <a:endParaRPr kumimoji="0" lang="en-US" sz="1800" b="1" dirty="0">
              <a:latin typeface="Times" pitchFamily="18" charset="0"/>
            </a:endParaRPr>
          </a:p>
        </p:txBody>
      </p:sp>
      <p:sp>
        <p:nvSpPr>
          <p:cNvPr id="499726" name="Line 14"/>
          <p:cNvSpPr>
            <a:spLocks noChangeShapeType="1"/>
          </p:cNvSpPr>
          <p:nvPr/>
        </p:nvSpPr>
        <p:spPr bwMode="auto">
          <a:xfrm>
            <a:off x="5856288" y="2865438"/>
            <a:ext cx="1238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27" name="Line 15"/>
          <p:cNvSpPr>
            <a:spLocks noChangeShapeType="1"/>
          </p:cNvSpPr>
          <p:nvPr/>
        </p:nvSpPr>
        <p:spPr bwMode="auto">
          <a:xfrm>
            <a:off x="5856288" y="2789238"/>
            <a:ext cx="0" cy="158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28" name="Line 16"/>
          <p:cNvSpPr>
            <a:spLocks noChangeShapeType="1"/>
          </p:cNvSpPr>
          <p:nvPr/>
        </p:nvSpPr>
        <p:spPr bwMode="auto">
          <a:xfrm>
            <a:off x="7091363" y="2789238"/>
            <a:ext cx="0" cy="158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29" name="Text Box 17"/>
          <p:cNvSpPr txBox="1">
            <a:spLocks noChangeArrowheads="1"/>
          </p:cNvSpPr>
          <p:nvPr/>
        </p:nvSpPr>
        <p:spPr bwMode="auto">
          <a:xfrm>
            <a:off x="1522413" y="6088063"/>
            <a:ext cx="24415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0" lang="en-US" sz="1800" b="1" dirty="0"/>
              <a:t>Longitudinal section of one centriole</a:t>
            </a:r>
            <a:endParaRPr kumimoji="0" lang="en-US" sz="1800" b="1" dirty="0">
              <a:latin typeface="Times" pitchFamily="18" charset="0"/>
            </a:endParaRPr>
          </a:p>
        </p:txBody>
      </p:sp>
      <p:sp>
        <p:nvSpPr>
          <p:cNvPr id="499730" name="Text Box 18"/>
          <p:cNvSpPr txBox="1">
            <a:spLocks noChangeArrowheads="1"/>
          </p:cNvSpPr>
          <p:nvPr/>
        </p:nvSpPr>
        <p:spPr bwMode="auto">
          <a:xfrm>
            <a:off x="3895725" y="6070600"/>
            <a:ext cx="15668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/>
            <a:r>
              <a:rPr kumimoji="0" lang="en-US" sz="1800" b="1" dirty="0"/>
              <a:t>Microtubules</a:t>
            </a:r>
            <a:endParaRPr kumimoji="0" lang="en-US" sz="1800" b="1" dirty="0">
              <a:latin typeface="Times" pitchFamily="18" charset="0"/>
            </a:endParaRPr>
          </a:p>
        </p:txBody>
      </p:sp>
      <p:sp>
        <p:nvSpPr>
          <p:cNvPr id="499731" name="Text Box 19"/>
          <p:cNvSpPr txBox="1">
            <a:spLocks noChangeArrowheads="1"/>
          </p:cNvSpPr>
          <p:nvPr/>
        </p:nvSpPr>
        <p:spPr bwMode="auto">
          <a:xfrm>
            <a:off x="5462588" y="6088063"/>
            <a:ext cx="24415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0" lang="en-US" sz="1800" b="1" dirty="0"/>
              <a:t>Cross section</a:t>
            </a:r>
          </a:p>
          <a:p>
            <a:pPr algn="l">
              <a:lnSpc>
                <a:spcPct val="90000"/>
              </a:lnSpc>
            </a:pPr>
            <a:r>
              <a:rPr kumimoji="0" lang="en-US" sz="1800" b="1" dirty="0"/>
              <a:t>of the other centriole</a:t>
            </a:r>
            <a:endParaRPr kumimoji="0" lang="en-US" sz="1800" b="1" dirty="0">
              <a:latin typeface="Times" pitchFamily="18" charset="0"/>
            </a:endParaRPr>
          </a:p>
        </p:txBody>
      </p:sp>
      <p:sp>
        <p:nvSpPr>
          <p:cNvPr id="499732" name="AutoShape 20"/>
          <p:cNvSpPr>
            <a:spLocks/>
          </p:cNvSpPr>
          <p:nvPr/>
        </p:nvSpPr>
        <p:spPr bwMode="auto">
          <a:xfrm rot="-5400000">
            <a:off x="3309938" y="-1041400"/>
            <a:ext cx="185737" cy="3046413"/>
          </a:xfrm>
          <a:prstGeom prst="rightBrace">
            <a:avLst>
              <a:gd name="adj1" fmla="val 13668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33" name="Line 21"/>
          <p:cNvSpPr>
            <a:spLocks noChangeShapeType="1"/>
          </p:cNvSpPr>
          <p:nvPr/>
        </p:nvSpPr>
        <p:spPr bwMode="auto">
          <a:xfrm>
            <a:off x="4808538" y="1506538"/>
            <a:ext cx="385762" cy="968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34" name="Line 22"/>
          <p:cNvSpPr>
            <a:spLocks noChangeShapeType="1"/>
          </p:cNvSpPr>
          <p:nvPr/>
        </p:nvSpPr>
        <p:spPr bwMode="auto">
          <a:xfrm>
            <a:off x="4956175" y="4262438"/>
            <a:ext cx="804863" cy="18367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35" name="Line 23"/>
          <p:cNvSpPr>
            <a:spLocks noChangeShapeType="1"/>
          </p:cNvSpPr>
          <p:nvPr/>
        </p:nvSpPr>
        <p:spPr bwMode="auto">
          <a:xfrm flipH="1">
            <a:off x="2338388" y="4173538"/>
            <a:ext cx="236537" cy="19129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36" name="Line 24"/>
          <p:cNvSpPr>
            <a:spLocks noChangeShapeType="1"/>
          </p:cNvSpPr>
          <p:nvPr/>
        </p:nvSpPr>
        <p:spPr bwMode="auto">
          <a:xfrm flipH="1" flipV="1">
            <a:off x="2884488" y="5260975"/>
            <a:ext cx="1684337" cy="8270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99737" name="Line 25"/>
          <p:cNvSpPr>
            <a:spLocks noChangeShapeType="1"/>
          </p:cNvSpPr>
          <p:nvPr/>
        </p:nvSpPr>
        <p:spPr bwMode="auto">
          <a:xfrm flipH="1" flipV="1">
            <a:off x="2667000" y="5480050"/>
            <a:ext cx="1908175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1"/>
            <a:ext cx="8534400" cy="6172200"/>
          </a:xfrm>
        </p:spPr>
        <p:txBody>
          <a:bodyPr/>
          <a:lstStyle/>
          <a:p>
            <a:r>
              <a:rPr lang="en-US" dirty="0" smtClean="0"/>
              <a:t>The centrosome (containing the centrioles) acts as focal point in the cell where microtubules grow out to help hold the cell shape termed the </a:t>
            </a:r>
            <a:endParaRPr lang="en-US" dirty="0"/>
          </a:p>
          <a:p>
            <a:pPr>
              <a:buNone/>
            </a:pPr>
            <a:r>
              <a:rPr lang="en-US" dirty="0" smtClean="0"/>
              <a:t>   “</a:t>
            </a:r>
            <a:r>
              <a:rPr lang="en-US" dirty="0"/>
              <a:t>microtubule-organizing center”</a:t>
            </a:r>
          </a:p>
          <a:p>
            <a:endParaRPr lang="en-US" dirty="0"/>
          </a:p>
        </p:txBody>
      </p:sp>
      <p:sp>
        <p:nvSpPr>
          <p:cNvPr id="307205" name="Line 5"/>
          <p:cNvSpPr>
            <a:spLocks noChangeShapeType="1"/>
          </p:cNvSpPr>
          <p:nvPr/>
        </p:nvSpPr>
        <p:spPr bwMode="auto">
          <a:xfrm>
            <a:off x="304800" y="6629400"/>
            <a:ext cx="85344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207" name="Text Box 7"/>
          <p:cNvSpPr txBox="1">
            <a:spLocks noChangeArrowheads="1"/>
          </p:cNvSpPr>
          <p:nvPr/>
        </p:nvSpPr>
        <p:spPr bwMode="auto">
          <a:xfrm>
            <a:off x="217488" y="6597650"/>
            <a:ext cx="5486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 anchor="b">
            <a:spAutoFit/>
          </a:bodyPr>
          <a:lstStyle/>
          <a:p>
            <a:pPr algn="l"/>
            <a:r>
              <a:rPr kumimoji="0" lang="en-US" sz="1100" dirty="0">
                <a:solidFill>
                  <a:srgbClr val="000000"/>
                </a:solidFill>
                <a:latin typeface="Times New Roman" pitchFamily="18" charset="0"/>
              </a:rPr>
              <a:t>Copyright © 2008 Pearson Education, Inc., publishing as Pearson Benjamin Cummings</a:t>
            </a:r>
          </a:p>
        </p:txBody>
      </p:sp>
      <p:pic>
        <p:nvPicPr>
          <p:cNvPr id="8" name="Picture 7" descr="MTOC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048000"/>
            <a:ext cx="4413028" cy="301075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5400000">
            <a:off x="3695700" y="3009900"/>
            <a:ext cx="1524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1000" y="3429000"/>
            <a:ext cx="1806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Centrosome </a:t>
            </a:r>
            <a:endParaRPr lang="en-US" sz="2400" b="1" dirty="0"/>
          </a:p>
        </p:txBody>
      </p:sp>
      <p:cxnSp>
        <p:nvCxnSpPr>
          <p:cNvPr id="13" name="Straight Arrow Connector 12"/>
          <p:cNvCxnSpPr>
            <a:stCxn id="11" idx="3"/>
          </p:cNvCxnSpPr>
          <p:nvPr/>
        </p:nvCxnSpPr>
        <p:spPr>
          <a:xfrm>
            <a:off x="2187648" y="3659833"/>
            <a:ext cx="1927152" cy="3787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76800" y="2438400"/>
            <a:ext cx="4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Radiating out microtubules</a:t>
            </a:r>
            <a:endParaRPr lang="en-US" sz="2400" b="1" dirty="0"/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4648200" y="29718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5257800" y="28194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5372100" y="3086100"/>
            <a:ext cx="14478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646" name="Picture 6" descr="06_20Cytoskeleton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0" y="1647825"/>
            <a:ext cx="6604000" cy="3560763"/>
          </a:xfrm>
          <a:prstGeom prst="rect">
            <a:avLst/>
          </a:prstGeom>
          <a:noFill/>
        </p:spPr>
      </p:pic>
      <p:sp>
        <p:nvSpPr>
          <p:cNvPr id="496647" name="Rectangle 7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 algn="l" eaLnBrk="1" hangingPunct="1">
              <a:lnSpc>
                <a:spcPct val="90000"/>
              </a:lnSpc>
            </a:pPr>
            <a:r>
              <a:rPr kumimoji="0" lang="en-US" sz="1200">
                <a:cs typeface="Arial" charset="0"/>
              </a:rPr>
              <a:t>Fig. 6-20</a:t>
            </a:r>
            <a:endParaRPr kumimoji="0" lang="en-US" sz="15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96648" name="Text Box 8"/>
          <p:cNvSpPr txBox="1">
            <a:spLocks noChangeArrowheads="1"/>
          </p:cNvSpPr>
          <p:nvPr/>
        </p:nvSpPr>
        <p:spPr bwMode="auto">
          <a:xfrm>
            <a:off x="5353050" y="1674813"/>
            <a:ext cx="13160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Microtubule</a:t>
            </a:r>
            <a:endParaRPr kumimoji="0" lang="en-US" sz="1800" b="1">
              <a:latin typeface="Times" pitchFamily="18" charset="0"/>
            </a:endParaRPr>
          </a:p>
        </p:txBody>
      </p:sp>
      <p:sp>
        <p:nvSpPr>
          <p:cNvPr id="496649" name="Text Box 9"/>
          <p:cNvSpPr txBox="1">
            <a:spLocks noChangeArrowheads="1"/>
          </p:cNvSpPr>
          <p:nvPr/>
        </p:nvSpPr>
        <p:spPr bwMode="auto">
          <a:xfrm>
            <a:off x="6218238" y="4654550"/>
            <a:ext cx="17018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Microfilaments</a:t>
            </a:r>
            <a:endParaRPr kumimoji="0" lang="en-US" sz="1800" b="1">
              <a:latin typeface="Times" pitchFamily="18" charset="0"/>
            </a:endParaRPr>
          </a:p>
        </p:txBody>
      </p:sp>
      <p:sp>
        <p:nvSpPr>
          <p:cNvPr id="496654" name="Line 14"/>
          <p:cNvSpPr>
            <a:spLocks noChangeShapeType="1"/>
          </p:cNvSpPr>
          <p:nvPr/>
        </p:nvSpPr>
        <p:spPr bwMode="auto">
          <a:xfrm>
            <a:off x="6010275" y="1924050"/>
            <a:ext cx="0" cy="879475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6655" name="AutoShape 15"/>
          <p:cNvSpPr>
            <a:spLocks/>
          </p:cNvSpPr>
          <p:nvPr/>
        </p:nvSpPr>
        <p:spPr bwMode="auto">
          <a:xfrm rot="-5400000">
            <a:off x="5938838" y="2741613"/>
            <a:ext cx="142875" cy="238125"/>
          </a:xfrm>
          <a:prstGeom prst="rightBrace">
            <a:avLst>
              <a:gd name="adj1" fmla="val 13889"/>
              <a:gd name="adj2" fmla="val 50000"/>
            </a:avLst>
          </a:prstGeom>
          <a:noFill/>
          <a:ln w="508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6656" name="Line 16"/>
          <p:cNvSpPr>
            <a:spLocks noChangeShapeType="1"/>
          </p:cNvSpPr>
          <p:nvPr/>
        </p:nvSpPr>
        <p:spPr bwMode="auto">
          <a:xfrm flipV="1">
            <a:off x="7026275" y="4222750"/>
            <a:ext cx="0" cy="3937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6657" name="Line 17"/>
          <p:cNvSpPr>
            <a:spLocks noChangeShapeType="1"/>
          </p:cNvSpPr>
          <p:nvPr/>
        </p:nvSpPr>
        <p:spPr bwMode="auto">
          <a:xfrm flipV="1">
            <a:off x="7026275" y="4003675"/>
            <a:ext cx="168275" cy="619125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6658" name="Line 18"/>
          <p:cNvSpPr>
            <a:spLocks noChangeShapeType="1"/>
          </p:cNvSpPr>
          <p:nvPr/>
        </p:nvSpPr>
        <p:spPr bwMode="auto">
          <a:xfrm flipV="1">
            <a:off x="7023100" y="4235450"/>
            <a:ext cx="0" cy="393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6659" name="Line 19"/>
          <p:cNvSpPr>
            <a:spLocks noChangeShapeType="1"/>
          </p:cNvSpPr>
          <p:nvPr/>
        </p:nvSpPr>
        <p:spPr bwMode="auto">
          <a:xfrm flipV="1">
            <a:off x="7023100" y="4016375"/>
            <a:ext cx="168275" cy="619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6660" name="Line 20"/>
          <p:cNvSpPr>
            <a:spLocks noChangeShapeType="1"/>
          </p:cNvSpPr>
          <p:nvPr/>
        </p:nvSpPr>
        <p:spPr bwMode="auto">
          <a:xfrm>
            <a:off x="6010275" y="1924050"/>
            <a:ext cx="0" cy="879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6661" name="AutoShape 21"/>
          <p:cNvSpPr>
            <a:spLocks/>
          </p:cNvSpPr>
          <p:nvPr/>
        </p:nvSpPr>
        <p:spPr bwMode="auto">
          <a:xfrm rot="-5400000">
            <a:off x="5945188" y="2741613"/>
            <a:ext cx="142875" cy="238125"/>
          </a:xfrm>
          <a:prstGeom prst="rightBrace">
            <a:avLst>
              <a:gd name="adj1" fmla="val 13889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57200" y="609600"/>
            <a:ext cx="81958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Centrosome within a cell composed of two centrioles – forming</a:t>
            </a:r>
          </a:p>
          <a:p>
            <a:r>
              <a:rPr lang="en-US" sz="2400" b="1" dirty="0" smtClean="0"/>
              <a:t>the </a:t>
            </a:r>
            <a:r>
              <a:rPr lang="en-US" sz="2400" b="1" u="sng" dirty="0" smtClean="0"/>
              <a:t>microtubule organizing center</a:t>
            </a:r>
            <a:endParaRPr lang="en-US" sz="2400" b="1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" y="5105400"/>
            <a:ext cx="8551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Radiating  microtubules from the MTOC – giving internal structure and support to the cell.</a:t>
            </a:r>
            <a:endParaRPr lang="en-US" sz="2400" b="1" dirty="0"/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1562100" y="1866900"/>
            <a:ext cx="19812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7200" y="5943600"/>
            <a:ext cx="8590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cytoskeleton (microfilaments, intermediate filaments and microtubules)  give structure to a cell.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V="1">
            <a:off x="1371600" y="4343400"/>
            <a:ext cx="14478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6200000" flipV="1">
            <a:off x="1219200" y="4267200"/>
            <a:ext cx="1524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Centrosome Duplication occurs in Mitosis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cell not in mitosis generally has one centrosome containing two centrioles. The two centrioles in the centrosome are connected to each other by unidentified proteins. </a:t>
            </a:r>
          </a:p>
          <a:p>
            <a:r>
              <a:rPr lang="en-US" dirty="0" smtClean="0"/>
              <a:t>Duplication of centrioles starts at the time of the G</a:t>
            </a:r>
            <a:r>
              <a:rPr lang="en-US" baseline="-25000" dirty="0" smtClean="0"/>
              <a:t>1</a:t>
            </a:r>
            <a:r>
              <a:rPr lang="en-US" dirty="0" smtClean="0"/>
              <a:t>/S transition and ends before the onset </a:t>
            </a:r>
            <a:r>
              <a:rPr lang="en-US" dirty="0" smtClean="0"/>
              <a:t>of mitosis. </a:t>
            </a:r>
            <a:endParaRPr lang="en-US" dirty="0" smtClean="0"/>
          </a:p>
          <a:p>
            <a:r>
              <a:rPr lang="en-US" dirty="0" smtClean="0"/>
              <a:t>After centriole duplication, the two pairs of centrioles remain attached to each other until mitosis, when the mother and daughter centrioles separate in a manner dependent upon the enzyme </a:t>
            </a:r>
            <a:r>
              <a:rPr lang="en-US" dirty="0" err="1" smtClean="0"/>
              <a:t>separase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Centrosome movement and the creation of the mitotic apparatus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Since the centrosomes organize the cell’s cytoskeleton – </a:t>
            </a:r>
            <a:r>
              <a:rPr lang="en-US" i="1" dirty="0" smtClean="0"/>
              <a:t>their movements rearrange the cell’s cytoskeletal architecture</a:t>
            </a:r>
            <a:r>
              <a:rPr lang="en-US" dirty="0" smtClean="0"/>
              <a:t>.  This architectural rearrangement </a:t>
            </a:r>
            <a:r>
              <a:rPr lang="en-US" i="1" dirty="0" smtClean="0"/>
              <a:t>facilitates</a:t>
            </a:r>
            <a:r>
              <a:rPr lang="en-US" dirty="0" smtClean="0"/>
              <a:t> (helps) the formation of the </a:t>
            </a:r>
            <a:r>
              <a:rPr lang="en-US" u="sng" dirty="0" smtClean="0"/>
              <a:t>mitotic apparatus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Recent experimentation shows that though the centrosome helps in the formation of the mitotic apparatus – it is not mandatory – because even without the centrosomes – the cell will still form the mitotic apparatus – it simply takes longer to form.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TO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2057400"/>
            <a:ext cx="4497134" cy="4644581"/>
          </a:xfrm>
        </p:spPr>
      </p:pic>
      <p:sp>
        <p:nvSpPr>
          <p:cNvPr id="5" name="TextBox 4"/>
          <p:cNvSpPr txBox="1"/>
          <p:nvPr/>
        </p:nvSpPr>
        <p:spPr>
          <a:xfrm>
            <a:off x="457200" y="152400"/>
            <a:ext cx="79380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centrosome – composed of two centrioles is separating and moving – causing the cytoskeleton to rearrange around them – thus assisting in the formation of the mitotic apparatus. 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2133600" y="3276600"/>
            <a:ext cx="23622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200400" y="22098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3" name="Picture 5" descr="12_07MitoticSpindle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00" y="136525"/>
            <a:ext cx="8329613" cy="6584950"/>
          </a:xfrm>
          <a:prstGeom prst="rect">
            <a:avLst/>
          </a:prstGeom>
          <a:noFill/>
        </p:spPr>
      </p:pic>
      <p:sp>
        <p:nvSpPr>
          <p:cNvPr id="437254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12-7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437255" name="Text Box 7"/>
          <p:cNvSpPr txBox="1">
            <a:spLocks noChangeArrowheads="1"/>
          </p:cNvSpPr>
          <p:nvPr/>
        </p:nvSpPr>
        <p:spPr bwMode="auto">
          <a:xfrm>
            <a:off x="758825" y="962025"/>
            <a:ext cx="106203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b="1" dirty="0"/>
              <a:t>Microtubules</a:t>
            </a:r>
          </a:p>
        </p:txBody>
      </p:sp>
      <p:sp>
        <p:nvSpPr>
          <p:cNvPr id="437256" name="Line 8"/>
          <p:cNvSpPr>
            <a:spLocks noChangeShapeType="1"/>
          </p:cNvSpPr>
          <p:nvPr/>
        </p:nvSpPr>
        <p:spPr bwMode="auto">
          <a:xfrm>
            <a:off x="1203325" y="1114425"/>
            <a:ext cx="301625" cy="1276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57" name="Line 9"/>
          <p:cNvSpPr>
            <a:spLocks noChangeShapeType="1"/>
          </p:cNvSpPr>
          <p:nvPr/>
        </p:nvSpPr>
        <p:spPr bwMode="auto">
          <a:xfrm>
            <a:off x="1200150" y="1111250"/>
            <a:ext cx="463550" cy="777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59" name="Line 11"/>
          <p:cNvSpPr>
            <a:spLocks noChangeShapeType="1"/>
          </p:cNvSpPr>
          <p:nvPr/>
        </p:nvSpPr>
        <p:spPr bwMode="auto">
          <a:xfrm flipV="1">
            <a:off x="2676525" y="1133475"/>
            <a:ext cx="219075" cy="831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0" name="Line 12"/>
          <p:cNvSpPr>
            <a:spLocks noChangeShapeType="1"/>
          </p:cNvSpPr>
          <p:nvPr/>
        </p:nvSpPr>
        <p:spPr bwMode="auto">
          <a:xfrm flipH="1" flipV="1">
            <a:off x="2892425" y="1133475"/>
            <a:ext cx="180975" cy="1619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6" name="Text Box 18"/>
          <p:cNvSpPr txBox="1">
            <a:spLocks noChangeArrowheads="1"/>
          </p:cNvSpPr>
          <p:nvPr/>
        </p:nvSpPr>
        <p:spPr bwMode="auto">
          <a:xfrm>
            <a:off x="7162800" y="0"/>
            <a:ext cx="1198563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b="1" dirty="0"/>
              <a:t>Centrosome</a:t>
            </a:r>
          </a:p>
        </p:txBody>
      </p:sp>
      <p:sp>
        <p:nvSpPr>
          <p:cNvPr id="437270" name="Text Box 22"/>
          <p:cNvSpPr txBox="1">
            <a:spLocks noChangeArrowheads="1"/>
          </p:cNvSpPr>
          <p:nvPr/>
        </p:nvSpPr>
        <p:spPr bwMode="auto">
          <a:xfrm>
            <a:off x="806450" y="4187825"/>
            <a:ext cx="9413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b="1" dirty="0"/>
              <a:t>Centrosome</a:t>
            </a:r>
          </a:p>
        </p:txBody>
      </p:sp>
      <p:sp>
        <p:nvSpPr>
          <p:cNvPr id="437271" name="Text Box 23"/>
          <p:cNvSpPr txBox="1">
            <a:spLocks noChangeArrowheads="1"/>
          </p:cNvSpPr>
          <p:nvPr/>
        </p:nvSpPr>
        <p:spPr bwMode="auto">
          <a:xfrm>
            <a:off x="2854325" y="4251325"/>
            <a:ext cx="369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1 µm</a:t>
            </a:r>
          </a:p>
        </p:txBody>
      </p:sp>
      <p:sp>
        <p:nvSpPr>
          <p:cNvPr id="437272" name="Text Box 24"/>
          <p:cNvSpPr txBox="1">
            <a:spLocks noChangeArrowheads="1"/>
          </p:cNvSpPr>
          <p:nvPr/>
        </p:nvSpPr>
        <p:spPr bwMode="auto">
          <a:xfrm>
            <a:off x="8137525" y="6369050"/>
            <a:ext cx="496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0.5 µm</a:t>
            </a:r>
          </a:p>
        </p:txBody>
      </p:sp>
      <p:sp>
        <p:nvSpPr>
          <p:cNvPr id="437273" name="Line 25"/>
          <p:cNvSpPr>
            <a:spLocks noChangeShapeType="1"/>
          </p:cNvSpPr>
          <p:nvPr/>
        </p:nvSpPr>
        <p:spPr bwMode="auto">
          <a:xfrm>
            <a:off x="8054975" y="6283325"/>
            <a:ext cx="0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4" name="Line 26"/>
          <p:cNvSpPr>
            <a:spLocks noChangeShapeType="1"/>
          </p:cNvSpPr>
          <p:nvPr/>
        </p:nvSpPr>
        <p:spPr bwMode="auto">
          <a:xfrm>
            <a:off x="8651875" y="6280150"/>
            <a:ext cx="0" cy="9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5" name="Line 27"/>
          <p:cNvSpPr>
            <a:spLocks noChangeShapeType="1"/>
          </p:cNvSpPr>
          <p:nvPr/>
        </p:nvSpPr>
        <p:spPr bwMode="auto">
          <a:xfrm>
            <a:off x="8061325" y="6334125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5" name="Line 37"/>
          <p:cNvSpPr>
            <a:spLocks noChangeShapeType="1"/>
          </p:cNvSpPr>
          <p:nvPr/>
        </p:nvSpPr>
        <p:spPr bwMode="auto">
          <a:xfrm flipV="1">
            <a:off x="1606550" y="3736975"/>
            <a:ext cx="469900" cy="463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6" name="Line 38"/>
          <p:cNvSpPr>
            <a:spLocks noChangeShapeType="1"/>
          </p:cNvSpPr>
          <p:nvPr/>
        </p:nvSpPr>
        <p:spPr bwMode="auto">
          <a:xfrm>
            <a:off x="28606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7" name="Line 39"/>
          <p:cNvSpPr>
            <a:spLocks noChangeShapeType="1"/>
          </p:cNvSpPr>
          <p:nvPr/>
        </p:nvSpPr>
        <p:spPr bwMode="auto">
          <a:xfrm>
            <a:off x="31908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8" name="Line 40"/>
          <p:cNvSpPr>
            <a:spLocks noChangeShapeType="1"/>
          </p:cNvSpPr>
          <p:nvPr/>
        </p:nvSpPr>
        <p:spPr bwMode="auto">
          <a:xfrm>
            <a:off x="2863850" y="4213225"/>
            <a:ext cx="33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rot="10800000" flipV="1">
            <a:off x="5867400" y="228600"/>
            <a:ext cx="14478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5791200" y="1295400"/>
            <a:ext cx="3352800" cy="1524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b="1" dirty="0" smtClean="0"/>
              <a:t>Kinetochore Fibers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8991600" cy="6172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kinetochore fibers (microtubules) attach to a chromosome indirectly at the region of the chromosome’s centromere (the portion of the chromosome that holds the chromosome to its sister chromatid) – this segment of a chromosome does to code for any protein – thus termed </a:t>
            </a:r>
            <a:r>
              <a:rPr lang="en-US" b="1" dirty="0" smtClean="0">
                <a:solidFill>
                  <a:srgbClr val="C00000"/>
                </a:solidFill>
              </a:rPr>
              <a:t>heterochromatin</a:t>
            </a:r>
            <a:r>
              <a:rPr lang="en-US" dirty="0" smtClean="0"/>
              <a:t> (earlier discussed).  </a:t>
            </a:r>
          </a:p>
          <a:p>
            <a:r>
              <a:rPr lang="en-US" dirty="0" smtClean="0"/>
              <a:t>As stated above the kinetochore fibers attach indirectly – the kinetochore fibers actually attach. to a protein complex ( proteins clustered together) termed the </a:t>
            </a:r>
            <a:r>
              <a:rPr lang="en-US" b="1" dirty="0" smtClean="0">
                <a:solidFill>
                  <a:srgbClr val="C00000"/>
                </a:solidFill>
              </a:rPr>
              <a:t>kinetochore proteins</a:t>
            </a:r>
          </a:p>
          <a:p>
            <a:r>
              <a:rPr lang="en-US" dirty="0" smtClean="0"/>
              <a:t>The kinetochore is physically bonded to the centromere – thus the kinetochore fibers </a:t>
            </a:r>
            <a:r>
              <a:rPr lang="en-US" i="1" dirty="0" smtClean="0"/>
              <a:t>indirectly bond to the chromosomal centromere </a:t>
            </a:r>
            <a:r>
              <a:rPr lang="en-US" dirty="0" smtClean="0"/>
              <a:t>– since the kinetochore is attached to the chromosomal centromere.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Function of Kinetochore Fibers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kinetochore fibers become eaten away by motor proteins – these motor proteins break  the kinetochore fiber microtubules down to their elementary molecules – tubulin molecules.</a:t>
            </a:r>
          </a:p>
          <a:p>
            <a:r>
              <a:rPr lang="en-US" dirty="0" smtClean="0"/>
              <a:t>The tension created by the eating away of kinetochore fibers creates a pull on the chromosomal centromere – thus breaking it and separating the sister chromatids from one another – each now becomes a singlet chromosome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3" name="Picture 5" descr="12_07MitoticSpindle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00" y="136525"/>
            <a:ext cx="8329613" cy="6584950"/>
          </a:xfrm>
          <a:prstGeom prst="rect">
            <a:avLst/>
          </a:prstGeom>
          <a:noFill/>
        </p:spPr>
      </p:pic>
      <p:sp>
        <p:nvSpPr>
          <p:cNvPr id="437261" name="Text Box 13"/>
          <p:cNvSpPr txBox="1">
            <a:spLocks noChangeArrowheads="1"/>
          </p:cNvSpPr>
          <p:nvPr/>
        </p:nvSpPr>
        <p:spPr bwMode="auto">
          <a:xfrm>
            <a:off x="4283075" y="619125"/>
            <a:ext cx="8143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Sister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chromatids</a:t>
            </a:r>
          </a:p>
        </p:txBody>
      </p:sp>
      <p:sp>
        <p:nvSpPr>
          <p:cNvPr id="437262" name="Line 14"/>
          <p:cNvSpPr>
            <a:spLocks noChangeShapeType="1"/>
          </p:cNvSpPr>
          <p:nvPr/>
        </p:nvSpPr>
        <p:spPr bwMode="auto">
          <a:xfrm flipH="1" flipV="1">
            <a:off x="4524375" y="971550"/>
            <a:ext cx="152400" cy="177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3" name="Line 15"/>
          <p:cNvSpPr>
            <a:spLocks noChangeShapeType="1"/>
          </p:cNvSpPr>
          <p:nvPr/>
        </p:nvSpPr>
        <p:spPr bwMode="auto">
          <a:xfrm flipH="1" flipV="1">
            <a:off x="4521200" y="971550"/>
            <a:ext cx="371475" cy="1797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5" name="Text Box 17"/>
          <p:cNvSpPr txBox="1">
            <a:spLocks noChangeArrowheads="1"/>
          </p:cNvSpPr>
          <p:nvPr/>
        </p:nvSpPr>
        <p:spPr bwMode="auto">
          <a:xfrm>
            <a:off x="7927975" y="1050925"/>
            <a:ext cx="890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200" dirty="0"/>
          </a:p>
        </p:txBody>
      </p:sp>
      <p:sp>
        <p:nvSpPr>
          <p:cNvPr id="437266" name="Text Box 18"/>
          <p:cNvSpPr txBox="1">
            <a:spLocks noChangeArrowheads="1"/>
          </p:cNvSpPr>
          <p:nvPr/>
        </p:nvSpPr>
        <p:spPr bwMode="auto">
          <a:xfrm>
            <a:off x="7445375" y="387350"/>
            <a:ext cx="91598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200" dirty="0"/>
          </a:p>
        </p:txBody>
      </p:sp>
      <p:sp>
        <p:nvSpPr>
          <p:cNvPr id="437267" name="Text Box 19"/>
          <p:cNvSpPr txBox="1">
            <a:spLocks noChangeArrowheads="1"/>
          </p:cNvSpPr>
          <p:nvPr/>
        </p:nvSpPr>
        <p:spPr bwMode="auto">
          <a:xfrm>
            <a:off x="8099425" y="2959100"/>
            <a:ext cx="59848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Kineto-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chores</a:t>
            </a:r>
          </a:p>
        </p:txBody>
      </p:sp>
      <p:sp>
        <p:nvSpPr>
          <p:cNvPr id="437268" name="Text Box 20"/>
          <p:cNvSpPr txBox="1">
            <a:spLocks noChangeArrowheads="1"/>
          </p:cNvSpPr>
          <p:nvPr/>
        </p:nvSpPr>
        <p:spPr bwMode="auto">
          <a:xfrm>
            <a:off x="6146800" y="4803775"/>
            <a:ext cx="9921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Kinetochore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microtubules</a:t>
            </a:r>
          </a:p>
        </p:txBody>
      </p:sp>
      <p:sp>
        <p:nvSpPr>
          <p:cNvPr id="437270" name="Text Box 22"/>
          <p:cNvSpPr txBox="1">
            <a:spLocks noChangeArrowheads="1"/>
          </p:cNvSpPr>
          <p:nvPr/>
        </p:nvSpPr>
        <p:spPr bwMode="auto">
          <a:xfrm>
            <a:off x="806450" y="4187825"/>
            <a:ext cx="9413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Centrosome</a:t>
            </a:r>
          </a:p>
        </p:txBody>
      </p:sp>
      <p:sp>
        <p:nvSpPr>
          <p:cNvPr id="437271" name="Text Box 23"/>
          <p:cNvSpPr txBox="1">
            <a:spLocks noChangeArrowheads="1"/>
          </p:cNvSpPr>
          <p:nvPr/>
        </p:nvSpPr>
        <p:spPr bwMode="auto">
          <a:xfrm>
            <a:off x="2854325" y="4251325"/>
            <a:ext cx="369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1 µm</a:t>
            </a:r>
          </a:p>
        </p:txBody>
      </p:sp>
      <p:sp>
        <p:nvSpPr>
          <p:cNvPr id="437272" name="Text Box 24"/>
          <p:cNvSpPr txBox="1">
            <a:spLocks noChangeArrowheads="1"/>
          </p:cNvSpPr>
          <p:nvPr/>
        </p:nvSpPr>
        <p:spPr bwMode="auto">
          <a:xfrm>
            <a:off x="8137525" y="6369050"/>
            <a:ext cx="496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0.5 µm</a:t>
            </a:r>
          </a:p>
        </p:txBody>
      </p:sp>
      <p:sp>
        <p:nvSpPr>
          <p:cNvPr id="437273" name="Line 25"/>
          <p:cNvSpPr>
            <a:spLocks noChangeShapeType="1"/>
          </p:cNvSpPr>
          <p:nvPr/>
        </p:nvSpPr>
        <p:spPr bwMode="auto">
          <a:xfrm>
            <a:off x="8054975" y="6283325"/>
            <a:ext cx="0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4" name="Line 26"/>
          <p:cNvSpPr>
            <a:spLocks noChangeShapeType="1"/>
          </p:cNvSpPr>
          <p:nvPr/>
        </p:nvSpPr>
        <p:spPr bwMode="auto">
          <a:xfrm>
            <a:off x="8651875" y="6280150"/>
            <a:ext cx="0" cy="9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5" name="Line 27"/>
          <p:cNvSpPr>
            <a:spLocks noChangeShapeType="1"/>
          </p:cNvSpPr>
          <p:nvPr/>
        </p:nvSpPr>
        <p:spPr bwMode="auto">
          <a:xfrm>
            <a:off x="8061325" y="6334125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6" name="Line 28"/>
          <p:cNvSpPr>
            <a:spLocks noChangeShapeType="1"/>
          </p:cNvSpPr>
          <p:nvPr/>
        </p:nvSpPr>
        <p:spPr bwMode="auto">
          <a:xfrm>
            <a:off x="6921500" y="3079750"/>
            <a:ext cx="6350" cy="170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7" name="Line 29"/>
          <p:cNvSpPr>
            <a:spLocks noChangeShapeType="1"/>
          </p:cNvSpPr>
          <p:nvPr/>
        </p:nvSpPr>
        <p:spPr bwMode="auto">
          <a:xfrm flipH="1">
            <a:off x="6927850" y="4387850"/>
            <a:ext cx="930275" cy="384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8" name="Line 30"/>
          <p:cNvSpPr>
            <a:spLocks noChangeShapeType="1"/>
          </p:cNvSpPr>
          <p:nvPr/>
        </p:nvSpPr>
        <p:spPr bwMode="auto">
          <a:xfrm flipH="1">
            <a:off x="8067675" y="3302000"/>
            <a:ext cx="241300" cy="1254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9" name="Line 31"/>
          <p:cNvSpPr>
            <a:spLocks noChangeShapeType="1"/>
          </p:cNvSpPr>
          <p:nvPr/>
        </p:nvSpPr>
        <p:spPr bwMode="auto">
          <a:xfrm>
            <a:off x="6908800" y="2387600"/>
            <a:ext cx="1177925" cy="577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3" name="Line 35"/>
          <p:cNvSpPr>
            <a:spLocks noChangeShapeType="1"/>
          </p:cNvSpPr>
          <p:nvPr/>
        </p:nvSpPr>
        <p:spPr bwMode="auto">
          <a:xfrm>
            <a:off x="4902200" y="3101975"/>
            <a:ext cx="41275" cy="1476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4" name="Line 36"/>
          <p:cNvSpPr>
            <a:spLocks noChangeShapeType="1"/>
          </p:cNvSpPr>
          <p:nvPr/>
        </p:nvSpPr>
        <p:spPr bwMode="auto">
          <a:xfrm flipH="1">
            <a:off x="4943475" y="3108325"/>
            <a:ext cx="34925" cy="1473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5" name="Line 37"/>
          <p:cNvSpPr>
            <a:spLocks noChangeShapeType="1"/>
          </p:cNvSpPr>
          <p:nvPr/>
        </p:nvSpPr>
        <p:spPr bwMode="auto">
          <a:xfrm flipV="1">
            <a:off x="1606550" y="3736975"/>
            <a:ext cx="469900" cy="463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6" name="Line 38"/>
          <p:cNvSpPr>
            <a:spLocks noChangeShapeType="1"/>
          </p:cNvSpPr>
          <p:nvPr/>
        </p:nvSpPr>
        <p:spPr bwMode="auto">
          <a:xfrm>
            <a:off x="28606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7" name="Line 39"/>
          <p:cNvSpPr>
            <a:spLocks noChangeShapeType="1"/>
          </p:cNvSpPr>
          <p:nvPr/>
        </p:nvSpPr>
        <p:spPr bwMode="auto">
          <a:xfrm>
            <a:off x="31908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8" name="Line 40"/>
          <p:cNvSpPr>
            <a:spLocks noChangeShapeType="1"/>
          </p:cNvSpPr>
          <p:nvPr/>
        </p:nvSpPr>
        <p:spPr bwMode="auto">
          <a:xfrm>
            <a:off x="2863850" y="4213225"/>
            <a:ext cx="33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0" y="5257800"/>
            <a:ext cx="75818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Kinetochore fibers attached to the kinetochore proteins.</a:t>
            </a:r>
          </a:p>
          <a:p>
            <a:r>
              <a:rPr lang="en-US" sz="2400" b="1" dirty="0" smtClean="0"/>
              <a:t>The kinetochore proteins attached to the chromosomal</a:t>
            </a:r>
          </a:p>
          <a:p>
            <a:r>
              <a:rPr lang="en-US" sz="2400" b="1" dirty="0" smtClean="0"/>
              <a:t>centromere.</a:t>
            </a:r>
          </a:p>
          <a:p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81000" y="4572000"/>
            <a:ext cx="1735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Kinetochore</a:t>
            </a:r>
            <a:endParaRPr lang="en-US" sz="2400" b="1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1981200" y="2743200"/>
            <a:ext cx="3505200" cy="1981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057400" y="4800600"/>
            <a:ext cx="2701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Kinetochore Fibers</a:t>
            </a:r>
            <a:endParaRPr lang="en-US" sz="2400" b="1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3048000" y="2895600"/>
            <a:ext cx="2514600" cy="1981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724" name="Picture 28" descr="12_08bAnaphaseKinetocho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8542337" cy="3792537"/>
          </a:xfrm>
          <a:prstGeom prst="rect">
            <a:avLst/>
          </a:prstGeom>
          <a:noFill/>
        </p:spPr>
      </p:pic>
      <p:sp>
        <p:nvSpPr>
          <p:cNvPr id="541725" name="Rectangle 29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12-8b</a:t>
            </a:r>
            <a:endParaRPr lang="en-US" sz="1500"/>
          </a:p>
        </p:txBody>
      </p:sp>
      <p:sp>
        <p:nvSpPr>
          <p:cNvPr id="541726" name="Text Box 30"/>
          <p:cNvSpPr txBox="1">
            <a:spLocks noChangeArrowheads="1"/>
          </p:cNvSpPr>
          <p:nvPr/>
        </p:nvSpPr>
        <p:spPr bwMode="auto">
          <a:xfrm>
            <a:off x="6572250" y="2873375"/>
            <a:ext cx="179228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/>
              <a:t>Kinetochore</a:t>
            </a:r>
          </a:p>
        </p:txBody>
      </p:sp>
      <p:sp>
        <p:nvSpPr>
          <p:cNvPr id="541727" name="Line 31"/>
          <p:cNvSpPr>
            <a:spLocks noChangeShapeType="1"/>
          </p:cNvSpPr>
          <p:nvPr/>
        </p:nvSpPr>
        <p:spPr bwMode="auto">
          <a:xfrm>
            <a:off x="2867025" y="1311275"/>
            <a:ext cx="0" cy="4000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1728" name="Line 32"/>
          <p:cNvSpPr>
            <a:spLocks noChangeShapeType="1"/>
          </p:cNvSpPr>
          <p:nvPr/>
        </p:nvSpPr>
        <p:spPr bwMode="auto">
          <a:xfrm>
            <a:off x="2860675" y="1317625"/>
            <a:ext cx="11112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1729" name="Line 33"/>
          <p:cNvSpPr>
            <a:spLocks noChangeShapeType="1"/>
          </p:cNvSpPr>
          <p:nvPr/>
        </p:nvSpPr>
        <p:spPr bwMode="auto">
          <a:xfrm>
            <a:off x="2857500" y="1704975"/>
            <a:ext cx="1174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1730" name="Text Box 34"/>
          <p:cNvSpPr txBox="1">
            <a:spLocks noChangeArrowheads="1"/>
          </p:cNvSpPr>
          <p:nvPr/>
        </p:nvSpPr>
        <p:spPr bwMode="auto">
          <a:xfrm>
            <a:off x="552450" y="4032250"/>
            <a:ext cx="174466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/>
              <a:t>Microtubule</a:t>
            </a:r>
          </a:p>
        </p:txBody>
      </p:sp>
      <p:sp>
        <p:nvSpPr>
          <p:cNvPr id="541731" name="Text Box 35"/>
          <p:cNvSpPr txBox="1">
            <a:spLocks noChangeArrowheads="1"/>
          </p:cNvSpPr>
          <p:nvPr/>
        </p:nvSpPr>
        <p:spPr bwMode="auto">
          <a:xfrm>
            <a:off x="6842125" y="3781425"/>
            <a:ext cx="13096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dirty="0"/>
          </a:p>
        </p:txBody>
      </p:sp>
      <p:sp>
        <p:nvSpPr>
          <p:cNvPr id="541732" name="Text Box 36"/>
          <p:cNvSpPr txBox="1">
            <a:spLocks noChangeArrowheads="1"/>
          </p:cNvSpPr>
          <p:nvPr/>
        </p:nvSpPr>
        <p:spPr bwMode="auto">
          <a:xfrm>
            <a:off x="1828800" y="4683125"/>
            <a:ext cx="305911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Chromosome</a:t>
            </a:r>
          </a:p>
        </p:txBody>
      </p:sp>
      <p:sp>
        <p:nvSpPr>
          <p:cNvPr id="541733" name="Text Box 37"/>
          <p:cNvSpPr txBox="1">
            <a:spLocks noChangeArrowheads="1"/>
          </p:cNvSpPr>
          <p:nvPr/>
        </p:nvSpPr>
        <p:spPr bwMode="auto">
          <a:xfrm>
            <a:off x="2162175" y="2222500"/>
            <a:ext cx="1998663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dirty="0"/>
          </a:p>
        </p:txBody>
      </p:sp>
      <p:sp>
        <p:nvSpPr>
          <p:cNvPr id="541734" name="Text Box 38"/>
          <p:cNvSpPr txBox="1">
            <a:spLocks noChangeArrowheads="1"/>
          </p:cNvSpPr>
          <p:nvPr/>
        </p:nvSpPr>
        <p:spPr bwMode="auto">
          <a:xfrm>
            <a:off x="3048000" y="3917950"/>
            <a:ext cx="107156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dirty="0"/>
          </a:p>
        </p:txBody>
      </p:sp>
      <p:sp>
        <p:nvSpPr>
          <p:cNvPr id="541735" name="Line 39"/>
          <p:cNvSpPr>
            <a:spLocks noChangeShapeType="1"/>
          </p:cNvSpPr>
          <p:nvPr/>
        </p:nvSpPr>
        <p:spPr bwMode="auto">
          <a:xfrm>
            <a:off x="1438275" y="3536950"/>
            <a:ext cx="0" cy="488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1736" name="Line 40"/>
          <p:cNvSpPr>
            <a:spLocks noChangeShapeType="1"/>
          </p:cNvSpPr>
          <p:nvPr/>
        </p:nvSpPr>
        <p:spPr bwMode="auto">
          <a:xfrm flipV="1">
            <a:off x="3898900" y="3730625"/>
            <a:ext cx="800100" cy="377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1737" name="Line 41"/>
          <p:cNvSpPr>
            <a:spLocks noChangeShapeType="1"/>
          </p:cNvSpPr>
          <p:nvPr/>
        </p:nvSpPr>
        <p:spPr bwMode="auto">
          <a:xfrm>
            <a:off x="4864100" y="4864100"/>
            <a:ext cx="698500" cy="1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1740" name="Text Box 44"/>
          <p:cNvSpPr txBox="1">
            <a:spLocks noChangeArrowheads="1"/>
          </p:cNvSpPr>
          <p:nvPr/>
        </p:nvSpPr>
        <p:spPr bwMode="auto">
          <a:xfrm>
            <a:off x="403225" y="1635125"/>
            <a:ext cx="16208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900" dirty="0">
              <a:solidFill>
                <a:srgbClr val="563A84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0800000" flipV="1">
            <a:off x="4876800" y="2971800"/>
            <a:ext cx="18288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962400" y="4267200"/>
            <a:ext cx="10668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2400" y="1905000"/>
            <a:ext cx="4050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Kinetochore Fiber attached to </a:t>
            </a:r>
          </a:p>
          <a:p>
            <a:r>
              <a:rPr lang="en-US" sz="2400" b="1" dirty="0" smtClean="0"/>
              <a:t>Kinetochore</a:t>
            </a:r>
            <a:endParaRPr lang="en-US" sz="2400" b="1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62000" y="2819400"/>
            <a:ext cx="9144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Polar Fibers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Polar fibers are another component of the mitotic apparatus.  These fibers are microtubules that originate at a cell pole - but transverse across the cell towards the other cell pole. Thus one set from one pole overlaps a set coming from the opposite pole.</a:t>
            </a:r>
          </a:p>
          <a:p>
            <a:r>
              <a:rPr lang="en-US" dirty="0" smtClean="0"/>
              <a:t>The function of the polar fibers is to elongate the cell during mitosis.  This elongation is important in that it enlarges the cell – thus giving enough cytoplasmic room to later create two new cells.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3" name="Picture 5" descr="12_07MitoticSpindle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00" y="136525"/>
            <a:ext cx="8329613" cy="6584950"/>
          </a:xfrm>
          <a:prstGeom prst="rect">
            <a:avLst/>
          </a:prstGeom>
          <a:noFill/>
        </p:spPr>
      </p:pic>
      <p:sp>
        <p:nvSpPr>
          <p:cNvPr id="437254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12-7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437262" name="Line 14"/>
          <p:cNvSpPr>
            <a:spLocks noChangeShapeType="1"/>
          </p:cNvSpPr>
          <p:nvPr/>
        </p:nvSpPr>
        <p:spPr bwMode="auto">
          <a:xfrm flipH="1" flipV="1">
            <a:off x="4524375" y="971550"/>
            <a:ext cx="152400" cy="177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3" name="Line 15"/>
          <p:cNvSpPr>
            <a:spLocks noChangeShapeType="1"/>
          </p:cNvSpPr>
          <p:nvPr/>
        </p:nvSpPr>
        <p:spPr bwMode="auto">
          <a:xfrm flipH="1" flipV="1">
            <a:off x="4521200" y="971550"/>
            <a:ext cx="371475" cy="1797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4" name="Text Box 16"/>
          <p:cNvSpPr txBox="1">
            <a:spLocks noChangeArrowheads="1"/>
          </p:cNvSpPr>
          <p:nvPr/>
        </p:nvSpPr>
        <p:spPr bwMode="auto">
          <a:xfrm>
            <a:off x="5375275" y="152400"/>
            <a:ext cx="392113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Aster</a:t>
            </a:r>
          </a:p>
        </p:txBody>
      </p:sp>
      <p:sp>
        <p:nvSpPr>
          <p:cNvPr id="437265" name="Text Box 17"/>
          <p:cNvSpPr txBox="1">
            <a:spLocks noChangeArrowheads="1"/>
          </p:cNvSpPr>
          <p:nvPr/>
        </p:nvSpPr>
        <p:spPr bwMode="auto">
          <a:xfrm>
            <a:off x="7927975" y="1050925"/>
            <a:ext cx="890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Metaphase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plate</a:t>
            </a:r>
          </a:p>
        </p:txBody>
      </p:sp>
      <p:sp>
        <p:nvSpPr>
          <p:cNvPr id="437266" name="Text Box 18"/>
          <p:cNvSpPr txBox="1">
            <a:spLocks noChangeArrowheads="1"/>
          </p:cNvSpPr>
          <p:nvPr/>
        </p:nvSpPr>
        <p:spPr bwMode="auto">
          <a:xfrm>
            <a:off x="7445375" y="387350"/>
            <a:ext cx="91598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Centrosome</a:t>
            </a:r>
          </a:p>
        </p:txBody>
      </p:sp>
      <p:sp>
        <p:nvSpPr>
          <p:cNvPr id="437267" name="Text Box 19"/>
          <p:cNvSpPr txBox="1">
            <a:spLocks noChangeArrowheads="1"/>
          </p:cNvSpPr>
          <p:nvPr/>
        </p:nvSpPr>
        <p:spPr bwMode="auto">
          <a:xfrm>
            <a:off x="8099425" y="2959100"/>
            <a:ext cx="59848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Kineto-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chores</a:t>
            </a:r>
          </a:p>
        </p:txBody>
      </p:sp>
      <p:sp>
        <p:nvSpPr>
          <p:cNvPr id="437268" name="Text Box 20"/>
          <p:cNvSpPr txBox="1">
            <a:spLocks noChangeArrowheads="1"/>
          </p:cNvSpPr>
          <p:nvPr/>
        </p:nvSpPr>
        <p:spPr bwMode="auto">
          <a:xfrm>
            <a:off x="6146800" y="4803775"/>
            <a:ext cx="9921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Kinetochore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microtubules</a:t>
            </a:r>
          </a:p>
        </p:txBody>
      </p:sp>
      <p:sp>
        <p:nvSpPr>
          <p:cNvPr id="437272" name="Text Box 24"/>
          <p:cNvSpPr txBox="1">
            <a:spLocks noChangeArrowheads="1"/>
          </p:cNvSpPr>
          <p:nvPr/>
        </p:nvSpPr>
        <p:spPr bwMode="auto">
          <a:xfrm>
            <a:off x="8137525" y="6369050"/>
            <a:ext cx="496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0.5 µm</a:t>
            </a:r>
          </a:p>
        </p:txBody>
      </p:sp>
      <p:sp>
        <p:nvSpPr>
          <p:cNvPr id="437273" name="Line 25"/>
          <p:cNvSpPr>
            <a:spLocks noChangeShapeType="1"/>
          </p:cNvSpPr>
          <p:nvPr/>
        </p:nvSpPr>
        <p:spPr bwMode="auto">
          <a:xfrm>
            <a:off x="8054975" y="6283325"/>
            <a:ext cx="0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4" name="Line 26"/>
          <p:cNvSpPr>
            <a:spLocks noChangeShapeType="1"/>
          </p:cNvSpPr>
          <p:nvPr/>
        </p:nvSpPr>
        <p:spPr bwMode="auto">
          <a:xfrm>
            <a:off x="8651875" y="6280150"/>
            <a:ext cx="0" cy="9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5" name="Line 27"/>
          <p:cNvSpPr>
            <a:spLocks noChangeShapeType="1"/>
          </p:cNvSpPr>
          <p:nvPr/>
        </p:nvSpPr>
        <p:spPr bwMode="auto">
          <a:xfrm>
            <a:off x="8061325" y="6334125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6" name="Line 28"/>
          <p:cNvSpPr>
            <a:spLocks noChangeShapeType="1"/>
          </p:cNvSpPr>
          <p:nvPr/>
        </p:nvSpPr>
        <p:spPr bwMode="auto">
          <a:xfrm>
            <a:off x="6921500" y="3079750"/>
            <a:ext cx="6350" cy="170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7" name="Line 29"/>
          <p:cNvSpPr>
            <a:spLocks noChangeShapeType="1"/>
          </p:cNvSpPr>
          <p:nvPr/>
        </p:nvSpPr>
        <p:spPr bwMode="auto">
          <a:xfrm flipH="1">
            <a:off x="6927850" y="4387850"/>
            <a:ext cx="930275" cy="384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8" name="Line 30"/>
          <p:cNvSpPr>
            <a:spLocks noChangeShapeType="1"/>
          </p:cNvSpPr>
          <p:nvPr/>
        </p:nvSpPr>
        <p:spPr bwMode="auto">
          <a:xfrm flipH="1">
            <a:off x="8067675" y="3302000"/>
            <a:ext cx="241300" cy="1254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9" name="Line 31"/>
          <p:cNvSpPr>
            <a:spLocks noChangeShapeType="1"/>
          </p:cNvSpPr>
          <p:nvPr/>
        </p:nvSpPr>
        <p:spPr bwMode="auto">
          <a:xfrm>
            <a:off x="6908800" y="2387600"/>
            <a:ext cx="1177925" cy="577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0" name="Line 32"/>
          <p:cNvSpPr>
            <a:spLocks noChangeShapeType="1"/>
          </p:cNvSpPr>
          <p:nvPr/>
        </p:nvSpPr>
        <p:spPr bwMode="auto">
          <a:xfrm flipH="1">
            <a:off x="8083550" y="1390650"/>
            <a:ext cx="3175" cy="374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1" name="Line 33"/>
          <p:cNvSpPr>
            <a:spLocks noChangeShapeType="1"/>
          </p:cNvSpPr>
          <p:nvPr/>
        </p:nvSpPr>
        <p:spPr bwMode="auto">
          <a:xfrm flipV="1">
            <a:off x="5915025" y="479425"/>
            <a:ext cx="149225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2" name="AutoShape 34"/>
          <p:cNvSpPr>
            <a:spLocks/>
          </p:cNvSpPr>
          <p:nvPr/>
        </p:nvSpPr>
        <p:spPr bwMode="auto">
          <a:xfrm rot="-17132536">
            <a:off x="5484813" y="-338138"/>
            <a:ext cx="152400" cy="1438275"/>
          </a:xfrm>
          <a:prstGeom prst="leftBrace">
            <a:avLst>
              <a:gd name="adj1" fmla="val 7864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3" name="Line 35"/>
          <p:cNvSpPr>
            <a:spLocks noChangeShapeType="1"/>
          </p:cNvSpPr>
          <p:nvPr/>
        </p:nvSpPr>
        <p:spPr bwMode="auto">
          <a:xfrm>
            <a:off x="4902200" y="3101975"/>
            <a:ext cx="41275" cy="1476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5" name="Line 37"/>
          <p:cNvSpPr>
            <a:spLocks noChangeShapeType="1"/>
          </p:cNvSpPr>
          <p:nvPr/>
        </p:nvSpPr>
        <p:spPr bwMode="auto">
          <a:xfrm flipV="1">
            <a:off x="1606550" y="3736975"/>
            <a:ext cx="469900" cy="463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3" name="Picture 5" descr="12_07MitoticSpindle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3050"/>
            <a:ext cx="8329613" cy="6584950"/>
          </a:xfrm>
          <a:prstGeom prst="rect">
            <a:avLst/>
          </a:prstGeom>
          <a:noFill/>
        </p:spPr>
      </p:pic>
      <p:sp>
        <p:nvSpPr>
          <p:cNvPr id="437265" name="Text Box 17"/>
          <p:cNvSpPr txBox="1">
            <a:spLocks noChangeArrowheads="1"/>
          </p:cNvSpPr>
          <p:nvPr/>
        </p:nvSpPr>
        <p:spPr bwMode="auto">
          <a:xfrm>
            <a:off x="7927975" y="1050925"/>
            <a:ext cx="890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Metaphase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plate</a:t>
            </a:r>
          </a:p>
        </p:txBody>
      </p:sp>
      <p:sp>
        <p:nvSpPr>
          <p:cNvPr id="437267" name="Text Box 19"/>
          <p:cNvSpPr txBox="1">
            <a:spLocks noChangeArrowheads="1"/>
          </p:cNvSpPr>
          <p:nvPr/>
        </p:nvSpPr>
        <p:spPr bwMode="auto">
          <a:xfrm>
            <a:off x="8099425" y="2959100"/>
            <a:ext cx="59848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Kineto-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chores</a:t>
            </a:r>
          </a:p>
        </p:txBody>
      </p:sp>
      <p:sp>
        <p:nvSpPr>
          <p:cNvPr id="437269" name="Text Box 21"/>
          <p:cNvSpPr txBox="1">
            <a:spLocks noChangeArrowheads="1"/>
          </p:cNvSpPr>
          <p:nvPr/>
        </p:nvSpPr>
        <p:spPr bwMode="auto">
          <a:xfrm>
            <a:off x="4587875" y="4597400"/>
            <a:ext cx="1157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Overlapping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nonkinetochore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microtubules</a:t>
            </a:r>
          </a:p>
        </p:txBody>
      </p:sp>
      <p:sp>
        <p:nvSpPr>
          <p:cNvPr id="437272" name="Text Box 24"/>
          <p:cNvSpPr txBox="1">
            <a:spLocks noChangeArrowheads="1"/>
          </p:cNvSpPr>
          <p:nvPr/>
        </p:nvSpPr>
        <p:spPr bwMode="auto">
          <a:xfrm>
            <a:off x="8137525" y="6369050"/>
            <a:ext cx="496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0.5 µm</a:t>
            </a:r>
          </a:p>
        </p:txBody>
      </p:sp>
      <p:sp>
        <p:nvSpPr>
          <p:cNvPr id="437273" name="Line 25"/>
          <p:cNvSpPr>
            <a:spLocks noChangeShapeType="1"/>
          </p:cNvSpPr>
          <p:nvPr/>
        </p:nvSpPr>
        <p:spPr bwMode="auto">
          <a:xfrm>
            <a:off x="8054975" y="6283325"/>
            <a:ext cx="0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4" name="Line 26"/>
          <p:cNvSpPr>
            <a:spLocks noChangeShapeType="1"/>
          </p:cNvSpPr>
          <p:nvPr/>
        </p:nvSpPr>
        <p:spPr bwMode="auto">
          <a:xfrm>
            <a:off x="8651875" y="6280150"/>
            <a:ext cx="0" cy="9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5" name="Line 27"/>
          <p:cNvSpPr>
            <a:spLocks noChangeShapeType="1"/>
          </p:cNvSpPr>
          <p:nvPr/>
        </p:nvSpPr>
        <p:spPr bwMode="auto">
          <a:xfrm>
            <a:off x="8061325" y="6334125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8" name="Line 30"/>
          <p:cNvSpPr>
            <a:spLocks noChangeShapeType="1"/>
          </p:cNvSpPr>
          <p:nvPr/>
        </p:nvSpPr>
        <p:spPr bwMode="auto">
          <a:xfrm flipH="1">
            <a:off x="8067675" y="3302000"/>
            <a:ext cx="241300" cy="1254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9" name="Line 31"/>
          <p:cNvSpPr>
            <a:spLocks noChangeShapeType="1"/>
          </p:cNvSpPr>
          <p:nvPr/>
        </p:nvSpPr>
        <p:spPr bwMode="auto">
          <a:xfrm>
            <a:off x="6908800" y="2387600"/>
            <a:ext cx="1177925" cy="577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0" name="Line 32"/>
          <p:cNvSpPr>
            <a:spLocks noChangeShapeType="1"/>
          </p:cNvSpPr>
          <p:nvPr/>
        </p:nvSpPr>
        <p:spPr bwMode="auto">
          <a:xfrm flipH="1">
            <a:off x="8083550" y="1390650"/>
            <a:ext cx="3175" cy="374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1" name="Line 33"/>
          <p:cNvSpPr>
            <a:spLocks noChangeShapeType="1"/>
          </p:cNvSpPr>
          <p:nvPr/>
        </p:nvSpPr>
        <p:spPr bwMode="auto">
          <a:xfrm flipV="1">
            <a:off x="5915025" y="479425"/>
            <a:ext cx="149225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3" name="Line 35"/>
          <p:cNvSpPr>
            <a:spLocks noChangeShapeType="1"/>
          </p:cNvSpPr>
          <p:nvPr/>
        </p:nvSpPr>
        <p:spPr bwMode="auto">
          <a:xfrm>
            <a:off x="4902200" y="3101975"/>
            <a:ext cx="41275" cy="1476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4" name="Line 36"/>
          <p:cNvSpPr>
            <a:spLocks noChangeShapeType="1"/>
          </p:cNvSpPr>
          <p:nvPr/>
        </p:nvSpPr>
        <p:spPr bwMode="auto">
          <a:xfrm flipH="1">
            <a:off x="4943475" y="3108325"/>
            <a:ext cx="34925" cy="1473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5" name="Line 37"/>
          <p:cNvSpPr>
            <a:spLocks noChangeShapeType="1"/>
          </p:cNvSpPr>
          <p:nvPr/>
        </p:nvSpPr>
        <p:spPr bwMode="auto">
          <a:xfrm flipV="1">
            <a:off x="1606550" y="3736975"/>
            <a:ext cx="469900" cy="463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0" y="228600"/>
            <a:ext cx="53458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During cell division the cell creates poles</a:t>
            </a:r>
          </a:p>
          <a:p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257800" y="381000"/>
            <a:ext cx="3810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0" y="4648200"/>
            <a:ext cx="4191000" cy="18466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It also creates a section in the middle termed the equatorial region or some term it the metaphase plate.</a:t>
            </a:r>
          </a:p>
          <a:p>
            <a:endParaRPr lang="en-US" dirty="0"/>
          </a:p>
        </p:txBody>
      </p:sp>
      <p:sp>
        <p:nvSpPr>
          <p:cNvPr id="48" name="Left Brace 47"/>
          <p:cNvSpPr/>
          <p:nvPr/>
        </p:nvSpPr>
        <p:spPr>
          <a:xfrm>
            <a:off x="4343400" y="2362200"/>
            <a:ext cx="155448" cy="91440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 rot="16200000" flipH="1">
            <a:off x="1676400" y="2895600"/>
            <a:ext cx="4724400" cy="304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191000" y="5410200"/>
            <a:ext cx="1981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 flipH="1" flipV="1">
            <a:off x="5791200" y="47244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2438400" y="2971800"/>
            <a:ext cx="1905000" cy="1828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343400" y="5562600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These are the polar fibers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also termed the non-Kinetochore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Proteins</a:t>
            </a:r>
          </a:p>
          <a:p>
            <a:endParaRPr lang="en-US" dirty="0"/>
          </a:p>
        </p:txBody>
      </p:sp>
      <p:cxnSp>
        <p:nvCxnSpPr>
          <p:cNvPr id="59" name="Straight Arrow Connector 58"/>
          <p:cNvCxnSpPr>
            <a:endCxn id="437284" idx="0"/>
          </p:cNvCxnSpPr>
          <p:nvPr/>
        </p:nvCxnSpPr>
        <p:spPr>
          <a:xfrm rot="16200000" flipV="1">
            <a:off x="4500563" y="3586163"/>
            <a:ext cx="2454275" cy="149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Aster (Aster Rays)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Aster rays are another component of the mitotic apparatus. There are located at the poles.  </a:t>
            </a:r>
          </a:p>
          <a:p>
            <a:r>
              <a:rPr lang="en-US" dirty="0" smtClean="0"/>
              <a:t>Aster rays hold onto the other end non-kinetochore end of the kinetochore fibers</a:t>
            </a:r>
          </a:p>
          <a:p>
            <a:r>
              <a:rPr lang="en-US" dirty="0" smtClean="0"/>
              <a:t>There function is to hold in place the kinetochore fibers as they are broken down at the other end (kinetochore end) by the motor proteins</a:t>
            </a:r>
          </a:p>
          <a:p>
            <a:r>
              <a:rPr lang="en-US" dirty="0" smtClean="0"/>
              <a:t>If the kinetochore fibers slip the pulling process on the centromere will be compromised and the sister chromatids will fail to separate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3" name="Picture 5" descr="12_07MitoticSpindle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0"/>
            <a:ext cx="8329613" cy="6584950"/>
          </a:xfrm>
          <a:prstGeom prst="rect">
            <a:avLst/>
          </a:prstGeom>
          <a:noFill/>
        </p:spPr>
      </p:pic>
      <p:sp>
        <p:nvSpPr>
          <p:cNvPr id="437254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12-7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437255" name="Text Box 7"/>
          <p:cNvSpPr txBox="1">
            <a:spLocks noChangeArrowheads="1"/>
          </p:cNvSpPr>
          <p:nvPr/>
        </p:nvSpPr>
        <p:spPr bwMode="auto">
          <a:xfrm>
            <a:off x="758825" y="962025"/>
            <a:ext cx="106203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Microtubules</a:t>
            </a:r>
          </a:p>
        </p:txBody>
      </p:sp>
      <p:sp>
        <p:nvSpPr>
          <p:cNvPr id="437256" name="Line 8"/>
          <p:cNvSpPr>
            <a:spLocks noChangeShapeType="1"/>
          </p:cNvSpPr>
          <p:nvPr/>
        </p:nvSpPr>
        <p:spPr bwMode="auto">
          <a:xfrm>
            <a:off x="1203325" y="1114425"/>
            <a:ext cx="301625" cy="1276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57" name="Line 9"/>
          <p:cNvSpPr>
            <a:spLocks noChangeShapeType="1"/>
          </p:cNvSpPr>
          <p:nvPr/>
        </p:nvSpPr>
        <p:spPr bwMode="auto">
          <a:xfrm>
            <a:off x="1200150" y="1111250"/>
            <a:ext cx="463550" cy="777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58" name="Text Box 10"/>
          <p:cNvSpPr txBox="1">
            <a:spLocks noChangeArrowheads="1"/>
          </p:cNvSpPr>
          <p:nvPr/>
        </p:nvSpPr>
        <p:spPr bwMode="auto">
          <a:xfrm>
            <a:off x="2378075" y="965200"/>
            <a:ext cx="106203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Chromosomes</a:t>
            </a:r>
          </a:p>
        </p:txBody>
      </p:sp>
      <p:sp>
        <p:nvSpPr>
          <p:cNvPr id="437259" name="Line 11"/>
          <p:cNvSpPr>
            <a:spLocks noChangeShapeType="1"/>
          </p:cNvSpPr>
          <p:nvPr/>
        </p:nvSpPr>
        <p:spPr bwMode="auto">
          <a:xfrm flipV="1">
            <a:off x="2676525" y="1133475"/>
            <a:ext cx="219075" cy="831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0" name="Line 12"/>
          <p:cNvSpPr>
            <a:spLocks noChangeShapeType="1"/>
          </p:cNvSpPr>
          <p:nvPr/>
        </p:nvSpPr>
        <p:spPr bwMode="auto">
          <a:xfrm flipH="1" flipV="1">
            <a:off x="2892425" y="1133475"/>
            <a:ext cx="180975" cy="1619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64" name="Text Box 16"/>
          <p:cNvSpPr txBox="1">
            <a:spLocks noChangeArrowheads="1"/>
          </p:cNvSpPr>
          <p:nvPr/>
        </p:nvSpPr>
        <p:spPr bwMode="auto">
          <a:xfrm>
            <a:off x="5375275" y="152400"/>
            <a:ext cx="392113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/>
              <a:t>Aster</a:t>
            </a:r>
          </a:p>
        </p:txBody>
      </p:sp>
      <p:sp>
        <p:nvSpPr>
          <p:cNvPr id="437270" name="Text Box 22"/>
          <p:cNvSpPr txBox="1">
            <a:spLocks noChangeArrowheads="1"/>
          </p:cNvSpPr>
          <p:nvPr/>
        </p:nvSpPr>
        <p:spPr bwMode="auto">
          <a:xfrm>
            <a:off x="806450" y="4187825"/>
            <a:ext cx="9413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Centrosome</a:t>
            </a:r>
          </a:p>
        </p:txBody>
      </p:sp>
      <p:sp>
        <p:nvSpPr>
          <p:cNvPr id="437271" name="Text Box 23"/>
          <p:cNvSpPr txBox="1">
            <a:spLocks noChangeArrowheads="1"/>
          </p:cNvSpPr>
          <p:nvPr/>
        </p:nvSpPr>
        <p:spPr bwMode="auto">
          <a:xfrm>
            <a:off x="2854325" y="4251325"/>
            <a:ext cx="369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1 µm</a:t>
            </a:r>
          </a:p>
        </p:txBody>
      </p:sp>
      <p:sp>
        <p:nvSpPr>
          <p:cNvPr id="437272" name="Text Box 24"/>
          <p:cNvSpPr txBox="1">
            <a:spLocks noChangeArrowheads="1"/>
          </p:cNvSpPr>
          <p:nvPr/>
        </p:nvSpPr>
        <p:spPr bwMode="auto">
          <a:xfrm>
            <a:off x="8137525" y="6369050"/>
            <a:ext cx="4968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0.5 µm</a:t>
            </a:r>
          </a:p>
        </p:txBody>
      </p:sp>
      <p:sp>
        <p:nvSpPr>
          <p:cNvPr id="437273" name="Line 25"/>
          <p:cNvSpPr>
            <a:spLocks noChangeShapeType="1"/>
          </p:cNvSpPr>
          <p:nvPr/>
        </p:nvSpPr>
        <p:spPr bwMode="auto">
          <a:xfrm>
            <a:off x="8054975" y="6283325"/>
            <a:ext cx="0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4" name="Line 26"/>
          <p:cNvSpPr>
            <a:spLocks noChangeShapeType="1"/>
          </p:cNvSpPr>
          <p:nvPr/>
        </p:nvSpPr>
        <p:spPr bwMode="auto">
          <a:xfrm>
            <a:off x="8651875" y="6280150"/>
            <a:ext cx="0" cy="9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75" name="Line 27"/>
          <p:cNvSpPr>
            <a:spLocks noChangeShapeType="1"/>
          </p:cNvSpPr>
          <p:nvPr/>
        </p:nvSpPr>
        <p:spPr bwMode="auto">
          <a:xfrm>
            <a:off x="8061325" y="6334125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2" name="AutoShape 34"/>
          <p:cNvSpPr>
            <a:spLocks/>
          </p:cNvSpPr>
          <p:nvPr/>
        </p:nvSpPr>
        <p:spPr bwMode="auto">
          <a:xfrm rot="-17132536">
            <a:off x="5484813" y="-338138"/>
            <a:ext cx="152400" cy="1438275"/>
          </a:xfrm>
          <a:prstGeom prst="leftBrace">
            <a:avLst>
              <a:gd name="adj1" fmla="val 7864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5" name="Line 37"/>
          <p:cNvSpPr>
            <a:spLocks noChangeShapeType="1"/>
          </p:cNvSpPr>
          <p:nvPr/>
        </p:nvSpPr>
        <p:spPr bwMode="auto">
          <a:xfrm flipV="1">
            <a:off x="1606550" y="3736975"/>
            <a:ext cx="469900" cy="463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6" name="Line 38"/>
          <p:cNvSpPr>
            <a:spLocks noChangeShapeType="1"/>
          </p:cNvSpPr>
          <p:nvPr/>
        </p:nvSpPr>
        <p:spPr bwMode="auto">
          <a:xfrm>
            <a:off x="28606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7" name="Line 39"/>
          <p:cNvSpPr>
            <a:spLocks noChangeShapeType="1"/>
          </p:cNvSpPr>
          <p:nvPr/>
        </p:nvSpPr>
        <p:spPr bwMode="auto">
          <a:xfrm>
            <a:off x="3190875" y="41656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88" name="Line 40"/>
          <p:cNvSpPr>
            <a:spLocks noChangeShapeType="1"/>
          </p:cNvSpPr>
          <p:nvPr/>
        </p:nvSpPr>
        <p:spPr bwMode="auto">
          <a:xfrm>
            <a:off x="2863850" y="4213225"/>
            <a:ext cx="33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eft Brace 39"/>
          <p:cNvSpPr/>
          <p:nvPr/>
        </p:nvSpPr>
        <p:spPr>
          <a:xfrm rot="16200000" flipV="1">
            <a:off x="5867400" y="3657600"/>
            <a:ext cx="1219200" cy="13716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724400" y="5257800"/>
            <a:ext cx="1109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Asters</a:t>
            </a:r>
            <a:endParaRPr lang="en-US" sz="2800" b="1" dirty="0"/>
          </a:p>
        </p:txBody>
      </p:sp>
      <p:cxnSp>
        <p:nvCxnSpPr>
          <p:cNvPr id="43" name="Straight Connector 42"/>
          <p:cNvCxnSpPr/>
          <p:nvPr/>
        </p:nvCxnSpPr>
        <p:spPr>
          <a:xfrm rot="16200000" flipV="1">
            <a:off x="1981200" y="2362200"/>
            <a:ext cx="4495800" cy="1295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3581400" y="685800"/>
            <a:ext cx="18288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562600" y="4680466"/>
            <a:ext cx="794331" cy="7297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Prophase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Prophase</a:t>
            </a:r>
            <a:r>
              <a:rPr lang="en-US" dirty="0" smtClean="0"/>
              <a:t> is the stage in which the cell – a. </a:t>
            </a:r>
            <a:r>
              <a:rPr lang="en-US" i="1" dirty="0" smtClean="0"/>
              <a:t>dissolves its nuclear membrane </a:t>
            </a:r>
            <a:r>
              <a:rPr lang="en-US" dirty="0" smtClean="0"/>
              <a:t>b. </a:t>
            </a:r>
            <a:r>
              <a:rPr lang="en-US" i="1" dirty="0" smtClean="0"/>
              <a:t>coils its genetic material from the loop domain fold into the chromatid/chromosome fold </a:t>
            </a:r>
            <a:r>
              <a:rPr lang="en-US" dirty="0" smtClean="0"/>
              <a:t>and  c. </a:t>
            </a:r>
            <a:r>
              <a:rPr lang="en-US" i="1" dirty="0" smtClean="0"/>
              <a:t>assembles its mitotic apparatus</a:t>
            </a:r>
          </a:p>
          <a:p>
            <a:r>
              <a:rPr lang="en-US" i="1" dirty="0" smtClean="0"/>
              <a:t>Early Prophase </a:t>
            </a:r>
            <a:r>
              <a:rPr lang="en-US" dirty="0" smtClean="0"/>
              <a:t>is when the above events begin</a:t>
            </a:r>
          </a:p>
          <a:p>
            <a:r>
              <a:rPr lang="en-US" i="1" dirty="0" smtClean="0"/>
              <a:t>Late Prophase </a:t>
            </a:r>
            <a:r>
              <a:rPr lang="en-US" dirty="0" smtClean="0"/>
              <a:t>is when the events above are in the process of being completed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8" name="Picture 6" descr="12_06aMitoticDivision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8" y="1812925"/>
            <a:ext cx="8542337" cy="3230563"/>
          </a:xfrm>
          <a:prstGeom prst="rect">
            <a:avLst/>
          </a:prstGeom>
          <a:noFill/>
        </p:spPr>
      </p:pic>
      <p:sp>
        <p:nvSpPr>
          <p:cNvPr id="535559" name="AutoShape 7"/>
          <p:cNvSpPr>
            <a:spLocks noChangeArrowheads="1"/>
          </p:cNvSpPr>
          <p:nvPr/>
        </p:nvSpPr>
        <p:spPr bwMode="auto">
          <a:xfrm>
            <a:off x="6889750" y="4413250"/>
            <a:ext cx="1530350" cy="273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0" name="AutoShape 8"/>
          <p:cNvSpPr>
            <a:spLocks noChangeArrowheads="1"/>
          </p:cNvSpPr>
          <p:nvPr/>
        </p:nvSpPr>
        <p:spPr bwMode="auto">
          <a:xfrm>
            <a:off x="4064000" y="4419600"/>
            <a:ext cx="1085850" cy="273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1" name="AutoShape 9"/>
          <p:cNvSpPr>
            <a:spLocks noChangeArrowheads="1"/>
          </p:cNvSpPr>
          <p:nvPr/>
        </p:nvSpPr>
        <p:spPr bwMode="auto">
          <a:xfrm>
            <a:off x="692150" y="4419600"/>
            <a:ext cx="1663700" cy="266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2" name="Text Box 10"/>
          <p:cNvSpPr txBox="1">
            <a:spLocks noChangeArrowheads="1"/>
          </p:cNvSpPr>
          <p:nvPr/>
        </p:nvSpPr>
        <p:spPr bwMode="auto">
          <a:xfrm>
            <a:off x="4114800" y="4432300"/>
            <a:ext cx="9826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 smtClean="0"/>
              <a:t>Early Prophase</a:t>
            </a:r>
            <a:endParaRPr lang="en-US" sz="2400" b="1" dirty="0"/>
          </a:p>
        </p:txBody>
      </p:sp>
      <p:sp>
        <p:nvSpPr>
          <p:cNvPr id="535563" name="AutoShape 11"/>
          <p:cNvSpPr>
            <a:spLocks noChangeArrowheads="1"/>
          </p:cNvSpPr>
          <p:nvPr/>
        </p:nvSpPr>
        <p:spPr bwMode="auto">
          <a:xfrm>
            <a:off x="6896100" y="4419600"/>
            <a:ext cx="1517650" cy="266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4" name="AutoShape 12"/>
          <p:cNvSpPr>
            <a:spLocks noChangeArrowheads="1"/>
          </p:cNvSpPr>
          <p:nvPr/>
        </p:nvSpPr>
        <p:spPr bwMode="auto">
          <a:xfrm>
            <a:off x="685800" y="4425950"/>
            <a:ext cx="1663700" cy="279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5" name="Rectangle 13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535566" name="Text Box 14"/>
          <p:cNvSpPr txBox="1">
            <a:spLocks noChangeArrowheads="1"/>
          </p:cNvSpPr>
          <p:nvPr/>
        </p:nvSpPr>
        <p:spPr bwMode="auto">
          <a:xfrm>
            <a:off x="6937375" y="4429125"/>
            <a:ext cx="142398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 smtClean="0"/>
              <a:t>Late Prophase</a:t>
            </a:r>
            <a:endParaRPr lang="en-US" sz="2400" b="1" dirty="0"/>
          </a:p>
        </p:txBody>
      </p:sp>
      <p:sp>
        <p:nvSpPr>
          <p:cNvPr id="535567" name="Text Box 15"/>
          <p:cNvSpPr txBox="1">
            <a:spLocks noChangeArrowheads="1"/>
          </p:cNvSpPr>
          <p:nvPr/>
        </p:nvSpPr>
        <p:spPr bwMode="auto">
          <a:xfrm>
            <a:off x="660400" y="4432300"/>
            <a:ext cx="168433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/>
              <a:t>G</a:t>
            </a:r>
            <a:r>
              <a:rPr lang="en-US" sz="2400" b="1" baseline="-25000" dirty="0"/>
              <a:t>2</a:t>
            </a:r>
            <a:r>
              <a:rPr lang="en-US" sz="2400" b="1" dirty="0"/>
              <a:t> of Interphase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2514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 Interphase cannot </a:t>
            </a:r>
          </a:p>
          <a:p>
            <a:r>
              <a:rPr lang="en-US" sz="2400" b="1" dirty="0" smtClean="0"/>
              <a:t>see  the genetic material using the light microscope.</a:t>
            </a:r>
            <a:endParaRPr lang="en-US" sz="2400" b="1" dirty="0"/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685800" y="2286000"/>
            <a:ext cx="1295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During early prophase the </a:t>
            </a:r>
          </a:p>
          <a:p>
            <a:r>
              <a:rPr lang="en-US" sz="2400" b="1" dirty="0" smtClean="0"/>
              <a:t>genetic material starts coiling</a:t>
            </a:r>
          </a:p>
          <a:p>
            <a:r>
              <a:rPr lang="en-US" sz="2400" b="1" dirty="0" smtClean="0"/>
              <a:t>Into the light microscope visible </a:t>
            </a:r>
          </a:p>
          <a:p>
            <a:r>
              <a:rPr lang="en-US" sz="2400" b="1" dirty="0" smtClean="0"/>
              <a:t>form (chromatid/chromosome</a:t>
            </a:r>
            <a:r>
              <a:rPr lang="en-US" b="1" dirty="0" smtClean="0"/>
              <a:t>)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rot="16200000" flipH="1">
            <a:off x="4000500" y="2171700"/>
            <a:ext cx="15240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95800" y="4876800"/>
            <a:ext cx="4524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During late prophase the genetic </a:t>
            </a:r>
          </a:p>
          <a:p>
            <a:r>
              <a:rPr lang="en-US" sz="2400" dirty="0" smtClean="0"/>
              <a:t>material is coiled into the worm looking light microscope visible chromatid/chromosomes.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5829300" y="3543300"/>
            <a:ext cx="17526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Figure 3.33</a:t>
            </a:r>
          </a:p>
        </p:txBody>
      </p:sp>
      <p:pic>
        <p:nvPicPr>
          <p:cNvPr id="26632" name="Picture 8" descr="figure_03_33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376363"/>
            <a:ext cx="8231187" cy="3905250"/>
          </a:xfrm>
          <a:prstGeom prst="rect">
            <a:avLst/>
          </a:prstGeom>
          <a:noFill/>
        </p:spPr>
      </p:pic>
      <p:sp>
        <p:nvSpPr>
          <p:cNvPr id="26633" name="Freeform 9"/>
          <p:cNvSpPr>
            <a:spLocks/>
          </p:cNvSpPr>
          <p:nvPr/>
        </p:nvSpPr>
        <p:spPr bwMode="auto">
          <a:xfrm>
            <a:off x="5967413" y="1431925"/>
            <a:ext cx="200025" cy="914400"/>
          </a:xfrm>
          <a:custGeom>
            <a:avLst/>
            <a:gdLst/>
            <a:ahLst/>
            <a:cxnLst>
              <a:cxn ang="0">
                <a:pos x="108" y="576"/>
              </a:cxn>
              <a:cxn ang="0">
                <a:pos x="126" y="0"/>
              </a:cxn>
              <a:cxn ang="0">
                <a:pos x="0" y="0"/>
              </a:cxn>
            </a:cxnLst>
            <a:rect l="0" t="0" r="r" b="b"/>
            <a:pathLst>
              <a:path w="126" h="576">
                <a:moveTo>
                  <a:pt x="108" y="576"/>
                </a:moveTo>
                <a:lnTo>
                  <a:pt x="126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 flipH="1" flipV="1">
            <a:off x="6167438" y="1431925"/>
            <a:ext cx="241300" cy="74612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V="1">
            <a:off x="5989638" y="1431925"/>
            <a:ext cx="177800" cy="1223963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 flipV="1">
            <a:off x="5761038" y="1431925"/>
            <a:ext cx="406400" cy="1243013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7" name="Freeform 13"/>
          <p:cNvSpPr>
            <a:spLocks/>
          </p:cNvSpPr>
          <p:nvPr/>
        </p:nvSpPr>
        <p:spPr bwMode="auto">
          <a:xfrm>
            <a:off x="6062663" y="4110038"/>
            <a:ext cx="266700" cy="755650"/>
          </a:xfrm>
          <a:custGeom>
            <a:avLst/>
            <a:gdLst/>
            <a:ahLst/>
            <a:cxnLst>
              <a:cxn ang="0">
                <a:pos x="168" y="0"/>
              </a:cxn>
              <a:cxn ang="0">
                <a:pos x="138" y="476"/>
              </a:cxn>
              <a:cxn ang="0">
                <a:pos x="0" y="476"/>
              </a:cxn>
            </a:cxnLst>
            <a:rect l="0" t="0" r="r" b="b"/>
            <a:pathLst>
              <a:path w="168" h="476">
                <a:moveTo>
                  <a:pt x="168" y="0"/>
                </a:moveTo>
                <a:lnTo>
                  <a:pt x="138" y="476"/>
                </a:lnTo>
                <a:lnTo>
                  <a:pt x="0" y="4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8" name="Freeform 14"/>
          <p:cNvSpPr>
            <a:spLocks/>
          </p:cNvSpPr>
          <p:nvPr/>
        </p:nvSpPr>
        <p:spPr bwMode="auto">
          <a:xfrm>
            <a:off x="7192963" y="3967163"/>
            <a:ext cx="174625" cy="965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" y="608"/>
              </a:cxn>
              <a:cxn ang="0">
                <a:pos x="110" y="608"/>
              </a:cxn>
            </a:cxnLst>
            <a:rect l="0" t="0" r="r" b="b"/>
            <a:pathLst>
              <a:path w="110" h="608">
                <a:moveTo>
                  <a:pt x="0" y="0"/>
                </a:moveTo>
                <a:lnTo>
                  <a:pt x="12" y="608"/>
                </a:lnTo>
                <a:lnTo>
                  <a:pt x="110" y="60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4557713" y="1293813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Early mitotic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spindle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452438" y="5291138"/>
            <a:ext cx="1879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231F20"/>
                </a:solidFill>
                <a:latin typeface="Arial Black" charset="0"/>
              </a:rPr>
              <a:t>Early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7408863" y="4827588"/>
            <a:ext cx="1282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Centromere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 rot="10800000" flipV="1">
            <a:off x="8000332" y="2354827"/>
            <a:ext cx="6786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Aster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4557713" y="4729163"/>
            <a:ext cx="19050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Chromosome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consisting of two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sister chromatids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1481138" y="1439863"/>
            <a:ext cx="1879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 Black" charset="0"/>
              </a:rPr>
              <a:t>Early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9600" y="304800"/>
            <a:ext cx="3636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Mitotic Apparatus forming </a:t>
            </a:r>
            <a:endParaRPr lang="en-US" sz="2400" b="1" dirty="0"/>
          </a:p>
        </p:txBody>
      </p:sp>
      <p:sp>
        <p:nvSpPr>
          <p:cNvPr id="21" name="Left Brace 20"/>
          <p:cNvSpPr/>
          <p:nvPr/>
        </p:nvSpPr>
        <p:spPr>
          <a:xfrm>
            <a:off x="4953000" y="3124200"/>
            <a:ext cx="155448" cy="9144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rot="10800000" flipV="1">
            <a:off x="7086600" y="25146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ight Brace 23"/>
          <p:cNvSpPr/>
          <p:nvPr/>
        </p:nvSpPr>
        <p:spPr>
          <a:xfrm>
            <a:off x="7086600" y="1828800"/>
            <a:ext cx="152400" cy="685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4343400" y="990600"/>
            <a:ext cx="1981200" cy="1676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1" idx="1"/>
          </p:cNvCxnSpPr>
          <p:nvPr/>
        </p:nvCxnSpPr>
        <p:spPr>
          <a:xfrm rot="16200000" flipH="1">
            <a:off x="4343400" y="29718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6591300" y="876300"/>
            <a:ext cx="121920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7239000" y="1981200"/>
            <a:ext cx="3810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8154988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Figure 3.33</a:t>
            </a:r>
          </a:p>
        </p:txBody>
      </p:sp>
      <p:pic>
        <p:nvPicPr>
          <p:cNvPr id="27655" name="Picture 7" descr="figure_03_33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458913"/>
            <a:ext cx="8231187" cy="3924300"/>
          </a:xfrm>
          <a:prstGeom prst="rect">
            <a:avLst/>
          </a:prstGeom>
          <a:noFill/>
        </p:spPr>
      </p:pic>
      <p:sp>
        <p:nvSpPr>
          <p:cNvPr id="27656" name="Freeform 8"/>
          <p:cNvSpPr>
            <a:spLocks/>
          </p:cNvSpPr>
          <p:nvPr/>
        </p:nvSpPr>
        <p:spPr bwMode="auto">
          <a:xfrm>
            <a:off x="5970588" y="1574800"/>
            <a:ext cx="174625" cy="679450"/>
          </a:xfrm>
          <a:custGeom>
            <a:avLst/>
            <a:gdLst/>
            <a:ahLst/>
            <a:cxnLst>
              <a:cxn ang="0">
                <a:pos x="48" y="428"/>
              </a:cxn>
              <a:cxn ang="0">
                <a:pos x="110" y="0"/>
              </a:cxn>
              <a:cxn ang="0">
                <a:pos x="0" y="0"/>
              </a:cxn>
            </a:cxnLst>
            <a:rect l="0" t="0" r="r" b="b"/>
            <a:pathLst>
              <a:path w="110" h="428">
                <a:moveTo>
                  <a:pt x="48" y="428"/>
                </a:moveTo>
                <a:lnTo>
                  <a:pt x="110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57" name="Freeform 9"/>
          <p:cNvSpPr>
            <a:spLocks/>
          </p:cNvSpPr>
          <p:nvPr/>
        </p:nvSpPr>
        <p:spPr bwMode="auto">
          <a:xfrm>
            <a:off x="6659563" y="1435100"/>
            <a:ext cx="152400" cy="828675"/>
          </a:xfrm>
          <a:custGeom>
            <a:avLst/>
            <a:gdLst/>
            <a:ahLst/>
            <a:cxnLst>
              <a:cxn ang="0">
                <a:pos x="0" y="522"/>
              </a:cxn>
              <a:cxn ang="0">
                <a:pos x="96" y="206"/>
              </a:cxn>
              <a:cxn ang="0">
                <a:pos x="96" y="0"/>
              </a:cxn>
            </a:cxnLst>
            <a:rect l="0" t="0" r="r" b="b"/>
            <a:pathLst>
              <a:path w="96" h="522">
                <a:moveTo>
                  <a:pt x="0" y="522"/>
                </a:moveTo>
                <a:lnTo>
                  <a:pt x="96" y="206"/>
                </a:lnTo>
                <a:lnTo>
                  <a:pt x="9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5938838" y="4110038"/>
            <a:ext cx="247650" cy="1066800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106" y="672"/>
              </a:cxn>
              <a:cxn ang="0">
                <a:pos x="0" y="672"/>
              </a:cxn>
            </a:cxnLst>
            <a:rect l="0" t="0" r="r" b="b"/>
            <a:pathLst>
              <a:path w="156" h="672">
                <a:moveTo>
                  <a:pt x="156" y="0"/>
                </a:moveTo>
                <a:lnTo>
                  <a:pt x="106" y="672"/>
                </a:lnTo>
                <a:lnTo>
                  <a:pt x="0" y="67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6627813" y="4478338"/>
            <a:ext cx="695325" cy="758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" y="478"/>
              </a:cxn>
              <a:cxn ang="0">
                <a:pos x="438" y="478"/>
              </a:cxn>
            </a:cxnLst>
            <a:rect l="0" t="0" r="r" b="b"/>
            <a:pathLst>
              <a:path w="438" h="478">
                <a:moveTo>
                  <a:pt x="0" y="0"/>
                </a:moveTo>
                <a:lnTo>
                  <a:pt x="340" y="478"/>
                </a:lnTo>
                <a:lnTo>
                  <a:pt x="438" y="47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60" name="Freeform 12"/>
          <p:cNvSpPr>
            <a:spLocks/>
          </p:cNvSpPr>
          <p:nvPr/>
        </p:nvSpPr>
        <p:spPr bwMode="auto">
          <a:xfrm>
            <a:off x="6716713" y="1625600"/>
            <a:ext cx="666750" cy="1255713"/>
          </a:xfrm>
          <a:custGeom>
            <a:avLst/>
            <a:gdLst/>
            <a:ahLst/>
            <a:cxnLst>
              <a:cxn ang="0">
                <a:pos x="0" y="628"/>
              </a:cxn>
              <a:cxn ang="0">
                <a:pos x="420" y="0"/>
              </a:cxn>
              <a:cxn ang="0">
                <a:pos x="338" y="791"/>
              </a:cxn>
            </a:cxnLst>
            <a:rect l="0" t="0" r="r" b="b"/>
            <a:pathLst>
              <a:path w="420" h="791">
                <a:moveTo>
                  <a:pt x="0" y="628"/>
                </a:moveTo>
                <a:lnTo>
                  <a:pt x="420" y="0"/>
                </a:lnTo>
                <a:lnTo>
                  <a:pt x="338" y="791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7377113" y="1625600"/>
            <a:ext cx="1079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4576763" y="1433513"/>
            <a:ext cx="1358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Spindle pole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4567238" y="5053013"/>
            <a:ext cx="1333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Kinetochore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7354888" y="5103813"/>
            <a:ext cx="1333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Kinetochore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microtubule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5840413" y="1185863"/>
            <a:ext cx="1943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Polar microtubule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455613" y="5399088"/>
            <a:ext cx="1803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231F20"/>
                </a:solidFill>
                <a:latin typeface="Arial Black" charset="0"/>
              </a:rPr>
              <a:t>Late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7523163" y="1512888"/>
            <a:ext cx="157414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Fragments</a:t>
            </a:r>
          </a:p>
          <a:p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of nuclear</a:t>
            </a:r>
          </a:p>
          <a:p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envelope</a:t>
            </a: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1582738" y="1516063"/>
            <a:ext cx="1803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 Black" charset="0"/>
              </a:rPr>
              <a:t>Late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0"/>
            <a:ext cx="868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Nuclear membrane has dissolved – see only fragments.  Once</a:t>
            </a:r>
          </a:p>
          <a:p>
            <a:r>
              <a:rPr lang="en-US" sz="2400" b="1" dirty="0" smtClean="0"/>
              <a:t>the nuclear membrane dissolves the entire cell becomes  the</a:t>
            </a:r>
          </a:p>
          <a:p>
            <a:r>
              <a:rPr lang="en-US" sz="2400" b="1" dirty="0" smtClean="0"/>
              <a:t>nucleus. </a:t>
            </a:r>
            <a:endParaRPr lang="en-US" sz="24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/>
              <a:t>Metaphase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4582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longest phase in mitosis lasting approximately 20 minutes (all of mitosis is 1 hour)</a:t>
            </a:r>
          </a:p>
          <a:p>
            <a:r>
              <a:rPr lang="en-US" dirty="0" smtClean="0"/>
              <a:t>Centromeres have moved to opposite poles of the cell. </a:t>
            </a:r>
          </a:p>
          <a:p>
            <a:r>
              <a:rPr lang="en-US" dirty="0" smtClean="0"/>
              <a:t>These centromeres have formed the mitotic apparatus which is guiding the genetic material (chromatids/chromosomes) into the equatorial region of the cell and ultimately pushing it to the equatorial plate, also termed the metaphase plate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3.33</a:t>
            </a:r>
          </a:p>
        </p:txBody>
      </p:sp>
      <p:pic>
        <p:nvPicPr>
          <p:cNvPr id="30727" name="Picture 7" descr="figure_03_33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227138"/>
            <a:ext cx="8231187" cy="3917950"/>
          </a:xfrm>
          <a:prstGeom prst="rect">
            <a:avLst/>
          </a:prstGeom>
          <a:noFill/>
        </p:spPr>
      </p:pic>
      <p:sp>
        <p:nvSpPr>
          <p:cNvPr id="30728" name="Freeform 8"/>
          <p:cNvSpPr>
            <a:spLocks/>
          </p:cNvSpPr>
          <p:nvPr/>
        </p:nvSpPr>
        <p:spPr bwMode="auto">
          <a:xfrm>
            <a:off x="6151563" y="1489075"/>
            <a:ext cx="2025650" cy="2709863"/>
          </a:xfrm>
          <a:custGeom>
            <a:avLst/>
            <a:gdLst/>
            <a:ahLst/>
            <a:cxnLst>
              <a:cxn ang="0">
                <a:pos x="0" y="284"/>
              </a:cxn>
              <a:cxn ang="0">
                <a:pos x="610" y="0"/>
              </a:cxn>
              <a:cxn ang="0">
                <a:pos x="1276" y="1421"/>
              </a:cxn>
              <a:cxn ang="0">
                <a:pos x="842" y="1707"/>
              </a:cxn>
            </a:cxnLst>
            <a:rect l="0" t="0" r="r" b="b"/>
            <a:pathLst>
              <a:path w="1276" h="1707">
                <a:moveTo>
                  <a:pt x="0" y="284"/>
                </a:moveTo>
                <a:lnTo>
                  <a:pt x="610" y="0"/>
                </a:lnTo>
                <a:lnTo>
                  <a:pt x="1276" y="1421"/>
                </a:lnTo>
                <a:lnTo>
                  <a:pt x="842" y="1707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9" name="Freeform 9"/>
          <p:cNvSpPr>
            <a:spLocks/>
          </p:cNvSpPr>
          <p:nvPr/>
        </p:nvSpPr>
        <p:spPr bwMode="auto">
          <a:xfrm>
            <a:off x="7513638" y="1749425"/>
            <a:ext cx="304800" cy="587375"/>
          </a:xfrm>
          <a:custGeom>
            <a:avLst/>
            <a:gdLst/>
            <a:ahLst/>
            <a:cxnLst>
              <a:cxn ang="0">
                <a:pos x="0" y="370"/>
              </a:cxn>
              <a:cxn ang="0">
                <a:pos x="118" y="0"/>
              </a:cxn>
              <a:cxn ang="0">
                <a:pos x="192" y="0"/>
              </a:cxn>
            </a:cxnLst>
            <a:rect l="0" t="0" r="r" b="b"/>
            <a:pathLst>
              <a:path w="192" h="370">
                <a:moveTo>
                  <a:pt x="0" y="370"/>
                </a:moveTo>
                <a:lnTo>
                  <a:pt x="118" y="0"/>
                </a:lnTo>
                <a:lnTo>
                  <a:pt x="19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4948238" y="3957638"/>
            <a:ext cx="15875" cy="90805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7862888" y="1627188"/>
            <a:ext cx="825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Spindle</a:t>
            </a:r>
            <a:endParaRPr lang="en-US" sz="1800" b="1">
              <a:latin typeface="Arial" charset="0"/>
            </a:endParaRP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4506913" y="4865688"/>
            <a:ext cx="1181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Metaphase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</a:t>
            </a:r>
            <a:endParaRPr lang="en-US" sz="1800" b="1">
              <a:latin typeface="Arial" charset="0"/>
            </a:endParaRP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455613" y="5154613"/>
            <a:ext cx="1371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charset="0"/>
              </a:rPr>
              <a:t>Metaphase</a:t>
            </a:r>
            <a:endParaRPr lang="en-US" sz="1800">
              <a:latin typeface="Arial" charset="0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1792288" y="1287463"/>
            <a:ext cx="1371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Arial Black" charset="0"/>
              </a:rPr>
              <a:t>Metaphase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Anaphase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/>
              <a:t>Shortest </a:t>
            </a:r>
            <a:r>
              <a:rPr lang="en-US" dirty="0" smtClean="0"/>
              <a:t>phase in mitosis</a:t>
            </a:r>
            <a:endParaRPr lang="en-US" dirty="0"/>
          </a:p>
          <a:p>
            <a:r>
              <a:rPr lang="en-US" dirty="0"/>
              <a:t>Centromeres of chromosomes </a:t>
            </a:r>
            <a:r>
              <a:rPr lang="en-US" dirty="0" smtClean="0"/>
              <a:t>generally split simultaneously (but if not when the first centromere breaks that starts anaphase) —each </a:t>
            </a:r>
            <a:r>
              <a:rPr lang="en-US" dirty="0"/>
              <a:t>chromatid now becomes a chromosome</a:t>
            </a:r>
          </a:p>
          <a:p>
            <a:r>
              <a:rPr lang="en-US" dirty="0"/>
              <a:t>Chromosomes (V shaped) are pulled toward poles by motor proteins of kinetochores </a:t>
            </a:r>
          </a:p>
          <a:p>
            <a:r>
              <a:rPr lang="en-US" dirty="0"/>
              <a:t>Polar microtubules continue forcing the poles apart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3.33</a:t>
            </a:r>
          </a:p>
        </p:txBody>
      </p:sp>
      <p:pic>
        <p:nvPicPr>
          <p:cNvPr id="33799" name="Picture 7" descr="figure_03_3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284288"/>
            <a:ext cx="8231187" cy="4006850"/>
          </a:xfrm>
          <a:prstGeom prst="rect">
            <a:avLst/>
          </a:prstGeom>
          <a:noFill/>
        </p:spPr>
      </p:pic>
      <p:sp>
        <p:nvSpPr>
          <p:cNvPr id="33800" name="Freeform 8"/>
          <p:cNvSpPr>
            <a:spLocks/>
          </p:cNvSpPr>
          <p:nvPr/>
        </p:nvSpPr>
        <p:spPr bwMode="auto">
          <a:xfrm>
            <a:off x="4945063" y="3116263"/>
            <a:ext cx="596900" cy="1479550"/>
          </a:xfrm>
          <a:custGeom>
            <a:avLst/>
            <a:gdLst/>
            <a:ahLst/>
            <a:cxnLst>
              <a:cxn ang="0">
                <a:pos x="376" y="0"/>
              </a:cxn>
              <a:cxn ang="0">
                <a:pos x="0" y="932"/>
              </a:cxn>
              <a:cxn ang="0">
                <a:pos x="320" y="500"/>
              </a:cxn>
            </a:cxnLst>
            <a:rect l="0" t="0" r="r" b="b"/>
            <a:pathLst>
              <a:path w="376" h="932">
                <a:moveTo>
                  <a:pt x="376" y="0"/>
                </a:moveTo>
                <a:lnTo>
                  <a:pt x="0" y="932"/>
                </a:lnTo>
                <a:lnTo>
                  <a:pt x="320" y="5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4945063" y="4595813"/>
            <a:ext cx="1587" cy="16510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455613" y="5300663"/>
            <a:ext cx="1231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charset="0"/>
              </a:rPr>
              <a:t>Anaphase</a:t>
            </a:r>
            <a:endParaRPr lang="en-US" sz="1800">
              <a:latin typeface="Arial" charset="0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4570413" y="4748213"/>
            <a:ext cx="1562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Daughter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chromosomes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1766888" y="1423988"/>
            <a:ext cx="14605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Arial Black" charset="0"/>
              </a:rPr>
              <a:t>Anaphase   </a:t>
            </a:r>
            <a:endParaRPr lang="en-US" sz="180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5562600"/>
            <a:ext cx="7147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Kinetochore fibers are pulling the recently</a:t>
            </a:r>
          </a:p>
          <a:p>
            <a:r>
              <a:rPr lang="en-US" sz="2400" b="1" dirty="0" smtClean="0"/>
              <a:t>split chromosomes towards their respective </a:t>
            </a:r>
          </a:p>
          <a:p>
            <a:r>
              <a:rPr lang="en-US" sz="2400" b="1" dirty="0" smtClean="0"/>
              <a:t>poles.</a:t>
            </a:r>
            <a:endParaRPr lang="en-US" sz="2400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6210300" y="4381500"/>
            <a:ext cx="1981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5791200" y="4648200"/>
            <a:ext cx="16764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304800"/>
            <a:ext cx="8672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Polar (non-kinetochore) fibers are elongating the cell.</a:t>
            </a: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>
          <a:xfrm rot="16200000" flipH="1">
            <a:off x="5600700" y="723900"/>
            <a:ext cx="1447800" cy="1371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067300" y="1257300"/>
            <a:ext cx="2667000" cy="1524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6858000" y="2133600"/>
            <a:ext cx="1524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162800" y="3276600"/>
            <a:ext cx="1524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/>
              <a:t>Telophase 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r>
              <a:rPr lang="en-US" dirty="0" smtClean="0"/>
              <a:t>Reverse of actions in prophase in that </a:t>
            </a:r>
          </a:p>
          <a:p>
            <a:pPr>
              <a:buNone/>
            </a:pPr>
            <a:r>
              <a:rPr lang="en-US" dirty="0" smtClean="0"/>
              <a:t>  (a) the </a:t>
            </a:r>
            <a:r>
              <a:rPr lang="en-US" i="1" dirty="0" smtClean="0"/>
              <a:t>genetic material uncoils </a:t>
            </a:r>
            <a:r>
              <a:rPr lang="en-US" dirty="0" smtClean="0"/>
              <a:t>from the chromosome stage to the loop domain stage – it starts again to become not visible with the light microscope</a:t>
            </a:r>
          </a:p>
          <a:p>
            <a:pPr>
              <a:buNone/>
            </a:pPr>
            <a:r>
              <a:rPr lang="en-US" dirty="0" smtClean="0"/>
              <a:t> (b) the </a:t>
            </a:r>
            <a:r>
              <a:rPr lang="en-US" i="1" dirty="0" smtClean="0"/>
              <a:t>mitotic apparatus begins to disappear</a:t>
            </a:r>
          </a:p>
          <a:p>
            <a:pPr>
              <a:buNone/>
            </a:pPr>
            <a:r>
              <a:rPr lang="en-US" dirty="0" smtClean="0"/>
              <a:t> (c) </a:t>
            </a:r>
            <a:r>
              <a:rPr lang="en-US" i="1" dirty="0" smtClean="0"/>
              <a:t>the nuclear membrane begins to reappear </a:t>
            </a:r>
            <a:r>
              <a:rPr lang="en-US" dirty="0" smtClean="0"/>
              <a:t>– but this time for the two new nuclei. </a:t>
            </a:r>
          </a:p>
          <a:p>
            <a:pPr>
              <a:buNone/>
            </a:pPr>
            <a:r>
              <a:rPr lang="en-US" dirty="0" smtClean="0"/>
              <a:t> (d) the nucleoli begin to reappear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3.33</a:t>
            </a:r>
          </a:p>
        </p:txBody>
      </p:sp>
      <p:pic>
        <p:nvPicPr>
          <p:cNvPr id="38920" name="Picture 8" descr="figure_03_33_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41313"/>
            <a:ext cx="8231187" cy="5868987"/>
          </a:xfrm>
          <a:prstGeom prst="rect">
            <a:avLst/>
          </a:prstGeom>
          <a:noFill/>
        </p:spPr>
      </p:pic>
      <p:sp>
        <p:nvSpPr>
          <p:cNvPr id="38921" name="Freeform 9"/>
          <p:cNvSpPr>
            <a:spLocks/>
          </p:cNvSpPr>
          <p:nvPr/>
        </p:nvSpPr>
        <p:spPr bwMode="auto">
          <a:xfrm>
            <a:off x="5367338" y="1055688"/>
            <a:ext cx="320675" cy="1076325"/>
          </a:xfrm>
          <a:custGeom>
            <a:avLst/>
            <a:gdLst/>
            <a:ahLst/>
            <a:cxnLst>
              <a:cxn ang="0">
                <a:pos x="64" y="678"/>
              </a:cxn>
              <a:cxn ang="0">
                <a:pos x="0" y="0"/>
              </a:cxn>
              <a:cxn ang="0">
                <a:pos x="202" y="616"/>
              </a:cxn>
            </a:cxnLst>
            <a:rect l="0" t="0" r="r" b="b"/>
            <a:pathLst>
              <a:path w="202" h="678">
                <a:moveTo>
                  <a:pt x="64" y="678"/>
                </a:moveTo>
                <a:lnTo>
                  <a:pt x="0" y="0"/>
                </a:lnTo>
                <a:lnTo>
                  <a:pt x="202" y="6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2" name="Freeform 10"/>
          <p:cNvSpPr>
            <a:spLocks/>
          </p:cNvSpPr>
          <p:nvPr/>
        </p:nvSpPr>
        <p:spPr bwMode="auto">
          <a:xfrm>
            <a:off x="7207250" y="1951038"/>
            <a:ext cx="671513" cy="1443037"/>
          </a:xfrm>
          <a:custGeom>
            <a:avLst/>
            <a:gdLst/>
            <a:ahLst/>
            <a:cxnLst>
              <a:cxn ang="0">
                <a:pos x="0" y="947"/>
              </a:cxn>
              <a:cxn ang="0">
                <a:pos x="434" y="204"/>
              </a:cxn>
              <a:cxn ang="0">
                <a:pos x="434" y="0"/>
              </a:cxn>
            </a:cxnLst>
            <a:rect l="0" t="0" r="r" b="b"/>
            <a:pathLst>
              <a:path w="434" h="947">
                <a:moveTo>
                  <a:pt x="0" y="947"/>
                </a:moveTo>
                <a:lnTo>
                  <a:pt x="434" y="204"/>
                </a:lnTo>
                <a:lnTo>
                  <a:pt x="43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3" name="Freeform 11"/>
          <p:cNvSpPr>
            <a:spLocks/>
          </p:cNvSpPr>
          <p:nvPr/>
        </p:nvSpPr>
        <p:spPr bwMode="auto">
          <a:xfrm>
            <a:off x="6389688" y="1443038"/>
            <a:ext cx="171450" cy="908050"/>
          </a:xfrm>
          <a:custGeom>
            <a:avLst/>
            <a:gdLst/>
            <a:ahLst/>
            <a:cxnLst>
              <a:cxn ang="0">
                <a:pos x="108" y="572"/>
              </a:cxn>
              <a:cxn ang="0">
                <a:pos x="0" y="74"/>
              </a:cxn>
              <a:cxn ang="0">
                <a:pos x="0" y="0"/>
              </a:cxn>
            </a:cxnLst>
            <a:rect l="0" t="0" r="r" b="b"/>
            <a:pathLst>
              <a:path w="108" h="572">
                <a:moveTo>
                  <a:pt x="108" y="572"/>
                </a:moveTo>
                <a:lnTo>
                  <a:pt x="0" y="7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5167313" y="1052513"/>
            <a:ext cx="2000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7497763" y="920750"/>
            <a:ext cx="11938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Contractile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ring at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cleavage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furrow</a:t>
            </a:r>
            <a:endParaRPr lang="en-US" sz="1800" b="1">
              <a:latin typeface="Arial" charset="0"/>
            </a:endParaRP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4271963" y="920750"/>
            <a:ext cx="99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envelope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forming</a:t>
            </a:r>
            <a:endParaRPr lang="en-US" sz="1800" b="1">
              <a:latin typeface="Arial" charset="0"/>
            </a:endParaRP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5970588" y="920750"/>
            <a:ext cx="1092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Nucleolus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forming</a:t>
            </a:r>
            <a:endParaRPr lang="en-US" sz="1800" b="1">
              <a:latin typeface="Arial" charset="0"/>
            </a:endParaRP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452438" y="6013450"/>
            <a:ext cx="10096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Telophase</a:t>
            </a:r>
            <a:endParaRPr lang="en-US" sz="1800">
              <a:latin typeface="Arial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703263" y="2054225"/>
            <a:ext cx="33655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Arial Black" charset="0"/>
              </a:rPr>
              <a:t>Telophase and Cytokinesis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641" name="Picture 41" descr="12_06cMitoticDivision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8" y="1839913"/>
            <a:ext cx="8542337" cy="3176587"/>
          </a:xfrm>
          <a:prstGeom prst="rect">
            <a:avLst/>
          </a:prstGeom>
          <a:noFill/>
        </p:spPr>
      </p:pic>
      <p:sp>
        <p:nvSpPr>
          <p:cNvPr id="537642" name="AutoShape 42"/>
          <p:cNvSpPr>
            <a:spLocks noChangeArrowheads="1"/>
          </p:cNvSpPr>
          <p:nvPr/>
        </p:nvSpPr>
        <p:spPr bwMode="auto">
          <a:xfrm>
            <a:off x="6127750" y="4368800"/>
            <a:ext cx="2654300" cy="273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7643" name="AutoShape 43"/>
          <p:cNvSpPr>
            <a:spLocks noChangeArrowheads="1"/>
          </p:cNvSpPr>
          <p:nvPr/>
        </p:nvSpPr>
        <p:spPr bwMode="auto">
          <a:xfrm>
            <a:off x="3968750" y="4375150"/>
            <a:ext cx="1143000" cy="266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7644" name="AutoShape 44"/>
          <p:cNvSpPr>
            <a:spLocks noChangeArrowheads="1"/>
          </p:cNvSpPr>
          <p:nvPr/>
        </p:nvSpPr>
        <p:spPr bwMode="auto">
          <a:xfrm>
            <a:off x="908050" y="4368800"/>
            <a:ext cx="1225550" cy="266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7645" name="Rectangle 4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12-6c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537646" name="Text Box 46"/>
          <p:cNvSpPr txBox="1">
            <a:spLocks noChangeArrowheads="1"/>
          </p:cNvSpPr>
          <p:nvPr/>
        </p:nvSpPr>
        <p:spPr bwMode="auto">
          <a:xfrm>
            <a:off x="1000125" y="4397375"/>
            <a:ext cx="1062038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/>
              <a:t>Metaphase</a:t>
            </a:r>
          </a:p>
        </p:txBody>
      </p:sp>
      <p:sp>
        <p:nvSpPr>
          <p:cNvPr id="537647" name="Text Box 47"/>
          <p:cNvSpPr txBox="1">
            <a:spLocks noChangeArrowheads="1"/>
          </p:cNvSpPr>
          <p:nvPr/>
        </p:nvSpPr>
        <p:spPr bwMode="auto">
          <a:xfrm>
            <a:off x="4051300" y="4397375"/>
            <a:ext cx="982663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/>
              <a:t>Anaphase</a:t>
            </a:r>
          </a:p>
        </p:txBody>
      </p:sp>
      <p:sp>
        <p:nvSpPr>
          <p:cNvPr id="537648" name="Text Box 48"/>
          <p:cNvSpPr txBox="1">
            <a:spLocks noChangeArrowheads="1"/>
          </p:cNvSpPr>
          <p:nvPr/>
        </p:nvSpPr>
        <p:spPr bwMode="auto">
          <a:xfrm>
            <a:off x="6226175" y="4400550"/>
            <a:ext cx="2455863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/>
              <a:t>Telophase and Cytokinesis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Cytokinesis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15400" cy="6172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/>
              <a:t>Division of the cytoplasm</a:t>
            </a:r>
          </a:p>
          <a:p>
            <a:r>
              <a:rPr lang="en-US" dirty="0" smtClean="0"/>
              <a:t>If Cytokinesis is to occur its action begins during late anaphase and continues beyond telophase.  </a:t>
            </a:r>
          </a:p>
          <a:p>
            <a:r>
              <a:rPr lang="en-US" dirty="0" smtClean="0"/>
              <a:t>Actin and myosin microfilaments form a contractile ring around the middle of the elongated cell – this contractile ring causes a cleavage furrow to form– the furrow deepens due to further contraction of the actin interacting with the myosin. </a:t>
            </a:r>
          </a:p>
          <a:p>
            <a:r>
              <a:rPr lang="en-US" dirty="0" smtClean="0"/>
              <a:t>The furrow deepens to the point that it pinches the cytoplasm to the point it splits into two new cells</a:t>
            </a:r>
          </a:p>
          <a:p>
            <a:r>
              <a:rPr lang="en-US" dirty="0" smtClean="0"/>
              <a:t>The original cell is termed the parent cell and the two newly formed cells are termed daughter cells</a:t>
            </a:r>
          </a:p>
          <a:p>
            <a:r>
              <a:rPr lang="en-US" dirty="0" smtClean="0"/>
              <a:t>If cytokinesis does not occur then the cell becomes multi-nucleated.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339" name="Picture 43" descr="12_09aCytokine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7113" y="425450"/>
            <a:ext cx="4548187" cy="6005513"/>
          </a:xfrm>
          <a:prstGeom prst="rect">
            <a:avLst/>
          </a:prstGeom>
          <a:noFill/>
        </p:spPr>
      </p:pic>
      <p:sp>
        <p:nvSpPr>
          <p:cNvPr id="439340" name="Text Box 44"/>
          <p:cNvSpPr txBox="1">
            <a:spLocks noChangeArrowheads="1"/>
          </p:cNvSpPr>
          <p:nvPr/>
        </p:nvSpPr>
        <p:spPr bwMode="auto">
          <a:xfrm>
            <a:off x="2503488" y="3465513"/>
            <a:ext cx="142398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/>
              <a:t>Cleavage furrow</a:t>
            </a:r>
          </a:p>
        </p:txBody>
      </p:sp>
      <p:sp>
        <p:nvSpPr>
          <p:cNvPr id="439341" name="Rectangle 4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12-9a</a:t>
            </a:r>
            <a:endParaRPr lang="en-US" sz="1500"/>
          </a:p>
        </p:txBody>
      </p:sp>
      <p:sp>
        <p:nvSpPr>
          <p:cNvPr id="439342" name="Text Box 46"/>
          <p:cNvSpPr txBox="1">
            <a:spLocks noChangeArrowheads="1"/>
          </p:cNvSpPr>
          <p:nvPr/>
        </p:nvSpPr>
        <p:spPr bwMode="auto">
          <a:xfrm>
            <a:off x="5556250" y="3270250"/>
            <a:ext cx="611188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300"/>
              <a:t>100 µm</a:t>
            </a:r>
          </a:p>
        </p:txBody>
      </p:sp>
      <p:sp>
        <p:nvSpPr>
          <p:cNvPr id="439343" name="Line 47"/>
          <p:cNvSpPr>
            <a:spLocks noChangeShapeType="1"/>
          </p:cNvSpPr>
          <p:nvPr/>
        </p:nvSpPr>
        <p:spPr bwMode="auto">
          <a:xfrm flipV="1">
            <a:off x="2967038" y="2573338"/>
            <a:ext cx="1812925" cy="885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9344" name="Line 48"/>
          <p:cNvSpPr>
            <a:spLocks noChangeShapeType="1"/>
          </p:cNvSpPr>
          <p:nvPr/>
        </p:nvSpPr>
        <p:spPr bwMode="auto">
          <a:xfrm>
            <a:off x="2954338" y="3665538"/>
            <a:ext cx="406400" cy="542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9345" name="Line 49"/>
          <p:cNvSpPr>
            <a:spLocks noChangeShapeType="1"/>
          </p:cNvSpPr>
          <p:nvPr/>
        </p:nvSpPr>
        <p:spPr bwMode="auto">
          <a:xfrm>
            <a:off x="5608638" y="3167063"/>
            <a:ext cx="0" cy="10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9346" name="Line 50"/>
          <p:cNvSpPr>
            <a:spLocks noChangeShapeType="1"/>
          </p:cNvSpPr>
          <p:nvPr/>
        </p:nvSpPr>
        <p:spPr bwMode="auto">
          <a:xfrm>
            <a:off x="6088063" y="3170238"/>
            <a:ext cx="0" cy="10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9347" name="Line 51"/>
          <p:cNvSpPr>
            <a:spLocks noChangeShapeType="1"/>
          </p:cNvSpPr>
          <p:nvPr/>
        </p:nvSpPr>
        <p:spPr bwMode="auto">
          <a:xfrm>
            <a:off x="5608638" y="3213100"/>
            <a:ext cx="4794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9348" name="Text Box 52"/>
          <p:cNvSpPr txBox="1">
            <a:spLocks noChangeArrowheads="1"/>
          </p:cNvSpPr>
          <p:nvPr/>
        </p:nvSpPr>
        <p:spPr bwMode="auto">
          <a:xfrm>
            <a:off x="5211763" y="5529263"/>
            <a:ext cx="142398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/>
              <a:t>Daughter cells</a:t>
            </a:r>
          </a:p>
        </p:txBody>
      </p:sp>
      <p:sp>
        <p:nvSpPr>
          <p:cNvPr id="439349" name="Text Box 53"/>
          <p:cNvSpPr txBox="1">
            <a:spLocks noChangeArrowheads="1"/>
          </p:cNvSpPr>
          <p:nvPr/>
        </p:nvSpPr>
        <p:spPr bwMode="auto">
          <a:xfrm>
            <a:off x="2335213" y="6049963"/>
            <a:ext cx="30495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/>
              <a:t>(a) Cleavage of an animal cell (SEM)</a:t>
            </a:r>
          </a:p>
        </p:txBody>
      </p:sp>
      <p:sp>
        <p:nvSpPr>
          <p:cNvPr id="439350" name="Text Box 54"/>
          <p:cNvSpPr txBox="1">
            <a:spLocks noChangeArrowheads="1"/>
          </p:cNvSpPr>
          <p:nvPr/>
        </p:nvSpPr>
        <p:spPr bwMode="auto">
          <a:xfrm>
            <a:off x="2360613" y="5535613"/>
            <a:ext cx="163988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/>
              <a:t>Contractile ring of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/>
              <a:t>microfilaments</a:t>
            </a:r>
          </a:p>
        </p:txBody>
      </p:sp>
      <p:sp>
        <p:nvSpPr>
          <p:cNvPr id="439351" name="Line 55"/>
          <p:cNvSpPr>
            <a:spLocks noChangeShapeType="1"/>
          </p:cNvSpPr>
          <p:nvPr/>
        </p:nvSpPr>
        <p:spPr bwMode="auto">
          <a:xfrm flipV="1">
            <a:off x="2584450" y="4670425"/>
            <a:ext cx="698500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9352" name="Line 56"/>
          <p:cNvSpPr>
            <a:spLocks noChangeShapeType="1"/>
          </p:cNvSpPr>
          <p:nvPr/>
        </p:nvSpPr>
        <p:spPr bwMode="auto">
          <a:xfrm>
            <a:off x="5330825" y="4953000"/>
            <a:ext cx="492125" cy="571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9353" name="Line 57"/>
          <p:cNvSpPr>
            <a:spLocks noChangeShapeType="1"/>
          </p:cNvSpPr>
          <p:nvPr/>
        </p:nvSpPr>
        <p:spPr bwMode="auto">
          <a:xfrm flipH="1">
            <a:off x="5810250" y="4959350"/>
            <a:ext cx="457200" cy="568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3" name="Picture 5" descr="12_10-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213" y="1925638"/>
            <a:ext cx="8535987" cy="3005137"/>
          </a:xfrm>
          <a:prstGeom prst="rect">
            <a:avLst/>
          </a:prstGeom>
          <a:noFill/>
        </p:spPr>
      </p:pic>
      <p:sp>
        <p:nvSpPr>
          <p:cNvPr id="442374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</a:t>
            </a:r>
            <a:endParaRPr lang="en-US" sz="1500"/>
          </a:p>
        </p:txBody>
      </p:sp>
      <p:sp>
        <p:nvSpPr>
          <p:cNvPr id="442375" name="Text Box 7"/>
          <p:cNvSpPr txBox="1">
            <a:spLocks noChangeArrowheads="1"/>
          </p:cNvSpPr>
          <p:nvPr/>
        </p:nvSpPr>
        <p:spPr bwMode="auto">
          <a:xfrm>
            <a:off x="1774825" y="1998663"/>
            <a:ext cx="88265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Chromatin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condensing</a:t>
            </a:r>
          </a:p>
        </p:txBody>
      </p:sp>
      <p:sp>
        <p:nvSpPr>
          <p:cNvPr id="442376" name="Text Box 8"/>
          <p:cNvSpPr txBox="1">
            <a:spLocks noChangeArrowheads="1"/>
          </p:cNvSpPr>
          <p:nvPr/>
        </p:nvSpPr>
        <p:spPr bwMode="auto">
          <a:xfrm>
            <a:off x="4027488" y="4573588"/>
            <a:ext cx="792162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Metaphase</a:t>
            </a:r>
          </a:p>
        </p:txBody>
      </p:sp>
      <p:sp>
        <p:nvSpPr>
          <p:cNvPr id="442377" name="Text Box 9"/>
          <p:cNvSpPr txBox="1">
            <a:spLocks noChangeArrowheads="1"/>
          </p:cNvSpPr>
          <p:nvPr/>
        </p:nvSpPr>
        <p:spPr bwMode="auto">
          <a:xfrm>
            <a:off x="5722938" y="4576763"/>
            <a:ext cx="792162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Anaphase</a:t>
            </a:r>
          </a:p>
        </p:txBody>
      </p:sp>
      <p:sp>
        <p:nvSpPr>
          <p:cNvPr id="442378" name="Text Box 10"/>
          <p:cNvSpPr txBox="1">
            <a:spLocks noChangeArrowheads="1"/>
          </p:cNvSpPr>
          <p:nvPr/>
        </p:nvSpPr>
        <p:spPr bwMode="auto">
          <a:xfrm>
            <a:off x="7418388" y="4576763"/>
            <a:ext cx="792162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Telophase</a:t>
            </a:r>
          </a:p>
        </p:txBody>
      </p:sp>
      <p:sp>
        <p:nvSpPr>
          <p:cNvPr id="442379" name="Text Box 11"/>
          <p:cNvSpPr txBox="1">
            <a:spLocks noChangeArrowheads="1"/>
          </p:cNvSpPr>
          <p:nvPr/>
        </p:nvSpPr>
        <p:spPr bwMode="auto">
          <a:xfrm>
            <a:off x="2312988" y="4570413"/>
            <a:ext cx="1055687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 smtClean="0"/>
              <a:t>Late Prophase</a:t>
            </a:r>
            <a:endParaRPr lang="en-US" sz="1200" dirty="0"/>
          </a:p>
        </p:txBody>
      </p:sp>
      <p:sp>
        <p:nvSpPr>
          <p:cNvPr id="442380" name="Text Box 12"/>
          <p:cNvSpPr txBox="1">
            <a:spLocks noChangeArrowheads="1"/>
          </p:cNvSpPr>
          <p:nvPr/>
        </p:nvSpPr>
        <p:spPr bwMode="auto">
          <a:xfrm>
            <a:off x="344488" y="1949450"/>
            <a:ext cx="631825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Nucleus</a:t>
            </a:r>
          </a:p>
        </p:txBody>
      </p:sp>
      <p:sp>
        <p:nvSpPr>
          <p:cNvPr id="442381" name="Text Box 13"/>
          <p:cNvSpPr txBox="1">
            <a:spLocks noChangeArrowheads="1"/>
          </p:cNvSpPr>
          <p:nvPr/>
        </p:nvSpPr>
        <p:spPr bwMode="auto">
          <a:xfrm>
            <a:off x="608013" y="4570413"/>
            <a:ext cx="703262" cy="15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Prophase</a:t>
            </a:r>
          </a:p>
        </p:txBody>
      </p:sp>
      <p:sp>
        <p:nvSpPr>
          <p:cNvPr id="442382" name="Oval 14"/>
          <p:cNvSpPr>
            <a:spLocks noChangeArrowheads="1"/>
          </p:cNvSpPr>
          <p:nvPr/>
        </p:nvSpPr>
        <p:spPr bwMode="auto">
          <a:xfrm>
            <a:off x="419100" y="4572000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3" name="Text Box 15"/>
          <p:cNvSpPr txBox="1">
            <a:spLocks noChangeArrowheads="1"/>
          </p:cNvSpPr>
          <p:nvPr/>
        </p:nvSpPr>
        <p:spPr bwMode="auto">
          <a:xfrm>
            <a:off x="442913" y="4567238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42384" name="Oval 16"/>
          <p:cNvSpPr>
            <a:spLocks noChangeArrowheads="1"/>
          </p:cNvSpPr>
          <p:nvPr/>
        </p:nvSpPr>
        <p:spPr bwMode="auto">
          <a:xfrm>
            <a:off x="2111375" y="4572000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5" name="Text Box 17"/>
          <p:cNvSpPr txBox="1">
            <a:spLocks noChangeArrowheads="1"/>
          </p:cNvSpPr>
          <p:nvPr/>
        </p:nvSpPr>
        <p:spPr bwMode="auto">
          <a:xfrm>
            <a:off x="2147888" y="4564063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42386" name="Oval 18"/>
          <p:cNvSpPr>
            <a:spLocks noChangeArrowheads="1"/>
          </p:cNvSpPr>
          <p:nvPr/>
        </p:nvSpPr>
        <p:spPr bwMode="auto">
          <a:xfrm>
            <a:off x="3816350" y="4575175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7" name="Text Box 19"/>
          <p:cNvSpPr txBox="1">
            <a:spLocks noChangeArrowheads="1"/>
          </p:cNvSpPr>
          <p:nvPr/>
        </p:nvSpPr>
        <p:spPr bwMode="auto">
          <a:xfrm>
            <a:off x="3846513" y="4573588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42388" name="Oval 20"/>
          <p:cNvSpPr>
            <a:spLocks noChangeArrowheads="1"/>
          </p:cNvSpPr>
          <p:nvPr/>
        </p:nvSpPr>
        <p:spPr bwMode="auto">
          <a:xfrm>
            <a:off x="7223125" y="4581525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9" name="Text Box 21"/>
          <p:cNvSpPr txBox="1">
            <a:spLocks noChangeArrowheads="1"/>
          </p:cNvSpPr>
          <p:nvPr/>
        </p:nvSpPr>
        <p:spPr bwMode="auto">
          <a:xfrm>
            <a:off x="7250113" y="4579938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42390" name="Oval 22"/>
          <p:cNvSpPr>
            <a:spLocks noChangeArrowheads="1"/>
          </p:cNvSpPr>
          <p:nvPr/>
        </p:nvSpPr>
        <p:spPr bwMode="auto">
          <a:xfrm>
            <a:off x="5530850" y="4565650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1" name="Text Box 23"/>
          <p:cNvSpPr txBox="1">
            <a:spLocks noChangeArrowheads="1"/>
          </p:cNvSpPr>
          <p:nvPr/>
        </p:nvSpPr>
        <p:spPr bwMode="auto">
          <a:xfrm>
            <a:off x="5557838" y="4564063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42392" name="Text Box 24"/>
          <p:cNvSpPr txBox="1">
            <a:spLocks noChangeArrowheads="1"/>
          </p:cNvSpPr>
          <p:nvPr/>
        </p:nvSpPr>
        <p:spPr bwMode="auto">
          <a:xfrm>
            <a:off x="854075" y="2209800"/>
            <a:ext cx="733425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Nucleolus</a:t>
            </a:r>
          </a:p>
        </p:txBody>
      </p:sp>
      <p:sp>
        <p:nvSpPr>
          <p:cNvPr id="442393" name="Text Box 25"/>
          <p:cNvSpPr txBox="1">
            <a:spLocks noChangeArrowheads="1"/>
          </p:cNvSpPr>
          <p:nvPr/>
        </p:nvSpPr>
        <p:spPr bwMode="auto">
          <a:xfrm>
            <a:off x="2836863" y="2171700"/>
            <a:ext cx="107791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Chromosomes</a:t>
            </a:r>
          </a:p>
        </p:txBody>
      </p:sp>
      <p:sp>
        <p:nvSpPr>
          <p:cNvPr id="442394" name="Text Box 26"/>
          <p:cNvSpPr txBox="1">
            <a:spLocks noChangeArrowheads="1"/>
          </p:cNvSpPr>
          <p:nvPr/>
        </p:nvSpPr>
        <p:spPr bwMode="auto">
          <a:xfrm>
            <a:off x="7135813" y="2181225"/>
            <a:ext cx="696912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Cell plate</a:t>
            </a:r>
          </a:p>
        </p:txBody>
      </p:sp>
      <p:sp>
        <p:nvSpPr>
          <p:cNvPr id="442395" name="Text Box 27"/>
          <p:cNvSpPr txBox="1">
            <a:spLocks noChangeArrowheads="1"/>
          </p:cNvSpPr>
          <p:nvPr/>
        </p:nvSpPr>
        <p:spPr bwMode="auto">
          <a:xfrm>
            <a:off x="8358188" y="2062163"/>
            <a:ext cx="455612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300"/>
              <a:t>10 µm</a:t>
            </a:r>
          </a:p>
        </p:txBody>
      </p:sp>
      <p:sp>
        <p:nvSpPr>
          <p:cNvPr id="442396" name="Line 28"/>
          <p:cNvSpPr>
            <a:spLocks noChangeShapeType="1"/>
          </p:cNvSpPr>
          <p:nvPr/>
        </p:nvSpPr>
        <p:spPr bwMode="auto">
          <a:xfrm>
            <a:off x="8415338" y="2225675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7" name="Line 29"/>
          <p:cNvSpPr>
            <a:spLocks noChangeShapeType="1"/>
          </p:cNvSpPr>
          <p:nvPr/>
        </p:nvSpPr>
        <p:spPr bwMode="auto">
          <a:xfrm>
            <a:off x="8793163" y="2227263"/>
            <a:ext cx="3175" cy="841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8" name="Line 30"/>
          <p:cNvSpPr>
            <a:spLocks noChangeShapeType="1"/>
          </p:cNvSpPr>
          <p:nvPr/>
        </p:nvSpPr>
        <p:spPr bwMode="auto">
          <a:xfrm flipV="1">
            <a:off x="8412163" y="2268538"/>
            <a:ext cx="381000" cy="4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9" name="Line 31"/>
          <p:cNvSpPr>
            <a:spLocks noChangeShapeType="1"/>
          </p:cNvSpPr>
          <p:nvPr/>
        </p:nvSpPr>
        <p:spPr bwMode="auto">
          <a:xfrm>
            <a:off x="7475538" y="2370138"/>
            <a:ext cx="276225" cy="1127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0" name="Line 32"/>
          <p:cNvSpPr>
            <a:spLocks noChangeShapeType="1"/>
          </p:cNvSpPr>
          <p:nvPr/>
        </p:nvSpPr>
        <p:spPr bwMode="auto">
          <a:xfrm flipH="1">
            <a:off x="1430338" y="2332038"/>
            <a:ext cx="665162" cy="128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1" name="Line 33"/>
          <p:cNvSpPr>
            <a:spLocks noChangeShapeType="1"/>
          </p:cNvSpPr>
          <p:nvPr/>
        </p:nvSpPr>
        <p:spPr bwMode="auto">
          <a:xfrm flipH="1">
            <a:off x="2730500" y="2324100"/>
            <a:ext cx="165100" cy="825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2" name="Line 34"/>
          <p:cNvSpPr>
            <a:spLocks noChangeShapeType="1"/>
          </p:cNvSpPr>
          <p:nvPr/>
        </p:nvSpPr>
        <p:spPr bwMode="auto">
          <a:xfrm>
            <a:off x="2895600" y="2319338"/>
            <a:ext cx="147638" cy="1016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3" name="Line 35"/>
          <p:cNvSpPr>
            <a:spLocks noChangeShapeType="1"/>
          </p:cNvSpPr>
          <p:nvPr/>
        </p:nvSpPr>
        <p:spPr bwMode="auto">
          <a:xfrm flipH="1">
            <a:off x="1168400" y="2374900"/>
            <a:ext cx="63500" cy="825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4" name="Line 36"/>
          <p:cNvSpPr>
            <a:spLocks noChangeShapeType="1"/>
          </p:cNvSpPr>
          <p:nvPr/>
        </p:nvSpPr>
        <p:spPr bwMode="auto">
          <a:xfrm>
            <a:off x="635000" y="2112963"/>
            <a:ext cx="223838" cy="11255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74" name="Picture 34" descr="12_10a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1763" y="1057275"/>
            <a:ext cx="3798887" cy="4743450"/>
          </a:xfrm>
          <a:prstGeom prst="rect">
            <a:avLst/>
          </a:prstGeom>
          <a:noFill/>
        </p:spPr>
      </p:pic>
      <p:sp>
        <p:nvSpPr>
          <p:cNvPr id="547875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12-10a</a:t>
            </a:r>
            <a:endParaRPr lang="en-US" sz="1500"/>
          </a:p>
        </p:txBody>
      </p:sp>
      <p:sp>
        <p:nvSpPr>
          <p:cNvPr id="547876" name="Text Box 36"/>
          <p:cNvSpPr txBox="1">
            <a:spLocks noChangeArrowheads="1"/>
          </p:cNvSpPr>
          <p:nvPr/>
        </p:nvSpPr>
        <p:spPr bwMode="auto">
          <a:xfrm>
            <a:off x="2703513" y="1060450"/>
            <a:ext cx="98425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Nucleus</a:t>
            </a:r>
          </a:p>
        </p:txBody>
      </p:sp>
      <p:sp>
        <p:nvSpPr>
          <p:cNvPr id="547877" name="Text Box 37"/>
          <p:cNvSpPr txBox="1">
            <a:spLocks noChangeArrowheads="1"/>
          </p:cNvSpPr>
          <p:nvPr/>
        </p:nvSpPr>
        <p:spPr bwMode="auto">
          <a:xfrm>
            <a:off x="3151188" y="5345113"/>
            <a:ext cx="1217612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Prophase</a:t>
            </a:r>
          </a:p>
        </p:txBody>
      </p:sp>
      <p:sp>
        <p:nvSpPr>
          <p:cNvPr id="547878" name="Oval 38"/>
          <p:cNvSpPr>
            <a:spLocks noChangeArrowheads="1"/>
          </p:cNvSpPr>
          <p:nvPr/>
        </p:nvSpPr>
        <p:spPr bwMode="auto">
          <a:xfrm>
            <a:off x="2822575" y="5337175"/>
            <a:ext cx="254000" cy="25400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79" name="Text Box 39"/>
          <p:cNvSpPr txBox="1">
            <a:spLocks noChangeArrowheads="1"/>
          </p:cNvSpPr>
          <p:nvPr/>
        </p:nvSpPr>
        <p:spPr bwMode="auto">
          <a:xfrm>
            <a:off x="2871788" y="5332413"/>
            <a:ext cx="1730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47880" name="Line 40"/>
          <p:cNvSpPr>
            <a:spLocks noChangeShapeType="1"/>
          </p:cNvSpPr>
          <p:nvPr/>
        </p:nvSpPr>
        <p:spPr bwMode="auto">
          <a:xfrm>
            <a:off x="3187700" y="1333500"/>
            <a:ext cx="365125" cy="1816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81" name="Line 41"/>
          <p:cNvSpPr>
            <a:spLocks noChangeShapeType="1"/>
          </p:cNvSpPr>
          <p:nvPr/>
        </p:nvSpPr>
        <p:spPr bwMode="auto">
          <a:xfrm flipH="1">
            <a:off x="4073525" y="1708150"/>
            <a:ext cx="92075" cy="137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82" name="Line 42"/>
          <p:cNvSpPr>
            <a:spLocks noChangeShapeType="1"/>
          </p:cNvSpPr>
          <p:nvPr/>
        </p:nvSpPr>
        <p:spPr bwMode="auto">
          <a:xfrm flipV="1">
            <a:off x="4511675" y="1663700"/>
            <a:ext cx="1038225" cy="2089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83" name="Text Box 43"/>
          <p:cNvSpPr txBox="1">
            <a:spLocks noChangeArrowheads="1"/>
          </p:cNvSpPr>
          <p:nvPr/>
        </p:nvSpPr>
        <p:spPr bwMode="auto">
          <a:xfrm>
            <a:off x="3567113" y="1454150"/>
            <a:ext cx="12319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900"/>
              <a:t>Nucleolus</a:t>
            </a:r>
          </a:p>
        </p:txBody>
      </p:sp>
      <p:sp>
        <p:nvSpPr>
          <p:cNvPr id="547884" name="Text Box 44"/>
          <p:cNvSpPr txBox="1">
            <a:spLocks noChangeArrowheads="1"/>
          </p:cNvSpPr>
          <p:nvPr/>
        </p:nvSpPr>
        <p:spPr bwMode="auto">
          <a:xfrm>
            <a:off x="5087938" y="1079500"/>
            <a:ext cx="14890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900"/>
              <a:t>Chromatin</a:t>
            </a:r>
          </a:p>
          <a:p>
            <a:pPr eaLnBrk="0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900"/>
              <a:t>condensing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922" name="Picture 34" descr="12_10b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5938" y="1216025"/>
            <a:ext cx="3030537" cy="4425950"/>
          </a:xfrm>
          <a:prstGeom prst="rect">
            <a:avLst/>
          </a:prstGeom>
          <a:noFill/>
        </p:spPr>
      </p:pic>
      <p:sp>
        <p:nvSpPr>
          <p:cNvPr id="549923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12-10b</a:t>
            </a:r>
            <a:endParaRPr lang="en-US" sz="1500"/>
          </a:p>
        </p:txBody>
      </p:sp>
      <p:sp>
        <p:nvSpPr>
          <p:cNvPr id="549924" name="Text Box 36"/>
          <p:cNvSpPr txBox="1">
            <a:spLocks noChangeArrowheads="1"/>
          </p:cNvSpPr>
          <p:nvPr/>
        </p:nvSpPr>
        <p:spPr bwMode="auto">
          <a:xfrm>
            <a:off x="3424238" y="5180013"/>
            <a:ext cx="1919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 smtClean="0"/>
              <a:t>Late Prophase</a:t>
            </a:r>
            <a:endParaRPr lang="en-US" sz="2000" dirty="0"/>
          </a:p>
        </p:txBody>
      </p:sp>
      <p:sp>
        <p:nvSpPr>
          <p:cNvPr id="549925" name="Oval 37"/>
          <p:cNvSpPr>
            <a:spLocks noChangeArrowheads="1"/>
          </p:cNvSpPr>
          <p:nvPr/>
        </p:nvSpPr>
        <p:spPr bwMode="auto">
          <a:xfrm>
            <a:off x="3101975" y="5181600"/>
            <a:ext cx="250825" cy="25400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9926" name="Text Box 38"/>
          <p:cNvSpPr txBox="1">
            <a:spLocks noChangeArrowheads="1"/>
          </p:cNvSpPr>
          <p:nvPr/>
        </p:nvSpPr>
        <p:spPr bwMode="auto">
          <a:xfrm>
            <a:off x="3160713" y="5176838"/>
            <a:ext cx="147637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49927" name="Text Box 39"/>
          <p:cNvSpPr txBox="1">
            <a:spLocks noChangeArrowheads="1"/>
          </p:cNvSpPr>
          <p:nvPr/>
        </p:nvSpPr>
        <p:spPr bwMode="auto">
          <a:xfrm>
            <a:off x="3757613" y="1241425"/>
            <a:ext cx="195421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Chromosomes</a:t>
            </a:r>
          </a:p>
        </p:txBody>
      </p:sp>
      <p:sp>
        <p:nvSpPr>
          <p:cNvPr id="549928" name="Line 40"/>
          <p:cNvSpPr>
            <a:spLocks noChangeShapeType="1"/>
          </p:cNvSpPr>
          <p:nvPr/>
        </p:nvSpPr>
        <p:spPr bwMode="auto">
          <a:xfrm flipH="1">
            <a:off x="4127500" y="1524000"/>
            <a:ext cx="254000" cy="1320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9929" name="Line 41"/>
          <p:cNvSpPr>
            <a:spLocks noChangeShapeType="1"/>
          </p:cNvSpPr>
          <p:nvPr/>
        </p:nvSpPr>
        <p:spPr bwMode="auto">
          <a:xfrm>
            <a:off x="4381500" y="1524000"/>
            <a:ext cx="254000" cy="1663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70" name="Picture 34" descr="12_10c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5938" y="1392238"/>
            <a:ext cx="3030537" cy="4071937"/>
          </a:xfrm>
          <a:prstGeom prst="rect">
            <a:avLst/>
          </a:prstGeom>
          <a:noFill/>
        </p:spPr>
      </p:pic>
      <p:sp>
        <p:nvSpPr>
          <p:cNvPr id="551971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12-10c</a:t>
            </a:r>
            <a:endParaRPr lang="en-US" sz="1500"/>
          </a:p>
        </p:txBody>
      </p:sp>
      <p:sp>
        <p:nvSpPr>
          <p:cNvPr id="551972" name="Text Box 36"/>
          <p:cNvSpPr txBox="1">
            <a:spLocks noChangeArrowheads="1"/>
          </p:cNvSpPr>
          <p:nvPr/>
        </p:nvSpPr>
        <p:spPr bwMode="auto">
          <a:xfrm>
            <a:off x="3443288" y="5005388"/>
            <a:ext cx="1312862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Metaphase</a:t>
            </a:r>
          </a:p>
        </p:txBody>
      </p:sp>
      <p:sp>
        <p:nvSpPr>
          <p:cNvPr id="551973" name="Oval 37"/>
          <p:cNvSpPr>
            <a:spLocks noChangeArrowheads="1"/>
          </p:cNvSpPr>
          <p:nvPr/>
        </p:nvSpPr>
        <p:spPr bwMode="auto">
          <a:xfrm>
            <a:off x="3098800" y="5003800"/>
            <a:ext cx="244475" cy="24765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1974" name="Text Box 38"/>
          <p:cNvSpPr txBox="1">
            <a:spLocks noChangeArrowheads="1"/>
          </p:cNvSpPr>
          <p:nvPr/>
        </p:nvSpPr>
        <p:spPr bwMode="auto">
          <a:xfrm>
            <a:off x="3151188" y="4999038"/>
            <a:ext cx="157162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018" name="Picture 34" descr="12_10d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5938" y="1401763"/>
            <a:ext cx="3030537" cy="4054475"/>
          </a:xfrm>
          <a:prstGeom prst="rect">
            <a:avLst/>
          </a:prstGeom>
          <a:noFill/>
        </p:spPr>
      </p:pic>
      <p:sp>
        <p:nvSpPr>
          <p:cNvPr id="554019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12-10d</a:t>
            </a:r>
            <a:endParaRPr lang="en-US" sz="1500"/>
          </a:p>
        </p:txBody>
      </p:sp>
      <p:sp>
        <p:nvSpPr>
          <p:cNvPr id="554020" name="Text Box 36"/>
          <p:cNvSpPr txBox="1">
            <a:spLocks noChangeArrowheads="1"/>
          </p:cNvSpPr>
          <p:nvPr/>
        </p:nvSpPr>
        <p:spPr bwMode="auto">
          <a:xfrm>
            <a:off x="3424238" y="5011738"/>
            <a:ext cx="12779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Anaphase</a:t>
            </a:r>
          </a:p>
        </p:txBody>
      </p:sp>
      <p:sp>
        <p:nvSpPr>
          <p:cNvPr id="554021" name="Oval 37"/>
          <p:cNvSpPr>
            <a:spLocks noChangeArrowheads="1"/>
          </p:cNvSpPr>
          <p:nvPr/>
        </p:nvSpPr>
        <p:spPr bwMode="auto">
          <a:xfrm>
            <a:off x="3105150" y="5000625"/>
            <a:ext cx="254000" cy="24130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4022" name="Text Box 38"/>
          <p:cNvSpPr txBox="1">
            <a:spLocks noChangeArrowheads="1"/>
          </p:cNvSpPr>
          <p:nvPr/>
        </p:nvSpPr>
        <p:spPr bwMode="auto">
          <a:xfrm>
            <a:off x="3154363" y="4995863"/>
            <a:ext cx="153987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66" name="Picture 34" descr="12_10e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1143000"/>
            <a:ext cx="3024187" cy="4572000"/>
          </a:xfrm>
          <a:prstGeom prst="rect">
            <a:avLst/>
          </a:prstGeom>
          <a:noFill/>
        </p:spPr>
      </p:pic>
      <p:sp>
        <p:nvSpPr>
          <p:cNvPr id="556067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12-10e</a:t>
            </a:r>
            <a:endParaRPr lang="en-US" sz="1500"/>
          </a:p>
        </p:txBody>
      </p:sp>
      <p:sp>
        <p:nvSpPr>
          <p:cNvPr id="556068" name="Text Box 36"/>
          <p:cNvSpPr txBox="1">
            <a:spLocks noChangeArrowheads="1"/>
          </p:cNvSpPr>
          <p:nvPr/>
        </p:nvSpPr>
        <p:spPr bwMode="auto">
          <a:xfrm>
            <a:off x="3554413" y="5265738"/>
            <a:ext cx="13160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Telophase</a:t>
            </a:r>
          </a:p>
        </p:txBody>
      </p:sp>
      <p:sp>
        <p:nvSpPr>
          <p:cNvPr id="556069" name="Oval 37"/>
          <p:cNvSpPr>
            <a:spLocks noChangeArrowheads="1"/>
          </p:cNvSpPr>
          <p:nvPr/>
        </p:nvSpPr>
        <p:spPr bwMode="auto">
          <a:xfrm>
            <a:off x="3225800" y="5251450"/>
            <a:ext cx="254000" cy="26035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0" name="Text Box 38"/>
          <p:cNvSpPr txBox="1">
            <a:spLocks noChangeArrowheads="1"/>
          </p:cNvSpPr>
          <p:nvPr/>
        </p:nvSpPr>
        <p:spPr bwMode="auto">
          <a:xfrm>
            <a:off x="3278188" y="5256213"/>
            <a:ext cx="1603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556071" name="Text Box 39"/>
          <p:cNvSpPr txBox="1">
            <a:spLocks noChangeArrowheads="1"/>
          </p:cNvSpPr>
          <p:nvPr/>
        </p:nvSpPr>
        <p:spPr bwMode="auto">
          <a:xfrm>
            <a:off x="3074988" y="1317625"/>
            <a:ext cx="1125537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Cell plate</a:t>
            </a:r>
          </a:p>
        </p:txBody>
      </p:sp>
      <p:sp>
        <p:nvSpPr>
          <p:cNvPr id="556072" name="Text Box 40"/>
          <p:cNvSpPr txBox="1">
            <a:spLocks noChangeArrowheads="1"/>
          </p:cNvSpPr>
          <p:nvPr/>
        </p:nvSpPr>
        <p:spPr bwMode="auto">
          <a:xfrm>
            <a:off x="5135563" y="1150938"/>
            <a:ext cx="750887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10 µm</a:t>
            </a:r>
          </a:p>
        </p:txBody>
      </p:sp>
      <p:sp>
        <p:nvSpPr>
          <p:cNvPr id="556073" name="Line 41"/>
          <p:cNvSpPr>
            <a:spLocks noChangeShapeType="1"/>
          </p:cNvSpPr>
          <p:nvPr/>
        </p:nvSpPr>
        <p:spPr bwMode="auto">
          <a:xfrm>
            <a:off x="3648075" y="1635125"/>
            <a:ext cx="454025" cy="1851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4" name="Line 42"/>
          <p:cNvSpPr>
            <a:spLocks noChangeShapeType="1"/>
          </p:cNvSpPr>
          <p:nvPr/>
        </p:nvSpPr>
        <p:spPr bwMode="auto">
          <a:xfrm>
            <a:off x="5216525" y="1393825"/>
            <a:ext cx="0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5" name="Line 43"/>
          <p:cNvSpPr>
            <a:spLocks noChangeShapeType="1"/>
          </p:cNvSpPr>
          <p:nvPr/>
        </p:nvSpPr>
        <p:spPr bwMode="auto">
          <a:xfrm>
            <a:off x="5838825" y="1390650"/>
            <a:ext cx="0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6" name="Line 44"/>
          <p:cNvSpPr>
            <a:spLocks noChangeShapeType="1"/>
          </p:cNvSpPr>
          <p:nvPr/>
        </p:nvSpPr>
        <p:spPr bwMode="auto">
          <a:xfrm flipV="1">
            <a:off x="5213350" y="1460500"/>
            <a:ext cx="625475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2124</Words>
  <Application>Microsoft Office PowerPoint</Application>
  <PresentationFormat>On-screen Show (4:3)</PresentationFormat>
  <Paragraphs>376</Paragraphs>
  <Slides>43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Mitosis (Exact Cell Duplication)</vt:lpstr>
      <vt:lpstr>Slide 2</vt:lpstr>
      <vt:lpstr>Slide 3</vt:lpstr>
      <vt:lpstr>Prophase</vt:lpstr>
      <vt:lpstr>Mitotic Apparatus</vt:lpstr>
      <vt:lpstr>Slide 6</vt:lpstr>
      <vt:lpstr>Centrosome</vt:lpstr>
      <vt:lpstr>Centrosome Function</vt:lpstr>
      <vt:lpstr>Slide 9</vt:lpstr>
      <vt:lpstr> </vt:lpstr>
      <vt:lpstr>Slide 11</vt:lpstr>
      <vt:lpstr>Centrosome Duplication occurs in Mitosis</vt:lpstr>
      <vt:lpstr>Centrosome movement and the creation of the mitotic apparatus</vt:lpstr>
      <vt:lpstr>Slide 14</vt:lpstr>
      <vt:lpstr>Slide 15</vt:lpstr>
      <vt:lpstr>Kinetochore Fibers</vt:lpstr>
      <vt:lpstr>Function of Kinetochore Fibers</vt:lpstr>
      <vt:lpstr>Slide 18</vt:lpstr>
      <vt:lpstr>Slide 19</vt:lpstr>
      <vt:lpstr>Polar Fibers</vt:lpstr>
      <vt:lpstr>Slide 21</vt:lpstr>
      <vt:lpstr>Slide 22</vt:lpstr>
      <vt:lpstr>Aster (Aster Rays)</vt:lpstr>
      <vt:lpstr>Slide 24</vt:lpstr>
      <vt:lpstr>Prophase</vt:lpstr>
      <vt:lpstr>Slide 26</vt:lpstr>
      <vt:lpstr>Slide 27</vt:lpstr>
      <vt:lpstr>Slide 28</vt:lpstr>
      <vt:lpstr>Metaphase</vt:lpstr>
      <vt:lpstr>Slide 30</vt:lpstr>
      <vt:lpstr>Anaphase</vt:lpstr>
      <vt:lpstr>Slide 32</vt:lpstr>
      <vt:lpstr>Telophase </vt:lpstr>
      <vt:lpstr>Slide 34</vt:lpstr>
      <vt:lpstr>Slide 35</vt:lpstr>
      <vt:lpstr>Cytokinesis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Kingwood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Mitosis (Exact Cell Duplication)</dc:title>
  <dc:creator>HP Authorized Customer</dc:creator>
  <cp:lastModifiedBy>HP Authorized Customer</cp:lastModifiedBy>
  <cp:revision>33</cp:revision>
  <dcterms:created xsi:type="dcterms:W3CDTF">2009-09-19T14:19:31Z</dcterms:created>
  <dcterms:modified xsi:type="dcterms:W3CDTF">2010-08-02T10:49:06Z</dcterms:modified>
</cp:coreProperties>
</file>