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308" r:id="rId11"/>
    <p:sldId id="264" r:id="rId12"/>
    <p:sldId id="265" r:id="rId13"/>
    <p:sldId id="266" r:id="rId14"/>
    <p:sldId id="267" r:id="rId15"/>
    <p:sldId id="268" r:id="rId16"/>
    <p:sldId id="325" r:id="rId17"/>
    <p:sldId id="269" r:id="rId18"/>
    <p:sldId id="270" r:id="rId19"/>
    <p:sldId id="271" r:id="rId20"/>
    <p:sldId id="324" r:id="rId21"/>
    <p:sldId id="272" r:id="rId22"/>
    <p:sldId id="273" r:id="rId23"/>
    <p:sldId id="274" r:id="rId24"/>
    <p:sldId id="321" r:id="rId25"/>
    <p:sldId id="322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309" r:id="rId47"/>
    <p:sldId id="310" r:id="rId48"/>
    <p:sldId id="311" r:id="rId49"/>
    <p:sldId id="312" r:id="rId50"/>
    <p:sldId id="295" r:id="rId51"/>
    <p:sldId id="296" r:id="rId52"/>
    <p:sldId id="297" r:id="rId53"/>
    <p:sldId id="298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3" r:id="rId62"/>
    <p:sldId id="299" r:id="rId63"/>
    <p:sldId id="300" r:id="rId64"/>
    <p:sldId id="301" r:id="rId65"/>
    <p:sldId id="320" r:id="rId66"/>
    <p:sldId id="302" r:id="rId67"/>
    <p:sldId id="303" r:id="rId68"/>
    <p:sldId id="304" r:id="rId69"/>
    <p:sldId id="305" r:id="rId70"/>
    <p:sldId id="306" r:id="rId71"/>
    <p:sldId id="307" r:id="rId7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2" autoAdjust="0"/>
    <p:restoredTop sz="95842" autoAdjust="0"/>
  </p:normalViewPr>
  <p:slideViewPr>
    <p:cSldViewPr>
      <p:cViewPr varScale="1">
        <p:scale>
          <a:sx n="75" d="100"/>
          <a:sy n="75" d="100"/>
        </p:scale>
        <p:origin x="-90" y="-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latin typeface="Arial" pitchFamily="34" charset="0"/>
              </a:rPr>
              <a:t>prepared by </a:t>
            </a:r>
          </a:p>
          <a:p>
            <a:r>
              <a:rPr lang="en-US" sz="2000">
                <a:latin typeface="Arial" pitchFamily="34" charset="0"/>
              </a:rPr>
              <a:t>Janice Meeking, </a:t>
            </a:r>
          </a:p>
          <a:p>
            <a:r>
              <a:rPr lang="en-US" sz="2000">
                <a:latin typeface="Arial" pitchFamily="34" charset="0"/>
              </a:rPr>
              <a:t>Mount Royal College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098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and Community College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neuromuscular_junction.mp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9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486400" y="4086225"/>
            <a:ext cx="3657600" cy="2286000"/>
          </a:xfrm>
        </p:spPr>
        <p:txBody>
          <a:bodyPr/>
          <a:lstStyle/>
          <a:p>
            <a:r>
              <a:rPr lang="en-US" dirty="0" smtClean="0"/>
              <a:t>Muscle 1</a:t>
            </a:r>
          </a:p>
          <a:p>
            <a:r>
              <a:rPr lang="en-US" dirty="0" smtClean="0"/>
              <a:t>Mike Clark, M.D.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Types of Muscle Tissue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Skeletal muscle tissue:</a:t>
            </a:r>
          </a:p>
          <a:p>
            <a:pPr marL="879475" lvl="1" indent="-533400"/>
            <a:r>
              <a:rPr lang="en-US"/>
              <a:t>Attached to bones and skin</a:t>
            </a:r>
          </a:p>
          <a:p>
            <a:pPr marL="879475" lvl="1" indent="-533400"/>
            <a:r>
              <a:rPr lang="en-US"/>
              <a:t>Striated </a:t>
            </a:r>
          </a:p>
          <a:p>
            <a:pPr marL="879475" lvl="1" indent="-533400"/>
            <a:r>
              <a:rPr lang="en-US"/>
              <a:t>Voluntary (i.e., conscious control)</a:t>
            </a:r>
          </a:p>
          <a:p>
            <a:pPr marL="879475" lvl="1" indent="-533400"/>
            <a:r>
              <a:rPr lang="en-US"/>
              <a:t>Powerful</a:t>
            </a:r>
          </a:p>
          <a:p>
            <a:pPr marL="879475" lvl="1" indent="-533400"/>
            <a:r>
              <a:rPr lang="en-US"/>
              <a:t>Primary topic of this chapter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Types of Muscle Tissue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 startAt="2"/>
            </a:pPr>
            <a:r>
              <a:rPr lang="en-US"/>
              <a:t>Cardiac muscle tissue:</a:t>
            </a:r>
          </a:p>
          <a:p>
            <a:pPr marL="879475" lvl="1" indent="-533400"/>
            <a:r>
              <a:rPr lang="en-US"/>
              <a:t>Only in the heart </a:t>
            </a:r>
          </a:p>
          <a:p>
            <a:pPr marL="879475" lvl="1" indent="-533400"/>
            <a:r>
              <a:rPr lang="en-US"/>
              <a:t>Striated </a:t>
            </a:r>
          </a:p>
          <a:p>
            <a:pPr marL="879475" lvl="1" indent="-533400"/>
            <a:r>
              <a:rPr lang="en-US"/>
              <a:t>Involuntary</a:t>
            </a:r>
          </a:p>
          <a:p>
            <a:pPr marL="879475" lvl="1" indent="-533400"/>
            <a:r>
              <a:rPr lang="en-US"/>
              <a:t>More details in Chapter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Types of Muscle Tissue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 startAt="3"/>
            </a:pPr>
            <a:r>
              <a:rPr lang="en-US"/>
              <a:t>Smooth muscle tissue:</a:t>
            </a:r>
          </a:p>
          <a:p>
            <a:pPr marL="879475" lvl="1" indent="-533400"/>
            <a:r>
              <a:rPr lang="en-US"/>
              <a:t>In the walls of hollow organs, e.g., stomach, urinary bladder, and airways</a:t>
            </a:r>
          </a:p>
          <a:p>
            <a:pPr marL="879475" lvl="1" indent="-533400"/>
            <a:r>
              <a:rPr lang="en-US"/>
              <a:t>Not striated</a:t>
            </a:r>
          </a:p>
          <a:p>
            <a:pPr marL="879475" lvl="1" indent="-533400"/>
            <a:r>
              <a:rPr lang="en-US"/>
              <a:t>Involuntary</a:t>
            </a:r>
          </a:p>
          <a:p>
            <a:pPr marL="879475" lvl="1" indent="-533400"/>
            <a:r>
              <a:rPr lang="en-US"/>
              <a:t>More details later in this chapter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8307388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Table 9.3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 cstate="print"/>
          <a:srcRect b="5185"/>
          <a:stretch>
            <a:fillRect/>
          </a:stretch>
        </p:blipFill>
        <p:spPr bwMode="auto">
          <a:xfrm>
            <a:off x="225425" y="404813"/>
            <a:ext cx="8689975" cy="5908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Characteristics of Muscle Tissue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Excitability (responsiveness or irritability): ability to receive and respond to stimuli</a:t>
            </a:r>
          </a:p>
          <a:p>
            <a:r>
              <a:rPr lang="en-US" dirty="0"/>
              <a:t>Contractility: ability to shorten when stimulated</a:t>
            </a:r>
          </a:p>
          <a:p>
            <a:r>
              <a:rPr lang="en-US" dirty="0"/>
              <a:t>Extensibility: ability to be stretched </a:t>
            </a:r>
          </a:p>
          <a:p>
            <a:r>
              <a:rPr lang="en-US" dirty="0"/>
              <a:t>Elasticity: ability to recoil to resting </a:t>
            </a:r>
            <a:r>
              <a:rPr lang="en-US" dirty="0" smtClean="0"/>
              <a:t>length</a:t>
            </a:r>
          </a:p>
          <a:p>
            <a:r>
              <a:rPr lang="en-US" dirty="0" smtClean="0"/>
              <a:t>Conductivity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Muscle </a:t>
            </a:r>
            <a:r>
              <a:rPr lang="en-US" dirty="0"/>
              <a:t>Functions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0375" indent="-460375">
              <a:buFont typeface="Times" charset="0"/>
              <a:buAutoNum type="arabicPeriod"/>
            </a:pPr>
            <a:r>
              <a:rPr lang="en-US"/>
              <a:t>Movement of bones or fluids (e.g., blood)</a:t>
            </a:r>
          </a:p>
          <a:p>
            <a:pPr marL="460375" indent="-460375">
              <a:buFont typeface="Times" charset="0"/>
              <a:buAutoNum type="arabicPeriod"/>
            </a:pPr>
            <a:r>
              <a:rPr lang="en-US"/>
              <a:t>Maintaining posture and body position </a:t>
            </a:r>
          </a:p>
          <a:p>
            <a:pPr marL="460375" indent="-460375">
              <a:buFont typeface="Times" charset="0"/>
              <a:buAutoNum type="arabicPeriod"/>
            </a:pPr>
            <a:r>
              <a:rPr lang="en-US"/>
              <a:t>Stabilizing joints</a:t>
            </a:r>
          </a:p>
          <a:p>
            <a:pPr marL="460375" indent="-460375">
              <a:buFont typeface="Times" charset="0"/>
              <a:buAutoNum type="arabicPeriod"/>
            </a:pPr>
            <a:r>
              <a:rPr lang="en-US"/>
              <a:t>Heat generation (especially skeletal muscle)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Skeletal Muscle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3965575"/>
          </a:xfrm>
        </p:spPr>
        <p:txBody>
          <a:bodyPr/>
          <a:lstStyle/>
          <a:p>
            <a:r>
              <a:rPr lang="en-US"/>
              <a:t>Each muscle is served by one artery, one nerve, and one or more veins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Skeletal Muscle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3965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Connective tissue sheaths of skeletal muscle: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Epimysium: dense regular connective tissue surrounding entire muscle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Perimysium: fibrous connective tissue surrounding fascicles (groups of muscle fibers)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Endomysium: fine areolar connective tissue surrounding each muscle fiber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</a:t>
            </a:r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2" cstate="print"/>
          <a:srcRect t="15392"/>
          <a:stretch>
            <a:fillRect/>
          </a:stretch>
        </p:blipFill>
        <p:spPr bwMode="auto">
          <a:xfrm>
            <a:off x="396875" y="920750"/>
            <a:ext cx="8231188" cy="4965700"/>
          </a:xfrm>
          <a:prstGeom prst="rect">
            <a:avLst/>
          </a:prstGeom>
          <a:noFill/>
        </p:spPr>
      </p:pic>
      <p:sp>
        <p:nvSpPr>
          <p:cNvPr id="17418" name="Freeform 10"/>
          <p:cNvSpPr>
            <a:spLocks/>
          </p:cNvSpPr>
          <p:nvPr/>
        </p:nvSpPr>
        <p:spPr bwMode="auto">
          <a:xfrm>
            <a:off x="6575425" y="1773238"/>
            <a:ext cx="654050" cy="228600"/>
          </a:xfrm>
          <a:custGeom>
            <a:avLst/>
            <a:gdLst/>
            <a:ahLst/>
            <a:cxnLst>
              <a:cxn ang="0">
                <a:pos x="412" y="0"/>
              </a:cxn>
              <a:cxn ang="0">
                <a:pos x="342" y="0"/>
              </a:cxn>
              <a:cxn ang="0">
                <a:pos x="0" y="144"/>
              </a:cxn>
            </a:cxnLst>
            <a:rect l="0" t="0" r="r" b="b"/>
            <a:pathLst>
              <a:path w="412" h="144">
                <a:moveTo>
                  <a:pt x="412" y="0"/>
                </a:moveTo>
                <a:lnTo>
                  <a:pt x="342" y="0"/>
                </a:lnTo>
                <a:lnTo>
                  <a:pt x="0" y="144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6057900" y="2386013"/>
            <a:ext cx="1171575" cy="209550"/>
          </a:xfrm>
          <a:custGeom>
            <a:avLst/>
            <a:gdLst/>
            <a:ahLst/>
            <a:cxnLst>
              <a:cxn ang="0">
                <a:pos x="738" y="132"/>
              </a:cxn>
              <a:cxn ang="0">
                <a:pos x="668" y="132"/>
              </a:cxn>
              <a:cxn ang="0">
                <a:pos x="0" y="0"/>
              </a:cxn>
            </a:cxnLst>
            <a:rect l="0" t="0" r="r" b="b"/>
            <a:pathLst>
              <a:path w="738" h="132">
                <a:moveTo>
                  <a:pt x="738" y="132"/>
                </a:moveTo>
                <a:lnTo>
                  <a:pt x="668" y="132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4062413" y="3670300"/>
            <a:ext cx="1887537" cy="641350"/>
          </a:xfrm>
          <a:custGeom>
            <a:avLst/>
            <a:gdLst/>
            <a:ahLst/>
            <a:cxnLst>
              <a:cxn ang="0">
                <a:pos x="0" y="404"/>
              </a:cxn>
              <a:cxn ang="0">
                <a:pos x="1055" y="0"/>
              </a:cxn>
              <a:cxn ang="0">
                <a:pos x="1189" y="0"/>
              </a:cxn>
            </a:cxnLst>
            <a:rect l="0" t="0" r="r" b="b"/>
            <a:pathLst>
              <a:path w="1189" h="404">
                <a:moveTo>
                  <a:pt x="0" y="404"/>
                </a:moveTo>
                <a:lnTo>
                  <a:pt x="1055" y="0"/>
                </a:lnTo>
                <a:lnTo>
                  <a:pt x="1189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4256088" y="3390900"/>
            <a:ext cx="1693862" cy="412750"/>
          </a:xfrm>
          <a:custGeom>
            <a:avLst/>
            <a:gdLst/>
            <a:ahLst/>
            <a:cxnLst>
              <a:cxn ang="0">
                <a:pos x="0" y="260"/>
              </a:cxn>
              <a:cxn ang="0">
                <a:pos x="933" y="0"/>
              </a:cxn>
              <a:cxn ang="0">
                <a:pos x="1067" y="0"/>
              </a:cxn>
            </a:cxnLst>
            <a:rect l="0" t="0" r="r" b="b"/>
            <a:pathLst>
              <a:path w="1067" h="260">
                <a:moveTo>
                  <a:pt x="0" y="260"/>
                </a:moveTo>
                <a:lnTo>
                  <a:pt x="933" y="0"/>
                </a:lnTo>
                <a:lnTo>
                  <a:pt x="1067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>
            <a:off x="4430713" y="4244975"/>
            <a:ext cx="2160587" cy="220663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1019" y="0"/>
              </a:cxn>
              <a:cxn ang="0">
                <a:pos x="1303" y="0"/>
              </a:cxn>
            </a:cxnLst>
            <a:rect l="0" t="0" r="r" b="b"/>
            <a:pathLst>
              <a:path w="1303" h="144">
                <a:moveTo>
                  <a:pt x="0" y="144"/>
                </a:moveTo>
                <a:lnTo>
                  <a:pt x="1019" y="0"/>
                </a:lnTo>
                <a:lnTo>
                  <a:pt x="1303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>
            <a:off x="1408113" y="4699000"/>
            <a:ext cx="558800" cy="695325"/>
          </a:xfrm>
          <a:custGeom>
            <a:avLst/>
            <a:gdLst/>
            <a:ahLst/>
            <a:cxnLst>
              <a:cxn ang="0">
                <a:pos x="0" y="438"/>
              </a:cxn>
              <a:cxn ang="0">
                <a:pos x="0" y="316"/>
              </a:cxn>
              <a:cxn ang="0">
                <a:pos x="352" y="0"/>
              </a:cxn>
            </a:cxnLst>
            <a:rect l="0" t="0" r="r" b="b"/>
            <a:pathLst>
              <a:path w="352" h="438">
                <a:moveTo>
                  <a:pt x="0" y="438"/>
                </a:moveTo>
                <a:lnTo>
                  <a:pt x="0" y="316"/>
                </a:lnTo>
                <a:lnTo>
                  <a:pt x="35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Freeform 16"/>
          <p:cNvSpPr>
            <a:spLocks/>
          </p:cNvSpPr>
          <p:nvPr/>
        </p:nvSpPr>
        <p:spPr bwMode="auto">
          <a:xfrm>
            <a:off x="6061075" y="5064125"/>
            <a:ext cx="1127125" cy="488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0" y="308"/>
              </a:cxn>
              <a:cxn ang="0">
                <a:pos x="710" y="308"/>
              </a:cxn>
            </a:cxnLst>
            <a:rect l="0" t="0" r="r" b="b"/>
            <a:pathLst>
              <a:path w="710" h="308">
                <a:moveTo>
                  <a:pt x="0" y="0"/>
                </a:moveTo>
                <a:lnTo>
                  <a:pt x="630" y="308"/>
                </a:lnTo>
                <a:lnTo>
                  <a:pt x="710" y="30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Freeform 17"/>
          <p:cNvSpPr>
            <a:spLocks/>
          </p:cNvSpPr>
          <p:nvPr/>
        </p:nvSpPr>
        <p:spPr bwMode="auto">
          <a:xfrm>
            <a:off x="1884363" y="1887538"/>
            <a:ext cx="958850" cy="647700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604" y="0"/>
              </a:cxn>
              <a:cxn ang="0">
                <a:pos x="604" y="244"/>
              </a:cxn>
            </a:cxnLst>
            <a:rect l="0" t="0" r="r" b="b"/>
            <a:pathLst>
              <a:path w="604" h="408">
                <a:moveTo>
                  <a:pt x="0" y="408"/>
                </a:moveTo>
                <a:lnTo>
                  <a:pt x="604" y="0"/>
                </a:lnTo>
                <a:lnTo>
                  <a:pt x="604" y="24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2674938" y="5146675"/>
            <a:ext cx="1587" cy="2476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2843213" y="1789113"/>
            <a:ext cx="1587" cy="1079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>
            <a:off x="782638" y="2171700"/>
            <a:ext cx="412750" cy="952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1347788" y="1741488"/>
            <a:ext cx="2222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6673850" y="1268413"/>
            <a:ext cx="530225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6680200" y="1268413"/>
            <a:ext cx="5302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Freeform 24"/>
          <p:cNvSpPr>
            <a:spLocks/>
          </p:cNvSpPr>
          <p:nvPr/>
        </p:nvSpPr>
        <p:spPr bwMode="auto">
          <a:xfrm>
            <a:off x="6543675" y="1779588"/>
            <a:ext cx="654050" cy="228600"/>
          </a:xfrm>
          <a:custGeom>
            <a:avLst/>
            <a:gdLst/>
            <a:ahLst/>
            <a:cxnLst>
              <a:cxn ang="0">
                <a:pos x="412" y="0"/>
              </a:cxn>
              <a:cxn ang="0">
                <a:pos x="342" y="0"/>
              </a:cxn>
              <a:cxn ang="0">
                <a:pos x="0" y="144"/>
              </a:cxn>
            </a:cxnLst>
            <a:rect l="0" t="0" r="r" b="b"/>
            <a:pathLst>
              <a:path w="412" h="144">
                <a:moveTo>
                  <a:pt x="412" y="0"/>
                </a:moveTo>
                <a:lnTo>
                  <a:pt x="342" y="0"/>
                </a:lnTo>
                <a:lnTo>
                  <a:pt x="0" y="14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Freeform 25"/>
          <p:cNvSpPr>
            <a:spLocks/>
          </p:cNvSpPr>
          <p:nvPr/>
        </p:nvSpPr>
        <p:spPr bwMode="auto">
          <a:xfrm>
            <a:off x="6032500" y="2379663"/>
            <a:ext cx="1171575" cy="209550"/>
          </a:xfrm>
          <a:custGeom>
            <a:avLst/>
            <a:gdLst/>
            <a:ahLst/>
            <a:cxnLst>
              <a:cxn ang="0">
                <a:pos x="738" y="132"/>
              </a:cxn>
              <a:cxn ang="0">
                <a:pos x="668" y="132"/>
              </a:cxn>
              <a:cxn ang="0">
                <a:pos x="0" y="0"/>
              </a:cxn>
            </a:cxnLst>
            <a:rect l="0" t="0" r="r" b="b"/>
            <a:pathLst>
              <a:path w="738" h="132">
                <a:moveTo>
                  <a:pt x="738" y="132"/>
                </a:moveTo>
                <a:lnTo>
                  <a:pt x="668" y="132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6292850" y="2166938"/>
            <a:ext cx="936625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6261100" y="2170113"/>
            <a:ext cx="9366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1593850" y="1609725"/>
            <a:ext cx="571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Bone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777875" y="5394325"/>
            <a:ext cx="1295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Perimysium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6642100" y="4121150"/>
            <a:ext cx="21209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Endomysium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(between individual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muscle fibers)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7239000" y="5419725"/>
            <a:ext cx="1333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5988050" y="3536950"/>
            <a:ext cx="2768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Fascicle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(wrapped by perimysium)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2235200" y="1514475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Epimysium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1222375" y="2051050"/>
            <a:ext cx="825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Tendon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7242175" y="1152525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Epimysium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7245350" y="2473325"/>
            <a:ext cx="13335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Muscle fiber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in middle of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 fascicle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000750" y="3276600"/>
            <a:ext cx="1409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Blood vessel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7245350" y="1654175"/>
            <a:ext cx="1295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Perimysium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7242175" y="2047875"/>
            <a:ext cx="1435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Endomysium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2263775" y="5394325"/>
            <a:ext cx="901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Fascicle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492125" y="5613400"/>
            <a:ext cx="330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4924425" y="3178175"/>
            <a:ext cx="330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Skeletal Muscle: Attachments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Muscles attach:</a:t>
            </a:r>
          </a:p>
          <a:p>
            <a:pPr lvl="1"/>
            <a:r>
              <a:rPr lang="en-US"/>
              <a:t>Directly—epimysium of muscle is fused to the periosteum of bone or perichondrium of cartilage</a:t>
            </a:r>
          </a:p>
          <a:p>
            <a:pPr lvl="1"/>
            <a:r>
              <a:rPr lang="en-US"/>
              <a:t>Indirectly—connective tissue wrappings extend beyond the muscle as a ropelike tendon or sheetlike aponeurosis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8307388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Table 9.1</a:t>
            </a:r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549275"/>
            <a:ext cx="8535987" cy="4203700"/>
          </a:xfrm>
          <a:prstGeom prst="rect">
            <a:avLst/>
          </a:prstGeom>
          <a:noFill/>
        </p:spPr>
      </p:pic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3" cstate="print"/>
          <a:srcRect t="18768" b="40869"/>
          <a:stretch>
            <a:fillRect/>
          </a:stretch>
        </p:blipFill>
        <p:spPr bwMode="auto">
          <a:xfrm>
            <a:off x="303213" y="4403725"/>
            <a:ext cx="8535987" cy="1768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Microscopic Anatomy of a Skeletal Muscle Fiber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Cylindrical cell 10 to 100 </a:t>
            </a:r>
            <a:r>
              <a:rPr lang="en-US">
                <a:sym typeface="Symbol" pitchFamily="18" charset="2"/>
              </a:rPr>
              <a:t></a:t>
            </a:r>
            <a:r>
              <a:rPr lang="en-US"/>
              <a:t>m in diameter, up to 30 cm long</a:t>
            </a:r>
          </a:p>
          <a:p>
            <a:r>
              <a:rPr lang="en-US"/>
              <a:t>Multiple peripheral nuclei</a:t>
            </a:r>
          </a:p>
          <a:p>
            <a:r>
              <a:rPr lang="en-US"/>
              <a:t>Many mitochondria</a:t>
            </a:r>
          </a:p>
          <a:p>
            <a:r>
              <a:rPr lang="en-US"/>
              <a:t>Glycosomes for glycogen storage, myoglobin for O</a:t>
            </a:r>
            <a:r>
              <a:rPr lang="en-US" baseline="-25000"/>
              <a:t>2</a:t>
            </a:r>
            <a:r>
              <a:rPr lang="en-US"/>
              <a:t> storage</a:t>
            </a:r>
          </a:p>
          <a:p>
            <a:r>
              <a:rPr lang="en-US"/>
              <a:t>Also contain myofibrils, sarcoplasmic reticulum, and T tubules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Myofibrils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Densely packed, rodlike elements </a:t>
            </a:r>
          </a:p>
          <a:p>
            <a:r>
              <a:rPr lang="en-US"/>
              <a:t> ~80% of cell volume </a:t>
            </a:r>
          </a:p>
          <a:p>
            <a:r>
              <a:rPr lang="en-US"/>
              <a:t>Exhibit striations: perfectly aligned repeating series of dark A bands and light I bands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8307388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Table 9.1</a:t>
            </a:r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549275"/>
            <a:ext cx="8535987" cy="4203700"/>
          </a:xfrm>
          <a:prstGeom prst="rect">
            <a:avLst/>
          </a:prstGeom>
          <a:noFill/>
        </p:spPr>
      </p:pic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3" cstate="print"/>
          <a:srcRect t="18768" b="40869"/>
          <a:stretch>
            <a:fillRect/>
          </a:stretch>
        </p:blipFill>
        <p:spPr bwMode="auto">
          <a:xfrm>
            <a:off x="303213" y="4403725"/>
            <a:ext cx="8535987" cy="1768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8973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2" cstate="print"/>
          <a:srcRect t="17528" b="17528"/>
          <a:stretch>
            <a:fillRect/>
          </a:stretch>
        </p:blipFill>
        <p:spPr bwMode="auto">
          <a:xfrm>
            <a:off x="387350" y="819150"/>
            <a:ext cx="8320088" cy="3811588"/>
          </a:xfrm>
          <a:prstGeom prst="rect">
            <a:avLst/>
          </a:prstGeom>
          <a:noFill/>
        </p:spPr>
      </p:pic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6297613" y="1589088"/>
            <a:ext cx="654050" cy="1587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6265863" y="2649538"/>
            <a:ext cx="673100" cy="1587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6284913" y="1589088"/>
            <a:ext cx="6540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6265863" y="2649538"/>
            <a:ext cx="6731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V="1">
            <a:off x="6684963" y="3638550"/>
            <a:ext cx="1587" cy="323850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4533900" y="4267200"/>
            <a:ext cx="1588" cy="333375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3133725" y="3800475"/>
            <a:ext cx="1588" cy="793750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Freeform 19"/>
          <p:cNvSpPr>
            <a:spLocks/>
          </p:cNvSpPr>
          <p:nvPr/>
        </p:nvSpPr>
        <p:spPr bwMode="auto">
          <a:xfrm>
            <a:off x="1514475" y="3803650"/>
            <a:ext cx="190500" cy="104775"/>
          </a:xfrm>
          <a:custGeom>
            <a:avLst/>
            <a:gdLst/>
            <a:ahLst/>
            <a:cxnLst>
              <a:cxn ang="0">
                <a:pos x="120" y="2"/>
              </a:cxn>
              <a:cxn ang="0">
                <a:pos x="120" y="66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120" h="66">
                <a:moveTo>
                  <a:pt x="120" y="2"/>
                </a:moveTo>
                <a:lnTo>
                  <a:pt x="120" y="66"/>
                </a:lnTo>
                <a:lnTo>
                  <a:pt x="0" y="66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1612900" y="3914775"/>
            <a:ext cx="1588" cy="682625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 flipV="1">
            <a:off x="6684963" y="3638550"/>
            <a:ext cx="1587" cy="3302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533900" y="4267200"/>
            <a:ext cx="1588" cy="3397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>
            <a:off x="3133725" y="3800475"/>
            <a:ext cx="1588" cy="7969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4" name="Freeform 24"/>
          <p:cNvSpPr>
            <a:spLocks/>
          </p:cNvSpPr>
          <p:nvPr/>
        </p:nvSpPr>
        <p:spPr bwMode="auto">
          <a:xfrm>
            <a:off x="1514475" y="3803650"/>
            <a:ext cx="190500" cy="104775"/>
          </a:xfrm>
          <a:custGeom>
            <a:avLst/>
            <a:gdLst/>
            <a:ahLst/>
            <a:cxnLst>
              <a:cxn ang="0">
                <a:pos x="120" y="2"/>
              </a:cxn>
              <a:cxn ang="0">
                <a:pos x="120" y="66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120" h="66">
                <a:moveTo>
                  <a:pt x="120" y="2"/>
                </a:moveTo>
                <a:lnTo>
                  <a:pt x="120" y="66"/>
                </a:lnTo>
                <a:lnTo>
                  <a:pt x="0" y="6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1612900" y="3914775"/>
            <a:ext cx="1588" cy="6826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4052888" y="4616450"/>
            <a:ext cx="989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Nucleus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2459038" y="4616450"/>
            <a:ext cx="1438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Light I band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881063" y="4616450"/>
            <a:ext cx="1497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Dark A band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6973888" y="1454150"/>
            <a:ext cx="1509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6973888" y="2514600"/>
            <a:ext cx="1763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Mitochondrion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452438" y="5045075"/>
            <a:ext cx="8304212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</a:t>
            </a:r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Diagram of </a:t>
            </a: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part of a muscle fiber </a:t>
            </a:r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showing the myofibrils. One</a:t>
            </a:r>
            <a:br>
              <a:rPr lang="en-US" sz="2000" b="1">
                <a:solidFill>
                  <a:srgbClr val="231F20"/>
                </a:solidFill>
                <a:latin typeface="Arial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myofibril</a:t>
            </a:r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 is extended afrom the cut end of the fiber.</a:t>
            </a:r>
            <a:endParaRPr lang="en-US" sz="1800" b="1">
              <a:latin typeface="Arial" pitchFamily="34" charset="0"/>
            </a:endParaRPr>
          </a:p>
          <a:p>
            <a:endParaRPr lang="en-US" sz="1800">
              <a:latin typeface="Arial" pitchFamily="34" charset="0"/>
            </a:endParaRPr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6269038" y="3940175"/>
            <a:ext cx="11985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Myofibril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Sarcomere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Smallest contractile unit (functional unit) of a muscle fiber</a:t>
            </a:r>
          </a:p>
          <a:p>
            <a:r>
              <a:rPr lang="en-US"/>
              <a:t>The region of a myofibril between two successive Z discs</a:t>
            </a:r>
          </a:p>
          <a:p>
            <a:r>
              <a:rPr lang="en-US"/>
              <a:t>Composed of thick and thin myofilaments made of contractile proteins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Features of a Sarcomere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Thick filaments: run the entire length of an A band</a:t>
            </a:r>
          </a:p>
          <a:p>
            <a:pPr>
              <a:lnSpc>
                <a:spcPct val="90000"/>
              </a:lnSpc>
            </a:pPr>
            <a:r>
              <a:rPr lang="en-US" sz="2600"/>
              <a:t>Thin filaments: run the length of the I band and partway into the A band</a:t>
            </a:r>
          </a:p>
          <a:p>
            <a:pPr>
              <a:lnSpc>
                <a:spcPct val="90000"/>
              </a:lnSpc>
            </a:pPr>
            <a:r>
              <a:rPr lang="en-US" sz="2600"/>
              <a:t>Z disc: coin-shaped sheet of proteins that anchors the thin filaments and connects myofibrils to one another</a:t>
            </a:r>
          </a:p>
          <a:p>
            <a:pPr>
              <a:lnSpc>
                <a:spcPct val="90000"/>
              </a:lnSpc>
            </a:pPr>
            <a:r>
              <a:rPr lang="en-US" sz="2600"/>
              <a:t>H zone: lighter midregion where filaments do not overlap </a:t>
            </a:r>
          </a:p>
          <a:p>
            <a:pPr>
              <a:lnSpc>
                <a:spcPct val="90000"/>
              </a:lnSpc>
            </a:pPr>
            <a:r>
              <a:rPr lang="en-US" sz="2600"/>
              <a:t>M line: line of protein myomesin that holds adjacent thick filaments together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-7938" y="111125"/>
            <a:ext cx="9144001" cy="814388"/>
          </a:xfrm>
        </p:spPr>
        <p:txBody>
          <a:bodyPr/>
          <a:lstStyle/>
          <a:p>
            <a:pPr eaLnBrk="1" hangingPunct="1"/>
            <a:r>
              <a:rPr lang="en-US" altLang="en-US" sz="4000"/>
              <a:t>Dystrophin</a:t>
            </a:r>
            <a:endParaRPr lang="en-US" altLang="en-US" sz="3800"/>
          </a:p>
        </p:txBody>
      </p:sp>
      <p:pic>
        <p:nvPicPr>
          <p:cNvPr id="59395" name="Picture 42" descr="Z:\Graphics\Powerpoint\MH_DCM\MH_DCM-TEXTEDIT PROJECTS\SALADIN 7e\Final files\chapt11\chapt11_labeled\sal03717_11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44563"/>
            <a:ext cx="5729288" cy="480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0" y="6604000"/>
            <a:ext cx="8785225" cy="2079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3821113" y="5761038"/>
            <a:ext cx="1335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40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Symbol" panose="05050102010706020507" pitchFamily="18" charset="2"/>
              <a:buChar char="·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669999"/>
              </a:buClr>
              <a:buSzPct val="100000"/>
              <a:buFont typeface="Symbol" panose="05050102010706020507" pitchFamily="18" charset="2"/>
              <a:buChar char="·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  <a:cs typeface="ヒラギノ角ゴ Pro W3"/>
              </a:rPr>
              <a:t>Figure 11.4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7975600" y="6581775"/>
            <a:ext cx="1168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9.2c, d</a:t>
            </a:r>
          </a:p>
        </p:txBody>
      </p:sp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2" cstate="print"/>
          <a:srcRect t="30943"/>
          <a:stretch>
            <a:fillRect/>
          </a:stretch>
        </p:blipFill>
        <p:spPr bwMode="auto">
          <a:xfrm>
            <a:off x="1897063" y="714375"/>
            <a:ext cx="5356225" cy="2606675"/>
          </a:xfrm>
          <a:prstGeom prst="rect">
            <a:avLst/>
          </a:prstGeom>
          <a:noFill/>
        </p:spPr>
      </p:pic>
      <p:sp>
        <p:nvSpPr>
          <p:cNvPr id="31757" name="Freeform 13"/>
          <p:cNvSpPr>
            <a:spLocks/>
          </p:cNvSpPr>
          <p:nvPr/>
        </p:nvSpPr>
        <p:spPr bwMode="auto">
          <a:xfrm>
            <a:off x="4405313" y="1163638"/>
            <a:ext cx="244475" cy="87312"/>
          </a:xfrm>
          <a:custGeom>
            <a:avLst/>
            <a:gdLst/>
            <a:ahLst/>
            <a:cxnLst>
              <a:cxn ang="0">
                <a:pos x="239" y="0"/>
              </a:cxn>
              <a:cxn ang="0">
                <a:pos x="0" y="0"/>
              </a:cxn>
              <a:cxn ang="0">
                <a:pos x="0" y="86"/>
              </a:cxn>
            </a:cxnLst>
            <a:rect l="0" t="0" r="r" b="b"/>
            <a:pathLst>
              <a:path w="239" h="86">
                <a:moveTo>
                  <a:pt x="239" y="0"/>
                </a:moveTo>
                <a:lnTo>
                  <a:pt x="0" y="0"/>
                </a:lnTo>
                <a:lnTo>
                  <a:pt x="0" y="8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V="1">
            <a:off x="4649788" y="1163638"/>
            <a:ext cx="1587" cy="8731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 flipV="1">
            <a:off x="4524375" y="1112838"/>
            <a:ext cx="0" cy="476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3468688" y="2295525"/>
            <a:ext cx="1587" cy="63500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5484813" y="2295525"/>
            <a:ext cx="0" cy="63500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4498975" y="2295525"/>
            <a:ext cx="1588" cy="63500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3530600" y="1109663"/>
            <a:ext cx="0" cy="141287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5407025" y="1109663"/>
            <a:ext cx="0" cy="200025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3530600" y="1112838"/>
            <a:ext cx="0" cy="13811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5407025" y="1112838"/>
            <a:ext cx="0" cy="19685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>
            <a:off x="6418263" y="2297113"/>
            <a:ext cx="1587" cy="55562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>
            <a:off x="6418263" y="2297113"/>
            <a:ext cx="1587" cy="6191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>
            <a:off x="2189163" y="1087438"/>
            <a:ext cx="1587" cy="306387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Line 26"/>
          <p:cNvSpPr>
            <a:spLocks noChangeShapeType="1"/>
          </p:cNvSpPr>
          <p:nvPr/>
        </p:nvSpPr>
        <p:spPr bwMode="auto">
          <a:xfrm>
            <a:off x="2189163" y="1084263"/>
            <a:ext cx="1587" cy="30956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Line 27"/>
          <p:cNvSpPr>
            <a:spLocks noChangeShapeType="1"/>
          </p:cNvSpPr>
          <p:nvPr/>
        </p:nvSpPr>
        <p:spPr bwMode="auto">
          <a:xfrm>
            <a:off x="2319338" y="2065338"/>
            <a:ext cx="1587" cy="239712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Line 28"/>
          <p:cNvSpPr>
            <a:spLocks noChangeShapeType="1"/>
          </p:cNvSpPr>
          <p:nvPr/>
        </p:nvSpPr>
        <p:spPr bwMode="auto">
          <a:xfrm>
            <a:off x="2319338" y="2058988"/>
            <a:ext cx="1587" cy="24606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>
            <a:off x="3468688" y="2295525"/>
            <a:ext cx="1587" cy="635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>
            <a:off x="5484813" y="2295525"/>
            <a:ext cx="0" cy="635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>
            <a:off x="4498975" y="2295525"/>
            <a:ext cx="1588" cy="635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3265488" y="2365375"/>
            <a:ext cx="4508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I band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77" name="Rectangle 33"/>
          <p:cNvSpPr>
            <a:spLocks noChangeArrowheads="1"/>
          </p:cNvSpPr>
          <p:nvPr/>
        </p:nvSpPr>
        <p:spPr bwMode="auto">
          <a:xfrm>
            <a:off x="5267325" y="2365375"/>
            <a:ext cx="4508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I band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78" name="Rectangle 34"/>
          <p:cNvSpPr>
            <a:spLocks noChangeArrowheads="1"/>
          </p:cNvSpPr>
          <p:nvPr/>
        </p:nvSpPr>
        <p:spPr bwMode="auto">
          <a:xfrm>
            <a:off x="4121150" y="2365375"/>
            <a:ext cx="7842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  band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Sarcomere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79" name="Rectangle 35"/>
          <p:cNvSpPr>
            <a:spLocks noChangeArrowheads="1"/>
          </p:cNvSpPr>
          <p:nvPr/>
        </p:nvSpPr>
        <p:spPr bwMode="auto">
          <a:xfrm>
            <a:off x="4281488" y="928688"/>
            <a:ext cx="50006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H zone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0" name="Rectangle 36"/>
          <p:cNvSpPr>
            <a:spLocks noChangeArrowheads="1"/>
          </p:cNvSpPr>
          <p:nvPr/>
        </p:nvSpPr>
        <p:spPr bwMode="auto">
          <a:xfrm>
            <a:off x="1914525" y="723900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Thin (actin)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filament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1914525" y="2322513"/>
            <a:ext cx="1076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Thick (myosin)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filament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3319463" y="928688"/>
            <a:ext cx="4413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Z disc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5192713" y="928688"/>
            <a:ext cx="4413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Z disc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4" name="Rectangle 40"/>
          <p:cNvSpPr>
            <a:spLocks noChangeArrowheads="1"/>
          </p:cNvSpPr>
          <p:nvPr/>
        </p:nvSpPr>
        <p:spPr bwMode="auto">
          <a:xfrm>
            <a:off x="6216650" y="2365375"/>
            <a:ext cx="4333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 line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1914525" y="2805113"/>
            <a:ext cx="219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(c)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2176463" y="2817813"/>
            <a:ext cx="5002212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Small part of one </a:t>
            </a: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myofibril enlarged</a:t>
            </a:r>
            <a:r>
              <a:rPr lang="en-US" sz="1200">
                <a:latin typeface="Arial Black" pitchFamily="34" charset="0"/>
              </a:rPr>
              <a:t> to show the myofilaments</a:t>
            </a:r>
            <a:endParaRPr lang="en-US" sz="1200">
              <a:latin typeface="Arial" pitchFamily="34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responsible for the banding pattern. Each </a:t>
            </a: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sarcomere</a:t>
            </a:r>
            <a:r>
              <a:rPr lang="en-US" sz="1200" b="1">
                <a:solidFill>
                  <a:srgbClr val="231F20"/>
                </a:solidFill>
                <a:latin typeface="Arial Black" pitchFamily="34" charset="0"/>
              </a:rPr>
              <a:t> </a:t>
            </a: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extends from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one Z disc to the next.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787" name="AutoShape 43"/>
          <p:cNvSpPr>
            <a:spLocks/>
          </p:cNvSpPr>
          <p:nvPr/>
        </p:nvSpPr>
        <p:spPr bwMode="auto">
          <a:xfrm rot="16200000">
            <a:off x="3395663" y="1936750"/>
            <a:ext cx="146050" cy="561975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88" name="AutoShape 44"/>
          <p:cNvSpPr>
            <a:spLocks/>
          </p:cNvSpPr>
          <p:nvPr/>
        </p:nvSpPr>
        <p:spPr bwMode="auto">
          <a:xfrm rot="16200000">
            <a:off x="4380707" y="1558131"/>
            <a:ext cx="146050" cy="1331913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89" name="AutoShape 45"/>
          <p:cNvSpPr>
            <a:spLocks/>
          </p:cNvSpPr>
          <p:nvPr/>
        </p:nvSpPr>
        <p:spPr bwMode="auto">
          <a:xfrm rot="16200000">
            <a:off x="5405438" y="1906587"/>
            <a:ext cx="141288" cy="639763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90" name="AutoShape 46"/>
          <p:cNvSpPr>
            <a:spLocks/>
          </p:cNvSpPr>
          <p:nvPr/>
        </p:nvSpPr>
        <p:spPr bwMode="auto">
          <a:xfrm rot="16200000">
            <a:off x="6356351" y="2146300"/>
            <a:ext cx="146050" cy="155575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en-US" sz="1200">
              <a:latin typeface="Arial" pitchFamily="34" charset="0"/>
            </a:endParaRPr>
          </a:p>
        </p:txBody>
      </p:sp>
      <p:pic>
        <p:nvPicPr>
          <p:cNvPr id="31792" name="Picture 48" descr="fIgure_09_02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1500" y="3738563"/>
            <a:ext cx="5338763" cy="2032000"/>
          </a:xfrm>
          <a:prstGeom prst="rect">
            <a:avLst/>
          </a:prstGeom>
          <a:noFill/>
        </p:spPr>
      </p:pic>
      <p:sp>
        <p:nvSpPr>
          <p:cNvPr id="31793" name="Freeform 49"/>
          <p:cNvSpPr>
            <a:spLocks/>
          </p:cNvSpPr>
          <p:nvPr/>
        </p:nvSpPr>
        <p:spPr bwMode="auto">
          <a:xfrm>
            <a:off x="5140325" y="4922838"/>
            <a:ext cx="1166813" cy="117475"/>
          </a:xfrm>
          <a:custGeom>
            <a:avLst/>
            <a:gdLst/>
            <a:ahLst/>
            <a:cxnLst>
              <a:cxn ang="0">
                <a:pos x="1150" y="116"/>
              </a:cxn>
              <a:cxn ang="0">
                <a:pos x="252" y="116"/>
              </a:cxn>
              <a:cxn ang="0">
                <a:pos x="0" y="0"/>
              </a:cxn>
            </a:cxnLst>
            <a:rect l="0" t="0" r="r" b="b"/>
            <a:pathLst>
              <a:path w="1150" h="116">
                <a:moveTo>
                  <a:pt x="1150" y="116"/>
                </a:moveTo>
                <a:lnTo>
                  <a:pt x="252" y="116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4" name="Freeform 50"/>
          <p:cNvSpPr>
            <a:spLocks/>
          </p:cNvSpPr>
          <p:nvPr/>
        </p:nvSpPr>
        <p:spPr bwMode="auto">
          <a:xfrm>
            <a:off x="5592763" y="4565650"/>
            <a:ext cx="714375" cy="150813"/>
          </a:xfrm>
          <a:custGeom>
            <a:avLst/>
            <a:gdLst/>
            <a:ahLst/>
            <a:cxnLst>
              <a:cxn ang="0">
                <a:pos x="704" y="150"/>
              </a:cxn>
              <a:cxn ang="0">
                <a:pos x="650" y="150"/>
              </a:cxn>
              <a:cxn ang="0">
                <a:pos x="0" y="0"/>
              </a:cxn>
            </a:cxnLst>
            <a:rect l="0" t="0" r="r" b="b"/>
            <a:pathLst>
              <a:path w="704" h="150">
                <a:moveTo>
                  <a:pt x="704" y="150"/>
                </a:moveTo>
                <a:lnTo>
                  <a:pt x="650" y="15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5" name="Line 51"/>
          <p:cNvSpPr>
            <a:spLocks noChangeShapeType="1"/>
          </p:cNvSpPr>
          <p:nvPr/>
        </p:nvSpPr>
        <p:spPr bwMode="auto">
          <a:xfrm flipH="1">
            <a:off x="6134100" y="4716463"/>
            <a:ext cx="117475" cy="11112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6" name="Line 52"/>
          <p:cNvSpPr>
            <a:spLocks noChangeShapeType="1"/>
          </p:cNvSpPr>
          <p:nvPr/>
        </p:nvSpPr>
        <p:spPr bwMode="auto">
          <a:xfrm>
            <a:off x="4108450" y="4208463"/>
            <a:ext cx="1588" cy="523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7" name="Line 53"/>
          <p:cNvSpPr>
            <a:spLocks noChangeShapeType="1"/>
          </p:cNvSpPr>
          <p:nvPr/>
        </p:nvSpPr>
        <p:spPr bwMode="auto">
          <a:xfrm>
            <a:off x="2460625" y="4206875"/>
            <a:ext cx="1588" cy="282575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8" name="Line 54"/>
          <p:cNvSpPr>
            <a:spLocks noChangeShapeType="1"/>
          </p:cNvSpPr>
          <p:nvPr/>
        </p:nvSpPr>
        <p:spPr bwMode="auto">
          <a:xfrm flipV="1">
            <a:off x="5613400" y="4387850"/>
            <a:ext cx="688975" cy="3175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9" name="Line 55"/>
          <p:cNvSpPr>
            <a:spLocks noChangeShapeType="1"/>
          </p:cNvSpPr>
          <p:nvPr/>
        </p:nvSpPr>
        <p:spPr bwMode="auto">
          <a:xfrm flipV="1">
            <a:off x="5613400" y="4387850"/>
            <a:ext cx="693738" cy="31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0" name="Freeform 56"/>
          <p:cNvSpPr>
            <a:spLocks/>
          </p:cNvSpPr>
          <p:nvPr/>
        </p:nvSpPr>
        <p:spPr bwMode="auto">
          <a:xfrm>
            <a:off x="5140325" y="4922838"/>
            <a:ext cx="1166813" cy="117475"/>
          </a:xfrm>
          <a:custGeom>
            <a:avLst/>
            <a:gdLst/>
            <a:ahLst/>
            <a:cxnLst>
              <a:cxn ang="0">
                <a:pos x="1150" y="116"/>
              </a:cxn>
              <a:cxn ang="0">
                <a:pos x="252" y="116"/>
              </a:cxn>
              <a:cxn ang="0">
                <a:pos x="0" y="0"/>
              </a:cxn>
            </a:cxnLst>
            <a:rect l="0" t="0" r="r" b="b"/>
            <a:pathLst>
              <a:path w="1150" h="116">
                <a:moveTo>
                  <a:pt x="1150" y="116"/>
                </a:moveTo>
                <a:lnTo>
                  <a:pt x="252" y="11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1" name="Line 57"/>
          <p:cNvSpPr>
            <a:spLocks noChangeShapeType="1"/>
          </p:cNvSpPr>
          <p:nvPr/>
        </p:nvSpPr>
        <p:spPr bwMode="auto">
          <a:xfrm>
            <a:off x="5761038" y="4200525"/>
            <a:ext cx="1587" cy="119063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2" name="Line 58"/>
          <p:cNvSpPr>
            <a:spLocks noChangeShapeType="1"/>
          </p:cNvSpPr>
          <p:nvPr/>
        </p:nvSpPr>
        <p:spPr bwMode="auto">
          <a:xfrm>
            <a:off x="5761038" y="4200525"/>
            <a:ext cx="1587" cy="11906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3" name="Line 59"/>
          <p:cNvSpPr>
            <a:spLocks noChangeShapeType="1"/>
          </p:cNvSpPr>
          <p:nvPr/>
        </p:nvSpPr>
        <p:spPr bwMode="auto">
          <a:xfrm>
            <a:off x="2460625" y="4208463"/>
            <a:ext cx="1588" cy="2809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4" name="Freeform 60"/>
          <p:cNvSpPr>
            <a:spLocks/>
          </p:cNvSpPr>
          <p:nvPr/>
        </p:nvSpPr>
        <p:spPr bwMode="auto">
          <a:xfrm>
            <a:off x="5592763" y="4565650"/>
            <a:ext cx="714375" cy="150813"/>
          </a:xfrm>
          <a:custGeom>
            <a:avLst/>
            <a:gdLst/>
            <a:ahLst/>
            <a:cxnLst>
              <a:cxn ang="0">
                <a:pos x="704" y="150"/>
              </a:cxn>
              <a:cxn ang="0">
                <a:pos x="650" y="150"/>
              </a:cxn>
              <a:cxn ang="0">
                <a:pos x="0" y="0"/>
              </a:cxn>
            </a:cxnLst>
            <a:rect l="0" t="0" r="r" b="b"/>
            <a:pathLst>
              <a:path w="704" h="150">
                <a:moveTo>
                  <a:pt x="704" y="150"/>
                </a:moveTo>
                <a:lnTo>
                  <a:pt x="650" y="15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5" name="Line 61"/>
          <p:cNvSpPr>
            <a:spLocks noChangeShapeType="1"/>
          </p:cNvSpPr>
          <p:nvPr/>
        </p:nvSpPr>
        <p:spPr bwMode="auto">
          <a:xfrm flipH="1">
            <a:off x="6134100" y="4716463"/>
            <a:ext cx="117475" cy="11112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6" name="Rectangle 62"/>
          <p:cNvSpPr>
            <a:spLocks noChangeArrowheads="1"/>
          </p:cNvSpPr>
          <p:nvPr/>
        </p:nvSpPr>
        <p:spPr bwMode="auto">
          <a:xfrm>
            <a:off x="2244725" y="4030663"/>
            <a:ext cx="4413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Z disc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807" name="Rectangle 63"/>
          <p:cNvSpPr>
            <a:spLocks noChangeArrowheads="1"/>
          </p:cNvSpPr>
          <p:nvPr/>
        </p:nvSpPr>
        <p:spPr bwMode="auto">
          <a:xfrm>
            <a:off x="5540375" y="4030663"/>
            <a:ext cx="4413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Z disc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808" name="Rectangle 64"/>
          <p:cNvSpPr>
            <a:spLocks noChangeArrowheads="1"/>
          </p:cNvSpPr>
          <p:nvPr/>
        </p:nvSpPr>
        <p:spPr bwMode="auto">
          <a:xfrm>
            <a:off x="3898900" y="4033838"/>
            <a:ext cx="4333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 line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809" name="Rectangle 65"/>
          <p:cNvSpPr>
            <a:spLocks noChangeArrowheads="1"/>
          </p:cNvSpPr>
          <p:nvPr/>
        </p:nvSpPr>
        <p:spPr bwMode="auto">
          <a:xfrm>
            <a:off x="3660775" y="3800475"/>
            <a:ext cx="7842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Sarcomere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810" name="Rectangle 66"/>
          <p:cNvSpPr>
            <a:spLocks noChangeArrowheads="1"/>
          </p:cNvSpPr>
          <p:nvPr/>
        </p:nvSpPr>
        <p:spPr bwMode="auto">
          <a:xfrm>
            <a:off x="6332538" y="4298950"/>
            <a:ext cx="82391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Thin (actin)</a:t>
            </a:r>
          </a:p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filament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811" name="Rectangle 67"/>
          <p:cNvSpPr>
            <a:spLocks noChangeArrowheads="1"/>
          </p:cNvSpPr>
          <p:nvPr/>
        </p:nvSpPr>
        <p:spPr bwMode="auto">
          <a:xfrm>
            <a:off x="6332538" y="4951413"/>
            <a:ext cx="635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Thick</a:t>
            </a:r>
          </a:p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(myosin)</a:t>
            </a:r>
            <a:endParaRPr lang="en-US" sz="12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filament</a:t>
            </a:r>
          </a:p>
        </p:txBody>
      </p:sp>
      <p:sp>
        <p:nvSpPr>
          <p:cNvPr id="31812" name="Rectangle 68"/>
          <p:cNvSpPr>
            <a:spLocks noChangeArrowheads="1"/>
          </p:cNvSpPr>
          <p:nvPr/>
        </p:nvSpPr>
        <p:spPr bwMode="auto">
          <a:xfrm>
            <a:off x="6323013" y="4624388"/>
            <a:ext cx="915987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Elastic (titin)</a:t>
            </a:r>
          </a:p>
          <a:p>
            <a:pPr>
              <a:lnSpc>
                <a:spcPct val="90000"/>
              </a:lnSpc>
            </a:pP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filaments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31813" name="Rectangle 69"/>
          <p:cNvSpPr>
            <a:spLocks noChangeArrowheads="1"/>
          </p:cNvSpPr>
          <p:nvPr/>
        </p:nvSpPr>
        <p:spPr bwMode="auto">
          <a:xfrm>
            <a:off x="1919288" y="5741988"/>
            <a:ext cx="219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(d)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31814" name="Rectangle 70"/>
          <p:cNvSpPr>
            <a:spLocks noChangeArrowheads="1"/>
          </p:cNvSpPr>
          <p:nvPr/>
        </p:nvSpPr>
        <p:spPr bwMode="auto">
          <a:xfrm>
            <a:off x="2182813" y="5743575"/>
            <a:ext cx="5119687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Enlargement of one sarcomere</a:t>
            </a:r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 (sectioned lengthwise). Notice the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myosin heads on the thick filaments.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31815" name="AutoShape 71"/>
          <p:cNvSpPr>
            <a:spLocks/>
          </p:cNvSpPr>
          <p:nvPr/>
        </p:nvSpPr>
        <p:spPr bwMode="auto">
          <a:xfrm rot="16200000">
            <a:off x="4084637" y="4210051"/>
            <a:ext cx="53975" cy="158750"/>
          </a:xfrm>
          <a:prstGeom prst="rightBracket">
            <a:avLst>
              <a:gd name="adj" fmla="val 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rot="10800000" flipV="1">
            <a:off x="5791200" y="3429000"/>
            <a:ext cx="1447800" cy="1066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6" name="TextBox 65"/>
          <p:cNvSpPr txBox="1"/>
          <p:nvPr/>
        </p:nvSpPr>
        <p:spPr>
          <a:xfrm>
            <a:off x="7086600" y="3124200"/>
            <a:ext cx="2146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Alpha Actinin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Ultrastructure of Thick Filament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Composed of the protein myosin</a:t>
            </a:r>
          </a:p>
          <a:p>
            <a:pPr lvl="1"/>
            <a:r>
              <a:rPr lang="en-US" sz="2400"/>
              <a:t>Myosin tails contain: </a:t>
            </a:r>
          </a:p>
          <a:p>
            <a:pPr lvl="2"/>
            <a:r>
              <a:rPr lang="en-US" sz="2400"/>
              <a:t>2 interwoven, heavy polypeptide chains</a:t>
            </a:r>
          </a:p>
          <a:p>
            <a:pPr lvl="1"/>
            <a:r>
              <a:rPr lang="en-US" sz="2400"/>
              <a:t>Myosin heads contain: </a:t>
            </a:r>
          </a:p>
          <a:p>
            <a:pPr lvl="2"/>
            <a:r>
              <a:rPr lang="en-US" sz="2400"/>
              <a:t>2 smaller, light polypeptide chains that act as cross bridges during contraction </a:t>
            </a:r>
          </a:p>
          <a:p>
            <a:pPr lvl="2"/>
            <a:r>
              <a:rPr lang="en-US" sz="2400"/>
              <a:t>Binding sites for actin of thin filaments</a:t>
            </a:r>
          </a:p>
          <a:p>
            <a:pPr lvl="2"/>
            <a:r>
              <a:rPr lang="en-US" sz="2400"/>
              <a:t>Binding sites for ATP</a:t>
            </a:r>
          </a:p>
          <a:p>
            <a:pPr lvl="2"/>
            <a:r>
              <a:rPr lang="en-US" sz="2400"/>
              <a:t>ATPase enzymes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Ultrastructure of Thin Filament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Twisted double strand of fibrous protein F actin</a:t>
            </a:r>
          </a:p>
          <a:p>
            <a:r>
              <a:rPr lang="en-US"/>
              <a:t>F actin consists of G (globular) actin subunits </a:t>
            </a:r>
          </a:p>
          <a:p>
            <a:r>
              <a:rPr lang="en-US"/>
              <a:t>G actin bears active sites for myosin head attachment during contraction</a:t>
            </a:r>
          </a:p>
          <a:p>
            <a:r>
              <a:rPr lang="en-US"/>
              <a:t>Tropomyosin and troponin: regulatory proteins bound to actin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it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9144000" cy="131856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itin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10337292" cy="170261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9.3</a:t>
            </a:r>
          </a:p>
        </p:txBody>
      </p:sp>
      <p:pic>
        <p:nvPicPr>
          <p:cNvPr id="37897" name="Picture 9" descr="fIgure_09_03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23863"/>
            <a:ext cx="8231188" cy="5868987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2622550" y="4262438"/>
            <a:ext cx="327025" cy="17145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98" y="0"/>
              </a:cxn>
              <a:cxn ang="0">
                <a:pos x="206" y="0"/>
              </a:cxn>
            </a:cxnLst>
            <a:rect l="0" t="0" r="r" b="b"/>
            <a:pathLst>
              <a:path w="206" h="108">
                <a:moveTo>
                  <a:pt x="0" y="108"/>
                </a:moveTo>
                <a:lnTo>
                  <a:pt x="98" y="0"/>
                </a:lnTo>
                <a:lnTo>
                  <a:pt x="20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1"/>
          <p:cNvSpPr>
            <a:spLocks/>
          </p:cNvSpPr>
          <p:nvPr/>
        </p:nvSpPr>
        <p:spPr bwMode="auto">
          <a:xfrm>
            <a:off x="1158875" y="5611813"/>
            <a:ext cx="444500" cy="57150"/>
          </a:xfrm>
          <a:custGeom>
            <a:avLst/>
            <a:gdLst/>
            <a:ahLst/>
            <a:cxnLst>
              <a:cxn ang="0">
                <a:pos x="280" y="0"/>
              </a:cxn>
              <a:cxn ang="0">
                <a:pos x="262" y="36"/>
              </a:cxn>
              <a:cxn ang="0">
                <a:pos x="0" y="36"/>
              </a:cxn>
            </a:cxnLst>
            <a:rect l="0" t="0" r="r" b="b"/>
            <a:pathLst>
              <a:path w="280" h="36">
                <a:moveTo>
                  <a:pt x="280" y="0"/>
                </a:moveTo>
                <a:lnTo>
                  <a:pt x="262" y="36"/>
                </a:lnTo>
                <a:lnTo>
                  <a:pt x="0" y="3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Freeform 12"/>
          <p:cNvSpPr>
            <a:spLocks/>
          </p:cNvSpPr>
          <p:nvPr/>
        </p:nvSpPr>
        <p:spPr bwMode="auto">
          <a:xfrm>
            <a:off x="1752600" y="5691188"/>
            <a:ext cx="117475" cy="206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30"/>
              </a:cxn>
              <a:cxn ang="0">
                <a:pos x="74" y="130"/>
              </a:cxn>
            </a:cxnLst>
            <a:rect l="0" t="0" r="r" b="b"/>
            <a:pathLst>
              <a:path w="74" h="130">
                <a:moveTo>
                  <a:pt x="0" y="0"/>
                </a:moveTo>
                <a:lnTo>
                  <a:pt x="0" y="130"/>
                </a:lnTo>
                <a:lnTo>
                  <a:pt x="74" y="13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3559175" y="5580063"/>
            <a:ext cx="1588" cy="1206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5265738" y="4627563"/>
            <a:ext cx="1587" cy="1047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6462713" y="4627563"/>
            <a:ext cx="1587" cy="1047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Freeform 16"/>
          <p:cNvSpPr>
            <a:spLocks/>
          </p:cNvSpPr>
          <p:nvPr/>
        </p:nvSpPr>
        <p:spPr bwMode="auto">
          <a:xfrm>
            <a:off x="6926263" y="4535488"/>
            <a:ext cx="260350" cy="238125"/>
          </a:xfrm>
          <a:custGeom>
            <a:avLst/>
            <a:gdLst/>
            <a:ahLst/>
            <a:cxnLst>
              <a:cxn ang="0">
                <a:pos x="0" y="150"/>
              </a:cxn>
              <a:cxn ang="0">
                <a:pos x="96" y="0"/>
              </a:cxn>
              <a:cxn ang="0">
                <a:pos x="164" y="0"/>
              </a:cxn>
            </a:cxnLst>
            <a:rect l="0" t="0" r="r" b="b"/>
            <a:pathLst>
              <a:path w="164" h="150">
                <a:moveTo>
                  <a:pt x="0" y="150"/>
                </a:moveTo>
                <a:lnTo>
                  <a:pt x="96" y="0"/>
                </a:lnTo>
                <a:lnTo>
                  <a:pt x="16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Freeform 17"/>
          <p:cNvSpPr>
            <a:spLocks/>
          </p:cNvSpPr>
          <p:nvPr/>
        </p:nvSpPr>
        <p:spPr bwMode="auto">
          <a:xfrm>
            <a:off x="1704975" y="5437188"/>
            <a:ext cx="234950" cy="79375"/>
          </a:xfrm>
          <a:custGeom>
            <a:avLst/>
            <a:gdLst/>
            <a:ahLst/>
            <a:cxnLst>
              <a:cxn ang="0">
                <a:pos x="148" y="50"/>
              </a:cxn>
              <a:cxn ang="0">
                <a:pos x="64" y="50"/>
              </a:cxn>
              <a:cxn ang="0">
                <a:pos x="0" y="0"/>
              </a:cxn>
            </a:cxnLst>
            <a:rect l="0" t="0" r="r" b="b"/>
            <a:pathLst>
              <a:path w="148" h="50">
                <a:moveTo>
                  <a:pt x="148" y="50"/>
                </a:moveTo>
                <a:lnTo>
                  <a:pt x="64" y="5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Freeform 18"/>
          <p:cNvSpPr>
            <a:spLocks/>
          </p:cNvSpPr>
          <p:nvPr/>
        </p:nvSpPr>
        <p:spPr bwMode="auto">
          <a:xfrm>
            <a:off x="6964363" y="5481638"/>
            <a:ext cx="371475" cy="73025"/>
          </a:xfrm>
          <a:custGeom>
            <a:avLst/>
            <a:gdLst/>
            <a:ahLst/>
            <a:cxnLst>
              <a:cxn ang="0">
                <a:pos x="234" y="0"/>
              </a:cxn>
              <a:cxn ang="0">
                <a:pos x="152" y="0"/>
              </a:cxn>
              <a:cxn ang="0">
                <a:pos x="0" y="46"/>
              </a:cxn>
            </a:cxnLst>
            <a:rect l="0" t="0" r="r" b="b"/>
            <a:pathLst>
              <a:path w="234" h="46">
                <a:moveTo>
                  <a:pt x="234" y="0"/>
                </a:moveTo>
                <a:lnTo>
                  <a:pt x="152" y="0"/>
                </a:lnTo>
                <a:lnTo>
                  <a:pt x="0" y="4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 flipH="1">
            <a:off x="1654175" y="5516563"/>
            <a:ext cx="1524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H="1">
            <a:off x="6643688" y="5481638"/>
            <a:ext cx="561975" cy="3111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710238" y="5691188"/>
            <a:ext cx="98425" cy="155575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38" y="98"/>
              </a:cxn>
              <a:cxn ang="0">
                <a:pos x="62" y="0"/>
              </a:cxn>
            </a:cxnLst>
            <a:rect l="0" t="0" r="r" b="b"/>
            <a:pathLst>
              <a:path w="62" h="98">
                <a:moveTo>
                  <a:pt x="0" y="98"/>
                </a:moveTo>
                <a:lnTo>
                  <a:pt x="38" y="98"/>
                </a:lnTo>
                <a:lnTo>
                  <a:pt x="6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1549400" y="5278438"/>
            <a:ext cx="19050" cy="149225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24"/>
              </a:cxn>
              <a:cxn ang="0">
                <a:pos x="0" y="94"/>
              </a:cxn>
            </a:cxnLst>
            <a:rect l="0" t="0" r="r" b="b"/>
            <a:pathLst>
              <a:path w="12" h="94">
                <a:moveTo>
                  <a:pt x="12" y="0"/>
                </a:moveTo>
                <a:lnTo>
                  <a:pt x="12" y="24"/>
                </a:lnTo>
                <a:lnTo>
                  <a:pt x="0" y="9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5770563" y="5846763"/>
            <a:ext cx="222250" cy="3810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1568450" y="5316538"/>
            <a:ext cx="50800" cy="6032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>
            <a:off x="5938838" y="2314575"/>
            <a:ext cx="1778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 flipH="1">
            <a:off x="3025775" y="2101850"/>
            <a:ext cx="1619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 flipV="1">
            <a:off x="4546600" y="781050"/>
            <a:ext cx="1588" cy="571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 flipV="1">
            <a:off x="2847975" y="4081463"/>
            <a:ext cx="1588" cy="698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 flipV="1">
            <a:off x="6329363" y="4297363"/>
            <a:ext cx="1587" cy="698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8" name="Line 30"/>
          <p:cNvSpPr>
            <a:spLocks noChangeShapeType="1"/>
          </p:cNvSpPr>
          <p:nvPr/>
        </p:nvSpPr>
        <p:spPr bwMode="auto">
          <a:xfrm>
            <a:off x="2857500" y="6040438"/>
            <a:ext cx="1588" cy="698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>
            <a:off x="6659563" y="6040438"/>
            <a:ext cx="1587" cy="698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>
            <a:off x="4573588" y="2435225"/>
            <a:ext cx="1587" cy="539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1890713" y="5805488"/>
            <a:ext cx="17700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Flexible hinge region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3398838" y="5395913"/>
            <a:ext cx="30480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Tail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4751388" y="4433888"/>
            <a:ext cx="11223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Tropomyosin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6075363" y="4437063"/>
            <a:ext cx="7667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7212013" y="4437063"/>
            <a:ext cx="4429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2982913" y="4173538"/>
            <a:ext cx="10715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Myosin head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715963" y="5554663"/>
            <a:ext cx="63817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ATP-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binding</a:t>
            </a:r>
            <a:endParaRPr lang="en-US" sz="18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site</a:t>
            </a:r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1960563" y="5427663"/>
            <a:ext cx="5318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Heads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29" name="Rectangle 41"/>
          <p:cNvSpPr>
            <a:spLocks noChangeArrowheads="1"/>
          </p:cNvSpPr>
          <p:nvPr/>
        </p:nvSpPr>
        <p:spPr bwMode="auto">
          <a:xfrm>
            <a:off x="7364413" y="5386388"/>
            <a:ext cx="99377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Active sites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for myosin</a:t>
            </a:r>
            <a:endParaRPr lang="en-US" sz="18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attachment </a:t>
            </a:r>
          </a:p>
        </p:txBody>
      </p:sp>
      <p:sp>
        <p:nvSpPr>
          <p:cNvPr id="37930" name="Rectangle 42"/>
          <p:cNvSpPr>
            <a:spLocks noChangeArrowheads="1"/>
          </p:cNvSpPr>
          <p:nvPr/>
        </p:nvSpPr>
        <p:spPr bwMode="auto">
          <a:xfrm>
            <a:off x="4954588" y="5551488"/>
            <a:ext cx="7858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Actin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subunits </a:t>
            </a:r>
          </a:p>
        </p:txBody>
      </p:sp>
      <p:sp>
        <p:nvSpPr>
          <p:cNvPr id="37931" name="Rectangle 43"/>
          <p:cNvSpPr>
            <a:spLocks noChangeArrowheads="1"/>
          </p:cNvSpPr>
          <p:nvPr/>
        </p:nvSpPr>
        <p:spPr bwMode="auto">
          <a:xfrm>
            <a:off x="715963" y="5097463"/>
            <a:ext cx="15922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Actin-binding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32" name="Rectangle 44"/>
          <p:cNvSpPr>
            <a:spLocks noChangeArrowheads="1"/>
          </p:cNvSpPr>
          <p:nvPr/>
        </p:nvSpPr>
        <p:spPr bwMode="auto">
          <a:xfrm>
            <a:off x="1811338" y="3043238"/>
            <a:ext cx="140493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Thick filament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37933" name="Rectangle 45"/>
          <p:cNvSpPr>
            <a:spLocks noChangeArrowheads="1"/>
          </p:cNvSpPr>
          <p:nvPr/>
        </p:nvSpPr>
        <p:spPr bwMode="auto">
          <a:xfrm>
            <a:off x="515938" y="3230563"/>
            <a:ext cx="403383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Each thick filament consists of many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myosin molecules whose heads protrude </a:t>
            </a:r>
            <a:endParaRPr lang="en-US" sz="180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at opposite ends of the filament.</a:t>
            </a:r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5999163" y="3043238"/>
            <a:ext cx="12858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Thin filament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4681538" y="3230563"/>
            <a:ext cx="37750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A thin filament consists of two strands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of actin subunits twisted into a helix </a:t>
            </a:r>
            <a:endParaRPr lang="en-US" sz="180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plus two types of regulatory proteins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(troponin and tropomyosin).</a:t>
            </a:r>
          </a:p>
        </p:txBody>
      </p:sp>
      <p:sp>
        <p:nvSpPr>
          <p:cNvPr id="37936" name="Rectangle 48"/>
          <p:cNvSpPr>
            <a:spLocks noChangeArrowheads="1"/>
          </p:cNvSpPr>
          <p:nvPr/>
        </p:nvSpPr>
        <p:spPr bwMode="auto">
          <a:xfrm>
            <a:off x="6135688" y="2201863"/>
            <a:ext cx="110172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Thin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37" name="Rectangle 49"/>
          <p:cNvSpPr>
            <a:spLocks noChangeArrowheads="1"/>
          </p:cNvSpPr>
          <p:nvPr/>
        </p:nvSpPr>
        <p:spPr bwMode="auto">
          <a:xfrm>
            <a:off x="1811338" y="1985963"/>
            <a:ext cx="119062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Thick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38" name="Rectangle 50"/>
          <p:cNvSpPr>
            <a:spLocks noChangeArrowheads="1"/>
          </p:cNvSpPr>
          <p:nvPr/>
        </p:nvSpPr>
        <p:spPr bwMode="auto">
          <a:xfrm>
            <a:off x="2544763" y="2449513"/>
            <a:ext cx="417353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In the center of the sarcomere, the thick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filaments lack myosin heads. Myosin heads </a:t>
            </a:r>
            <a:endParaRPr lang="en-US" sz="18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are present only in areas of myosin-actin overlap.</a:t>
            </a:r>
          </a:p>
        </p:txBody>
      </p:sp>
      <p:sp>
        <p:nvSpPr>
          <p:cNvPr id="37939" name="Rectangle 51"/>
          <p:cNvSpPr>
            <a:spLocks noChangeArrowheads="1"/>
          </p:cNvSpPr>
          <p:nvPr/>
        </p:nvSpPr>
        <p:spPr bwMode="auto">
          <a:xfrm>
            <a:off x="2790825" y="373063"/>
            <a:ext cx="3509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Longitudinal section of filaments</a:t>
            </a:r>
          </a:p>
          <a:p>
            <a:pPr algn="ctr"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within one sarcomere of a myofibril </a:t>
            </a:r>
          </a:p>
        </p:txBody>
      </p:sp>
      <p:sp>
        <p:nvSpPr>
          <p:cNvPr id="37940" name="Rectangle 52"/>
          <p:cNvSpPr>
            <a:spLocks noChangeArrowheads="1"/>
          </p:cNvSpPr>
          <p:nvPr/>
        </p:nvSpPr>
        <p:spPr bwMode="auto">
          <a:xfrm>
            <a:off x="1751013" y="3890963"/>
            <a:ext cx="21748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Portion of a thick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41" name="Rectangle 53"/>
          <p:cNvSpPr>
            <a:spLocks noChangeArrowheads="1"/>
          </p:cNvSpPr>
          <p:nvPr/>
        </p:nvSpPr>
        <p:spPr bwMode="auto">
          <a:xfrm>
            <a:off x="5345113" y="4119563"/>
            <a:ext cx="20859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Portion of a thin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42" name="Rectangle 54"/>
          <p:cNvSpPr>
            <a:spLocks noChangeArrowheads="1"/>
          </p:cNvSpPr>
          <p:nvPr/>
        </p:nvSpPr>
        <p:spPr bwMode="auto">
          <a:xfrm>
            <a:off x="2135188" y="6075363"/>
            <a:ext cx="14271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Myosin molecule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43" name="Rectangle 55"/>
          <p:cNvSpPr>
            <a:spLocks noChangeArrowheads="1"/>
          </p:cNvSpPr>
          <p:nvPr/>
        </p:nvSpPr>
        <p:spPr bwMode="auto">
          <a:xfrm>
            <a:off x="6030913" y="6088063"/>
            <a:ext cx="122872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Actin subunits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7944" name="Freeform 56"/>
          <p:cNvSpPr>
            <a:spLocks/>
          </p:cNvSpPr>
          <p:nvPr/>
        </p:nvSpPr>
        <p:spPr bwMode="auto">
          <a:xfrm rot="16200000" flipH="1">
            <a:off x="4522787" y="-519112"/>
            <a:ext cx="61913" cy="2782888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45" name="Freeform 57"/>
          <p:cNvSpPr>
            <a:spLocks/>
          </p:cNvSpPr>
          <p:nvPr/>
        </p:nvSpPr>
        <p:spPr bwMode="auto">
          <a:xfrm rot="5400000" flipH="1">
            <a:off x="4529137" y="2152651"/>
            <a:ext cx="73025" cy="48895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46" name="Freeform 58"/>
          <p:cNvSpPr>
            <a:spLocks/>
          </p:cNvSpPr>
          <p:nvPr/>
        </p:nvSpPr>
        <p:spPr bwMode="auto">
          <a:xfrm rot="16200000" flipH="1">
            <a:off x="2833688" y="2820988"/>
            <a:ext cx="68262" cy="2735262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47" name="Freeform 59"/>
          <p:cNvSpPr>
            <a:spLocks/>
          </p:cNvSpPr>
          <p:nvPr/>
        </p:nvSpPr>
        <p:spPr bwMode="auto">
          <a:xfrm rot="16200000" flipH="1">
            <a:off x="6315869" y="3036094"/>
            <a:ext cx="68262" cy="273685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48" name="Freeform 60"/>
          <p:cNvSpPr>
            <a:spLocks/>
          </p:cNvSpPr>
          <p:nvPr/>
        </p:nvSpPr>
        <p:spPr bwMode="auto">
          <a:xfrm rot="5400000" flipH="1">
            <a:off x="6603207" y="4252119"/>
            <a:ext cx="82550" cy="3494087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49" name="Freeform 61"/>
          <p:cNvSpPr>
            <a:spLocks/>
          </p:cNvSpPr>
          <p:nvPr/>
        </p:nvSpPr>
        <p:spPr bwMode="auto">
          <a:xfrm rot="5400000" flipH="1">
            <a:off x="2840037" y="4633913"/>
            <a:ext cx="73025" cy="273685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Sarcoplasmic Reticulum (SR)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 of smooth endoplasmic reticulum surrounding each myofibril</a:t>
            </a:r>
          </a:p>
          <a:p>
            <a:r>
              <a:rPr lang="en-US"/>
              <a:t>Pairs of terminal cisternae form perpendicular cross channels</a:t>
            </a:r>
          </a:p>
          <a:p>
            <a:r>
              <a:rPr lang="en-US"/>
              <a:t>Functions in the regulation of intracellular Ca</a:t>
            </a:r>
            <a:r>
              <a:rPr lang="en-US" baseline="30000"/>
              <a:t>2+</a:t>
            </a:r>
            <a:r>
              <a:rPr lang="en-US"/>
              <a:t> levels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Tubules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Continuous with the sarcolemma</a:t>
            </a:r>
          </a:p>
          <a:p>
            <a:r>
              <a:rPr lang="en-US"/>
              <a:t>Penetrate the cell’s interior at each A band–I band junction</a:t>
            </a:r>
          </a:p>
          <a:p>
            <a:r>
              <a:rPr lang="en-US"/>
              <a:t>Associate with the paired terminal cisternae to form triads that encircle each sarcomere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9.5</a:t>
            </a:r>
          </a:p>
        </p:txBody>
      </p:sp>
      <p:pic>
        <p:nvPicPr>
          <p:cNvPr id="43020" name="Picture 12"/>
          <p:cNvPicPr>
            <a:picLocks noChangeAspect="1" noChangeArrowheads="1"/>
          </p:cNvPicPr>
          <p:nvPr/>
        </p:nvPicPr>
        <p:blipFill>
          <a:blip r:embed="rId2" cstate="print"/>
          <a:srcRect t="36000"/>
          <a:stretch>
            <a:fillRect/>
          </a:stretch>
        </p:blipFill>
        <p:spPr bwMode="auto">
          <a:xfrm>
            <a:off x="457200" y="1497013"/>
            <a:ext cx="8231188" cy="3784600"/>
          </a:xfrm>
          <a:prstGeom prst="rect">
            <a:avLst/>
          </a:prstGeom>
          <a:noFill/>
        </p:spPr>
      </p:pic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5572125" y="1646238"/>
            <a:ext cx="1588" cy="6604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V="1">
            <a:off x="3525838" y="1652588"/>
            <a:ext cx="1587" cy="6096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3" name="Freeform 15"/>
          <p:cNvSpPr>
            <a:spLocks/>
          </p:cNvSpPr>
          <p:nvPr/>
        </p:nvSpPr>
        <p:spPr bwMode="auto">
          <a:xfrm>
            <a:off x="4500563" y="1700213"/>
            <a:ext cx="255587" cy="523875"/>
          </a:xfrm>
          <a:custGeom>
            <a:avLst/>
            <a:gdLst/>
            <a:ahLst/>
            <a:cxnLst>
              <a:cxn ang="0">
                <a:pos x="0" y="330"/>
              </a:cxn>
              <a:cxn ang="0">
                <a:pos x="0" y="0"/>
              </a:cxn>
              <a:cxn ang="0">
                <a:pos x="75" y="0"/>
              </a:cxn>
              <a:cxn ang="0">
                <a:pos x="161" y="0"/>
              </a:cxn>
              <a:cxn ang="0">
                <a:pos x="161" y="330"/>
              </a:cxn>
            </a:cxnLst>
            <a:rect l="0" t="0" r="r" b="b"/>
            <a:pathLst>
              <a:path w="161" h="330">
                <a:moveTo>
                  <a:pt x="0" y="330"/>
                </a:moveTo>
                <a:lnTo>
                  <a:pt x="0" y="0"/>
                </a:lnTo>
                <a:lnTo>
                  <a:pt x="75" y="0"/>
                </a:lnTo>
                <a:lnTo>
                  <a:pt x="161" y="0"/>
                </a:lnTo>
                <a:lnTo>
                  <a:pt x="161" y="33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4" name="Freeform 16"/>
          <p:cNvSpPr>
            <a:spLocks/>
          </p:cNvSpPr>
          <p:nvPr/>
        </p:nvSpPr>
        <p:spPr bwMode="auto">
          <a:xfrm>
            <a:off x="3967163" y="1347788"/>
            <a:ext cx="1322387" cy="822325"/>
          </a:xfrm>
          <a:custGeom>
            <a:avLst/>
            <a:gdLst/>
            <a:ahLst/>
            <a:cxnLst>
              <a:cxn ang="0">
                <a:pos x="0" y="518"/>
              </a:cxn>
              <a:cxn ang="0">
                <a:pos x="0" y="0"/>
              </a:cxn>
              <a:cxn ang="0">
                <a:pos x="753" y="0"/>
              </a:cxn>
              <a:cxn ang="0">
                <a:pos x="833" y="0"/>
              </a:cxn>
              <a:cxn ang="0">
                <a:pos x="833" y="516"/>
              </a:cxn>
            </a:cxnLst>
            <a:rect l="0" t="0" r="r" b="b"/>
            <a:pathLst>
              <a:path w="833" h="518">
                <a:moveTo>
                  <a:pt x="0" y="518"/>
                </a:moveTo>
                <a:lnTo>
                  <a:pt x="0" y="0"/>
                </a:lnTo>
                <a:lnTo>
                  <a:pt x="753" y="0"/>
                </a:lnTo>
                <a:lnTo>
                  <a:pt x="833" y="0"/>
                </a:lnTo>
                <a:lnTo>
                  <a:pt x="833" y="516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641850" y="1646238"/>
            <a:ext cx="1588" cy="5397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4806950" y="1300163"/>
            <a:ext cx="1588" cy="476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6537325" y="2482850"/>
            <a:ext cx="314325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8" name="Freeform 20"/>
          <p:cNvSpPr>
            <a:spLocks/>
          </p:cNvSpPr>
          <p:nvPr/>
        </p:nvSpPr>
        <p:spPr bwMode="auto">
          <a:xfrm>
            <a:off x="6283325" y="4543425"/>
            <a:ext cx="568325" cy="155575"/>
          </a:xfrm>
          <a:custGeom>
            <a:avLst/>
            <a:gdLst/>
            <a:ahLst/>
            <a:cxnLst>
              <a:cxn ang="0">
                <a:pos x="358" y="98"/>
              </a:cxn>
              <a:cxn ang="0">
                <a:pos x="272" y="98"/>
              </a:cxn>
              <a:cxn ang="0">
                <a:pos x="0" y="0"/>
              </a:cxn>
            </a:cxnLst>
            <a:rect l="0" t="0" r="r" b="b"/>
            <a:pathLst>
              <a:path w="358" h="98">
                <a:moveTo>
                  <a:pt x="358" y="98"/>
                </a:moveTo>
                <a:lnTo>
                  <a:pt x="272" y="98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 flipH="1">
            <a:off x="4424363" y="4213225"/>
            <a:ext cx="2427287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 flipH="1" flipV="1">
            <a:off x="5673725" y="4641850"/>
            <a:ext cx="1085850" cy="5715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1" name="Freeform 23"/>
          <p:cNvSpPr>
            <a:spLocks/>
          </p:cNvSpPr>
          <p:nvPr/>
        </p:nvSpPr>
        <p:spPr bwMode="auto">
          <a:xfrm>
            <a:off x="4651375" y="3117850"/>
            <a:ext cx="301625" cy="6985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0" y="0"/>
              </a:cxn>
              <a:cxn ang="0">
                <a:pos x="190" y="0"/>
              </a:cxn>
              <a:cxn ang="0">
                <a:pos x="190" y="44"/>
              </a:cxn>
            </a:cxnLst>
            <a:rect l="0" t="0" r="r" b="b"/>
            <a:pathLst>
              <a:path w="190" h="44">
                <a:moveTo>
                  <a:pt x="0" y="40"/>
                </a:moveTo>
                <a:lnTo>
                  <a:pt x="0" y="0"/>
                </a:lnTo>
                <a:lnTo>
                  <a:pt x="190" y="0"/>
                </a:lnTo>
                <a:lnTo>
                  <a:pt x="190" y="44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2" name="Freeform 24"/>
          <p:cNvSpPr>
            <a:spLocks/>
          </p:cNvSpPr>
          <p:nvPr/>
        </p:nvSpPr>
        <p:spPr bwMode="auto">
          <a:xfrm>
            <a:off x="4784725" y="2940050"/>
            <a:ext cx="2066925" cy="17145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60" y="0"/>
              </a:cxn>
              <a:cxn ang="0">
                <a:pos x="1302" y="0"/>
              </a:cxn>
            </a:cxnLst>
            <a:rect l="0" t="0" r="r" b="b"/>
            <a:pathLst>
              <a:path w="1302" h="108">
                <a:moveTo>
                  <a:pt x="0" y="108"/>
                </a:moveTo>
                <a:lnTo>
                  <a:pt x="60" y="0"/>
                </a:lnTo>
                <a:lnTo>
                  <a:pt x="1302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3" name="Freeform 25"/>
          <p:cNvSpPr>
            <a:spLocks/>
          </p:cNvSpPr>
          <p:nvPr/>
        </p:nvSpPr>
        <p:spPr bwMode="auto">
          <a:xfrm>
            <a:off x="4699000" y="3390900"/>
            <a:ext cx="215265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346" y="0"/>
              </a:cxn>
              <a:cxn ang="0">
                <a:pos x="1356" y="0"/>
              </a:cxn>
            </a:cxnLst>
            <a:rect l="0" t="0" r="r" b="b"/>
            <a:pathLst>
              <a:path w="1356" h="58">
                <a:moveTo>
                  <a:pt x="0" y="58"/>
                </a:moveTo>
                <a:lnTo>
                  <a:pt x="346" y="0"/>
                </a:lnTo>
                <a:lnTo>
                  <a:pt x="1356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 flipV="1">
            <a:off x="4899025" y="3390900"/>
            <a:ext cx="349250" cy="1619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5" name="Line 27"/>
          <p:cNvSpPr>
            <a:spLocks noChangeShapeType="1"/>
          </p:cNvSpPr>
          <p:nvPr/>
        </p:nvSpPr>
        <p:spPr bwMode="auto">
          <a:xfrm flipH="1">
            <a:off x="4408488" y="4213225"/>
            <a:ext cx="2366962" cy="1746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6" name="Line 28"/>
          <p:cNvSpPr>
            <a:spLocks noChangeShapeType="1"/>
          </p:cNvSpPr>
          <p:nvPr/>
        </p:nvSpPr>
        <p:spPr bwMode="auto">
          <a:xfrm flipH="1">
            <a:off x="4787900" y="3184525"/>
            <a:ext cx="2070100" cy="762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>
            <a:off x="1236663" y="1401763"/>
            <a:ext cx="1587" cy="2000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665163" y="1608138"/>
            <a:ext cx="1298575" cy="133350"/>
          </a:xfrm>
          <a:prstGeom prst="rect">
            <a:avLst/>
          </a:pr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9" name="Line 31"/>
          <p:cNvSpPr>
            <a:spLocks noChangeShapeType="1"/>
          </p:cNvSpPr>
          <p:nvPr/>
        </p:nvSpPr>
        <p:spPr bwMode="auto">
          <a:xfrm>
            <a:off x="1182688" y="2933700"/>
            <a:ext cx="1587" cy="5048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0" name="Line 32"/>
          <p:cNvSpPr>
            <a:spLocks noChangeShapeType="1"/>
          </p:cNvSpPr>
          <p:nvPr/>
        </p:nvSpPr>
        <p:spPr bwMode="auto">
          <a:xfrm flipV="1">
            <a:off x="2417763" y="2574925"/>
            <a:ext cx="117475" cy="1905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1" name="Line 33"/>
          <p:cNvSpPr>
            <a:spLocks noChangeShapeType="1"/>
          </p:cNvSpPr>
          <p:nvPr/>
        </p:nvSpPr>
        <p:spPr bwMode="auto">
          <a:xfrm flipV="1">
            <a:off x="5572125" y="1646238"/>
            <a:ext cx="1588" cy="6604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2" name="Line 34"/>
          <p:cNvSpPr>
            <a:spLocks noChangeShapeType="1"/>
          </p:cNvSpPr>
          <p:nvPr/>
        </p:nvSpPr>
        <p:spPr bwMode="auto">
          <a:xfrm flipV="1">
            <a:off x="3525838" y="1639888"/>
            <a:ext cx="1587" cy="6223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3" name="Freeform 35"/>
          <p:cNvSpPr>
            <a:spLocks/>
          </p:cNvSpPr>
          <p:nvPr/>
        </p:nvSpPr>
        <p:spPr bwMode="auto">
          <a:xfrm>
            <a:off x="4500563" y="1700213"/>
            <a:ext cx="255587" cy="1079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0" y="0"/>
              </a:cxn>
              <a:cxn ang="0">
                <a:pos x="75" y="0"/>
              </a:cxn>
              <a:cxn ang="0">
                <a:pos x="161" y="0"/>
              </a:cxn>
              <a:cxn ang="0">
                <a:pos x="161" y="68"/>
              </a:cxn>
            </a:cxnLst>
            <a:rect l="0" t="0" r="r" b="b"/>
            <a:pathLst>
              <a:path w="161" h="68">
                <a:moveTo>
                  <a:pt x="0" y="68"/>
                </a:moveTo>
                <a:lnTo>
                  <a:pt x="0" y="0"/>
                </a:lnTo>
                <a:lnTo>
                  <a:pt x="75" y="0"/>
                </a:lnTo>
                <a:lnTo>
                  <a:pt x="161" y="0"/>
                </a:lnTo>
                <a:lnTo>
                  <a:pt x="161" y="6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4756150" y="2068513"/>
            <a:ext cx="1588" cy="1555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 flipV="1">
            <a:off x="4500563" y="2068513"/>
            <a:ext cx="1587" cy="1555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6" name="Line 38"/>
          <p:cNvSpPr>
            <a:spLocks noChangeShapeType="1"/>
          </p:cNvSpPr>
          <p:nvPr/>
        </p:nvSpPr>
        <p:spPr bwMode="auto">
          <a:xfrm>
            <a:off x="4625975" y="1646238"/>
            <a:ext cx="1588" cy="539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7" name="Freeform 39"/>
          <p:cNvSpPr>
            <a:spLocks/>
          </p:cNvSpPr>
          <p:nvPr/>
        </p:nvSpPr>
        <p:spPr bwMode="auto">
          <a:xfrm>
            <a:off x="3236913" y="1347788"/>
            <a:ext cx="679450" cy="822325"/>
          </a:xfrm>
          <a:custGeom>
            <a:avLst/>
            <a:gdLst/>
            <a:ahLst/>
            <a:cxnLst>
              <a:cxn ang="0">
                <a:pos x="0" y="518"/>
              </a:cxn>
              <a:cxn ang="0">
                <a:pos x="0" y="0"/>
              </a:cxn>
              <a:cxn ang="0">
                <a:pos x="146" y="0"/>
              </a:cxn>
              <a:cxn ang="0">
                <a:pos x="428" y="0"/>
              </a:cxn>
              <a:cxn ang="0">
                <a:pos x="428" y="516"/>
              </a:cxn>
            </a:cxnLst>
            <a:rect l="0" t="0" r="r" b="b"/>
            <a:pathLst>
              <a:path w="428" h="518">
                <a:moveTo>
                  <a:pt x="0" y="518"/>
                </a:moveTo>
                <a:lnTo>
                  <a:pt x="0" y="0"/>
                </a:lnTo>
                <a:lnTo>
                  <a:pt x="146" y="0"/>
                </a:lnTo>
                <a:lnTo>
                  <a:pt x="428" y="0"/>
                </a:lnTo>
                <a:lnTo>
                  <a:pt x="428" y="5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8" name="Freeform 40"/>
          <p:cNvSpPr>
            <a:spLocks/>
          </p:cNvSpPr>
          <p:nvPr/>
        </p:nvSpPr>
        <p:spPr bwMode="auto">
          <a:xfrm>
            <a:off x="5280025" y="1347788"/>
            <a:ext cx="666750" cy="822325"/>
          </a:xfrm>
          <a:custGeom>
            <a:avLst/>
            <a:gdLst/>
            <a:ahLst/>
            <a:cxnLst>
              <a:cxn ang="0">
                <a:pos x="0" y="518"/>
              </a:cxn>
              <a:cxn ang="0">
                <a:pos x="0" y="0"/>
              </a:cxn>
              <a:cxn ang="0">
                <a:pos x="130" y="0"/>
              </a:cxn>
              <a:cxn ang="0">
                <a:pos x="420" y="0"/>
              </a:cxn>
              <a:cxn ang="0">
                <a:pos x="420" y="516"/>
              </a:cxn>
            </a:cxnLst>
            <a:rect l="0" t="0" r="r" b="b"/>
            <a:pathLst>
              <a:path w="420" h="518">
                <a:moveTo>
                  <a:pt x="0" y="518"/>
                </a:moveTo>
                <a:lnTo>
                  <a:pt x="0" y="0"/>
                </a:lnTo>
                <a:lnTo>
                  <a:pt x="130" y="0"/>
                </a:lnTo>
                <a:lnTo>
                  <a:pt x="420" y="0"/>
                </a:lnTo>
                <a:lnTo>
                  <a:pt x="420" y="5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9" name="Line 41"/>
          <p:cNvSpPr>
            <a:spLocks noChangeShapeType="1"/>
          </p:cNvSpPr>
          <p:nvPr/>
        </p:nvSpPr>
        <p:spPr bwMode="auto">
          <a:xfrm>
            <a:off x="3582988" y="1255713"/>
            <a:ext cx="1587" cy="920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0" name="Line 42"/>
          <p:cNvSpPr>
            <a:spLocks noChangeShapeType="1"/>
          </p:cNvSpPr>
          <p:nvPr/>
        </p:nvSpPr>
        <p:spPr bwMode="auto">
          <a:xfrm>
            <a:off x="5619750" y="1255713"/>
            <a:ext cx="1588" cy="920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1" name="Freeform 43"/>
          <p:cNvSpPr>
            <a:spLocks/>
          </p:cNvSpPr>
          <p:nvPr/>
        </p:nvSpPr>
        <p:spPr bwMode="auto">
          <a:xfrm>
            <a:off x="3941763" y="1347788"/>
            <a:ext cx="1316037" cy="822325"/>
          </a:xfrm>
          <a:custGeom>
            <a:avLst/>
            <a:gdLst/>
            <a:ahLst/>
            <a:cxnLst>
              <a:cxn ang="0">
                <a:pos x="0" y="518"/>
              </a:cxn>
              <a:cxn ang="0">
                <a:pos x="0" y="0"/>
              </a:cxn>
              <a:cxn ang="0">
                <a:pos x="749" y="0"/>
              </a:cxn>
              <a:cxn ang="0">
                <a:pos x="829" y="0"/>
              </a:cxn>
              <a:cxn ang="0">
                <a:pos x="829" y="516"/>
              </a:cxn>
            </a:cxnLst>
            <a:rect l="0" t="0" r="r" b="b"/>
            <a:pathLst>
              <a:path w="829" h="518">
                <a:moveTo>
                  <a:pt x="0" y="518"/>
                </a:moveTo>
                <a:lnTo>
                  <a:pt x="0" y="0"/>
                </a:lnTo>
                <a:lnTo>
                  <a:pt x="749" y="0"/>
                </a:lnTo>
                <a:lnTo>
                  <a:pt x="829" y="0"/>
                </a:lnTo>
                <a:lnTo>
                  <a:pt x="829" y="5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>
            <a:off x="4632325" y="1255713"/>
            <a:ext cx="1588" cy="920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3" name="Line 45"/>
          <p:cNvSpPr>
            <a:spLocks noChangeShapeType="1"/>
          </p:cNvSpPr>
          <p:nvPr/>
        </p:nvSpPr>
        <p:spPr bwMode="auto">
          <a:xfrm flipH="1">
            <a:off x="6537325" y="2482850"/>
            <a:ext cx="3111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4" name="Freeform 46"/>
          <p:cNvSpPr>
            <a:spLocks/>
          </p:cNvSpPr>
          <p:nvPr/>
        </p:nvSpPr>
        <p:spPr bwMode="auto">
          <a:xfrm>
            <a:off x="6283325" y="4543425"/>
            <a:ext cx="565150" cy="155575"/>
          </a:xfrm>
          <a:custGeom>
            <a:avLst/>
            <a:gdLst/>
            <a:ahLst/>
            <a:cxnLst>
              <a:cxn ang="0">
                <a:pos x="356" y="98"/>
              </a:cxn>
              <a:cxn ang="0">
                <a:pos x="272" y="98"/>
              </a:cxn>
              <a:cxn ang="0">
                <a:pos x="0" y="0"/>
              </a:cxn>
            </a:cxnLst>
            <a:rect l="0" t="0" r="r" b="b"/>
            <a:pathLst>
              <a:path w="356" h="98">
                <a:moveTo>
                  <a:pt x="356" y="98"/>
                </a:moveTo>
                <a:lnTo>
                  <a:pt x="272" y="9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5" name="Line 47"/>
          <p:cNvSpPr>
            <a:spLocks noChangeShapeType="1"/>
          </p:cNvSpPr>
          <p:nvPr/>
        </p:nvSpPr>
        <p:spPr bwMode="auto">
          <a:xfrm flipH="1">
            <a:off x="4424363" y="4213225"/>
            <a:ext cx="242411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6" name="Line 48"/>
          <p:cNvSpPr>
            <a:spLocks noChangeShapeType="1"/>
          </p:cNvSpPr>
          <p:nvPr/>
        </p:nvSpPr>
        <p:spPr bwMode="auto">
          <a:xfrm flipH="1" flipV="1">
            <a:off x="5673725" y="4641850"/>
            <a:ext cx="1085850" cy="571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7" name="Freeform 49"/>
          <p:cNvSpPr>
            <a:spLocks/>
          </p:cNvSpPr>
          <p:nvPr/>
        </p:nvSpPr>
        <p:spPr bwMode="auto">
          <a:xfrm>
            <a:off x="4651375" y="3117850"/>
            <a:ext cx="301625" cy="6985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0" y="0"/>
              </a:cxn>
              <a:cxn ang="0">
                <a:pos x="190" y="0"/>
              </a:cxn>
              <a:cxn ang="0">
                <a:pos x="190" y="44"/>
              </a:cxn>
            </a:cxnLst>
            <a:rect l="0" t="0" r="r" b="b"/>
            <a:pathLst>
              <a:path w="190" h="44">
                <a:moveTo>
                  <a:pt x="0" y="40"/>
                </a:moveTo>
                <a:lnTo>
                  <a:pt x="0" y="0"/>
                </a:lnTo>
                <a:lnTo>
                  <a:pt x="190" y="0"/>
                </a:lnTo>
                <a:lnTo>
                  <a:pt x="190" y="4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8" name="Freeform 50"/>
          <p:cNvSpPr>
            <a:spLocks/>
          </p:cNvSpPr>
          <p:nvPr/>
        </p:nvSpPr>
        <p:spPr bwMode="auto">
          <a:xfrm>
            <a:off x="4784725" y="2940050"/>
            <a:ext cx="2066925" cy="17145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60" y="0"/>
              </a:cxn>
              <a:cxn ang="0">
                <a:pos x="1302" y="0"/>
              </a:cxn>
            </a:cxnLst>
            <a:rect l="0" t="0" r="r" b="b"/>
            <a:pathLst>
              <a:path w="1302" h="108">
                <a:moveTo>
                  <a:pt x="0" y="108"/>
                </a:moveTo>
                <a:lnTo>
                  <a:pt x="60" y="0"/>
                </a:lnTo>
                <a:lnTo>
                  <a:pt x="130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59" name="Freeform 51"/>
          <p:cNvSpPr>
            <a:spLocks/>
          </p:cNvSpPr>
          <p:nvPr/>
        </p:nvSpPr>
        <p:spPr bwMode="auto">
          <a:xfrm>
            <a:off x="4699000" y="3390900"/>
            <a:ext cx="215265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346" y="0"/>
              </a:cxn>
              <a:cxn ang="0">
                <a:pos x="1356" y="0"/>
              </a:cxn>
            </a:cxnLst>
            <a:rect l="0" t="0" r="r" b="b"/>
            <a:pathLst>
              <a:path w="1356" h="58">
                <a:moveTo>
                  <a:pt x="0" y="58"/>
                </a:moveTo>
                <a:lnTo>
                  <a:pt x="346" y="0"/>
                </a:lnTo>
                <a:lnTo>
                  <a:pt x="135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0" name="Line 52"/>
          <p:cNvSpPr>
            <a:spLocks noChangeShapeType="1"/>
          </p:cNvSpPr>
          <p:nvPr/>
        </p:nvSpPr>
        <p:spPr bwMode="auto">
          <a:xfrm flipV="1">
            <a:off x="4899025" y="3390900"/>
            <a:ext cx="349250" cy="1619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1" name="Line 53"/>
          <p:cNvSpPr>
            <a:spLocks noChangeShapeType="1"/>
          </p:cNvSpPr>
          <p:nvPr/>
        </p:nvSpPr>
        <p:spPr bwMode="auto">
          <a:xfrm flipH="1">
            <a:off x="4408488" y="4213225"/>
            <a:ext cx="2366962" cy="1746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2" name="Line 54"/>
          <p:cNvSpPr>
            <a:spLocks noChangeShapeType="1"/>
          </p:cNvSpPr>
          <p:nvPr/>
        </p:nvSpPr>
        <p:spPr bwMode="auto">
          <a:xfrm flipH="1">
            <a:off x="4787900" y="3184525"/>
            <a:ext cx="2060575" cy="762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1296988" y="1401763"/>
            <a:ext cx="1587" cy="2000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4" name="Freeform 56"/>
          <p:cNvSpPr>
            <a:spLocks/>
          </p:cNvSpPr>
          <p:nvPr/>
        </p:nvSpPr>
        <p:spPr bwMode="auto">
          <a:xfrm>
            <a:off x="2081213" y="1890713"/>
            <a:ext cx="336550" cy="874712"/>
          </a:xfrm>
          <a:custGeom>
            <a:avLst/>
            <a:gdLst/>
            <a:ahLst/>
            <a:cxnLst>
              <a:cxn ang="0">
                <a:pos x="212" y="551"/>
              </a:cxn>
              <a:cxn ang="0">
                <a:pos x="0" y="0"/>
              </a:cxn>
              <a:cxn ang="0">
                <a:pos x="56" y="0"/>
              </a:cxn>
            </a:cxnLst>
            <a:rect l="0" t="0" r="r" b="b"/>
            <a:pathLst>
              <a:path w="212" h="551">
                <a:moveTo>
                  <a:pt x="212" y="551"/>
                </a:moveTo>
                <a:lnTo>
                  <a:pt x="0" y="0"/>
                </a:lnTo>
                <a:lnTo>
                  <a:pt x="5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5" name="Line 57"/>
          <p:cNvSpPr>
            <a:spLocks noChangeShapeType="1"/>
          </p:cNvSpPr>
          <p:nvPr/>
        </p:nvSpPr>
        <p:spPr bwMode="auto">
          <a:xfrm>
            <a:off x="1182688" y="2933700"/>
            <a:ext cx="1587" cy="504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6" name="Line 58"/>
          <p:cNvSpPr>
            <a:spLocks noChangeShapeType="1"/>
          </p:cNvSpPr>
          <p:nvPr/>
        </p:nvSpPr>
        <p:spPr bwMode="auto">
          <a:xfrm>
            <a:off x="4638675" y="2043113"/>
            <a:ext cx="1588" cy="1778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7" name="Freeform 59"/>
          <p:cNvSpPr>
            <a:spLocks/>
          </p:cNvSpPr>
          <p:nvPr/>
        </p:nvSpPr>
        <p:spPr bwMode="auto">
          <a:xfrm>
            <a:off x="5362575" y="4984750"/>
            <a:ext cx="1489075" cy="60325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52" y="0"/>
              </a:cxn>
              <a:cxn ang="0">
                <a:pos x="0" y="38"/>
              </a:cxn>
            </a:cxnLst>
            <a:rect l="0" t="0" r="r" b="b"/>
            <a:pathLst>
              <a:path w="938" h="38">
                <a:moveTo>
                  <a:pt x="938" y="0"/>
                </a:moveTo>
                <a:lnTo>
                  <a:pt x="852" y="0"/>
                </a:lnTo>
                <a:lnTo>
                  <a:pt x="0" y="38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8" name="Freeform 60"/>
          <p:cNvSpPr>
            <a:spLocks/>
          </p:cNvSpPr>
          <p:nvPr/>
        </p:nvSpPr>
        <p:spPr bwMode="auto">
          <a:xfrm>
            <a:off x="5362575" y="4984750"/>
            <a:ext cx="1485900" cy="60325"/>
          </a:xfrm>
          <a:custGeom>
            <a:avLst/>
            <a:gdLst/>
            <a:ahLst/>
            <a:cxnLst>
              <a:cxn ang="0">
                <a:pos x="936" y="0"/>
              </a:cxn>
              <a:cxn ang="0">
                <a:pos x="852" y="0"/>
              </a:cxn>
              <a:cxn ang="0">
                <a:pos x="0" y="38"/>
              </a:cxn>
            </a:cxnLst>
            <a:rect l="0" t="0" r="r" b="b"/>
            <a:pathLst>
              <a:path w="936" h="38">
                <a:moveTo>
                  <a:pt x="936" y="0"/>
                </a:moveTo>
                <a:lnTo>
                  <a:pt x="852" y="0"/>
                </a:lnTo>
                <a:lnTo>
                  <a:pt x="0" y="3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69" name="Line 61"/>
          <p:cNvSpPr>
            <a:spLocks noChangeShapeType="1"/>
          </p:cNvSpPr>
          <p:nvPr/>
        </p:nvSpPr>
        <p:spPr bwMode="auto">
          <a:xfrm flipH="1" flipV="1">
            <a:off x="4459288" y="4914900"/>
            <a:ext cx="2300287" cy="6985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0" name="Line 62"/>
          <p:cNvSpPr>
            <a:spLocks noChangeShapeType="1"/>
          </p:cNvSpPr>
          <p:nvPr/>
        </p:nvSpPr>
        <p:spPr bwMode="auto">
          <a:xfrm flipH="1" flipV="1">
            <a:off x="4459288" y="4914900"/>
            <a:ext cx="2300287" cy="698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1" name="Rectangle 63"/>
          <p:cNvSpPr>
            <a:spLocks noChangeArrowheads="1"/>
          </p:cNvSpPr>
          <p:nvPr/>
        </p:nvSpPr>
        <p:spPr bwMode="auto">
          <a:xfrm>
            <a:off x="2187575" y="1768475"/>
            <a:ext cx="952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Myofibril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2" name="Rectangle 64"/>
          <p:cNvSpPr>
            <a:spLocks noChangeArrowheads="1"/>
          </p:cNvSpPr>
          <p:nvPr/>
        </p:nvSpPr>
        <p:spPr bwMode="auto">
          <a:xfrm>
            <a:off x="6870700" y="4575175"/>
            <a:ext cx="1079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Myofibrils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3" name="Rectangle 65"/>
          <p:cNvSpPr>
            <a:spLocks noChangeArrowheads="1"/>
          </p:cNvSpPr>
          <p:nvPr/>
        </p:nvSpPr>
        <p:spPr bwMode="auto">
          <a:xfrm>
            <a:off x="6880225" y="2765425"/>
            <a:ext cx="7239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Triad: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3074" name="Rectangle 66"/>
          <p:cNvSpPr>
            <a:spLocks noChangeArrowheads="1"/>
          </p:cNvSpPr>
          <p:nvPr/>
        </p:nvSpPr>
        <p:spPr bwMode="auto">
          <a:xfrm>
            <a:off x="6880225" y="4079875"/>
            <a:ext cx="1155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Tubules of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the SR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5" name="Rectangle 67"/>
          <p:cNvSpPr>
            <a:spLocks noChangeArrowheads="1"/>
          </p:cNvSpPr>
          <p:nvPr/>
        </p:nvSpPr>
        <p:spPr bwMode="auto">
          <a:xfrm>
            <a:off x="6873875" y="2352675"/>
            <a:ext cx="1358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6" name="Rectangle 68"/>
          <p:cNvSpPr>
            <a:spLocks noChangeArrowheads="1"/>
          </p:cNvSpPr>
          <p:nvPr/>
        </p:nvSpPr>
        <p:spPr bwMode="auto">
          <a:xfrm>
            <a:off x="511175" y="3454400"/>
            <a:ext cx="1358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7" name="Rectangle 69"/>
          <p:cNvSpPr>
            <a:spLocks noChangeArrowheads="1"/>
          </p:cNvSpPr>
          <p:nvPr/>
        </p:nvSpPr>
        <p:spPr bwMode="auto">
          <a:xfrm>
            <a:off x="6870700" y="4851400"/>
            <a:ext cx="1435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Mitochondria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8" name="Rectangle 70"/>
          <p:cNvSpPr>
            <a:spLocks noChangeArrowheads="1"/>
          </p:cNvSpPr>
          <p:nvPr/>
        </p:nvSpPr>
        <p:spPr bwMode="auto">
          <a:xfrm>
            <a:off x="3244850" y="1019175"/>
            <a:ext cx="673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I band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79" name="Rectangle 71"/>
          <p:cNvSpPr>
            <a:spLocks noChangeArrowheads="1"/>
          </p:cNvSpPr>
          <p:nvPr/>
        </p:nvSpPr>
        <p:spPr bwMode="auto">
          <a:xfrm>
            <a:off x="5286375" y="1019175"/>
            <a:ext cx="673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I band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0" name="Rectangle 72"/>
          <p:cNvSpPr>
            <a:spLocks noChangeArrowheads="1"/>
          </p:cNvSpPr>
          <p:nvPr/>
        </p:nvSpPr>
        <p:spPr bwMode="auto">
          <a:xfrm>
            <a:off x="4238625" y="1019175"/>
            <a:ext cx="774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 band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1" name="Rectangle 73"/>
          <p:cNvSpPr>
            <a:spLocks noChangeArrowheads="1"/>
          </p:cNvSpPr>
          <p:nvPr/>
        </p:nvSpPr>
        <p:spPr bwMode="auto">
          <a:xfrm>
            <a:off x="4248150" y="1390650"/>
            <a:ext cx="749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H zone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2" name="Rectangle 74"/>
          <p:cNvSpPr>
            <a:spLocks noChangeArrowheads="1"/>
          </p:cNvSpPr>
          <p:nvPr/>
        </p:nvSpPr>
        <p:spPr bwMode="auto">
          <a:xfrm>
            <a:off x="5289550" y="139065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Z disc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3" name="Rectangle 75"/>
          <p:cNvSpPr>
            <a:spLocks noChangeArrowheads="1"/>
          </p:cNvSpPr>
          <p:nvPr/>
        </p:nvSpPr>
        <p:spPr bwMode="auto">
          <a:xfrm>
            <a:off x="3251200" y="139065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Z disc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4" name="Rectangle 76"/>
          <p:cNvSpPr>
            <a:spLocks noChangeArrowheads="1"/>
          </p:cNvSpPr>
          <p:nvPr/>
        </p:nvSpPr>
        <p:spPr bwMode="auto">
          <a:xfrm>
            <a:off x="434975" y="854075"/>
            <a:ext cx="2006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Part of a skeletal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muscle fiber (cell) </a:t>
            </a:r>
          </a:p>
        </p:txBody>
      </p:sp>
      <p:sp>
        <p:nvSpPr>
          <p:cNvPr id="43085" name="Rectangle 77"/>
          <p:cNvSpPr>
            <a:spLocks noChangeArrowheads="1"/>
          </p:cNvSpPr>
          <p:nvPr/>
        </p:nvSpPr>
        <p:spPr bwMode="auto">
          <a:xfrm>
            <a:off x="6880225" y="3051175"/>
            <a:ext cx="206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• 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6" name="Rectangle 78"/>
          <p:cNvSpPr>
            <a:spLocks noChangeArrowheads="1"/>
          </p:cNvSpPr>
          <p:nvPr/>
        </p:nvSpPr>
        <p:spPr bwMode="auto">
          <a:xfrm>
            <a:off x="7086600" y="3006725"/>
            <a:ext cx="1028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 tubule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3087" name="Rectangle 79"/>
          <p:cNvSpPr>
            <a:spLocks noChangeArrowheads="1"/>
          </p:cNvSpPr>
          <p:nvPr/>
        </p:nvSpPr>
        <p:spPr bwMode="auto">
          <a:xfrm>
            <a:off x="6877050" y="3260725"/>
            <a:ext cx="206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• 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88" name="Rectangle 80"/>
          <p:cNvSpPr>
            <a:spLocks noChangeArrowheads="1"/>
          </p:cNvSpPr>
          <p:nvPr/>
        </p:nvSpPr>
        <p:spPr bwMode="auto">
          <a:xfrm>
            <a:off x="7086600" y="3265488"/>
            <a:ext cx="15494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Terminal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cisternae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of the SR (2)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43089" name="Rectangle 81"/>
          <p:cNvSpPr>
            <a:spLocks noChangeArrowheads="1"/>
          </p:cNvSpPr>
          <p:nvPr/>
        </p:nvSpPr>
        <p:spPr bwMode="auto">
          <a:xfrm>
            <a:off x="6877050" y="3473450"/>
            <a:ext cx="1905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 Black" pitchFamily="34" charset="0"/>
              </a:rPr>
              <a:t> 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90" name="Rectangle 82"/>
          <p:cNvSpPr>
            <a:spLocks noChangeArrowheads="1"/>
          </p:cNvSpPr>
          <p:nvPr/>
        </p:nvSpPr>
        <p:spPr bwMode="auto">
          <a:xfrm>
            <a:off x="7032625" y="3473450"/>
            <a:ext cx="9525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 Black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91" name="Rectangle 83"/>
          <p:cNvSpPr>
            <a:spLocks noChangeArrowheads="1"/>
          </p:cNvSpPr>
          <p:nvPr/>
        </p:nvSpPr>
        <p:spPr bwMode="auto">
          <a:xfrm>
            <a:off x="6877050" y="3775075"/>
            <a:ext cx="190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  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92" name="Rectangle 84"/>
          <p:cNvSpPr>
            <a:spLocks noChangeArrowheads="1"/>
          </p:cNvSpPr>
          <p:nvPr/>
        </p:nvSpPr>
        <p:spPr bwMode="auto">
          <a:xfrm>
            <a:off x="7067550" y="3730625"/>
            <a:ext cx="9525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 Black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93" name="Rectangle 85"/>
          <p:cNvSpPr>
            <a:spLocks noChangeArrowheads="1"/>
          </p:cNvSpPr>
          <p:nvPr/>
        </p:nvSpPr>
        <p:spPr bwMode="auto">
          <a:xfrm>
            <a:off x="8648700" y="3775075"/>
            <a:ext cx="63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94" name="Rectangle 86"/>
          <p:cNvSpPr>
            <a:spLocks noChangeArrowheads="1"/>
          </p:cNvSpPr>
          <p:nvPr/>
        </p:nvSpPr>
        <p:spPr bwMode="auto">
          <a:xfrm>
            <a:off x="4305300" y="1809750"/>
            <a:ext cx="64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 line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43095" name="AutoShape 87"/>
          <p:cNvSpPr>
            <a:spLocks/>
          </p:cNvSpPr>
          <p:nvPr/>
        </p:nvSpPr>
        <p:spPr bwMode="auto">
          <a:xfrm rot="5400000">
            <a:off x="1243013" y="1023937"/>
            <a:ext cx="147638" cy="1306513"/>
          </a:xfrm>
          <a:prstGeom prst="lef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Triad Relationships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 tubules conduct impulses deep into muscle fiber </a:t>
            </a:r>
          </a:p>
          <a:p>
            <a:r>
              <a:rPr lang="en-US"/>
              <a:t>Integral proteins protrude into the intermembrane space from T tubule and SR cisternae membranes</a:t>
            </a:r>
          </a:p>
          <a:p>
            <a:r>
              <a:rPr lang="en-US"/>
              <a:t>T tubule proteins: voltage sensors</a:t>
            </a:r>
          </a:p>
          <a:p>
            <a:r>
              <a:rPr lang="en-US"/>
              <a:t>SR foot proteins: gated channels that regulate Ca</a:t>
            </a:r>
            <a:r>
              <a:rPr lang="en-US" baseline="30000"/>
              <a:t>2+</a:t>
            </a:r>
            <a:r>
              <a:rPr lang="en-US"/>
              <a:t> release from the SR cisternae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Contraction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generation of force </a:t>
            </a:r>
          </a:p>
          <a:p>
            <a:r>
              <a:rPr lang="en-US"/>
              <a:t>Does not necessarily cause shortening of the fiber</a:t>
            </a:r>
          </a:p>
          <a:p>
            <a:r>
              <a:rPr lang="en-US"/>
              <a:t>Shortening occurs when tension generated by cross bridges on the thin filaments exceeds forces opposing shortening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Sliding Filament Model of Contraction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the relaxed state, thin and thick filaments overlap only slightly</a:t>
            </a:r>
          </a:p>
          <a:p>
            <a:r>
              <a:rPr lang="en-US"/>
              <a:t>During contraction, myosin heads bind to actin, detach, and bind again, to propel the thin filaments toward the M line</a:t>
            </a:r>
          </a:p>
          <a:p>
            <a:r>
              <a:rPr lang="en-US"/>
              <a:t>As H zones shorten and disappear, sarcomeres shorten, muscle cells shorten, and the whole muscle shortens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9.6</a:t>
            </a:r>
          </a:p>
        </p:txBody>
      </p:sp>
      <p:pic>
        <p:nvPicPr>
          <p:cNvPr id="51209" name="Picture 9"/>
          <p:cNvPicPr>
            <a:picLocks noChangeAspect="1" noChangeArrowheads="1"/>
          </p:cNvPicPr>
          <p:nvPr/>
        </p:nvPicPr>
        <p:blipFill>
          <a:blip r:embed="rId2" cstate="print"/>
          <a:srcRect l="28775" r="29141"/>
          <a:stretch>
            <a:fillRect/>
          </a:stretch>
        </p:blipFill>
        <p:spPr bwMode="auto">
          <a:xfrm>
            <a:off x="2667000" y="228600"/>
            <a:ext cx="3778250" cy="6397625"/>
          </a:xfrm>
          <a:prstGeom prst="rect">
            <a:avLst/>
          </a:prstGeom>
          <a:noFill/>
        </p:spPr>
      </p:pic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3157538" y="2598738"/>
            <a:ext cx="1587" cy="7620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6053138" y="2598738"/>
            <a:ext cx="3175" cy="7620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2" name="Freeform 12"/>
          <p:cNvSpPr>
            <a:spLocks/>
          </p:cNvSpPr>
          <p:nvPr/>
        </p:nvSpPr>
        <p:spPr bwMode="auto">
          <a:xfrm>
            <a:off x="3441700" y="5854700"/>
            <a:ext cx="100013" cy="68263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40"/>
              </a:cxn>
              <a:cxn ang="0">
                <a:pos x="58" y="40"/>
              </a:cxn>
              <a:cxn ang="0">
                <a:pos x="58" y="0"/>
              </a:cxn>
            </a:cxnLst>
            <a:rect l="0" t="0" r="r" b="b"/>
            <a:pathLst>
              <a:path w="58" h="40">
                <a:moveTo>
                  <a:pt x="0" y="2"/>
                </a:moveTo>
                <a:lnTo>
                  <a:pt x="0" y="40"/>
                </a:lnTo>
                <a:lnTo>
                  <a:pt x="58" y="40"/>
                </a:lnTo>
                <a:lnTo>
                  <a:pt x="5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3" name="Freeform 13"/>
          <p:cNvSpPr>
            <a:spLocks/>
          </p:cNvSpPr>
          <p:nvPr/>
        </p:nvSpPr>
        <p:spPr bwMode="auto">
          <a:xfrm>
            <a:off x="5586413" y="5854700"/>
            <a:ext cx="100012" cy="68263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40"/>
              </a:cxn>
              <a:cxn ang="0">
                <a:pos x="58" y="40"/>
              </a:cxn>
              <a:cxn ang="0">
                <a:pos x="58" y="0"/>
              </a:cxn>
            </a:cxnLst>
            <a:rect l="0" t="0" r="r" b="b"/>
            <a:pathLst>
              <a:path w="58" h="40">
                <a:moveTo>
                  <a:pt x="0" y="2"/>
                </a:moveTo>
                <a:lnTo>
                  <a:pt x="0" y="40"/>
                </a:lnTo>
                <a:lnTo>
                  <a:pt x="58" y="40"/>
                </a:lnTo>
                <a:lnTo>
                  <a:pt x="5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3492500" y="5927725"/>
            <a:ext cx="1588" cy="7143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5641975" y="5927725"/>
            <a:ext cx="1588" cy="7143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3148013" y="2940050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3009900" y="3189288"/>
            <a:ext cx="27416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Fully relaxed sarcomere of a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3009900" y="6432550"/>
            <a:ext cx="29670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Fully contracted sarcomere of a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19" name="Rectangle 19"/>
          <p:cNvSpPr>
            <a:spLocks noChangeArrowheads="1"/>
          </p:cNvSpPr>
          <p:nvPr/>
        </p:nvSpPr>
        <p:spPr bwMode="auto">
          <a:xfrm>
            <a:off x="6043613" y="2940050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4568825" y="2919413"/>
            <a:ext cx="10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3109913" y="2676525"/>
            <a:ext cx="85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6008688" y="2676525"/>
            <a:ext cx="85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4572000" y="2722563"/>
            <a:ext cx="10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3470275" y="623093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5618163" y="6230938"/>
            <a:ext cx="3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6" name="Rectangle 26"/>
          <p:cNvSpPr>
            <a:spLocks noChangeArrowheads="1"/>
          </p:cNvSpPr>
          <p:nvPr/>
        </p:nvSpPr>
        <p:spPr bwMode="auto">
          <a:xfrm>
            <a:off x="4575175" y="6230938"/>
            <a:ext cx="10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7" name="Rectangle 27"/>
          <p:cNvSpPr>
            <a:spLocks noChangeArrowheads="1"/>
          </p:cNvSpPr>
          <p:nvPr/>
        </p:nvSpPr>
        <p:spPr bwMode="auto">
          <a:xfrm>
            <a:off x="3446463" y="5999163"/>
            <a:ext cx="85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8" name="Rectangle 28"/>
          <p:cNvSpPr>
            <a:spLocks noChangeArrowheads="1"/>
          </p:cNvSpPr>
          <p:nvPr/>
        </p:nvSpPr>
        <p:spPr bwMode="auto">
          <a:xfrm>
            <a:off x="5589588" y="5999163"/>
            <a:ext cx="85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1229" name="Rectangle 29"/>
          <p:cNvSpPr>
            <a:spLocks noChangeArrowheads="1"/>
          </p:cNvSpPr>
          <p:nvPr/>
        </p:nvSpPr>
        <p:spPr bwMode="auto">
          <a:xfrm>
            <a:off x="2805113" y="3144838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1230" name="Rectangle 30"/>
          <p:cNvSpPr>
            <a:spLocks noChangeArrowheads="1"/>
          </p:cNvSpPr>
          <p:nvPr/>
        </p:nvSpPr>
        <p:spPr bwMode="auto">
          <a:xfrm>
            <a:off x="2813050" y="63912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2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51231" name="Freeform 31"/>
          <p:cNvSpPr>
            <a:spLocks/>
          </p:cNvSpPr>
          <p:nvPr/>
        </p:nvSpPr>
        <p:spPr bwMode="auto">
          <a:xfrm>
            <a:off x="3103563" y="2527300"/>
            <a:ext cx="100012" cy="68263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40"/>
              </a:cxn>
              <a:cxn ang="0">
                <a:pos x="58" y="40"/>
              </a:cxn>
              <a:cxn ang="0">
                <a:pos x="58" y="0"/>
              </a:cxn>
            </a:cxnLst>
            <a:rect l="0" t="0" r="r" b="b"/>
            <a:pathLst>
              <a:path w="58" h="40">
                <a:moveTo>
                  <a:pt x="0" y="2"/>
                </a:moveTo>
                <a:lnTo>
                  <a:pt x="0" y="40"/>
                </a:lnTo>
                <a:lnTo>
                  <a:pt x="58" y="40"/>
                </a:lnTo>
                <a:lnTo>
                  <a:pt x="5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32" name="Freeform 32"/>
          <p:cNvSpPr>
            <a:spLocks/>
          </p:cNvSpPr>
          <p:nvPr/>
        </p:nvSpPr>
        <p:spPr bwMode="auto">
          <a:xfrm>
            <a:off x="6003925" y="2522538"/>
            <a:ext cx="100013" cy="69850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40"/>
              </a:cxn>
              <a:cxn ang="0">
                <a:pos x="58" y="40"/>
              </a:cxn>
              <a:cxn ang="0">
                <a:pos x="58" y="0"/>
              </a:cxn>
            </a:cxnLst>
            <a:rect l="0" t="0" r="r" b="b"/>
            <a:pathLst>
              <a:path w="58" h="40">
                <a:moveTo>
                  <a:pt x="0" y="2"/>
                </a:moveTo>
                <a:lnTo>
                  <a:pt x="0" y="40"/>
                </a:lnTo>
                <a:lnTo>
                  <a:pt x="58" y="40"/>
                </a:lnTo>
                <a:lnTo>
                  <a:pt x="5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Requirements for Skeletal Muscle Contraction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Activation: neural stimulation at a</a:t>
            </a:r>
            <a:br>
              <a:rPr lang="en-US"/>
            </a:br>
            <a:r>
              <a:rPr lang="en-US"/>
              <a:t>neuromuscular junction</a:t>
            </a:r>
          </a:p>
          <a:p>
            <a:pPr marL="571500" indent="-571500">
              <a:buFont typeface="Times" charset="0"/>
              <a:buAutoNum type="arabicPeriod" startAt="2"/>
            </a:pPr>
            <a:r>
              <a:rPr lang="en-US"/>
              <a:t>Excitation-contraction coupling: </a:t>
            </a:r>
          </a:p>
          <a:p>
            <a:pPr marL="931863" lvl="1" indent="-533400"/>
            <a:r>
              <a:rPr lang="en-US"/>
              <a:t>Generation and propagation of an action potential along the sarcolemma</a:t>
            </a:r>
          </a:p>
          <a:p>
            <a:pPr marL="931863" lvl="1" indent="-533400"/>
            <a:r>
              <a:rPr lang="en-US"/>
              <a:t>Final trigger: a brief rise in intracellular Ca</a:t>
            </a:r>
            <a:r>
              <a:rPr lang="en-US" baseline="30000"/>
              <a:t>2+</a:t>
            </a:r>
            <a:r>
              <a:rPr lang="en-US"/>
              <a:t> levels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at the Neuromuscular Junction 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Skeletal muscles are stimulated by somatic motor neurons </a:t>
            </a:r>
          </a:p>
          <a:p>
            <a:pPr>
              <a:lnSpc>
                <a:spcPct val="90000"/>
              </a:lnSpc>
            </a:pPr>
            <a:r>
              <a:rPr lang="en-US"/>
              <a:t>Axons of motor neurons travel from the central nervous system via nerves to skeletal muscles</a:t>
            </a:r>
          </a:p>
          <a:p>
            <a:pPr>
              <a:lnSpc>
                <a:spcPct val="90000"/>
              </a:lnSpc>
            </a:pPr>
            <a:r>
              <a:rPr lang="en-US"/>
              <a:t>Each axon forms several branches as it enters a muscle </a:t>
            </a:r>
          </a:p>
          <a:p>
            <a:pPr>
              <a:lnSpc>
                <a:spcPct val="90000"/>
              </a:lnSpc>
            </a:pPr>
            <a:r>
              <a:rPr lang="en-US"/>
              <a:t>Each axon ending forms a neuromuscular junction with a single muscle fiber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8239125" y="8205788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  <p:pic>
        <p:nvPicPr>
          <p:cNvPr id="56416" name="Picture 96" descr="fIgure_09_08_0"/>
          <p:cNvPicPr>
            <a:picLocks noChangeAspect="1" noChangeArrowheads="1"/>
          </p:cNvPicPr>
          <p:nvPr/>
        </p:nvPicPr>
        <p:blipFill>
          <a:blip r:embed="rId2" cstate="print"/>
          <a:srcRect l="17241" r="17241" b="48439"/>
          <a:stretch>
            <a:fillRect/>
          </a:stretch>
        </p:blipFill>
        <p:spPr bwMode="auto">
          <a:xfrm>
            <a:off x="304800" y="1033463"/>
            <a:ext cx="8534400" cy="4786312"/>
          </a:xfrm>
          <a:prstGeom prst="rect">
            <a:avLst/>
          </a:prstGeom>
          <a:noFill/>
        </p:spPr>
      </p:pic>
      <p:sp>
        <p:nvSpPr>
          <p:cNvPr id="56417" name="Freeform 97"/>
          <p:cNvSpPr>
            <a:spLocks/>
          </p:cNvSpPr>
          <p:nvPr/>
        </p:nvSpPr>
        <p:spPr bwMode="auto">
          <a:xfrm>
            <a:off x="4206875" y="2209800"/>
            <a:ext cx="1012825" cy="84138"/>
          </a:xfrm>
          <a:custGeom>
            <a:avLst/>
            <a:gdLst/>
            <a:ahLst/>
            <a:cxnLst>
              <a:cxn ang="0">
                <a:pos x="403" y="34"/>
              </a:cxn>
              <a:cxn ang="0">
                <a:pos x="58" y="0"/>
              </a:cxn>
              <a:cxn ang="0">
                <a:pos x="0" y="0"/>
              </a:cxn>
            </a:cxnLst>
            <a:rect l="0" t="0" r="r" b="b"/>
            <a:pathLst>
              <a:path w="403" h="34">
                <a:moveTo>
                  <a:pt x="403" y="34"/>
                </a:moveTo>
                <a:lnTo>
                  <a:pt x="58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18" name="Line 98"/>
          <p:cNvSpPr>
            <a:spLocks noChangeShapeType="1"/>
          </p:cNvSpPr>
          <p:nvPr/>
        </p:nvSpPr>
        <p:spPr bwMode="auto">
          <a:xfrm flipH="1">
            <a:off x="5164138" y="2136775"/>
            <a:ext cx="385762" cy="4763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2" name="Line 102"/>
          <p:cNvSpPr>
            <a:spLocks noChangeShapeType="1"/>
          </p:cNvSpPr>
          <p:nvPr/>
        </p:nvSpPr>
        <p:spPr bwMode="auto">
          <a:xfrm>
            <a:off x="6775450" y="5395913"/>
            <a:ext cx="3175" cy="7143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6" name="Freeform 106"/>
          <p:cNvSpPr>
            <a:spLocks/>
          </p:cNvSpPr>
          <p:nvPr/>
        </p:nvSpPr>
        <p:spPr bwMode="auto">
          <a:xfrm>
            <a:off x="5948363" y="4459288"/>
            <a:ext cx="738187" cy="436562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250" y="0"/>
              </a:cxn>
              <a:cxn ang="0">
                <a:pos x="294" y="0"/>
              </a:cxn>
            </a:cxnLst>
            <a:rect l="0" t="0" r="r" b="b"/>
            <a:pathLst>
              <a:path w="294" h="174">
                <a:moveTo>
                  <a:pt x="0" y="174"/>
                </a:moveTo>
                <a:lnTo>
                  <a:pt x="250" y="0"/>
                </a:lnTo>
                <a:lnTo>
                  <a:pt x="29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7" name="Freeform 107"/>
          <p:cNvSpPr>
            <a:spLocks/>
          </p:cNvSpPr>
          <p:nvPr/>
        </p:nvSpPr>
        <p:spPr bwMode="auto">
          <a:xfrm>
            <a:off x="6324600" y="4865688"/>
            <a:ext cx="357188" cy="336550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98" y="0"/>
              </a:cxn>
              <a:cxn ang="0">
                <a:pos x="142" y="0"/>
              </a:cxn>
            </a:cxnLst>
            <a:rect l="0" t="0" r="r" b="b"/>
            <a:pathLst>
              <a:path w="142" h="134">
                <a:moveTo>
                  <a:pt x="0" y="134"/>
                </a:moveTo>
                <a:lnTo>
                  <a:pt x="98" y="0"/>
                </a:lnTo>
                <a:lnTo>
                  <a:pt x="14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8" name="Freeform 108"/>
          <p:cNvSpPr>
            <a:spLocks/>
          </p:cNvSpPr>
          <p:nvPr/>
        </p:nvSpPr>
        <p:spPr bwMode="auto">
          <a:xfrm>
            <a:off x="6167438" y="2540000"/>
            <a:ext cx="538162" cy="457200"/>
          </a:xfrm>
          <a:custGeom>
            <a:avLst/>
            <a:gdLst/>
            <a:ahLst/>
            <a:cxnLst>
              <a:cxn ang="0">
                <a:pos x="214" y="0"/>
              </a:cxn>
              <a:cxn ang="0">
                <a:pos x="172" y="0"/>
              </a:cxn>
              <a:cxn ang="0">
                <a:pos x="0" y="182"/>
              </a:cxn>
            </a:cxnLst>
            <a:rect l="0" t="0" r="r" b="b"/>
            <a:pathLst>
              <a:path w="214" h="182">
                <a:moveTo>
                  <a:pt x="214" y="0"/>
                </a:moveTo>
                <a:lnTo>
                  <a:pt x="172" y="0"/>
                </a:lnTo>
                <a:lnTo>
                  <a:pt x="0" y="18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9" name="Freeform 109"/>
          <p:cNvSpPr>
            <a:spLocks/>
          </p:cNvSpPr>
          <p:nvPr/>
        </p:nvSpPr>
        <p:spPr bwMode="auto">
          <a:xfrm>
            <a:off x="6516688" y="3098800"/>
            <a:ext cx="565150" cy="69850"/>
          </a:xfrm>
          <a:custGeom>
            <a:avLst/>
            <a:gdLst/>
            <a:ahLst/>
            <a:cxnLst>
              <a:cxn ang="0">
                <a:pos x="226" y="28"/>
              </a:cxn>
              <a:cxn ang="0">
                <a:pos x="184" y="28"/>
              </a:cxn>
              <a:cxn ang="0">
                <a:pos x="0" y="0"/>
              </a:cxn>
            </a:cxnLst>
            <a:rect l="0" t="0" r="r" b="b"/>
            <a:pathLst>
              <a:path w="226" h="28">
                <a:moveTo>
                  <a:pt x="226" y="28"/>
                </a:moveTo>
                <a:lnTo>
                  <a:pt x="184" y="2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0" name="Freeform 110"/>
          <p:cNvSpPr>
            <a:spLocks/>
          </p:cNvSpPr>
          <p:nvPr/>
        </p:nvSpPr>
        <p:spPr bwMode="auto">
          <a:xfrm>
            <a:off x="4019550" y="2690813"/>
            <a:ext cx="217488" cy="74612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62" y="0"/>
              </a:cxn>
              <a:cxn ang="0">
                <a:pos x="86" y="0"/>
              </a:cxn>
            </a:cxnLst>
            <a:rect l="0" t="0" r="r" b="b"/>
            <a:pathLst>
              <a:path w="86" h="30">
                <a:moveTo>
                  <a:pt x="0" y="30"/>
                </a:moveTo>
                <a:lnTo>
                  <a:pt x="62" y="0"/>
                </a:lnTo>
                <a:lnTo>
                  <a:pt x="8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2" name="Freeform 112"/>
          <p:cNvSpPr>
            <a:spLocks/>
          </p:cNvSpPr>
          <p:nvPr/>
        </p:nvSpPr>
        <p:spPr bwMode="auto">
          <a:xfrm>
            <a:off x="4953000" y="4257675"/>
            <a:ext cx="23813" cy="25400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8" y="2"/>
              </a:cxn>
              <a:cxn ang="0">
                <a:pos x="10" y="4"/>
              </a:cxn>
              <a:cxn ang="0">
                <a:pos x="8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8" y="2"/>
                </a:lnTo>
                <a:lnTo>
                  <a:pt x="10" y="4"/>
                </a:lnTo>
                <a:lnTo>
                  <a:pt x="8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3" name="Freeform 113"/>
          <p:cNvSpPr>
            <a:spLocks/>
          </p:cNvSpPr>
          <p:nvPr/>
        </p:nvSpPr>
        <p:spPr bwMode="auto">
          <a:xfrm>
            <a:off x="4348163" y="4703763"/>
            <a:ext cx="25400" cy="31750"/>
          </a:xfrm>
          <a:custGeom>
            <a:avLst/>
            <a:gdLst/>
            <a:ahLst/>
            <a:cxnLst>
              <a:cxn ang="0">
                <a:pos x="4" y="12"/>
              </a:cxn>
              <a:cxn ang="0">
                <a:pos x="2" y="10"/>
              </a:cxn>
              <a:cxn ang="0">
                <a:pos x="0" y="6"/>
              </a:cxn>
              <a:cxn ang="0">
                <a:pos x="2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10"/>
              </a:cxn>
              <a:cxn ang="0">
                <a:pos x="6" y="12"/>
              </a:cxn>
              <a:cxn ang="0">
                <a:pos x="4" y="12"/>
              </a:cxn>
            </a:cxnLst>
            <a:rect l="0" t="0" r="r" b="b"/>
            <a:pathLst>
              <a:path w="10" h="12">
                <a:moveTo>
                  <a:pt x="4" y="12"/>
                </a:moveTo>
                <a:lnTo>
                  <a:pt x="2" y="10"/>
                </a:lnTo>
                <a:lnTo>
                  <a:pt x="0" y="6"/>
                </a:lnTo>
                <a:lnTo>
                  <a:pt x="2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10"/>
                </a:lnTo>
                <a:lnTo>
                  <a:pt x="6" y="12"/>
                </a:lnTo>
                <a:lnTo>
                  <a:pt x="4" y="12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8" name="Line 118"/>
          <p:cNvSpPr>
            <a:spLocks noChangeShapeType="1"/>
          </p:cNvSpPr>
          <p:nvPr/>
        </p:nvSpPr>
        <p:spPr bwMode="auto">
          <a:xfrm>
            <a:off x="3382963" y="4060825"/>
            <a:ext cx="3175" cy="34607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9" name="Line 119"/>
          <p:cNvSpPr>
            <a:spLocks noChangeShapeType="1"/>
          </p:cNvSpPr>
          <p:nvPr/>
        </p:nvSpPr>
        <p:spPr bwMode="auto">
          <a:xfrm>
            <a:off x="3382963" y="4267200"/>
            <a:ext cx="157480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40" name="Line 120"/>
          <p:cNvSpPr>
            <a:spLocks noChangeShapeType="1"/>
          </p:cNvSpPr>
          <p:nvPr/>
        </p:nvSpPr>
        <p:spPr bwMode="auto">
          <a:xfrm>
            <a:off x="3382963" y="4633913"/>
            <a:ext cx="3175" cy="5222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41" name="Line 121"/>
          <p:cNvSpPr>
            <a:spLocks noChangeShapeType="1"/>
          </p:cNvSpPr>
          <p:nvPr/>
        </p:nvSpPr>
        <p:spPr bwMode="auto">
          <a:xfrm>
            <a:off x="3387725" y="4718050"/>
            <a:ext cx="968375" cy="317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52" name="Rectangle 132"/>
          <p:cNvSpPr>
            <a:spLocks noChangeArrowheads="1"/>
          </p:cNvSpPr>
          <p:nvPr/>
        </p:nvSpPr>
        <p:spPr bwMode="auto">
          <a:xfrm>
            <a:off x="4254500" y="2562225"/>
            <a:ext cx="5905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Nucleus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3" name="Rectangle 133"/>
          <p:cNvSpPr>
            <a:spLocks noChangeArrowheads="1"/>
          </p:cNvSpPr>
          <p:nvPr/>
        </p:nvSpPr>
        <p:spPr bwMode="auto">
          <a:xfrm>
            <a:off x="3614738" y="2111375"/>
            <a:ext cx="992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Action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potential (AP)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4" name="Rectangle 134"/>
          <p:cNvSpPr>
            <a:spLocks noChangeArrowheads="1"/>
          </p:cNvSpPr>
          <p:nvPr/>
        </p:nvSpPr>
        <p:spPr bwMode="auto">
          <a:xfrm>
            <a:off x="5575300" y="2006600"/>
            <a:ext cx="11858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Myelinated axon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of motor neuron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5" name="Rectangle 135"/>
          <p:cNvSpPr>
            <a:spLocks noChangeArrowheads="1"/>
          </p:cNvSpPr>
          <p:nvPr/>
        </p:nvSpPr>
        <p:spPr bwMode="auto">
          <a:xfrm>
            <a:off x="6735763" y="2436813"/>
            <a:ext cx="1296987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Axon terminal of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neuromuscular </a:t>
            </a:r>
            <a:endParaRPr lang="en-US" sz="1200">
              <a:latin typeface="Arial" pitchFamily="34" charset="0"/>
            </a:endParaRP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junction</a:t>
            </a:r>
          </a:p>
        </p:txBody>
      </p:sp>
      <p:sp>
        <p:nvSpPr>
          <p:cNvPr id="56456" name="Rectangle 136"/>
          <p:cNvSpPr>
            <a:spLocks noChangeArrowheads="1"/>
          </p:cNvSpPr>
          <p:nvPr/>
        </p:nvSpPr>
        <p:spPr bwMode="auto">
          <a:xfrm>
            <a:off x="7116763" y="3074988"/>
            <a:ext cx="116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Sarcolemma of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the muscle fiber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7" name="Rectangle 137"/>
          <p:cNvSpPr>
            <a:spLocks noChangeArrowheads="1"/>
          </p:cNvSpPr>
          <p:nvPr/>
        </p:nvSpPr>
        <p:spPr bwMode="auto">
          <a:xfrm>
            <a:off x="4108450" y="4451350"/>
            <a:ext cx="3095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2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8" name="Rectangle 138"/>
          <p:cNvSpPr>
            <a:spLocks noChangeArrowheads="1"/>
          </p:cNvSpPr>
          <p:nvPr/>
        </p:nvSpPr>
        <p:spPr bwMode="auto">
          <a:xfrm>
            <a:off x="6027738" y="4344988"/>
            <a:ext cx="3111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2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9" name="Rectangle 139"/>
          <p:cNvSpPr>
            <a:spLocks noChangeArrowheads="1"/>
          </p:cNvSpPr>
          <p:nvPr/>
        </p:nvSpPr>
        <p:spPr bwMode="auto">
          <a:xfrm>
            <a:off x="4848225" y="5045075"/>
            <a:ext cx="1169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Axon terminal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0" name="Rectangle 140"/>
          <p:cNvSpPr>
            <a:spLocks noChangeArrowheads="1"/>
          </p:cNvSpPr>
          <p:nvPr/>
        </p:nvSpPr>
        <p:spPr bwMode="auto">
          <a:xfrm>
            <a:off x="4848225" y="5165725"/>
            <a:ext cx="1330325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of motor neuron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1" name="Rectangle 141"/>
          <p:cNvSpPr>
            <a:spLocks noChangeArrowheads="1"/>
          </p:cNvSpPr>
          <p:nvPr/>
        </p:nvSpPr>
        <p:spPr bwMode="auto">
          <a:xfrm>
            <a:off x="6691313" y="4352925"/>
            <a:ext cx="11842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Synaptic vesicle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containing ACh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62" name="Rectangle 142"/>
          <p:cNvSpPr>
            <a:spLocks noChangeArrowheads="1"/>
          </p:cNvSpPr>
          <p:nvPr/>
        </p:nvSpPr>
        <p:spPr bwMode="auto">
          <a:xfrm>
            <a:off x="6696075" y="4783138"/>
            <a:ext cx="106203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Mitochondrion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Synaptic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cleft 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64" name="Rectangle 144"/>
          <p:cNvSpPr>
            <a:spLocks noChangeArrowheads="1"/>
          </p:cNvSpPr>
          <p:nvPr/>
        </p:nvSpPr>
        <p:spPr bwMode="auto">
          <a:xfrm>
            <a:off x="4471988" y="5519738"/>
            <a:ext cx="1365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Fusing synaptic 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5" name="Rectangle 145"/>
          <p:cNvSpPr>
            <a:spLocks noChangeArrowheads="1"/>
          </p:cNvSpPr>
          <p:nvPr/>
        </p:nvSpPr>
        <p:spPr bwMode="auto">
          <a:xfrm>
            <a:off x="4735513" y="5643563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vesicles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77" name="Freeform 157"/>
          <p:cNvSpPr>
            <a:spLocks/>
          </p:cNvSpPr>
          <p:nvPr/>
        </p:nvSpPr>
        <p:spPr bwMode="auto">
          <a:xfrm>
            <a:off x="508000" y="4016375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78" name="Freeform 158"/>
          <p:cNvSpPr>
            <a:spLocks/>
          </p:cNvSpPr>
          <p:nvPr/>
        </p:nvSpPr>
        <p:spPr bwMode="auto">
          <a:xfrm>
            <a:off x="508000" y="4016375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79" name="Rectangle 159"/>
          <p:cNvSpPr>
            <a:spLocks noChangeArrowheads="1"/>
          </p:cNvSpPr>
          <p:nvPr/>
        </p:nvSpPr>
        <p:spPr bwMode="auto">
          <a:xfrm>
            <a:off x="561975" y="4025900"/>
            <a:ext cx="114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80" name="Rectangle 160"/>
          <p:cNvSpPr>
            <a:spLocks noChangeArrowheads="1"/>
          </p:cNvSpPr>
          <p:nvPr/>
        </p:nvSpPr>
        <p:spPr bwMode="auto">
          <a:xfrm>
            <a:off x="501650" y="4038600"/>
            <a:ext cx="229870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      Action potential arrives at</a:t>
            </a: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axon terminal of motor neuron. </a:t>
            </a:r>
          </a:p>
        </p:txBody>
      </p:sp>
      <p:sp>
        <p:nvSpPr>
          <p:cNvPr id="56481" name="Freeform 161"/>
          <p:cNvSpPr>
            <a:spLocks/>
          </p:cNvSpPr>
          <p:nvPr/>
        </p:nvSpPr>
        <p:spPr bwMode="auto">
          <a:xfrm>
            <a:off x="508000" y="4559300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82" name="Freeform 162"/>
          <p:cNvSpPr>
            <a:spLocks/>
          </p:cNvSpPr>
          <p:nvPr/>
        </p:nvSpPr>
        <p:spPr bwMode="auto">
          <a:xfrm>
            <a:off x="508000" y="4559300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83" name="Rectangle 163"/>
          <p:cNvSpPr>
            <a:spLocks noChangeArrowheads="1"/>
          </p:cNvSpPr>
          <p:nvPr/>
        </p:nvSpPr>
        <p:spPr bwMode="auto">
          <a:xfrm>
            <a:off x="569913" y="4562475"/>
            <a:ext cx="1143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84" name="Rectangle 164"/>
          <p:cNvSpPr>
            <a:spLocks noChangeArrowheads="1"/>
          </p:cNvSpPr>
          <p:nvPr/>
        </p:nvSpPr>
        <p:spPr bwMode="auto">
          <a:xfrm>
            <a:off x="508000" y="4584700"/>
            <a:ext cx="24082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      Voltage-gated Ca</a:t>
            </a:r>
            <a:r>
              <a:rPr lang="en-US" sz="12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channels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open and Ca</a:t>
            </a:r>
            <a:r>
              <a:rPr lang="en-US" sz="12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enters the axon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terminal.</a:t>
            </a:r>
          </a:p>
        </p:txBody>
      </p:sp>
      <p:sp>
        <p:nvSpPr>
          <p:cNvPr id="56501" name="Freeform 181"/>
          <p:cNvSpPr>
            <a:spLocks/>
          </p:cNvSpPr>
          <p:nvPr/>
        </p:nvSpPr>
        <p:spPr bwMode="auto">
          <a:xfrm rot="16200000" flipH="1">
            <a:off x="6746081" y="5395119"/>
            <a:ext cx="68263" cy="2254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503" name="Rectangle 183"/>
          <p:cNvSpPr>
            <a:spLocks noChangeArrowheads="1"/>
          </p:cNvSpPr>
          <p:nvPr/>
        </p:nvSpPr>
        <p:spPr bwMode="auto">
          <a:xfrm>
            <a:off x="8235950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Neuromuscular Junction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Situated midway along the length of a muscle fiber</a:t>
            </a:r>
          </a:p>
          <a:p>
            <a:r>
              <a:rPr lang="en-US"/>
              <a:t>Axon terminal and muscle fiber are separated by a gel-filled space called the synaptic cleft</a:t>
            </a:r>
          </a:p>
          <a:p>
            <a:r>
              <a:rPr lang="en-US"/>
              <a:t>Synaptic vesicles of axon terminal contain the neurotransmitter acetylcholine (ACh)</a:t>
            </a:r>
          </a:p>
          <a:p>
            <a:r>
              <a:rPr lang="en-US"/>
              <a:t>Junctional folds of the sarcolemma contain ACh receptors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at the Neuromuscular Junction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Nerve impulse arrives at axon terminal</a:t>
            </a:r>
          </a:p>
          <a:p>
            <a:r>
              <a:rPr lang="en-US"/>
              <a:t>ACh is released and binds with receptors on the sarcolemma</a:t>
            </a:r>
          </a:p>
          <a:p>
            <a:r>
              <a:rPr lang="en-US"/>
              <a:t>Electrical events lead to the generation of an action potential</a:t>
            </a:r>
          </a:p>
        </p:txBody>
      </p:sp>
      <p:sp>
        <p:nvSpPr>
          <p:cNvPr id="59398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5029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565275" y="5053013"/>
            <a:ext cx="6278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pitchFamily="34" charset="0"/>
              </a:rPr>
              <a:t>A&amp;P Flix</a:t>
            </a:r>
            <a:r>
              <a:rPr lang="en-US" sz="2000" b="1">
                <a:latin typeface="Arial" pitchFamily="34" charset="0"/>
              </a:rPr>
              <a:t>™: Events at the Neuromuscular Junction</a:t>
            </a:r>
            <a:endParaRPr lang="en-US">
              <a:latin typeface="TimesNewRomanPSMT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  <p:pic>
        <p:nvPicPr>
          <p:cNvPr id="61449" name="Picture 9" descr="fIgure_09_08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9388"/>
            <a:ext cx="8839200" cy="6302375"/>
          </a:xfrm>
          <a:prstGeom prst="rect">
            <a:avLst/>
          </a:prstGeom>
          <a:noFill/>
        </p:spPr>
      </p:pic>
      <p:sp>
        <p:nvSpPr>
          <p:cNvPr id="61450" name="Freeform 10"/>
          <p:cNvSpPr>
            <a:spLocks/>
          </p:cNvSpPr>
          <p:nvPr/>
        </p:nvSpPr>
        <p:spPr bwMode="auto">
          <a:xfrm>
            <a:off x="4324350" y="977900"/>
            <a:ext cx="687388" cy="57150"/>
          </a:xfrm>
          <a:custGeom>
            <a:avLst/>
            <a:gdLst/>
            <a:ahLst/>
            <a:cxnLst>
              <a:cxn ang="0">
                <a:pos x="403" y="34"/>
              </a:cxn>
              <a:cxn ang="0">
                <a:pos x="58" y="0"/>
              </a:cxn>
              <a:cxn ang="0">
                <a:pos x="0" y="0"/>
              </a:cxn>
            </a:cxnLst>
            <a:rect l="0" t="0" r="r" b="b"/>
            <a:pathLst>
              <a:path w="403" h="34">
                <a:moveTo>
                  <a:pt x="403" y="34"/>
                </a:moveTo>
                <a:lnTo>
                  <a:pt x="58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 flipH="1">
            <a:off x="4973638" y="928688"/>
            <a:ext cx="261937" cy="31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>
            <a:off x="4521200" y="5438775"/>
            <a:ext cx="3175" cy="32385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3" name="Freeform 13"/>
          <p:cNvSpPr>
            <a:spLocks/>
          </p:cNvSpPr>
          <p:nvPr/>
        </p:nvSpPr>
        <p:spPr bwMode="auto">
          <a:xfrm>
            <a:off x="4986338" y="4467225"/>
            <a:ext cx="836612" cy="347663"/>
          </a:xfrm>
          <a:custGeom>
            <a:avLst/>
            <a:gdLst/>
            <a:ahLst/>
            <a:cxnLst>
              <a:cxn ang="0">
                <a:pos x="0" y="204"/>
              </a:cxn>
              <a:cxn ang="0">
                <a:pos x="408" y="0"/>
              </a:cxn>
              <a:cxn ang="0">
                <a:pos x="490" y="0"/>
              </a:cxn>
            </a:cxnLst>
            <a:rect l="0" t="0" r="r" b="b"/>
            <a:pathLst>
              <a:path w="490" h="204">
                <a:moveTo>
                  <a:pt x="0" y="204"/>
                </a:moveTo>
                <a:lnTo>
                  <a:pt x="408" y="0"/>
                </a:lnTo>
                <a:lnTo>
                  <a:pt x="49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4" name="Freeform 14"/>
          <p:cNvSpPr>
            <a:spLocks/>
          </p:cNvSpPr>
          <p:nvPr/>
        </p:nvSpPr>
        <p:spPr bwMode="auto">
          <a:xfrm>
            <a:off x="4949825" y="5340350"/>
            <a:ext cx="873125" cy="374650"/>
          </a:xfrm>
          <a:custGeom>
            <a:avLst/>
            <a:gdLst/>
            <a:ahLst/>
            <a:cxnLst>
              <a:cxn ang="0">
                <a:pos x="0" y="220"/>
              </a:cxn>
              <a:cxn ang="0">
                <a:pos x="430" y="0"/>
              </a:cxn>
              <a:cxn ang="0">
                <a:pos x="512" y="0"/>
              </a:cxn>
            </a:cxnLst>
            <a:rect l="0" t="0" r="r" b="b"/>
            <a:pathLst>
              <a:path w="512" h="220">
                <a:moveTo>
                  <a:pt x="0" y="220"/>
                </a:moveTo>
                <a:lnTo>
                  <a:pt x="430" y="0"/>
                </a:lnTo>
                <a:lnTo>
                  <a:pt x="51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>
            <a:off x="6067425" y="3141663"/>
            <a:ext cx="1588" cy="476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>
            <a:off x="4686300" y="3424238"/>
            <a:ext cx="180975" cy="36512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7" name="Line 17"/>
          <p:cNvSpPr>
            <a:spLocks noChangeShapeType="1"/>
          </p:cNvSpPr>
          <p:nvPr/>
        </p:nvSpPr>
        <p:spPr bwMode="auto">
          <a:xfrm>
            <a:off x="4795838" y="3709988"/>
            <a:ext cx="68262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8" name="Freeform 18"/>
          <p:cNvSpPr>
            <a:spLocks/>
          </p:cNvSpPr>
          <p:nvPr/>
        </p:nvSpPr>
        <p:spPr bwMode="auto">
          <a:xfrm>
            <a:off x="6242050" y="3519488"/>
            <a:ext cx="177800" cy="142875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104" y="0"/>
              </a:cxn>
              <a:cxn ang="0">
                <a:pos x="40" y="20"/>
              </a:cxn>
            </a:cxnLst>
            <a:rect l="0" t="0" r="r" b="b"/>
            <a:pathLst>
              <a:path w="104" h="84">
                <a:moveTo>
                  <a:pt x="0" y="84"/>
                </a:moveTo>
                <a:lnTo>
                  <a:pt x="104" y="0"/>
                </a:lnTo>
                <a:lnTo>
                  <a:pt x="40" y="2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9" name="Freeform 19"/>
          <p:cNvSpPr>
            <a:spLocks/>
          </p:cNvSpPr>
          <p:nvPr/>
        </p:nvSpPr>
        <p:spPr bwMode="auto">
          <a:xfrm>
            <a:off x="5505450" y="2505075"/>
            <a:ext cx="501650" cy="296863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250" y="0"/>
              </a:cxn>
              <a:cxn ang="0">
                <a:pos x="294" y="0"/>
              </a:cxn>
            </a:cxnLst>
            <a:rect l="0" t="0" r="r" b="b"/>
            <a:pathLst>
              <a:path w="294" h="174">
                <a:moveTo>
                  <a:pt x="0" y="174"/>
                </a:moveTo>
                <a:lnTo>
                  <a:pt x="250" y="0"/>
                </a:lnTo>
                <a:lnTo>
                  <a:pt x="29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0" name="Freeform 20"/>
          <p:cNvSpPr>
            <a:spLocks/>
          </p:cNvSpPr>
          <p:nvPr/>
        </p:nvSpPr>
        <p:spPr bwMode="auto">
          <a:xfrm>
            <a:off x="5761038" y="2781300"/>
            <a:ext cx="242887" cy="228600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98" y="0"/>
              </a:cxn>
              <a:cxn ang="0">
                <a:pos x="142" y="0"/>
              </a:cxn>
            </a:cxnLst>
            <a:rect l="0" t="0" r="r" b="b"/>
            <a:pathLst>
              <a:path w="142" h="134">
                <a:moveTo>
                  <a:pt x="0" y="134"/>
                </a:moveTo>
                <a:lnTo>
                  <a:pt x="98" y="0"/>
                </a:lnTo>
                <a:lnTo>
                  <a:pt x="14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1" name="Freeform 21"/>
          <p:cNvSpPr>
            <a:spLocks/>
          </p:cNvSpPr>
          <p:nvPr/>
        </p:nvSpPr>
        <p:spPr bwMode="auto">
          <a:xfrm>
            <a:off x="5654675" y="1201738"/>
            <a:ext cx="365125" cy="311150"/>
          </a:xfrm>
          <a:custGeom>
            <a:avLst/>
            <a:gdLst/>
            <a:ahLst/>
            <a:cxnLst>
              <a:cxn ang="0">
                <a:pos x="214" y="0"/>
              </a:cxn>
              <a:cxn ang="0">
                <a:pos x="172" y="0"/>
              </a:cxn>
              <a:cxn ang="0">
                <a:pos x="0" y="182"/>
              </a:cxn>
            </a:cxnLst>
            <a:rect l="0" t="0" r="r" b="b"/>
            <a:pathLst>
              <a:path w="214" h="182">
                <a:moveTo>
                  <a:pt x="214" y="0"/>
                </a:moveTo>
                <a:lnTo>
                  <a:pt x="172" y="0"/>
                </a:lnTo>
                <a:lnTo>
                  <a:pt x="0" y="18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2" name="Freeform 22"/>
          <p:cNvSpPr>
            <a:spLocks/>
          </p:cNvSpPr>
          <p:nvPr/>
        </p:nvSpPr>
        <p:spPr bwMode="auto">
          <a:xfrm>
            <a:off x="5891213" y="1581150"/>
            <a:ext cx="384175" cy="47625"/>
          </a:xfrm>
          <a:custGeom>
            <a:avLst/>
            <a:gdLst/>
            <a:ahLst/>
            <a:cxnLst>
              <a:cxn ang="0">
                <a:pos x="226" y="28"/>
              </a:cxn>
              <a:cxn ang="0">
                <a:pos x="184" y="28"/>
              </a:cxn>
              <a:cxn ang="0">
                <a:pos x="0" y="0"/>
              </a:cxn>
            </a:cxnLst>
            <a:rect l="0" t="0" r="r" b="b"/>
            <a:pathLst>
              <a:path w="226" h="28">
                <a:moveTo>
                  <a:pt x="226" y="28"/>
                </a:moveTo>
                <a:lnTo>
                  <a:pt x="184" y="2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3" name="Freeform 23"/>
          <p:cNvSpPr>
            <a:spLocks/>
          </p:cNvSpPr>
          <p:nvPr/>
        </p:nvSpPr>
        <p:spPr bwMode="auto">
          <a:xfrm>
            <a:off x="4197350" y="1304925"/>
            <a:ext cx="147638" cy="50800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62" y="0"/>
              </a:cxn>
              <a:cxn ang="0">
                <a:pos x="86" y="0"/>
              </a:cxn>
            </a:cxnLst>
            <a:rect l="0" t="0" r="r" b="b"/>
            <a:pathLst>
              <a:path w="86" h="30">
                <a:moveTo>
                  <a:pt x="0" y="30"/>
                </a:moveTo>
                <a:lnTo>
                  <a:pt x="62" y="0"/>
                </a:lnTo>
                <a:lnTo>
                  <a:pt x="8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4" name="Freeform 24"/>
          <p:cNvSpPr>
            <a:spLocks/>
          </p:cNvSpPr>
          <p:nvPr/>
        </p:nvSpPr>
        <p:spPr bwMode="auto">
          <a:xfrm>
            <a:off x="4652963" y="5291138"/>
            <a:ext cx="112712" cy="492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" y="0"/>
              </a:cxn>
              <a:cxn ang="0">
                <a:pos x="22" y="28"/>
              </a:cxn>
            </a:cxnLst>
            <a:rect l="0" t="0" r="r" b="b"/>
            <a:pathLst>
              <a:path w="66" h="28">
                <a:moveTo>
                  <a:pt x="0" y="0"/>
                </a:moveTo>
                <a:lnTo>
                  <a:pt x="66" y="0"/>
                </a:lnTo>
                <a:lnTo>
                  <a:pt x="22" y="2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5" name="Freeform 25"/>
          <p:cNvSpPr>
            <a:spLocks/>
          </p:cNvSpPr>
          <p:nvPr/>
        </p:nvSpPr>
        <p:spPr bwMode="auto">
          <a:xfrm>
            <a:off x="4830763" y="2368550"/>
            <a:ext cx="15875" cy="17463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8" y="2"/>
              </a:cxn>
              <a:cxn ang="0">
                <a:pos x="10" y="4"/>
              </a:cxn>
              <a:cxn ang="0">
                <a:pos x="8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8" y="2"/>
                </a:lnTo>
                <a:lnTo>
                  <a:pt x="10" y="4"/>
                </a:lnTo>
                <a:lnTo>
                  <a:pt x="8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6" name="Freeform 26"/>
          <p:cNvSpPr>
            <a:spLocks/>
          </p:cNvSpPr>
          <p:nvPr/>
        </p:nvSpPr>
        <p:spPr bwMode="auto">
          <a:xfrm>
            <a:off x="4419600" y="2671763"/>
            <a:ext cx="17463" cy="20637"/>
          </a:xfrm>
          <a:custGeom>
            <a:avLst/>
            <a:gdLst/>
            <a:ahLst/>
            <a:cxnLst>
              <a:cxn ang="0">
                <a:pos x="4" y="12"/>
              </a:cxn>
              <a:cxn ang="0">
                <a:pos x="2" y="10"/>
              </a:cxn>
              <a:cxn ang="0">
                <a:pos x="0" y="6"/>
              </a:cxn>
              <a:cxn ang="0">
                <a:pos x="2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10"/>
              </a:cxn>
              <a:cxn ang="0">
                <a:pos x="6" y="12"/>
              </a:cxn>
              <a:cxn ang="0">
                <a:pos x="4" y="12"/>
              </a:cxn>
            </a:cxnLst>
            <a:rect l="0" t="0" r="r" b="b"/>
            <a:pathLst>
              <a:path w="10" h="12">
                <a:moveTo>
                  <a:pt x="4" y="12"/>
                </a:moveTo>
                <a:lnTo>
                  <a:pt x="2" y="10"/>
                </a:lnTo>
                <a:lnTo>
                  <a:pt x="0" y="6"/>
                </a:lnTo>
                <a:lnTo>
                  <a:pt x="2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10"/>
                </a:lnTo>
                <a:lnTo>
                  <a:pt x="6" y="12"/>
                </a:lnTo>
                <a:lnTo>
                  <a:pt x="4" y="12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7" name="Freeform 27"/>
          <p:cNvSpPr>
            <a:spLocks/>
          </p:cNvSpPr>
          <p:nvPr/>
        </p:nvSpPr>
        <p:spPr bwMode="auto">
          <a:xfrm>
            <a:off x="4425950" y="3467100"/>
            <a:ext cx="17463" cy="17463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2" y="8"/>
              </a:cxn>
              <a:cxn ang="0">
                <a:pos x="0" y="4"/>
              </a:cxn>
              <a:cxn ang="0">
                <a:pos x="2" y="0"/>
              </a:cxn>
              <a:cxn ang="0">
                <a:pos x="4" y="0"/>
              </a:cxn>
              <a:cxn ang="0">
                <a:pos x="8" y="0"/>
              </a:cxn>
              <a:cxn ang="0">
                <a:pos x="10" y="4"/>
              </a:cxn>
              <a:cxn ang="0">
                <a:pos x="8" y="8"/>
              </a:cxn>
              <a:cxn ang="0">
                <a:pos x="6" y="10"/>
              </a:cxn>
              <a:cxn ang="0">
                <a:pos x="4" y="10"/>
              </a:cxn>
            </a:cxnLst>
            <a:rect l="0" t="0" r="r" b="b"/>
            <a:pathLst>
              <a:path w="10" h="10">
                <a:moveTo>
                  <a:pt x="4" y="10"/>
                </a:moveTo>
                <a:lnTo>
                  <a:pt x="2" y="8"/>
                </a:lnTo>
                <a:lnTo>
                  <a:pt x="0" y="4"/>
                </a:lnTo>
                <a:lnTo>
                  <a:pt x="2" y="0"/>
                </a:lnTo>
                <a:lnTo>
                  <a:pt x="4" y="0"/>
                </a:lnTo>
                <a:lnTo>
                  <a:pt x="8" y="0"/>
                </a:lnTo>
                <a:lnTo>
                  <a:pt x="10" y="4"/>
                </a:lnTo>
                <a:lnTo>
                  <a:pt x="8" y="8"/>
                </a:lnTo>
                <a:lnTo>
                  <a:pt x="6" y="10"/>
                </a:lnTo>
                <a:lnTo>
                  <a:pt x="4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8" name="Freeform 28"/>
          <p:cNvSpPr>
            <a:spLocks/>
          </p:cNvSpPr>
          <p:nvPr/>
        </p:nvSpPr>
        <p:spPr bwMode="auto">
          <a:xfrm>
            <a:off x="4902200" y="3979863"/>
            <a:ext cx="17463" cy="15875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10" y="2"/>
              </a:cxn>
              <a:cxn ang="0">
                <a:pos x="10" y="4"/>
              </a:cxn>
              <a:cxn ang="0">
                <a:pos x="10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10" y="2"/>
                </a:lnTo>
                <a:lnTo>
                  <a:pt x="10" y="4"/>
                </a:lnTo>
                <a:lnTo>
                  <a:pt x="10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9" name="Freeform 29"/>
          <p:cNvSpPr>
            <a:spLocks/>
          </p:cNvSpPr>
          <p:nvPr/>
        </p:nvSpPr>
        <p:spPr bwMode="auto">
          <a:xfrm>
            <a:off x="4843463" y="4640263"/>
            <a:ext cx="17462" cy="17462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0" y="8"/>
              </a:cxn>
              <a:cxn ang="0">
                <a:pos x="0" y="6"/>
              </a:cxn>
              <a:cxn ang="0">
                <a:pos x="0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8"/>
              </a:cxn>
              <a:cxn ang="0">
                <a:pos x="6" y="10"/>
              </a:cxn>
              <a:cxn ang="0">
                <a:pos x="4" y="10"/>
              </a:cxn>
            </a:cxnLst>
            <a:rect l="0" t="0" r="r" b="b"/>
            <a:pathLst>
              <a:path w="10" h="10">
                <a:moveTo>
                  <a:pt x="4" y="10"/>
                </a:moveTo>
                <a:lnTo>
                  <a:pt x="0" y="8"/>
                </a:lnTo>
                <a:lnTo>
                  <a:pt x="0" y="6"/>
                </a:lnTo>
                <a:lnTo>
                  <a:pt x="0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8"/>
                </a:lnTo>
                <a:lnTo>
                  <a:pt x="6" y="10"/>
                </a:lnTo>
                <a:lnTo>
                  <a:pt x="4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0" name="Freeform 30"/>
          <p:cNvSpPr>
            <a:spLocks/>
          </p:cNvSpPr>
          <p:nvPr/>
        </p:nvSpPr>
        <p:spPr bwMode="auto">
          <a:xfrm>
            <a:off x="4460875" y="5403850"/>
            <a:ext cx="15875" cy="17463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0"/>
              </a:cxn>
              <a:cxn ang="0">
                <a:pos x="6" y="0"/>
              </a:cxn>
              <a:cxn ang="0">
                <a:pos x="10" y="0"/>
              </a:cxn>
              <a:cxn ang="0">
                <a:pos x="10" y="4"/>
              </a:cxn>
              <a:cxn ang="0">
                <a:pos x="10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0"/>
                </a:lnTo>
                <a:lnTo>
                  <a:pt x="6" y="0"/>
                </a:lnTo>
                <a:lnTo>
                  <a:pt x="10" y="0"/>
                </a:lnTo>
                <a:lnTo>
                  <a:pt x="10" y="4"/>
                </a:lnTo>
                <a:lnTo>
                  <a:pt x="10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1" name="Line 31"/>
          <p:cNvSpPr>
            <a:spLocks noChangeShapeType="1"/>
          </p:cNvSpPr>
          <p:nvPr/>
        </p:nvSpPr>
        <p:spPr bwMode="auto">
          <a:xfrm>
            <a:off x="3765550" y="2235200"/>
            <a:ext cx="1588" cy="2349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2" name="Line 32"/>
          <p:cNvSpPr>
            <a:spLocks noChangeShapeType="1"/>
          </p:cNvSpPr>
          <p:nvPr/>
        </p:nvSpPr>
        <p:spPr bwMode="auto">
          <a:xfrm>
            <a:off x="3765550" y="2374900"/>
            <a:ext cx="1068388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3" name="Line 33"/>
          <p:cNvSpPr>
            <a:spLocks noChangeShapeType="1"/>
          </p:cNvSpPr>
          <p:nvPr/>
        </p:nvSpPr>
        <p:spPr bwMode="auto">
          <a:xfrm>
            <a:off x="3765550" y="2624138"/>
            <a:ext cx="1588" cy="354012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4" name="Line 34"/>
          <p:cNvSpPr>
            <a:spLocks noChangeShapeType="1"/>
          </p:cNvSpPr>
          <p:nvPr/>
        </p:nvSpPr>
        <p:spPr bwMode="auto">
          <a:xfrm>
            <a:off x="3768725" y="2681288"/>
            <a:ext cx="657225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5" name="Line 35"/>
          <p:cNvSpPr>
            <a:spLocks noChangeShapeType="1"/>
          </p:cNvSpPr>
          <p:nvPr/>
        </p:nvSpPr>
        <p:spPr bwMode="auto">
          <a:xfrm>
            <a:off x="3765550" y="3200400"/>
            <a:ext cx="1588" cy="50323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6" name="Line 36"/>
          <p:cNvSpPr>
            <a:spLocks noChangeShapeType="1"/>
          </p:cNvSpPr>
          <p:nvPr/>
        </p:nvSpPr>
        <p:spPr bwMode="auto">
          <a:xfrm>
            <a:off x="3768725" y="3475038"/>
            <a:ext cx="660400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7" name="Line 37"/>
          <p:cNvSpPr>
            <a:spLocks noChangeShapeType="1"/>
          </p:cNvSpPr>
          <p:nvPr/>
        </p:nvSpPr>
        <p:spPr bwMode="auto">
          <a:xfrm>
            <a:off x="3802063" y="3849688"/>
            <a:ext cx="1587" cy="49053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8" name="Line 38"/>
          <p:cNvSpPr>
            <a:spLocks noChangeShapeType="1"/>
          </p:cNvSpPr>
          <p:nvPr/>
        </p:nvSpPr>
        <p:spPr bwMode="auto">
          <a:xfrm>
            <a:off x="3802063" y="3986213"/>
            <a:ext cx="1103312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9" name="Line 39"/>
          <p:cNvSpPr>
            <a:spLocks noChangeShapeType="1"/>
          </p:cNvSpPr>
          <p:nvPr/>
        </p:nvSpPr>
        <p:spPr bwMode="auto">
          <a:xfrm>
            <a:off x="3802063" y="4467225"/>
            <a:ext cx="1587" cy="63023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0" name="Line 40"/>
          <p:cNvSpPr>
            <a:spLocks noChangeShapeType="1"/>
          </p:cNvSpPr>
          <p:nvPr/>
        </p:nvSpPr>
        <p:spPr bwMode="auto">
          <a:xfrm>
            <a:off x="3805238" y="4651375"/>
            <a:ext cx="1049337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1" name="Line 41"/>
          <p:cNvSpPr>
            <a:spLocks noChangeShapeType="1"/>
          </p:cNvSpPr>
          <p:nvPr/>
        </p:nvSpPr>
        <p:spPr bwMode="auto">
          <a:xfrm>
            <a:off x="3802063" y="5278438"/>
            <a:ext cx="1587" cy="525462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2" name="Line 42"/>
          <p:cNvSpPr>
            <a:spLocks noChangeShapeType="1"/>
          </p:cNvSpPr>
          <p:nvPr/>
        </p:nvSpPr>
        <p:spPr bwMode="auto">
          <a:xfrm>
            <a:off x="3805238" y="5411788"/>
            <a:ext cx="668337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3" name="Line 43"/>
          <p:cNvSpPr>
            <a:spLocks noChangeShapeType="1"/>
          </p:cNvSpPr>
          <p:nvPr/>
        </p:nvSpPr>
        <p:spPr bwMode="auto">
          <a:xfrm>
            <a:off x="6419850" y="3519488"/>
            <a:ext cx="71438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4" name="Freeform 44"/>
          <p:cNvSpPr>
            <a:spLocks/>
          </p:cNvSpPr>
          <p:nvPr/>
        </p:nvSpPr>
        <p:spPr bwMode="auto">
          <a:xfrm>
            <a:off x="4867275" y="3406775"/>
            <a:ext cx="171450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"/>
              </a:cxn>
              <a:cxn ang="0">
                <a:pos x="100" y="14"/>
              </a:cxn>
            </a:cxnLst>
            <a:rect l="0" t="0" r="r" b="b"/>
            <a:pathLst>
              <a:path w="100" h="32">
                <a:moveTo>
                  <a:pt x="0" y="0"/>
                </a:moveTo>
                <a:lnTo>
                  <a:pt x="0" y="32"/>
                </a:lnTo>
                <a:lnTo>
                  <a:pt x="100" y="1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5" name="Rectangle 45"/>
          <p:cNvSpPr>
            <a:spLocks noChangeArrowheads="1"/>
          </p:cNvSpPr>
          <p:nvPr/>
        </p:nvSpPr>
        <p:spPr bwMode="auto">
          <a:xfrm>
            <a:off x="4356100" y="1217613"/>
            <a:ext cx="444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Nucleus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86" name="Rectangle 46"/>
          <p:cNvSpPr>
            <a:spLocks noChangeArrowheads="1"/>
          </p:cNvSpPr>
          <p:nvPr/>
        </p:nvSpPr>
        <p:spPr bwMode="auto">
          <a:xfrm>
            <a:off x="3922713" y="911225"/>
            <a:ext cx="74295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Action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potential (AP)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87" name="Rectangle 47"/>
          <p:cNvSpPr>
            <a:spLocks noChangeArrowheads="1"/>
          </p:cNvSpPr>
          <p:nvPr/>
        </p:nvSpPr>
        <p:spPr bwMode="auto">
          <a:xfrm>
            <a:off x="5253038" y="839788"/>
            <a:ext cx="8874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Myelinated axon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of motor neuron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88" name="Rectangle 48"/>
          <p:cNvSpPr>
            <a:spLocks noChangeArrowheads="1"/>
          </p:cNvSpPr>
          <p:nvPr/>
        </p:nvSpPr>
        <p:spPr bwMode="auto">
          <a:xfrm>
            <a:off x="6040438" y="1131888"/>
            <a:ext cx="97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Axon terminal of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neuromuscular </a:t>
            </a:r>
            <a:endParaRPr lang="en-US" sz="1800">
              <a:latin typeface="Arial" pitchFamily="34" charset="0"/>
            </a:endParaRP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junction</a:t>
            </a:r>
          </a:p>
        </p:txBody>
      </p:sp>
      <p:sp>
        <p:nvSpPr>
          <p:cNvPr id="61489" name="Rectangle 49"/>
          <p:cNvSpPr>
            <a:spLocks noChangeArrowheads="1"/>
          </p:cNvSpPr>
          <p:nvPr/>
        </p:nvSpPr>
        <p:spPr bwMode="auto">
          <a:xfrm>
            <a:off x="6299200" y="1565275"/>
            <a:ext cx="8763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Sarcolemma of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the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0" name="Rectangle 50"/>
          <p:cNvSpPr>
            <a:spLocks noChangeArrowheads="1"/>
          </p:cNvSpPr>
          <p:nvPr/>
        </p:nvSpPr>
        <p:spPr bwMode="auto">
          <a:xfrm>
            <a:off x="4257675" y="2500313"/>
            <a:ext cx="2333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1" name="Rectangle 51"/>
          <p:cNvSpPr>
            <a:spLocks noChangeArrowheads="1"/>
          </p:cNvSpPr>
          <p:nvPr/>
        </p:nvSpPr>
        <p:spPr bwMode="auto">
          <a:xfrm>
            <a:off x="5559425" y="2427288"/>
            <a:ext cx="2333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2" name="Rectangle 52"/>
          <p:cNvSpPr>
            <a:spLocks noChangeArrowheads="1"/>
          </p:cNvSpPr>
          <p:nvPr/>
        </p:nvSpPr>
        <p:spPr bwMode="auto">
          <a:xfrm>
            <a:off x="4759325" y="2901950"/>
            <a:ext cx="5826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Axon terminal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3" name="Rectangle 53"/>
          <p:cNvSpPr>
            <a:spLocks noChangeArrowheads="1"/>
          </p:cNvSpPr>
          <p:nvPr/>
        </p:nvSpPr>
        <p:spPr bwMode="auto">
          <a:xfrm>
            <a:off x="4759325" y="2982913"/>
            <a:ext cx="6635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of motor neuron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4" name="Rectangle 54"/>
          <p:cNvSpPr>
            <a:spLocks noChangeArrowheads="1"/>
          </p:cNvSpPr>
          <p:nvPr/>
        </p:nvSpPr>
        <p:spPr bwMode="auto">
          <a:xfrm>
            <a:off x="6010275" y="2432050"/>
            <a:ext cx="8890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Synaptic vesicle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containing 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5" name="Rectangle 55"/>
          <p:cNvSpPr>
            <a:spLocks noChangeArrowheads="1"/>
          </p:cNvSpPr>
          <p:nvPr/>
        </p:nvSpPr>
        <p:spPr bwMode="auto">
          <a:xfrm>
            <a:off x="6013450" y="2724150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Mitochondrion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Synaptic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cleft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6" name="Rectangle 56"/>
          <p:cNvSpPr>
            <a:spLocks noChangeArrowheads="1"/>
          </p:cNvSpPr>
          <p:nvPr/>
        </p:nvSpPr>
        <p:spPr bwMode="auto">
          <a:xfrm>
            <a:off x="6494463" y="3436938"/>
            <a:ext cx="7683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FFFFFF"/>
                </a:solidFill>
                <a:latin typeface="Arial Black" pitchFamily="34" charset="0"/>
              </a:rPr>
              <a:t>Junctional</a:t>
            </a:r>
          </a:p>
          <a:p>
            <a:r>
              <a:rPr lang="en-US" sz="900">
                <a:solidFill>
                  <a:srgbClr val="FFFFFF"/>
                </a:solidFill>
                <a:latin typeface="Arial Black" pitchFamily="34" charset="0"/>
              </a:rPr>
              <a:t>folds of</a:t>
            </a:r>
          </a:p>
          <a:p>
            <a:r>
              <a:rPr lang="en-US" sz="900">
                <a:solidFill>
                  <a:srgbClr val="FFFFFF"/>
                </a:solidFill>
                <a:latin typeface="Arial Black" pitchFamily="34" charset="0"/>
              </a:rPr>
              <a:t>sarcolemma</a:t>
            </a:r>
          </a:p>
          <a:p>
            <a:endParaRPr lang="en-US" sz="1800">
              <a:latin typeface="Arial" pitchFamily="34" charset="0"/>
            </a:endParaRPr>
          </a:p>
        </p:txBody>
      </p:sp>
      <p:sp>
        <p:nvSpPr>
          <p:cNvPr id="61497" name="Rectangle 57"/>
          <p:cNvSpPr>
            <a:spLocks noChangeArrowheads="1"/>
          </p:cNvSpPr>
          <p:nvPr/>
        </p:nvSpPr>
        <p:spPr bwMode="auto">
          <a:xfrm>
            <a:off x="4503738" y="3225800"/>
            <a:ext cx="6794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Fusing synaptic 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8" name="Rectangle 58"/>
          <p:cNvSpPr>
            <a:spLocks noChangeArrowheads="1"/>
          </p:cNvSpPr>
          <p:nvPr/>
        </p:nvSpPr>
        <p:spPr bwMode="auto">
          <a:xfrm>
            <a:off x="4683125" y="3308350"/>
            <a:ext cx="3413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vesicles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9" name="Rectangle 59"/>
          <p:cNvSpPr>
            <a:spLocks noChangeArrowheads="1"/>
          </p:cNvSpPr>
          <p:nvPr/>
        </p:nvSpPr>
        <p:spPr bwMode="auto">
          <a:xfrm>
            <a:off x="4867275" y="3648075"/>
            <a:ext cx="1682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ACh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500" name="Rectangle 60"/>
          <p:cNvSpPr>
            <a:spLocks noChangeArrowheads="1"/>
          </p:cNvSpPr>
          <p:nvPr/>
        </p:nvSpPr>
        <p:spPr bwMode="auto">
          <a:xfrm>
            <a:off x="5999163" y="3979863"/>
            <a:ext cx="89535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i="1">
                <a:solidFill>
                  <a:srgbClr val="FFFFFF"/>
                </a:solidFill>
                <a:latin typeface="Arial Black" pitchFamily="34" charset="0"/>
              </a:rPr>
              <a:t>Sarcoplasm of</a:t>
            </a:r>
          </a:p>
          <a:p>
            <a:r>
              <a:rPr lang="en-US" sz="900" i="1">
                <a:solidFill>
                  <a:srgbClr val="FFFFFF"/>
                </a:solidFill>
                <a:latin typeface="Arial Black" pitchFamily="34" charset="0"/>
              </a:rPr>
              <a:t>muscle fiber</a:t>
            </a:r>
            <a:endParaRPr lang="en-US" sz="1800" i="1">
              <a:latin typeface="Arial" pitchFamily="34" charset="0"/>
            </a:endParaRPr>
          </a:p>
        </p:txBody>
      </p:sp>
      <p:sp>
        <p:nvSpPr>
          <p:cNvPr id="61501" name="Rectangle 61"/>
          <p:cNvSpPr>
            <a:spLocks noChangeArrowheads="1"/>
          </p:cNvSpPr>
          <p:nvPr/>
        </p:nvSpPr>
        <p:spPr bwMode="auto">
          <a:xfrm>
            <a:off x="5872163" y="4408488"/>
            <a:ext cx="1320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Postsynaptic membrane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 channel opens;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ions pass.</a:t>
            </a:r>
          </a:p>
        </p:txBody>
      </p:sp>
      <p:sp>
        <p:nvSpPr>
          <p:cNvPr id="61502" name="Rectangle 62"/>
          <p:cNvSpPr>
            <a:spLocks noChangeArrowheads="1"/>
          </p:cNvSpPr>
          <p:nvPr/>
        </p:nvSpPr>
        <p:spPr bwMode="auto">
          <a:xfrm>
            <a:off x="4778375" y="4459288"/>
            <a:ext cx="149225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3" name="Rectangle 63"/>
          <p:cNvSpPr>
            <a:spLocks noChangeArrowheads="1"/>
          </p:cNvSpPr>
          <p:nvPr/>
        </p:nvSpPr>
        <p:spPr bwMode="auto">
          <a:xfrm>
            <a:off x="5021263" y="4452938"/>
            <a:ext cx="100012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4" name="Rectangle 64"/>
          <p:cNvSpPr>
            <a:spLocks noChangeArrowheads="1"/>
          </p:cNvSpPr>
          <p:nvPr/>
        </p:nvSpPr>
        <p:spPr bwMode="auto">
          <a:xfrm>
            <a:off x="4175125" y="5251450"/>
            <a:ext cx="20161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Ach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–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5" name="Rectangle 65"/>
          <p:cNvSpPr>
            <a:spLocks noChangeArrowheads="1"/>
          </p:cNvSpPr>
          <p:nvPr/>
        </p:nvSpPr>
        <p:spPr bwMode="auto">
          <a:xfrm>
            <a:off x="4840288" y="5343525"/>
            <a:ext cx="149225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6" name="Rectangle 66"/>
          <p:cNvSpPr>
            <a:spLocks noChangeArrowheads="1"/>
          </p:cNvSpPr>
          <p:nvPr/>
        </p:nvSpPr>
        <p:spPr bwMode="auto">
          <a:xfrm>
            <a:off x="4914900" y="5849938"/>
            <a:ext cx="10001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7" name="Rectangle 67"/>
          <p:cNvSpPr>
            <a:spLocks noChangeArrowheads="1"/>
          </p:cNvSpPr>
          <p:nvPr/>
        </p:nvSpPr>
        <p:spPr bwMode="auto">
          <a:xfrm>
            <a:off x="4786313" y="5233988"/>
            <a:ext cx="614362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Degraded 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8" name="Rectangle 68"/>
          <p:cNvSpPr>
            <a:spLocks noChangeArrowheads="1"/>
          </p:cNvSpPr>
          <p:nvPr/>
        </p:nvSpPr>
        <p:spPr bwMode="auto">
          <a:xfrm>
            <a:off x="4183063" y="5688013"/>
            <a:ext cx="622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Acetyl-</a:t>
            </a:r>
          </a:p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cholinesterase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9" name="Rectangle 69"/>
          <p:cNvSpPr>
            <a:spLocks noChangeArrowheads="1"/>
          </p:cNvSpPr>
          <p:nvPr/>
        </p:nvSpPr>
        <p:spPr bwMode="auto">
          <a:xfrm>
            <a:off x="5832475" y="5278438"/>
            <a:ext cx="1320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Postsynaptic membrane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 channel closed;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ions cannot pass.</a:t>
            </a:r>
          </a:p>
        </p:txBody>
      </p:sp>
      <p:sp>
        <p:nvSpPr>
          <p:cNvPr id="61510" name="Freeform 70"/>
          <p:cNvSpPr>
            <a:spLocks/>
          </p:cNvSpPr>
          <p:nvPr/>
        </p:nvSpPr>
        <p:spPr bwMode="auto">
          <a:xfrm>
            <a:off x="1814513" y="22050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1" name="Freeform 71"/>
          <p:cNvSpPr>
            <a:spLocks/>
          </p:cNvSpPr>
          <p:nvPr/>
        </p:nvSpPr>
        <p:spPr bwMode="auto">
          <a:xfrm>
            <a:off x="1814513" y="22050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2" name="Rectangle 72"/>
          <p:cNvSpPr>
            <a:spLocks noChangeArrowheads="1"/>
          </p:cNvSpPr>
          <p:nvPr/>
        </p:nvSpPr>
        <p:spPr bwMode="auto">
          <a:xfrm>
            <a:off x="1851025" y="2211388"/>
            <a:ext cx="9525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13" name="Rectangle 73"/>
          <p:cNvSpPr>
            <a:spLocks noChangeArrowheads="1"/>
          </p:cNvSpPr>
          <p:nvPr/>
        </p:nvSpPr>
        <p:spPr bwMode="auto">
          <a:xfrm>
            <a:off x="1809750" y="2219325"/>
            <a:ext cx="1720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Action potential arrives at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axon terminal of motor neuron. </a:t>
            </a:r>
          </a:p>
        </p:txBody>
      </p:sp>
      <p:sp>
        <p:nvSpPr>
          <p:cNvPr id="61514" name="Freeform 74"/>
          <p:cNvSpPr>
            <a:spLocks/>
          </p:cNvSpPr>
          <p:nvPr/>
        </p:nvSpPr>
        <p:spPr bwMode="auto">
          <a:xfrm>
            <a:off x="1814513" y="25733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5" name="Freeform 75"/>
          <p:cNvSpPr>
            <a:spLocks/>
          </p:cNvSpPr>
          <p:nvPr/>
        </p:nvSpPr>
        <p:spPr bwMode="auto">
          <a:xfrm>
            <a:off x="1814513" y="25733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6" name="Rectangle 76"/>
          <p:cNvSpPr>
            <a:spLocks noChangeArrowheads="1"/>
          </p:cNvSpPr>
          <p:nvPr/>
        </p:nvSpPr>
        <p:spPr bwMode="auto">
          <a:xfrm>
            <a:off x="1855788" y="2574925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17" name="Rectangle 77"/>
          <p:cNvSpPr>
            <a:spLocks noChangeArrowheads="1"/>
          </p:cNvSpPr>
          <p:nvPr/>
        </p:nvSpPr>
        <p:spPr bwMode="auto">
          <a:xfrm>
            <a:off x="1814513" y="2589213"/>
            <a:ext cx="18018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Voltage-gated Ca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channels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open and Ca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enters the axon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terminal.</a:t>
            </a:r>
          </a:p>
        </p:txBody>
      </p:sp>
      <p:sp>
        <p:nvSpPr>
          <p:cNvPr id="61518" name="Freeform 78"/>
          <p:cNvSpPr>
            <a:spLocks/>
          </p:cNvSpPr>
          <p:nvPr/>
        </p:nvSpPr>
        <p:spPr bwMode="auto">
          <a:xfrm>
            <a:off x="1811338" y="3149600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9" name="Freeform 79"/>
          <p:cNvSpPr>
            <a:spLocks/>
          </p:cNvSpPr>
          <p:nvPr/>
        </p:nvSpPr>
        <p:spPr bwMode="auto">
          <a:xfrm>
            <a:off x="1811338" y="3149600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0" name="Rectangle 80"/>
          <p:cNvSpPr>
            <a:spLocks noChangeArrowheads="1"/>
          </p:cNvSpPr>
          <p:nvPr/>
        </p:nvSpPr>
        <p:spPr bwMode="auto">
          <a:xfrm>
            <a:off x="1860550" y="3155950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1" name="Rectangle 81"/>
          <p:cNvSpPr>
            <a:spLocks noChangeArrowheads="1"/>
          </p:cNvSpPr>
          <p:nvPr/>
        </p:nvSpPr>
        <p:spPr bwMode="auto">
          <a:xfrm>
            <a:off x="1809750" y="3171825"/>
            <a:ext cx="15875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Ca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entry causes some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synaptic vesicles to release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their contents (acetylcholine)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by exocytosis.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2" name="Freeform 82"/>
          <p:cNvSpPr>
            <a:spLocks/>
          </p:cNvSpPr>
          <p:nvPr/>
        </p:nvSpPr>
        <p:spPr bwMode="auto">
          <a:xfrm>
            <a:off x="1811338" y="3790950"/>
            <a:ext cx="169862" cy="171450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3" name="Freeform 83"/>
          <p:cNvSpPr>
            <a:spLocks/>
          </p:cNvSpPr>
          <p:nvPr/>
        </p:nvSpPr>
        <p:spPr bwMode="auto">
          <a:xfrm>
            <a:off x="1811338" y="3790950"/>
            <a:ext cx="169862" cy="171450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4" name="Rectangle 84"/>
          <p:cNvSpPr>
            <a:spLocks noChangeArrowheads="1"/>
          </p:cNvSpPr>
          <p:nvPr/>
        </p:nvSpPr>
        <p:spPr bwMode="auto">
          <a:xfrm>
            <a:off x="1851025" y="3790950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5" name="Rectangle 85"/>
          <p:cNvSpPr>
            <a:spLocks noChangeArrowheads="1"/>
          </p:cNvSpPr>
          <p:nvPr/>
        </p:nvSpPr>
        <p:spPr bwMode="auto">
          <a:xfrm>
            <a:off x="1814513" y="3811588"/>
            <a:ext cx="18478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Acetylcholine, a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neurotransmitter, diffuses across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the synaptic cleft and binds to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receptors in the sarcolemma.</a:t>
            </a:r>
          </a:p>
        </p:txBody>
      </p:sp>
      <p:sp>
        <p:nvSpPr>
          <p:cNvPr id="61526" name="Freeform 86"/>
          <p:cNvSpPr>
            <a:spLocks/>
          </p:cNvSpPr>
          <p:nvPr/>
        </p:nvSpPr>
        <p:spPr bwMode="auto">
          <a:xfrm>
            <a:off x="1811338" y="4416425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7" name="Freeform 87"/>
          <p:cNvSpPr>
            <a:spLocks/>
          </p:cNvSpPr>
          <p:nvPr/>
        </p:nvSpPr>
        <p:spPr bwMode="auto">
          <a:xfrm>
            <a:off x="1811338" y="4416425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8" name="Rectangle 88"/>
          <p:cNvSpPr>
            <a:spLocks noChangeArrowheads="1"/>
          </p:cNvSpPr>
          <p:nvPr/>
        </p:nvSpPr>
        <p:spPr bwMode="auto">
          <a:xfrm>
            <a:off x="1851025" y="4425950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5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9" name="Rectangle 89"/>
          <p:cNvSpPr>
            <a:spLocks noChangeArrowheads="1"/>
          </p:cNvSpPr>
          <p:nvPr/>
        </p:nvSpPr>
        <p:spPr bwMode="auto">
          <a:xfrm>
            <a:off x="1812925" y="4441825"/>
            <a:ext cx="18542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ACh binding opens ion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channels that allow simultaneous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passage of Na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into the muscle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fiber and K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out of the muscle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fiber.</a:t>
            </a:r>
          </a:p>
        </p:txBody>
      </p:sp>
      <p:sp>
        <p:nvSpPr>
          <p:cNvPr id="61530" name="Freeform 90"/>
          <p:cNvSpPr>
            <a:spLocks/>
          </p:cNvSpPr>
          <p:nvPr/>
        </p:nvSpPr>
        <p:spPr bwMode="auto">
          <a:xfrm>
            <a:off x="1811338" y="5230813"/>
            <a:ext cx="169862" cy="169862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1" name="Freeform 91"/>
          <p:cNvSpPr>
            <a:spLocks/>
          </p:cNvSpPr>
          <p:nvPr/>
        </p:nvSpPr>
        <p:spPr bwMode="auto">
          <a:xfrm>
            <a:off x="1811338" y="5230813"/>
            <a:ext cx="169862" cy="169862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2" name="Rectangle 92"/>
          <p:cNvSpPr>
            <a:spLocks noChangeArrowheads="1"/>
          </p:cNvSpPr>
          <p:nvPr/>
        </p:nvSpPr>
        <p:spPr bwMode="auto">
          <a:xfrm>
            <a:off x="1851025" y="5235575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6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33" name="Rectangle 93"/>
          <p:cNvSpPr>
            <a:spLocks noChangeArrowheads="1"/>
          </p:cNvSpPr>
          <p:nvPr/>
        </p:nvSpPr>
        <p:spPr bwMode="auto">
          <a:xfrm>
            <a:off x="1817688" y="5251450"/>
            <a:ext cx="17081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ACh effects are terminated 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by its enzymatic breakdown in 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the synaptic cleft by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acetylcholinesterase.</a:t>
            </a:r>
          </a:p>
        </p:txBody>
      </p:sp>
      <p:sp>
        <p:nvSpPr>
          <p:cNvPr id="61534" name="Freeform 94"/>
          <p:cNvSpPr>
            <a:spLocks/>
          </p:cNvSpPr>
          <p:nvPr/>
        </p:nvSpPr>
        <p:spPr bwMode="auto">
          <a:xfrm rot="16200000" flipH="1">
            <a:off x="6047581" y="3140869"/>
            <a:ext cx="46038" cy="1524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Destruction of Acetylcholine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ACh effects are quickly terminated by the enzyme acetylcholinesterase </a:t>
            </a:r>
          </a:p>
          <a:p>
            <a:r>
              <a:rPr lang="en-US"/>
              <a:t>Prevents continued muscle fiber contraction in the absence of additional stimulation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in Generation of an Action Potential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Local depolarization (end plate potential):</a:t>
            </a:r>
          </a:p>
          <a:p>
            <a:pPr marL="998538" lvl="1" indent="-533400"/>
            <a:r>
              <a:rPr lang="en-US"/>
              <a:t>ACh binding opens chemically (ligand) gated ion channels</a:t>
            </a:r>
          </a:p>
          <a:p>
            <a:pPr marL="998538" lvl="1" indent="-533400"/>
            <a:r>
              <a:rPr lang="en-US"/>
              <a:t>Simultaneous diffusion of Na</a:t>
            </a:r>
            <a:r>
              <a:rPr lang="en-US" baseline="30000"/>
              <a:t>+</a:t>
            </a:r>
            <a:r>
              <a:rPr lang="en-US"/>
              <a:t> (inward) and K</a:t>
            </a:r>
            <a:r>
              <a:rPr lang="en-US" baseline="30000"/>
              <a:t>+</a:t>
            </a:r>
            <a:r>
              <a:rPr lang="en-US"/>
              <a:t> (outward)</a:t>
            </a:r>
          </a:p>
          <a:p>
            <a:pPr marL="998538" lvl="1" indent="-533400"/>
            <a:r>
              <a:rPr lang="en-US"/>
              <a:t>More Na</a:t>
            </a:r>
            <a:r>
              <a:rPr lang="en-US" baseline="30000"/>
              <a:t>+</a:t>
            </a:r>
            <a:r>
              <a:rPr lang="en-US"/>
              <a:t> diffuses, so the interior of the sarcolemma becomes less negative</a:t>
            </a:r>
          </a:p>
          <a:p>
            <a:pPr marL="998538" lvl="1" indent="-533400"/>
            <a:r>
              <a:rPr lang="en-US"/>
              <a:t>Local depolarization – end plate potential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  <a:buFont typeface="Times" charset="0"/>
              <a:buAutoNum type="arabicPeriod" startAt="2"/>
            </a:pPr>
            <a:r>
              <a:rPr lang="en-US"/>
              <a:t>Generation and propagation of an action potential: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End plate potential spreads to adjacent membrane areas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Voltage-gated Na</a:t>
            </a:r>
            <a:r>
              <a:rPr lang="en-US" baseline="30000"/>
              <a:t>+</a:t>
            </a:r>
            <a:r>
              <a:rPr lang="en-US"/>
              <a:t> channels open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influx decreases the membrane voltage toward a critical threshold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If threshold is reached, an action potential is generated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Local depolarization wave continues to spread, changing the permeability of the sarcolemma</a:t>
            </a:r>
          </a:p>
          <a:p>
            <a:r>
              <a:rPr lang="en-US"/>
              <a:t>Voltage-regulated Na</a:t>
            </a:r>
            <a:r>
              <a:rPr lang="en-US" baseline="30000"/>
              <a:t>+</a:t>
            </a:r>
            <a:r>
              <a:rPr lang="en-US"/>
              <a:t> channels open in the adjacent patch, causing it to depolarize to threshold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  <a:buFont typeface="Times" charset="0"/>
              <a:buAutoNum type="arabicPeriod" startAt="3"/>
            </a:pPr>
            <a:r>
              <a:rPr lang="en-US"/>
              <a:t>Repolarization: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channels close and voltage-gated K</a:t>
            </a:r>
            <a:r>
              <a:rPr lang="en-US" baseline="30000"/>
              <a:t>+</a:t>
            </a:r>
            <a:r>
              <a:rPr lang="en-US"/>
              <a:t> channels open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K</a:t>
            </a:r>
            <a:r>
              <a:rPr lang="en-US" baseline="30000"/>
              <a:t>+</a:t>
            </a:r>
            <a:r>
              <a:rPr lang="en-US"/>
              <a:t> efflux rapidly restores the resting polarity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Fiber cannot be stimulated and is in a refractory period until repolarization is complete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Ionic conditions of the resting state are restored by the Na</a:t>
            </a:r>
            <a:r>
              <a:rPr lang="en-US" baseline="30000"/>
              <a:t>+</a:t>
            </a:r>
            <a:r>
              <a:rPr lang="en-US"/>
              <a:t>-K</a:t>
            </a:r>
            <a:r>
              <a:rPr lang="en-US" baseline="30000"/>
              <a:t>+</a:t>
            </a:r>
            <a:r>
              <a:rPr lang="en-US"/>
              <a:t> pump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</a:t>
            </a:r>
          </a:p>
        </p:txBody>
      </p:sp>
      <p:pic>
        <p:nvPicPr>
          <p:cNvPr id="72779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76275"/>
            <a:ext cx="8231187" cy="5868988"/>
          </a:xfrm>
          <a:prstGeom prst="rect">
            <a:avLst/>
          </a:prstGeom>
          <a:noFill/>
        </p:spPr>
      </p:pic>
      <p:sp>
        <p:nvSpPr>
          <p:cNvPr id="72781" name="Line 77"/>
          <p:cNvSpPr>
            <a:spLocks noChangeShapeType="1"/>
          </p:cNvSpPr>
          <p:nvPr/>
        </p:nvSpPr>
        <p:spPr bwMode="auto">
          <a:xfrm flipH="1">
            <a:off x="3538538" y="2079625"/>
            <a:ext cx="1873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2" name="Line 78"/>
          <p:cNvSpPr>
            <a:spLocks noChangeShapeType="1"/>
          </p:cNvSpPr>
          <p:nvPr/>
        </p:nvSpPr>
        <p:spPr bwMode="auto">
          <a:xfrm flipH="1">
            <a:off x="2513013" y="3594100"/>
            <a:ext cx="73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3" name="Freeform 79"/>
          <p:cNvSpPr>
            <a:spLocks/>
          </p:cNvSpPr>
          <p:nvPr/>
        </p:nvSpPr>
        <p:spPr bwMode="auto">
          <a:xfrm>
            <a:off x="1658938" y="4056063"/>
            <a:ext cx="171450" cy="358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2"/>
              </a:cxn>
              <a:cxn ang="0">
                <a:pos x="108" y="226"/>
              </a:cxn>
            </a:cxnLst>
            <a:rect l="0" t="0" r="r" b="b"/>
            <a:pathLst>
              <a:path w="108" h="226">
                <a:moveTo>
                  <a:pt x="0" y="0"/>
                </a:moveTo>
                <a:lnTo>
                  <a:pt x="0" y="152"/>
                </a:lnTo>
                <a:lnTo>
                  <a:pt x="108" y="22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4" name="Freeform 80"/>
          <p:cNvSpPr>
            <a:spLocks/>
          </p:cNvSpPr>
          <p:nvPr/>
        </p:nvSpPr>
        <p:spPr bwMode="auto">
          <a:xfrm>
            <a:off x="3497263" y="2784475"/>
            <a:ext cx="660400" cy="70485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6" y="0"/>
              </a:cxn>
              <a:cxn ang="0">
                <a:pos x="416" y="418"/>
              </a:cxn>
              <a:cxn ang="0">
                <a:pos x="390" y="444"/>
              </a:cxn>
            </a:cxnLst>
            <a:rect l="0" t="0" r="r" b="b"/>
            <a:pathLst>
              <a:path w="416" h="444">
                <a:moveTo>
                  <a:pt x="0" y="24"/>
                </a:moveTo>
                <a:lnTo>
                  <a:pt x="26" y="0"/>
                </a:lnTo>
                <a:lnTo>
                  <a:pt x="416" y="418"/>
                </a:lnTo>
                <a:lnTo>
                  <a:pt x="390" y="44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5" name="Line 81"/>
          <p:cNvSpPr>
            <a:spLocks noChangeShapeType="1"/>
          </p:cNvSpPr>
          <p:nvPr/>
        </p:nvSpPr>
        <p:spPr bwMode="auto">
          <a:xfrm flipV="1">
            <a:off x="3849688" y="3073400"/>
            <a:ext cx="44450" cy="412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6" name="Rectangle 82"/>
          <p:cNvSpPr>
            <a:spLocks noChangeArrowheads="1"/>
          </p:cNvSpPr>
          <p:nvPr/>
        </p:nvSpPr>
        <p:spPr bwMode="auto">
          <a:xfrm>
            <a:off x="5273675" y="27257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87" name="Rectangle 83"/>
          <p:cNvSpPr>
            <a:spLocks noChangeArrowheads="1"/>
          </p:cNvSpPr>
          <p:nvPr/>
        </p:nvSpPr>
        <p:spPr bwMode="auto">
          <a:xfrm>
            <a:off x="5368925" y="5100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88" name="Rectangle 84"/>
          <p:cNvSpPr>
            <a:spLocks noChangeArrowheads="1"/>
          </p:cNvSpPr>
          <p:nvPr/>
        </p:nvSpPr>
        <p:spPr bwMode="auto">
          <a:xfrm>
            <a:off x="5334000" y="22875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89" name="Rectangle 85"/>
          <p:cNvSpPr>
            <a:spLocks noChangeArrowheads="1"/>
          </p:cNvSpPr>
          <p:nvPr/>
        </p:nvSpPr>
        <p:spPr bwMode="auto">
          <a:xfrm>
            <a:off x="5375275" y="4792663"/>
            <a:ext cx="933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90" name="Rectangle 86"/>
          <p:cNvSpPr>
            <a:spLocks noChangeArrowheads="1"/>
          </p:cNvSpPr>
          <p:nvPr/>
        </p:nvSpPr>
        <p:spPr bwMode="auto">
          <a:xfrm>
            <a:off x="6330950" y="22875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91" name="Rectangle 87"/>
          <p:cNvSpPr>
            <a:spLocks noChangeArrowheads="1"/>
          </p:cNvSpPr>
          <p:nvPr/>
        </p:nvSpPr>
        <p:spPr bwMode="auto">
          <a:xfrm>
            <a:off x="6429375" y="4792663"/>
            <a:ext cx="6985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92" name="Rectangle 88"/>
          <p:cNvSpPr>
            <a:spLocks noChangeArrowheads="1"/>
          </p:cNvSpPr>
          <p:nvPr/>
        </p:nvSpPr>
        <p:spPr bwMode="auto">
          <a:xfrm>
            <a:off x="6213475" y="3948113"/>
            <a:ext cx="7683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3" name="Rectangle 89"/>
          <p:cNvSpPr>
            <a:spLocks noChangeArrowheads="1"/>
          </p:cNvSpPr>
          <p:nvPr/>
        </p:nvSpPr>
        <p:spPr bwMode="auto">
          <a:xfrm>
            <a:off x="47180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4" name="Rectangle 90"/>
          <p:cNvSpPr>
            <a:spLocks noChangeArrowheads="1"/>
          </p:cNvSpPr>
          <p:nvPr/>
        </p:nvSpPr>
        <p:spPr bwMode="auto">
          <a:xfrm>
            <a:off x="47910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5" name="Rectangle 91"/>
          <p:cNvSpPr>
            <a:spLocks noChangeArrowheads="1"/>
          </p:cNvSpPr>
          <p:nvPr/>
        </p:nvSpPr>
        <p:spPr bwMode="auto">
          <a:xfrm>
            <a:off x="48577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6" name="Rectangle 92"/>
          <p:cNvSpPr>
            <a:spLocks noChangeArrowheads="1"/>
          </p:cNvSpPr>
          <p:nvPr/>
        </p:nvSpPr>
        <p:spPr bwMode="auto">
          <a:xfrm>
            <a:off x="47434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7" name="Rectangle 93"/>
          <p:cNvSpPr>
            <a:spLocks noChangeArrowheads="1"/>
          </p:cNvSpPr>
          <p:nvPr/>
        </p:nvSpPr>
        <p:spPr bwMode="auto">
          <a:xfrm>
            <a:off x="47307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8" name="Rectangle 94"/>
          <p:cNvSpPr>
            <a:spLocks noChangeArrowheads="1"/>
          </p:cNvSpPr>
          <p:nvPr/>
        </p:nvSpPr>
        <p:spPr bwMode="auto">
          <a:xfrm>
            <a:off x="4654550" y="394493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9" name="Rectangle 95"/>
          <p:cNvSpPr>
            <a:spLocks noChangeArrowheads="1"/>
          </p:cNvSpPr>
          <p:nvPr/>
        </p:nvSpPr>
        <p:spPr bwMode="auto">
          <a:xfrm>
            <a:off x="71564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0" name="Rectangle 96"/>
          <p:cNvSpPr>
            <a:spLocks noChangeArrowheads="1"/>
          </p:cNvSpPr>
          <p:nvPr/>
        </p:nvSpPr>
        <p:spPr bwMode="auto">
          <a:xfrm>
            <a:off x="72294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1" name="Rectangle 97"/>
          <p:cNvSpPr>
            <a:spLocks noChangeArrowheads="1"/>
          </p:cNvSpPr>
          <p:nvPr/>
        </p:nvSpPr>
        <p:spPr bwMode="auto">
          <a:xfrm>
            <a:off x="72961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2" name="Rectangle 98"/>
          <p:cNvSpPr>
            <a:spLocks noChangeArrowheads="1"/>
          </p:cNvSpPr>
          <p:nvPr/>
        </p:nvSpPr>
        <p:spPr bwMode="auto">
          <a:xfrm>
            <a:off x="71818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3" name="Rectangle 99"/>
          <p:cNvSpPr>
            <a:spLocks noChangeArrowheads="1"/>
          </p:cNvSpPr>
          <p:nvPr/>
        </p:nvSpPr>
        <p:spPr bwMode="auto">
          <a:xfrm>
            <a:off x="71691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4" name="Rectangle 100"/>
          <p:cNvSpPr>
            <a:spLocks noChangeArrowheads="1"/>
          </p:cNvSpPr>
          <p:nvPr/>
        </p:nvSpPr>
        <p:spPr bwMode="auto">
          <a:xfrm>
            <a:off x="7092950" y="39163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5" name="Rectangle 101"/>
          <p:cNvSpPr>
            <a:spLocks noChangeArrowheads="1"/>
          </p:cNvSpPr>
          <p:nvPr/>
        </p:nvSpPr>
        <p:spPr bwMode="auto">
          <a:xfrm>
            <a:off x="3746500" y="1979613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6" name="Rectangle 102"/>
          <p:cNvSpPr>
            <a:spLocks noChangeArrowheads="1"/>
          </p:cNvSpPr>
          <p:nvPr/>
        </p:nvSpPr>
        <p:spPr bwMode="auto">
          <a:xfrm>
            <a:off x="3727450" y="2693988"/>
            <a:ext cx="7381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7" name="Rectangle 103"/>
          <p:cNvSpPr>
            <a:spLocks noChangeArrowheads="1"/>
          </p:cNvSpPr>
          <p:nvPr/>
        </p:nvSpPr>
        <p:spPr bwMode="auto">
          <a:xfrm>
            <a:off x="2133600" y="34813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8" name="Rectangle 104"/>
          <p:cNvSpPr>
            <a:spLocks noChangeArrowheads="1"/>
          </p:cNvSpPr>
          <p:nvPr/>
        </p:nvSpPr>
        <p:spPr bwMode="auto">
          <a:xfrm>
            <a:off x="1501775" y="388143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9" name="Rectangle 105"/>
          <p:cNvSpPr>
            <a:spLocks noChangeArrowheads="1"/>
          </p:cNvSpPr>
          <p:nvPr/>
        </p:nvSpPr>
        <p:spPr bwMode="auto">
          <a:xfrm>
            <a:off x="987425" y="6284913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0" name="Rectangle 106"/>
          <p:cNvSpPr>
            <a:spLocks noChangeArrowheads="1"/>
          </p:cNvSpPr>
          <p:nvPr/>
        </p:nvSpPr>
        <p:spPr bwMode="auto">
          <a:xfrm>
            <a:off x="6280150" y="36750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11" name="Freeform 107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  <a:cxn ang="0">
                <a:pos x="154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  <a:lnTo>
                  <a:pt x="154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2" name="Freeform 108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3" name="Rectangle 109"/>
          <p:cNvSpPr>
            <a:spLocks noChangeArrowheads="1"/>
          </p:cNvSpPr>
          <p:nvPr/>
        </p:nvSpPr>
        <p:spPr bwMode="auto">
          <a:xfrm>
            <a:off x="4829175" y="41608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4" name="Rectangle 110"/>
          <p:cNvSpPr>
            <a:spLocks noChangeArrowheads="1"/>
          </p:cNvSpPr>
          <p:nvPr/>
        </p:nvSpPr>
        <p:spPr bwMode="auto">
          <a:xfrm>
            <a:off x="4810125" y="4184650"/>
            <a:ext cx="32067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Generation and propagation of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the action potential (AP)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2815" name="Rectangle 111"/>
          <p:cNvSpPr>
            <a:spLocks noChangeArrowheads="1"/>
          </p:cNvSpPr>
          <p:nvPr/>
        </p:nvSpPr>
        <p:spPr bwMode="auto">
          <a:xfrm>
            <a:off x="8058150" y="4192588"/>
            <a:ext cx="730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92C8"/>
                </a:solidFill>
                <a:latin typeface="Arial Black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6" name="Freeform 112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  <a:cxn ang="0">
                <a:pos x="156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  <a:lnTo>
                  <a:pt x="156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7" name="Freeform 113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8" name="Rectangle 114"/>
          <p:cNvSpPr>
            <a:spLocks noChangeArrowheads="1"/>
          </p:cNvSpPr>
          <p:nvPr/>
        </p:nvSpPr>
        <p:spPr bwMode="auto">
          <a:xfrm>
            <a:off x="4826000" y="62055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9" name="Rectangle 115"/>
          <p:cNvSpPr>
            <a:spLocks noChangeArrowheads="1"/>
          </p:cNvSpPr>
          <p:nvPr/>
        </p:nvSpPr>
        <p:spPr bwMode="auto">
          <a:xfrm>
            <a:off x="5076825" y="6237288"/>
            <a:ext cx="14049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72820" name="Freeform 116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  <a:cxn ang="0">
                <a:pos x="154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  <a:lnTo>
                  <a:pt x="154" y="7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21" name="Freeform 117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22" name="Rectangle 118"/>
          <p:cNvSpPr>
            <a:spLocks noChangeArrowheads="1"/>
          </p:cNvSpPr>
          <p:nvPr/>
        </p:nvSpPr>
        <p:spPr bwMode="auto">
          <a:xfrm>
            <a:off x="1616075" y="5072063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2823" name="Rectangle 119"/>
          <p:cNvSpPr>
            <a:spLocks noChangeArrowheads="1"/>
          </p:cNvSpPr>
          <p:nvPr/>
        </p:nvSpPr>
        <p:spPr bwMode="auto">
          <a:xfrm>
            <a:off x="1611313" y="5095875"/>
            <a:ext cx="23320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generation of the end 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plate potential on the 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2824" name="Rectangle 120"/>
          <p:cNvSpPr>
            <a:spLocks noChangeArrowheads="1"/>
          </p:cNvSpPr>
          <p:nvPr/>
        </p:nvSpPr>
        <p:spPr bwMode="auto">
          <a:xfrm>
            <a:off x="6111875" y="60753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5" name="Rectangle 121"/>
          <p:cNvSpPr>
            <a:spLocks noChangeArrowheads="1"/>
          </p:cNvSpPr>
          <p:nvPr/>
        </p:nvSpPr>
        <p:spPr bwMode="auto">
          <a:xfrm>
            <a:off x="3681413" y="37957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6" name="Rectangle 122"/>
          <p:cNvSpPr>
            <a:spLocks noChangeArrowheads="1"/>
          </p:cNvSpPr>
          <p:nvPr/>
        </p:nvSpPr>
        <p:spPr bwMode="auto">
          <a:xfrm>
            <a:off x="3328988" y="3724275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7" name="Rectangle 123"/>
          <p:cNvSpPr>
            <a:spLocks noChangeArrowheads="1"/>
          </p:cNvSpPr>
          <p:nvPr/>
        </p:nvSpPr>
        <p:spPr bwMode="auto">
          <a:xfrm>
            <a:off x="2052638" y="41005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8" name="Rectangle 124"/>
          <p:cNvSpPr>
            <a:spLocks noChangeArrowheads="1"/>
          </p:cNvSpPr>
          <p:nvPr/>
        </p:nvSpPr>
        <p:spPr bwMode="auto">
          <a:xfrm>
            <a:off x="1716088" y="4094163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9" name="Rectangle 125"/>
          <p:cNvSpPr>
            <a:spLocks noChangeArrowheads="1"/>
          </p:cNvSpPr>
          <p:nvPr/>
        </p:nvSpPr>
        <p:spPr bwMode="auto">
          <a:xfrm rot="-1193684">
            <a:off x="3948113" y="4819650"/>
            <a:ext cx="952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0" name="Rectangle 126"/>
          <p:cNvSpPr>
            <a:spLocks noChangeArrowheads="1"/>
          </p:cNvSpPr>
          <p:nvPr/>
        </p:nvSpPr>
        <p:spPr bwMode="auto">
          <a:xfrm rot="-1193684">
            <a:off x="4038600" y="48021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1" name="Rectangle 127"/>
          <p:cNvSpPr>
            <a:spLocks noChangeArrowheads="1"/>
          </p:cNvSpPr>
          <p:nvPr/>
        </p:nvSpPr>
        <p:spPr bwMode="auto">
          <a:xfrm rot="20100000">
            <a:off x="4089400" y="47767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2" name="Rectangle 128"/>
          <p:cNvSpPr>
            <a:spLocks noChangeArrowheads="1"/>
          </p:cNvSpPr>
          <p:nvPr/>
        </p:nvSpPr>
        <p:spPr bwMode="auto">
          <a:xfrm rot="19800000">
            <a:off x="4132263" y="4737100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3" name="Rectangle 129"/>
          <p:cNvSpPr>
            <a:spLocks noChangeArrowheads="1"/>
          </p:cNvSpPr>
          <p:nvPr/>
        </p:nvSpPr>
        <p:spPr bwMode="auto">
          <a:xfrm rot="18600000">
            <a:off x="4189412" y="4687888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4" name="Rectangle 130"/>
          <p:cNvSpPr>
            <a:spLocks noChangeArrowheads="1"/>
          </p:cNvSpPr>
          <p:nvPr/>
        </p:nvSpPr>
        <p:spPr bwMode="auto">
          <a:xfrm rot="18300000">
            <a:off x="4235450" y="4649788"/>
            <a:ext cx="3333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5" name="Rectangle 131"/>
          <p:cNvSpPr>
            <a:spLocks noChangeArrowheads="1"/>
          </p:cNvSpPr>
          <p:nvPr/>
        </p:nvSpPr>
        <p:spPr bwMode="auto">
          <a:xfrm rot="18000000">
            <a:off x="4257676" y="4581525"/>
            <a:ext cx="619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6" name="Rectangle 132"/>
          <p:cNvSpPr>
            <a:spLocks noChangeArrowheads="1"/>
          </p:cNvSpPr>
          <p:nvPr/>
        </p:nvSpPr>
        <p:spPr bwMode="auto">
          <a:xfrm rot="17820000">
            <a:off x="4290219" y="4534694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7" name="Rectangle 133"/>
          <p:cNvSpPr>
            <a:spLocks noChangeArrowheads="1"/>
          </p:cNvSpPr>
          <p:nvPr/>
        </p:nvSpPr>
        <p:spPr bwMode="auto">
          <a:xfrm rot="17700000">
            <a:off x="4316413" y="447357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8" name="Rectangle 134"/>
          <p:cNvSpPr>
            <a:spLocks noChangeArrowheads="1"/>
          </p:cNvSpPr>
          <p:nvPr/>
        </p:nvSpPr>
        <p:spPr bwMode="auto">
          <a:xfrm rot="17700000">
            <a:off x="4335463" y="441642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9" name="Rectangle 135"/>
          <p:cNvSpPr>
            <a:spLocks noChangeArrowheads="1"/>
          </p:cNvSpPr>
          <p:nvPr/>
        </p:nvSpPr>
        <p:spPr bwMode="auto">
          <a:xfrm rot="17700000">
            <a:off x="4368006" y="436959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0" name="Rectangle 136"/>
          <p:cNvSpPr>
            <a:spLocks noChangeArrowheads="1"/>
          </p:cNvSpPr>
          <p:nvPr/>
        </p:nvSpPr>
        <p:spPr bwMode="auto">
          <a:xfrm rot="17520000">
            <a:off x="4371182" y="4328319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1" name="Rectangle 137"/>
          <p:cNvSpPr>
            <a:spLocks noChangeArrowheads="1"/>
          </p:cNvSpPr>
          <p:nvPr/>
        </p:nvSpPr>
        <p:spPr bwMode="auto">
          <a:xfrm rot="17700000">
            <a:off x="4398963" y="4279900"/>
            <a:ext cx="396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2" name="Rectangle 138"/>
          <p:cNvSpPr>
            <a:spLocks noChangeArrowheads="1"/>
          </p:cNvSpPr>
          <p:nvPr/>
        </p:nvSpPr>
        <p:spPr bwMode="auto">
          <a:xfrm rot="17760000">
            <a:off x="4418806" y="424894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3" name="Rectangle 139"/>
          <p:cNvSpPr>
            <a:spLocks noChangeArrowheads="1"/>
          </p:cNvSpPr>
          <p:nvPr/>
        </p:nvSpPr>
        <p:spPr bwMode="auto">
          <a:xfrm rot="17880000">
            <a:off x="4425157" y="4209256"/>
            <a:ext cx="50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4" name="Rectangle 140"/>
          <p:cNvSpPr>
            <a:spLocks noChangeArrowheads="1"/>
          </p:cNvSpPr>
          <p:nvPr/>
        </p:nvSpPr>
        <p:spPr bwMode="auto">
          <a:xfrm rot="18060000">
            <a:off x="4445794" y="4158456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5" name="Rectangle 141"/>
          <p:cNvSpPr>
            <a:spLocks noChangeArrowheads="1"/>
          </p:cNvSpPr>
          <p:nvPr/>
        </p:nvSpPr>
        <p:spPr bwMode="auto">
          <a:xfrm rot="18180000">
            <a:off x="4486275" y="4114800"/>
            <a:ext cx="333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6" name="Rectangle 142"/>
          <p:cNvSpPr>
            <a:spLocks noChangeArrowheads="1"/>
          </p:cNvSpPr>
          <p:nvPr/>
        </p:nvSpPr>
        <p:spPr bwMode="auto">
          <a:xfrm rot="18300000">
            <a:off x="4510881" y="4087019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7" name="Rectangle 143"/>
          <p:cNvSpPr>
            <a:spLocks noChangeArrowheads="1"/>
          </p:cNvSpPr>
          <p:nvPr/>
        </p:nvSpPr>
        <p:spPr bwMode="auto">
          <a:xfrm rot="18480000">
            <a:off x="4522787" y="4049713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8" name="Rectangle 144"/>
          <p:cNvSpPr>
            <a:spLocks noChangeArrowheads="1"/>
          </p:cNvSpPr>
          <p:nvPr/>
        </p:nvSpPr>
        <p:spPr bwMode="auto">
          <a:xfrm rot="18900000">
            <a:off x="4579938" y="4000500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7713663" y="6581775"/>
            <a:ext cx="143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9.9, step 1</a:t>
            </a:r>
          </a:p>
        </p:txBody>
      </p:sp>
      <p:pic>
        <p:nvPicPr>
          <p:cNvPr id="102473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2474" name="Line 74"/>
          <p:cNvSpPr>
            <a:spLocks noChangeShapeType="1"/>
          </p:cNvSpPr>
          <p:nvPr/>
        </p:nvSpPr>
        <p:spPr bwMode="auto">
          <a:xfrm flipH="1">
            <a:off x="3408363" y="2381250"/>
            <a:ext cx="209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5" name="Line 75"/>
          <p:cNvSpPr>
            <a:spLocks noChangeShapeType="1"/>
          </p:cNvSpPr>
          <p:nvPr/>
        </p:nvSpPr>
        <p:spPr bwMode="auto">
          <a:xfrm flipH="1">
            <a:off x="2224088" y="4095750"/>
            <a:ext cx="82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6" name="Freeform 76"/>
          <p:cNvSpPr>
            <a:spLocks/>
          </p:cNvSpPr>
          <p:nvPr/>
        </p:nvSpPr>
        <p:spPr bwMode="auto">
          <a:xfrm>
            <a:off x="1316038" y="4611688"/>
            <a:ext cx="171450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70"/>
              </a:cxn>
              <a:cxn ang="0">
                <a:pos x="108" y="252"/>
              </a:cxn>
            </a:cxnLst>
            <a:rect l="0" t="0" r="r" b="b"/>
            <a:pathLst>
              <a:path w="108" h="252">
                <a:moveTo>
                  <a:pt x="0" y="0"/>
                </a:moveTo>
                <a:lnTo>
                  <a:pt x="0" y="170"/>
                </a:lnTo>
                <a:lnTo>
                  <a:pt x="108" y="2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7" name="Freeform 77"/>
          <p:cNvSpPr>
            <a:spLocks/>
          </p:cNvSpPr>
          <p:nvPr/>
        </p:nvSpPr>
        <p:spPr bwMode="auto">
          <a:xfrm>
            <a:off x="3360738" y="3175000"/>
            <a:ext cx="746125" cy="795338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0"/>
              </a:cxn>
              <a:cxn ang="0">
                <a:pos x="470" y="473"/>
              </a:cxn>
              <a:cxn ang="0">
                <a:pos x="440" y="501"/>
              </a:cxn>
            </a:cxnLst>
            <a:rect l="0" t="0" r="r" b="b"/>
            <a:pathLst>
              <a:path w="470" h="501">
                <a:moveTo>
                  <a:pt x="0" y="28"/>
                </a:moveTo>
                <a:lnTo>
                  <a:pt x="30" y="0"/>
                </a:lnTo>
                <a:lnTo>
                  <a:pt x="470" y="473"/>
                </a:lnTo>
                <a:lnTo>
                  <a:pt x="440" y="50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8" name="Line 78"/>
          <p:cNvSpPr>
            <a:spLocks noChangeShapeType="1"/>
          </p:cNvSpPr>
          <p:nvPr/>
        </p:nvSpPr>
        <p:spPr bwMode="auto">
          <a:xfrm flipV="1">
            <a:off x="3757613" y="3503613"/>
            <a:ext cx="50800" cy="476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9" name="Rectangle 79"/>
          <p:cNvSpPr>
            <a:spLocks noChangeArrowheads="1"/>
          </p:cNvSpPr>
          <p:nvPr/>
        </p:nvSpPr>
        <p:spPr bwMode="auto">
          <a:xfrm>
            <a:off x="1397000" y="46688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0" name="Rectangle 80"/>
          <p:cNvSpPr>
            <a:spLocks noChangeArrowheads="1"/>
          </p:cNvSpPr>
          <p:nvPr/>
        </p:nvSpPr>
        <p:spPr bwMode="auto">
          <a:xfrm>
            <a:off x="5384800" y="31321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1" name="Rectangle 81"/>
          <p:cNvSpPr>
            <a:spLocks noChangeArrowheads="1"/>
          </p:cNvSpPr>
          <p:nvPr/>
        </p:nvSpPr>
        <p:spPr bwMode="auto">
          <a:xfrm>
            <a:off x="5467350" y="27066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2" name="Rectangle 82"/>
          <p:cNvSpPr>
            <a:spLocks noChangeArrowheads="1"/>
          </p:cNvSpPr>
          <p:nvPr/>
        </p:nvSpPr>
        <p:spPr bwMode="auto">
          <a:xfrm>
            <a:off x="6600825" y="27066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3" name="Rectangle 83"/>
          <p:cNvSpPr>
            <a:spLocks noChangeArrowheads="1"/>
          </p:cNvSpPr>
          <p:nvPr/>
        </p:nvSpPr>
        <p:spPr bwMode="auto">
          <a:xfrm>
            <a:off x="1739900" y="46688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4" name="Rectangle 84"/>
          <p:cNvSpPr>
            <a:spLocks noChangeArrowheads="1"/>
          </p:cNvSpPr>
          <p:nvPr/>
        </p:nvSpPr>
        <p:spPr bwMode="auto">
          <a:xfrm>
            <a:off x="3089275" y="4338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5" name="Rectangle 85"/>
          <p:cNvSpPr>
            <a:spLocks noChangeArrowheads="1"/>
          </p:cNvSpPr>
          <p:nvPr/>
        </p:nvSpPr>
        <p:spPr bwMode="auto">
          <a:xfrm>
            <a:off x="3536950" y="43386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6" name="Rectangle 86"/>
          <p:cNvSpPr>
            <a:spLocks noChangeArrowheads="1"/>
          </p:cNvSpPr>
          <p:nvPr/>
        </p:nvSpPr>
        <p:spPr bwMode="auto">
          <a:xfrm>
            <a:off x="6416675" y="4481513"/>
            <a:ext cx="86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87" name="Rectangle 87"/>
          <p:cNvSpPr>
            <a:spLocks noChangeArrowheads="1"/>
          </p:cNvSpPr>
          <p:nvPr/>
        </p:nvSpPr>
        <p:spPr bwMode="auto">
          <a:xfrm>
            <a:off x="47371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88" name="Rectangle 88"/>
          <p:cNvSpPr>
            <a:spLocks noChangeArrowheads="1"/>
          </p:cNvSpPr>
          <p:nvPr/>
        </p:nvSpPr>
        <p:spPr bwMode="auto">
          <a:xfrm>
            <a:off x="48196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89" name="Rectangle 89"/>
          <p:cNvSpPr>
            <a:spLocks noChangeArrowheads="1"/>
          </p:cNvSpPr>
          <p:nvPr/>
        </p:nvSpPr>
        <p:spPr bwMode="auto">
          <a:xfrm>
            <a:off x="48958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0" name="Rectangle 90"/>
          <p:cNvSpPr>
            <a:spLocks noChangeArrowheads="1"/>
          </p:cNvSpPr>
          <p:nvPr/>
        </p:nvSpPr>
        <p:spPr bwMode="auto">
          <a:xfrm>
            <a:off x="47656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1" name="Rectangle 91"/>
          <p:cNvSpPr>
            <a:spLocks noChangeArrowheads="1"/>
          </p:cNvSpPr>
          <p:nvPr/>
        </p:nvSpPr>
        <p:spPr bwMode="auto">
          <a:xfrm>
            <a:off x="47498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2" name="Rectangle 92"/>
          <p:cNvSpPr>
            <a:spLocks noChangeArrowheads="1"/>
          </p:cNvSpPr>
          <p:nvPr/>
        </p:nvSpPr>
        <p:spPr bwMode="auto">
          <a:xfrm>
            <a:off x="4664075" y="448151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3" name="Rectangle 93"/>
          <p:cNvSpPr>
            <a:spLocks noChangeArrowheads="1"/>
          </p:cNvSpPr>
          <p:nvPr/>
        </p:nvSpPr>
        <p:spPr bwMode="auto">
          <a:xfrm>
            <a:off x="74803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4" name="Rectangle 94"/>
          <p:cNvSpPr>
            <a:spLocks noChangeArrowheads="1"/>
          </p:cNvSpPr>
          <p:nvPr/>
        </p:nvSpPr>
        <p:spPr bwMode="auto">
          <a:xfrm>
            <a:off x="75628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5" name="Rectangle 95"/>
          <p:cNvSpPr>
            <a:spLocks noChangeArrowheads="1"/>
          </p:cNvSpPr>
          <p:nvPr/>
        </p:nvSpPr>
        <p:spPr bwMode="auto">
          <a:xfrm>
            <a:off x="76390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6" name="Rectangle 96"/>
          <p:cNvSpPr>
            <a:spLocks noChangeArrowheads="1"/>
          </p:cNvSpPr>
          <p:nvPr/>
        </p:nvSpPr>
        <p:spPr bwMode="auto">
          <a:xfrm>
            <a:off x="75088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7" name="Rectangle 97"/>
          <p:cNvSpPr>
            <a:spLocks noChangeArrowheads="1"/>
          </p:cNvSpPr>
          <p:nvPr/>
        </p:nvSpPr>
        <p:spPr bwMode="auto">
          <a:xfrm>
            <a:off x="74930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8" name="Rectangle 98"/>
          <p:cNvSpPr>
            <a:spLocks noChangeArrowheads="1"/>
          </p:cNvSpPr>
          <p:nvPr/>
        </p:nvSpPr>
        <p:spPr bwMode="auto">
          <a:xfrm>
            <a:off x="7407275" y="44529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9" name="Rectangle 99"/>
          <p:cNvSpPr>
            <a:spLocks noChangeArrowheads="1"/>
          </p:cNvSpPr>
          <p:nvPr/>
        </p:nvSpPr>
        <p:spPr bwMode="auto">
          <a:xfrm>
            <a:off x="3644900" y="2281238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0" name="Rectangle 100"/>
          <p:cNvSpPr>
            <a:spLocks noChangeArrowheads="1"/>
          </p:cNvSpPr>
          <p:nvPr/>
        </p:nvSpPr>
        <p:spPr bwMode="auto">
          <a:xfrm>
            <a:off x="3622675" y="3138488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1" name="Rectangle 101"/>
          <p:cNvSpPr>
            <a:spLocks noChangeArrowheads="1"/>
          </p:cNvSpPr>
          <p:nvPr/>
        </p:nvSpPr>
        <p:spPr bwMode="auto">
          <a:xfrm>
            <a:off x="1844675" y="3981450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2" name="Rectangle 102"/>
          <p:cNvSpPr>
            <a:spLocks noChangeArrowheads="1"/>
          </p:cNvSpPr>
          <p:nvPr/>
        </p:nvSpPr>
        <p:spPr bwMode="auto">
          <a:xfrm>
            <a:off x="1146175" y="44338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3" name="Rectangle 103"/>
          <p:cNvSpPr>
            <a:spLocks noChangeArrowheads="1"/>
          </p:cNvSpPr>
          <p:nvPr/>
        </p:nvSpPr>
        <p:spPr bwMode="auto">
          <a:xfrm>
            <a:off x="539750" y="6129338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 i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4" name="Rectangle 104"/>
          <p:cNvSpPr>
            <a:spLocks noChangeArrowheads="1"/>
          </p:cNvSpPr>
          <p:nvPr/>
        </p:nvSpPr>
        <p:spPr bwMode="auto">
          <a:xfrm>
            <a:off x="6527800" y="41735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505" name="Rectangle 105"/>
          <p:cNvSpPr>
            <a:spLocks noChangeArrowheads="1"/>
          </p:cNvSpPr>
          <p:nvPr/>
        </p:nvSpPr>
        <p:spPr bwMode="auto">
          <a:xfrm>
            <a:off x="1241425" y="5665788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6" name="Rectangle 106"/>
          <p:cNvSpPr>
            <a:spLocks noChangeArrowheads="1"/>
          </p:cNvSpPr>
          <p:nvPr/>
        </p:nvSpPr>
        <p:spPr bwMode="auto">
          <a:xfrm>
            <a:off x="1244600" y="5737225"/>
            <a:ext cx="406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generation of the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end plate potential on the 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7" name="Oval 107"/>
          <p:cNvSpPr>
            <a:spLocks noChangeArrowheads="1"/>
          </p:cNvSpPr>
          <p:nvPr/>
        </p:nvSpPr>
        <p:spPr bwMode="auto">
          <a:xfrm>
            <a:off x="1179513" y="5689600"/>
            <a:ext cx="249237" cy="2492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8" name="Rectangle 108"/>
          <p:cNvSpPr>
            <a:spLocks noChangeArrowheads="1"/>
          </p:cNvSpPr>
          <p:nvPr/>
        </p:nvSpPr>
        <p:spPr bwMode="auto">
          <a:xfrm rot="-1193684">
            <a:off x="3873500" y="5468938"/>
            <a:ext cx="107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9" name="Rectangle 109"/>
          <p:cNvSpPr>
            <a:spLocks noChangeArrowheads="1"/>
          </p:cNvSpPr>
          <p:nvPr/>
        </p:nvSpPr>
        <p:spPr bwMode="auto">
          <a:xfrm rot="-1193684">
            <a:off x="3970338" y="54387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0" name="Rectangle 110"/>
          <p:cNvSpPr>
            <a:spLocks noChangeArrowheads="1"/>
          </p:cNvSpPr>
          <p:nvPr/>
        </p:nvSpPr>
        <p:spPr bwMode="auto">
          <a:xfrm rot="20100000">
            <a:off x="4027488" y="54070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1" name="Rectangle 111"/>
          <p:cNvSpPr>
            <a:spLocks noChangeArrowheads="1"/>
          </p:cNvSpPr>
          <p:nvPr/>
        </p:nvSpPr>
        <p:spPr bwMode="auto">
          <a:xfrm rot="19800000">
            <a:off x="4078288" y="53752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2" name="Rectangle 112"/>
          <p:cNvSpPr>
            <a:spLocks noChangeArrowheads="1"/>
          </p:cNvSpPr>
          <p:nvPr/>
        </p:nvSpPr>
        <p:spPr bwMode="auto">
          <a:xfrm rot="18600000">
            <a:off x="4148138" y="5310187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3" name="Rectangle 113"/>
          <p:cNvSpPr>
            <a:spLocks noChangeArrowheads="1"/>
          </p:cNvSpPr>
          <p:nvPr/>
        </p:nvSpPr>
        <p:spPr bwMode="auto">
          <a:xfrm rot="18300000">
            <a:off x="4194176" y="5272087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4" name="Rectangle 114"/>
          <p:cNvSpPr>
            <a:spLocks noChangeArrowheads="1"/>
          </p:cNvSpPr>
          <p:nvPr/>
        </p:nvSpPr>
        <p:spPr bwMode="auto">
          <a:xfrm rot="18000000">
            <a:off x="4221163" y="51990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5" name="Rectangle 115"/>
          <p:cNvSpPr>
            <a:spLocks noChangeArrowheads="1"/>
          </p:cNvSpPr>
          <p:nvPr/>
        </p:nvSpPr>
        <p:spPr bwMode="auto">
          <a:xfrm rot="17820000">
            <a:off x="4254501" y="51403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6" name="Rectangle 116"/>
          <p:cNvSpPr>
            <a:spLocks noChangeArrowheads="1"/>
          </p:cNvSpPr>
          <p:nvPr/>
        </p:nvSpPr>
        <p:spPr bwMode="auto">
          <a:xfrm rot="17700000">
            <a:off x="4279901" y="50784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7" name="Rectangle 117"/>
          <p:cNvSpPr>
            <a:spLocks noChangeArrowheads="1"/>
          </p:cNvSpPr>
          <p:nvPr/>
        </p:nvSpPr>
        <p:spPr bwMode="auto">
          <a:xfrm rot="17700000">
            <a:off x="4302126" y="50085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8" name="Rectangle 118"/>
          <p:cNvSpPr>
            <a:spLocks noChangeArrowheads="1"/>
          </p:cNvSpPr>
          <p:nvPr/>
        </p:nvSpPr>
        <p:spPr bwMode="auto">
          <a:xfrm rot="17700000">
            <a:off x="4337051" y="49577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9" name="Rectangle 119"/>
          <p:cNvSpPr>
            <a:spLocks noChangeArrowheads="1"/>
          </p:cNvSpPr>
          <p:nvPr/>
        </p:nvSpPr>
        <p:spPr bwMode="auto">
          <a:xfrm rot="17520000">
            <a:off x="4343401" y="4910137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0" name="Rectangle 120"/>
          <p:cNvSpPr>
            <a:spLocks noChangeArrowheads="1"/>
          </p:cNvSpPr>
          <p:nvPr/>
        </p:nvSpPr>
        <p:spPr bwMode="auto">
          <a:xfrm rot="17700000">
            <a:off x="4376738" y="4857750"/>
            <a:ext cx="44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1" name="Rectangle 121"/>
          <p:cNvSpPr>
            <a:spLocks noChangeArrowheads="1"/>
          </p:cNvSpPr>
          <p:nvPr/>
        </p:nvSpPr>
        <p:spPr bwMode="auto">
          <a:xfrm rot="17760000">
            <a:off x="4398963" y="48180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2" name="Rectangle 122"/>
          <p:cNvSpPr>
            <a:spLocks noChangeArrowheads="1"/>
          </p:cNvSpPr>
          <p:nvPr/>
        </p:nvSpPr>
        <p:spPr bwMode="auto">
          <a:xfrm rot="17880000">
            <a:off x="4406901" y="4779962"/>
            <a:ext cx="57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3" name="Rectangle 123"/>
          <p:cNvSpPr>
            <a:spLocks noChangeArrowheads="1"/>
          </p:cNvSpPr>
          <p:nvPr/>
        </p:nvSpPr>
        <p:spPr bwMode="auto">
          <a:xfrm rot="18060000">
            <a:off x="4435476" y="4722812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4" name="Rectangle 124"/>
          <p:cNvSpPr>
            <a:spLocks noChangeArrowheads="1"/>
          </p:cNvSpPr>
          <p:nvPr/>
        </p:nvSpPr>
        <p:spPr bwMode="auto">
          <a:xfrm rot="18180000">
            <a:off x="4473576" y="466725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5" name="Rectangle 125"/>
          <p:cNvSpPr>
            <a:spLocks noChangeArrowheads="1"/>
          </p:cNvSpPr>
          <p:nvPr/>
        </p:nvSpPr>
        <p:spPr bwMode="auto">
          <a:xfrm rot="18300000">
            <a:off x="4502151" y="4637087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6" name="Rectangle 126"/>
          <p:cNvSpPr>
            <a:spLocks noChangeArrowheads="1"/>
          </p:cNvSpPr>
          <p:nvPr/>
        </p:nvSpPr>
        <p:spPr bwMode="auto">
          <a:xfrm rot="18480000">
            <a:off x="4519613" y="45958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7" name="Rectangle 127"/>
          <p:cNvSpPr>
            <a:spLocks noChangeArrowheads="1"/>
          </p:cNvSpPr>
          <p:nvPr/>
        </p:nvSpPr>
        <p:spPr bwMode="auto">
          <a:xfrm rot="18900000">
            <a:off x="4578350" y="453548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7713663" y="6581775"/>
            <a:ext cx="143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9.9, step 2</a:t>
            </a:r>
          </a:p>
        </p:txBody>
      </p:sp>
      <p:pic>
        <p:nvPicPr>
          <p:cNvPr id="103497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3498" name="Line 74"/>
          <p:cNvSpPr>
            <a:spLocks noChangeShapeType="1"/>
          </p:cNvSpPr>
          <p:nvPr/>
        </p:nvSpPr>
        <p:spPr bwMode="auto">
          <a:xfrm flipH="1">
            <a:off x="3408363" y="2381250"/>
            <a:ext cx="209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99" name="Line 75"/>
          <p:cNvSpPr>
            <a:spLocks noChangeShapeType="1"/>
          </p:cNvSpPr>
          <p:nvPr/>
        </p:nvSpPr>
        <p:spPr bwMode="auto">
          <a:xfrm flipH="1">
            <a:off x="2224088" y="4095750"/>
            <a:ext cx="82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0" name="Freeform 76"/>
          <p:cNvSpPr>
            <a:spLocks/>
          </p:cNvSpPr>
          <p:nvPr/>
        </p:nvSpPr>
        <p:spPr bwMode="auto">
          <a:xfrm>
            <a:off x="1316038" y="4611688"/>
            <a:ext cx="171450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70"/>
              </a:cxn>
              <a:cxn ang="0">
                <a:pos x="108" y="252"/>
              </a:cxn>
            </a:cxnLst>
            <a:rect l="0" t="0" r="r" b="b"/>
            <a:pathLst>
              <a:path w="108" h="252">
                <a:moveTo>
                  <a:pt x="0" y="0"/>
                </a:moveTo>
                <a:lnTo>
                  <a:pt x="0" y="170"/>
                </a:lnTo>
                <a:lnTo>
                  <a:pt x="108" y="2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1" name="Freeform 77"/>
          <p:cNvSpPr>
            <a:spLocks/>
          </p:cNvSpPr>
          <p:nvPr/>
        </p:nvSpPr>
        <p:spPr bwMode="auto">
          <a:xfrm>
            <a:off x="3360738" y="3175000"/>
            <a:ext cx="746125" cy="795338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0"/>
              </a:cxn>
              <a:cxn ang="0">
                <a:pos x="470" y="473"/>
              </a:cxn>
              <a:cxn ang="0">
                <a:pos x="440" y="501"/>
              </a:cxn>
            </a:cxnLst>
            <a:rect l="0" t="0" r="r" b="b"/>
            <a:pathLst>
              <a:path w="470" h="501">
                <a:moveTo>
                  <a:pt x="0" y="28"/>
                </a:moveTo>
                <a:lnTo>
                  <a:pt x="30" y="0"/>
                </a:lnTo>
                <a:lnTo>
                  <a:pt x="470" y="473"/>
                </a:lnTo>
                <a:lnTo>
                  <a:pt x="440" y="50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2" name="Line 78"/>
          <p:cNvSpPr>
            <a:spLocks noChangeShapeType="1"/>
          </p:cNvSpPr>
          <p:nvPr/>
        </p:nvSpPr>
        <p:spPr bwMode="auto">
          <a:xfrm flipV="1">
            <a:off x="3757613" y="3503613"/>
            <a:ext cx="50800" cy="476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3" name="Rectangle 79"/>
          <p:cNvSpPr>
            <a:spLocks noChangeArrowheads="1"/>
          </p:cNvSpPr>
          <p:nvPr/>
        </p:nvSpPr>
        <p:spPr bwMode="auto">
          <a:xfrm>
            <a:off x="1397000" y="46688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4" name="Rectangle 80"/>
          <p:cNvSpPr>
            <a:spLocks noChangeArrowheads="1"/>
          </p:cNvSpPr>
          <p:nvPr/>
        </p:nvSpPr>
        <p:spPr bwMode="auto">
          <a:xfrm>
            <a:off x="5384800" y="31321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5" name="Rectangle 81"/>
          <p:cNvSpPr>
            <a:spLocks noChangeArrowheads="1"/>
          </p:cNvSpPr>
          <p:nvPr/>
        </p:nvSpPr>
        <p:spPr bwMode="auto">
          <a:xfrm>
            <a:off x="5467350" y="27066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6" name="Rectangle 82"/>
          <p:cNvSpPr>
            <a:spLocks noChangeArrowheads="1"/>
          </p:cNvSpPr>
          <p:nvPr/>
        </p:nvSpPr>
        <p:spPr bwMode="auto">
          <a:xfrm>
            <a:off x="6600825" y="27066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7" name="Rectangle 83"/>
          <p:cNvSpPr>
            <a:spLocks noChangeArrowheads="1"/>
          </p:cNvSpPr>
          <p:nvPr/>
        </p:nvSpPr>
        <p:spPr bwMode="auto">
          <a:xfrm>
            <a:off x="1739900" y="46688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8" name="Rectangle 84"/>
          <p:cNvSpPr>
            <a:spLocks noChangeArrowheads="1"/>
          </p:cNvSpPr>
          <p:nvPr/>
        </p:nvSpPr>
        <p:spPr bwMode="auto">
          <a:xfrm>
            <a:off x="3089275" y="4338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9" name="Rectangle 85"/>
          <p:cNvSpPr>
            <a:spLocks noChangeArrowheads="1"/>
          </p:cNvSpPr>
          <p:nvPr/>
        </p:nvSpPr>
        <p:spPr bwMode="auto">
          <a:xfrm>
            <a:off x="3536950" y="43386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10" name="Rectangle 86"/>
          <p:cNvSpPr>
            <a:spLocks noChangeArrowheads="1"/>
          </p:cNvSpPr>
          <p:nvPr/>
        </p:nvSpPr>
        <p:spPr bwMode="auto">
          <a:xfrm>
            <a:off x="6416675" y="4481513"/>
            <a:ext cx="86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1" name="Rectangle 87"/>
          <p:cNvSpPr>
            <a:spLocks noChangeArrowheads="1"/>
          </p:cNvSpPr>
          <p:nvPr/>
        </p:nvSpPr>
        <p:spPr bwMode="auto">
          <a:xfrm>
            <a:off x="47371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2" name="Rectangle 88"/>
          <p:cNvSpPr>
            <a:spLocks noChangeArrowheads="1"/>
          </p:cNvSpPr>
          <p:nvPr/>
        </p:nvSpPr>
        <p:spPr bwMode="auto">
          <a:xfrm>
            <a:off x="48196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3" name="Rectangle 89"/>
          <p:cNvSpPr>
            <a:spLocks noChangeArrowheads="1"/>
          </p:cNvSpPr>
          <p:nvPr/>
        </p:nvSpPr>
        <p:spPr bwMode="auto">
          <a:xfrm>
            <a:off x="48958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4" name="Rectangle 90"/>
          <p:cNvSpPr>
            <a:spLocks noChangeArrowheads="1"/>
          </p:cNvSpPr>
          <p:nvPr/>
        </p:nvSpPr>
        <p:spPr bwMode="auto">
          <a:xfrm>
            <a:off x="47656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5" name="Rectangle 91"/>
          <p:cNvSpPr>
            <a:spLocks noChangeArrowheads="1"/>
          </p:cNvSpPr>
          <p:nvPr/>
        </p:nvSpPr>
        <p:spPr bwMode="auto">
          <a:xfrm>
            <a:off x="47498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6" name="Rectangle 92"/>
          <p:cNvSpPr>
            <a:spLocks noChangeArrowheads="1"/>
          </p:cNvSpPr>
          <p:nvPr/>
        </p:nvSpPr>
        <p:spPr bwMode="auto">
          <a:xfrm>
            <a:off x="4664075" y="448151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7" name="Rectangle 93"/>
          <p:cNvSpPr>
            <a:spLocks noChangeArrowheads="1"/>
          </p:cNvSpPr>
          <p:nvPr/>
        </p:nvSpPr>
        <p:spPr bwMode="auto">
          <a:xfrm>
            <a:off x="74803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8" name="Rectangle 94"/>
          <p:cNvSpPr>
            <a:spLocks noChangeArrowheads="1"/>
          </p:cNvSpPr>
          <p:nvPr/>
        </p:nvSpPr>
        <p:spPr bwMode="auto">
          <a:xfrm>
            <a:off x="75628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9" name="Rectangle 95"/>
          <p:cNvSpPr>
            <a:spLocks noChangeArrowheads="1"/>
          </p:cNvSpPr>
          <p:nvPr/>
        </p:nvSpPr>
        <p:spPr bwMode="auto">
          <a:xfrm>
            <a:off x="76390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0" name="Rectangle 96"/>
          <p:cNvSpPr>
            <a:spLocks noChangeArrowheads="1"/>
          </p:cNvSpPr>
          <p:nvPr/>
        </p:nvSpPr>
        <p:spPr bwMode="auto">
          <a:xfrm>
            <a:off x="75088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1" name="Rectangle 97"/>
          <p:cNvSpPr>
            <a:spLocks noChangeArrowheads="1"/>
          </p:cNvSpPr>
          <p:nvPr/>
        </p:nvSpPr>
        <p:spPr bwMode="auto">
          <a:xfrm>
            <a:off x="74930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2" name="Rectangle 98"/>
          <p:cNvSpPr>
            <a:spLocks noChangeArrowheads="1"/>
          </p:cNvSpPr>
          <p:nvPr/>
        </p:nvSpPr>
        <p:spPr bwMode="auto">
          <a:xfrm>
            <a:off x="7407275" y="44529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3" name="Rectangle 99"/>
          <p:cNvSpPr>
            <a:spLocks noChangeArrowheads="1"/>
          </p:cNvSpPr>
          <p:nvPr/>
        </p:nvSpPr>
        <p:spPr bwMode="auto">
          <a:xfrm>
            <a:off x="3644900" y="2281238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4" name="Rectangle 100"/>
          <p:cNvSpPr>
            <a:spLocks noChangeArrowheads="1"/>
          </p:cNvSpPr>
          <p:nvPr/>
        </p:nvSpPr>
        <p:spPr bwMode="auto">
          <a:xfrm>
            <a:off x="3622675" y="3138488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5" name="Rectangle 101"/>
          <p:cNvSpPr>
            <a:spLocks noChangeArrowheads="1"/>
          </p:cNvSpPr>
          <p:nvPr/>
        </p:nvSpPr>
        <p:spPr bwMode="auto">
          <a:xfrm>
            <a:off x="1844675" y="3981450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6" name="Rectangle 102"/>
          <p:cNvSpPr>
            <a:spLocks noChangeArrowheads="1"/>
          </p:cNvSpPr>
          <p:nvPr/>
        </p:nvSpPr>
        <p:spPr bwMode="auto">
          <a:xfrm>
            <a:off x="1146175" y="44338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7" name="Rectangle 103"/>
          <p:cNvSpPr>
            <a:spLocks noChangeArrowheads="1"/>
          </p:cNvSpPr>
          <p:nvPr/>
        </p:nvSpPr>
        <p:spPr bwMode="auto">
          <a:xfrm>
            <a:off x="539750" y="6129338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 i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28" name="Rectangle 104"/>
          <p:cNvSpPr>
            <a:spLocks noChangeArrowheads="1"/>
          </p:cNvSpPr>
          <p:nvPr/>
        </p:nvSpPr>
        <p:spPr bwMode="auto">
          <a:xfrm>
            <a:off x="6527800" y="41735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29" name="Rectangle 105"/>
          <p:cNvSpPr>
            <a:spLocks noChangeArrowheads="1"/>
          </p:cNvSpPr>
          <p:nvPr/>
        </p:nvSpPr>
        <p:spPr bwMode="auto">
          <a:xfrm>
            <a:off x="4862513" y="4868863"/>
            <a:ext cx="3641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Generation and propagation of the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action potential (AP)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0" name="Rectangle 106"/>
          <p:cNvSpPr>
            <a:spLocks noChangeArrowheads="1"/>
          </p:cNvSpPr>
          <p:nvPr/>
        </p:nvSpPr>
        <p:spPr bwMode="auto">
          <a:xfrm>
            <a:off x="1241425" y="5665788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1" name="Rectangle 107"/>
          <p:cNvSpPr>
            <a:spLocks noChangeArrowheads="1"/>
          </p:cNvSpPr>
          <p:nvPr/>
        </p:nvSpPr>
        <p:spPr bwMode="auto">
          <a:xfrm>
            <a:off x="1244600" y="5737225"/>
            <a:ext cx="406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generation of the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end plate potential on the 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2" name="Oval 108"/>
          <p:cNvSpPr>
            <a:spLocks noChangeArrowheads="1"/>
          </p:cNvSpPr>
          <p:nvPr/>
        </p:nvSpPr>
        <p:spPr bwMode="auto">
          <a:xfrm>
            <a:off x="4792663" y="4813300"/>
            <a:ext cx="249237" cy="2492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3" name="Oval 109"/>
          <p:cNvSpPr>
            <a:spLocks noChangeArrowheads="1"/>
          </p:cNvSpPr>
          <p:nvPr/>
        </p:nvSpPr>
        <p:spPr bwMode="auto">
          <a:xfrm>
            <a:off x="1179513" y="5689600"/>
            <a:ext cx="249237" cy="2492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4" name="Rectangle 110"/>
          <p:cNvSpPr>
            <a:spLocks noChangeArrowheads="1"/>
          </p:cNvSpPr>
          <p:nvPr/>
        </p:nvSpPr>
        <p:spPr bwMode="auto">
          <a:xfrm rot="-1193684">
            <a:off x="3873500" y="5468938"/>
            <a:ext cx="107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5" name="Rectangle 111"/>
          <p:cNvSpPr>
            <a:spLocks noChangeArrowheads="1"/>
          </p:cNvSpPr>
          <p:nvPr/>
        </p:nvSpPr>
        <p:spPr bwMode="auto">
          <a:xfrm rot="-1193684">
            <a:off x="3970338" y="54387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6" name="Rectangle 112"/>
          <p:cNvSpPr>
            <a:spLocks noChangeArrowheads="1"/>
          </p:cNvSpPr>
          <p:nvPr/>
        </p:nvSpPr>
        <p:spPr bwMode="auto">
          <a:xfrm rot="20100000">
            <a:off x="4027488" y="54070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7" name="Rectangle 113"/>
          <p:cNvSpPr>
            <a:spLocks noChangeArrowheads="1"/>
          </p:cNvSpPr>
          <p:nvPr/>
        </p:nvSpPr>
        <p:spPr bwMode="auto">
          <a:xfrm rot="19800000">
            <a:off x="4078288" y="53752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8" name="Rectangle 114"/>
          <p:cNvSpPr>
            <a:spLocks noChangeArrowheads="1"/>
          </p:cNvSpPr>
          <p:nvPr/>
        </p:nvSpPr>
        <p:spPr bwMode="auto">
          <a:xfrm rot="18600000">
            <a:off x="4148138" y="5310187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9" name="Rectangle 115"/>
          <p:cNvSpPr>
            <a:spLocks noChangeArrowheads="1"/>
          </p:cNvSpPr>
          <p:nvPr/>
        </p:nvSpPr>
        <p:spPr bwMode="auto">
          <a:xfrm rot="18300000">
            <a:off x="4194176" y="5272087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0" name="Rectangle 116"/>
          <p:cNvSpPr>
            <a:spLocks noChangeArrowheads="1"/>
          </p:cNvSpPr>
          <p:nvPr/>
        </p:nvSpPr>
        <p:spPr bwMode="auto">
          <a:xfrm rot="18000000">
            <a:off x="4221163" y="51990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1" name="Rectangle 117"/>
          <p:cNvSpPr>
            <a:spLocks noChangeArrowheads="1"/>
          </p:cNvSpPr>
          <p:nvPr/>
        </p:nvSpPr>
        <p:spPr bwMode="auto">
          <a:xfrm rot="17820000">
            <a:off x="4254501" y="51403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2" name="Rectangle 118"/>
          <p:cNvSpPr>
            <a:spLocks noChangeArrowheads="1"/>
          </p:cNvSpPr>
          <p:nvPr/>
        </p:nvSpPr>
        <p:spPr bwMode="auto">
          <a:xfrm rot="17700000">
            <a:off x="4279901" y="50784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3" name="Rectangle 119"/>
          <p:cNvSpPr>
            <a:spLocks noChangeArrowheads="1"/>
          </p:cNvSpPr>
          <p:nvPr/>
        </p:nvSpPr>
        <p:spPr bwMode="auto">
          <a:xfrm rot="17700000">
            <a:off x="4302126" y="50085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4" name="Rectangle 120"/>
          <p:cNvSpPr>
            <a:spLocks noChangeArrowheads="1"/>
          </p:cNvSpPr>
          <p:nvPr/>
        </p:nvSpPr>
        <p:spPr bwMode="auto">
          <a:xfrm rot="17700000">
            <a:off x="4337051" y="49577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5" name="Rectangle 121"/>
          <p:cNvSpPr>
            <a:spLocks noChangeArrowheads="1"/>
          </p:cNvSpPr>
          <p:nvPr/>
        </p:nvSpPr>
        <p:spPr bwMode="auto">
          <a:xfrm rot="17520000">
            <a:off x="4343401" y="4910137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6" name="Rectangle 122"/>
          <p:cNvSpPr>
            <a:spLocks noChangeArrowheads="1"/>
          </p:cNvSpPr>
          <p:nvPr/>
        </p:nvSpPr>
        <p:spPr bwMode="auto">
          <a:xfrm rot="17700000">
            <a:off x="4376738" y="4857750"/>
            <a:ext cx="44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7" name="Rectangle 123"/>
          <p:cNvSpPr>
            <a:spLocks noChangeArrowheads="1"/>
          </p:cNvSpPr>
          <p:nvPr/>
        </p:nvSpPr>
        <p:spPr bwMode="auto">
          <a:xfrm rot="17760000">
            <a:off x="4398963" y="48180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8" name="Rectangle 124"/>
          <p:cNvSpPr>
            <a:spLocks noChangeArrowheads="1"/>
          </p:cNvSpPr>
          <p:nvPr/>
        </p:nvSpPr>
        <p:spPr bwMode="auto">
          <a:xfrm rot="17880000">
            <a:off x="4406901" y="4779962"/>
            <a:ext cx="57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9" name="Rectangle 125"/>
          <p:cNvSpPr>
            <a:spLocks noChangeArrowheads="1"/>
          </p:cNvSpPr>
          <p:nvPr/>
        </p:nvSpPr>
        <p:spPr bwMode="auto">
          <a:xfrm rot="18060000">
            <a:off x="4435476" y="4722812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0" name="Rectangle 126"/>
          <p:cNvSpPr>
            <a:spLocks noChangeArrowheads="1"/>
          </p:cNvSpPr>
          <p:nvPr/>
        </p:nvSpPr>
        <p:spPr bwMode="auto">
          <a:xfrm rot="18180000">
            <a:off x="4473576" y="466725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1" name="Rectangle 127"/>
          <p:cNvSpPr>
            <a:spLocks noChangeArrowheads="1"/>
          </p:cNvSpPr>
          <p:nvPr/>
        </p:nvSpPr>
        <p:spPr bwMode="auto">
          <a:xfrm rot="18300000">
            <a:off x="4502151" y="4637087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2" name="Rectangle 128"/>
          <p:cNvSpPr>
            <a:spLocks noChangeArrowheads="1"/>
          </p:cNvSpPr>
          <p:nvPr/>
        </p:nvSpPr>
        <p:spPr bwMode="auto">
          <a:xfrm rot="18480000">
            <a:off x="4519613" y="45958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3" name="Rectangle 129"/>
          <p:cNvSpPr>
            <a:spLocks noChangeArrowheads="1"/>
          </p:cNvSpPr>
          <p:nvPr/>
        </p:nvSpPr>
        <p:spPr bwMode="auto">
          <a:xfrm rot="18900000">
            <a:off x="4578350" y="453548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7713663" y="6581775"/>
            <a:ext cx="143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9.9, step 3</a:t>
            </a:r>
          </a:p>
        </p:txBody>
      </p:sp>
      <p:pic>
        <p:nvPicPr>
          <p:cNvPr id="104521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60400"/>
            <a:ext cx="8231187" cy="5868988"/>
          </a:xfrm>
          <a:prstGeom prst="rect">
            <a:avLst/>
          </a:prstGeom>
          <a:noFill/>
        </p:spPr>
      </p:pic>
      <p:sp>
        <p:nvSpPr>
          <p:cNvPr id="104522" name="Rectangle 74"/>
          <p:cNvSpPr>
            <a:spLocks noChangeArrowheads="1"/>
          </p:cNvSpPr>
          <p:nvPr/>
        </p:nvSpPr>
        <p:spPr bwMode="auto">
          <a:xfrm>
            <a:off x="2479675" y="1555750"/>
            <a:ext cx="422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3" name="Rectangle 75"/>
          <p:cNvSpPr>
            <a:spLocks noChangeArrowheads="1"/>
          </p:cNvSpPr>
          <p:nvPr/>
        </p:nvSpPr>
        <p:spPr bwMode="auto">
          <a:xfrm>
            <a:off x="2581275" y="866775"/>
            <a:ext cx="13398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Closed Na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4" name="Rectangle 76"/>
          <p:cNvSpPr>
            <a:spLocks noChangeArrowheads="1"/>
          </p:cNvSpPr>
          <p:nvPr/>
        </p:nvSpPr>
        <p:spPr bwMode="auto">
          <a:xfrm>
            <a:off x="4854575" y="866775"/>
            <a:ext cx="1003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Open K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5" name="Rectangle 77"/>
          <p:cNvSpPr>
            <a:spLocks noChangeArrowheads="1"/>
          </p:cNvSpPr>
          <p:nvPr/>
        </p:nvSpPr>
        <p:spPr bwMode="auto">
          <a:xfrm>
            <a:off x="4216400" y="3829050"/>
            <a:ext cx="280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6" name="Rectangle 78"/>
          <p:cNvSpPr>
            <a:spLocks noChangeArrowheads="1"/>
          </p:cNvSpPr>
          <p:nvPr/>
        </p:nvSpPr>
        <p:spPr bwMode="auto">
          <a:xfrm>
            <a:off x="1190625" y="4298950"/>
            <a:ext cx="200501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4527" name="Oval 79"/>
          <p:cNvSpPr>
            <a:spLocks noChangeArrowheads="1"/>
          </p:cNvSpPr>
          <p:nvPr/>
        </p:nvSpPr>
        <p:spPr bwMode="auto">
          <a:xfrm>
            <a:off x="728663" y="4281488"/>
            <a:ext cx="342900" cy="342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2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</a:t>
            </a:r>
          </a:p>
        </p:txBody>
      </p:sp>
      <p:pic>
        <p:nvPicPr>
          <p:cNvPr id="105545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76275"/>
            <a:ext cx="8231187" cy="5868988"/>
          </a:xfrm>
          <a:prstGeom prst="rect">
            <a:avLst/>
          </a:prstGeom>
          <a:noFill/>
        </p:spPr>
      </p:pic>
      <p:sp>
        <p:nvSpPr>
          <p:cNvPr id="105546" name="Line 74"/>
          <p:cNvSpPr>
            <a:spLocks noChangeShapeType="1"/>
          </p:cNvSpPr>
          <p:nvPr/>
        </p:nvSpPr>
        <p:spPr bwMode="auto">
          <a:xfrm flipH="1">
            <a:off x="3538538" y="2079625"/>
            <a:ext cx="1873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47" name="Line 75"/>
          <p:cNvSpPr>
            <a:spLocks noChangeShapeType="1"/>
          </p:cNvSpPr>
          <p:nvPr/>
        </p:nvSpPr>
        <p:spPr bwMode="auto">
          <a:xfrm flipH="1">
            <a:off x="2513013" y="3594100"/>
            <a:ext cx="73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48" name="Freeform 76"/>
          <p:cNvSpPr>
            <a:spLocks/>
          </p:cNvSpPr>
          <p:nvPr/>
        </p:nvSpPr>
        <p:spPr bwMode="auto">
          <a:xfrm>
            <a:off x="1658938" y="4056063"/>
            <a:ext cx="171450" cy="358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2"/>
              </a:cxn>
              <a:cxn ang="0">
                <a:pos x="108" y="226"/>
              </a:cxn>
            </a:cxnLst>
            <a:rect l="0" t="0" r="r" b="b"/>
            <a:pathLst>
              <a:path w="108" h="226">
                <a:moveTo>
                  <a:pt x="0" y="0"/>
                </a:moveTo>
                <a:lnTo>
                  <a:pt x="0" y="152"/>
                </a:lnTo>
                <a:lnTo>
                  <a:pt x="108" y="22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49" name="Freeform 77"/>
          <p:cNvSpPr>
            <a:spLocks/>
          </p:cNvSpPr>
          <p:nvPr/>
        </p:nvSpPr>
        <p:spPr bwMode="auto">
          <a:xfrm>
            <a:off x="3497263" y="2784475"/>
            <a:ext cx="660400" cy="70485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6" y="0"/>
              </a:cxn>
              <a:cxn ang="0">
                <a:pos x="416" y="418"/>
              </a:cxn>
              <a:cxn ang="0">
                <a:pos x="390" y="444"/>
              </a:cxn>
            </a:cxnLst>
            <a:rect l="0" t="0" r="r" b="b"/>
            <a:pathLst>
              <a:path w="416" h="444">
                <a:moveTo>
                  <a:pt x="0" y="24"/>
                </a:moveTo>
                <a:lnTo>
                  <a:pt x="26" y="0"/>
                </a:lnTo>
                <a:lnTo>
                  <a:pt x="416" y="418"/>
                </a:lnTo>
                <a:lnTo>
                  <a:pt x="390" y="44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50" name="Line 78"/>
          <p:cNvSpPr>
            <a:spLocks noChangeShapeType="1"/>
          </p:cNvSpPr>
          <p:nvPr/>
        </p:nvSpPr>
        <p:spPr bwMode="auto">
          <a:xfrm flipV="1">
            <a:off x="3849688" y="3073400"/>
            <a:ext cx="44450" cy="412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51" name="Rectangle 79"/>
          <p:cNvSpPr>
            <a:spLocks noChangeArrowheads="1"/>
          </p:cNvSpPr>
          <p:nvPr/>
        </p:nvSpPr>
        <p:spPr bwMode="auto">
          <a:xfrm>
            <a:off x="5273675" y="27257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2" name="Rectangle 80"/>
          <p:cNvSpPr>
            <a:spLocks noChangeArrowheads="1"/>
          </p:cNvSpPr>
          <p:nvPr/>
        </p:nvSpPr>
        <p:spPr bwMode="auto">
          <a:xfrm>
            <a:off x="5368925" y="5100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3" name="Rectangle 81"/>
          <p:cNvSpPr>
            <a:spLocks noChangeArrowheads="1"/>
          </p:cNvSpPr>
          <p:nvPr/>
        </p:nvSpPr>
        <p:spPr bwMode="auto">
          <a:xfrm>
            <a:off x="5334000" y="22875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4" name="Rectangle 82"/>
          <p:cNvSpPr>
            <a:spLocks noChangeArrowheads="1"/>
          </p:cNvSpPr>
          <p:nvPr/>
        </p:nvSpPr>
        <p:spPr bwMode="auto">
          <a:xfrm>
            <a:off x="6330950" y="22875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5" name="Rectangle 83"/>
          <p:cNvSpPr>
            <a:spLocks noChangeArrowheads="1"/>
          </p:cNvSpPr>
          <p:nvPr/>
        </p:nvSpPr>
        <p:spPr bwMode="auto">
          <a:xfrm>
            <a:off x="6213475" y="3948113"/>
            <a:ext cx="7683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6" name="Rectangle 84"/>
          <p:cNvSpPr>
            <a:spLocks noChangeArrowheads="1"/>
          </p:cNvSpPr>
          <p:nvPr/>
        </p:nvSpPr>
        <p:spPr bwMode="auto">
          <a:xfrm>
            <a:off x="47180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7" name="Rectangle 85"/>
          <p:cNvSpPr>
            <a:spLocks noChangeArrowheads="1"/>
          </p:cNvSpPr>
          <p:nvPr/>
        </p:nvSpPr>
        <p:spPr bwMode="auto">
          <a:xfrm>
            <a:off x="47910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8" name="Rectangle 86"/>
          <p:cNvSpPr>
            <a:spLocks noChangeArrowheads="1"/>
          </p:cNvSpPr>
          <p:nvPr/>
        </p:nvSpPr>
        <p:spPr bwMode="auto">
          <a:xfrm>
            <a:off x="48577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9" name="Rectangle 87"/>
          <p:cNvSpPr>
            <a:spLocks noChangeArrowheads="1"/>
          </p:cNvSpPr>
          <p:nvPr/>
        </p:nvSpPr>
        <p:spPr bwMode="auto">
          <a:xfrm>
            <a:off x="47434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0" name="Rectangle 88"/>
          <p:cNvSpPr>
            <a:spLocks noChangeArrowheads="1"/>
          </p:cNvSpPr>
          <p:nvPr/>
        </p:nvSpPr>
        <p:spPr bwMode="auto">
          <a:xfrm>
            <a:off x="47307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1" name="Rectangle 89"/>
          <p:cNvSpPr>
            <a:spLocks noChangeArrowheads="1"/>
          </p:cNvSpPr>
          <p:nvPr/>
        </p:nvSpPr>
        <p:spPr bwMode="auto">
          <a:xfrm>
            <a:off x="4654550" y="394493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2" name="Rectangle 90"/>
          <p:cNvSpPr>
            <a:spLocks noChangeArrowheads="1"/>
          </p:cNvSpPr>
          <p:nvPr/>
        </p:nvSpPr>
        <p:spPr bwMode="auto">
          <a:xfrm>
            <a:off x="71564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3" name="Rectangle 91"/>
          <p:cNvSpPr>
            <a:spLocks noChangeArrowheads="1"/>
          </p:cNvSpPr>
          <p:nvPr/>
        </p:nvSpPr>
        <p:spPr bwMode="auto">
          <a:xfrm>
            <a:off x="72294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4" name="Rectangle 92"/>
          <p:cNvSpPr>
            <a:spLocks noChangeArrowheads="1"/>
          </p:cNvSpPr>
          <p:nvPr/>
        </p:nvSpPr>
        <p:spPr bwMode="auto">
          <a:xfrm>
            <a:off x="72961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5" name="Rectangle 93"/>
          <p:cNvSpPr>
            <a:spLocks noChangeArrowheads="1"/>
          </p:cNvSpPr>
          <p:nvPr/>
        </p:nvSpPr>
        <p:spPr bwMode="auto">
          <a:xfrm>
            <a:off x="71818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6" name="Rectangle 94"/>
          <p:cNvSpPr>
            <a:spLocks noChangeArrowheads="1"/>
          </p:cNvSpPr>
          <p:nvPr/>
        </p:nvSpPr>
        <p:spPr bwMode="auto">
          <a:xfrm>
            <a:off x="71691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7" name="Rectangle 95"/>
          <p:cNvSpPr>
            <a:spLocks noChangeArrowheads="1"/>
          </p:cNvSpPr>
          <p:nvPr/>
        </p:nvSpPr>
        <p:spPr bwMode="auto">
          <a:xfrm>
            <a:off x="7092950" y="39163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8" name="Rectangle 96"/>
          <p:cNvSpPr>
            <a:spLocks noChangeArrowheads="1"/>
          </p:cNvSpPr>
          <p:nvPr/>
        </p:nvSpPr>
        <p:spPr bwMode="auto">
          <a:xfrm>
            <a:off x="3746500" y="1979613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9" name="Rectangle 97"/>
          <p:cNvSpPr>
            <a:spLocks noChangeArrowheads="1"/>
          </p:cNvSpPr>
          <p:nvPr/>
        </p:nvSpPr>
        <p:spPr bwMode="auto">
          <a:xfrm>
            <a:off x="3727450" y="2693988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0" name="Rectangle 98"/>
          <p:cNvSpPr>
            <a:spLocks noChangeArrowheads="1"/>
          </p:cNvSpPr>
          <p:nvPr/>
        </p:nvSpPr>
        <p:spPr bwMode="auto">
          <a:xfrm>
            <a:off x="2133600" y="34813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1" name="Rectangle 99"/>
          <p:cNvSpPr>
            <a:spLocks noChangeArrowheads="1"/>
          </p:cNvSpPr>
          <p:nvPr/>
        </p:nvSpPr>
        <p:spPr bwMode="auto">
          <a:xfrm>
            <a:off x="1501775" y="388143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2" name="Rectangle 100"/>
          <p:cNvSpPr>
            <a:spLocks noChangeArrowheads="1"/>
          </p:cNvSpPr>
          <p:nvPr/>
        </p:nvSpPr>
        <p:spPr bwMode="auto">
          <a:xfrm>
            <a:off x="987425" y="6284913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3" name="Rectangle 101"/>
          <p:cNvSpPr>
            <a:spLocks noChangeArrowheads="1"/>
          </p:cNvSpPr>
          <p:nvPr/>
        </p:nvSpPr>
        <p:spPr bwMode="auto">
          <a:xfrm>
            <a:off x="6280150" y="36750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74" name="Freeform 102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  <a:cxn ang="0">
                <a:pos x="154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  <a:lnTo>
                  <a:pt x="154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75" name="Freeform 103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76" name="Rectangle 104"/>
          <p:cNvSpPr>
            <a:spLocks noChangeArrowheads="1"/>
          </p:cNvSpPr>
          <p:nvPr/>
        </p:nvSpPr>
        <p:spPr bwMode="auto">
          <a:xfrm>
            <a:off x="4829175" y="41608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7" name="Rectangle 105"/>
          <p:cNvSpPr>
            <a:spLocks noChangeArrowheads="1"/>
          </p:cNvSpPr>
          <p:nvPr/>
        </p:nvSpPr>
        <p:spPr bwMode="auto">
          <a:xfrm>
            <a:off x="4810125" y="4184650"/>
            <a:ext cx="32067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Generation and propagation of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the action potential (AP)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5578" name="Rectangle 106"/>
          <p:cNvSpPr>
            <a:spLocks noChangeArrowheads="1"/>
          </p:cNvSpPr>
          <p:nvPr/>
        </p:nvSpPr>
        <p:spPr bwMode="auto">
          <a:xfrm>
            <a:off x="8058150" y="4192588"/>
            <a:ext cx="730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92C8"/>
                </a:solidFill>
                <a:latin typeface="Arial Black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9" name="Freeform 107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  <a:cxn ang="0">
                <a:pos x="156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  <a:lnTo>
                  <a:pt x="156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0" name="Freeform 108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1" name="Rectangle 109"/>
          <p:cNvSpPr>
            <a:spLocks noChangeArrowheads="1"/>
          </p:cNvSpPr>
          <p:nvPr/>
        </p:nvSpPr>
        <p:spPr bwMode="auto">
          <a:xfrm>
            <a:off x="4826000" y="62055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82" name="Rectangle 110"/>
          <p:cNvSpPr>
            <a:spLocks noChangeArrowheads="1"/>
          </p:cNvSpPr>
          <p:nvPr/>
        </p:nvSpPr>
        <p:spPr bwMode="auto">
          <a:xfrm>
            <a:off x="5076825" y="6237288"/>
            <a:ext cx="14049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105583" name="Freeform 111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  <a:cxn ang="0">
                <a:pos x="154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  <a:lnTo>
                  <a:pt x="154" y="7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4" name="Freeform 112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5" name="Rectangle 113"/>
          <p:cNvSpPr>
            <a:spLocks noChangeArrowheads="1"/>
          </p:cNvSpPr>
          <p:nvPr/>
        </p:nvSpPr>
        <p:spPr bwMode="auto">
          <a:xfrm>
            <a:off x="1616075" y="5072063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5586" name="Rectangle 114"/>
          <p:cNvSpPr>
            <a:spLocks noChangeArrowheads="1"/>
          </p:cNvSpPr>
          <p:nvPr/>
        </p:nvSpPr>
        <p:spPr bwMode="auto">
          <a:xfrm>
            <a:off x="1611313" y="5095875"/>
            <a:ext cx="23320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generation of the end 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plate potential on the 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5587" name="Rectangle 115"/>
          <p:cNvSpPr>
            <a:spLocks noChangeArrowheads="1"/>
          </p:cNvSpPr>
          <p:nvPr/>
        </p:nvSpPr>
        <p:spPr bwMode="auto">
          <a:xfrm>
            <a:off x="6111875" y="60753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88" name="Rectangle 116"/>
          <p:cNvSpPr>
            <a:spLocks noChangeArrowheads="1"/>
          </p:cNvSpPr>
          <p:nvPr/>
        </p:nvSpPr>
        <p:spPr bwMode="auto">
          <a:xfrm>
            <a:off x="3681413" y="37957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89" name="Rectangle 117"/>
          <p:cNvSpPr>
            <a:spLocks noChangeArrowheads="1"/>
          </p:cNvSpPr>
          <p:nvPr/>
        </p:nvSpPr>
        <p:spPr bwMode="auto">
          <a:xfrm>
            <a:off x="3328988" y="3724275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90" name="Rectangle 118"/>
          <p:cNvSpPr>
            <a:spLocks noChangeArrowheads="1"/>
          </p:cNvSpPr>
          <p:nvPr/>
        </p:nvSpPr>
        <p:spPr bwMode="auto">
          <a:xfrm>
            <a:off x="2052638" y="41005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91" name="Rectangle 119"/>
          <p:cNvSpPr>
            <a:spLocks noChangeArrowheads="1"/>
          </p:cNvSpPr>
          <p:nvPr/>
        </p:nvSpPr>
        <p:spPr bwMode="auto">
          <a:xfrm>
            <a:off x="1716088" y="4094163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92" name="Rectangle 120"/>
          <p:cNvSpPr>
            <a:spLocks noChangeArrowheads="1"/>
          </p:cNvSpPr>
          <p:nvPr/>
        </p:nvSpPr>
        <p:spPr bwMode="auto">
          <a:xfrm rot="-1193684">
            <a:off x="3948113" y="4819650"/>
            <a:ext cx="952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3" name="Rectangle 121"/>
          <p:cNvSpPr>
            <a:spLocks noChangeArrowheads="1"/>
          </p:cNvSpPr>
          <p:nvPr/>
        </p:nvSpPr>
        <p:spPr bwMode="auto">
          <a:xfrm rot="-1193684">
            <a:off x="4038600" y="48021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4" name="Rectangle 122"/>
          <p:cNvSpPr>
            <a:spLocks noChangeArrowheads="1"/>
          </p:cNvSpPr>
          <p:nvPr/>
        </p:nvSpPr>
        <p:spPr bwMode="auto">
          <a:xfrm rot="20100000">
            <a:off x="4089400" y="47767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5" name="Rectangle 123"/>
          <p:cNvSpPr>
            <a:spLocks noChangeArrowheads="1"/>
          </p:cNvSpPr>
          <p:nvPr/>
        </p:nvSpPr>
        <p:spPr bwMode="auto">
          <a:xfrm rot="19800000">
            <a:off x="4132263" y="4737100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6" name="Rectangle 124"/>
          <p:cNvSpPr>
            <a:spLocks noChangeArrowheads="1"/>
          </p:cNvSpPr>
          <p:nvPr/>
        </p:nvSpPr>
        <p:spPr bwMode="auto">
          <a:xfrm rot="18600000">
            <a:off x="4189412" y="4687888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7" name="Rectangle 125"/>
          <p:cNvSpPr>
            <a:spLocks noChangeArrowheads="1"/>
          </p:cNvSpPr>
          <p:nvPr/>
        </p:nvSpPr>
        <p:spPr bwMode="auto">
          <a:xfrm rot="18300000">
            <a:off x="4235450" y="4649788"/>
            <a:ext cx="3333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8" name="Rectangle 126"/>
          <p:cNvSpPr>
            <a:spLocks noChangeArrowheads="1"/>
          </p:cNvSpPr>
          <p:nvPr/>
        </p:nvSpPr>
        <p:spPr bwMode="auto">
          <a:xfrm rot="18000000">
            <a:off x="4257676" y="4581525"/>
            <a:ext cx="619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9" name="Rectangle 127"/>
          <p:cNvSpPr>
            <a:spLocks noChangeArrowheads="1"/>
          </p:cNvSpPr>
          <p:nvPr/>
        </p:nvSpPr>
        <p:spPr bwMode="auto">
          <a:xfrm rot="17820000">
            <a:off x="4290219" y="4534694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0" name="Rectangle 128"/>
          <p:cNvSpPr>
            <a:spLocks noChangeArrowheads="1"/>
          </p:cNvSpPr>
          <p:nvPr/>
        </p:nvSpPr>
        <p:spPr bwMode="auto">
          <a:xfrm rot="17700000">
            <a:off x="4316413" y="447357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1" name="Rectangle 129"/>
          <p:cNvSpPr>
            <a:spLocks noChangeArrowheads="1"/>
          </p:cNvSpPr>
          <p:nvPr/>
        </p:nvSpPr>
        <p:spPr bwMode="auto">
          <a:xfrm rot="17700000">
            <a:off x="4335463" y="441642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2" name="Rectangle 130"/>
          <p:cNvSpPr>
            <a:spLocks noChangeArrowheads="1"/>
          </p:cNvSpPr>
          <p:nvPr/>
        </p:nvSpPr>
        <p:spPr bwMode="auto">
          <a:xfrm rot="17700000">
            <a:off x="4368006" y="436959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3" name="Rectangle 131"/>
          <p:cNvSpPr>
            <a:spLocks noChangeArrowheads="1"/>
          </p:cNvSpPr>
          <p:nvPr/>
        </p:nvSpPr>
        <p:spPr bwMode="auto">
          <a:xfrm rot="17520000">
            <a:off x="4371182" y="4328319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4" name="Rectangle 132"/>
          <p:cNvSpPr>
            <a:spLocks noChangeArrowheads="1"/>
          </p:cNvSpPr>
          <p:nvPr/>
        </p:nvSpPr>
        <p:spPr bwMode="auto">
          <a:xfrm rot="17700000">
            <a:off x="4398963" y="4279900"/>
            <a:ext cx="396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5" name="Rectangle 133"/>
          <p:cNvSpPr>
            <a:spLocks noChangeArrowheads="1"/>
          </p:cNvSpPr>
          <p:nvPr/>
        </p:nvSpPr>
        <p:spPr bwMode="auto">
          <a:xfrm rot="17760000">
            <a:off x="4418806" y="424894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6" name="Rectangle 134"/>
          <p:cNvSpPr>
            <a:spLocks noChangeArrowheads="1"/>
          </p:cNvSpPr>
          <p:nvPr/>
        </p:nvSpPr>
        <p:spPr bwMode="auto">
          <a:xfrm rot="17880000">
            <a:off x="4425157" y="4209256"/>
            <a:ext cx="50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7" name="Rectangle 135"/>
          <p:cNvSpPr>
            <a:spLocks noChangeArrowheads="1"/>
          </p:cNvSpPr>
          <p:nvPr/>
        </p:nvSpPr>
        <p:spPr bwMode="auto">
          <a:xfrm rot="18060000">
            <a:off x="4445794" y="4158456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8" name="Rectangle 136"/>
          <p:cNvSpPr>
            <a:spLocks noChangeArrowheads="1"/>
          </p:cNvSpPr>
          <p:nvPr/>
        </p:nvSpPr>
        <p:spPr bwMode="auto">
          <a:xfrm rot="18180000">
            <a:off x="4486275" y="4114800"/>
            <a:ext cx="333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9" name="Rectangle 137"/>
          <p:cNvSpPr>
            <a:spLocks noChangeArrowheads="1"/>
          </p:cNvSpPr>
          <p:nvPr/>
        </p:nvSpPr>
        <p:spPr bwMode="auto">
          <a:xfrm rot="18300000">
            <a:off x="4510881" y="4087019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10" name="Rectangle 138"/>
          <p:cNvSpPr>
            <a:spLocks noChangeArrowheads="1"/>
          </p:cNvSpPr>
          <p:nvPr/>
        </p:nvSpPr>
        <p:spPr bwMode="auto">
          <a:xfrm rot="18480000">
            <a:off x="4522787" y="4049713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11" name="Rectangle 139"/>
          <p:cNvSpPr>
            <a:spLocks noChangeArrowheads="1"/>
          </p:cNvSpPr>
          <p:nvPr/>
        </p:nvSpPr>
        <p:spPr bwMode="auto">
          <a:xfrm rot="18900000">
            <a:off x="4579938" y="4000500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12" name="Rectangle 140"/>
          <p:cNvSpPr>
            <a:spLocks noChangeArrowheads="1"/>
          </p:cNvSpPr>
          <p:nvPr/>
        </p:nvSpPr>
        <p:spPr bwMode="auto">
          <a:xfrm>
            <a:off x="5375275" y="4792663"/>
            <a:ext cx="9334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613" name="Rectangle 141"/>
          <p:cNvSpPr>
            <a:spLocks noChangeArrowheads="1"/>
          </p:cNvSpPr>
          <p:nvPr/>
        </p:nvSpPr>
        <p:spPr bwMode="auto">
          <a:xfrm>
            <a:off x="6429375" y="4792663"/>
            <a:ext cx="6985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9.10</a:t>
            </a:r>
          </a:p>
        </p:txBody>
      </p:sp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2" cstate="print"/>
          <a:srcRect t="6638"/>
          <a:stretch>
            <a:fillRect/>
          </a:stretch>
        </p:blipFill>
        <p:spPr bwMode="auto">
          <a:xfrm>
            <a:off x="477838" y="474663"/>
            <a:ext cx="8326437" cy="5894387"/>
          </a:xfrm>
          <a:prstGeom prst="rect">
            <a:avLst/>
          </a:prstGeom>
          <a:noFill/>
        </p:spPr>
      </p:pic>
      <p:sp>
        <p:nvSpPr>
          <p:cNvPr id="73738" name="Freeform 10"/>
          <p:cNvSpPr>
            <a:spLocks/>
          </p:cNvSpPr>
          <p:nvPr/>
        </p:nvSpPr>
        <p:spPr bwMode="auto">
          <a:xfrm>
            <a:off x="2176463" y="3675063"/>
            <a:ext cx="1441450" cy="1152525"/>
          </a:xfrm>
          <a:custGeom>
            <a:avLst/>
            <a:gdLst/>
            <a:ahLst/>
            <a:cxnLst>
              <a:cxn ang="0">
                <a:pos x="908" y="726"/>
              </a:cxn>
              <a:cxn ang="0">
                <a:pos x="610" y="0"/>
              </a:cxn>
              <a:cxn ang="0">
                <a:pos x="0" y="0"/>
              </a:cxn>
            </a:cxnLst>
            <a:rect l="0" t="0" r="r" b="b"/>
            <a:pathLst>
              <a:path w="908" h="726">
                <a:moveTo>
                  <a:pt x="908" y="726"/>
                </a:moveTo>
                <a:lnTo>
                  <a:pt x="610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 flipH="1">
            <a:off x="3668713" y="2235200"/>
            <a:ext cx="295275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>
            <a:off x="4202113" y="1628775"/>
            <a:ext cx="877887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>
            <a:off x="4414838" y="3051175"/>
            <a:ext cx="665162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2" name="Freeform 14"/>
          <p:cNvSpPr>
            <a:spLocks/>
          </p:cNvSpPr>
          <p:nvPr/>
        </p:nvSpPr>
        <p:spPr bwMode="auto">
          <a:xfrm>
            <a:off x="6127750" y="4370388"/>
            <a:ext cx="654050" cy="457200"/>
          </a:xfrm>
          <a:custGeom>
            <a:avLst/>
            <a:gdLst/>
            <a:ahLst/>
            <a:cxnLst>
              <a:cxn ang="0">
                <a:pos x="412" y="0"/>
              </a:cxn>
              <a:cxn ang="0">
                <a:pos x="284" y="0"/>
              </a:cxn>
              <a:cxn ang="0">
                <a:pos x="0" y="288"/>
              </a:cxn>
            </a:cxnLst>
            <a:rect l="0" t="0" r="r" b="b"/>
            <a:pathLst>
              <a:path w="412" h="288">
                <a:moveTo>
                  <a:pt x="412" y="0"/>
                </a:moveTo>
                <a:lnTo>
                  <a:pt x="284" y="0"/>
                </a:lnTo>
                <a:lnTo>
                  <a:pt x="0" y="28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3" name="Freeform 15"/>
          <p:cNvSpPr>
            <a:spLocks/>
          </p:cNvSpPr>
          <p:nvPr/>
        </p:nvSpPr>
        <p:spPr bwMode="auto">
          <a:xfrm>
            <a:off x="5991225" y="4989513"/>
            <a:ext cx="790575" cy="692150"/>
          </a:xfrm>
          <a:custGeom>
            <a:avLst/>
            <a:gdLst/>
            <a:ahLst/>
            <a:cxnLst>
              <a:cxn ang="0">
                <a:pos x="0" y="436"/>
              </a:cxn>
              <a:cxn ang="0">
                <a:pos x="370" y="0"/>
              </a:cxn>
              <a:cxn ang="0">
                <a:pos x="498" y="0"/>
              </a:cxn>
            </a:cxnLst>
            <a:rect l="0" t="0" r="r" b="b"/>
            <a:pathLst>
              <a:path w="498" h="436">
                <a:moveTo>
                  <a:pt x="0" y="436"/>
                </a:moveTo>
                <a:lnTo>
                  <a:pt x="370" y="0"/>
                </a:lnTo>
                <a:lnTo>
                  <a:pt x="498" y="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5143500" y="1493838"/>
            <a:ext cx="21399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Na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close, K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open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5" name="Rectangle 17"/>
          <p:cNvSpPr>
            <a:spLocks noChangeArrowheads="1"/>
          </p:cNvSpPr>
          <p:nvPr/>
        </p:nvSpPr>
        <p:spPr bwMode="auto">
          <a:xfrm>
            <a:off x="6832600" y="4846638"/>
            <a:ext cx="13874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K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close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6" name="Rectangle 18"/>
          <p:cNvSpPr>
            <a:spLocks noChangeArrowheads="1"/>
          </p:cNvSpPr>
          <p:nvPr/>
        </p:nvSpPr>
        <p:spPr bwMode="auto">
          <a:xfrm>
            <a:off x="5143500" y="2862263"/>
            <a:ext cx="19002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000000"/>
                </a:solidFill>
                <a:latin typeface="Arial Black" pitchFamily="34" charset="0"/>
              </a:rPr>
              <a:t>Repolarization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due to K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exit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6832600" y="4224338"/>
            <a:ext cx="11684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Threshold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8" name="Rectangle 20"/>
          <p:cNvSpPr>
            <a:spLocks noChangeArrowheads="1"/>
          </p:cNvSpPr>
          <p:nvPr/>
        </p:nvSpPr>
        <p:spPr bwMode="auto">
          <a:xfrm>
            <a:off x="1733550" y="3519488"/>
            <a:ext cx="10493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Na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endParaRPr lang="en-US" sz="1900" b="1">
              <a:solidFill>
                <a:srgbClr val="000000"/>
              </a:solidFill>
              <a:latin typeface="Arial" pitchFamily="34" charset="0"/>
            </a:endParaRP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open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9" name="Rectangle 21"/>
          <p:cNvSpPr>
            <a:spLocks noChangeArrowheads="1"/>
          </p:cNvSpPr>
          <p:nvPr/>
        </p:nvSpPr>
        <p:spPr bwMode="auto">
          <a:xfrm>
            <a:off x="1733550" y="2027238"/>
            <a:ext cx="19018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000000"/>
                </a:solidFill>
                <a:latin typeface="Arial Black" pitchFamily="34" charset="0"/>
              </a:rPr>
              <a:t>Depolarization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due to Na+ entry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Excitation-Contraction (E-C) Coupling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Sequence of events by which transmission of an AP along the sarcolemma leads to sliding of the myofilaments</a:t>
            </a:r>
          </a:p>
          <a:p>
            <a:r>
              <a:rPr lang="en-US"/>
              <a:t>Latent period:</a:t>
            </a:r>
          </a:p>
          <a:p>
            <a:pPr lvl="1"/>
            <a:r>
              <a:rPr lang="en-US"/>
              <a:t>Time when E-C coupling events occur</a:t>
            </a:r>
          </a:p>
          <a:p>
            <a:pPr lvl="1"/>
            <a:r>
              <a:rPr lang="en-US"/>
              <a:t>Time between AP initiation and the beginning of contraction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of Excitation-Contraction (E-C) Coupling 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 is propagated along sarcomere to T tubules</a:t>
            </a:r>
          </a:p>
          <a:p>
            <a:r>
              <a:rPr lang="en-US"/>
              <a:t>Voltage-sensitive proteins stimulate Ca</a:t>
            </a:r>
            <a:r>
              <a:rPr lang="en-US" baseline="30000"/>
              <a:t>2+</a:t>
            </a:r>
            <a:r>
              <a:rPr lang="en-US"/>
              <a:t> release from SR </a:t>
            </a:r>
          </a:p>
          <a:p>
            <a:pPr lvl="1"/>
            <a:r>
              <a:rPr lang="en-US"/>
              <a:t>Ca</a:t>
            </a:r>
            <a:r>
              <a:rPr lang="en-US" baseline="30000"/>
              <a:t>2+</a:t>
            </a:r>
            <a:r>
              <a:rPr lang="en-US"/>
              <a:t> is necessary for contraction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1</a:t>
            </a:r>
          </a:p>
        </p:txBody>
      </p:sp>
      <p:pic>
        <p:nvPicPr>
          <p:cNvPr id="788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78859" name="Freeform 11"/>
          <p:cNvSpPr>
            <a:spLocks/>
          </p:cNvSpPr>
          <p:nvPr/>
        </p:nvSpPr>
        <p:spPr bwMode="auto">
          <a:xfrm>
            <a:off x="5467350" y="3251200"/>
            <a:ext cx="339725" cy="300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"/>
              </a:cxn>
              <a:cxn ang="0">
                <a:pos x="214" y="189"/>
              </a:cxn>
            </a:cxnLst>
            <a:rect l="0" t="0" r="r" b="b"/>
            <a:pathLst>
              <a:path w="214" h="189">
                <a:moveTo>
                  <a:pt x="0" y="0"/>
                </a:moveTo>
                <a:lnTo>
                  <a:pt x="0" y="64"/>
                </a:lnTo>
                <a:lnTo>
                  <a:pt x="214" y="189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0" name="Freeform 12"/>
          <p:cNvSpPr>
            <a:spLocks/>
          </p:cNvSpPr>
          <p:nvPr/>
        </p:nvSpPr>
        <p:spPr bwMode="auto">
          <a:xfrm>
            <a:off x="5337175" y="3171825"/>
            <a:ext cx="381000" cy="155575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24"/>
              </a:cxn>
              <a:cxn ang="0">
                <a:pos x="234" y="98"/>
              </a:cxn>
              <a:cxn ang="0">
                <a:pos x="240" y="76"/>
              </a:cxn>
            </a:cxnLst>
            <a:rect l="0" t="0" r="r" b="b"/>
            <a:pathLst>
              <a:path w="240" h="98">
                <a:moveTo>
                  <a:pt x="8" y="0"/>
                </a:moveTo>
                <a:lnTo>
                  <a:pt x="0" y="24"/>
                </a:lnTo>
                <a:lnTo>
                  <a:pt x="234" y="98"/>
                </a:lnTo>
                <a:lnTo>
                  <a:pt x="240" y="76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1" name="Freeform 13"/>
          <p:cNvSpPr>
            <a:spLocks/>
          </p:cNvSpPr>
          <p:nvPr/>
        </p:nvSpPr>
        <p:spPr bwMode="auto">
          <a:xfrm>
            <a:off x="5130800" y="3576638"/>
            <a:ext cx="1317625" cy="59690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0" y="28"/>
              </a:cxn>
              <a:cxn ang="0">
                <a:pos x="818" y="376"/>
              </a:cxn>
              <a:cxn ang="0">
                <a:pos x="830" y="348"/>
              </a:cxn>
            </a:cxnLst>
            <a:rect l="0" t="0" r="r" b="b"/>
            <a:pathLst>
              <a:path w="830" h="376">
                <a:moveTo>
                  <a:pt x="14" y="0"/>
                </a:moveTo>
                <a:lnTo>
                  <a:pt x="0" y="28"/>
                </a:lnTo>
                <a:lnTo>
                  <a:pt x="818" y="376"/>
                </a:lnTo>
                <a:lnTo>
                  <a:pt x="830" y="348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>
            <a:off x="5756275" y="3887788"/>
            <a:ext cx="1588" cy="20637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auto">
          <a:xfrm>
            <a:off x="5756275" y="3887788"/>
            <a:ext cx="1588" cy="2063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4" name="Freeform 16"/>
          <p:cNvSpPr>
            <a:spLocks/>
          </p:cNvSpPr>
          <p:nvPr/>
        </p:nvSpPr>
        <p:spPr bwMode="auto">
          <a:xfrm>
            <a:off x="5467350" y="3251200"/>
            <a:ext cx="339725" cy="300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"/>
              </a:cxn>
              <a:cxn ang="0">
                <a:pos x="214" y="189"/>
              </a:cxn>
            </a:cxnLst>
            <a:rect l="0" t="0" r="r" b="b"/>
            <a:pathLst>
              <a:path w="214" h="189">
                <a:moveTo>
                  <a:pt x="0" y="0"/>
                </a:moveTo>
                <a:lnTo>
                  <a:pt x="0" y="64"/>
                </a:lnTo>
                <a:lnTo>
                  <a:pt x="214" y="189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5" name="Freeform 17"/>
          <p:cNvSpPr>
            <a:spLocks/>
          </p:cNvSpPr>
          <p:nvPr/>
        </p:nvSpPr>
        <p:spPr bwMode="auto">
          <a:xfrm>
            <a:off x="4832350" y="1958975"/>
            <a:ext cx="244475" cy="533400"/>
          </a:xfrm>
          <a:custGeom>
            <a:avLst/>
            <a:gdLst/>
            <a:ahLst/>
            <a:cxnLst>
              <a:cxn ang="0">
                <a:pos x="0" y="336"/>
              </a:cxn>
              <a:cxn ang="0">
                <a:pos x="126" y="0"/>
              </a:cxn>
              <a:cxn ang="0">
                <a:pos x="154" y="0"/>
              </a:cxn>
            </a:cxnLst>
            <a:rect l="0" t="0" r="r" b="b"/>
            <a:pathLst>
              <a:path w="154" h="336">
                <a:moveTo>
                  <a:pt x="0" y="336"/>
                </a:moveTo>
                <a:lnTo>
                  <a:pt x="126" y="0"/>
                </a:lnTo>
                <a:lnTo>
                  <a:pt x="15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6" name="Freeform 18"/>
          <p:cNvSpPr>
            <a:spLocks/>
          </p:cNvSpPr>
          <p:nvPr/>
        </p:nvSpPr>
        <p:spPr bwMode="auto">
          <a:xfrm>
            <a:off x="3690938" y="2082800"/>
            <a:ext cx="257175" cy="171450"/>
          </a:xfrm>
          <a:custGeom>
            <a:avLst/>
            <a:gdLst/>
            <a:ahLst/>
            <a:cxnLst>
              <a:cxn ang="0">
                <a:pos x="162" y="108"/>
              </a:cxn>
              <a:cxn ang="0">
                <a:pos x="0" y="36"/>
              </a:cxn>
              <a:cxn ang="0">
                <a:pos x="0" y="0"/>
              </a:cxn>
            </a:cxnLst>
            <a:rect l="0" t="0" r="r" b="b"/>
            <a:pathLst>
              <a:path w="162" h="108">
                <a:moveTo>
                  <a:pt x="162" y="108"/>
                </a:moveTo>
                <a:lnTo>
                  <a:pt x="0" y="3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7" name="Line 19"/>
          <p:cNvSpPr>
            <a:spLocks noChangeShapeType="1"/>
          </p:cNvSpPr>
          <p:nvPr/>
        </p:nvSpPr>
        <p:spPr bwMode="auto">
          <a:xfrm>
            <a:off x="4733925" y="1676400"/>
            <a:ext cx="1588" cy="3905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8" name="Line 20"/>
          <p:cNvSpPr>
            <a:spLocks noChangeShapeType="1"/>
          </p:cNvSpPr>
          <p:nvPr/>
        </p:nvSpPr>
        <p:spPr bwMode="auto">
          <a:xfrm>
            <a:off x="6305550" y="2657475"/>
            <a:ext cx="1588" cy="2540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9" name="Freeform 21"/>
          <p:cNvSpPr>
            <a:spLocks/>
          </p:cNvSpPr>
          <p:nvPr/>
        </p:nvSpPr>
        <p:spPr bwMode="auto">
          <a:xfrm>
            <a:off x="4702175" y="2809875"/>
            <a:ext cx="800100" cy="209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4" y="0"/>
              </a:cxn>
              <a:cxn ang="0">
                <a:pos x="504" y="132"/>
              </a:cxn>
            </a:cxnLst>
            <a:rect l="0" t="0" r="r" b="b"/>
            <a:pathLst>
              <a:path w="504" h="132">
                <a:moveTo>
                  <a:pt x="0" y="0"/>
                </a:moveTo>
                <a:lnTo>
                  <a:pt x="454" y="0"/>
                </a:lnTo>
                <a:lnTo>
                  <a:pt x="504" y="13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0" name="Freeform 22"/>
          <p:cNvSpPr>
            <a:spLocks/>
          </p:cNvSpPr>
          <p:nvPr/>
        </p:nvSpPr>
        <p:spPr bwMode="auto">
          <a:xfrm>
            <a:off x="3910013" y="2228850"/>
            <a:ext cx="107950" cy="79375"/>
          </a:xfrm>
          <a:custGeom>
            <a:avLst/>
            <a:gdLst/>
            <a:ahLst/>
            <a:cxnLst>
              <a:cxn ang="0">
                <a:pos x="10" y="50"/>
              </a:cxn>
              <a:cxn ang="0">
                <a:pos x="0" y="34"/>
              </a:cxn>
              <a:cxn ang="0">
                <a:pos x="56" y="0"/>
              </a:cxn>
              <a:cxn ang="0">
                <a:pos x="68" y="20"/>
              </a:cxn>
            </a:cxnLst>
            <a:rect l="0" t="0" r="r" b="b"/>
            <a:pathLst>
              <a:path w="68" h="50">
                <a:moveTo>
                  <a:pt x="10" y="50"/>
                </a:moveTo>
                <a:lnTo>
                  <a:pt x="0" y="34"/>
                </a:lnTo>
                <a:lnTo>
                  <a:pt x="56" y="0"/>
                </a:lnTo>
                <a:lnTo>
                  <a:pt x="68" y="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1" name="Freeform 23"/>
          <p:cNvSpPr>
            <a:spLocks/>
          </p:cNvSpPr>
          <p:nvPr/>
        </p:nvSpPr>
        <p:spPr bwMode="auto">
          <a:xfrm>
            <a:off x="5337175" y="3171825"/>
            <a:ext cx="381000" cy="155575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24"/>
              </a:cxn>
              <a:cxn ang="0">
                <a:pos x="234" y="98"/>
              </a:cxn>
              <a:cxn ang="0">
                <a:pos x="240" y="76"/>
              </a:cxn>
            </a:cxnLst>
            <a:rect l="0" t="0" r="r" b="b"/>
            <a:pathLst>
              <a:path w="240" h="98">
                <a:moveTo>
                  <a:pt x="8" y="0"/>
                </a:moveTo>
                <a:lnTo>
                  <a:pt x="0" y="24"/>
                </a:lnTo>
                <a:lnTo>
                  <a:pt x="234" y="98"/>
                </a:lnTo>
                <a:lnTo>
                  <a:pt x="240" y="7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2" name="Freeform 24"/>
          <p:cNvSpPr>
            <a:spLocks/>
          </p:cNvSpPr>
          <p:nvPr/>
        </p:nvSpPr>
        <p:spPr bwMode="auto">
          <a:xfrm>
            <a:off x="5130800" y="3576638"/>
            <a:ext cx="1317625" cy="59690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0" y="28"/>
              </a:cxn>
              <a:cxn ang="0">
                <a:pos x="818" y="376"/>
              </a:cxn>
              <a:cxn ang="0">
                <a:pos x="830" y="348"/>
              </a:cxn>
            </a:cxnLst>
            <a:rect l="0" t="0" r="r" b="b"/>
            <a:pathLst>
              <a:path w="830" h="376">
                <a:moveTo>
                  <a:pt x="14" y="0"/>
                </a:moveTo>
                <a:lnTo>
                  <a:pt x="0" y="28"/>
                </a:lnTo>
                <a:lnTo>
                  <a:pt x="818" y="376"/>
                </a:lnTo>
                <a:lnTo>
                  <a:pt x="830" y="34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3" name="Freeform 25"/>
          <p:cNvSpPr>
            <a:spLocks/>
          </p:cNvSpPr>
          <p:nvPr/>
        </p:nvSpPr>
        <p:spPr bwMode="auto">
          <a:xfrm>
            <a:off x="5029200" y="3267075"/>
            <a:ext cx="155575" cy="98425"/>
          </a:xfrm>
          <a:custGeom>
            <a:avLst/>
            <a:gdLst/>
            <a:ahLst/>
            <a:cxnLst>
              <a:cxn ang="0">
                <a:pos x="0" y="62"/>
              </a:cxn>
              <a:cxn ang="0">
                <a:pos x="36" y="62"/>
              </a:cxn>
              <a:cxn ang="0">
                <a:pos x="98" y="0"/>
              </a:cxn>
            </a:cxnLst>
            <a:rect l="0" t="0" r="r" b="b"/>
            <a:pathLst>
              <a:path w="98" h="62">
                <a:moveTo>
                  <a:pt x="0" y="62"/>
                </a:moveTo>
                <a:lnTo>
                  <a:pt x="36" y="62"/>
                </a:lnTo>
                <a:lnTo>
                  <a:pt x="9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4" name="Line 26"/>
          <p:cNvSpPr>
            <a:spLocks noChangeShapeType="1"/>
          </p:cNvSpPr>
          <p:nvPr/>
        </p:nvSpPr>
        <p:spPr bwMode="auto">
          <a:xfrm flipV="1">
            <a:off x="5086350" y="3317875"/>
            <a:ext cx="104775" cy="476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5" name="Rectangle 27"/>
          <p:cNvSpPr>
            <a:spLocks noChangeArrowheads="1"/>
          </p:cNvSpPr>
          <p:nvPr/>
        </p:nvSpPr>
        <p:spPr bwMode="auto">
          <a:xfrm>
            <a:off x="4178300" y="1147763"/>
            <a:ext cx="186531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</a:p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of motor neuron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76" name="Rectangle 28"/>
          <p:cNvSpPr>
            <a:spLocks noChangeArrowheads="1"/>
          </p:cNvSpPr>
          <p:nvPr/>
        </p:nvSpPr>
        <p:spPr bwMode="auto">
          <a:xfrm>
            <a:off x="2901950" y="3243263"/>
            <a:ext cx="14112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77" name="Rectangle 29"/>
          <p:cNvSpPr>
            <a:spLocks noChangeArrowheads="1"/>
          </p:cNvSpPr>
          <p:nvPr/>
        </p:nvSpPr>
        <p:spPr bwMode="auto">
          <a:xfrm>
            <a:off x="5829300" y="3411538"/>
            <a:ext cx="6572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Triad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78" name="Rectangle 30"/>
          <p:cNvSpPr>
            <a:spLocks noChangeArrowheads="1"/>
          </p:cNvSpPr>
          <p:nvPr/>
        </p:nvSpPr>
        <p:spPr bwMode="auto">
          <a:xfrm>
            <a:off x="4530725" y="4084638"/>
            <a:ext cx="18272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One sarcomere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79" name="Rectangle 31"/>
          <p:cNvSpPr>
            <a:spLocks noChangeArrowheads="1"/>
          </p:cNvSpPr>
          <p:nvPr/>
        </p:nvSpPr>
        <p:spPr bwMode="auto">
          <a:xfrm>
            <a:off x="2251075" y="1830388"/>
            <a:ext cx="15732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Synaptic 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80" name="Rectangle 32"/>
          <p:cNvSpPr>
            <a:spLocks noChangeArrowheads="1"/>
          </p:cNvSpPr>
          <p:nvPr/>
        </p:nvSpPr>
        <p:spPr bwMode="auto">
          <a:xfrm>
            <a:off x="4213225" y="515938"/>
            <a:ext cx="2273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Setting the stage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81" name="Rectangle 33"/>
          <p:cNvSpPr>
            <a:spLocks noChangeArrowheads="1"/>
          </p:cNvSpPr>
          <p:nvPr/>
        </p:nvSpPr>
        <p:spPr bwMode="auto">
          <a:xfrm>
            <a:off x="5842000" y="2427288"/>
            <a:ext cx="14366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82" name="Rectangle 34"/>
          <p:cNvSpPr>
            <a:spLocks noChangeArrowheads="1"/>
          </p:cNvSpPr>
          <p:nvPr/>
        </p:nvSpPr>
        <p:spPr bwMode="auto">
          <a:xfrm>
            <a:off x="5099050" y="1779588"/>
            <a:ext cx="211296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Action potential</a:t>
            </a:r>
          </a:p>
          <a:p>
            <a:pPr eaLnBrk="1" hangingPunct="1"/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is generated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83" name="Rectangle 35"/>
          <p:cNvSpPr>
            <a:spLocks noChangeArrowheads="1"/>
          </p:cNvSpPr>
          <p:nvPr/>
        </p:nvSpPr>
        <p:spPr bwMode="auto">
          <a:xfrm>
            <a:off x="2044700" y="2674938"/>
            <a:ext cx="27654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Terminal cisterna of SR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84" name="Rectangle 36"/>
          <p:cNvSpPr>
            <a:spLocks noChangeArrowheads="1"/>
          </p:cNvSpPr>
          <p:nvPr/>
        </p:nvSpPr>
        <p:spPr bwMode="auto">
          <a:xfrm>
            <a:off x="4352925" y="2389188"/>
            <a:ext cx="4968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8885" name="Rectangle 37"/>
          <p:cNvSpPr>
            <a:spLocks noChangeArrowheads="1"/>
          </p:cNvSpPr>
          <p:nvPr/>
        </p:nvSpPr>
        <p:spPr bwMode="auto">
          <a:xfrm>
            <a:off x="4514850" y="3240088"/>
            <a:ext cx="4984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78886" name="Rectangle 38"/>
          <p:cNvSpPr>
            <a:spLocks noChangeArrowheads="1"/>
          </p:cNvSpPr>
          <p:nvPr/>
        </p:nvSpPr>
        <p:spPr bwMode="auto">
          <a:xfrm>
            <a:off x="5019675" y="3240088"/>
            <a:ext cx="666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900" i="1">
                <a:solidFill>
                  <a:srgbClr val="231F20"/>
                </a:solidFill>
                <a:latin typeface="Arial" pitchFamily="34" charset="0"/>
              </a:rPr>
              <a:t> 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2</a:t>
            </a:r>
          </a:p>
        </p:txBody>
      </p:sp>
      <p:pic>
        <p:nvPicPr>
          <p:cNvPr id="106529" name="Picture 33"/>
          <p:cNvPicPr>
            <a:picLocks noChangeAspect="1" noChangeArrowheads="1"/>
          </p:cNvPicPr>
          <p:nvPr/>
        </p:nvPicPr>
        <p:blipFill>
          <a:blip r:embed="rId2" cstate="print"/>
          <a:srcRect l="14041" r="14059"/>
          <a:stretch>
            <a:fillRect/>
          </a:stretch>
        </p:blipFill>
        <p:spPr bwMode="auto">
          <a:xfrm>
            <a:off x="1612900" y="495300"/>
            <a:ext cx="5918200" cy="5868988"/>
          </a:xfrm>
          <a:prstGeom prst="rect">
            <a:avLst/>
          </a:prstGeom>
          <a:noFill/>
        </p:spPr>
      </p:pic>
      <p:sp>
        <p:nvSpPr>
          <p:cNvPr id="106530" name="Rectangle 34"/>
          <p:cNvSpPr>
            <a:spLocks noChangeArrowheads="1"/>
          </p:cNvSpPr>
          <p:nvPr/>
        </p:nvSpPr>
        <p:spPr bwMode="auto">
          <a:xfrm>
            <a:off x="5622925" y="992188"/>
            <a:ext cx="169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Action potential is propagated along</a:t>
            </a:r>
          </a:p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the sarcolemma and down the T tubules.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31" name="Line 35"/>
          <p:cNvSpPr>
            <a:spLocks noChangeShapeType="1"/>
          </p:cNvSpPr>
          <p:nvPr/>
        </p:nvSpPr>
        <p:spPr bwMode="auto">
          <a:xfrm>
            <a:off x="3397250" y="1457325"/>
            <a:ext cx="381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3397250" y="1670050"/>
            <a:ext cx="381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33" name="Line 37"/>
          <p:cNvSpPr>
            <a:spLocks noChangeShapeType="1"/>
          </p:cNvSpPr>
          <p:nvPr/>
        </p:nvSpPr>
        <p:spPr bwMode="auto">
          <a:xfrm>
            <a:off x="3435350" y="1457325"/>
            <a:ext cx="0" cy="20955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34" name="Freeform 38"/>
          <p:cNvSpPr>
            <a:spLocks/>
          </p:cNvSpPr>
          <p:nvPr/>
        </p:nvSpPr>
        <p:spPr bwMode="auto">
          <a:xfrm>
            <a:off x="3443288" y="3384550"/>
            <a:ext cx="142875" cy="204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" y="129"/>
              </a:cxn>
              <a:cxn ang="0">
                <a:pos x="90" y="129"/>
              </a:cxn>
            </a:cxnLst>
            <a:rect l="0" t="0" r="r" b="b"/>
            <a:pathLst>
              <a:path w="90" h="129">
                <a:moveTo>
                  <a:pt x="0" y="0"/>
                </a:moveTo>
                <a:lnTo>
                  <a:pt x="60" y="129"/>
                </a:lnTo>
                <a:lnTo>
                  <a:pt x="90" y="129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35" name="Freeform 39"/>
          <p:cNvSpPr>
            <a:spLocks/>
          </p:cNvSpPr>
          <p:nvPr/>
        </p:nvSpPr>
        <p:spPr bwMode="auto">
          <a:xfrm>
            <a:off x="3875088" y="3425825"/>
            <a:ext cx="174625" cy="157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99"/>
              </a:cxn>
              <a:cxn ang="0">
                <a:pos x="110" y="99"/>
              </a:cxn>
            </a:cxnLst>
            <a:rect l="0" t="0" r="r" b="b"/>
            <a:pathLst>
              <a:path w="110" h="99">
                <a:moveTo>
                  <a:pt x="0" y="0"/>
                </a:moveTo>
                <a:lnTo>
                  <a:pt x="68" y="99"/>
                </a:lnTo>
                <a:lnTo>
                  <a:pt x="110" y="99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36" name="Line 40"/>
          <p:cNvSpPr>
            <a:spLocks noChangeShapeType="1"/>
          </p:cNvSpPr>
          <p:nvPr/>
        </p:nvSpPr>
        <p:spPr bwMode="auto">
          <a:xfrm>
            <a:off x="4030663" y="3849688"/>
            <a:ext cx="158750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37" name="Line 41"/>
          <p:cNvSpPr>
            <a:spLocks noChangeShapeType="1"/>
          </p:cNvSpPr>
          <p:nvPr/>
        </p:nvSpPr>
        <p:spPr bwMode="auto">
          <a:xfrm>
            <a:off x="4030663" y="3362325"/>
            <a:ext cx="177800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38" name="Line 42"/>
          <p:cNvSpPr>
            <a:spLocks noChangeShapeType="1"/>
          </p:cNvSpPr>
          <p:nvPr/>
        </p:nvSpPr>
        <p:spPr bwMode="auto">
          <a:xfrm flipH="1">
            <a:off x="3205163" y="1092200"/>
            <a:ext cx="2373312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39" name="Line 43"/>
          <p:cNvSpPr>
            <a:spLocks noChangeShapeType="1"/>
          </p:cNvSpPr>
          <p:nvPr/>
        </p:nvSpPr>
        <p:spPr bwMode="auto">
          <a:xfrm flipV="1">
            <a:off x="5581650" y="993775"/>
            <a:ext cx="1588" cy="1873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0" name="Line 44"/>
          <p:cNvSpPr>
            <a:spLocks noChangeShapeType="1"/>
          </p:cNvSpPr>
          <p:nvPr/>
        </p:nvSpPr>
        <p:spPr bwMode="auto">
          <a:xfrm flipV="1">
            <a:off x="5581650" y="1844675"/>
            <a:ext cx="1588" cy="984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1" name="Line 45"/>
          <p:cNvSpPr>
            <a:spLocks noChangeShapeType="1"/>
          </p:cNvSpPr>
          <p:nvPr/>
        </p:nvSpPr>
        <p:spPr bwMode="auto">
          <a:xfrm flipV="1">
            <a:off x="5368925" y="4084638"/>
            <a:ext cx="1588" cy="2508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2" name="Freeform 46"/>
          <p:cNvSpPr>
            <a:spLocks/>
          </p:cNvSpPr>
          <p:nvPr/>
        </p:nvSpPr>
        <p:spPr bwMode="auto">
          <a:xfrm>
            <a:off x="3408363" y="4195763"/>
            <a:ext cx="1957387" cy="193675"/>
          </a:xfrm>
          <a:custGeom>
            <a:avLst/>
            <a:gdLst/>
            <a:ahLst/>
            <a:cxnLst>
              <a:cxn ang="0">
                <a:pos x="0" y="122"/>
              </a:cxn>
              <a:cxn ang="0">
                <a:pos x="190" y="0"/>
              </a:cxn>
              <a:cxn ang="0">
                <a:pos x="1233" y="0"/>
              </a:cxn>
            </a:cxnLst>
            <a:rect l="0" t="0" r="r" b="b"/>
            <a:pathLst>
              <a:path w="1233" h="122">
                <a:moveTo>
                  <a:pt x="0" y="122"/>
                </a:moveTo>
                <a:lnTo>
                  <a:pt x="190" y="0"/>
                </a:lnTo>
                <a:lnTo>
                  <a:pt x="1233" y="0"/>
                </a:lnTo>
              </a:path>
            </a:pathLst>
          </a:custGeom>
          <a:noFill/>
          <a:ln w="635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3" name="Freeform 47"/>
          <p:cNvSpPr>
            <a:spLocks/>
          </p:cNvSpPr>
          <p:nvPr/>
        </p:nvSpPr>
        <p:spPr bwMode="auto">
          <a:xfrm>
            <a:off x="3348038" y="981075"/>
            <a:ext cx="26670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06" y="0"/>
              </a:cxn>
              <a:cxn ang="0">
                <a:pos x="168" y="0"/>
              </a:cxn>
            </a:cxnLst>
            <a:rect l="0" t="0" r="r" b="b"/>
            <a:pathLst>
              <a:path w="168" h="58">
                <a:moveTo>
                  <a:pt x="0" y="58"/>
                </a:moveTo>
                <a:lnTo>
                  <a:pt x="106" y="0"/>
                </a:lnTo>
                <a:lnTo>
                  <a:pt x="168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4" name="Line 48"/>
          <p:cNvSpPr>
            <a:spLocks noChangeShapeType="1"/>
          </p:cNvSpPr>
          <p:nvPr/>
        </p:nvSpPr>
        <p:spPr bwMode="auto">
          <a:xfrm flipH="1">
            <a:off x="3436938" y="1562100"/>
            <a:ext cx="2190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5" name="Line 49"/>
          <p:cNvSpPr>
            <a:spLocks noChangeShapeType="1"/>
          </p:cNvSpPr>
          <p:nvPr/>
        </p:nvSpPr>
        <p:spPr bwMode="auto">
          <a:xfrm flipV="1">
            <a:off x="4176713" y="873125"/>
            <a:ext cx="1587" cy="920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6" name="Freeform 50"/>
          <p:cNvSpPr>
            <a:spLocks/>
          </p:cNvSpPr>
          <p:nvPr/>
        </p:nvSpPr>
        <p:spPr bwMode="auto">
          <a:xfrm>
            <a:off x="2586038" y="1127125"/>
            <a:ext cx="292100" cy="339725"/>
          </a:xfrm>
          <a:custGeom>
            <a:avLst/>
            <a:gdLst/>
            <a:ahLst/>
            <a:cxnLst>
              <a:cxn ang="0">
                <a:pos x="184" y="214"/>
              </a:cxn>
              <a:cxn ang="0">
                <a:pos x="0" y="42"/>
              </a:cxn>
              <a:cxn ang="0">
                <a:pos x="0" y="0"/>
              </a:cxn>
            </a:cxnLst>
            <a:rect l="0" t="0" r="r" b="b"/>
            <a:pathLst>
              <a:path w="184" h="214">
                <a:moveTo>
                  <a:pt x="184" y="214"/>
                </a:moveTo>
                <a:lnTo>
                  <a:pt x="0" y="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7" name="Freeform 51"/>
          <p:cNvSpPr>
            <a:spLocks/>
          </p:cNvSpPr>
          <p:nvPr/>
        </p:nvSpPr>
        <p:spPr bwMode="auto">
          <a:xfrm>
            <a:off x="3348038" y="981075"/>
            <a:ext cx="26670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06" y="0"/>
              </a:cxn>
              <a:cxn ang="0">
                <a:pos x="168" y="0"/>
              </a:cxn>
            </a:cxnLst>
            <a:rect l="0" t="0" r="r" b="b"/>
            <a:pathLst>
              <a:path w="168" h="58">
                <a:moveTo>
                  <a:pt x="0" y="58"/>
                </a:moveTo>
                <a:lnTo>
                  <a:pt x="106" y="0"/>
                </a:lnTo>
                <a:lnTo>
                  <a:pt x="16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8" name="Freeform 52"/>
          <p:cNvSpPr>
            <a:spLocks/>
          </p:cNvSpPr>
          <p:nvPr/>
        </p:nvSpPr>
        <p:spPr bwMode="auto">
          <a:xfrm>
            <a:off x="3303588" y="4478338"/>
            <a:ext cx="196850" cy="130175"/>
          </a:xfrm>
          <a:custGeom>
            <a:avLst/>
            <a:gdLst/>
            <a:ahLst/>
            <a:cxnLst>
              <a:cxn ang="0">
                <a:pos x="68" y="10"/>
              </a:cxn>
              <a:cxn ang="0">
                <a:pos x="124" y="82"/>
              </a:cxn>
              <a:cxn ang="0">
                <a:pos x="0" y="0"/>
              </a:cxn>
            </a:cxnLst>
            <a:rect l="0" t="0" r="r" b="b"/>
            <a:pathLst>
              <a:path w="124" h="82">
                <a:moveTo>
                  <a:pt x="68" y="10"/>
                </a:moveTo>
                <a:lnTo>
                  <a:pt x="124" y="8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49" name="Line 53"/>
          <p:cNvSpPr>
            <a:spLocks noChangeShapeType="1"/>
          </p:cNvSpPr>
          <p:nvPr/>
        </p:nvSpPr>
        <p:spPr bwMode="auto">
          <a:xfrm flipH="1">
            <a:off x="3436938" y="1562100"/>
            <a:ext cx="2190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0" name="Line 54"/>
          <p:cNvSpPr>
            <a:spLocks noChangeShapeType="1"/>
          </p:cNvSpPr>
          <p:nvPr/>
        </p:nvSpPr>
        <p:spPr bwMode="auto">
          <a:xfrm flipH="1">
            <a:off x="3300413" y="1892300"/>
            <a:ext cx="2281237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1" name="Freeform 55"/>
          <p:cNvSpPr>
            <a:spLocks/>
          </p:cNvSpPr>
          <p:nvPr/>
        </p:nvSpPr>
        <p:spPr bwMode="auto">
          <a:xfrm>
            <a:off x="2738438" y="5551488"/>
            <a:ext cx="247650" cy="92075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46" y="58"/>
              </a:cxn>
              <a:cxn ang="0">
                <a:pos x="0" y="58"/>
              </a:cxn>
            </a:cxnLst>
            <a:rect l="0" t="0" r="r" b="b"/>
            <a:pathLst>
              <a:path w="156" h="58">
                <a:moveTo>
                  <a:pt x="156" y="0"/>
                </a:moveTo>
                <a:lnTo>
                  <a:pt x="46" y="58"/>
                </a:lnTo>
                <a:lnTo>
                  <a:pt x="0" y="5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2" name="Line 56"/>
          <p:cNvSpPr>
            <a:spLocks noChangeShapeType="1"/>
          </p:cNvSpPr>
          <p:nvPr/>
        </p:nvSpPr>
        <p:spPr bwMode="auto">
          <a:xfrm flipH="1">
            <a:off x="3103563" y="5500688"/>
            <a:ext cx="2259012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3" name="Line 57"/>
          <p:cNvSpPr>
            <a:spLocks noChangeShapeType="1"/>
          </p:cNvSpPr>
          <p:nvPr/>
        </p:nvSpPr>
        <p:spPr bwMode="auto">
          <a:xfrm flipV="1">
            <a:off x="5365750" y="5453063"/>
            <a:ext cx="1588" cy="984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4" name="Line 58"/>
          <p:cNvSpPr>
            <a:spLocks noChangeShapeType="1"/>
          </p:cNvSpPr>
          <p:nvPr/>
        </p:nvSpPr>
        <p:spPr bwMode="auto">
          <a:xfrm flipH="1">
            <a:off x="3500438" y="4608513"/>
            <a:ext cx="6667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5" name="Line 59"/>
          <p:cNvSpPr>
            <a:spLocks noChangeShapeType="1"/>
          </p:cNvSpPr>
          <p:nvPr/>
        </p:nvSpPr>
        <p:spPr bwMode="auto">
          <a:xfrm flipV="1">
            <a:off x="4176713" y="873125"/>
            <a:ext cx="1587" cy="920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6" name="Freeform 60"/>
          <p:cNvSpPr>
            <a:spLocks/>
          </p:cNvSpPr>
          <p:nvPr/>
        </p:nvSpPr>
        <p:spPr bwMode="auto">
          <a:xfrm>
            <a:off x="2586038" y="1127125"/>
            <a:ext cx="292100" cy="339725"/>
          </a:xfrm>
          <a:custGeom>
            <a:avLst/>
            <a:gdLst/>
            <a:ahLst/>
            <a:cxnLst>
              <a:cxn ang="0">
                <a:pos x="184" y="214"/>
              </a:cxn>
              <a:cxn ang="0">
                <a:pos x="0" y="42"/>
              </a:cxn>
              <a:cxn ang="0">
                <a:pos x="0" y="0"/>
              </a:cxn>
            </a:cxnLst>
            <a:rect l="0" t="0" r="r" b="b"/>
            <a:pathLst>
              <a:path w="184" h="214">
                <a:moveTo>
                  <a:pt x="184" y="214"/>
                </a:moveTo>
                <a:lnTo>
                  <a:pt x="0" y="4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7" name="Freeform 61"/>
          <p:cNvSpPr>
            <a:spLocks/>
          </p:cNvSpPr>
          <p:nvPr/>
        </p:nvSpPr>
        <p:spPr bwMode="auto">
          <a:xfrm>
            <a:off x="2395538" y="3652838"/>
            <a:ext cx="165100" cy="111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0"/>
              </a:cxn>
              <a:cxn ang="0">
                <a:pos x="104" y="70"/>
              </a:cxn>
            </a:cxnLst>
            <a:rect l="0" t="0" r="r" b="b"/>
            <a:pathLst>
              <a:path w="104" h="70">
                <a:moveTo>
                  <a:pt x="0" y="0"/>
                </a:moveTo>
                <a:lnTo>
                  <a:pt x="32" y="0"/>
                </a:lnTo>
                <a:lnTo>
                  <a:pt x="104" y="7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8" name="Line 62"/>
          <p:cNvSpPr>
            <a:spLocks noChangeShapeType="1"/>
          </p:cNvSpPr>
          <p:nvPr/>
        </p:nvSpPr>
        <p:spPr bwMode="auto">
          <a:xfrm>
            <a:off x="2446338" y="3652838"/>
            <a:ext cx="60325" cy="25400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559" name="Rectangle 63"/>
          <p:cNvSpPr>
            <a:spLocks noChangeArrowheads="1"/>
          </p:cNvSpPr>
          <p:nvPr/>
        </p:nvSpPr>
        <p:spPr bwMode="auto">
          <a:xfrm>
            <a:off x="2292350" y="595313"/>
            <a:ext cx="1071563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231F20"/>
                </a:solidFill>
                <a:latin typeface="Arial Black" pitchFamily="34" charset="0"/>
              </a:rPr>
              <a:t>Steps in E-C Coupling: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60" name="Rectangle 64"/>
          <p:cNvSpPr>
            <a:spLocks noChangeArrowheads="1"/>
          </p:cNvSpPr>
          <p:nvPr/>
        </p:nvSpPr>
        <p:spPr bwMode="auto">
          <a:xfrm>
            <a:off x="3594100" y="3551238"/>
            <a:ext cx="3270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1" name="Rectangle 65"/>
          <p:cNvSpPr>
            <a:spLocks noChangeArrowheads="1"/>
          </p:cNvSpPr>
          <p:nvPr/>
        </p:nvSpPr>
        <p:spPr bwMode="auto">
          <a:xfrm>
            <a:off x="4060825" y="3544888"/>
            <a:ext cx="7445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Tropomyosin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blocking active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2" name="Rectangle 66"/>
          <p:cNvSpPr>
            <a:spLocks noChangeArrowheads="1"/>
          </p:cNvSpPr>
          <p:nvPr/>
        </p:nvSpPr>
        <p:spPr bwMode="auto">
          <a:xfrm>
            <a:off x="4203700" y="3808413"/>
            <a:ext cx="2619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3" name="Rectangle 67"/>
          <p:cNvSpPr>
            <a:spLocks noChangeArrowheads="1"/>
          </p:cNvSpPr>
          <p:nvPr/>
        </p:nvSpPr>
        <p:spPr bwMode="auto">
          <a:xfrm>
            <a:off x="4213225" y="3322638"/>
            <a:ext cx="1905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4" name="Rectangle 68"/>
          <p:cNvSpPr>
            <a:spLocks noChangeArrowheads="1"/>
          </p:cNvSpPr>
          <p:nvPr/>
        </p:nvSpPr>
        <p:spPr bwMode="auto">
          <a:xfrm>
            <a:off x="3587750" y="4567238"/>
            <a:ext cx="9318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Active sites exposed and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ready for myosin binding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5" name="Rectangle 69"/>
          <p:cNvSpPr>
            <a:spLocks noChangeArrowheads="1"/>
          </p:cNvSpPr>
          <p:nvPr/>
        </p:nvSpPr>
        <p:spPr bwMode="auto">
          <a:xfrm>
            <a:off x="2212975" y="3614738"/>
            <a:ext cx="1571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6" name="Rectangle 70"/>
          <p:cNvSpPr>
            <a:spLocks noChangeArrowheads="1"/>
          </p:cNvSpPr>
          <p:nvPr/>
        </p:nvSpPr>
        <p:spPr bwMode="auto">
          <a:xfrm>
            <a:off x="3584575" y="1957388"/>
            <a:ext cx="3381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Terminal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cisterna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of SR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7" name="Rectangle 71"/>
          <p:cNvSpPr>
            <a:spLocks noChangeArrowheads="1"/>
          </p:cNvSpPr>
          <p:nvPr/>
        </p:nvSpPr>
        <p:spPr bwMode="auto">
          <a:xfrm>
            <a:off x="2330450" y="938213"/>
            <a:ext cx="627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Voltage-sensitive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tubule protein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8" name="Rectangle 72"/>
          <p:cNvSpPr>
            <a:spLocks noChangeArrowheads="1"/>
          </p:cNvSpPr>
          <p:nvPr/>
        </p:nvSpPr>
        <p:spPr bwMode="auto">
          <a:xfrm>
            <a:off x="3629025" y="944563"/>
            <a:ext cx="2936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 tubule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69" name="Rectangle 73"/>
          <p:cNvSpPr>
            <a:spLocks noChangeArrowheads="1"/>
          </p:cNvSpPr>
          <p:nvPr/>
        </p:nvSpPr>
        <p:spPr bwMode="auto">
          <a:xfrm>
            <a:off x="3676650" y="1516063"/>
            <a:ext cx="2873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6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release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600" b="1">
              <a:latin typeface="Arial" pitchFamily="34" charset="0"/>
            </a:endParaRPr>
          </a:p>
        </p:txBody>
      </p:sp>
      <p:sp>
        <p:nvSpPr>
          <p:cNvPr id="106570" name="Rectangle 74"/>
          <p:cNvSpPr>
            <a:spLocks noChangeArrowheads="1"/>
          </p:cNvSpPr>
          <p:nvPr/>
        </p:nvSpPr>
        <p:spPr bwMode="auto">
          <a:xfrm>
            <a:off x="2463800" y="5599113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cross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71" name="Rectangle 75"/>
          <p:cNvSpPr>
            <a:spLocks noChangeArrowheads="1"/>
          </p:cNvSpPr>
          <p:nvPr/>
        </p:nvSpPr>
        <p:spPr bwMode="auto">
          <a:xfrm>
            <a:off x="2349500" y="2944813"/>
            <a:ext cx="1571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72" name="Rectangle 76"/>
          <p:cNvSpPr>
            <a:spLocks noChangeArrowheads="1"/>
          </p:cNvSpPr>
          <p:nvPr/>
        </p:nvSpPr>
        <p:spPr bwMode="auto">
          <a:xfrm>
            <a:off x="3965575" y="788988"/>
            <a:ext cx="4556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6573" name="Rectangle 77"/>
          <p:cNvSpPr>
            <a:spLocks noChangeArrowheads="1"/>
          </p:cNvSpPr>
          <p:nvPr/>
        </p:nvSpPr>
        <p:spPr bwMode="auto">
          <a:xfrm>
            <a:off x="5629275" y="1836738"/>
            <a:ext cx="12588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Calcium ions are released.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74" name="Rectangle 78"/>
          <p:cNvSpPr>
            <a:spLocks noChangeArrowheads="1"/>
          </p:cNvSpPr>
          <p:nvPr/>
        </p:nvSpPr>
        <p:spPr bwMode="auto">
          <a:xfrm>
            <a:off x="5416550" y="4084638"/>
            <a:ext cx="13985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Calcium binds to troponin and</a:t>
            </a:r>
          </a:p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removes the blocking action of</a:t>
            </a:r>
          </a:p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tropomyosin.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75" name="Rectangle 79"/>
          <p:cNvSpPr>
            <a:spLocks noChangeArrowheads="1"/>
          </p:cNvSpPr>
          <p:nvPr/>
        </p:nvSpPr>
        <p:spPr bwMode="auto">
          <a:xfrm>
            <a:off x="5416550" y="5446713"/>
            <a:ext cx="9413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Contraction begins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76" name="Rectangle 80"/>
          <p:cNvSpPr>
            <a:spLocks noChangeArrowheads="1"/>
          </p:cNvSpPr>
          <p:nvPr/>
        </p:nvSpPr>
        <p:spPr bwMode="auto">
          <a:xfrm>
            <a:off x="2054225" y="6145213"/>
            <a:ext cx="68897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231F20"/>
                </a:solidFill>
                <a:latin typeface="Arial Black" pitchFamily="34" charset="0"/>
              </a:rPr>
              <a:t>The aftermath</a:t>
            </a:r>
            <a:endParaRPr lang="en-US" sz="1800">
              <a:latin typeface="Arial" pitchFamily="34" charset="0"/>
            </a:endParaRPr>
          </a:p>
        </p:txBody>
      </p:sp>
      <p:grpSp>
        <p:nvGrpSpPr>
          <p:cNvPr id="106577" name="Group 81"/>
          <p:cNvGrpSpPr>
            <a:grpSpLocks/>
          </p:cNvGrpSpPr>
          <p:nvPr/>
        </p:nvGrpSpPr>
        <p:grpSpPr bwMode="auto">
          <a:xfrm>
            <a:off x="3397250" y="1457325"/>
            <a:ext cx="38100" cy="212725"/>
            <a:chOff x="2140" y="906"/>
            <a:chExt cx="24" cy="134"/>
          </a:xfrm>
        </p:grpSpPr>
        <p:sp>
          <p:nvSpPr>
            <p:cNvPr id="106578" name="Line 82"/>
            <p:cNvSpPr>
              <a:spLocks noChangeShapeType="1"/>
            </p:cNvSpPr>
            <p:nvPr/>
          </p:nvSpPr>
          <p:spPr bwMode="auto">
            <a:xfrm>
              <a:off x="2140" y="906"/>
              <a:ext cx="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579" name="Line 83"/>
            <p:cNvSpPr>
              <a:spLocks noChangeShapeType="1"/>
            </p:cNvSpPr>
            <p:nvPr/>
          </p:nvSpPr>
          <p:spPr bwMode="auto">
            <a:xfrm>
              <a:off x="2140" y="1040"/>
              <a:ext cx="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580" name="Line 84"/>
            <p:cNvSpPr>
              <a:spLocks noChangeShapeType="1"/>
            </p:cNvSpPr>
            <p:nvPr/>
          </p:nvSpPr>
          <p:spPr bwMode="auto">
            <a:xfrm>
              <a:off x="2164" y="906"/>
              <a:ext cx="0" cy="13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6581" name="Oval 85"/>
          <p:cNvSpPr>
            <a:spLocks noChangeArrowheads="1"/>
          </p:cNvSpPr>
          <p:nvPr/>
        </p:nvSpPr>
        <p:spPr bwMode="auto">
          <a:xfrm>
            <a:off x="5629275" y="993775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82" name="Oval 86"/>
          <p:cNvSpPr>
            <a:spLocks noChangeArrowheads="1"/>
          </p:cNvSpPr>
          <p:nvPr/>
        </p:nvSpPr>
        <p:spPr bwMode="auto">
          <a:xfrm>
            <a:off x="5638800" y="1835150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83" name="Oval 87"/>
          <p:cNvSpPr>
            <a:spLocks noChangeArrowheads="1"/>
          </p:cNvSpPr>
          <p:nvPr/>
        </p:nvSpPr>
        <p:spPr bwMode="auto">
          <a:xfrm>
            <a:off x="5426075" y="4076700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6584" name="Oval 88"/>
          <p:cNvSpPr>
            <a:spLocks noChangeArrowheads="1"/>
          </p:cNvSpPr>
          <p:nvPr/>
        </p:nvSpPr>
        <p:spPr bwMode="auto">
          <a:xfrm>
            <a:off x="5422900" y="5445125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3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7525" name="Line 5"/>
          <p:cNvSpPr>
            <a:spLocks noChangeShapeType="1"/>
          </p:cNvSpPr>
          <p:nvPr/>
        </p:nvSpPr>
        <p:spPr bwMode="auto">
          <a:xfrm>
            <a:off x="3463925" y="3498850"/>
            <a:ext cx="6667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26" name="Line 6"/>
          <p:cNvSpPr>
            <a:spLocks noChangeShapeType="1"/>
          </p:cNvSpPr>
          <p:nvPr/>
        </p:nvSpPr>
        <p:spPr bwMode="auto">
          <a:xfrm>
            <a:off x="3463925" y="3844925"/>
            <a:ext cx="6667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27" name="Line 7"/>
          <p:cNvSpPr>
            <a:spLocks noChangeShapeType="1"/>
          </p:cNvSpPr>
          <p:nvPr/>
        </p:nvSpPr>
        <p:spPr bwMode="auto">
          <a:xfrm>
            <a:off x="3530600" y="3492500"/>
            <a:ext cx="0" cy="3587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28" name="Line 8"/>
          <p:cNvSpPr>
            <a:spLocks noChangeShapeType="1"/>
          </p:cNvSpPr>
          <p:nvPr/>
        </p:nvSpPr>
        <p:spPr bwMode="auto">
          <a:xfrm>
            <a:off x="3090863" y="2184400"/>
            <a:ext cx="1587" cy="6381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29" name="Line 9"/>
          <p:cNvSpPr>
            <a:spLocks noChangeShapeType="1"/>
          </p:cNvSpPr>
          <p:nvPr/>
        </p:nvSpPr>
        <p:spPr bwMode="auto">
          <a:xfrm flipH="1">
            <a:off x="2706688" y="2184400"/>
            <a:ext cx="2554287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0" name="Freeform 10"/>
          <p:cNvSpPr>
            <a:spLocks/>
          </p:cNvSpPr>
          <p:nvPr/>
        </p:nvSpPr>
        <p:spPr bwMode="auto">
          <a:xfrm>
            <a:off x="3373438" y="2670175"/>
            <a:ext cx="460375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82" y="0"/>
              </a:cxn>
              <a:cxn ang="0">
                <a:pos x="290" y="0"/>
              </a:cxn>
            </a:cxnLst>
            <a:rect l="0" t="0" r="r" b="b"/>
            <a:pathLst>
              <a:path w="290" h="100">
                <a:moveTo>
                  <a:pt x="0" y="100"/>
                </a:moveTo>
                <a:lnTo>
                  <a:pt x="182" y="0"/>
                </a:lnTo>
                <a:lnTo>
                  <a:pt x="29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1" name="Line 11"/>
          <p:cNvSpPr>
            <a:spLocks noChangeShapeType="1"/>
          </p:cNvSpPr>
          <p:nvPr/>
        </p:nvSpPr>
        <p:spPr bwMode="auto">
          <a:xfrm flipH="1">
            <a:off x="3529013" y="3668713"/>
            <a:ext cx="3746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2" name="Line 12"/>
          <p:cNvSpPr>
            <a:spLocks noChangeShapeType="1"/>
          </p:cNvSpPr>
          <p:nvPr/>
        </p:nvSpPr>
        <p:spPr bwMode="auto">
          <a:xfrm flipV="1">
            <a:off x="5026025" y="2486025"/>
            <a:ext cx="1588" cy="1587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3" name="Freeform 13"/>
          <p:cNvSpPr>
            <a:spLocks/>
          </p:cNvSpPr>
          <p:nvPr/>
        </p:nvSpPr>
        <p:spPr bwMode="auto">
          <a:xfrm>
            <a:off x="1970088" y="3013075"/>
            <a:ext cx="606425" cy="493713"/>
          </a:xfrm>
          <a:custGeom>
            <a:avLst/>
            <a:gdLst/>
            <a:ahLst/>
            <a:cxnLst>
              <a:cxn ang="0">
                <a:pos x="382" y="311"/>
              </a:cxn>
              <a:cxn ang="0">
                <a:pos x="0" y="72"/>
              </a:cxn>
              <a:cxn ang="0">
                <a:pos x="0" y="0"/>
              </a:cxn>
            </a:cxnLst>
            <a:rect l="0" t="0" r="r" b="b"/>
            <a:pathLst>
              <a:path w="382" h="311">
                <a:moveTo>
                  <a:pt x="382" y="311"/>
                </a:moveTo>
                <a:lnTo>
                  <a:pt x="0" y="7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4" name="Freeform 14"/>
          <p:cNvSpPr>
            <a:spLocks/>
          </p:cNvSpPr>
          <p:nvPr/>
        </p:nvSpPr>
        <p:spPr bwMode="auto">
          <a:xfrm>
            <a:off x="3373438" y="2670175"/>
            <a:ext cx="460375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82" y="0"/>
              </a:cxn>
              <a:cxn ang="0">
                <a:pos x="290" y="0"/>
              </a:cxn>
            </a:cxnLst>
            <a:rect l="0" t="0" r="r" b="b"/>
            <a:pathLst>
              <a:path w="290" h="100">
                <a:moveTo>
                  <a:pt x="0" y="100"/>
                </a:moveTo>
                <a:lnTo>
                  <a:pt x="182" y="0"/>
                </a:lnTo>
                <a:lnTo>
                  <a:pt x="29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5" name="Line 15"/>
          <p:cNvSpPr>
            <a:spLocks noChangeShapeType="1"/>
          </p:cNvSpPr>
          <p:nvPr/>
        </p:nvSpPr>
        <p:spPr bwMode="auto">
          <a:xfrm flipH="1">
            <a:off x="3529013" y="3668713"/>
            <a:ext cx="3746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6" name="Freeform 16"/>
          <p:cNvSpPr>
            <a:spLocks/>
          </p:cNvSpPr>
          <p:nvPr/>
        </p:nvSpPr>
        <p:spPr bwMode="auto">
          <a:xfrm>
            <a:off x="1970088" y="3013075"/>
            <a:ext cx="606425" cy="493713"/>
          </a:xfrm>
          <a:custGeom>
            <a:avLst/>
            <a:gdLst/>
            <a:ahLst/>
            <a:cxnLst>
              <a:cxn ang="0">
                <a:pos x="382" y="311"/>
              </a:cxn>
              <a:cxn ang="0">
                <a:pos x="0" y="72"/>
              </a:cxn>
              <a:cxn ang="0">
                <a:pos x="0" y="0"/>
              </a:cxn>
            </a:cxnLst>
            <a:rect l="0" t="0" r="r" b="b"/>
            <a:pathLst>
              <a:path w="382" h="311">
                <a:moveTo>
                  <a:pt x="382" y="311"/>
                </a:moveTo>
                <a:lnTo>
                  <a:pt x="0" y="7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7" name="Line 17"/>
          <p:cNvSpPr>
            <a:spLocks noChangeShapeType="1"/>
          </p:cNvSpPr>
          <p:nvPr/>
        </p:nvSpPr>
        <p:spPr bwMode="auto">
          <a:xfrm flipV="1">
            <a:off x="5026025" y="2486025"/>
            <a:ext cx="1588" cy="1587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38" name="Rectangle 18"/>
          <p:cNvSpPr>
            <a:spLocks noChangeArrowheads="1"/>
          </p:cNvSpPr>
          <p:nvPr/>
        </p:nvSpPr>
        <p:spPr bwMode="auto">
          <a:xfrm>
            <a:off x="711200" y="1712913"/>
            <a:ext cx="147955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Steps in</a:t>
            </a:r>
          </a:p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E-C Coupling: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7539" name="Rectangle 19"/>
          <p:cNvSpPr>
            <a:spLocks noChangeArrowheads="1"/>
          </p:cNvSpPr>
          <p:nvPr/>
        </p:nvSpPr>
        <p:spPr bwMode="auto">
          <a:xfrm>
            <a:off x="3730625" y="4325938"/>
            <a:ext cx="9048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Terminal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cisterna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of SR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7540" name="Rectangle 20"/>
          <p:cNvSpPr>
            <a:spLocks noChangeArrowheads="1"/>
          </p:cNvSpPr>
          <p:nvPr/>
        </p:nvSpPr>
        <p:spPr bwMode="auto">
          <a:xfrm>
            <a:off x="1263650" y="2535238"/>
            <a:ext cx="1671638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Voltage-sensitive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tubule protein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7541" name="Rectangle 21"/>
          <p:cNvSpPr>
            <a:spLocks noChangeArrowheads="1"/>
          </p:cNvSpPr>
          <p:nvPr/>
        </p:nvSpPr>
        <p:spPr bwMode="auto">
          <a:xfrm>
            <a:off x="3854450" y="2579688"/>
            <a:ext cx="79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 tubule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7542" name="Rectangle 22"/>
          <p:cNvSpPr>
            <a:spLocks noChangeArrowheads="1"/>
          </p:cNvSpPr>
          <p:nvPr/>
        </p:nvSpPr>
        <p:spPr bwMode="auto">
          <a:xfrm>
            <a:off x="3927475" y="3557588"/>
            <a:ext cx="766763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release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07543" name="Rectangle 23"/>
          <p:cNvSpPr>
            <a:spLocks noChangeArrowheads="1"/>
          </p:cNvSpPr>
          <p:nvPr/>
        </p:nvSpPr>
        <p:spPr bwMode="auto">
          <a:xfrm>
            <a:off x="1403350" y="6030913"/>
            <a:ext cx="417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07544" name="Rectangle 24"/>
          <p:cNvSpPr>
            <a:spLocks noChangeArrowheads="1"/>
          </p:cNvSpPr>
          <p:nvPr/>
        </p:nvSpPr>
        <p:spPr bwMode="auto">
          <a:xfrm>
            <a:off x="4441825" y="2278063"/>
            <a:ext cx="1208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7545" name="Rectangle 25"/>
          <p:cNvSpPr>
            <a:spLocks noChangeArrowheads="1"/>
          </p:cNvSpPr>
          <p:nvPr/>
        </p:nvSpPr>
        <p:spPr bwMode="auto">
          <a:xfrm>
            <a:off x="2705100" y="1173163"/>
            <a:ext cx="250190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Action potential is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propagated along the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sarcolemma and down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the T tubules.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7546" name="Oval 26"/>
          <p:cNvSpPr>
            <a:spLocks noChangeArrowheads="1"/>
          </p:cNvSpPr>
          <p:nvPr/>
        </p:nvSpPr>
        <p:spPr bwMode="auto">
          <a:xfrm>
            <a:off x="2705100" y="1135063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07547" name="Line 27"/>
          <p:cNvSpPr>
            <a:spLocks noChangeShapeType="1"/>
          </p:cNvSpPr>
          <p:nvPr/>
        </p:nvSpPr>
        <p:spPr bwMode="auto">
          <a:xfrm>
            <a:off x="3463925" y="3498850"/>
            <a:ext cx="66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48" name="Line 28"/>
          <p:cNvSpPr>
            <a:spLocks noChangeShapeType="1"/>
          </p:cNvSpPr>
          <p:nvPr/>
        </p:nvSpPr>
        <p:spPr bwMode="auto">
          <a:xfrm>
            <a:off x="3463925" y="3844925"/>
            <a:ext cx="66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49" name="Line 29"/>
          <p:cNvSpPr>
            <a:spLocks noChangeShapeType="1"/>
          </p:cNvSpPr>
          <p:nvPr/>
        </p:nvSpPr>
        <p:spPr bwMode="auto">
          <a:xfrm>
            <a:off x="3530600" y="3492500"/>
            <a:ext cx="0" cy="35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4</a:t>
            </a:r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8549" name="Line 5"/>
          <p:cNvSpPr>
            <a:spLocks noChangeShapeType="1"/>
          </p:cNvSpPr>
          <p:nvPr/>
        </p:nvSpPr>
        <p:spPr bwMode="auto">
          <a:xfrm>
            <a:off x="3463925" y="3498850"/>
            <a:ext cx="6667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463925" y="3844925"/>
            <a:ext cx="6667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3530600" y="3492500"/>
            <a:ext cx="0" cy="3587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3090863" y="2184400"/>
            <a:ext cx="1587" cy="6381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 flipH="1">
            <a:off x="2706688" y="2184400"/>
            <a:ext cx="2554287" cy="1588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4" name="Line 10"/>
          <p:cNvSpPr>
            <a:spLocks noChangeShapeType="1"/>
          </p:cNvSpPr>
          <p:nvPr/>
        </p:nvSpPr>
        <p:spPr bwMode="auto">
          <a:xfrm flipV="1">
            <a:off x="7191375" y="4017963"/>
            <a:ext cx="1588" cy="6826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5" name="Freeform 11"/>
          <p:cNvSpPr>
            <a:spLocks/>
          </p:cNvSpPr>
          <p:nvPr/>
        </p:nvSpPr>
        <p:spPr bwMode="auto">
          <a:xfrm>
            <a:off x="3373438" y="2670175"/>
            <a:ext cx="460375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82" y="0"/>
              </a:cxn>
              <a:cxn ang="0">
                <a:pos x="290" y="0"/>
              </a:cxn>
            </a:cxnLst>
            <a:rect l="0" t="0" r="r" b="b"/>
            <a:pathLst>
              <a:path w="290" h="100">
                <a:moveTo>
                  <a:pt x="0" y="100"/>
                </a:moveTo>
                <a:lnTo>
                  <a:pt x="182" y="0"/>
                </a:lnTo>
                <a:lnTo>
                  <a:pt x="29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6" name="Line 12"/>
          <p:cNvSpPr>
            <a:spLocks noChangeShapeType="1"/>
          </p:cNvSpPr>
          <p:nvPr/>
        </p:nvSpPr>
        <p:spPr bwMode="auto">
          <a:xfrm flipH="1">
            <a:off x="3529013" y="3668713"/>
            <a:ext cx="3746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7" name="Line 13"/>
          <p:cNvSpPr>
            <a:spLocks noChangeShapeType="1"/>
          </p:cNvSpPr>
          <p:nvPr/>
        </p:nvSpPr>
        <p:spPr bwMode="auto">
          <a:xfrm flipV="1">
            <a:off x="5026025" y="2486025"/>
            <a:ext cx="1588" cy="1587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8" name="Freeform 14"/>
          <p:cNvSpPr>
            <a:spLocks/>
          </p:cNvSpPr>
          <p:nvPr/>
        </p:nvSpPr>
        <p:spPr bwMode="auto">
          <a:xfrm>
            <a:off x="1970088" y="3013075"/>
            <a:ext cx="606425" cy="493713"/>
          </a:xfrm>
          <a:custGeom>
            <a:avLst/>
            <a:gdLst/>
            <a:ahLst/>
            <a:cxnLst>
              <a:cxn ang="0">
                <a:pos x="382" y="311"/>
              </a:cxn>
              <a:cxn ang="0">
                <a:pos x="0" y="72"/>
              </a:cxn>
              <a:cxn ang="0">
                <a:pos x="0" y="0"/>
              </a:cxn>
            </a:cxnLst>
            <a:rect l="0" t="0" r="r" b="b"/>
            <a:pathLst>
              <a:path w="382" h="311">
                <a:moveTo>
                  <a:pt x="382" y="311"/>
                </a:moveTo>
                <a:lnTo>
                  <a:pt x="0" y="7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59" name="Freeform 15"/>
          <p:cNvSpPr>
            <a:spLocks/>
          </p:cNvSpPr>
          <p:nvPr/>
        </p:nvSpPr>
        <p:spPr bwMode="auto">
          <a:xfrm>
            <a:off x="3373438" y="2670175"/>
            <a:ext cx="460375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82" y="0"/>
              </a:cxn>
              <a:cxn ang="0">
                <a:pos x="290" y="0"/>
              </a:cxn>
            </a:cxnLst>
            <a:rect l="0" t="0" r="r" b="b"/>
            <a:pathLst>
              <a:path w="290" h="100">
                <a:moveTo>
                  <a:pt x="0" y="100"/>
                </a:moveTo>
                <a:lnTo>
                  <a:pt x="182" y="0"/>
                </a:lnTo>
                <a:lnTo>
                  <a:pt x="29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60" name="Line 16"/>
          <p:cNvSpPr>
            <a:spLocks noChangeShapeType="1"/>
          </p:cNvSpPr>
          <p:nvPr/>
        </p:nvSpPr>
        <p:spPr bwMode="auto">
          <a:xfrm flipH="1">
            <a:off x="3529013" y="3668713"/>
            <a:ext cx="3746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61" name="Line 17"/>
          <p:cNvSpPr>
            <a:spLocks noChangeShapeType="1"/>
          </p:cNvSpPr>
          <p:nvPr/>
        </p:nvSpPr>
        <p:spPr bwMode="auto">
          <a:xfrm flipH="1">
            <a:off x="3294063" y="4230688"/>
            <a:ext cx="3897312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62" name="Freeform 18"/>
          <p:cNvSpPr>
            <a:spLocks/>
          </p:cNvSpPr>
          <p:nvPr/>
        </p:nvSpPr>
        <p:spPr bwMode="auto">
          <a:xfrm>
            <a:off x="1970088" y="3013075"/>
            <a:ext cx="606425" cy="493713"/>
          </a:xfrm>
          <a:custGeom>
            <a:avLst/>
            <a:gdLst/>
            <a:ahLst/>
            <a:cxnLst>
              <a:cxn ang="0">
                <a:pos x="382" y="311"/>
              </a:cxn>
              <a:cxn ang="0">
                <a:pos x="0" y="72"/>
              </a:cxn>
              <a:cxn ang="0">
                <a:pos x="0" y="0"/>
              </a:cxn>
            </a:cxnLst>
            <a:rect l="0" t="0" r="r" b="b"/>
            <a:pathLst>
              <a:path w="382" h="311">
                <a:moveTo>
                  <a:pt x="382" y="311"/>
                </a:moveTo>
                <a:lnTo>
                  <a:pt x="0" y="7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63" name="Line 19"/>
          <p:cNvSpPr>
            <a:spLocks noChangeShapeType="1"/>
          </p:cNvSpPr>
          <p:nvPr/>
        </p:nvSpPr>
        <p:spPr bwMode="auto">
          <a:xfrm flipV="1">
            <a:off x="5026025" y="2486025"/>
            <a:ext cx="1588" cy="1587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711200" y="1712913"/>
            <a:ext cx="147955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Steps in</a:t>
            </a:r>
          </a:p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E-C Coupling: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8565" name="Rectangle 21"/>
          <p:cNvSpPr>
            <a:spLocks noChangeArrowheads="1"/>
          </p:cNvSpPr>
          <p:nvPr/>
        </p:nvSpPr>
        <p:spPr bwMode="auto">
          <a:xfrm>
            <a:off x="3730625" y="4325938"/>
            <a:ext cx="9048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Terminal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cisterna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of SR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8566" name="Rectangle 22"/>
          <p:cNvSpPr>
            <a:spLocks noChangeArrowheads="1"/>
          </p:cNvSpPr>
          <p:nvPr/>
        </p:nvSpPr>
        <p:spPr bwMode="auto">
          <a:xfrm>
            <a:off x="1263650" y="2535238"/>
            <a:ext cx="1671638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Voltage-sensitive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tubule protein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8567" name="Rectangle 23"/>
          <p:cNvSpPr>
            <a:spLocks noChangeArrowheads="1"/>
          </p:cNvSpPr>
          <p:nvPr/>
        </p:nvSpPr>
        <p:spPr bwMode="auto">
          <a:xfrm>
            <a:off x="3854450" y="2579688"/>
            <a:ext cx="79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 tubule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8568" name="Rectangle 24"/>
          <p:cNvSpPr>
            <a:spLocks noChangeArrowheads="1"/>
          </p:cNvSpPr>
          <p:nvPr/>
        </p:nvSpPr>
        <p:spPr bwMode="auto">
          <a:xfrm>
            <a:off x="3927475" y="3557588"/>
            <a:ext cx="766763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release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08569" name="Rectangle 25"/>
          <p:cNvSpPr>
            <a:spLocks noChangeArrowheads="1"/>
          </p:cNvSpPr>
          <p:nvPr/>
        </p:nvSpPr>
        <p:spPr bwMode="auto">
          <a:xfrm>
            <a:off x="1403350" y="6030913"/>
            <a:ext cx="417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08570" name="Rectangle 26"/>
          <p:cNvSpPr>
            <a:spLocks noChangeArrowheads="1"/>
          </p:cNvSpPr>
          <p:nvPr/>
        </p:nvSpPr>
        <p:spPr bwMode="auto">
          <a:xfrm>
            <a:off x="4441825" y="2278063"/>
            <a:ext cx="1208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8571" name="Rectangle 27"/>
          <p:cNvSpPr>
            <a:spLocks noChangeArrowheads="1"/>
          </p:cNvSpPr>
          <p:nvPr/>
        </p:nvSpPr>
        <p:spPr bwMode="auto">
          <a:xfrm>
            <a:off x="2705100" y="1173163"/>
            <a:ext cx="250190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Action potential is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propagated along the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sarcolemma and down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the T tubules.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8572" name="Rectangle 28"/>
          <p:cNvSpPr>
            <a:spLocks noChangeArrowheads="1"/>
          </p:cNvSpPr>
          <p:nvPr/>
        </p:nvSpPr>
        <p:spPr bwMode="auto">
          <a:xfrm>
            <a:off x="7337425" y="4008438"/>
            <a:ext cx="124460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Calcium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ions are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released.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8573" name="Oval 29"/>
          <p:cNvSpPr>
            <a:spLocks noChangeArrowheads="1"/>
          </p:cNvSpPr>
          <p:nvPr/>
        </p:nvSpPr>
        <p:spPr bwMode="auto">
          <a:xfrm>
            <a:off x="2705100" y="1135063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08574" name="Line 30"/>
          <p:cNvSpPr>
            <a:spLocks noChangeShapeType="1"/>
          </p:cNvSpPr>
          <p:nvPr/>
        </p:nvSpPr>
        <p:spPr bwMode="auto">
          <a:xfrm>
            <a:off x="3463925" y="3498850"/>
            <a:ext cx="66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75" name="Line 31"/>
          <p:cNvSpPr>
            <a:spLocks noChangeShapeType="1"/>
          </p:cNvSpPr>
          <p:nvPr/>
        </p:nvSpPr>
        <p:spPr bwMode="auto">
          <a:xfrm>
            <a:off x="3463925" y="3844925"/>
            <a:ext cx="66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76" name="Line 32"/>
          <p:cNvSpPr>
            <a:spLocks noChangeShapeType="1"/>
          </p:cNvSpPr>
          <p:nvPr/>
        </p:nvSpPr>
        <p:spPr bwMode="auto">
          <a:xfrm>
            <a:off x="3530600" y="3492500"/>
            <a:ext cx="0" cy="35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77" name="Oval 33"/>
          <p:cNvSpPr>
            <a:spLocks noChangeArrowheads="1"/>
          </p:cNvSpPr>
          <p:nvPr/>
        </p:nvSpPr>
        <p:spPr bwMode="auto">
          <a:xfrm>
            <a:off x="7310438" y="3987800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5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9573" name="Freeform 5"/>
          <p:cNvSpPr>
            <a:spLocks/>
          </p:cNvSpPr>
          <p:nvPr/>
        </p:nvSpPr>
        <p:spPr bwMode="auto">
          <a:xfrm>
            <a:off x="2982913" y="1250950"/>
            <a:ext cx="114300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28"/>
              </a:cxn>
              <a:cxn ang="0">
                <a:pos x="72" y="228"/>
              </a:cxn>
            </a:cxnLst>
            <a:rect l="0" t="0" r="r" b="b"/>
            <a:pathLst>
              <a:path w="72" h="228">
                <a:moveTo>
                  <a:pt x="0" y="0"/>
                </a:moveTo>
                <a:lnTo>
                  <a:pt x="16" y="228"/>
                </a:lnTo>
                <a:lnTo>
                  <a:pt x="72" y="2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74" name="Freeform 6"/>
          <p:cNvSpPr>
            <a:spLocks/>
          </p:cNvSpPr>
          <p:nvPr/>
        </p:nvSpPr>
        <p:spPr bwMode="auto">
          <a:xfrm>
            <a:off x="3960813" y="1377950"/>
            <a:ext cx="282575" cy="225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142"/>
              </a:cxn>
              <a:cxn ang="0">
                <a:pos x="178" y="142"/>
              </a:cxn>
            </a:cxnLst>
            <a:rect l="0" t="0" r="r" b="b"/>
            <a:pathLst>
              <a:path w="178" h="142">
                <a:moveTo>
                  <a:pt x="0" y="0"/>
                </a:moveTo>
                <a:lnTo>
                  <a:pt x="102" y="142"/>
                </a:lnTo>
                <a:lnTo>
                  <a:pt x="178" y="1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4033838" y="2082800"/>
            <a:ext cx="2794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76" name="Line 8"/>
          <p:cNvSpPr>
            <a:spLocks noChangeShapeType="1"/>
          </p:cNvSpPr>
          <p:nvPr/>
        </p:nvSpPr>
        <p:spPr bwMode="auto">
          <a:xfrm>
            <a:off x="4033838" y="1212850"/>
            <a:ext cx="3143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77" name="Freeform 9"/>
          <p:cNvSpPr>
            <a:spLocks/>
          </p:cNvSpPr>
          <p:nvPr/>
        </p:nvSpPr>
        <p:spPr bwMode="auto">
          <a:xfrm>
            <a:off x="1106488" y="1730375"/>
            <a:ext cx="295275" cy="196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" y="0"/>
              </a:cxn>
              <a:cxn ang="0">
                <a:pos x="186" y="124"/>
              </a:cxn>
            </a:cxnLst>
            <a:rect l="0" t="0" r="r" b="b"/>
            <a:pathLst>
              <a:path w="186" h="124">
                <a:moveTo>
                  <a:pt x="0" y="0"/>
                </a:moveTo>
                <a:lnTo>
                  <a:pt x="58" y="0"/>
                </a:lnTo>
                <a:lnTo>
                  <a:pt x="186" y="1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78" name="Line 10"/>
          <p:cNvSpPr>
            <a:spLocks noChangeShapeType="1"/>
          </p:cNvSpPr>
          <p:nvPr/>
        </p:nvSpPr>
        <p:spPr bwMode="auto">
          <a:xfrm>
            <a:off x="1198563" y="1730375"/>
            <a:ext cx="107950" cy="4540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79" name="Rectangle 11"/>
          <p:cNvSpPr>
            <a:spLocks noChangeArrowheads="1"/>
          </p:cNvSpPr>
          <p:nvPr/>
        </p:nvSpPr>
        <p:spPr bwMode="auto">
          <a:xfrm>
            <a:off x="3108325" y="1474788"/>
            <a:ext cx="879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9580" name="Rectangle 12"/>
          <p:cNvSpPr>
            <a:spLocks noChangeArrowheads="1"/>
          </p:cNvSpPr>
          <p:nvPr/>
        </p:nvSpPr>
        <p:spPr bwMode="auto">
          <a:xfrm>
            <a:off x="4260850" y="1474788"/>
            <a:ext cx="19891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Tropomyosin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blocking active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9581" name="Rectangle 13"/>
          <p:cNvSpPr>
            <a:spLocks noChangeArrowheads="1"/>
          </p:cNvSpPr>
          <p:nvPr/>
        </p:nvSpPr>
        <p:spPr bwMode="auto">
          <a:xfrm>
            <a:off x="4337050" y="1973263"/>
            <a:ext cx="700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9582" name="Rectangle 14"/>
          <p:cNvSpPr>
            <a:spLocks noChangeArrowheads="1"/>
          </p:cNvSpPr>
          <p:nvPr/>
        </p:nvSpPr>
        <p:spPr bwMode="auto">
          <a:xfrm>
            <a:off x="4359275" y="1100138"/>
            <a:ext cx="50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9583" name="Rectangle 15"/>
          <p:cNvSpPr>
            <a:spLocks noChangeArrowheads="1"/>
          </p:cNvSpPr>
          <p:nvPr/>
        </p:nvSpPr>
        <p:spPr bwMode="auto">
          <a:xfrm>
            <a:off x="635000" y="1627188"/>
            <a:ext cx="417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09584" name="Rectangle 16"/>
          <p:cNvSpPr>
            <a:spLocks noChangeArrowheads="1"/>
          </p:cNvSpPr>
          <p:nvPr/>
        </p:nvSpPr>
        <p:spPr bwMode="auto">
          <a:xfrm>
            <a:off x="542925" y="6053138"/>
            <a:ext cx="15779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The aftermath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6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10597" name="Freeform 5"/>
          <p:cNvSpPr>
            <a:spLocks/>
          </p:cNvSpPr>
          <p:nvPr/>
        </p:nvSpPr>
        <p:spPr bwMode="auto">
          <a:xfrm>
            <a:off x="2982913" y="1250950"/>
            <a:ext cx="114300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28"/>
              </a:cxn>
              <a:cxn ang="0">
                <a:pos x="72" y="228"/>
              </a:cxn>
            </a:cxnLst>
            <a:rect l="0" t="0" r="r" b="b"/>
            <a:pathLst>
              <a:path w="72" h="228">
                <a:moveTo>
                  <a:pt x="0" y="0"/>
                </a:moveTo>
                <a:lnTo>
                  <a:pt x="16" y="228"/>
                </a:lnTo>
                <a:lnTo>
                  <a:pt x="72" y="2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598" name="Freeform 6"/>
          <p:cNvSpPr>
            <a:spLocks/>
          </p:cNvSpPr>
          <p:nvPr/>
        </p:nvSpPr>
        <p:spPr bwMode="auto">
          <a:xfrm>
            <a:off x="3960813" y="1377950"/>
            <a:ext cx="282575" cy="225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142"/>
              </a:cxn>
              <a:cxn ang="0">
                <a:pos x="178" y="142"/>
              </a:cxn>
            </a:cxnLst>
            <a:rect l="0" t="0" r="r" b="b"/>
            <a:pathLst>
              <a:path w="178" h="142">
                <a:moveTo>
                  <a:pt x="0" y="0"/>
                </a:moveTo>
                <a:lnTo>
                  <a:pt x="102" y="142"/>
                </a:lnTo>
                <a:lnTo>
                  <a:pt x="178" y="1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4033838" y="2082800"/>
            <a:ext cx="2794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0" name="Line 8"/>
          <p:cNvSpPr>
            <a:spLocks noChangeShapeType="1"/>
          </p:cNvSpPr>
          <p:nvPr/>
        </p:nvSpPr>
        <p:spPr bwMode="auto">
          <a:xfrm>
            <a:off x="4033838" y="1212850"/>
            <a:ext cx="3143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 flipV="1">
            <a:off x="6016625" y="2327275"/>
            <a:ext cx="1588" cy="9239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2" name="Freeform 10"/>
          <p:cNvSpPr>
            <a:spLocks/>
          </p:cNvSpPr>
          <p:nvPr/>
        </p:nvSpPr>
        <p:spPr bwMode="auto">
          <a:xfrm>
            <a:off x="2919413" y="2705100"/>
            <a:ext cx="3097212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340" y="0"/>
              </a:cxn>
              <a:cxn ang="0">
                <a:pos x="1951" y="0"/>
              </a:cxn>
            </a:cxnLst>
            <a:rect l="0" t="0" r="r" b="b"/>
            <a:pathLst>
              <a:path w="1951" h="218">
                <a:moveTo>
                  <a:pt x="0" y="218"/>
                </a:moveTo>
                <a:lnTo>
                  <a:pt x="340" y="0"/>
                </a:lnTo>
                <a:lnTo>
                  <a:pt x="1951" y="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3" name="Freeform 11"/>
          <p:cNvSpPr>
            <a:spLocks/>
          </p:cNvSpPr>
          <p:nvPr/>
        </p:nvSpPr>
        <p:spPr bwMode="auto">
          <a:xfrm>
            <a:off x="2732088" y="3206750"/>
            <a:ext cx="352425" cy="184150"/>
          </a:xfrm>
          <a:custGeom>
            <a:avLst/>
            <a:gdLst/>
            <a:ahLst/>
            <a:cxnLst>
              <a:cxn ang="0">
                <a:pos x="122" y="18"/>
              </a:cxn>
              <a:cxn ang="0">
                <a:pos x="222" y="116"/>
              </a:cxn>
              <a:cxn ang="0">
                <a:pos x="0" y="0"/>
              </a:cxn>
            </a:cxnLst>
            <a:rect l="0" t="0" r="r" b="b"/>
            <a:pathLst>
              <a:path w="222" h="116">
                <a:moveTo>
                  <a:pt x="122" y="18"/>
                </a:moveTo>
                <a:lnTo>
                  <a:pt x="222" y="11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4" name="Line 12"/>
          <p:cNvSpPr>
            <a:spLocks noChangeShapeType="1"/>
          </p:cNvSpPr>
          <p:nvPr/>
        </p:nvSpPr>
        <p:spPr bwMode="auto">
          <a:xfrm flipH="1">
            <a:off x="3084513" y="3390900"/>
            <a:ext cx="1174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5" name="Freeform 13"/>
          <p:cNvSpPr>
            <a:spLocks/>
          </p:cNvSpPr>
          <p:nvPr/>
        </p:nvSpPr>
        <p:spPr bwMode="auto">
          <a:xfrm>
            <a:off x="1106488" y="1730375"/>
            <a:ext cx="295275" cy="196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" y="0"/>
              </a:cxn>
              <a:cxn ang="0">
                <a:pos x="186" y="124"/>
              </a:cxn>
            </a:cxnLst>
            <a:rect l="0" t="0" r="r" b="b"/>
            <a:pathLst>
              <a:path w="186" h="124">
                <a:moveTo>
                  <a:pt x="0" y="0"/>
                </a:moveTo>
                <a:lnTo>
                  <a:pt x="58" y="0"/>
                </a:lnTo>
                <a:lnTo>
                  <a:pt x="186" y="1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6" name="Line 14"/>
          <p:cNvSpPr>
            <a:spLocks noChangeShapeType="1"/>
          </p:cNvSpPr>
          <p:nvPr/>
        </p:nvSpPr>
        <p:spPr bwMode="auto">
          <a:xfrm>
            <a:off x="1198563" y="1730375"/>
            <a:ext cx="107950" cy="4540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3108325" y="1474788"/>
            <a:ext cx="879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0608" name="Rectangle 16"/>
          <p:cNvSpPr>
            <a:spLocks noChangeArrowheads="1"/>
          </p:cNvSpPr>
          <p:nvPr/>
        </p:nvSpPr>
        <p:spPr bwMode="auto">
          <a:xfrm>
            <a:off x="4260850" y="1474788"/>
            <a:ext cx="19891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Tropomyosin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blocking active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0609" name="Rectangle 17"/>
          <p:cNvSpPr>
            <a:spLocks noChangeArrowheads="1"/>
          </p:cNvSpPr>
          <p:nvPr/>
        </p:nvSpPr>
        <p:spPr bwMode="auto">
          <a:xfrm>
            <a:off x="4337050" y="1973263"/>
            <a:ext cx="700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0610" name="Rectangle 18"/>
          <p:cNvSpPr>
            <a:spLocks noChangeArrowheads="1"/>
          </p:cNvSpPr>
          <p:nvPr/>
        </p:nvSpPr>
        <p:spPr bwMode="auto">
          <a:xfrm>
            <a:off x="4359275" y="1100138"/>
            <a:ext cx="50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0611" name="Rectangle 19"/>
          <p:cNvSpPr>
            <a:spLocks noChangeArrowheads="1"/>
          </p:cNvSpPr>
          <p:nvPr/>
        </p:nvSpPr>
        <p:spPr bwMode="auto">
          <a:xfrm>
            <a:off x="3241675" y="3281363"/>
            <a:ext cx="24844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Active sites exposed and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ready for myosin binding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0612" name="Rectangle 20"/>
          <p:cNvSpPr>
            <a:spLocks noChangeArrowheads="1"/>
          </p:cNvSpPr>
          <p:nvPr/>
        </p:nvSpPr>
        <p:spPr bwMode="auto">
          <a:xfrm>
            <a:off x="635000" y="1627188"/>
            <a:ext cx="417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10613" name="Rectangle 21"/>
          <p:cNvSpPr>
            <a:spLocks noChangeArrowheads="1"/>
          </p:cNvSpPr>
          <p:nvPr/>
        </p:nvSpPr>
        <p:spPr bwMode="auto">
          <a:xfrm>
            <a:off x="6111875" y="2335213"/>
            <a:ext cx="2424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Calcium binds to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troponin and removes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the blocking action of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tropomyosin.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0614" name="Rectangle 22"/>
          <p:cNvSpPr>
            <a:spLocks noChangeArrowheads="1"/>
          </p:cNvSpPr>
          <p:nvPr/>
        </p:nvSpPr>
        <p:spPr bwMode="auto">
          <a:xfrm>
            <a:off x="542925" y="6053138"/>
            <a:ext cx="15779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The aftermath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0615" name="Oval 23"/>
          <p:cNvSpPr>
            <a:spLocks noChangeArrowheads="1"/>
          </p:cNvSpPr>
          <p:nvPr/>
        </p:nvSpPr>
        <p:spPr bwMode="auto">
          <a:xfrm>
            <a:off x="6122988" y="2303463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7</a:t>
            </a: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11621" name="Freeform 5"/>
          <p:cNvSpPr>
            <a:spLocks/>
          </p:cNvSpPr>
          <p:nvPr/>
        </p:nvSpPr>
        <p:spPr bwMode="auto">
          <a:xfrm>
            <a:off x="2982913" y="1250950"/>
            <a:ext cx="114300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28"/>
              </a:cxn>
              <a:cxn ang="0">
                <a:pos x="72" y="228"/>
              </a:cxn>
            </a:cxnLst>
            <a:rect l="0" t="0" r="r" b="b"/>
            <a:pathLst>
              <a:path w="72" h="228">
                <a:moveTo>
                  <a:pt x="0" y="0"/>
                </a:moveTo>
                <a:lnTo>
                  <a:pt x="16" y="228"/>
                </a:lnTo>
                <a:lnTo>
                  <a:pt x="72" y="2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2" name="Freeform 6"/>
          <p:cNvSpPr>
            <a:spLocks/>
          </p:cNvSpPr>
          <p:nvPr/>
        </p:nvSpPr>
        <p:spPr bwMode="auto">
          <a:xfrm>
            <a:off x="3960813" y="1377950"/>
            <a:ext cx="282575" cy="225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142"/>
              </a:cxn>
              <a:cxn ang="0">
                <a:pos x="178" y="142"/>
              </a:cxn>
            </a:cxnLst>
            <a:rect l="0" t="0" r="r" b="b"/>
            <a:pathLst>
              <a:path w="178" h="142">
                <a:moveTo>
                  <a:pt x="0" y="0"/>
                </a:moveTo>
                <a:lnTo>
                  <a:pt x="102" y="142"/>
                </a:lnTo>
                <a:lnTo>
                  <a:pt x="178" y="1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4033838" y="2082800"/>
            <a:ext cx="2794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4" name="Line 8"/>
          <p:cNvSpPr>
            <a:spLocks noChangeShapeType="1"/>
          </p:cNvSpPr>
          <p:nvPr/>
        </p:nvSpPr>
        <p:spPr bwMode="auto">
          <a:xfrm>
            <a:off x="4033838" y="1212850"/>
            <a:ext cx="3143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5" name="Line 9"/>
          <p:cNvSpPr>
            <a:spLocks noChangeShapeType="1"/>
          </p:cNvSpPr>
          <p:nvPr/>
        </p:nvSpPr>
        <p:spPr bwMode="auto">
          <a:xfrm flipV="1">
            <a:off x="6016625" y="2327275"/>
            <a:ext cx="1588" cy="9239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6" name="Freeform 10"/>
          <p:cNvSpPr>
            <a:spLocks/>
          </p:cNvSpPr>
          <p:nvPr/>
        </p:nvSpPr>
        <p:spPr bwMode="auto">
          <a:xfrm>
            <a:off x="2919413" y="2705100"/>
            <a:ext cx="3097212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340" y="0"/>
              </a:cxn>
              <a:cxn ang="0">
                <a:pos x="1951" y="0"/>
              </a:cxn>
            </a:cxnLst>
            <a:rect l="0" t="0" r="r" b="b"/>
            <a:pathLst>
              <a:path w="1951" h="218">
                <a:moveTo>
                  <a:pt x="0" y="218"/>
                </a:moveTo>
                <a:lnTo>
                  <a:pt x="340" y="0"/>
                </a:lnTo>
                <a:lnTo>
                  <a:pt x="1951" y="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7" name="Freeform 11"/>
          <p:cNvSpPr>
            <a:spLocks/>
          </p:cNvSpPr>
          <p:nvPr/>
        </p:nvSpPr>
        <p:spPr bwMode="auto">
          <a:xfrm>
            <a:off x="2732088" y="3206750"/>
            <a:ext cx="352425" cy="184150"/>
          </a:xfrm>
          <a:custGeom>
            <a:avLst/>
            <a:gdLst/>
            <a:ahLst/>
            <a:cxnLst>
              <a:cxn ang="0">
                <a:pos x="122" y="18"/>
              </a:cxn>
              <a:cxn ang="0">
                <a:pos x="222" y="116"/>
              </a:cxn>
              <a:cxn ang="0">
                <a:pos x="0" y="0"/>
              </a:cxn>
            </a:cxnLst>
            <a:rect l="0" t="0" r="r" b="b"/>
            <a:pathLst>
              <a:path w="222" h="116">
                <a:moveTo>
                  <a:pt x="122" y="18"/>
                </a:moveTo>
                <a:lnTo>
                  <a:pt x="222" y="11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8" name="Freeform 12"/>
          <p:cNvSpPr>
            <a:spLocks/>
          </p:cNvSpPr>
          <p:nvPr/>
        </p:nvSpPr>
        <p:spPr bwMode="auto">
          <a:xfrm>
            <a:off x="1719263" y="5132388"/>
            <a:ext cx="441325" cy="158750"/>
          </a:xfrm>
          <a:custGeom>
            <a:avLst/>
            <a:gdLst/>
            <a:ahLst/>
            <a:cxnLst>
              <a:cxn ang="0">
                <a:pos x="278" y="0"/>
              </a:cxn>
              <a:cxn ang="0">
                <a:pos x="82" y="100"/>
              </a:cxn>
              <a:cxn ang="0">
                <a:pos x="0" y="100"/>
              </a:cxn>
            </a:cxnLst>
            <a:rect l="0" t="0" r="r" b="b"/>
            <a:pathLst>
              <a:path w="278" h="100">
                <a:moveTo>
                  <a:pt x="278" y="0"/>
                </a:moveTo>
                <a:lnTo>
                  <a:pt x="82" y="100"/>
                </a:lnTo>
                <a:lnTo>
                  <a:pt x="0" y="1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9" name="Line 13"/>
          <p:cNvSpPr>
            <a:spLocks noChangeShapeType="1"/>
          </p:cNvSpPr>
          <p:nvPr/>
        </p:nvSpPr>
        <p:spPr bwMode="auto">
          <a:xfrm flipH="1">
            <a:off x="2373313" y="5040313"/>
            <a:ext cx="3636962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0" name="Line 14"/>
          <p:cNvSpPr>
            <a:spLocks noChangeShapeType="1"/>
          </p:cNvSpPr>
          <p:nvPr/>
        </p:nvSpPr>
        <p:spPr bwMode="auto">
          <a:xfrm flipV="1">
            <a:off x="6013450" y="4891088"/>
            <a:ext cx="1588" cy="3460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1" name="Line 15"/>
          <p:cNvSpPr>
            <a:spLocks noChangeShapeType="1"/>
          </p:cNvSpPr>
          <p:nvPr/>
        </p:nvSpPr>
        <p:spPr bwMode="auto">
          <a:xfrm flipH="1">
            <a:off x="3084513" y="3390900"/>
            <a:ext cx="1174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2" name="Freeform 16"/>
          <p:cNvSpPr>
            <a:spLocks/>
          </p:cNvSpPr>
          <p:nvPr/>
        </p:nvSpPr>
        <p:spPr bwMode="auto">
          <a:xfrm>
            <a:off x="1106488" y="1730375"/>
            <a:ext cx="295275" cy="196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" y="0"/>
              </a:cxn>
              <a:cxn ang="0">
                <a:pos x="186" y="124"/>
              </a:cxn>
            </a:cxnLst>
            <a:rect l="0" t="0" r="r" b="b"/>
            <a:pathLst>
              <a:path w="186" h="124">
                <a:moveTo>
                  <a:pt x="0" y="0"/>
                </a:moveTo>
                <a:lnTo>
                  <a:pt x="58" y="0"/>
                </a:lnTo>
                <a:lnTo>
                  <a:pt x="186" y="1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3" name="Line 17"/>
          <p:cNvSpPr>
            <a:spLocks noChangeShapeType="1"/>
          </p:cNvSpPr>
          <p:nvPr/>
        </p:nvSpPr>
        <p:spPr bwMode="auto">
          <a:xfrm>
            <a:off x="1198563" y="1730375"/>
            <a:ext cx="107950" cy="4540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4" name="Rectangle 18"/>
          <p:cNvSpPr>
            <a:spLocks noChangeArrowheads="1"/>
          </p:cNvSpPr>
          <p:nvPr/>
        </p:nvSpPr>
        <p:spPr bwMode="auto">
          <a:xfrm>
            <a:off x="3108325" y="1474788"/>
            <a:ext cx="879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5" name="Rectangle 19"/>
          <p:cNvSpPr>
            <a:spLocks noChangeArrowheads="1"/>
          </p:cNvSpPr>
          <p:nvPr/>
        </p:nvSpPr>
        <p:spPr bwMode="auto">
          <a:xfrm>
            <a:off x="4260850" y="1474788"/>
            <a:ext cx="19891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Tropomyosin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blocking active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6" name="Rectangle 20"/>
          <p:cNvSpPr>
            <a:spLocks noChangeArrowheads="1"/>
          </p:cNvSpPr>
          <p:nvPr/>
        </p:nvSpPr>
        <p:spPr bwMode="auto">
          <a:xfrm>
            <a:off x="4337050" y="1973263"/>
            <a:ext cx="700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7" name="Rectangle 21"/>
          <p:cNvSpPr>
            <a:spLocks noChangeArrowheads="1"/>
          </p:cNvSpPr>
          <p:nvPr/>
        </p:nvSpPr>
        <p:spPr bwMode="auto">
          <a:xfrm>
            <a:off x="4359275" y="1100138"/>
            <a:ext cx="50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8" name="Rectangle 22"/>
          <p:cNvSpPr>
            <a:spLocks noChangeArrowheads="1"/>
          </p:cNvSpPr>
          <p:nvPr/>
        </p:nvSpPr>
        <p:spPr bwMode="auto">
          <a:xfrm>
            <a:off x="3241675" y="3281363"/>
            <a:ext cx="24844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Active sites exposed and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ready for myosin binding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9" name="Rectangle 23"/>
          <p:cNvSpPr>
            <a:spLocks noChangeArrowheads="1"/>
          </p:cNvSpPr>
          <p:nvPr/>
        </p:nvSpPr>
        <p:spPr bwMode="auto">
          <a:xfrm>
            <a:off x="635000" y="1627188"/>
            <a:ext cx="417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11640" name="Rectangle 24"/>
          <p:cNvSpPr>
            <a:spLocks noChangeArrowheads="1"/>
          </p:cNvSpPr>
          <p:nvPr/>
        </p:nvSpPr>
        <p:spPr bwMode="auto">
          <a:xfrm>
            <a:off x="993775" y="5173663"/>
            <a:ext cx="7000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cross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41" name="Rectangle 25"/>
          <p:cNvSpPr>
            <a:spLocks noChangeArrowheads="1"/>
          </p:cNvSpPr>
          <p:nvPr/>
        </p:nvSpPr>
        <p:spPr bwMode="auto">
          <a:xfrm>
            <a:off x="6111875" y="2335213"/>
            <a:ext cx="2424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Calcium binds to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troponin and removes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the blocking action of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tropomyosin.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1642" name="Rectangle 26"/>
          <p:cNvSpPr>
            <a:spLocks noChangeArrowheads="1"/>
          </p:cNvSpPr>
          <p:nvPr/>
        </p:nvSpPr>
        <p:spPr bwMode="auto">
          <a:xfrm>
            <a:off x="6105525" y="4897438"/>
            <a:ext cx="244951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Contraction begins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1643" name="Rectangle 27"/>
          <p:cNvSpPr>
            <a:spLocks noChangeArrowheads="1"/>
          </p:cNvSpPr>
          <p:nvPr/>
        </p:nvSpPr>
        <p:spPr bwMode="auto">
          <a:xfrm>
            <a:off x="542925" y="6053138"/>
            <a:ext cx="15779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The aftermath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1644" name="Oval 28"/>
          <p:cNvSpPr>
            <a:spLocks noChangeArrowheads="1"/>
          </p:cNvSpPr>
          <p:nvPr/>
        </p:nvSpPr>
        <p:spPr bwMode="auto">
          <a:xfrm>
            <a:off x="6122988" y="2303463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11645" name="Oval 29"/>
          <p:cNvSpPr>
            <a:spLocks noChangeArrowheads="1"/>
          </p:cNvSpPr>
          <p:nvPr/>
        </p:nvSpPr>
        <p:spPr bwMode="auto">
          <a:xfrm>
            <a:off x="6121400" y="4908550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4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8</a:t>
            </a:r>
          </a:p>
        </p:txBody>
      </p:sp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2" cstate="print"/>
          <a:srcRect l="14041" r="14059"/>
          <a:stretch>
            <a:fillRect/>
          </a:stretch>
        </p:blipFill>
        <p:spPr bwMode="auto">
          <a:xfrm>
            <a:off x="1612900" y="495300"/>
            <a:ext cx="5918200" cy="5868988"/>
          </a:xfrm>
          <a:prstGeom prst="rect">
            <a:avLst/>
          </a:prstGeom>
          <a:noFill/>
        </p:spPr>
      </p:pic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5622925" y="992188"/>
            <a:ext cx="169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Action potential is propagated along</a:t>
            </a:r>
          </a:p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the sarcolemma and down the T tubules.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46" name="Line 6"/>
          <p:cNvSpPr>
            <a:spLocks noChangeShapeType="1"/>
          </p:cNvSpPr>
          <p:nvPr/>
        </p:nvSpPr>
        <p:spPr bwMode="auto">
          <a:xfrm>
            <a:off x="3397250" y="1457325"/>
            <a:ext cx="381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7" name="Line 7"/>
          <p:cNvSpPr>
            <a:spLocks noChangeShapeType="1"/>
          </p:cNvSpPr>
          <p:nvPr/>
        </p:nvSpPr>
        <p:spPr bwMode="auto">
          <a:xfrm>
            <a:off x="3397250" y="1670050"/>
            <a:ext cx="381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Line 8"/>
          <p:cNvSpPr>
            <a:spLocks noChangeShapeType="1"/>
          </p:cNvSpPr>
          <p:nvPr/>
        </p:nvSpPr>
        <p:spPr bwMode="auto">
          <a:xfrm>
            <a:off x="3435350" y="1457325"/>
            <a:ext cx="0" cy="20955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9" name="Freeform 9"/>
          <p:cNvSpPr>
            <a:spLocks/>
          </p:cNvSpPr>
          <p:nvPr/>
        </p:nvSpPr>
        <p:spPr bwMode="auto">
          <a:xfrm>
            <a:off x="3443288" y="3384550"/>
            <a:ext cx="142875" cy="204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" y="129"/>
              </a:cxn>
              <a:cxn ang="0">
                <a:pos x="90" y="129"/>
              </a:cxn>
            </a:cxnLst>
            <a:rect l="0" t="0" r="r" b="b"/>
            <a:pathLst>
              <a:path w="90" h="129">
                <a:moveTo>
                  <a:pt x="0" y="0"/>
                </a:moveTo>
                <a:lnTo>
                  <a:pt x="60" y="129"/>
                </a:lnTo>
                <a:lnTo>
                  <a:pt x="90" y="129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0" name="Freeform 10"/>
          <p:cNvSpPr>
            <a:spLocks/>
          </p:cNvSpPr>
          <p:nvPr/>
        </p:nvSpPr>
        <p:spPr bwMode="auto">
          <a:xfrm>
            <a:off x="3875088" y="3425825"/>
            <a:ext cx="174625" cy="157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99"/>
              </a:cxn>
              <a:cxn ang="0">
                <a:pos x="110" y="99"/>
              </a:cxn>
            </a:cxnLst>
            <a:rect l="0" t="0" r="r" b="b"/>
            <a:pathLst>
              <a:path w="110" h="99">
                <a:moveTo>
                  <a:pt x="0" y="0"/>
                </a:moveTo>
                <a:lnTo>
                  <a:pt x="68" y="99"/>
                </a:lnTo>
                <a:lnTo>
                  <a:pt x="110" y="99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1" name="Line 11"/>
          <p:cNvSpPr>
            <a:spLocks noChangeShapeType="1"/>
          </p:cNvSpPr>
          <p:nvPr/>
        </p:nvSpPr>
        <p:spPr bwMode="auto">
          <a:xfrm>
            <a:off x="4030663" y="3849688"/>
            <a:ext cx="158750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2" name="Line 12"/>
          <p:cNvSpPr>
            <a:spLocks noChangeShapeType="1"/>
          </p:cNvSpPr>
          <p:nvPr/>
        </p:nvSpPr>
        <p:spPr bwMode="auto">
          <a:xfrm>
            <a:off x="4030663" y="3362325"/>
            <a:ext cx="177800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3" name="Line 13"/>
          <p:cNvSpPr>
            <a:spLocks noChangeShapeType="1"/>
          </p:cNvSpPr>
          <p:nvPr/>
        </p:nvSpPr>
        <p:spPr bwMode="auto">
          <a:xfrm flipH="1">
            <a:off x="3205163" y="1092200"/>
            <a:ext cx="2373312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4" name="Line 14"/>
          <p:cNvSpPr>
            <a:spLocks noChangeShapeType="1"/>
          </p:cNvSpPr>
          <p:nvPr/>
        </p:nvSpPr>
        <p:spPr bwMode="auto">
          <a:xfrm flipV="1">
            <a:off x="5581650" y="993775"/>
            <a:ext cx="1588" cy="1873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5" name="Line 15"/>
          <p:cNvSpPr>
            <a:spLocks noChangeShapeType="1"/>
          </p:cNvSpPr>
          <p:nvPr/>
        </p:nvSpPr>
        <p:spPr bwMode="auto">
          <a:xfrm flipV="1">
            <a:off x="5581650" y="1844675"/>
            <a:ext cx="1588" cy="984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6" name="Line 16"/>
          <p:cNvSpPr>
            <a:spLocks noChangeShapeType="1"/>
          </p:cNvSpPr>
          <p:nvPr/>
        </p:nvSpPr>
        <p:spPr bwMode="auto">
          <a:xfrm flipV="1">
            <a:off x="5368925" y="4084638"/>
            <a:ext cx="1588" cy="2508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7" name="Freeform 17"/>
          <p:cNvSpPr>
            <a:spLocks/>
          </p:cNvSpPr>
          <p:nvPr/>
        </p:nvSpPr>
        <p:spPr bwMode="auto">
          <a:xfrm>
            <a:off x="3408363" y="4195763"/>
            <a:ext cx="1957387" cy="193675"/>
          </a:xfrm>
          <a:custGeom>
            <a:avLst/>
            <a:gdLst/>
            <a:ahLst/>
            <a:cxnLst>
              <a:cxn ang="0">
                <a:pos x="0" y="122"/>
              </a:cxn>
              <a:cxn ang="0">
                <a:pos x="190" y="0"/>
              </a:cxn>
              <a:cxn ang="0">
                <a:pos x="1233" y="0"/>
              </a:cxn>
            </a:cxnLst>
            <a:rect l="0" t="0" r="r" b="b"/>
            <a:pathLst>
              <a:path w="1233" h="122">
                <a:moveTo>
                  <a:pt x="0" y="122"/>
                </a:moveTo>
                <a:lnTo>
                  <a:pt x="190" y="0"/>
                </a:lnTo>
                <a:lnTo>
                  <a:pt x="1233" y="0"/>
                </a:lnTo>
              </a:path>
            </a:pathLst>
          </a:custGeom>
          <a:noFill/>
          <a:ln w="635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8" name="Freeform 18"/>
          <p:cNvSpPr>
            <a:spLocks/>
          </p:cNvSpPr>
          <p:nvPr/>
        </p:nvSpPr>
        <p:spPr bwMode="auto">
          <a:xfrm>
            <a:off x="3348038" y="981075"/>
            <a:ext cx="26670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06" y="0"/>
              </a:cxn>
              <a:cxn ang="0">
                <a:pos x="168" y="0"/>
              </a:cxn>
            </a:cxnLst>
            <a:rect l="0" t="0" r="r" b="b"/>
            <a:pathLst>
              <a:path w="168" h="58">
                <a:moveTo>
                  <a:pt x="0" y="58"/>
                </a:moveTo>
                <a:lnTo>
                  <a:pt x="106" y="0"/>
                </a:lnTo>
                <a:lnTo>
                  <a:pt x="168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9" name="Line 19"/>
          <p:cNvSpPr>
            <a:spLocks noChangeShapeType="1"/>
          </p:cNvSpPr>
          <p:nvPr/>
        </p:nvSpPr>
        <p:spPr bwMode="auto">
          <a:xfrm flipH="1">
            <a:off x="3436938" y="1562100"/>
            <a:ext cx="2190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0" name="Line 20"/>
          <p:cNvSpPr>
            <a:spLocks noChangeShapeType="1"/>
          </p:cNvSpPr>
          <p:nvPr/>
        </p:nvSpPr>
        <p:spPr bwMode="auto">
          <a:xfrm flipV="1">
            <a:off x="4176713" y="873125"/>
            <a:ext cx="1587" cy="920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1" name="Freeform 21"/>
          <p:cNvSpPr>
            <a:spLocks/>
          </p:cNvSpPr>
          <p:nvPr/>
        </p:nvSpPr>
        <p:spPr bwMode="auto">
          <a:xfrm>
            <a:off x="2586038" y="1127125"/>
            <a:ext cx="292100" cy="339725"/>
          </a:xfrm>
          <a:custGeom>
            <a:avLst/>
            <a:gdLst/>
            <a:ahLst/>
            <a:cxnLst>
              <a:cxn ang="0">
                <a:pos x="184" y="214"/>
              </a:cxn>
              <a:cxn ang="0">
                <a:pos x="0" y="42"/>
              </a:cxn>
              <a:cxn ang="0">
                <a:pos x="0" y="0"/>
              </a:cxn>
            </a:cxnLst>
            <a:rect l="0" t="0" r="r" b="b"/>
            <a:pathLst>
              <a:path w="184" h="214">
                <a:moveTo>
                  <a:pt x="184" y="214"/>
                </a:moveTo>
                <a:lnTo>
                  <a:pt x="0" y="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2" name="Freeform 22"/>
          <p:cNvSpPr>
            <a:spLocks/>
          </p:cNvSpPr>
          <p:nvPr/>
        </p:nvSpPr>
        <p:spPr bwMode="auto">
          <a:xfrm>
            <a:off x="3348038" y="981075"/>
            <a:ext cx="26670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06" y="0"/>
              </a:cxn>
              <a:cxn ang="0">
                <a:pos x="168" y="0"/>
              </a:cxn>
            </a:cxnLst>
            <a:rect l="0" t="0" r="r" b="b"/>
            <a:pathLst>
              <a:path w="168" h="58">
                <a:moveTo>
                  <a:pt x="0" y="58"/>
                </a:moveTo>
                <a:lnTo>
                  <a:pt x="106" y="0"/>
                </a:lnTo>
                <a:lnTo>
                  <a:pt x="16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3" name="Freeform 23"/>
          <p:cNvSpPr>
            <a:spLocks/>
          </p:cNvSpPr>
          <p:nvPr/>
        </p:nvSpPr>
        <p:spPr bwMode="auto">
          <a:xfrm>
            <a:off x="3303588" y="4478338"/>
            <a:ext cx="196850" cy="130175"/>
          </a:xfrm>
          <a:custGeom>
            <a:avLst/>
            <a:gdLst/>
            <a:ahLst/>
            <a:cxnLst>
              <a:cxn ang="0">
                <a:pos x="68" y="10"/>
              </a:cxn>
              <a:cxn ang="0">
                <a:pos x="124" y="82"/>
              </a:cxn>
              <a:cxn ang="0">
                <a:pos x="0" y="0"/>
              </a:cxn>
            </a:cxnLst>
            <a:rect l="0" t="0" r="r" b="b"/>
            <a:pathLst>
              <a:path w="124" h="82">
                <a:moveTo>
                  <a:pt x="68" y="10"/>
                </a:moveTo>
                <a:lnTo>
                  <a:pt x="124" y="8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4" name="Line 24"/>
          <p:cNvSpPr>
            <a:spLocks noChangeShapeType="1"/>
          </p:cNvSpPr>
          <p:nvPr/>
        </p:nvSpPr>
        <p:spPr bwMode="auto">
          <a:xfrm flipH="1">
            <a:off x="3436938" y="1562100"/>
            <a:ext cx="2190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5" name="Line 25"/>
          <p:cNvSpPr>
            <a:spLocks noChangeShapeType="1"/>
          </p:cNvSpPr>
          <p:nvPr/>
        </p:nvSpPr>
        <p:spPr bwMode="auto">
          <a:xfrm flipH="1">
            <a:off x="3300413" y="1892300"/>
            <a:ext cx="2281237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6" name="Freeform 26"/>
          <p:cNvSpPr>
            <a:spLocks/>
          </p:cNvSpPr>
          <p:nvPr/>
        </p:nvSpPr>
        <p:spPr bwMode="auto">
          <a:xfrm>
            <a:off x="2738438" y="5551488"/>
            <a:ext cx="247650" cy="92075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46" y="58"/>
              </a:cxn>
              <a:cxn ang="0">
                <a:pos x="0" y="58"/>
              </a:cxn>
            </a:cxnLst>
            <a:rect l="0" t="0" r="r" b="b"/>
            <a:pathLst>
              <a:path w="156" h="58">
                <a:moveTo>
                  <a:pt x="156" y="0"/>
                </a:moveTo>
                <a:lnTo>
                  <a:pt x="46" y="58"/>
                </a:lnTo>
                <a:lnTo>
                  <a:pt x="0" y="5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7" name="Line 27"/>
          <p:cNvSpPr>
            <a:spLocks noChangeShapeType="1"/>
          </p:cNvSpPr>
          <p:nvPr/>
        </p:nvSpPr>
        <p:spPr bwMode="auto">
          <a:xfrm flipH="1">
            <a:off x="3103563" y="5500688"/>
            <a:ext cx="2259012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8" name="Line 28"/>
          <p:cNvSpPr>
            <a:spLocks noChangeShapeType="1"/>
          </p:cNvSpPr>
          <p:nvPr/>
        </p:nvSpPr>
        <p:spPr bwMode="auto">
          <a:xfrm flipV="1">
            <a:off x="5365750" y="5453063"/>
            <a:ext cx="1588" cy="9842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69" name="Line 29"/>
          <p:cNvSpPr>
            <a:spLocks noChangeShapeType="1"/>
          </p:cNvSpPr>
          <p:nvPr/>
        </p:nvSpPr>
        <p:spPr bwMode="auto">
          <a:xfrm flipH="1">
            <a:off x="3500438" y="4608513"/>
            <a:ext cx="6667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70" name="Line 30"/>
          <p:cNvSpPr>
            <a:spLocks noChangeShapeType="1"/>
          </p:cNvSpPr>
          <p:nvPr/>
        </p:nvSpPr>
        <p:spPr bwMode="auto">
          <a:xfrm flipV="1">
            <a:off x="4176713" y="873125"/>
            <a:ext cx="1587" cy="920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71" name="Freeform 31"/>
          <p:cNvSpPr>
            <a:spLocks/>
          </p:cNvSpPr>
          <p:nvPr/>
        </p:nvSpPr>
        <p:spPr bwMode="auto">
          <a:xfrm>
            <a:off x="2586038" y="1127125"/>
            <a:ext cx="292100" cy="339725"/>
          </a:xfrm>
          <a:custGeom>
            <a:avLst/>
            <a:gdLst/>
            <a:ahLst/>
            <a:cxnLst>
              <a:cxn ang="0">
                <a:pos x="184" y="214"/>
              </a:cxn>
              <a:cxn ang="0">
                <a:pos x="0" y="42"/>
              </a:cxn>
              <a:cxn ang="0">
                <a:pos x="0" y="0"/>
              </a:cxn>
            </a:cxnLst>
            <a:rect l="0" t="0" r="r" b="b"/>
            <a:pathLst>
              <a:path w="184" h="214">
                <a:moveTo>
                  <a:pt x="184" y="214"/>
                </a:moveTo>
                <a:lnTo>
                  <a:pt x="0" y="4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72" name="Freeform 32"/>
          <p:cNvSpPr>
            <a:spLocks/>
          </p:cNvSpPr>
          <p:nvPr/>
        </p:nvSpPr>
        <p:spPr bwMode="auto">
          <a:xfrm>
            <a:off x="2395538" y="3652838"/>
            <a:ext cx="165100" cy="111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0"/>
              </a:cxn>
              <a:cxn ang="0">
                <a:pos x="104" y="70"/>
              </a:cxn>
            </a:cxnLst>
            <a:rect l="0" t="0" r="r" b="b"/>
            <a:pathLst>
              <a:path w="104" h="70">
                <a:moveTo>
                  <a:pt x="0" y="0"/>
                </a:moveTo>
                <a:lnTo>
                  <a:pt x="32" y="0"/>
                </a:lnTo>
                <a:lnTo>
                  <a:pt x="104" y="7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73" name="Line 33"/>
          <p:cNvSpPr>
            <a:spLocks noChangeShapeType="1"/>
          </p:cNvSpPr>
          <p:nvPr/>
        </p:nvSpPr>
        <p:spPr bwMode="auto">
          <a:xfrm>
            <a:off x="2446338" y="3652838"/>
            <a:ext cx="60325" cy="25400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74" name="Rectangle 34"/>
          <p:cNvSpPr>
            <a:spLocks noChangeArrowheads="1"/>
          </p:cNvSpPr>
          <p:nvPr/>
        </p:nvSpPr>
        <p:spPr bwMode="auto">
          <a:xfrm>
            <a:off x="2292350" y="595313"/>
            <a:ext cx="1071563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231F20"/>
                </a:solidFill>
                <a:latin typeface="Arial Black" pitchFamily="34" charset="0"/>
              </a:rPr>
              <a:t>Steps in E-C Coupling: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75" name="Rectangle 35"/>
          <p:cNvSpPr>
            <a:spLocks noChangeArrowheads="1"/>
          </p:cNvSpPr>
          <p:nvPr/>
        </p:nvSpPr>
        <p:spPr bwMode="auto">
          <a:xfrm>
            <a:off x="3594100" y="3551238"/>
            <a:ext cx="3270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76" name="Rectangle 36"/>
          <p:cNvSpPr>
            <a:spLocks noChangeArrowheads="1"/>
          </p:cNvSpPr>
          <p:nvPr/>
        </p:nvSpPr>
        <p:spPr bwMode="auto">
          <a:xfrm>
            <a:off x="4060825" y="3544888"/>
            <a:ext cx="7445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Tropomyosin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blocking active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77" name="Rectangle 37"/>
          <p:cNvSpPr>
            <a:spLocks noChangeArrowheads="1"/>
          </p:cNvSpPr>
          <p:nvPr/>
        </p:nvSpPr>
        <p:spPr bwMode="auto">
          <a:xfrm>
            <a:off x="4203700" y="3808413"/>
            <a:ext cx="2619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78" name="Rectangle 38"/>
          <p:cNvSpPr>
            <a:spLocks noChangeArrowheads="1"/>
          </p:cNvSpPr>
          <p:nvPr/>
        </p:nvSpPr>
        <p:spPr bwMode="auto">
          <a:xfrm>
            <a:off x="4213225" y="3322638"/>
            <a:ext cx="1905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79" name="Rectangle 39"/>
          <p:cNvSpPr>
            <a:spLocks noChangeArrowheads="1"/>
          </p:cNvSpPr>
          <p:nvPr/>
        </p:nvSpPr>
        <p:spPr bwMode="auto">
          <a:xfrm>
            <a:off x="3587750" y="4567238"/>
            <a:ext cx="9318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Active sites exposed and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ready for myosin binding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0" name="Rectangle 40"/>
          <p:cNvSpPr>
            <a:spLocks noChangeArrowheads="1"/>
          </p:cNvSpPr>
          <p:nvPr/>
        </p:nvSpPr>
        <p:spPr bwMode="auto">
          <a:xfrm>
            <a:off x="2212975" y="3614738"/>
            <a:ext cx="1571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1" name="Rectangle 41"/>
          <p:cNvSpPr>
            <a:spLocks noChangeArrowheads="1"/>
          </p:cNvSpPr>
          <p:nvPr/>
        </p:nvSpPr>
        <p:spPr bwMode="auto">
          <a:xfrm>
            <a:off x="3584575" y="1957388"/>
            <a:ext cx="3381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Terminal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cisterna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of SR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2" name="Rectangle 42"/>
          <p:cNvSpPr>
            <a:spLocks noChangeArrowheads="1"/>
          </p:cNvSpPr>
          <p:nvPr/>
        </p:nvSpPr>
        <p:spPr bwMode="auto">
          <a:xfrm>
            <a:off x="2330450" y="938213"/>
            <a:ext cx="627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Voltage-sensitive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tubule protein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3" name="Rectangle 43"/>
          <p:cNvSpPr>
            <a:spLocks noChangeArrowheads="1"/>
          </p:cNvSpPr>
          <p:nvPr/>
        </p:nvSpPr>
        <p:spPr bwMode="auto">
          <a:xfrm>
            <a:off x="3629025" y="944563"/>
            <a:ext cx="2936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T tubule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4" name="Rectangle 44"/>
          <p:cNvSpPr>
            <a:spLocks noChangeArrowheads="1"/>
          </p:cNvSpPr>
          <p:nvPr/>
        </p:nvSpPr>
        <p:spPr bwMode="auto">
          <a:xfrm>
            <a:off x="3676650" y="1516063"/>
            <a:ext cx="2873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6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release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600" b="1">
              <a:latin typeface="Arial" pitchFamily="34" charset="0"/>
            </a:endParaRPr>
          </a:p>
        </p:txBody>
      </p:sp>
      <p:sp>
        <p:nvSpPr>
          <p:cNvPr id="112685" name="Rectangle 45"/>
          <p:cNvSpPr>
            <a:spLocks noChangeArrowheads="1"/>
          </p:cNvSpPr>
          <p:nvPr/>
        </p:nvSpPr>
        <p:spPr bwMode="auto">
          <a:xfrm>
            <a:off x="2463800" y="5599113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cross </a:t>
            </a:r>
          </a:p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6" name="Rectangle 46"/>
          <p:cNvSpPr>
            <a:spLocks noChangeArrowheads="1"/>
          </p:cNvSpPr>
          <p:nvPr/>
        </p:nvSpPr>
        <p:spPr bwMode="auto">
          <a:xfrm>
            <a:off x="2349500" y="2944813"/>
            <a:ext cx="1571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7" name="Rectangle 47"/>
          <p:cNvSpPr>
            <a:spLocks noChangeArrowheads="1"/>
          </p:cNvSpPr>
          <p:nvPr/>
        </p:nvSpPr>
        <p:spPr bwMode="auto">
          <a:xfrm>
            <a:off x="3965575" y="788988"/>
            <a:ext cx="4556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1">
                <a:solidFill>
                  <a:srgbClr val="231F20"/>
                </a:solidFill>
                <a:latin typeface="Arial" pitchFamily="34" charset="0"/>
              </a:rPr>
              <a:t>Sarcolemma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2688" name="Rectangle 48"/>
          <p:cNvSpPr>
            <a:spLocks noChangeArrowheads="1"/>
          </p:cNvSpPr>
          <p:nvPr/>
        </p:nvSpPr>
        <p:spPr bwMode="auto">
          <a:xfrm>
            <a:off x="5629275" y="1836738"/>
            <a:ext cx="12588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Calcium ions are released.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89" name="Rectangle 49"/>
          <p:cNvSpPr>
            <a:spLocks noChangeArrowheads="1"/>
          </p:cNvSpPr>
          <p:nvPr/>
        </p:nvSpPr>
        <p:spPr bwMode="auto">
          <a:xfrm>
            <a:off x="5416550" y="4084638"/>
            <a:ext cx="13985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Calcium binds to troponin and</a:t>
            </a:r>
          </a:p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removes the blocking action of</a:t>
            </a:r>
          </a:p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tropomyosin.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90" name="Rectangle 50"/>
          <p:cNvSpPr>
            <a:spLocks noChangeArrowheads="1"/>
          </p:cNvSpPr>
          <p:nvPr/>
        </p:nvSpPr>
        <p:spPr bwMode="auto">
          <a:xfrm>
            <a:off x="5416550" y="5446713"/>
            <a:ext cx="9413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      Contraction begins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91" name="Rectangle 51"/>
          <p:cNvSpPr>
            <a:spLocks noChangeArrowheads="1"/>
          </p:cNvSpPr>
          <p:nvPr/>
        </p:nvSpPr>
        <p:spPr bwMode="auto">
          <a:xfrm>
            <a:off x="2054225" y="6145213"/>
            <a:ext cx="68897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231F20"/>
                </a:solidFill>
                <a:latin typeface="Arial Black" pitchFamily="34" charset="0"/>
              </a:rPr>
              <a:t>The aftermath</a:t>
            </a:r>
            <a:endParaRPr lang="en-US" sz="1800">
              <a:latin typeface="Arial" pitchFamily="34" charset="0"/>
            </a:endParaRPr>
          </a:p>
        </p:txBody>
      </p:sp>
      <p:grpSp>
        <p:nvGrpSpPr>
          <p:cNvPr id="112692" name="Group 52"/>
          <p:cNvGrpSpPr>
            <a:grpSpLocks/>
          </p:cNvGrpSpPr>
          <p:nvPr/>
        </p:nvGrpSpPr>
        <p:grpSpPr bwMode="auto">
          <a:xfrm>
            <a:off x="3397250" y="1457325"/>
            <a:ext cx="38100" cy="212725"/>
            <a:chOff x="2140" y="906"/>
            <a:chExt cx="24" cy="134"/>
          </a:xfrm>
        </p:grpSpPr>
        <p:sp>
          <p:nvSpPr>
            <p:cNvPr id="112693" name="Line 53"/>
            <p:cNvSpPr>
              <a:spLocks noChangeShapeType="1"/>
            </p:cNvSpPr>
            <p:nvPr/>
          </p:nvSpPr>
          <p:spPr bwMode="auto">
            <a:xfrm>
              <a:off x="2140" y="906"/>
              <a:ext cx="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94" name="Line 54"/>
            <p:cNvSpPr>
              <a:spLocks noChangeShapeType="1"/>
            </p:cNvSpPr>
            <p:nvPr/>
          </p:nvSpPr>
          <p:spPr bwMode="auto">
            <a:xfrm>
              <a:off x="2140" y="1040"/>
              <a:ext cx="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95" name="Line 55"/>
            <p:cNvSpPr>
              <a:spLocks noChangeShapeType="1"/>
            </p:cNvSpPr>
            <p:nvPr/>
          </p:nvSpPr>
          <p:spPr bwMode="auto">
            <a:xfrm>
              <a:off x="2164" y="906"/>
              <a:ext cx="0" cy="13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696" name="Oval 56"/>
          <p:cNvSpPr>
            <a:spLocks noChangeArrowheads="1"/>
          </p:cNvSpPr>
          <p:nvPr/>
        </p:nvSpPr>
        <p:spPr bwMode="auto">
          <a:xfrm>
            <a:off x="5629275" y="993775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97" name="Oval 57"/>
          <p:cNvSpPr>
            <a:spLocks noChangeArrowheads="1"/>
          </p:cNvSpPr>
          <p:nvPr/>
        </p:nvSpPr>
        <p:spPr bwMode="auto">
          <a:xfrm>
            <a:off x="5638800" y="1835150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98" name="Oval 58"/>
          <p:cNvSpPr>
            <a:spLocks noChangeArrowheads="1"/>
          </p:cNvSpPr>
          <p:nvPr/>
        </p:nvSpPr>
        <p:spPr bwMode="auto">
          <a:xfrm>
            <a:off x="5426075" y="4076700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2699" name="Oval 59"/>
          <p:cNvSpPr>
            <a:spLocks noChangeArrowheads="1"/>
          </p:cNvSpPr>
          <p:nvPr/>
        </p:nvSpPr>
        <p:spPr bwMode="auto">
          <a:xfrm>
            <a:off x="5422900" y="5445125"/>
            <a:ext cx="100013" cy="10001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6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9.11, step 7</a:t>
            </a: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11621" name="Freeform 5"/>
          <p:cNvSpPr>
            <a:spLocks/>
          </p:cNvSpPr>
          <p:nvPr/>
        </p:nvSpPr>
        <p:spPr bwMode="auto">
          <a:xfrm>
            <a:off x="2982913" y="1250950"/>
            <a:ext cx="114300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28"/>
              </a:cxn>
              <a:cxn ang="0">
                <a:pos x="72" y="228"/>
              </a:cxn>
            </a:cxnLst>
            <a:rect l="0" t="0" r="r" b="b"/>
            <a:pathLst>
              <a:path w="72" h="228">
                <a:moveTo>
                  <a:pt x="0" y="0"/>
                </a:moveTo>
                <a:lnTo>
                  <a:pt x="16" y="228"/>
                </a:lnTo>
                <a:lnTo>
                  <a:pt x="72" y="2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2" name="Freeform 6"/>
          <p:cNvSpPr>
            <a:spLocks/>
          </p:cNvSpPr>
          <p:nvPr/>
        </p:nvSpPr>
        <p:spPr bwMode="auto">
          <a:xfrm>
            <a:off x="3960813" y="1377950"/>
            <a:ext cx="282575" cy="225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142"/>
              </a:cxn>
              <a:cxn ang="0">
                <a:pos x="178" y="142"/>
              </a:cxn>
            </a:cxnLst>
            <a:rect l="0" t="0" r="r" b="b"/>
            <a:pathLst>
              <a:path w="178" h="142">
                <a:moveTo>
                  <a:pt x="0" y="0"/>
                </a:moveTo>
                <a:lnTo>
                  <a:pt x="102" y="142"/>
                </a:lnTo>
                <a:lnTo>
                  <a:pt x="178" y="1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4033838" y="2082800"/>
            <a:ext cx="2794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4" name="Line 8"/>
          <p:cNvSpPr>
            <a:spLocks noChangeShapeType="1"/>
          </p:cNvSpPr>
          <p:nvPr/>
        </p:nvSpPr>
        <p:spPr bwMode="auto">
          <a:xfrm>
            <a:off x="4033838" y="1212850"/>
            <a:ext cx="3143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5" name="Line 9"/>
          <p:cNvSpPr>
            <a:spLocks noChangeShapeType="1"/>
          </p:cNvSpPr>
          <p:nvPr/>
        </p:nvSpPr>
        <p:spPr bwMode="auto">
          <a:xfrm flipV="1">
            <a:off x="6016625" y="2327275"/>
            <a:ext cx="1588" cy="9239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6" name="Freeform 10"/>
          <p:cNvSpPr>
            <a:spLocks/>
          </p:cNvSpPr>
          <p:nvPr/>
        </p:nvSpPr>
        <p:spPr bwMode="auto">
          <a:xfrm>
            <a:off x="2919413" y="2705100"/>
            <a:ext cx="3097212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340" y="0"/>
              </a:cxn>
              <a:cxn ang="0">
                <a:pos x="1951" y="0"/>
              </a:cxn>
            </a:cxnLst>
            <a:rect l="0" t="0" r="r" b="b"/>
            <a:pathLst>
              <a:path w="1951" h="218">
                <a:moveTo>
                  <a:pt x="0" y="218"/>
                </a:moveTo>
                <a:lnTo>
                  <a:pt x="340" y="0"/>
                </a:lnTo>
                <a:lnTo>
                  <a:pt x="1951" y="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7" name="Freeform 11"/>
          <p:cNvSpPr>
            <a:spLocks/>
          </p:cNvSpPr>
          <p:nvPr/>
        </p:nvSpPr>
        <p:spPr bwMode="auto">
          <a:xfrm>
            <a:off x="2732088" y="3206750"/>
            <a:ext cx="352425" cy="184150"/>
          </a:xfrm>
          <a:custGeom>
            <a:avLst/>
            <a:gdLst/>
            <a:ahLst/>
            <a:cxnLst>
              <a:cxn ang="0">
                <a:pos x="122" y="18"/>
              </a:cxn>
              <a:cxn ang="0">
                <a:pos x="222" y="116"/>
              </a:cxn>
              <a:cxn ang="0">
                <a:pos x="0" y="0"/>
              </a:cxn>
            </a:cxnLst>
            <a:rect l="0" t="0" r="r" b="b"/>
            <a:pathLst>
              <a:path w="222" h="116">
                <a:moveTo>
                  <a:pt x="122" y="18"/>
                </a:moveTo>
                <a:lnTo>
                  <a:pt x="222" y="11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8" name="Freeform 12"/>
          <p:cNvSpPr>
            <a:spLocks/>
          </p:cNvSpPr>
          <p:nvPr/>
        </p:nvSpPr>
        <p:spPr bwMode="auto">
          <a:xfrm>
            <a:off x="1719263" y="5132388"/>
            <a:ext cx="441325" cy="158750"/>
          </a:xfrm>
          <a:custGeom>
            <a:avLst/>
            <a:gdLst/>
            <a:ahLst/>
            <a:cxnLst>
              <a:cxn ang="0">
                <a:pos x="278" y="0"/>
              </a:cxn>
              <a:cxn ang="0">
                <a:pos x="82" y="100"/>
              </a:cxn>
              <a:cxn ang="0">
                <a:pos x="0" y="100"/>
              </a:cxn>
            </a:cxnLst>
            <a:rect l="0" t="0" r="r" b="b"/>
            <a:pathLst>
              <a:path w="278" h="100">
                <a:moveTo>
                  <a:pt x="278" y="0"/>
                </a:moveTo>
                <a:lnTo>
                  <a:pt x="82" y="100"/>
                </a:lnTo>
                <a:lnTo>
                  <a:pt x="0" y="1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9" name="Line 13"/>
          <p:cNvSpPr>
            <a:spLocks noChangeShapeType="1"/>
          </p:cNvSpPr>
          <p:nvPr/>
        </p:nvSpPr>
        <p:spPr bwMode="auto">
          <a:xfrm flipH="1">
            <a:off x="2373313" y="5040313"/>
            <a:ext cx="3636962" cy="1587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0" name="Line 14"/>
          <p:cNvSpPr>
            <a:spLocks noChangeShapeType="1"/>
          </p:cNvSpPr>
          <p:nvPr/>
        </p:nvSpPr>
        <p:spPr bwMode="auto">
          <a:xfrm flipV="1">
            <a:off x="6013450" y="4891088"/>
            <a:ext cx="1588" cy="3460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1" name="Line 15"/>
          <p:cNvSpPr>
            <a:spLocks noChangeShapeType="1"/>
          </p:cNvSpPr>
          <p:nvPr/>
        </p:nvSpPr>
        <p:spPr bwMode="auto">
          <a:xfrm flipH="1">
            <a:off x="3084513" y="3390900"/>
            <a:ext cx="1174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2" name="Freeform 16"/>
          <p:cNvSpPr>
            <a:spLocks/>
          </p:cNvSpPr>
          <p:nvPr/>
        </p:nvSpPr>
        <p:spPr bwMode="auto">
          <a:xfrm>
            <a:off x="1106488" y="1730375"/>
            <a:ext cx="295275" cy="196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" y="0"/>
              </a:cxn>
              <a:cxn ang="0">
                <a:pos x="186" y="124"/>
              </a:cxn>
            </a:cxnLst>
            <a:rect l="0" t="0" r="r" b="b"/>
            <a:pathLst>
              <a:path w="186" h="124">
                <a:moveTo>
                  <a:pt x="0" y="0"/>
                </a:moveTo>
                <a:lnTo>
                  <a:pt x="58" y="0"/>
                </a:lnTo>
                <a:lnTo>
                  <a:pt x="186" y="1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3" name="Line 17"/>
          <p:cNvSpPr>
            <a:spLocks noChangeShapeType="1"/>
          </p:cNvSpPr>
          <p:nvPr/>
        </p:nvSpPr>
        <p:spPr bwMode="auto">
          <a:xfrm>
            <a:off x="1198563" y="1730375"/>
            <a:ext cx="107950" cy="4540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4" name="Rectangle 18"/>
          <p:cNvSpPr>
            <a:spLocks noChangeArrowheads="1"/>
          </p:cNvSpPr>
          <p:nvPr/>
        </p:nvSpPr>
        <p:spPr bwMode="auto">
          <a:xfrm>
            <a:off x="3108325" y="1474788"/>
            <a:ext cx="879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Troponin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5" name="Rectangle 19"/>
          <p:cNvSpPr>
            <a:spLocks noChangeArrowheads="1"/>
          </p:cNvSpPr>
          <p:nvPr/>
        </p:nvSpPr>
        <p:spPr bwMode="auto">
          <a:xfrm>
            <a:off x="4260850" y="1474788"/>
            <a:ext cx="19891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Tropomyosin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blocking active sites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6" name="Rectangle 20"/>
          <p:cNvSpPr>
            <a:spLocks noChangeArrowheads="1"/>
          </p:cNvSpPr>
          <p:nvPr/>
        </p:nvSpPr>
        <p:spPr bwMode="auto">
          <a:xfrm>
            <a:off x="4337050" y="1973263"/>
            <a:ext cx="700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7" name="Rectangle 21"/>
          <p:cNvSpPr>
            <a:spLocks noChangeArrowheads="1"/>
          </p:cNvSpPr>
          <p:nvPr/>
        </p:nvSpPr>
        <p:spPr bwMode="auto">
          <a:xfrm>
            <a:off x="4359275" y="1100138"/>
            <a:ext cx="50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8" name="Rectangle 22"/>
          <p:cNvSpPr>
            <a:spLocks noChangeArrowheads="1"/>
          </p:cNvSpPr>
          <p:nvPr/>
        </p:nvSpPr>
        <p:spPr bwMode="auto">
          <a:xfrm>
            <a:off x="3241675" y="3281363"/>
            <a:ext cx="24844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Active sites exposed and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ready for myosin binding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39" name="Rectangle 23"/>
          <p:cNvSpPr>
            <a:spLocks noChangeArrowheads="1"/>
          </p:cNvSpPr>
          <p:nvPr/>
        </p:nvSpPr>
        <p:spPr bwMode="auto">
          <a:xfrm>
            <a:off x="635000" y="1627188"/>
            <a:ext cx="417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6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111640" name="Rectangle 24"/>
          <p:cNvSpPr>
            <a:spLocks noChangeArrowheads="1"/>
          </p:cNvSpPr>
          <p:nvPr/>
        </p:nvSpPr>
        <p:spPr bwMode="auto">
          <a:xfrm>
            <a:off x="993775" y="5173663"/>
            <a:ext cx="7000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cross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pitchFamily="34" charset="0"/>
              </a:rPr>
              <a:t>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1641" name="Rectangle 25"/>
          <p:cNvSpPr>
            <a:spLocks noChangeArrowheads="1"/>
          </p:cNvSpPr>
          <p:nvPr/>
        </p:nvSpPr>
        <p:spPr bwMode="auto">
          <a:xfrm>
            <a:off x="6111875" y="2335213"/>
            <a:ext cx="2424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Calcium binds to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troponin and removes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the blocking action of</a:t>
            </a:r>
          </a:p>
          <a:p>
            <a:pPr eaLnBrk="1" hangingPunct="1">
              <a:lnSpc>
                <a:spcPct val="90000"/>
              </a:lnSpc>
            </a:pPr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tropomyosin.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1642" name="Rectangle 26"/>
          <p:cNvSpPr>
            <a:spLocks noChangeArrowheads="1"/>
          </p:cNvSpPr>
          <p:nvPr/>
        </p:nvSpPr>
        <p:spPr bwMode="auto">
          <a:xfrm>
            <a:off x="6105525" y="4897438"/>
            <a:ext cx="244951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0092C8"/>
                </a:solidFill>
                <a:latin typeface="Arial Black" pitchFamily="34" charset="0"/>
              </a:rPr>
              <a:t>     Contraction begins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1643" name="Rectangle 27"/>
          <p:cNvSpPr>
            <a:spLocks noChangeArrowheads="1"/>
          </p:cNvSpPr>
          <p:nvPr/>
        </p:nvSpPr>
        <p:spPr bwMode="auto">
          <a:xfrm>
            <a:off x="542925" y="6053138"/>
            <a:ext cx="15779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The aftermath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11644" name="Oval 28"/>
          <p:cNvSpPr>
            <a:spLocks noChangeArrowheads="1"/>
          </p:cNvSpPr>
          <p:nvPr/>
        </p:nvSpPr>
        <p:spPr bwMode="auto">
          <a:xfrm>
            <a:off x="6122988" y="2303463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11645" name="Oval 29"/>
          <p:cNvSpPr>
            <a:spLocks noChangeArrowheads="1"/>
          </p:cNvSpPr>
          <p:nvPr/>
        </p:nvSpPr>
        <p:spPr bwMode="auto">
          <a:xfrm>
            <a:off x="6121400" y="4908550"/>
            <a:ext cx="285750" cy="285750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3CA"/>
                </a:solidFill>
                <a:latin typeface="Arial Black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12218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Calcium (Ca</a:t>
            </a:r>
            <a:r>
              <a:rPr lang="en-US" baseline="30000"/>
              <a:t>2+</a:t>
            </a:r>
            <a:r>
              <a:rPr lang="en-US"/>
              <a:t>) in Contraction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 low intracellular Ca</a:t>
            </a:r>
            <a:r>
              <a:rPr lang="en-US" baseline="30000"/>
              <a:t>2+</a:t>
            </a:r>
            <a:r>
              <a:rPr lang="en-US"/>
              <a:t> concentration:</a:t>
            </a:r>
          </a:p>
          <a:p>
            <a:pPr lvl="1"/>
            <a:r>
              <a:rPr lang="en-US"/>
              <a:t>Tropomyosin blocks the active sites on actin</a:t>
            </a:r>
          </a:p>
          <a:p>
            <a:pPr lvl="1"/>
            <a:r>
              <a:rPr lang="en-US"/>
              <a:t>Myosin heads cannot attach to actin</a:t>
            </a:r>
          </a:p>
          <a:p>
            <a:pPr lvl="1"/>
            <a:r>
              <a:rPr lang="en-US"/>
              <a:t>Muscle fiber relaxes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Calcium (Ca</a:t>
            </a:r>
            <a:r>
              <a:rPr lang="en-US" baseline="30000"/>
              <a:t>2+</a:t>
            </a:r>
            <a:r>
              <a:rPr lang="en-US"/>
              <a:t>) in Contraction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 higher intracellular Ca</a:t>
            </a:r>
            <a:r>
              <a:rPr lang="en-US" baseline="30000"/>
              <a:t>2+</a:t>
            </a:r>
            <a:r>
              <a:rPr lang="en-US"/>
              <a:t> concentrations:</a:t>
            </a:r>
          </a:p>
          <a:p>
            <a:pPr lvl="1"/>
            <a:r>
              <a:rPr lang="en-US"/>
              <a:t>Ca</a:t>
            </a:r>
            <a:r>
              <a:rPr lang="en-US" baseline="30000"/>
              <a:t>2+</a:t>
            </a:r>
            <a:r>
              <a:rPr lang="en-US"/>
              <a:t> binds to troponin </a:t>
            </a:r>
          </a:p>
          <a:p>
            <a:pPr lvl="1"/>
            <a:r>
              <a:rPr lang="en-US"/>
              <a:t>Troponin changes shape and moves tropomyosin away from active sites</a:t>
            </a:r>
          </a:p>
          <a:p>
            <a:pPr lvl="1"/>
            <a:r>
              <a:rPr lang="en-US"/>
              <a:t>Events of the cross bridge cycle occur </a:t>
            </a:r>
          </a:p>
          <a:p>
            <a:pPr lvl="1"/>
            <a:r>
              <a:rPr lang="en-US"/>
              <a:t>When nervous stimulation ceases, Ca</a:t>
            </a:r>
            <a:r>
              <a:rPr lang="en-US" baseline="30000"/>
              <a:t>2+</a:t>
            </a:r>
            <a:r>
              <a:rPr lang="en-US"/>
              <a:t> is pumped back into the SR and contraction ends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 Bridge Cycle</a:t>
            </a: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Continues as long as the Ca2+ signal and adequate ATP are present</a:t>
            </a:r>
          </a:p>
          <a:p>
            <a:r>
              <a:rPr lang="en-US"/>
              <a:t>Cross bridge formation—high-energy myosin head attaches to thin filament</a:t>
            </a:r>
          </a:p>
          <a:p>
            <a:r>
              <a:rPr lang="en-US"/>
              <a:t>Working (power) stroke—myosin head pivots and pulls thin filament toward M line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 Bridge Cycle</a:t>
            </a:r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Cross bridge detachment—ATP attaches to myosin head and the cross bridge detaches</a:t>
            </a:r>
          </a:p>
          <a:p>
            <a:r>
              <a:rPr lang="en-US"/>
              <a:t>“Cocking” of the myosin head—energy from hydrolysis of ATP cocks the myosin head into the high-energy state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9.12</a:t>
            </a:r>
          </a:p>
        </p:txBody>
      </p:sp>
      <p:pic>
        <p:nvPicPr>
          <p:cNvPr id="86055" name="Picture 39"/>
          <p:cNvPicPr>
            <a:picLocks noChangeAspect="1" noChangeArrowheads="1"/>
          </p:cNvPicPr>
          <p:nvPr/>
        </p:nvPicPr>
        <p:blipFill>
          <a:blip r:embed="rId2" cstate="print"/>
          <a:srcRect l="17975" r="17995"/>
          <a:stretch>
            <a:fillRect/>
          </a:stretch>
        </p:blipFill>
        <p:spPr bwMode="auto">
          <a:xfrm>
            <a:off x="1935163" y="493713"/>
            <a:ext cx="5270500" cy="5868987"/>
          </a:xfrm>
          <a:prstGeom prst="rect">
            <a:avLst/>
          </a:prstGeom>
          <a:noFill/>
        </p:spPr>
      </p:pic>
      <p:sp>
        <p:nvSpPr>
          <p:cNvPr id="86056" name="Oval 40"/>
          <p:cNvSpPr>
            <a:spLocks noChangeArrowheads="1"/>
          </p:cNvSpPr>
          <p:nvPr/>
        </p:nvSpPr>
        <p:spPr bwMode="auto">
          <a:xfrm>
            <a:off x="3738563" y="2589213"/>
            <a:ext cx="173037" cy="1730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86057" name="Freeform 41"/>
          <p:cNvSpPr>
            <a:spLocks/>
          </p:cNvSpPr>
          <p:nvPr/>
        </p:nvSpPr>
        <p:spPr bwMode="auto">
          <a:xfrm>
            <a:off x="4529138" y="1317625"/>
            <a:ext cx="49212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0"/>
              </a:cxn>
              <a:cxn ang="0">
                <a:pos x="31" y="2"/>
              </a:cxn>
              <a:cxn ang="0">
                <a:pos x="31" y="122"/>
              </a:cxn>
            </a:cxnLst>
            <a:rect l="0" t="0" r="r" b="b"/>
            <a:pathLst>
              <a:path w="31" h="122">
                <a:moveTo>
                  <a:pt x="0" y="0"/>
                </a:moveTo>
                <a:lnTo>
                  <a:pt x="31" y="0"/>
                </a:lnTo>
                <a:lnTo>
                  <a:pt x="31" y="2"/>
                </a:lnTo>
                <a:lnTo>
                  <a:pt x="31" y="12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58" name="Line 42"/>
          <p:cNvSpPr>
            <a:spLocks noChangeShapeType="1"/>
          </p:cNvSpPr>
          <p:nvPr/>
        </p:nvSpPr>
        <p:spPr bwMode="auto">
          <a:xfrm>
            <a:off x="3910013" y="1362075"/>
            <a:ext cx="1587" cy="10160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59" name="Line 43"/>
          <p:cNvSpPr>
            <a:spLocks noChangeShapeType="1"/>
          </p:cNvSpPr>
          <p:nvPr/>
        </p:nvSpPr>
        <p:spPr bwMode="auto">
          <a:xfrm flipH="1">
            <a:off x="4189413" y="1831975"/>
            <a:ext cx="2698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60" name="Freeform 44"/>
          <p:cNvSpPr>
            <a:spLocks/>
          </p:cNvSpPr>
          <p:nvPr/>
        </p:nvSpPr>
        <p:spPr bwMode="auto">
          <a:xfrm>
            <a:off x="4173538" y="2409825"/>
            <a:ext cx="168275" cy="73025"/>
          </a:xfrm>
          <a:custGeom>
            <a:avLst/>
            <a:gdLst/>
            <a:ahLst/>
            <a:cxnLst>
              <a:cxn ang="0">
                <a:pos x="106" y="46"/>
              </a:cxn>
              <a:cxn ang="0">
                <a:pos x="40" y="46"/>
              </a:cxn>
              <a:cxn ang="0">
                <a:pos x="0" y="0"/>
              </a:cxn>
            </a:cxnLst>
            <a:rect l="0" t="0" r="r" b="b"/>
            <a:pathLst>
              <a:path w="106" h="46">
                <a:moveTo>
                  <a:pt x="106" y="46"/>
                </a:moveTo>
                <a:lnTo>
                  <a:pt x="40" y="4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61" name="Line 45"/>
          <p:cNvSpPr>
            <a:spLocks noChangeShapeType="1"/>
          </p:cNvSpPr>
          <p:nvPr/>
        </p:nvSpPr>
        <p:spPr bwMode="auto">
          <a:xfrm flipV="1">
            <a:off x="4959350" y="1165225"/>
            <a:ext cx="1588" cy="2317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62" name="Line 46"/>
          <p:cNvSpPr>
            <a:spLocks noChangeShapeType="1"/>
          </p:cNvSpPr>
          <p:nvPr/>
        </p:nvSpPr>
        <p:spPr bwMode="auto">
          <a:xfrm flipH="1">
            <a:off x="5032375" y="2257425"/>
            <a:ext cx="2190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63" name="Rectangle 47"/>
          <p:cNvSpPr>
            <a:spLocks noChangeArrowheads="1"/>
          </p:cNvSpPr>
          <p:nvPr/>
        </p:nvSpPr>
        <p:spPr bwMode="auto">
          <a:xfrm>
            <a:off x="3813175" y="1239838"/>
            <a:ext cx="285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64" name="Rectangle 48"/>
          <p:cNvSpPr>
            <a:spLocks noChangeArrowheads="1"/>
          </p:cNvSpPr>
          <p:nvPr/>
        </p:nvSpPr>
        <p:spPr bwMode="auto">
          <a:xfrm>
            <a:off x="3933825" y="2582863"/>
            <a:ext cx="14668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Cross bridge formation.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6065" name="Rectangle 49"/>
          <p:cNvSpPr>
            <a:spLocks noChangeArrowheads="1"/>
          </p:cNvSpPr>
          <p:nvPr/>
        </p:nvSpPr>
        <p:spPr bwMode="auto">
          <a:xfrm>
            <a:off x="2352675" y="4246563"/>
            <a:ext cx="15303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Cocking of myosin head.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6066" name="Rectangle 50"/>
          <p:cNvSpPr>
            <a:spLocks noChangeArrowheads="1"/>
          </p:cNvSpPr>
          <p:nvPr/>
        </p:nvSpPr>
        <p:spPr bwMode="auto">
          <a:xfrm>
            <a:off x="5527675" y="4224338"/>
            <a:ext cx="1327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The power (working) </a:t>
            </a:r>
          </a:p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stroke.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6067" name="Rectangle 51"/>
          <p:cNvSpPr>
            <a:spLocks noChangeArrowheads="1"/>
          </p:cNvSpPr>
          <p:nvPr/>
        </p:nvSpPr>
        <p:spPr bwMode="auto">
          <a:xfrm>
            <a:off x="3927475" y="5891213"/>
            <a:ext cx="825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Cross bridge </a:t>
            </a:r>
          </a:p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detachment.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6068" name="Rectangle 52"/>
          <p:cNvSpPr>
            <a:spLocks noChangeArrowheads="1"/>
          </p:cNvSpPr>
          <p:nvPr/>
        </p:nvSpPr>
        <p:spPr bwMode="auto">
          <a:xfrm>
            <a:off x="4289425" y="1230313"/>
            <a:ext cx="2333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69" name="Rectangle 53"/>
          <p:cNvSpPr>
            <a:spLocks noChangeArrowheads="1"/>
          </p:cNvSpPr>
          <p:nvPr/>
        </p:nvSpPr>
        <p:spPr bwMode="auto">
          <a:xfrm>
            <a:off x="3784600" y="1766888"/>
            <a:ext cx="6858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cross 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70" name="Rectangle 54"/>
          <p:cNvSpPr>
            <a:spLocks noChangeArrowheads="1"/>
          </p:cNvSpPr>
          <p:nvPr/>
        </p:nvSpPr>
        <p:spPr bwMode="auto">
          <a:xfrm>
            <a:off x="5264150" y="2195513"/>
            <a:ext cx="4381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Thick </a:t>
            </a:r>
          </a:p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71" name="Rectangle 55"/>
          <p:cNvSpPr>
            <a:spLocks noChangeArrowheads="1"/>
          </p:cNvSpPr>
          <p:nvPr/>
        </p:nvSpPr>
        <p:spPr bwMode="auto">
          <a:xfrm>
            <a:off x="4546600" y="1042988"/>
            <a:ext cx="711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Thin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72" name="Rectangle 56"/>
          <p:cNvSpPr>
            <a:spLocks noChangeArrowheads="1"/>
          </p:cNvSpPr>
          <p:nvPr/>
        </p:nvSpPr>
        <p:spPr bwMode="auto">
          <a:xfrm>
            <a:off x="4638675" y="1709738"/>
            <a:ext cx="2032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700">
              <a:latin typeface="Arial" pitchFamily="34" charset="0"/>
            </a:endParaRPr>
          </a:p>
        </p:txBody>
      </p:sp>
      <p:sp>
        <p:nvSpPr>
          <p:cNvPr id="86073" name="Rectangle 57"/>
          <p:cNvSpPr>
            <a:spLocks noChangeArrowheads="1"/>
          </p:cNvSpPr>
          <p:nvPr/>
        </p:nvSpPr>
        <p:spPr bwMode="auto">
          <a:xfrm>
            <a:off x="4365625" y="2417763"/>
            <a:ext cx="393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74" name="Rectangle 58"/>
          <p:cNvSpPr>
            <a:spLocks noChangeArrowheads="1"/>
          </p:cNvSpPr>
          <p:nvPr/>
        </p:nvSpPr>
        <p:spPr bwMode="auto">
          <a:xfrm>
            <a:off x="4616450" y="1817688"/>
            <a:ext cx="8413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700" baseline="-25000">
                <a:solidFill>
                  <a:schemeClr val="bg1"/>
                </a:solidFill>
                <a:latin typeface="Arial Black" pitchFamily="34" charset="0"/>
              </a:rPr>
              <a:t>i</a:t>
            </a:r>
            <a:endParaRPr lang="en-US" sz="7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6075" name="Rectangle 59"/>
          <p:cNvSpPr>
            <a:spLocks noChangeArrowheads="1"/>
          </p:cNvSpPr>
          <p:nvPr/>
        </p:nvSpPr>
        <p:spPr bwMode="auto">
          <a:xfrm>
            <a:off x="3016250" y="3544888"/>
            <a:ext cx="5715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ATP</a:t>
            </a:r>
          </a:p>
          <a:p>
            <a:pPr algn="ctr"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hydrolysis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6076" name="Rectangle 60"/>
          <p:cNvSpPr>
            <a:spLocks noChangeArrowheads="1"/>
          </p:cNvSpPr>
          <p:nvPr/>
        </p:nvSpPr>
        <p:spPr bwMode="auto">
          <a:xfrm>
            <a:off x="4524375" y="5218113"/>
            <a:ext cx="17621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ATP</a:t>
            </a:r>
            <a:endParaRPr lang="en-US" sz="700" b="1">
              <a:latin typeface="Arial" pitchFamily="34" charset="0"/>
            </a:endParaRPr>
          </a:p>
        </p:txBody>
      </p:sp>
      <p:sp>
        <p:nvSpPr>
          <p:cNvPr id="86077" name="Rectangle 61"/>
          <p:cNvSpPr>
            <a:spLocks noChangeArrowheads="1"/>
          </p:cNvSpPr>
          <p:nvPr/>
        </p:nvSpPr>
        <p:spPr bwMode="auto">
          <a:xfrm>
            <a:off x="5962650" y="5033963"/>
            <a:ext cx="17621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ATP</a:t>
            </a:r>
            <a:endParaRPr lang="en-US" sz="700" b="1">
              <a:latin typeface="Arial" pitchFamily="34" charset="0"/>
            </a:endParaRPr>
          </a:p>
        </p:txBody>
      </p:sp>
      <p:sp>
        <p:nvSpPr>
          <p:cNvPr id="86078" name="Oval 62"/>
          <p:cNvSpPr>
            <a:spLocks noChangeArrowheads="1"/>
          </p:cNvSpPr>
          <p:nvPr/>
        </p:nvSpPr>
        <p:spPr bwMode="auto">
          <a:xfrm>
            <a:off x="5314950" y="4238625"/>
            <a:ext cx="173038" cy="17303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86079" name="Oval 63"/>
          <p:cNvSpPr>
            <a:spLocks noChangeArrowheads="1"/>
          </p:cNvSpPr>
          <p:nvPr/>
        </p:nvSpPr>
        <p:spPr bwMode="auto">
          <a:xfrm>
            <a:off x="2138363" y="4238625"/>
            <a:ext cx="173037" cy="17303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86080" name="Oval 64"/>
          <p:cNvSpPr>
            <a:spLocks noChangeArrowheads="1"/>
          </p:cNvSpPr>
          <p:nvPr/>
        </p:nvSpPr>
        <p:spPr bwMode="auto">
          <a:xfrm>
            <a:off x="3722688" y="5894388"/>
            <a:ext cx="173037" cy="1730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86081" name="Rectangle 65"/>
          <p:cNvSpPr>
            <a:spLocks noChangeArrowheads="1"/>
          </p:cNvSpPr>
          <p:nvPr/>
        </p:nvSpPr>
        <p:spPr bwMode="auto">
          <a:xfrm>
            <a:off x="6200775" y="3357563"/>
            <a:ext cx="2032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700">
              <a:latin typeface="Arial" pitchFamily="34" charset="0"/>
            </a:endParaRPr>
          </a:p>
        </p:txBody>
      </p:sp>
      <p:sp>
        <p:nvSpPr>
          <p:cNvPr id="86082" name="Rectangle 66"/>
          <p:cNvSpPr>
            <a:spLocks noChangeArrowheads="1"/>
          </p:cNvSpPr>
          <p:nvPr/>
        </p:nvSpPr>
        <p:spPr bwMode="auto">
          <a:xfrm>
            <a:off x="6194425" y="3529013"/>
            <a:ext cx="8413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700" baseline="-2500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</p:txBody>
      </p:sp>
      <p:sp>
        <p:nvSpPr>
          <p:cNvPr id="86083" name="Rectangle 67"/>
          <p:cNvSpPr>
            <a:spLocks noChangeArrowheads="1"/>
          </p:cNvSpPr>
          <p:nvPr/>
        </p:nvSpPr>
        <p:spPr bwMode="auto">
          <a:xfrm>
            <a:off x="2949575" y="3443288"/>
            <a:ext cx="2032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700">
              <a:latin typeface="Arial" pitchFamily="34" charset="0"/>
            </a:endParaRPr>
          </a:p>
        </p:txBody>
      </p:sp>
      <p:sp>
        <p:nvSpPr>
          <p:cNvPr id="86084" name="Rectangle 68"/>
          <p:cNvSpPr>
            <a:spLocks noChangeArrowheads="1"/>
          </p:cNvSpPr>
          <p:nvPr/>
        </p:nvSpPr>
        <p:spPr bwMode="auto">
          <a:xfrm>
            <a:off x="2927350" y="3551238"/>
            <a:ext cx="8413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700" baseline="-2500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9.12, step 1</a:t>
            </a:r>
          </a:p>
        </p:txBody>
      </p:sp>
      <p:pic>
        <p:nvPicPr>
          <p:cNvPr id="92193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92194" name="Freeform 34"/>
          <p:cNvSpPr>
            <a:spLocks/>
          </p:cNvSpPr>
          <p:nvPr/>
        </p:nvSpPr>
        <p:spPr bwMode="auto">
          <a:xfrm>
            <a:off x="6756400" y="2682875"/>
            <a:ext cx="114300" cy="485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" y="0"/>
              </a:cxn>
              <a:cxn ang="0">
                <a:pos x="72" y="6"/>
              </a:cxn>
              <a:cxn ang="0">
                <a:pos x="72" y="306"/>
              </a:cxn>
            </a:cxnLst>
            <a:rect l="0" t="0" r="r" b="b"/>
            <a:pathLst>
              <a:path w="72" h="306">
                <a:moveTo>
                  <a:pt x="0" y="0"/>
                </a:moveTo>
                <a:lnTo>
                  <a:pt x="72" y="0"/>
                </a:lnTo>
                <a:lnTo>
                  <a:pt x="72" y="6"/>
                </a:lnTo>
                <a:lnTo>
                  <a:pt x="72" y="30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5" name="Line 35"/>
          <p:cNvSpPr>
            <a:spLocks noChangeShapeType="1"/>
          </p:cNvSpPr>
          <p:nvPr/>
        </p:nvSpPr>
        <p:spPr bwMode="auto">
          <a:xfrm>
            <a:off x="5213350" y="2797175"/>
            <a:ext cx="1588" cy="25082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6" name="Line 36"/>
          <p:cNvSpPr>
            <a:spLocks noChangeShapeType="1"/>
          </p:cNvSpPr>
          <p:nvPr/>
        </p:nvSpPr>
        <p:spPr bwMode="auto">
          <a:xfrm flipH="1">
            <a:off x="6130925" y="3967163"/>
            <a:ext cx="4476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7" name="Freeform 37"/>
          <p:cNvSpPr>
            <a:spLocks/>
          </p:cNvSpPr>
          <p:nvPr/>
        </p:nvSpPr>
        <p:spPr bwMode="auto">
          <a:xfrm>
            <a:off x="5699125" y="5408613"/>
            <a:ext cx="266700" cy="184150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78" y="116"/>
              </a:cxn>
              <a:cxn ang="0">
                <a:pos x="168" y="0"/>
              </a:cxn>
            </a:cxnLst>
            <a:rect l="0" t="0" r="r" b="b"/>
            <a:pathLst>
              <a:path w="168" h="116">
                <a:moveTo>
                  <a:pt x="0" y="116"/>
                </a:moveTo>
                <a:lnTo>
                  <a:pt x="78" y="116"/>
                </a:lnTo>
                <a:lnTo>
                  <a:pt x="1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8" name="Line 38"/>
          <p:cNvSpPr>
            <a:spLocks noChangeShapeType="1"/>
          </p:cNvSpPr>
          <p:nvPr/>
        </p:nvSpPr>
        <p:spPr bwMode="auto">
          <a:xfrm flipV="1">
            <a:off x="7820025" y="2803525"/>
            <a:ext cx="1588" cy="7620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9" name="Line 39"/>
          <p:cNvSpPr>
            <a:spLocks noChangeShapeType="1"/>
          </p:cNvSpPr>
          <p:nvPr/>
        </p:nvSpPr>
        <p:spPr bwMode="auto">
          <a:xfrm flipV="1">
            <a:off x="7654925" y="4643438"/>
            <a:ext cx="1588" cy="793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00" name="Rectangle 40"/>
          <p:cNvSpPr>
            <a:spLocks noChangeArrowheads="1"/>
          </p:cNvSpPr>
          <p:nvPr/>
        </p:nvSpPr>
        <p:spPr bwMode="auto">
          <a:xfrm>
            <a:off x="4916488" y="2524125"/>
            <a:ext cx="571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201" name="Rectangle 41"/>
          <p:cNvSpPr>
            <a:spLocks noChangeArrowheads="1"/>
          </p:cNvSpPr>
          <p:nvPr/>
        </p:nvSpPr>
        <p:spPr bwMode="auto">
          <a:xfrm>
            <a:off x="5159375" y="5908675"/>
            <a:ext cx="2933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Cross bridge formation.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2202" name="Rectangle 42"/>
          <p:cNvSpPr>
            <a:spLocks noChangeArrowheads="1"/>
          </p:cNvSpPr>
          <p:nvPr/>
        </p:nvSpPr>
        <p:spPr bwMode="auto">
          <a:xfrm>
            <a:off x="6230938" y="2544763"/>
            <a:ext cx="4651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8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203" name="Rectangle 43"/>
          <p:cNvSpPr>
            <a:spLocks noChangeArrowheads="1"/>
          </p:cNvSpPr>
          <p:nvPr/>
        </p:nvSpPr>
        <p:spPr bwMode="auto">
          <a:xfrm>
            <a:off x="5286375" y="382746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cross 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204" name="Rectangle 44"/>
          <p:cNvSpPr>
            <a:spLocks noChangeArrowheads="1"/>
          </p:cNvSpPr>
          <p:nvPr/>
        </p:nvSpPr>
        <p:spPr bwMode="auto">
          <a:xfrm>
            <a:off x="6794500" y="4368800"/>
            <a:ext cx="1536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Thick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205" name="Rectangle 45"/>
          <p:cNvSpPr>
            <a:spLocks noChangeArrowheads="1"/>
          </p:cNvSpPr>
          <p:nvPr/>
        </p:nvSpPr>
        <p:spPr bwMode="auto">
          <a:xfrm>
            <a:off x="6958013" y="2530475"/>
            <a:ext cx="1422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Thin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206" name="Rectangle 46"/>
          <p:cNvSpPr>
            <a:spLocks noChangeArrowheads="1"/>
          </p:cNvSpPr>
          <p:nvPr/>
        </p:nvSpPr>
        <p:spPr bwMode="auto">
          <a:xfrm>
            <a:off x="7026275" y="3652838"/>
            <a:ext cx="520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2207" name="Rectangle 47"/>
          <p:cNvSpPr>
            <a:spLocks noChangeArrowheads="1"/>
          </p:cNvSpPr>
          <p:nvPr/>
        </p:nvSpPr>
        <p:spPr bwMode="auto">
          <a:xfrm>
            <a:off x="4884738" y="5454650"/>
            <a:ext cx="787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208" name="Rectangle 48"/>
          <p:cNvSpPr>
            <a:spLocks noChangeArrowheads="1"/>
          </p:cNvSpPr>
          <p:nvPr/>
        </p:nvSpPr>
        <p:spPr bwMode="auto">
          <a:xfrm>
            <a:off x="6972300" y="3954463"/>
            <a:ext cx="223838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1400">
                <a:solidFill>
                  <a:schemeClr val="bg1"/>
                </a:solidFill>
                <a:latin typeface="Arial Black" pitchFamily="34" charset="0"/>
              </a:rPr>
              <a:t>i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2209" name="Oval 49"/>
          <p:cNvSpPr>
            <a:spLocks noChangeArrowheads="1"/>
          </p:cNvSpPr>
          <p:nvPr/>
        </p:nvSpPr>
        <p:spPr bwMode="auto">
          <a:xfrm>
            <a:off x="4840288" y="5937250"/>
            <a:ext cx="246062" cy="246063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9.12, step 3</a:t>
            </a:r>
          </a:p>
        </p:txBody>
      </p:sp>
      <p:pic>
        <p:nvPicPr>
          <p:cNvPr id="93204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93205" name="Rectangle 21"/>
          <p:cNvSpPr>
            <a:spLocks noChangeArrowheads="1"/>
          </p:cNvSpPr>
          <p:nvPr/>
        </p:nvSpPr>
        <p:spPr bwMode="auto">
          <a:xfrm>
            <a:off x="5165725" y="5903913"/>
            <a:ext cx="3530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The power (working) stroke.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3206" name="Rectangle 22"/>
          <p:cNvSpPr>
            <a:spLocks noChangeArrowheads="1"/>
          </p:cNvSpPr>
          <p:nvPr/>
        </p:nvSpPr>
        <p:spPr bwMode="auto">
          <a:xfrm>
            <a:off x="6946900" y="3654425"/>
            <a:ext cx="520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3207" name="Rectangle 23"/>
          <p:cNvSpPr>
            <a:spLocks noChangeArrowheads="1"/>
          </p:cNvSpPr>
          <p:nvPr/>
        </p:nvSpPr>
        <p:spPr bwMode="auto">
          <a:xfrm>
            <a:off x="6915150" y="4097338"/>
            <a:ext cx="223838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140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</p:txBody>
      </p:sp>
      <p:sp>
        <p:nvSpPr>
          <p:cNvPr id="93208" name="Oval 24"/>
          <p:cNvSpPr>
            <a:spLocks noChangeArrowheads="1"/>
          </p:cNvSpPr>
          <p:nvPr/>
        </p:nvSpPr>
        <p:spPr bwMode="auto">
          <a:xfrm>
            <a:off x="4840288" y="5937250"/>
            <a:ext cx="246062" cy="246063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9.12, step 4</a:t>
            </a:r>
          </a:p>
        </p:txBody>
      </p:sp>
      <p:pic>
        <p:nvPicPr>
          <p:cNvPr id="9421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5149850" y="5873750"/>
            <a:ext cx="32258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Cross bridge detachment.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6737350" y="4149725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ATP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4219" name="Oval 11"/>
          <p:cNvSpPr>
            <a:spLocks noChangeArrowheads="1"/>
          </p:cNvSpPr>
          <p:nvPr/>
        </p:nvSpPr>
        <p:spPr bwMode="auto">
          <a:xfrm>
            <a:off x="4840288" y="5905500"/>
            <a:ext cx="246062" cy="246063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7629525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9.12, step 5</a:t>
            </a:r>
          </a:p>
        </p:txBody>
      </p:sp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5140325" y="5905500"/>
            <a:ext cx="3060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Cocking of myosin head.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7124700" y="4097338"/>
            <a:ext cx="1143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ATP</a:t>
            </a:r>
          </a:p>
          <a:p>
            <a:pPr algn="ctr"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hydrolysis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6775450" y="3883025"/>
            <a:ext cx="520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6723063" y="4176713"/>
            <a:ext cx="223837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140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</p:txBody>
      </p:sp>
      <p:sp>
        <p:nvSpPr>
          <p:cNvPr id="95244" name="Oval 12"/>
          <p:cNvSpPr>
            <a:spLocks noChangeArrowheads="1"/>
          </p:cNvSpPr>
          <p:nvPr/>
        </p:nvSpPr>
        <p:spPr bwMode="auto">
          <a:xfrm>
            <a:off x="4840288" y="5937250"/>
            <a:ext cx="246062" cy="246063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>
                <a:solidFill>
                  <a:srgbClr val="0092C8"/>
                </a:solidFill>
                <a:latin typeface="Arial Black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9.12</a:t>
            </a:r>
          </a:p>
        </p:txBody>
      </p:sp>
      <p:pic>
        <p:nvPicPr>
          <p:cNvPr id="96265" name="Picture 9"/>
          <p:cNvPicPr>
            <a:picLocks noChangeAspect="1" noChangeArrowheads="1"/>
          </p:cNvPicPr>
          <p:nvPr/>
        </p:nvPicPr>
        <p:blipFill>
          <a:blip r:embed="rId2" cstate="print"/>
          <a:srcRect l="17975" r="17995"/>
          <a:stretch>
            <a:fillRect/>
          </a:stretch>
        </p:blipFill>
        <p:spPr bwMode="auto">
          <a:xfrm>
            <a:off x="1935163" y="493713"/>
            <a:ext cx="5270500" cy="5868987"/>
          </a:xfrm>
          <a:prstGeom prst="rect">
            <a:avLst/>
          </a:prstGeom>
          <a:noFill/>
        </p:spPr>
      </p:pic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3738563" y="2589213"/>
            <a:ext cx="173037" cy="1730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96267" name="Freeform 11"/>
          <p:cNvSpPr>
            <a:spLocks/>
          </p:cNvSpPr>
          <p:nvPr/>
        </p:nvSpPr>
        <p:spPr bwMode="auto">
          <a:xfrm>
            <a:off x="4529138" y="1317625"/>
            <a:ext cx="49212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0"/>
              </a:cxn>
              <a:cxn ang="0">
                <a:pos x="31" y="2"/>
              </a:cxn>
              <a:cxn ang="0">
                <a:pos x="31" y="122"/>
              </a:cxn>
            </a:cxnLst>
            <a:rect l="0" t="0" r="r" b="b"/>
            <a:pathLst>
              <a:path w="31" h="122">
                <a:moveTo>
                  <a:pt x="0" y="0"/>
                </a:moveTo>
                <a:lnTo>
                  <a:pt x="31" y="0"/>
                </a:lnTo>
                <a:lnTo>
                  <a:pt x="31" y="2"/>
                </a:lnTo>
                <a:lnTo>
                  <a:pt x="31" y="12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68" name="Line 12"/>
          <p:cNvSpPr>
            <a:spLocks noChangeShapeType="1"/>
          </p:cNvSpPr>
          <p:nvPr/>
        </p:nvSpPr>
        <p:spPr bwMode="auto">
          <a:xfrm>
            <a:off x="3910013" y="1362075"/>
            <a:ext cx="1587" cy="10160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 flipH="1">
            <a:off x="4189413" y="1831975"/>
            <a:ext cx="2698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70" name="Freeform 14"/>
          <p:cNvSpPr>
            <a:spLocks/>
          </p:cNvSpPr>
          <p:nvPr/>
        </p:nvSpPr>
        <p:spPr bwMode="auto">
          <a:xfrm>
            <a:off x="4173538" y="2409825"/>
            <a:ext cx="168275" cy="73025"/>
          </a:xfrm>
          <a:custGeom>
            <a:avLst/>
            <a:gdLst/>
            <a:ahLst/>
            <a:cxnLst>
              <a:cxn ang="0">
                <a:pos x="106" y="46"/>
              </a:cxn>
              <a:cxn ang="0">
                <a:pos x="40" y="46"/>
              </a:cxn>
              <a:cxn ang="0">
                <a:pos x="0" y="0"/>
              </a:cxn>
            </a:cxnLst>
            <a:rect l="0" t="0" r="r" b="b"/>
            <a:pathLst>
              <a:path w="106" h="46">
                <a:moveTo>
                  <a:pt x="106" y="46"/>
                </a:moveTo>
                <a:lnTo>
                  <a:pt x="40" y="4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 flipV="1">
            <a:off x="4959350" y="1165225"/>
            <a:ext cx="1588" cy="2317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72" name="Line 16"/>
          <p:cNvSpPr>
            <a:spLocks noChangeShapeType="1"/>
          </p:cNvSpPr>
          <p:nvPr/>
        </p:nvSpPr>
        <p:spPr bwMode="auto">
          <a:xfrm flipH="1">
            <a:off x="5032375" y="2257425"/>
            <a:ext cx="2190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73" name="Rectangle 17"/>
          <p:cNvSpPr>
            <a:spLocks noChangeArrowheads="1"/>
          </p:cNvSpPr>
          <p:nvPr/>
        </p:nvSpPr>
        <p:spPr bwMode="auto">
          <a:xfrm>
            <a:off x="3813175" y="1239838"/>
            <a:ext cx="285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Actin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3933825" y="2582863"/>
            <a:ext cx="14668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Cross bridge formation.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6275" name="Rectangle 19"/>
          <p:cNvSpPr>
            <a:spLocks noChangeArrowheads="1"/>
          </p:cNvSpPr>
          <p:nvPr/>
        </p:nvSpPr>
        <p:spPr bwMode="auto">
          <a:xfrm>
            <a:off x="2352675" y="4246563"/>
            <a:ext cx="15303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Cocking of myosin head.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6276" name="Rectangle 20"/>
          <p:cNvSpPr>
            <a:spLocks noChangeArrowheads="1"/>
          </p:cNvSpPr>
          <p:nvPr/>
        </p:nvSpPr>
        <p:spPr bwMode="auto">
          <a:xfrm>
            <a:off x="5527675" y="4224338"/>
            <a:ext cx="1327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The power (working) </a:t>
            </a:r>
          </a:p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stroke.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6277" name="Rectangle 21"/>
          <p:cNvSpPr>
            <a:spLocks noChangeArrowheads="1"/>
          </p:cNvSpPr>
          <p:nvPr/>
        </p:nvSpPr>
        <p:spPr bwMode="auto">
          <a:xfrm>
            <a:off x="3927475" y="5891213"/>
            <a:ext cx="825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Cross bridge </a:t>
            </a:r>
          </a:p>
          <a:p>
            <a:pPr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detachment.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6278" name="Rectangle 22"/>
          <p:cNvSpPr>
            <a:spLocks noChangeArrowheads="1"/>
          </p:cNvSpPr>
          <p:nvPr/>
        </p:nvSpPr>
        <p:spPr bwMode="auto">
          <a:xfrm>
            <a:off x="4289425" y="1230313"/>
            <a:ext cx="2333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79" name="Rectangle 23"/>
          <p:cNvSpPr>
            <a:spLocks noChangeArrowheads="1"/>
          </p:cNvSpPr>
          <p:nvPr/>
        </p:nvSpPr>
        <p:spPr bwMode="auto">
          <a:xfrm>
            <a:off x="3784600" y="1766888"/>
            <a:ext cx="6858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Myosin</a:t>
            </a:r>
          </a:p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cross bridge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5264150" y="2195513"/>
            <a:ext cx="4381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Thick </a:t>
            </a:r>
          </a:p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81" name="Rectangle 25"/>
          <p:cNvSpPr>
            <a:spLocks noChangeArrowheads="1"/>
          </p:cNvSpPr>
          <p:nvPr/>
        </p:nvSpPr>
        <p:spPr bwMode="auto">
          <a:xfrm>
            <a:off x="4546600" y="1042988"/>
            <a:ext cx="711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Thin filament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82" name="Rectangle 26"/>
          <p:cNvSpPr>
            <a:spLocks noChangeArrowheads="1"/>
          </p:cNvSpPr>
          <p:nvPr/>
        </p:nvSpPr>
        <p:spPr bwMode="auto">
          <a:xfrm>
            <a:off x="4638675" y="1709738"/>
            <a:ext cx="2032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700">
              <a:latin typeface="Arial" pitchFamily="34" charset="0"/>
            </a:endParaRPr>
          </a:p>
        </p:txBody>
      </p:sp>
      <p:sp>
        <p:nvSpPr>
          <p:cNvPr id="96283" name="Rectangle 27"/>
          <p:cNvSpPr>
            <a:spLocks noChangeArrowheads="1"/>
          </p:cNvSpPr>
          <p:nvPr/>
        </p:nvSpPr>
        <p:spPr bwMode="auto">
          <a:xfrm>
            <a:off x="4365625" y="2417763"/>
            <a:ext cx="393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Myosin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84" name="Rectangle 28"/>
          <p:cNvSpPr>
            <a:spLocks noChangeArrowheads="1"/>
          </p:cNvSpPr>
          <p:nvPr/>
        </p:nvSpPr>
        <p:spPr bwMode="auto">
          <a:xfrm>
            <a:off x="4616450" y="1817688"/>
            <a:ext cx="8413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700" baseline="-25000">
                <a:solidFill>
                  <a:schemeClr val="bg1"/>
                </a:solidFill>
                <a:latin typeface="Arial Black" pitchFamily="34" charset="0"/>
              </a:rPr>
              <a:t>i</a:t>
            </a:r>
            <a:endParaRPr lang="en-US" sz="7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96285" name="Rectangle 29"/>
          <p:cNvSpPr>
            <a:spLocks noChangeArrowheads="1"/>
          </p:cNvSpPr>
          <p:nvPr/>
        </p:nvSpPr>
        <p:spPr bwMode="auto">
          <a:xfrm>
            <a:off x="3016250" y="3544888"/>
            <a:ext cx="5715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ATP</a:t>
            </a:r>
          </a:p>
          <a:p>
            <a:pPr algn="ctr"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hydrolysis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6286" name="Rectangle 30"/>
          <p:cNvSpPr>
            <a:spLocks noChangeArrowheads="1"/>
          </p:cNvSpPr>
          <p:nvPr/>
        </p:nvSpPr>
        <p:spPr bwMode="auto">
          <a:xfrm>
            <a:off x="4524375" y="5218113"/>
            <a:ext cx="17621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ATP</a:t>
            </a:r>
            <a:endParaRPr lang="en-US" sz="700" b="1">
              <a:latin typeface="Arial" pitchFamily="34" charset="0"/>
            </a:endParaRPr>
          </a:p>
        </p:txBody>
      </p:sp>
      <p:sp>
        <p:nvSpPr>
          <p:cNvPr id="96287" name="Rectangle 31"/>
          <p:cNvSpPr>
            <a:spLocks noChangeArrowheads="1"/>
          </p:cNvSpPr>
          <p:nvPr/>
        </p:nvSpPr>
        <p:spPr bwMode="auto">
          <a:xfrm>
            <a:off x="5962650" y="5033963"/>
            <a:ext cx="17621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ATP</a:t>
            </a:r>
            <a:endParaRPr lang="en-US" sz="700" b="1">
              <a:latin typeface="Arial" pitchFamily="34" charset="0"/>
            </a:endParaRPr>
          </a:p>
        </p:txBody>
      </p:sp>
      <p:sp>
        <p:nvSpPr>
          <p:cNvPr id="96288" name="Oval 32"/>
          <p:cNvSpPr>
            <a:spLocks noChangeArrowheads="1"/>
          </p:cNvSpPr>
          <p:nvPr/>
        </p:nvSpPr>
        <p:spPr bwMode="auto">
          <a:xfrm>
            <a:off x="5314950" y="4238625"/>
            <a:ext cx="173038" cy="17303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96289" name="Oval 33"/>
          <p:cNvSpPr>
            <a:spLocks noChangeArrowheads="1"/>
          </p:cNvSpPr>
          <p:nvPr/>
        </p:nvSpPr>
        <p:spPr bwMode="auto">
          <a:xfrm>
            <a:off x="2138363" y="4238625"/>
            <a:ext cx="173037" cy="17303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96290" name="Oval 34"/>
          <p:cNvSpPr>
            <a:spLocks noChangeArrowheads="1"/>
          </p:cNvSpPr>
          <p:nvPr/>
        </p:nvSpPr>
        <p:spPr bwMode="auto">
          <a:xfrm>
            <a:off x="3722688" y="5894388"/>
            <a:ext cx="173037" cy="1730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9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900">
              <a:latin typeface="Arial" pitchFamily="34" charset="0"/>
            </a:endParaRPr>
          </a:p>
        </p:txBody>
      </p:sp>
      <p:sp>
        <p:nvSpPr>
          <p:cNvPr id="96291" name="Rectangle 35"/>
          <p:cNvSpPr>
            <a:spLocks noChangeArrowheads="1"/>
          </p:cNvSpPr>
          <p:nvPr/>
        </p:nvSpPr>
        <p:spPr bwMode="auto">
          <a:xfrm>
            <a:off x="6200775" y="3357563"/>
            <a:ext cx="2032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700">
              <a:latin typeface="Arial" pitchFamily="34" charset="0"/>
            </a:endParaRPr>
          </a:p>
        </p:txBody>
      </p:sp>
      <p:sp>
        <p:nvSpPr>
          <p:cNvPr id="96292" name="Rectangle 36"/>
          <p:cNvSpPr>
            <a:spLocks noChangeArrowheads="1"/>
          </p:cNvSpPr>
          <p:nvPr/>
        </p:nvSpPr>
        <p:spPr bwMode="auto">
          <a:xfrm>
            <a:off x="6194425" y="3529013"/>
            <a:ext cx="8413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700" baseline="-2500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</p:txBody>
      </p:sp>
      <p:sp>
        <p:nvSpPr>
          <p:cNvPr id="96293" name="Rectangle 37"/>
          <p:cNvSpPr>
            <a:spLocks noChangeArrowheads="1"/>
          </p:cNvSpPr>
          <p:nvPr/>
        </p:nvSpPr>
        <p:spPr bwMode="auto">
          <a:xfrm>
            <a:off x="2949575" y="3443288"/>
            <a:ext cx="2032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rgbClr val="FFFFFF"/>
                </a:solidFill>
                <a:latin typeface="Arial Black" pitchFamily="34" charset="0"/>
              </a:rPr>
              <a:t>ADP</a:t>
            </a:r>
            <a:endParaRPr lang="en-US" sz="700">
              <a:latin typeface="Arial" pitchFamily="34" charset="0"/>
            </a:endParaRPr>
          </a:p>
        </p:txBody>
      </p:sp>
      <p:sp>
        <p:nvSpPr>
          <p:cNvPr id="96294" name="Rectangle 38"/>
          <p:cNvSpPr>
            <a:spLocks noChangeArrowheads="1"/>
          </p:cNvSpPr>
          <p:nvPr/>
        </p:nvSpPr>
        <p:spPr bwMode="auto">
          <a:xfrm>
            <a:off x="2927350" y="3551238"/>
            <a:ext cx="8413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70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sz="700" baseline="-2500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ServDisk_02:Marieb_8e_TA_MM:Marieb8_IRDVD:Marieb8_PPT:Marieb8_Lects:Marieb_Lect_Des_App-blank.pot</Template>
  <TotalTime>6087</TotalTime>
  <Words>3003</Words>
  <Application>Microsoft Office PowerPoint</Application>
  <PresentationFormat>On-screen Show (4:3)</PresentationFormat>
  <Paragraphs>964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Marieb_Lect_Design_Approved</vt:lpstr>
      <vt:lpstr>Marieb_Lect_Des_App-blank</vt:lpstr>
      <vt:lpstr>9   </vt:lpstr>
      <vt:lpstr>Three Types of Muscle Tissue</vt:lpstr>
      <vt:lpstr>Three Types of Muscle Tissue</vt:lpstr>
      <vt:lpstr>Three Types of Muscle Tissue</vt:lpstr>
      <vt:lpstr>PowerPoint Presentation</vt:lpstr>
      <vt:lpstr>Special Characteristics of Muscle Tissue</vt:lpstr>
      <vt:lpstr>Muscle Functions</vt:lpstr>
      <vt:lpstr>Skeletal Muscle</vt:lpstr>
      <vt:lpstr>Skeletal Muscle</vt:lpstr>
      <vt:lpstr>PowerPoint Presentation</vt:lpstr>
      <vt:lpstr>Skeletal Muscle: Attachments</vt:lpstr>
      <vt:lpstr>PowerPoint Presentation</vt:lpstr>
      <vt:lpstr>Microscopic Anatomy of a Skeletal Muscle Fiber</vt:lpstr>
      <vt:lpstr>Myofibrils</vt:lpstr>
      <vt:lpstr>PowerPoint Presentation</vt:lpstr>
      <vt:lpstr>PowerPoint Presentation</vt:lpstr>
      <vt:lpstr>Sarcomere</vt:lpstr>
      <vt:lpstr>Features of a Sarcomere</vt:lpstr>
      <vt:lpstr>Dystrophin</vt:lpstr>
      <vt:lpstr>PowerPoint Presentation</vt:lpstr>
      <vt:lpstr>Ultrastructure of Thick Filament</vt:lpstr>
      <vt:lpstr>Ultrastructure of Thin Filament</vt:lpstr>
      <vt:lpstr>PowerPoint Presentation</vt:lpstr>
      <vt:lpstr>PowerPoint Presentation</vt:lpstr>
      <vt:lpstr>PowerPoint Presentation</vt:lpstr>
      <vt:lpstr> Sarcoplasmic Reticulum (SR)</vt:lpstr>
      <vt:lpstr>T Tubules</vt:lpstr>
      <vt:lpstr>PowerPoint Presentation</vt:lpstr>
      <vt:lpstr>Triad Relationships</vt:lpstr>
      <vt:lpstr>Contraction</vt:lpstr>
      <vt:lpstr>Sliding Filament Model of Contraction</vt:lpstr>
      <vt:lpstr>PowerPoint Presentation</vt:lpstr>
      <vt:lpstr>Requirements for Skeletal Muscle Contraction</vt:lpstr>
      <vt:lpstr>Events at the Neuromuscular Junction </vt:lpstr>
      <vt:lpstr>PowerPoint Presentation</vt:lpstr>
      <vt:lpstr>Neuromuscular Junction</vt:lpstr>
      <vt:lpstr>Events at the Neuromuscular Junction</vt:lpstr>
      <vt:lpstr>PowerPoint Presentation</vt:lpstr>
      <vt:lpstr>Destruction of Acetylcholine</vt:lpstr>
      <vt:lpstr>Events in Generation of an Action Potential</vt:lpstr>
      <vt:lpstr>Events in Generation of an Action Potential</vt:lpstr>
      <vt:lpstr>Events in Generation of an Action Potential</vt:lpstr>
      <vt:lpstr>Events in Generation of an Action Potential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Excitation-Contraction (E-C) Coupling</vt:lpstr>
      <vt:lpstr>Events of Excitation-Contraction (E-C) Coupling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Role of Calcium (Ca2+) in Contraction</vt:lpstr>
      <vt:lpstr>Role of Calcium (Ca2+) in Contraction</vt:lpstr>
      <vt:lpstr>Cross Bridge Cycle</vt:lpstr>
      <vt:lpstr>Cross Bridge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뿿�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  </dc:title>
  <dc:creator>R U</dc:creator>
  <cp:lastModifiedBy>User</cp:lastModifiedBy>
  <cp:revision>27</cp:revision>
  <dcterms:created xsi:type="dcterms:W3CDTF">2009-01-15T19:14:23Z</dcterms:created>
  <dcterms:modified xsi:type="dcterms:W3CDTF">2017-10-19T12:55:58Z</dcterms:modified>
</cp:coreProperties>
</file>