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1" r:id="rId2"/>
  </p:sldMasterIdLst>
  <p:handoutMasterIdLst>
    <p:handoutMasterId r:id="rId70"/>
  </p:handoutMasterIdLst>
  <p:sldIdLst>
    <p:sldId id="256" r:id="rId3"/>
    <p:sldId id="257" r:id="rId4"/>
    <p:sldId id="302" r:id="rId5"/>
    <p:sldId id="258" r:id="rId6"/>
    <p:sldId id="259" r:id="rId7"/>
    <p:sldId id="260" r:id="rId8"/>
    <p:sldId id="261" r:id="rId9"/>
    <p:sldId id="303" r:id="rId10"/>
    <p:sldId id="262" r:id="rId11"/>
    <p:sldId id="263" r:id="rId12"/>
    <p:sldId id="264" r:id="rId13"/>
    <p:sldId id="304" r:id="rId14"/>
    <p:sldId id="265" r:id="rId15"/>
    <p:sldId id="266" r:id="rId16"/>
    <p:sldId id="267" r:id="rId17"/>
    <p:sldId id="268" r:id="rId18"/>
    <p:sldId id="269" r:id="rId19"/>
    <p:sldId id="270" r:id="rId20"/>
    <p:sldId id="271" r:id="rId21"/>
    <p:sldId id="272" r:id="rId22"/>
    <p:sldId id="301" r:id="rId23"/>
    <p:sldId id="273" r:id="rId24"/>
    <p:sldId id="274" r:id="rId25"/>
    <p:sldId id="275" r:id="rId26"/>
    <p:sldId id="276" r:id="rId27"/>
    <p:sldId id="277" r:id="rId28"/>
    <p:sldId id="278" r:id="rId29"/>
    <p:sldId id="305" r:id="rId30"/>
    <p:sldId id="322" r:id="rId31"/>
    <p:sldId id="279" r:id="rId32"/>
    <p:sldId id="280" r:id="rId33"/>
    <p:sldId id="281" r:id="rId34"/>
    <p:sldId id="282" r:id="rId35"/>
    <p:sldId id="283" r:id="rId36"/>
    <p:sldId id="284" r:id="rId37"/>
    <p:sldId id="306" r:id="rId38"/>
    <p:sldId id="285" r:id="rId39"/>
    <p:sldId id="307" r:id="rId40"/>
    <p:sldId id="308" r:id="rId41"/>
    <p:sldId id="309" r:id="rId42"/>
    <p:sldId id="310" r:id="rId43"/>
    <p:sldId id="311" r:id="rId44"/>
    <p:sldId id="312" r:id="rId45"/>
    <p:sldId id="321" r:id="rId46"/>
    <p:sldId id="286" r:id="rId47"/>
    <p:sldId id="287" r:id="rId48"/>
    <p:sldId id="288" r:id="rId49"/>
    <p:sldId id="289" r:id="rId50"/>
    <p:sldId id="290" r:id="rId51"/>
    <p:sldId id="291" r:id="rId52"/>
    <p:sldId id="292" r:id="rId53"/>
    <p:sldId id="293" r:id="rId54"/>
    <p:sldId id="294" r:id="rId55"/>
    <p:sldId id="295" r:id="rId56"/>
    <p:sldId id="296" r:id="rId57"/>
    <p:sldId id="297" r:id="rId58"/>
    <p:sldId id="313" r:id="rId59"/>
    <p:sldId id="314" r:id="rId60"/>
    <p:sldId id="315" r:id="rId61"/>
    <p:sldId id="316" r:id="rId62"/>
    <p:sldId id="317" r:id="rId63"/>
    <p:sldId id="298" r:id="rId64"/>
    <p:sldId id="318" r:id="rId65"/>
    <p:sldId id="319" r:id="rId66"/>
    <p:sldId id="299" r:id="rId67"/>
    <p:sldId id="300" r:id="rId68"/>
    <p:sldId id="320" r:id="rId69"/>
  </p:sldIdLst>
  <p:sldSz cx="9144000" cy="6858000" type="screen4x3"/>
  <p:notesSz cx="6858000" cy="9144000"/>
  <p:defaultTextStyle>
    <a:defPPr>
      <a:defRPr lang="en-US"/>
    </a:defPPr>
    <a:lvl1pPr algn="l" rtl="0" eaLnBrk="0" fontAlgn="base" hangingPunct="0">
      <a:spcBef>
        <a:spcPct val="0"/>
      </a:spcBef>
      <a:spcAft>
        <a:spcPct val="0"/>
      </a:spcAft>
      <a:defRPr sz="2400" b="1" kern="1200">
        <a:solidFill>
          <a:schemeClr val="tx1"/>
        </a:solidFill>
        <a:latin typeface="Times" charset="0"/>
        <a:ea typeface="+mn-ea"/>
        <a:cs typeface="+mn-cs"/>
      </a:defRPr>
    </a:lvl1pPr>
    <a:lvl2pPr marL="457200" algn="l" rtl="0" eaLnBrk="0" fontAlgn="base" hangingPunct="0">
      <a:spcBef>
        <a:spcPct val="0"/>
      </a:spcBef>
      <a:spcAft>
        <a:spcPct val="0"/>
      </a:spcAft>
      <a:defRPr sz="2400" b="1" kern="1200">
        <a:solidFill>
          <a:schemeClr val="tx1"/>
        </a:solidFill>
        <a:latin typeface="Times" charset="0"/>
        <a:ea typeface="+mn-ea"/>
        <a:cs typeface="+mn-cs"/>
      </a:defRPr>
    </a:lvl2pPr>
    <a:lvl3pPr marL="914400" algn="l" rtl="0" eaLnBrk="0" fontAlgn="base" hangingPunct="0">
      <a:spcBef>
        <a:spcPct val="0"/>
      </a:spcBef>
      <a:spcAft>
        <a:spcPct val="0"/>
      </a:spcAft>
      <a:defRPr sz="2400" b="1" kern="1200">
        <a:solidFill>
          <a:schemeClr val="tx1"/>
        </a:solidFill>
        <a:latin typeface="Times" charset="0"/>
        <a:ea typeface="+mn-ea"/>
        <a:cs typeface="+mn-cs"/>
      </a:defRPr>
    </a:lvl3pPr>
    <a:lvl4pPr marL="1371600" algn="l" rtl="0" eaLnBrk="0" fontAlgn="base" hangingPunct="0">
      <a:spcBef>
        <a:spcPct val="0"/>
      </a:spcBef>
      <a:spcAft>
        <a:spcPct val="0"/>
      </a:spcAft>
      <a:defRPr sz="2400" b="1" kern="1200">
        <a:solidFill>
          <a:schemeClr val="tx1"/>
        </a:solidFill>
        <a:latin typeface="Times" charset="0"/>
        <a:ea typeface="+mn-ea"/>
        <a:cs typeface="+mn-cs"/>
      </a:defRPr>
    </a:lvl4pPr>
    <a:lvl5pPr marL="1828800" algn="l" rtl="0" eaLnBrk="0" fontAlgn="base" hangingPunct="0">
      <a:spcBef>
        <a:spcPct val="0"/>
      </a:spcBef>
      <a:spcAft>
        <a:spcPct val="0"/>
      </a:spcAft>
      <a:defRPr sz="2400" b="1" kern="1200">
        <a:solidFill>
          <a:schemeClr val="tx1"/>
        </a:solidFill>
        <a:latin typeface="Times" charset="0"/>
        <a:ea typeface="+mn-ea"/>
        <a:cs typeface="+mn-cs"/>
      </a:defRPr>
    </a:lvl5pPr>
    <a:lvl6pPr marL="2286000" algn="l" defTabSz="914400" rtl="0" eaLnBrk="1" latinLnBrk="0" hangingPunct="1">
      <a:defRPr sz="2400" b="1" kern="1200">
        <a:solidFill>
          <a:schemeClr val="tx1"/>
        </a:solidFill>
        <a:latin typeface="Times" charset="0"/>
        <a:ea typeface="+mn-ea"/>
        <a:cs typeface="+mn-cs"/>
      </a:defRPr>
    </a:lvl6pPr>
    <a:lvl7pPr marL="2743200" algn="l" defTabSz="914400" rtl="0" eaLnBrk="1" latinLnBrk="0" hangingPunct="1">
      <a:defRPr sz="2400" b="1" kern="1200">
        <a:solidFill>
          <a:schemeClr val="tx1"/>
        </a:solidFill>
        <a:latin typeface="Times" charset="0"/>
        <a:ea typeface="+mn-ea"/>
        <a:cs typeface="+mn-cs"/>
      </a:defRPr>
    </a:lvl7pPr>
    <a:lvl8pPr marL="3200400" algn="l" defTabSz="914400" rtl="0" eaLnBrk="1" latinLnBrk="0" hangingPunct="1">
      <a:defRPr sz="2400" b="1" kern="1200">
        <a:solidFill>
          <a:schemeClr val="tx1"/>
        </a:solidFill>
        <a:latin typeface="Times" charset="0"/>
        <a:ea typeface="+mn-ea"/>
        <a:cs typeface="+mn-cs"/>
      </a:defRPr>
    </a:lvl8pPr>
    <a:lvl9pPr marL="3657600" algn="l" defTabSz="914400" rtl="0" eaLnBrk="1" latinLnBrk="0" hangingPunct="1">
      <a:defRPr sz="2400" b="1"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69" autoAdjust="0"/>
    <p:restoredTop sz="95446" autoAdjust="0"/>
  </p:normalViewPr>
  <p:slideViewPr>
    <p:cSldViewPr>
      <p:cViewPr varScale="1">
        <p:scale>
          <a:sx n="75" d="100"/>
          <a:sy n="75" d="100"/>
        </p:scale>
        <p:origin x="-108" y="-7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97F1F12-7110-4E46-8C10-20718AB9F0F6}" type="datetimeFigureOut">
              <a:rPr lang="en-US" smtClean="0"/>
              <a:pPr/>
              <a:t>10/17/2017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707B698-CEB6-43AB-8315-024879B4C341}" type="slidenum">
              <a:rPr lang="en-US" smtClean="0"/>
              <a:pPr/>
              <a:t>‹#›</a:t>
            </a:fld>
            <a:endParaRPr lang="en-US"/>
          </a:p>
        </p:txBody>
      </p:sp>
    </p:spTree>
    <p:extLst>
      <p:ext uri="{BB962C8B-B14F-4D97-AF65-F5344CB8AC3E}">
        <p14:creationId xmlns:p14="http://schemas.microsoft.com/office/powerpoint/2010/main" val="419965888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82947"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82948"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82949"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82950"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b="0">
                <a:solidFill>
                  <a:srgbClr val="2A3872"/>
                </a:solidFill>
                <a:latin typeface="Arial" pitchFamily="34" charset="0"/>
              </a:rPr>
              <a:t>PowerPoint</a:t>
            </a:r>
            <a:r>
              <a:rPr lang="en-US" sz="2000" b="0" baseline="30000">
                <a:solidFill>
                  <a:srgbClr val="2A3872"/>
                </a:solidFill>
                <a:latin typeface="Arial" pitchFamily="34" charset="0"/>
              </a:rPr>
              <a:t>®</a:t>
            </a:r>
            <a:r>
              <a:rPr lang="en-US" sz="2000" b="0">
                <a:solidFill>
                  <a:srgbClr val="2A3872"/>
                </a:solidFill>
                <a:latin typeface="Arial" pitchFamily="34" charset="0"/>
              </a:rPr>
              <a:t> Lecture Slides </a:t>
            </a:r>
          </a:p>
          <a:p>
            <a:r>
              <a:rPr lang="en-US" sz="2000" b="0">
                <a:latin typeface="Arial" pitchFamily="34" charset="0"/>
              </a:rPr>
              <a:t>prepared by </a:t>
            </a:r>
          </a:p>
          <a:p>
            <a:r>
              <a:rPr lang="en-US" sz="2000" b="0">
                <a:latin typeface="Arial" pitchFamily="34" charset="0"/>
              </a:rPr>
              <a:t>Janice Meeking, </a:t>
            </a:r>
          </a:p>
          <a:p>
            <a:r>
              <a:rPr lang="en-US" sz="2000" b="0">
                <a:latin typeface="Arial" pitchFamily="34" charset="0"/>
              </a:rPr>
              <a:t>Mount Royal College</a:t>
            </a:r>
          </a:p>
        </p:txBody>
      </p:sp>
      <p:sp>
        <p:nvSpPr>
          <p:cNvPr id="82951"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pitchFamily="2" charset="2"/>
              <a:buNone/>
            </a:pPr>
            <a:r>
              <a:rPr lang="en-US" sz="1800">
                <a:latin typeface="Arial" pitchFamily="34" charset="0"/>
              </a:rPr>
              <a:t>C H A P T E R</a:t>
            </a:r>
          </a:p>
        </p:txBody>
      </p:sp>
      <p:sp>
        <p:nvSpPr>
          <p:cNvPr id="82952"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82953"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82954"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b="0">
                <a:solidFill>
                  <a:schemeClr val="bg1"/>
                </a:solidFill>
                <a:latin typeface="Arial" pitchFamily="34" charset="0"/>
              </a:rPr>
              <a:t>Copyright © 2010 Pearson Education,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6018" name="Picture 2"/>
          <p:cNvPicPr>
            <a:picLocks noChangeAspect="1" noChangeArrowheads="1"/>
          </p:cNvPicPr>
          <p:nvPr/>
        </p:nvPicPr>
        <p:blipFill>
          <a:blip r:embed="rId2" cstate="print"/>
          <a:srcRect l="4555"/>
          <a:stretch>
            <a:fillRect/>
          </a:stretch>
        </p:blipFill>
        <p:spPr bwMode="auto">
          <a:xfrm>
            <a:off x="0" y="0"/>
            <a:ext cx="5422900" cy="6858000"/>
          </a:xfrm>
          <a:prstGeom prst="rect">
            <a:avLst/>
          </a:prstGeom>
          <a:noFill/>
        </p:spPr>
      </p:pic>
      <p:sp>
        <p:nvSpPr>
          <p:cNvPr id="86019" name="Rectangle 3"/>
          <p:cNvSpPr>
            <a:spLocks noChangeArrowheads="1"/>
          </p:cNvSpPr>
          <p:nvPr/>
        </p:nvSpPr>
        <p:spPr bwMode="auto">
          <a:xfrm>
            <a:off x="5399088" y="0"/>
            <a:ext cx="3744912" cy="6858000"/>
          </a:xfrm>
          <a:prstGeom prst="rect">
            <a:avLst/>
          </a:prstGeom>
          <a:solidFill>
            <a:srgbClr val="D39B51"/>
          </a:solidFill>
          <a:ln w="9525">
            <a:solidFill>
              <a:schemeClr val="tx1"/>
            </a:solidFill>
            <a:miter lim="800000"/>
            <a:headEnd/>
            <a:tailEnd/>
          </a:ln>
          <a:effectLst/>
        </p:spPr>
        <p:txBody>
          <a:bodyPr wrap="none" anchor="ctr"/>
          <a:lstStyle/>
          <a:p>
            <a:endParaRPr lang="en-US"/>
          </a:p>
        </p:txBody>
      </p:sp>
      <p:sp>
        <p:nvSpPr>
          <p:cNvPr id="86020" name="Rectangle 4"/>
          <p:cNvSpPr>
            <a:spLocks noGrp="1" noChangeArrowheads="1"/>
          </p:cNvSpPr>
          <p:nvPr>
            <p:ph type="ctrTitle"/>
          </p:nvPr>
        </p:nvSpPr>
        <p:spPr>
          <a:xfrm>
            <a:off x="7469188" y="2079625"/>
            <a:ext cx="1446212" cy="1414463"/>
          </a:xfrm>
        </p:spPr>
        <p:txBody>
          <a:bodyPr/>
          <a:lstStyle>
            <a:lvl1pPr>
              <a:defRPr sz="7200" i="1">
                <a:solidFill>
                  <a:srgbClr val="4978A3"/>
                </a:solidFill>
              </a:defRPr>
            </a:lvl1pPr>
          </a:lstStyle>
          <a:p>
            <a:r>
              <a:rPr lang="en-US"/>
              <a:t>Click to edit Master title style</a:t>
            </a:r>
          </a:p>
        </p:txBody>
      </p:sp>
      <p:sp>
        <p:nvSpPr>
          <p:cNvPr id="86021" name="Rectangle 5"/>
          <p:cNvSpPr>
            <a:spLocks noGrp="1" noChangeArrowheads="1"/>
          </p:cNvSpPr>
          <p:nvPr>
            <p:ph type="subTitle" idx="1"/>
          </p:nvPr>
        </p:nvSpPr>
        <p:spPr>
          <a:xfrm>
            <a:off x="5756275" y="4086225"/>
            <a:ext cx="3113088" cy="2286000"/>
          </a:xfrm>
        </p:spPr>
        <p:txBody>
          <a:bodyPr/>
          <a:lstStyle>
            <a:lvl1pPr marL="0" indent="0">
              <a:lnSpc>
                <a:spcPct val="90000"/>
              </a:lnSpc>
              <a:buFont typeface="Times" charset="0"/>
              <a:buNone/>
              <a:defRPr sz="3500">
                <a:solidFill>
                  <a:schemeClr val="bg1"/>
                </a:solidFill>
              </a:defRPr>
            </a:lvl1pPr>
          </a:lstStyle>
          <a:p>
            <a:r>
              <a:rPr lang="en-US"/>
              <a:t>Click to edit Master subtitle style</a:t>
            </a:r>
          </a:p>
        </p:txBody>
      </p:sp>
      <p:sp>
        <p:nvSpPr>
          <p:cNvPr id="86022" name="Text Box 6"/>
          <p:cNvSpPr txBox="1">
            <a:spLocks noChangeArrowheads="1"/>
          </p:cNvSpPr>
          <p:nvPr/>
        </p:nvSpPr>
        <p:spPr bwMode="auto">
          <a:xfrm>
            <a:off x="5741988" y="274638"/>
            <a:ext cx="3302000" cy="1311275"/>
          </a:xfrm>
          <a:prstGeom prst="rect">
            <a:avLst/>
          </a:prstGeom>
          <a:noFill/>
          <a:ln w="9525">
            <a:noFill/>
            <a:miter lim="800000"/>
            <a:headEnd/>
            <a:tailEnd/>
          </a:ln>
          <a:effectLst/>
        </p:spPr>
        <p:txBody>
          <a:bodyPr>
            <a:spAutoFit/>
          </a:bodyPr>
          <a:lstStyle/>
          <a:p>
            <a:r>
              <a:rPr lang="en-US" sz="2000" b="0">
                <a:solidFill>
                  <a:srgbClr val="2A3872"/>
                </a:solidFill>
                <a:latin typeface="Arial" pitchFamily="34" charset="0"/>
              </a:rPr>
              <a:t>PowerPoint</a:t>
            </a:r>
            <a:r>
              <a:rPr lang="en-US" sz="2000" b="0" baseline="30000">
                <a:solidFill>
                  <a:srgbClr val="2A3872"/>
                </a:solidFill>
                <a:latin typeface="Arial" pitchFamily="34" charset="0"/>
              </a:rPr>
              <a:t>®</a:t>
            </a:r>
            <a:r>
              <a:rPr lang="en-US" sz="2000" b="0">
                <a:solidFill>
                  <a:srgbClr val="2A3872"/>
                </a:solidFill>
                <a:latin typeface="Arial" pitchFamily="34" charset="0"/>
              </a:rPr>
              <a:t> Lecture Slides </a:t>
            </a:r>
          </a:p>
          <a:p>
            <a:r>
              <a:rPr lang="en-US" sz="2000" b="0">
                <a:solidFill>
                  <a:schemeClr val="bg1"/>
                </a:solidFill>
                <a:latin typeface="Arial" pitchFamily="34" charset="0"/>
              </a:rPr>
              <a:t>prepared by Vince Austin, </a:t>
            </a:r>
          </a:p>
          <a:p>
            <a:r>
              <a:rPr lang="en-US" sz="2000" b="0">
                <a:solidFill>
                  <a:schemeClr val="bg1"/>
                </a:solidFill>
                <a:latin typeface="Arial" pitchFamily="34" charset="0"/>
              </a:rPr>
              <a:t>Bluegrass Technical </a:t>
            </a:r>
            <a:br>
              <a:rPr lang="en-US" sz="2000" b="0">
                <a:solidFill>
                  <a:schemeClr val="bg1"/>
                </a:solidFill>
                <a:latin typeface="Arial" pitchFamily="34" charset="0"/>
              </a:rPr>
            </a:br>
            <a:r>
              <a:rPr lang="en-US" sz="2000" b="0">
                <a:solidFill>
                  <a:schemeClr val="bg1"/>
                </a:solidFill>
                <a:latin typeface="Arial" pitchFamily="34" charset="0"/>
              </a:rPr>
              <a:t>and Community College</a:t>
            </a:r>
          </a:p>
        </p:txBody>
      </p:sp>
      <p:sp>
        <p:nvSpPr>
          <p:cNvPr id="86023" name="Text Box 7"/>
          <p:cNvSpPr txBox="1">
            <a:spLocks noChangeArrowheads="1"/>
          </p:cNvSpPr>
          <p:nvPr/>
        </p:nvSpPr>
        <p:spPr bwMode="auto">
          <a:xfrm>
            <a:off x="5751513" y="2741613"/>
            <a:ext cx="1670050" cy="504825"/>
          </a:xfrm>
          <a:prstGeom prst="rect">
            <a:avLst/>
          </a:prstGeom>
          <a:noFill/>
          <a:ln w="9525">
            <a:noFill/>
            <a:miter lim="800000"/>
            <a:headEnd/>
            <a:tailEnd/>
          </a:ln>
          <a:effectLst/>
        </p:spPr>
        <p:txBody>
          <a:bodyPr>
            <a:spAutoFit/>
          </a:bodyPr>
          <a:lstStyle/>
          <a:p>
            <a:pPr eaLnBrk="1" hangingPunct="1">
              <a:spcAft>
                <a:spcPct val="50000"/>
              </a:spcAft>
              <a:buClr>
                <a:srgbClr val="669900"/>
              </a:buClr>
              <a:buFont typeface="Wingdings" pitchFamily="2" charset="2"/>
              <a:buNone/>
            </a:pPr>
            <a:r>
              <a:rPr lang="en-US" sz="1800">
                <a:latin typeface="Arial" pitchFamily="34" charset="0"/>
              </a:rPr>
              <a:t>C H A P T E R</a:t>
            </a:r>
          </a:p>
        </p:txBody>
      </p:sp>
      <p:sp>
        <p:nvSpPr>
          <p:cNvPr id="86024" name="Rectangle 8"/>
          <p:cNvSpPr>
            <a:spLocks noChangeArrowheads="1"/>
          </p:cNvSpPr>
          <p:nvPr/>
        </p:nvSpPr>
        <p:spPr bwMode="auto">
          <a:xfrm>
            <a:off x="5359400" y="0"/>
            <a:ext cx="85725" cy="68580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86025" name="Rectangle 9"/>
          <p:cNvSpPr>
            <a:spLocks noChangeArrowheads="1"/>
          </p:cNvSpPr>
          <p:nvPr/>
        </p:nvSpPr>
        <p:spPr bwMode="auto">
          <a:xfrm>
            <a:off x="0" y="6664325"/>
            <a:ext cx="5373688" cy="193675"/>
          </a:xfrm>
          <a:prstGeom prst="rect">
            <a:avLst/>
          </a:prstGeom>
          <a:solidFill>
            <a:schemeClr val="tx1"/>
          </a:solidFill>
          <a:ln w="9525">
            <a:noFill/>
            <a:miter lim="800000"/>
            <a:headEnd/>
            <a:tailEnd/>
          </a:ln>
          <a:effectLst/>
        </p:spPr>
        <p:txBody>
          <a:bodyPr wrap="none" anchor="ctr"/>
          <a:lstStyle/>
          <a:p>
            <a:endParaRPr lang="en-US"/>
          </a:p>
        </p:txBody>
      </p:sp>
      <p:sp>
        <p:nvSpPr>
          <p:cNvPr id="86026" name="Text Box 10"/>
          <p:cNvSpPr txBox="1">
            <a:spLocks noChangeArrowheads="1"/>
          </p:cNvSpPr>
          <p:nvPr/>
        </p:nvSpPr>
        <p:spPr bwMode="auto">
          <a:xfrm>
            <a:off x="0" y="6623050"/>
            <a:ext cx="5357813" cy="244475"/>
          </a:xfrm>
          <a:prstGeom prst="rect">
            <a:avLst/>
          </a:prstGeom>
          <a:noFill/>
          <a:ln w="9525">
            <a:noFill/>
            <a:miter lim="800000"/>
            <a:headEnd/>
            <a:tailEnd/>
          </a:ln>
          <a:effectLst/>
        </p:spPr>
        <p:txBody>
          <a:bodyPr>
            <a:spAutoFit/>
          </a:bodyPr>
          <a:lstStyle/>
          <a:p>
            <a:pPr algn="ctr"/>
            <a:r>
              <a:rPr lang="en-US" sz="1000" b="0">
                <a:solidFill>
                  <a:schemeClr val="bg1"/>
                </a:solidFill>
                <a:latin typeface="Arial" pitchFamily="34" charset="0"/>
              </a:rPr>
              <a:t>Copyright © 2010 Pearson Education, Inc.</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1368425"/>
            <a:ext cx="4037013"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68425"/>
            <a:ext cx="4038600" cy="4943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2619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2619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0" y="0"/>
            <a:ext cx="9144000" cy="111125"/>
          </a:xfrm>
          <a:prstGeom prst="rect">
            <a:avLst/>
          </a:prstGeom>
          <a:solidFill>
            <a:srgbClr val="4587B1"/>
          </a:solidFill>
          <a:ln w="34925">
            <a:noFill/>
            <a:miter lim="800000"/>
            <a:headEnd/>
            <a:tailEnd/>
          </a:ln>
          <a:effectLst/>
        </p:spPr>
        <p:txBody>
          <a:bodyPr wrap="none" lIns="92075" tIns="46038" rIns="92075" bIns="46038" anchor="ctr"/>
          <a:lstStyle/>
          <a:p>
            <a:endParaRPr lang="en-US"/>
          </a:p>
        </p:txBody>
      </p:sp>
      <p:sp>
        <p:nvSpPr>
          <p:cNvPr id="81923" name="Rectangle 3"/>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81924" name="Rectangle 4"/>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25" name="Text Box 5"/>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b="0">
                <a:solidFill>
                  <a:srgbClr val="053D76"/>
                </a:solidFill>
                <a:latin typeface="Arial" pitchFamily="34"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pitchFamily="34" charset="0"/>
        </a:defRPr>
      </a:lvl2pPr>
      <a:lvl3pPr algn="l" rtl="0" fontAlgn="base">
        <a:spcBef>
          <a:spcPct val="0"/>
        </a:spcBef>
        <a:spcAft>
          <a:spcPct val="0"/>
        </a:spcAft>
        <a:defRPr sz="3000" b="1">
          <a:solidFill>
            <a:srgbClr val="053D76"/>
          </a:solidFill>
          <a:latin typeface="Arial" pitchFamily="34" charset="0"/>
        </a:defRPr>
      </a:lvl3pPr>
      <a:lvl4pPr algn="l" rtl="0" fontAlgn="base">
        <a:spcBef>
          <a:spcPct val="0"/>
        </a:spcBef>
        <a:spcAft>
          <a:spcPct val="0"/>
        </a:spcAft>
        <a:defRPr sz="3000" b="1">
          <a:solidFill>
            <a:srgbClr val="053D76"/>
          </a:solidFill>
          <a:latin typeface="Arial" pitchFamily="34" charset="0"/>
        </a:defRPr>
      </a:lvl4pPr>
      <a:lvl5pPr algn="l" rtl="0" fontAlgn="base">
        <a:spcBef>
          <a:spcPct val="0"/>
        </a:spcBef>
        <a:spcAft>
          <a:spcPct val="0"/>
        </a:spcAft>
        <a:defRPr sz="3000" b="1">
          <a:solidFill>
            <a:srgbClr val="053D76"/>
          </a:solidFill>
          <a:latin typeface="Arial" pitchFamily="34" charset="0"/>
        </a:defRPr>
      </a:lvl5pPr>
      <a:lvl6pPr marL="457200" algn="l" rtl="0" fontAlgn="base">
        <a:spcBef>
          <a:spcPct val="0"/>
        </a:spcBef>
        <a:spcAft>
          <a:spcPct val="0"/>
        </a:spcAft>
        <a:defRPr sz="3000" b="1">
          <a:solidFill>
            <a:srgbClr val="053D76"/>
          </a:solidFill>
          <a:latin typeface="Arial" pitchFamily="34" charset="0"/>
        </a:defRPr>
      </a:lvl6pPr>
      <a:lvl7pPr marL="914400" algn="l" rtl="0" fontAlgn="base">
        <a:spcBef>
          <a:spcPct val="0"/>
        </a:spcBef>
        <a:spcAft>
          <a:spcPct val="0"/>
        </a:spcAft>
        <a:defRPr sz="3000" b="1">
          <a:solidFill>
            <a:srgbClr val="053D76"/>
          </a:solidFill>
          <a:latin typeface="Arial" pitchFamily="34" charset="0"/>
        </a:defRPr>
      </a:lvl7pPr>
      <a:lvl8pPr marL="1371600" algn="l" rtl="0" fontAlgn="base">
        <a:spcBef>
          <a:spcPct val="0"/>
        </a:spcBef>
        <a:spcAft>
          <a:spcPct val="0"/>
        </a:spcAft>
        <a:defRPr sz="3000" b="1">
          <a:solidFill>
            <a:srgbClr val="053D76"/>
          </a:solidFill>
          <a:latin typeface="Arial" pitchFamily="34" charset="0"/>
        </a:defRPr>
      </a:lvl8pPr>
      <a:lvl9pPr marL="1828800" algn="l" rtl="0" fontAlgn="base">
        <a:spcBef>
          <a:spcPct val="0"/>
        </a:spcBef>
        <a:spcAft>
          <a:spcPct val="0"/>
        </a:spcAft>
        <a:defRPr sz="3000" b="1">
          <a:solidFill>
            <a:srgbClr val="053D76"/>
          </a:solidFill>
          <a:latin typeface="Arial" pitchFamily="34"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bwMode="auto">
          <a:xfrm>
            <a:off x="458788" y="261938"/>
            <a:ext cx="8226425"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84995" name="Rectangle 3"/>
          <p:cNvSpPr>
            <a:spLocks noGrp="1" noChangeArrowheads="1"/>
          </p:cNvSpPr>
          <p:nvPr>
            <p:ph type="body" idx="1"/>
          </p:nvPr>
        </p:nvSpPr>
        <p:spPr bwMode="auto">
          <a:xfrm>
            <a:off x="460375" y="1368425"/>
            <a:ext cx="8228013" cy="4943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4996" name="Text Box 4"/>
          <p:cNvSpPr txBox="1">
            <a:spLocks noChangeArrowheads="1"/>
          </p:cNvSpPr>
          <p:nvPr/>
        </p:nvSpPr>
        <p:spPr bwMode="auto">
          <a:xfrm>
            <a:off x="0" y="6643688"/>
            <a:ext cx="2097088" cy="214312"/>
          </a:xfrm>
          <a:prstGeom prst="rect">
            <a:avLst/>
          </a:prstGeom>
          <a:noFill/>
          <a:ln w="9525">
            <a:noFill/>
            <a:miter lim="800000"/>
            <a:headEnd/>
            <a:tailEnd/>
          </a:ln>
          <a:effectLst/>
        </p:spPr>
        <p:txBody>
          <a:bodyPr wrap="none">
            <a:spAutoFit/>
          </a:bodyPr>
          <a:lstStyle/>
          <a:p>
            <a:r>
              <a:rPr lang="en-US" sz="800" b="0">
                <a:solidFill>
                  <a:srgbClr val="053D76"/>
                </a:solidFill>
                <a:latin typeface="Arial" pitchFamily="34" charset="0"/>
              </a:rPr>
              <a:t>Copyright © 2010 Pearson Education, Inc.</a:t>
            </a:r>
          </a:p>
        </p:txBody>
      </p:sp>
    </p:spTree>
  </p:cSld>
  <p:clrMap bg1="lt1" tx1="dk1" bg2="lt2" tx2="dk2" accent1="accent1" accent2="accent2" accent3="accent3" accent4="accent4" accent5="accent5" accent6="accent6" hlink="hlink" folHlink="folHlink"/>
  <p:sldLayoutIdLst>
    <p:sldLayoutId id="214748365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fontAlgn="base">
        <a:spcBef>
          <a:spcPct val="0"/>
        </a:spcBef>
        <a:spcAft>
          <a:spcPct val="0"/>
        </a:spcAft>
        <a:defRPr sz="3000" b="1">
          <a:solidFill>
            <a:srgbClr val="053D76"/>
          </a:solidFill>
          <a:latin typeface="+mj-lt"/>
          <a:ea typeface="+mj-ea"/>
          <a:cs typeface="+mj-cs"/>
        </a:defRPr>
      </a:lvl1pPr>
      <a:lvl2pPr algn="l" rtl="0" fontAlgn="base">
        <a:spcBef>
          <a:spcPct val="0"/>
        </a:spcBef>
        <a:spcAft>
          <a:spcPct val="0"/>
        </a:spcAft>
        <a:defRPr sz="3000" b="1">
          <a:solidFill>
            <a:srgbClr val="053D76"/>
          </a:solidFill>
          <a:latin typeface="Arial" pitchFamily="34" charset="0"/>
        </a:defRPr>
      </a:lvl2pPr>
      <a:lvl3pPr algn="l" rtl="0" fontAlgn="base">
        <a:spcBef>
          <a:spcPct val="0"/>
        </a:spcBef>
        <a:spcAft>
          <a:spcPct val="0"/>
        </a:spcAft>
        <a:defRPr sz="3000" b="1">
          <a:solidFill>
            <a:srgbClr val="053D76"/>
          </a:solidFill>
          <a:latin typeface="Arial" pitchFamily="34" charset="0"/>
        </a:defRPr>
      </a:lvl3pPr>
      <a:lvl4pPr algn="l" rtl="0" fontAlgn="base">
        <a:spcBef>
          <a:spcPct val="0"/>
        </a:spcBef>
        <a:spcAft>
          <a:spcPct val="0"/>
        </a:spcAft>
        <a:defRPr sz="3000" b="1">
          <a:solidFill>
            <a:srgbClr val="053D76"/>
          </a:solidFill>
          <a:latin typeface="Arial" pitchFamily="34" charset="0"/>
        </a:defRPr>
      </a:lvl4pPr>
      <a:lvl5pPr algn="l" rtl="0" fontAlgn="base">
        <a:spcBef>
          <a:spcPct val="0"/>
        </a:spcBef>
        <a:spcAft>
          <a:spcPct val="0"/>
        </a:spcAft>
        <a:defRPr sz="3000" b="1">
          <a:solidFill>
            <a:srgbClr val="053D76"/>
          </a:solidFill>
          <a:latin typeface="Arial" pitchFamily="34" charset="0"/>
        </a:defRPr>
      </a:lvl5pPr>
      <a:lvl6pPr marL="457200" algn="l" rtl="0" fontAlgn="base">
        <a:spcBef>
          <a:spcPct val="0"/>
        </a:spcBef>
        <a:spcAft>
          <a:spcPct val="0"/>
        </a:spcAft>
        <a:defRPr sz="3000" b="1">
          <a:solidFill>
            <a:srgbClr val="053D76"/>
          </a:solidFill>
          <a:latin typeface="Arial" pitchFamily="34" charset="0"/>
        </a:defRPr>
      </a:lvl6pPr>
      <a:lvl7pPr marL="914400" algn="l" rtl="0" fontAlgn="base">
        <a:spcBef>
          <a:spcPct val="0"/>
        </a:spcBef>
        <a:spcAft>
          <a:spcPct val="0"/>
        </a:spcAft>
        <a:defRPr sz="3000" b="1">
          <a:solidFill>
            <a:srgbClr val="053D76"/>
          </a:solidFill>
          <a:latin typeface="Arial" pitchFamily="34" charset="0"/>
        </a:defRPr>
      </a:lvl7pPr>
      <a:lvl8pPr marL="1371600" algn="l" rtl="0" fontAlgn="base">
        <a:spcBef>
          <a:spcPct val="0"/>
        </a:spcBef>
        <a:spcAft>
          <a:spcPct val="0"/>
        </a:spcAft>
        <a:defRPr sz="3000" b="1">
          <a:solidFill>
            <a:srgbClr val="053D76"/>
          </a:solidFill>
          <a:latin typeface="Arial" pitchFamily="34" charset="0"/>
        </a:defRPr>
      </a:lvl8pPr>
      <a:lvl9pPr marL="1828800" algn="l" rtl="0" fontAlgn="base">
        <a:spcBef>
          <a:spcPct val="0"/>
        </a:spcBef>
        <a:spcAft>
          <a:spcPct val="0"/>
        </a:spcAft>
        <a:defRPr sz="3000" b="1">
          <a:solidFill>
            <a:srgbClr val="053D76"/>
          </a:solidFill>
          <a:latin typeface="Arial" pitchFamily="34" charset="0"/>
        </a:defRPr>
      </a:lvl9pPr>
    </p:titleStyle>
    <p:bodyStyle>
      <a:lvl1pPr marL="231775" indent="-231775" algn="l" rtl="0" fontAlgn="base">
        <a:spcBef>
          <a:spcPct val="0"/>
        </a:spcBef>
        <a:spcAft>
          <a:spcPct val="50000"/>
        </a:spcAft>
        <a:buClr>
          <a:srgbClr val="053D76"/>
        </a:buClr>
        <a:buFont typeface="Times" charset="0"/>
        <a:buChar char="•"/>
        <a:defRPr sz="3000">
          <a:solidFill>
            <a:schemeClr val="tx1"/>
          </a:solidFill>
          <a:latin typeface="+mn-lt"/>
          <a:ea typeface="+mn-ea"/>
          <a:cs typeface="+mn-cs"/>
        </a:defRPr>
      </a:lvl1pPr>
      <a:lvl2pPr marL="631825" indent="-285750" algn="l" rtl="0" fontAlgn="base">
        <a:spcBef>
          <a:spcPct val="0"/>
        </a:spcBef>
        <a:spcAft>
          <a:spcPct val="50000"/>
        </a:spcAft>
        <a:buClr>
          <a:srgbClr val="053D76"/>
        </a:buClr>
        <a:buFont typeface="Times" charset="0"/>
        <a:buChar char="•"/>
        <a:defRPr sz="2800">
          <a:solidFill>
            <a:schemeClr val="tx1"/>
          </a:solidFill>
          <a:latin typeface="+mn-lt"/>
        </a:defRPr>
      </a:lvl2pPr>
      <a:lvl3pPr marL="974725" indent="-228600" algn="l" rtl="0" fontAlgn="base">
        <a:spcBef>
          <a:spcPct val="0"/>
        </a:spcBef>
        <a:spcAft>
          <a:spcPct val="50000"/>
        </a:spcAft>
        <a:buClr>
          <a:srgbClr val="053D76"/>
        </a:buClr>
        <a:buFont typeface="Times" charset="0"/>
        <a:buChar char="•"/>
        <a:defRPr sz="2800">
          <a:solidFill>
            <a:schemeClr val="tx1"/>
          </a:solidFill>
          <a:latin typeface="+mn-lt"/>
        </a:defRPr>
      </a:lvl3pPr>
      <a:lvl4pPr marL="1317625" indent="-228600" algn="l" rtl="0" fontAlgn="base">
        <a:spcBef>
          <a:spcPct val="0"/>
        </a:spcBef>
        <a:spcAft>
          <a:spcPct val="50000"/>
        </a:spcAft>
        <a:buClr>
          <a:srgbClr val="053D76"/>
        </a:buClr>
        <a:buFont typeface="Times" charset="0"/>
        <a:buChar char="•"/>
        <a:defRPr sz="2800">
          <a:solidFill>
            <a:schemeClr val="tx1"/>
          </a:solidFill>
          <a:latin typeface="+mn-lt"/>
        </a:defRPr>
      </a:lvl4pPr>
      <a:lvl5pPr marL="1660525" indent="-228600" algn="l" rtl="0" fontAlgn="base">
        <a:spcBef>
          <a:spcPct val="0"/>
        </a:spcBef>
        <a:spcAft>
          <a:spcPct val="50000"/>
        </a:spcAft>
        <a:buClr>
          <a:srgbClr val="053D76"/>
        </a:buClr>
        <a:buFont typeface="Times" charset="0"/>
        <a:buChar char="•"/>
        <a:defRPr sz="2800">
          <a:solidFill>
            <a:schemeClr val="tx1"/>
          </a:solidFill>
          <a:latin typeface="+mn-lt"/>
        </a:defRPr>
      </a:lvl5pPr>
      <a:lvl6pPr marL="2117725" indent="-228600" algn="l" rtl="0" fontAlgn="base">
        <a:spcBef>
          <a:spcPct val="0"/>
        </a:spcBef>
        <a:spcAft>
          <a:spcPct val="50000"/>
        </a:spcAft>
        <a:buClr>
          <a:srgbClr val="053D76"/>
        </a:buClr>
        <a:buFont typeface="Times" charset="0"/>
        <a:buChar char="•"/>
        <a:defRPr sz="2800">
          <a:solidFill>
            <a:schemeClr val="tx1"/>
          </a:solidFill>
          <a:latin typeface="+mn-lt"/>
        </a:defRPr>
      </a:lvl6pPr>
      <a:lvl7pPr marL="2574925" indent="-228600" algn="l" rtl="0" fontAlgn="base">
        <a:spcBef>
          <a:spcPct val="0"/>
        </a:spcBef>
        <a:spcAft>
          <a:spcPct val="50000"/>
        </a:spcAft>
        <a:buClr>
          <a:srgbClr val="053D76"/>
        </a:buClr>
        <a:buFont typeface="Times" charset="0"/>
        <a:buChar char="•"/>
        <a:defRPr sz="2800">
          <a:solidFill>
            <a:schemeClr val="tx1"/>
          </a:solidFill>
          <a:latin typeface="+mn-lt"/>
        </a:defRPr>
      </a:lvl7pPr>
      <a:lvl8pPr marL="3032125" indent="-228600" algn="l" rtl="0" fontAlgn="base">
        <a:spcBef>
          <a:spcPct val="0"/>
        </a:spcBef>
        <a:spcAft>
          <a:spcPct val="50000"/>
        </a:spcAft>
        <a:buClr>
          <a:srgbClr val="053D76"/>
        </a:buClr>
        <a:buFont typeface="Times" charset="0"/>
        <a:buChar char="•"/>
        <a:defRPr sz="2800">
          <a:solidFill>
            <a:schemeClr val="tx1"/>
          </a:solidFill>
          <a:latin typeface="+mn-lt"/>
        </a:defRPr>
      </a:lvl8pPr>
      <a:lvl9pPr marL="3489325" indent="-228600" algn="l" rtl="0" fontAlgn="base">
        <a:spcBef>
          <a:spcPct val="0"/>
        </a:spcBef>
        <a:spcAft>
          <a:spcPct val="50000"/>
        </a:spcAft>
        <a:buClr>
          <a:srgbClr val="053D76"/>
        </a:buClr>
        <a:buFont typeface="Times" charset="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lstStyle/>
          <a:p>
            <a:r>
              <a:rPr lang="en-US"/>
              <a:t>9</a:t>
            </a:r>
          </a:p>
        </p:txBody>
      </p:sp>
      <p:sp>
        <p:nvSpPr>
          <p:cNvPr id="2053" name="Rectangle 5"/>
          <p:cNvSpPr>
            <a:spLocks noGrp="1" noChangeArrowheads="1"/>
          </p:cNvSpPr>
          <p:nvPr>
            <p:ph type="subTitle" idx="1"/>
          </p:nvPr>
        </p:nvSpPr>
        <p:spPr>
          <a:xfrm>
            <a:off x="5486400" y="4086225"/>
            <a:ext cx="3657600" cy="2286000"/>
          </a:xfrm>
        </p:spPr>
        <p:txBody>
          <a:bodyPr/>
          <a:lstStyle/>
          <a:p>
            <a:r>
              <a:rPr lang="en-US" dirty="0" smtClean="0"/>
              <a:t>Muscle 3</a:t>
            </a:r>
          </a:p>
          <a:p>
            <a:r>
              <a:rPr lang="en-US" dirty="0" smtClean="0"/>
              <a:t>Mike Clark, M.D.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r>
              <a:rPr lang="en-US"/>
              <a:t>Force of Muscle Contraction</a:t>
            </a:r>
          </a:p>
        </p:txBody>
      </p:sp>
      <p:sp>
        <p:nvSpPr>
          <p:cNvPr id="4101" name="Rectangle 5"/>
          <p:cNvSpPr>
            <a:spLocks noGrp="1" noChangeArrowheads="1"/>
          </p:cNvSpPr>
          <p:nvPr>
            <p:ph type="body" idx="1"/>
          </p:nvPr>
        </p:nvSpPr>
        <p:spPr/>
        <p:txBody>
          <a:bodyPr/>
          <a:lstStyle/>
          <a:p>
            <a:r>
              <a:rPr lang="en-US"/>
              <a:t>The force of contraction is affected by:</a:t>
            </a:r>
          </a:p>
          <a:p>
            <a:pPr lvl="1"/>
            <a:r>
              <a:rPr lang="en-US"/>
              <a:t>Number of muscle fibers stimulated (recruitment)</a:t>
            </a:r>
          </a:p>
          <a:p>
            <a:pPr lvl="1"/>
            <a:r>
              <a:rPr lang="en-US"/>
              <a:t>Relative size of the fibers—hypertrophy of cells increases strength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4"/>
          <p:cNvSpPr>
            <a:spLocks noGrp="1" noChangeArrowheads="1"/>
          </p:cNvSpPr>
          <p:nvPr>
            <p:ph type="title"/>
          </p:nvPr>
        </p:nvSpPr>
        <p:spPr/>
        <p:txBody>
          <a:bodyPr/>
          <a:lstStyle/>
          <a:p>
            <a:r>
              <a:rPr lang="en-US"/>
              <a:t>Force of Muscle Contraction</a:t>
            </a:r>
          </a:p>
        </p:txBody>
      </p:sp>
      <p:sp>
        <p:nvSpPr>
          <p:cNvPr id="91141" name="Rectangle 5"/>
          <p:cNvSpPr>
            <a:spLocks noGrp="1" noChangeArrowheads="1"/>
          </p:cNvSpPr>
          <p:nvPr>
            <p:ph type="body" idx="1"/>
          </p:nvPr>
        </p:nvSpPr>
        <p:spPr/>
        <p:txBody>
          <a:bodyPr/>
          <a:lstStyle/>
          <a:p>
            <a:r>
              <a:rPr lang="en-US"/>
              <a:t>The force of contraction is affected by:</a:t>
            </a:r>
          </a:p>
          <a:p>
            <a:pPr lvl="1"/>
            <a:r>
              <a:rPr lang="en-US"/>
              <a:t>Frequency of stimulation—</a:t>
            </a:r>
            <a:r>
              <a:rPr lang="en-US">
                <a:sym typeface="Symbol" pitchFamily="18" charset="2"/>
              </a:rPr>
              <a:t></a:t>
            </a:r>
            <a:r>
              <a:rPr lang="en-US"/>
              <a:t> frequency allows time for more effective transfer of tension to noncontractile components</a:t>
            </a:r>
          </a:p>
          <a:p>
            <a:pPr lvl="1"/>
            <a:r>
              <a:rPr lang="en-US"/>
              <a:t>Length-tension relationship—muscles contract most strongly when muscle fibers are 80–120% of their normal resting length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1" name="Rectangle 67"/>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9.21</a:t>
            </a:r>
          </a:p>
        </p:txBody>
      </p:sp>
      <p:pic>
        <p:nvPicPr>
          <p:cNvPr id="6214" name="Picture 70" descr="09_21"/>
          <p:cNvPicPr>
            <a:picLocks noChangeAspect="1" noChangeArrowheads="1"/>
          </p:cNvPicPr>
          <p:nvPr/>
        </p:nvPicPr>
        <p:blipFill>
          <a:blip r:embed="rId2" cstate="print"/>
          <a:srcRect/>
          <a:stretch>
            <a:fillRect/>
          </a:stretch>
        </p:blipFill>
        <p:spPr bwMode="auto">
          <a:xfrm>
            <a:off x="455613" y="452438"/>
            <a:ext cx="8231187" cy="5951537"/>
          </a:xfrm>
          <a:prstGeom prst="rect">
            <a:avLst/>
          </a:prstGeom>
          <a:noFill/>
        </p:spPr>
      </p:pic>
      <p:sp>
        <p:nvSpPr>
          <p:cNvPr id="6215" name="Rectangle 71"/>
          <p:cNvSpPr>
            <a:spLocks noChangeArrowheads="1"/>
          </p:cNvSpPr>
          <p:nvPr/>
        </p:nvSpPr>
        <p:spPr bwMode="auto">
          <a:xfrm>
            <a:off x="787400" y="3201988"/>
            <a:ext cx="1241425" cy="1524000"/>
          </a:xfrm>
          <a:prstGeom prst="rect">
            <a:avLst/>
          </a:prstGeom>
          <a:noFill/>
          <a:ln w="9525">
            <a:noFill/>
            <a:miter lim="800000"/>
            <a:headEnd/>
            <a:tailEnd/>
          </a:ln>
        </p:spPr>
        <p:txBody>
          <a:bodyPr wrap="none" lIns="0" tIns="0" rIns="0" bIns="0">
            <a:spAutoFit/>
          </a:bodyPr>
          <a:lstStyle/>
          <a:p>
            <a:pPr algn="ctr"/>
            <a:r>
              <a:rPr lang="en-US" sz="2000">
                <a:solidFill>
                  <a:srgbClr val="231F20"/>
                </a:solidFill>
                <a:latin typeface="Arial" pitchFamily="34" charset="0"/>
              </a:rPr>
              <a:t>Large</a:t>
            </a:r>
          </a:p>
          <a:p>
            <a:pPr algn="ctr"/>
            <a:r>
              <a:rPr lang="en-US" sz="2000">
                <a:solidFill>
                  <a:srgbClr val="231F20"/>
                </a:solidFill>
                <a:latin typeface="Arial" pitchFamily="34" charset="0"/>
              </a:rPr>
              <a:t>number of</a:t>
            </a:r>
            <a:endParaRPr lang="en-US" sz="1800">
              <a:latin typeface="Arial" pitchFamily="34" charset="0"/>
            </a:endParaRPr>
          </a:p>
          <a:p>
            <a:pPr algn="ctr"/>
            <a:r>
              <a:rPr lang="en-US" sz="2000">
                <a:solidFill>
                  <a:srgbClr val="231F20"/>
                </a:solidFill>
                <a:latin typeface="Arial" pitchFamily="34" charset="0"/>
              </a:rPr>
              <a:t>muscle</a:t>
            </a:r>
            <a:endParaRPr lang="en-US" sz="1800">
              <a:latin typeface="Arial" pitchFamily="34" charset="0"/>
            </a:endParaRPr>
          </a:p>
          <a:p>
            <a:pPr algn="ctr"/>
            <a:r>
              <a:rPr lang="en-US" sz="2000">
                <a:solidFill>
                  <a:srgbClr val="231F20"/>
                </a:solidFill>
                <a:latin typeface="Arial" pitchFamily="34" charset="0"/>
              </a:rPr>
              <a:t>fibers</a:t>
            </a:r>
            <a:endParaRPr lang="en-US" sz="1800">
              <a:latin typeface="Arial" pitchFamily="34" charset="0"/>
            </a:endParaRPr>
          </a:p>
          <a:p>
            <a:pPr algn="ctr"/>
            <a:r>
              <a:rPr lang="en-US" sz="2000">
                <a:solidFill>
                  <a:srgbClr val="231F20"/>
                </a:solidFill>
                <a:latin typeface="Arial" pitchFamily="34" charset="0"/>
              </a:rPr>
              <a:t>activated</a:t>
            </a:r>
            <a:endParaRPr lang="en-US" sz="1800">
              <a:latin typeface="Arial" pitchFamily="34" charset="0"/>
            </a:endParaRPr>
          </a:p>
        </p:txBody>
      </p:sp>
      <p:sp>
        <p:nvSpPr>
          <p:cNvPr id="6216" name="Rectangle 72"/>
          <p:cNvSpPr>
            <a:spLocks noChangeArrowheads="1"/>
          </p:cNvSpPr>
          <p:nvPr/>
        </p:nvSpPr>
        <p:spPr bwMode="auto">
          <a:xfrm>
            <a:off x="3495675" y="5805488"/>
            <a:ext cx="2357438" cy="358775"/>
          </a:xfrm>
          <a:prstGeom prst="rect">
            <a:avLst/>
          </a:prstGeom>
          <a:noFill/>
          <a:ln w="9525">
            <a:noFill/>
            <a:miter lim="800000"/>
            <a:headEnd/>
            <a:tailEnd/>
          </a:ln>
        </p:spPr>
        <p:txBody>
          <a:bodyPr wrap="none" lIns="0" tIns="0" rIns="0" bIns="0">
            <a:spAutoFit/>
          </a:bodyPr>
          <a:lstStyle/>
          <a:p>
            <a:r>
              <a:rPr lang="en-US" sz="2000" b="0">
                <a:solidFill>
                  <a:srgbClr val="231F20"/>
                </a:solidFill>
                <a:latin typeface="Arial Black" pitchFamily="34" charset="0"/>
              </a:rPr>
              <a:t>Contractile force</a:t>
            </a:r>
            <a:endParaRPr lang="en-US" sz="1800" b="0">
              <a:latin typeface="Arial" pitchFamily="34" charset="0"/>
            </a:endParaRPr>
          </a:p>
        </p:txBody>
      </p:sp>
      <p:sp>
        <p:nvSpPr>
          <p:cNvPr id="6217" name="Rectangle 73"/>
          <p:cNvSpPr>
            <a:spLocks noChangeArrowheads="1"/>
          </p:cNvSpPr>
          <p:nvPr/>
        </p:nvSpPr>
        <p:spPr bwMode="auto">
          <a:xfrm>
            <a:off x="4259263" y="3763963"/>
            <a:ext cx="1524000" cy="914400"/>
          </a:xfrm>
          <a:prstGeom prst="rect">
            <a:avLst/>
          </a:prstGeom>
          <a:noFill/>
          <a:ln w="9525">
            <a:noFill/>
            <a:miter lim="800000"/>
            <a:headEnd/>
            <a:tailEnd/>
          </a:ln>
        </p:spPr>
        <p:txBody>
          <a:bodyPr wrap="none" lIns="0" tIns="0" rIns="0" bIns="0">
            <a:spAutoFit/>
          </a:bodyPr>
          <a:lstStyle/>
          <a:p>
            <a:pPr algn="ctr"/>
            <a:r>
              <a:rPr lang="en-US" sz="2000">
                <a:solidFill>
                  <a:srgbClr val="231F20"/>
                </a:solidFill>
                <a:latin typeface="Arial" pitchFamily="34" charset="0"/>
              </a:rPr>
              <a:t>High</a:t>
            </a:r>
          </a:p>
          <a:p>
            <a:pPr algn="ctr"/>
            <a:r>
              <a:rPr lang="en-US" sz="2000">
                <a:solidFill>
                  <a:srgbClr val="231F20"/>
                </a:solidFill>
                <a:latin typeface="Arial" pitchFamily="34" charset="0"/>
              </a:rPr>
              <a:t>frequency of</a:t>
            </a:r>
            <a:endParaRPr lang="en-US" sz="1800">
              <a:latin typeface="Arial" pitchFamily="34" charset="0"/>
            </a:endParaRPr>
          </a:p>
          <a:p>
            <a:pPr algn="ctr"/>
            <a:r>
              <a:rPr lang="en-US" sz="2000">
                <a:solidFill>
                  <a:srgbClr val="231F20"/>
                </a:solidFill>
                <a:latin typeface="Arial" pitchFamily="34" charset="0"/>
              </a:rPr>
              <a:t>stimulation</a:t>
            </a:r>
            <a:endParaRPr lang="en-US" sz="1800">
              <a:latin typeface="Arial" pitchFamily="34" charset="0"/>
            </a:endParaRPr>
          </a:p>
        </p:txBody>
      </p:sp>
      <p:sp>
        <p:nvSpPr>
          <p:cNvPr id="6218" name="Rectangle 74"/>
          <p:cNvSpPr>
            <a:spLocks noChangeArrowheads="1"/>
          </p:cNvSpPr>
          <p:nvPr/>
        </p:nvSpPr>
        <p:spPr bwMode="auto">
          <a:xfrm>
            <a:off x="2741613" y="3770313"/>
            <a:ext cx="874712" cy="914400"/>
          </a:xfrm>
          <a:prstGeom prst="rect">
            <a:avLst/>
          </a:prstGeom>
          <a:noFill/>
          <a:ln w="9525">
            <a:noFill/>
            <a:miter lim="800000"/>
            <a:headEnd/>
            <a:tailEnd/>
          </a:ln>
        </p:spPr>
        <p:txBody>
          <a:bodyPr wrap="none" lIns="0" tIns="0" rIns="0" bIns="0">
            <a:spAutoFit/>
          </a:bodyPr>
          <a:lstStyle/>
          <a:p>
            <a:pPr algn="ctr"/>
            <a:r>
              <a:rPr lang="en-US" sz="2000">
                <a:solidFill>
                  <a:srgbClr val="231F20"/>
                </a:solidFill>
                <a:latin typeface="Arial" pitchFamily="34" charset="0"/>
              </a:rPr>
              <a:t>Large</a:t>
            </a:r>
          </a:p>
          <a:p>
            <a:pPr algn="ctr"/>
            <a:r>
              <a:rPr lang="en-US" sz="2000">
                <a:solidFill>
                  <a:srgbClr val="231F20"/>
                </a:solidFill>
                <a:latin typeface="Arial" pitchFamily="34" charset="0"/>
              </a:rPr>
              <a:t>muscle</a:t>
            </a:r>
            <a:endParaRPr lang="en-US" sz="1800">
              <a:latin typeface="Arial" pitchFamily="34" charset="0"/>
            </a:endParaRPr>
          </a:p>
          <a:p>
            <a:pPr algn="ctr"/>
            <a:r>
              <a:rPr lang="en-US" sz="2000">
                <a:solidFill>
                  <a:srgbClr val="231F20"/>
                </a:solidFill>
                <a:latin typeface="Arial" pitchFamily="34" charset="0"/>
              </a:rPr>
              <a:t>fibers</a:t>
            </a:r>
            <a:endParaRPr lang="en-US" sz="1800">
              <a:latin typeface="Arial" pitchFamily="34" charset="0"/>
            </a:endParaRPr>
          </a:p>
        </p:txBody>
      </p:sp>
      <p:sp>
        <p:nvSpPr>
          <p:cNvPr id="6219" name="Rectangle 75"/>
          <p:cNvSpPr>
            <a:spLocks noChangeArrowheads="1"/>
          </p:cNvSpPr>
          <p:nvPr/>
        </p:nvSpPr>
        <p:spPr bwMode="auto">
          <a:xfrm>
            <a:off x="6245225" y="3205163"/>
            <a:ext cx="2212975" cy="1524000"/>
          </a:xfrm>
          <a:prstGeom prst="rect">
            <a:avLst/>
          </a:prstGeom>
          <a:noFill/>
          <a:ln w="9525">
            <a:noFill/>
            <a:miter lim="800000"/>
            <a:headEnd/>
            <a:tailEnd/>
          </a:ln>
        </p:spPr>
        <p:txBody>
          <a:bodyPr wrap="none" lIns="0" tIns="0" rIns="0" bIns="0">
            <a:spAutoFit/>
          </a:bodyPr>
          <a:lstStyle/>
          <a:p>
            <a:pPr algn="ctr"/>
            <a:r>
              <a:rPr lang="en-US" sz="2000">
                <a:solidFill>
                  <a:srgbClr val="231F20"/>
                </a:solidFill>
                <a:latin typeface="Arial" pitchFamily="34" charset="0"/>
              </a:rPr>
              <a:t>Muscle and</a:t>
            </a:r>
          </a:p>
          <a:p>
            <a:pPr algn="ctr"/>
            <a:r>
              <a:rPr lang="en-US" sz="2000">
                <a:solidFill>
                  <a:srgbClr val="231F20"/>
                </a:solidFill>
                <a:latin typeface="Arial" pitchFamily="34" charset="0"/>
              </a:rPr>
              <a:t>sarcomere</a:t>
            </a:r>
            <a:endParaRPr lang="en-US" sz="1800">
              <a:latin typeface="Arial" pitchFamily="34" charset="0"/>
            </a:endParaRPr>
          </a:p>
          <a:p>
            <a:pPr algn="ctr"/>
            <a:r>
              <a:rPr lang="en-US" sz="2000">
                <a:solidFill>
                  <a:srgbClr val="231F20"/>
                </a:solidFill>
                <a:latin typeface="Arial" pitchFamily="34" charset="0"/>
              </a:rPr>
              <a:t>stretched to </a:t>
            </a:r>
            <a:endParaRPr lang="en-US" sz="1800">
              <a:latin typeface="Arial" pitchFamily="34" charset="0"/>
            </a:endParaRPr>
          </a:p>
          <a:p>
            <a:pPr algn="ctr"/>
            <a:r>
              <a:rPr lang="en-US" sz="2000">
                <a:solidFill>
                  <a:srgbClr val="231F20"/>
                </a:solidFill>
                <a:latin typeface="Arial" pitchFamily="34" charset="0"/>
              </a:rPr>
              <a:t>slightly over 100%</a:t>
            </a:r>
            <a:endParaRPr lang="en-US" sz="1800">
              <a:latin typeface="Arial" pitchFamily="34" charset="0"/>
            </a:endParaRPr>
          </a:p>
          <a:p>
            <a:pPr algn="ctr"/>
            <a:r>
              <a:rPr lang="en-US" sz="2000">
                <a:solidFill>
                  <a:srgbClr val="231F20"/>
                </a:solidFill>
                <a:latin typeface="Arial" pitchFamily="34" charset="0"/>
              </a:rPr>
              <a:t>of resting length</a:t>
            </a:r>
            <a:endParaRPr lang="en-US" sz="1800">
              <a:latin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9.22</a:t>
            </a:r>
          </a:p>
        </p:txBody>
      </p:sp>
      <p:pic>
        <p:nvPicPr>
          <p:cNvPr id="7175" name="Picture 7" descr="09_22"/>
          <p:cNvPicPr>
            <a:picLocks noChangeAspect="1" noChangeArrowheads="1"/>
          </p:cNvPicPr>
          <p:nvPr/>
        </p:nvPicPr>
        <p:blipFill>
          <a:blip r:embed="rId2" cstate="print"/>
          <a:srcRect t="17772"/>
          <a:stretch>
            <a:fillRect/>
          </a:stretch>
        </p:blipFill>
        <p:spPr bwMode="auto">
          <a:xfrm>
            <a:off x="381000" y="1174750"/>
            <a:ext cx="8713788" cy="4826000"/>
          </a:xfrm>
          <a:prstGeom prst="rect">
            <a:avLst/>
          </a:prstGeom>
          <a:noFill/>
        </p:spPr>
      </p:pic>
      <p:sp>
        <p:nvSpPr>
          <p:cNvPr id="7176" name="Line 8"/>
          <p:cNvSpPr>
            <a:spLocks noChangeShapeType="1"/>
          </p:cNvSpPr>
          <p:nvPr/>
        </p:nvSpPr>
        <p:spPr bwMode="auto">
          <a:xfrm flipH="1" flipV="1">
            <a:off x="2009775" y="2635250"/>
            <a:ext cx="850900" cy="1017588"/>
          </a:xfrm>
          <a:prstGeom prst="line">
            <a:avLst/>
          </a:prstGeom>
          <a:noFill/>
          <a:ln w="19050">
            <a:solidFill>
              <a:srgbClr val="231F20"/>
            </a:solidFill>
            <a:round/>
            <a:headEnd/>
            <a:tailEnd/>
          </a:ln>
        </p:spPr>
        <p:txBody>
          <a:bodyPr/>
          <a:lstStyle/>
          <a:p>
            <a:endParaRPr lang="en-US"/>
          </a:p>
        </p:txBody>
      </p:sp>
      <p:sp>
        <p:nvSpPr>
          <p:cNvPr id="7177" name="Line 9"/>
          <p:cNvSpPr>
            <a:spLocks noChangeShapeType="1"/>
          </p:cNvSpPr>
          <p:nvPr/>
        </p:nvSpPr>
        <p:spPr bwMode="auto">
          <a:xfrm flipV="1">
            <a:off x="4006850" y="2647950"/>
            <a:ext cx="1588" cy="361950"/>
          </a:xfrm>
          <a:prstGeom prst="line">
            <a:avLst/>
          </a:prstGeom>
          <a:noFill/>
          <a:ln w="19050">
            <a:solidFill>
              <a:srgbClr val="231F20"/>
            </a:solidFill>
            <a:round/>
            <a:headEnd/>
            <a:tailEnd/>
          </a:ln>
        </p:spPr>
        <p:txBody>
          <a:bodyPr/>
          <a:lstStyle/>
          <a:p>
            <a:endParaRPr lang="en-US"/>
          </a:p>
        </p:txBody>
      </p:sp>
      <p:sp>
        <p:nvSpPr>
          <p:cNvPr id="7178" name="Line 10"/>
          <p:cNvSpPr>
            <a:spLocks noChangeShapeType="1"/>
          </p:cNvSpPr>
          <p:nvPr/>
        </p:nvSpPr>
        <p:spPr bwMode="auto">
          <a:xfrm flipH="1" flipV="1">
            <a:off x="6815138" y="2638425"/>
            <a:ext cx="749300" cy="2436813"/>
          </a:xfrm>
          <a:prstGeom prst="line">
            <a:avLst/>
          </a:prstGeom>
          <a:noFill/>
          <a:ln w="19050">
            <a:solidFill>
              <a:srgbClr val="231F20"/>
            </a:solidFill>
            <a:round/>
            <a:headEnd/>
            <a:tailEnd/>
          </a:ln>
        </p:spPr>
        <p:txBody>
          <a:bodyPr/>
          <a:lstStyle/>
          <a:p>
            <a:endParaRPr lang="en-US"/>
          </a:p>
        </p:txBody>
      </p:sp>
      <p:sp>
        <p:nvSpPr>
          <p:cNvPr id="7179" name="Rectangle 11"/>
          <p:cNvSpPr>
            <a:spLocks noChangeArrowheads="1"/>
          </p:cNvSpPr>
          <p:nvPr/>
        </p:nvSpPr>
        <p:spPr bwMode="auto">
          <a:xfrm>
            <a:off x="1393825" y="1281113"/>
            <a:ext cx="1247775" cy="804862"/>
          </a:xfrm>
          <a:prstGeom prst="rect">
            <a:avLst/>
          </a:prstGeom>
          <a:noFill/>
          <a:ln w="9525">
            <a:noFill/>
            <a:miter lim="800000"/>
            <a:headEnd/>
            <a:tailEnd/>
          </a:ln>
        </p:spPr>
        <p:txBody>
          <a:bodyPr wrap="none" lIns="0" tIns="0" rIns="0" bIns="0">
            <a:spAutoFit/>
          </a:bodyPr>
          <a:lstStyle/>
          <a:p>
            <a:pPr algn="ctr"/>
            <a:r>
              <a:rPr lang="en-US" sz="1500" b="0">
                <a:solidFill>
                  <a:srgbClr val="231F20"/>
                </a:solidFill>
                <a:latin typeface="Arial Black" pitchFamily="34" charset="0"/>
              </a:rPr>
              <a:t>Sarcomeres</a:t>
            </a:r>
          </a:p>
          <a:p>
            <a:pPr algn="ctr"/>
            <a:r>
              <a:rPr lang="en-US" sz="1500" b="0">
                <a:solidFill>
                  <a:srgbClr val="231F20"/>
                </a:solidFill>
                <a:latin typeface="Arial Black" pitchFamily="34" charset="0"/>
              </a:rPr>
              <a:t>greatly</a:t>
            </a:r>
            <a:endParaRPr lang="en-US" sz="1800" b="0">
              <a:latin typeface="Arial" pitchFamily="34" charset="0"/>
            </a:endParaRPr>
          </a:p>
          <a:p>
            <a:pPr algn="ctr"/>
            <a:r>
              <a:rPr lang="en-US" sz="1500" b="0">
                <a:solidFill>
                  <a:srgbClr val="231F20"/>
                </a:solidFill>
                <a:latin typeface="Arial Black" pitchFamily="34" charset="0"/>
              </a:rPr>
              <a:t>shortened</a:t>
            </a:r>
            <a:endParaRPr lang="en-US" sz="1800" b="0">
              <a:latin typeface="Arial" pitchFamily="34" charset="0"/>
            </a:endParaRPr>
          </a:p>
        </p:txBody>
      </p:sp>
      <p:sp>
        <p:nvSpPr>
          <p:cNvPr id="7180" name="Rectangle 12"/>
          <p:cNvSpPr>
            <a:spLocks noChangeArrowheads="1"/>
          </p:cNvSpPr>
          <p:nvPr/>
        </p:nvSpPr>
        <p:spPr bwMode="auto">
          <a:xfrm>
            <a:off x="3244850" y="1281113"/>
            <a:ext cx="1522413" cy="536575"/>
          </a:xfrm>
          <a:prstGeom prst="rect">
            <a:avLst/>
          </a:prstGeom>
          <a:noFill/>
          <a:ln w="9525">
            <a:noFill/>
            <a:miter lim="800000"/>
            <a:headEnd/>
            <a:tailEnd/>
          </a:ln>
        </p:spPr>
        <p:txBody>
          <a:bodyPr wrap="none" lIns="0" tIns="0" rIns="0" bIns="0">
            <a:spAutoFit/>
          </a:bodyPr>
          <a:lstStyle/>
          <a:p>
            <a:pPr algn="ctr"/>
            <a:r>
              <a:rPr lang="en-US" sz="1500" b="0">
                <a:solidFill>
                  <a:srgbClr val="231F20"/>
                </a:solidFill>
                <a:latin typeface="Arial Black" pitchFamily="34" charset="0"/>
              </a:rPr>
              <a:t>Sarcomeres at</a:t>
            </a:r>
          </a:p>
          <a:p>
            <a:pPr algn="ctr"/>
            <a:r>
              <a:rPr lang="en-US" sz="1500" b="0">
                <a:solidFill>
                  <a:srgbClr val="231F20"/>
                </a:solidFill>
                <a:latin typeface="Arial Black" pitchFamily="34" charset="0"/>
              </a:rPr>
              <a:t>resting length</a:t>
            </a:r>
            <a:endParaRPr lang="en-US" sz="1800" b="0">
              <a:latin typeface="Arial" pitchFamily="34" charset="0"/>
            </a:endParaRPr>
          </a:p>
        </p:txBody>
      </p:sp>
      <p:sp>
        <p:nvSpPr>
          <p:cNvPr id="7181" name="Rectangle 13"/>
          <p:cNvSpPr>
            <a:spLocks noChangeArrowheads="1"/>
          </p:cNvSpPr>
          <p:nvPr/>
        </p:nvSpPr>
        <p:spPr bwMode="auto">
          <a:xfrm>
            <a:off x="5562600" y="1281113"/>
            <a:ext cx="2536825" cy="536575"/>
          </a:xfrm>
          <a:prstGeom prst="rect">
            <a:avLst/>
          </a:prstGeom>
          <a:noFill/>
          <a:ln w="9525">
            <a:noFill/>
            <a:miter lim="800000"/>
            <a:headEnd/>
            <a:tailEnd/>
          </a:ln>
        </p:spPr>
        <p:txBody>
          <a:bodyPr wrap="none" lIns="0" tIns="0" rIns="0" bIns="0">
            <a:spAutoFit/>
          </a:bodyPr>
          <a:lstStyle/>
          <a:p>
            <a:pPr algn="ctr"/>
            <a:r>
              <a:rPr lang="en-US" sz="1500" b="0">
                <a:solidFill>
                  <a:srgbClr val="231F20"/>
                </a:solidFill>
                <a:latin typeface="Arial Black" pitchFamily="34" charset="0"/>
              </a:rPr>
              <a:t>Sarcomeres excessively</a:t>
            </a:r>
          </a:p>
          <a:p>
            <a:pPr algn="ctr"/>
            <a:r>
              <a:rPr lang="en-US" sz="1500" b="0">
                <a:solidFill>
                  <a:srgbClr val="231F20"/>
                </a:solidFill>
                <a:latin typeface="Arial Black" pitchFamily="34" charset="0"/>
              </a:rPr>
              <a:t>stretched</a:t>
            </a:r>
            <a:endParaRPr lang="en-US" sz="1800" b="0">
              <a:latin typeface="Arial" pitchFamily="34" charset="0"/>
            </a:endParaRPr>
          </a:p>
        </p:txBody>
      </p:sp>
      <p:sp>
        <p:nvSpPr>
          <p:cNvPr id="7182" name="Rectangle 14"/>
          <p:cNvSpPr>
            <a:spLocks noChangeArrowheads="1"/>
          </p:cNvSpPr>
          <p:nvPr/>
        </p:nvSpPr>
        <p:spPr bwMode="auto">
          <a:xfrm>
            <a:off x="6592888" y="2414588"/>
            <a:ext cx="488950" cy="228600"/>
          </a:xfrm>
          <a:prstGeom prst="rect">
            <a:avLst/>
          </a:prstGeom>
          <a:noFill/>
          <a:ln w="9525">
            <a:noFill/>
            <a:miter lim="800000"/>
            <a:headEnd/>
            <a:tailEnd/>
          </a:ln>
        </p:spPr>
        <p:txBody>
          <a:bodyPr wrap="none" lIns="0" tIns="0" rIns="0" bIns="0">
            <a:spAutoFit/>
          </a:bodyPr>
          <a:lstStyle/>
          <a:p>
            <a:r>
              <a:rPr lang="en-US" sz="1500">
                <a:solidFill>
                  <a:srgbClr val="231F20"/>
                </a:solidFill>
                <a:latin typeface="Arial" pitchFamily="34" charset="0"/>
              </a:rPr>
              <a:t>170%</a:t>
            </a:r>
            <a:endParaRPr lang="en-US" sz="1800">
              <a:latin typeface="Arial" pitchFamily="34" charset="0"/>
            </a:endParaRPr>
          </a:p>
        </p:txBody>
      </p:sp>
      <p:sp>
        <p:nvSpPr>
          <p:cNvPr id="7183" name="Rectangle 15"/>
          <p:cNvSpPr>
            <a:spLocks noChangeArrowheads="1"/>
          </p:cNvSpPr>
          <p:nvPr/>
        </p:nvSpPr>
        <p:spPr bwMode="auto">
          <a:xfrm>
            <a:off x="3144838" y="3344863"/>
            <a:ext cx="1727200" cy="914400"/>
          </a:xfrm>
          <a:prstGeom prst="rect">
            <a:avLst/>
          </a:prstGeom>
          <a:noFill/>
          <a:ln w="9525">
            <a:noFill/>
            <a:miter lim="800000"/>
            <a:headEnd/>
            <a:tailEnd/>
          </a:ln>
        </p:spPr>
        <p:txBody>
          <a:bodyPr wrap="none" lIns="0" tIns="0" rIns="0" bIns="0">
            <a:spAutoFit/>
          </a:bodyPr>
          <a:lstStyle/>
          <a:p>
            <a:r>
              <a:rPr lang="en-US" sz="1500">
                <a:solidFill>
                  <a:srgbClr val="231F20"/>
                </a:solidFill>
                <a:latin typeface="Arial" pitchFamily="34" charset="0"/>
              </a:rPr>
              <a:t>Optimal sarcomere</a:t>
            </a:r>
          </a:p>
          <a:p>
            <a:r>
              <a:rPr lang="en-US" sz="1500">
                <a:solidFill>
                  <a:srgbClr val="231F20"/>
                </a:solidFill>
                <a:latin typeface="Arial" pitchFamily="34" charset="0"/>
              </a:rPr>
              <a:t>operating length</a:t>
            </a:r>
            <a:endParaRPr lang="en-US" sz="1800">
              <a:latin typeface="Arial" pitchFamily="34" charset="0"/>
            </a:endParaRPr>
          </a:p>
          <a:p>
            <a:r>
              <a:rPr lang="en-US" sz="1500">
                <a:solidFill>
                  <a:srgbClr val="231F20"/>
                </a:solidFill>
                <a:latin typeface="Arial" pitchFamily="34" charset="0"/>
              </a:rPr>
              <a:t>(80%–120% of</a:t>
            </a:r>
            <a:endParaRPr lang="en-US" sz="1800">
              <a:latin typeface="Arial" pitchFamily="34" charset="0"/>
            </a:endParaRPr>
          </a:p>
          <a:p>
            <a:r>
              <a:rPr lang="en-US" sz="1500">
                <a:solidFill>
                  <a:srgbClr val="231F20"/>
                </a:solidFill>
                <a:latin typeface="Arial" pitchFamily="34" charset="0"/>
              </a:rPr>
              <a:t>resting length)</a:t>
            </a:r>
            <a:endParaRPr lang="en-US" sz="1800">
              <a:latin typeface="Arial" pitchFamily="34" charset="0"/>
            </a:endParaRPr>
          </a:p>
        </p:txBody>
      </p:sp>
      <p:sp>
        <p:nvSpPr>
          <p:cNvPr id="7184" name="Rectangle 16"/>
          <p:cNvSpPr>
            <a:spLocks noChangeArrowheads="1"/>
          </p:cNvSpPr>
          <p:nvPr/>
        </p:nvSpPr>
        <p:spPr bwMode="auto">
          <a:xfrm>
            <a:off x="3760788" y="2414588"/>
            <a:ext cx="488950" cy="228600"/>
          </a:xfrm>
          <a:prstGeom prst="rect">
            <a:avLst/>
          </a:prstGeom>
          <a:noFill/>
          <a:ln w="9525">
            <a:noFill/>
            <a:miter lim="800000"/>
            <a:headEnd/>
            <a:tailEnd/>
          </a:ln>
        </p:spPr>
        <p:txBody>
          <a:bodyPr wrap="none" lIns="0" tIns="0" rIns="0" bIns="0">
            <a:spAutoFit/>
          </a:bodyPr>
          <a:lstStyle/>
          <a:p>
            <a:r>
              <a:rPr lang="en-US" sz="1500">
                <a:solidFill>
                  <a:srgbClr val="231F20"/>
                </a:solidFill>
                <a:latin typeface="Arial" pitchFamily="34" charset="0"/>
              </a:rPr>
              <a:t>100%</a:t>
            </a:r>
            <a:endParaRPr lang="en-US" sz="1800">
              <a:latin typeface="Arial" pitchFamily="34" charset="0"/>
            </a:endParaRPr>
          </a:p>
        </p:txBody>
      </p:sp>
      <p:sp>
        <p:nvSpPr>
          <p:cNvPr id="7185" name="Rectangle 17"/>
          <p:cNvSpPr>
            <a:spLocks noChangeArrowheads="1"/>
          </p:cNvSpPr>
          <p:nvPr/>
        </p:nvSpPr>
        <p:spPr bwMode="auto">
          <a:xfrm>
            <a:off x="1803400" y="2414588"/>
            <a:ext cx="382588" cy="228600"/>
          </a:xfrm>
          <a:prstGeom prst="rect">
            <a:avLst/>
          </a:prstGeom>
          <a:noFill/>
          <a:ln w="9525">
            <a:noFill/>
            <a:miter lim="800000"/>
            <a:headEnd/>
            <a:tailEnd/>
          </a:ln>
        </p:spPr>
        <p:txBody>
          <a:bodyPr wrap="none" lIns="0" tIns="0" rIns="0" bIns="0">
            <a:spAutoFit/>
          </a:bodyPr>
          <a:lstStyle/>
          <a:p>
            <a:r>
              <a:rPr lang="en-US" sz="1500">
                <a:solidFill>
                  <a:srgbClr val="231F20"/>
                </a:solidFill>
                <a:latin typeface="Arial" pitchFamily="34" charset="0"/>
              </a:rPr>
              <a:t>75%</a:t>
            </a:r>
            <a:endParaRPr lang="en-US" sz="1800">
              <a:latin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t>Velocity and Duration of Contraction</a:t>
            </a:r>
          </a:p>
        </p:txBody>
      </p:sp>
      <p:sp>
        <p:nvSpPr>
          <p:cNvPr id="8197" name="Rectangle 5"/>
          <p:cNvSpPr>
            <a:spLocks noGrp="1" noChangeArrowheads="1"/>
          </p:cNvSpPr>
          <p:nvPr>
            <p:ph type="body" idx="1"/>
          </p:nvPr>
        </p:nvSpPr>
        <p:spPr/>
        <p:txBody>
          <a:bodyPr/>
          <a:lstStyle/>
          <a:p>
            <a:pPr marL="571500" indent="-571500">
              <a:buFont typeface="Times" charset="0"/>
              <a:buNone/>
            </a:pPr>
            <a:r>
              <a:rPr lang="en-US" dirty="0"/>
              <a:t>Influenced by:</a:t>
            </a:r>
          </a:p>
          <a:p>
            <a:pPr marL="879475" lvl="1" indent="-533400">
              <a:buFont typeface="Times" charset="0"/>
              <a:buAutoNum type="arabicPeriod"/>
            </a:pPr>
            <a:r>
              <a:rPr lang="en-US" dirty="0"/>
              <a:t>Muscle fiber type</a:t>
            </a:r>
          </a:p>
          <a:p>
            <a:pPr marL="879475" lvl="1" indent="-533400">
              <a:buFont typeface="Times" charset="0"/>
              <a:buAutoNum type="arabicPeriod"/>
            </a:pPr>
            <a:r>
              <a:rPr lang="en-US" dirty="0" smtClean="0"/>
              <a:t>Load  - that what the muscle is having to work against</a:t>
            </a:r>
            <a:endParaRPr lang="en-US" dirty="0"/>
          </a:p>
          <a:p>
            <a:pPr marL="879475" lvl="1" indent="-533400">
              <a:buFont typeface="Times" charset="0"/>
              <a:buAutoNum type="arabicPeriod"/>
            </a:pPr>
            <a:r>
              <a:rPr lang="en-US" dirty="0"/>
              <a:t>Recruitment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p:txBody>
          <a:bodyPr/>
          <a:lstStyle/>
          <a:p>
            <a:r>
              <a:rPr lang="en-US"/>
              <a:t>Muscle Fiber Type</a:t>
            </a:r>
          </a:p>
        </p:txBody>
      </p:sp>
      <p:sp>
        <p:nvSpPr>
          <p:cNvPr id="10245" name="Rectangle 5"/>
          <p:cNvSpPr>
            <a:spLocks noGrp="1" noChangeArrowheads="1"/>
          </p:cNvSpPr>
          <p:nvPr>
            <p:ph type="body" idx="1"/>
          </p:nvPr>
        </p:nvSpPr>
        <p:spPr/>
        <p:txBody>
          <a:bodyPr/>
          <a:lstStyle/>
          <a:p>
            <a:pPr marL="571500" indent="-571500">
              <a:buFont typeface="Times" charset="0"/>
              <a:buNone/>
            </a:pPr>
            <a:r>
              <a:rPr lang="en-US"/>
              <a:t>Classified according to two characteristics:</a:t>
            </a:r>
          </a:p>
          <a:p>
            <a:pPr marL="571500" indent="-571500">
              <a:buFont typeface="Times" charset="0"/>
              <a:buAutoNum type="arabicPeriod"/>
            </a:pPr>
            <a:r>
              <a:rPr lang="en-US"/>
              <a:t>Speed of contraction: slow or fast, according to:</a:t>
            </a:r>
          </a:p>
          <a:p>
            <a:pPr marL="889000" lvl="1" indent="-533400"/>
            <a:r>
              <a:rPr lang="en-US"/>
              <a:t>Speed at which myosin ATPases split ATP</a:t>
            </a:r>
          </a:p>
          <a:p>
            <a:pPr marL="889000" lvl="1" indent="-533400"/>
            <a:r>
              <a:rPr lang="en-US"/>
              <a:t>Pattern of electrical activity of the motor neurons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4"/>
          <p:cNvSpPr>
            <a:spLocks noGrp="1" noChangeArrowheads="1"/>
          </p:cNvSpPr>
          <p:nvPr>
            <p:ph type="title"/>
          </p:nvPr>
        </p:nvSpPr>
        <p:spPr/>
        <p:txBody>
          <a:bodyPr/>
          <a:lstStyle/>
          <a:p>
            <a:r>
              <a:rPr lang="en-US"/>
              <a:t>Muscle Fiber Type</a:t>
            </a:r>
          </a:p>
        </p:txBody>
      </p:sp>
      <p:sp>
        <p:nvSpPr>
          <p:cNvPr id="93189" name="Rectangle 5"/>
          <p:cNvSpPr>
            <a:spLocks noGrp="1" noChangeArrowheads="1"/>
          </p:cNvSpPr>
          <p:nvPr>
            <p:ph type="body" idx="1"/>
          </p:nvPr>
        </p:nvSpPr>
        <p:spPr/>
        <p:txBody>
          <a:bodyPr/>
          <a:lstStyle/>
          <a:p>
            <a:pPr marL="571500" indent="-571500">
              <a:buFont typeface="Times" charset="0"/>
              <a:buAutoNum type="arabicPeriod" startAt="2"/>
            </a:pPr>
            <a:r>
              <a:rPr lang="en-US" dirty="0"/>
              <a:t>Metabolic pathways for ATP synthesis:</a:t>
            </a:r>
          </a:p>
          <a:p>
            <a:pPr marL="896938" lvl="1" indent="-533400"/>
            <a:r>
              <a:rPr lang="en-US" dirty="0"/>
              <a:t>Oxidative fibers—use aerobic </a:t>
            </a:r>
            <a:r>
              <a:rPr lang="en-US" dirty="0" smtClean="0"/>
              <a:t>pathways (Kreb</a:t>
            </a:r>
            <a:r>
              <a:rPr lang="en-US" dirty="0" smtClean="0"/>
              <a:t>s and </a:t>
            </a:r>
            <a:r>
              <a:rPr lang="en-US" smtClean="0"/>
              <a:t>Electron Transport Chain)</a:t>
            </a:r>
            <a:endParaRPr lang="en-US"/>
          </a:p>
          <a:p>
            <a:pPr marL="896938" lvl="1" indent="-533400"/>
            <a:r>
              <a:rPr lang="en-US" dirty="0"/>
              <a:t>Glycolytic fibers—use anaerobic glycolysis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p:txBody>
          <a:bodyPr/>
          <a:lstStyle/>
          <a:p>
            <a:r>
              <a:rPr lang="en-US"/>
              <a:t>Muscle Fiber Type</a:t>
            </a:r>
          </a:p>
        </p:txBody>
      </p:sp>
      <p:sp>
        <p:nvSpPr>
          <p:cNvPr id="12293" name="Rectangle 5"/>
          <p:cNvSpPr>
            <a:spLocks noGrp="1" noChangeArrowheads="1"/>
          </p:cNvSpPr>
          <p:nvPr>
            <p:ph type="body" idx="1"/>
          </p:nvPr>
        </p:nvSpPr>
        <p:spPr/>
        <p:txBody>
          <a:bodyPr/>
          <a:lstStyle/>
          <a:p>
            <a:pPr>
              <a:buFont typeface="Times" charset="0"/>
              <a:buNone/>
            </a:pPr>
            <a:r>
              <a:rPr lang="en-US"/>
              <a:t>Three types: </a:t>
            </a:r>
          </a:p>
          <a:p>
            <a:pPr lvl="1"/>
            <a:r>
              <a:rPr lang="en-US"/>
              <a:t>Slow oxidative fibers</a:t>
            </a:r>
          </a:p>
          <a:p>
            <a:pPr lvl="1"/>
            <a:r>
              <a:rPr lang="en-US"/>
              <a:t>Fast oxidative fibers</a:t>
            </a:r>
          </a:p>
          <a:p>
            <a:pPr lvl="1"/>
            <a:r>
              <a:rPr lang="en-US"/>
              <a:t>Fast glycolytic fibers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6"/>
          <p:cNvSpPr>
            <a:spLocks noChangeArrowheads="1"/>
          </p:cNvSpPr>
          <p:nvPr/>
        </p:nvSpPr>
        <p:spPr bwMode="auto">
          <a:xfrm>
            <a:off x="8304213" y="6583363"/>
            <a:ext cx="836612" cy="274637"/>
          </a:xfrm>
          <a:prstGeom prst="rect">
            <a:avLst/>
          </a:prstGeom>
          <a:noFill/>
          <a:ln w="9525">
            <a:noFill/>
            <a:miter lim="800000"/>
            <a:headEnd/>
            <a:tailEnd/>
          </a:ln>
          <a:effectLst/>
        </p:spPr>
        <p:txBody>
          <a:bodyPr wrap="none">
            <a:spAutoFit/>
          </a:bodyPr>
          <a:lstStyle/>
          <a:p>
            <a:pPr algn="r"/>
            <a:r>
              <a:rPr lang="en-US" sz="1200">
                <a:latin typeface="Arial" pitchFamily="34" charset="0"/>
              </a:rPr>
              <a:t>Table 9.2</a:t>
            </a:r>
          </a:p>
        </p:txBody>
      </p:sp>
      <p:pic>
        <p:nvPicPr>
          <p:cNvPr id="14361" name="Picture 25"/>
          <p:cNvPicPr>
            <a:picLocks noChangeAspect="1" noChangeArrowheads="1"/>
          </p:cNvPicPr>
          <p:nvPr/>
        </p:nvPicPr>
        <p:blipFill>
          <a:blip r:embed="rId2" cstate="print"/>
          <a:srcRect t="2353" b="5804"/>
          <a:stretch>
            <a:fillRect/>
          </a:stretch>
        </p:blipFill>
        <p:spPr bwMode="auto">
          <a:xfrm>
            <a:off x="495300" y="765175"/>
            <a:ext cx="8153400" cy="532765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9.23</a:t>
            </a:r>
          </a:p>
        </p:txBody>
      </p:sp>
      <p:pic>
        <p:nvPicPr>
          <p:cNvPr id="16393" name="Picture 9" descr="09_23"/>
          <p:cNvPicPr>
            <a:picLocks noChangeAspect="1" noChangeArrowheads="1"/>
          </p:cNvPicPr>
          <p:nvPr/>
        </p:nvPicPr>
        <p:blipFill>
          <a:blip r:embed="rId2" cstate="print"/>
          <a:srcRect/>
          <a:stretch>
            <a:fillRect/>
          </a:stretch>
        </p:blipFill>
        <p:spPr bwMode="auto">
          <a:xfrm>
            <a:off x="385763" y="381000"/>
            <a:ext cx="8529637" cy="5926138"/>
          </a:xfrm>
          <a:prstGeom prst="rect">
            <a:avLst/>
          </a:prstGeom>
          <a:noFill/>
        </p:spPr>
      </p:pic>
      <p:sp>
        <p:nvSpPr>
          <p:cNvPr id="16394" name="Rectangle 10"/>
          <p:cNvSpPr>
            <a:spLocks noChangeArrowheads="1"/>
          </p:cNvSpPr>
          <p:nvPr/>
        </p:nvSpPr>
        <p:spPr bwMode="auto">
          <a:xfrm>
            <a:off x="779463" y="2647950"/>
            <a:ext cx="2105025" cy="962025"/>
          </a:xfrm>
          <a:prstGeom prst="rect">
            <a:avLst/>
          </a:prstGeom>
          <a:noFill/>
          <a:ln w="9525">
            <a:noFill/>
            <a:miter lim="800000"/>
            <a:headEnd/>
            <a:tailEnd/>
          </a:ln>
        </p:spPr>
        <p:txBody>
          <a:bodyPr wrap="none" lIns="0" tIns="0" rIns="0" bIns="0">
            <a:spAutoFit/>
          </a:bodyPr>
          <a:lstStyle/>
          <a:p>
            <a:pPr algn="ctr"/>
            <a:r>
              <a:rPr lang="en-US" sz="2100">
                <a:solidFill>
                  <a:srgbClr val="231F20"/>
                </a:solidFill>
                <a:latin typeface="Arial" pitchFamily="34" charset="0"/>
              </a:rPr>
              <a:t>Predominance</a:t>
            </a:r>
          </a:p>
          <a:p>
            <a:pPr algn="ctr"/>
            <a:r>
              <a:rPr lang="en-US" sz="2100">
                <a:solidFill>
                  <a:srgbClr val="231F20"/>
                </a:solidFill>
                <a:latin typeface="Arial" pitchFamily="34" charset="0"/>
              </a:rPr>
              <a:t>of fast glycolytic</a:t>
            </a:r>
            <a:endParaRPr lang="en-US" sz="1800">
              <a:latin typeface="Arial" pitchFamily="34" charset="0"/>
            </a:endParaRPr>
          </a:p>
          <a:p>
            <a:pPr algn="ctr"/>
            <a:r>
              <a:rPr lang="en-US" sz="2100">
                <a:solidFill>
                  <a:srgbClr val="231F20"/>
                </a:solidFill>
                <a:latin typeface="Arial" pitchFamily="34" charset="0"/>
              </a:rPr>
              <a:t>(fatigable) fibers</a:t>
            </a:r>
            <a:endParaRPr lang="en-US" sz="1800">
              <a:latin typeface="Arial" pitchFamily="34" charset="0"/>
            </a:endParaRPr>
          </a:p>
        </p:txBody>
      </p:sp>
      <p:sp>
        <p:nvSpPr>
          <p:cNvPr id="16395" name="Rectangle 11"/>
          <p:cNvSpPr>
            <a:spLocks noChangeArrowheads="1"/>
          </p:cNvSpPr>
          <p:nvPr/>
        </p:nvSpPr>
        <p:spPr bwMode="auto">
          <a:xfrm>
            <a:off x="6124575" y="2647950"/>
            <a:ext cx="2251075" cy="1282700"/>
          </a:xfrm>
          <a:prstGeom prst="rect">
            <a:avLst/>
          </a:prstGeom>
          <a:noFill/>
          <a:ln w="9525">
            <a:noFill/>
            <a:miter lim="800000"/>
            <a:headEnd/>
            <a:tailEnd/>
          </a:ln>
        </p:spPr>
        <p:txBody>
          <a:bodyPr wrap="none" lIns="0" tIns="0" rIns="0" bIns="0">
            <a:spAutoFit/>
          </a:bodyPr>
          <a:lstStyle/>
          <a:p>
            <a:pPr algn="ctr"/>
            <a:r>
              <a:rPr lang="en-US" sz="2100">
                <a:solidFill>
                  <a:srgbClr val="231F20"/>
                </a:solidFill>
                <a:latin typeface="Arial" pitchFamily="34" charset="0"/>
              </a:rPr>
              <a:t>Predominance</a:t>
            </a:r>
          </a:p>
          <a:p>
            <a:pPr algn="ctr"/>
            <a:r>
              <a:rPr lang="en-US" sz="2100">
                <a:solidFill>
                  <a:srgbClr val="231F20"/>
                </a:solidFill>
                <a:latin typeface="Arial" pitchFamily="34" charset="0"/>
              </a:rPr>
              <a:t>of slow oxidative</a:t>
            </a:r>
            <a:endParaRPr lang="en-US" sz="1800">
              <a:latin typeface="Arial" pitchFamily="34" charset="0"/>
            </a:endParaRPr>
          </a:p>
          <a:p>
            <a:pPr algn="ctr"/>
            <a:r>
              <a:rPr lang="en-US" sz="2100">
                <a:solidFill>
                  <a:srgbClr val="231F20"/>
                </a:solidFill>
                <a:latin typeface="Arial" pitchFamily="34" charset="0"/>
              </a:rPr>
              <a:t>(fatigue-resistant)</a:t>
            </a:r>
            <a:endParaRPr lang="en-US" sz="1800">
              <a:latin typeface="Arial" pitchFamily="34" charset="0"/>
            </a:endParaRPr>
          </a:p>
          <a:p>
            <a:pPr algn="ctr"/>
            <a:r>
              <a:rPr lang="en-US" sz="2100">
                <a:solidFill>
                  <a:srgbClr val="231F20"/>
                </a:solidFill>
                <a:latin typeface="Arial" pitchFamily="34" charset="0"/>
              </a:rPr>
              <a:t>fibers</a:t>
            </a:r>
            <a:endParaRPr lang="en-US" sz="1800">
              <a:latin typeface="Arial" pitchFamily="34" charset="0"/>
            </a:endParaRPr>
          </a:p>
        </p:txBody>
      </p:sp>
      <p:sp>
        <p:nvSpPr>
          <p:cNvPr id="16396" name="Rectangle 12"/>
          <p:cNvSpPr>
            <a:spLocks noChangeArrowheads="1"/>
          </p:cNvSpPr>
          <p:nvPr/>
        </p:nvSpPr>
        <p:spPr bwMode="auto">
          <a:xfrm>
            <a:off x="3781425" y="2673350"/>
            <a:ext cx="1335088" cy="320675"/>
          </a:xfrm>
          <a:prstGeom prst="rect">
            <a:avLst/>
          </a:prstGeom>
          <a:noFill/>
          <a:ln w="9525">
            <a:noFill/>
            <a:miter lim="800000"/>
            <a:headEnd/>
            <a:tailEnd/>
          </a:ln>
        </p:spPr>
        <p:txBody>
          <a:bodyPr wrap="none" lIns="0" tIns="0" rIns="0" bIns="0">
            <a:spAutoFit/>
          </a:bodyPr>
          <a:lstStyle/>
          <a:p>
            <a:r>
              <a:rPr lang="en-US" sz="2100">
                <a:solidFill>
                  <a:srgbClr val="231F20"/>
                </a:solidFill>
                <a:latin typeface="Arial" pitchFamily="34" charset="0"/>
              </a:rPr>
              <a:t>Small load</a:t>
            </a:r>
            <a:endParaRPr lang="en-US" sz="1800">
              <a:latin typeface="Arial" pitchFamily="34" charset="0"/>
            </a:endParaRPr>
          </a:p>
        </p:txBody>
      </p:sp>
      <p:sp>
        <p:nvSpPr>
          <p:cNvPr id="16397" name="Rectangle 13"/>
          <p:cNvSpPr>
            <a:spLocks noChangeArrowheads="1"/>
          </p:cNvSpPr>
          <p:nvPr/>
        </p:nvSpPr>
        <p:spPr bwMode="auto">
          <a:xfrm>
            <a:off x="2016125" y="5359400"/>
            <a:ext cx="1631950" cy="752475"/>
          </a:xfrm>
          <a:prstGeom prst="rect">
            <a:avLst/>
          </a:prstGeom>
          <a:noFill/>
          <a:ln w="9525">
            <a:noFill/>
            <a:miter lim="800000"/>
            <a:headEnd/>
            <a:tailEnd/>
          </a:ln>
        </p:spPr>
        <p:txBody>
          <a:bodyPr wrap="none" lIns="0" tIns="0" rIns="0" bIns="0">
            <a:spAutoFit/>
          </a:bodyPr>
          <a:lstStyle/>
          <a:p>
            <a:r>
              <a:rPr lang="en-US" sz="2100" b="0">
                <a:solidFill>
                  <a:srgbClr val="231F20"/>
                </a:solidFill>
                <a:latin typeface="Arial Black" pitchFamily="34" charset="0"/>
              </a:rPr>
              <a:t>Contractile</a:t>
            </a:r>
          </a:p>
          <a:p>
            <a:r>
              <a:rPr lang="en-US" sz="2100" b="0">
                <a:solidFill>
                  <a:srgbClr val="231F20"/>
                </a:solidFill>
                <a:latin typeface="Arial Black" pitchFamily="34" charset="0"/>
              </a:rPr>
              <a:t>velocity</a:t>
            </a:r>
            <a:endParaRPr lang="en-US" sz="1800" b="0">
              <a:latin typeface="Arial" pitchFamily="34" charset="0"/>
            </a:endParaRPr>
          </a:p>
        </p:txBody>
      </p:sp>
      <p:sp>
        <p:nvSpPr>
          <p:cNvPr id="16398" name="Rectangle 14"/>
          <p:cNvSpPr>
            <a:spLocks noChangeArrowheads="1"/>
          </p:cNvSpPr>
          <p:nvPr/>
        </p:nvSpPr>
        <p:spPr bwMode="auto">
          <a:xfrm>
            <a:off x="5568950" y="5359400"/>
            <a:ext cx="1631950" cy="752475"/>
          </a:xfrm>
          <a:prstGeom prst="rect">
            <a:avLst/>
          </a:prstGeom>
          <a:noFill/>
          <a:ln w="9525">
            <a:noFill/>
            <a:miter lim="800000"/>
            <a:headEnd/>
            <a:tailEnd/>
          </a:ln>
        </p:spPr>
        <p:txBody>
          <a:bodyPr wrap="none" lIns="0" tIns="0" rIns="0" bIns="0">
            <a:spAutoFit/>
          </a:bodyPr>
          <a:lstStyle/>
          <a:p>
            <a:r>
              <a:rPr lang="en-US" sz="2100" b="0">
                <a:solidFill>
                  <a:srgbClr val="231F20"/>
                </a:solidFill>
                <a:latin typeface="Arial Black" pitchFamily="34" charset="0"/>
              </a:rPr>
              <a:t>Contractile</a:t>
            </a:r>
          </a:p>
          <a:p>
            <a:r>
              <a:rPr lang="en-US" sz="2100" b="0">
                <a:solidFill>
                  <a:srgbClr val="231F20"/>
                </a:solidFill>
                <a:latin typeface="Arial Black" pitchFamily="34" charset="0"/>
              </a:rPr>
              <a:t>duration</a:t>
            </a:r>
            <a:endParaRPr lang="en-US" sz="1800" b="0">
              <a:latin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9.24</a:t>
            </a:r>
          </a:p>
        </p:txBody>
      </p:sp>
      <p:pic>
        <p:nvPicPr>
          <p:cNvPr id="94219" name="Picture 11" descr="09_24"/>
          <p:cNvPicPr>
            <a:picLocks noChangeAspect="1" noChangeArrowheads="1"/>
          </p:cNvPicPr>
          <p:nvPr/>
        </p:nvPicPr>
        <p:blipFill>
          <a:blip r:embed="rId2" cstate="print"/>
          <a:srcRect/>
          <a:stretch>
            <a:fillRect/>
          </a:stretch>
        </p:blipFill>
        <p:spPr bwMode="auto">
          <a:xfrm>
            <a:off x="455613" y="493713"/>
            <a:ext cx="8231187" cy="5868987"/>
          </a:xfrm>
          <a:prstGeom prst="rect">
            <a:avLst/>
          </a:prstGeom>
          <a:noFill/>
        </p:spPr>
      </p:pic>
      <p:sp>
        <p:nvSpPr>
          <p:cNvPr id="94220" name="Rectangle 12"/>
          <p:cNvSpPr>
            <a:spLocks noChangeArrowheads="1"/>
          </p:cNvSpPr>
          <p:nvPr/>
        </p:nvSpPr>
        <p:spPr bwMode="auto">
          <a:xfrm>
            <a:off x="2921000" y="1674813"/>
            <a:ext cx="342900" cy="322262"/>
          </a:xfrm>
          <a:prstGeom prst="rect">
            <a:avLst/>
          </a:prstGeom>
          <a:noFill/>
          <a:ln w="9525">
            <a:noFill/>
            <a:miter lim="800000"/>
            <a:headEnd/>
            <a:tailEnd/>
          </a:ln>
        </p:spPr>
        <p:txBody>
          <a:bodyPr wrap="none" lIns="0" tIns="0" rIns="0" bIns="0">
            <a:spAutoFit/>
          </a:bodyPr>
          <a:lstStyle/>
          <a:p>
            <a:r>
              <a:rPr lang="en-US" sz="1800" b="0">
                <a:solidFill>
                  <a:srgbClr val="231F20"/>
                </a:solidFill>
                <a:latin typeface="Arial Black" pitchFamily="34" charset="0"/>
              </a:rPr>
              <a:t>FO</a:t>
            </a:r>
            <a:endParaRPr lang="en-US" sz="1800" b="0">
              <a:latin typeface="Arial" pitchFamily="34" charset="0"/>
            </a:endParaRPr>
          </a:p>
        </p:txBody>
      </p:sp>
      <p:sp>
        <p:nvSpPr>
          <p:cNvPr id="94221" name="Rectangle 13"/>
          <p:cNvSpPr>
            <a:spLocks noChangeArrowheads="1"/>
          </p:cNvSpPr>
          <p:nvPr/>
        </p:nvSpPr>
        <p:spPr bwMode="auto">
          <a:xfrm>
            <a:off x="4600575" y="4240213"/>
            <a:ext cx="342900" cy="322262"/>
          </a:xfrm>
          <a:prstGeom prst="rect">
            <a:avLst/>
          </a:prstGeom>
          <a:noFill/>
          <a:ln w="9525">
            <a:noFill/>
            <a:miter lim="800000"/>
            <a:headEnd/>
            <a:tailEnd/>
          </a:ln>
        </p:spPr>
        <p:txBody>
          <a:bodyPr wrap="none" lIns="0" tIns="0" rIns="0" bIns="0">
            <a:spAutoFit/>
          </a:bodyPr>
          <a:lstStyle/>
          <a:p>
            <a:r>
              <a:rPr lang="en-US" sz="1800" b="0">
                <a:solidFill>
                  <a:srgbClr val="231F20"/>
                </a:solidFill>
                <a:latin typeface="Arial Black" pitchFamily="34" charset="0"/>
              </a:rPr>
              <a:t>FG</a:t>
            </a:r>
            <a:endParaRPr lang="en-US" sz="1800" b="0">
              <a:latin typeface="Arial" pitchFamily="34" charset="0"/>
            </a:endParaRPr>
          </a:p>
        </p:txBody>
      </p:sp>
      <p:sp>
        <p:nvSpPr>
          <p:cNvPr id="94222" name="Rectangle 14"/>
          <p:cNvSpPr>
            <a:spLocks noChangeArrowheads="1"/>
          </p:cNvSpPr>
          <p:nvPr/>
        </p:nvSpPr>
        <p:spPr bwMode="auto">
          <a:xfrm>
            <a:off x="4646613" y="2266950"/>
            <a:ext cx="355600" cy="322263"/>
          </a:xfrm>
          <a:prstGeom prst="rect">
            <a:avLst/>
          </a:prstGeom>
          <a:noFill/>
          <a:ln w="9525">
            <a:noFill/>
            <a:miter lim="800000"/>
            <a:headEnd/>
            <a:tailEnd/>
          </a:ln>
        </p:spPr>
        <p:txBody>
          <a:bodyPr wrap="none" lIns="0" tIns="0" rIns="0" bIns="0">
            <a:spAutoFit/>
          </a:bodyPr>
          <a:lstStyle/>
          <a:p>
            <a:r>
              <a:rPr lang="en-US" sz="1800" b="0">
                <a:solidFill>
                  <a:schemeClr val="bg1"/>
                </a:solidFill>
                <a:latin typeface="Arial Black" pitchFamily="34" charset="0"/>
              </a:rPr>
              <a:t>SO</a:t>
            </a:r>
            <a:endParaRPr lang="en-US" sz="1800" b="0">
              <a:latin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lstStyle/>
          <a:p>
            <a:r>
              <a:rPr lang="en-US"/>
              <a:t>Influence of Load</a:t>
            </a:r>
          </a:p>
        </p:txBody>
      </p:sp>
      <p:sp>
        <p:nvSpPr>
          <p:cNvPr id="17413" name="Rectangle 5"/>
          <p:cNvSpPr>
            <a:spLocks noGrp="1" noChangeArrowheads="1"/>
          </p:cNvSpPr>
          <p:nvPr>
            <p:ph type="body" idx="1"/>
          </p:nvPr>
        </p:nvSpPr>
        <p:spPr/>
        <p:txBody>
          <a:bodyPr/>
          <a:lstStyle/>
          <a:p>
            <a:pPr marL="0" indent="0">
              <a:buFont typeface="Times" charset="0"/>
              <a:buNone/>
            </a:pPr>
            <a:r>
              <a:rPr lang="en-US">
                <a:sym typeface="Symbol" pitchFamily="18" charset="2"/>
              </a:rPr>
              <a:t></a:t>
            </a:r>
            <a:r>
              <a:rPr lang="en-US"/>
              <a:t> load </a:t>
            </a:r>
            <a:r>
              <a:rPr lang="en-US">
                <a:sym typeface="Symbol" pitchFamily="18" charset="2"/>
              </a:rPr>
              <a:t></a:t>
            </a:r>
            <a:r>
              <a:rPr lang="en-US"/>
              <a:t> </a:t>
            </a:r>
            <a:r>
              <a:rPr lang="en-US">
                <a:sym typeface="Symbol" pitchFamily="18" charset="2"/>
              </a:rPr>
              <a:t></a:t>
            </a:r>
            <a:r>
              <a:rPr lang="en-US"/>
              <a:t> latent period, </a:t>
            </a:r>
            <a:r>
              <a:rPr lang="en-US">
                <a:sym typeface="Symbol" pitchFamily="18" charset="2"/>
              </a:rPr>
              <a:t></a:t>
            </a:r>
            <a:r>
              <a:rPr lang="en-US"/>
              <a:t> contraction, and </a:t>
            </a:r>
            <a:r>
              <a:rPr lang="en-US">
                <a:sym typeface="Symbol" pitchFamily="18" charset="2"/>
              </a:rPr>
              <a:t></a:t>
            </a:r>
            <a:r>
              <a:rPr lang="en-US"/>
              <a:t> duration of contraction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Rectangle 7"/>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9.25</a:t>
            </a:r>
          </a:p>
        </p:txBody>
      </p:sp>
      <p:pic>
        <p:nvPicPr>
          <p:cNvPr id="19465" name="Picture 9" descr="09_25"/>
          <p:cNvPicPr>
            <a:picLocks noChangeAspect="1" noChangeArrowheads="1"/>
          </p:cNvPicPr>
          <p:nvPr/>
        </p:nvPicPr>
        <p:blipFill>
          <a:blip r:embed="rId2" cstate="print"/>
          <a:srcRect t="27672" r="3932"/>
          <a:stretch>
            <a:fillRect/>
          </a:stretch>
        </p:blipFill>
        <p:spPr bwMode="auto">
          <a:xfrm>
            <a:off x="304800" y="869950"/>
            <a:ext cx="8493125" cy="4244975"/>
          </a:xfrm>
          <a:prstGeom prst="rect">
            <a:avLst/>
          </a:prstGeom>
          <a:noFill/>
        </p:spPr>
      </p:pic>
      <p:sp>
        <p:nvSpPr>
          <p:cNvPr id="19466" name="Freeform 10"/>
          <p:cNvSpPr>
            <a:spLocks/>
          </p:cNvSpPr>
          <p:nvPr/>
        </p:nvSpPr>
        <p:spPr bwMode="auto">
          <a:xfrm>
            <a:off x="2301875" y="2259013"/>
            <a:ext cx="1047750" cy="355600"/>
          </a:xfrm>
          <a:custGeom>
            <a:avLst/>
            <a:gdLst/>
            <a:ahLst/>
            <a:cxnLst>
              <a:cxn ang="0">
                <a:pos x="0" y="224"/>
              </a:cxn>
              <a:cxn ang="0">
                <a:pos x="568" y="0"/>
              </a:cxn>
              <a:cxn ang="0">
                <a:pos x="660" y="0"/>
              </a:cxn>
            </a:cxnLst>
            <a:rect l="0" t="0" r="r" b="b"/>
            <a:pathLst>
              <a:path w="660" h="224">
                <a:moveTo>
                  <a:pt x="0" y="224"/>
                </a:moveTo>
                <a:lnTo>
                  <a:pt x="568" y="0"/>
                </a:lnTo>
                <a:lnTo>
                  <a:pt x="660" y="0"/>
                </a:lnTo>
              </a:path>
            </a:pathLst>
          </a:custGeom>
          <a:noFill/>
          <a:ln w="41275">
            <a:solidFill>
              <a:srgbClr val="FFFFFF"/>
            </a:solidFill>
            <a:prstDash val="solid"/>
            <a:round/>
            <a:headEnd/>
            <a:tailEnd/>
          </a:ln>
        </p:spPr>
        <p:txBody>
          <a:bodyPr/>
          <a:lstStyle/>
          <a:p>
            <a:endParaRPr lang="en-US"/>
          </a:p>
        </p:txBody>
      </p:sp>
      <p:sp>
        <p:nvSpPr>
          <p:cNvPr id="19467" name="Freeform 11"/>
          <p:cNvSpPr>
            <a:spLocks/>
          </p:cNvSpPr>
          <p:nvPr/>
        </p:nvSpPr>
        <p:spPr bwMode="auto">
          <a:xfrm>
            <a:off x="1978025" y="2922588"/>
            <a:ext cx="1371600" cy="485775"/>
          </a:xfrm>
          <a:custGeom>
            <a:avLst/>
            <a:gdLst/>
            <a:ahLst/>
            <a:cxnLst>
              <a:cxn ang="0">
                <a:pos x="0" y="306"/>
              </a:cxn>
              <a:cxn ang="0">
                <a:pos x="772" y="0"/>
              </a:cxn>
              <a:cxn ang="0">
                <a:pos x="864" y="0"/>
              </a:cxn>
            </a:cxnLst>
            <a:rect l="0" t="0" r="r" b="b"/>
            <a:pathLst>
              <a:path w="864" h="306">
                <a:moveTo>
                  <a:pt x="0" y="306"/>
                </a:moveTo>
                <a:lnTo>
                  <a:pt x="772" y="0"/>
                </a:lnTo>
                <a:lnTo>
                  <a:pt x="864" y="0"/>
                </a:lnTo>
              </a:path>
            </a:pathLst>
          </a:custGeom>
          <a:noFill/>
          <a:ln w="41275">
            <a:solidFill>
              <a:srgbClr val="FFFFFF"/>
            </a:solidFill>
            <a:prstDash val="solid"/>
            <a:round/>
            <a:headEnd/>
            <a:tailEnd/>
          </a:ln>
        </p:spPr>
        <p:txBody>
          <a:bodyPr/>
          <a:lstStyle/>
          <a:p>
            <a:endParaRPr lang="en-US"/>
          </a:p>
        </p:txBody>
      </p:sp>
      <p:sp>
        <p:nvSpPr>
          <p:cNvPr id="19468" name="Freeform 12"/>
          <p:cNvSpPr>
            <a:spLocks/>
          </p:cNvSpPr>
          <p:nvPr/>
        </p:nvSpPr>
        <p:spPr bwMode="auto">
          <a:xfrm>
            <a:off x="2301875" y="2259013"/>
            <a:ext cx="1047750" cy="355600"/>
          </a:xfrm>
          <a:custGeom>
            <a:avLst/>
            <a:gdLst/>
            <a:ahLst/>
            <a:cxnLst>
              <a:cxn ang="0">
                <a:pos x="0" y="224"/>
              </a:cxn>
              <a:cxn ang="0">
                <a:pos x="568" y="0"/>
              </a:cxn>
              <a:cxn ang="0">
                <a:pos x="660" y="0"/>
              </a:cxn>
            </a:cxnLst>
            <a:rect l="0" t="0" r="r" b="b"/>
            <a:pathLst>
              <a:path w="660" h="224">
                <a:moveTo>
                  <a:pt x="0" y="224"/>
                </a:moveTo>
                <a:lnTo>
                  <a:pt x="568" y="0"/>
                </a:lnTo>
                <a:lnTo>
                  <a:pt x="660" y="0"/>
                </a:lnTo>
              </a:path>
            </a:pathLst>
          </a:custGeom>
          <a:noFill/>
          <a:ln w="19050">
            <a:solidFill>
              <a:srgbClr val="231F20"/>
            </a:solidFill>
            <a:prstDash val="solid"/>
            <a:round/>
            <a:headEnd/>
            <a:tailEnd/>
          </a:ln>
        </p:spPr>
        <p:txBody>
          <a:bodyPr/>
          <a:lstStyle/>
          <a:p>
            <a:endParaRPr lang="en-US"/>
          </a:p>
        </p:txBody>
      </p:sp>
      <p:sp>
        <p:nvSpPr>
          <p:cNvPr id="19469" name="Line 13"/>
          <p:cNvSpPr>
            <a:spLocks noChangeShapeType="1"/>
          </p:cNvSpPr>
          <p:nvPr/>
        </p:nvSpPr>
        <p:spPr bwMode="auto">
          <a:xfrm>
            <a:off x="2444750" y="1593850"/>
            <a:ext cx="904875" cy="1588"/>
          </a:xfrm>
          <a:prstGeom prst="line">
            <a:avLst/>
          </a:prstGeom>
          <a:noFill/>
          <a:ln w="41275">
            <a:solidFill>
              <a:srgbClr val="FFFFFF"/>
            </a:solidFill>
            <a:round/>
            <a:headEnd/>
            <a:tailEnd/>
          </a:ln>
        </p:spPr>
        <p:txBody>
          <a:bodyPr/>
          <a:lstStyle/>
          <a:p>
            <a:endParaRPr lang="en-US"/>
          </a:p>
        </p:txBody>
      </p:sp>
      <p:sp>
        <p:nvSpPr>
          <p:cNvPr id="19470" name="Line 14"/>
          <p:cNvSpPr>
            <a:spLocks noChangeShapeType="1"/>
          </p:cNvSpPr>
          <p:nvPr/>
        </p:nvSpPr>
        <p:spPr bwMode="auto">
          <a:xfrm>
            <a:off x="2438400" y="1593850"/>
            <a:ext cx="911225" cy="1588"/>
          </a:xfrm>
          <a:prstGeom prst="line">
            <a:avLst/>
          </a:prstGeom>
          <a:noFill/>
          <a:ln w="19050">
            <a:solidFill>
              <a:srgbClr val="231F20"/>
            </a:solidFill>
            <a:round/>
            <a:headEnd/>
            <a:tailEnd/>
          </a:ln>
        </p:spPr>
        <p:txBody>
          <a:bodyPr/>
          <a:lstStyle/>
          <a:p>
            <a:endParaRPr lang="en-US"/>
          </a:p>
        </p:txBody>
      </p:sp>
      <p:sp>
        <p:nvSpPr>
          <p:cNvPr id="19471" name="Freeform 15"/>
          <p:cNvSpPr>
            <a:spLocks/>
          </p:cNvSpPr>
          <p:nvPr/>
        </p:nvSpPr>
        <p:spPr bwMode="auto">
          <a:xfrm>
            <a:off x="1974850" y="2922588"/>
            <a:ext cx="1374775" cy="488950"/>
          </a:xfrm>
          <a:custGeom>
            <a:avLst/>
            <a:gdLst/>
            <a:ahLst/>
            <a:cxnLst>
              <a:cxn ang="0">
                <a:pos x="0" y="308"/>
              </a:cxn>
              <a:cxn ang="0">
                <a:pos x="774" y="0"/>
              </a:cxn>
              <a:cxn ang="0">
                <a:pos x="866" y="0"/>
              </a:cxn>
            </a:cxnLst>
            <a:rect l="0" t="0" r="r" b="b"/>
            <a:pathLst>
              <a:path w="866" h="308">
                <a:moveTo>
                  <a:pt x="0" y="308"/>
                </a:moveTo>
                <a:lnTo>
                  <a:pt x="774" y="0"/>
                </a:lnTo>
                <a:lnTo>
                  <a:pt x="866" y="0"/>
                </a:lnTo>
              </a:path>
            </a:pathLst>
          </a:custGeom>
          <a:noFill/>
          <a:ln w="19050">
            <a:solidFill>
              <a:srgbClr val="231F20"/>
            </a:solidFill>
            <a:prstDash val="solid"/>
            <a:round/>
            <a:headEnd/>
            <a:tailEnd/>
          </a:ln>
        </p:spPr>
        <p:txBody>
          <a:bodyPr/>
          <a:lstStyle/>
          <a:p>
            <a:endParaRPr lang="en-US"/>
          </a:p>
        </p:txBody>
      </p:sp>
      <p:sp>
        <p:nvSpPr>
          <p:cNvPr id="19472" name="Rectangle 16"/>
          <p:cNvSpPr>
            <a:spLocks noChangeArrowheads="1"/>
          </p:cNvSpPr>
          <p:nvPr/>
        </p:nvSpPr>
        <p:spPr bwMode="auto">
          <a:xfrm>
            <a:off x="715963" y="4186238"/>
            <a:ext cx="803275" cy="228600"/>
          </a:xfrm>
          <a:prstGeom prst="rect">
            <a:avLst/>
          </a:prstGeom>
          <a:noFill/>
          <a:ln w="9525">
            <a:noFill/>
            <a:miter lim="800000"/>
            <a:headEnd/>
            <a:tailEnd/>
          </a:ln>
        </p:spPr>
        <p:txBody>
          <a:bodyPr wrap="none" lIns="0" tIns="0" rIns="0" bIns="0">
            <a:spAutoFit/>
          </a:bodyPr>
          <a:lstStyle/>
          <a:p>
            <a:r>
              <a:rPr lang="en-US" sz="1500">
                <a:solidFill>
                  <a:srgbClr val="231F20"/>
                </a:solidFill>
                <a:latin typeface="Arial" pitchFamily="34" charset="0"/>
              </a:rPr>
              <a:t>Stimulus</a:t>
            </a:r>
            <a:endParaRPr lang="en-US" sz="1800">
              <a:latin typeface="Arial" pitchFamily="34" charset="0"/>
            </a:endParaRPr>
          </a:p>
        </p:txBody>
      </p:sp>
      <p:sp>
        <p:nvSpPr>
          <p:cNvPr id="19473" name="Rectangle 17"/>
          <p:cNvSpPr>
            <a:spLocks noChangeArrowheads="1"/>
          </p:cNvSpPr>
          <p:nvPr/>
        </p:nvSpPr>
        <p:spPr bwMode="auto">
          <a:xfrm>
            <a:off x="3386138" y="2163763"/>
            <a:ext cx="1576387" cy="228600"/>
          </a:xfrm>
          <a:prstGeom prst="rect">
            <a:avLst/>
          </a:prstGeom>
          <a:noFill/>
          <a:ln w="9525">
            <a:noFill/>
            <a:miter lim="800000"/>
            <a:headEnd/>
            <a:tailEnd/>
          </a:ln>
        </p:spPr>
        <p:txBody>
          <a:bodyPr wrap="none" lIns="0" tIns="0" rIns="0" bIns="0">
            <a:spAutoFit/>
          </a:bodyPr>
          <a:lstStyle/>
          <a:p>
            <a:r>
              <a:rPr lang="en-US" sz="1500">
                <a:solidFill>
                  <a:srgbClr val="231F20"/>
                </a:solidFill>
                <a:latin typeface="Arial" pitchFamily="34" charset="0"/>
              </a:rPr>
              <a:t>Intermediate load</a:t>
            </a:r>
            <a:endParaRPr lang="en-US" sz="1800">
              <a:latin typeface="Arial" pitchFamily="34" charset="0"/>
            </a:endParaRPr>
          </a:p>
        </p:txBody>
      </p:sp>
      <p:sp>
        <p:nvSpPr>
          <p:cNvPr id="19474" name="Rectangle 18"/>
          <p:cNvSpPr>
            <a:spLocks noChangeArrowheads="1"/>
          </p:cNvSpPr>
          <p:nvPr/>
        </p:nvSpPr>
        <p:spPr bwMode="auto">
          <a:xfrm>
            <a:off x="3386138" y="1500188"/>
            <a:ext cx="906462" cy="228600"/>
          </a:xfrm>
          <a:prstGeom prst="rect">
            <a:avLst/>
          </a:prstGeom>
          <a:noFill/>
          <a:ln w="9525">
            <a:noFill/>
            <a:miter lim="800000"/>
            <a:headEnd/>
            <a:tailEnd/>
          </a:ln>
        </p:spPr>
        <p:txBody>
          <a:bodyPr wrap="none" lIns="0" tIns="0" rIns="0" bIns="0">
            <a:spAutoFit/>
          </a:bodyPr>
          <a:lstStyle/>
          <a:p>
            <a:r>
              <a:rPr lang="en-US" sz="1500">
                <a:solidFill>
                  <a:srgbClr val="231F20"/>
                </a:solidFill>
                <a:latin typeface="Arial" pitchFamily="34" charset="0"/>
              </a:rPr>
              <a:t>Light load</a:t>
            </a:r>
            <a:endParaRPr lang="en-US" sz="1800">
              <a:latin typeface="Arial" pitchFamily="34" charset="0"/>
            </a:endParaRPr>
          </a:p>
        </p:txBody>
      </p:sp>
      <p:sp>
        <p:nvSpPr>
          <p:cNvPr id="19475" name="Rectangle 19"/>
          <p:cNvSpPr>
            <a:spLocks noChangeArrowheads="1"/>
          </p:cNvSpPr>
          <p:nvPr/>
        </p:nvSpPr>
        <p:spPr bwMode="auto">
          <a:xfrm>
            <a:off x="3386138" y="2827338"/>
            <a:ext cx="1006475" cy="228600"/>
          </a:xfrm>
          <a:prstGeom prst="rect">
            <a:avLst/>
          </a:prstGeom>
          <a:noFill/>
          <a:ln w="9525">
            <a:noFill/>
            <a:miter lim="800000"/>
            <a:headEnd/>
            <a:tailEnd/>
          </a:ln>
        </p:spPr>
        <p:txBody>
          <a:bodyPr wrap="none" lIns="0" tIns="0" rIns="0" bIns="0">
            <a:spAutoFit/>
          </a:bodyPr>
          <a:lstStyle/>
          <a:p>
            <a:r>
              <a:rPr lang="en-US" sz="1500">
                <a:solidFill>
                  <a:srgbClr val="231F20"/>
                </a:solidFill>
                <a:latin typeface="Arial" pitchFamily="34" charset="0"/>
              </a:rPr>
              <a:t>Heavy load</a:t>
            </a:r>
            <a:endParaRPr lang="en-US" sz="1800">
              <a:latin typeface="Arial" pitchFamily="34" charset="0"/>
            </a:endParaRPr>
          </a:p>
        </p:txBody>
      </p:sp>
      <p:sp>
        <p:nvSpPr>
          <p:cNvPr id="19476" name="Rectangle 20"/>
          <p:cNvSpPr>
            <a:spLocks noChangeArrowheads="1"/>
          </p:cNvSpPr>
          <p:nvPr/>
        </p:nvSpPr>
        <p:spPr bwMode="auto">
          <a:xfrm>
            <a:off x="528638" y="4452938"/>
            <a:ext cx="4632325" cy="804862"/>
          </a:xfrm>
          <a:prstGeom prst="rect">
            <a:avLst/>
          </a:prstGeom>
          <a:noFill/>
          <a:ln w="9525">
            <a:noFill/>
            <a:miter lim="800000"/>
            <a:headEnd/>
            <a:tailEnd/>
          </a:ln>
        </p:spPr>
        <p:txBody>
          <a:bodyPr wrap="none" lIns="0" tIns="0" rIns="0" bIns="0">
            <a:spAutoFit/>
          </a:bodyPr>
          <a:lstStyle/>
          <a:p>
            <a:r>
              <a:rPr lang="en-US" sz="1500" b="0">
                <a:solidFill>
                  <a:srgbClr val="231F20"/>
                </a:solidFill>
                <a:latin typeface="Arial Black" pitchFamily="34" charset="0"/>
              </a:rPr>
              <a:t>(a) The greater the load, the less the muscle</a:t>
            </a:r>
          </a:p>
          <a:p>
            <a:r>
              <a:rPr lang="en-US" sz="1400" b="0">
                <a:solidFill>
                  <a:srgbClr val="231F20"/>
                </a:solidFill>
                <a:latin typeface="Arial Black" pitchFamily="34" charset="0"/>
              </a:rPr>
              <a:t>      </a:t>
            </a:r>
            <a:r>
              <a:rPr lang="en-US" sz="1500" b="0">
                <a:solidFill>
                  <a:srgbClr val="231F20"/>
                </a:solidFill>
                <a:latin typeface="Arial Black" pitchFamily="34" charset="0"/>
              </a:rPr>
              <a:t>shortens and the shorter the duration of</a:t>
            </a:r>
            <a:endParaRPr lang="en-US" sz="1800" b="0">
              <a:latin typeface="Arial" pitchFamily="34" charset="0"/>
            </a:endParaRPr>
          </a:p>
          <a:p>
            <a:r>
              <a:rPr lang="en-US" sz="1400" b="0">
                <a:solidFill>
                  <a:srgbClr val="231F20"/>
                </a:solidFill>
                <a:latin typeface="Arial Black" pitchFamily="34" charset="0"/>
              </a:rPr>
              <a:t>      </a:t>
            </a:r>
            <a:r>
              <a:rPr lang="en-US" sz="1500" b="0">
                <a:solidFill>
                  <a:srgbClr val="231F20"/>
                </a:solidFill>
                <a:latin typeface="Arial Black" pitchFamily="34" charset="0"/>
              </a:rPr>
              <a:t>contraction</a:t>
            </a:r>
            <a:endParaRPr lang="en-US" sz="1800" b="0">
              <a:latin typeface="Arial" pitchFamily="34" charset="0"/>
            </a:endParaRPr>
          </a:p>
        </p:txBody>
      </p:sp>
      <p:sp>
        <p:nvSpPr>
          <p:cNvPr id="19477" name="Rectangle 21"/>
          <p:cNvSpPr>
            <a:spLocks noChangeArrowheads="1"/>
          </p:cNvSpPr>
          <p:nvPr/>
        </p:nvSpPr>
        <p:spPr bwMode="auto">
          <a:xfrm>
            <a:off x="5672138" y="4452938"/>
            <a:ext cx="2930525" cy="536575"/>
          </a:xfrm>
          <a:prstGeom prst="rect">
            <a:avLst/>
          </a:prstGeom>
          <a:noFill/>
          <a:ln w="9525">
            <a:noFill/>
            <a:miter lim="800000"/>
            <a:headEnd/>
            <a:tailEnd/>
          </a:ln>
        </p:spPr>
        <p:txBody>
          <a:bodyPr wrap="none" lIns="0" tIns="0" rIns="0" bIns="0">
            <a:spAutoFit/>
          </a:bodyPr>
          <a:lstStyle/>
          <a:p>
            <a:r>
              <a:rPr lang="en-US" sz="1500" b="0">
                <a:solidFill>
                  <a:srgbClr val="231F20"/>
                </a:solidFill>
                <a:latin typeface="Arial Black" pitchFamily="34" charset="0"/>
              </a:rPr>
              <a:t>(b) The greater the load, the</a:t>
            </a:r>
          </a:p>
          <a:p>
            <a:r>
              <a:rPr lang="en-US" sz="1400" b="0">
                <a:solidFill>
                  <a:srgbClr val="231F20"/>
                </a:solidFill>
                <a:latin typeface="Arial Black" pitchFamily="34" charset="0"/>
              </a:rPr>
              <a:t>      </a:t>
            </a:r>
            <a:r>
              <a:rPr lang="en-US" sz="1500" b="0">
                <a:solidFill>
                  <a:srgbClr val="231F20"/>
                </a:solidFill>
                <a:latin typeface="Arial Black" pitchFamily="34" charset="0"/>
              </a:rPr>
              <a:t>slower the contraction</a:t>
            </a:r>
            <a:endParaRPr lang="en-US" sz="1800" b="0">
              <a:latin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title"/>
          </p:nvPr>
        </p:nvSpPr>
        <p:spPr/>
        <p:txBody>
          <a:bodyPr/>
          <a:lstStyle/>
          <a:p>
            <a:r>
              <a:rPr lang="en-US"/>
              <a:t>Influence of Recruitment</a:t>
            </a:r>
          </a:p>
        </p:txBody>
      </p:sp>
      <p:sp>
        <p:nvSpPr>
          <p:cNvPr id="20485" name="Rectangle 5"/>
          <p:cNvSpPr>
            <a:spLocks noGrp="1" noChangeArrowheads="1"/>
          </p:cNvSpPr>
          <p:nvPr>
            <p:ph type="body" idx="1"/>
          </p:nvPr>
        </p:nvSpPr>
        <p:spPr/>
        <p:txBody>
          <a:bodyPr/>
          <a:lstStyle/>
          <a:p>
            <a:pPr marL="0" indent="0">
              <a:buFont typeface="Times" charset="0"/>
              <a:buNone/>
            </a:pPr>
            <a:r>
              <a:rPr lang="en-US"/>
              <a:t>Recruitment </a:t>
            </a:r>
            <a:r>
              <a:rPr lang="en-US">
                <a:sym typeface="Symbol" pitchFamily="18" charset="2"/>
              </a:rPr>
              <a:t></a:t>
            </a:r>
            <a:r>
              <a:rPr lang="en-US"/>
              <a:t> faster contraction and </a:t>
            </a:r>
            <a:r>
              <a:rPr lang="en-US">
                <a:sym typeface="Symbol" pitchFamily="18" charset="2"/>
              </a:rPr>
              <a:t></a:t>
            </a:r>
            <a:r>
              <a:rPr lang="en-US"/>
              <a:t> duration of contraction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a:t>Effects of Exercise</a:t>
            </a:r>
          </a:p>
        </p:txBody>
      </p:sp>
      <p:sp>
        <p:nvSpPr>
          <p:cNvPr id="22533" name="Rectangle 5"/>
          <p:cNvSpPr>
            <a:spLocks noGrp="1" noChangeArrowheads="1"/>
          </p:cNvSpPr>
          <p:nvPr>
            <p:ph type="body" idx="1"/>
          </p:nvPr>
        </p:nvSpPr>
        <p:spPr/>
        <p:txBody>
          <a:bodyPr/>
          <a:lstStyle/>
          <a:p>
            <a:pPr>
              <a:buFont typeface="Times" charset="0"/>
              <a:buNone/>
            </a:pPr>
            <a:r>
              <a:rPr lang="en-US" sz="2600"/>
              <a:t>Aerobic (endurance) exercise:</a:t>
            </a:r>
          </a:p>
          <a:p>
            <a:r>
              <a:rPr lang="en-US" sz="2600"/>
              <a:t>Leads to increased:</a:t>
            </a:r>
          </a:p>
          <a:p>
            <a:pPr lvl="1"/>
            <a:r>
              <a:rPr lang="en-US" sz="2400"/>
              <a:t>Muscle capillaries</a:t>
            </a:r>
          </a:p>
          <a:p>
            <a:pPr lvl="1"/>
            <a:r>
              <a:rPr lang="en-US" sz="2400"/>
              <a:t>Number of mitochondria</a:t>
            </a:r>
          </a:p>
          <a:p>
            <a:pPr lvl="1"/>
            <a:r>
              <a:rPr lang="en-US" sz="2400"/>
              <a:t>Myoglobin synthesis</a:t>
            </a:r>
          </a:p>
          <a:p>
            <a:r>
              <a:rPr lang="en-US" sz="2600"/>
              <a:t>Results in greater endurance, strength, and resistance to fatigue</a:t>
            </a:r>
          </a:p>
          <a:p>
            <a:r>
              <a:rPr lang="en-US" sz="2600"/>
              <a:t> May convert fast glycolytic fibers into fast oxidative fibers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Grp="1" noChangeArrowheads="1"/>
          </p:cNvSpPr>
          <p:nvPr>
            <p:ph type="title"/>
          </p:nvPr>
        </p:nvSpPr>
        <p:spPr/>
        <p:txBody>
          <a:bodyPr/>
          <a:lstStyle/>
          <a:p>
            <a:r>
              <a:rPr lang="en-US"/>
              <a:t>Effects of Resistance Exercise</a:t>
            </a:r>
          </a:p>
        </p:txBody>
      </p:sp>
      <p:sp>
        <p:nvSpPr>
          <p:cNvPr id="24581" name="Rectangle 5"/>
          <p:cNvSpPr>
            <a:spLocks noGrp="1" noChangeArrowheads="1"/>
          </p:cNvSpPr>
          <p:nvPr>
            <p:ph type="body" idx="1"/>
          </p:nvPr>
        </p:nvSpPr>
        <p:spPr/>
        <p:txBody>
          <a:bodyPr/>
          <a:lstStyle/>
          <a:p>
            <a:r>
              <a:rPr lang="en-US"/>
              <a:t>Resistance exercise (typically anaerobic) results in:</a:t>
            </a:r>
          </a:p>
          <a:p>
            <a:pPr lvl="1"/>
            <a:r>
              <a:rPr lang="en-US"/>
              <a:t>Muscle hypertrophy (due to increase in fiber size)</a:t>
            </a:r>
          </a:p>
          <a:p>
            <a:pPr lvl="1"/>
            <a:r>
              <a:rPr lang="en-US"/>
              <a:t>Increased mitochondria, myofilaments, glycogen stores, and connective tissue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p:txBody>
          <a:bodyPr/>
          <a:lstStyle/>
          <a:p>
            <a:r>
              <a:rPr lang="en-US"/>
              <a:t>The Overload Principle</a:t>
            </a:r>
          </a:p>
        </p:txBody>
      </p:sp>
      <p:sp>
        <p:nvSpPr>
          <p:cNvPr id="26629" name="Rectangle 5"/>
          <p:cNvSpPr>
            <a:spLocks noGrp="1" noChangeArrowheads="1"/>
          </p:cNvSpPr>
          <p:nvPr>
            <p:ph type="body" idx="1"/>
          </p:nvPr>
        </p:nvSpPr>
        <p:spPr/>
        <p:txBody>
          <a:bodyPr/>
          <a:lstStyle/>
          <a:p>
            <a:r>
              <a:rPr lang="en-US"/>
              <a:t>Forcing a muscle to work hard promotes increased muscle strength and endurance</a:t>
            </a:r>
          </a:p>
          <a:p>
            <a:r>
              <a:rPr lang="en-US"/>
              <a:t>Muscles adapt to increased demands</a:t>
            </a:r>
          </a:p>
          <a:p>
            <a:r>
              <a:rPr lang="en-US"/>
              <a:t>Muscles must be overloaded to produce further gains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p:txBody>
          <a:bodyPr/>
          <a:lstStyle/>
          <a:p>
            <a:r>
              <a:rPr lang="en-US"/>
              <a:t>Smooth Muscle</a:t>
            </a:r>
          </a:p>
        </p:txBody>
      </p:sp>
      <p:sp>
        <p:nvSpPr>
          <p:cNvPr id="28677" name="Rectangle 5"/>
          <p:cNvSpPr>
            <a:spLocks noGrp="1" noChangeArrowheads="1"/>
          </p:cNvSpPr>
          <p:nvPr>
            <p:ph type="body" idx="1"/>
          </p:nvPr>
        </p:nvSpPr>
        <p:spPr/>
        <p:txBody>
          <a:bodyPr/>
          <a:lstStyle/>
          <a:p>
            <a:r>
              <a:rPr lang="en-US"/>
              <a:t>Found in walls of most hollow organs</a:t>
            </a:r>
            <a:br>
              <a:rPr lang="en-US"/>
            </a:br>
            <a:r>
              <a:rPr lang="en-US"/>
              <a:t>(except heart)</a:t>
            </a:r>
          </a:p>
          <a:p>
            <a:r>
              <a:rPr lang="en-US"/>
              <a:t>Usually in two layers (longitudinal and circular)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Rectangle 6"/>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9.26</a:t>
            </a:r>
          </a:p>
        </p:txBody>
      </p:sp>
      <p:pic>
        <p:nvPicPr>
          <p:cNvPr id="30735" name="Picture 15" descr="fIgure_09_26"/>
          <p:cNvPicPr>
            <a:picLocks noChangeAspect="1" noChangeArrowheads="1"/>
          </p:cNvPicPr>
          <p:nvPr/>
        </p:nvPicPr>
        <p:blipFill>
          <a:blip r:embed="rId2" cstate="print"/>
          <a:srcRect/>
          <a:stretch>
            <a:fillRect/>
          </a:stretch>
        </p:blipFill>
        <p:spPr bwMode="auto">
          <a:xfrm>
            <a:off x="401638" y="304800"/>
            <a:ext cx="8262937" cy="5868988"/>
          </a:xfrm>
          <a:prstGeom prst="rect">
            <a:avLst/>
          </a:prstGeom>
          <a:noFill/>
        </p:spPr>
      </p:pic>
      <p:sp>
        <p:nvSpPr>
          <p:cNvPr id="30736" name="Freeform 16"/>
          <p:cNvSpPr>
            <a:spLocks/>
          </p:cNvSpPr>
          <p:nvPr/>
        </p:nvSpPr>
        <p:spPr bwMode="auto">
          <a:xfrm>
            <a:off x="1935163" y="3448050"/>
            <a:ext cx="781050" cy="311150"/>
          </a:xfrm>
          <a:custGeom>
            <a:avLst/>
            <a:gdLst/>
            <a:ahLst/>
            <a:cxnLst>
              <a:cxn ang="0">
                <a:pos x="0" y="0"/>
              </a:cxn>
              <a:cxn ang="0">
                <a:pos x="340" y="196"/>
              </a:cxn>
              <a:cxn ang="0">
                <a:pos x="492" y="196"/>
              </a:cxn>
            </a:cxnLst>
            <a:rect l="0" t="0" r="r" b="b"/>
            <a:pathLst>
              <a:path w="492" h="196">
                <a:moveTo>
                  <a:pt x="0" y="0"/>
                </a:moveTo>
                <a:lnTo>
                  <a:pt x="340" y="196"/>
                </a:lnTo>
                <a:lnTo>
                  <a:pt x="492" y="196"/>
                </a:lnTo>
              </a:path>
            </a:pathLst>
          </a:custGeom>
          <a:noFill/>
          <a:ln w="9525">
            <a:solidFill>
              <a:srgbClr val="231F20"/>
            </a:solidFill>
            <a:prstDash val="solid"/>
            <a:round/>
            <a:headEnd/>
            <a:tailEnd/>
          </a:ln>
        </p:spPr>
        <p:txBody>
          <a:bodyPr/>
          <a:lstStyle/>
          <a:p>
            <a:endParaRPr lang="en-US"/>
          </a:p>
        </p:txBody>
      </p:sp>
      <p:sp>
        <p:nvSpPr>
          <p:cNvPr id="30737" name="Freeform 17"/>
          <p:cNvSpPr>
            <a:spLocks/>
          </p:cNvSpPr>
          <p:nvPr/>
        </p:nvSpPr>
        <p:spPr bwMode="auto">
          <a:xfrm>
            <a:off x="3421063" y="3157538"/>
            <a:ext cx="542925" cy="588962"/>
          </a:xfrm>
          <a:custGeom>
            <a:avLst/>
            <a:gdLst/>
            <a:ahLst/>
            <a:cxnLst>
              <a:cxn ang="0">
                <a:pos x="0" y="371"/>
              </a:cxn>
              <a:cxn ang="0">
                <a:pos x="94" y="371"/>
              </a:cxn>
              <a:cxn ang="0">
                <a:pos x="342" y="0"/>
              </a:cxn>
            </a:cxnLst>
            <a:rect l="0" t="0" r="r" b="b"/>
            <a:pathLst>
              <a:path w="342" h="371">
                <a:moveTo>
                  <a:pt x="0" y="371"/>
                </a:moveTo>
                <a:lnTo>
                  <a:pt x="94" y="371"/>
                </a:lnTo>
                <a:lnTo>
                  <a:pt x="342" y="0"/>
                </a:lnTo>
              </a:path>
            </a:pathLst>
          </a:custGeom>
          <a:noFill/>
          <a:ln w="9525">
            <a:solidFill>
              <a:srgbClr val="231F20"/>
            </a:solidFill>
            <a:prstDash val="solid"/>
            <a:round/>
            <a:headEnd/>
            <a:tailEnd/>
          </a:ln>
        </p:spPr>
        <p:txBody>
          <a:bodyPr/>
          <a:lstStyle/>
          <a:p>
            <a:endParaRPr lang="en-US"/>
          </a:p>
        </p:txBody>
      </p:sp>
      <p:sp>
        <p:nvSpPr>
          <p:cNvPr id="30738" name="Line 18"/>
          <p:cNvSpPr>
            <a:spLocks noChangeShapeType="1"/>
          </p:cNvSpPr>
          <p:nvPr/>
        </p:nvSpPr>
        <p:spPr bwMode="auto">
          <a:xfrm>
            <a:off x="4510088" y="2916238"/>
            <a:ext cx="1587" cy="1062037"/>
          </a:xfrm>
          <a:prstGeom prst="line">
            <a:avLst/>
          </a:prstGeom>
          <a:noFill/>
          <a:ln w="9525">
            <a:solidFill>
              <a:srgbClr val="231F20"/>
            </a:solidFill>
            <a:round/>
            <a:headEnd/>
            <a:tailEnd/>
          </a:ln>
        </p:spPr>
        <p:txBody>
          <a:bodyPr/>
          <a:lstStyle/>
          <a:p>
            <a:endParaRPr lang="en-US"/>
          </a:p>
        </p:txBody>
      </p:sp>
      <p:sp>
        <p:nvSpPr>
          <p:cNvPr id="30739" name="Rectangle 19"/>
          <p:cNvSpPr>
            <a:spLocks noChangeArrowheads="1"/>
          </p:cNvSpPr>
          <p:nvPr/>
        </p:nvSpPr>
        <p:spPr bwMode="auto">
          <a:xfrm>
            <a:off x="2768600" y="3629025"/>
            <a:ext cx="939800" cy="495300"/>
          </a:xfrm>
          <a:prstGeom prst="rect">
            <a:avLst/>
          </a:prstGeom>
          <a:noFill/>
          <a:ln w="9525">
            <a:noFill/>
            <a:miter lim="800000"/>
            <a:headEnd/>
            <a:tailEnd/>
          </a:ln>
        </p:spPr>
        <p:txBody>
          <a:bodyPr wrap="none" lIns="0" tIns="0" rIns="0" bIns="0">
            <a:spAutoFit/>
          </a:bodyPr>
          <a:lstStyle/>
          <a:p>
            <a:pPr>
              <a:lnSpc>
                <a:spcPct val="90000"/>
              </a:lnSpc>
            </a:pPr>
            <a:r>
              <a:rPr lang="en-US" sz="1800">
                <a:solidFill>
                  <a:srgbClr val="231F20"/>
                </a:solidFill>
                <a:latin typeface="Arial" pitchFamily="34" charset="0"/>
              </a:rPr>
              <a:t>Small</a:t>
            </a:r>
          </a:p>
          <a:p>
            <a:pPr>
              <a:lnSpc>
                <a:spcPct val="90000"/>
              </a:lnSpc>
            </a:pPr>
            <a:r>
              <a:rPr lang="en-US" sz="1800">
                <a:solidFill>
                  <a:srgbClr val="231F20"/>
                </a:solidFill>
                <a:latin typeface="Arial" pitchFamily="34" charset="0"/>
              </a:rPr>
              <a:t>intestine</a:t>
            </a:r>
            <a:endParaRPr lang="en-US" sz="1800">
              <a:latin typeface="Arial" pitchFamily="34" charset="0"/>
            </a:endParaRPr>
          </a:p>
        </p:txBody>
      </p:sp>
      <p:sp>
        <p:nvSpPr>
          <p:cNvPr id="30740" name="Rectangle 20"/>
          <p:cNvSpPr>
            <a:spLocks noChangeArrowheads="1"/>
          </p:cNvSpPr>
          <p:nvPr/>
        </p:nvSpPr>
        <p:spPr bwMode="auto">
          <a:xfrm>
            <a:off x="425450" y="4435475"/>
            <a:ext cx="330200" cy="290513"/>
          </a:xfrm>
          <a:prstGeom prst="rect">
            <a:avLst/>
          </a:prstGeom>
          <a:noFill/>
          <a:ln w="9525">
            <a:noFill/>
            <a:miter lim="800000"/>
            <a:headEnd/>
            <a:tailEnd/>
          </a:ln>
        </p:spPr>
        <p:txBody>
          <a:bodyPr wrap="none" lIns="0" tIns="0" rIns="0" bIns="0">
            <a:spAutoFit/>
          </a:bodyPr>
          <a:lstStyle/>
          <a:p>
            <a:pPr>
              <a:lnSpc>
                <a:spcPct val="90000"/>
              </a:lnSpc>
            </a:pPr>
            <a:r>
              <a:rPr lang="en-US" sz="1800" b="0">
                <a:solidFill>
                  <a:srgbClr val="231F20"/>
                </a:solidFill>
                <a:latin typeface="Arial Black" pitchFamily="34" charset="0"/>
              </a:rPr>
              <a:t>(a)</a:t>
            </a:r>
            <a:endParaRPr lang="en-US" sz="1800" b="0">
              <a:latin typeface="Arial" pitchFamily="34" charset="0"/>
            </a:endParaRPr>
          </a:p>
        </p:txBody>
      </p:sp>
      <p:sp>
        <p:nvSpPr>
          <p:cNvPr id="30741" name="Rectangle 21"/>
          <p:cNvSpPr>
            <a:spLocks noChangeArrowheads="1"/>
          </p:cNvSpPr>
          <p:nvPr/>
        </p:nvSpPr>
        <p:spPr bwMode="auto">
          <a:xfrm>
            <a:off x="2924175" y="4425950"/>
            <a:ext cx="2921000" cy="2033588"/>
          </a:xfrm>
          <a:prstGeom prst="rect">
            <a:avLst/>
          </a:prstGeom>
          <a:noFill/>
          <a:ln w="9525">
            <a:noFill/>
            <a:miter lim="800000"/>
            <a:headEnd/>
            <a:tailEnd/>
          </a:ln>
        </p:spPr>
        <p:txBody>
          <a:bodyPr wrap="none" lIns="0" tIns="0" rIns="0" bIns="0">
            <a:spAutoFit/>
          </a:bodyPr>
          <a:lstStyle/>
          <a:p>
            <a:pPr>
              <a:lnSpc>
                <a:spcPct val="90000"/>
              </a:lnSpc>
            </a:pPr>
            <a:r>
              <a:rPr lang="en-US" sz="1800" b="0">
                <a:solidFill>
                  <a:srgbClr val="231F20"/>
                </a:solidFill>
                <a:latin typeface="Arial Black" pitchFamily="34" charset="0"/>
              </a:rPr>
              <a:t>(b) Cross section of the</a:t>
            </a:r>
            <a:br>
              <a:rPr lang="en-US" sz="1800" b="0">
                <a:solidFill>
                  <a:srgbClr val="231F20"/>
                </a:solidFill>
                <a:latin typeface="Arial Black" pitchFamily="34" charset="0"/>
              </a:rPr>
            </a:br>
            <a:r>
              <a:rPr lang="en-US" sz="1800" b="0">
                <a:solidFill>
                  <a:srgbClr val="231F20"/>
                </a:solidFill>
                <a:latin typeface="Arial Black" pitchFamily="34" charset="0"/>
              </a:rPr>
              <a:t>intestine showing the</a:t>
            </a:r>
            <a:br>
              <a:rPr lang="en-US" sz="1800" b="0">
                <a:solidFill>
                  <a:srgbClr val="231F20"/>
                </a:solidFill>
                <a:latin typeface="Arial Black" pitchFamily="34" charset="0"/>
              </a:rPr>
            </a:br>
            <a:r>
              <a:rPr lang="en-US" sz="1800" b="0">
                <a:solidFill>
                  <a:srgbClr val="231F20"/>
                </a:solidFill>
                <a:latin typeface="Arial Black" pitchFamily="34" charset="0"/>
              </a:rPr>
              <a:t>smooth muscle layers</a:t>
            </a:r>
            <a:br>
              <a:rPr lang="en-US" sz="1800" b="0">
                <a:solidFill>
                  <a:srgbClr val="231F20"/>
                </a:solidFill>
                <a:latin typeface="Arial Black" pitchFamily="34" charset="0"/>
              </a:rPr>
            </a:br>
            <a:r>
              <a:rPr lang="en-US" sz="1800" b="0">
                <a:solidFill>
                  <a:srgbClr val="231F20"/>
                </a:solidFill>
                <a:latin typeface="Arial Black" pitchFamily="34" charset="0"/>
              </a:rPr>
              <a:t>(one circular and the</a:t>
            </a:r>
            <a:br>
              <a:rPr lang="en-US" sz="1800" b="0">
                <a:solidFill>
                  <a:srgbClr val="231F20"/>
                </a:solidFill>
                <a:latin typeface="Arial Black" pitchFamily="34" charset="0"/>
              </a:rPr>
            </a:br>
            <a:r>
              <a:rPr lang="en-US" sz="1800" b="0">
                <a:solidFill>
                  <a:srgbClr val="231F20"/>
                </a:solidFill>
                <a:latin typeface="Arial Black" pitchFamily="34" charset="0"/>
              </a:rPr>
              <a:t>other longitudinal)</a:t>
            </a:r>
            <a:br>
              <a:rPr lang="en-US" sz="1800" b="0">
                <a:solidFill>
                  <a:srgbClr val="231F20"/>
                </a:solidFill>
                <a:latin typeface="Arial Black" pitchFamily="34" charset="0"/>
              </a:rPr>
            </a:br>
            <a:r>
              <a:rPr lang="en-US" sz="1800" b="0">
                <a:solidFill>
                  <a:srgbClr val="231F20"/>
                </a:solidFill>
                <a:latin typeface="Arial Black" pitchFamily="34" charset="0"/>
              </a:rPr>
              <a:t>running at right</a:t>
            </a:r>
            <a:br>
              <a:rPr lang="en-US" sz="1800" b="0">
                <a:solidFill>
                  <a:srgbClr val="231F20"/>
                </a:solidFill>
                <a:latin typeface="Arial Black" pitchFamily="34" charset="0"/>
              </a:rPr>
            </a:br>
            <a:r>
              <a:rPr lang="en-US" sz="1800" b="0">
                <a:solidFill>
                  <a:srgbClr val="231F20"/>
                </a:solidFill>
                <a:latin typeface="Arial Black" pitchFamily="34" charset="0"/>
              </a:rPr>
              <a:t>angles to each other.</a:t>
            </a:r>
            <a:endParaRPr lang="en-US" sz="1800" b="0">
              <a:latin typeface="Arial" pitchFamily="34" charset="0"/>
            </a:endParaRPr>
          </a:p>
        </p:txBody>
      </p:sp>
      <p:sp>
        <p:nvSpPr>
          <p:cNvPr id="30742" name="Rectangle 22"/>
          <p:cNvSpPr>
            <a:spLocks noChangeArrowheads="1"/>
          </p:cNvSpPr>
          <p:nvPr/>
        </p:nvSpPr>
        <p:spPr bwMode="auto">
          <a:xfrm>
            <a:off x="4102100" y="3978275"/>
            <a:ext cx="850900" cy="247650"/>
          </a:xfrm>
          <a:prstGeom prst="rect">
            <a:avLst/>
          </a:prstGeom>
          <a:noFill/>
          <a:ln w="9525">
            <a:noFill/>
            <a:miter lim="800000"/>
            <a:headEnd/>
            <a:tailEnd/>
          </a:ln>
        </p:spPr>
        <p:txBody>
          <a:bodyPr wrap="none" lIns="0" tIns="0" rIns="0" bIns="0">
            <a:spAutoFit/>
          </a:bodyPr>
          <a:lstStyle/>
          <a:p>
            <a:pPr>
              <a:lnSpc>
                <a:spcPct val="90000"/>
              </a:lnSpc>
            </a:pPr>
            <a:r>
              <a:rPr lang="en-US" sz="1800">
                <a:solidFill>
                  <a:srgbClr val="231F20"/>
                </a:solidFill>
                <a:latin typeface="Arial" pitchFamily="34" charset="0"/>
              </a:rPr>
              <a:t>Mucosa</a:t>
            </a:r>
            <a:endParaRPr lang="en-US" sz="1800">
              <a:latin typeface="Arial" pitchFamily="34" charset="0"/>
            </a:endParaRPr>
          </a:p>
        </p:txBody>
      </p:sp>
      <p:sp>
        <p:nvSpPr>
          <p:cNvPr id="30743" name="Rectangle 23"/>
          <p:cNvSpPr>
            <a:spLocks noChangeArrowheads="1"/>
          </p:cNvSpPr>
          <p:nvPr/>
        </p:nvSpPr>
        <p:spPr bwMode="auto">
          <a:xfrm>
            <a:off x="6432550" y="1816100"/>
            <a:ext cx="2298700" cy="1323975"/>
          </a:xfrm>
          <a:prstGeom prst="rect">
            <a:avLst/>
          </a:prstGeom>
          <a:noFill/>
          <a:ln w="9525">
            <a:noFill/>
            <a:miter lim="800000"/>
            <a:headEnd/>
            <a:tailEnd/>
          </a:ln>
        </p:spPr>
        <p:txBody>
          <a:bodyPr wrap="none" lIns="0" tIns="0" rIns="0" bIns="0">
            <a:spAutoFit/>
          </a:bodyPr>
          <a:lstStyle/>
          <a:p>
            <a:pPr>
              <a:lnSpc>
                <a:spcPct val="90000"/>
              </a:lnSpc>
            </a:pPr>
            <a:r>
              <a:rPr lang="en-US" sz="1800" b="0">
                <a:solidFill>
                  <a:srgbClr val="231F20"/>
                </a:solidFill>
                <a:latin typeface="Arial Black" pitchFamily="34" charset="0"/>
              </a:rPr>
              <a:t>Longitudinal layer</a:t>
            </a:r>
          </a:p>
          <a:p>
            <a:pPr>
              <a:lnSpc>
                <a:spcPct val="90000"/>
              </a:lnSpc>
            </a:pPr>
            <a:r>
              <a:rPr lang="en-US" sz="1800" b="0">
                <a:solidFill>
                  <a:srgbClr val="231F20"/>
                </a:solidFill>
                <a:latin typeface="Arial Black" pitchFamily="34" charset="0"/>
              </a:rPr>
              <a:t>of smooth muscle </a:t>
            </a:r>
            <a:endParaRPr lang="en-US" sz="1800" b="0">
              <a:latin typeface="Arial" pitchFamily="34" charset="0"/>
            </a:endParaRPr>
          </a:p>
          <a:p>
            <a:pPr>
              <a:lnSpc>
                <a:spcPct val="90000"/>
              </a:lnSpc>
            </a:pPr>
            <a:r>
              <a:rPr lang="en-US" sz="1800">
                <a:solidFill>
                  <a:srgbClr val="231F20"/>
                </a:solidFill>
                <a:latin typeface="Arial" pitchFamily="34" charset="0"/>
              </a:rPr>
              <a:t>(shows smooth </a:t>
            </a:r>
            <a:endParaRPr lang="en-US" sz="1800">
              <a:latin typeface="Arial" pitchFamily="34" charset="0"/>
            </a:endParaRPr>
          </a:p>
          <a:p>
            <a:pPr>
              <a:lnSpc>
                <a:spcPct val="90000"/>
              </a:lnSpc>
            </a:pPr>
            <a:r>
              <a:rPr lang="en-US" sz="1800">
                <a:solidFill>
                  <a:srgbClr val="231F20"/>
                </a:solidFill>
                <a:latin typeface="Arial" pitchFamily="34" charset="0"/>
              </a:rPr>
              <a:t>muscle fibers in </a:t>
            </a:r>
            <a:endParaRPr lang="en-US" sz="1800">
              <a:latin typeface="Arial" pitchFamily="34" charset="0"/>
            </a:endParaRPr>
          </a:p>
          <a:p>
            <a:pPr>
              <a:lnSpc>
                <a:spcPct val="90000"/>
              </a:lnSpc>
            </a:pPr>
            <a:r>
              <a:rPr lang="en-US" sz="1800">
                <a:solidFill>
                  <a:srgbClr val="231F20"/>
                </a:solidFill>
                <a:latin typeface="Arial" pitchFamily="34" charset="0"/>
              </a:rPr>
              <a:t>cross section)</a:t>
            </a:r>
          </a:p>
        </p:txBody>
      </p:sp>
      <p:sp>
        <p:nvSpPr>
          <p:cNvPr id="30744" name="Rectangle 24"/>
          <p:cNvSpPr>
            <a:spLocks noChangeArrowheads="1"/>
          </p:cNvSpPr>
          <p:nvPr/>
        </p:nvSpPr>
        <p:spPr bwMode="auto">
          <a:xfrm>
            <a:off x="6432550" y="4384675"/>
            <a:ext cx="2146300" cy="1366838"/>
          </a:xfrm>
          <a:prstGeom prst="rect">
            <a:avLst/>
          </a:prstGeom>
          <a:noFill/>
          <a:ln w="9525">
            <a:noFill/>
            <a:miter lim="800000"/>
            <a:headEnd/>
            <a:tailEnd/>
          </a:ln>
        </p:spPr>
        <p:txBody>
          <a:bodyPr wrap="none" lIns="0" tIns="0" rIns="0" bIns="0">
            <a:spAutoFit/>
          </a:bodyPr>
          <a:lstStyle/>
          <a:p>
            <a:pPr>
              <a:lnSpc>
                <a:spcPct val="90000"/>
              </a:lnSpc>
            </a:pPr>
            <a:r>
              <a:rPr lang="en-US" sz="1800" b="0">
                <a:solidFill>
                  <a:srgbClr val="231F20"/>
                </a:solidFill>
                <a:latin typeface="Arial Black" pitchFamily="34" charset="0"/>
              </a:rPr>
              <a:t>Circular layer of</a:t>
            </a:r>
          </a:p>
          <a:p>
            <a:pPr>
              <a:lnSpc>
                <a:spcPct val="90000"/>
              </a:lnSpc>
            </a:pPr>
            <a:r>
              <a:rPr lang="en-US" sz="1800" b="0">
                <a:solidFill>
                  <a:srgbClr val="231F20"/>
                </a:solidFill>
                <a:latin typeface="Arial Black" pitchFamily="34" charset="0"/>
              </a:rPr>
              <a:t>smooth muscle </a:t>
            </a:r>
            <a:endParaRPr lang="en-US" sz="1800" b="0">
              <a:latin typeface="Arial" pitchFamily="34" charset="0"/>
            </a:endParaRPr>
          </a:p>
          <a:p>
            <a:pPr>
              <a:lnSpc>
                <a:spcPct val="90000"/>
              </a:lnSpc>
            </a:pPr>
            <a:r>
              <a:rPr lang="en-US" sz="1800">
                <a:solidFill>
                  <a:srgbClr val="231F20"/>
                </a:solidFill>
                <a:latin typeface="Arial" pitchFamily="34" charset="0"/>
              </a:rPr>
              <a:t>(shows longitudinal</a:t>
            </a:r>
            <a:endParaRPr lang="en-US" sz="1800">
              <a:latin typeface="Arial" pitchFamily="34" charset="0"/>
            </a:endParaRPr>
          </a:p>
          <a:p>
            <a:pPr>
              <a:lnSpc>
                <a:spcPct val="90000"/>
              </a:lnSpc>
            </a:pPr>
            <a:r>
              <a:rPr lang="en-US" sz="1800">
                <a:solidFill>
                  <a:srgbClr val="231F20"/>
                </a:solidFill>
                <a:latin typeface="Arial" pitchFamily="34" charset="0"/>
              </a:rPr>
              <a:t>views of smooth </a:t>
            </a:r>
            <a:endParaRPr lang="en-US" sz="1800">
              <a:latin typeface="Arial" pitchFamily="34" charset="0"/>
            </a:endParaRPr>
          </a:p>
          <a:p>
            <a:pPr>
              <a:lnSpc>
                <a:spcPct val="90000"/>
              </a:lnSpc>
            </a:pPr>
            <a:r>
              <a:rPr lang="en-US" sz="1800">
                <a:solidFill>
                  <a:srgbClr val="231F20"/>
                </a:solidFill>
                <a:latin typeface="Arial" pitchFamily="34" charset="0"/>
              </a:rPr>
              <a:t>muscle fibers)</a:t>
            </a:r>
            <a:r>
              <a:rPr lang="en-US" sz="1800" b="0">
                <a:solidFill>
                  <a:srgbClr val="231F20"/>
                </a:solidFill>
                <a:latin typeface="Arial Black" pitchFamily="34" charset="0"/>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a:t>Peristalsis</a:t>
            </a:r>
          </a:p>
        </p:txBody>
      </p:sp>
      <p:sp>
        <p:nvSpPr>
          <p:cNvPr id="1027" name="Rectangle 3"/>
          <p:cNvSpPr>
            <a:spLocks noGrp="1" noChangeArrowheads="1"/>
          </p:cNvSpPr>
          <p:nvPr>
            <p:ph type="body" idx="1"/>
          </p:nvPr>
        </p:nvSpPr>
        <p:spPr/>
        <p:txBody>
          <a:bodyPr/>
          <a:lstStyle/>
          <a:p>
            <a:r>
              <a:rPr lang="en-US"/>
              <a:t>Alternating contractions and relaxations of smooth muscle layers that mix and squeeze substances through the lumen of hollow organs</a:t>
            </a:r>
          </a:p>
          <a:p>
            <a:pPr lvl="1"/>
            <a:r>
              <a:rPr lang="en-US"/>
              <a:t>Longitudinal layer contracts; organ dilates and shortens </a:t>
            </a:r>
          </a:p>
          <a:p>
            <a:pPr lvl="1"/>
            <a:r>
              <a:rPr lang="en-US"/>
              <a:t>Circular layer contracts; organ constricts and elongates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Grp="1" noChangeArrowheads="1"/>
          </p:cNvSpPr>
          <p:nvPr>
            <p:ph type="title"/>
          </p:nvPr>
        </p:nvSpPr>
        <p:spPr/>
        <p:txBody>
          <a:bodyPr/>
          <a:lstStyle/>
          <a:p>
            <a:r>
              <a:rPr lang="en-US"/>
              <a:t>Microscopic Structure</a:t>
            </a:r>
          </a:p>
        </p:txBody>
      </p:sp>
      <p:sp>
        <p:nvSpPr>
          <p:cNvPr id="32773" name="Rectangle 5"/>
          <p:cNvSpPr>
            <a:spLocks noGrp="1" noChangeArrowheads="1"/>
          </p:cNvSpPr>
          <p:nvPr>
            <p:ph type="body" idx="1"/>
          </p:nvPr>
        </p:nvSpPr>
        <p:spPr/>
        <p:txBody>
          <a:bodyPr/>
          <a:lstStyle/>
          <a:p>
            <a:r>
              <a:rPr lang="en-US"/>
              <a:t>Spindle-shaped fibers: thin and short compared with skeletal muscle fibers</a:t>
            </a:r>
          </a:p>
          <a:p>
            <a:r>
              <a:rPr lang="en-US"/>
              <a:t>Connective tissue: endomysium only</a:t>
            </a:r>
          </a:p>
          <a:p>
            <a:r>
              <a:rPr lang="en-US"/>
              <a:t>SR: less developed than in skeletal muscle </a:t>
            </a:r>
          </a:p>
          <a:p>
            <a:r>
              <a:rPr lang="en-US"/>
              <a:t>Pouchlike infoldings (caveolae) of sarcolemma sequester Ca</a:t>
            </a:r>
            <a:r>
              <a:rPr lang="en-US" baseline="30000"/>
              <a:t>2+</a:t>
            </a:r>
            <a:endParaRPr lang="en-US"/>
          </a:p>
          <a:p>
            <a:r>
              <a:rPr lang="en-US"/>
              <a:t>No sarcomeres, myofibrils, or T tubules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2" name="Rectangle 6"/>
          <p:cNvSpPr>
            <a:spLocks noChangeArrowheads="1"/>
          </p:cNvSpPr>
          <p:nvPr/>
        </p:nvSpPr>
        <p:spPr bwMode="auto">
          <a:xfrm>
            <a:off x="8304213" y="6583363"/>
            <a:ext cx="836612" cy="274637"/>
          </a:xfrm>
          <a:prstGeom prst="rect">
            <a:avLst/>
          </a:prstGeom>
          <a:noFill/>
          <a:ln w="9525">
            <a:noFill/>
            <a:miter lim="800000"/>
            <a:headEnd/>
            <a:tailEnd/>
          </a:ln>
          <a:effectLst/>
        </p:spPr>
        <p:txBody>
          <a:bodyPr wrap="none">
            <a:spAutoFit/>
          </a:bodyPr>
          <a:lstStyle/>
          <a:p>
            <a:pPr algn="r"/>
            <a:r>
              <a:rPr lang="en-US" sz="1200">
                <a:latin typeface="Arial" pitchFamily="34" charset="0"/>
              </a:rPr>
              <a:t>Table 9.3</a:t>
            </a:r>
          </a:p>
        </p:txBody>
      </p:sp>
      <p:pic>
        <p:nvPicPr>
          <p:cNvPr id="34825" name="Picture 9"/>
          <p:cNvPicPr>
            <a:picLocks noChangeAspect="1" noChangeArrowheads="1"/>
          </p:cNvPicPr>
          <p:nvPr/>
        </p:nvPicPr>
        <p:blipFill>
          <a:blip r:embed="rId2" cstate="print"/>
          <a:srcRect b="5185"/>
          <a:stretch>
            <a:fillRect/>
          </a:stretch>
        </p:blipFill>
        <p:spPr bwMode="auto">
          <a:xfrm>
            <a:off x="303213" y="366713"/>
            <a:ext cx="8535987" cy="5805487"/>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8304213" y="6583363"/>
            <a:ext cx="836612" cy="274637"/>
          </a:xfrm>
          <a:prstGeom prst="rect">
            <a:avLst/>
          </a:prstGeom>
          <a:noFill/>
          <a:ln w="9525">
            <a:noFill/>
            <a:miter lim="800000"/>
            <a:headEnd/>
            <a:tailEnd/>
          </a:ln>
          <a:effectLst/>
        </p:spPr>
        <p:txBody>
          <a:bodyPr wrap="none">
            <a:spAutoFit/>
          </a:bodyPr>
          <a:lstStyle/>
          <a:p>
            <a:pPr algn="r"/>
            <a:r>
              <a:rPr lang="en-US" sz="1200">
                <a:latin typeface="Arial" pitchFamily="34" charset="0"/>
              </a:rPr>
              <a:t>Table 9.3</a:t>
            </a:r>
          </a:p>
        </p:txBody>
      </p:sp>
      <p:pic>
        <p:nvPicPr>
          <p:cNvPr id="35848" name="Picture 8"/>
          <p:cNvPicPr>
            <a:picLocks noChangeAspect="1" noChangeArrowheads="1"/>
          </p:cNvPicPr>
          <p:nvPr/>
        </p:nvPicPr>
        <p:blipFill>
          <a:blip r:embed="rId2" cstate="print"/>
          <a:srcRect b="5623"/>
          <a:stretch>
            <a:fillRect/>
          </a:stretch>
        </p:blipFill>
        <p:spPr bwMode="auto">
          <a:xfrm>
            <a:off x="303213" y="760413"/>
            <a:ext cx="8535987" cy="503555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ChangeArrowheads="1"/>
          </p:cNvSpPr>
          <p:nvPr>
            <p:ph type="title"/>
          </p:nvPr>
        </p:nvSpPr>
        <p:spPr/>
        <p:txBody>
          <a:bodyPr/>
          <a:lstStyle/>
          <a:p>
            <a:r>
              <a:rPr lang="en-US"/>
              <a:t>Innervation of Smooth Muscle</a:t>
            </a:r>
          </a:p>
        </p:txBody>
      </p:sp>
      <p:sp>
        <p:nvSpPr>
          <p:cNvPr id="36869" name="Rectangle 5"/>
          <p:cNvSpPr>
            <a:spLocks noGrp="1" noChangeArrowheads="1"/>
          </p:cNvSpPr>
          <p:nvPr>
            <p:ph type="body" idx="1"/>
          </p:nvPr>
        </p:nvSpPr>
        <p:spPr/>
        <p:txBody>
          <a:bodyPr/>
          <a:lstStyle/>
          <a:p>
            <a:r>
              <a:rPr lang="en-US"/>
              <a:t>Autonomic nerve fibers innervate smooth muscle at diffuse junctions</a:t>
            </a:r>
          </a:p>
          <a:p>
            <a:r>
              <a:rPr lang="en-US"/>
              <a:t>Varicosities (bulbous swellings) of nerve fibers store and release neurotransmitters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8" name="Rectangle 6"/>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9.27</a:t>
            </a:r>
          </a:p>
        </p:txBody>
      </p:sp>
      <p:pic>
        <p:nvPicPr>
          <p:cNvPr id="38921" name="Picture 9" descr="09_27"/>
          <p:cNvPicPr>
            <a:picLocks noChangeAspect="1" noChangeArrowheads="1"/>
          </p:cNvPicPr>
          <p:nvPr/>
        </p:nvPicPr>
        <p:blipFill>
          <a:blip r:embed="rId2" cstate="print"/>
          <a:srcRect/>
          <a:stretch>
            <a:fillRect/>
          </a:stretch>
        </p:blipFill>
        <p:spPr bwMode="auto">
          <a:xfrm>
            <a:off x="152400" y="192088"/>
            <a:ext cx="8836025" cy="6342062"/>
          </a:xfrm>
          <a:prstGeom prst="rect">
            <a:avLst/>
          </a:prstGeom>
          <a:noFill/>
        </p:spPr>
      </p:pic>
      <p:sp>
        <p:nvSpPr>
          <p:cNvPr id="38922" name="Line 10"/>
          <p:cNvSpPr>
            <a:spLocks noChangeShapeType="1"/>
          </p:cNvSpPr>
          <p:nvPr/>
        </p:nvSpPr>
        <p:spPr bwMode="auto">
          <a:xfrm flipV="1">
            <a:off x="2752725" y="4783138"/>
            <a:ext cx="303213" cy="358775"/>
          </a:xfrm>
          <a:prstGeom prst="line">
            <a:avLst/>
          </a:prstGeom>
          <a:noFill/>
          <a:ln w="19050">
            <a:solidFill>
              <a:srgbClr val="231F20"/>
            </a:solidFill>
            <a:round/>
            <a:headEnd/>
            <a:tailEnd/>
          </a:ln>
        </p:spPr>
        <p:txBody>
          <a:bodyPr/>
          <a:lstStyle/>
          <a:p>
            <a:endParaRPr lang="en-US"/>
          </a:p>
        </p:txBody>
      </p:sp>
      <p:sp>
        <p:nvSpPr>
          <p:cNvPr id="38923" name="Line 11"/>
          <p:cNvSpPr>
            <a:spLocks noChangeShapeType="1"/>
          </p:cNvSpPr>
          <p:nvPr/>
        </p:nvSpPr>
        <p:spPr bwMode="auto">
          <a:xfrm flipV="1">
            <a:off x="6043613" y="4946650"/>
            <a:ext cx="317500" cy="195263"/>
          </a:xfrm>
          <a:prstGeom prst="line">
            <a:avLst/>
          </a:prstGeom>
          <a:noFill/>
          <a:ln w="19050">
            <a:solidFill>
              <a:srgbClr val="231F20"/>
            </a:solidFill>
            <a:round/>
            <a:headEnd/>
            <a:tailEnd/>
          </a:ln>
        </p:spPr>
        <p:txBody>
          <a:bodyPr/>
          <a:lstStyle/>
          <a:p>
            <a:endParaRPr lang="en-US"/>
          </a:p>
        </p:txBody>
      </p:sp>
      <p:sp>
        <p:nvSpPr>
          <p:cNvPr id="38924" name="Line 12"/>
          <p:cNvSpPr>
            <a:spLocks noChangeShapeType="1"/>
          </p:cNvSpPr>
          <p:nvPr/>
        </p:nvSpPr>
        <p:spPr bwMode="auto">
          <a:xfrm>
            <a:off x="6037263" y="4244975"/>
            <a:ext cx="3175" cy="1285875"/>
          </a:xfrm>
          <a:prstGeom prst="line">
            <a:avLst/>
          </a:prstGeom>
          <a:noFill/>
          <a:ln w="19050">
            <a:solidFill>
              <a:srgbClr val="231F20"/>
            </a:solidFill>
            <a:round/>
            <a:headEnd/>
            <a:tailEnd/>
          </a:ln>
        </p:spPr>
        <p:txBody>
          <a:bodyPr/>
          <a:lstStyle/>
          <a:p>
            <a:endParaRPr lang="en-US"/>
          </a:p>
        </p:txBody>
      </p:sp>
      <p:sp>
        <p:nvSpPr>
          <p:cNvPr id="38925" name="Line 13"/>
          <p:cNvSpPr>
            <a:spLocks noChangeShapeType="1"/>
          </p:cNvSpPr>
          <p:nvPr/>
        </p:nvSpPr>
        <p:spPr bwMode="auto">
          <a:xfrm flipV="1">
            <a:off x="2749550" y="4514850"/>
            <a:ext cx="1588" cy="1016000"/>
          </a:xfrm>
          <a:prstGeom prst="line">
            <a:avLst/>
          </a:prstGeom>
          <a:noFill/>
          <a:ln w="19050">
            <a:solidFill>
              <a:srgbClr val="231F20"/>
            </a:solidFill>
            <a:round/>
            <a:headEnd/>
            <a:tailEnd/>
          </a:ln>
        </p:spPr>
        <p:txBody>
          <a:bodyPr/>
          <a:lstStyle/>
          <a:p>
            <a:endParaRPr lang="en-US"/>
          </a:p>
        </p:txBody>
      </p:sp>
      <p:sp>
        <p:nvSpPr>
          <p:cNvPr id="38926" name="Line 14"/>
          <p:cNvSpPr>
            <a:spLocks noChangeShapeType="1"/>
          </p:cNvSpPr>
          <p:nvPr/>
        </p:nvSpPr>
        <p:spPr bwMode="auto">
          <a:xfrm>
            <a:off x="4452938" y="803275"/>
            <a:ext cx="3175" cy="201613"/>
          </a:xfrm>
          <a:prstGeom prst="line">
            <a:avLst/>
          </a:prstGeom>
          <a:noFill/>
          <a:ln w="19050">
            <a:solidFill>
              <a:srgbClr val="231F20"/>
            </a:solidFill>
            <a:round/>
            <a:headEnd/>
            <a:tailEnd/>
          </a:ln>
        </p:spPr>
        <p:txBody>
          <a:bodyPr/>
          <a:lstStyle/>
          <a:p>
            <a:endParaRPr lang="en-US"/>
          </a:p>
        </p:txBody>
      </p:sp>
      <p:sp>
        <p:nvSpPr>
          <p:cNvPr id="38927" name="Freeform 15"/>
          <p:cNvSpPr>
            <a:spLocks/>
          </p:cNvSpPr>
          <p:nvPr/>
        </p:nvSpPr>
        <p:spPr bwMode="auto">
          <a:xfrm>
            <a:off x="4027488" y="1004888"/>
            <a:ext cx="973137" cy="498475"/>
          </a:xfrm>
          <a:custGeom>
            <a:avLst/>
            <a:gdLst/>
            <a:ahLst/>
            <a:cxnLst>
              <a:cxn ang="0">
                <a:pos x="0" y="292"/>
              </a:cxn>
              <a:cxn ang="0">
                <a:pos x="250" y="0"/>
              </a:cxn>
              <a:cxn ang="0">
                <a:pos x="571" y="268"/>
              </a:cxn>
            </a:cxnLst>
            <a:rect l="0" t="0" r="r" b="b"/>
            <a:pathLst>
              <a:path w="571" h="292">
                <a:moveTo>
                  <a:pt x="0" y="292"/>
                </a:moveTo>
                <a:lnTo>
                  <a:pt x="250" y="0"/>
                </a:lnTo>
                <a:lnTo>
                  <a:pt x="571" y="268"/>
                </a:lnTo>
              </a:path>
            </a:pathLst>
          </a:custGeom>
          <a:noFill/>
          <a:ln w="19050">
            <a:solidFill>
              <a:srgbClr val="231F20"/>
            </a:solidFill>
            <a:prstDash val="solid"/>
            <a:round/>
            <a:headEnd/>
            <a:tailEnd/>
          </a:ln>
        </p:spPr>
        <p:txBody>
          <a:bodyPr/>
          <a:lstStyle/>
          <a:p>
            <a:endParaRPr lang="en-US"/>
          </a:p>
        </p:txBody>
      </p:sp>
      <p:sp>
        <p:nvSpPr>
          <p:cNvPr id="38928" name="Freeform 16"/>
          <p:cNvSpPr>
            <a:spLocks/>
          </p:cNvSpPr>
          <p:nvPr/>
        </p:nvSpPr>
        <p:spPr bwMode="auto">
          <a:xfrm>
            <a:off x="6777038" y="1806575"/>
            <a:ext cx="606425" cy="392113"/>
          </a:xfrm>
          <a:custGeom>
            <a:avLst/>
            <a:gdLst/>
            <a:ahLst/>
            <a:cxnLst>
              <a:cxn ang="0">
                <a:pos x="356" y="230"/>
              </a:cxn>
              <a:cxn ang="0">
                <a:pos x="274" y="230"/>
              </a:cxn>
              <a:cxn ang="0">
                <a:pos x="0" y="0"/>
              </a:cxn>
            </a:cxnLst>
            <a:rect l="0" t="0" r="r" b="b"/>
            <a:pathLst>
              <a:path w="356" h="230">
                <a:moveTo>
                  <a:pt x="356" y="230"/>
                </a:moveTo>
                <a:lnTo>
                  <a:pt x="274" y="230"/>
                </a:lnTo>
                <a:lnTo>
                  <a:pt x="0" y="0"/>
                </a:lnTo>
              </a:path>
            </a:pathLst>
          </a:custGeom>
          <a:noFill/>
          <a:ln w="19050">
            <a:solidFill>
              <a:srgbClr val="231F20"/>
            </a:solidFill>
            <a:prstDash val="solid"/>
            <a:round/>
            <a:headEnd/>
            <a:tailEnd/>
          </a:ln>
        </p:spPr>
        <p:txBody>
          <a:bodyPr/>
          <a:lstStyle/>
          <a:p>
            <a:endParaRPr lang="en-US"/>
          </a:p>
        </p:txBody>
      </p:sp>
      <p:sp>
        <p:nvSpPr>
          <p:cNvPr id="38929" name="Line 17"/>
          <p:cNvSpPr>
            <a:spLocks noChangeShapeType="1"/>
          </p:cNvSpPr>
          <p:nvPr/>
        </p:nvSpPr>
        <p:spPr bwMode="auto">
          <a:xfrm flipV="1">
            <a:off x="2752725" y="4783138"/>
            <a:ext cx="303213" cy="358775"/>
          </a:xfrm>
          <a:prstGeom prst="line">
            <a:avLst/>
          </a:prstGeom>
          <a:noFill/>
          <a:ln w="19050">
            <a:solidFill>
              <a:srgbClr val="231F20"/>
            </a:solidFill>
            <a:round/>
            <a:headEnd/>
            <a:tailEnd/>
          </a:ln>
        </p:spPr>
        <p:txBody>
          <a:bodyPr/>
          <a:lstStyle/>
          <a:p>
            <a:endParaRPr lang="en-US"/>
          </a:p>
        </p:txBody>
      </p:sp>
      <p:sp>
        <p:nvSpPr>
          <p:cNvPr id="38930" name="Line 18"/>
          <p:cNvSpPr>
            <a:spLocks noChangeShapeType="1"/>
          </p:cNvSpPr>
          <p:nvPr/>
        </p:nvSpPr>
        <p:spPr bwMode="auto">
          <a:xfrm>
            <a:off x="4919663" y="4835525"/>
            <a:ext cx="1587" cy="695325"/>
          </a:xfrm>
          <a:prstGeom prst="line">
            <a:avLst/>
          </a:prstGeom>
          <a:noFill/>
          <a:ln w="19050">
            <a:solidFill>
              <a:srgbClr val="231F20"/>
            </a:solidFill>
            <a:round/>
            <a:headEnd/>
            <a:tailEnd/>
          </a:ln>
        </p:spPr>
        <p:txBody>
          <a:bodyPr/>
          <a:lstStyle/>
          <a:p>
            <a:endParaRPr lang="en-US"/>
          </a:p>
        </p:txBody>
      </p:sp>
      <p:sp>
        <p:nvSpPr>
          <p:cNvPr id="38931" name="Line 19"/>
          <p:cNvSpPr>
            <a:spLocks noChangeShapeType="1"/>
          </p:cNvSpPr>
          <p:nvPr/>
        </p:nvSpPr>
        <p:spPr bwMode="auto">
          <a:xfrm flipV="1">
            <a:off x="6043613" y="4946650"/>
            <a:ext cx="317500" cy="195263"/>
          </a:xfrm>
          <a:prstGeom prst="line">
            <a:avLst/>
          </a:prstGeom>
          <a:noFill/>
          <a:ln w="19050">
            <a:solidFill>
              <a:srgbClr val="231F20"/>
            </a:solidFill>
            <a:round/>
            <a:headEnd/>
            <a:tailEnd/>
          </a:ln>
        </p:spPr>
        <p:txBody>
          <a:bodyPr/>
          <a:lstStyle/>
          <a:p>
            <a:endParaRPr lang="en-US"/>
          </a:p>
        </p:txBody>
      </p:sp>
      <p:sp>
        <p:nvSpPr>
          <p:cNvPr id="38932" name="Line 20"/>
          <p:cNvSpPr>
            <a:spLocks noChangeShapeType="1"/>
          </p:cNvSpPr>
          <p:nvPr/>
        </p:nvSpPr>
        <p:spPr bwMode="auto">
          <a:xfrm>
            <a:off x="6037263" y="4244975"/>
            <a:ext cx="3175" cy="1285875"/>
          </a:xfrm>
          <a:prstGeom prst="line">
            <a:avLst/>
          </a:prstGeom>
          <a:noFill/>
          <a:ln w="19050">
            <a:solidFill>
              <a:srgbClr val="231F20"/>
            </a:solidFill>
            <a:round/>
            <a:headEnd/>
            <a:tailEnd/>
          </a:ln>
        </p:spPr>
        <p:txBody>
          <a:bodyPr/>
          <a:lstStyle/>
          <a:p>
            <a:endParaRPr lang="en-US"/>
          </a:p>
        </p:txBody>
      </p:sp>
      <p:sp>
        <p:nvSpPr>
          <p:cNvPr id="38933" name="Line 21"/>
          <p:cNvSpPr>
            <a:spLocks noChangeShapeType="1"/>
          </p:cNvSpPr>
          <p:nvPr/>
        </p:nvSpPr>
        <p:spPr bwMode="auto">
          <a:xfrm flipV="1">
            <a:off x="2749550" y="4514850"/>
            <a:ext cx="1588" cy="1016000"/>
          </a:xfrm>
          <a:prstGeom prst="line">
            <a:avLst/>
          </a:prstGeom>
          <a:noFill/>
          <a:ln w="19050">
            <a:solidFill>
              <a:srgbClr val="231F20"/>
            </a:solidFill>
            <a:round/>
            <a:headEnd/>
            <a:tailEnd/>
          </a:ln>
        </p:spPr>
        <p:txBody>
          <a:bodyPr/>
          <a:lstStyle/>
          <a:p>
            <a:endParaRPr lang="en-US"/>
          </a:p>
        </p:txBody>
      </p:sp>
      <p:sp>
        <p:nvSpPr>
          <p:cNvPr id="38934" name="Line 22"/>
          <p:cNvSpPr>
            <a:spLocks noChangeShapeType="1"/>
          </p:cNvSpPr>
          <p:nvPr/>
        </p:nvSpPr>
        <p:spPr bwMode="auto">
          <a:xfrm>
            <a:off x="4452938" y="803275"/>
            <a:ext cx="3175" cy="201613"/>
          </a:xfrm>
          <a:prstGeom prst="line">
            <a:avLst/>
          </a:prstGeom>
          <a:noFill/>
          <a:ln w="19050">
            <a:solidFill>
              <a:srgbClr val="231F20"/>
            </a:solidFill>
            <a:round/>
            <a:headEnd/>
            <a:tailEnd/>
          </a:ln>
        </p:spPr>
        <p:txBody>
          <a:bodyPr/>
          <a:lstStyle/>
          <a:p>
            <a:endParaRPr lang="en-US"/>
          </a:p>
        </p:txBody>
      </p:sp>
      <p:sp>
        <p:nvSpPr>
          <p:cNvPr id="38935" name="Freeform 23"/>
          <p:cNvSpPr>
            <a:spLocks/>
          </p:cNvSpPr>
          <p:nvPr/>
        </p:nvSpPr>
        <p:spPr bwMode="auto">
          <a:xfrm>
            <a:off x="4027488" y="1004888"/>
            <a:ext cx="973137" cy="498475"/>
          </a:xfrm>
          <a:custGeom>
            <a:avLst/>
            <a:gdLst/>
            <a:ahLst/>
            <a:cxnLst>
              <a:cxn ang="0">
                <a:pos x="0" y="292"/>
              </a:cxn>
              <a:cxn ang="0">
                <a:pos x="250" y="0"/>
              </a:cxn>
              <a:cxn ang="0">
                <a:pos x="571" y="268"/>
              </a:cxn>
            </a:cxnLst>
            <a:rect l="0" t="0" r="r" b="b"/>
            <a:pathLst>
              <a:path w="571" h="292">
                <a:moveTo>
                  <a:pt x="0" y="292"/>
                </a:moveTo>
                <a:lnTo>
                  <a:pt x="250" y="0"/>
                </a:lnTo>
                <a:lnTo>
                  <a:pt x="571" y="268"/>
                </a:lnTo>
              </a:path>
            </a:pathLst>
          </a:custGeom>
          <a:noFill/>
          <a:ln w="19050">
            <a:solidFill>
              <a:srgbClr val="231F20"/>
            </a:solidFill>
            <a:prstDash val="solid"/>
            <a:round/>
            <a:headEnd/>
            <a:tailEnd/>
          </a:ln>
        </p:spPr>
        <p:txBody>
          <a:bodyPr/>
          <a:lstStyle/>
          <a:p>
            <a:endParaRPr lang="en-US"/>
          </a:p>
        </p:txBody>
      </p:sp>
      <p:sp>
        <p:nvSpPr>
          <p:cNvPr id="38936" name="Freeform 24"/>
          <p:cNvSpPr>
            <a:spLocks/>
          </p:cNvSpPr>
          <p:nvPr/>
        </p:nvSpPr>
        <p:spPr bwMode="auto">
          <a:xfrm>
            <a:off x="2455863" y="1839913"/>
            <a:ext cx="935037" cy="350837"/>
          </a:xfrm>
          <a:custGeom>
            <a:avLst/>
            <a:gdLst/>
            <a:ahLst/>
            <a:cxnLst>
              <a:cxn ang="0">
                <a:pos x="72" y="0"/>
              </a:cxn>
              <a:cxn ang="0">
                <a:pos x="0" y="206"/>
              </a:cxn>
              <a:cxn ang="0">
                <a:pos x="548" y="206"/>
              </a:cxn>
            </a:cxnLst>
            <a:rect l="0" t="0" r="r" b="b"/>
            <a:pathLst>
              <a:path w="548" h="206">
                <a:moveTo>
                  <a:pt x="72" y="0"/>
                </a:moveTo>
                <a:lnTo>
                  <a:pt x="0" y="206"/>
                </a:lnTo>
                <a:lnTo>
                  <a:pt x="548" y="206"/>
                </a:lnTo>
              </a:path>
            </a:pathLst>
          </a:custGeom>
          <a:noFill/>
          <a:ln w="19050">
            <a:solidFill>
              <a:srgbClr val="231F20"/>
            </a:solidFill>
            <a:prstDash val="solid"/>
            <a:round/>
            <a:headEnd/>
            <a:tailEnd/>
          </a:ln>
        </p:spPr>
        <p:txBody>
          <a:bodyPr/>
          <a:lstStyle/>
          <a:p>
            <a:endParaRPr lang="en-US"/>
          </a:p>
        </p:txBody>
      </p:sp>
      <p:sp>
        <p:nvSpPr>
          <p:cNvPr id="38937" name="Freeform 25"/>
          <p:cNvSpPr>
            <a:spLocks/>
          </p:cNvSpPr>
          <p:nvPr/>
        </p:nvSpPr>
        <p:spPr bwMode="auto">
          <a:xfrm>
            <a:off x="6777038" y="1806575"/>
            <a:ext cx="606425" cy="392113"/>
          </a:xfrm>
          <a:custGeom>
            <a:avLst/>
            <a:gdLst/>
            <a:ahLst/>
            <a:cxnLst>
              <a:cxn ang="0">
                <a:pos x="356" y="230"/>
              </a:cxn>
              <a:cxn ang="0">
                <a:pos x="274" y="230"/>
              </a:cxn>
              <a:cxn ang="0">
                <a:pos x="0" y="0"/>
              </a:cxn>
            </a:cxnLst>
            <a:rect l="0" t="0" r="r" b="b"/>
            <a:pathLst>
              <a:path w="356" h="230">
                <a:moveTo>
                  <a:pt x="356" y="230"/>
                </a:moveTo>
                <a:lnTo>
                  <a:pt x="274" y="230"/>
                </a:lnTo>
                <a:lnTo>
                  <a:pt x="0" y="0"/>
                </a:lnTo>
              </a:path>
            </a:pathLst>
          </a:custGeom>
          <a:noFill/>
          <a:ln w="19050">
            <a:solidFill>
              <a:srgbClr val="231F20"/>
            </a:solidFill>
            <a:prstDash val="solid"/>
            <a:round/>
            <a:headEnd/>
            <a:tailEnd/>
          </a:ln>
        </p:spPr>
        <p:txBody>
          <a:bodyPr/>
          <a:lstStyle/>
          <a:p>
            <a:endParaRPr lang="en-US"/>
          </a:p>
        </p:txBody>
      </p:sp>
      <p:sp>
        <p:nvSpPr>
          <p:cNvPr id="38938" name="Line 26"/>
          <p:cNvSpPr>
            <a:spLocks noChangeShapeType="1"/>
          </p:cNvSpPr>
          <p:nvPr/>
        </p:nvSpPr>
        <p:spPr bwMode="auto">
          <a:xfrm flipH="1">
            <a:off x="2224088" y="2190750"/>
            <a:ext cx="228600" cy="1588"/>
          </a:xfrm>
          <a:prstGeom prst="line">
            <a:avLst/>
          </a:prstGeom>
          <a:noFill/>
          <a:ln w="19050">
            <a:solidFill>
              <a:srgbClr val="231F20"/>
            </a:solidFill>
            <a:round/>
            <a:headEnd/>
            <a:tailEnd/>
          </a:ln>
        </p:spPr>
        <p:txBody>
          <a:bodyPr/>
          <a:lstStyle/>
          <a:p>
            <a:endParaRPr lang="en-US"/>
          </a:p>
        </p:txBody>
      </p:sp>
      <p:sp>
        <p:nvSpPr>
          <p:cNvPr id="38939" name="Rectangle 27"/>
          <p:cNvSpPr>
            <a:spLocks noChangeArrowheads="1"/>
          </p:cNvSpPr>
          <p:nvPr/>
        </p:nvSpPr>
        <p:spPr bwMode="auto">
          <a:xfrm>
            <a:off x="7419975" y="2100263"/>
            <a:ext cx="755650" cy="733425"/>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pitchFamily="34" charset="0"/>
              </a:rPr>
              <a:t>Smooth</a:t>
            </a:r>
          </a:p>
          <a:p>
            <a:r>
              <a:rPr lang="en-US" sz="1600">
                <a:solidFill>
                  <a:srgbClr val="231F20"/>
                </a:solidFill>
                <a:latin typeface="Arial" pitchFamily="34" charset="0"/>
              </a:rPr>
              <a:t>muscle</a:t>
            </a:r>
            <a:endParaRPr lang="en-US" sz="1800">
              <a:latin typeface="Arial" pitchFamily="34" charset="0"/>
            </a:endParaRPr>
          </a:p>
          <a:p>
            <a:r>
              <a:rPr lang="en-US" sz="1600">
                <a:solidFill>
                  <a:srgbClr val="231F20"/>
                </a:solidFill>
                <a:latin typeface="Arial" pitchFamily="34" charset="0"/>
              </a:rPr>
              <a:t>cell</a:t>
            </a:r>
            <a:endParaRPr lang="en-US" sz="1800">
              <a:latin typeface="Arial" pitchFamily="34" charset="0"/>
            </a:endParaRPr>
          </a:p>
        </p:txBody>
      </p:sp>
      <p:sp>
        <p:nvSpPr>
          <p:cNvPr id="38940" name="Rectangle 28"/>
          <p:cNvSpPr>
            <a:spLocks noChangeArrowheads="1"/>
          </p:cNvSpPr>
          <p:nvPr/>
        </p:nvSpPr>
        <p:spPr bwMode="auto">
          <a:xfrm>
            <a:off x="5815013" y="5486400"/>
            <a:ext cx="2354262" cy="1020763"/>
          </a:xfrm>
          <a:prstGeom prst="rect">
            <a:avLst/>
          </a:prstGeom>
          <a:noFill/>
          <a:ln w="9525">
            <a:noFill/>
            <a:miter lim="800000"/>
            <a:headEnd/>
            <a:tailEnd/>
          </a:ln>
        </p:spPr>
        <p:txBody>
          <a:bodyPr wrap="none" lIns="0" tIns="0" rIns="0" bIns="0">
            <a:spAutoFit/>
          </a:bodyPr>
          <a:lstStyle/>
          <a:p>
            <a:r>
              <a:rPr lang="en-US" sz="1600" b="0">
                <a:solidFill>
                  <a:srgbClr val="231F20"/>
                </a:solidFill>
                <a:latin typeface="Arial Black" pitchFamily="34" charset="0"/>
              </a:rPr>
              <a:t>Varicosities </a:t>
            </a:r>
            <a:r>
              <a:rPr lang="en-US" sz="1600">
                <a:solidFill>
                  <a:srgbClr val="231F20"/>
                </a:solidFill>
                <a:latin typeface="Arial" pitchFamily="34" charset="0"/>
              </a:rPr>
              <a:t>release</a:t>
            </a:r>
            <a:endParaRPr lang="en-US" sz="1800">
              <a:latin typeface="Arial" pitchFamily="34" charset="0"/>
            </a:endParaRPr>
          </a:p>
          <a:p>
            <a:r>
              <a:rPr lang="en-US" sz="1600">
                <a:solidFill>
                  <a:srgbClr val="231F20"/>
                </a:solidFill>
                <a:latin typeface="Arial" pitchFamily="34" charset="0"/>
              </a:rPr>
              <a:t>their neurotransmitters</a:t>
            </a:r>
            <a:endParaRPr lang="en-US" sz="1800">
              <a:latin typeface="Arial" pitchFamily="34" charset="0"/>
            </a:endParaRPr>
          </a:p>
          <a:p>
            <a:r>
              <a:rPr lang="en-US" sz="1600">
                <a:solidFill>
                  <a:srgbClr val="231F20"/>
                </a:solidFill>
                <a:latin typeface="Arial" pitchFamily="34" charset="0"/>
              </a:rPr>
              <a:t>into a wide synaptic </a:t>
            </a:r>
            <a:endParaRPr lang="en-US" sz="1800">
              <a:latin typeface="Arial" pitchFamily="34" charset="0"/>
            </a:endParaRPr>
          </a:p>
          <a:p>
            <a:r>
              <a:rPr lang="en-US" sz="1600">
                <a:solidFill>
                  <a:srgbClr val="231F20"/>
                </a:solidFill>
                <a:latin typeface="Arial" pitchFamily="34" charset="0"/>
              </a:rPr>
              <a:t>cleft (a diffuse junction).</a:t>
            </a:r>
            <a:endParaRPr lang="en-US" sz="1800" b="0">
              <a:latin typeface="Arial" pitchFamily="34" charset="0"/>
            </a:endParaRPr>
          </a:p>
        </p:txBody>
      </p:sp>
      <p:sp>
        <p:nvSpPr>
          <p:cNvPr id="38941" name="Rectangle 29"/>
          <p:cNvSpPr>
            <a:spLocks noChangeArrowheads="1"/>
          </p:cNvSpPr>
          <p:nvPr/>
        </p:nvSpPr>
        <p:spPr bwMode="auto">
          <a:xfrm>
            <a:off x="2349500" y="5526088"/>
            <a:ext cx="846138" cy="488950"/>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pitchFamily="34" charset="0"/>
              </a:rPr>
              <a:t>Synaptic</a:t>
            </a:r>
          </a:p>
          <a:p>
            <a:r>
              <a:rPr lang="en-US" sz="1600">
                <a:solidFill>
                  <a:srgbClr val="231F20"/>
                </a:solidFill>
                <a:latin typeface="Arial" pitchFamily="34" charset="0"/>
              </a:rPr>
              <a:t>vesicles</a:t>
            </a:r>
            <a:endParaRPr lang="en-US" sz="1800">
              <a:latin typeface="Arial" pitchFamily="34" charset="0"/>
            </a:endParaRPr>
          </a:p>
        </p:txBody>
      </p:sp>
      <p:sp>
        <p:nvSpPr>
          <p:cNvPr id="38942" name="Rectangle 30"/>
          <p:cNvSpPr>
            <a:spLocks noChangeArrowheads="1"/>
          </p:cNvSpPr>
          <p:nvPr/>
        </p:nvSpPr>
        <p:spPr bwMode="auto">
          <a:xfrm>
            <a:off x="4067175" y="5526088"/>
            <a:ext cx="1411288" cy="244475"/>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pitchFamily="34" charset="0"/>
              </a:rPr>
              <a:t>Mitochondrion</a:t>
            </a:r>
            <a:endParaRPr lang="en-US" sz="1800">
              <a:latin typeface="Arial" pitchFamily="34" charset="0"/>
            </a:endParaRPr>
          </a:p>
        </p:txBody>
      </p:sp>
      <p:sp>
        <p:nvSpPr>
          <p:cNvPr id="38943" name="Rectangle 31"/>
          <p:cNvSpPr>
            <a:spLocks noChangeArrowheads="1"/>
          </p:cNvSpPr>
          <p:nvPr/>
        </p:nvSpPr>
        <p:spPr bwMode="auto">
          <a:xfrm>
            <a:off x="863600" y="2033588"/>
            <a:ext cx="1368425" cy="1308100"/>
          </a:xfrm>
          <a:prstGeom prst="rect">
            <a:avLst/>
          </a:prstGeom>
          <a:noFill/>
          <a:ln w="9525">
            <a:noFill/>
            <a:miter lim="800000"/>
            <a:headEnd/>
            <a:tailEnd/>
          </a:ln>
        </p:spPr>
        <p:txBody>
          <a:bodyPr wrap="none" lIns="0" tIns="0" rIns="0" bIns="0">
            <a:spAutoFit/>
          </a:bodyPr>
          <a:lstStyle/>
          <a:p>
            <a:r>
              <a:rPr lang="en-US" sz="1600" b="0">
                <a:solidFill>
                  <a:srgbClr val="231F20"/>
                </a:solidFill>
                <a:latin typeface="Arial Black" pitchFamily="34" charset="0"/>
              </a:rPr>
              <a:t>Autonomic</a:t>
            </a:r>
          </a:p>
          <a:p>
            <a:r>
              <a:rPr lang="en-US" sz="1600" b="0">
                <a:solidFill>
                  <a:srgbClr val="231F20"/>
                </a:solidFill>
                <a:latin typeface="Arial Black" pitchFamily="34" charset="0"/>
              </a:rPr>
              <a:t>nerve fibers</a:t>
            </a:r>
            <a:endParaRPr lang="en-US" sz="1800" b="0">
              <a:latin typeface="Arial" pitchFamily="34" charset="0"/>
            </a:endParaRPr>
          </a:p>
          <a:p>
            <a:r>
              <a:rPr lang="en-US" sz="1600">
                <a:solidFill>
                  <a:srgbClr val="231F20"/>
                </a:solidFill>
                <a:latin typeface="Arial" pitchFamily="34" charset="0"/>
              </a:rPr>
              <a:t>innervate</a:t>
            </a:r>
            <a:endParaRPr lang="en-US" sz="1800">
              <a:latin typeface="Arial" pitchFamily="34" charset="0"/>
            </a:endParaRPr>
          </a:p>
          <a:p>
            <a:r>
              <a:rPr lang="en-US" sz="1600">
                <a:solidFill>
                  <a:srgbClr val="231F20"/>
                </a:solidFill>
                <a:latin typeface="Arial" pitchFamily="34" charset="0"/>
              </a:rPr>
              <a:t>most smooth</a:t>
            </a:r>
            <a:endParaRPr lang="en-US" sz="1800">
              <a:latin typeface="Arial" pitchFamily="34" charset="0"/>
            </a:endParaRPr>
          </a:p>
          <a:p>
            <a:r>
              <a:rPr lang="en-US" sz="1600">
                <a:solidFill>
                  <a:srgbClr val="231F20"/>
                </a:solidFill>
                <a:latin typeface="Arial" pitchFamily="34" charset="0"/>
              </a:rPr>
              <a:t>muscle fibers.</a:t>
            </a:r>
            <a:endParaRPr lang="en-US" sz="1800" b="0">
              <a:latin typeface="Arial" pitchFamily="34" charset="0"/>
            </a:endParaRPr>
          </a:p>
        </p:txBody>
      </p:sp>
      <p:sp>
        <p:nvSpPr>
          <p:cNvPr id="38944" name="Rectangle 32"/>
          <p:cNvSpPr>
            <a:spLocks noChangeArrowheads="1"/>
          </p:cNvSpPr>
          <p:nvPr/>
        </p:nvSpPr>
        <p:spPr bwMode="auto">
          <a:xfrm>
            <a:off x="3832225" y="560388"/>
            <a:ext cx="1141413" cy="246062"/>
          </a:xfrm>
          <a:prstGeom prst="rect">
            <a:avLst/>
          </a:prstGeom>
          <a:noFill/>
          <a:ln w="9525">
            <a:noFill/>
            <a:miter lim="800000"/>
            <a:headEnd/>
            <a:tailEnd/>
          </a:ln>
        </p:spPr>
        <p:txBody>
          <a:bodyPr wrap="none" lIns="0" tIns="0" rIns="0" bIns="0">
            <a:spAutoFit/>
          </a:bodyPr>
          <a:lstStyle/>
          <a:p>
            <a:r>
              <a:rPr lang="en-US" sz="1600">
                <a:solidFill>
                  <a:srgbClr val="231F20"/>
                </a:solidFill>
                <a:latin typeface="Arial" pitchFamily="34" charset="0"/>
              </a:rPr>
              <a:t>Varicosities</a:t>
            </a:r>
            <a:endParaRPr lang="en-US" sz="1800">
              <a:latin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Grp="1" noChangeArrowheads="1"/>
          </p:cNvSpPr>
          <p:nvPr>
            <p:ph type="title"/>
          </p:nvPr>
        </p:nvSpPr>
        <p:spPr/>
        <p:txBody>
          <a:bodyPr/>
          <a:lstStyle/>
          <a:p>
            <a:r>
              <a:rPr lang="en-US"/>
              <a:t>Myofilaments in Smooth Muscle</a:t>
            </a:r>
          </a:p>
        </p:txBody>
      </p:sp>
      <p:sp>
        <p:nvSpPr>
          <p:cNvPr id="39941" name="Rectangle 5"/>
          <p:cNvSpPr>
            <a:spLocks noGrp="1" noChangeArrowheads="1"/>
          </p:cNvSpPr>
          <p:nvPr>
            <p:ph type="body" idx="1"/>
          </p:nvPr>
        </p:nvSpPr>
        <p:spPr/>
        <p:txBody>
          <a:bodyPr/>
          <a:lstStyle/>
          <a:p>
            <a:r>
              <a:rPr lang="en-US" dirty="0"/>
              <a:t>Ratio of thick to thin filaments (1:13) is much lower than in skeletal muscle (1:2)</a:t>
            </a:r>
          </a:p>
          <a:p>
            <a:r>
              <a:rPr lang="en-US" dirty="0"/>
              <a:t>Thick filaments have heads along their entire length</a:t>
            </a:r>
          </a:p>
          <a:p>
            <a:r>
              <a:rPr lang="en-US" dirty="0"/>
              <a:t>No troponin complex; protein calmodulin binds Ca</a:t>
            </a:r>
            <a:r>
              <a:rPr lang="en-US" baseline="30000" dirty="0"/>
              <a:t>2+</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Rectangle 4"/>
          <p:cNvSpPr>
            <a:spLocks noGrp="1" noChangeArrowheads="1"/>
          </p:cNvSpPr>
          <p:nvPr>
            <p:ph type="title"/>
          </p:nvPr>
        </p:nvSpPr>
        <p:spPr/>
        <p:txBody>
          <a:bodyPr/>
          <a:lstStyle/>
          <a:p>
            <a:r>
              <a:rPr lang="en-US"/>
              <a:t>Myofilaments in Smooth Muscle</a:t>
            </a:r>
          </a:p>
        </p:txBody>
      </p:sp>
      <p:sp>
        <p:nvSpPr>
          <p:cNvPr id="95237" name="Rectangle 5"/>
          <p:cNvSpPr>
            <a:spLocks noGrp="1" noChangeArrowheads="1"/>
          </p:cNvSpPr>
          <p:nvPr>
            <p:ph type="body" idx="1"/>
          </p:nvPr>
        </p:nvSpPr>
        <p:spPr/>
        <p:txBody>
          <a:bodyPr/>
          <a:lstStyle/>
          <a:p>
            <a:r>
              <a:rPr lang="en-US" dirty="0"/>
              <a:t>Myofilaments are spirally arranged, causing smooth muscle to contract in a corkscrew manner</a:t>
            </a:r>
          </a:p>
          <a:p>
            <a:r>
              <a:rPr lang="en-US" dirty="0"/>
              <a:t>Dense bodies: proteins that anchor noncontractile intermediate filaments to sarcolemma at regular </a:t>
            </a:r>
            <a:r>
              <a:rPr lang="en-US" dirty="0" smtClean="0"/>
              <a:t>intervals – the dense bodies also attach to the Actin filaments – thus acting as a type of Z-line</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mooth muscle.JPG"/>
          <p:cNvPicPr>
            <a:picLocks noGrp="1" noChangeAspect="1"/>
          </p:cNvPicPr>
          <p:nvPr>
            <p:ph idx="1"/>
          </p:nvPr>
        </p:nvPicPr>
        <p:blipFill>
          <a:blip r:embed="rId2" cstate="print"/>
          <a:stretch>
            <a:fillRect/>
          </a:stretch>
        </p:blipFill>
        <p:spPr>
          <a:xfrm>
            <a:off x="0" y="91439"/>
            <a:ext cx="9249156" cy="15233904"/>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6"/>
          <p:cNvSpPr>
            <a:spLocks noChangeArrowheads="1"/>
          </p:cNvSpPr>
          <p:nvPr/>
        </p:nvSpPr>
        <p:spPr bwMode="auto">
          <a:xfrm>
            <a:off x="8067675" y="6583363"/>
            <a:ext cx="1073150"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9.28a</a:t>
            </a:r>
          </a:p>
        </p:txBody>
      </p:sp>
      <p:pic>
        <p:nvPicPr>
          <p:cNvPr id="41992" name="Picture 8"/>
          <p:cNvPicPr>
            <a:picLocks noChangeAspect="1" noChangeArrowheads="1"/>
          </p:cNvPicPr>
          <p:nvPr/>
        </p:nvPicPr>
        <p:blipFill>
          <a:blip r:embed="rId2" cstate="print"/>
          <a:srcRect b="51204"/>
          <a:stretch>
            <a:fillRect/>
          </a:stretch>
        </p:blipFill>
        <p:spPr bwMode="auto">
          <a:xfrm>
            <a:off x="303213" y="1752600"/>
            <a:ext cx="8535987" cy="3055938"/>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Rectangle 6"/>
          <p:cNvSpPr>
            <a:spLocks noChangeArrowheads="1"/>
          </p:cNvSpPr>
          <p:nvPr/>
        </p:nvSpPr>
        <p:spPr bwMode="auto">
          <a:xfrm>
            <a:off x="8058150" y="6583363"/>
            <a:ext cx="1082675"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9.28b</a:t>
            </a:r>
          </a:p>
        </p:txBody>
      </p:sp>
      <p:pic>
        <p:nvPicPr>
          <p:cNvPr id="43016" name="Picture 8"/>
          <p:cNvPicPr>
            <a:picLocks noChangeAspect="1" noChangeArrowheads="1"/>
          </p:cNvPicPr>
          <p:nvPr/>
        </p:nvPicPr>
        <p:blipFill>
          <a:blip r:embed="rId2" cstate="print"/>
          <a:srcRect t="52319" b="5093"/>
          <a:stretch>
            <a:fillRect/>
          </a:stretch>
        </p:blipFill>
        <p:spPr bwMode="auto">
          <a:xfrm>
            <a:off x="303213" y="1981200"/>
            <a:ext cx="8535987" cy="26670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Grp="1" noChangeArrowheads="1"/>
          </p:cNvSpPr>
          <p:nvPr>
            <p:ph type="title"/>
          </p:nvPr>
        </p:nvSpPr>
        <p:spPr/>
        <p:txBody>
          <a:bodyPr/>
          <a:lstStyle/>
          <a:p>
            <a:r>
              <a:rPr lang="en-US"/>
              <a:t>Contraction of Smooth Muscle</a:t>
            </a:r>
          </a:p>
        </p:txBody>
      </p:sp>
      <p:sp>
        <p:nvSpPr>
          <p:cNvPr id="44037" name="Rectangle 5"/>
          <p:cNvSpPr>
            <a:spLocks noGrp="1" noChangeArrowheads="1"/>
          </p:cNvSpPr>
          <p:nvPr>
            <p:ph type="body" idx="1"/>
          </p:nvPr>
        </p:nvSpPr>
        <p:spPr/>
        <p:txBody>
          <a:bodyPr/>
          <a:lstStyle/>
          <a:p>
            <a:r>
              <a:rPr lang="en-US"/>
              <a:t>Slow, synchronized contractions </a:t>
            </a:r>
          </a:p>
          <a:p>
            <a:r>
              <a:rPr lang="en-US"/>
              <a:t>Cells are electrically coupled by gap junctions</a:t>
            </a:r>
          </a:p>
          <a:p>
            <a:r>
              <a:rPr lang="en-US"/>
              <a:t>Some cells are self-excitatory (depolarize without external stimuli); act as pacemakers for sheets of muscle </a:t>
            </a:r>
          </a:p>
          <a:p>
            <a:r>
              <a:rPr lang="en-US"/>
              <a:t>Rate and intensity of contraction may be modified by neural and chemical stimuli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Grp="1" noChangeArrowheads="1"/>
          </p:cNvSpPr>
          <p:nvPr>
            <p:ph type="title"/>
          </p:nvPr>
        </p:nvSpPr>
        <p:spPr/>
        <p:txBody>
          <a:bodyPr/>
          <a:lstStyle/>
          <a:p>
            <a:r>
              <a:rPr lang="en-US"/>
              <a:t>Contraction of Smooth Muscle</a:t>
            </a:r>
          </a:p>
        </p:txBody>
      </p:sp>
      <p:sp>
        <p:nvSpPr>
          <p:cNvPr id="46085" name="Rectangle 5"/>
          <p:cNvSpPr>
            <a:spLocks noGrp="1" noChangeArrowheads="1"/>
          </p:cNvSpPr>
          <p:nvPr>
            <p:ph type="body" idx="1"/>
          </p:nvPr>
        </p:nvSpPr>
        <p:spPr/>
        <p:txBody>
          <a:bodyPr/>
          <a:lstStyle/>
          <a:p>
            <a:r>
              <a:rPr lang="en-US"/>
              <a:t>Sliding filament mechanism</a:t>
            </a:r>
          </a:p>
          <a:p>
            <a:r>
              <a:rPr lang="en-US"/>
              <a:t>Final trigger is </a:t>
            </a:r>
            <a:r>
              <a:rPr lang="en-US">
                <a:sym typeface="Symbol" pitchFamily="18" charset="2"/>
              </a:rPr>
              <a:t></a:t>
            </a:r>
            <a:r>
              <a:rPr lang="en-US"/>
              <a:t> intracellular Ca</a:t>
            </a:r>
            <a:r>
              <a:rPr lang="en-US" baseline="30000"/>
              <a:t>2+</a:t>
            </a:r>
            <a:endParaRPr lang="en-US"/>
          </a:p>
          <a:p>
            <a:r>
              <a:rPr lang="en-US"/>
              <a:t>Ca</a:t>
            </a:r>
            <a:r>
              <a:rPr lang="en-US" baseline="30000"/>
              <a:t>2+</a:t>
            </a:r>
            <a:r>
              <a:rPr lang="en-US"/>
              <a:t> is obtained from the SR and extracellular space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Grp="1" noChangeArrowheads="1"/>
          </p:cNvSpPr>
          <p:nvPr>
            <p:ph type="title"/>
          </p:nvPr>
        </p:nvSpPr>
        <p:spPr/>
        <p:txBody>
          <a:bodyPr/>
          <a:lstStyle/>
          <a:p>
            <a:r>
              <a:rPr lang="en-US"/>
              <a:t>Role of Calcium Ions</a:t>
            </a:r>
          </a:p>
        </p:txBody>
      </p:sp>
      <p:sp>
        <p:nvSpPr>
          <p:cNvPr id="48133" name="Rectangle 5"/>
          <p:cNvSpPr>
            <a:spLocks noGrp="1" noChangeArrowheads="1"/>
          </p:cNvSpPr>
          <p:nvPr>
            <p:ph type="body" idx="1"/>
          </p:nvPr>
        </p:nvSpPr>
        <p:spPr/>
        <p:txBody>
          <a:bodyPr/>
          <a:lstStyle/>
          <a:p>
            <a:r>
              <a:rPr lang="en-US"/>
              <a:t>Ca</a:t>
            </a:r>
            <a:r>
              <a:rPr lang="en-US" baseline="30000"/>
              <a:t>2+</a:t>
            </a:r>
            <a:r>
              <a:rPr lang="en-US"/>
              <a:t> binds to and activates calmodulin </a:t>
            </a:r>
          </a:p>
          <a:p>
            <a:r>
              <a:rPr lang="en-US"/>
              <a:t>Activated calmodulin activates myosin (light chain) kinase</a:t>
            </a:r>
          </a:p>
          <a:p>
            <a:r>
              <a:rPr lang="en-US"/>
              <a:t>Activated kinase phosphorylates and activates myosin </a:t>
            </a:r>
          </a:p>
          <a:p>
            <a:r>
              <a:rPr lang="en-US"/>
              <a:t>Cross bridges interact with actin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2" name="Rectangle 6"/>
          <p:cNvSpPr>
            <a:spLocks noChangeArrowheads="1"/>
          </p:cNvSpPr>
          <p:nvPr/>
        </p:nvSpPr>
        <p:spPr bwMode="auto">
          <a:xfrm>
            <a:off x="8304213" y="6583363"/>
            <a:ext cx="836612" cy="274637"/>
          </a:xfrm>
          <a:prstGeom prst="rect">
            <a:avLst/>
          </a:prstGeom>
          <a:noFill/>
          <a:ln w="9525">
            <a:noFill/>
            <a:miter lim="800000"/>
            <a:headEnd/>
            <a:tailEnd/>
          </a:ln>
          <a:effectLst/>
        </p:spPr>
        <p:txBody>
          <a:bodyPr wrap="none">
            <a:spAutoFit/>
          </a:bodyPr>
          <a:lstStyle/>
          <a:p>
            <a:pPr algn="r"/>
            <a:r>
              <a:rPr lang="en-US" sz="1200">
                <a:latin typeface="Arial" pitchFamily="34" charset="0"/>
              </a:rPr>
              <a:t>Table 9.3</a:t>
            </a:r>
          </a:p>
        </p:txBody>
      </p:sp>
      <p:pic>
        <p:nvPicPr>
          <p:cNvPr id="50190" name="Picture 14"/>
          <p:cNvPicPr>
            <a:picLocks noChangeAspect="1" noChangeArrowheads="1"/>
          </p:cNvPicPr>
          <p:nvPr/>
        </p:nvPicPr>
        <p:blipFill>
          <a:blip r:embed="rId2" cstate="print"/>
          <a:srcRect b="5623"/>
          <a:stretch>
            <a:fillRect/>
          </a:stretch>
        </p:blipFill>
        <p:spPr bwMode="auto">
          <a:xfrm>
            <a:off x="303213" y="760413"/>
            <a:ext cx="8535987" cy="503555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ChangeArrowheads="1"/>
          </p:cNvSpPr>
          <p:nvPr/>
        </p:nvSpPr>
        <p:spPr bwMode="auto">
          <a:xfrm>
            <a:off x="8304213" y="6583363"/>
            <a:ext cx="836612" cy="274637"/>
          </a:xfrm>
          <a:prstGeom prst="rect">
            <a:avLst/>
          </a:prstGeom>
          <a:noFill/>
          <a:ln w="9525">
            <a:noFill/>
            <a:miter lim="800000"/>
            <a:headEnd/>
            <a:tailEnd/>
          </a:ln>
          <a:effectLst/>
        </p:spPr>
        <p:txBody>
          <a:bodyPr wrap="none">
            <a:spAutoFit/>
          </a:bodyPr>
          <a:lstStyle/>
          <a:p>
            <a:pPr algn="r"/>
            <a:r>
              <a:rPr lang="en-US" sz="1200">
                <a:latin typeface="Arial" pitchFamily="34" charset="0"/>
              </a:rPr>
              <a:t>Table 9.3</a:t>
            </a:r>
          </a:p>
        </p:txBody>
      </p:sp>
      <p:pic>
        <p:nvPicPr>
          <p:cNvPr id="96266" name="Picture 10"/>
          <p:cNvPicPr>
            <a:picLocks noChangeAspect="1" noChangeArrowheads="1"/>
          </p:cNvPicPr>
          <p:nvPr/>
        </p:nvPicPr>
        <p:blipFill>
          <a:blip r:embed="rId2" cstate="print"/>
          <a:srcRect b="6137"/>
          <a:stretch>
            <a:fillRect/>
          </a:stretch>
        </p:blipFill>
        <p:spPr bwMode="auto">
          <a:xfrm>
            <a:off x="303213" y="754063"/>
            <a:ext cx="8535987" cy="5341937"/>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Rectangle 6"/>
          <p:cNvSpPr>
            <a:spLocks noChangeArrowheads="1"/>
          </p:cNvSpPr>
          <p:nvPr/>
        </p:nvSpPr>
        <p:spPr bwMode="auto">
          <a:xfrm>
            <a:off x="8151813" y="6583363"/>
            <a:ext cx="989012"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9.29</a:t>
            </a:r>
          </a:p>
        </p:txBody>
      </p:sp>
      <p:pic>
        <p:nvPicPr>
          <p:cNvPr id="51258" name="Picture 58"/>
          <p:cNvPicPr>
            <a:picLocks noChangeAspect="1" noChangeArrowheads="1"/>
          </p:cNvPicPr>
          <p:nvPr/>
        </p:nvPicPr>
        <p:blipFill>
          <a:blip r:embed="rId2" cstate="print"/>
          <a:srcRect l="34581" r="34599"/>
          <a:stretch>
            <a:fillRect/>
          </a:stretch>
        </p:blipFill>
        <p:spPr bwMode="auto">
          <a:xfrm>
            <a:off x="3302000" y="490538"/>
            <a:ext cx="2536825" cy="5875337"/>
          </a:xfrm>
          <a:prstGeom prst="rect">
            <a:avLst/>
          </a:prstGeom>
          <a:noFill/>
        </p:spPr>
      </p:pic>
      <p:sp>
        <p:nvSpPr>
          <p:cNvPr id="51259" name="Rectangle 59"/>
          <p:cNvSpPr>
            <a:spLocks noChangeArrowheads="1"/>
          </p:cNvSpPr>
          <p:nvPr/>
        </p:nvSpPr>
        <p:spPr bwMode="auto">
          <a:xfrm>
            <a:off x="3549650" y="1360488"/>
            <a:ext cx="800100" cy="644525"/>
          </a:xfrm>
          <a:prstGeom prst="rect">
            <a:avLst/>
          </a:prstGeom>
          <a:noFill/>
          <a:ln w="9525">
            <a:noFill/>
            <a:miter lim="800000"/>
            <a:headEnd/>
            <a:tailEnd/>
          </a:ln>
        </p:spPr>
        <p:txBody>
          <a:bodyPr wrap="none" lIns="0" tIns="0" rIns="0" bIns="0">
            <a:spAutoFit/>
          </a:bodyPr>
          <a:lstStyle/>
          <a:p>
            <a:pPr eaLnBrk="1" hangingPunct="1"/>
            <a:r>
              <a:rPr lang="en-US" sz="600">
                <a:solidFill>
                  <a:srgbClr val="0092C8"/>
                </a:solidFill>
                <a:latin typeface="Arial" pitchFamily="34" charset="0"/>
              </a:rPr>
              <a:t>    Calcium ions (Ca</a:t>
            </a:r>
            <a:r>
              <a:rPr lang="en-US" sz="600" baseline="30000">
                <a:solidFill>
                  <a:srgbClr val="0092C8"/>
                </a:solidFill>
                <a:latin typeface="Arial" pitchFamily="34" charset="0"/>
              </a:rPr>
              <a:t>2+</a:t>
            </a:r>
            <a:r>
              <a:rPr lang="en-US" sz="600">
                <a:solidFill>
                  <a:srgbClr val="0092C8"/>
                </a:solidFill>
                <a:latin typeface="Arial" pitchFamily="34" charset="0"/>
              </a:rPr>
              <a:t>)</a:t>
            </a:r>
          </a:p>
          <a:p>
            <a:pPr eaLnBrk="1" hangingPunct="1"/>
            <a:r>
              <a:rPr lang="en-US" sz="600">
                <a:solidFill>
                  <a:srgbClr val="0092C8"/>
                </a:solidFill>
                <a:latin typeface="Arial" pitchFamily="34" charset="0"/>
              </a:rPr>
              <a:t>enter the cytosol from</a:t>
            </a:r>
          </a:p>
          <a:p>
            <a:pPr eaLnBrk="1" hangingPunct="1"/>
            <a:r>
              <a:rPr lang="en-US" sz="600">
                <a:solidFill>
                  <a:srgbClr val="0092C8"/>
                </a:solidFill>
                <a:latin typeface="Arial" pitchFamily="34" charset="0"/>
              </a:rPr>
              <a:t>the ECF via voltage-</a:t>
            </a:r>
          </a:p>
          <a:p>
            <a:pPr eaLnBrk="1" hangingPunct="1"/>
            <a:r>
              <a:rPr lang="en-US" sz="600">
                <a:solidFill>
                  <a:srgbClr val="0092C8"/>
                </a:solidFill>
                <a:latin typeface="Arial" pitchFamily="34" charset="0"/>
              </a:rPr>
              <a:t>dependent or voltage-</a:t>
            </a:r>
          </a:p>
          <a:p>
            <a:pPr eaLnBrk="1" hangingPunct="1"/>
            <a:r>
              <a:rPr lang="en-US" sz="600">
                <a:solidFill>
                  <a:srgbClr val="0092C8"/>
                </a:solidFill>
                <a:latin typeface="Arial" pitchFamily="34" charset="0"/>
              </a:rPr>
              <a:t>independent Ca</a:t>
            </a:r>
            <a:r>
              <a:rPr lang="en-US" sz="600" baseline="30000">
                <a:solidFill>
                  <a:srgbClr val="0092C8"/>
                </a:solidFill>
                <a:latin typeface="Arial" pitchFamily="34" charset="0"/>
              </a:rPr>
              <a:t>2+</a:t>
            </a:r>
            <a:endParaRPr lang="en-US" sz="600">
              <a:solidFill>
                <a:srgbClr val="0092C8"/>
              </a:solidFill>
              <a:latin typeface="Arial" pitchFamily="34" charset="0"/>
            </a:endParaRPr>
          </a:p>
          <a:p>
            <a:pPr eaLnBrk="1" hangingPunct="1"/>
            <a:r>
              <a:rPr lang="en-US" sz="600">
                <a:solidFill>
                  <a:srgbClr val="0092C8"/>
                </a:solidFill>
                <a:latin typeface="Arial" pitchFamily="34" charset="0"/>
              </a:rPr>
              <a:t>channels, or from</a:t>
            </a:r>
          </a:p>
          <a:p>
            <a:pPr eaLnBrk="1" hangingPunct="1"/>
            <a:r>
              <a:rPr lang="en-US" sz="600">
                <a:solidFill>
                  <a:srgbClr val="0092C8"/>
                </a:solidFill>
                <a:latin typeface="Arial" pitchFamily="34" charset="0"/>
              </a:rPr>
              <a:t>the scant SR.</a:t>
            </a:r>
            <a:endParaRPr lang="en-US" sz="600">
              <a:latin typeface="Arial" pitchFamily="34" charset="0"/>
            </a:endParaRPr>
          </a:p>
        </p:txBody>
      </p:sp>
      <p:sp>
        <p:nvSpPr>
          <p:cNvPr id="51260" name="Freeform 60"/>
          <p:cNvSpPr>
            <a:spLocks/>
          </p:cNvSpPr>
          <p:nvPr/>
        </p:nvSpPr>
        <p:spPr bwMode="auto">
          <a:xfrm>
            <a:off x="3817938" y="5287963"/>
            <a:ext cx="57150" cy="161925"/>
          </a:xfrm>
          <a:custGeom>
            <a:avLst/>
            <a:gdLst/>
            <a:ahLst/>
            <a:cxnLst>
              <a:cxn ang="0">
                <a:pos x="34" y="0"/>
              </a:cxn>
              <a:cxn ang="0">
                <a:pos x="0" y="0"/>
              </a:cxn>
              <a:cxn ang="0">
                <a:pos x="0" y="102"/>
              </a:cxn>
              <a:cxn ang="0">
                <a:pos x="36" y="102"/>
              </a:cxn>
            </a:cxnLst>
            <a:rect l="0" t="0" r="r" b="b"/>
            <a:pathLst>
              <a:path w="36" h="102">
                <a:moveTo>
                  <a:pt x="34" y="0"/>
                </a:moveTo>
                <a:lnTo>
                  <a:pt x="0" y="0"/>
                </a:lnTo>
                <a:lnTo>
                  <a:pt x="0" y="102"/>
                </a:lnTo>
                <a:lnTo>
                  <a:pt x="36" y="102"/>
                </a:lnTo>
              </a:path>
            </a:pathLst>
          </a:custGeom>
          <a:noFill/>
          <a:ln w="6350">
            <a:solidFill>
              <a:srgbClr val="231F20"/>
            </a:solidFill>
            <a:prstDash val="solid"/>
            <a:round/>
            <a:headEnd/>
            <a:tailEnd/>
          </a:ln>
        </p:spPr>
        <p:txBody>
          <a:bodyPr/>
          <a:lstStyle/>
          <a:p>
            <a:endParaRPr lang="en-US"/>
          </a:p>
        </p:txBody>
      </p:sp>
      <p:sp>
        <p:nvSpPr>
          <p:cNvPr id="51261" name="Freeform 61"/>
          <p:cNvSpPr>
            <a:spLocks/>
          </p:cNvSpPr>
          <p:nvPr/>
        </p:nvSpPr>
        <p:spPr bwMode="auto">
          <a:xfrm>
            <a:off x="3817938" y="5618163"/>
            <a:ext cx="57150" cy="222250"/>
          </a:xfrm>
          <a:custGeom>
            <a:avLst/>
            <a:gdLst/>
            <a:ahLst/>
            <a:cxnLst>
              <a:cxn ang="0">
                <a:pos x="34" y="0"/>
              </a:cxn>
              <a:cxn ang="0">
                <a:pos x="0" y="0"/>
              </a:cxn>
              <a:cxn ang="0">
                <a:pos x="0" y="140"/>
              </a:cxn>
              <a:cxn ang="0">
                <a:pos x="36" y="140"/>
              </a:cxn>
            </a:cxnLst>
            <a:rect l="0" t="0" r="r" b="b"/>
            <a:pathLst>
              <a:path w="36" h="140">
                <a:moveTo>
                  <a:pt x="34" y="0"/>
                </a:moveTo>
                <a:lnTo>
                  <a:pt x="0" y="0"/>
                </a:lnTo>
                <a:lnTo>
                  <a:pt x="0" y="140"/>
                </a:lnTo>
                <a:lnTo>
                  <a:pt x="36" y="140"/>
                </a:lnTo>
              </a:path>
            </a:pathLst>
          </a:custGeom>
          <a:noFill/>
          <a:ln w="6350">
            <a:solidFill>
              <a:srgbClr val="231F20"/>
            </a:solidFill>
            <a:prstDash val="solid"/>
            <a:round/>
            <a:headEnd/>
            <a:tailEnd/>
          </a:ln>
        </p:spPr>
        <p:txBody>
          <a:bodyPr/>
          <a:lstStyle/>
          <a:p>
            <a:endParaRPr lang="en-US"/>
          </a:p>
        </p:txBody>
      </p:sp>
      <p:sp>
        <p:nvSpPr>
          <p:cNvPr id="51262" name="Line 62"/>
          <p:cNvSpPr>
            <a:spLocks noChangeShapeType="1"/>
          </p:cNvSpPr>
          <p:nvPr/>
        </p:nvSpPr>
        <p:spPr bwMode="auto">
          <a:xfrm flipH="1">
            <a:off x="3687763" y="5367338"/>
            <a:ext cx="130175" cy="1587"/>
          </a:xfrm>
          <a:prstGeom prst="line">
            <a:avLst/>
          </a:prstGeom>
          <a:noFill/>
          <a:ln w="6350">
            <a:solidFill>
              <a:srgbClr val="231F20"/>
            </a:solidFill>
            <a:round/>
            <a:headEnd/>
            <a:tailEnd/>
          </a:ln>
        </p:spPr>
        <p:txBody>
          <a:bodyPr/>
          <a:lstStyle/>
          <a:p>
            <a:endParaRPr lang="en-US"/>
          </a:p>
        </p:txBody>
      </p:sp>
      <p:sp>
        <p:nvSpPr>
          <p:cNvPr id="51263" name="Line 63"/>
          <p:cNvSpPr>
            <a:spLocks noChangeShapeType="1"/>
          </p:cNvSpPr>
          <p:nvPr/>
        </p:nvSpPr>
        <p:spPr bwMode="auto">
          <a:xfrm flipH="1">
            <a:off x="3716338" y="5729288"/>
            <a:ext cx="101600" cy="1587"/>
          </a:xfrm>
          <a:prstGeom prst="line">
            <a:avLst/>
          </a:prstGeom>
          <a:noFill/>
          <a:ln w="6350">
            <a:solidFill>
              <a:srgbClr val="231F20"/>
            </a:solidFill>
            <a:round/>
            <a:headEnd/>
            <a:tailEnd/>
          </a:ln>
        </p:spPr>
        <p:txBody>
          <a:bodyPr/>
          <a:lstStyle/>
          <a:p>
            <a:endParaRPr lang="en-US"/>
          </a:p>
        </p:txBody>
      </p:sp>
      <p:sp>
        <p:nvSpPr>
          <p:cNvPr id="51264" name="Line 64"/>
          <p:cNvSpPr>
            <a:spLocks noChangeShapeType="1"/>
          </p:cNvSpPr>
          <p:nvPr/>
        </p:nvSpPr>
        <p:spPr bwMode="auto">
          <a:xfrm flipV="1">
            <a:off x="5362575" y="812800"/>
            <a:ext cx="1588" cy="120650"/>
          </a:xfrm>
          <a:prstGeom prst="line">
            <a:avLst/>
          </a:prstGeom>
          <a:noFill/>
          <a:ln w="6350">
            <a:solidFill>
              <a:srgbClr val="231F20"/>
            </a:solidFill>
            <a:round/>
            <a:headEnd/>
            <a:tailEnd/>
          </a:ln>
        </p:spPr>
        <p:txBody>
          <a:bodyPr/>
          <a:lstStyle/>
          <a:p>
            <a:endParaRPr lang="en-US"/>
          </a:p>
        </p:txBody>
      </p:sp>
      <p:sp>
        <p:nvSpPr>
          <p:cNvPr id="51265" name="Line 65"/>
          <p:cNvSpPr>
            <a:spLocks noChangeShapeType="1"/>
          </p:cNvSpPr>
          <p:nvPr/>
        </p:nvSpPr>
        <p:spPr bwMode="auto">
          <a:xfrm>
            <a:off x="5400675" y="1847850"/>
            <a:ext cx="1588" cy="269875"/>
          </a:xfrm>
          <a:prstGeom prst="line">
            <a:avLst/>
          </a:prstGeom>
          <a:noFill/>
          <a:ln w="6350">
            <a:solidFill>
              <a:srgbClr val="231F20"/>
            </a:solidFill>
            <a:round/>
            <a:headEnd/>
            <a:tailEnd/>
          </a:ln>
        </p:spPr>
        <p:txBody>
          <a:bodyPr/>
          <a:lstStyle/>
          <a:p>
            <a:endParaRPr lang="en-US"/>
          </a:p>
        </p:txBody>
      </p:sp>
      <p:sp>
        <p:nvSpPr>
          <p:cNvPr id="51266" name="Line 66"/>
          <p:cNvSpPr>
            <a:spLocks noChangeShapeType="1"/>
          </p:cNvSpPr>
          <p:nvPr/>
        </p:nvSpPr>
        <p:spPr bwMode="auto">
          <a:xfrm>
            <a:off x="5127625" y="2489200"/>
            <a:ext cx="111125" cy="1588"/>
          </a:xfrm>
          <a:prstGeom prst="line">
            <a:avLst/>
          </a:prstGeom>
          <a:noFill/>
          <a:ln w="6350">
            <a:solidFill>
              <a:srgbClr val="231F20"/>
            </a:solidFill>
            <a:round/>
            <a:headEnd/>
            <a:tailEnd/>
          </a:ln>
        </p:spPr>
        <p:txBody>
          <a:bodyPr/>
          <a:lstStyle/>
          <a:p>
            <a:endParaRPr lang="en-US"/>
          </a:p>
        </p:txBody>
      </p:sp>
      <p:sp>
        <p:nvSpPr>
          <p:cNvPr id="51267" name="Rectangle 67"/>
          <p:cNvSpPr>
            <a:spLocks noChangeArrowheads="1"/>
          </p:cNvSpPr>
          <p:nvPr/>
        </p:nvSpPr>
        <p:spPr bwMode="auto">
          <a:xfrm>
            <a:off x="5035550" y="3602038"/>
            <a:ext cx="152400"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ATP</a:t>
            </a:r>
            <a:endParaRPr lang="en-US" sz="1800">
              <a:latin typeface="Arial" pitchFamily="34" charset="0"/>
            </a:endParaRPr>
          </a:p>
        </p:txBody>
      </p:sp>
      <p:sp>
        <p:nvSpPr>
          <p:cNvPr id="51268" name="Rectangle 68"/>
          <p:cNvSpPr>
            <a:spLocks noChangeArrowheads="1"/>
          </p:cNvSpPr>
          <p:nvPr/>
        </p:nvSpPr>
        <p:spPr bwMode="auto">
          <a:xfrm>
            <a:off x="5432425" y="4148138"/>
            <a:ext cx="65088" cy="92075"/>
          </a:xfrm>
          <a:prstGeom prst="rect">
            <a:avLst/>
          </a:prstGeom>
          <a:noFill/>
          <a:ln w="9525">
            <a:noFill/>
            <a:miter lim="800000"/>
            <a:headEnd/>
            <a:tailEnd/>
          </a:ln>
        </p:spPr>
        <p:txBody>
          <a:bodyPr wrap="none" lIns="0" tIns="0" rIns="0" bIns="0">
            <a:spAutoFit/>
          </a:bodyPr>
          <a:lstStyle/>
          <a:p>
            <a:pPr eaLnBrk="1" hangingPunct="1"/>
            <a:r>
              <a:rPr lang="en-US" sz="600">
                <a:solidFill>
                  <a:srgbClr val="FFFFFF"/>
                </a:solidFill>
                <a:latin typeface="Arial" pitchFamily="34" charset="0"/>
              </a:rPr>
              <a:t>P</a:t>
            </a:r>
            <a:r>
              <a:rPr lang="en-US" sz="400" i="1">
                <a:solidFill>
                  <a:srgbClr val="FFFFFF"/>
                </a:solidFill>
                <a:latin typeface="Arial" pitchFamily="34" charset="0"/>
              </a:rPr>
              <a:t>i</a:t>
            </a:r>
            <a:endParaRPr lang="en-US" sz="1800">
              <a:latin typeface="Arial" pitchFamily="34" charset="0"/>
            </a:endParaRPr>
          </a:p>
        </p:txBody>
      </p:sp>
      <p:sp>
        <p:nvSpPr>
          <p:cNvPr id="51269" name="Rectangle 69"/>
          <p:cNvSpPr>
            <a:spLocks noChangeArrowheads="1"/>
          </p:cNvSpPr>
          <p:nvPr/>
        </p:nvSpPr>
        <p:spPr bwMode="auto">
          <a:xfrm>
            <a:off x="5353050" y="4265613"/>
            <a:ext cx="65088" cy="92075"/>
          </a:xfrm>
          <a:prstGeom prst="rect">
            <a:avLst/>
          </a:prstGeom>
          <a:noFill/>
          <a:ln w="9525">
            <a:noFill/>
            <a:miter lim="800000"/>
            <a:headEnd/>
            <a:tailEnd/>
          </a:ln>
        </p:spPr>
        <p:txBody>
          <a:bodyPr wrap="none" lIns="0" tIns="0" rIns="0" bIns="0">
            <a:spAutoFit/>
          </a:bodyPr>
          <a:lstStyle/>
          <a:p>
            <a:pPr eaLnBrk="1" hangingPunct="1"/>
            <a:r>
              <a:rPr lang="en-US" sz="600">
                <a:solidFill>
                  <a:srgbClr val="FFFFFF"/>
                </a:solidFill>
                <a:latin typeface="Arial" pitchFamily="34" charset="0"/>
              </a:rPr>
              <a:t>P</a:t>
            </a:r>
            <a:r>
              <a:rPr lang="en-US" sz="400" i="1">
                <a:solidFill>
                  <a:srgbClr val="FFFFFF"/>
                </a:solidFill>
                <a:latin typeface="Arial" pitchFamily="34" charset="0"/>
              </a:rPr>
              <a:t>i</a:t>
            </a:r>
            <a:endParaRPr lang="en-US" sz="1800">
              <a:latin typeface="Arial" pitchFamily="34" charset="0"/>
            </a:endParaRPr>
          </a:p>
        </p:txBody>
      </p:sp>
      <p:sp>
        <p:nvSpPr>
          <p:cNvPr id="51270" name="Rectangle 70"/>
          <p:cNvSpPr>
            <a:spLocks noChangeArrowheads="1"/>
          </p:cNvSpPr>
          <p:nvPr/>
        </p:nvSpPr>
        <p:spPr bwMode="auto">
          <a:xfrm>
            <a:off x="3527425" y="544513"/>
            <a:ext cx="862013"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Extracellular fluid (ECF)</a:t>
            </a:r>
            <a:endParaRPr lang="en-US" sz="1800">
              <a:latin typeface="Arial" pitchFamily="34" charset="0"/>
            </a:endParaRPr>
          </a:p>
        </p:txBody>
      </p:sp>
      <p:sp>
        <p:nvSpPr>
          <p:cNvPr id="51271" name="Rectangle 71"/>
          <p:cNvSpPr>
            <a:spLocks noChangeArrowheads="1"/>
          </p:cNvSpPr>
          <p:nvPr/>
        </p:nvSpPr>
        <p:spPr bwMode="auto">
          <a:xfrm>
            <a:off x="5035550" y="3827463"/>
            <a:ext cx="161925"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ADP</a:t>
            </a:r>
            <a:endParaRPr lang="en-US" sz="1800">
              <a:latin typeface="Arial" pitchFamily="34" charset="0"/>
            </a:endParaRPr>
          </a:p>
        </p:txBody>
      </p:sp>
      <p:sp>
        <p:nvSpPr>
          <p:cNvPr id="51272" name="Rectangle 72"/>
          <p:cNvSpPr>
            <a:spLocks noChangeArrowheads="1"/>
          </p:cNvSpPr>
          <p:nvPr/>
        </p:nvSpPr>
        <p:spPr bwMode="auto">
          <a:xfrm>
            <a:off x="4308475" y="658813"/>
            <a:ext cx="157163"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Ca</a:t>
            </a:r>
            <a:r>
              <a:rPr lang="en-US" sz="600" baseline="30000">
                <a:solidFill>
                  <a:srgbClr val="231F20"/>
                </a:solidFill>
                <a:latin typeface="Arial" pitchFamily="34" charset="0"/>
              </a:rPr>
              <a:t>2+</a:t>
            </a:r>
            <a:endParaRPr lang="en-US" sz="1800">
              <a:latin typeface="Arial" pitchFamily="34" charset="0"/>
            </a:endParaRPr>
          </a:p>
        </p:txBody>
      </p:sp>
      <p:sp>
        <p:nvSpPr>
          <p:cNvPr id="51273" name="Rectangle 73"/>
          <p:cNvSpPr>
            <a:spLocks noChangeArrowheads="1"/>
          </p:cNvSpPr>
          <p:nvPr/>
        </p:nvSpPr>
        <p:spPr bwMode="auto">
          <a:xfrm>
            <a:off x="5495925" y="1662113"/>
            <a:ext cx="157163"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Ca</a:t>
            </a:r>
            <a:r>
              <a:rPr lang="en-US" sz="600" baseline="30000">
                <a:solidFill>
                  <a:srgbClr val="231F20"/>
                </a:solidFill>
                <a:latin typeface="Arial" pitchFamily="34" charset="0"/>
              </a:rPr>
              <a:t>2+</a:t>
            </a:r>
            <a:endParaRPr lang="en-US" sz="600">
              <a:latin typeface="Arial" pitchFamily="34" charset="0"/>
            </a:endParaRPr>
          </a:p>
        </p:txBody>
      </p:sp>
      <p:sp>
        <p:nvSpPr>
          <p:cNvPr id="51274" name="Rectangle 74"/>
          <p:cNvSpPr>
            <a:spLocks noChangeArrowheads="1"/>
          </p:cNvSpPr>
          <p:nvPr/>
        </p:nvSpPr>
        <p:spPr bwMode="auto">
          <a:xfrm>
            <a:off x="5257800" y="2452688"/>
            <a:ext cx="157163"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Ca</a:t>
            </a:r>
            <a:r>
              <a:rPr lang="en-US" sz="600" baseline="30000">
                <a:solidFill>
                  <a:srgbClr val="231F20"/>
                </a:solidFill>
                <a:latin typeface="Arial" pitchFamily="34" charset="0"/>
              </a:rPr>
              <a:t>2+</a:t>
            </a:r>
          </a:p>
        </p:txBody>
      </p:sp>
      <p:sp>
        <p:nvSpPr>
          <p:cNvPr id="51275" name="Rectangle 75"/>
          <p:cNvSpPr>
            <a:spLocks noChangeArrowheads="1"/>
          </p:cNvSpPr>
          <p:nvPr/>
        </p:nvSpPr>
        <p:spPr bwMode="auto">
          <a:xfrm>
            <a:off x="5041900" y="725488"/>
            <a:ext cx="676275"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Plasma membrane</a:t>
            </a:r>
            <a:endParaRPr lang="en-US" sz="1800">
              <a:latin typeface="Arial" pitchFamily="34" charset="0"/>
            </a:endParaRPr>
          </a:p>
        </p:txBody>
      </p:sp>
      <p:sp>
        <p:nvSpPr>
          <p:cNvPr id="51276" name="Rectangle 76"/>
          <p:cNvSpPr>
            <a:spLocks noChangeArrowheads="1"/>
          </p:cNvSpPr>
          <p:nvPr/>
        </p:nvSpPr>
        <p:spPr bwMode="auto">
          <a:xfrm>
            <a:off x="5178425" y="2122488"/>
            <a:ext cx="496888" cy="184150"/>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Sarcoplasmic</a:t>
            </a:r>
          </a:p>
          <a:p>
            <a:pPr eaLnBrk="1" hangingPunct="1"/>
            <a:r>
              <a:rPr lang="en-US" sz="600">
                <a:solidFill>
                  <a:srgbClr val="231F20"/>
                </a:solidFill>
                <a:latin typeface="Arial" pitchFamily="34" charset="0"/>
              </a:rPr>
              <a:t>reticulum</a:t>
            </a:r>
            <a:endParaRPr lang="en-US" sz="1800">
              <a:latin typeface="Arial" pitchFamily="34" charset="0"/>
            </a:endParaRPr>
          </a:p>
        </p:txBody>
      </p:sp>
      <p:sp>
        <p:nvSpPr>
          <p:cNvPr id="51277" name="Rectangle 77"/>
          <p:cNvSpPr>
            <a:spLocks noChangeArrowheads="1"/>
          </p:cNvSpPr>
          <p:nvPr/>
        </p:nvSpPr>
        <p:spPr bwMode="auto">
          <a:xfrm>
            <a:off x="3651250" y="2697163"/>
            <a:ext cx="704850"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Inactive calmodulin</a:t>
            </a:r>
            <a:endParaRPr lang="en-US" sz="1800">
              <a:latin typeface="Arial" pitchFamily="34" charset="0"/>
            </a:endParaRPr>
          </a:p>
        </p:txBody>
      </p:sp>
      <p:sp>
        <p:nvSpPr>
          <p:cNvPr id="51278" name="Rectangle 78"/>
          <p:cNvSpPr>
            <a:spLocks noChangeArrowheads="1"/>
          </p:cNvSpPr>
          <p:nvPr/>
        </p:nvSpPr>
        <p:spPr bwMode="auto">
          <a:xfrm>
            <a:off x="4225925" y="3373438"/>
            <a:ext cx="542925"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Inactive kinase</a:t>
            </a:r>
            <a:endParaRPr lang="en-US" sz="1800">
              <a:latin typeface="Arial" pitchFamily="34" charset="0"/>
            </a:endParaRPr>
          </a:p>
        </p:txBody>
      </p:sp>
      <p:sp>
        <p:nvSpPr>
          <p:cNvPr id="51279" name="Rectangle 79"/>
          <p:cNvSpPr>
            <a:spLocks noChangeArrowheads="1"/>
          </p:cNvSpPr>
          <p:nvPr/>
        </p:nvSpPr>
        <p:spPr bwMode="auto">
          <a:xfrm>
            <a:off x="3984625" y="4427538"/>
            <a:ext cx="617538" cy="184150"/>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Inactive</a:t>
            </a:r>
          </a:p>
          <a:p>
            <a:pPr eaLnBrk="1" hangingPunct="1"/>
            <a:r>
              <a:rPr lang="en-US" sz="600">
                <a:solidFill>
                  <a:srgbClr val="231F20"/>
                </a:solidFill>
                <a:latin typeface="Arial" pitchFamily="34" charset="0"/>
              </a:rPr>
              <a:t>myosin molecule</a:t>
            </a:r>
            <a:endParaRPr lang="en-US" sz="1800">
              <a:latin typeface="Arial" pitchFamily="34" charset="0"/>
            </a:endParaRPr>
          </a:p>
        </p:txBody>
      </p:sp>
      <p:sp>
        <p:nvSpPr>
          <p:cNvPr id="51280" name="Rectangle 80"/>
          <p:cNvSpPr>
            <a:spLocks noChangeArrowheads="1"/>
          </p:cNvSpPr>
          <p:nvPr/>
        </p:nvSpPr>
        <p:spPr bwMode="auto">
          <a:xfrm>
            <a:off x="4749800" y="4427538"/>
            <a:ext cx="985838" cy="184150"/>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Activated (phosphorylated)</a:t>
            </a:r>
          </a:p>
          <a:p>
            <a:pPr eaLnBrk="1" hangingPunct="1"/>
            <a:r>
              <a:rPr lang="en-US" sz="600">
                <a:solidFill>
                  <a:srgbClr val="231F20"/>
                </a:solidFill>
                <a:latin typeface="Arial" pitchFamily="34" charset="0"/>
              </a:rPr>
              <a:t>myosin molecule</a:t>
            </a:r>
            <a:endParaRPr lang="en-US" sz="1800">
              <a:latin typeface="Arial" pitchFamily="34" charset="0"/>
            </a:endParaRPr>
          </a:p>
        </p:txBody>
      </p:sp>
      <p:sp>
        <p:nvSpPr>
          <p:cNvPr id="51281" name="Rectangle 81"/>
          <p:cNvSpPr>
            <a:spLocks noChangeArrowheads="1"/>
          </p:cNvSpPr>
          <p:nvPr/>
        </p:nvSpPr>
        <p:spPr bwMode="auto">
          <a:xfrm>
            <a:off x="4864100" y="3373438"/>
            <a:ext cx="603250"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Activated kinase</a:t>
            </a:r>
            <a:endParaRPr lang="en-US" sz="1800">
              <a:latin typeface="Arial" pitchFamily="34" charset="0"/>
            </a:endParaRPr>
          </a:p>
        </p:txBody>
      </p:sp>
      <p:sp>
        <p:nvSpPr>
          <p:cNvPr id="51282" name="Rectangle 82"/>
          <p:cNvSpPr>
            <a:spLocks noChangeArrowheads="1"/>
          </p:cNvSpPr>
          <p:nvPr/>
        </p:nvSpPr>
        <p:spPr bwMode="auto">
          <a:xfrm>
            <a:off x="4886325" y="2697163"/>
            <a:ext cx="765175"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Activated calmodulin</a:t>
            </a:r>
            <a:endParaRPr lang="en-US" sz="1800">
              <a:latin typeface="Arial" pitchFamily="34" charset="0"/>
            </a:endParaRPr>
          </a:p>
        </p:txBody>
      </p:sp>
      <p:sp>
        <p:nvSpPr>
          <p:cNvPr id="51283" name="Rectangle 83"/>
          <p:cNvSpPr>
            <a:spLocks noChangeArrowheads="1"/>
          </p:cNvSpPr>
          <p:nvPr/>
        </p:nvSpPr>
        <p:spPr bwMode="auto">
          <a:xfrm>
            <a:off x="3527425" y="1169988"/>
            <a:ext cx="390525" cy="92075"/>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Cytoplasm</a:t>
            </a:r>
            <a:endParaRPr lang="en-US" sz="1800">
              <a:latin typeface="Arial" pitchFamily="34" charset="0"/>
            </a:endParaRPr>
          </a:p>
        </p:txBody>
      </p:sp>
      <p:sp>
        <p:nvSpPr>
          <p:cNvPr id="51284" name="Rectangle 84"/>
          <p:cNvSpPr>
            <a:spLocks noChangeArrowheads="1"/>
          </p:cNvSpPr>
          <p:nvPr/>
        </p:nvSpPr>
        <p:spPr bwMode="auto">
          <a:xfrm>
            <a:off x="3546475" y="2157413"/>
            <a:ext cx="769938" cy="184150"/>
          </a:xfrm>
          <a:prstGeom prst="rect">
            <a:avLst/>
          </a:prstGeom>
          <a:noFill/>
          <a:ln w="9525">
            <a:noFill/>
            <a:miter lim="800000"/>
            <a:headEnd/>
            <a:tailEnd/>
          </a:ln>
        </p:spPr>
        <p:txBody>
          <a:bodyPr wrap="none" lIns="0" tIns="0" rIns="0" bIns="0">
            <a:spAutoFit/>
          </a:bodyPr>
          <a:lstStyle/>
          <a:p>
            <a:pPr eaLnBrk="1" hangingPunct="1"/>
            <a:r>
              <a:rPr lang="en-US" sz="600">
                <a:solidFill>
                  <a:srgbClr val="0092C8"/>
                </a:solidFill>
                <a:latin typeface="Arial" pitchFamily="34" charset="0"/>
              </a:rPr>
              <a:t>    Ca</a:t>
            </a:r>
            <a:r>
              <a:rPr lang="en-US" sz="600" baseline="30000">
                <a:solidFill>
                  <a:srgbClr val="0092C8"/>
                </a:solidFill>
                <a:latin typeface="Arial" pitchFamily="34" charset="0"/>
              </a:rPr>
              <a:t>2+</a:t>
            </a:r>
            <a:r>
              <a:rPr lang="en-US" sz="600">
                <a:solidFill>
                  <a:srgbClr val="0092C8"/>
                </a:solidFill>
                <a:latin typeface="Arial" pitchFamily="34" charset="0"/>
              </a:rPr>
              <a:t> binds to and</a:t>
            </a:r>
          </a:p>
          <a:p>
            <a:pPr eaLnBrk="1" hangingPunct="1"/>
            <a:r>
              <a:rPr lang="en-US" sz="600">
                <a:solidFill>
                  <a:srgbClr val="0092C8"/>
                </a:solidFill>
                <a:latin typeface="Arial" pitchFamily="34" charset="0"/>
              </a:rPr>
              <a:t>activates calmodulin.</a:t>
            </a:r>
            <a:endParaRPr lang="en-US" sz="600">
              <a:latin typeface="Arial" pitchFamily="34" charset="0"/>
            </a:endParaRPr>
          </a:p>
        </p:txBody>
      </p:sp>
      <p:sp>
        <p:nvSpPr>
          <p:cNvPr id="51285" name="Rectangle 85"/>
          <p:cNvSpPr>
            <a:spLocks noChangeArrowheads="1"/>
          </p:cNvSpPr>
          <p:nvPr/>
        </p:nvSpPr>
        <p:spPr bwMode="auto">
          <a:xfrm>
            <a:off x="3549650" y="3021013"/>
            <a:ext cx="847725" cy="368300"/>
          </a:xfrm>
          <a:prstGeom prst="rect">
            <a:avLst/>
          </a:prstGeom>
          <a:noFill/>
          <a:ln w="9525">
            <a:noFill/>
            <a:miter lim="800000"/>
            <a:headEnd/>
            <a:tailEnd/>
          </a:ln>
        </p:spPr>
        <p:txBody>
          <a:bodyPr wrap="none" lIns="0" tIns="0" rIns="0" bIns="0">
            <a:spAutoFit/>
          </a:bodyPr>
          <a:lstStyle/>
          <a:p>
            <a:pPr eaLnBrk="1" hangingPunct="1"/>
            <a:r>
              <a:rPr lang="en-US" sz="600">
                <a:solidFill>
                  <a:srgbClr val="0092C8"/>
                </a:solidFill>
                <a:latin typeface="Arial" pitchFamily="34" charset="0"/>
              </a:rPr>
              <a:t>    Activated calmodulin</a:t>
            </a:r>
          </a:p>
          <a:p>
            <a:pPr eaLnBrk="1" hangingPunct="1"/>
            <a:r>
              <a:rPr lang="en-US" sz="600">
                <a:solidFill>
                  <a:srgbClr val="0092C8"/>
                </a:solidFill>
                <a:latin typeface="Arial" pitchFamily="34" charset="0"/>
              </a:rPr>
              <a:t>activates the myosin</a:t>
            </a:r>
          </a:p>
          <a:p>
            <a:pPr eaLnBrk="1" hangingPunct="1"/>
            <a:r>
              <a:rPr lang="en-US" sz="600">
                <a:solidFill>
                  <a:srgbClr val="0092C8"/>
                </a:solidFill>
                <a:latin typeface="Arial" pitchFamily="34" charset="0"/>
              </a:rPr>
              <a:t>light chain kinase</a:t>
            </a:r>
          </a:p>
          <a:p>
            <a:pPr eaLnBrk="1" hangingPunct="1"/>
            <a:r>
              <a:rPr lang="en-US" sz="600">
                <a:solidFill>
                  <a:srgbClr val="0092C8"/>
                </a:solidFill>
                <a:latin typeface="Arial" pitchFamily="34" charset="0"/>
              </a:rPr>
              <a:t>enzymes.</a:t>
            </a:r>
            <a:endParaRPr lang="en-US" sz="1800">
              <a:latin typeface="Arial" pitchFamily="34" charset="0"/>
            </a:endParaRPr>
          </a:p>
        </p:txBody>
      </p:sp>
      <p:sp>
        <p:nvSpPr>
          <p:cNvPr id="51286" name="Rectangle 86"/>
          <p:cNvSpPr>
            <a:spLocks noChangeArrowheads="1"/>
          </p:cNvSpPr>
          <p:nvPr/>
        </p:nvSpPr>
        <p:spPr bwMode="auto">
          <a:xfrm>
            <a:off x="3556000" y="3640138"/>
            <a:ext cx="1177925" cy="368300"/>
          </a:xfrm>
          <a:prstGeom prst="rect">
            <a:avLst/>
          </a:prstGeom>
          <a:noFill/>
          <a:ln w="9525">
            <a:noFill/>
            <a:miter lim="800000"/>
            <a:headEnd/>
            <a:tailEnd/>
          </a:ln>
        </p:spPr>
        <p:txBody>
          <a:bodyPr wrap="none" lIns="0" tIns="0" rIns="0" bIns="0">
            <a:spAutoFit/>
          </a:bodyPr>
          <a:lstStyle/>
          <a:p>
            <a:pPr eaLnBrk="1" hangingPunct="1"/>
            <a:r>
              <a:rPr lang="en-US" sz="600">
                <a:solidFill>
                  <a:srgbClr val="0092C8"/>
                </a:solidFill>
                <a:latin typeface="Arial" pitchFamily="34" charset="0"/>
              </a:rPr>
              <a:t>    The activated kinase enzymes</a:t>
            </a:r>
          </a:p>
          <a:p>
            <a:pPr eaLnBrk="1" hangingPunct="1"/>
            <a:r>
              <a:rPr lang="en-US" sz="600">
                <a:solidFill>
                  <a:srgbClr val="0092C8"/>
                </a:solidFill>
                <a:latin typeface="Arial" pitchFamily="34" charset="0"/>
              </a:rPr>
              <a:t>catalyze transfer of phosphate</a:t>
            </a:r>
          </a:p>
          <a:p>
            <a:pPr eaLnBrk="1" hangingPunct="1"/>
            <a:r>
              <a:rPr lang="en-US" sz="600">
                <a:solidFill>
                  <a:srgbClr val="0092C8"/>
                </a:solidFill>
                <a:latin typeface="Arial" pitchFamily="34" charset="0"/>
              </a:rPr>
              <a:t>to myosin, activating the myosin</a:t>
            </a:r>
          </a:p>
          <a:p>
            <a:pPr eaLnBrk="1" hangingPunct="1"/>
            <a:r>
              <a:rPr lang="en-US" sz="600">
                <a:solidFill>
                  <a:srgbClr val="0092C8"/>
                </a:solidFill>
                <a:latin typeface="Arial" pitchFamily="34" charset="0"/>
              </a:rPr>
              <a:t>ATPases.</a:t>
            </a:r>
            <a:endParaRPr lang="en-US" sz="1800">
              <a:latin typeface="Arial" pitchFamily="34" charset="0"/>
            </a:endParaRPr>
          </a:p>
        </p:txBody>
      </p:sp>
      <p:sp>
        <p:nvSpPr>
          <p:cNvPr id="51287" name="Rectangle 87"/>
          <p:cNvSpPr>
            <a:spLocks noChangeArrowheads="1"/>
          </p:cNvSpPr>
          <p:nvPr/>
        </p:nvSpPr>
        <p:spPr bwMode="auto">
          <a:xfrm>
            <a:off x="3549650" y="4805363"/>
            <a:ext cx="1189038" cy="276225"/>
          </a:xfrm>
          <a:prstGeom prst="rect">
            <a:avLst/>
          </a:prstGeom>
          <a:noFill/>
          <a:ln w="9525">
            <a:noFill/>
            <a:miter lim="800000"/>
            <a:headEnd/>
            <a:tailEnd/>
          </a:ln>
        </p:spPr>
        <p:txBody>
          <a:bodyPr wrap="none" lIns="0" tIns="0" rIns="0" bIns="0">
            <a:spAutoFit/>
          </a:bodyPr>
          <a:lstStyle/>
          <a:p>
            <a:pPr eaLnBrk="1" hangingPunct="1"/>
            <a:r>
              <a:rPr lang="en-US" sz="600">
                <a:solidFill>
                  <a:srgbClr val="0092C8"/>
                </a:solidFill>
                <a:latin typeface="Arial" pitchFamily="34" charset="0"/>
              </a:rPr>
              <a:t>    Activated myosin forms cross</a:t>
            </a:r>
          </a:p>
          <a:p>
            <a:pPr eaLnBrk="1" hangingPunct="1"/>
            <a:r>
              <a:rPr lang="en-US" sz="600">
                <a:solidFill>
                  <a:srgbClr val="0092C8"/>
                </a:solidFill>
                <a:latin typeface="Arial" pitchFamily="34" charset="0"/>
              </a:rPr>
              <a:t>bridges with actin of the thin</a:t>
            </a:r>
          </a:p>
          <a:p>
            <a:pPr eaLnBrk="1" hangingPunct="1"/>
            <a:r>
              <a:rPr lang="en-US" sz="600">
                <a:solidFill>
                  <a:srgbClr val="0092C8"/>
                </a:solidFill>
                <a:latin typeface="Arial" pitchFamily="34" charset="0"/>
              </a:rPr>
              <a:t>filaments and shortening begins.</a:t>
            </a:r>
            <a:endParaRPr lang="en-US" sz="1800">
              <a:latin typeface="Arial" pitchFamily="34" charset="0"/>
            </a:endParaRPr>
          </a:p>
        </p:txBody>
      </p:sp>
      <p:sp>
        <p:nvSpPr>
          <p:cNvPr id="51288" name="Rectangle 88"/>
          <p:cNvSpPr>
            <a:spLocks noChangeArrowheads="1"/>
          </p:cNvSpPr>
          <p:nvPr/>
        </p:nvSpPr>
        <p:spPr bwMode="auto">
          <a:xfrm>
            <a:off x="3495675" y="5322888"/>
            <a:ext cx="292100" cy="184150"/>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Thin</a:t>
            </a:r>
          </a:p>
          <a:p>
            <a:pPr eaLnBrk="1" hangingPunct="1"/>
            <a:r>
              <a:rPr lang="en-US" sz="600">
                <a:solidFill>
                  <a:srgbClr val="231F20"/>
                </a:solidFill>
                <a:latin typeface="Arial" pitchFamily="34" charset="0"/>
              </a:rPr>
              <a:t>filament</a:t>
            </a:r>
            <a:endParaRPr lang="en-US" sz="1800">
              <a:latin typeface="Arial" pitchFamily="34" charset="0"/>
            </a:endParaRPr>
          </a:p>
        </p:txBody>
      </p:sp>
      <p:sp>
        <p:nvSpPr>
          <p:cNvPr id="51289" name="Rectangle 89"/>
          <p:cNvSpPr>
            <a:spLocks noChangeArrowheads="1"/>
          </p:cNvSpPr>
          <p:nvPr/>
        </p:nvSpPr>
        <p:spPr bwMode="auto">
          <a:xfrm>
            <a:off x="3495675" y="5684838"/>
            <a:ext cx="292100" cy="184150"/>
          </a:xfrm>
          <a:prstGeom prst="rect">
            <a:avLst/>
          </a:prstGeom>
          <a:noFill/>
          <a:ln w="9525">
            <a:noFill/>
            <a:miter lim="800000"/>
            <a:headEnd/>
            <a:tailEnd/>
          </a:ln>
        </p:spPr>
        <p:txBody>
          <a:bodyPr wrap="none" lIns="0" tIns="0" rIns="0" bIns="0">
            <a:spAutoFit/>
          </a:bodyPr>
          <a:lstStyle/>
          <a:p>
            <a:pPr eaLnBrk="1" hangingPunct="1"/>
            <a:r>
              <a:rPr lang="en-US" sz="600">
                <a:solidFill>
                  <a:srgbClr val="231F20"/>
                </a:solidFill>
                <a:latin typeface="Arial" pitchFamily="34" charset="0"/>
              </a:rPr>
              <a:t>Thick</a:t>
            </a:r>
          </a:p>
          <a:p>
            <a:pPr eaLnBrk="1" hangingPunct="1"/>
            <a:r>
              <a:rPr lang="en-US" sz="600">
                <a:solidFill>
                  <a:srgbClr val="231F20"/>
                </a:solidFill>
                <a:latin typeface="Arial" pitchFamily="34" charset="0"/>
              </a:rPr>
              <a:t>filament</a:t>
            </a:r>
            <a:endParaRPr lang="en-US" sz="1800">
              <a:latin typeface="Arial" pitchFamily="34" charset="0"/>
            </a:endParaRPr>
          </a:p>
        </p:txBody>
      </p:sp>
      <p:sp>
        <p:nvSpPr>
          <p:cNvPr id="51290" name="Oval 90"/>
          <p:cNvSpPr>
            <a:spLocks noChangeArrowheads="1"/>
          </p:cNvSpPr>
          <p:nvPr/>
        </p:nvSpPr>
        <p:spPr bwMode="auto">
          <a:xfrm>
            <a:off x="3508375" y="1346200"/>
            <a:ext cx="111125" cy="111125"/>
          </a:xfrm>
          <a:prstGeom prst="ellipse">
            <a:avLst/>
          </a:prstGeom>
          <a:solidFill>
            <a:schemeClr val="bg1"/>
          </a:solidFill>
          <a:ln w="9525">
            <a:solidFill>
              <a:srgbClr val="0093CA"/>
            </a:solidFill>
            <a:round/>
            <a:headEnd/>
            <a:tailEnd/>
          </a:ln>
          <a:effectLst/>
        </p:spPr>
        <p:txBody>
          <a:bodyPr wrap="none" anchor="ctr"/>
          <a:lstStyle/>
          <a:p>
            <a:pPr algn="ctr" eaLnBrk="1" hangingPunct="1"/>
            <a:r>
              <a:rPr lang="en-US" sz="600">
                <a:solidFill>
                  <a:srgbClr val="0092C8"/>
                </a:solidFill>
                <a:latin typeface="Arial Black" pitchFamily="34" charset="0"/>
              </a:rPr>
              <a:t>1</a:t>
            </a:r>
            <a:endParaRPr lang="en-US" sz="1800" b="0">
              <a:latin typeface="Arial" pitchFamily="34" charset="0"/>
            </a:endParaRPr>
          </a:p>
        </p:txBody>
      </p:sp>
      <p:sp>
        <p:nvSpPr>
          <p:cNvPr id="51291" name="Oval 91"/>
          <p:cNvSpPr>
            <a:spLocks noChangeArrowheads="1"/>
          </p:cNvSpPr>
          <p:nvPr/>
        </p:nvSpPr>
        <p:spPr bwMode="auto">
          <a:xfrm>
            <a:off x="3505200" y="2139950"/>
            <a:ext cx="111125" cy="111125"/>
          </a:xfrm>
          <a:prstGeom prst="ellipse">
            <a:avLst/>
          </a:prstGeom>
          <a:solidFill>
            <a:schemeClr val="bg1"/>
          </a:solidFill>
          <a:ln w="9525">
            <a:solidFill>
              <a:srgbClr val="0093CA"/>
            </a:solidFill>
            <a:round/>
            <a:headEnd/>
            <a:tailEnd/>
          </a:ln>
          <a:effectLst/>
        </p:spPr>
        <p:txBody>
          <a:bodyPr wrap="none" anchor="ctr"/>
          <a:lstStyle/>
          <a:p>
            <a:pPr algn="ctr" eaLnBrk="1" hangingPunct="1"/>
            <a:r>
              <a:rPr lang="en-US" sz="600">
                <a:solidFill>
                  <a:srgbClr val="0092C8"/>
                </a:solidFill>
                <a:latin typeface="Arial Black" pitchFamily="34" charset="0"/>
              </a:rPr>
              <a:t>2</a:t>
            </a:r>
            <a:endParaRPr lang="en-US" sz="1800" b="0">
              <a:latin typeface="Arial" pitchFamily="34" charset="0"/>
            </a:endParaRPr>
          </a:p>
        </p:txBody>
      </p:sp>
      <p:sp>
        <p:nvSpPr>
          <p:cNvPr id="51292" name="Oval 92"/>
          <p:cNvSpPr>
            <a:spLocks noChangeArrowheads="1"/>
          </p:cNvSpPr>
          <p:nvPr/>
        </p:nvSpPr>
        <p:spPr bwMode="auto">
          <a:xfrm>
            <a:off x="3505200" y="3003550"/>
            <a:ext cx="111125" cy="111125"/>
          </a:xfrm>
          <a:prstGeom prst="ellipse">
            <a:avLst/>
          </a:prstGeom>
          <a:solidFill>
            <a:schemeClr val="bg1"/>
          </a:solidFill>
          <a:ln w="9525">
            <a:solidFill>
              <a:srgbClr val="0093CA"/>
            </a:solidFill>
            <a:round/>
            <a:headEnd/>
            <a:tailEnd/>
          </a:ln>
          <a:effectLst/>
        </p:spPr>
        <p:txBody>
          <a:bodyPr wrap="none" anchor="ctr"/>
          <a:lstStyle/>
          <a:p>
            <a:pPr algn="ctr" eaLnBrk="1" hangingPunct="1"/>
            <a:r>
              <a:rPr lang="en-US" sz="600">
                <a:solidFill>
                  <a:srgbClr val="0092C8"/>
                </a:solidFill>
                <a:latin typeface="Arial Black" pitchFamily="34" charset="0"/>
              </a:rPr>
              <a:t>3</a:t>
            </a:r>
            <a:endParaRPr lang="en-US" sz="1800" b="0">
              <a:latin typeface="Arial" pitchFamily="34" charset="0"/>
            </a:endParaRPr>
          </a:p>
        </p:txBody>
      </p:sp>
      <p:sp>
        <p:nvSpPr>
          <p:cNvPr id="51293" name="Oval 93"/>
          <p:cNvSpPr>
            <a:spLocks noChangeArrowheads="1"/>
          </p:cNvSpPr>
          <p:nvPr/>
        </p:nvSpPr>
        <p:spPr bwMode="auto">
          <a:xfrm>
            <a:off x="3514725" y="3625850"/>
            <a:ext cx="111125" cy="111125"/>
          </a:xfrm>
          <a:prstGeom prst="ellipse">
            <a:avLst/>
          </a:prstGeom>
          <a:solidFill>
            <a:schemeClr val="bg1"/>
          </a:solidFill>
          <a:ln w="9525">
            <a:solidFill>
              <a:srgbClr val="0093CA"/>
            </a:solidFill>
            <a:round/>
            <a:headEnd/>
            <a:tailEnd/>
          </a:ln>
          <a:effectLst/>
        </p:spPr>
        <p:txBody>
          <a:bodyPr wrap="none" anchor="ctr"/>
          <a:lstStyle/>
          <a:p>
            <a:pPr algn="ctr" eaLnBrk="1" hangingPunct="1"/>
            <a:r>
              <a:rPr lang="en-US" sz="600">
                <a:solidFill>
                  <a:srgbClr val="0092C8"/>
                </a:solidFill>
                <a:latin typeface="Arial Black" pitchFamily="34" charset="0"/>
              </a:rPr>
              <a:t>4</a:t>
            </a:r>
            <a:endParaRPr lang="en-US" sz="1800" b="0">
              <a:latin typeface="Arial" pitchFamily="34" charset="0"/>
            </a:endParaRPr>
          </a:p>
        </p:txBody>
      </p:sp>
      <p:sp>
        <p:nvSpPr>
          <p:cNvPr id="51294" name="Oval 94"/>
          <p:cNvSpPr>
            <a:spLocks noChangeArrowheads="1"/>
          </p:cNvSpPr>
          <p:nvPr/>
        </p:nvSpPr>
        <p:spPr bwMode="auto">
          <a:xfrm>
            <a:off x="3514725" y="4791075"/>
            <a:ext cx="111125" cy="111125"/>
          </a:xfrm>
          <a:prstGeom prst="ellipse">
            <a:avLst/>
          </a:prstGeom>
          <a:solidFill>
            <a:schemeClr val="bg1"/>
          </a:solidFill>
          <a:ln w="9525">
            <a:solidFill>
              <a:srgbClr val="0093CA"/>
            </a:solidFill>
            <a:round/>
            <a:headEnd/>
            <a:tailEnd/>
          </a:ln>
          <a:effectLst/>
        </p:spPr>
        <p:txBody>
          <a:bodyPr wrap="none" anchor="ctr"/>
          <a:lstStyle/>
          <a:p>
            <a:pPr algn="ctr" eaLnBrk="1" hangingPunct="1"/>
            <a:r>
              <a:rPr lang="en-US" sz="600">
                <a:solidFill>
                  <a:srgbClr val="0092C8"/>
                </a:solidFill>
                <a:latin typeface="Arial Black" pitchFamily="34" charset="0"/>
              </a:rPr>
              <a:t>5</a:t>
            </a:r>
            <a:endParaRPr lang="en-US" sz="1800" b="0">
              <a:latin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ChangeArrowheads="1"/>
          </p:cNvSpPr>
          <p:nvPr/>
        </p:nvSpPr>
        <p:spPr bwMode="auto">
          <a:xfrm>
            <a:off x="7626350" y="6583363"/>
            <a:ext cx="1514475"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9.29, step 1</a:t>
            </a:r>
          </a:p>
        </p:txBody>
      </p:sp>
      <p:pic>
        <p:nvPicPr>
          <p:cNvPr id="97320" name="Picture 40"/>
          <p:cNvPicPr>
            <a:picLocks noChangeAspect="1" noChangeArrowheads="1"/>
          </p:cNvPicPr>
          <p:nvPr/>
        </p:nvPicPr>
        <p:blipFill>
          <a:blip r:embed="rId2" cstate="print"/>
          <a:srcRect/>
          <a:stretch>
            <a:fillRect/>
          </a:stretch>
        </p:blipFill>
        <p:spPr bwMode="auto">
          <a:xfrm>
            <a:off x="939800" y="493713"/>
            <a:ext cx="7246938" cy="5868987"/>
          </a:xfrm>
          <a:prstGeom prst="rect">
            <a:avLst/>
          </a:prstGeom>
          <a:noFill/>
        </p:spPr>
      </p:pic>
      <p:sp>
        <p:nvSpPr>
          <p:cNvPr id="97321" name="Rectangle 41"/>
          <p:cNvSpPr>
            <a:spLocks noChangeArrowheads="1"/>
          </p:cNvSpPr>
          <p:nvPr/>
        </p:nvSpPr>
        <p:spPr bwMode="auto">
          <a:xfrm>
            <a:off x="1341438" y="3141663"/>
            <a:ext cx="2420937" cy="1922462"/>
          </a:xfrm>
          <a:prstGeom prst="rect">
            <a:avLst/>
          </a:prstGeom>
          <a:noFill/>
          <a:ln w="9525">
            <a:noFill/>
            <a:miter lim="800000"/>
            <a:headEnd/>
            <a:tailEnd/>
          </a:ln>
        </p:spPr>
        <p:txBody>
          <a:bodyPr wrap="none" lIns="0" tIns="0" rIns="0" bIns="0">
            <a:spAutoFit/>
          </a:bodyPr>
          <a:lstStyle/>
          <a:p>
            <a:r>
              <a:rPr lang="en-US" sz="1800">
                <a:solidFill>
                  <a:srgbClr val="0092C8"/>
                </a:solidFill>
                <a:latin typeface="Arial" pitchFamily="34" charset="0"/>
              </a:rPr>
              <a:t>     Calcium ions (Ca</a:t>
            </a:r>
            <a:r>
              <a:rPr lang="en-US" sz="1800" baseline="30000">
                <a:solidFill>
                  <a:srgbClr val="0092C8"/>
                </a:solidFill>
                <a:latin typeface="Arial" pitchFamily="34" charset="0"/>
              </a:rPr>
              <a:t>2+</a:t>
            </a:r>
            <a:r>
              <a:rPr lang="en-US" sz="1800">
                <a:solidFill>
                  <a:srgbClr val="0092C8"/>
                </a:solidFill>
                <a:latin typeface="Arial" pitchFamily="34" charset="0"/>
              </a:rPr>
              <a:t>)</a:t>
            </a:r>
          </a:p>
          <a:p>
            <a:r>
              <a:rPr lang="en-US" sz="1800">
                <a:solidFill>
                  <a:srgbClr val="0092C8"/>
                </a:solidFill>
                <a:latin typeface="Arial" pitchFamily="34" charset="0"/>
              </a:rPr>
              <a:t>enter the cytosol from</a:t>
            </a:r>
          </a:p>
          <a:p>
            <a:r>
              <a:rPr lang="en-US" sz="1800">
                <a:solidFill>
                  <a:srgbClr val="0092C8"/>
                </a:solidFill>
                <a:latin typeface="Arial" pitchFamily="34" charset="0"/>
              </a:rPr>
              <a:t>the ECF via voltage-</a:t>
            </a:r>
          </a:p>
          <a:p>
            <a:r>
              <a:rPr lang="en-US" sz="1800">
                <a:solidFill>
                  <a:srgbClr val="0092C8"/>
                </a:solidFill>
                <a:latin typeface="Arial" pitchFamily="34" charset="0"/>
              </a:rPr>
              <a:t>dependent or voltage-</a:t>
            </a:r>
          </a:p>
          <a:p>
            <a:r>
              <a:rPr lang="en-US" sz="1800">
                <a:solidFill>
                  <a:srgbClr val="0092C8"/>
                </a:solidFill>
                <a:latin typeface="Arial" pitchFamily="34" charset="0"/>
              </a:rPr>
              <a:t>independent Ca</a:t>
            </a:r>
            <a:r>
              <a:rPr lang="en-US" sz="1800" baseline="30000">
                <a:solidFill>
                  <a:srgbClr val="0092C8"/>
                </a:solidFill>
                <a:latin typeface="Arial" pitchFamily="34" charset="0"/>
              </a:rPr>
              <a:t>2+</a:t>
            </a:r>
            <a:endParaRPr lang="en-US" sz="1800">
              <a:solidFill>
                <a:srgbClr val="0092C8"/>
              </a:solidFill>
              <a:latin typeface="Arial" pitchFamily="34" charset="0"/>
            </a:endParaRPr>
          </a:p>
          <a:p>
            <a:r>
              <a:rPr lang="en-US" sz="1800">
                <a:solidFill>
                  <a:srgbClr val="0092C8"/>
                </a:solidFill>
                <a:latin typeface="Arial" pitchFamily="34" charset="0"/>
              </a:rPr>
              <a:t>channels, or from</a:t>
            </a:r>
          </a:p>
          <a:p>
            <a:r>
              <a:rPr lang="en-US" sz="1800">
                <a:solidFill>
                  <a:srgbClr val="0092C8"/>
                </a:solidFill>
                <a:latin typeface="Arial" pitchFamily="34" charset="0"/>
              </a:rPr>
              <a:t>the scant SR.</a:t>
            </a:r>
            <a:endParaRPr lang="en-US" sz="1800">
              <a:latin typeface="Arial" pitchFamily="34" charset="0"/>
            </a:endParaRPr>
          </a:p>
        </p:txBody>
      </p:sp>
      <p:sp>
        <p:nvSpPr>
          <p:cNvPr id="97322" name="Line 42"/>
          <p:cNvSpPr>
            <a:spLocks noChangeShapeType="1"/>
          </p:cNvSpPr>
          <p:nvPr/>
        </p:nvSpPr>
        <p:spPr bwMode="auto">
          <a:xfrm flipV="1">
            <a:off x="7004050" y="1479550"/>
            <a:ext cx="1588" cy="377825"/>
          </a:xfrm>
          <a:prstGeom prst="line">
            <a:avLst/>
          </a:prstGeom>
          <a:noFill/>
          <a:ln w="22225">
            <a:solidFill>
              <a:srgbClr val="231F20"/>
            </a:solidFill>
            <a:round/>
            <a:headEnd/>
            <a:tailEnd/>
          </a:ln>
        </p:spPr>
        <p:txBody>
          <a:bodyPr/>
          <a:lstStyle/>
          <a:p>
            <a:endParaRPr lang="en-US"/>
          </a:p>
        </p:txBody>
      </p:sp>
      <p:sp>
        <p:nvSpPr>
          <p:cNvPr id="97323" name="Rectangle 43"/>
          <p:cNvSpPr>
            <a:spLocks noChangeArrowheads="1"/>
          </p:cNvSpPr>
          <p:nvPr/>
        </p:nvSpPr>
        <p:spPr bwMode="auto">
          <a:xfrm>
            <a:off x="1358900" y="655638"/>
            <a:ext cx="2590800" cy="274637"/>
          </a:xfrm>
          <a:prstGeom prst="rect">
            <a:avLst/>
          </a:prstGeom>
          <a:noFill/>
          <a:ln w="9525">
            <a:noFill/>
            <a:miter lim="800000"/>
            <a:headEnd/>
            <a:tailEnd/>
          </a:ln>
        </p:spPr>
        <p:txBody>
          <a:bodyPr wrap="none" lIns="0" tIns="0" rIns="0" bIns="0">
            <a:spAutoFit/>
          </a:bodyPr>
          <a:lstStyle/>
          <a:p>
            <a:r>
              <a:rPr lang="en-US" sz="1800" i="1">
                <a:solidFill>
                  <a:srgbClr val="231F20"/>
                </a:solidFill>
                <a:latin typeface="Arial" pitchFamily="34" charset="0"/>
              </a:rPr>
              <a:t>Extracellular fluid (ECF)</a:t>
            </a:r>
            <a:endParaRPr lang="en-US" sz="1800" b="0">
              <a:latin typeface="Arial" pitchFamily="34" charset="0"/>
            </a:endParaRPr>
          </a:p>
        </p:txBody>
      </p:sp>
      <p:sp>
        <p:nvSpPr>
          <p:cNvPr id="97324" name="Rectangle 44"/>
          <p:cNvSpPr>
            <a:spLocks noChangeArrowheads="1"/>
          </p:cNvSpPr>
          <p:nvPr/>
        </p:nvSpPr>
        <p:spPr bwMode="auto">
          <a:xfrm>
            <a:off x="3759200" y="1004888"/>
            <a:ext cx="465138" cy="274637"/>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pitchFamily="34" charset="0"/>
              </a:rPr>
              <a:t>Ca</a:t>
            </a:r>
            <a:r>
              <a:rPr lang="en-US" sz="1800" baseline="30000">
                <a:solidFill>
                  <a:srgbClr val="231F20"/>
                </a:solidFill>
                <a:latin typeface="Arial" pitchFamily="34" charset="0"/>
              </a:rPr>
              <a:t>2+</a:t>
            </a:r>
            <a:endParaRPr lang="en-US" sz="1800">
              <a:latin typeface="Arial" pitchFamily="34" charset="0"/>
            </a:endParaRPr>
          </a:p>
        </p:txBody>
      </p:sp>
      <p:sp>
        <p:nvSpPr>
          <p:cNvPr id="97325" name="Rectangle 45"/>
          <p:cNvSpPr>
            <a:spLocks noChangeArrowheads="1"/>
          </p:cNvSpPr>
          <p:nvPr/>
        </p:nvSpPr>
        <p:spPr bwMode="auto">
          <a:xfrm>
            <a:off x="7410450" y="4094163"/>
            <a:ext cx="465138" cy="274637"/>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pitchFamily="34" charset="0"/>
              </a:rPr>
              <a:t>Ca</a:t>
            </a:r>
            <a:r>
              <a:rPr lang="en-US" sz="1800" baseline="30000">
                <a:solidFill>
                  <a:srgbClr val="231F20"/>
                </a:solidFill>
                <a:latin typeface="Arial" pitchFamily="34" charset="0"/>
              </a:rPr>
              <a:t>2+</a:t>
            </a:r>
            <a:endParaRPr lang="en-US" sz="1800">
              <a:latin typeface="Arial" pitchFamily="34" charset="0"/>
            </a:endParaRPr>
          </a:p>
        </p:txBody>
      </p:sp>
      <p:sp>
        <p:nvSpPr>
          <p:cNvPr id="97326" name="Rectangle 46"/>
          <p:cNvSpPr>
            <a:spLocks noChangeArrowheads="1"/>
          </p:cNvSpPr>
          <p:nvPr/>
        </p:nvSpPr>
        <p:spPr bwMode="auto">
          <a:xfrm>
            <a:off x="6000750" y="1214438"/>
            <a:ext cx="2019300" cy="274637"/>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pitchFamily="34" charset="0"/>
              </a:rPr>
              <a:t>Plasma membrane</a:t>
            </a:r>
            <a:endParaRPr lang="en-US" sz="1800">
              <a:latin typeface="Arial" pitchFamily="34" charset="0"/>
            </a:endParaRPr>
          </a:p>
        </p:txBody>
      </p:sp>
      <p:sp>
        <p:nvSpPr>
          <p:cNvPr id="97327" name="Rectangle 47"/>
          <p:cNvSpPr>
            <a:spLocks noChangeArrowheads="1"/>
          </p:cNvSpPr>
          <p:nvPr/>
        </p:nvSpPr>
        <p:spPr bwMode="auto">
          <a:xfrm>
            <a:off x="6442075" y="5507038"/>
            <a:ext cx="1485900" cy="549275"/>
          </a:xfrm>
          <a:prstGeom prst="rect">
            <a:avLst/>
          </a:prstGeom>
          <a:noFill/>
          <a:ln w="9525">
            <a:noFill/>
            <a:miter lim="800000"/>
            <a:headEnd/>
            <a:tailEnd/>
          </a:ln>
        </p:spPr>
        <p:txBody>
          <a:bodyPr wrap="none" lIns="0" tIns="0" rIns="0" bIns="0">
            <a:spAutoFit/>
          </a:bodyPr>
          <a:lstStyle/>
          <a:p>
            <a:r>
              <a:rPr lang="en-US" sz="1800">
                <a:solidFill>
                  <a:srgbClr val="231F20"/>
                </a:solidFill>
                <a:latin typeface="Arial" pitchFamily="34" charset="0"/>
              </a:rPr>
              <a:t>Sarcoplasmic</a:t>
            </a:r>
          </a:p>
          <a:p>
            <a:r>
              <a:rPr lang="en-US" sz="1800">
                <a:solidFill>
                  <a:srgbClr val="231F20"/>
                </a:solidFill>
                <a:latin typeface="Arial" pitchFamily="34" charset="0"/>
              </a:rPr>
              <a:t>reticulum</a:t>
            </a:r>
            <a:endParaRPr lang="en-US" sz="1800">
              <a:latin typeface="Arial" pitchFamily="34" charset="0"/>
            </a:endParaRPr>
          </a:p>
        </p:txBody>
      </p:sp>
      <p:sp>
        <p:nvSpPr>
          <p:cNvPr id="97328" name="Rectangle 48"/>
          <p:cNvSpPr>
            <a:spLocks noChangeArrowheads="1"/>
          </p:cNvSpPr>
          <p:nvPr/>
        </p:nvSpPr>
        <p:spPr bwMode="auto">
          <a:xfrm>
            <a:off x="1358900" y="2576513"/>
            <a:ext cx="1168400" cy="274637"/>
          </a:xfrm>
          <a:prstGeom prst="rect">
            <a:avLst/>
          </a:prstGeom>
          <a:noFill/>
          <a:ln w="9525">
            <a:noFill/>
            <a:miter lim="800000"/>
            <a:headEnd/>
            <a:tailEnd/>
          </a:ln>
        </p:spPr>
        <p:txBody>
          <a:bodyPr wrap="none" lIns="0" tIns="0" rIns="0" bIns="0">
            <a:spAutoFit/>
          </a:bodyPr>
          <a:lstStyle/>
          <a:p>
            <a:r>
              <a:rPr lang="en-US" sz="1800" i="1">
                <a:solidFill>
                  <a:srgbClr val="231F20"/>
                </a:solidFill>
                <a:latin typeface="Arial" pitchFamily="34" charset="0"/>
              </a:rPr>
              <a:t>Cytoplasm</a:t>
            </a:r>
            <a:endParaRPr lang="en-US" sz="1800" b="0">
              <a:latin typeface="Arial" pitchFamily="34" charset="0"/>
            </a:endParaRPr>
          </a:p>
        </p:txBody>
      </p:sp>
      <p:sp>
        <p:nvSpPr>
          <p:cNvPr id="97329" name="Oval 49"/>
          <p:cNvSpPr>
            <a:spLocks noChangeArrowheads="1"/>
          </p:cNvSpPr>
          <p:nvPr/>
        </p:nvSpPr>
        <p:spPr bwMode="auto">
          <a:xfrm>
            <a:off x="1308100" y="3122613"/>
            <a:ext cx="300038" cy="300037"/>
          </a:xfrm>
          <a:prstGeom prst="ellipse">
            <a:avLst/>
          </a:prstGeom>
          <a:solidFill>
            <a:schemeClr val="bg1"/>
          </a:solidFill>
          <a:ln w="12700">
            <a:solidFill>
              <a:srgbClr val="0093CA"/>
            </a:solidFill>
            <a:round/>
            <a:headEnd/>
            <a:tailEnd/>
          </a:ln>
          <a:effectLst/>
        </p:spPr>
        <p:txBody>
          <a:bodyPr wrap="none" anchor="ctr"/>
          <a:lstStyle/>
          <a:p>
            <a:pPr algn="ctr"/>
            <a:r>
              <a:rPr lang="en-US" sz="1900" b="0">
                <a:solidFill>
                  <a:srgbClr val="0092C8"/>
                </a:solidFill>
                <a:latin typeface="Arial Black" pitchFamily="34" charset="0"/>
              </a:rPr>
              <a:t>1</a:t>
            </a:r>
            <a:endParaRPr lang="en-US" sz="1800" b="0">
              <a:latin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7626350" y="6583363"/>
            <a:ext cx="1514475"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9.29, step 2</a:t>
            </a:r>
          </a:p>
        </p:txBody>
      </p:sp>
      <p:pic>
        <p:nvPicPr>
          <p:cNvPr id="98344" name="Picture 40"/>
          <p:cNvPicPr>
            <a:picLocks noChangeAspect="1" noChangeArrowheads="1"/>
          </p:cNvPicPr>
          <p:nvPr/>
        </p:nvPicPr>
        <p:blipFill>
          <a:blip r:embed="rId2" cstate="print"/>
          <a:srcRect t="42764"/>
          <a:stretch>
            <a:fillRect/>
          </a:stretch>
        </p:blipFill>
        <p:spPr bwMode="auto">
          <a:xfrm>
            <a:off x="455613" y="1597025"/>
            <a:ext cx="8231187" cy="3359150"/>
          </a:xfrm>
          <a:prstGeom prst="rect">
            <a:avLst/>
          </a:prstGeom>
          <a:noFill/>
        </p:spPr>
      </p:pic>
      <p:sp>
        <p:nvSpPr>
          <p:cNvPr id="98345" name="Line 41"/>
          <p:cNvSpPr>
            <a:spLocks noChangeShapeType="1"/>
          </p:cNvSpPr>
          <p:nvPr/>
        </p:nvSpPr>
        <p:spPr bwMode="auto">
          <a:xfrm>
            <a:off x="6511925" y="3286125"/>
            <a:ext cx="393700" cy="1588"/>
          </a:xfrm>
          <a:prstGeom prst="line">
            <a:avLst/>
          </a:prstGeom>
          <a:noFill/>
          <a:ln w="25400">
            <a:solidFill>
              <a:srgbClr val="231F20"/>
            </a:solidFill>
            <a:round/>
            <a:headEnd/>
            <a:tailEnd/>
          </a:ln>
        </p:spPr>
        <p:txBody>
          <a:bodyPr/>
          <a:lstStyle/>
          <a:p>
            <a:endParaRPr lang="en-US"/>
          </a:p>
        </p:txBody>
      </p:sp>
      <p:sp>
        <p:nvSpPr>
          <p:cNvPr id="98346" name="Rectangle 42"/>
          <p:cNvSpPr>
            <a:spLocks noChangeArrowheads="1"/>
          </p:cNvSpPr>
          <p:nvPr/>
        </p:nvSpPr>
        <p:spPr bwMode="auto">
          <a:xfrm>
            <a:off x="6965950" y="3162300"/>
            <a:ext cx="514350" cy="304800"/>
          </a:xfrm>
          <a:prstGeom prst="rect">
            <a:avLst/>
          </a:prstGeom>
          <a:noFill/>
          <a:ln w="9525">
            <a:noFill/>
            <a:miter lim="800000"/>
            <a:headEnd/>
            <a:tailEnd/>
          </a:ln>
        </p:spPr>
        <p:txBody>
          <a:bodyPr wrap="none" lIns="0" tIns="0" rIns="0" bIns="0">
            <a:spAutoFit/>
          </a:bodyPr>
          <a:lstStyle/>
          <a:p>
            <a:pPr eaLnBrk="1" hangingPunct="1"/>
            <a:r>
              <a:rPr lang="en-US" sz="2000">
                <a:solidFill>
                  <a:srgbClr val="231F20"/>
                </a:solidFill>
                <a:latin typeface="Arial" pitchFamily="34" charset="0"/>
              </a:rPr>
              <a:t>Ca</a:t>
            </a:r>
            <a:r>
              <a:rPr lang="en-US" sz="2000" baseline="30000">
                <a:solidFill>
                  <a:srgbClr val="231F20"/>
                </a:solidFill>
                <a:latin typeface="Arial" pitchFamily="34" charset="0"/>
              </a:rPr>
              <a:t>2+</a:t>
            </a:r>
            <a:endParaRPr lang="en-US" sz="1800">
              <a:latin typeface="Arial" pitchFamily="34" charset="0"/>
            </a:endParaRPr>
          </a:p>
        </p:txBody>
      </p:sp>
      <p:sp>
        <p:nvSpPr>
          <p:cNvPr id="98347" name="Rectangle 43"/>
          <p:cNvSpPr>
            <a:spLocks noChangeArrowheads="1"/>
          </p:cNvSpPr>
          <p:nvPr/>
        </p:nvSpPr>
        <p:spPr bwMode="auto">
          <a:xfrm>
            <a:off x="1352550" y="4016375"/>
            <a:ext cx="2354263" cy="304800"/>
          </a:xfrm>
          <a:prstGeom prst="rect">
            <a:avLst/>
          </a:prstGeom>
          <a:noFill/>
          <a:ln w="9525">
            <a:noFill/>
            <a:miter lim="800000"/>
            <a:headEnd/>
            <a:tailEnd/>
          </a:ln>
        </p:spPr>
        <p:txBody>
          <a:bodyPr wrap="none" lIns="0" tIns="0" rIns="0" bIns="0">
            <a:spAutoFit/>
          </a:bodyPr>
          <a:lstStyle/>
          <a:p>
            <a:pPr eaLnBrk="1" hangingPunct="1"/>
            <a:r>
              <a:rPr lang="en-US" sz="2000">
                <a:solidFill>
                  <a:srgbClr val="231F20"/>
                </a:solidFill>
                <a:latin typeface="Arial" pitchFamily="34" charset="0"/>
              </a:rPr>
              <a:t>Inactive calmodulin</a:t>
            </a:r>
            <a:endParaRPr lang="en-US" sz="1800">
              <a:latin typeface="Arial" pitchFamily="34" charset="0"/>
            </a:endParaRPr>
          </a:p>
        </p:txBody>
      </p:sp>
      <p:sp>
        <p:nvSpPr>
          <p:cNvPr id="98348" name="Rectangle 44"/>
          <p:cNvSpPr>
            <a:spLocks noChangeArrowheads="1"/>
          </p:cNvSpPr>
          <p:nvPr/>
        </p:nvSpPr>
        <p:spPr bwMode="auto">
          <a:xfrm>
            <a:off x="5673725" y="4016375"/>
            <a:ext cx="2552700" cy="304800"/>
          </a:xfrm>
          <a:prstGeom prst="rect">
            <a:avLst/>
          </a:prstGeom>
          <a:noFill/>
          <a:ln w="9525">
            <a:noFill/>
            <a:miter lim="800000"/>
            <a:headEnd/>
            <a:tailEnd/>
          </a:ln>
        </p:spPr>
        <p:txBody>
          <a:bodyPr wrap="none" lIns="0" tIns="0" rIns="0" bIns="0">
            <a:spAutoFit/>
          </a:bodyPr>
          <a:lstStyle/>
          <a:p>
            <a:pPr eaLnBrk="1" hangingPunct="1"/>
            <a:r>
              <a:rPr lang="en-US" sz="2000">
                <a:solidFill>
                  <a:srgbClr val="231F20"/>
                </a:solidFill>
                <a:latin typeface="Arial" pitchFamily="34" charset="0"/>
              </a:rPr>
              <a:t>Activated calmodulin</a:t>
            </a:r>
            <a:endParaRPr lang="en-US" sz="1800">
              <a:latin typeface="Arial" pitchFamily="34" charset="0"/>
            </a:endParaRPr>
          </a:p>
        </p:txBody>
      </p:sp>
      <p:sp>
        <p:nvSpPr>
          <p:cNvPr id="98349" name="Rectangle 45"/>
          <p:cNvSpPr>
            <a:spLocks noChangeArrowheads="1"/>
          </p:cNvSpPr>
          <p:nvPr/>
        </p:nvSpPr>
        <p:spPr bwMode="auto">
          <a:xfrm>
            <a:off x="1331913" y="2159000"/>
            <a:ext cx="2565400" cy="609600"/>
          </a:xfrm>
          <a:prstGeom prst="rect">
            <a:avLst/>
          </a:prstGeom>
          <a:noFill/>
          <a:ln w="9525">
            <a:noFill/>
            <a:miter lim="800000"/>
            <a:headEnd/>
            <a:tailEnd/>
          </a:ln>
        </p:spPr>
        <p:txBody>
          <a:bodyPr wrap="none" lIns="0" tIns="0" rIns="0" bIns="0">
            <a:spAutoFit/>
          </a:bodyPr>
          <a:lstStyle/>
          <a:p>
            <a:pPr eaLnBrk="1" hangingPunct="1"/>
            <a:r>
              <a:rPr lang="en-US" sz="2000">
                <a:solidFill>
                  <a:srgbClr val="0092C8"/>
                </a:solidFill>
                <a:latin typeface="Arial" pitchFamily="34" charset="0"/>
              </a:rPr>
              <a:t>Ca</a:t>
            </a:r>
            <a:r>
              <a:rPr lang="en-US" sz="2000" baseline="30000">
                <a:solidFill>
                  <a:srgbClr val="0092C8"/>
                </a:solidFill>
                <a:latin typeface="Arial" pitchFamily="34" charset="0"/>
              </a:rPr>
              <a:t>2+</a:t>
            </a:r>
            <a:r>
              <a:rPr lang="en-US" sz="2000">
                <a:solidFill>
                  <a:srgbClr val="0092C8"/>
                </a:solidFill>
                <a:latin typeface="Arial" pitchFamily="34" charset="0"/>
              </a:rPr>
              <a:t> binds to and</a:t>
            </a:r>
          </a:p>
          <a:p>
            <a:pPr eaLnBrk="1" hangingPunct="1"/>
            <a:r>
              <a:rPr lang="en-US" sz="2000">
                <a:solidFill>
                  <a:srgbClr val="0092C8"/>
                </a:solidFill>
                <a:latin typeface="Arial" pitchFamily="34" charset="0"/>
              </a:rPr>
              <a:t>activates calmodulin.</a:t>
            </a:r>
            <a:endParaRPr lang="en-US" sz="1800">
              <a:latin typeface="Arial" pitchFamily="34" charset="0"/>
            </a:endParaRPr>
          </a:p>
        </p:txBody>
      </p:sp>
      <p:sp>
        <p:nvSpPr>
          <p:cNvPr id="98350" name="Oval 46"/>
          <p:cNvSpPr>
            <a:spLocks noChangeArrowheads="1"/>
          </p:cNvSpPr>
          <p:nvPr/>
        </p:nvSpPr>
        <p:spPr bwMode="auto">
          <a:xfrm>
            <a:off x="939800" y="2135188"/>
            <a:ext cx="300038" cy="300037"/>
          </a:xfrm>
          <a:prstGeom prst="ellipse">
            <a:avLst/>
          </a:prstGeom>
          <a:solidFill>
            <a:schemeClr val="bg1"/>
          </a:solidFill>
          <a:ln w="15875">
            <a:solidFill>
              <a:srgbClr val="0093CA"/>
            </a:solidFill>
            <a:round/>
            <a:headEnd/>
            <a:tailEnd/>
          </a:ln>
          <a:effectLst/>
        </p:spPr>
        <p:txBody>
          <a:bodyPr wrap="none" anchor="ctr"/>
          <a:lstStyle/>
          <a:p>
            <a:pPr algn="ctr" eaLnBrk="1" hangingPunct="1"/>
            <a:r>
              <a:rPr lang="en-US" sz="2000" b="0">
                <a:solidFill>
                  <a:srgbClr val="0092C8"/>
                </a:solidFill>
                <a:latin typeface="Arial Black" pitchFamily="34" charset="0"/>
              </a:rPr>
              <a:t>2</a:t>
            </a:r>
            <a:endParaRPr lang="en-US" sz="2000" b="0">
              <a:latin typeface="Arial"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p:cNvSpPr>
          <p:nvPr/>
        </p:nvSpPr>
        <p:spPr bwMode="auto">
          <a:xfrm>
            <a:off x="7626350" y="6583363"/>
            <a:ext cx="1514475"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9.29, step 3</a:t>
            </a:r>
          </a:p>
        </p:txBody>
      </p:sp>
      <p:pic>
        <p:nvPicPr>
          <p:cNvPr id="99368" name="Picture 40"/>
          <p:cNvPicPr>
            <a:picLocks noChangeAspect="1" noChangeArrowheads="1"/>
          </p:cNvPicPr>
          <p:nvPr/>
        </p:nvPicPr>
        <p:blipFill>
          <a:blip r:embed="rId2" cstate="print"/>
          <a:srcRect t="34947"/>
          <a:stretch>
            <a:fillRect/>
          </a:stretch>
        </p:blipFill>
        <p:spPr bwMode="auto">
          <a:xfrm>
            <a:off x="455613" y="1366838"/>
            <a:ext cx="8231187" cy="3817937"/>
          </a:xfrm>
          <a:prstGeom prst="rect">
            <a:avLst/>
          </a:prstGeom>
          <a:noFill/>
        </p:spPr>
      </p:pic>
      <p:sp>
        <p:nvSpPr>
          <p:cNvPr id="99369" name="Rectangle 41"/>
          <p:cNvSpPr>
            <a:spLocks noChangeArrowheads="1"/>
          </p:cNvSpPr>
          <p:nvPr/>
        </p:nvSpPr>
        <p:spPr bwMode="auto">
          <a:xfrm>
            <a:off x="3362325" y="3763963"/>
            <a:ext cx="1804988" cy="304800"/>
          </a:xfrm>
          <a:prstGeom prst="rect">
            <a:avLst/>
          </a:prstGeom>
          <a:noFill/>
          <a:ln w="9525">
            <a:noFill/>
            <a:miter lim="800000"/>
            <a:headEnd/>
            <a:tailEnd/>
          </a:ln>
        </p:spPr>
        <p:txBody>
          <a:bodyPr wrap="none" lIns="0" tIns="0" rIns="0" bIns="0">
            <a:spAutoFit/>
          </a:bodyPr>
          <a:lstStyle/>
          <a:p>
            <a:pPr eaLnBrk="1" hangingPunct="1"/>
            <a:r>
              <a:rPr lang="en-US" sz="2000">
                <a:solidFill>
                  <a:srgbClr val="231F20"/>
                </a:solidFill>
                <a:latin typeface="Arial" pitchFamily="34" charset="0"/>
              </a:rPr>
              <a:t>Inactive kinase</a:t>
            </a:r>
            <a:endParaRPr lang="en-US" sz="1800">
              <a:latin typeface="Arial" pitchFamily="34" charset="0"/>
            </a:endParaRPr>
          </a:p>
        </p:txBody>
      </p:sp>
      <p:sp>
        <p:nvSpPr>
          <p:cNvPr id="99370" name="Rectangle 42"/>
          <p:cNvSpPr>
            <a:spLocks noChangeArrowheads="1"/>
          </p:cNvSpPr>
          <p:nvPr/>
        </p:nvSpPr>
        <p:spPr bwMode="auto">
          <a:xfrm>
            <a:off x="5597525" y="3763963"/>
            <a:ext cx="2003425" cy="304800"/>
          </a:xfrm>
          <a:prstGeom prst="rect">
            <a:avLst/>
          </a:prstGeom>
          <a:noFill/>
          <a:ln w="9525">
            <a:noFill/>
            <a:miter lim="800000"/>
            <a:headEnd/>
            <a:tailEnd/>
          </a:ln>
        </p:spPr>
        <p:txBody>
          <a:bodyPr wrap="none" lIns="0" tIns="0" rIns="0" bIns="0">
            <a:spAutoFit/>
          </a:bodyPr>
          <a:lstStyle/>
          <a:p>
            <a:pPr eaLnBrk="1" hangingPunct="1"/>
            <a:r>
              <a:rPr lang="en-US" sz="2000">
                <a:solidFill>
                  <a:srgbClr val="231F20"/>
                </a:solidFill>
                <a:latin typeface="Arial" pitchFamily="34" charset="0"/>
              </a:rPr>
              <a:t>Activated kinase</a:t>
            </a:r>
            <a:endParaRPr lang="en-US" sz="1800">
              <a:latin typeface="Arial" pitchFamily="34" charset="0"/>
            </a:endParaRPr>
          </a:p>
        </p:txBody>
      </p:sp>
      <p:sp>
        <p:nvSpPr>
          <p:cNvPr id="99371" name="Rectangle 43"/>
          <p:cNvSpPr>
            <a:spLocks noChangeArrowheads="1"/>
          </p:cNvSpPr>
          <p:nvPr/>
        </p:nvSpPr>
        <p:spPr bwMode="auto">
          <a:xfrm>
            <a:off x="944563" y="2517775"/>
            <a:ext cx="2901950" cy="1219200"/>
          </a:xfrm>
          <a:prstGeom prst="rect">
            <a:avLst/>
          </a:prstGeom>
          <a:noFill/>
          <a:ln w="9525">
            <a:noFill/>
            <a:miter lim="800000"/>
            <a:headEnd/>
            <a:tailEnd/>
          </a:ln>
        </p:spPr>
        <p:txBody>
          <a:bodyPr wrap="none" lIns="0" tIns="0" rIns="0" bIns="0">
            <a:spAutoFit/>
          </a:bodyPr>
          <a:lstStyle/>
          <a:p>
            <a:pPr eaLnBrk="1" hangingPunct="1"/>
            <a:r>
              <a:rPr lang="en-US" sz="2000">
                <a:solidFill>
                  <a:srgbClr val="0092C8"/>
                </a:solidFill>
                <a:latin typeface="Arial" pitchFamily="34" charset="0"/>
              </a:rPr>
              <a:t>     Activated calmodulin</a:t>
            </a:r>
          </a:p>
          <a:p>
            <a:pPr eaLnBrk="1" hangingPunct="1"/>
            <a:r>
              <a:rPr lang="en-US" sz="2000">
                <a:solidFill>
                  <a:srgbClr val="0092C8"/>
                </a:solidFill>
                <a:latin typeface="Arial" pitchFamily="34" charset="0"/>
              </a:rPr>
              <a:t>activates the myosin</a:t>
            </a:r>
          </a:p>
          <a:p>
            <a:pPr eaLnBrk="1" hangingPunct="1"/>
            <a:r>
              <a:rPr lang="en-US" sz="2000">
                <a:solidFill>
                  <a:srgbClr val="0092C8"/>
                </a:solidFill>
                <a:latin typeface="Arial" pitchFamily="34" charset="0"/>
              </a:rPr>
              <a:t>light chain kinase</a:t>
            </a:r>
          </a:p>
          <a:p>
            <a:pPr eaLnBrk="1" hangingPunct="1"/>
            <a:r>
              <a:rPr lang="en-US" sz="2000">
                <a:solidFill>
                  <a:srgbClr val="0092C8"/>
                </a:solidFill>
                <a:latin typeface="Arial" pitchFamily="34" charset="0"/>
              </a:rPr>
              <a:t>enzymes.</a:t>
            </a:r>
            <a:endParaRPr lang="en-US" sz="1800">
              <a:latin typeface="Arial" pitchFamily="34" charset="0"/>
            </a:endParaRPr>
          </a:p>
        </p:txBody>
      </p:sp>
      <p:sp>
        <p:nvSpPr>
          <p:cNvPr id="99372" name="Oval 44"/>
          <p:cNvSpPr>
            <a:spLocks noChangeArrowheads="1"/>
          </p:cNvSpPr>
          <p:nvPr/>
        </p:nvSpPr>
        <p:spPr bwMode="auto">
          <a:xfrm>
            <a:off x="925513" y="2505075"/>
            <a:ext cx="320675" cy="320675"/>
          </a:xfrm>
          <a:prstGeom prst="ellipse">
            <a:avLst/>
          </a:prstGeom>
          <a:solidFill>
            <a:schemeClr val="bg1"/>
          </a:solidFill>
          <a:ln w="15875">
            <a:solidFill>
              <a:srgbClr val="0093CA"/>
            </a:solidFill>
            <a:round/>
            <a:headEnd/>
            <a:tailEnd/>
          </a:ln>
          <a:effectLst/>
        </p:spPr>
        <p:txBody>
          <a:bodyPr wrap="none" anchor="ctr"/>
          <a:lstStyle/>
          <a:p>
            <a:pPr algn="ctr" eaLnBrk="1" hangingPunct="1"/>
            <a:r>
              <a:rPr lang="en-US" sz="2100" b="0">
                <a:solidFill>
                  <a:srgbClr val="0092C8"/>
                </a:solidFill>
                <a:latin typeface="Arial Black" pitchFamily="34" charset="0"/>
              </a:rPr>
              <a:t>3</a:t>
            </a:r>
            <a:endParaRPr lang="en-US" sz="2100" b="0">
              <a:latin typeface="Arial"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7626350" y="6583363"/>
            <a:ext cx="1514475"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9.29, step 4</a:t>
            </a:r>
          </a:p>
        </p:txBody>
      </p:sp>
      <p:pic>
        <p:nvPicPr>
          <p:cNvPr id="100392" name="Picture 40"/>
          <p:cNvPicPr>
            <a:picLocks noChangeAspect="1" noChangeArrowheads="1"/>
          </p:cNvPicPr>
          <p:nvPr/>
        </p:nvPicPr>
        <p:blipFill>
          <a:blip r:embed="rId2" cstate="print"/>
          <a:srcRect t="10387"/>
          <a:stretch>
            <a:fillRect/>
          </a:stretch>
        </p:blipFill>
        <p:spPr bwMode="auto">
          <a:xfrm>
            <a:off x="455613" y="836613"/>
            <a:ext cx="8231187" cy="5259387"/>
          </a:xfrm>
          <a:prstGeom prst="rect">
            <a:avLst/>
          </a:prstGeom>
          <a:noFill/>
        </p:spPr>
      </p:pic>
      <p:sp>
        <p:nvSpPr>
          <p:cNvPr id="100393" name="Rectangle 41"/>
          <p:cNvSpPr>
            <a:spLocks noChangeArrowheads="1"/>
          </p:cNvSpPr>
          <p:nvPr/>
        </p:nvSpPr>
        <p:spPr bwMode="auto">
          <a:xfrm>
            <a:off x="6188075" y="1598613"/>
            <a:ext cx="509588" cy="304800"/>
          </a:xfrm>
          <a:prstGeom prst="rect">
            <a:avLst/>
          </a:prstGeom>
          <a:noFill/>
          <a:ln w="9525">
            <a:noFill/>
            <a:miter lim="800000"/>
            <a:headEnd/>
            <a:tailEnd/>
          </a:ln>
        </p:spPr>
        <p:txBody>
          <a:bodyPr wrap="none" lIns="0" tIns="0" rIns="0" bIns="0">
            <a:spAutoFit/>
          </a:bodyPr>
          <a:lstStyle/>
          <a:p>
            <a:pPr eaLnBrk="1" hangingPunct="1"/>
            <a:r>
              <a:rPr lang="en-US" sz="2000">
                <a:solidFill>
                  <a:srgbClr val="231F20"/>
                </a:solidFill>
                <a:latin typeface="Arial" pitchFamily="34" charset="0"/>
              </a:rPr>
              <a:t>ATP</a:t>
            </a:r>
            <a:endParaRPr lang="en-US" sz="1800">
              <a:latin typeface="Arial" pitchFamily="34" charset="0"/>
            </a:endParaRPr>
          </a:p>
        </p:txBody>
      </p:sp>
      <p:sp>
        <p:nvSpPr>
          <p:cNvPr id="100394" name="Rectangle 42"/>
          <p:cNvSpPr>
            <a:spLocks noChangeArrowheads="1"/>
          </p:cNvSpPr>
          <p:nvPr/>
        </p:nvSpPr>
        <p:spPr bwMode="auto">
          <a:xfrm>
            <a:off x="7575550" y="3503613"/>
            <a:ext cx="222250" cy="304800"/>
          </a:xfrm>
          <a:prstGeom prst="rect">
            <a:avLst/>
          </a:prstGeom>
          <a:noFill/>
          <a:ln w="9525">
            <a:noFill/>
            <a:miter lim="800000"/>
            <a:headEnd/>
            <a:tailEnd/>
          </a:ln>
        </p:spPr>
        <p:txBody>
          <a:bodyPr wrap="none" lIns="0" tIns="0" rIns="0" bIns="0">
            <a:spAutoFit/>
          </a:bodyPr>
          <a:lstStyle/>
          <a:p>
            <a:pPr eaLnBrk="1" hangingPunct="1"/>
            <a:r>
              <a:rPr lang="en-US" sz="2000">
                <a:solidFill>
                  <a:srgbClr val="FFFFFF"/>
                </a:solidFill>
                <a:latin typeface="Arial" pitchFamily="34" charset="0"/>
              </a:rPr>
              <a:t>P</a:t>
            </a:r>
            <a:r>
              <a:rPr lang="en-US" sz="1500" i="1">
                <a:solidFill>
                  <a:srgbClr val="FFFFFF"/>
                </a:solidFill>
                <a:latin typeface="Arial" pitchFamily="34" charset="0"/>
              </a:rPr>
              <a:t>i</a:t>
            </a:r>
            <a:endParaRPr lang="en-US" sz="1800">
              <a:latin typeface="Arial" pitchFamily="34" charset="0"/>
            </a:endParaRPr>
          </a:p>
        </p:txBody>
      </p:sp>
      <p:sp>
        <p:nvSpPr>
          <p:cNvPr id="100395" name="Rectangle 43"/>
          <p:cNvSpPr>
            <a:spLocks noChangeArrowheads="1"/>
          </p:cNvSpPr>
          <p:nvPr/>
        </p:nvSpPr>
        <p:spPr bwMode="auto">
          <a:xfrm>
            <a:off x="7302500" y="3916363"/>
            <a:ext cx="222250" cy="304800"/>
          </a:xfrm>
          <a:prstGeom prst="rect">
            <a:avLst/>
          </a:prstGeom>
          <a:noFill/>
          <a:ln w="9525">
            <a:noFill/>
            <a:miter lim="800000"/>
            <a:headEnd/>
            <a:tailEnd/>
          </a:ln>
        </p:spPr>
        <p:txBody>
          <a:bodyPr wrap="none" lIns="0" tIns="0" rIns="0" bIns="0">
            <a:spAutoFit/>
          </a:bodyPr>
          <a:lstStyle/>
          <a:p>
            <a:pPr eaLnBrk="1" hangingPunct="1"/>
            <a:r>
              <a:rPr lang="en-US" sz="2000">
                <a:solidFill>
                  <a:srgbClr val="FFFFFF"/>
                </a:solidFill>
                <a:latin typeface="Arial" pitchFamily="34" charset="0"/>
              </a:rPr>
              <a:t>P</a:t>
            </a:r>
            <a:r>
              <a:rPr lang="en-US" sz="1500" i="1">
                <a:solidFill>
                  <a:srgbClr val="FFFFFF"/>
                </a:solidFill>
                <a:latin typeface="Arial" pitchFamily="34" charset="0"/>
              </a:rPr>
              <a:t>i</a:t>
            </a:r>
            <a:endParaRPr lang="en-US" sz="1800">
              <a:latin typeface="Arial" pitchFamily="34" charset="0"/>
            </a:endParaRPr>
          </a:p>
        </p:txBody>
      </p:sp>
      <p:sp>
        <p:nvSpPr>
          <p:cNvPr id="100396" name="Rectangle 44"/>
          <p:cNvSpPr>
            <a:spLocks noChangeArrowheads="1"/>
          </p:cNvSpPr>
          <p:nvPr/>
        </p:nvSpPr>
        <p:spPr bwMode="auto">
          <a:xfrm>
            <a:off x="6197600" y="2379663"/>
            <a:ext cx="538163" cy="304800"/>
          </a:xfrm>
          <a:prstGeom prst="rect">
            <a:avLst/>
          </a:prstGeom>
          <a:noFill/>
          <a:ln w="9525">
            <a:noFill/>
            <a:miter lim="800000"/>
            <a:headEnd/>
            <a:tailEnd/>
          </a:ln>
        </p:spPr>
        <p:txBody>
          <a:bodyPr wrap="none" lIns="0" tIns="0" rIns="0" bIns="0">
            <a:spAutoFit/>
          </a:bodyPr>
          <a:lstStyle/>
          <a:p>
            <a:pPr eaLnBrk="1" hangingPunct="1"/>
            <a:r>
              <a:rPr lang="en-US" sz="2000">
                <a:solidFill>
                  <a:srgbClr val="231F20"/>
                </a:solidFill>
                <a:latin typeface="Arial" pitchFamily="34" charset="0"/>
              </a:rPr>
              <a:t>ADP</a:t>
            </a:r>
            <a:endParaRPr lang="en-US" sz="1800">
              <a:latin typeface="Arial" pitchFamily="34" charset="0"/>
            </a:endParaRPr>
          </a:p>
        </p:txBody>
      </p:sp>
      <p:sp>
        <p:nvSpPr>
          <p:cNvPr id="100397" name="Rectangle 45"/>
          <p:cNvSpPr>
            <a:spLocks noChangeArrowheads="1"/>
          </p:cNvSpPr>
          <p:nvPr/>
        </p:nvSpPr>
        <p:spPr bwMode="auto">
          <a:xfrm>
            <a:off x="2524125" y="4481513"/>
            <a:ext cx="2058988" cy="609600"/>
          </a:xfrm>
          <a:prstGeom prst="rect">
            <a:avLst/>
          </a:prstGeom>
          <a:noFill/>
          <a:ln w="9525">
            <a:noFill/>
            <a:miter lim="800000"/>
            <a:headEnd/>
            <a:tailEnd/>
          </a:ln>
        </p:spPr>
        <p:txBody>
          <a:bodyPr wrap="none" lIns="0" tIns="0" rIns="0" bIns="0">
            <a:spAutoFit/>
          </a:bodyPr>
          <a:lstStyle/>
          <a:p>
            <a:pPr eaLnBrk="1" hangingPunct="1"/>
            <a:r>
              <a:rPr lang="en-US" sz="2000">
                <a:solidFill>
                  <a:srgbClr val="231F20"/>
                </a:solidFill>
                <a:latin typeface="Arial" pitchFamily="34" charset="0"/>
              </a:rPr>
              <a:t>Inactive</a:t>
            </a:r>
          </a:p>
          <a:p>
            <a:pPr eaLnBrk="1" hangingPunct="1"/>
            <a:r>
              <a:rPr lang="en-US" sz="2000">
                <a:solidFill>
                  <a:srgbClr val="231F20"/>
                </a:solidFill>
                <a:latin typeface="Arial" pitchFamily="34" charset="0"/>
              </a:rPr>
              <a:t>myosin molecule</a:t>
            </a:r>
            <a:endParaRPr lang="en-US" sz="1800">
              <a:latin typeface="Arial" pitchFamily="34" charset="0"/>
            </a:endParaRPr>
          </a:p>
        </p:txBody>
      </p:sp>
      <p:sp>
        <p:nvSpPr>
          <p:cNvPr id="100398" name="Rectangle 46"/>
          <p:cNvSpPr>
            <a:spLocks noChangeArrowheads="1"/>
          </p:cNvSpPr>
          <p:nvPr/>
        </p:nvSpPr>
        <p:spPr bwMode="auto">
          <a:xfrm>
            <a:off x="5191125" y="4481513"/>
            <a:ext cx="3287713" cy="609600"/>
          </a:xfrm>
          <a:prstGeom prst="rect">
            <a:avLst/>
          </a:prstGeom>
          <a:noFill/>
          <a:ln w="9525">
            <a:noFill/>
            <a:miter lim="800000"/>
            <a:headEnd/>
            <a:tailEnd/>
          </a:ln>
        </p:spPr>
        <p:txBody>
          <a:bodyPr wrap="none" lIns="0" tIns="0" rIns="0" bIns="0">
            <a:spAutoFit/>
          </a:bodyPr>
          <a:lstStyle/>
          <a:p>
            <a:pPr eaLnBrk="1" hangingPunct="1"/>
            <a:r>
              <a:rPr lang="en-US" sz="2000">
                <a:solidFill>
                  <a:srgbClr val="231F20"/>
                </a:solidFill>
                <a:latin typeface="Arial" pitchFamily="34" charset="0"/>
              </a:rPr>
              <a:t>Activated (phosphorylated)</a:t>
            </a:r>
          </a:p>
          <a:p>
            <a:pPr eaLnBrk="1" hangingPunct="1"/>
            <a:r>
              <a:rPr lang="en-US" sz="2000">
                <a:solidFill>
                  <a:srgbClr val="231F20"/>
                </a:solidFill>
                <a:latin typeface="Arial" pitchFamily="34" charset="0"/>
              </a:rPr>
              <a:t>myosin molecule</a:t>
            </a:r>
            <a:endParaRPr lang="en-US" sz="1800">
              <a:latin typeface="Arial" pitchFamily="34" charset="0"/>
            </a:endParaRPr>
          </a:p>
        </p:txBody>
      </p:sp>
      <p:sp>
        <p:nvSpPr>
          <p:cNvPr id="100399" name="Rectangle 47"/>
          <p:cNvSpPr>
            <a:spLocks noChangeArrowheads="1"/>
          </p:cNvSpPr>
          <p:nvPr/>
        </p:nvSpPr>
        <p:spPr bwMode="auto">
          <a:xfrm>
            <a:off x="1030288" y="1733550"/>
            <a:ext cx="3932237" cy="1219200"/>
          </a:xfrm>
          <a:prstGeom prst="rect">
            <a:avLst/>
          </a:prstGeom>
          <a:noFill/>
          <a:ln w="9525">
            <a:noFill/>
            <a:miter lim="800000"/>
            <a:headEnd/>
            <a:tailEnd/>
          </a:ln>
        </p:spPr>
        <p:txBody>
          <a:bodyPr wrap="none" lIns="0" tIns="0" rIns="0" bIns="0">
            <a:spAutoFit/>
          </a:bodyPr>
          <a:lstStyle/>
          <a:p>
            <a:pPr eaLnBrk="1" hangingPunct="1"/>
            <a:r>
              <a:rPr lang="en-US" sz="2000">
                <a:solidFill>
                  <a:srgbClr val="0092C8"/>
                </a:solidFill>
                <a:latin typeface="Arial" pitchFamily="34" charset="0"/>
              </a:rPr>
              <a:t>    The activated kinase enzymes</a:t>
            </a:r>
          </a:p>
          <a:p>
            <a:pPr eaLnBrk="1" hangingPunct="1"/>
            <a:r>
              <a:rPr lang="en-US" sz="2000">
                <a:solidFill>
                  <a:srgbClr val="0092C8"/>
                </a:solidFill>
                <a:latin typeface="Arial" pitchFamily="34" charset="0"/>
              </a:rPr>
              <a:t>catalyze transfer of phosphate</a:t>
            </a:r>
          </a:p>
          <a:p>
            <a:pPr eaLnBrk="1" hangingPunct="1"/>
            <a:r>
              <a:rPr lang="en-US" sz="2000">
                <a:solidFill>
                  <a:srgbClr val="0092C8"/>
                </a:solidFill>
                <a:latin typeface="Arial" pitchFamily="34" charset="0"/>
              </a:rPr>
              <a:t>to myosin, activating the myosin</a:t>
            </a:r>
          </a:p>
          <a:p>
            <a:pPr eaLnBrk="1" hangingPunct="1"/>
            <a:r>
              <a:rPr lang="en-US" sz="2000">
                <a:solidFill>
                  <a:srgbClr val="0092C8"/>
                </a:solidFill>
                <a:latin typeface="Arial" pitchFamily="34" charset="0"/>
              </a:rPr>
              <a:t>ATPases.</a:t>
            </a:r>
            <a:endParaRPr lang="en-US" sz="1800">
              <a:latin typeface="Arial" pitchFamily="34" charset="0"/>
            </a:endParaRPr>
          </a:p>
        </p:txBody>
      </p:sp>
      <p:sp>
        <p:nvSpPr>
          <p:cNvPr id="100400" name="Oval 48"/>
          <p:cNvSpPr>
            <a:spLocks noChangeArrowheads="1"/>
          </p:cNvSpPr>
          <p:nvPr/>
        </p:nvSpPr>
        <p:spPr bwMode="auto">
          <a:xfrm>
            <a:off x="925513" y="1703388"/>
            <a:ext cx="320675" cy="320675"/>
          </a:xfrm>
          <a:prstGeom prst="ellipse">
            <a:avLst/>
          </a:prstGeom>
          <a:solidFill>
            <a:schemeClr val="bg1"/>
          </a:solidFill>
          <a:ln w="15875">
            <a:solidFill>
              <a:srgbClr val="0093CA"/>
            </a:solidFill>
            <a:round/>
            <a:headEnd/>
            <a:tailEnd/>
          </a:ln>
          <a:effectLst/>
        </p:spPr>
        <p:txBody>
          <a:bodyPr wrap="none" anchor="ctr"/>
          <a:lstStyle/>
          <a:p>
            <a:pPr algn="ctr" eaLnBrk="1" hangingPunct="1"/>
            <a:r>
              <a:rPr lang="en-US" sz="2100" b="0">
                <a:solidFill>
                  <a:srgbClr val="0092C8"/>
                </a:solidFill>
                <a:latin typeface="Arial Black" pitchFamily="34" charset="0"/>
              </a:rPr>
              <a:t>4</a:t>
            </a:r>
            <a:endParaRPr lang="en-US" sz="2100" b="0">
              <a:latin typeface="Arial"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p:cNvSpPr>
          <p:nvPr/>
        </p:nvSpPr>
        <p:spPr bwMode="auto">
          <a:xfrm>
            <a:off x="7626350" y="6583363"/>
            <a:ext cx="1514475"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9.29, step 5</a:t>
            </a:r>
          </a:p>
        </p:txBody>
      </p:sp>
      <p:pic>
        <p:nvPicPr>
          <p:cNvPr id="101388" name="Picture 12"/>
          <p:cNvPicPr>
            <a:picLocks noChangeAspect="1" noChangeArrowheads="1"/>
          </p:cNvPicPr>
          <p:nvPr/>
        </p:nvPicPr>
        <p:blipFill>
          <a:blip r:embed="rId2" cstate="print"/>
          <a:srcRect/>
          <a:stretch>
            <a:fillRect/>
          </a:stretch>
        </p:blipFill>
        <p:spPr bwMode="auto">
          <a:xfrm>
            <a:off x="455613" y="585788"/>
            <a:ext cx="8231187" cy="5875337"/>
          </a:xfrm>
          <a:prstGeom prst="rect">
            <a:avLst/>
          </a:prstGeom>
          <a:noFill/>
        </p:spPr>
      </p:pic>
      <p:sp>
        <p:nvSpPr>
          <p:cNvPr id="101389" name="Freeform 13"/>
          <p:cNvSpPr>
            <a:spLocks/>
          </p:cNvSpPr>
          <p:nvPr/>
        </p:nvSpPr>
        <p:spPr bwMode="auto">
          <a:xfrm>
            <a:off x="2132013" y="2955925"/>
            <a:ext cx="177800" cy="527050"/>
          </a:xfrm>
          <a:custGeom>
            <a:avLst/>
            <a:gdLst/>
            <a:ahLst/>
            <a:cxnLst>
              <a:cxn ang="0">
                <a:pos x="108" y="0"/>
              </a:cxn>
              <a:cxn ang="0">
                <a:pos x="0" y="0"/>
              </a:cxn>
              <a:cxn ang="0">
                <a:pos x="0" y="332"/>
              </a:cxn>
              <a:cxn ang="0">
                <a:pos x="112" y="332"/>
              </a:cxn>
            </a:cxnLst>
            <a:rect l="0" t="0" r="r" b="b"/>
            <a:pathLst>
              <a:path w="112" h="332">
                <a:moveTo>
                  <a:pt x="108" y="0"/>
                </a:moveTo>
                <a:lnTo>
                  <a:pt x="0" y="0"/>
                </a:lnTo>
                <a:lnTo>
                  <a:pt x="0" y="332"/>
                </a:lnTo>
                <a:lnTo>
                  <a:pt x="112" y="332"/>
                </a:lnTo>
              </a:path>
            </a:pathLst>
          </a:custGeom>
          <a:noFill/>
          <a:ln w="22225">
            <a:solidFill>
              <a:srgbClr val="231F20"/>
            </a:solidFill>
            <a:prstDash val="solid"/>
            <a:round/>
            <a:headEnd/>
            <a:tailEnd/>
          </a:ln>
        </p:spPr>
        <p:txBody>
          <a:bodyPr/>
          <a:lstStyle/>
          <a:p>
            <a:endParaRPr lang="en-US"/>
          </a:p>
        </p:txBody>
      </p:sp>
      <p:sp>
        <p:nvSpPr>
          <p:cNvPr id="101390" name="Freeform 14"/>
          <p:cNvSpPr>
            <a:spLocks/>
          </p:cNvSpPr>
          <p:nvPr/>
        </p:nvSpPr>
        <p:spPr bwMode="auto">
          <a:xfrm>
            <a:off x="2132013" y="4037013"/>
            <a:ext cx="177800" cy="720725"/>
          </a:xfrm>
          <a:custGeom>
            <a:avLst/>
            <a:gdLst/>
            <a:ahLst/>
            <a:cxnLst>
              <a:cxn ang="0">
                <a:pos x="108" y="0"/>
              </a:cxn>
              <a:cxn ang="0">
                <a:pos x="0" y="0"/>
              </a:cxn>
              <a:cxn ang="0">
                <a:pos x="0" y="454"/>
              </a:cxn>
              <a:cxn ang="0">
                <a:pos x="112" y="454"/>
              </a:cxn>
            </a:cxnLst>
            <a:rect l="0" t="0" r="r" b="b"/>
            <a:pathLst>
              <a:path w="112" h="454">
                <a:moveTo>
                  <a:pt x="108" y="0"/>
                </a:moveTo>
                <a:lnTo>
                  <a:pt x="0" y="0"/>
                </a:lnTo>
                <a:lnTo>
                  <a:pt x="0" y="454"/>
                </a:lnTo>
                <a:lnTo>
                  <a:pt x="112" y="454"/>
                </a:lnTo>
              </a:path>
            </a:pathLst>
          </a:custGeom>
          <a:noFill/>
          <a:ln w="22225">
            <a:solidFill>
              <a:srgbClr val="231F20"/>
            </a:solidFill>
            <a:prstDash val="solid"/>
            <a:round/>
            <a:headEnd/>
            <a:tailEnd/>
          </a:ln>
        </p:spPr>
        <p:txBody>
          <a:bodyPr/>
          <a:lstStyle/>
          <a:p>
            <a:endParaRPr lang="en-US"/>
          </a:p>
        </p:txBody>
      </p:sp>
      <p:sp>
        <p:nvSpPr>
          <p:cNvPr id="101391" name="Line 15"/>
          <p:cNvSpPr>
            <a:spLocks noChangeShapeType="1"/>
          </p:cNvSpPr>
          <p:nvPr/>
        </p:nvSpPr>
        <p:spPr bwMode="auto">
          <a:xfrm flipH="1">
            <a:off x="1700213" y="3219450"/>
            <a:ext cx="425450" cy="1588"/>
          </a:xfrm>
          <a:prstGeom prst="line">
            <a:avLst/>
          </a:prstGeom>
          <a:noFill/>
          <a:ln w="22225">
            <a:solidFill>
              <a:srgbClr val="231F20"/>
            </a:solidFill>
            <a:round/>
            <a:headEnd/>
            <a:tailEnd/>
          </a:ln>
        </p:spPr>
        <p:txBody>
          <a:bodyPr/>
          <a:lstStyle/>
          <a:p>
            <a:endParaRPr lang="en-US"/>
          </a:p>
        </p:txBody>
      </p:sp>
      <p:sp>
        <p:nvSpPr>
          <p:cNvPr id="101392" name="Line 16"/>
          <p:cNvSpPr>
            <a:spLocks noChangeShapeType="1"/>
          </p:cNvSpPr>
          <p:nvPr/>
        </p:nvSpPr>
        <p:spPr bwMode="auto">
          <a:xfrm flipH="1">
            <a:off x="1798638" y="4398963"/>
            <a:ext cx="327025" cy="1587"/>
          </a:xfrm>
          <a:prstGeom prst="line">
            <a:avLst/>
          </a:prstGeom>
          <a:noFill/>
          <a:ln w="22225">
            <a:solidFill>
              <a:srgbClr val="231F20"/>
            </a:solidFill>
            <a:round/>
            <a:headEnd/>
            <a:tailEnd/>
          </a:ln>
        </p:spPr>
        <p:txBody>
          <a:bodyPr/>
          <a:lstStyle/>
          <a:p>
            <a:endParaRPr lang="en-US"/>
          </a:p>
        </p:txBody>
      </p:sp>
      <p:sp>
        <p:nvSpPr>
          <p:cNvPr id="101393" name="Rectangle 17"/>
          <p:cNvSpPr>
            <a:spLocks noChangeArrowheads="1"/>
          </p:cNvSpPr>
          <p:nvPr/>
        </p:nvSpPr>
        <p:spPr bwMode="auto">
          <a:xfrm>
            <a:off x="1277938" y="1401763"/>
            <a:ext cx="3787775" cy="866775"/>
          </a:xfrm>
          <a:prstGeom prst="rect">
            <a:avLst/>
          </a:prstGeom>
          <a:noFill/>
          <a:ln w="9525">
            <a:noFill/>
            <a:miter lim="800000"/>
            <a:headEnd/>
            <a:tailEnd/>
          </a:ln>
        </p:spPr>
        <p:txBody>
          <a:bodyPr wrap="none" lIns="0" tIns="0" rIns="0" bIns="0">
            <a:spAutoFit/>
          </a:bodyPr>
          <a:lstStyle/>
          <a:p>
            <a:pPr eaLnBrk="1" hangingPunct="1"/>
            <a:r>
              <a:rPr lang="en-US" sz="1900">
                <a:solidFill>
                  <a:srgbClr val="0092C8"/>
                </a:solidFill>
                <a:latin typeface="Arial" pitchFamily="34" charset="0"/>
              </a:rPr>
              <a:t>    Activated myosin forms cross</a:t>
            </a:r>
          </a:p>
          <a:p>
            <a:pPr eaLnBrk="1" hangingPunct="1"/>
            <a:r>
              <a:rPr lang="en-US" sz="1900">
                <a:solidFill>
                  <a:srgbClr val="0092C8"/>
                </a:solidFill>
                <a:latin typeface="Arial" pitchFamily="34" charset="0"/>
              </a:rPr>
              <a:t>bridges with actin of the thin</a:t>
            </a:r>
          </a:p>
          <a:p>
            <a:pPr eaLnBrk="1" hangingPunct="1"/>
            <a:r>
              <a:rPr lang="en-US" sz="1900">
                <a:solidFill>
                  <a:srgbClr val="0092C8"/>
                </a:solidFill>
                <a:latin typeface="Arial" pitchFamily="34" charset="0"/>
              </a:rPr>
              <a:t>filaments and shortening begins.</a:t>
            </a:r>
            <a:endParaRPr lang="en-US" sz="1800">
              <a:latin typeface="Arial" pitchFamily="34" charset="0"/>
            </a:endParaRPr>
          </a:p>
        </p:txBody>
      </p:sp>
      <p:sp>
        <p:nvSpPr>
          <p:cNvPr id="101394" name="Rectangle 18"/>
          <p:cNvSpPr>
            <a:spLocks noChangeArrowheads="1"/>
          </p:cNvSpPr>
          <p:nvPr/>
        </p:nvSpPr>
        <p:spPr bwMode="auto">
          <a:xfrm>
            <a:off x="1143000" y="3078163"/>
            <a:ext cx="927100" cy="577850"/>
          </a:xfrm>
          <a:prstGeom prst="rect">
            <a:avLst/>
          </a:prstGeom>
          <a:noFill/>
          <a:ln w="9525">
            <a:noFill/>
            <a:miter lim="800000"/>
            <a:headEnd/>
            <a:tailEnd/>
          </a:ln>
        </p:spPr>
        <p:txBody>
          <a:bodyPr wrap="none" lIns="0" tIns="0" rIns="0" bIns="0">
            <a:spAutoFit/>
          </a:bodyPr>
          <a:lstStyle/>
          <a:p>
            <a:pPr eaLnBrk="1" hangingPunct="1"/>
            <a:r>
              <a:rPr lang="en-US" sz="1900">
                <a:solidFill>
                  <a:srgbClr val="231F20"/>
                </a:solidFill>
                <a:latin typeface="Arial" pitchFamily="34" charset="0"/>
              </a:rPr>
              <a:t>Thin</a:t>
            </a:r>
          </a:p>
          <a:p>
            <a:pPr eaLnBrk="1" hangingPunct="1"/>
            <a:r>
              <a:rPr lang="en-US" sz="1900">
                <a:solidFill>
                  <a:srgbClr val="231F20"/>
                </a:solidFill>
                <a:latin typeface="Arial" pitchFamily="34" charset="0"/>
              </a:rPr>
              <a:t>filament</a:t>
            </a:r>
            <a:endParaRPr lang="en-US" sz="1800">
              <a:latin typeface="Arial" pitchFamily="34" charset="0"/>
            </a:endParaRPr>
          </a:p>
        </p:txBody>
      </p:sp>
      <p:sp>
        <p:nvSpPr>
          <p:cNvPr id="101395" name="Rectangle 19"/>
          <p:cNvSpPr>
            <a:spLocks noChangeArrowheads="1"/>
          </p:cNvSpPr>
          <p:nvPr/>
        </p:nvSpPr>
        <p:spPr bwMode="auto">
          <a:xfrm>
            <a:off x="1143000" y="4259263"/>
            <a:ext cx="927100" cy="577850"/>
          </a:xfrm>
          <a:prstGeom prst="rect">
            <a:avLst/>
          </a:prstGeom>
          <a:noFill/>
          <a:ln w="9525">
            <a:noFill/>
            <a:miter lim="800000"/>
            <a:headEnd/>
            <a:tailEnd/>
          </a:ln>
        </p:spPr>
        <p:txBody>
          <a:bodyPr wrap="none" lIns="0" tIns="0" rIns="0" bIns="0">
            <a:spAutoFit/>
          </a:bodyPr>
          <a:lstStyle/>
          <a:p>
            <a:pPr eaLnBrk="1" hangingPunct="1"/>
            <a:r>
              <a:rPr lang="en-US" sz="1900">
                <a:solidFill>
                  <a:srgbClr val="231F20"/>
                </a:solidFill>
                <a:latin typeface="Arial" pitchFamily="34" charset="0"/>
              </a:rPr>
              <a:t>Thick</a:t>
            </a:r>
          </a:p>
          <a:p>
            <a:pPr eaLnBrk="1" hangingPunct="1"/>
            <a:r>
              <a:rPr lang="en-US" sz="1900">
                <a:solidFill>
                  <a:srgbClr val="231F20"/>
                </a:solidFill>
                <a:latin typeface="Arial" pitchFamily="34" charset="0"/>
              </a:rPr>
              <a:t>filament</a:t>
            </a:r>
            <a:endParaRPr lang="en-US" sz="1800">
              <a:latin typeface="Arial" pitchFamily="34" charset="0"/>
            </a:endParaRPr>
          </a:p>
        </p:txBody>
      </p:sp>
      <p:sp>
        <p:nvSpPr>
          <p:cNvPr id="101396" name="Oval 20"/>
          <p:cNvSpPr>
            <a:spLocks noChangeArrowheads="1"/>
          </p:cNvSpPr>
          <p:nvPr/>
        </p:nvSpPr>
        <p:spPr bwMode="auto">
          <a:xfrm>
            <a:off x="1165225" y="1377950"/>
            <a:ext cx="320675" cy="320675"/>
          </a:xfrm>
          <a:prstGeom prst="ellipse">
            <a:avLst/>
          </a:prstGeom>
          <a:solidFill>
            <a:schemeClr val="bg1"/>
          </a:solidFill>
          <a:ln w="15875">
            <a:solidFill>
              <a:srgbClr val="0093CA"/>
            </a:solidFill>
            <a:round/>
            <a:headEnd/>
            <a:tailEnd/>
          </a:ln>
          <a:effectLst/>
        </p:spPr>
        <p:txBody>
          <a:bodyPr wrap="none" anchor="ctr"/>
          <a:lstStyle/>
          <a:p>
            <a:pPr algn="ctr" eaLnBrk="1" hangingPunct="1"/>
            <a:r>
              <a:rPr lang="en-US" sz="2100" b="0">
                <a:solidFill>
                  <a:srgbClr val="0092C8"/>
                </a:solidFill>
                <a:latin typeface="Arial Black" pitchFamily="34" charset="0"/>
              </a:rPr>
              <a:t>5</a:t>
            </a:r>
            <a:endParaRPr lang="en-US" sz="2100" b="0">
              <a:latin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8154988" y="6583363"/>
            <a:ext cx="989012" cy="274637"/>
          </a:xfrm>
          <a:prstGeom prst="rect">
            <a:avLst/>
          </a:prstGeom>
          <a:noFill/>
          <a:ln w="9525">
            <a:noFill/>
            <a:miter lim="800000"/>
            <a:headEnd/>
            <a:tailEnd/>
          </a:ln>
          <a:effectLst/>
        </p:spPr>
        <p:txBody>
          <a:bodyPr wrap="none">
            <a:spAutoFit/>
          </a:bodyPr>
          <a:lstStyle/>
          <a:p>
            <a:pPr algn="r"/>
            <a:r>
              <a:rPr lang="en-US" sz="1200">
                <a:latin typeface="Arial" pitchFamily="34" charset="0"/>
              </a:rPr>
              <a:t>Figure 9.29</a:t>
            </a:r>
          </a:p>
        </p:txBody>
      </p:sp>
      <p:pic>
        <p:nvPicPr>
          <p:cNvPr id="102412" name="Picture 12"/>
          <p:cNvPicPr>
            <a:picLocks noChangeAspect="1" noChangeArrowheads="1"/>
          </p:cNvPicPr>
          <p:nvPr/>
        </p:nvPicPr>
        <p:blipFill>
          <a:blip r:embed="rId2" cstate="print"/>
          <a:srcRect l="34581" r="34599"/>
          <a:stretch>
            <a:fillRect/>
          </a:stretch>
        </p:blipFill>
        <p:spPr bwMode="auto">
          <a:xfrm>
            <a:off x="3305175" y="490538"/>
            <a:ext cx="2536825" cy="5875337"/>
          </a:xfrm>
          <a:prstGeom prst="rect">
            <a:avLst/>
          </a:prstGeom>
          <a:noFill/>
        </p:spPr>
      </p:pic>
      <p:sp>
        <p:nvSpPr>
          <p:cNvPr id="102413" name="Rectangle 13"/>
          <p:cNvSpPr>
            <a:spLocks noChangeArrowheads="1"/>
          </p:cNvSpPr>
          <p:nvPr/>
        </p:nvSpPr>
        <p:spPr bwMode="auto">
          <a:xfrm>
            <a:off x="3552825" y="1360488"/>
            <a:ext cx="800100" cy="644525"/>
          </a:xfrm>
          <a:prstGeom prst="rect">
            <a:avLst/>
          </a:prstGeom>
          <a:noFill/>
          <a:ln w="9525">
            <a:noFill/>
            <a:miter lim="800000"/>
            <a:headEnd/>
            <a:tailEnd/>
          </a:ln>
        </p:spPr>
        <p:txBody>
          <a:bodyPr wrap="none" lIns="0" tIns="0" rIns="0" bIns="0">
            <a:spAutoFit/>
          </a:bodyPr>
          <a:lstStyle/>
          <a:p>
            <a:r>
              <a:rPr lang="en-US" sz="600">
                <a:solidFill>
                  <a:srgbClr val="0092C8"/>
                </a:solidFill>
                <a:latin typeface="Arial" pitchFamily="34" charset="0"/>
              </a:rPr>
              <a:t>    Calcium ions (Ca</a:t>
            </a:r>
            <a:r>
              <a:rPr lang="en-US" sz="600" baseline="30000">
                <a:solidFill>
                  <a:srgbClr val="0092C8"/>
                </a:solidFill>
                <a:latin typeface="Arial" pitchFamily="34" charset="0"/>
              </a:rPr>
              <a:t>2+</a:t>
            </a:r>
            <a:r>
              <a:rPr lang="en-US" sz="600">
                <a:solidFill>
                  <a:srgbClr val="0092C8"/>
                </a:solidFill>
                <a:latin typeface="Arial" pitchFamily="34" charset="0"/>
              </a:rPr>
              <a:t>)</a:t>
            </a:r>
          </a:p>
          <a:p>
            <a:r>
              <a:rPr lang="en-US" sz="600">
                <a:solidFill>
                  <a:srgbClr val="0092C8"/>
                </a:solidFill>
                <a:latin typeface="Arial" pitchFamily="34" charset="0"/>
              </a:rPr>
              <a:t>enter the cytosol from</a:t>
            </a:r>
          </a:p>
          <a:p>
            <a:r>
              <a:rPr lang="en-US" sz="600">
                <a:solidFill>
                  <a:srgbClr val="0092C8"/>
                </a:solidFill>
                <a:latin typeface="Arial" pitchFamily="34" charset="0"/>
              </a:rPr>
              <a:t>the ECF via voltage-</a:t>
            </a:r>
          </a:p>
          <a:p>
            <a:r>
              <a:rPr lang="en-US" sz="600">
                <a:solidFill>
                  <a:srgbClr val="0092C8"/>
                </a:solidFill>
                <a:latin typeface="Arial" pitchFamily="34" charset="0"/>
              </a:rPr>
              <a:t>dependent or voltage-</a:t>
            </a:r>
          </a:p>
          <a:p>
            <a:r>
              <a:rPr lang="en-US" sz="600">
                <a:solidFill>
                  <a:srgbClr val="0092C8"/>
                </a:solidFill>
                <a:latin typeface="Arial" pitchFamily="34" charset="0"/>
              </a:rPr>
              <a:t>independent Ca</a:t>
            </a:r>
            <a:r>
              <a:rPr lang="en-US" sz="600" baseline="30000">
                <a:solidFill>
                  <a:srgbClr val="0092C8"/>
                </a:solidFill>
                <a:latin typeface="Arial" pitchFamily="34" charset="0"/>
              </a:rPr>
              <a:t>2+</a:t>
            </a:r>
            <a:endParaRPr lang="en-US" sz="600">
              <a:solidFill>
                <a:srgbClr val="0092C8"/>
              </a:solidFill>
              <a:latin typeface="Arial" pitchFamily="34" charset="0"/>
            </a:endParaRPr>
          </a:p>
          <a:p>
            <a:r>
              <a:rPr lang="en-US" sz="600">
                <a:solidFill>
                  <a:srgbClr val="0092C8"/>
                </a:solidFill>
                <a:latin typeface="Arial" pitchFamily="34" charset="0"/>
              </a:rPr>
              <a:t>channels, or from</a:t>
            </a:r>
          </a:p>
          <a:p>
            <a:r>
              <a:rPr lang="en-US" sz="600">
                <a:solidFill>
                  <a:srgbClr val="0092C8"/>
                </a:solidFill>
                <a:latin typeface="Arial" pitchFamily="34" charset="0"/>
              </a:rPr>
              <a:t>the scant SR.</a:t>
            </a:r>
            <a:endParaRPr lang="en-US" sz="600">
              <a:latin typeface="Arial" pitchFamily="34" charset="0"/>
            </a:endParaRPr>
          </a:p>
        </p:txBody>
      </p:sp>
      <p:sp>
        <p:nvSpPr>
          <p:cNvPr id="102414" name="Freeform 14"/>
          <p:cNvSpPr>
            <a:spLocks/>
          </p:cNvSpPr>
          <p:nvPr/>
        </p:nvSpPr>
        <p:spPr bwMode="auto">
          <a:xfrm>
            <a:off x="3821113" y="5287963"/>
            <a:ext cx="57150" cy="161925"/>
          </a:xfrm>
          <a:custGeom>
            <a:avLst/>
            <a:gdLst/>
            <a:ahLst/>
            <a:cxnLst>
              <a:cxn ang="0">
                <a:pos x="34" y="0"/>
              </a:cxn>
              <a:cxn ang="0">
                <a:pos x="0" y="0"/>
              </a:cxn>
              <a:cxn ang="0">
                <a:pos x="0" y="102"/>
              </a:cxn>
              <a:cxn ang="0">
                <a:pos x="36" y="102"/>
              </a:cxn>
            </a:cxnLst>
            <a:rect l="0" t="0" r="r" b="b"/>
            <a:pathLst>
              <a:path w="36" h="102">
                <a:moveTo>
                  <a:pt x="34" y="0"/>
                </a:moveTo>
                <a:lnTo>
                  <a:pt x="0" y="0"/>
                </a:lnTo>
                <a:lnTo>
                  <a:pt x="0" y="102"/>
                </a:lnTo>
                <a:lnTo>
                  <a:pt x="36" y="102"/>
                </a:lnTo>
              </a:path>
            </a:pathLst>
          </a:custGeom>
          <a:noFill/>
          <a:ln w="6350">
            <a:solidFill>
              <a:srgbClr val="231F20"/>
            </a:solidFill>
            <a:prstDash val="solid"/>
            <a:round/>
            <a:headEnd/>
            <a:tailEnd/>
          </a:ln>
        </p:spPr>
        <p:txBody>
          <a:bodyPr/>
          <a:lstStyle/>
          <a:p>
            <a:endParaRPr lang="en-US"/>
          </a:p>
        </p:txBody>
      </p:sp>
      <p:sp>
        <p:nvSpPr>
          <p:cNvPr id="102415" name="Freeform 15"/>
          <p:cNvSpPr>
            <a:spLocks/>
          </p:cNvSpPr>
          <p:nvPr/>
        </p:nvSpPr>
        <p:spPr bwMode="auto">
          <a:xfrm>
            <a:off x="3821113" y="5618163"/>
            <a:ext cx="57150" cy="222250"/>
          </a:xfrm>
          <a:custGeom>
            <a:avLst/>
            <a:gdLst/>
            <a:ahLst/>
            <a:cxnLst>
              <a:cxn ang="0">
                <a:pos x="34" y="0"/>
              </a:cxn>
              <a:cxn ang="0">
                <a:pos x="0" y="0"/>
              </a:cxn>
              <a:cxn ang="0">
                <a:pos x="0" y="140"/>
              </a:cxn>
              <a:cxn ang="0">
                <a:pos x="36" y="140"/>
              </a:cxn>
            </a:cxnLst>
            <a:rect l="0" t="0" r="r" b="b"/>
            <a:pathLst>
              <a:path w="36" h="140">
                <a:moveTo>
                  <a:pt x="34" y="0"/>
                </a:moveTo>
                <a:lnTo>
                  <a:pt x="0" y="0"/>
                </a:lnTo>
                <a:lnTo>
                  <a:pt x="0" y="140"/>
                </a:lnTo>
                <a:lnTo>
                  <a:pt x="36" y="140"/>
                </a:lnTo>
              </a:path>
            </a:pathLst>
          </a:custGeom>
          <a:noFill/>
          <a:ln w="6350">
            <a:solidFill>
              <a:srgbClr val="231F20"/>
            </a:solidFill>
            <a:prstDash val="solid"/>
            <a:round/>
            <a:headEnd/>
            <a:tailEnd/>
          </a:ln>
        </p:spPr>
        <p:txBody>
          <a:bodyPr/>
          <a:lstStyle/>
          <a:p>
            <a:endParaRPr lang="en-US"/>
          </a:p>
        </p:txBody>
      </p:sp>
      <p:sp>
        <p:nvSpPr>
          <p:cNvPr id="102416" name="Line 16"/>
          <p:cNvSpPr>
            <a:spLocks noChangeShapeType="1"/>
          </p:cNvSpPr>
          <p:nvPr/>
        </p:nvSpPr>
        <p:spPr bwMode="auto">
          <a:xfrm flipH="1">
            <a:off x="3690938" y="5367338"/>
            <a:ext cx="130175" cy="1587"/>
          </a:xfrm>
          <a:prstGeom prst="line">
            <a:avLst/>
          </a:prstGeom>
          <a:noFill/>
          <a:ln w="6350">
            <a:solidFill>
              <a:srgbClr val="231F20"/>
            </a:solidFill>
            <a:round/>
            <a:headEnd/>
            <a:tailEnd/>
          </a:ln>
        </p:spPr>
        <p:txBody>
          <a:bodyPr/>
          <a:lstStyle/>
          <a:p>
            <a:endParaRPr lang="en-US"/>
          </a:p>
        </p:txBody>
      </p:sp>
      <p:sp>
        <p:nvSpPr>
          <p:cNvPr id="102417" name="Line 17"/>
          <p:cNvSpPr>
            <a:spLocks noChangeShapeType="1"/>
          </p:cNvSpPr>
          <p:nvPr/>
        </p:nvSpPr>
        <p:spPr bwMode="auto">
          <a:xfrm flipH="1">
            <a:off x="3719513" y="5729288"/>
            <a:ext cx="101600" cy="1587"/>
          </a:xfrm>
          <a:prstGeom prst="line">
            <a:avLst/>
          </a:prstGeom>
          <a:noFill/>
          <a:ln w="6350">
            <a:solidFill>
              <a:srgbClr val="231F20"/>
            </a:solidFill>
            <a:round/>
            <a:headEnd/>
            <a:tailEnd/>
          </a:ln>
        </p:spPr>
        <p:txBody>
          <a:bodyPr/>
          <a:lstStyle/>
          <a:p>
            <a:endParaRPr lang="en-US"/>
          </a:p>
        </p:txBody>
      </p:sp>
      <p:sp>
        <p:nvSpPr>
          <p:cNvPr id="102418" name="Line 18"/>
          <p:cNvSpPr>
            <a:spLocks noChangeShapeType="1"/>
          </p:cNvSpPr>
          <p:nvPr/>
        </p:nvSpPr>
        <p:spPr bwMode="auto">
          <a:xfrm flipV="1">
            <a:off x="5365750" y="812800"/>
            <a:ext cx="1588" cy="120650"/>
          </a:xfrm>
          <a:prstGeom prst="line">
            <a:avLst/>
          </a:prstGeom>
          <a:noFill/>
          <a:ln w="6350">
            <a:solidFill>
              <a:srgbClr val="231F20"/>
            </a:solidFill>
            <a:round/>
            <a:headEnd/>
            <a:tailEnd/>
          </a:ln>
        </p:spPr>
        <p:txBody>
          <a:bodyPr/>
          <a:lstStyle/>
          <a:p>
            <a:endParaRPr lang="en-US"/>
          </a:p>
        </p:txBody>
      </p:sp>
      <p:sp>
        <p:nvSpPr>
          <p:cNvPr id="102419" name="Line 19"/>
          <p:cNvSpPr>
            <a:spLocks noChangeShapeType="1"/>
          </p:cNvSpPr>
          <p:nvPr/>
        </p:nvSpPr>
        <p:spPr bwMode="auto">
          <a:xfrm>
            <a:off x="5403850" y="1847850"/>
            <a:ext cx="1588" cy="269875"/>
          </a:xfrm>
          <a:prstGeom prst="line">
            <a:avLst/>
          </a:prstGeom>
          <a:noFill/>
          <a:ln w="6350">
            <a:solidFill>
              <a:srgbClr val="231F20"/>
            </a:solidFill>
            <a:round/>
            <a:headEnd/>
            <a:tailEnd/>
          </a:ln>
        </p:spPr>
        <p:txBody>
          <a:bodyPr/>
          <a:lstStyle/>
          <a:p>
            <a:endParaRPr lang="en-US"/>
          </a:p>
        </p:txBody>
      </p:sp>
      <p:sp>
        <p:nvSpPr>
          <p:cNvPr id="102420" name="Line 20"/>
          <p:cNvSpPr>
            <a:spLocks noChangeShapeType="1"/>
          </p:cNvSpPr>
          <p:nvPr/>
        </p:nvSpPr>
        <p:spPr bwMode="auto">
          <a:xfrm>
            <a:off x="5130800" y="2489200"/>
            <a:ext cx="111125" cy="1588"/>
          </a:xfrm>
          <a:prstGeom prst="line">
            <a:avLst/>
          </a:prstGeom>
          <a:noFill/>
          <a:ln w="6350">
            <a:solidFill>
              <a:srgbClr val="231F20"/>
            </a:solidFill>
            <a:round/>
            <a:headEnd/>
            <a:tailEnd/>
          </a:ln>
        </p:spPr>
        <p:txBody>
          <a:bodyPr/>
          <a:lstStyle/>
          <a:p>
            <a:endParaRPr lang="en-US"/>
          </a:p>
        </p:txBody>
      </p:sp>
      <p:sp>
        <p:nvSpPr>
          <p:cNvPr id="102421" name="Rectangle 21"/>
          <p:cNvSpPr>
            <a:spLocks noChangeArrowheads="1"/>
          </p:cNvSpPr>
          <p:nvPr/>
        </p:nvSpPr>
        <p:spPr bwMode="auto">
          <a:xfrm>
            <a:off x="5038725" y="3602038"/>
            <a:ext cx="152400"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ATP</a:t>
            </a:r>
            <a:endParaRPr lang="en-US" sz="1800">
              <a:latin typeface="Arial" pitchFamily="34" charset="0"/>
            </a:endParaRPr>
          </a:p>
        </p:txBody>
      </p:sp>
      <p:sp>
        <p:nvSpPr>
          <p:cNvPr id="102422" name="Rectangle 22"/>
          <p:cNvSpPr>
            <a:spLocks noChangeArrowheads="1"/>
          </p:cNvSpPr>
          <p:nvPr/>
        </p:nvSpPr>
        <p:spPr bwMode="auto">
          <a:xfrm>
            <a:off x="5435600" y="4148138"/>
            <a:ext cx="65088" cy="92075"/>
          </a:xfrm>
          <a:prstGeom prst="rect">
            <a:avLst/>
          </a:prstGeom>
          <a:noFill/>
          <a:ln w="9525">
            <a:noFill/>
            <a:miter lim="800000"/>
            <a:headEnd/>
            <a:tailEnd/>
          </a:ln>
        </p:spPr>
        <p:txBody>
          <a:bodyPr wrap="none" lIns="0" tIns="0" rIns="0" bIns="0">
            <a:spAutoFit/>
          </a:bodyPr>
          <a:lstStyle/>
          <a:p>
            <a:r>
              <a:rPr lang="en-US" sz="600">
                <a:solidFill>
                  <a:srgbClr val="FFFFFF"/>
                </a:solidFill>
                <a:latin typeface="Arial" pitchFamily="34" charset="0"/>
              </a:rPr>
              <a:t>P</a:t>
            </a:r>
            <a:r>
              <a:rPr lang="en-US" sz="400" i="1">
                <a:solidFill>
                  <a:srgbClr val="FFFFFF"/>
                </a:solidFill>
                <a:latin typeface="Arial" pitchFamily="34" charset="0"/>
              </a:rPr>
              <a:t>i</a:t>
            </a:r>
            <a:endParaRPr lang="en-US" sz="1800">
              <a:latin typeface="Arial" pitchFamily="34" charset="0"/>
            </a:endParaRPr>
          </a:p>
        </p:txBody>
      </p:sp>
      <p:sp>
        <p:nvSpPr>
          <p:cNvPr id="102423" name="Rectangle 23"/>
          <p:cNvSpPr>
            <a:spLocks noChangeArrowheads="1"/>
          </p:cNvSpPr>
          <p:nvPr/>
        </p:nvSpPr>
        <p:spPr bwMode="auto">
          <a:xfrm>
            <a:off x="5356225" y="4265613"/>
            <a:ext cx="65088" cy="92075"/>
          </a:xfrm>
          <a:prstGeom prst="rect">
            <a:avLst/>
          </a:prstGeom>
          <a:noFill/>
          <a:ln w="9525">
            <a:noFill/>
            <a:miter lim="800000"/>
            <a:headEnd/>
            <a:tailEnd/>
          </a:ln>
        </p:spPr>
        <p:txBody>
          <a:bodyPr wrap="none" lIns="0" tIns="0" rIns="0" bIns="0">
            <a:spAutoFit/>
          </a:bodyPr>
          <a:lstStyle/>
          <a:p>
            <a:r>
              <a:rPr lang="en-US" sz="600">
                <a:solidFill>
                  <a:srgbClr val="FFFFFF"/>
                </a:solidFill>
                <a:latin typeface="Arial" pitchFamily="34" charset="0"/>
              </a:rPr>
              <a:t>P</a:t>
            </a:r>
            <a:r>
              <a:rPr lang="en-US" sz="400" i="1">
                <a:solidFill>
                  <a:srgbClr val="FFFFFF"/>
                </a:solidFill>
                <a:latin typeface="Arial" pitchFamily="34" charset="0"/>
              </a:rPr>
              <a:t>i</a:t>
            </a:r>
            <a:endParaRPr lang="en-US" sz="1800">
              <a:latin typeface="Arial" pitchFamily="34" charset="0"/>
            </a:endParaRPr>
          </a:p>
        </p:txBody>
      </p:sp>
      <p:sp>
        <p:nvSpPr>
          <p:cNvPr id="102424" name="Rectangle 24"/>
          <p:cNvSpPr>
            <a:spLocks noChangeArrowheads="1"/>
          </p:cNvSpPr>
          <p:nvPr/>
        </p:nvSpPr>
        <p:spPr bwMode="auto">
          <a:xfrm>
            <a:off x="3530600" y="544513"/>
            <a:ext cx="862013"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Extracellular fluid (ECF)</a:t>
            </a:r>
            <a:endParaRPr lang="en-US" sz="1800">
              <a:latin typeface="Arial" pitchFamily="34" charset="0"/>
            </a:endParaRPr>
          </a:p>
        </p:txBody>
      </p:sp>
      <p:sp>
        <p:nvSpPr>
          <p:cNvPr id="102425" name="Rectangle 25"/>
          <p:cNvSpPr>
            <a:spLocks noChangeArrowheads="1"/>
          </p:cNvSpPr>
          <p:nvPr/>
        </p:nvSpPr>
        <p:spPr bwMode="auto">
          <a:xfrm>
            <a:off x="5038725" y="3827463"/>
            <a:ext cx="161925"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ADP</a:t>
            </a:r>
            <a:endParaRPr lang="en-US" sz="1800">
              <a:latin typeface="Arial" pitchFamily="34" charset="0"/>
            </a:endParaRPr>
          </a:p>
        </p:txBody>
      </p:sp>
      <p:sp>
        <p:nvSpPr>
          <p:cNvPr id="102426" name="Rectangle 26"/>
          <p:cNvSpPr>
            <a:spLocks noChangeArrowheads="1"/>
          </p:cNvSpPr>
          <p:nvPr/>
        </p:nvSpPr>
        <p:spPr bwMode="auto">
          <a:xfrm>
            <a:off x="4311650" y="658813"/>
            <a:ext cx="157163"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Ca</a:t>
            </a:r>
            <a:r>
              <a:rPr lang="en-US" sz="600" baseline="30000">
                <a:solidFill>
                  <a:srgbClr val="231F20"/>
                </a:solidFill>
                <a:latin typeface="Arial" pitchFamily="34" charset="0"/>
              </a:rPr>
              <a:t>2+</a:t>
            </a:r>
            <a:endParaRPr lang="en-US" sz="1800">
              <a:latin typeface="Arial" pitchFamily="34" charset="0"/>
            </a:endParaRPr>
          </a:p>
        </p:txBody>
      </p:sp>
      <p:sp>
        <p:nvSpPr>
          <p:cNvPr id="102427" name="Rectangle 27"/>
          <p:cNvSpPr>
            <a:spLocks noChangeArrowheads="1"/>
          </p:cNvSpPr>
          <p:nvPr/>
        </p:nvSpPr>
        <p:spPr bwMode="auto">
          <a:xfrm>
            <a:off x="5499100" y="1662113"/>
            <a:ext cx="157163"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Ca</a:t>
            </a:r>
            <a:r>
              <a:rPr lang="en-US" sz="600" baseline="30000">
                <a:solidFill>
                  <a:srgbClr val="231F20"/>
                </a:solidFill>
                <a:latin typeface="Arial" pitchFamily="34" charset="0"/>
              </a:rPr>
              <a:t>2+</a:t>
            </a:r>
            <a:endParaRPr lang="en-US" sz="600">
              <a:latin typeface="Arial" pitchFamily="34" charset="0"/>
            </a:endParaRPr>
          </a:p>
        </p:txBody>
      </p:sp>
      <p:sp>
        <p:nvSpPr>
          <p:cNvPr id="102428" name="Rectangle 28"/>
          <p:cNvSpPr>
            <a:spLocks noChangeArrowheads="1"/>
          </p:cNvSpPr>
          <p:nvPr/>
        </p:nvSpPr>
        <p:spPr bwMode="auto">
          <a:xfrm>
            <a:off x="5260975" y="2452688"/>
            <a:ext cx="157163"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Ca</a:t>
            </a:r>
            <a:r>
              <a:rPr lang="en-US" sz="600" baseline="30000">
                <a:solidFill>
                  <a:srgbClr val="231F20"/>
                </a:solidFill>
                <a:latin typeface="Arial" pitchFamily="34" charset="0"/>
              </a:rPr>
              <a:t>2+</a:t>
            </a:r>
          </a:p>
        </p:txBody>
      </p:sp>
      <p:sp>
        <p:nvSpPr>
          <p:cNvPr id="102429" name="Rectangle 29"/>
          <p:cNvSpPr>
            <a:spLocks noChangeArrowheads="1"/>
          </p:cNvSpPr>
          <p:nvPr/>
        </p:nvSpPr>
        <p:spPr bwMode="auto">
          <a:xfrm>
            <a:off x="5045075" y="725488"/>
            <a:ext cx="676275"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Plasma membrane</a:t>
            </a:r>
            <a:endParaRPr lang="en-US" sz="1800">
              <a:latin typeface="Arial" pitchFamily="34" charset="0"/>
            </a:endParaRPr>
          </a:p>
        </p:txBody>
      </p:sp>
      <p:sp>
        <p:nvSpPr>
          <p:cNvPr id="102430" name="Rectangle 30"/>
          <p:cNvSpPr>
            <a:spLocks noChangeArrowheads="1"/>
          </p:cNvSpPr>
          <p:nvPr/>
        </p:nvSpPr>
        <p:spPr bwMode="auto">
          <a:xfrm>
            <a:off x="5181600" y="2122488"/>
            <a:ext cx="496888" cy="184150"/>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Sarcoplasmic</a:t>
            </a:r>
          </a:p>
          <a:p>
            <a:r>
              <a:rPr lang="en-US" sz="600">
                <a:solidFill>
                  <a:srgbClr val="231F20"/>
                </a:solidFill>
                <a:latin typeface="Arial" pitchFamily="34" charset="0"/>
              </a:rPr>
              <a:t>reticulum</a:t>
            </a:r>
            <a:endParaRPr lang="en-US" sz="1800">
              <a:latin typeface="Arial" pitchFamily="34" charset="0"/>
            </a:endParaRPr>
          </a:p>
        </p:txBody>
      </p:sp>
      <p:sp>
        <p:nvSpPr>
          <p:cNvPr id="102431" name="Rectangle 31"/>
          <p:cNvSpPr>
            <a:spLocks noChangeArrowheads="1"/>
          </p:cNvSpPr>
          <p:nvPr/>
        </p:nvSpPr>
        <p:spPr bwMode="auto">
          <a:xfrm>
            <a:off x="3654425" y="2697163"/>
            <a:ext cx="704850"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Inactive calmodulin</a:t>
            </a:r>
            <a:endParaRPr lang="en-US" sz="1800">
              <a:latin typeface="Arial" pitchFamily="34" charset="0"/>
            </a:endParaRPr>
          </a:p>
        </p:txBody>
      </p:sp>
      <p:sp>
        <p:nvSpPr>
          <p:cNvPr id="102432" name="Rectangle 32"/>
          <p:cNvSpPr>
            <a:spLocks noChangeArrowheads="1"/>
          </p:cNvSpPr>
          <p:nvPr/>
        </p:nvSpPr>
        <p:spPr bwMode="auto">
          <a:xfrm>
            <a:off x="4229100" y="3373438"/>
            <a:ext cx="542925"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Inactive kinase</a:t>
            </a:r>
            <a:endParaRPr lang="en-US" sz="1800">
              <a:latin typeface="Arial" pitchFamily="34" charset="0"/>
            </a:endParaRPr>
          </a:p>
        </p:txBody>
      </p:sp>
      <p:sp>
        <p:nvSpPr>
          <p:cNvPr id="102433" name="Rectangle 33"/>
          <p:cNvSpPr>
            <a:spLocks noChangeArrowheads="1"/>
          </p:cNvSpPr>
          <p:nvPr/>
        </p:nvSpPr>
        <p:spPr bwMode="auto">
          <a:xfrm>
            <a:off x="3987800" y="4427538"/>
            <a:ext cx="617538" cy="184150"/>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Inactive</a:t>
            </a:r>
          </a:p>
          <a:p>
            <a:r>
              <a:rPr lang="en-US" sz="600">
                <a:solidFill>
                  <a:srgbClr val="231F20"/>
                </a:solidFill>
                <a:latin typeface="Arial" pitchFamily="34" charset="0"/>
              </a:rPr>
              <a:t>myosin molecule</a:t>
            </a:r>
            <a:endParaRPr lang="en-US" sz="1800">
              <a:latin typeface="Arial" pitchFamily="34" charset="0"/>
            </a:endParaRPr>
          </a:p>
        </p:txBody>
      </p:sp>
      <p:sp>
        <p:nvSpPr>
          <p:cNvPr id="102434" name="Rectangle 34"/>
          <p:cNvSpPr>
            <a:spLocks noChangeArrowheads="1"/>
          </p:cNvSpPr>
          <p:nvPr/>
        </p:nvSpPr>
        <p:spPr bwMode="auto">
          <a:xfrm>
            <a:off x="4752975" y="4427538"/>
            <a:ext cx="985838" cy="184150"/>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Activated (phosphorylated)</a:t>
            </a:r>
          </a:p>
          <a:p>
            <a:r>
              <a:rPr lang="en-US" sz="600">
                <a:solidFill>
                  <a:srgbClr val="231F20"/>
                </a:solidFill>
                <a:latin typeface="Arial" pitchFamily="34" charset="0"/>
              </a:rPr>
              <a:t>myosin molecule</a:t>
            </a:r>
            <a:endParaRPr lang="en-US" sz="1800">
              <a:latin typeface="Arial" pitchFamily="34" charset="0"/>
            </a:endParaRPr>
          </a:p>
        </p:txBody>
      </p:sp>
      <p:sp>
        <p:nvSpPr>
          <p:cNvPr id="102435" name="Rectangle 35"/>
          <p:cNvSpPr>
            <a:spLocks noChangeArrowheads="1"/>
          </p:cNvSpPr>
          <p:nvPr/>
        </p:nvSpPr>
        <p:spPr bwMode="auto">
          <a:xfrm>
            <a:off x="4867275" y="3373438"/>
            <a:ext cx="603250"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Activated kinase</a:t>
            </a:r>
            <a:endParaRPr lang="en-US" sz="1800">
              <a:latin typeface="Arial" pitchFamily="34" charset="0"/>
            </a:endParaRPr>
          </a:p>
        </p:txBody>
      </p:sp>
      <p:sp>
        <p:nvSpPr>
          <p:cNvPr id="102436" name="Rectangle 36"/>
          <p:cNvSpPr>
            <a:spLocks noChangeArrowheads="1"/>
          </p:cNvSpPr>
          <p:nvPr/>
        </p:nvSpPr>
        <p:spPr bwMode="auto">
          <a:xfrm>
            <a:off x="4889500" y="2697163"/>
            <a:ext cx="765175"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Activated calmodulin</a:t>
            </a:r>
            <a:endParaRPr lang="en-US" sz="1800">
              <a:latin typeface="Arial" pitchFamily="34" charset="0"/>
            </a:endParaRPr>
          </a:p>
        </p:txBody>
      </p:sp>
      <p:sp>
        <p:nvSpPr>
          <p:cNvPr id="102437" name="Rectangle 37"/>
          <p:cNvSpPr>
            <a:spLocks noChangeArrowheads="1"/>
          </p:cNvSpPr>
          <p:nvPr/>
        </p:nvSpPr>
        <p:spPr bwMode="auto">
          <a:xfrm>
            <a:off x="3530600" y="1169988"/>
            <a:ext cx="390525" cy="92075"/>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Cytoplasm</a:t>
            </a:r>
            <a:endParaRPr lang="en-US" sz="1800">
              <a:latin typeface="Arial" pitchFamily="34" charset="0"/>
            </a:endParaRPr>
          </a:p>
        </p:txBody>
      </p:sp>
      <p:sp>
        <p:nvSpPr>
          <p:cNvPr id="102438" name="Rectangle 38"/>
          <p:cNvSpPr>
            <a:spLocks noChangeArrowheads="1"/>
          </p:cNvSpPr>
          <p:nvPr/>
        </p:nvSpPr>
        <p:spPr bwMode="auto">
          <a:xfrm>
            <a:off x="3549650" y="2157413"/>
            <a:ext cx="769938" cy="184150"/>
          </a:xfrm>
          <a:prstGeom prst="rect">
            <a:avLst/>
          </a:prstGeom>
          <a:noFill/>
          <a:ln w="9525">
            <a:noFill/>
            <a:miter lim="800000"/>
            <a:headEnd/>
            <a:tailEnd/>
          </a:ln>
        </p:spPr>
        <p:txBody>
          <a:bodyPr wrap="none" lIns="0" tIns="0" rIns="0" bIns="0">
            <a:spAutoFit/>
          </a:bodyPr>
          <a:lstStyle/>
          <a:p>
            <a:r>
              <a:rPr lang="en-US" sz="600">
                <a:solidFill>
                  <a:srgbClr val="0092C8"/>
                </a:solidFill>
                <a:latin typeface="Arial" pitchFamily="34" charset="0"/>
              </a:rPr>
              <a:t>    Ca</a:t>
            </a:r>
            <a:r>
              <a:rPr lang="en-US" sz="600" baseline="30000">
                <a:solidFill>
                  <a:srgbClr val="0092C8"/>
                </a:solidFill>
                <a:latin typeface="Arial" pitchFamily="34" charset="0"/>
              </a:rPr>
              <a:t>2+</a:t>
            </a:r>
            <a:r>
              <a:rPr lang="en-US" sz="600">
                <a:solidFill>
                  <a:srgbClr val="0092C8"/>
                </a:solidFill>
                <a:latin typeface="Arial" pitchFamily="34" charset="0"/>
              </a:rPr>
              <a:t> binds to and</a:t>
            </a:r>
          </a:p>
          <a:p>
            <a:r>
              <a:rPr lang="en-US" sz="600">
                <a:solidFill>
                  <a:srgbClr val="0092C8"/>
                </a:solidFill>
                <a:latin typeface="Arial" pitchFamily="34" charset="0"/>
              </a:rPr>
              <a:t>activates calmodulin.</a:t>
            </a:r>
            <a:endParaRPr lang="en-US" sz="600">
              <a:latin typeface="Arial" pitchFamily="34" charset="0"/>
            </a:endParaRPr>
          </a:p>
        </p:txBody>
      </p:sp>
      <p:sp>
        <p:nvSpPr>
          <p:cNvPr id="102439" name="Rectangle 39"/>
          <p:cNvSpPr>
            <a:spLocks noChangeArrowheads="1"/>
          </p:cNvSpPr>
          <p:nvPr/>
        </p:nvSpPr>
        <p:spPr bwMode="auto">
          <a:xfrm>
            <a:off x="3552825" y="3021013"/>
            <a:ext cx="847725" cy="368300"/>
          </a:xfrm>
          <a:prstGeom prst="rect">
            <a:avLst/>
          </a:prstGeom>
          <a:noFill/>
          <a:ln w="9525">
            <a:noFill/>
            <a:miter lim="800000"/>
            <a:headEnd/>
            <a:tailEnd/>
          </a:ln>
        </p:spPr>
        <p:txBody>
          <a:bodyPr wrap="none" lIns="0" tIns="0" rIns="0" bIns="0">
            <a:spAutoFit/>
          </a:bodyPr>
          <a:lstStyle/>
          <a:p>
            <a:r>
              <a:rPr lang="en-US" sz="600">
                <a:solidFill>
                  <a:srgbClr val="0092C8"/>
                </a:solidFill>
                <a:latin typeface="Arial" pitchFamily="34" charset="0"/>
              </a:rPr>
              <a:t>    Activated calmodulin</a:t>
            </a:r>
          </a:p>
          <a:p>
            <a:r>
              <a:rPr lang="en-US" sz="600">
                <a:solidFill>
                  <a:srgbClr val="0092C8"/>
                </a:solidFill>
                <a:latin typeface="Arial" pitchFamily="34" charset="0"/>
              </a:rPr>
              <a:t>activates the myosin</a:t>
            </a:r>
          </a:p>
          <a:p>
            <a:r>
              <a:rPr lang="en-US" sz="600">
                <a:solidFill>
                  <a:srgbClr val="0092C8"/>
                </a:solidFill>
                <a:latin typeface="Arial" pitchFamily="34" charset="0"/>
              </a:rPr>
              <a:t>light chain kinase</a:t>
            </a:r>
          </a:p>
          <a:p>
            <a:r>
              <a:rPr lang="en-US" sz="600">
                <a:solidFill>
                  <a:srgbClr val="0092C8"/>
                </a:solidFill>
                <a:latin typeface="Arial" pitchFamily="34" charset="0"/>
              </a:rPr>
              <a:t>enzymes.</a:t>
            </a:r>
            <a:endParaRPr lang="en-US" sz="1800">
              <a:latin typeface="Arial" pitchFamily="34" charset="0"/>
            </a:endParaRPr>
          </a:p>
        </p:txBody>
      </p:sp>
      <p:sp>
        <p:nvSpPr>
          <p:cNvPr id="102440" name="Rectangle 40"/>
          <p:cNvSpPr>
            <a:spLocks noChangeArrowheads="1"/>
          </p:cNvSpPr>
          <p:nvPr/>
        </p:nvSpPr>
        <p:spPr bwMode="auto">
          <a:xfrm>
            <a:off x="3559175" y="3640138"/>
            <a:ext cx="1177925" cy="368300"/>
          </a:xfrm>
          <a:prstGeom prst="rect">
            <a:avLst/>
          </a:prstGeom>
          <a:noFill/>
          <a:ln w="9525">
            <a:noFill/>
            <a:miter lim="800000"/>
            <a:headEnd/>
            <a:tailEnd/>
          </a:ln>
        </p:spPr>
        <p:txBody>
          <a:bodyPr wrap="none" lIns="0" tIns="0" rIns="0" bIns="0">
            <a:spAutoFit/>
          </a:bodyPr>
          <a:lstStyle/>
          <a:p>
            <a:r>
              <a:rPr lang="en-US" sz="600">
                <a:solidFill>
                  <a:srgbClr val="0092C8"/>
                </a:solidFill>
                <a:latin typeface="Arial" pitchFamily="34" charset="0"/>
              </a:rPr>
              <a:t>    The activated kinase enzymes</a:t>
            </a:r>
          </a:p>
          <a:p>
            <a:r>
              <a:rPr lang="en-US" sz="600">
                <a:solidFill>
                  <a:srgbClr val="0092C8"/>
                </a:solidFill>
                <a:latin typeface="Arial" pitchFamily="34" charset="0"/>
              </a:rPr>
              <a:t>catalyze transfer of phosphate</a:t>
            </a:r>
          </a:p>
          <a:p>
            <a:r>
              <a:rPr lang="en-US" sz="600">
                <a:solidFill>
                  <a:srgbClr val="0092C8"/>
                </a:solidFill>
                <a:latin typeface="Arial" pitchFamily="34" charset="0"/>
              </a:rPr>
              <a:t>to myosin, activating the myosin</a:t>
            </a:r>
          </a:p>
          <a:p>
            <a:r>
              <a:rPr lang="en-US" sz="600">
                <a:solidFill>
                  <a:srgbClr val="0092C8"/>
                </a:solidFill>
                <a:latin typeface="Arial" pitchFamily="34" charset="0"/>
              </a:rPr>
              <a:t>ATPases.</a:t>
            </a:r>
            <a:endParaRPr lang="en-US" sz="1800">
              <a:latin typeface="Arial" pitchFamily="34" charset="0"/>
            </a:endParaRPr>
          </a:p>
        </p:txBody>
      </p:sp>
      <p:sp>
        <p:nvSpPr>
          <p:cNvPr id="102441" name="Rectangle 41"/>
          <p:cNvSpPr>
            <a:spLocks noChangeArrowheads="1"/>
          </p:cNvSpPr>
          <p:nvPr/>
        </p:nvSpPr>
        <p:spPr bwMode="auto">
          <a:xfrm>
            <a:off x="3552825" y="4805363"/>
            <a:ext cx="1189038" cy="276225"/>
          </a:xfrm>
          <a:prstGeom prst="rect">
            <a:avLst/>
          </a:prstGeom>
          <a:noFill/>
          <a:ln w="9525">
            <a:noFill/>
            <a:miter lim="800000"/>
            <a:headEnd/>
            <a:tailEnd/>
          </a:ln>
        </p:spPr>
        <p:txBody>
          <a:bodyPr wrap="none" lIns="0" tIns="0" rIns="0" bIns="0">
            <a:spAutoFit/>
          </a:bodyPr>
          <a:lstStyle/>
          <a:p>
            <a:r>
              <a:rPr lang="en-US" sz="600">
                <a:solidFill>
                  <a:srgbClr val="0092C8"/>
                </a:solidFill>
                <a:latin typeface="Arial" pitchFamily="34" charset="0"/>
              </a:rPr>
              <a:t>    Activated myosin forms cross</a:t>
            </a:r>
          </a:p>
          <a:p>
            <a:r>
              <a:rPr lang="en-US" sz="600">
                <a:solidFill>
                  <a:srgbClr val="0092C8"/>
                </a:solidFill>
                <a:latin typeface="Arial" pitchFamily="34" charset="0"/>
              </a:rPr>
              <a:t>bridges with actin of the thin</a:t>
            </a:r>
          </a:p>
          <a:p>
            <a:r>
              <a:rPr lang="en-US" sz="600">
                <a:solidFill>
                  <a:srgbClr val="0092C8"/>
                </a:solidFill>
                <a:latin typeface="Arial" pitchFamily="34" charset="0"/>
              </a:rPr>
              <a:t>filaments and shortening begins.</a:t>
            </a:r>
            <a:endParaRPr lang="en-US" sz="1800">
              <a:latin typeface="Arial" pitchFamily="34" charset="0"/>
            </a:endParaRPr>
          </a:p>
        </p:txBody>
      </p:sp>
      <p:sp>
        <p:nvSpPr>
          <p:cNvPr id="102442" name="Rectangle 42"/>
          <p:cNvSpPr>
            <a:spLocks noChangeArrowheads="1"/>
          </p:cNvSpPr>
          <p:nvPr/>
        </p:nvSpPr>
        <p:spPr bwMode="auto">
          <a:xfrm>
            <a:off x="3498850" y="5322888"/>
            <a:ext cx="292100" cy="184150"/>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Thin</a:t>
            </a:r>
          </a:p>
          <a:p>
            <a:r>
              <a:rPr lang="en-US" sz="600">
                <a:solidFill>
                  <a:srgbClr val="231F20"/>
                </a:solidFill>
                <a:latin typeface="Arial" pitchFamily="34" charset="0"/>
              </a:rPr>
              <a:t>filament</a:t>
            </a:r>
            <a:endParaRPr lang="en-US" sz="1800">
              <a:latin typeface="Arial" pitchFamily="34" charset="0"/>
            </a:endParaRPr>
          </a:p>
        </p:txBody>
      </p:sp>
      <p:sp>
        <p:nvSpPr>
          <p:cNvPr id="102443" name="Rectangle 43"/>
          <p:cNvSpPr>
            <a:spLocks noChangeArrowheads="1"/>
          </p:cNvSpPr>
          <p:nvPr/>
        </p:nvSpPr>
        <p:spPr bwMode="auto">
          <a:xfrm>
            <a:off x="3498850" y="5684838"/>
            <a:ext cx="292100" cy="184150"/>
          </a:xfrm>
          <a:prstGeom prst="rect">
            <a:avLst/>
          </a:prstGeom>
          <a:noFill/>
          <a:ln w="9525">
            <a:noFill/>
            <a:miter lim="800000"/>
            <a:headEnd/>
            <a:tailEnd/>
          </a:ln>
        </p:spPr>
        <p:txBody>
          <a:bodyPr wrap="none" lIns="0" tIns="0" rIns="0" bIns="0">
            <a:spAutoFit/>
          </a:bodyPr>
          <a:lstStyle/>
          <a:p>
            <a:r>
              <a:rPr lang="en-US" sz="600">
                <a:solidFill>
                  <a:srgbClr val="231F20"/>
                </a:solidFill>
                <a:latin typeface="Arial" pitchFamily="34" charset="0"/>
              </a:rPr>
              <a:t>Thick</a:t>
            </a:r>
          </a:p>
          <a:p>
            <a:r>
              <a:rPr lang="en-US" sz="600">
                <a:solidFill>
                  <a:srgbClr val="231F20"/>
                </a:solidFill>
                <a:latin typeface="Arial" pitchFamily="34" charset="0"/>
              </a:rPr>
              <a:t>filament</a:t>
            </a:r>
            <a:endParaRPr lang="en-US" sz="1800">
              <a:latin typeface="Arial" pitchFamily="34" charset="0"/>
            </a:endParaRPr>
          </a:p>
        </p:txBody>
      </p:sp>
      <p:sp>
        <p:nvSpPr>
          <p:cNvPr id="102444" name="Oval 44"/>
          <p:cNvSpPr>
            <a:spLocks noChangeArrowheads="1"/>
          </p:cNvSpPr>
          <p:nvPr/>
        </p:nvSpPr>
        <p:spPr bwMode="auto">
          <a:xfrm>
            <a:off x="3511550" y="1346200"/>
            <a:ext cx="111125" cy="111125"/>
          </a:xfrm>
          <a:prstGeom prst="ellipse">
            <a:avLst/>
          </a:prstGeom>
          <a:solidFill>
            <a:schemeClr val="bg1"/>
          </a:solidFill>
          <a:ln w="9525">
            <a:solidFill>
              <a:srgbClr val="0093CA"/>
            </a:solidFill>
            <a:round/>
            <a:headEnd/>
            <a:tailEnd/>
          </a:ln>
          <a:effectLst/>
        </p:spPr>
        <p:txBody>
          <a:bodyPr wrap="none" anchor="ctr"/>
          <a:lstStyle/>
          <a:p>
            <a:pPr algn="ctr"/>
            <a:r>
              <a:rPr lang="en-US" sz="600">
                <a:solidFill>
                  <a:srgbClr val="0092C8"/>
                </a:solidFill>
                <a:latin typeface="Arial Black" pitchFamily="34" charset="0"/>
              </a:rPr>
              <a:t>1</a:t>
            </a:r>
            <a:endParaRPr lang="en-US" sz="1800" b="0">
              <a:latin typeface="Arial" pitchFamily="34" charset="0"/>
            </a:endParaRPr>
          </a:p>
        </p:txBody>
      </p:sp>
      <p:sp>
        <p:nvSpPr>
          <p:cNvPr id="102445" name="Oval 45"/>
          <p:cNvSpPr>
            <a:spLocks noChangeArrowheads="1"/>
          </p:cNvSpPr>
          <p:nvPr/>
        </p:nvSpPr>
        <p:spPr bwMode="auto">
          <a:xfrm>
            <a:off x="3508375" y="2139950"/>
            <a:ext cx="111125" cy="111125"/>
          </a:xfrm>
          <a:prstGeom prst="ellipse">
            <a:avLst/>
          </a:prstGeom>
          <a:solidFill>
            <a:schemeClr val="bg1"/>
          </a:solidFill>
          <a:ln w="9525">
            <a:solidFill>
              <a:srgbClr val="0093CA"/>
            </a:solidFill>
            <a:round/>
            <a:headEnd/>
            <a:tailEnd/>
          </a:ln>
          <a:effectLst/>
        </p:spPr>
        <p:txBody>
          <a:bodyPr wrap="none" anchor="ctr"/>
          <a:lstStyle/>
          <a:p>
            <a:pPr algn="ctr"/>
            <a:r>
              <a:rPr lang="en-US" sz="600">
                <a:solidFill>
                  <a:srgbClr val="0092C8"/>
                </a:solidFill>
                <a:latin typeface="Arial Black" pitchFamily="34" charset="0"/>
              </a:rPr>
              <a:t>2</a:t>
            </a:r>
            <a:endParaRPr lang="en-US" sz="1800" b="0">
              <a:latin typeface="Arial" pitchFamily="34" charset="0"/>
            </a:endParaRPr>
          </a:p>
        </p:txBody>
      </p:sp>
      <p:sp>
        <p:nvSpPr>
          <p:cNvPr id="102446" name="Oval 46"/>
          <p:cNvSpPr>
            <a:spLocks noChangeArrowheads="1"/>
          </p:cNvSpPr>
          <p:nvPr/>
        </p:nvSpPr>
        <p:spPr bwMode="auto">
          <a:xfrm>
            <a:off x="3508375" y="3003550"/>
            <a:ext cx="111125" cy="111125"/>
          </a:xfrm>
          <a:prstGeom prst="ellipse">
            <a:avLst/>
          </a:prstGeom>
          <a:solidFill>
            <a:schemeClr val="bg1"/>
          </a:solidFill>
          <a:ln w="9525">
            <a:solidFill>
              <a:srgbClr val="0093CA"/>
            </a:solidFill>
            <a:round/>
            <a:headEnd/>
            <a:tailEnd/>
          </a:ln>
          <a:effectLst/>
        </p:spPr>
        <p:txBody>
          <a:bodyPr wrap="none" anchor="ctr"/>
          <a:lstStyle/>
          <a:p>
            <a:pPr algn="ctr"/>
            <a:r>
              <a:rPr lang="en-US" sz="600">
                <a:solidFill>
                  <a:srgbClr val="0092C8"/>
                </a:solidFill>
                <a:latin typeface="Arial Black" pitchFamily="34" charset="0"/>
              </a:rPr>
              <a:t>3</a:t>
            </a:r>
            <a:endParaRPr lang="en-US" sz="1800" b="0">
              <a:latin typeface="Arial" pitchFamily="34" charset="0"/>
            </a:endParaRPr>
          </a:p>
        </p:txBody>
      </p:sp>
      <p:sp>
        <p:nvSpPr>
          <p:cNvPr id="102447" name="Oval 47"/>
          <p:cNvSpPr>
            <a:spLocks noChangeArrowheads="1"/>
          </p:cNvSpPr>
          <p:nvPr/>
        </p:nvSpPr>
        <p:spPr bwMode="auto">
          <a:xfrm>
            <a:off x="3517900" y="3625850"/>
            <a:ext cx="111125" cy="111125"/>
          </a:xfrm>
          <a:prstGeom prst="ellipse">
            <a:avLst/>
          </a:prstGeom>
          <a:solidFill>
            <a:schemeClr val="bg1"/>
          </a:solidFill>
          <a:ln w="9525">
            <a:solidFill>
              <a:srgbClr val="0093CA"/>
            </a:solidFill>
            <a:round/>
            <a:headEnd/>
            <a:tailEnd/>
          </a:ln>
          <a:effectLst/>
        </p:spPr>
        <p:txBody>
          <a:bodyPr wrap="none" anchor="ctr"/>
          <a:lstStyle/>
          <a:p>
            <a:pPr algn="ctr"/>
            <a:r>
              <a:rPr lang="en-US" sz="600">
                <a:solidFill>
                  <a:srgbClr val="0092C8"/>
                </a:solidFill>
                <a:latin typeface="Arial Black" pitchFamily="34" charset="0"/>
              </a:rPr>
              <a:t>4</a:t>
            </a:r>
            <a:endParaRPr lang="en-US" sz="1800" b="0">
              <a:latin typeface="Arial" pitchFamily="34" charset="0"/>
            </a:endParaRPr>
          </a:p>
        </p:txBody>
      </p:sp>
      <p:sp>
        <p:nvSpPr>
          <p:cNvPr id="102448" name="Oval 48"/>
          <p:cNvSpPr>
            <a:spLocks noChangeArrowheads="1"/>
          </p:cNvSpPr>
          <p:nvPr/>
        </p:nvSpPr>
        <p:spPr bwMode="auto">
          <a:xfrm>
            <a:off x="3517900" y="4791075"/>
            <a:ext cx="111125" cy="111125"/>
          </a:xfrm>
          <a:prstGeom prst="ellipse">
            <a:avLst/>
          </a:prstGeom>
          <a:solidFill>
            <a:schemeClr val="bg1"/>
          </a:solidFill>
          <a:ln w="9525">
            <a:solidFill>
              <a:srgbClr val="0093CA"/>
            </a:solidFill>
            <a:round/>
            <a:headEnd/>
            <a:tailEnd/>
          </a:ln>
          <a:effectLst/>
        </p:spPr>
        <p:txBody>
          <a:bodyPr wrap="none" anchor="ctr"/>
          <a:lstStyle/>
          <a:p>
            <a:pPr algn="ctr"/>
            <a:r>
              <a:rPr lang="en-US" sz="600">
                <a:solidFill>
                  <a:srgbClr val="0092C8"/>
                </a:solidFill>
                <a:latin typeface="Arial Black" pitchFamily="34" charset="0"/>
              </a:rPr>
              <a:t>5</a:t>
            </a:r>
            <a:endParaRPr lang="en-US" sz="1800" b="0">
              <a:latin typeface="Arial"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mooth Muscle Contraction.JPG"/>
          <p:cNvPicPr>
            <a:picLocks noGrp="1" noChangeAspect="1"/>
          </p:cNvPicPr>
          <p:nvPr>
            <p:ph idx="1"/>
          </p:nvPr>
        </p:nvPicPr>
        <p:blipFill>
          <a:blip r:embed="rId2" cstate="print"/>
          <a:stretch>
            <a:fillRect/>
          </a:stretch>
        </p:blipFill>
        <p:spPr>
          <a:xfrm>
            <a:off x="0" y="-1"/>
            <a:ext cx="9560052" cy="15745968"/>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ChangeArrowheads="1"/>
          </p:cNvSpPr>
          <p:nvPr>
            <p:ph type="title"/>
          </p:nvPr>
        </p:nvSpPr>
        <p:spPr/>
        <p:txBody>
          <a:bodyPr/>
          <a:lstStyle/>
          <a:p>
            <a:r>
              <a:rPr lang="en-US"/>
              <a:t>Contraction of Smooth Muscle</a:t>
            </a:r>
          </a:p>
        </p:txBody>
      </p:sp>
      <p:sp>
        <p:nvSpPr>
          <p:cNvPr id="52229" name="Rectangle 5"/>
          <p:cNvSpPr>
            <a:spLocks noGrp="1" noChangeArrowheads="1"/>
          </p:cNvSpPr>
          <p:nvPr>
            <p:ph type="body" idx="1"/>
          </p:nvPr>
        </p:nvSpPr>
        <p:spPr/>
        <p:txBody>
          <a:bodyPr/>
          <a:lstStyle/>
          <a:p>
            <a:pPr>
              <a:lnSpc>
                <a:spcPct val="90000"/>
              </a:lnSpc>
            </a:pPr>
            <a:r>
              <a:rPr lang="en-US"/>
              <a:t>Very energy efficient (slow ATPases)</a:t>
            </a:r>
          </a:p>
          <a:p>
            <a:pPr>
              <a:lnSpc>
                <a:spcPct val="90000"/>
              </a:lnSpc>
            </a:pPr>
            <a:r>
              <a:rPr lang="en-US"/>
              <a:t>Myofilaments may maintain a latch state for prolonged contractions</a:t>
            </a:r>
          </a:p>
          <a:p>
            <a:pPr>
              <a:lnSpc>
                <a:spcPct val="90000"/>
              </a:lnSpc>
              <a:buFont typeface="Times" charset="0"/>
              <a:buNone/>
            </a:pPr>
            <a:r>
              <a:rPr lang="en-US"/>
              <a:t>Relaxation requires:</a:t>
            </a:r>
          </a:p>
          <a:p>
            <a:pPr>
              <a:lnSpc>
                <a:spcPct val="90000"/>
              </a:lnSpc>
            </a:pPr>
            <a:r>
              <a:rPr lang="en-US"/>
              <a:t>Ca</a:t>
            </a:r>
            <a:r>
              <a:rPr lang="en-US" baseline="30000"/>
              <a:t>2+</a:t>
            </a:r>
            <a:r>
              <a:rPr lang="en-US"/>
              <a:t> detachment from calmodulin</a:t>
            </a:r>
          </a:p>
          <a:p>
            <a:pPr>
              <a:lnSpc>
                <a:spcPct val="90000"/>
              </a:lnSpc>
            </a:pPr>
            <a:r>
              <a:rPr lang="en-US"/>
              <a:t>Active transport of Ca</a:t>
            </a:r>
            <a:r>
              <a:rPr lang="en-US" baseline="30000"/>
              <a:t>2+</a:t>
            </a:r>
            <a:r>
              <a:rPr lang="en-US"/>
              <a:t> into SR and ECF</a:t>
            </a:r>
          </a:p>
          <a:p>
            <a:pPr>
              <a:lnSpc>
                <a:spcPct val="90000"/>
              </a:lnSpc>
            </a:pPr>
            <a:r>
              <a:rPr lang="en-US"/>
              <a:t>Dephosphorylation of myosin to reduce myosin ATPase activity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Grp="1" noChangeArrowheads="1"/>
          </p:cNvSpPr>
          <p:nvPr>
            <p:ph type="title"/>
          </p:nvPr>
        </p:nvSpPr>
        <p:spPr/>
        <p:txBody>
          <a:bodyPr/>
          <a:lstStyle/>
          <a:p>
            <a:r>
              <a:rPr lang="en-US"/>
              <a:t>Regulation of Contraction</a:t>
            </a:r>
          </a:p>
        </p:txBody>
      </p:sp>
      <p:sp>
        <p:nvSpPr>
          <p:cNvPr id="54277" name="Rectangle 5"/>
          <p:cNvSpPr>
            <a:spLocks noGrp="1" noChangeArrowheads="1"/>
          </p:cNvSpPr>
          <p:nvPr>
            <p:ph type="body" idx="1"/>
          </p:nvPr>
        </p:nvSpPr>
        <p:spPr/>
        <p:txBody>
          <a:bodyPr/>
          <a:lstStyle/>
          <a:p>
            <a:pPr>
              <a:buFont typeface="Times" charset="0"/>
              <a:buNone/>
            </a:pPr>
            <a:r>
              <a:rPr lang="en-US"/>
              <a:t>Neural regulation:</a:t>
            </a:r>
          </a:p>
          <a:p>
            <a:r>
              <a:rPr lang="en-US"/>
              <a:t>Neurotransmitter binding </a:t>
            </a:r>
            <a:r>
              <a:rPr lang="en-US">
                <a:sym typeface="Symbol" pitchFamily="18" charset="2"/>
              </a:rPr>
              <a:t></a:t>
            </a:r>
            <a:r>
              <a:rPr lang="en-US"/>
              <a:t> </a:t>
            </a:r>
            <a:r>
              <a:rPr lang="en-US">
                <a:sym typeface="Symbol" pitchFamily="18" charset="2"/>
              </a:rPr>
              <a:t></a:t>
            </a:r>
            <a:r>
              <a:rPr lang="en-US"/>
              <a:t> [Ca</a:t>
            </a:r>
            <a:r>
              <a:rPr lang="en-US" baseline="30000"/>
              <a:t>2+</a:t>
            </a:r>
            <a:r>
              <a:rPr lang="en-US"/>
              <a:t>] in sarcoplasm; either graded (local) potential or action potential</a:t>
            </a:r>
          </a:p>
          <a:p>
            <a:r>
              <a:rPr lang="en-US"/>
              <a:t>Response depends on neurotransmitter released and type of receptor molecules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Grp="1" noChangeArrowheads="1"/>
          </p:cNvSpPr>
          <p:nvPr>
            <p:ph type="title"/>
          </p:nvPr>
        </p:nvSpPr>
        <p:spPr/>
        <p:txBody>
          <a:bodyPr/>
          <a:lstStyle/>
          <a:p>
            <a:r>
              <a:rPr lang="en-US"/>
              <a:t>Regulation of Contraction</a:t>
            </a:r>
          </a:p>
        </p:txBody>
      </p:sp>
      <p:sp>
        <p:nvSpPr>
          <p:cNvPr id="56325" name="Rectangle 5"/>
          <p:cNvSpPr>
            <a:spLocks noGrp="1" noChangeArrowheads="1"/>
          </p:cNvSpPr>
          <p:nvPr>
            <p:ph type="body" idx="1"/>
          </p:nvPr>
        </p:nvSpPr>
        <p:spPr/>
        <p:txBody>
          <a:bodyPr/>
          <a:lstStyle/>
          <a:p>
            <a:pPr>
              <a:buFont typeface="Times" charset="0"/>
              <a:buNone/>
            </a:pPr>
            <a:r>
              <a:rPr lang="en-US"/>
              <a:t>Hormones and local chemicals:</a:t>
            </a:r>
          </a:p>
          <a:p>
            <a:pPr lvl="1"/>
            <a:r>
              <a:rPr lang="en-US"/>
              <a:t>May bind to G protein–linked receptors</a:t>
            </a:r>
          </a:p>
          <a:p>
            <a:pPr lvl="1"/>
            <a:r>
              <a:rPr lang="en-US"/>
              <a:t>May either enhance or inhibit Ca</a:t>
            </a:r>
            <a:r>
              <a:rPr lang="en-US" baseline="30000"/>
              <a:t>2+</a:t>
            </a:r>
            <a:r>
              <a:rPr lang="en-US"/>
              <a:t> entry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Grp="1" noChangeArrowheads="1"/>
          </p:cNvSpPr>
          <p:nvPr>
            <p:ph type="title"/>
          </p:nvPr>
        </p:nvSpPr>
        <p:spPr/>
        <p:txBody>
          <a:bodyPr/>
          <a:lstStyle/>
          <a:p>
            <a:r>
              <a:rPr lang="en-US"/>
              <a:t>Special Features of Smooth Muscle Contraction</a:t>
            </a:r>
          </a:p>
        </p:txBody>
      </p:sp>
      <p:sp>
        <p:nvSpPr>
          <p:cNvPr id="58373" name="Rectangle 5"/>
          <p:cNvSpPr>
            <a:spLocks noGrp="1" noChangeArrowheads="1"/>
          </p:cNvSpPr>
          <p:nvPr>
            <p:ph type="body" idx="1"/>
          </p:nvPr>
        </p:nvSpPr>
        <p:spPr/>
        <p:txBody>
          <a:bodyPr/>
          <a:lstStyle/>
          <a:p>
            <a:pPr>
              <a:lnSpc>
                <a:spcPct val="90000"/>
              </a:lnSpc>
              <a:buFont typeface="Times" charset="0"/>
              <a:buNone/>
            </a:pPr>
            <a:r>
              <a:rPr lang="en-US"/>
              <a:t>Stress-relaxation response: </a:t>
            </a:r>
          </a:p>
          <a:p>
            <a:pPr lvl="1">
              <a:lnSpc>
                <a:spcPct val="90000"/>
              </a:lnSpc>
            </a:pPr>
            <a:r>
              <a:rPr lang="en-US"/>
              <a:t>Responds to stretch only briefly, then adapts to new length</a:t>
            </a:r>
          </a:p>
          <a:p>
            <a:pPr lvl="1">
              <a:lnSpc>
                <a:spcPct val="90000"/>
              </a:lnSpc>
            </a:pPr>
            <a:r>
              <a:rPr lang="en-US"/>
              <a:t>Retains ability to contract on demand</a:t>
            </a:r>
          </a:p>
          <a:p>
            <a:pPr lvl="1">
              <a:lnSpc>
                <a:spcPct val="90000"/>
              </a:lnSpc>
            </a:pPr>
            <a:r>
              <a:rPr lang="en-US"/>
              <a:t>Enables organs such as the stomach and bladder to temporarily store contents</a:t>
            </a:r>
          </a:p>
          <a:p>
            <a:pPr>
              <a:lnSpc>
                <a:spcPct val="90000"/>
              </a:lnSpc>
              <a:buFont typeface="Times" charset="0"/>
              <a:buNone/>
            </a:pPr>
            <a:r>
              <a:rPr lang="en-US"/>
              <a:t>Length and tension changes:</a:t>
            </a:r>
          </a:p>
          <a:p>
            <a:pPr lvl="1">
              <a:lnSpc>
                <a:spcPct val="90000"/>
              </a:lnSpc>
            </a:pPr>
            <a:r>
              <a:rPr lang="en-US"/>
              <a:t>Can contract when between half and twice its resting length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Grp="1" noChangeArrowheads="1"/>
          </p:cNvSpPr>
          <p:nvPr>
            <p:ph type="title"/>
          </p:nvPr>
        </p:nvSpPr>
        <p:spPr/>
        <p:txBody>
          <a:bodyPr/>
          <a:lstStyle/>
          <a:p>
            <a:r>
              <a:rPr lang="en-US"/>
              <a:t>Special Features of Smooth Muscle Contraction</a:t>
            </a:r>
          </a:p>
        </p:txBody>
      </p:sp>
      <p:sp>
        <p:nvSpPr>
          <p:cNvPr id="60421" name="Rectangle 5"/>
          <p:cNvSpPr>
            <a:spLocks noGrp="1" noChangeArrowheads="1"/>
          </p:cNvSpPr>
          <p:nvPr>
            <p:ph type="body" idx="1"/>
          </p:nvPr>
        </p:nvSpPr>
        <p:spPr/>
        <p:txBody>
          <a:bodyPr/>
          <a:lstStyle/>
          <a:p>
            <a:pPr>
              <a:buFont typeface="Times" charset="0"/>
              <a:buNone/>
            </a:pPr>
            <a:r>
              <a:rPr lang="en-US"/>
              <a:t> Hyperplasia:</a:t>
            </a:r>
          </a:p>
          <a:p>
            <a:pPr lvl="1"/>
            <a:r>
              <a:rPr lang="en-US"/>
              <a:t>Smooth muscle cells can divide and increase their numbers</a:t>
            </a:r>
          </a:p>
          <a:p>
            <a:pPr lvl="1"/>
            <a:r>
              <a:rPr lang="en-US"/>
              <a:t>Example:</a:t>
            </a:r>
          </a:p>
          <a:p>
            <a:pPr lvl="2"/>
            <a:r>
              <a:rPr lang="en-US"/>
              <a:t>estrogen effects on uterus at puberty and during pregnancy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0" name="Rectangle 6"/>
          <p:cNvSpPr>
            <a:spLocks noChangeArrowheads="1"/>
          </p:cNvSpPr>
          <p:nvPr/>
        </p:nvSpPr>
        <p:spPr bwMode="auto">
          <a:xfrm>
            <a:off x="8304213" y="6583363"/>
            <a:ext cx="836612" cy="274637"/>
          </a:xfrm>
          <a:prstGeom prst="rect">
            <a:avLst/>
          </a:prstGeom>
          <a:noFill/>
          <a:ln w="9525">
            <a:noFill/>
            <a:miter lim="800000"/>
            <a:headEnd/>
            <a:tailEnd/>
          </a:ln>
          <a:effectLst/>
        </p:spPr>
        <p:txBody>
          <a:bodyPr wrap="none">
            <a:spAutoFit/>
          </a:bodyPr>
          <a:lstStyle/>
          <a:p>
            <a:pPr algn="r"/>
            <a:r>
              <a:rPr lang="en-US" sz="1200">
                <a:latin typeface="Arial" pitchFamily="34" charset="0"/>
              </a:rPr>
              <a:t>Table 9.3</a:t>
            </a:r>
          </a:p>
        </p:txBody>
      </p:sp>
      <p:pic>
        <p:nvPicPr>
          <p:cNvPr id="62473" name="Picture 9"/>
          <p:cNvPicPr>
            <a:picLocks noChangeAspect="1" noChangeArrowheads="1"/>
          </p:cNvPicPr>
          <p:nvPr/>
        </p:nvPicPr>
        <p:blipFill>
          <a:blip r:embed="rId2" cstate="print"/>
          <a:srcRect/>
          <a:stretch>
            <a:fillRect/>
          </a:stretch>
        </p:blipFill>
        <p:spPr bwMode="auto">
          <a:xfrm>
            <a:off x="461963" y="1085850"/>
            <a:ext cx="8218487" cy="46863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p:txBody>
          <a:bodyPr/>
          <a:lstStyle/>
          <a:p>
            <a:r>
              <a:rPr lang="en-US"/>
              <a:t>Types of Smooth Muscle</a:t>
            </a:r>
          </a:p>
        </p:txBody>
      </p:sp>
      <p:sp>
        <p:nvSpPr>
          <p:cNvPr id="63493" name="Rectangle 5"/>
          <p:cNvSpPr>
            <a:spLocks noGrp="1" noChangeArrowheads="1"/>
          </p:cNvSpPr>
          <p:nvPr>
            <p:ph type="body" idx="1"/>
          </p:nvPr>
        </p:nvSpPr>
        <p:spPr/>
        <p:txBody>
          <a:bodyPr/>
          <a:lstStyle/>
          <a:p>
            <a:pPr>
              <a:buFont typeface="Times" charset="0"/>
              <a:buNone/>
            </a:pPr>
            <a:r>
              <a:rPr lang="en-US"/>
              <a:t>Single-unit (visceral) smooth muscle: </a:t>
            </a:r>
          </a:p>
          <a:p>
            <a:pPr lvl="1"/>
            <a:r>
              <a:rPr lang="en-US"/>
              <a:t>Sheets contract rhythmically as a unit (gap junctions)</a:t>
            </a:r>
          </a:p>
          <a:p>
            <a:pPr lvl="1"/>
            <a:r>
              <a:rPr lang="en-US"/>
              <a:t>Often exhibit spontaneous action potentials</a:t>
            </a:r>
          </a:p>
          <a:p>
            <a:pPr lvl="1"/>
            <a:r>
              <a:rPr lang="en-US"/>
              <a:t>Arranged in opposing sheets and exhibit stress-relaxation response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4"/>
          <p:cNvSpPr>
            <a:spLocks noGrp="1" noChangeArrowheads="1"/>
          </p:cNvSpPr>
          <p:nvPr>
            <p:ph type="title"/>
          </p:nvPr>
        </p:nvSpPr>
        <p:spPr/>
        <p:txBody>
          <a:bodyPr/>
          <a:lstStyle/>
          <a:p>
            <a:r>
              <a:rPr lang="en-US"/>
              <a:t>Types of Smooth Muscle: Multiunit</a:t>
            </a:r>
          </a:p>
        </p:txBody>
      </p:sp>
      <p:sp>
        <p:nvSpPr>
          <p:cNvPr id="65541" name="Rectangle 5"/>
          <p:cNvSpPr>
            <a:spLocks noGrp="1" noChangeArrowheads="1"/>
          </p:cNvSpPr>
          <p:nvPr>
            <p:ph type="body" idx="1"/>
          </p:nvPr>
        </p:nvSpPr>
        <p:spPr/>
        <p:txBody>
          <a:bodyPr/>
          <a:lstStyle/>
          <a:p>
            <a:pPr>
              <a:buFont typeface="Times" charset="0"/>
              <a:buNone/>
            </a:pPr>
            <a:r>
              <a:rPr lang="en-US"/>
              <a:t>Multiunit smooth muscle:</a:t>
            </a:r>
          </a:p>
          <a:p>
            <a:pPr lvl="1"/>
            <a:r>
              <a:rPr lang="en-US"/>
              <a:t>Located in large airways, large arteries, arrector pili muscles, and iris of eye</a:t>
            </a:r>
          </a:p>
          <a:p>
            <a:pPr lvl="1"/>
            <a:r>
              <a:rPr lang="en-US"/>
              <a:t>Gap junctions are rare</a:t>
            </a:r>
          </a:p>
          <a:p>
            <a:pPr lvl="1"/>
            <a:r>
              <a:rPr lang="en-US"/>
              <a:t>Arranged in motor units</a:t>
            </a:r>
          </a:p>
          <a:p>
            <a:pPr lvl="1"/>
            <a:r>
              <a:rPr lang="en-US"/>
              <a:t>Graded contractions occur in response to neural stimuli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Grp="1" noChangeArrowheads="1"/>
          </p:cNvSpPr>
          <p:nvPr>
            <p:ph type="title"/>
          </p:nvPr>
        </p:nvSpPr>
        <p:spPr/>
        <p:txBody>
          <a:bodyPr/>
          <a:lstStyle/>
          <a:p>
            <a:r>
              <a:rPr lang="en-US"/>
              <a:t>Developmental Aspects</a:t>
            </a:r>
          </a:p>
        </p:txBody>
      </p:sp>
      <p:sp>
        <p:nvSpPr>
          <p:cNvPr id="67589" name="Rectangle 5"/>
          <p:cNvSpPr>
            <a:spLocks noGrp="1" noChangeArrowheads="1"/>
          </p:cNvSpPr>
          <p:nvPr>
            <p:ph type="body" idx="1"/>
          </p:nvPr>
        </p:nvSpPr>
        <p:spPr/>
        <p:txBody>
          <a:bodyPr/>
          <a:lstStyle/>
          <a:p>
            <a:r>
              <a:rPr lang="en-US"/>
              <a:t>All muscle tissues develop from embryonic myoblasts</a:t>
            </a:r>
          </a:p>
          <a:p>
            <a:r>
              <a:rPr lang="en-US"/>
              <a:t>Multinucleated skeletal muscle cells form by fusion </a:t>
            </a:r>
          </a:p>
          <a:p>
            <a:r>
              <a:rPr lang="en-US"/>
              <a:t>Growth factor agrin stimulates clustering of ACh receptors at neuromuscular junctions</a:t>
            </a:r>
          </a:p>
          <a:p>
            <a:r>
              <a:rPr lang="en-US"/>
              <a:t>Cardiac and smooth muscle myoblasts develop gap junctions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Grp="1" noChangeArrowheads="1"/>
          </p:cNvSpPr>
          <p:nvPr>
            <p:ph type="title"/>
          </p:nvPr>
        </p:nvSpPr>
        <p:spPr/>
        <p:txBody>
          <a:bodyPr/>
          <a:lstStyle/>
          <a:p>
            <a:r>
              <a:rPr lang="en-US"/>
              <a:t>Developmental Aspects</a:t>
            </a:r>
          </a:p>
        </p:txBody>
      </p:sp>
      <p:sp>
        <p:nvSpPr>
          <p:cNvPr id="69637" name="Rectangle 5"/>
          <p:cNvSpPr>
            <a:spLocks noGrp="1" noChangeArrowheads="1"/>
          </p:cNvSpPr>
          <p:nvPr>
            <p:ph type="body" idx="1"/>
          </p:nvPr>
        </p:nvSpPr>
        <p:spPr/>
        <p:txBody>
          <a:bodyPr/>
          <a:lstStyle/>
          <a:p>
            <a:r>
              <a:rPr lang="en-US"/>
              <a:t>Cardiac and skeletal muscle become amitotic, but can lengthen and thicken</a:t>
            </a:r>
          </a:p>
          <a:p>
            <a:r>
              <a:rPr lang="en-US"/>
              <a:t>Myoblast-like skeletal muscle satellite cells have limited regenerative ability</a:t>
            </a:r>
          </a:p>
          <a:p>
            <a:r>
              <a:rPr lang="en-US"/>
              <a:t>Injured heart muscle is mostly replaced by connective tissue</a:t>
            </a:r>
          </a:p>
          <a:p>
            <a:r>
              <a:rPr lang="en-US"/>
              <a:t>Smooth muscle regenerates throughout life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Grp="1" noChangeArrowheads="1"/>
          </p:cNvSpPr>
          <p:nvPr>
            <p:ph type="title"/>
          </p:nvPr>
        </p:nvSpPr>
        <p:spPr/>
        <p:txBody>
          <a:bodyPr/>
          <a:lstStyle/>
          <a:p>
            <a:r>
              <a:rPr lang="en-US"/>
              <a:t>Developmental Aspects</a:t>
            </a:r>
          </a:p>
        </p:txBody>
      </p:sp>
      <p:sp>
        <p:nvSpPr>
          <p:cNvPr id="71685" name="Rectangle 5"/>
          <p:cNvSpPr>
            <a:spLocks noGrp="1" noChangeArrowheads="1"/>
          </p:cNvSpPr>
          <p:nvPr>
            <p:ph type="body" idx="1"/>
          </p:nvPr>
        </p:nvSpPr>
        <p:spPr/>
        <p:txBody>
          <a:bodyPr/>
          <a:lstStyle/>
          <a:p>
            <a:r>
              <a:rPr lang="en-US"/>
              <a:t>Muscular development reflects neuromuscular coordination</a:t>
            </a:r>
          </a:p>
          <a:p>
            <a:r>
              <a:rPr lang="en-US"/>
              <a:t>Development occurs head to toe, and proximal to distal</a:t>
            </a:r>
          </a:p>
          <a:p>
            <a:r>
              <a:rPr lang="en-US"/>
              <a:t>Peak natural neural control occurs by midadolescence</a:t>
            </a:r>
          </a:p>
          <a:p>
            <a:r>
              <a:rPr lang="en-US"/>
              <a:t>Athletics and training can improve neuromuscular control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p:txBody>
          <a:bodyPr/>
          <a:lstStyle/>
          <a:p>
            <a:r>
              <a:rPr lang="en-US"/>
              <a:t>Developmental Aspects</a:t>
            </a:r>
          </a:p>
        </p:txBody>
      </p:sp>
      <p:sp>
        <p:nvSpPr>
          <p:cNvPr id="73733" name="Rectangle 5"/>
          <p:cNvSpPr>
            <a:spLocks noGrp="1" noChangeArrowheads="1"/>
          </p:cNvSpPr>
          <p:nvPr>
            <p:ph type="body" idx="1"/>
          </p:nvPr>
        </p:nvSpPr>
        <p:spPr/>
        <p:txBody>
          <a:bodyPr/>
          <a:lstStyle/>
          <a:p>
            <a:r>
              <a:rPr lang="en-US"/>
              <a:t>Female skeletal muscle makes up 36% of body mass</a:t>
            </a:r>
          </a:p>
          <a:p>
            <a:r>
              <a:rPr lang="en-US"/>
              <a:t>Male skeletal muscle makes up 42% of body mass, primarily due to testosterone</a:t>
            </a:r>
          </a:p>
          <a:p>
            <a:r>
              <a:rPr lang="en-US"/>
              <a:t>Body strength per unit muscle mass is the same in both sexes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Myostatin</a:t>
            </a:r>
            <a:endParaRPr lang="en-US" sz="3200" dirty="0"/>
          </a:p>
        </p:txBody>
      </p:sp>
      <p:sp>
        <p:nvSpPr>
          <p:cNvPr id="3" name="Content Placeholder 2"/>
          <p:cNvSpPr>
            <a:spLocks noGrp="1"/>
          </p:cNvSpPr>
          <p:nvPr>
            <p:ph idx="1"/>
          </p:nvPr>
        </p:nvSpPr>
        <p:spPr>
          <a:xfrm>
            <a:off x="457200" y="1066800"/>
            <a:ext cx="8229600" cy="5059363"/>
          </a:xfrm>
        </p:spPr>
        <p:txBody>
          <a:bodyPr/>
          <a:lstStyle/>
          <a:p>
            <a:pPr>
              <a:buNone/>
            </a:pPr>
            <a:r>
              <a:rPr lang="en-US" sz="2800" b="1" dirty="0" smtClean="0"/>
              <a:t>Myostatin</a:t>
            </a:r>
            <a:r>
              <a:rPr lang="en-US" sz="2800" dirty="0" smtClean="0"/>
              <a:t> (formerly known as </a:t>
            </a:r>
            <a:r>
              <a:rPr lang="en-US" sz="2800" b="1" dirty="0" smtClean="0"/>
              <a:t>Growth differentiation factor 8</a:t>
            </a:r>
            <a:r>
              <a:rPr lang="en-US" sz="2800" dirty="0" smtClean="0"/>
              <a:t>) is a growth factor that limits muscle tissue growth, i.e. higher concentrations of myostatin in the body may cause the individual to have less developed muscles. The myostatin protein is produced primarily in skeletal muscle cells, circulates in the blood and lymph and acts on muscle tissue, apparently by slowing down the development of muscle stem cells. The precise mechanism remains unknown.</a:t>
            </a:r>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Whippet</a:t>
            </a:r>
            <a:endParaRPr lang="en-US" dirty="0"/>
          </a:p>
        </p:txBody>
      </p:sp>
      <p:pic>
        <p:nvPicPr>
          <p:cNvPr id="4" name="Content Placeholder 3" descr="myostatin 1.jpg"/>
          <p:cNvPicPr>
            <a:picLocks noGrp="1" noChangeAspect="1"/>
          </p:cNvPicPr>
          <p:nvPr>
            <p:ph idx="1"/>
          </p:nvPr>
        </p:nvPicPr>
        <p:blipFill>
          <a:blip r:embed="rId2" cstate="print"/>
          <a:stretch>
            <a:fillRect/>
          </a:stretch>
        </p:blipFill>
        <p:spPr>
          <a:xfrm>
            <a:off x="2988927" y="1600200"/>
            <a:ext cx="3166145" cy="4525963"/>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Whippets</a:t>
            </a:r>
            <a:endParaRPr lang="en-US" dirty="0"/>
          </a:p>
        </p:txBody>
      </p:sp>
      <p:pic>
        <p:nvPicPr>
          <p:cNvPr id="4" name="Content Placeholder 3" descr="wendy3.jpg"/>
          <p:cNvPicPr>
            <a:picLocks noGrp="1" noChangeAspect="1"/>
          </p:cNvPicPr>
          <p:nvPr>
            <p:ph idx="1"/>
          </p:nvPr>
        </p:nvPicPr>
        <p:blipFill>
          <a:blip r:embed="rId2" cstate="print"/>
          <a:stretch>
            <a:fillRect/>
          </a:stretch>
        </p:blipFill>
        <p:spPr>
          <a:xfrm>
            <a:off x="2343150" y="2648744"/>
            <a:ext cx="4457700" cy="2428875"/>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lstStyle/>
          <a:p>
            <a:r>
              <a:rPr lang="en-US" dirty="0" smtClean="0"/>
              <a:t>Super Baby</a:t>
            </a:r>
            <a:br>
              <a:rPr lang="en-US" dirty="0" smtClean="0"/>
            </a:br>
            <a:r>
              <a:rPr lang="en-US" sz="2800" dirty="0" smtClean="0"/>
              <a:t>Before he was 5 years old, he could hold 7 lbs. weights with arms extended, </a:t>
            </a:r>
            <a:endParaRPr lang="en-US" sz="2800" dirty="0"/>
          </a:p>
        </p:txBody>
      </p:sp>
      <p:pic>
        <p:nvPicPr>
          <p:cNvPr id="4" name="Content Placeholder 3" descr="superbaby.jpg"/>
          <p:cNvPicPr>
            <a:picLocks noGrp="1" noChangeAspect="1"/>
          </p:cNvPicPr>
          <p:nvPr>
            <p:ph idx="1"/>
          </p:nvPr>
        </p:nvPicPr>
        <p:blipFill>
          <a:blip r:embed="rId2" cstate="print"/>
          <a:stretch>
            <a:fillRect/>
          </a:stretch>
        </p:blipFill>
        <p:spPr>
          <a:xfrm>
            <a:off x="2133600" y="1905000"/>
            <a:ext cx="5181600" cy="4724400"/>
          </a:xfr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 doing your myostatin deficiency</a:t>
            </a:r>
            <a:endParaRPr lang="en-US" dirty="0"/>
          </a:p>
        </p:txBody>
      </p:sp>
      <p:pic>
        <p:nvPicPr>
          <p:cNvPr id="4" name="Content Placeholder 3" descr="myostatin 4.jpg"/>
          <p:cNvPicPr>
            <a:picLocks noGrp="1" noChangeAspect="1"/>
          </p:cNvPicPr>
          <p:nvPr>
            <p:ph idx="1"/>
          </p:nvPr>
        </p:nvPicPr>
        <p:blipFill>
          <a:blip r:embed="rId2" cstate="print"/>
          <a:stretch>
            <a:fillRect/>
          </a:stretch>
        </p:blipFill>
        <p:spPr>
          <a:xfrm>
            <a:off x="2667000" y="1640681"/>
            <a:ext cx="3810000" cy="4445000"/>
          </a:xfr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p:cNvSpPr>
            <a:spLocks noGrp="1" noChangeArrowheads="1"/>
          </p:cNvSpPr>
          <p:nvPr>
            <p:ph type="title"/>
          </p:nvPr>
        </p:nvSpPr>
        <p:spPr/>
        <p:txBody>
          <a:bodyPr/>
          <a:lstStyle/>
          <a:p>
            <a:r>
              <a:rPr lang="en-US"/>
              <a:t>Developmental Aspects</a:t>
            </a:r>
          </a:p>
        </p:txBody>
      </p:sp>
      <p:sp>
        <p:nvSpPr>
          <p:cNvPr id="75781" name="Rectangle 5"/>
          <p:cNvSpPr>
            <a:spLocks noGrp="1" noChangeArrowheads="1"/>
          </p:cNvSpPr>
          <p:nvPr>
            <p:ph type="body" idx="1"/>
          </p:nvPr>
        </p:nvSpPr>
        <p:spPr/>
        <p:txBody>
          <a:bodyPr/>
          <a:lstStyle/>
          <a:p>
            <a:r>
              <a:rPr lang="en-US"/>
              <a:t>With age, connective tissue increases and muscle fibers decrease</a:t>
            </a:r>
          </a:p>
          <a:p>
            <a:r>
              <a:rPr lang="en-US"/>
              <a:t>By age 30, loss of muscle mass (sarcopenia) begins</a:t>
            </a:r>
          </a:p>
          <a:p>
            <a:r>
              <a:rPr lang="en-US"/>
              <a:t>Regular exercise reverses sarcopenia</a:t>
            </a:r>
          </a:p>
          <a:p>
            <a:r>
              <a:rPr lang="en-US"/>
              <a:t>Atherosclerosis may block distal arteries, leading to intermittent claudication and severe pain in leg muscles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Muscular Dystrophy</a:t>
            </a:r>
            <a:endParaRPr lang="en-US" sz="2800" dirty="0"/>
          </a:p>
        </p:txBody>
      </p:sp>
      <p:sp>
        <p:nvSpPr>
          <p:cNvPr id="3" name="Content Placeholder 2"/>
          <p:cNvSpPr>
            <a:spLocks noGrp="1"/>
          </p:cNvSpPr>
          <p:nvPr>
            <p:ph idx="1"/>
          </p:nvPr>
        </p:nvSpPr>
        <p:spPr/>
        <p:txBody>
          <a:bodyPr/>
          <a:lstStyle/>
          <a:p>
            <a:r>
              <a:rPr lang="en-US" dirty="0" smtClean="0"/>
              <a:t>Nine diseases including Duchenne, Becker, limb girdle, congenital, facioscapulohumeral, myotonic, oculopharyngeal, distal, and Emery-Dreifuss are always classified as muscular dystrophy but there are more than 100 diseases in total with similarities to muscular dystrophy.</a:t>
            </a: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Dystrophin</a:t>
            </a:r>
            <a:endParaRPr lang="en-US" dirty="0"/>
          </a:p>
        </p:txBody>
      </p:sp>
      <p:sp>
        <p:nvSpPr>
          <p:cNvPr id="3" name="Content Placeholder 2"/>
          <p:cNvSpPr>
            <a:spLocks noGrp="1"/>
          </p:cNvSpPr>
          <p:nvPr>
            <p:ph idx="1"/>
          </p:nvPr>
        </p:nvSpPr>
        <p:spPr>
          <a:xfrm>
            <a:off x="460375" y="914401"/>
            <a:ext cx="8228013" cy="5397500"/>
          </a:xfrm>
        </p:spPr>
        <p:txBody>
          <a:bodyPr/>
          <a:lstStyle/>
          <a:p>
            <a:r>
              <a:rPr lang="en-US" sz="2400" dirty="0" smtClean="0"/>
              <a:t>a rod-shaped cytoplasmic protein, and a vital part of a protein complex that connects the cytoskeleton of a muscle fiber to the surrounding extracellular matrix through the cell membrane. </a:t>
            </a:r>
          </a:p>
          <a:p>
            <a:r>
              <a:rPr lang="en-US" sz="2400" dirty="0" smtClean="0"/>
              <a:t>As of 2007, dystrophin is the longest gene known, covering 2.4 megabases (0.08% of the human genome) at locus Xp21. The primary transcript measures about 2,400 kilobases and takes 16 hours to transcribe, the mature mRNA measures 14.0 kilobases</a:t>
            </a:r>
            <a:r>
              <a:rPr lang="en-US" sz="2400" baseline="30000" dirty="0" smtClean="0"/>
              <a:t>. </a:t>
            </a:r>
            <a:r>
              <a:rPr lang="en-US" sz="2400" dirty="0" smtClean="0"/>
              <a:t>The 79 exons code for a protein of over 3500 amino acid residues.</a:t>
            </a:r>
          </a:p>
          <a:p>
            <a:endParaRPr lang="en-US" sz="2400" dirty="0" smtClean="0"/>
          </a:p>
          <a:p>
            <a:endParaRPr lang="en-US" dirty="0" smtClean="0"/>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4"/>
          <p:cNvSpPr>
            <a:spLocks noGrp="1" noChangeArrowheads="1"/>
          </p:cNvSpPr>
          <p:nvPr>
            <p:ph type="title"/>
          </p:nvPr>
        </p:nvSpPr>
        <p:spPr/>
        <p:txBody>
          <a:bodyPr/>
          <a:lstStyle/>
          <a:p>
            <a:r>
              <a:rPr lang="en-US"/>
              <a:t>Muscular Dystrophy</a:t>
            </a:r>
          </a:p>
        </p:txBody>
      </p:sp>
      <p:sp>
        <p:nvSpPr>
          <p:cNvPr id="77829" name="Rectangle 5"/>
          <p:cNvSpPr>
            <a:spLocks noGrp="1" noChangeArrowheads="1"/>
          </p:cNvSpPr>
          <p:nvPr>
            <p:ph type="body" idx="1"/>
          </p:nvPr>
        </p:nvSpPr>
        <p:spPr/>
        <p:txBody>
          <a:bodyPr/>
          <a:lstStyle/>
          <a:p>
            <a:r>
              <a:rPr lang="en-US"/>
              <a:t>Group of inherited muscle-destroying diseases</a:t>
            </a:r>
          </a:p>
          <a:p>
            <a:r>
              <a:rPr lang="en-US"/>
              <a:t>Muscles enlarge due to fat and connective tissue deposits</a:t>
            </a:r>
          </a:p>
          <a:p>
            <a:r>
              <a:rPr lang="en-US"/>
              <a:t>Muscle fibers atrophy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4"/>
          <p:cNvSpPr>
            <a:spLocks noGrp="1" noChangeArrowheads="1"/>
          </p:cNvSpPr>
          <p:nvPr>
            <p:ph type="title"/>
          </p:nvPr>
        </p:nvSpPr>
        <p:spPr/>
        <p:txBody>
          <a:bodyPr/>
          <a:lstStyle/>
          <a:p>
            <a:r>
              <a:rPr lang="en-US"/>
              <a:t>Muscular Dystrophy</a:t>
            </a:r>
          </a:p>
        </p:txBody>
      </p:sp>
      <p:sp>
        <p:nvSpPr>
          <p:cNvPr id="79877" name="Rectangle 5"/>
          <p:cNvSpPr>
            <a:spLocks noGrp="1" noChangeArrowheads="1"/>
          </p:cNvSpPr>
          <p:nvPr>
            <p:ph type="body" idx="1"/>
          </p:nvPr>
        </p:nvSpPr>
        <p:spPr/>
        <p:txBody>
          <a:bodyPr/>
          <a:lstStyle/>
          <a:p>
            <a:pPr>
              <a:buFont typeface="Times" charset="0"/>
              <a:buNone/>
            </a:pPr>
            <a:r>
              <a:rPr lang="en-US" sz="2600"/>
              <a:t>Duchenne muscular dystrophy (DMD):</a:t>
            </a:r>
          </a:p>
          <a:p>
            <a:pPr lvl="1"/>
            <a:r>
              <a:rPr lang="en-US" sz="2400"/>
              <a:t>Most common and severe type</a:t>
            </a:r>
          </a:p>
          <a:p>
            <a:pPr lvl="1"/>
            <a:r>
              <a:rPr lang="en-US" sz="2400"/>
              <a:t>Inherited, sex-linked, carried by females and expressed in males (1/3500) as lack of dystrophin</a:t>
            </a:r>
          </a:p>
          <a:p>
            <a:pPr lvl="1"/>
            <a:r>
              <a:rPr lang="en-US" sz="2400"/>
              <a:t>Victims become clumsy and fall frequently; usually die of respiratory failure in their 20s</a:t>
            </a:r>
          </a:p>
          <a:p>
            <a:pPr lvl="1"/>
            <a:r>
              <a:rPr lang="en-US" sz="2400"/>
              <a:t>No cure, but viral gene therapy or infusion of stem cells with correct dystrophin genes show promise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Xchr.gif"/>
          <p:cNvPicPr>
            <a:picLocks noGrp="1" noChangeAspect="1"/>
          </p:cNvPicPr>
          <p:nvPr>
            <p:ph idx="1"/>
          </p:nvPr>
        </p:nvPicPr>
        <p:blipFill>
          <a:blip r:embed="rId2" cstate="print"/>
          <a:stretch>
            <a:fillRect/>
          </a:stretch>
        </p:blipFill>
        <p:spPr>
          <a:xfrm>
            <a:off x="990600" y="457200"/>
            <a:ext cx="7391400" cy="5791200"/>
          </a:xfrm>
        </p:spPr>
      </p:pic>
    </p:spTree>
  </p:cSld>
  <p:clrMapOvr>
    <a:masterClrMapping/>
  </p:clrMapOvr>
</p:sld>
</file>

<file path=ppt/theme/theme1.xml><?xml version="1.0" encoding="utf-8"?>
<a:theme xmlns:a="http://schemas.openxmlformats.org/drawingml/2006/main" name="Marieb_Lect_Design_Approved">
  <a:themeElements>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ign_Approv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charset="0"/>
          </a:defRPr>
        </a:defPPr>
      </a:lstStyle>
    </a:lnDef>
  </a:objectDefaults>
  <a:extraClrSchemeLst>
    <a:extraClrScheme>
      <a:clrScheme name="Marieb_Lect_Design_Approv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ign_Approv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ign_Approv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ign_Approv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ign_Approv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ign_Approv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ign_Approve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ign_Approv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ign_Approv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ign_Approv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ign_Approv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ign_Approv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rieb_Lect_Des_App-blank">
  <a:themeElements>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rieb_Lect_Des_App-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charset="0"/>
          </a:defRPr>
        </a:defPPr>
      </a:lstStyle>
    </a:lnDef>
  </a:objectDefaults>
  <a:extraClrSchemeLst>
    <a:extraClrScheme>
      <a:clrScheme name="Marieb_Lect_Des_App-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rieb_Lect_Des_App-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rieb_Lect_Des_App-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rieb_Lect_Des_App-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rieb_Lect_Des_App-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rieb_Lect_Des_App-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rieb_Lect_Des_App-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rieb_Lect_Des_App-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rieb_Lect_Des_App-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rieb_Lect_Des_App-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rieb_Lect_Des_App-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rieb_Lect_Des_App-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ServDisk_02:Marieb_8e_TA_MM:Marieb8_IRDVD:Marieb8_PPT:Marieb8_Lects:Marieb_Lect_Des_App-blank.pot</Template>
  <TotalTime>647</TotalTime>
  <Words>2005</Words>
  <Application>Microsoft Office PowerPoint</Application>
  <PresentationFormat>On-screen Show (4:3)</PresentationFormat>
  <Paragraphs>426</Paragraphs>
  <Slides>67</Slides>
  <Notes>0</Notes>
  <HiddenSlides>0</HiddenSlides>
  <MMClips>0</MMClips>
  <ScaleCrop>false</ScaleCrop>
  <HeadingPairs>
    <vt:vector size="4" baseType="variant">
      <vt:variant>
        <vt:lpstr>Theme</vt:lpstr>
      </vt:variant>
      <vt:variant>
        <vt:i4>2</vt:i4>
      </vt:variant>
      <vt:variant>
        <vt:lpstr>Slide Titles</vt:lpstr>
      </vt:variant>
      <vt:variant>
        <vt:i4>67</vt:i4>
      </vt:variant>
    </vt:vector>
  </HeadingPairs>
  <TitlesOfParts>
    <vt:vector size="69" baseType="lpstr">
      <vt:lpstr>Marieb_Lect_Design_Approved</vt:lpstr>
      <vt:lpstr>Marieb_Lect_Des_App-blank</vt:lpstr>
      <vt:lpstr>9</vt:lpstr>
      <vt:lpstr>Force of Muscle Contraction</vt:lpstr>
      <vt:lpstr>Force of Muscle Contraction</vt:lpstr>
      <vt:lpstr>PowerPoint Presentation</vt:lpstr>
      <vt:lpstr>PowerPoint Presentation</vt:lpstr>
      <vt:lpstr>Velocity and Duration of Contraction</vt:lpstr>
      <vt:lpstr>Muscle Fiber Type</vt:lpstr>
      <vt:lpstr>Muscle Fiber Type</vt:lpstr>
      <vt:lpstr>Muscle Fiber Type</vt:lpstr>
      <vt:lpstr>PowerPoint Presentation</vt:lpstr>
      <vt:lpstr>PowerPoint Presentation</vt:lpstr>
      <vt:lpstr>PowerPoint Presentation</vt:lpstr>
      <vt:lpstr>Influence of Load</vt:lpstr>
      <vt:lpstr>PowerPoint Presentation</vt:lpstr>
      <vt:lpstr>Influence of Recruitment</vt:lpstr>
      <vt:lpstr>Effects of Exercise</vt:lpstr>
      <vt:lpstr>Effects of Resistance Exercise</vt:lpstr>
      <vt:lpstr>The Overload Principle</vt:lpstr>
      <vt:lpstr>Smooth Muscle</vt:lpstr>
      <vt:lpstr>PowerPoint Presentation</vt:lpstr>
      <vt:lpstr>Peristalsis</vt:lpstr>
      <vt:lpstr>Microscopic Structure</vt:lpstr>
      <vt:lpstr>PowerPoint Presentation</vt:lpstr>
      <vt:lpstr>PowerPoint Presentation</vt:lpstr>
      <vt:lpstr>Innervation of Smooth Muscle</vt:lpstr>
      <vt:lpstr>PowerPoint Presentation</vt:lpstr>
      <vt:lpstr>Myofilaments in Smooth Muscle</vt:lpstr>
      <vt:lpstr>Myofilaments in Smooth Muscle</vt:lpstr>
      <vt:lpstr>PowerPoint Presentation</vt:lpstr>
      <vt:lpstr>PowerPoint Presentation</vt:lpstr>
      <vt:lpstr>PowerPoint Presentation</vt:lpstr>
      <vt:lpstr>Contraction of Smooth Muscle</vt:lpstr>
      <vt:lpstr>Contraction of Smooth Muscle</vt:lpstr>
      <vt:lpstr>Role of Calcium 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Contraction of Smooth Muscle</vt:lpstr>
      <vt:lpstr>Regulation of Contraction</vt:lpstr>
      <vt:lpstr>Regulation of Contraction</vt:lpstr>
      <vt:lpstr>Special Features of Smooth Muscle Contraction</vt:lpstr>
      <vt:lpstr>Special Features of Smooth Muscle Contraction</vt:lpstr>
      <vt:lpstr>PowerPoint Presentation</vt:lpstr>
      <vt:lpstr>Types of Smooth Muscle</vt:lpstr>
      <vt:lpstr>Types of Smooth Muscle: Multiunit</vt:lpstr>
      <vt:lpstr>Developmental Aspects</vt:lpstr>
      <vt:lpstr>Developmental Aspects</vt:lpstr>
      <vt:lpstr>Developmental Aspects</vt:lpstr>
      <vt:lpstr>Developmental Aspects</vt:lpstr>
      <vt:lpstr>Myostatin</vt:lpstr>
      <vt:lpstr>Whippet</vt:lpstr>
      <vt:lpstr>Whippets</vt:lpstr>
      <vt:lpstr>Super Baby Before he was 5 years old, he could hold 7 lbs. weights with arms extended, </vt:lpstr>
      <vt:lpstr>Over doing your myostatin deficiency</vt:lpstr>
      <vt:lpstr>Developmental Aspects</vt:lpstr>
      <vt:lpstr>Muscular Dystrophy</vt:lpstr>
      <vt:lpstr>Dystrophin</vt:lpstr>
      <vt:lpstr>Muscular Dystrophy</vt:lpstr>
      <vt:lpstr>Muscular Dystrophy</vt:lpstr>
      <vt:lpstr>PowerPoint Presentation</vt:lpstr>
    </vt:vector>
  </TitlesOfParts>
  <Company>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dc:title>
  <dc:creator>R U</dc:creator>
  <cp:lastModifiedBy>User</cp:lastModifiedBy>
  <cp:revision>26</cp:revision>
  <dcterms:created xsi:type="dcterms:W3CDTF">2009-01-15T20:24:12Z</dcterms:created>
  <dcterms:modified xsi:type="dcterms:W3CDTF">2017-10-18T07:35:11Z</dcterms:modified>
</cp:coreProperties>
</file>