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96" r:id="rId9"/>
    <p:sldId id="262" r:id="rId10"/>
    <p:sldId id="263" r:id="rId11"/>
    <p:sldId id="297" r:id="rId12"/>
    <p:sldId id="264" r:id="rId13"/>
    <p:sldId id="298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99" r:id="rId26"/>
    <p:sldId id="277" r:id="rId27"/>
    <p:sldId id="278" r:id="rId28"/>
    <p:sldId id="279" r:id="rId29"/>
    <p:sldId id="280" r:id="rId30"/>
    <p:sldId id="304" r:id="rId31"/>
    <p:sldId id="281" r:id="rId32"/>
    <p:sldId id="300" r:id="rId33"/>
    <p:sldId id="282" r:id="rId34"/>
    <p:sldId id="283" r:id="rId35"/>
    <p:sldId id="284" r:id="rId36"/>
    <p:sldId id="301" r:id="rId37"/>
    <p:sldId id="285" r:id="rId38"/>
    <p:sldId id="286" r:id="rId39"/>
    <p:sldId id="287" r:id="rId40"/>
    <p:sldId id="288" r:id="rId41"/>
    <p:sldId id="289" r:id="rId42"/>
    <p:sldId id="290" r:id="rId43"/>
    <p:sldId id="302" r:id="rId44"/>
    <p:sldId id="291" r:id="rId45"/>
    <p:sldId id="294" r:id="rId46"/>
    <p:sldId id="292" r:id="rId47"/>
    <p:sldId id="303" r:id="rId48"/>
    <p:sldId id="295" r:id="rId4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95" autoAdjust="0"/>
    <p:restoredTop sz="97030" autoAdjust="0"/>
  </p:normalViewPr>
  <p:slideViewPr>
    <p:cSldViewPr>
      <p:cViewPr varScale="1">
        <p:scale>
          <a:sx n="73" d="100"/>
          <a:sy n="73" d="100"/>
        </p:scale>
        <p:origin x="-108" y="-7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latin typeface="Arial" charset="0"/>
              </a:rPr>
              <a:t>prepared by </a:t>
            </a:r>
          </a:p>
          <a:p>
            <a:r>
              <a:rPr lang="en-US" sz="2000">
                <a:latin typeface="Arial" charset="0"/>
              </a:rPr>
              <a:t>Janice Meeking, </a:t>
            </a:r>
          </a:p>
          <a:p>
            <a:r>
              <a:rPr lang="en-US" sz="2000">
                <a:latin typeface="Arial" charset="0"/>
              </a:rPr>
              <a:t>Mount Royal College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67592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594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665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11 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Fundamentals of the Nervous System and Nervous Tissue: Part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Functions of the Nervous System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Times" charset="0"/>
              <a:buAutoNum type="arabicPeriod"/>
            </a:pPr>
            <a:r>
              <a:rPr lang="en-US"/>
              <a:t>Sensory input</a:t>
            </a:r>
          </a:p>
          <a:p>
            <a:pPr marL="879475" lvl="1" indent="-533400"/>
            <a:r>
              <a:rPr lang="en-US"/>
              <a:t>Information gathered by sensory receptors about internal and external changes </a:t>
            </a:r>
          </a:p>
          <a:p>
            <a:pPr marL="571500" indent="-571500">
              <a:buFont typeface="Times" charset="0"/>
              <a:buAutoNum type="arabicPeriod" startAt="2"/>
            </a:pPr>
            <a:r>
              <a:rPr lang="en-US"/>
              <a:t>Integration</a:t>
            </a:r>
          </a:p>
          <a:p>
            <a:pPr marL="879475" lvl="1" indent="-533400"/>
            <a:r>
              <a:rPr lang="en-US"/>
              <a:t>Interpretation of sensory input</a:t>
            </a:r>
          </a:p>
          <a:p>
            <a:pPr marL="571500" indent="-571500">
              <a:buFont typeface="Times" charset="0"/>
              <a:buAutoNum type="arabicPeriod" startAt="3"/>
            </a:pPr>
            <a:r>
              <a:rPr lang="en-US"/>
              <a:t>Motor output</a:t>
            </a:r>
          </a:p>
          <a:p>
            <a:pPr marL="879475" lvl="1" indent="-533400"/>
            <a:r>
              <a:rPr lang="en-US"/>
              <a:t>Activation of effector organs (muscles and glands) produces a response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</a:t>
            </a:r>
          </a:p>
        </p:txBody>
      </p:sp>
      <p:pic>
        <p:nvPicPr>
          <p:cNvPr id="6153" name="Picture 9" descr="figure_11_01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4314825" y="1141413"/>
            <a:ext cx="1693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Sensory input</a:t>
            </a:r>
            <a:endParaRPr lang="en-US" sz="1800" b="1">
              <a:latin typeface="Arial" charset="0"/>
            </a:endParaRPr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4397375" y="4910138"/>
            <a:ext cx="156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Motor output</a:t>
            </a:r>
            <a:endParaRPr lang="en-US" sz="1800" b="1">
              <a:latin typeface="Arial" charset="0"/>
            </a:endParaRPr>
          </a:p>
        </p:txBody>
      </p:sp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7102475" y="4237038"/>
            <a:ext cx="1311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Integration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Divisions of the Nervous System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Central nervous system (CNS) </a:t>
            </a:r>
          </a:p>
          <a:p>
            <a:pPr lvl="1"/>
            <a:r>
              <a:rPr lang="en-US"/>
              <a:t>Brain and spinal cord</a:t>
            </a:r>
          </a:p>
          <a:p>
            <a:pPr lvl="1"/>
            <a:r>
              <a:rPr lang="en-US"/>
              <a:t>Integration and command center </a:t>
            </a:r>
          </a:p>
          <a:p>
            <a:r>
              <a:rPr lang="en-US"/>
              <a:t>Peripheral nervous system (PNS)</a:t>
            </a:r>
          </a:p>
          <a:p>
            <a:pPr lvl="1"/>
            <a:r>
              <a:rPr lang="en-US"/>
              <a:t>Paired spinal and cranial nerves carry messages to and from the CNS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Peripheral Nervous System (PNS)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lnSpc>
                <a:spcPct val="90000"/>
              </a:lnSpc>
            </a:pPr>
            <a:r>
              <a:rPr lang="en-US"/>
              <a:t>Two functional divisions</a:t>
            </a:r>
          </a:p>
          <a:p>
            <a:pPr marL="879475" lvl="1" indent="-533400">
              <a:lnSpc>
                <a:spcPct val="90000"/>
              </a:lnSpc>
              <a:buFont typeface="Times" charset="0"/>
              <a:buAutoNum type="arabicPeriod"/>
            </a:pPr>
            <a:r>
              <a:rPr lang="en-US"/>
              <a:t>Sensory (afferent) division</a:t>
            </a:r>
          </a:p>
          <a:p>
            <a:pPr marL="1279525" lvl="2" indent="-533400">
              <a:lnSpc>
                <a:spcPct val="90000"/>
              </a:lnSpc>
            </a:pPr>
            <a:r>
              <a:rPr lang="en-US"/>
              <a:t>Somatic afferent fibers—convey impulses from skin, skeletal muscles, and joints </a:t>
            </a:r>
          </a:p>
          <a:p>
            <a:pPr marL="1279525" lvl="2" indent="-533400">
              <a:lnSpc>
                <a:spcPct val="90000"/>
              </a:lnSpc>
            </a:pPr>
            <a:r>
              <a:rPr lang="en-US"/>
              <a:t>Visceral afferent fibers—convey impulses from visceral organs </a:t>
            </a:r>
          </a:p>
          <a:p>
            <a:pPr marL="879475" lvl="1" indent="-533400">
              <a:lnSpc>
                <a:spcPct val="90000"/>
              </a:lnSpc>
              <a:buFont typeface="Times" charset="0"/>
              <a:buAutoNum type="arabicPeriod" startAt="2"/>
            </a:pPr>
            <a:r>
              <a:rPr lang="en-US"/>
              <a:t>Motor (efferent) division </a:t>
            </a:r>
          </a:p>
          <a:p>
            <a:pPr marL="1279525" lvl="2" indent="-533400">
              <a:lnSpc>
                <a:spcPct val="90000"/>
              </a:lnSpc>
            </a:pPr>
            <a:r>
              <a:rPr lang="en-US"/>
              <a:t>Transmits impulses from the CNS to effector organs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Motor Division of PNS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Times" charset="0"/>
              <a:buAutoNum type="arabicPeriod"/>
            </a:pPr>
            <a:r>
              <a:rPr lang="en-US"/>
              <a:t>Somatic (voluntary) nervous system</a:t>
            </a:r>
          </a:p>
          <a:p>
            <a:pPr marL="879475" lvl="1" indent="-533400"/>
            <a:r>
              <a:rPr lang="en-US"/>
              <a:t>Conscious control of skeletal muscles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Motor Division of PNS</a:t>
            </a:r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Times" charset="0"/>
              <a:buAutoNum type="arabicPeriod" startAt="2"/>
            </a:pPr>
            <a:r>
              <a:rPr lang="en-US" dirty="0"/>
              <a:t>Autonomic (involuntary) nervous system (ANS)</a:t>
            </a:r>
          </a:p>
          <a:p>
            <a:pPr marL="879475" lvl="1" indent="-533400"/>
            <a:r>
              <a:rPr lang="en-US" dirty="0"/>
              <a:t>Visceral motor nerve fibers</a:t>
            </a:r>
          </a:p>
          <a:p>
            <a:pPr marL="879475" lvl="1" indent="-533400"/>
            <a:r>
              <a:rPr lang="en-US" dirty="0"/>
              <a:t>Regulates smooth muscle, cardiac muscle, and glands</a:t>
            </a:r>
          </a:p>
          <a:p>
            <a:pPr marL="879475" lvl="1" indent="-533400"/>
            <a:r>
              <a:rPr lang="en-US" dirty="0"/>
              <a:t>Two functional subdivisions</a:t>
            </a:r>
          </a:p>
          <a:p>
            <a:pPr marL="1279525" lvl="2" indent="-533400"/>
            <a:r>
              <a:rPr lang="en-US" dirty="0" smtClean="0"/>
              <a:t>Sympathetic –fear, fligh</a:t>
            </a:r>
            <a:r>
              <a:rPr lang="en-US" dirty="0" smtClean="0"/>
              <a:t>t and flight</a:t>
            </a:r>
            <a:endParaRPr lang="en-US" dirty="0"/>
          </a:p>
          <a:p>
            <a:pPr marL="1279525" lvl="2" indent="-533400"/>
            <a:r>
              <a:rPr lang="en-US" dirty="0" smtClean="0"/>
              <a:t>Parasympathetic – rest and recluse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11.2</a:t>
            </a:r>
          </a:p>
        </p:txBody>
      </p:sp>
      <p:pic>
        <p:nvPicPr>
          <p:cNvPr id="13321" name="Picture 9" descr="figure_11_02_0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27038"/>
            <a:ext cx="8231187" cy="6002337"/>
          </a:xfrm>
          <a:prstGeom prst="rect">
            <a:avLst/>
          </a:prstGeom>
          <a:noFill/>
        </p:spPr>
      </p:pic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1722438" y="906463"/>
            <a:ext cx="57150" cy="60325"/>
          </a:xfrm>
          <a:prstGeom prst="rect">
            <a:avLst/>
          </a:prstGeom>
          <a:solidFill>
            <a:srgbClr val="231F2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3" name="Freeform 11"/>
          <p:cNvSpPr>
            <a:spLocks/>
          </p:cNvSpPr>
          <p:nvPr/>
        </p:nvSpPr>
        <p:spPr bwMode="auto">
          <a:xfrm>
            <a:off x="1722438" y="750888"/>
            <a:ext cx="57150" cy="57150"/>
          </a:xfrm>
          <a:custGeom>
            <a:avLst/>
            <a:gdLst/>
            <a:ahLst/>
            <a:cxnLst>
              <a:cxn ang="0">
                <a:pos x="36" y="18"/>
              </a:cxn>
              <a:cxn ang="0">
                <a:pos x="34" y="26"/>
              </a:cxn>
              <a:cxn ang="0">
                <a:pos x="30" y="32"/>
              </a:cxn>
              <a:cxn ang="0">
                <a:pos x="26" y="36"/>
              </a:cxn>
              <a:cxn ang="0">
                <a:pos x="18" y="36"/>
              </a:cxn>
              <a:cxn ang="0">
                <a:pos x="12" y="36"/>
              </a:cxn>
              <a:cxn ang="0">
                <a:pos x="6" y="32"/>
              </a:cxn>
              <a:cxn ang="0">
                <a:pos x="2" y="26"/>
              </a:cxn>
              <a:cxn ang="0">
                <a:pos x="0" y="18"/>
              </a:cxn>
              <a:cxn ang="0">
                <a:pos x="2" y="12"/>
              </a:cxn>
              <a:cxn ang="0">
                <a:pos x="6" y="6"/>
              </a:cxn>
              <a:cxn ang="0">
                <a:pos x="12" y="2"/>
              </a:cxn>
              <a:cxn ang="0">
                <a:pos x="18" y="0"/>
              </a:cxn>
              <a:cxn ang="0">
                <a:pos x="26" y="2"/>
              </a:cxn>
              <a:cxn ang="0">
                <a:pos x="30" y="6"/>
              </a:cxn>
              <a:cxn ang="0">
                <a:pos x="34" y="12"/>
              </a:cxn>
              <a:cxn ang="0">
                <a:pos x="34" y="18"/>
              </a:cxn>
              <a:cxn ang="0">
                <a:pos x="36" y="18"/>
              </a:cxn>
            </a:cxnLst>
            <a:rect l="0" t="0" r="r" b="b"/>
            <a:pathLst>
              <a:path w="36" h="36">
                <a:moveTo>
                  <a:pt x="36" y="18"/>
                </a:moveTo>
                <a:lnTo>
                  <a:pt x="34" y="26"/>
                </a:lnTo>
                <a:lnTo>
                  <a:pt x="30" y="32"/>
                </a:lnTo>
                <a:lnTo>
                  <a:pt x="26" y="36"/>
                </a:lnTo>
                <a:lnTo>
                  <a:pt x="18" y="36"/>
                </a:lnTo>
                <a:lnTo>
                  <a:pt x="12" y="36"/>
                </a:lnTo>
                <a:lnTo>
                  <a:pt x="6" y="32"/>
                </a:lnTo>
                <a:lnTo>
                  <a:pt x="2" y="26"/>
                </a:lnTo>
                <a:lnTo>
                  <a:pt x="0" y="18"/>
                </a:lnTo>
                <a:lnTo>
                  <a:pt x="2" y="12"/>
                </a:lnTo>
                <a:lnTo>
                  <a:pt x="6" y="6"/>
                </a:lnTo>
                <a:lnTo>
                  <a:pt x="12" y="2"/>
                </a:lnTo>
                <a:lnTo>
                  <a:pt x="18" y="0"/>
                </a:lnTo>
                <a:lnTo>
                  <a:pt x="26" y="2"/>
                </a:lnTo>
                <a:lnTo>
                  <a:pt x="30" y="6"/>
                </a:lnTo>
                <a:lnTo>
                  <a:pt x="34" y="12"/>
                </a:lnTo>
                <a:lnTo>
                  <a:pt x="34" y="18"/>
                </a:lnTo>
                <a:lnTo>
                  <a:pt x="36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4545013" y="906463"/>
            <a:ext cx="58737" cy="60325"/>
          </a:xfrm>
          <a:prstGeom prst="rect">
            <a:avLst/>
          </a:prstGeom>
          <a:solidFill>
            <a:srgbClr val="231F2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5" name="Freeform 13"/>
          <p:cNvSpPr>
            <a:spLocks/>
          </p:cNvSpPr>
          <p:nvPr/>
        </p:nvSpPr>
        <p:spPr bwMode="auto">
          <a:xfrm>
            <a:off x="4545013" y="750888"/>
            <a:ext cx="58737" cy="57150"/>
          </a:xfrm>
          <a:custGeom>
            <a:avLst/>
            <a:gdLst/>
            <a:ahLst/>
            <a:cxnLst>
              <a:cxn ang="0">
                <a:pos x="37" y="18"/>
              </a:cxn>
              <a:cxn ang="0">
                <a:pos x="35" y="26"/>
              </a:cxn>
              <a:cxn ang="0">
                <a:pos x="33" y="32"/>
              </a:cxn>
              <a:cxn ang="0">
                <a:pos x="27" y="36"/>
              </a:cxn>
              <a:cxn ang="0">
                <a:pos x="19" y="36"/>
              </a:cxn>
              <a:cxn ang="0">
                <a:pos x="12" y="36"/>
              </a:cxn>
              <a:cxn ang="0">
                <a:pos x="6" y="32"/>
              </a:cxn>
              <a:cxn ang="0">
                <a:pos x="2" y="26"/>
              </a:cxn>
              <a:cxn ang="0">
                <a:pos x="0" y="18"/>
              </a:cxn>
              <a:cxn ang="0">
                <a:pos x="2" y="12"/>
              </a:cxn>
              <a:cxn ang="0">
                <a:pos x="6" y="6"/>
              </a:cxn>
              <a:cxn ang="0">
                <a:pos x="12" y="2"/>
              </a:cxn>
              <a:cxn ang="0">
                <a:pos x="19" y="0"/>
              </a:cxn>
              <a:cxn ang="0">
                <a:pos x="27" y="2"/>
              </a:cxn>
              <a:cxn ang="0">
                <a:pos x="33" y="6"/>
              </a:cxn>
              <a:cxn ang="0">
                <a:pos x="35" y="12"/>
              </a:cxn>
              <a:cxn ang="0">
                <a:pos x="35" y="18"/>
              </a:cxn>
              <a:cxn ang="0">
                <a:pos x="37" y="18"/>
              </a:cxn>
            </a:cxnLst>
            <a:rect l="0" t="0" r="r" b="b"/>
            <a:pathLst>
              <a:path w="37" h="36">
                <a:moveTo>
                  <a:pt x="37" y="18"/>
                </a:moveTo>
                <a:lnTo>
                  <a:pt x="35" y="26"/>
                </a:lnTo>
                <a:lnTo>
                  <a:pt x="33" y="32"/>
                </a:lnTo>
                <a:lnTo>
                  <a:pt x="27" y="36"/>
                </a:lnTo>
                <a:lnTo>
                  <a:pt x="19" y="36"/>
                </a:lnTo>
                <a:lnTo>
                  <a:pt x="12" y="36"/>
                </a:lnTo>
                <a:lnTo>
                  <a:pt x="6" y="32"/>
                </a:lnTo>
                <a:lnTo>
                  <a:pt x="2" y="26"/>
                </a:lnTo>
                <a:lnTo>
                  <a:pt x="0" y="18"/>
                </a:lnTo>
                <a:lnTo>
                  <a:pt x="2" y="12"/>
                </a:lnTo>
                <a:lnTo>
                  <a:pt x="6" y="6"/>
                </a:lnTo>
                <a:lnTo>
                  <a:pt x="12" y="2"/>
                </a:lnTo>
                <a:lnTo>
                  <a:pt x="19" y="0"/>
                </a:lnTo>
                <a:lnTo>
                  <a:pt x="27" y="2"/>
                </a:lnTo>
                <a:lnTo>
                  <a:pt x="33" y="6"/>
                </a:lnTo>
                <a:lnTo>
                  <a:pt x="35" y="12"/>
                </a:lnTo>
                <a:lnTo>
                  <a:pt x="35" y="18"/>
                </a:lnTo>
                <a:lnTo>
                  <a:pt x="37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6604000" y="4864100"/>
            <a:ext cx="57150" cy="60325"/>
          </a:xfrm>
          <a:prstGeom prst="rect">
            <a:avLst/>
          </a:prstGeom>
          <a:solidFill>
            <a:srgbClr val="231F2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6604000" y="4708525"/>
            <a:ext cx="57150" cy="57150"/>
          </a:xfrm>
          <a:prstGeom prst="rect">
            <a:avLst/>
          </a:prstGeom>
          <a:solidFill>
            <a:srgbClr val="231F2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5588000" y="1922463"/>
            <a:ext cx="57150" cy="57150"/>
          </a:xfrm>
          <a:prstGeom prst="rect">
            <a:avLst/>
          </a:prstGeom>
          <a:solidFill>
            <a:srgbClr val="231F2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9" name="Freeform 17"/>
          <p:cNvSpPr>
            <a:spLocks/>
          </p:cNvSpPr>
          <p:nvPr/>
        </p:nvSpPr>
        <p:spPr bwMode="auto">
          <a:xfrm>
            <a:off x="5588000" y="1763713"/>
            <a:ext cx="57150" cy="57150"/>
          </a:xfrm>
          <a:custGeom>
            <a:avLst/>
            <a:gdLst/>
            <a:ahLst/>
            <a:cxnLst>
              <a:cxn ang="0">
                <a:pos x="36" y="18"/>
              </a:cxn>
              <a:cxn ang="0">
                <a:pos x="36" y="24"/>
              </a:cxn>
              <a:cxn ang="0">
                <a:pos x="32" y="30"/>
              </a:cxn>
              <a:cxn ang="0">
                <a:pos x="26" y="34"/>
              </a:cxn>
              <a:cxn ang="0">
                <a:pos x="18" y="36"/>
              </a:cxn>
              <a:cxn ang="0">
                <a:pos x="12" y="34"/>
              </a:cxn>
              <a:cxn ang="0">
                <a:pos x="6" y="30"/>
              </a:cxn>
              <a:cxn ang="0">
                <a:pos x="2" y="24"/>
              </a:cxn>
              <a:cxn ang="0">
                <a:pos x="0" y="18"/>
              </a:cxn>
              <a:cxn ang="0">
                <a:pos x="2" y="10"/>
              </a:cxn>
              <a:cxn ang="0">
                <a:pos x="6" y="4"/>
              </a:cxn>
              <a:cxn ang="0">
                <a:pos x="12" y="0"/>
              </a:cxn>
              <a:cxn ang="0">
                <a:pos x="18" y="0"/>
              </a:cxn>
              <a:cxn ang="0">
                <a:pos x="26" y="0"/>
              </a:cxn>
              <a:cxn ang="0">
                <a:pos x="32" y="4"/>
              </a:cxn>
              <a:cxn ang="0">
                <a:pos x="36" y="10"/>
              </a:cxn>
              <a:cxn ang="0">
                <a:pos x="36" y="16"/>
              </a:cxn>
              <a:cxn ang="0">
                <a:pos x="36" y="18"/>
              </a:cxn>
            </a:cxnLst>
            <a:rect l="0" t="0" r="r" b="b"/>
            <a:pathLst>
              <a:path w="36" h="36">
                <a:moveTo>
                  <a:pt x="36" y="18"/>
                </a:moveTo>
                <a:lnTo>
                  <a:pt x="36" y="24"/>
                </a:lnTo>
                <a:lnTo>
                  <a:pt x="32" y="30"/>
                </a:lnTo>
                <a:lnTo>
                  <a:pt x="26" y="34"/>
                </a:lnTo>
                <a:lnTo>
                  <a:pt x="18" y="36"/>
                </a:lnTo>
                <a:lnTo>
                  <a:pt x="12" y="34"/>
                </a:lnTo>
                <a:lnTo>
                  <a:pt x="6" y="30"/>
                </a:lnTo>
                <a:lnTo>
                  <a:pt x="2" y="24"/>
                </a:lnTo>
                <a:lnTo>
                  <a:pt x="0" y="18"/>
                </a:lnTo>
                <a:lnTo>
                  <a:pt x="2" y="10"/>
                </a:lnTo>
                <a:lnTo>
                  <a:pt x="6" y="4"/>
                </a:lnTo>
                <a:lnTo>
                  <a:pt x="12" y="0"/>
                </a:lnTo>
                <a:lnTo>
                  <a:pt x="18" y="0"/>
                </a:lnTo>
                <a:lnTo>
                  <a:pt x="26" y="0"/>
                </a:lnTo>
                <a:lnTo>
                  <a:pt x="32" y="4"/>
                </a:lnTo>
                <a:lnTo>
                  <a:pt x="36" y="10"/>
                </a:lnTo>
                <a:lnTo>
                  <a:pt x="36" y="16"/>
                </a:lnTo>
                <a:lnTo>
                  <a:pt x="36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3319463" y="1998663"/>
            <a:ext cx="60325" cy="60325"/>
          </a:xfrm>
          <a:prstGeom prst="rect">
            <a:avLst/>
          </a:prstGeom>
          <a:solidFill>
            <a:srgbClr val="231F2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1" name="Freeform 19"/>
          <p:cNvSpPr>
            <a:spLocks/>
          </p:cNvSpPr>
          <p:nvPr/>
        </p:nvSpPr>
        <p:spPr bwMode="auto">
          <a:xfrm>
            <a:off x="3319463" y="1751013"/>
            <a:ext cx="60325" cy="57150"/>
          </a:xfrm>
          <a:custGeom>
            <a:avLst/>
            <a:gdLst/>
            <a:ahLst/>
            <a:cxnLst>
              <a:cxn ang="0">
                <a:pos x="38" y="18"/>
              </a:cxn>
              <a:cxn ang="0">
                <a:pos x="36" y="26"/>
              </a:cxn>
              <a:cxn ang="0">
                <a:pos x="32" y="32"/>
              </a:cxn>
              <a:cxn ang="0">
                <a:pos x="26" y="34"/>
              </a:cxn>
              <a:cxn ang="0">
                <a:pos x="18" y="36"/>
              </a:cxn>
              <a:cxn ang="0">
                <a:pos x="12" y="34"/>
              </a:cxn>
              <a:cxn ang="0">
                <a:pos x="6" y="32"/>
              </a:cxn>
              <a:cxn ang="0">
                <a:pos x="2" y="26"/>
              </a:cxn>
              <a:cxn ang="0">
                <a:pos x="0" y="18"/>
              </a:cxn>
              <a:cxn ang="0">
                <a:pos x="2" y="12"/>
              </a:cxn>
              <a:cxn ang="0">
                <a:pos x="6" y="6"/>
              </a:cxn>
              <a:cxn ang="0">
                <a:pos x="12" y="2"/>
              </a:cxn>
              <a:cxn ang="0">
                <a:pos x="18" y="0"/>
              </a:cxn>
              <a:cxn ang="0">
                <a:pos x="26" y="2"/>
              </a:cxn>
              <a:cxn ang="0">
                <a:pos x="32" y="6"/>
              </a:cxn>
              <a:cxn ang="0">
                <a:pos x="36" y="12"/>
              </a:cxn>
              <a:cxn ang="0">
                <a:pos x="36" y="18"/>
              </a:cxn>
              <a:cxn ang="0">
                <a:pos x="38" y="18"/>
              </a:cxn>
            </a:cxnLst>
            <a:rect l="0" t="0" r="r" b="b"/>
            <a:pathLst>
              <a:path w="38" h="36">
                <a:moveTo>
                  <a:pt x="38" y="18"/>
                </a:moveTo>
                <a:lnTo>
                  <a:pt x="36" y="26"/>
                </a:lnTo>
                <a:lnTo>
                  <a:pt x="32" y="32"/>
                </a:lnTo>
                <a:lnTo>
                  <a:pt x="26" y="34"/>
                </a:lnTo>
                <a:lnTo>
                  <a:pt x="18" y="36"/>
                </a:lnTo>
                <a:lnTo>
                  <a:pt x="12" y="34"/>
                </a:lnTo>
                <a:lnTo>
                  <a:pt x="6" y="32"/>
                </a:lnTo>
                <a:lnTo>
                  <a:pt x="2" y="26"/>
                </a:lnTo>
                <a:lnTo>
                  <a:pt x="0" y="18"/>
                </a:lnTo>
                <a:lnTo>
                  <a:pt x="2" y="12"/>
                </a:lnTo>
                <a:lnTo>
                  <a:pt x="6" y="6"/>
                </a:lnTo>
                <a:lnTo>
                  <a:pt x="12" y="2"/>
                </a:lnTo>
                <a:lnTo>
                  <a:pt x="18" y="0"/>
                </a:lnTo>
                <a:lnTo>
                  <a:pt x="26" y="2"/>
                </a:lnTo>
                <a:lnTo>
                  <a:pt x="32" y="6"/>
                </a:lnTo>
                <a:lnTo>
                  <a:pt x="36" y="12"/>
                </a:lnTo>
                <a:lnTo>
                  <a:pt x="36" y="18"/>
                </a:lnTo>
                <a:lnTo>
                  <a:pt x="38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5156200" y="3132138"/>
            <a:ext cx="57150" cy="57150"/>
          </a:xfrm>
          <a:prstGeom prst="rect">
            <a:avLst/>
          </a:prstGeom>
          <a:solidFill>
            <a:srgbClr val="231F2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3" name="Freeform 21"/>
          <p:cNvSpPr>
            <a:spLocks/>
          </p:cNvSpPr>
          <p:nvPr/>
        </p:nvSpPr>
        <p:spPr bwMode="auto">
          <a:xfrm>
            <a:off x="5156200" y="2884488"/>
            <a:ext cx="57150" cy="57150"/>
          </a:xfrm>
          <a:custGeom>
            <a:avLst/>
            <a:gdLst/>
            <a:ahLst/>
            <a:cxnLst>
              <a:cxn ang="0">
                <a:pos x="36" y="18"/>
              </a:cxn>
              <a:cxn ang="0">
                <a:pos x="34" y="24"/>
              </a:cxn>
              <a:cxn ang="0">
                <a:pos x="30" y="30"/>
              </a:cxn>
              <a:cxn ang="0">
                <a:pos x="24" y="34"/>
              </a:cxn>
              <a:cxn ang="0">
                <a:pos x="18" y="36"/>
              </a:cxn>
              <a:cxn ang="0">
                <a:pos x="10" y="34"/>
              </a:cxn>
              <a:cxn ang="0">
                <a:pos x="4" y="30"/>
              </a:cxn>
              <a:cxn ang="0">
                <a:pos x="0" y="24"/>
              </a:cxn>
              <a:cxn ang="0">
                <a:pos x="0" y="18"/>
              </a:cxn>
              <a:cxn ang="0">
                <a:pos x="0" y="10"/>
              </a:cxn>
              <a:cxn ang="0">
                <a:pos x="4" y="4"/>
              </a:cxn>
              <a:cxn ang="0">
                <a:pos x="10" y="0"/>
              </a:cxn>
              <a:cxn ang="0">
                <a:pos x="18" y="0"/>
              </a:cxn>
              <a:cxn ang="0">
                <a:pos x="24" y="0"/>
              </a:cxn>
              <a:cxn ang="0">
                <a:pos x="30" y="4"/>
              </a:cxn>
              <a:cxn ang="0">
                <a:pos x="34" y="10"/>
              </a:cxn>
              <a:cxn ang="0">
                <a:pos x="34" y="18"/>
              </a:cxn>
              <a:cxn ang="0">
                <a:pos x="36" y="18"/>
              </a:cxn>
            </a:cxnLst>
            <a:rect l="0" t="0" r="r" b="b"/>
            <a:pathLst>
              <a:path w="36" h="36">
                <a:moveTo>
                  <a:pt x="36" y="18"/>
                </a:moveTo>
                <a:lnTo>
                  <a:pt x="34" y="24"/>
                </a:lnTo>
                <a:lnTo>
                  <a:pt x="30" y="30"/>
                </a:lnTo>
                <a:lnTo>
                  <a:pt x="24" y="34"/>
                </a:lnTo>
                <a:lnTo>
                  <a:pt x="18" y="36"/>
                </a:lnTo>
                <a:lnTo>
                  <a:pt x="10" y="34"/>
                </a:lnTo>
                <a:lnTo>
                  <a:pt x="4" y="30"/>
                </a:lnTo>
                <a:lnTo>
                  <a:pt x="0" y="24"/>
                </a:lnTo>
                <a:lnTo>
                  <a:pt x="0" y="18"/>
                </a:lnTo>
                <a:lnTo>
                  <a:pt x="0" y="10"/>
                </a:lnTo>
                <a:lnTo>
                  <a:pt x="4" y="4"/>
                </a:lnTo>
                <a:lnTo>
                  <a:pt x="10" y="0"/>
                </a:lnTo>
                <a:lnTo>
                  <a:pt x="18" y="0"/>
                </a:lnTo>
                <a:lnTo>
                  <a:pt x="24" y="0"/>
                </a:lnTo>
                <a:lnTo>
                  <a:pt x="30" y="4"/>
                </a:lnTo>
                <a:lnTo>
                  <a:pt x="34" y="10"/>
                </a:lnTo>
                <a:lnTo>
                  <a:pt x="34" y="18"/>
                </a:lnTo>
                <a:lnTo>
                  <a:pt x="36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4959350" y="4572000"/>
            <a:ext cx="57150" cy="57150"/>
          </a:xfrm>
          <a:prstGeom prst="rect">
            <a:avLst/>
          </a:prstGeom>
          <a:solidFill>
            <a:srgbClr val="231F2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5" name="Rectangle 23"/>
          <p:cNvSpPr>
            <a:spLocks noChangeArrowheads="1"/>
          </p:cNvSpPr>
          <p:nvPr/>
        </p:nvSpPr>
        <p:spPr bwMode="auto">
          <a:xfrm>
            <a:off x="6600825" y="3106738"/>
            <a:ext cx="57150" cy="57150"/>
          </a:xfrm>
          <a:prstGeom prst="rect">
            <a:avLst/>
          </a:prstGeom>
          <a:solidFill>
            <a:srgbClr val="231F2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6" name="Freeform 24"/>
          <p:cNvSpPr>
            <a:spLocks/>
          </p:cNvSpPr>
          <p:nvPr/>
        </p:nvSpPr>
        <p:spPr bwMode="auto">
          <a:xfrm>
            <a:off x="6600825" y="2859088"/>
            <a:ext cx="57150" cy="57150"/>
          </a:xfrm>
          <a:custGeom>
            <a:avLst/>
            <a:gdLst/>
            <a:ahLst/>
            <a:cxnLst>
              <a:cxn ang="0">
                <a:pos x="36" y="18"/>
              </a:cxn>
              <a:cxn ang="0">
                <a:pos x="34" y="24"/>
              </a:cxn>
              <a:cxn ang="0">
                <a:pos x="30" y="30"/>
              </a:cxn>
              <a:cxn ang="0">
                <a:pos x="24" y="34"/>
              </a:cxn>
              <a:cxn ang="0">
                <a:pos x="18" y="36"/>
              </a:cxn>
              <a:cxn ang="0">
                <a:pos x="10" y="34"/>
              </a:cxn>
              <a:cxn ang="0">
                <a:pos x="4" y="30"/>
              </a:cxn>
              <a:cxn ang="0">
                <a:pos x="2" y="24"/>
              </a:cxn>
              <a:cxn ang="0">
                <a:pos x="0" y="18"/>
              </a:cxn>
              <a:cxn ang="0">
                <a:pos x="2" y="10"/>
              </a:cxn>
              <a:cxn ang="0">
                <a:pos x="4" y="4"/>
              </a:cxn>
              <a:cxn ang="0">
                <a:pos x="10" y="0"/>
              </a:cxn>
              <a:cxn ang="0">
                <a:pos x="18" y="0"/>
              </a:cxn>
              <a:cxn ang="0">
                <a:pos x="24" y="0"/>
              </a:cxn>
              <a:cxn ang="0">
                <a:pos x="30" y="4"/>
              </a:cxn>
              <a:cxn ang="0">
                <a:pos x="34" y="10"/>
              </a:cxn>
              <a:cxn ang="0">
                <a:pos x="34" y="18"/>
              </a:cxn>
              <a:cxn ang="0">
                <a:pos x="36" y="18"/>
              </a:cxn>
            </a:cxnLst>
            <a:rect l="0" t="0" r="r" b="b"/>
            <a:pathLst>
              <a:path w="36" h="36">
                <a:moveTo>
                  <a:pt x="36" y="18"/>
                </a:moveTo>
                <a:lnTo>
                  <a:pt x="34" y="24"/>
                </a:lnTo>
                <a:lnTo>
                  <a:pt x="30" y="30"/>
                </a:lnTo>
                <a:lnTo>
                  <a:pt x="24" y="34"/>
                </a:lnTo>
                <a:lnTo>
                  <a:pt x="18" y="36"/>
                </a:lnTo>
                <a:lnTo>
                  <a:pt x="10" y="34"/>
                </a:lnTo>
                <a:lnTo>
                  <a:pt x="4" y="30"/>
                </a:lnTo>
                <a:lnTo>
                  <a:pt x="2" y="24"/>
                </a:lnTo>
                <a:lnTo>
                  <a:pt x="0" y="18"/>
                </a:lnTo>
                <a:lnTo>
                  <a:pt x="2" y="10"/>
                </a:lnTo>
                <a:lnTo>
                  <a:pt x="4" y="4"/>
                </a:lnTo>
                <a:lnTo>
                  <a:pt x="10" y="0"/>
                </a:lnTo>
                <a:lnTo>
                  <a:pt x="18" y="0"/>
                </a:lnTo>
                <a:lnTo>
                  <a:pt x="24" y="0"/>
                </a:lnTo>
                <a:lnTo>
                  <a:pt x="30" y="4"/>
                </a:lnTo>
                <a:lnTo>
                  <a:pt x="34" y="10"/>
                </a:lnTo>
                <a:lnTo>
                  <a:pt x="34" y="18"/>
                </a:lnTo>
                <a:lnTo>
                  <a:pt x="36" y="1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1571625" y="517525"/>
            <a:ext cx="1873250" cy="16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Central nervous system (CNS)</a:t>
            </a:r>
            <a:endParaRPr lang="en-US" sz="1800">
              <a:latin typeface="Arial" charset="0"/>
            </a:endParaRPr>
          </a:p>
        </p:txBody>
      </p:sp>
      <p:sp>
        <p:nvSpPr>
          <p:cNvPr id="13338" name="Rectangle 26"/>
          <p:cNvSpPr>
            <a:spLocks noChangeArrowheads="1"/>
          </p:cNvSpPr>
          <p:nvPr/>
        </p:nvSpPr>
        <p:spPr bwMode="auto">
          <a:xfrm>
            <a:off x="1828800" y="692150"/>
            <a:ext cx="1168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Brain and spinal cord</a:t>
            </a:r>
            <a:endParaRPr lang="en-US" sz="1800" b="1">
              <a:latin typeface="Arial" charset="0"/>
            </a:endParaRPr>
          </a:p>
        </p:txBody>
      </p: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1828800" y="847725"/>
            <a:ext cx="16700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Integrative and control centers</a:t>
            </a:r>
            <a:endParaRPr lang="en-US" sz="1800" b="1">
              <a:latin typeface="Arial" charset="0"/>
            </a:endParaRPr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4575175" y="488950"/>
            <a:ext cx="2051050" cy="16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Peripheral nervous system (PNS)</a:t>
            </a:r>
            <a:endParaRPr lang="en-US" sz="1800">
              <a:latin typeface="Arial" charset="0"/>
            </a:endParaRPr>
          </a:p>
        </p:txBody>
      </p:sp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4651375" y="663575"/>
            <a:ext cx="17843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Cranial nerves and spinal nerves</a:t>
            </a:r>
            <a:endParaRPr lang="en-US" sz="1800" b="1">
              <a:latin typeface="Arial" charset="0"/>
            </a:endParaRPr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4651375" y="819150"/>
            <a:ext cx="1847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Communication lines between the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CNS and the rest of the body </a:t>
            </a:r>
          </a:p>
        </p:txBody>
      </p:sp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6511925" y="4343400"/>
            <a:ext cx="10604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Parasympathetic</a:t>
            </a:r>
          </a:p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division</a:t>
            </a:r>
            <a:endParaRPr lang="en-US" sz="1800">
              <a:latin typeface="Arial" charset="0"/>
            </a:endParaRPr>
          </a:p>
        </p:txBody>
      </p:sp>
      <p:sp>
        <p:nvSpPr>
          <p:cNvPr id="13344" name="Rectangle 32"/>
          <p:cNvSpPr>
            <a:spLocks noChangeArrowheads="1"/>
          </p:cNvSpPr>
          <p:nvPr/>
        </p:nvSpPr>
        <p:spPr bwMode="auto">
          <a:xfrm>
            <a:off x="6708775" y="4638675"/>
            <a:ext cx="990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Conserves energy</a:t>
            </a:r>
            <a:endParaRPr lang="en-US" sz="1800" b="1">
              <a:latin typeface="Arial" charset="0"/>
            </a:endParaRPr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6708775" y="4794250"/>
            <a:ext cx="9779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Promotes house-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keeping functions</a:t>
            </a:r>
            <a:endParaRPr lang="en-US" sz="1800" b="1">
              <a:latin typeface="Arial" charset="0"/>
            </a:endParaRP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during rest</a:t>
            </a:r>
            <a:endParaRPr lang="en-US" sz="1800" b="1">
              <a:latin typeface="Arial" charset="0"/>
            </a:endParaRPr>
          </a:p>
        </p:txBody>
      </p:sp>
      <p:sp>
        <p:nvSpPr>
          <p:cNvPr id="13346" name="Rectangle 34"/>
          <p:cNvSpPr>
            <a:spLocks noChangeArrowheads="1"/>
          </p:cNvSpPr>
          <p:nvPr/>
        </p:nvSpPr>
        <p:spPr bwMode="auto">
          <a:xfrm>
            <a:off x="5702300" y="1501775"/>
            <a:ext cx="1504950" cy="16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Motor (efferent) division</a:t>
            </a:r>
            <a:endParaRPr lang="en-US" sz="1800">
              <a:latin typeface="Arial" charset="0"/>
            </a:endParaRPr>
          </a:p>
        </p:txBody>
      </p:sp>
      <p:sp>
        <p:nvSpPr>
          <p:cNvPr id="13347" name="Rectangle 35"/>
          <p:cNvSpPr>
            <a:spLocks noChangeArrowheads="1"/>
          </p:cNvSpPr>
          <p:nvPr/>
        </p:nvSpPr>
        <p:spPr bwMode="auto">
          <a:xfrm>
            <a:off x="5692775" y="1676400"/>
            <a:ext cx="9969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Motor nerve fibers</a:t>
            </a:r>
            <a:endParaRPr lang="en-US" sz="1800" b="1">
              <a:latin typeface="Arial" charset="0"/>
            </a:endParaRPr>
          </a:p>
        </p:txBody>
      </p:sp>
      <p:sp>
        <p:nvSpPr>
          <p:cNvPr id="13348" name="Rectangle 36"/>
          <p:cNvSpPr>
            <a:spLocks noChangeArrowheads="1"/>
          </p:cNvSpPr>
          <p:nvPr/>
        </p:nvSpPr>
        <p:spPr bwMode="auto">
          <a:xfrm>
            <a:off x="5692775" y="1831975"/>
            <a:ext cx="18224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Conducts impulses from the CNS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to effectors (muscles and glands)</a:t>
            </a:r>
            <a:endParaRPr lang="en-US" sz="1800" b="1">
              <a:latin typeface="Arial" charset="0"/>
            </a:endParaRPr>
          </a:p>
        </p:txBody>
      </p:sp>
      <p:sp>
        <p:nvSpPr>
          <p:cNvPr id="13349" name="Rectangle 37"/>
          <p:cNvSpPr>
            <a:spLocks noChangeArrowheads="1"/>
          </p:cNvSpPr>
          <p:nvPr/>
        </p:nvSpPr>
        <p:spPr bwMode="auto">
          <a:xfrm>
            <a:off x="3324225" y="1501775"/>
            <a:ext cx="1644650" cy="16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Sensory (afferent) division</a:t>
            </a:r>
            <a:endParaRPr lang="en-US" sz="1800">
              <a:latin typeface="Arial" charset="0"/>
            </a:endParaRPr>
          </a:p>
        </p:txBody>
      </p:sp>
      <p:sp>
        <p:nvSpPr>
          <p:cNvPr id="13350" name="Rectangle 38"/>
          <p:cNvSpPr>
            <a:spLocks noChangeArrowheads="1"/>
          </p:cNvSpPr>
          <p:nvPr/>
        </p:nvSpPr>
        <p:spPr bwMode="auto">
          <a:xfrm>
            <a:off x="3425825" y="1666875"/>
            <a:ext cx="1606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Somatic and visceral sensory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nerve fibers</a:t>
            </a:r>
            <a:endParaRPr lang="en-US" sz="1800" b="1">
              <a:latin typeface="Arial" charset="0"/>
            </a:endParaRPr>
          </a:p>
        </p:txBody>
      </p:sp>
      <p:sp>
        <p:nvSpPr>
          <p:cNvPr id="13351" name="Rectangle 39"/>
          <p:cNvSpPr>
            <a:spLocks noChangeArrowheads="1"/>
          </p:cNvSpPr>
          <p:nvPr/>
        </p:nvSpPr>
        <p:spPr bwMode="auto">
          <a:xfrm>
            <a:off x="3425825" y="1917700"/>
            <a:ext cx="1339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Conducts impulses from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receptors to the CNS</a:t>
            </a:r>
            <a:endParaRPr lang="en-US" sz="1800" b="1">
              <a:latin typeface="Arial" charset="0"/>
            </a:endParaRPr>
          </a:p>
        </p:txBody>
      </p:sp>
      <p:sp>
        <p:nvSpPr>
          <p:cNvPr id="13352" name="Rectangle 40"/>
          <p:cNvSpPr>
            <a:spLocks noChangeArrowheads="1"/>
          </p:cNvSpPr>
          <p:nvPr/>
        </p:nvSpPr>
        <p:spPr bwMode="auto">
          <a:xfrm>
            <a:off x="5086350" y="2514600"/>
            <a:ext cx="10477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Somatic nervous</a:t>
            </a:r>
          </a:p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system</a:t>
            </a:r>
            <a:endParaRPr lang="en-US" sz="1800">
              <a:latin typeface="Arial" charset="0"/>
            </a:endParaRPr>
          </a:p>
        </p:txBody>
      </p:sp>
      <p:sp>
        <p:nvSpPr>
          <p:cNvPr id="13353" name="Rectangle 41"/>
          <p:cNvSpPr>
            <a:spLocks noChangeArrowheads="1"/>
          </p:cNvSpPr>
          <p:nvPr/>
        </p:nvSpPr>
        <p:spPr bwMode="auto">
          <a:xfrm>
            <a:off x="5260975" y="2800350"/>
            <a:ext cx="8001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Somatic motor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(voluntary)</a:t>
            </a:r>
            <a:endParaRPr lang="en-US" sz="1800" b="1">
              <a:latin typeface="Arial" charset="0"/>
            </a:endParaRPr>
          </a:p>
        </p:txBody>
      </p:sp>
      <p:sp>
        <p:nvSpPr>
          <p:cNvPr id="13354" name="Rectangle 42"/>
          <p:cNvSpPr>
            <a:spLocks noChangeArrowheads="1"/>
          </p:cNvSpPr>
          <p:nvPr/>
        </p:nvSpPr>
        <p:spPr bwMode="auto">
          <a:xfrm>
            <a:off x="5260975" y="3051175"/>
            <a:ext cx="10541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Conducts impulses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from the CNS to</a:t>
            </a:r>
            <a:endParaRPr lang="en-US" sz="1800" b="1">
              <a:latin typeface="Arial" charset="0"/>
            </a:endParaRP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skeletal muscles</a:t>
            </a:r>
          </a:p>
        </p:txBody>
      </p:sp>
      <p:sp>
        <p:nvSpPr>
          <p:cNvPr id="13355" name="Rectangle 43"/>
          <p:cNvSpPr>
            <a:spLocks noChangeArrowheads="1"/>
          </p:cNvSpPr>
          <p:nvPr/>
        </p:nvSpPr>
        <p:spPr bwMode="auto">
          <a:xfrm>
            <a:off x="4956175" y="4333875"/>
            <a:ext cx="1308100" cy="16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Sympathetic division</a:t>
            </a:r>
            <a:endParaRPr lang="en-US" sz="1800">
              <a:latin typeface="Arial" charset="0"/>
            </a:endParaRPr>
          </a:p>
        </p:txBody>
      </p:sp>
      <p:sp>
        <p:nvSpPr>
          <p:cNvPr id="13356" name="Rectangle 44"/>
          <p:cNvSpPr>
            <a:spLocks noChangeArrowheads="1"/>
          </p:cNvSpPr>
          <p:nvPr/>
        </p:nvSpPr>
        <p:spPr bwMode="auto">
          <a:xfrm>
            <a:off x="5067300" y="4498975"/>
            <a:ext cx="13017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Mobilizes body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systems during activity </a:t>
            </a:r>
          </a:p>
        </p:txBody>
      </p:sp>
      <p:sp>
        <p:nvSpPr>
          <p:cNvPr id="13357" name="Rectangle 45"/>
          <p:cNvSpPr>
            <a:spLocks noChangeArrowheads="1"/>
          </p:cNvSpPr>
          <p:nvPr/>
        </p:nvSpPr>
        <p:spPr bwMode="auto">
          <a:xfrm>
            <a:off x="6502400" y="2508250"/>
            <a:ext cx="1206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Autonomic nervous</a:t>
            </a:r>
          </a:p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system (ANS)</a:t>
            </a:r>
            <a:endParaRPr lang="en-US" sz="1800">
              <a:latin typeface="Arial" charset="0"/>
            </a:endParaRPr>
          </a:p>
        </p:txBody>
      </p:sp>
      <p:sp>
        <p:nvSpPr>
          <p:cNvPr id="13358" name="Rectangle 46"/>
          <p:cNvSpPr>
            <a:spLocks noChangeArrowheads="1"/>
          </p:cNvSpPr>
          <p:nvPr/>
        </p:nvSpPr>
        <p:spPr bwMode="auto">
          <a:xfrm>
            <a:off x="6705600" y="2794000"/>
            <a:ext cx="7937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Visceral motor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(involuntary)</a:t>
            </a:r>
            <a:endParaRPr lang="en-US" sz="1800" b="1">
              <a:latin typeface="Arial" charset="0"/>
            </a:endParaRPr>
          </a:p>
        </p:txBody>
      </p:sp>
      <p:sp>
        <p:nvSpPr>
          <p:cNvPr id="13359" name="Rectangle 47"/>
          <p:cNvSpPr>
            <a:spLocks noChangeArrowheads="1"/>
          </p:cNvSpPr>
          <p:nvPr/>
        </p:nvSpPr>
        <p:spPr bwMode="auto">
          <a:xfrm>
            <a:off x="6705600" y="3044825"/>
            <a:ext cx="10541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Conducts impulses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from the CNS to</a:t>
            </a:r>
            <a:endParaRPr lang="en-US" sz="1800" b="1">
              <a:latin typeface="Arial" charset="0"/>
            </a:endParaRP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cardiac muscles,</a:t>
            </a:r>
            <a:endParaRPr lang="en-US" sz="1800" b="1">
              <a:latin typeface="Arial" charset="0"/>
            </a:endParaRP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smooth muscles,</a:t>
            </a:r>
            <a:endParaRPr lang="en-US" sz="1800" b="1">
              <a:latin typeface="Arial" charset="0"/>
            </a:endParaRP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and glands</a:t>
            </a:r>
          </a:p>
        </p:txBody>
      </p:sp>
      <p:sp>
        <p:nvSpPr>
          <p:cNvPr id="13360" name="Rectangle 48"/>
          <p:cNvSpPr>
            <a:spLocks noChangeArrowheads="1"/>
          </p:cNvSpPr>
          <p:nvPr/>
        </p:nvSpPr>
        <p:spPr bwMode="auto">
          <a:xfrm>
            <a:off x="1498600" y="5505450"/>
            <a:ext cx="508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Structure</a:t>
            </a:r>
            <a:endParaRPr lang="en-US" sz="1800" b="1">
              <a:latin typeface="Arial" charset="0"/>
            </a:endParaRPr>
          </a:p>
        </p:txBody>
      </p:sp>
      <p:sp>
        <p:nvSpPr>
          <p:cNvPr id="13361" name="Rectangle 49"/>
          <p:cNvSpPr>
            <a:spLocks noChangeArrowheads="1"/>
          </p:cNvSpPr>
          <p:nvPr/>
        </p:nvSpPr>
        <p:spPr bwMode="auto">
          <a:xfrm>
            <a:off x="1495425" y="5661025"/>
            <a:ext cx="482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Function</a:t>
            </a:r>
            <a:endParaRPr lang="en-US" sz="1800" b="1">
              <a:latin typeface="Arial" charset="0"/>
            </a:endParaRPr>
          </a:p>
        </p:txBody>
      </p:sp>
      <p:sp>
        <p:nvSpPr>
          <p:cNvPr id="13362" name="Rectangle 50"/>
          <p:cNvSpPr>
            <a:spLocks noChangeArrowheads="1"/>
          </p:cNvSpPr>
          <p:nvPr/>
        </p:nvSpPr>
        <p:spPr bwMode="auto">
          <a:xfrm>
            <a:off x="1495425" y="5819775"/>
            <a:ext cx="9779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Sensory (afferent)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division of PNS </a:t>
            </a:r>
          </a:p>
        </p:txBody>
      </p:sp>
      <p:sp>
        <p:nvSpPr>
          <p:cNvPr id="13363" name="Rectangle 51"/>
          <p:cNvSpPr>
            <a:spLocks noChangeArrowheads="1"/>
          </p:cNvSpPr>
          <p:nvPr/>
        </p:nvSpPr>
        <p:spPr bwMode="auto">
          <a:xfrm>
            <a:off x="1495425" y="6080125"/>
            <a:ext cx="8763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Motor (efferent) 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division of PNS</a:t>
            </a:r>
            <a:endParaRPr lang="en-US" sz="1800" b="1">
              <a:latin typeface="Arial" charset="0"/>
            </a:endParaRPr>
          </a:p>
        </p:txBody>
      </p:sp>
      <p:sp>
        <p:nvSpPr>
          <p:cNvPr id="13364" name="Rectangle 52"/>
          <p:cNvSpPr>
            <a:spLocks noChangeArrowheads="1"/>
          </p:cNvSpPr>
          <p:nvPr/>
        </p:nvSpPr>
        <p:spPr bwMode="auto">
          <a:xfrm>
            <a:off x="2552700" y="2489200"/>
            <a:ext cx="9144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Somatic sensory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fiber </a:t>
            </a:r>
          </a:p>
        </p:txBody>
      </p:sp>
      <p:sp>
        <p:nvSpPr>
          <p:cNvPr id="13365" name="Rectangle 53"/>
          <p:cNvSpPr>
            <a:spLocks noChangeArrowheads="1"/>
          </p:cNvSpPr>
          <p:nvPr/>
        </p:nvSpPr>
        <p:spPr bwMode="auto">
          <a:xfrm>
            <a:off x="2670175" y="3451225"/>
            <a:ext cx="11874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Visceral sensory fiber</a:t>
            </a:r>
            <a:endParaRPr lang="en-US" sz="1800" b="1">
              <a:latin typeface="Arial" charset="0"/>
            </a:endParaRPr>
          </a:p>
        </p:txBody>
      </p:sp>
      <p:sp>
        <p:nvSpPr>
          <p:cNvPr id="13366" name="Rectangle 54"/>
          <p:cNvSpPr>
            <a:spLocks noChangeArrowheads="1"/>
          </p:cNvSpPr>
          <p:nvPr/>
        </p:nvSpPr>
        <p:spPr bwMode="auto">
          <a:xfrm>
            <a:off x="3000375" y="3962400"/>
            <a:ext cx="2101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Motor fiber of somatic nervous system</a:t>
            </a:r>
            <a:endParaRPr lang="en-US" sz="1800" b="1">
              <a:latin typeface="Arial" charset="0"/>
            </a:endParaRPr>
          </a:p>
        </p:txBody>
      </p:sp>
      <p:sp>
        <p:nvSpPr>
          <p:cNvPr id="13367" name="Rectangle 55"/>
          <p:cNvSpPr>
            <a:spLocks noChangeArrowheads="1"/>
          </p:cNvSpPr>
          <p:nvPr/>
        </p:nvSpPr>
        <p:spPr bwMode="auto">
          <a:xfrm>
            <a:off x="4365625" y="2686050"/>
            <a:ext cx="241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Skin</a:t>
            </a:r>
            <a:endParaRPr lang="en-US" sz="1800" b="1">
              <a:latin typeface="Arial" charset="0"/>
            </a:endParaRPr>
          </a:p>
        </p:txBody>
      </p:sp>
      <p:sp>
        <p:nvSpPr>
          <p:cNvPr id="13368" name="Rectangle 56"/>
          <p:cNvSpPr>
            <a:spLocks noChangeArrowheads="1"/>
          </p:cNvSpPr>
          <p:nvPr/>
        </p:nvSpPr>
        <p:spPr bwMode="auto">
          <a:xfrm>
            <a:off x="4476750" y="3590925"/>
            <a:ext cx="482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Stomach</a:t>
            </a:r>
            <a:endParaRPr lang="en-US" sz="1800" b="1">
              <a:latin typeface="Arial" charset="0"/>
            </a:endParaRPr>
          </a:p>
        </p:txBody>
      </p:sp>
      <p:sp>
        <p:nvSpPr>
          <p:cNvPr id="13369" name="Rectangle 57"/>
          <p:cNvSpPr>
            <a:spLocks noChangeArrowheads="1"/>
          </p:cNvSpPr>
          <p:nvPr/>
        </p:nvSpPr>
        <p:spPr bwMode="auto">
          <a:xfrm>
            <a:off x="5086350" y="3663950"/>
            <a:ext cx="4318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Skeletal</a:t>
            </a:r>
          </a:p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muscle</a:t>
            </a:r>
            <a:endParaRPr lang="en-US" sz="1800" b="1">
              <a:latin typeface="Arial" charset="0"/>
            </a:endParaRPr>
          </a:p>
        </p:txBody>
      </p:sp>
      <p:sp>
        <p:nvSpPr>
          <p:cNvPr id="13370" name="Rectangle 58"/>
          <p:cNvSpPr>
            <a:spLocks noChangeArrowheads="1"/>
          </p:cNvSpPr>
          <p:nvPr/>
        </p:nvSpPr>
        <p:spPr bwMode="auto">
          <a:xfrm>
            <a:off x="5965825" y="5394325"/>
            <a:ext cx="292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Heart</a:t>
            </a:r>
            <a:endParaRPr lang="en-US" sz="1800" b="1">
              <a:latin typeface="Arial" charset="0"/>
            </a:endParaRPr>
          </a:p>
        </p:txBody>
      </p:sp>
      <p:sp>
        <p:nvSpPr>
          <p:cNvPr id="13371" name="Rectangle 59"/>
          <p:cNvSpPr>
            <a:spLocks noChangeArrowheads="1"/>
          </p:cNvSpPr>
          <p:nvPr/>
        </p:nvSpPr>
        <p:spPr bwMode="auto">
          <a:xfrm>
            <a:off x="7200900" y="5908675"/>
            <a:ext cx="4254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Bladder</a:t>
            </a:r>
            <a:endParaRPr lang="en-US" sz="1800" b="1">
              <a:latin typeface="Arial" charset="0"/>
            </a:endParaRPr>
          </a:p>
        </p:txBody>
      </p:sp>
      <p:sp>
        <p:nvSpPr>
          <p:cNvPr id="13372" name="Rectangle 60"/>
          <p:cNvSpPr>
            <a:spLocks noChangeArrowheads="1"/>
          </p:cNvSpPr>
          <p:nvPr/>
        </p:nvSpPr>
        <p:spPr bwMode="auto">
          <a:xfrm>
            <a:off x="3708400" y="5921375"/>
            <a:ext cx="19621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Parasympathetic motor fiber of ANS</a:t>
            </a:r>
            <a:endParaRPr lang="en-US" sz="1800" b="1">
              <a:latin typeface="Arial" charset="0"/>
            </a:endParaRPr>
          </a:p>
        </p:txBody>
      </p:sp>
      <p:sp>
        <p:nvSpPr>
          <p:cNvPr id="13373" name="Rectangle 61"/>
          <p:cNvSpPr>
            <a:spLocks noChangeArrowheads="1"/>
          </p:cNvSpPr>
          <p:nvPr/>
        </p:nvSpPr>
        <p:spPr bwMode="auto">
          <a:xfrm>
            <a:off x="3667125" y="5334000"/>
            <a:ext cx="17272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charset="0"/>
              </a:rPr>
              <a:t>Sympathetic motor fiber of ANS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Histology of Nervous Tissue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95300" indent="-495300"/>
            <a:r>
              <a:rPr lang="en-US" dirty="0"/>
              <a:t>Two principal cell types</a:t>
            </a:r>
          </a:p>
          <a:p>
            <a:pPr marL="803275" lvl="1" indent="-457200">
              <a:buFont typeface="Times" charset="0"/>
              <a:buAutoNum type="arabicPeriod"/>
            </a:pPr>
            <a:r>
              <a:rPr lang="en-US" dirty="0"/>
              <a:t>Neurons—excitable cells that transmit electrical </a:t>
            </a:r>
            <a:r>
              <a:rPr lang="en-US" dirty="0" smtClean="0"/>
              <a:t>signals – parenchymal cell – most important in nervous system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Histology of Nervous Tissue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lnSpc>
                <a:spcPct val="90000"/>
              </a:lnSpc>
              <a:buFont typeface="Times" charset="0"/>
              <a:buAutoNum type="arabicPeriod" startAt="2"/>
            </a:pPr>
            <a:r>
              <a:rPr lang="en-US" sz="2600" dirty="0"/>
              <a:t>Neuroglia (glial cells)—supporting </a:t>
            </a:r>
            <a:r>
              <a:rPr lang="en-US" sz="2600" dirty="0" smtClean="0"/>
              <a:t>cells (stromal cells):</a:t>
            </a:r>
            <a:endParaRPr lang="en-US" sz="2600" dirty="0"/>
          </a:p>
          <a:p>
            <a:pPr marL="1279525" lvl="2" indent="-533400">
              <a:lnSpc>
                <a:spcPct val="90000"/>
              </a:lnSpc>
            </a:pPr>
            <a:r>
              <a:rPr lang="en-US" sz="2400" dirty="0"/>
              <a:t>Astrocytes (CNS)</a:t>
            </a:r>
          </a:p>
          <a:p>
            <a:pPr marL="1279525" lvl="2" indent="-533400">
              <a:lnSpc>
                <a:spcPct val="90000"/>
              </a:lnSpc>
            </a:pPr>
            <a:r>
              <a:rPr lang="en-US" sz="2400" dirty="0"/>
              <a:t>Microglia (CNS)</a:t>
            </a:r>
          </a:p>
          <a:p>
            <a:pPr marL="1279525" lvl="2" indent="-533400">
              <a:lnSpc>
                <a:spcPct val="90000"/>
              </a:lnSpc>
            </a:pPr>
            <a:r>
              <a:rPr lang="en-US" sz="2400" dirty="0"/>
              <a:t>Ependymal cells (CNS)</a:t>
            </a:r>
          </a:p>
          <a:p>
            <a:pPr marL="1279525" lvl="2" indent="-533400">
              <a:lnSpc>
                <a:spcPct val="90000"/>
              </a:lnSpc>
            </a:pPr>
            <a:r>
              <a:rPr lang="en-US" sz="2400" dirty="0"/>
              <a:t>Oligodendrocytes (CNS)</a:t>
            </a:r>
          </a:p>
          <a:p>
            <a:pPr marL="1279525" lvl="2" indent="-533400">
              <a:lnSpc>
                <a:spcPct val="90000"/>
              </a:lnSpc>
            </a:pPr>
            <a:r>
              <a:rPr lang="en-US" sz="2400" dirty="0"/>
              <a:t>Satellite cells (PNS)</a:t>
            </a:r>
          </a:p>
          <a:p>
            <a:pPr marL="1279525" lvl="2" indent="-533400">
              <a:lnSpc>
                <a:spcPct val="90000"/>
              </a:lnSpc>
            </a:pPr>
            <a:r>
              <a:rPr lang="en-US" sz="2400" dirty="0"/>
              <a:t>Schwann cells (PNS)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Astrocytes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Most abundant, versatile, and highly branched glial cells</a:t>
            </a:r>
          </a:p>
          <a:p>
            <a:r>
              <a:rPr lang="en-US"/>
              <a:t>Cling to neurons, synaptic endings, and capillaries</a:t>
            </a:r>
          </a:p>
          <a:p>
            <a:r>
              <a:rPr lang="en-US"/>
              <a:t>Support and brace neurons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Astrocytes</a:t>
            </a:r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Help determine capillary permeability</a:t>
            </a:r>
          </a:p>
          <a:p>
            <a:r>
              <a:rPr lang="en-US"/>
              <a:t>Guide migration of young neurons</a:t>
            </a:r>
          </a:p>
          <a:p>
            <a:r>
              <a:rPr lang="en-US"/>
              <a:t>Control the chemical environment</a:t>
            </a:r>
          </a:p>
          <a:p>
            <a:r>
              <a:rPr lang="en-US"/>
              <a:t>Participate in information processing in the brain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11.3a</a:t>
            </a:r>
          </a:p>
        </p:txBody>
      </p:sp>
      <p:pic>
        <p:nvPicPr>
          <p:cNvPr id="18441" name="Picture 9" descr="figure_11_03_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760413"/>
            <a:ext cx="8231187" cy="4660900"/>
          </a:xfrm>
          <a:prstGeom prst="rect">
            <a:avLst/>
          </a:prstGeom>
          <a:noFill/>
        </p:spPr>
      </p:pic>
      <p:sp>
        <p:nvSpPr>
          <p:cNvPr id="18442" name="Line 10"/>
          <p:cNvSpPr>
            <a:spLocks noChangeShapeType="1"/>
          </p:cNvSpPr>
          <p:nvPr/>
        </p:nvSpPr>
        <p:spPr bwMode="auto">
          <a:xfrm flipH="1">
            <a:off x="3117850" y="1120775"/>
            <a:ext cx="644525" cy="1588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6408738" y="2616200"/>
            <a:ext cx="590550" cy="1588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4483100" y="4090988"/>
            <a:ext cx="2516188" cy="1587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474663" y="5313363"/>
            <a:ext cx="725805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231F20"/>
                </a:solidFill>
                <a:latin typeface="Arial Black" pitchFamily="34" charset="0"/>
              </a:rPr>
              <a:t>(a) Astrocytes are the most abundant</a:t>
            </a:r>
            <a:br>
              <a:rPr lang="en-US" sz="28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800">
                <a:solidFill>
                  <a:srgbClr val="231F20"/>
                </a:solidFill>
                <a:latin typeface="Arial Black" pitchFamily="34" charset="0"/>
              </a:rPr>
              <a:t>CNS neuroglia.</a:t>
            </a:r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1573213" y="903288"/>
            <a:ext cx="1503362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Capillary</a:t>
            </a:r>
            <a:endParaRPr lang="en-US" sz="1800" b="1">
              <a:latin typeface="Arial" charset="0"/>
            </a:endParaRP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7046913" y="2424113"/>
            <a:ext cx="1246187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7046913" y="3894138"/>
            <a:ext cx="164465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Astrocyte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Microglia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Small, ovoid cells with thorny processes</a:t>
            </a:r>
          </a:p>
          <a:p>
            <a:r>
              <a:rPr lang="en-US"/>
              <a:t>Migrate toward injured neurons</a:t>
            </a:r>
          </a:p>
          <a:p>
            <a:r>
              <a:rPr lang="en-US"/>
              <a:t>Phagocytize microorganisms and neuronal debris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11.3b</a:t>
            </a:r>
          </a:p>
        </p:txBody>
      </p:sp>
      <p:pic>
        <p:nvPicPr>
          <p:cNvPr id="21513" name="Picture 9" descr="figure_11_03_b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438" y="1011238"/>
            <a:ext cx="8237537" cy="4013200"/>
          </a:xfrm>
          <a:prstGeom prst="rect">
            <a:avLst/>
          </a:prstGeom>
          <a:noFill/>
        </p:spPr>
      </p:pic>
      <p:sp>
        <p:nvSpPr>
          <p:cNvPr id="21514" name="Line 10"/>
          <p:cNvSpPr>
            <a:spLocks noChangeShapeType="1"/>
          </p:cNvSpPr>
          <p:nvPr/>
        </p:nvSpPr>
        <p:spPr bwMode="auto">
          <a:xfrm>
            <a:off x="6284913" y="2847975"/>
            <a:ext cx="752475" cy="1588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>
            <a:off x="3114675" y="3309938"/>
            <a:ext cx="3922713" cy="1587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442913" y="5027613"/>
            <a:ext cx="75819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700">
                <a:solidFill>
                  <a:srgbClr val="231F20"/>
                </a:solidFill>
                <a:latin typeface="Arial Black" pitchFamily="34" charset="0"/>
              </a:rPr>
              <a:t>(b) Microglial cells are defensive cells in</a:t>
            </a:r>
            <a:br>
              <a:rPr lang="en-US" sz="27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700">
                <a:solidFill>
                  <a:srgbClr val="231F20"/>
                </a:solidFill>
                <a:latin typeface="Arial Black" pitchFamily="34" charset="0"/>
              </a:rPr>
              <a:t>the CNS.</a:t>
            </a:r>
            <a:endParaRPr lang="en-US" sz="1800">
              <a:latin typeface="Arial" charset="0"/>
            </a:endParaRPr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7085013" y="2662238"/>
            <a:ext cx="120015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700" b="1">
                <a:solidFill>
                  <a:srgbClr val="231F2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7085013" y="3122613"/>
            <a:ext cx="1600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700" b="1">
                <a:solidFill>
                  <a:srgbClr val="231F20"/>
                </a:solidFill>
                <a:latin typeface="Arial" charset="0"/>
              </a:rPr>
              <a:t>Microglial</a:t>
            </a:r>
          </a:p>
          <a:p>
            <a:r>
              <a:rPr lang="en-US" sz="2700" b="1">
                <a:solidFill>
                  <a:srgbClr val="231F20"/>
                </a:solidFill>
                <a:latin typeface="Arial" charset="0"/>
              </a:rPr>
              <a:t>cell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Ependymal Cells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Range in shape from squamous to columnar</a:t>
            </a:r>
          </a:p>
          <a:p>
            <a:r>
              <a:rPr lang="en-US"/>
              <a:t>May be ciliated</a:t>
            </a:r>
          </a:p>
          <a:p>
            <a:pPr lvl="1"/>
            <a:r>
              <a:rPr lang="en-US"/>
              <a:t>Line the central cavities of the brain and spinal column</a:t>
            </a:r>
          </a:p>
          <a:p>
            <a:pPr lvl="1"/>
            <a:r>
              <a:rPr lang="en-US"/>
              <a:t>Separate the CNS interstitial fluid from the cerebrospinal fluid in the cavities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11.3c</a:t>
            </a:r>
          </a:p>
        </p:txBody>
      </p:sp>
      <p:pic>
        <p:nvPicPr>
          <p:cNvPr id="24585" name="Picture 9" descr="figure_11_03_c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1458913"/>
            <a:ext cx="8231187" cy="3149600"/>
          </a:xfrm>
          <a:prstGeom prst="rect">
            <a:avLst/>
          </a:prstGeom>
          <a:noFill/>
        </p:spPr>
      </p:pic>
      <p:sp>
        <p:nvSpPr>
          <p:cNvPr id="24586" name="Freeform 10"/>
          <p:cNvSpPr>
            <a:spLocks/>
          </p:cNvSpPr>
          <p:nvPr/>
        </p:nvSpPr>
        <p:spPr bwMode="auto">
          <a:xfrm>
            <a:off x="5965825" y="3438525"/>
            <a:ext cx="876300" cy="962025"/>
          </a:xfrm>
          <a:custGeom>
            <a:avLst/>
            <a:gdLst/>
            <a:ahLst/>
            <a:cxnLst>
              <a:cxn ang="0">
                <a:pos x="0" y="606"/>
              </a:cxn>
              <a:cxn ang="0">
                <a:pos x="358" y="0"/>
              </a:cxn>
              <a:cxn ang="0">
                <a:pos x="552" y="0"/>
              </a:cxn>
            </a:cxnLst>
            <a:rect l="0" t="0" r="r" b="b"/>
            <a:pathLst>
              <a:path w="552" h="606">
                <a:moveTo>
                  <a:pt x="0" y="606"/>
                </a:moveTo>
                <a:lnTo>
                  <a:pt x="358" y="0"/>
                </a:lnTo>
                <a:lnTo>
                  <a:pt x="552" y="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Freeform 11"/>
          <p:cNvSpPr>
            <a:spLocks/>
          </p:cNvSpPr>
          <p:nvPr/>
        </p:nvSpPr>
        <p:spPr bwMode="auto">
          <a:xfrm>
            <a:off x="3589338" y="2530475"/>
            <a:ext cx="3252787" cy="1343025"/>
          </a:xfrm>
          <a:custGeom>
            <a:avLst/>
            <a:gdLst/>
            <a:ahLst/>
            <a:cxnLst>
              <a:cxn ang="0">
                <a:pos x="0" y="846"/>
              </a:cxn>
              <a:cxn ang="0">
                <a:pos x="1855" y="0"/>
              </a:cxn>
              <a:cxn ang="0">
                <a:pos x="2049" y="0"/>
              </a:cxn>
            </a:cxnLst>
            <a:rect l="0" t="0" r="r" b="b"/>
            <a:pathLst>
              <a:path w="2049" h="846">
                <a:moveTo>
                  <a:pt x="0" y="846"/>
                </a:moveTo>
                <a:lnTo>
                  <a:pt x="1855" y="0"/>
                </a:lnTo>
                <a:lnTo>
                  <a:pt x="2049" y="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V="1">
            <a:off x="4395788" y="2530475"/>
            <a:ext cx="2138362" cy="1371600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6896100" y="3222625"/>
            <a:ext cx="17637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231F20"/>
                </a:solidFill>
                <a:latin typeface="Arial" charset="0"/>
              </a:rPr>
              <a:t>Brain or</a:t>
            </a:r>
          </a:p>
          <a:p>
            <a:r>
              <a:rPr lang="en-US" sz="2600" b="1">
                <a:solidFill>
                  <a:srgbClr val="231F20"/>
                </a:solidFill>
                <a:latin typeface="Arial" charset="0"/>
              </a:rPr>
              <a:t>spinal cord</a:t>
            </a:r>
            <a:endParaRPr lang="en-US" sz="1800" b="1">
              <a:latin typeface="Arial" charset="0"/>
            </a:endParaRPr>
          </a:p>
          <a:p>
            <a:r>
              <a:rPr lang="en-US" sz="2600" b="1">
                <a:solidFill>
                  <a:srgbClr val="231F20"/>
                </a:solidFill>
                <a:latin typeface="Arial" charset="0"/>
              </a:rPr>
              <a:t>tissue</a:t>
            </a: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6896100" y="2314575"/>
            <a:ext cx="1763713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231F20"/>
                </a:solidFill>
                <a:latin typeface="Arial" charset="0"/>
              </a:rPr>
              <a:t>Ependymal</a:t>
            </a:r>
          </a:p>
          <a:p>
            <a:r>
              <a:rPr lang="en-US" sz="2600" b="1">
                <a:solidFill>
                  <a:srgbClr val="231F20"/>
                </a:solidFill>
                <a:latin typeface="Arial" charset="0"/>
              </a:rPr>
              <a:t>cells</a:t>
            </a:r>
            <a:endParaRPr lang="en-US" sz="1800" b="1">
              <a:latin typeface="Arial" charset="0"/>
            </a:endParaRPr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2501900" y="1787525"/>
            <a:ext cx="2700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231F20"/>
                </a:solidFill>
                <a:latin typeface="Arial" charset="0"/>
              </a:rPr>
              <a:t>Fluid-filled cavity</a:t>
            </a:r>
            <a:endParaRPr lang="en-US" sz="1800" b="1">
              <a:latin typeface="Arial" charset="0"/>
            </a:endParaRPr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473075" y="4606925"/>
            <a:ext cx="689927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231F20"/>
                </a:solidFill>
                <a:latin typeface="Arial Black" pitchFamily="34" charset="0"/>
              </a:rPr>
              <a:t>(c) Ependymal cells line cerebrospinal</a:t>
            </a:r>
            <a:br>
              <a:rPr lang="en-US" sz="26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600">
                <a:solidFill>
                  <a:srgbClr val="231F20"/>
                </a:solidFill>
                <a:latin typeface="Arial Black" pitchFamily="34" charset="0"/>
              </a:rPr>
              <a:t>fluid-filled cavities.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Oligodendrocytes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Branched cells</a:t>
            </a:r>
          </a:p>
          <a:p>
            <a:r>
              <a:rPr lang="en-US"/>
              <a:t>Processes wrap CNS nerve fibers, forming insulating myelin sheaths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11.3d</a:t>
            </a:r>
          </a:p>
        </p:txBody>
      </p:sp>
      <p:pic>
        <p:nvPicPr>
          <p:cNvPr id="27657" name="Picture 9" descr="figure_11_03_d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138" y="1446213"/>
            <a:ext cx="8339137" cy="3429000"/>
          </a:xfrm>
          <a:prstGeom prst="rect">
            <a:avLst/>
          </a:prstGeom>
          <a:noFill/>
        </p:spPr>
      </p:pic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2179638" y="2008188"/>
            <a:ext cx="1587" cy="582612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 flipH="1">
            <a:off x="6235700" y="3527425"/>
            <a:ext cx="409575" cy="1025525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 flipH="1">
            <a:off x="6286500" y="3527425"/>
            <a:ext cx="57467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1" name="Freeform 13"/>
          <p:cNvSpPr>
            <a:spLocks/>
          </p:cNvSpPr>
          <p:nvPr/>
        </p:nvSpPr>
        <p:spPr bwMode="auto">
          <a:xfrm>
            <a:off x="4173538" y="2341563"/>
            <a:ext cx="1862137" cy="1350962"/>
          </a:xfrm>
          <a:custGeom>
            <a:avLst/>
            <a:gdLst/>
            <a:ahLst/>
            <a:cxnLst>
              <a:cxn ang="0">
                <a:pos x="0" y="851"/>
              </a:cxn>
              <a:cxn ang="0">
                <a:pos x="781" y="0"/>
              </a:cxn>
              <a:cxn ang="0">
                <a:pos x="1173" y="0"/>
              </a:cxn>
            </a:cxnLst>
            <a:rect l="0" t="0" r="r" b="b"/>
            <a:pathLst>
              <a:path w="1173" h="851">
                <a:moveTo>
                  <a:pt x="0" y="851"/>
                </a:moveTo>
                <a:lnTo>
                  <a:pt x="781" y="0"/>
                </a:lnTo>
                <a:lnTo>
                  <a:pt x="1173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406400" y="4670425"/>
            <a:ext cx="8142288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(d) Oligodendrocytes have processes that form</a:t>
            </a:r>
            <a:br>
              <a:rPr lang="en-US" sz="25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myelin sheaths around CNS nerve fibers.</a:t>
            </a:r>
            <a:endParaRPr lang="en-US" sz="1800">
              <a:latin typeface="Arial" charset="0"/>
            </a:endParaRPr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6908800" y="3317875"/>
            <a:ext cx="881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Nerve</a:t>
            </a:r>
          </a:p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fibers</a:t>
            </a:r>
            <a:endParaRPr lang="en-US" sz="1800" b="1">
              <a:latin typeface="Arial" charset="0"/>
            </a:endParaRP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1127125" y="1660525"/>
            <a:ext cx="210026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Myelin sheath</a:t>
            </a:r>
            <a:endParaRPr lang="en-US" sz="1800" b="1">
              <a:latin typeface="Arial" charset="0"/>
            </a:endParaRP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6080125" y="2149475"/>
            <a:ext cx="24685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Process of</a:t>
            </a:r>
          </a:p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oligodendrocyte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Satellite Cells and Schwann Cells 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Satellite cells</a:t>
            </a:r>
          </a:p>
          <a:p>
            <a:pPr lvl="1"/>
            <a:r>
              <a:rPr lang="en-US"/>
              <a:t>Surround neuron cell bodies in the PNS</a:t>
            </a:r>
          </a:p>
          <a:p>
            <a:r>
              <a:rPr lang="en-US"/>
              <a:t>Schwann cells (neurolemmocytes)</a:t>
            </a:r>
          </a:p>
          <a:p>
            <a:pPr lvl="1"/>
            <a:r>
              <a:rPr lang="en-US"/>
              <a:t>Surround peripheral nerve fibers and form myelin sheaths</a:t>
            </a:r>
          </a:p>
          <a:p>
            <a:pPr lvl="1"/>
            <a:r>
              <a:rPr lang="en-US"/>
              <a:t>Vital to regeneration of damaged peripheral nerve fibers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11.3e</a:t>
            </a:r>
          </a:p>
        </p:txBody>
      </p:sp>
      <p:pic>
        <p:nvPicPr>
          <p:cNvPr id="30729" name="Picture 9" descr="figure_11_03_e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1681163"/>
            <a:ext cx="8231187" cy="2813050"/>
          </a:xfrm>
          <a:prstGeom prst="rect">
            <a:avLst/>
          </a:prstGeom>
          <a:noFill/>
        </p:spPr>
      </p:pic>
      <p:sp>
        <p:nvSpPr>
          <p:cNvPr id="30730" name="Freeform 10"/>
          <p:cNvSpPr>
            <a:spLocks/>
          </p:cNvSpPr>
          <p:nvPr/>
        </p:nvSpPr>
        <p:spPr bwMode="auto">
          <a:xfrm>
            <a:off x="2911475" y="2751138"/>
            <a:ext cx="774700" cy="1133475"/>
          </a:xfrm>
          <a:custGeom>
            <a:avLst/>
            <a:gdLst/>
            <a:ahLst/>
            <a:cxnLst>
              <a:cxn ang="0">
                <a:pos x="0" y="462"/>
              </a:cxn>
              <a:cxn ang="0">
                <a:pos x="488" y="0"/>
              </a:cxn>
              <a:cxn ang="0">
                <a:pos x="374" y="714"/>
              </a:cxn>
            </a:cxnLst>
            <a:rect l="0" t="0" r="r" b="b"/>
            <a:pathLst>
              <a:path w="488" h="714">
                <a:moveTo>
                  <a:pt x="0" y="462"/>
                </a:moveTo>
                <a:lnTo>
                  <a:pt x="488" y="0"/>
                </a:lnTo>
                <a:lnTo>
                  <a:pt x="374" y="714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1" name="Freeform 11"/>
          <p:cNvSpPr>
            <a:spLocks/>
          </p:cNvSpPr>
          <p:nvPr/>
        </p:nvSpPr>
        <p:spPr bwMode="auto">
          <a:xfrm>
            <a:off x="1787525" y="2070100"/>
            <a:ext cx="473075" cy="1588"/>
          </a:xfrm>
          <a:custGeom>
            <a:avLst/>
            <a:gdLst/>
            <a:ahLst/>
            <a:cxnLst>
              <a:cxn ang="0">
                <a:pos x="298" y="0"/>
              </a:cxn>
              <a:cxn ang="0">
                <a:pos x="116" y="0"/>
              </a:cxn>
              <a:cxn ang="0">
                <a:pos x="0" y="0"/>
              </a:cxn>
            </a:cxnLst>
            <a:rect l="0" t="0" r="r" b="b"/>
            <a:pathLst>
              <a:path w="298">
                <a:moveTo>
                  <a:pt x="298" y="0"/>
                </a:moveTo>
                <a:lnTo>
                  <a:pt x="116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 flipH="1">
            <a:off x="3686175" y="2751138"/>
            <a:ext cx="282575" cy="1587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 flipH="1">
            <a:off x="1971675" y="1851025"/>
            <a:ext cx="425450" cy="219075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>
            <a:off x="2800350" y="2246313"/>
            <a:ext cx="1171575" cy="1587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 flipV="1">
            <a:off x="4735513" y="3659188"/>
            <a:ext cx="1587" cy="447675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471488" y="4386263"/>
            <a:ext cx="79057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231F20"/>
                </a:solidFill>
                <a:latin typeface="Arial Black" pitchFamily="34" charset="0"/>
              </a:rPr>
              <a:t>(e) Satellite cells and Schwann cells (which</a:t>
            </a:r>
            <a:br>
              <a:rPr lang="en-US" sz="26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600">
                <a:solidFill>
                  <a:srgbClr val="231F20"/>
                </a:solidFill>
                <a:latin typeface="Arial Black" pitchFamily="34" charset="0"/>
              </a:rPr>
              <a:t>form myelin) surround neurons in the PNS.</a:t>
            </a:r>
            <a:endParaRPr lang="en-US" sz="1800">
              <a:latin typeface="Arial" charset="0"/>
            </a:endParaRPr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4014788" y="2538413"/>
            <a:ext cx="3744912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231F20"/>
                </a:solidFill>
                <a:latin typeface="Arial" charset="0"/>
              </a:rPr>
              <a:t>Schwann cells</a:t>
            </a:r>
          </a:p>
          <a:p>
            <a:r>
              <a:rPr lang="en-US" sz="2600" b="1">
                <a:solidFill>
                  <a:srgbClr val="231F20"/>
                </a:solidFill>
                <a:latin typeface="Arial" charset="0"/>
              </a:rPr>
              <a:t>(forming myelin sheath)</a:t>
            </a:r>
            <a:endParaRPr lang="en-US" sz="1800" b="1">
              <a:latin typeface="Arial" charset="0"/>
            </a:endParaRPr>
          </a:p>
        </p:txBody>
      </p: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4014788" y="2897188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en-US" sz="1800" b="1">
              <a:latin typeface="Arial" charset="0"/>
            </a:endParaRPr>
          </a:p>
        </p:txBody>
      </p:sp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4008438" y="2049463"/>
            <a:ext cx="3101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231F20"/>
                </a:solidFill>
                <a:latin typeface="Arial" charset="0"/>
              </a:rPr>
              <a:t>Cell body of neuron</a:t>
            </a:r>
            <a:endParaRPr lang="en-US" sz="1800" b="1">
              <a:latin typeface="Arial" charset="0"/>
            </a:endParaRPr>
          </a:p>
        </p:txBody>
      </p:sp>
      <p:sp>
        <p:nvSpPr>
          <p:cNvPr id="30740" name="Rectangle 20"/>
          <p:cNvSpPr>
            <a:spLocks noChangeArrowheads="1"/>
          </p:cNvSpPr>
          <p:nvPr/>
        </p:nvSpPr>
        <p:spPr bwMode="auto">
          <a:xfrm>
            <a:off x="468313" y="1871663"/>
            <a:ext cx="1268412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231F20"/>
                </a:solidFill>
                <a:latin typeface="Arial" charset="0"/>
              </a:rPr>
              <a:t>Satellite</a:t>
            </a:r>
          </a:p>
          <a:p>
            <a:r>
              <a:rPr lang="en-US" sz="2600" b="1">
                <a:solidFill>
                  <a:srgbClr val="231F20"/>
                </a:solidFill>
                <a:latin typeface="Arial" charset="0"/>
              </a:rPr>
              <a:t>cells</a:t>
            </a:r>
            <a:endParaRPr lang="en-US" sz="1800" b="1">
              <a:latin typeface="Arial" charset="0"/>
            </a:endParaRPr>
          </a:p>
        </p:txBody>
      </p:sp>
      <p:sp>
        <p:nvSpPr>
          <p:cNvPr id="30741" name="Rectangle 21"/>
          <p:cNvSpPr>
            <a:spLocks noChangeArrowheads="1"/>
          </p:cNvSpPr>
          <p:nvPr/>
        </p:nvSpPr>
        <p:spPr bwMode="auto">
          <a:xfrm>
            <a:off x="468313" y="223361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en-US" sz="1800" b="1">
              <a:latin typeface="Arial" charset="0"/>
            </a:endParaRPr>
          </a:p>
        </p:txBody>
      </p:sp>
      <p:sp>
        <p:nvSpPr>
          <p:cNvPr id="30742" name="Rectangle 22"/>
          <p:cNvSpPr>
            <a:spLocks noChangeArrowheads="1"/>
          </p:cNvSpPr>
          <p:nvPr/>
        </p:nvSpPr>
        <p:spPr bwMode="auto">
          <a:xfrm>
            <a:off x="4024313" y="3303588"/>
            <a:ext cx="172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231F20"/>
                </a:solidFill>
                <a:latin typeface="Arial" charset="0"/>
              </a:rPr>
              <a:t>Nerve fiber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Neurons (Nerve Cells)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Special characteristics:</a:t>
            </a:r>
          </a:p>
          <a:p>
            <a:pPr lvl="1">
              <a:lnSpc>
                <a:spcPct val="90000"/>
              </a:lnSpc>
            </a:pPr>
            <a:r>
              <a:rPr lang="en-US"/>
              <a:t>Long-lived (</a:t>
            </a:r>
            <a:r>
              <a:rPr lang="en-US">
                <a:sym typeface="Symbol" pitchFamily="18" charset="2"/>
              </a:rPr>
              <a:t></a:t>
            </a:r>
            <a:r>
              <a:rPr lang="en-US"/>
              <a:t> 100 years or more)</a:t>
            </a:r>
          </a:p>
          <a:p>
            <a:pPr lvl="1">
              <a:lnSpc>
                <a:spcPct val="90000"/>
              </a:lnSpc>
            </a:pPr>
            <a:r>
              <a:rPr lang="en-US"/>
              <a:t>Amitotic—with few exceptions</a:t>
            </a:r>
          </a:p>
          <a:p>
            <a:pPr lvl="1">
              <a:lnSpc>
                <a:spcPct val="90000"/>
              </a:lnSpc>
            </a:pPr>
            <a:r>
              <a:rPr lang="en-US"/>
              <a:t>High metabolic rate—depends on continuous supply of oxygen and glucose</a:t>
            </a:r>
          </a:p>
          <a:p>
            <a:pPr lvl="1">
              <a:lnSpc>
                <a:spcPct val="90000"/>
              </a:lnSpc>
            </a:pPr>
            <a:r>
              <a:rPr lang="en-US"/>
              <a:t>Plasma membrane functions in:</a:t>
            </a:r>
          </a:p>
          <a:p>
            <a:pPr lvl="2">
              <a:lnSpc>
                <a:spcPct val="90000"/>
              </a:lnSpc>
            </a:pPr>
            <a:r>
              <a:rPr lang="en-US"/>
              <a:t>Electrical signaling </a:t>
            </a:r>
          </a:p>
          <a:p>
            <a:pPr lvl="2">
              <a:lnSpc>
                <a:spcPct val="90000"/>
              </a:lnSpc>
            </a:pPr>
            <a:r>
              <a:rPr lang="en-US"/>
              <a:t>Cell-to-cell interactions during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Cell Body (Perikaryon or Soma)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Biosynthetic center of a neuron</a:t>
            </a:r>
          </a:p>
          <a:p>
            <a:r>
              <a:rPr lang="en-US"/>
              <a:t>Spherical nucleus with nucleolus</a:t>
            </a:r>
          </a:p>
          <a:p>
            <a:r>
              <a:rPr lang="en-US"/>
              <a:t>Well-developed Golgi apparatus</a:t>
            </a:r>
          </a:p>
          <a:p>
            <a:r>
              <a:rPr lang="en-US"/>
              <a:t>Rough ER called Nissl bodies (chromatophilic substance)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Cell Body (Perikaryon or Soma)</a:t>
            </a: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 of neurofibrils (neurofilaments) </a:t>
            </a:r>
          </a:p>
          <a:p>
            <a:r>
              <a:rPr lang="en-US"/>
              <a:t>Axon hillock—cone-shaped area from which axon arises</a:t>
            </a:r>
          </a:p>
          <a:p>
            <a:r>
              <a:rPr lang="en-US"/>
              <a:t>Clusters of cell bodies are called nuclei in the CNS, ganglia in the PNS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11.4b</a:t>
            </a:r>
          </a:p>
        </p:txBody>
      </p:sp>
      <p:pic>
        <p:nvPicPr>
          <p:cNvPr id="36873" name="Picture 9"/>
          <p:cNvPicPr>
            <a:picLocks noChangeAspect="1" noChangeArrowheads="1"/>
          </p:cNvPicPr>
          <p:nvPr/>
        </p:nvPicPr>
        <p:blipFill>
          <a:blip r:embed="rId2" cstate="print"/>
          <a:srcRect l="1793" t="12199" r="17628" b="2786"/>
          <a:stretch>
            <a:fillRect/>
          </a:stretch>
        </p:blipFill>
        <p:spPr bwMode="auto">
          <a:xfrm>
            <a:off x="608013" y="1211263"/>
            <a:ext cx="6632575" cy="4989512"/>
          </a:xfrm>
          <a:prstGeom prst="rect">
            <a:avLst/>
          </a:prstGeom>
          <a:noFill/>
        </p:spPr>
      </p:pic>
      <p:sp>
        <p:nvSpPr>
          <p:cNvPr id="36874" name="Freeform 10"/>
          <p:cNvSpPr>
            <a:spLocks/>
          </p:cNvSpPr>
          <p:nvPr/>
        </p:nvSpPr>
        <p:spPr bwMode="auto">
          <a:xfrm>
            <a:off x="1209675" y="1076325"/>
            <a:ext cx="187325" cy="307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80"/>
              </a:cxn>
              <a:cxn ang="0">
                <a:pos x="118" y="194"/>
              </a:cxn>
            </a:cxnLst>
            <a:rect l="0" t="0" r="r" b="b"/>
            <a:pathLst>
              <a:path w="118" h="194">
                <a:moveTo>
                  <a:pt x="0" y="0"/>
                </a:moveTo>
                <a:lnTo>
                  <a:pt x="0" y="80"/>
                </a:lnTo>
                <a:lnTo>
                  <a:pt x="118" y="19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5" name="Freeform 11"/>
          <p:cNvSpPr>
            <a:spLocks/>
          </p:cNvSpPr>
          <p:nvPr/>
        </p:nvSpPr>
        <p:spPr bwMode="auto">
          <a:xfrm>
            <a:off x="2384425" y="704850"/>
            <a:ext cx="663575" cy="2333625"/>
          </a:xfrm>
          <a:custGeom>
            <a:avLst/>
            <a:gdLst/>
            <a:ahLst/>
            <a:cxnLst>
              <a:cxn ang="0">
                <a:pos x="0" y="1470"/>
              </a:cxn>
              <a:cxn ang="0">
                <a:pos x="304" y="0"/>
              </a:cxn>
              <a:cxn ang="0">
                <a:pos x="418" y="0"/>
              </a:cxn>
            </a:cxnLst>
            <a:rect l="0" t="0" r="r" b="b"/>
            <a:pathLst>
              <a:path w="418" h="1470">
                <a:moveTo>
                  <a:pt x="0" y="1470"/>
                </a:moveTo>
                <a:lnTo>
                  <a:pt x="304" y="0"/>
                </a:lnTo>
                <a:lnTo>
                  <a:pt x="41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6" name="Freeform 12"/>
          <p:cNvSpPr>
            <a:spLocks/>
          </p:cNvSpPr>
          <p:nvPr/>
        </p:nvSpPr>
        <p:spPr bwMode="auto">
          <a:xfrm>
            <a:off x="2095500" y="2800350"/>
            <a:ext cx="968375" cy="4381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522" y="0"/>
              </a:cxn>
              <a:cxn ang="0">
                <a:pos x="0" y="276"/>
              </a:cxn>
            </a:cxnLst>
            <a:rect l="0" t="0" r="r" b="b"/>
            <a:pathLst>
              <a:path w="610" h="276">
                <a:moveTo>
                  <a:pt x="610" y="0"/>
                </a:moveTo>
                <a:lnTo>
                  <a:pt x="522" y="0"/>
                </a:lnTo>
                <a:lnTo>
                  <a:pt x="0" y="27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7" name="Freeform 13"/>
          <p:cNvSpPr>
            <a:spLocks/>
          </p:cNvSpPr>
          <p:nvPr/>
        </p:nvSpPr>
        <p:spPr bwMode="auto">
          <a:xfrm>
            <a:off x="1381125" y="3206750"/>
            <a:ext cx="571500" cy="1490663"/>
          </a:xfrm>
          <a:custGeom>
            <a:avLst/>
            <a:gdLst/>
            <a:ahLst/>
            <a:cxnLst>
              <a:cxn ang="0">
                <a:pos x="0" y="939"/>
              </a:cxn>
              <a:cxn ang="0">
                <a:pos x="84" y="939"/>
              </a:cxn>
              <a:cxn ang="0">
                <a:pos x="360" y="0"/>
              </a:cxn>
            </a:cxnLst>
            <a:rect l="0" t="0" r="r" b="b"/>
            <a:pathLst>
              <a:path w="360" h="939">
                <a:moveTo>
                  <a:pt x="0" y="939"/>
                </a:moveTo>
                <a:lnTo>
                  <a:pt x="84" y="939"/>
                </a:lnTo>
                <a:lnTo>
                  <a:pt x="36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8" name="Freeform 14"/>
          <p:cNvSpPr>
            <a:spLocks/>
          </p:cNvSpPr>
          <p:nvPr/>
        </p:nvSpPr>
        <p:spPr bwMode="auto">
          <a:xfrm>
            <a:off x="1831975" y="3732213"/>
            <a:ext cx="101600" cy="1339850"/>
          </a:xfrm>
          <a:custGeom>
            <a:avLst/>
            <a:gdLst/>
            <a:ahLst/>
            <a:cxnLst>
              <a:cxn ang="0">
                <a:pos x="0" y="844"/>
              </a:cxn>
              <a:cxn ang="0">
                <a:pos x="64" y="844"/>
              </a:cxn>
              <a:cxn ang="0">
                <a:pos x="62" y="0"/>
              </a:cxn>
            </a:cxnLst>
            <a:rect l="0" t="0" r="r" b="b"/>
            <a:pathLst>
              <a:path w="64" h="844">
                <a:moveTo>
                  <a:pt x="0" y="844"/>
                </a:moveTo>
                <a:lnTo>
                  <a:pt x="64" y="844"/>
                </a:lnTo>
                <a:lnTo>
                  <a:pt x="62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 flipH="1">
            <a:off x="1060450" y="1203325"/>
            <a:ext cx="149225" cy="1873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V="1">
            <a:off x="1933575" y="3713163"/>
            <a:ext cx="184150" cy="5143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1" name="Freeform 17"/>
          <p:cNvSpPr>
            <a:spLocks/>
          </p:cNvSpPr>
          <p:nvPr/>
        </p:nvSpPr>
        <p:spPr bwMode="auto">
          <a:xfrm>
            <a:off x="2381250" y="3690938"/>
            <a:ext cx="1263650" cy="892175"/>
          </a:xfrm>
          <a:custGeom>
            <a:avLst/>
            <a:gdLst/>
            <a:ahLst/>
            <a:cxnLst>
              <a:cxn ang="0">
                <a:pos x="796" y="0"/>
              </a:cxn>
              <a:cxn ang="0">
                <a:pos x="686" y="0"/>
              </a:cxn>
              <a:cxn ang="0">
                <a:pos x="0" y="562"/>
              </a:cxn>
            </a:cxnLst>
            <a:rect l="0" t="0" r="r" b="b"/>
            <a:pathLst>
              <a:path w="796" h="562">
                <a:moveTo>
                  <a:pt x="796" y="0"/>
                </a:moveTo>
                <a:lnTo>
                  <a:pt x="686" y="0"/>
                </a:lnTo>
                <a:lnTo>
                  <a:pt x="0" y="56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 flipV="1">
            <a:off x="2203450" y="4186238"/>
            <a:ext cx="1588" cy="12350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 flipV="1">
            <a:off x="3556000" y="5487988"/>
            <a:ext cx="1588" cy="2857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4" name="Freeform 20"/>
          <p:cNvSpPr>
            <a:spLocks/>
          </p:cNvSpPr>
          <p:nvPr/>
        </p:nvSpPr>
        <p:spPr bwMode="auto">
          <a:xfrm>
            <a:off x="4565650" y="5281613"/>
            <a:ext cx="347663" cy="101600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64"/>
              </a:cxn>
              <a:cxn ang="0">
                <a:pos x="219" y="64"/>
              </a:cxn>
              <a:cxn ang="0">
                <a:pos x="219" y="0"/>
              </a:cxn>
            </a:cxnLst>
            <a:rect l="0" t="0" r="r" b="b"/>
            <a:pathLst>
              <a:path w="219" h="64">
                <a:moveTo>
                  <a:pt x="0" y="2"/>
                </a:moveTo>
                <a:lnTo>
                  <a:pt x="0" y="64"/>
                </a:lnTo>
                <a:lnTo>
                  <a:pt x="219" y="64"/>
                </a:lnTo>
                <a:lnTo>
                  <a:pt x="219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5" name="Line 21"/>
          <p:cNvSpPr>
            <a:spLocks noChangeShapeType="1"/>
          </p:cNvSpPr>
          <p:nvPr/>
        </p:nvSpPr>
        <p:spPr bwMode="auto">
          <a:xfrm>
            <a:off x="4732338" y="5383213"/>
            <a:ext cx="1587" cy="1016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 flipH="1">
            <a:off x="6100763" y="5100638"/>
            <a:ext cx="155575" cy="3429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6665913" y="6043613"/>
            <a:ext cx="4000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8" name="Line 24"/>
          <p:cNvSpPr>
            <a:spLocks noChangeShapeType="1"/>
          </p:cNvSpPr>
          <p:nvPr/>
        </p:nvSpPr>
        <p:spPr bwMode="auto">
          <a:xfrm flipH="1">
            <a:off x="7180263" y="5357813"/>
            <a:ext cx="3778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9" name="Line 25"/>
          <p:cNvSpPr>
            <a:spLocks noChangeShapeType="1"/>
          </p:cNvSpPr>
          <p:nvPr/>
        </p:nvSpPr>
        <p:spPr bwMode="auto">
          <a:xfrm flipV="1">
            <a:off x="6773863" y="5735638"/>
            <a:ext cx="231775" cy="3079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90" name="Freeform 26"/>
          <p:cNvSpPr>
            <a:spLocks/>
          </p:cNvSpPr>
          <p:nvPr/>
        </p:nvSpPr>
        <p:spPr bwMode="auto">
          <a:xfrm>
            <a:off x="7148513" y="5360988"/>
            <a:ext cx="333375" cy="796925"/>
          </a:xfrm>
          <a:custGeom>
            <a:avLst/>
            <a:gdLst/>
            <a:ahLst/>
            <a:cxnLst>
              <a:cxn ang="0">
                <a:pos x="0" y="502"/>
              </a:cxn>
              <a:cxn ang="0">
                <a:pos x="210" y="0"/>
              </a:cxn>
              <a:cxn ang="0">
                <a:pos x="44" y="74"/>
              </a:cxn>
            </a:cxnLst>
            <a:rect l="0" t="0" r="r" b="b"/>
            <a:pathLst>
              <a:path w="210" h="502">
                <a:moveTo>
                  <a:pt x="0" y="502"/>
                </a:moveTo>
                <a:lnTo>
                  <a:pt x="210" y="0"/>
                </a:lnTo>
                <a:lnTo>
                  <a:pt x="44" y="7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91" name="Freeform 27"/>
          <p:cNvSpPr>
            <a:spLocks/>
          </p:cNvSpPr>
          <p:nvPr/>
        </p:nvSpPr>
        <p:spPr bwMode="auto">
          <a:xfrm>
            <a:off x="7151688" y="5367338"/>
            <a:ext cx="320675" cy="587375"/>
          </a:xfrm>
          <a:custGeom>
            <a:avLst/>
            <a:gdLst/>
            <a:ahLst/>
            <a:cxnLst>
              <a:cxn ang="0">
                <a:pos x="2" y="370"/>
              </a:cxn>
              <a:cxn ang="0">
                <a:pos x="202" y="0"/>
              </a:cxn>
              <a:cxn ang="0">
                <a:pos x="0" y="220"/>
              </a:cxn>
            </a:cxnLst>
            <a:rect l="0" t="0" r="r" b="b"/>
            <a:pathLst>
              <a:path w="202" h="370">
                <a:moveTo>
                  <a:pt x="2" y="370"/>
                </a:moveTo>
                <a:lnTo>
                  <a:pt x="202" y="0"/>
                </a:lnTo>
                <a:lnTo>
                  <a:pt x="0" y="22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92" name="Rectangle 28"/>
          <p:cNvSpPr>
            <a:spLocks noChangeArrowheads="1"/>
          </p:cNvSpPr>
          <p:nvPr/>
        </p:nvSpPr>
        <p:spPr bwMode="auto">
          <a:xfrm>
            <a:off x="455613" y="538163"/>
            <a:ext cx="20447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Dendrites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(receptive regions)</a:t>
            </a:r>
            <a:endParaRPr lang="en-US" sz="1800">
              <a:latin typeface="Arial" charset="0"/>
            </a:endParaRPr>
          </a:p>
        </p:txBody>
      </p:sp>
      <p:sp>
        <p:nvSpPr>
          <p:cNvPr id="36893" name="Rectangle 29"/>
          <p:cNvSpPr>
            <a:spLocks noChangeArrowheads="1"/>
          </p:cNvSpPr>
          <p:nvPr/>
        </p:nvSpPr>
        <p:spPr bwMode="auto">
          <a:xfrm>
            <a:off x="3090863" y="538163"/>
            <a:ext cx="2311400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Cell body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(biosynthetic center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and receptive region)</a:t>
            </a:r>
            <a:endParaRPr lang="en-US" sz="1800">
              <a:latin typeface="Arial" charset="0"/>
            </a:endParaRPr>
          </a:p>
        </p:txBody>
      </p:sp>
      <p:sp>
        <p:nvSpPr>
          <p:cNvPr id="36894" name="Rectangle 30"/>
          <p:cNvSpPr>
            <a:spLocks noChangeArrowheads="1"/>
          </p:cNvSpPr>
          <p:nvPr/>
        </p:nvSpPr>
        <p:spPr bwMode="auto">
          <a:xfrm>
            <a:off x="3090863" y="2662238"/>
            <a:ext cx="1092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Nucleolus</a:t>
            </a:r>
            <a:endParaRPr lang="en-US" sz="1800" b="1">
              <a:latin typeface="Arial" charset="0"/>
            </a:endParaRPr>
          </a:p>
        </p:txBody>
      </p:sp>
      <p:sp>
        <p:nvSpPr>
          <p:cNvPr id="36895" name="Rectangle 31"/>
          <p:cNvSpPr>
            <a:spLocks noChangeArrowheads="1"/>
          </p:cNvSpPr>
          <p:nvPr/>
        </p:nvSpPr>
        <p:spPr bwMode="auto">
          <a:xfrm>
            <a:off x="458788" y="4570413"/>
            <a:ext cx="88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Nucleus</a:t>
            </a:r>
            <a:endParaRPr lang="en-US" sz="1800" b="1">
              <a:latin typeface="Arial" charset="0"/>
            </a:endParaRPr>
          </a:p>
        </p:txBody>
      </p:sp>
      <p:sp>
        <p:nvSpPr>
          <p:cNvPr id="36896" name="Rectangle 32"/>
          <p:cNvSpPr>
            <a:spLocks noChangeArrowheads="1"/>
          </p:cNvSpPr>
          <p:nvPr/>
        </p:nvSpPr>
        <p:spPr bwMode="auto">
          <a:xfrm>
            <a:off x="458788" y="4935538"/>
            <a:ext cx="1346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Nissl bodies</a:t>
            </a:r>
            <a:endParaRPr lang="en-US" sz="1800" b="1">
              <a:latin typeface="Arial" charset="0"/>
            </a:endParaRPr>
          </a:p>
        </p:txBody>
      </p:sp>
      <p:sp>
        <p:nvSpPr>
          <p:cNvPr id="36897" name="Rectangle 33"/>
          <p:cNvSpPr>
            <a:spLocks noChangeArrowheads="1"/>
          </p:cNvSpPr>
          <p:nvPr/>
        </p:nvSpPr>
        <p:spPr bwMode="auto">
          <a:xfrm>
            <a:off x="3678238" y="3519488"/>
            <a:ext cx="2540000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Axon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(impulse generating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and conducting region)</a:t>
            </a:r>
            <a:endParaRPr lang="en-US" sz="1800">
              <a:latin typeface="Arial" charset="0"/>
            </a:endParaRPr>
          </a:p>
        </p:txBody>
      </p:sp>
      <p:sp>
        <p:nvSpPr>
          <p:cNvPr id="36898" name="Rectangle 34"/>
          <p:cNvSpPr>
            <a:spLocks noChangeArrowheads="1"/>
          </p:cNvSpPr>
          <p:nvPr/>
        </p:nvSpPr>
        <p:spPr bwMode="auto">
          <a:xfrm>
            <a:off x="1462088" y="5399088"/>
            <a:ext cx="1358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Axon hillock</a:t>
            </a:r>
            <a:endParaRPr lang="en-US" sz="1800" b="1">
              <a:latin typeface="Arial" charset="0"/>
            </a:endParaRPr>
          </a:p>
        </p:txBody>
      </p:sp>
      <p:sp>
        <p:nvSpPr>
          <p:cNvPr id="36899" name="Rectangle 35"/>
          <p:cNvSpPr>
            <a:spLocks noChangeArrowheads="1"/>
          </p:cNvSpPr>
          <p:nvPr/>
        </p:nvSpPr>
        <p:spPr bwMode="auto">
          <a:xfrm>
            <a:off x="2846388" y="5741988"/>
            <a:ext cx="1308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Neurilemma</a:t>
            </a:r>
            <a:endParaRPr lang="en-US" sz="1800" b="1">
              <a:latin typeface="Arial" charset="0"/>
            </a:endParaRPr>
          </a:p>
        </p:txBody>
      </p:sp>
      <p:sp>
        <p:nvSpPr>
          <p:cNvPr id="36900" name="Rectangle 36"/>
          <p:cNvSpPr>
            <a:spLocks noChangeArrowheads="1"/>
          </p:cNvSpPr>
          <p:nvPr/>
        </p:nvSpPr>
        <p:spPr bwMode="auto">
          <a:xfrm>
            <a:off x="5703888" y="5910263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Terminal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branches </a:t>
            </a:r>
          </a:p>
        </p:txBody>
      </p:sp>
      <p:sp>
        <p:nvSpPr>
          <p:cNvPr id="36901" name="Rectangle 37"/>
          <p:cNvSpPr>
            <a:spLocks noChangeArrowheads="1"/>
          </p:cNvSpPr>
          <p:nvPr/>
        </p:nvSpPr>
        <p:spPr bwMode="auto">
          <a:xfrm>
            <a:off x="5754688" y="4843463"/>
            <a:ext cx="1752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Node of Ranvier</a:t>
            </a:r>
            <a:endParaRPr lang="en-US" sz="1800" b="1">
              <a:latin typeface="Arial" charset="0"/>
            </a:endParaRPr>
          </a:p>
        </p:txBody>
      </p:sp>
      <p:sp>
        <p:nvSpPr>
          <p:cNvPr id="36902" name="Rectangle 38"/>
          <p:cNvSpPr>
            <a:spLocks noChangeArrowheads="1"/>
          </p:cNvSpPr>
          <p:nvPr/>
        </p:nvSpPr>
        <p:spPr bwMode="auto">
          <a:xfrm>
            <a:off x="4268788" y="4478338"/>
            <a:ext cx="965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Impulse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direction</a:t>
            </a:r>
            <a:endParaRPr lang="en-US" sz="1800" b="1">
              <a:latin typeface="Arial" charset="0"/>
            </a:endParaRPr>
          </a:p>
        </p:txBody>
      </p:sp>
      <p:sp>
        <p:nvSpPr>
          <p:cNvPr id="36903" name="Rectangle 39"/>
          <p:cNvSpPr>
            <a:spLocks noChangeArrowheads="1"/>
          </p:cNvSpPr>
          <p:nvPr/>
        </p:nvSpPr>
        <p:spPr bwMode="auto">
          <a:xfrm>
            <a:off x="4373563" y="5440363"/>
            <a:ext cx="14478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Schwann cell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(one inter-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node)</a:t>
            </a:r>
            <a:endParaRPr lang="en-US" sz="1800" b="1">
              <a:latin typeface="Arial" charset="0"/>
            </a:endParaRPr>
          </a:p>
        </p:txBody>
      </p:sp>
      <p:sp>
        <p:nvSpPr>
          <p:cNvPr id="36904" name="Rectangle 40"/>
          <p:cNvSpPr>
            <a:spLocks noChangeArrowheads="1"/>
          </p:cNvSpPr>
          <p:nvPr/>
        </p:nvSpPr>
        <p:spPr bwMode="auto">
          <a:xfrm>
            <a:off x="7580313" y="5227638"/>
            <a:ext cx="11049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Axon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terminals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(secretory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region)</a:t>
            </a:r>
          </a:p>
        </p:txBody>
      </p:sp>
      <p:sp>
        <p:nvSpPr>
          <p:cNvPr id="36905" name="Rectangle 41"/>
          <p:cNvSpPr>
            <a:spLocks noChangeArrowheads="1"/>
          </p:cNvSpPr>
          <p:nvPr/>
        </p:nvSpPr>
        <p:spPr bwMode="auto">
          <a:xfrm>
            <a:off x="601663" y="5830888"/>
            <a:ext cx="3302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Processes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Dendrites and axons</a:t>
            </a:r>
          </a:p>
          <a:p>
            <a:r>
              <a:rPr lang="en-US"/>
              <a:t>Bundles of processes are called </a:t>
            </a:r>
          </a:p>
          <a:p>
            <a:pPr lvl="1"/>
            <a:r>
              <a:rPr lang="en-US"/>
              <a:t>Tracts in the CNS</a:t>
            </a:r>
          </a:p>
          <a:p>
            <a:pPr lvl="1"/>
            <a:r>
              <a:rPr lang="en-US"/>
              <a:t>Nerves in the PNS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Dendrites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Short, tapering, and diffusely branched </a:t>
            </a:r>
          </a:p>
          <a:p>
            <a:r>
              <a:rPr lang="en-US"/>
              <a:t>Receptive (input) region of a neuron</a:t>
            </a:r>
          </a:p>
          <a:p>
            <a:r>
              <a:rPr lang="en-US"/>
              <a:t>Convey electrical signals toward the cell body as graded potentials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Axon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5337175"/>
          </a:xfrm>
        </p:spPr>
        <p:txBody>
          <a:bodyPr/>
          <a:lstStyle/>
          <a:p>
            <a:r>
              <a:rPr lang="en-US"/>
              <a:t>One axon per cell arising from the axon hillock</a:t>
            </a:r>
          </a:p>
          <a:p>
            <a:r>
              <a:rPr lang="en-US"/>
              <a:t>Long axons (nerve fibers)</a:t>
            </a:r>
          </a:p>
          <a:p>
            <a:r>
              <a:rPr lang="en-US"/>
              <a:t>Occasional branches (axon collaterals)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Axon</a:t>
            </a:r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Numerous terminal branches (telodendria)</a:t>
            </a:r>
          </a:p>
          <a:p>
            <a:r>
              <a:rPr lang="en-US"/>
              <a:t>Knoblike axon terminals (synaptic knobs or boutons) </a:t>
            </a:r>
          </a:p>
          <a:p>
            <a:pPr lvl="1"/>
            <a:r>
              <a:rPr lang="en-US"/>
              <a:t>Secretory region of neuron</a:t>
            </a:r>
          </a:p>
          <a:p>
            <a:pPr lvl="1"/>
            <a:r>
              <a:rPr lang="en-US"/>
              <a:t>Release neurotransmitters to excite or inhibit other cells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Axons: Function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Conducting region of a neuron</a:t>
            </a:r>
          </a:p>
          <a:p>
            <a:r>
              <a:rPr lang="en-US"/>
              <a:t>Generates and transmits nerve impulses (action potentials) away from the cell 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Axons: Function</a:t>
            </a:r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Molecules and organelles are moved along axons by motor molecules in two directions:</a:t>
            </a:r>
          </a:p>
          <a:p>
            <a:pPr lvl="1"/>
            <a:r>
              <a:rPr lang="en-US"/>
              <a:t>Anterograde—toward axonal terminal </a:t>
            </a:r>
          </a:p>
          <a:p>
            <a:pPr lvl="2"/>
            <a:r>
              <a:rPr lang="en-US"/>
              <a:t>Examples: mitochondria, membrane components, enzymes</a:t>
            </a:r>
          </a:p>
          <a:p>
            <a:pPr lvl="1"/>
            <a:r>
              <a:rPr lang="en-US"/>
              <a:t>Retrograde—toward the cell body </a:t>
            </a:r>
          </a:p>
          <a:p>
            <a:pPr lvl="2"/>
            <a:r>
              <a:rPr lang="en-US"/>
              <a:t>Examples: organelles to be degraded, signal molecules, viruses, and bacterial toxins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11.4b</a:t>
            </a:r>
          </a:p>
        </p:txBody>
      </p:sp>
      <p:pic>
        <p:nvPicPr>
          <p:cNvPr id="46089" name="Picture 9"/>
          <p:cNvPicPr>
            <a:picLocks noChangeAspect="1" noChangeArrowheads="1"/>
          </p:cNvPicPr>
          <p:nvPr/>
        </p:nvPicPr>
        <p:blipFill>
          <a:blip r:embed="rId2" cstate="print"/>
          <a:srcRect l="1793" t="12199" r="17628" b="2786"/>
          <a:stretch>
            <a:fillRect/>
          </a:stretch>
        </p:blipFill>
        <p:spPr bwMode="auto">
          <a:xfrm>
            <a:off x="608013" y="1211263"/>
            <a:ext cx="6632575" cy="4989512"/>
          </a:xfrm>
          <a:prstGeom prst="rect">
            <a:avLst/>
          </a:prstGeom>
          <a:noFill/>
        </p:spPr>
      </p:pic>
      <p:sp>
        <p:nvSpPr>
          <p:cNvPr id="46090" name="Freeform 10"/>
          <p:cNvSpPr>
            <a:spLocks/>
          </p:cNvSpPr>
          <p:nvPr/>
        </p:nvSpPr>
        <p:spPr bwMode="auto">
          <a:xfrm>
            <a:off x="1209675" y="1076325"/>
            <a:ext cx="187325" cy="307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80"/>
              </a:cxn>
              <a:cxn ang="0">
                <a:pos x="118" y="194"/>
              </a:cxn>
            </a:cxnLst>
            <a:rect l="0" t="0" r="r" b="b"/>
            <a:pathLst>
              <a:path w="118" h="194">
                <a:moveTo>
                  <a:pt x="0" y="0"/>
                </a:moveTo>
                <a:lnTo>
                  <a:pt x="0" y="80"/>
                </a:lnTo>
                <a:lnTo>
                  <a:pt x="118" y="19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1" name="Freeform 11"/>
          <p:cNvSpPr>
            <a:spLocks/>
          </p:cNvSpPr>
          <p:nvPr/>
        </p:nvSpPr>
        <p:spPr bwMode="auto">
          <a:xfrm>
            <a:off x="2384425" y="704850"/>
            <a:ext cx="663575" cy="2333625"/>
          </a:xfrm>
          <a:custGeom>
            <a:avLst/>
            <a:gdLst/>
            <a:ahLst/>
            <a:cxnLst>
              <a:cxn ang="0">
                <a:pos x="0" y="1470"/>
              </a:cxn>
              <a:cxn ang="0">
                <a:pos x="304" y="0"/>
              </a:cxn>
              <a:cxn ang="0">
                <a:pos x="418" y="0"/>
              </a:cxn>
            </a:cxnLst>
            <a:rect l="0" t="0" r="r" b="b"/>
            <a:pathLst>
              <a:path w="418" h="1470">
                <a:moveTo>
                  <a:pt x="0" y="1470"/>
                </a:moveTo>
                <a:lnTo>
                  <a:pt x="304" y="0"/>
                </a:lnTo>
                <a:lnTo>
                  <a:pt x="41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2" name="Freeform 12"/>
          <p:cNvSpPr>
            <a:spLocks/>
          </p:cNvSpPr>
          <p:nvPr/>
        </p:nvSpPr>
        <p:spPr bwMode="auto">
          <a:xfrm>
            <a:off x="2095500" y="2800350"/>
            <a:ext cx="968375" cy="438150"/>
          </a:xfrm>
          <a:custGeom>
            <a:avLst/>
            <a:gdLst/>
            <a:ahLst/>
            <a:cxnLst>
              <a:cxn ang="0">
                <a:pos x="610" y="0"/>
              </a:cxn>
              <a:cxn ang="0">
                <a:pos x="522" y="0"/>
              </a:cxn>
              <a:cxn ang="0">
                <a:pos x="0" y="276"/>
              </a:cxn>
            </a:cxnLst>
            <a:rect l="0" t="0" r="r" b="b"/>
            <a:pathLst>
              <a:path w="610" h="276">
                <a:moveTo>
                  <a:pt x="610" y="0"/>
                </a:moveTo>
                <a:lnTo>
                  <a:pt x="522" y="0"/>
                </a:lnTo>
                <a:lnTo>
                  <a:pt x="0" y="27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3" name="Freeform 13"/>
          <p:cNvSpPr>
            <a:spLocks/>
          </p:cNvSpPr>
          <p:nvPr/>
        </p:nvSpPr>
        <p:spPr bwMode="auto">
          <a:xfrm>
            <a:off x="1381125" y="3206750"/>
            <a:ext cx="571500" cy="1490663"/>
          </a:xfrm>
          <a:custGeom>
            <a:avLst/>
            <a:gdLst/>
            <a:ahLst/>
            <a:cxnLst>
              <a:cxn ang="0">
                <a:pos x="0" y="939"/>
              </a:cxn>
              <a:cxn ang="0">
                <a:pos x="84" y="939"/>
              </a:cxn>
              <a:cxn ang="0">
                <a:pos x="360" y="0"/>
              </a:cxn>
            </a:cxnLst>
            <a:rect l="0" t="0" r="r" b="b"/>
            <a:pathLst>
              <a:path w="360" h="939">
                <a:moveTo>
                  <a:pt x="0" y="939"/>
                </a:moveTo>
                <a:lnTo>
                  <a:pt x="84" y="939"/>
                </a:lnTo>
                <a:lnTo>
                  <a:pt x="36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4" name="Freeform 14"/>
          <p:cNvSpPr>
            <a:spLocks/>
          </p:cNvSpPr>
          <p:nvPr/>
        </p:nvSpPr>
        <p:spPr bwMode="auto">
          <a:xfrm>
            <a:off x="1831975" y="3732213"/>
            <a:ext cx="101600" cy="1339850"/>
          </a:xfrm>
          <a:custGeom>
            <a:avLst/>
            <a:gdLst/>
            <a:ahLst/>
            <a:cxnLst>
              <a:cxn ang="0">
                <a:pos x="0" y="844"/>
              </a:cxn>
              <a:cxn ang="0">
                <a:pos x="64" y="844"/>
              </a:cxn>
              <a:cxn ang="0">
                <a:pos x="62" y="0"/>
              </a:cxn>
            </a:cxnLst>
            <a:rect l="0" t="0" r="r" b="b"/>
            <a:pathLst>
              <a:path w="64" h="844">
                <a:moveTo>
                  <a:pt x="0" y="844"/>
                </a:moveTo>
                <a:lnTo>
                  <a:pt x="64" y="844"/>
                </a:lnTo>
                <a:lnTo>
                  <a:pt x="62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5" name="Line 15"/>
          <p:cNvSpPr>
            <a:spLocks noChangeShapeType="1"/>
          </p:cNvSpPr>
          <p:nvPr/>
        </p:nvSpPr>
        <p:spPr bwMode="auto">
          <a:xfrm flipH="1">
            <a:off x="1060450" y="1203325"/>
            <a:ext cx="149225" cy="1873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6" name="Line 16"/>
          <p:cNvSpPr>
            <a:spLocks noChangeShapeType="1"/>
          </p:cNvSpPr>
          <p:nvPr/>
        </p:nvSpPr>
        <p:spPr bwMode="auto">
          <a:xfrm flipV="1">
            <a:off x="1933575" y="3713163"/>
            <a:ext cx="184150" cy="5143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7" name="Freeform 17"/>
          <p:cNvSpPr>
            <a:spLocks/>
          </p:cNvSpPr>
          <p:nvPr/>
        </p:nvSpPr>
        <p:spPr bwMode="auto">
          <a:xfrm>
            <a:off x="2381250" y="3690938"/>
            <a:ext cx="1263650" cy="892175"/>
          </a:xfrm>
          <a:custGeom>
            <a:avLst/>
            <a:gdLst/>
            <a:ahLst/>
            <a:cxnLst>
              <a:cxn ang="0">
                <a:pos x="796" y="0"/>
              </a:cxn>
              <a:cxn ang="0">
                <a:pos x="686" y="0"/>
              </a:cxn>
              <a:cxn ang="0">
                <a:pos x="0" y="562"/>
              </a:cxn>
            </a:cxnLst>
            <a:rect l="0" t="0" r="r" b="b"/>
            <a:pathLst>
              <a:path w="796" h="562">
                <a:moveTo>
                  <a:pt x="796" y="0"/>
                </a:moveTo>
                <a:lnTo>
                  <a:pt x="686" y="0"/>
                </a:lnTo>
                <a:lnTo>
                  <a:pt x="0" y="56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8" name="Line 18"/>
          <p:cNvSpPr>
            <a:spLocks noChangeShapeType="1"/>
          </p:cNvSpPr>
          <p:nvPr/>
        </p:nvSpPr>
        <p:spPr bwMode="auto">
          <a:xfrm flipV="1">
            <a:off x="2203450" y="4186238"/>
            <a:ext cx="1588" cy="12350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9" name="Line 19"/>
          <p:cNvSpPr>
            <a:spLocks noChangeShapeType="1"/>
          </p:cNvSpPr>
          <p:nvPr/>
        </p:nvSpPr>
        <p:spPr bwMode="auto">
          <a:xfrm flipV="1">
            <a:off x="3556000" y="5487988"/>
            <a:ext cx="1588" cy="2857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0" name="Freeform 20"/>
          <p:cNvSpPr>
            <a:spLocks/>
          </p:cNvSpPr>
          <p:nvPr/>
        </p:nvSpPr>
        <p:spPr bwMode="auto">
          <a:xfrm>
            <a:off x="4565650" y="5281613"/>
            <a:ext cx="347663" cy="101600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64"/>
              </a:cxn>
              <a:cxn ang="0">
                <a:pos x="219" y="64"/>
              </a:cxn>
              <a:cxn ang="0">
                <a:pos x="219" y="0"/>
              </a:cxn>
            </a:cxnLst>
            <a:rect l="0" t="0" r="r" b="b"/>
            <a:pathLst>
              <a:path w="219" h="64">
                <a:moveTo>
                  <a:pt x="0" y="2"/>
                </a:moveTo>
                <a:lnTo>
                  <a:pt x="0" y="64"/>
                </a:lnTo>
                <a:lnTo>
                  <a:pt x="219" y="64"/>
                </a:lnTo>
                <a:lnTo>
                  <a:pt x="219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1" name="Line 21"/>
          <p:cNvSpPr>
            <a:spLocks noChangeShapeType="1"/>
          </p:cNvSpPr>
          <p:nvPr/>
        </p:nvSpPr>
        <p:spPr bwMode="auto">
          <a:xfrm>
            <a:off x="4732338" y="5383213"/>
            <a:ext cx="1587" cy="1016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2" name="Line 22"/>
          <p:cNvSpPr>
            <a:spLocks noChangeShapeType="1"/>
          </p:cNvSpPr>
          <p:nvPr/>
        </p:nvSpPr>
        <p:spPr bwMode="auto">
          <a:xfrm flipH="1">
            <a:off x="6100763" y="5100638"/>
            <a:ext cx="155575" cy="3429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3" name="Line 23"/>
          <p:cNvSpPr>
            <a:spLocks noChangeShapeType="1"/>
          </p:cNvSpPr>
          <p:nvPr/>
        </p:nvSpPr>
        <p:spPr bwMode="auto">
          <a:xfrm>
            <a:off x="6665913" y="6043613"/>
            <a:ext cx="4000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4" name="Line 24"/>
          <p:cNvSpPr>
            <a:spLocks noChangeShapeType="1"/>
          </p:cNvSpPr>
          <p:nvPr/>
        </p:nvSpPr>
        <p:spPr bwMode="auto">
          <a:xfrm flipH="1">
            <a:off x="7180263" y="5357813"/>
            <a:ext cx="3778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5" name="Line 25"/>
          <p:cNvSpPr>
            <a:spLocks noChangeShapeType="1"/>
          </p:cNvSpPr>
          <p:nvPr/>
        </p:nvSpPr>
        <p:spPr bwMode="auto">
          <a:xfrm flipV="1">
            <a:off x="6773863" y="5735638"/>
            <a:ext cx="231775" cy="3079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6" name="Freeform 26"/>
          <p:cNvSpPr>
            <a:spLocks/>
          </p:cNvSpPr>
          <p:nvPr/>
        </p:nvSpPr>
        <p:spPr bwMode="auto">
          <a:xfrm>
            <a:off x="7148513" y="5360988"/>
            <a:ext cx="333375" cy="796925"/>
          </a:xfrm>
          <a:custGeom>
            <a:avLst/>
            <a:gdLst/>
            <a:ahLst/>
            <a:cxnLst>
              <a:cxn ang="0">
                <a:pos x="0" y="502"/>
              </a:cxn>
              <a:cxn ang="0">
                <a:pos x="210" y="0"/>
              </a:cxn>
              <a:cxn ang="0">
                <a:pos x="44" y="74"/>
              </a:cxn>
            </a:cxnLst>
            <a:rect l="0" t="0" r="r" b="b"/>
            <a:pathLst>
              <a:path w="210" h="502">
                <a:moveTo>
                  <a:pt x="0" y="502"/>
                </a:moveTo>
                <a:lnTo>
                  <a:pt x="210" y="0"/>
                </a:lnTo>
                <a:lnTo>
                  <a:pt x="44" y="7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7" name="Freeform 27"/>
          <p:cNvSpPr>
            <a:spLocks/>
          </p:cNvSpPr>
          <p:nvPr/>
        </p:nvSpPr>
        <p:spPr bwMode="auto">
          <a:xfrm>
            <a:off x="7151688" y="5367338"/>
            <a:ext cx="320675" cy="587375"/>
          </a:xfrm>
          <a:custGeom>
            <a:avLst/>
            <a:gdLst/>
            <a:ahLst/>
            <a:cxnLst>
              <a:cxn ang="0">
                <a:pos x="2" y="370"/>
              </a:cxn>
              <a:cxn ang="0">
                <a:pos x="202" y="0"/>
              </a:cxn>
              <a:cxn ang="0">
                <a:pos x="0" y="220"/>
              </a:cxn>
            </a:cxnLst>
            <a:rect l="0" t="0" r="r" b="b"/>
            <a:pathLst>
              <a:path w="202" h="370">
                <a:moveTo>
                  <a:pt x="2" y="370"/>
                </a:moveTo>
                <a:lnTo>
                  <a:pt x="202" y="0"/>
                </a:lnTo>
                <a:lnTo>
                  <a:pt x="0" y="22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8" name="Rectangle 28"/>
          <p:cNvSpPr>
            <a:spLocks noChangeArrowheads="1"/>
          </p:cNvSpPr>
          <p:nvPr/>
        </p:nvSpPr>
        <p:spPr bwMode="auto">
          <a:xfrm>
            <a:off x="455613" y="538163"/>
            <a:ext cx="20447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Dendrites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(receptive regions)</a:t>
            </a:r>
            <a:endParaRPr lang="en-US" sz="1800">
              <a:latin typeface="Arial" charset="0"/>
            </a:endParaRPr>
          </a:p>
        </p:txBody>
      </p:sp>
      <p:sp>
        <p:nvSpPr>
          <p:cNvPr id="46109" name="Rectangle 29"/>
          <p:cNvSpPr>
            <a:spLocks noChangeArrowheads="1"/>
          </p:cNvSpPr>
          <p:nvPr/>
        </p:nvSpPr>
        <p:spPr bwMode="auto">
          <a:xfrm>
            <a:off x="3090863" y="538163"/>
            <a:ext cx="2311400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Cell body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(biosynthetic center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and receptive region)</a:t>
            </a:r>
            <a:endParaRPr lang="en-US" sz="1800">
              <a:latin typeface="Arial" charset="0"/>
            </a:endParaRPr>
          </a:p>
        </p:txBody>
      </p:sp>
      <p:sp>
        <p:nvSpPr>
          <p:cNvPr id="46110" name="Rectangle 30"/>
          <p:cNvSpPr>
            <a:spLocks noChangeArrowheads="1"/>
          </p:cNvSpPr>
          <p:nvPr/>
        </p:nvSpPr>
        <p:spPr bwMode="auto">
          <a:xfrm>
            <a:off x="3090863" y="2662238"/>
            <a:ext cx="1092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Nucleolus</a:t>
            </a:r>
            <a:endParaRPr lang="en-US" sz="1800" b="1">
              <a:latin typeface="Arial" charset="0"/>
            </a:endParaRPr>
          </a:p>
        </p:txBody>
      </p:sp>
      <p:sp>
        <p:nvSpPr>
          <p:cNvPr id="46111" name="Rectangle 31"/>
          <p:cNvSpPr>
            <a:spLocks noChangeArrowheads="1"/>
          </p:cNvSpPr>
          <p:nvPr/>
        </p:nvSpPr>
        <p:spPr bwMode="auto">
          <a:xfrm>
            <a:off x="458788" y="4570413"/>
            <a:ext cx="88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Nucleus</a:t>
            </a:r>
            <a:endParaRPr lang="en-US" sz="1800" b="1">
              <a:latin typeface="Arial" charset="0"/>
            </a:endParaRPr>
          </a:p>
        </p:txBody>
      </p:sp>
      <p:sp>
        <p:nvSpPr>
          <p:cNvPr id="46112" name="Rectangle 32"/>
          <p:cNvSpPr>
            <a:spLocks noChangeArrowheads="1"/>
          </p:cNvSpPr>
          <p:nvPr/>
        </p:nvSpPr>
        <p:spPr bwMode="auto">
          <a:xfrm>
            <a:off x="458788" y="4935538"/>
            <a:ext cx="1346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Nissl bodies</a:t>
            </a:r>
            <a:endParaRPr lang="en-US" sz="1800" b="1">
              <a:latin typeface="Arial" charset="0"/>
            </a:endParaRPr>
          </a:p>
        </p:txBody>
      </p:sp>
      <p:sp>
        <p:nvSpPr>
          <p:cNvPr id="46113" name="Rectangle 33"/>
          <p:cNvSpPr>
            <a:spLocks noChangeArrowheads="1"/>
          </p:cNvSpPr>
          <p:nvPr/>
        </p:nvSpPr>
        <p:spPr bwMode="auto">
          <a:xfrm>
            <a:off x="3678238" y="3519488"/>
            <a:ext cx="2540000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Axon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(impulse generating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and conducting region)</a:t>
            </a:r>
            <a:endParaRPr lang="en-US" sz="1800">
              <a:latin typeface="Arial" charset="0"/>
            </a:endParaRPr>
          </a:p>
        </p:txBody>
      </p:sp>
      <p:sp>
        <p:nvSpPr>
          <p:cNvPr id="46114" name="Rectangle 34"/>
          <p:cNvSpPr>
            <a:spLocks noChangeArrowheads="1"/>
          </p:cNvSpPr>
          <p:nvPr/>
        </p:nvSpPr>
        <p:spPr bwMode="auto">
          <a:xfrm>
            <a:off x="1462088" y="5399088"/>
            <a:ext cx="1358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Axon hillock</a:t>
            </a:r>
            <a:endParaRPr lang="en-US" sz="1800" b="1">
              <a:latin typeface="Arial" charset="0"/>
            </a:endParaRPr>
          </a:p>
        </p:txBody>
      </p:sp>
      <p:sp>
        <p:nvSpPr>
          <p:cNvPr id="46115" name="Rectangle 35"/>
          <p:cNvSpPr>
            <a:spLocks noChangeArrowheads="1"/>
          </p:cNvSpPr>
          <p:nvPr/>
        </p:nvSpPr>
        <p:spPr bwMode="auto">
          <a:xfrm>
            <a:off x="2846388" y="5741988"/>
            <a:ext cx="1308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Neurilemma</a:t>
            </a:r>
            <a:endParaRPr lang="en-US" sz="1800" b="1">
              <a:latin typeface="Arial" charset="0"/>
            </a:endParaRPr>
          </a:p>
        </p:txBody>
      </p:sp>
      <p:sp>
        <p:nvSpPr>
          <p:cNvPr id="46116" name="Rectangle 36"/>
          <p:cNvSpPr>
            <a:spLocks noChangeArrowheads="1"/>
          </p:cNvSpPr>
          <p:nvPr/>
        </p:nvSpPr>
        <p:spPr bwMode="auto">
          <a:xfrm>
            <a:off x="5703888" y="5910263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Terminal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branches </a:t>
            </a:r>
          </a:p>
        </p:txBody>
      </p:sp>
      <p:sp>
        <p:nvSpPr>
          <p:cNvPr id="46117" name="Rectangle 37"/>
          <p:cNvSpPr>
            <a:spLocks noChangeArrowheads="1"/>
          </p:cNvSpPr>
          <p:nvPr/>
        </p:nvSpPr>
        <p:spPr bwMode="auto">
          <a:xfrm>
            <a:off x="5754688" y="4843463"/>
            <a:ext cx="1752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Node of Ranvier</a:t>
            </a:r>
            <a:endParaRPr lang="en-US" sz="1800" b="1">
              <a:latin typeface="Arial" charset="0"/>
            </a:endParaRPr>
          </a:p>
        </p:txBody>
      </p:sp>
      <p:sp>
        <p:nvSpPr>
          <p:cNvPr id="46118" name="Rectangle 38"/>
          <p:cNvSpPr>
            <a:spLocks noChangeArrowheads="1"/>
          </p:cNvSpPr>
          <p:nvPr/>
        </p:nvSpPr>
        <p:spPr bwMode="auto">
          <a:xfrm>
            <a:off x="4268788" y="4478338"/>
            <a:ext cx="965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Impulse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direction</a:t>
            </a:r>
            <a:endParaRPr lang="en-US" sz="1800" b="1">
              <a:latin typeface="Arial" charset="0"/>
            </a:endParaRPr>
          </a:p>
        </p:txBody>
      </p:sp>
      <p:sp>
        <p:nvSpPr>
          <p:cNvPr id="46119" name="Rectangle 39"/>
          <p:cNvSpPr>
            <a:spLocks noChangeArrowheads="1"/>
          </p:cNvSpPr>
          <p:nvPr/>
        </p:nvSpPr>
        <p:spPr bwMode="auto">
          <a:xfrm>
            <a:off x="4373563" y="5440363"/>
            <a:ext cx="14478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Schwann cell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(one inter-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node)</a:t>
            </a:r>
            <a:endParaRPr lang="en-US" sz="1800" b="1">
              <a:latin typeface="Arial" charset="0"/>
            </a:endParaRPr>
          </a:p>
        </p:txBody>
      </p:sp>
      <p:sp>
        <p:nvSpPr>
          <p:cNvPr id="46120" name="Rectangle 40"/>
          <p:cNvSpPr>
            <a:spLocks noChangeArrowheads="1"/>
          </p:cNvSpPr>
          <p:nvPr/>
        </p:nvSpPr>
        <p:spPr bwMode="auto">
          <a:xfrm>
            <a:off x="7580313" y="5227638"/>
            <a:ext cx="11049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Axon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terminals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(secretory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region)</a:t>
            </a:r>
          </a:p>
        </p:txBody>
      </p:sp>
      <p:sp>
        <p:nvSpPr>
          <p:cNvPr id="46121" name="Rectangle 41"/>
          <p:cNvSpPr>
            <a:spLocks noChangeArrowheads="1"/>
          </p:cNvSpPr>
          <p:nvPr/>
        </p:nvSpPr>
        <p:spPr bwMode="auto">
          <a:xfrm>
            <a:off x="601663" y="5830888"/>
            <a:ext cx="3302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Myelin Sheath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Segmented protein-lipoid sheath around most long or large-diameter axons</a:t>
            </a:r>
          </a:p>
          <a:p>
            <a:r>
              <a:rPr lang="en-US"/>
              <a:t>It functions to:</a:t>
            </a:r>
          </a:p>
          <a:p>
            <a:pPr lvl="1"/>
            <a:r>
              <a:rPr lang="en-US"/>
              <a:t>Protect and electrically insulate the axon</a:t>
            </a:r>
          </a:p>
          <a:p>
            <a:pPr lvl="1"/>
            <a:r>
              <a:rPr lang="en-US"/>
              <a:t>Increase speed of nerve impulse transmission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Myelin Sheaths in the PNS 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Schwann cells wraps many times around the axon </a:t>
            </a:r>
          </a:p>
          <a:p>
            <a:pPr lvl="1"/>
            <a:r>
              <a:rPr lang="en-US"/>
              <a:t>Myelin sheath—concentric layers of Schwann cell membrane </a:t>
            </a:r>
          </a:p>
          <a:p>
            <a:r>
              <a:rPr lang="en-US"/>
              <a:t>Neurilemma—peripheral bulge of Schwann cell cytoplasm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Myelin Sheaths in the PNS </a:t>
            </a:r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Nodes of Ranvier </a:t>
            </a:r>
          </a:p>
          <a:p>
            <a:pPr lvl="1"/>
            <a:r>
              <a:rPr lang="en-US"/>
              <a:t>Myelin sheath gaps between adjacent Schwann cells</a:t>
            </a:r>
          </a:p>
          <a:p>
            <a:pPr lvl="1"/>
            <a:r>
              <a:rPr lang="en-US"/>
              <a:t>Sites where axon collaterals can emerge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11.5a</a:t>
            </a:r>
          </a:p>
        </p:txBody>
      </p:sp>
      <p:pic>
        <p:nvPicPr>
          <p:cNvPr id="51209" name="Picture 9" descr="figure_11_05_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22288"/>
            <a:ext cx="8231187" cy="5926137"/>
          </a:xfrm>
          <a:prstGeom prst="rect">
            <a:avLst/>
          </a:prstGeom>
          <a:noFill/>
        </p:spPr>
      </p:pic>
      <p:sp>
        <p:nvSpPr>
          <p:cNvPr id="51210" name="Freeform 10"/>
          <p:cNvSpPr>
            <a:spLocks/>
          </p:cNvSpPr>
          <p:nvPr/>
        </p:nvSpPr>
        <p:spPr bwMode="auto">
          <a:xfrm>
            <a:off x="2789238" y="1185863"/>
            <a:ext cx="844550" cy="41275"/>
          </a:xfrm>
          <a:custGeom>
            <a:avLst/>
            <a:gdLst/>
            <a:ahLst/>
            <a:cxnLst>
              <a:cxn ang="0">
                <a:pos x="532" y="26"/>
              </a:cxn>
              <a:cxn ang="0">
                <a:pos x="150" y="0"/>
              </a:cxn>
              <a:cxn ang="0">
                <a:pos x="0" y="0"/>
              </a:cxn>
            </a:cxnLst>
            <a:rect l="0" t="0" r="r" b="b"/>
            <a:pathLst>
              <a:path w="532" h="26">
                <a:moveTo>
                  <a:pt x="532" y="26"/>
                </a:moveTo>
                <a:lnTo>
                  <a:pt x="150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1" name="Freeform 11"/>
          <p:cNvSpPr>
            <a:spLocks/>
          </p:cNvSpPr>
          <p:nvPr/>
        </p:nvSpPr>
        <p:spPr bwMode="auto">
          <a:xfrm>
            <a:off x="2801938" y="655638"/>
            <a:ext cx="889000" cy="365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8" y="0"/>
              </a:cxn>
              <a:cxn ang="0">
                <a:pos x="560" y="230"/>
              </a:cxn>
            </a:cxnLst>
            <a:rect l="0" t="0" r="r" b="b"/>
            <a:pathLst>
              <a:path w="560" h="230">
                <a:moveTo>
                  <a:pt x="0" y="0"/>
                </a:moveTo>
                <a:lnTo>
                  <a:pt x="238" y="0"/>
                </a:lnTo>
                <a:lnTo>
                  <a:pt x="560" y="23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2" name="Freeform 12"/>
          <p:cNvSpPr>
            <a:spLocks/>
          </p:cNvSpPr>
          <p:nvPr/>
        </p:nvSpPr>
        <p:spPr bwMode="auto">
          <a:xfrm>
            <a:off x="3519488" y="4797425"/>
            <a:ext cx="79375" cy="889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0"/>
              </a:cxn>
              <a:cxn ang="0">
                <a:pos x="0" y="56"/>
              </a:cxn>
              <a:cxn ang="0">
                <a:pos x="50" y="56"/>
              </a:cxn>
            </a:cxnLst>
            <a:rect l="0" t="0" r="r" b="b"/>
            <a:pathLst>
              <a:path w="50" h="56">
                <a:moveTo>
                  <a:pt x="48" y="0"/>
                </a:moveTo>
                <a:lnTo>
                  <a:pt x="0" y="0"/>
                </a:lnTo>
                <a:lnTo>
                  <a:pt x="0" y="56"/>
                </a:lnTo>
                <a:lnTo>
                  <a:pt x="50" y="5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3" name="Line 13"/>
          <p:cNvSpPr>
            <a:spLocks noChangeShapeType="1"/>
          </p:cNvSpPr>
          <p:nvPr/>
        </p:nvSpPr>
        <p:spPr bwMode="auto">
          <a:xfrm flipH="1">
            <a:off x="1998663" y="1747838"/>
            <a:ext cx="12636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4" name="Line 14"/>
          <p:cNvSpPr>
            <a:spLocks noChangeShapeType="1"/>
          </p:cNvSpPr>
          <p:nvPr/>
        </p:nvSpPr>
        <p:spPr bwMode="auto">
          <a:xfrm flipH="1">
            <a:off x="2652713" y="4845050"/>
            <a:ext cx="8636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5" name="Freeform 15"/>
          <p:cNvSpPr>
            <a:spLocks/>
          </p:cNvSpPr>
          <p:nvPr/>
        </p:nvSpPr>
        <p:spPr bwMode="auto">
          <a:xfrm>
            <a:off x="3519488" y="4908550"/>
            <a:ext cx="79375" cy="206375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0"/>
              </a:cxn>
              <a:cxn ang="0">
                <a:pos x="0" y="130"/>
              </a:cxn>
              <a:cxn ang="0">
                <a:pos x="50" y="130"/>
              </a:cxn>
            </a:cxnLst>
            <a:rect l="0" t="0" r="r" b="b"/>
            <a:pathLst>
              <a:path w="50" h="130">
                <a:moveTo>
                  <a:pt x="48" y="0"/>
                </a:moveTo>
                <a:lnTo>
                  <a:pt x="0" y="0"/>
                </a:lnTo>
                <a:lnTo>
                  <a:pt x="0" y="130"/>
                </a:lnTo>
                <a:lnTo>
                  <a:pt x="50" y="13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6" name="Freeform 16"/>
          <p:cNvSpPr>
            <a:spLocks/>
          </p:cNvSpPr>
          <p:nvPr/>
        </p:nvSpPr>
        <p:spPr bwMode="auto">
          <a:xfrm>
            <a:off x="2849563" y="5016500"/>
            <a:ext cx="666750" cy="101600"/>
          </a:xfrm>
          <a:custGeom>
            <a:avLst/>
            <a:gdLst/>
            <a:ahLst/>
            <a:cxnLst>
              <a:cxn ang="0">
                <a:pos x="420" y="0"/>
              </a:cxn>
              <a:cxn ang="0">
                <a:pos x="112" y="64"/>
              </a:cxn>
              <a:cxn ang="0">
                <a:pos x="0" y="64"/>
              </a:cxn>
            </a:cxnLst>
            <a:rect l="0" t="0" r="r" b="b"/>
            <a:pathLst>
              <a:path w="420" h="64">
                <a:moveTo>
                  <a:pt x="420" y="0"/>
                </a:moveTo>
                <a:lnTo>
                  <a:pt x="112" y="64"/>
                </a:lnTo>
                <a:lnTo>
                  <a:pt x="0" y="6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7" name="Freeform 17"/>
          <p:cNvSpPr>
            <a:spLocks/>
          </p:cNvSpPr>
          <p:nvPr/>
        </p:nvSpPr>
        <p:spPr bwMode="auto">
          <a:xfrm>
            <a:off x="5137150" y="1046163"/>
            <a:ext cx="222250" cy="222250"/>
          </a:xfrm>
          <a:custGeom>
            <a:avLst/>
            <a:gdLst/>
            <a:ahLst/>
            <a:cxnLst>
              <a:cxn ang="0">
                <a:pos x="140" y="70"/>
              </a:cxn>
              <a:cxn ang="0">
                <a:pos x="138" y="84"/>
              </a:cxn>
              <a:cxn ang="0">
                <a:pos x="134" y="96"/>
              </a:cxn>
              <a:cxn ang="0">
                <a:pos x="128" y="108"/>
              </a:cxn>
              <a:cxn ang="0">
                <a:pos x="118" y="118"/>
              </a:cxn>
              <a:cxn ang="0">
                <a:pos x="108" y="128"/>
              </a:cxn>
              <a:cxn ang="0">
                <a:pos x="96" y="134"/>
              </a:cxn>
              <a:cxn ang="0">
                <a:pos x="84" y="138"/>
              </a:cxn>
              <a:cxn ang="0">
                <a:pos x="70" y="140"/>
              </a:cxn>
              <a:cxn ang="0">
                <a:pos x="56" y="138"/>
              </a:cxn>
              <a:cxn ang="0">
                <a:pos x="42" y="134"/>
              </a:cxn>
              <a:cxn ang="0">
                <a:pos x="30" y="128"/>
              </a:cxn>
              <a:cxn ang="0">
                <a:pos x="20" y="118"/>
              </a:cxn>
              <a:cxn ang="0">
                <a:pos x="12" y="108"/>
              </a:cxn>
              <a:cxn ang="0">
                <a:pos x="6" y="96"/>
              </a:cxn>
              <a:cxn ang="0">
                <a:pos x="2" y="84"/>
              </a:cxn>
              <a:cxn ang="0">
                <a:pos x="0" y="70"/>
              </a:cxn>
              <a:cxn ang="0">
                <a:pos x="2" y="56"/>
              </a:cxn>
              <a:cxn ang="0">
                <a:pos x="6" y="42"/>
              </a:cxn>
              <a:cxn ang="0">
                <a:pos x="12" y="30"/>
              </a:cxn>
              <a:cxn ang="0">
                <a:pos x="20" y="20"/>
              </a:cxn>
              <a:cxn ang="0">
                <a:pos x="30" y="12"/>
              </a:cxn>
              <a:cxn ang="0">
                <a:pos x="42" y="6"/>
              </a:cxn>
              <a:cxn ang="0">
                <a:pos x="56" y="2"/>
              </a:cxn>
              <a:cxn ang="0">
                <a:pos x="70" y="0"/>
              </a:cxn>
              <a:cxn ang="0">
                <a:pos x="84" y="2"/>
              </a:cxn>
              <a:cxn ang="0">
                <a:pos x="96" y="6"/>
              </a:cxn>
              <a:cxn ang="0">
                <a:pos x="108" y="12"/>
              </a:cxn>
              <a:cxn ang="0">
                <a:pos x="118" y="20"/>
              </a:cxn>
              <a:cxn ang="0">
                <a:pos x="128" y="30"/>
              </a:cxn>
              <a:cxn ang="0">
                <a:pos x="134" y="42"/>
              </a:cxn>
              <a:cxn ang="0">
                <a:pos x="138" y="56"/>
              </a:cxn>
              <a:cxn ang="0">
                <a:pos x="138" y="70"/>
              </a:cxn>
              <a:cxn ang="0">
                <a:pos x="140" y="70"/>
              </a:cxn>
            </a:cxnLst>
            <a:rect l="0" t="0" r="r" b="b"/>
            <a:pathLst>
              <a:path w="140" h="140">
                <a:moveTo>
                  <a:pt x="140" y="70"/>
                </a:moveTo>
                <a:lnTo>
                  <a:pt x="138" y="84"/>
                </a:lnTo>
                <a:lnTo>
                  <a:pt x="134" y="96"/>
                </a:lnTo>
                <a:lnTo>
                  <a:pt x="128" y="108"/>
                </a:lnTo>
                <a:lnTo>
                  <a:pt x="118" y="118"/>
                </a:lnTo>
                <a:lnTo>
                  <a:pt x="108" y="128"/>
                </a:lnTo>
                <a:lnTo>
                  <a:pt x="96" y="134"/>
                </a:lnTo>
                <a:lnTo>
                  <a:pt x="84" y="138"/>
                </a:lnTo>
                <a:lnTo>
                  <a:pt x="70" y="140"/>
                </a:lnTo>
                <a:lnTo>
                  <a:pt x="56" y="138"/>
                </a:lnTo>
                <a:lnTo>
                  <a:pt x="42" y="134"/>
                </a:lnTo>
                <a:lnTo>
                  <a:pt x="30" y="128"/>
                </a:lnTo>
                <a:lnTo>
                  <a:pt x="20" y="118"/>
                </a:lnTo>
                <a:lnTo>
                  <a:pt x="12" y="108"/>
                </a:lnTo>
                <a:lnTo>
                  <a:pt x="6" y="96"/>
                </a:lnTo>
                <a:lnTo>
                  <a:pt x="2" y="84"/>
                </a:lnTo>
                <a:lnTo>
                  <a:pt x="0" y="70"/>
                </a:lnTo>
                <a:lnTo>
                  <a:pt x="2" y="56"/>
                </a:lnTo>
                <a:lnTo>
                  <a:pt x="6" y="42"/>
                </a:lnTo>
                <a:lnTo>
                  <a:pt x="12" y="30"/>
                </a:lnTo>
                <a:lnTo>
                  <a:pt x="20" y="20"/>
                </a:lnTo>
                <a:lnTo>
                  <a:pt x="30" y="12"/>
                </a:lnTo>
                <a:lnTo>
                  <a:pt x="42" y="6"/>
                </a:lnTo>
                <a:lnTo>
                  <a:pt x="56" y="2"/>
                </a:lnTo>
                <a:lnTo>
                  <a:pt x="70" y="0"/>
                </a:lnTo>
                <a:lnTo>
                  <a:pt x="84" y="2"/>
                </a:lnTo>
                <a:lnTo>
                  <a:pt x="96" y="6"/>
                </a:lnTo>
                <a:lnTo>
                  <a:pt x="108" y="12"/>
                </a:lnTo>
                <a:lnTo>
                  <a:pt x="118" y="20"/>
                </a:lnTo>
                <a:lnTo>
                  <a:pt x="128" y="30"/>
                </a:lnTo>
                <a:lnTo>
                  <a:pt x="134" y="42"/>
                </a:lnTo>
                <a:lnTo>
                  <a:pt x="138" y="56"/>
                </a:lnTo>
                <a:lnTo>
                  <a:pt x="138" y="70"/>
                </a:lnTo>
                <a:lnTo>
                  <a:pt x="140" y="7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8" name="Freeform 18"/>
          <p:cNvSpPr>
            <a:spLocks/>
          </p:cNvSpPr>
          <p:nvPr/>
        </p:nvSpPr>
        <p:spPr bwMode="auto">
          <a:xfrm>
            <a:off x="5137150" y="1046163"/>
            <a:ext cx="222250" cy="222250"/>
          </a:xfrm>
          <a:custGeom>
            <a:avLst/>
            <a:gdLst/>
            <a:ahLst/>
            <a:cxnLst>
              <a:cxn ang="0">
                <a:pos x="140" y="70"/>
              </a:cxn>
              <a:cxn ang="0">
                <a:pos x="138" y="84"/>
              </a:cxn>
              <a:cxn ang="0">
                <a:pos x="134" y="96"/>
              </a:cxn>
              <a:cxn ang="0">
                <a:pos x="128" y="108"/>
              </a:cxn>
              <a:cxn ang="0">
                <a:pos x="118" y="118"/>
              </a:cxn>
              <a:cxn ang="0">
                <a:pos x="108" y="128"/>
              </a:cxn>
              <a:cxn ang="0">
                <a:pos x="96" y="134"/>
              </a:cxn>
              <a:cxn ang="0">
                <a:pos x="84" y="138"/>
              </a:cxn>
              <a:cxn ang="0">
                <a:pos x="70" y="140"/>
              </a:cxn>
              <a:cxn ang="0">
                <a:pos x="56" y="138"/>
              </a:cxn>
              <a:cxn ang="0">
                <a:pos x="42" y="134"/>
              </a:cxn>
              <a:cxn ang="0">
                <a:pos x="30" y="128"/>
              </a:cxn>
              <a:cxn ang="0">
                <a:pos x="20" y="118"/>
              </a:cxn>
              <a:cxn ang="0">
                <a:pos x="12" y="108"/>
              </a:cxn>
              <a:cxn ang="0">
                <a:pos x="6" y="96"/>
              </a:cxn>
              <a:cxn ang="0">
                <a:pos x="2" y="84"/>
              </a:cxn>
              <a:cxn ang="0">
                <a:pos x="0" y="70"/>
              </a:cxn>
              <a:cxn ang="0">
                <a:pos x="2" y="56"/>
              </a:cxn>
              <a:cxn ang="0">
                <a:pos x="6" y="42"/>
              </a:cxn>
              <a:cxn ang="0">
                <a:pos x="12" y="30"/>
              </a:cxn>
              <a:cxn ang="0">
                <a:pos x="20" y="20"/>
              </a:cxn>
              <a:cxn ang="0">
                <a:pos x="30" y="12"/>
              </a:cxn>
              <a:cxn ang="0">
                <a:pos x="42" y="6"/>
              </a:cxn>
              <a:cxn ang="0">
                <a:pos x="56" y="2"/>
              </a:cxn>
              <a:cxn ang="0">
                <a:pos x="70" y="0"/>
              </a:cxn>
              <a:cxn ang="0">
                <a:pos x="84" y="2"/>
              </a:cxn>
              <a:cxn ang="0">
                <a:pos x="96" y="6"/>
              </a:cxn>
              <a:cxn ang="0">
                <a:pos x="108" y="12"/>
              </a:cxn>
              <a:cxn ang="0">
                <a:pos x="118" y="20"/>
              </a:cxn>
              <a:cxn ang="0">
                <a:pos x="128" y="30"/>
              </a:cxn>
              <a:cxn ang="0">
                <a:pos x="134" y="42"/>
              </a:cxn>
              <a:cxn ang="0">
                <a:pos x="138" y="56"/>
              </a:cxn>
              <a:cxn ang="0">
                <a:pos x="138" y="70"/>
              </a:cxn>
            </a:cxnLst>
            <a:rect l="0" t="0" r="r" b="b"/>
            <a:pathLst>
              <a:path w="140" h="140">
                <a:moveTo>
                  <a:pt x="140" y="70"/>
                </a:moveTo>
                <a:lnTo>
                  <a:pt x="138" y="84"/>
                </a:lnTo>
                <a:lnTo>
                  <a:pt x="134" y="96"/>
                </a:lnTo>
                <a:lnTo>
                  <a:pt x="128" y="108"/>
                </a:lnTo>
                <a:lnTo>
                  <a:pt x="118" y="118"/>
                </a:lnTo>
                <a:lnTo>
                  <a:pt x="108" y="128"/>
                </a:lnTo>
                <a:lnTo>
                  <a:pt x="96" y="134"/>
                </a:lnTo>
                <a:lnTo>
                  <a:pt x="84" y="138"/>
                </a:lnTo>
                <a:lnTo>
                  <a:pt x="70" y="140"/>
                </a:lnTo>
                <a:lnTo>
                  <a:pt x="56" y="138"/>
                </a:lnTo>
                <a:lnTo>
                  <a:pt x="42" y="134"/>
                </a:lnTo>
                <a:lnTo>
                  <a:pt x="30" y="128"/>
                </a:lnTo>
                <a:lnTo>
                  <a:pt x="20" y="118"/>
                </a:lnTo>
                <a:lnTo>
                  <a:pt x="12" y="108"/>
                </a:lnTo>
                <a:lnTo>
                  <a:pt x="6" y="96"/>
                </a:lnTo>
                <a:lnTo>
                  <a:pt x="2" y="84"/>
                </a:lnTo>
                <a:lnTo>
                  <a:pt x="0" y="70"/>
                </a:lnTo>
                <a:lnTo>
                  <a:pt x="2" y="56"/>
                </a:lnTo>
                <a:lnTo>
                  <a:pt x="6" y="42"/>
                </a:lnTo>
                <a:lnTo>
                  <a:pt x="12" y="30"/>
                </a:lnTo>
                <a:lnTo>
                  <a:pt x="20" y="20"/>
                </a:lnTo>
                <a:lnTo>
                  <a:pt x="30" y="12"/>
                </a:lnTo>
                <a:lnTo>
                  <a:pt x="42" y="6"/>
                </a:lnTo>
                <a:lnTo>
                  <a:pt x="56" y="2"/>
                </a:lnTo>
                <a:lnTo>
                  <a:pt x="70" y="0"/>
                </a:lnTo>
                <a:lnTo>
                  <a:pt x="84" y="2"/>
                </a:lnTo>
                <a:lnTo>
                  <a:pt x="96" y="6"/>
                </a:lnTo>
                <a:lnTo>
                  <a:pt x="108" y="12"/>
                </a:lnTo>
                <a:lnTo>
                  <a:pt x="118" y="20"/>
                </a:lnTo>
                <a:lnTo>
                  <a:pt x="128" y="30"/>
                </a:lnTo>
                <a:lnTo>
                  <a:pt x="134" y="42"/>
                </a:lnTo>
                <a:lnTo>
                  <a:pt x="138" y="56"/>
                </a:lnTo>
                <a:lnTo>
                  <a:pt x="138" y="70"/>
                </a:lnTo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9" name="Freeform 19"/>
          <p:cNvSpPr>
            <a:spLocks/>
          </p:cNvSpPr>
          <p:nvPr/>
        </p:nvSpPr>
        <p:spPr bwMode="auto">
          <a:xfrm>
            <a:off x="5133975" y="2782888"/>
            <a:ext cx="222250" cy="219075"/>
          </a:xfrm>
          <a:custGeom>
            <a:avLst/>
            <a:gdLst/>
            <a:ahLst/>
            <a:cxnLst>
              <a:cxn ang="0">
                <a:pos x="140" y="70"/>
              </a:cxn>
              <a:cxn ang="0">
                <a:pos x="138" y="84"/>
              </a:cxn>
              <a:cxn ang="0">
                <a:pos x="134" y="96"/>
              </a:cxn>
              <a:cxn ang="0">
                <a:pos x="128" y="108"/>
              </a:cxn>
              <a:cxn ang="0">
                <a:pos x="120" y="118"/>
              </a:cxn>
              <a:cxn ang="0">
                <a:pos x="110" y="128"/>
              </a:cxn>
              <a:cxn ang="0">
                <a:pos x="98" y="134"/>
              </a:cxn>
              <a:cxn ang="0">
                <a:pos x="84" y="138"/>
              </a:cxn>
              <a:cxn ang="0">
                <a:pos x="70" y="138"/>
              </a:cxn>
              <a:cxn ang="0">
                <a:pos x="56" y="138"/>
              </a:cxn>
              <a:cxn ang="0">
                <a:pos x="44" y="134"/>
              </a:cxn>
              <a:cxn ang="0">
                <a:pos x="32" y="128"/>
              </a:cxn>
              <a:cxn ang="0">
                <a:pos x="22" y="118"/>
              </a:cxn>
              <a:cxn ang="0">
                <a:pos x="12" y="108"/>
              </a:cxn>
              <a:cxn ang="0">
                <a:pos x="6" y="96"/>
              </a:cxn>
              <a:cxn ang="0">
                <a:pos x="2" y="84"/>
              </a:cxn>
              <a:cxn ang="0">
                <a:pos x="0" y="70"/>
              </a:cxn>
              <a:cxn ang="0">
                <a:pos x="2" y="56"/>
              </a:cxn>
              <a:cxn ang="0">
                <a:pos x="6" y="42"/>
              </a:cxn>
              <a:cxn ang="0">
                <a:pos x="12" y="30"/>
              </a:cxn>
              <a:cxn ang="0">
                <a:pos x="22" y="20"/>
              </a:cxn>
              <a:cxn ang="0">
                <a:pos x="32" y="12"/>
              </a:cxn>
              <a:cxn ang="0">
                <a:pos x="44" y="6"/>
              </a:cxn>
              <a:cxn ang="0">
                <a:pos x="56" y="0"/>
              </a:cxn>
              <a:cxn ang="0">
                <a:pos x="70" y="0"/>
              </a:cxn>
              <a:cxn ang="0">
                <a:pos x="84" y="0"/>
              </a:cxn>
              <a:cxn ang="0">
                <a:pos x="98" y="6"/>
              </a:cxn>
              <a:cxn ang="0">
                <a:pos x="110" y="12"/>
              </a:cxn>
              <a:cxn ang="0">
                <a:pos x="120" y="20"/>
              </a:cxn>
              <a:cxn ang="0">
                <a:pos x="128" y="30"/>
              </a:cxn>
              <a:cxn ang="0">
                <a:pos x="134" y="42"/>
              </a:cxn>
              <a:cxn ang="0">
                <a:pos x="138" y="56"/>
              </a:cxn>
              <a:cxn ang="0">
                <a:pos x="138" y="70"/>
              </a:cxn>
              <a:cxn ang="0">
                <a:pos x="140" y="70"/>
              </a:cxn>
            </a:cxnLst>
            <a:rect l="0" t="0" r="r" b="b"/>
            <a:pathLst>
              <a:path w="140" h="138">
                <a:moveTo>
                  <a:pt x="140" y="70"/>
                </a:moveTo>
                <a:lnTo>
                  <a:pt x="138" y="84"/>
                </a:lnTo>
                <a:lnTo>
                  <a:pt x="134" y="96"/>
                </a:lnTo>
                <a:lnTo>
                  <a:pt x="128" y="108"/>
                </a:lnTo>
                <a:lnTo>
                  <a:pt x="120" y="118"/>
                </a:lnTo>
                <a:lnTo>
                  <a:pt x="110" y="128"/>
                </a:lnTo>
                <a:lnTo>
                  <a:pt x="98" y="134"/>
                </a:lnTo>
                <a:lnTo>
                  <a:pt x="84" y="138"/>
                </a:lnTo>
                <a:lnTo>
                  <a:pt x="70" y="138"/>
                </a:lnTo>
                <a:lnTo>
                  <a:pt x="56" y="138"/>
                </a:lnTo>
                <a:lnTo>
                  <a:pt x="44" y="134"/>
                </a:lnTo>
                <a:lnTo>
                  <a:pt x="32" y="128"/>
                </a:lnTo>
                <a:lnTo>
                  <a:pt x="22" y="118"/>
                </a:lnTo>
                <a:lnTo>
                  <a:pt x="12" y="108"/>
                </a:lnTo>
                <a:lnTo>
                  <a:pt x="6" y="96"/>
                </a:lnTo>
                <a:lnTo>
                  <a:pt x="2" y="84"/>
                </a:lnTo>
                <a:lnTo>
                  <a:pt x="0" y="70"/>
                </a:lnTo>
                <a:lnTo>
                  <a:pt x="2" y="56"/>
                </a:lnTo>
                <a:lnTo>
                  <a:pt x="6" y="42"/>
                </a:lnTo>
                <a:lnTo>
                  <a:pt x="12" y="30"/>
                </a:lnTo>
                <a:lnTo>
                  <a:pt x="22" y="20"/>
                </a:lnTo>
                <a:lnTo>
                  <a:pt x="32" y="12"/>
                </a:lnTo>
                <a:lnTo>
                  <a:pt x="44" y="6"/>
                </a:lnTo>
                <a:lnTo>
                  <a:pt x="56" y="0"/>
                </a:lnTo>
                <a:lnTo>
                  <a:pt x="70" y="0"/>
                </a:lnTo>
                <a:lnTo>
                  <a:pt x="84" y="0"/>
                </a:lnTo>
                <a:lnTo>
                  <a:pt x="98" y="6"/>
                </a:lnTo>
                <a:lnTo>
                  <a:pt x="110" y="12"/>
                </a:lnTo>
                <a:lnTo>
                  <a:pt x="120" y="20"/>
                </a:lnTo>
                <a:lnTo>
                  <a:pt x="128" y="30"/>
                </a:lnTo>
                <a:lnTo>
                  <a:pt x="134" y="42"/>
                </a:lnTo>
                <a:lnTo>
                  <a:pt x="138" y="56"/>
                </a:lnTo>
                <a:lnTo>
                  <a:pt x="138" y="70"/>
                </a:lnTo>
                <a:lnTo>
                  <a:pt x="140" y="7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20" name="Freeform 20"/>
          <p:cNvSpPr>
            <a:spLocks/>
          </p:cNvSpPr>
          <p:nvPr/>
        </p:nvSpPr>
        <p:spPr bwMode="auto">
          <a:xfrm>
            <a:off x="5133975" y="2782888"/>
            <a:ext cx="222250" cy="219075"/>
          </a:xfrm>
          <a:custGeom>
            <a:avLst/>
            <a:gdLst/>
            <a:ahLst/>
            <a:cxnLst>
              <a:cxn ang="0">
                <a:pos x="140" y="70"/>
              </a:cxn>
              <a:cxn ang="0">
                <a:pos x="138" y="84"/>
              </a:cxn>
              <a:cxn ang="0">
                <a:pos x="134" y="96"/>
              </a:cxn>
              <a:cxn ang="0">
                <a:pos x="128" y="108"/>
              </a:cxn>
              <a:cxn ang="0">
                <a:pos x="120" y="118"/>
              </a:cxn>
              <a:cxn ang="0">
                <a:pos x="110" y="128"/>
              </a:cxn>
              <a:cxn ang="0">
                <a:pos x="98" y="134"/>
              </a:cxn>
              <a:cxn ang="0">
                <a:pos x="84" y="138"/>
              </a:cxn>
              <a:cxn ang="0">
                <a:pos x="70" y="138"/>
              </a:cxn>
              <a:cxn ang="0">
                <a:pos x="56" y="138"/>
              </a:cxn>
              <a:cxn ang="0">
                <a:pos x="44" y="134"/>
              </a:cxn>
              <a:cxn ang="0">
                <a:pos x="32" y="128"/>
              </a:cxn>
              <a:cxn ang="0">
                <a:pos x="22" y="118"/>
              </a:cxn>
              <a:cxn ang="0">
                <a:pos x="12" y="108"/>
              </a:cxn>
              <a:cxn ang="0">
                <a:pos x="6" y="96"/>
              </a:cxn>
              <a:cxn ang="0">
                <a:pos x="2" y="84"/>
              </a:cxn>
              <a:cxn ang="0">
                <a:pos x="0" y="70"/>
              </a:cxn>
              <a:cxn ang="0">
                <a:pos x="2" y="56"/>
              </a:cxn>
              <a:cxn ang="0">
                <a:pos x="6" y="42"/>
              </a:cxn>
              <a:cxn ang="0">
                <a:pos x="12" y="30"/>
              </a:cxn>
              <a:cxn ang="0">
                <a:pos x="22" y="20"/>
              </a:cxn>
              <a:cxn ang="0">
                <a:pos x="32" y="12"/>
              </a:cxn>
              <a:cxn ang="0">
                <a:pos x="44" y="6"/>
              </a:cxn>
              <a:cxn ang="0">
                <a:pos x="56" y="0"/>
              </a:cxn>
              <a:cxn ang="0">
                <a:pos x="70" y="0"/>
              </a:cxn>
              <a:cxn ang="0">
                <a:pos x="84" y="0"/>
              </a:cxn>
              <a:cxn ang="0">
                <a:pos x="98" y="6"/>
              </a:cxn>
              <a:cxn ang="0">
                <a:pos x="110" y="12"/>
              </a:cxn>
              <a:cxn ang="0">
                <a:pos x="120" y="20"/>
              </a:cxn>
              <a:cxn ang="0">
                <a:pos x="128" y="30"/>
              </a:cxn>
              <a:cxn ang="0">
                <a:pos x="134" y="42"/>
              </a:cxn>
              <a:cxn ang="0">
                <a:pos x="138" y="56"/>
              </a:cxn>
              <a:cxn ang="0">
                <a:pos x="138" y="70"/>
              </a:cxn>
            </a:cxnLst>
            <a:rect l="0" t="0" r="r" b="b"/>
            <a:pathLst>
              <a:path w="140" h="138">
                <a:moveTo>
                  <a:pt x="140" y="70"/>
                </a:moveTo>
                <a:lnTo>
                  <a:pt x="138" y="84"/>
                </a:lnTo>
                <a:lnTo>
                  <a:pt x="134" y="96"/>
                </a:lnTo>
                <a:lnTo>
                  <a:pt x="128" y="108"/>
                </a:lnTo>
                <a:lnTo>
                  <a:pt x="120" y="118"/>
                </a:lnTo>
                <a:lnTo>
                  <a:pt x="110" y="128"/>
                </a:lnTo>
                <a:lnTo>
                  <a:pt x="98" y="134"/>
                </a:lnTo>
                <a:lnTo>
                  <a:pt x="84" y="138"/>
                </a:lnTo>
                <a:lnTo>
                  <a:pt x="70" y="138"/>
                </a:lnTo>
                <a:lnTo>
                  <a:pt x="56" y="138"/>
                </a:lnTo>
                <a:lnTo>
                  <a:pt x="44" y="134"/>
                </a:lnTo>
                <a:lnTo>
                  <a:pt x="32" y="128"/>
                </a:lnTo>
                <a:lnTo>
                  <a:pt x="22" y="118"/>
                </a:lnTo>
                <a:lnTo>
                  <a:pt x="12" y="108"/>
                </a:lnTo>
                <a:lnTo>
                  <a:pt x="6" y="96"/>
                </a:lnTo>
                <a:lnTo>
                  <a:pt x="2" y="84"/>
                </a:lnTo>
                <a:lnTo>
                  <a:pt x="0" y="70"/>
                </a:lnTo>
                <a:lnTo>
                  <a:pt x="2" y="56"/>
                </a:lnTo>
                <a:lnTo>
                  <a:pt x="6" y="42"/>
                </a:lnTo>
                <a:lnTo>
                  <a:pt x="12" y="30"/>
                </a:lnTo>
                <a:lnTo>
                  <a:pt x="22" y="20"/>
                </a:lnTo>
                <a:lnTo>
                  <a:pt x="32" y="12"/>
                </a:lnTo>
                <a:lnTo>
                  <a:pt x="44" y="6"/>
                </a:lnTo>
                <a:lnTo>
                  <a:pt x="56" y="0"/>
                </a:lnTo>
                <a:lnTo>
                  <a:pt x="70" y="0"/>
                </a:lnTo>
                <a:lnTo>
                  <a:pt x="84" y="0"/>
                </a:lnTo>
                <a:lnTo>
                  <a:pt x="98" y="6"/>
                </a:lnTo>
                <a:lnTo>
                  <a:pt x="110" y="12"/>
                </a:lnTo>
                <a:lnTo>
                  <a:pt x="120" y="20"/>
                </a:lnTo>
                <a:lnTo>
                  <a:pt x="128" y="30"/>
                </a:lnTo>
                <a:lnTo>
                  <a:pt x="134" y="42"/>
                </a:lnTo>
                <a:lnTo>
                  <a:pt x="138" y="56"/>
                </a:lnTo>
                <a:lnTo>
                  <a:pt x="138" y="70"/>
                </a:lnTo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21" name="Freeform 21"/>
          <p:cNvSpPr>
            <a:spLocks/>
          </p:cNvSpPr>
          <p:nvPr/>
        </p:nvSpPr>
        <p:spPr bwMode="auto">
          <a:xfrm>
            <a:off x="5133975" y="4699000"/>
            <a:ext cx="222250" cy="222250"/>
          </a:xfrm>
          <a:custGeom>
            <a:avLst/>
            <a:gdLst/>
            <a:ahLst/>
            <a:cxnLst>
              <a:cxn ang="0">
                <a:pos x="140" y="70"/>
              </a:cxn>
              <a:cxn ang="0">
                <a:pos x="138" y="84"/>
              </a:cxn>
              <a:cxn ang="0">
                <a:pos x="134" y="96"/>
              </a:cxn>
              <a:cxn ang="0">
                <a:pos x="128" y="108"/>
              </a:cxn>
              <a:cxn ang="0">
                <a:pos x="120" y="120"/>
              </a:cxn>
              <a:cxn ang="0">
                <a:pos x="110" y="128"/>
              </a:cxn>
              <a:cxn ang="0">
                <a:pos x="98" y="134"/>
              </a:cxn>
              <a:cxn ang="0">
                <a:pos x="84" y="138"/>
              </a:cxn>
              <a:cxn ang="0">
                <a:pos x="70" y="140"/>
              </a:cxn>
              <a:cxn ang="0">
                <a:pos x="56" y="138"/>
              </a:cxn>
              <a:cxn ang="0">
                <a:pos x="44" y="134"/>
              </a:cxn>
              <a:cxn ang="0">
                <a:pos x="32" y="128"/>
              </a:cxn>
              <a:cxn ang="0">
                <a:pos x="22" y="120"/>
              </a:cxn>
              <a:cxn ang="0">
                <a:pos x="12" y="108"/>
              </a:cxn>
              <a:cxn ang="0">
                <a:pos x="6" y="96"/>
              </a:cxn>
              <a:cxn ang="0">
                <a:pos x="2" y="84"/>
              </a:cxn>
              <a:cxn ang="0">
                <a:pos x="0" y="70"/>
              </a:cxn>
              <a:cxn ang="0">
                <a:pos x="2" y="56"/>
              </a:cxn>
              <a:cxn ang="0">
                <a:pos x="6" y="42"/>
              </a:cxn>
              <a:cxn ang="0">
                <a:pos x="12" y="30"/>
              </a:cxn>
              <a:cxn ang="0">
                <a:pos x="22" y="20"/>
              </a:cxn>
              <a:cxn ang="0">
                <a:pos x="32" y="12"/>
              </a:cxn>
              <a:cxn ang="0">
                <a:pos x="44" y="6"/>
              </a:cxn>
              <a:cxn ang="0">
                <a:pos x="56" y="2"/>
              </a:cxn>
              <a:cxn ang="0">
                <a:pos x="70" y="0"/>
              </a:cxn>
              <a:cxn ang="0">
                <a:pos x="84" y="2"/>
              </a:cxn>
              <a:cxn ang="0">
                <a:pos x="98" y="6"/>
              </a:cxn>
              <a:cxn ang="0">
                <a:pos x="110" y="12"/>
              </a:cxn>
              <a:cxn ang="0">
                <a:pos x="120" y="20"/>
              </a:cxn>
              <a:cxn ang="0">
                <a:pos x="128" y="30"/>
              </a:cxn>
              <a:cxn ang="0">
                <a:pos x="134" y="42"/>
              </a:cxn>
              <a:cxn ang="0">
                <a:pos x="138" y="56"/>
              </a:cxn>
              <a:cxn ang="0">
                <a:pos x="138" y="70"/>
              </a:cxn>
              <a:cxn ang="0">
                <a:pos x="140" y="70"/>
              </a:cxn>
            </a:cxnLst>
            <a:rect l="0" t="0" r="r" b="b"/>
            <a:pathLst>
              <a:path w="140" h="140">
                <a:moveTo>
                  <a:pt x="140" y="70"/>
                </a:moveTo>
                <a:lnTo>
                  <a:pt x="138" y="84"/>
                </a:lnTo>
                <a:lnTo>
                  <a:pt x="134" y="96"/>
                </a:lnTo>
                <a:lnTo>
                  <a:pt x="128" y="108"/>
                </a:lnTo>
                <a:lnTo>
                  <a:pt x="120" y="120"/>
                </a:lnTo>
                <a:lnTo>
                  <a:pt x="110" y="128"/>
                </a:lnTo>
                <a:lnTo>
                  <a:pt x="98" y="134"/>
                </a:lnTo>
                <a:lnTo>
                  <a:pt x="84" y="138"/>
                </a:lnTo>
                <a:lnTo>
                  <a:pt x="70" y="140"/>
                </a:lnTo>
                <a:lnTo>
                  <a:pt x="56" y="138"/>
                </a:lnTo>
                <a:lnTo>
                  <a:pt x="44" y="134"/>
                </a:lnTo>
                <a:lnTo>
                  <a:pt x="32" y="128"/>
                </a:lnTo>
                <a:lnTo>
                  <a:pt x="22" y="120"/>
                </a:lnTo>
                <a:lnTo>
                  <a:pt x="12" y="108"/>
                </a:lnTo>
                <a:lnTo>
                  <a:pt x="6" y="96"/>
                </a:lnTo>
                <a:lnTo>
                  <a:pt x="2" y="84"/>
                </a:lnTo>
                <a:lnTo>
                  <a:pt x="0" y="70"/>
                </a:lnTo>
                <a:lnTo>
                  <a:pt x="2" y="56"/>
                </a:lnTo>
                <a:lnTo>
                  <a:pt x="6" y="42"/>
                </a:lnTo>
                <a:lnTo>
                  <a:pt x="12" y="30"/>
                </a:lnTo>
                <a:lnTo>
                  <a:pt x="22" y="20"/>
                </a:lnTo>
                <a:lnTo>
                  <a:pt x="32" y="12"/>
                </a:lnTo>
                <a:lnTo>
                  <a:pt x="44" y="6"/>
                </a:lnTo>
                <a:lnTo>
                  <a:pt x="56" y="2"/>
                </a:lnTo>
                <a:lnTo>
                  <a:pt x="70" y="0"/>
                </a:lnTo>
                <a:lnTo>
                  <a:pt x="84" y="2"/>
                </a:lnTo>
                <a:lnTo>
                  <a:pt x="98" y="6"/>
                </a:lnTo>
                <a:lnTo>
                  <a:pt x="110" y="12"/>
                </a:lnTo>
                <a:lnTo>
                  <a:pt x="120" y="20"/>
                </a:lnTo>
                <a:lnTo>
                  <a:pt x="128" y="30"/>
                </a:lnTo>
                <a:lnTo>
                  <a:pt x="134" y="42"/>
                </a:lnTo>
                <a:lnTo>
                  <a:pt x="138" y="56"/>
                </a:lnTo>
                <a:lnTo>
                  <a:pt x="138" y="70"/>
                </a:lnTo>
                <a:lnTo>
                  <a:pt x="140" y="7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22" name="Freeform 22"/>
          <p:cNvSpPr>
            <a:spLocks/>
          </p:cNvSpPr>
          <p:nvPr/>
        </p:nvSpPr>
        <p:spPr bwMode="auto">
          <a:xfrm>
            <a:off x="5133975" y="4699000"/>
            <a:ext cx="222250" cy="222250"/>
          </a:xfrm>
          <a:custGeom>
            <a:avLst/>
            <a:gdLst/>
            <a:ahLst/>
            <a:cxnLst>
              <a:cxn ang="0">
                <a:pos x="140" y="70"/>
              </a:cxn>
              <a:cxn ang="0">
                <a:pos x="138" y="84"/>
              </a:cxn>
              <a:cxn ang="0">
                <a:pos x="134" y="96"/>
              </a:cxn>
              <a:cxn ang="0">
                <a:pos x="128" y="108"/>
              </a:cxn>
              <a:cxn ang="0">
                <a:pos x="120" y="120"/>
              </a:cxn>
              <a:cxn ang="0">
                <a:pos x="110" y="128"/>
              </a:cxn>
              <a:cxn ang="0">
                <a:pos x="98" y="134"/>
              </a:cxn>
              <a:cxn ang="0">
                <a:pos x="84" y="138"/>
              </a:cxn>
              <a:cxn ang="0">
                <a:pos x="70" y="140"/>
              </a:cxn>
              <a:cxn ang="0">
                <a:pos x="56" y="138"/>
              </a:cxn>
              <a:cxn ang="0">
                <a:pos x="44" y="134"/>
              </a:cxn>
              <a:cxn ang="0">
                <a:pos x="32" y="128"/>
              </a:cxn>
              <a:cxn ang="0">
                <a:pos x="22" y="120"/>
              </a:cxn>
              <a:cxn ang="0">
                <a:pos x="12" y="108"/>
              </a:cxn>
              <a:cxn ang="0">
                <a:pos x="6" y="96"/>
              </a:cxn>
              <a:cxn ang="0">
                <a:pos x="2" y="84"/>
              </a:cxn>
              <a:cxn ang="0">
                <a:pos x="0" y="70"/>
              </a:cxn>
              <a:cxn ang="0">
                <a:pos x="2" y="56"/>
              </a:cxn>
              <a:cxn ang="0">
                <a:pos x="6" y="42"/>
              </a:cxn>
              <a:cxn ang="0">
                <a:pos x="12" y="30"/>
              </a:cxn>
              <a:cxn ang="0">
                <a:pos x="22" y="20"/>
              </a:cxn>
              <a:cxn ang="0">
                <a:pos x="32" y="12"/>
              </a:cxn>
              <a:cxn ang="0">
                <a:pos x="44" y="6"/>
              </a:cxn>
              <a:cxn ang="0">
                <a:pos x="56" y="2"/>
              </a:cxn>
              <a:cxn ang="0">
                <a:pos x="70" y="0"/>
              </a:cxn>
              <a:cxn ang="0">
                <a:pos x="84" y="2"/>
              </a:cxn>
              <a:cxn ang="0">
                <a:pos x="98" y="6"/>
              </a:cxn>
              <a:cxn ang="0">
                <a:pos x="110" y="12"/>
              </a:cxn>
              <a:cxn ang="0">
                <a:pos x="120" y="20"/>
              </a:cxn>
              <a:cxn ang="0">
                <a:pos x="128" y="30"/>
              </a:cxn>
              <a:cxn ang="0">
                <a:pos x="134" y="42"/>
              </a:cxn>
              <a:cxn ang="0">
                <a:pos x="138" y="56"/>
              </a:cxn>
              <a:cxn ang="0">
                <a:pos x="138" y="70"/>
              </a:cxn>
            </a:cxnLst>
            <a:rect l="0" t="0" r="r" b="b"/>
            <a:pathLst>
              <a:path w="140" h="140">
                <a:moveTo>
                  <a:pt x="140" y="70"/>
                </a:moveTo>
                <a:lnTo>
                  <a:pt x="138" y="84"/>
                </a:lnTo>
                <a:lnTo>
                  <a:pt x="134" y="96"/>
                </a:lnTo>
                <a:lnTo>
                  <a:pt x="128" y="108"/>
                </a:lnTo>
                <a:lnTo>
                  <a:pt x="120" y="120"/>
                </a:lnTo>
                <a:lnTo>
                  <a:pt x="110" y="128"/>
                </a:lnTo>
                <a:lnTo>
                  <a:pt x="98" y="134"/>
                </a:lnTo>
                <a:lnTo>
                  <a:pt x="84" y="138"/>
                </a:lnTo>
                <a:lnTo>
                  <a:pt x="70" y="140"/>
                </a:lnTo>
                <a:lnTo>
                  <a:pt x="56" y="138"/>
                </a:lnTo>
                <a:lnTo>
                  <a:pt x="44" y="134"/>
                </a:lnTo>
                <a:lnTo>
                  <a:pt x="32" y="128"/>
                </a:lnTo>
                <a:lnTo>
                  <a:pt x="22" y="120"/>
                </a:lnTo>
                <a:lnTo>
                  <a:pt x="12" y="108"/>
                </a:lnTo>
                <a:lnTo>
                  <a:pt x="6" y="96"/>
                </a:lnTo>
                <a:lnTo>
                  <a:pt x="2" y="84"/>
                </a:lnTo>
                <a:lnTo>
                  <a:pt x="0" y="70"/>
                </a:lnTo>
                <a:lnTo>
                  <a:pt x="2" y="56"/>
                </a:lnTo>
                <a:lnTo>
                  <a:pt x="6" y="42"/>
                </a:lnTo>
                <a:lnTo>
                  <a:pt x="12" y="30"/>
                </a:lnTo>
                <a:lnTo>
                  <a:pt x="22" y="20"/>
                </a:lnTo>
                <a:lnTo>
                  <a:pt x="32" y="12"/>
                </a:lnTo>
                <a:lnTo>
                  <a:pt x="44" y="6"/>
                </a:lnTo>
                <a:lnTo>
                  <a:pt x="56" y="2"/>
                </a:lnTo>
                <a:lnTo>
                  <a:pt x="70" y="0"/>
                </a:lnTo>
                <a:lnTo>
                  <a:pt x="84" y="2"/>
                </a:lnTo>
                <a:lnTo>
                  <a:pt x="98" y="6"/>
                </a:lnTo>
                <a:lnTo>
                  <a:pt x="110" y="12"/>
                </a:lnTo>
                <a:lnTo>
                  <a:pt x="120" y="20"/>
                </a:lnTo>
                <a:lnTo>
                  <a:pt x="128" y="30"/>
                </a:lnTo>
                <a:lnTo>
                  <a:pt x="134" y="42"/>
                </a:lnTo>
                <a:lnTo>
                  <a:pt x="138" y="56"/>
                </a:lnTo>
                <a:lnTo>
                  <a:pt x="138" y="70"/>
                </a:lnTo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23" name="Line 23"/>
          <p:cNvSpPr>
            <a:spLocks noChangeShapeType="1"/>
          </p:cNvSpPr>
          <p:nvPr/>
        </p:nvSpPr>
        <p:spPr bwMode="auto">
          <a:xfrm>
            <a:off x="3903663" y="1817688"/>
            <a:ext cx="690562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24" name="Rectangle 24"/>
          <p:cNvSpPr>
            <a:spLocks noChangeArrowheads="1"/>
          </p:cNvSpPr>
          <p:nvPr/>
        </p:nvSpPr>
        <p:spPr bwMode="auto">
          <a:xfrm>
            <a:off x="1435100" y="5927725"/>
            <a:ext cx="2820988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(a) Myelination of a nerve</a:t>
            </a:r>
            <a:br>
              <a:rPr lang="en-US" sz="16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fiber (axon)</a:t>
            </a:r>
            <a:endParaRPr lang="en-US" sz="1800">
              <a:latin typeface="Arial" charset="0"/>
            </a:endParaRPr>
          </a:p>
        </p:txBody>
      </p:sp>
      <p:sp>
        <p:nvSpPr>
          <p:cNvPr id="51225" name="Rectangle 25"/>
          <p:cNvSpPr>
            <a:spLocks noChangeArrowheads="1"/>
          </p:cNvSpPr>
          <p:nvPr/>
        </p:nvSpPr>
        <p:spPr bwMode="auto">
          <a:xfrm>
            <a:off x="1438275" y="1079500"/>
            <a:ext cx="12874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Schwann cell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cytoplasm</a:t>
            </a:r>
            <a:endParaRPr lang="en-US" sz="1800" b="1">
              <a:latin typeface="Arial" charset="0"/>
            </a:endParaRPr>
          </a:p>
        </p:txBody>
      </p:sp>
      <p:sp>
        <p:nvSpPr>
          <p:cNvPr id="51226" name="Rectangle 26"/>
          <p:cNvSpPr>
            <a:spLocks noChangeArrowheads="1"/>
          </p:cNvSpPr>
          <p:nvPr/>
        </p:nvSpPr>
        <p:spPr bwMode="auto">
          <a:xfrm>
            <a:off x="1438275" y="1612900"/>
            <a:ext cx="5064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Axon</a:t>
            </a:r>
            <a:endParaRPr lang="en-US" sz="1800" b="1">
              <a:latin typeface="Arial" charset="0"/>
            </a:endParaRPr>
          </a:p>
        </p:txBody>
      </p:sp>
      <p:sp>
        <p:nvSpPr>
          <p:cNvPr id="51227" name="Rectangle 27"/>
          <p:cNvSpPr>
            <a:spLocks noChangeArrowheads="1"/>
          </p:cNvSpPr>
          <p:nvPr/>
        </p:nvSpPr>
        <p:spPr bwMode="auto">
          <a:xfrm>
            <a:off x="1441450" y="4714875"/>
            <a:ext cx="11636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Neurilemma</a:t>
            </a:r>
            <a:endParaRPr lang="en-US" sz="1800" b="1">
              <a:latin typeface="Arial" charset="0"/>
            </a:endParaRPr>
          </a:p>
        </p:txBody>
      </p:sp>
      <p:sp>
        <p:nvSpPr>
          <p:cNvPr id="51228" name="Rectangle 28"/>
          <p:cNvSpPr>
            <a:spLocks noChangeArrowheads="1"/>
          </p:cNvSpPr>
          <p:nvPr/>
        </p:nvSpPr>
        <p:spPr bwMode="auto">
          <a:xfrm>
            <a:off x="1441450" y="5003800"/>
            <a:ext cx="13446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Myelin sheath</a:t>
            </a:r>
            <a:endParaRPr lang="en-US" sz="1800" b="1">
              <a:latin typeface="Arial" charset="0"/>
            </a:endParaRPr>
          </a:p>
        </p:txBody>
      </p:sp>
      <p:sp>
        <p:nvSpPr>
          <p:cNvPr id="51229" name="Rectangle 29"/>
          <p:cNvSpPr>
            <a:spLocks noChangeArrowheads="1"/>
          </p:cNvSpPr>
          <p:nvPr/>
        </p:nvSpPr>
        <p:spPr bwMode="auto">
          <a:xfrm>
            <a:off x="4619625" y="1711325"/>
            <a:ext cx="12874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Schwann cell</a:t>
            </a:r>
            <a:endParaRPr lang="en-US" sz="1800" b="1">
              <a:latin typeface="Arial" charset="0"/>
            </a:endParaRPr>
          </a:p>
        </p:txBody>
      </p:sp>
      <p:sp>
        <p:nvSpPr>
          <p:cNvPr id="51230" name="Rectangle 30"/>
          <p:cNvSpPr>
            <a:spLocks noChangeArrowheads="1"/>
          </p:cNvSpPr>
          <p:nvPr/>
        </p:nvSpPr>
        <p:spPr bwMode="auto">
          <a:xfrm>
            <a:off x="4619625" y="1927225"/>
            <a:ext cx="7667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nucleus</a:t>
            </a:r>
            <a:endParaRPr lang="en-US" sz="1800" b="1">
              <a:latin typeface="Arial" charset="0"/>
            </a:endParaRPr>
          </a:p>
        </p:txBody>
      </p:sp>
      <p:sp>
        <p:nvSpPr>
          <p:cNvPr id="51231" name="Rectangle 31"/>
          <p:cNvSpPr>
            <a:spLocks noChangeArrowheads="1"/>
          </p:cNvSpPr>
          <p:nvPr/>
        </p:nvSpPr>
        <p:spPr bwMode="auto">
          <a:xfrm>
            <a:off x="1438275" y="539750"/>
            <a:ext cx="18415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Schwann cell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plasma membrane </a:t>
            </a:r>
          </a:p>
        </p:txBody>
      </p:sp>
      <p:sp>
        <p:nvSpPr>
          <p:cNvPr id="51232" name="Rectangle 32"/>
          <p:cNvSpPr>
            <a:spLocks noChangeArrowheads="1"/>
          </p:cNvSpPr>
          <p:nvPr/>
        </p:nvSpPr>
        <p:spPr bwMode="auto">
          <a:xfrm>
            <a:off x="5187950" y="1069975"/>
            <a:ext cx="12382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 b="1">
              <a:latin typeface="Arial" charset="0"/>
            </a:endParaRPr>
          </a:p>
        </p:txBody>
      </p:sp>
      <p:sp>
        <p:nvSpPr>
          <p:cNvPr id="51233" name="Rectangle 33"/>
          <p:cNvSpPr>
            <a:spLocks noChangeArrowheads="1"/>
          </p:cNvSpPr>
          <p:nvPr/>
        </p:nvSpPr>
        <p:spPr bwMode="auto">
          <a:xfrm>
            <a:off x="5191125" y="2797175"/>
            <a:ext cx="12382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 b="1">
              <a:latin typeface="Arial" charset="0"/>
            </a:endParaRPr>
          </a:p>
        </p:txBody>
      </p:sp>
      <p:sp>
        <p:nvSpPr>
          <p:cNvPr id="51234" name="Rectangle 34"/>
          <p:cNvSpPr>
            <a:spLocks noChangeArrowheads="1"/>
          </p:cNvSpPr>
          <p:nvPr/>
        </p:nvSpPr>
        <p:spPr bwMode="auto">
          <a:xfrm>
            <a:off x="5191125" y="4714875"/>
            <a:ext cx="12382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 b="1">
              <a:latin typeface="Arial" charset="0"/>
            </a:endParaRPr>
          </a:p>
        </p:txBody>
      </p:sp>
      <p:sp>
        <p:nvSpPr>
          <p:cNvPr id="51235" name="Rectangle 35"/>
          <p:cNvSpPr>
            <a:spLocks noChangeArrowheads="1"/>
          </p:cNvSpPr>
          <p:nvPr/>
        </p:nvSpPr>
        <p:spPr bwMode="auto">
          <a:xfrm>
            <a:off x="5137150" y="1028700"/>
            <a:ext cx="1873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     A Schwann cell</a:t>
            </a:r>
          </a:p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envelopes an axon.</a:t>
            </a:r>
          </a:p>
        </p:txBody>
      </p:sp>
      <p:sp>
        <p:nvSpPr>
          <p:cNvPr id="51236" name="Rectangle 36"/>
          <p:cNvSpPr>
            <a:spLocks noChangeArrowheads="1"/>
          </p:cNvSpPr>
          <p:nvPr/>
        </p:nvSpPr>
        <p:spPr bwMode="auto">
          <a:xfrm>
            <a:off x="5133975" y="2800350"/>
            <a:ext cx="2586038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     The Schwann cell then</a:t>
            </a:r>
          </a:p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rotates around the axon, </a:t>
            </a:r>
            <a:endParaRPr lang="en-US" sz="1800" b="1">
              <a:latin typeface="Arial" charset="0"/>
            </a:endParaRPr>
          </a:p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wrapping its plasma </a:t>
            </a:r>
            <a:endParaRPr lang="en-US" sz="1800" b="1">
              <a:latin typeface="Arial" charset="0"/>
            </a:endParaRPr>
          </a:p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membrane loosely around </a:t>
            </a:r>
            <a:endParaRPr lang="en-US" sz="1800" b="1">
              <a:latin typeface="Arial" charset="0"/>
            </a:endParaRPr>
          </a:p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it in successive layers.</a:t>
            </a:r>
          </a:p>
        </p:txBody>
      </p:sp>
      <p:sp>
        <p:nvSpPr>
          <p:cNvPr id="51237" name="Rectangle 37"/>
          <p:cNvSpPr>
            <a:spLocks noChangeArrowheads="1"/>
          </p:cNvSpPr>
          <p:nvPr/>
        </p:nvSpPr>
        <p:spPr bwMode="auto">
          <a:xfrm>
            <a:off x="5143500" y="4692650"/>
            <a:ext cx="2486025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     The Schwann cell</a:t>
            </a:r>
          </a:p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cytoplasm is forced from </a:t>
            </a:r>
            <a:endParaRPr lang="en-US" sz="1800" b="1">
              <a:latin typeface="Arial" charset="0"/>
            </a:endParaRPr>
          </a:p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between the membranes. </a:t>
            </a:r>
            <a:endParaRPr lang="en-US" sz="1800" b="1">
              <a:latin typeface="Arial" charset="0"/>
            </a:endParaRPr>
          </a:p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The tight membrane </a:t>
            </a:r>
            <a:endParaRPr lang="en-US" sz="1800" b="1">
              <a:latin typeface="Arial" charset="0"/>
            </a:endParaRPr>
          </a:p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wrappings surrounding </a:t>
            </a:r>
            <a:endParaRPr lang="en-US" sz="1800" b="1">
              <a:latin typeface="Arial" charset="0"/>
            </a:endParaRPr>
          </a:p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the axon form the myelin </a:t>
            </a:r>
            <a:endParaRPr lang="en-US" sz="1800" b="1">
              <a:latin typeface="Arial" charset="0"/>
            </a:endParaRPr>
          </a:p>
          <a:p>
            <a:r>
              <a:rPr lang="en-US" sz="1600" b="1">
                <a:solidFill>
                  <a:srgbClr val="0092C8"/>
                </a:solidFill>
                <a:latin typeface="Arial" charset="0"/>
              </a:rPr>
              <a:t>sheath.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Unmyelinated Axons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Thin nerve fibers are unmyelinated</a:t>
            </a:r>
          </a:p>
          <a:p>
            <a:r>
              <a:rPr lang="en-US"/>
              <a:t>One Schwann cell may incompletely enclose 15 or more unmyelinated axons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Myelin Sheaths in the CNS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Formed by processes of oligodendrocytes, not the whole cells</a:t>
            </a:r>
          </a:p>
          <a:p>
            <a:r>
              <a:rPr lang="en-US"/>
              <a:t>Nodes of Ranvier are present</a:t>
            </a:r>
          </a:p>
          <a:p>
            <a:r>
              <a:rPr lang="en-US"/>
              <a:t>No neurilemma</a:t>
            </a:r>
          </a:p>
          <a:p>
            <a:r>
              <a:rPr lang="en-US"/>
              <a:t>Thinnest fibers are unmyelinated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11.3d</a:t>
            </a:r>
          </a:p>
        </p:txBody>
      </p:sp>
      <p:pic>
        <p:nvPicPr>
          <p:cNvPr id="56329" name="Picture 9" descr="figure_11_03_d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138" y="1446213"/>
            <a:ext cx="8339137" cy="3429000"/>
          </a:xfrm>
          <a:prstGeom prst="rect">
            <a:avLst/>
          </a:prstGeom>
          <a:noFill/>
        </p:spPr>
      </p:pic>
      <p:sp>
        <p:nvSpPr>
          <p:cNvPr id="56330" name="Line 10"/>
          <p:cNvSpPr>
            <a:spLocks noChangeShapeType="1"/>
          </p:cNvSpPr>
          <p:nvPr/>
        </p:nvSpPr>
        <p:spPr bwMode="auto">
          <a:xfrm>
            <a:off x="2179638" y="2008188"/>
            <a:ext cx="1587" cy="582612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1" name="Line 11"/>
          <p:cNvSpPr>
            <a:spLocks noChangeShapeType="1"/>
          </p:cNvSpPr>
          <p:nvPr/>
        </p:nvSpPr>
        <p:spPr bwMode="auto">
          <a:xfrm flipH="1">
            <a:off x="6235700" y="3527425"/>
            <a:ext cx="409575" cy="1025525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 flipH="1">
            <a:off x="6286500" y="3527425"/>
            <a:ext cx="57467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3" name="Freeform 13"/>
          <p:cNvSpPr>
            <a:spLocks/>
          </p:cNvSpPr>
          <p:nvPr/>
        </p:nvSpPr>
        <p:spPr bwMode="auto">
          <a:xfrm>
            <a:off x="4173538" y="2341563"/>
            <a:ext cx="1862137" cy="1350962"/>
          </a:xfrm>
          <a:custGeom>
            <a:avLst/>
            <a:gdLst/>
            <a:ahLst/>
            <a:cxnLst>
              <a:cxn ang="0">
                <a:pos x="0" y="851"/>
              </a:cxn>
              <a:cxn ang="0">
                <a:pos x="781" y="0"/>
              </a:cxn>
              <a:cxn ang="0">
                <a:pos x="1173" y="0"/>
              </a:cxn>
            </a:cxnLst>
            <a:rect l="0" t="0" r="r" b="b"/>
            <a:pathLst>
              <a:path w="1173" h="851">
                <a:moveTo>
                  <a:pt x="0" y="851"/>
                </a:moveTo>
                <a:lnTo>
                  <a:pt x="781" y="0"/>
                </a:lnTo>
                <a:lnTo>
                  <a:pt x="1173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4" name="Rectangle 14"/>
          <p:cNvSpPr>
            <a:spLocks noChangeArrowheads="1"/>
          </p:cNvSpPr>
          <p:nvPr/>
        </p:nvSpPr>
        <p:spPr bwMode="auto">
          <a:xfrm>
            <a:off x="406400" y="4670425"/>
            <a:ext cx="8142288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(d) Oligodendrocytes have processes that form</a:t>
            </a:r>
            <a:br>
              <a:rPr lang="en-US" sz="25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myelin sheaths around CNS nerve fibers.</a:t>
            </a:r>
            <a:endParaRPr lang="en-US" sz="1800">
              <a:latin typeface="Arial" charset="0"/>
            </a:endParaRPr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6908800" y="3317875"/>
            <a:ext cx="881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Nerve</a:t>
            </a:r>
          </a:p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fibers</a:t>
            </a:r>
            <a:endParaRPr lang="en-US" sz="1800" b="1">
              <a:latin typeface="Arial" charset="0"/>
            </a:endParaRPr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1127125" y="1660525"/>
            <a:ext cx="210026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Myelin sheath</a:t>
            </a:r>
            <a:endParaRPr lang="en-US" sz="1800" b="1">
              <a:latin typeface="Arial" charset="0"/>
            </a:endParaRPr>
          </a:p>
        </p:txBody>
      </p:sp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6080125" y="2149475"/>
            <a:ext cx="24685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Process of</a:t>
            </a:r>
          </a:p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oligodendrocyte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White Matter and Gray Matter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White matter</a:t>
            </a:r>
          </a:p>
          <a:p>
            <a:pPr lvl="1"/>
            <a:r>
              <a:rPr lang="en-US"/>
              <a:t>Dense collections of myelinated fibers </a:t>
            </a:r>
          </a:p>
          <a:p>
            <a:r>
              <a:rPr lang="en-US"/>
              <a:t>Gray matter</a:t>
            </a:r>
          </a:p>
          <a:p>
            <a:pPr lvl="1"/>
            <a:r>
              <a:rPr lang="en-US"/>
              <a:t>Mostly neuron cell bodies and unmyelinated fibers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Structural Classification of Neurons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95300" indent="-495300"/>
            <a:r>
              <a:rPr lang="en-US"/>
              <a:t>Three types:</a:t>
            </a:r>
          </a:p>
          <a:p>
            <a:pPr marL="803275" lvl="1" indent="-457200">
              <a:buFont typeface="Times" charset="0"/>
              <a:buAutoNum type="arabicPeriod"/>
            </a:pPr>
            <a:r>
              <a:rPr lang="en-US"/>
              <a:t>Multipolar—1 axon and several dendrites</a:t>
            </a:r>
          </a:p>
          <a:p>
            <a:pPr marL="1203325" lvl="2" indent="-457200"/>
            <a:r>
              <a:rPr lang="en-US"/>
              <a:t>Most abundant</a:t>
            </a:r>
          </a:p>
          <a:p>
            <a:pPr marL="1203325" lvl="2" indent="-457200"/>
            <a:r>
              <a:rPr lang="en-US"/>
              <a:t>Motor neurons and interneurons</a:t>
            </a:r>
          </a:p>
          <a:p>
            <a:pPr marL="803275" lvl="1" indent="-457200">
              <a:buFont typeface="Times" charset="0"/>
              <a:buAutoNum type="arabicPeriod" startAt="2"/>
            </a:pPr>
            <a:r>
              <a:rPr lang="en-US"/>
              <a:t>Bipolar—1 axon and 1 dendrite</a:t>
            </a:r>
          </a:p>
          <a:p>
            <a:pPr marL="1203325" lvl="2" indent="-457200"/>
            <a:r>
              <a:rPr lang="en-US"/>
              <a:t>Rare, e.g., retinal neurons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Structural Classification of Neurons</a:t>
            </a:r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79475" lvl="1" indent="-533400">
              <a:buFont typeface="Times" charset="0"/>
              <a:buAutoNum type="arabicPeriod" startAt="3"/>
            </a:pPr>
            <a:r>
              <a:rPr lang="en-US"/>
              <a:t>Unipolar (pseudounipolar)—single, short process that has two branches:</a:t>
            </a:r>
          </a:p>
          <a:p>
            <a:pPr marL="1279525" lvl="2" indent="-533400"/>
            <a:r>
              <a:rPr lang="en-US"/>
              <a:t>Peripheral process—more distal branch, often associated with a sensory receptor</a:t>
            </a:r>
          </a:p>
          <a:p>
            <a:pPr marL="1279525" lvl="2" indent="-533400"/>
            <a:r>
              <a:rPr lang="en-US"/>
              <a:t>Central process—branch entering the CNS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7702550" y="6580188"/>
            <a:ext cx="1463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  <a:ea typeface="ＭＳ Ｐゴシック" pitchFamily="1" charset="-128"/>
              </a:rPr>
              <a:t>Table 11.1 (1 of 3)</a:t>
            </a:r>
          </a:p>
        </p:txBody>
      </p:sp>
      <p:pic>
        <p:nvPicPr>
          <p:cNvPr id="61448" name="Picture 8" descr="t11_01_1_labeled"/>
          <p:cNvPicPr>
            <a:picLocks noChangeAspect="1" noChangeArrowheads="1"/>
          </p:cNvPicPr>
          <p:nvPr/>
        </p:nvPicPr>
        <p:blipFill>
          <a:blip r:embed="rId2" cstate="print"/>
          <a:srcRect b="4140"/>
          <a:stretch>
            <a:fillRect/>
          </a:stretch>
        </p:blipFill>
        <p:spPr bwMode="auto">
          <a:xfrm>
            <a:off x="303213" y="436563"/>
            <a:ext cx="8535987" cy="57356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7707313" y="6580188"/>
            <a:ext cx="1463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  <a:ea typeface="ＭＳ Ｐゴシック" pitchFamily="1" charset="-128"/>
              </a:rPr>
              <a:t>Table 11.1 (2 of 3)</a:t>
            </a:r>
          </a:p>
        </p:txBody>
      </p:sp>
      <p:pic>
        <p:nvPicPr>
          <p:cNvPr id="79875" name="Picture 3" descr="t11_01_2_labeled"/>
          <p:cNvPicPr>
            <a:picLocks noChangeAspect="1" noChangeArrowheads="1"/>
          </p:cNvPicPr>
          <p:nvPr/>
        </p:nvPicPr>
        <p:blipFill>
          <a:blip r:embed="rId2" cstate="print"/>
          <a:srcRect b="5064"/>
          <a:stretch>
            <a:fillRect/>
          </a:stretch>
        </p:blipFill>
        <p:spPr bwMode="auto">
          <a:xfrm>
            <a:off x="303213" y="544513"/>
            <a:ext cx="8535987" cy="5475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Classification of Neurons</a:t>
            </a:r>
          </a:p>
        </p:txBody>
      </p:sp>
      <p:sp>
        <p:nvSpPr>
          <p:cNvPr id="6247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95300" indent="-495300"/>
            <a:r>
              <a:rPr lang="en-US"/>
              <a:t>Three types: </a:t>
            </a:r>
          </a:p>
          <a:p>
            <a:pPr marL="803275" lvl="1" indent="-457200">
              <a:buFont typeface="Times" charset="0"/>
              <a:buAutoNum type="arabicPeriod"/>
            </a:pPr>
            <a:r>
              <a:rPr lang="en-US"/>
              <a:t>Sensory (afferent)</a:t>
            </a:r>
          </a:p>
          <a:p>
            <a:pPr marL="1203325" lvl="2" indent="-457200"/>
            <a:r>
              <a:rPr lang="en-US"/>
              <a:t>Transmit impulses from sensory receptors toward the CNS</a:t>
            </a:r>
          </a:p>
          <a:p>
            <a:pPr marL="803275" lvl="1" indent="-457200">
              <a:buFont typeface="Times" charset="0"/>
              <a:buAutoNum type="arabicPeriod" startAt="2"/>
            </a:pPr>
            <a:r>
              <a:rPr lang="en-US"/>
              <a:t>Motor (efferent)</a:t>
            </a:r>
          </a:p>
          <a:p>
            <a:pPr marL="1203325" lvl="2" indent="-457200"/>
            <a:r>
              <a:rPr lang="en-US"/>
              <a:t>Carry impulses from the CNS to effectors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Classification of Neurons</a:t>
            </a:r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79475" lvl="1" indent="-533400">
              <a:buFont typeface="Times" charset="0"/>
              <a:buAutoNum type="arabicPeriod" startAt="3"/>
            </a:pPr>
            <a:r>
              <a:rPr lang="en-US"/>
              <a:t>Interneurons (association neurons)</a:t>
            </a:r>
          </a:p>
          <a:p>
            <a:pPr marL="1279525" lvl="2" indent="-533400"/>
            <a:r>
              <a:rPr lang="en-US"/>
              <a:t>Shuttle signals through CNS pathways; most are entirely within the CNS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7705725" y="6580188"/>
            <a:ext cx="1463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  <a:ea typeface="ＭＳ Ｐゴシック" pitchFamily="1" charset="-128"/>
              </a:rPr>
              <a:t>Table 11.1 (3 of 3)</a:t>
            </a:r>
          </a:p>
        </p:txBody>
      </p:sp>
      <p:pic>
        <p:nvPicPr>
          <p:cNvPr id="80899" name="Picture 3" descr="t11_01_3_labeled"/>
          <p:cNvPicPr>
            <a:picLocks noChangeAspect="1" noChangeArrowheads="1"/>
          </p:cNvPicPr>
          <p:nvPr/>
        </p:nvPicPr>
        <p:blipFill>
          <a:blip r:embed="rId2" cstate="print"/>
          <a:srcRect b="5759"/>
          <a:stretch>
            <a:fillRect/>
          </a:stretch>
        </p:blipFill>
        <p:spPr bwMode="auto">
          <a:xfrm>
            <a:off x="303213" y="671513"/>
            <a:ext cx="8535987" cy="51958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sapphire:HAP8:Marieb_Lect_Des_App-blank.pot</Template>
  <TotalTime>454</TotalTime>
  <Words>1416</Words>
  <Application>Microsoft Office PowerPoint</Application>
  <PresentationFormat>On-screen Show (4:3)</PresentationFormat>
  <Paragraphs>349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Marieb_Lect_Design_Approved</vt:lpstr>
      <vt:lpstr>Marieb_Lect_Des_App-blank</vt:lpstr>
      <vt:lpstr>11  </vt:lpstr>
      <vt:lpstr>Functions of the Nervous System</vt:lpstr>
      <vt:lpstr>PowerPoint Presentation</vt:lpstr>
      <vt:lpstr>Divisions of the Nervous System</vt:lpstr>
      <vt:lpstr>Peripheral Nervous System (PNS)</vt:lpstr>
      <vt:lpstr>Motor Division of PNS</vt:lpstr>
      <vt:lpstr>Motor Division of PNS</vt:lpstr>
      <vt:lpstr>PowerPoint Presentation</vt:lpstr>
      <vt:lpstr>Histology of Nervous Tissue</vt:lpstr>
      <vt:lpstr>Histology of Nervous Tissue</vt:lpstr>
      <vt:lpstr>Astrocytes</vt:lpstr>
      <vt:lpstr>Astrocytes</vt:lpstr>
      <vt:lpstr>PowerPoint Presentation</vt:lpstr>
      <vt:lpstr>Microglia</vt:lpstr>
      <vt:lpstr>PowerPoint Presentation</vt:lpstr>
      <vt:lpstr>Ependymal Cells</vt:lpstr>
      <vt:lpstr>PowerPoint Presentation</vt:lpstr>
      <vt:lpstr>Oligodendrocytes</vt:lpstr>
      <vt:lpstr>PowerPoint Presentation</vt:lpstr>
      <vt:lpstr>Satellite Cells and Schwann Cells </vt:lpstr>
      <vt:lpstr>PowerPoint Presentation</vt:lpstr>
      <vt:lpstr>Neurons (Nerve Cells)</vt:lpstr>
      <vt:lpstr> Cell Body (Perikaryon or Soma)</vt:lpstr>
      <vt:lpstr> Cell Body (Perikaryon or Soma)</vt:lpstr>
      <vt:lpstr>PowerPoint Presentation</vt:lpstr>
      <vt:lpstr>Processes</vt:lpstr>
      <vt:lpstr>Dendrites</vt:lpstr>
      <vt:lpstr>The Axon</vt:lpstr>
      <vt:lpstr>The Axon</vt:lpstr>
      <vt:lpstr>Axons: Function</vt:lpstr>
      <vt:lpstr>Axons: Function</vt:lpstr>
      <vt:lpstr>PowerPoint Presentation</vt:lpstr>
      <vt:lpstr>Myelin Sheath</vt:lpstr>
      <vt:lpstr>Myelin Sheaths in the PNS </vt:lpstr>
      <vt:lpstr>Myelin Sheaths in the PNS </vt:lpstr>
      <vt:lpstr>PowerPoint Presentation</vt:lpstr>
      <vt:lpstr>Unmyelinated Axons</vt:lpstr>
      <vt:lpstr>Myelin Sheaths in the CNS</vt:lpstr>
      <vt:lpstr>PowerPoint Presentation</vt:lpstr>
      <vt:lpstr>White Matter and Gray Matter</vt:lpstr>
      <vt:lpstr>Structural Classification of Neurons</vt:lpstr>
      <vt:lpstr>Structural Classification of Neurons</vt:lpstr>
      <vt:lpstr>PowerPoint Presentation</vt:lpstr>
      <vt:lpstr>PowerPoint Presentation</vt:lpstr>
      <vt:lpstr>Functional Classification of Neurons</vt:lpstr>
      <vt:lpstr>Functional Classification of Neurons</vt:lpstr>
      <vt:lpstr>PowerPoint Presentation</vt:lpstr>
    </vt:vector>
  </TitlesOfParts>
  <Company>뿿_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  </dc:title>
  <dc:creator>R U</dc:creator>
  <cp:lastModifiedBy>User</cp:lastModifiedBy>
  <cp:revision>16</cp:revision>
  <dcterms:created xsi:type="dcterms:W3CDTF">2009-03-03T19:19:31Z</dcterms:created>
  <dcterms:modified xsi:type="dcterms:W3CDTF">2017-10-28T20:42:24Z</dcterms:modified>
</cp:coreProperties>
</file>