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93" r:id="rId5"/>
    <p:sldId id="262" r:id="rId6"/>
    <p:sldId id="263" r:id="rId7"/>
    <p:sldId id="264" r:id="rId8"/>
    <p:sldId id="259" r:id="rId9"/>
    <p:sldId id="265" r:id="rId10"/>
    <p:sldId id="269" r:id="rId11"/>
    <p:sldId id="267" r:id="rId12"/>
    <p:sldId id="281" r:id="rId13"/>
    <p:sldId id="266" r:id="rId14"/>
    <p:sldId id="270" r:id="rId15"/>
    <p:sldId id="277" r:id="rId16"/>
    <p:sldId id="271" r:id="rId17"/>
    <p:sldId id="290" r:id="rId18"/>
    <p:sldId id="272" r:id="rId19"/>
    <p:sldId id="291" r:id="rId20"/>
    <p:sldId id="274" r:id="rId21"/>
    <p:sldId id="268" r:id="rId22"/>
    <p:sldId id="292" r:id="rId23"/>
    <p:sldId id="294" r:id="rId24"/>
    <p:sldId id="275" r:id="rId25"/>
    <p:sldId id="276" r:id="rId26"/>
    <p:sldId id="278" r:id="rId27"/>
    <p:sldId id="279" r:id="rId28"/>
    <p:sldId id="282" r:id="rId29"/>
    <p:sldId id="283" r:id="rId30"/>
    <p:sldId id="280" r:id="rId31"/>
    <p:sldId id="284" r:id="rId32"/>
    <p:sldId id="289" r:id="rId33"/>
    <p:sldId id="286" r:id="rId34"/>
    <p:sldId id="285" r:id="rId35"/>
    <p:sldId id="288" r:id="rId36"/>
    <p:sldId id="28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680" autoAdjust="0"/>
    <p:restoredTop sz="94660"/>
  </p:normalViewPr>
  <p:slideViewPr>
    <p:cSldViewPr>
      <p:cViewPr varScale="1">
        <p:scale>
          <a:sx n="95" d="100"/>
          <a:sy n="95" d="100"/>
        </p:scale>
        <p:origin x="-68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D5A9C6-EF7B-4F79-872D-32C12E8AAC66}" type="datetimeFigureOut">
              <a:rPr lang="en-US" smtClean="0"/>
              <a:pPr/>
              <a:t>7/17/2010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08E20E-0296-4232-9078-6AEC7BC74C2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6E0D59-08B8-4562-B12B-A9ADF463470B}" type="slidenum">
              <a:rPr lang="en-US"/>
              <a:pPr/>
              <a:t>6</a:t>
            </a:fld>
            <a:endParaRPr lang="en-US"/>
          </a:p>
        </p:txBody>
      </p:sp>
      <p:sp>
        <p:nvSpPr>
          <p:cNvPr id="524290" name="Rectangle 2"/>
          <p:cNvSpPr>
            <a:spLocks noGrp="1" noRot="1" noChangeAspect="1" noChangeArrowheads="1"/>
          </p:cNvSpPr>
          <p:nvPr>
            <p:ph type="sldImg"/>
          </p:nvPr>
        </p:nvSpPr>
        <p:spPr>
          <a:ln/>
        </p:spPr>
      </p:sp>
      <p:sp>
        <p:nvSpPr>
          <p:cNvPr id="524291" name="Rectangle 3"/>
          <p:cNvSpPr>
            <a:spLocks noGrp="1" noChangeArrowheads="1"/>
          </p:cNvSpPr>
          <p:nvPr>
            <p:ph type="body" idx="1"/>
          </p:nvPr>
        </p:nvSpPr>
        <p:spPr/>
        <p:txBody>
          <a:bodyPr/>
          <a:lstStyle/>
          <a:p>
            <a:r>
              <a:rPr lang="en-US">
                <a:solidFill>
                  <a:srgbClr val="034694"/>
                </a:solidFill>
                <a:latin typeface="Times New Roman" pitchFamily="18" charset="0"/>
              </a:rPr>
              <a:t>Figure 10.6 The electromagnetic spectrum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79BBF8-BDE7-4A2E-BB7E-E8AD5E4E7603}" type="datetimeFigureOut">
              <a:rPr lang="en-US" smtClean="0"/>
              <a:pPr/>
              <a:t>7/17/2010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79BBF8-BDE7-4A2E-BB7E-E8AD5E4E7603}" type="datetimeFigureOut">
              <a:rPr lang="en-US" smtClean="0"/>
              <a:pPr/>
              <a:t>7/17/2010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79BBF8-BDE7-4A2E-BB7E-E8AD5E4E7603}" type="datetimeFigureOut">
              <a:rPr lang="en-US" smtClean="0"/>
              <a:pPr/>
              <a:t>7/17/2010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79BBF8-BDE7-4A2E-BB7E-E8AD5E4E7603}" type="datetimeFigureOut">
              <a:rPr lang="en-US" smtClean="0"/>
              <a:pPr/>
              <a:t>7/17/2010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79BBF8-BDE7-4A2E-BB7E-E8AD5E4E7603}" type="datetimeFigureOut">
              <a:rPr lang="en-US" smtClean="0"/>
              <a:pPr/>
              <a:t>7/17/2010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79BBF8-BDE7-4A2E-BB7E-E8AD5E4E7603}" type="datetimeFigureOut">
              <a:rPr lang="en-US" smtClean="0"/>
              <a:pPr/>
              <a:t>7/17/2010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79BBF8-BDE7-4A2E-BB7E-E8AD5E4E7603}" type="datetimeFigureOut">
              <a:rPr lang="en-US" smtClean="0"/>
              <a:pPr/>
              <a:t>7/17/2010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79BBF8-BDE7-4A2E-BB7E-E8AD5E4E7603}" type="datetimeFigureOut">
              <a:rPr lang="en-US" smtClean="0"/>
              <a:pPr/>
              <a:t>7/17/2010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79BBF8-BDE7-4A2E-BB7E-E8AD5E4E7603}" type="datetimeFigureOut">
              <a:rPr lang="en-US" smtClean="0"/>
              <a:pPr/>
              <a:t>7/17/2010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79BBF8-BDE7-4A2E-BB7E-E8AD5E4E7603}" type="datetimeFigureOut">
              <a:rPr lang="en-US" smtClean="0"/>
              <a:pPr/>
              <a:t>7/17/2010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79BBF8-BDE7-4A2E-BB7E-E8AD5E4E7603}" type="datetimeFigureOut">
              <a:rPr lang="en-US" smtClean="0"/>
              <a:pPr/>
              <a:t>7/17/2010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CD6E30-152F-4EE9-957B-CE003AEAFF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79BBF8-BDE7-4A2E-BB7E-E8AD5E4E7603}" type="datetimeFigureOut">
              <a:rPr lang="en-US" smtClean="0"/>
              <a:pPr/>
              <a:t>7/17/2010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CD6E30-152F-4EE9-957B-CE003AEAFF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gif"/><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en.wikipedia.org/wiki/Claustrophobia"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en.wikipedia.org/wiki/Hemoglobi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19400"/>
            <a:ext cx="7772400" cy="1524000"/>
          </a:xfrm>
        </p:spPr>
        <p:txBody>
          <a:bodyPr>
            <a:normAutofit/>
          </a:bodyPr>
          <a:lstStyle/>
          <a:p>
            <a:r>
              <a:rPr lang="en-US" sz="4800" dirty="0" smtClean="0"/>
              <a:t>Radiology</a:t>
            </a:r>
            <a:endParaRPr lang="en-US" sz="4800" dirty="0"/>
          </a:p>
        </p:txBody>
      </p:sp>
      <p:sp>
        <p:nvSpPr>
          <p:cNvPr id="3" name="Subtitle 2"/>
          <p:cNvSpPr>
            <a:spLocks noGrp="1"/>
          </p:cNvSpPr>
          <p:nvPr>
            <p:ph type="subTitle" idx="1"/>
          </p:nvPr>
        </p:nvSpPr>
        <p:spPr>
          <a:xfrm>
            <a:off x="1371600" y="4572000"/>
            <a:ext cx="7467600" cy="1066800"/>
          </a:xfrm>
        </p:spPr>
        <p:txBody>
          <a:bodyPr/>
          <a:lstStyle/>
          <a:p>
            <a:pPr algn="r"/>
            <a:r>
              <a:rPr lang="en-US" dirty="0" smtClean="0">
                <a:solidFill>
                  <a:schemeClr val="tx1"/>
                </a:solidFill>
              </a:rPr>
              <a:t>William M. Clark, M.D.  </a:t>
            </a:r>
            <a:endParaRPr lang="en-US" dirty="0">
              <a:solidFill>
                <a:schemeClr val="tx1"/>
              </a:solidFill>
            </a:endParaRPr>
          </a:p>
        </p:txBody>
      </p:sp>
      <p:pic>
        <p:nvPicPr>
          <p:cNvPr id="4" name="Picture 3" descr="Radiologist.jpg"/>
          <p:cNvPicPr>
            <a:picLocks noChangeAspect="1"/>
          </p:cNvPicPr>
          <p:nvPr/>
        </p:nvPicPr>
        <p:blipFill>
          <a:blip r:embed="rId2" cstate="print"/>
          <a:stretch>
            <a:fillRect/>
          </a:stretch>
        </p:blipFill>
        <p:spPr>
          <a:xfrm>
            <a:off x="-3" y="-9"/>
            <a:ext cx="4145281" cy="29586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Radiologic Techniques</a:t>
            </a:r>
            <a:endParaRPr lang="en-US" dirty="0"/>
          </a:p>
        </p:txBody>
      </p:sp>
      <p:sp>
        <p:nvSpPr>
          <p:cNvPr id="3" name="Content Placeholder 2"/>
          <p:cNvSpPr>
            <a:spLocks noGrp="1"/>
          </p:cNvSpPr>
          <p:nvPr>
            <p:ph idx="1"/>
          </p:nvPr>
        </p:nvSpPr>
        <p:spPr>
          <a:xfrm>
            <a:off x="457200" y="1066800"/>
            <a:ext cx="8229600" cy="5562600"/>
          </a:xfrm>
        </p:spPr>
        <p:txBody>
          <a:bodyPr>
            <a:normAutofit lnSpcReduction="10000"/>
          </a:bodyPr>
          <a:lstStyle/>
          <a:p>
            <a:r>
              <a:rPr lang="en-US" dirty="0" smtClean="0"/>
              <a:t>Standard X-ray</a:t>
            </a:r>
          </a:p>
          <a:p>
            <a:r>
              <a:rPr lang="en-US" dirty="0" smtClean="0"/>
              <a:t>Enhanced X-ray (Contrast Agent)</a:t>
            </a:r>
          </a:p>
          <a:p>
            <a:r>
              <a:rPr lang="en-US" dirty="0" smtClean="0"/>
              <a:t>Fluoroscopy </a:t>
            </a:r>
          </a:p>
          <a:p>
            <a:r>
              <a:rPr lang="en-US" dirty="0" smtClean="0"/>
              <a:t>CT scan ( newer Xenon CT)</a:t>
            </a:r>
          </a:p>
          <a:p>
            <a:r>
              <a:rPr lang="en-US" dirty="0" smtClean="0"/>
              <a:t>Magnetic Resonance Imaging (MRI) plus functional MRI</a:t>
            </a:r>
          </a:p>
          <a:p>
            <a:r>
              <a:rPr lang="en-US" dirty="0" smtClean="0"/>
              <a:t>Dynamic Spatial Reconstruction</a:t>
            </a:r>
          </a:p>
          <a:p>
            <a:r>
              <a:rPr lang="en-US" dirty="0" smtClean="0"/>
              <a:t>Digital Subtraction Angiography</a:t>
            </a:r>
          </a:p>
          <a:p>
            <a:r>
              <a:rPr lang="en-US" dirty="0" smtClean="0"/>
              <a:t>Positive Emission Tomography</a:t>
            </a:r>
          </a:p>
          <a:p>
            <a:r>
              <a:rPr lang="en-US" dirty="0" smtClean="0"/>
              <a:t>Sonography (Ultrasound) </a:t>
            </a:r>
          </a:p>
        </p:txBody>
      </p:sp>
      <p:pic>
        <p:nvPicPr>
          <p:cNvPr id="4098" name="Picture 2" descr="C:\Documents and Settings\Owner\Local Settings\Temporary Internet Files\Content.IE5\2HO3A545\MP900448666[2].jpg"/>
          <p:cNvPicPr>
            <a:picLocks noChangeAspect="1" noChangeArrowheads="1"/>
          </p:cNvPicPr>
          <p:nvPr/>
        </p:nvPicPr>
        <p:blipFill>
          <a:blip r:embed="rId2" cstate="print"/>
          <a:srcRect/>
          <a:stretch>
            <a:fillRect/>
          </a:stretch>
        </p:blipFill>
        <p:spPr bwMode="auto">
          <a:xfrm>
            <a:off x="6299200" y="1066800"/>
            <a:ext cx="2844800" cy="2133600"/>
          </a:xfrm>
          <a:prstGeom prst="rect">
            <a:avLst/>
          </a:prstGeom>
          <a:noFill/>
        </p:spPr>
      </p:pic>
      <p:pic>
        <p:nvPicPr>
          <p:cNvPr id="4100" name="Picture 4" descr="C:\Documents and Settings\Owner\Local Settings\Temporary Internet Files\Content.IE5\S9URS96F\MP900448640[2].jpg"/>
          <p:cNvPicPr>
            <a:picLocks noChangeAspect="1" noChangeArrowheads="1"/>
          </p:cNvPicPr>
          <p:nvPr/>
        </p:nvPicPr>
        <p:blipFill>
          <a:blip r:embed="rId3" cstate="print"/>
          <a:srcRect/>
          <a:stretch>
            <a:fillRect/>
          </a:stretch>
        </p:blipFill>
        <p:spPr bwMode="auto">
          <a:xfrm>
            <a:off x="6324600" y="5029200"/>
            <a:ext cx="2479929" cy="165328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b="1" dirty="0" smtClean="0"/>
              <a:t>    Radiology</a:t>
            </a:r>
            <a:r>
              <a:rPr lang="en-US" dirty="0" smtClean="0"/>
              <a:t> is the branch or specialty of medicine that utilizes imaging technologies like x-rays, CT scans, and MRIs to diagnose and treat diseases.</a:t>
            </a:r>
            <a:endParaRPr lang="en-US" dirty="0"/>
          </a:p>
        </p:txBody>
      </p:sp>
      <p:pic>
        <p:nvPicPr>
          <p:cNvPr id="2050" name="Picture 2" descr="C:\Documents and Settings\Owner\Local Settings\Temporary Internet Files\Content.IE5\T4YKMYNZ\dglxasset[1].aspx"/>
          <p:cNvPicPr>
            <a:picLocks noChangeAspect="1" noChangeArrowheads="1"/>
          </p:cNvPicPr>
          <p:nvPr/>
        </p:nvPicPr>
        <p:blipFill>
          <a:blip r:embed="rId2" cstate="print"/>
          <a:srcRect/>
          <a:stretch>
            <a:fillRect/>
          </a:stretch>
        </p:blipFill>
        <p:spPr bwMode="auto">
          <a:xfrm>
            <a:off x="4190987" y="4114795"/>
            <a:ext cx="2360322" cy="221731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p>
            <a:r>
              <a:rPr lang="en-US" dirty="0" smtClean="0"/>
              <a:t>A Little History</a:t>
            </a:r>
            <a:endParaRPr lang="en-US" dirty="0"/>
          </a:p>
        </p:txBody>
      </p:sp>
      <p:sp>
        <p:nvSpPr>
          <p:cNvPr id="3" name="Content Placeholder 2"/>
          <p:cNvSpPr>
            <a:spLocks noGrp="1"/>
          </p:cNvSpPr>
          <p:nvPr>
            <p:ph idx="1"/>
          </p:nvPr>
        </p:nvSpPr>
        <p:spPr>
          <a:xfrm>
            <a:off x="0" y="838200"/>
            <a:ext cx="9144000" cy="6019800"/>
          </a:xfrm>
        </p:spPr>
        <p:txBody>
          <a:bodyPr>
            <a:normAutofit/>
          </a:bodyPr>
          <a:lstStyle/>
          <a:p>
            <a:pPr>
              <a:buNone/>
            </a:pPr>
            <a:r>
              <a:rPr lang="en-US" sz="2800" b="1" dirty="0" smtClean="0"/>
              <a:t>   </a:t>
            </a:r>
          </a:p>
          <a:p>
            <a:pPr>
              <a:buNone/>
            </a:pPr>
            <a:r>
              <a:rPr lang="en-US" sz="2800" b="1" dirty="0" smtClean="0"/>
              <a:t> Wilhelm Conrad Röntgen</a:t>
            </a:r>
            <a:r>
              <a:rPr lang="en-US" sz="2800" dirty="0" smtClean="0"/>
              <a:t> (27 March 1845 – 10 February 1923) was a </a:t>
            </a:r>
            <a:r>
              <a:rPr lang="en-US" sz="2800" b="1" dirty="0" smtClean="0"/>
              <a:t>German physicist</a:t>
            </a:r>
            <a:r>
              <a:rPr lang="en-US" sz="2800" dirty="0" smtClean="0"/>
              <a:t>, who, on 8 November 1895, produced and detected electromagnetic radiation in a wavelength range today known as x-rays  or Röntgen rays, an achievement that earned him the first Nobel Prize in Physics in 1901.</a:t>
            </a:r>
          </a:p>
          <a:p>
            <a:pPr>
              <a:buNone/>
            </a:pPr>
            <a:endParaRPr lang="en-US" sz="2400" i="1" dirty="0" smtClean="0"/>
          </a:p>
          <a:p>
            <a:pPr>
              <a:buNone/>
            </a:pPr>
            <a:r>
              <a:rPr lang="en-US" sz="2400" i="1" dirty="0" smtClean="0">
                <a:solidFill>
                  <a:srgbClr val="FF0000"/>
                </a:solidFill>
              </a:rPr>
              <a:t>For a more complete and  interesting</a:t>
            </a:r>
          </a:p>
          <a:p>
            <a:pPr>
              <a:buNone/>
            </a:pPr>
            <a:r>
              <a:rPr lang="en-US" sz="2400" i="1" dirty="0" smtClean="0">
                <a:solidFill>
                  <a:srgbClr val="FF0000"/>
                </a:solidFill>
              </a:rPr>
              <a:t>description of the history of x-ray – please go to</a:t>
            </a:r>
          </a:p>
          <a:p>
            <a:pPr>
              <a:buNone/>
            </a:pPr>
            <a:r>
              <a:rPr lang="en-US" sz="2400" i="1" dirty="0" smtClean="0">
                <a:solidFill>
                  <a:srgbClr val="FF0000"/>
                </a:solidFill>
              </a:rPr>
              <a:t>my website and look at “Discovery</a:t>
            </a:r>
          </a:p>
          <a:p>
            <a:pPr>
              <a:buNone/>
            </a:pPr>
            <a:r>
              <a:rPr lang="en-US" sz="2400" i="1" dirty="0" smtClean="0">
                <a:solidFill>
                  <a:srgbClr val="FF0000"/>
                </a:solidFill>
              </a:rPr>
              <a:t>Goes to the Prepared Mind” – under</a:t>
            </a:r>
          </a:p>
          <a:p>
            <a:pPr>
              <a:buNone/>
            </a:pPr>
            <a:r>
              <a:rPr lang="en-US" sz="2400" i="1" dirty="0" smtClean="0">
                <a:solidFill>
                  <a:srgbClr val="FF0000"/>
                </a:solidFill>
              </a:rPr>
              <a:t>the section Special Topics.</a:t>
            </a:r>
          </a:p>
          <a:p>
            <a:endParaRPr lang="en-US" dirty="0"/>
          </a:p>
        </p:txBody>
      </p:sp>
      <p:pic>
        <p:nvPicPr>
          <p:cNvPr id="4" name="Picture 3" descr="Roentgen2.jpg"/>
          <p:cNvPicPr>
            <a:picLocks noChangeAspect="1"/>
          </p:cNvPicPr>
          <p:nvPr/>
        </p:nvPicPr>
        <p:blipFill>
          <a:blip r:embed="rId2" cstate="print"/>
          <a:stretch>
            <a:fillRect/>
          </a:stretch>
        </p:blipFill>
        <p:spPr>
          <a:xfrm>
            <a:off x="6095967" y="3733800"/>
            <a:ext cx="2212543" cy="3108960"/>
          </a:xfrm>
          <a:prstGeom prst="rect">
            <a:avLst/>
          </a:prstGeom>
        </p:spPr>
      </p:pic>
      <p:pic>
        <p:nvPicPr>
          <p:cNvPr id="1026" name="Picture 2" descr="C:\Documents and Settings\Owner\Local Settings\Temporary Internet Files\Content.IE5\2HO3A545\dglxasset[4].aspx"/>
          <p:cNvPicPr>
            <a:picLocks noChangeAspect="1" noChangeArrowheads="1"/>
          </p:cNvPicPr>
          <p:nvPr/>
        </p:nvPicPr>
        <p:blipFill>
          <a:blip r:embed="rId3" cstate="print"/>
          <a:srcRect/>
          <a:stretch>
            <a:fillRect/>
          </a:stretch>
        </p:blipFill>
        <p:spPr bwMode="auto">
          <a:xfrm>
            <a:off x="7574085" y="0"/>
            <a:ext cx="1569915" cy="156991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57200" y="0"/>
            <a:ext cx="8229600" cy="762000"/>
          </a:xfrm>
        </p:spPr>
        <p:txBody>
          <a:bodyPr>
            <a:normAutofit/>
          </a:bodyPr>
          <a:lstStyle/>
          <a:p>
            <a:pPr>
              <a:spcBef>
                <a:spcPts val="900"/>
              </a:spcBef>
              <a:spcAft>
                <a:spcPts val="600"/>
              </a:spcAft>
            </a:pPr>
            <a:r>
              <a:rPr lang="en-US" b="1" dirty="0" smtClean="0">
                <a:solidFill>
                  <a:schemeClr val="tx1"/>
                </a:solidFill>
              </a:rPr>
              <a:t>Standard Flat Plate X-ray</a:t>
            </a:r>
          </a:p>
        </p:txBody>
      </p:sp>
      <p:sp>
        <p:nvSpPr>
          <p:cNvPr id="118787" name="Rectangle 3"/>
          <p:cNvSpPr>
            <a:spLocks noGrp="1" noChangeArrowheads="1"/>
          </p:cNvSpPr>
          <p:nvPr>
            <p:ph type="body" idx="1"/>
          </p:nvPr>
        </p:nvSpPr>
        <p:spPr>
          <a:xfrm>
            <a:off x="0" y="1524000"/>
            <a:ext cx="8991600" cy="5334000"/>
          </a:xfrm>
        </p:spPr>
        <p:txBody>
          <a:bodyPr>
            <a:normAutofit/>
          </a:bodyPr>
          <a:lstStyle/>
          <a:p>
            <a:pPr lvl="1">
              <a:lnSpc>
                <a:spcPct val="90000"/>
              </a:lnSpc>
            </a:pPr>
            <a:r>
              <a:rPr lang="en-US" dirty="0" smtClean="0"/>
              <a:t>Principle: use of </a:t>
            </a:r>
            <a:r>
              <a:rPr lang="en-US" b="1" dirty="0" smtClean="0">
                <a:solidFill>
                  <a:srgbClr val="FF0000"/>
                </a:solidFill>
              </a:rPr>
              <a:t>high-energy radiation </a:t>
            </a:r>
            <a:r>
              <a:rPr lang="en-US" dirty="0" smtClean="0"/>
              <a:t>waves at lower doses to produce images to help diagnose disease</a:t>
            </a:r>
          </a:p>
          <a:p>
            <a:pPr lvl="1">
              <a:lnSpc>
                <a:spcPct val="90000"/>
              </a:lnSpc>
            </a:pPr>
            <a:r>
              <a:rPr lang="en-US" dirty="0" smtClean="0"/>
              <a:t>Can penetrate through tissues at varying degrees depending on tissue density – tissues or objects (prosthesis) that cannot be penetrated (termed radiopaque) appear white on the X-ray film – while tissues that can be penetrated appear dark on the film – </a:t>
            </a:r>
            <a:r>
              <a:rPr lang="en-US" i="1" dirty="0" smtClean="0"/>
              <a:t>thus it is similar to a negative film in photography </a:t>
            </a:r>
          </a:p>
          <a:p>
            <a:pPr lvl="1">
              <a:lnSpc>
                <a:spcPct val="90000"/>
              </a:lnSpc>
            </a:pPr>
            <a:r>
              <a:rPr lang="en-US" dirty="0" smtClean="0"/>
              <a:t>The range of densities, from most to least dense, is represented by metal (white, or radiopaque), bone cortex (less white), muscle and fluid (gray), fat (darker gray), and air or gas (black, or radiolucent)</a:t>
            </a:r>
          </a:p>
        </p:txBody>
      </p:sp>
      <p:pic>
        <p:nvPicPr>
          <p:cNvPr id="1026" name="Picture 2" descr="C:\Documents and Settings\Owner\Local Settings\Temporary Internet Files\Content.IE5\WTIVKHMJ\dglxasset[1].aspx"/>
          <p:cNvPicPr>
            <a:picLocks noChangeAspect="1" noChangeArrowheads="1"/>
          </p:cNvPicPr>
          <p:nvPr/>
        </p:nvPicPr>
        <p:blipFill>
          <a:blip r:embed="rId2" cstate="print"/>
          <a:srcRect/>
          <a:stretch>
            <a:fillRect/>
          </a:stretch>
        </p:blipFill>
        <p:spPr bwMode="auto">
          <a:xfrm>
            <a:off x="-304800" y="0"/>
            <a:ext cx="1759306" cy="183245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941" name="Picture 5" descr="10_06ElectromagSpectrum-U"/>
          <p:cNvPicPr>
            <a:picLocks noChangeAspect="1" noChangeArrowheads="1"/>
          </p:cNvPicPr>
          <p:nvPr/>
        </p:nvPicPr>
        <p:blipFill>
          <a:blip r:embed="rId3" cstate="print"/>
          <a:srcRect/>
          <a:stretch>
            <a:fillRect/>
          </a:stretch>
        </p:blipFill>
        <p:spPr bwMode="auto">
          <a:xfrm>
            <a:off x="296863" y="266700"/>
            <a:ext cx="8548687" cy="6323013"/>
          </a:xfrm>
          <a:prstGeom prst="rect">
            <a:avLst/>
          </a:prstGeom>
          <a:noFill/>
        </p:spPr>
      </p:pic>
      <p:sp>
        <p:nvSpPr>
          <p:cNvPr id="423942" name="Text Box 6"/>
          <p:cNvSpPr txBox="1">
            <a:spLocks noChangeArrowheads="1"/>
          </p:cNvSpPr>
          <p:nvPr/>
        </p:nvSpPr>
        <p:spPr bwMode="auto">
          <a:xfrm>
            <a:off x="3392488" y="1427163"/>
            <a:ext cx="404812" cy="254000"/>
          </a:xfrm>
          <a:prstGeom prst="rect">
            <a:avLst/>
          </a:prstGeom>
          <a:noFill/>
          <a:ln w="9525">
            <a:noFill/>
            <a:miter lim="800000"/>
            <a:headEnd/>
            <a:tailEnd/>
          </a:ln>
          <a:effectLst/>
        </p:spPr>
        <p:txBody>
          <a:bodyPr wrap="none" lIns="0" tIns="0" rIns="0" bIns="0"/>
          <a:lstStyle/>
          <a:p>
            <a:pPr algn="l"/>
            <a:r>
              <a:rPr kumimoji="0" lang="en-US" sz="2200" b="1">
                <a:ea typeface="Geneva" pitchFamily="48" charset="0"/>
                <a:cs typeface="Geneva" pitchFamily="48" charset="0"/>
              </a:rPr>
              <a:t>UV</a:t>
            </a:r>
          </a:p>
        </p:txBody>
      </p:sp>
      <p:sp>
        <p:nvSpPr>
          <p:cNvPr id="423943" name="Rectangle 7"/>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gn="l" eaLnBrk="1" hangingPunct="1">
              <a:lnSpc>
                <a:spcPct val="90000"/>
              </a:lnSpc>
            </a:pPr>
            <a:r>
              <a:rPr kumimoji="0" lang="en-US" sz="1200">
                <a:cs typeface="Arial" charset="0"/>
              </a:rPr>
              <a:t>Fig. 10-6</a:t>
            </a:r>
            <a:endParaRPr kumimoji="0" lang="en-US" sz="1500" b="1">
              <a:solidFill>
                <a:schemeClr val="bg1"/>
              </a:solidFill>
              <a:cs typeface="Arial" charset="0"/>
            </a:endParaRPr>
          </a:p>
        </p:txBody>
      </p:sp>
      <p:sp>
        <p:nvSpPr>
          <p:cNvPr id="423944" name="Text Box 8"/>
          <p:cNvSpPr txBox="1">
            <a:spLocks noChangeArrowheads="1"/>
          </p:cNvSpPr>
          <p:nvPr/>
        </p:nvSpPr>
        <p:spPr bwMode="auto">
          <a:xfrm>
            <a:off x="3598863" y="3836988"/>
            <a:ext cx="1531937" cy="228600"/>
          </a:xfrm>
          <a:prstGeom prst="rect">
            <a:avLst/>
          </a:prstGeom>
          <a:noFill/>
          <a:ln w="9525">
            <a:noFill/>
            <a:miter lim="800000"/>
            <a:headEnd/>
            <a:tailEnd/>
          </a:ln>
          <a:effectLst/>
        </p:spPr>
        <p:txBody>
          <a:bodyPr wrap="none" lIns="0" tIns="0" rIns="0" bIns="0"/>
          <a:lstStyle/>
          <a:p>
            <a:pPr algn="l"/>
            <a:r>
              <a:rPr kumimoji="0" lang="en-US" sz="2200" b="1">
                <a:ea typeface="Geneva" pitchFamily="48" charset="0"/>
                <a:cs typeface="Geneva" pitchFamily="48" charset="0"/>
              </a:rPr>
              <a:t>Visible light</a:t>
            </a:r>
          </a:p>
        </p:txBody>
      </p:sp>
      <p:sp>
        <p:nvSpPr>
          <p:cNvPr id="423945" name="Text Box 9"/>
          <p:cNvSpPr txBox="1">
            <a:spLocks noChangeArrowheads="1"/>
          </p:cNvSpPr>
          <p:nvPr/>
        </p:nvSpPr>
        <p:spPr bwMode="auto">
          <a:xfrm>
            <a:off x="4402138" y="1427163"/>
            <a:ext cx="1103312" cy="254000"/>
          </a:xfrm>
          <a:prstGeom prst="rect">
            <a:avLst/>
          </a:prstGeom>
          <a:noFill/>
          <a:ln w="9525">
            <a:noFill/>
            <a:miter lim="800000"/>
            <a:headEnd/>
            <a:tailEnd/>
          </a:ln>
          <a:effectLst/>
        </p:spPr>
        <p:txBody>
          <a:bodyPr wrap="none" lIns="0" tIns="0" rIns="0" bIns="0"/>
          <a:lstStyle/>
          <a:p>
            <a:pPr algn="l"/>
            <a:r>
              <a:rPr kumimoji="0" lang="en-US" sz="2200" b="1">
                <a:ea typeface="Geneva" pitchFamily="48" charset="0"/>
                <a:cs typeface="Geneva" pitchFamily="48" charset="0"/>
              </a:rPr>
              <a:t>Infrared</a:t>
            </a:r>
          </a:p>
        </p:txBody>
      </p:sp>
      <p:sp>
        <p:nvSpPr>
          <p:cNvPr id="423946" name="Text Box 10"/>
          <p:cNvSpPr txBox="1">
            <a:spLocks noChangeArrowheads="1"/>
          </p:cNvSpPr>
          <p:nvPr/>
        </p:nvSpPr>
        <p:spPr bwMode="auto">
          <a:xfrm>
            <a:off x="5738813" y="1274763"/>
            <a:ext cx="1103312" cy="660400"/>
          </a:xfrm>
          <a:prstGeom prst="rect">
            <a:avLst/>
          </a:prstGeom>
          <a:noFill/>
          <a:ln w="9525">
            <a:noFill/>
            <a:miter lim="800000"/>
            <a:headEnd/>
            <a:tailEnd/>
          </a:ln>
          <a:effectLst/>
        </p:spPr>
        <p:txBody>
          <a:bodyPr wrap="none" lIns="0" tIns="0" rIns="0" bIns="0"/>
          <a:lstStyle/>
          <a:p>
            <a:pPr algn="ctr">
              <a:lnSpc>
                <a:spcPct val="90000"/>
              </a:lnSpc>
            </a:pPr>
            <a:r>
              <a:rPr kumimoji="0" lang="en-US" sz="2200" b="1">
                <a:ea typeface="Geneva" pitchFamily="48" charset="0"/>
                <a:cs typeface="Geneva" pitchFamily="48" charset="0"/>
              </a:rPr>
              <a:t>Micro-</a:t>
            </a:r>
          </a:p>
          <a:p>
            <a:pPr algn="ctr">
              <a:lnSpc>
                <a:spcPct val="90000"/>
              </a:lnSpc>
            </a:pPr>
            <a:r>
              <a:rPr kumimoji="0" lang="en-US" sz="2200" b="1">
                <a:ea typeface="Geneva" pitchFamily="48" charset="0"/>
                <a:cs typeface="Geneva" pitchFamily="48" charset="0"/>
              </a:rPr>
              <a:t>waves</a:t>
            </a:r>
          </a:p>
        </p:txBody>
      </p:sp>
      <p:sp>
        <p:nvSpPr>
          <p:cNvPr id="423947" name="Text Box 11"/>
          <p:cNvSpPr txBox="1">
            <a:spLocks noChangeArrowheads="1"/>
          </p:cNvSpPr>
          <p:nvPr/>
        </p:nvSpPr>
        <p:spPr bwMode="auto">
          <a:xfrm>
            <a:off x="7205663" y="1281113"/>
            <a:ext cx="1103312" cy="660400"/>
          </a:xfrm>
          <a:prstGeom prst="rect">
            <a:avLst/>
          </a:prstGeom>
          <a:noFill/>
          <a:ln w="9525">
            <a:noFill/>
            <a:miter lim="800000"/>
            <a:headEnd/>
            <a:tailEnd/>
          </a:ln>
          <a:effectLst/>
        </p:spPr>
        <p:txBody>
          <a:bodyPr wrap="none" lIns="0" tIns="0" rIns="0" bIns="0"/>
          <a:lstStyle/>
          <a:p>
            <a:pPr algn="ctr">
              <a:lnSpc>
                <a:spcPct val="90000"/>
              </a:lnSpc>
            </a:pPr>
            <a:r>
              <a:rPr kumimoji="0" lang="en-US" sz="2200" b="1">
                <a:ea typeface="Geneva" pitchFamily="48" charset="0"/>
                <a:cs typeface="Geneva" pitchFamily="48" charset="0"/>
              </a:rPr>
              <a:t>Radio</a:t>
            </a:r>
          </a:p>
          <a:p>
            <a:pPr algn="ctr">
              <a:lnSpc>
                <a:spcPct val="90000"/>
              </a:lnSpc>
            </a:pPr>
            <a:r>
              <a:rPr kumimoji="0" lang="en-US" sz="2200" b="1">
                <a:ea typeface="Geneva" pitchFamily="48" charset="0"/>
                <a:cs typeface="Geneva" pitchFamily="48" charset="0"/>
              </a:rPr>
              <a:t>waves</a:t>
            </a:r>
          </a:p>
        </p:txBody>
      </p:sp>
      <p:sp>
        <p:nvSpPr>
          <p:cNvPr id="423948" name="Text Box 12"/>
          <p:cNvSpPr txBox="1">
            <a:spLocks noChangeArrowheads="1"/>
          </p:cNvSpPr>
          <p:nvPr/>
        </p:nvSpPr>
        <p:spPr bwMode="auto">
          <a:xfrm>
            <a:off x="2078038" y="1427163"/>
            <a:ext cx="849312" cy="266700"/>
          </a:xfrm>
          <a:prstGeom prst="rect">
            <a:avLst/>
          </a:prstGeom>
          <a:noFill/>
          <a:ln w="9525">
            <a:noFill/>
            <a:miter lim="800000"/>
            <a:headEnd/>
            <a:tailEnd/>
          </a:ln>
          <a:effectLst/>
        </p:spPr>
        <p:txBody>
          <a:bodyPr wrap="none" lIns="0" tIns="0" rIns="0" bIns="0"/>
          <a:lstStyle/>
          <a:p>
            <a:pPr algn="l"/>
            <a:r>
              <a:rPr kumimoji="0" lang="en-US" sz="2200" b="1">
                <a:ea typeface="Geneva" pitchFamily="48" charset="0"/>
                <a:cs typeface="Geneva" pitchFamily="48" charset="0"/>
              </a:rPr>
              <a:t>X-rays</a:t>
            </a:r>
          </a:p>
        </p:txBody>
      </p:sp>
      <p:sp>
        <p:nvSpPr>
          <p:cNvPr id="423949" name="Text Box 13"/>
          <p:cNvSpPr txBox="1">
            <a:spLocks noChangeArrowheads="1"/>
          </p:cNvSpPr>
          <p:nvPr/>
        </p:nvSpPr>
        <p:spPr bwMode="auto">
          <a:xfrm>
            <a:off x="935038" y="1316038"/>
            <a:ext cx="976312" cy="673100"/>
          </a:xfrm>
          <a:prstGeom prst="rect">
            <a:avLst/>
          </a:prstGeom>
          <a:noFill/>
          <a:ln w="9525">
            <a:noFill/>
            <a:miter lim="800000"/>
            <a:headEnd/>
            <a:tailEnd/>
          </a:ln>
          <a:effectLst/>
        </p:spPr>
        <p:txBody>
          <a:bodyPr wrap="none" lIns="0" tIns="0" rIns="0" bIns="0"/>
          <a:lstStyle/>
          <a:p>
            <a:pPr algn="ctr"/>
            <a:r>
              <a:rPr kumimoji="0" lang="en-US" sz="2000" b="1">
                <a:ea typeface="Geneva" pitchFamily="48" charset="0"/>
                <a:cs typeface="Geneva" pitchFamily="48" charset="0"/>
              </a:rPr>
              <a:t>Gamma</a:t>
            </a:r>
          </a:p>
          <a:p>
            <a:pPr algn="ctr"/>
            <a:r>
              <a:rPr kumimoji="0" lang="en-US" sz="2000" b="1">
                <a:ea typeface="Geneva" pitchFamily="48" charset="0"/>
                <a:cs typeface="Geneva" pitchFamily="48" charset="0"/>
              </a:rPr>
              <a:t>rays</a:t>
            </a:r>
          </a:p>
        </p:txBody>
      </p:sp>
      <p:sp>
        <p:nvSpPr>
          <p:cNvPr id="423950" name="Text Box 14"/>
          <p:cNvSpPr txBox="1">
            <a:spLocks noChangeArrowheads="1"/>
          </p:cNvSpPr>
          <p:nvPr/>
        </p:nvSpPr>
        <p:spPr bwMode="auto">
          <a:xfrm>
            <a:off x="7805738" y="700088"/>
            <a:ext cx="766762" cy="279400"/>
          </a:xfrm>
          <a:prstGeom prst="rect">
            <a:avLst/>
          </a:prstGeom>
          <a:noFill/>
          <a:ln w="9525">
            <a:noFill/>
            <a:miter lim="800000"/>
            <a:headEnd/>
            <a:tailEnd/>
          </a:ln>
          <a:effectLst/>
        </p:spPr>
        <p:txBody>
          <a:bodyPr wrap="none" lIns="0" tIns="0" rIns="0" bIns="0"/>
          <a:lstStyle/>
          <a:p>
            <a:pPr algn="ctr">
              <a:lnSpc>
                <a:spcPct val="90000"/>
              </a:lnSpc>
            </a:pPr>
            <a:r>
              <a:rPr kumimoji="0" lang="en-US" sz="2200" b="1">
                <a:solidFill>
                  <a:schemeClr val="bg1"/>
                </a:solidFill>
                <a:ea typeface="Geneva" pitchFamily="48" charset="0"/>
                <a:cs typeface="Geneva" pitchFamily="48" charset="0"/>
              </a:rPr>
              <a:t>10</a:t>
            </a:r>
            <a:r>
              <a:rPr kumimoji="0" lang="en-US" sz="2600" b="1" baseline="30000">
                <a:solidFill>
                  <a:schemeClr val="bg1"/>
                </a:solidFill>
                <a:ea typeface="Geneva" pitchFamily="48" charset="0"/>
                <a:cs typeface="Geneva" pitchFamily="48" charset="0"/>
              </a:rPr>
              <a:t>3</a:t>
            </a:r>
            <a:r>
              <a:rPr kumimoji="0" lang="en-US" sz="2000" b="1">
                <a:solidFill>
                  <a:schemeClr val="bg1"/>
                </a:solidFill>
                <a:ea typeface="Geneva" pitchFamily="48" charset="0"/>
                <a:cs typeface="Geneva" pitchFamily="48" charset="0"/>
              </a:rPr>
              <a:t> </a:t>
            </a:r>
            <a:r>
              <a:rPr kumimoji="0" lang="en-US" sz="2200" b="1">
                <a:solidFill>
                  <a:schemeClr val="bg1"/>
                </a:solidFill>
                <a:ea typeface="Geneva" pitchFamily="48" charset="0"/>
                <a:cs typeface="Geneva" pitchFamily="48" charset="0"/>
              </a:rPr>
              <a:t>m</a:t>
            </a:r>
          </a:p>
        </p:txBody>
      </p:sp>
      <p:sp>
        <p:nvSpPr>
          <p:cNvPr id="423951" name="Text Box 15"/>
          <p:cNvSpPr txBox="1">
            <a:spLocks noChangeArrowheads="1"/>
          </p:cNvSpPr>
          <p:nvPr/>
        </p:nvSpPr>
        <p:spPr bwMode="auto">
          <a:xfrm>
            <a:off x="6411913" y="407988"/>
            <a:ext cx="1119187" cy="615950"/>
          </a:xfrm>
          <a:prstGeom prst="rect">
            <a:avLst/>
          </a:prstGeom>
          <a:noFill/>
          <a:ln w="9525">
            <a:noFill/>
            <a:miter lim="800000"/>
            <a:headEnd/>
            <a:tailEnd/>
          </a:ln>
          <a:effectLst/>
        </p:spPr>
        <p:txBody>
          <a:bodyPr wrap="none" lIns="0" tIns="0" rIns="0" bIns="0"/>
          <a:lstStyle/>
          <a:p>
            <a:pPr algn="ctr">
              <a:lnSpc>
                <a:spcPct val="90000"/>
              </a:lnSpc>
            </a:pPr>
            <a:r>
              <a:rPr kumimoji="0" lang="en-US" sz="2200" b="1">
                <a:solidFill>
                  <a:schemeClr val="bg1"/>
                </a:solidFill>
                <a:ea typeface="Geneva" pitchFamily="48" charset="0"/>
                <a:cs typeface="Geneva" pitchFamily="48" charset="0"/>
              </a:rPr>
              <a:t>1 m</a:t>
            </a:r>
          </a:p>
          <a:p>
            <a:pPr algn="ctr">
              <a:lnSpc>
                <a:spcPct val="90000"/>
              </a:lnSpc>
            </a:pPr>
            <a:r>
              <a:rPr kumimoji="0" lang="en-US" sz="2200" b="1">
                <a:solidFill>
                  <a:schemeClr val="bg1"/>
                </a:solidFill>
                <a:ea typeface="Geneva" pitchFamily="48" charset="0"/>
                <a:cs typeface="Geneva" pitchFamily="48" charset="0"/>
              </a:rPr>
              <a:t>(10</a:t>
            </a:r>
            <a:r>
              <a:rPr kumimoji="0" lang="en-US" sz="2600" b="1" baseline="30000">
                <a:solidFill>
                  <a:schemeClr val="bg1"/>
                </a:solidFill>
                <a:ea typeface="Geneva" pitchFamily="48" charset="0"/>
                <a:cs typeface="Geneva" pitchFamily="48" charset="0"/>
              </a:rPr>
              <a:t>9</a:t>
            </a:r>
            <a:r>
              <a:rPr kumimoji="0" lang="en-US" sz="2200" b="1">
                <a:solidFill>
                  <a:schemeClr val="bg1"/>
                </a:solidFill>
                <a:ea typeface="Geneva" pitchFamily="48" charset="0"/>
                <a:cs typeface="Geneva" pitchFamily="48" charset="0"/>
              </a:rPr>
              <a:t> nm)</a:t>
            </a:r>
          </a:p>
        </p:txBody>
      </p:sp>
      <p:sp>
        <p:nvSpPr>
          <p:cNvPr id="423952" name="Text Box 16"/>
          <p:cNvSpPr txBox="1">
            <a:spLocks noChangeArrowheads="1"/>
          </p:cNvSpPr>
          <p:nvPr/>
        </p:nvSpPr>
        <p:spPr bwMode="auto">
          <a:xfrm>
            <a:off x="5119688" y="674688"/>
            <a:ext cx="1020762" cy="31432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10</a:t>
            </a:r>
            <a:r>
              <a:rPr kumimoji="0" lang="en-US" sz="2200" b="1" baseline="30000">
                <a:solidFill>
                  <a:schemeClr val="bg1"/>
                </a:solidFill>
                <a:ea typeface="Geneva" pitchFamily="48" charset="0"/>
                <a:cs typeface="Geneva" pitchFamily="48" charset="0"/>
              </a:rPr>
              <a:t>6</a:t>
            </a:r>
            <a:r>
              <a:rPr kumimoji="0" lang="en-US" sz="2200" b="1">
                <a:solidFill>
                  <a:schemeClr val="bg1"/>
                </a:solidFill>
                <a:ea typeface="Geneva" pitchFamily="48" charset="0"/>
                <a:cs typeface="Geneva" pitchFamily="48" charset="0"/>
              </a:rPr>
              <a:t> nm</a:t>
            </a:r>
          </a:p>
        </p:txBody>
      </p:sp>
      <p:sp>
        <p:nvSpPr>
          <p:cNvPr id="423953" name="Text Box 17"/>
          <p:cNvSpPr txBox="1">
            <a:spLocks noChangeArrowheads="1"/>
          </p:cNvSpPr>
          <p:nvPr/>
        </p:nvSpPr>
        <p:spPr bwMode="auto">
          <a:xfrm>
            <a:off x="3900488" y="671513"/>
            <a:ext cx="1020762" cy="31432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10</a:t>
            </a:r>
            <a:r>
              <a:rPr kumimoji="0" lang="en-US" sz="2200" b="1" baseline="30000">
                <a:solidFill>
                  <a:schemeClr val="bg1"/>
                </a:solidFill>
                <a:ea typeface="Geneva" pitchFamily="48" charset="0"/>
                <a:cs typeface="Geneva" pitchFamily="48" charset="0"/>
              </a:rPr>
              <a:t>3</a:t>
            </a:r>
            <a:r>
              <a:rPr kumimoji="0" lang="en-US" sz="2200" b="1">
                <a:solidFill>
                  <a:schemeClr val="bg1"/>
                </a:solidFill>
                <a:ea typeface="Geneva" pitchFamily="48" charset="0"/>
                <a:cs typeface="Geneva" pitchFamily="48" charset="0"/>
              </a:rPr>
              <a:t> nm</a:t>
            </a:r>
          </a:p>
        </p:txBody>
      </p:sp>
      <p:sp>
        <p:nvSpPr>
          <p:cNvPr id="423954" name="Text Box 18"/>
          <p:cNvSpPr txBox="1">
            <a:spLocks noChangeArrowheads="1"/>
          </p:cNvSpPr>
          <p:nvPr/>
        </p:nvSpPr>
        <p:spPr bwMode="auto">
          <a:xfrm>
            <a:off x="2735263" y="67468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1 nm</a:t>
            </a:r>
          </a:p>
        </p:txBody>
      </p:sp>
      <p:sp>
        <p:nvSpPr>
          <p:cNvPr id="423955" name="Text Box 19"/>
          <p:cNvSpPr txBox="1">
            <a:spLocks noChangeArrowheads="1"/>
          </p:cNvSpPr>
          <p:nvPr/>
        </p:nvSpPr>
        <p:spPr bwMode="auto">
          <a:xfrm>
            <a:off x="1471613" y="646113"/>
            <a:ext cx="1020762" cy="314325"/>
          </a:xfrm>
          <a:prstGeom prst="rect">
            <a:avLst/>
          </a:prstGeom>
          <a:noFill/>
          <a:ln w="9525">
            <a:noFill/>
            <a:miter lim="800000"/>
            <a:headEnd/>
            <a:tailEnd/>
          </a:ln>
          <a:effectLst/>
        </p:spPr>
        <p:txBody>
          <a:bodyPr wrap="none" lIns="0" tIns="0" rIns="0" bIns="0"/>
          <a:lstStyle/>
          <a:p>
            <a:pPr algn="ctr">
              <a:lnSpc>
                <a:spcPct val="110000"/>
              </a:lnSpc>
            </a:pPr>
            <a:r>
              <a:rPr kumimoji="0" lang="en-US" sz="2200" b="1">
                <a:solidFill>
                  <a:schemeClr val="bg1"/>
                </a:solidFill>
                <a:ea typeface="Geneva" pitchFamily="48" charset="0"/>
                <a:cs typeface="Geneva" pitchFamily="48" charset="0"/>
              </a:rPr>
              <a:t>10</a:t>
            </a:r>
            <a:r>
              <a:rPr kumimoji="0" lang="en-US" sz="2200" b="1" baseline="30000">
                <a:solidFill>
                  <a:schemeClr val="bg1"/>
                </a:solidFill>
                <a:ea typeface="Geneva" pitchFamily="48" charset="0"/>
                <a:cs typeface="Geneva" pitchFamily="48" charset="0"/>
              </a:rPr>
              <a:t>–3 </a:t>
            </a:r>
            <a:r>
              <a:rPr kumimoji="0" lang="en-US" sz="2200" b="1">
                <a:solidFill>
                  <a:schemeClr val="bg1"/>
                </a:solidFill>
                <a:ea typeface="Geneva" pitchFamily="48" charset="0"/>
                <a:cs typeface="Geneva" pitchFamily="48" charset="0"/>
              </a:rPr>
              <a:t>nm</a:t>
            </a:r>
          </a:p>
        </p:txBody>
      </p:sp>
      <p:sp>
        <p:nvSpPr>
          <p:cNvPr id="423956" name="Text Box 20"/>
          <p:cNvSpPr txBox="1">
            <a:spLocks noChangeArrowheads="1"/>
          </p:cNvSpPr>
          <p:nvPr/>
        </p:nvSpPr>
        <p:spPr bwMode="auto">
          <a:xfrm>
            <a:off x="395288" y="649288"/>
            <a:ext cx="1020762" cy="314325"/>
          </a:xfrm>
          <a:prstGeom prst="rect">
            <a:avLst/>
          </a:prstGeom>
          <a:noFill/>
          <a:ln w="9525">
            <a:noFill/>
            <a:miter lim="800000"/>
            <a:headEnd/>
            <a:tailEnd/>
          </a:ln>
          <a:effectLst/>
        </p:spPr>
        <p:txBody>
          <a:bodyPr wrap="none" lIns="0" tIns="0" rIns="0" bIns="0"/>
          <a:lstStyle/>
          <a:p>
            <a:pPr algn="ctr">
              <a:lnSpc>
                <a:spcPct val="110000"/>
              </a:lnSpc>
            </a:pPr>
            <a:r>
              <a:rPr kumimoji="0" lang="en-US" sz="2200" b="1">
                <a:solidFill>
                  <a:schemeClr val="bg1"/>
                </a:solidFill>
                <a:ea typeface="Geneva" pitchFamily="48" charset="0"/>
                <a:cs typeface="Geneva" pitchFamily="48" charset="0"/>
              </a:rPr>
              <a:t>10</a:t>
            </a:r>
            <a:r>
              <a:rPr kumimoji="0" lang="en-US" sz="2200" b="1" baseline="30000">
                <a:solidFill>
                  <a:schemeClr val="bg1"/>
                </a:solidFill>
                <a:ea typeface="Geneva" pitchFamily="48" charset="0"/>
                <a:cs typeface="Geneva" pitchFamily="48" charset="0"/>
              </a:rPr>
              <a:t>–5 </a:t>
            </a:r>
            <a:r>
              <a:rPr kumimoji="0" lang="en-US" sz="2200" b="1">
                <a:solidFill>
                  <a:schemeClr val="bg1"/>
                </a:solidFill>
                <a:ea typeface="Geneva" pitchFamily="48" charset="0"/>
                <a:cs typeface="Geneva" pitchFamily="48" charset="0"/>
              </a:rPr>
              <a:t>nm</a:t>
            </a:r>
          </a:p>
        </p:txBody>
      </p:sp>
      <p:sp>
        <p:nvSpPr>
          <p:cNvPr id="423957" name="Text Box 21"/>
          <p:cNvSpPr txBox="1">
            <a:spLocks noChangeArrowheads="1"/>
          </p:cNvSpPr>
          <p:nvPr/>
        </p:nvSpPr>
        <p:spPr bwMode="auto">
          <a:xfrm>
            <a:off x="601663" y="5059363"/>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380</a:t>
            </a:r>
          </a:p>
        </p:txBody>
      </p:sp>
      <p:sp>
        <p:nvSpPr>
          <p:cNvPr id="423958" name="Text Box 22"/>
          <p:cNvSpPr txBox="1">
            <a:spLocks noChangeArrowheads="1"/>
          </p:cNvSpPr>
          <p:nvPr/>
        </p:nvSpPr>
        <p:spPr bwMode="auto">
          <a:xfrm>
            <a:off x="1668463" y="506253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450</a:t>
            </a:r>
          </a:p>
        </p:txBody>
      </p:sp>
      <p:sp>
        <p:nvSpPr>
          <p:cNvPr id="423959" name="Text Box 23"/>
          <p:cNvSpPr txBox="1">
            <a:spLocks noChangeArrowheads="1"/>
          </p:cNvSpPr>
          <p:nvPr/>
        </p:nvSpPr>
        <p:spPr bwMode="auto">
          <a:xfrm>
            <a:off x="2627313" y="504348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500</a:t>
            </a:r>
          </a:p>
        </p:txBody>
      </p:sp>
      <p:sp>
        <p:nvSpPr>
          <p:cNvPr id="423960" name="Text Box 24"/>
          <p:cNvSpPr txBox="1">
            <a:spLocks noChangeArrowheads="1"/>
          </p:cNvSpPr>
          <p:nvPr/>
        </p:nvSpPr>
        <p:spPr bwMode="auto">
          <a:xfrm>
            <a:off x="3576638" y="5046663"/>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550</a:t>
            </a:r>
          </a:p>
        </p:txBody>
      </p:sp>
      <p:sp>
        <p:nvSpPr>
          <p:cNvPr id="423961" name="Text Box 25"/>
          <p:cNvSpPr txBox="1">
            <a:spLocks noChangeArrowheads="1"/>
          </p:cNvSpPr>
          <p:nvPr/>
        </p:nvSpPr>
        <p:spPr bwMode="auto">
          <a:xfrm>
            <a:off x="4535488" y="504348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600</a:t>
            </a:r>
          </a:p>
        </p:txBody>
      </p:sp>
      <p:sp>
        <p:nvSpPr>
          <p:cNvPr id="423962" name="Text Box 26"/>
          <p:cNvSpPr txBox="1">
            <a:spLocks noChangeArrowheads="1"/>
          </p:cNvSpPr>
          <p:nvPr/>
        </p:nvSpPr>
        <p:spPr bwMode="auto">
          <a:xfrm>
            <a:off x="5491163" y="5046663"/>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650</a:t>
            </a:r>
          </a:p>
        </p:txBody>
      </p:sp>
      <p:sp>
        <p:nvSpPr>
          <p:cNvPr id="423963" name="Text Box 27"/>
          <p:cNvSpPr txBox="1">
            <a:spLocks noChangeArrowheads="1"/>
          </p:cNvSpPr>
          <p:nvPr/>
        </p:nvSpPr>
        <p:spPr bwMode="auto">
          <a:xfrm>
            <a:off x="6453188" y="5043488"/>
            <a:ext cx="728662" cy="32067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700</a:t>
            </a:r>
          </a:p>
        </p:txBody>
      </p:sp>
      <p:sp>
        <p:nvSpPr>
          <p:cNvPr id="423964" name="Text Box 28"/>
          <p:cNvSpPr txBox="1">
            <a:spLocks noChangeArrowheads="1"/>
          </p:cNvSpPr>
          <p:nvPr/>
        </p:nvSpPr>
        <p:spPr bwMode="auto">
          <a:xfrm>
            <a:off x="7551738" y="5040313"/>
            <a:ext cx="931862" cy="317500"/>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750 nm</a:t>
            </a:r>
          </a:p>
        </p:txBody>
      </p:sp>
      <p:sp>
        <p:nvSpPr>
          <p:cNvPr id="423965" name="Text Box 29"/>
          <p:cNvSpPr txBox="1">
            <a:spLocks noChangeArrowheads="1"/>
          </p:cNvSpPr>
          <p:nvPr/>
        </p:nvSpPr>
        <p:spPr bwMode="auto">
          <a:xfrm>
            <a:off x="6056313" y="5529263"/>
            <a:ext cx="2538412" cy="292100"/>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Longer wavelength</a:t>
            </a:r>
          </a:p>
        </p:txBody>
      </p:sp>
      <p:sp>
        <p:nvSpPr>
          <p:cNvPr id="423966" name="Text Box 30"/>
          <p:cNvSpPr txBox="1">
            <a:spLocks noChangeArrowheads="1"/>
          </p:cNvSpPr>
          <p:nvPr/>
        </p:nvSpPr>
        <p:spPr bwMode="auto">
          <a:xfrm>
            <a:off x="6049963" y="5926138"/>
            <a:ext cx="1811337" cy="292100"/>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Lower energy</a:t>
            </a:r>
          </a:p>
        </p:txBody>
      </p:sp>
      <p:sp>
        <p:nvSpPr>
          <p:cNvPr id="423967" name="Text Box 31"/>
          <p:cNvSpPr txBox="1">
            <a:spLocks noChangeArrowheads="1"/>
          </p:cNvSpPr>
          <p:nvPr/>
        </p:nvSpPr>
        <p:spPr bwMode="auto">
          <a:xfrm>
            <a:off x="1214438" y="5926138"/>
            <a:ext cx="1912937" cy="342900"/>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Higher energy</a:t>
            </a:r>
          </a:p>
        </p:txBody>
      </p:sp>
      <p:sp>
        <p:nvSpPr>
          <p:cNvPr id="423968" name="Text Box 32"/>
          <p:cNvSpPr txBox="1">
            <a:spLocks noChangeArrowheads="1"/>
          </p:cNvSpPr>
          <p:nvPr/>
        </p:nvSpPr>
        <p:spPr bwMode="auto">
          <a:xfrm>
            <a:off x="458788" y="5532438"/>
            <a:ext cx="2700337" cy="301625"/>
          </a:xfrm>
          <a:prstGeom prst="rect">
            <a:avLst/>
          </a:prstGeom>
          <a:noFill/>
          <a:ln w="9525">
            <a:noFill/>
            <a:miter lim="800000"/>
            <a:headEnd/>
            <a:tailEnd/>
          </a:ln>
          <a:effectLst/>
        </p:spPr>
        <p:txBody>
          <a:bodyPr wrap="none" lIns="0" tIns="0" rIns="0" bIns="0"/>
          <a:lstStyle/>
          <a:p>
            <a:pPr algn="ctr"/>
            <a:r>
              <a:rPr kumimoji="0" lang="en-US" sz="2200" b="1">
                <a:solidFill>
                  <a:schemeClr val="bg1"/>
                </a:solidFill>
                <a:ea typeface="Geneva" pitchFamily="48" charset="0"/>
                <a:cs typeface="Geneva" pitchFamily="48" charset="0"/>
              </a:rPr>
              <a:t>Shorter wavelength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X-Ray.jpg"/>
          <p:cNvPicPr>
            <a:picLocks noChangeAspect="1"/>
          </p:cNvPicPr>
          <p:nvPr/>
        </p:nvPicPr>
        <p:blipFill>
          <a:blip r:embed="rId2" cstate="print"/>
          <a:stretch>
            <a:fillRect/>
          </a:stretch>
        </p:blipFill>
        <p:spPr>
          <a:xfrm>
            <a:off x="838191" y="3733798"/>
            <a:ext cx="2990058" cy="3102285"/>
          </a:xfrm>
          <a:prstGeom prst="rect">
            <a:avLst/>
          </a:prstGeom>
        </p:spPr>
      </p:pic>
      <p:sp>
        <p:nvSpPr>
          <p:cNvPr id="7" name="TextBox 6"/>
          <p:cNvSpPr txBox="1"/>
          <p:nvPr/>
        </p:nvSpPr>
        <p:spPr>
          <a:xfrm>
            <a:off x="6172200" y="0"/>
            <a:ext cx="3142281" cy="584775"/>
          </a:xfrm>
          <a:prstGeom prst="rect">
            <a:avLst/>
          </a:prstGeom>
          <a:noFill/>
        </p:spPr>
        <p:txBody>
          <a:bodyPr wrap="square" rtlCol="0">
            <a:spAutoFit/>
          </a:bodyPr>
          <a:lstStyle/>
          <a:p>
            <a:r>
              <a:rPr lang="en-US" sz="3200" b="1" dirty="0" smtClean="0"/>
              <a:t>Portable X-ray</a:t>
            </a:r>
            <a:endParaRPr lang="en-US" sz="3200" b="1" dirty="0"/>
          </a:p>
        </p:txBody>
      </p:sp>
      <p:pic>
        <p:nvPicPr>
          <p:cNvPr id="9" name="Content Placeholder 8" descr="X-ray_machine.jpg"/>
          <p:cNvPicPr>
            <a:picLocks noGrp="1" noChangeAspect="1"/>
          </p:cNvPicPr>
          <p:nvPr>
            <p:ph idx="1"/>
          </p:nvPr>
        </p:nvPicPr>
        <p:blipFill>
          <a:blip r:embed="rId3" cstate="print"/>
          <a:stretch>
            <a:fillRect/>
          </a:stretch>
        </p:blipFill>
        <p:spPr>
          <a:xfrm>
            <a:off x="0" y="0"/>
            <a:ext cx="4275978" cy="3206984"/>
          </a:xfrm>
        </p:spPr>
      </p:pic>
      <p:pic>
        <p:nvPicPr>
          <p:cNvPr id="10" name="Picture 9" descr="Mobile_X_Ray_Machine_50ma.jpg"/>
          <p:cNvPicPr>
            <a:picLocks noChangeAspect="1"/>
          </p:cNvPicPr>
          <p:nvPr/>
        </p:nvPicPr>
        <p:blipFill>
          <a:blip r:embed="rId4" cstate="print"/>
          <a:stretch>
            <a:fillRect/>
          </a:stretch>
        </p:blipFill>
        <p:spPr>
          <a:xfrm>
            <a:off x="5334000" y="533400"/>
            <a:ext cx="3429000" cy="38633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lvl="1" algn="ctr">
              <a:lnSpc>
                <a:spcPct val="90000"/>
              </a:lnSpc>
              <a:buNone/>
            </a:pPr>
            <a:r>
              <a:rPr lang="en-US" sz="3600" b="1" dirty="0" smtClean="0">
                <a:solidFill>
                  <a:schemeClr val="tx1"/>
                </a:solidFill>
              </a:rPr>
              <a:t>Standard Flat Plate X-ray</a:t>
            </a:r>
            <a:endParaRPr lang="en-US" sz="3600" b="1" dirty="0"/>
          </a:p>
          <a:p>
            <a:pPr lvl="1">
              <a:lnSpc>
                <a:spcPct val="90000"/>
              </a:lnSpc>
            </a:pPr>
            <a:endParaRPr lang="en-US" sz="3200" dirty="0" smtClean="0"/>
          </a:p>
          <a:p>
            <a:pPr lvl="1">
              <a:lnSpc>
                <a:spcPct val="90000"/>
              </a:lnSpc>
            </a:pPr>
            <a:endParaRPr lang="en-US" sz="3200" u="sng" dirty="0" smtClean="0"/>
          </a:p>
          <a:p>
            <a:pPr lvl="1">
              <a:lnSpc>
                <a:spcPct val="90000"/>
              </a:lnSpc>
            </a:pPr>
            <a:endParaRPr lang="en-US" sz="3200" u="sng" dirty="0" smtClean="0"/>
          </a:p>
          <a:p>
            <a:pPr lvl="1">
              <a:lnSpc>
                <a:spcPct val="90000"/>
              </a:lnSpc>
            </a:pPr>
            <a:endParaRPr lang="en-US" sz="3200" u="sng" dirty="0" smtClean="0"/>
          </a:p>
          <a:p>
            <a:pPr lvl="1">
              <a:lnSpc>
                <a:spcPct val="90000"/>
              </a:lnSpc>
            </a:pPr>
            <a:endParaRPr lang="en-US" u="sng" dirty="0" smtClean="0"/>
          </a:p>
          <a:p>
            <a:pPr lvl="1">
              <a:lnSpc>
                <a:spcPct val="90000"/>
              </a:lnSpc>
            </a:pPr>
            <a:endParaRPr lang="en-US" u="sng" dirty="0" smtClean="0"/>
          </a:p>
          <a:p>
            <a:pPr lvl="1">
              <a:lnSpc>
                <a:spcPct val="90000"/>
              </a:lnSpc>
            </a:pPr>
            <a:r>
              <a:rPr lang="en-US" u="sng" dirty="0" smtClean="0"/>
              <a:t>Major Problem with the flat plate X-ray </a:t>
            </a:r>
            <a:r>
              <a:rPr lang="en-US" dirty="0" smtClean="0"/>
              <a:t>is “</a:t>
            </a:r>
            <a:r>
              <a:rPr lang="en-US" b="1" dirty="0" smtClean="0"/>
              <a:t>duplication of density</a:t>
            </a:r>
            <a:r>
              <a:rPr lang="en-US" dirty="0" smtClean="0"/>
              <a:t>”- if a tissue of lower density is positioned behind a tissue of higher density – the lower density structure will not be seen</a:t>
            </a:r>
          </a:p>
          <a:p>
            <a:pPr lvl="1">
              <a:lnSpc>
                <a:spcPct val="90000"/>
              </a:lnSpc>
            </a:pPr>
            <a:r>
              <a:rPr lang="en-US" dirty="0" smtClean="0"/>
              <a:t>How is the problem of duplication of density solved – turning the patient into </a:t>
            </a:r>
            <a:r>
              <a:rPr lang="en-US" dirty="0" smtClean="0">
                <a:solidFill>
                  <a:srgbClr val="FF0000"/>
                </a:solidFill>
              </a:rPr>
              <a:t>different positions</a:t>
            </a:r>
            <a:r>
              <a:rPr lang="en-US" dirty="0" smtClean="0"/>
              <a:t>  and/or introducing a </a:t>
            </a:r>
            <a:r>
              <a:rPr lang="en-US" b="1" u="sng" dirty="0" smtClean="0"/>
              <a:t>contrast media</a:t>
            </a:r>
          </a:p>
          <a:p>
            <a:endParaRPr lang="en-US" dirty="0"/>
          </a:p>
        </p:txBody>
      </p:sp>
      <p:pic>
        <p:nvPicPr>
          <p:cNvPr id="4" name="Picture 3" descr="X ray.jpg"/>
          <p:cNvPicPr>
            <a:picLocks noChangeAspect="1"/>
          </p:cNvPicPr>
          <p:nvPr/>
        </p:nvPicPr>
        <p:blipFill>
          <a:blip r:embed="rId2" cstate="print"/>
          <a:stretch>
            <a:fillRect/>
          </a:stretch>
        </p:blipFill>
        <p:spPr>
          <a:xfrm>
            <a:off x="2133600" y="685800"/>
            <a:ext cx="5486400" cy="30734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b="1" dirty="0" smtClean="0"/>
              <a:t>Contrast Studies</a:t>
            </a:r>
            <a:endParaRPr lang="en-US" b="1" dirty="0"/>
          </a:p>
        </p:txBody>
      </p:sp>
      <p:sp>
        <p:nvSpPr>
          <p:cNvPr id="3" name="Content Placeholder 2"/>
          <p:cNvSpPr>
            <a:spLocks noGrp="1"/>
          </p:cNvSpPr>
          <p:nvPr>
            <p:ph idx="1"/>
          </p:nvPr>
        </p:nvSpPr>
        <p:spPr>
          <a:xfrm>
            <a:off x="228600" y="914400"/>
            <a:ext cx="8458200" cy="5715000"/>
          </a:xfrm>
        </p:spPr>
        <p:txBody>
          <a:bodyPr>
            <a:normAutofit/>
          </a:bodyPr>
          <a:lstStyle/>
          <a:p>
            <a:pPr>
              <a:buNone/>
            </a:pPr>
            <a:r>
              <a:rPr lang="en-US" dirty="0" smtClean="0"/>
              <a:t>   </a:t>
            </a:r>
            <a:r>
              <a:rPr lang="en-US" sz="2800" dirty="0" smtClean="0"/>
              <a:t>When the density of adjacent tissues is similar, a radiopaque contrast agent is often added to one tissue or structure to differentiate it from its surroundings. Structures typically requiring a contrast agent include blood vessels (for angiography) and the lumina of the GI, biliary, and GU tracts. Gas may be used to distend the lower GI tract and make it visible. </a:t>
            </a:r>
          </a:p>
          <a:p>
            <a:pPr>
              <a:buNone/>
            </a:pPr>
            <a:r>
              <a:rPr lang="en-US" sz="2800" dirty="0" smtClean="0"/>
              <a:t>             </a:t>
            </a:r>
          </a:p>
          <a:p>
            <a:pPr>
              <a:buNone/>
            </a:pPr>
            <a:endParaRPr lang="en-US" dirty="0"/>
          </a:p>
        </p:txBody>
      </p:sp>
      <p:pic>
        <p:nvPicPr>
          <p:cNvPr id="4" name="Picture 3" descr="barium.jpg"/>
          <p:cNvPicPr>
            <a:picLocks noChangeAspect="1"/>
          </p:cNvPicPr>
          <p:nvPr/>
        </p:nvPicPr>
        <p:blipFill>
          <a:blip r:embed="rId2" cstate="print"/>
          <a:stretch>
            <a:fillRect/>
          </a:stretch>
        </p:blipFill>
        <p:spPr>
          <a:xfrm>
            <a:off x="5334000" y="4000500"/>
            <a:ext cx="3810000" cy="2857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438400"/>
            <a:ext cx="8610600" cy="4191000"/>
          </a:xfrm>
        </p:spPr>
        <p:txBody>
          <a:bodyPr/>
          <a:lstStyle/>
          <a:p>
            <a:pPr marL="1200150" lvl="1" indent="-742950">
              <a:lnSpc>
                <a:spcPct val="90000"/>
              </a:lnSpc>
              <a:buFont typeface="+mj-lt"/>
              <a:buAutoNum type="arabicPeriod"/>
            </a:pPr>
            <a:r>
              <a:rPr lang="en-US" sz="3200" dirty="0" smtClean="0"/>
              <a:t>Barium sulfate: intestinal tract </a:t>
            </a:r>
          </a:p>
          <a:p>
            <a:pPr marL="1200150" lvl="1" indent="-742950">
              <a:lnSpc>
                <a:spcPct val="90000"/>
              </a:lnSpc>
              <a:buFont typeface="+mj-lt"/>
              <a:buAutoNum type="arabicPeriod"/>
            </a:pPr>
            <a:r>
              <a:rPr lang="en-US" sz="3200" dirty="0" smtClean="0"/>
              <a:t>Radiopaque oil: bronchogram</a:t>
            </a:r>
          </a:p>
          <a:p>
            <a:pPr marL="1200150" lvl="1" indent="-742950">
              <a:lnSpc>
                <a:spcPct val="90000"/>
              </a:lnSpc>
              <a:buFont typeface="+mj-lt"/>
              <a:buAutoNum type="arabicPeriod"/>
            </a:pPr>
            <a:r>
              <a:rPr lang="en-US" sz="3200" dirty="0" smtClean="0"/>
              <a:t>Intravenous dye: intravenous pyelogram; urinary tract</a:t>
            </a:r>
          </a:p>
          <a:p>
            <a:pPr marL="1200150" lvl="1" indent="-742950">
              <a:lnSpc>
                <a:spcPct val="90000"/>
              </a:lnSpc>
              <a:buFont typeface="+mj-lt"/>
              <a:buAutoNum type="arabicPeriod"/>
            </a:pPr>
            <a:r>
              <a:rPr lang="en-US" sz="3200" dirty="0" smtClean="0"/>
              <a:t>Radiopaque tablets: visualize gallstones</a:t>
            </a:r>
          </a:p>
          <a:p>
            <a:pPr marL="1200150" lvl="1" indent="-742950">
              <a:lnSpc>
                <a:spcPct val="90000"/>
              </a:lnSpc>
              <a:buFont typeface="+mj-lt"/>
              <a:buAutoNum type="arabicPeriod"/>
            </a:pPr>
            <a:r>
              <a:rPr lang="en-US" sz="3200" dirty="0" smtClean="0"/>
              <a:t>Arteriogram: visualize blood flow, identify narrowing or obstruction</a:t>
            </a:r>
          </a:p>
          <a:p>
            <a:endParaRPr lang="en-US" dirty="0"/>
          </a:p>
        </p:txBody>
      </p:sp>
      <p:pic>
        <p:nvPicPr>
          <p:cNvPr id="4" name="Picture 3" descr="barium.jpg"/>
          <p:cNvPicPr>
            <a:picLocks noChangeAspect="1"/>
          </p:cNvPicPr>
          <p:nvPr/>
        </p:nvPicPr>
        <p:blipFill>
          <a:blip r:embed="rId2" cstate="print"/>
          <a:stretch>
            <a:fillRect/>
          </a:stretch>
        </p:blipFill>
        <p:spPr>
          <a:xfrm>
            <a:off x="228600" y="7"/>
            <a:ext cx="3314700" cy="24860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arium study.jpg"/>
          <p:cNvPicPr>
            <a:picLocks noGrp="1" noChangeAspect="1"/>
          </p:cNvPicPr>
          <p:nvPr>
            <p:ph idx="1"/>
          </p:nvPr>
        </p:nvPicPr>
        <p:blipFill>
          <a:blip r:embed="rId2" cstate="print"/>
          <a:stretch>
            <a:fillRect/>
          </a:stretch>
        </p:blipFill>
        <p:spPr>
          <a:xfrm>
            <a:off x="6096000" y="2743200"/>
            <a:ext cx="2725198" cy="3491103"/>
          </a:xfrm>
        </p:spPr>
      </p:pic>
      <p:pic>
        <p:nvPicPr>
          <p:cNvPr id="6" name="Picture 5" descr="Barium enema 3.jpg"/>
          <p:cNvPicPr>
            <a:picLocks noChangeAspect="1"/>
          </p:cNvPicPr>
          <p:nvPr/>
        </p:nvPicPr>
        <p:blipFill>
          <a:blip r:embed="rId3" cstate="print"/>
          <a:stretch>
            <a:fillRect/>
          </a:stretch>
        </p:blipFill>
        <p:spPr>
          <a:xfrm>
            <a:off x="0" y="0"/>
            <a:ext cx="5839176" cy="477316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Grp="1" noChangeArrowheads="1"/>
          </p:cNvSpPr>
          <p:nvPr>
            <p:ph type="body" idx="1"/>
          </p:nvPr>
        </p:nvSpPr>
        <p:spPr>
          <a:xfrm>
            <a:off x="533400" y="5334000"/>
            <a:ext cx="6705600" cy="563563"/>
          </a:xfrm>
        </p:spPr>
        <p:txBody>
          <a:bodyPr>
            <a:normAutofit lnSpcReduction="10000"/>
          </a:bodyPr>
          <a:lstStyle/>
          <a:p>
            <a:pPr lvl="3" algn="ctr">
              <a:lnSpc>
                <a:spcPct val="90000"/>
              </a:lnSpc>
              <a:spcBef>
                <a:spcPts val="1200"/>
              </a:spcBef>
              <a:spcAft>
                <a:spcPts val="300"/>
              </a:spcAft>
              <a:buFontTx/>
              <a:buNone/>
            </a:pPr>
            <a:r>
              <a:rPr lang="en-US" sz="1800" b="1" i="1" smtClean="0">
                <a:latin typeface="Times New Roman" pitchFamily="-96" charset="0"/>
              </a:rPr>
              <a:t>Bronchogram showing normal caliber and branching of bronchi and bronchioles</a:t>
            </a:r>
          </a:p>
        </p:txBody>
      </p:sp>
      <p:pic>
        <p:nvPicPr>
          <p:cNvPr id="131076" name="Picture 2" descr="C:\Documents and Settings\PatriceA\Desktop\42317_Crowley_PPT_Images\41442_CH01_Fig_01_04.jpg"/>
          <p:cNvPicPr>
            <a:picLocks noChangeAspect="1" noChangeArrowheads="1"/>
          </p:cNvPicPr>
          <p:nvPr/>
        </p:nvPicPr>
        <p:blipFill>
          <a:blip r:embed="rId2" cstate="print"/>
          <a:srcRect/>
          <a:stretch>
            <a:fillRect/>
          </a:stretch>
        </p:blipFill>
        <p:spPr bwMode="auto">
          <a:xfrm>
            <a:off x="3810000" y="1447800"/>
            <a:ext cx="4432300" cy="3733800"/>
          </a:xfrm>
          <a:prstGeom prst="rect">
            <a:avLst/>
          </a:prstGeom>
          <a:noFill/>
          <a:ln w="9525">
            <a:noFill/>
            <a:miter lim="800000"/>
            <a:headEnd/>
            <a:tailEnd/>
          </a:ln>
        </p:spPr>
      </p:pic>
      <p:sp>
        <p:nvSpPr>
          <p:cNvPr id="131077" name="Rectangle 5"/>
          <p:cNvSpPr>
            <a:spLocks noChangeArrowheads="1"/>
          </p:cNvSpPr>
          <p:nvPr/>
        </p:nvSpPr>
        <p:spPr bwMode="auto">
          <a:xfrm>
            <a:off x="2286000" y="6019800"/>
            <a:ext cx="4548188" cy="244475"/>
          </a:xfrm>
          <a:prstGeom prst="rect">
            <a:avLst/>
          </a:prstGeom>
          <a:noFill/>
          <a:ln w="9525">
            <a:noFill/>
            <a:miter lim="800000"/>
            <a:headEnd/>
            <a:tailEnd/>
          </a:ln>
          <a:effectLst/>
        </p:spPr>
        <p:txBody>
          <a:bodyPr wrap="none">
            <a:spAutoFit/>
          </a:bodyPr>
          <a:lstStyle/>
          <a:p>
            <a:r>
              <a:rPr lang="en-US" sz="1000"/>
              <a:t>© Courtesy of Leonard Crowley, M.D./University of Minnesota Medical School</a:t>
            </a:r>
          </a:p>
        </p:txBody>
      </p:sp>
      <p:sp>
        <p:nvSpPr>
          <p:cNvPr id="5" name="TextBox 4"/>
          <p:cNvSpPr txBox="1"/>
          <p:nvPr/>
        </p:nvSpPr>
        <p:spPr>
          <a:xfrm>
            <a:off x="152400" y="609600"/>
            <a:ext cx="11089466" cy="584775"/>
          </a:xfrm>
          <a:prstGeom prst="rect">
            <a:avLst/>
          </a:prstGeom>
          <a:noFill/>
        </p:spPr>
        <p:txBody>
          <a:bodyPr wrap="square" rtlCol="0">
            <a:spAutoFit/>
          </a:bodyPr>
          <a:lstStyle/>
          <a:p>
            <a:r>
              <a:rPr lang="en-US" sz="3200" dirty="0" smtClean="0"/>
              <a:t>Use of radiopaque oil to highlight the bronchial tree</a:t>
            </a:r>
            <a:endParaRPr lang="en-US" sz="3200" dirty="0"/>
          </a:p>
        </p:txBody>
      </p:sp>
      <p:pic>
        <p:nvPicPr>
          <p:cNvPr id="6" name="Picture 5" descr="BRONCHIAL.jpg"/>
          <p:cNvPicPr>
            <a:picLocks noChangeAspect="1"/>
          </p:cNvPicPr>
          <p:nvPr/>
        </p:nvPicPr>
        <p:blipFill>
          <a:blip r:embed="rId3" cstate="print"/>
          <a:stretch>
            <a:fillRect/>
          </a:stretch>
        </p:blipFill>
        <p:spPr>
          <a:xfrm>
            <a:off x="228600" y="1752590"/>
            <a:ext cx="2667000" cy="258365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b="1" dirty="0" smtClean="0"/>
              <a:t>Fluoroscopy</a:t>
            </a:r>
            <a:endParaRPr lang="en-US" b="1" dirty="0"/>
          </a:p>
        </p:txBody>
      </p:sp>
      <p:sp>
        <p:nvSpPr>
          <p:cNvPr id="3" name="Content Placeholder 2"/>
          <p:cNvSpPr>
            <a:spLocks noGrp="1"/>
          </p:cNvSpPr>
          <p:nvPr>
            <p:ph idx="1"/>
          </p:nvPr>
        </p:nvSpPr>
        <p:spPr>
          <a:xfrm>
            <a:off x="457200" y="990600"/>
            <a:ext cx="8229600" cy="5410200"/>
          </a:xfrm>
        </p:spPr>
        <p:txBody>
          <a:bodyPr/>
          <a:lstStyle/>
          <a:p>
            <a:pPr>
              <a:buNone/>
            </a:pPr>
            <a:r>
              <a:rPr lang="en-US" dirty="0" smtClean="0"/>
              <a:t>    </a:t>
            </a:r>
            <a:r>
              <a:rPr lang="en-US" sz="3600" dirty="0" smtClean="0"/>
              <a:t>A continuous x-ray beam is used to produce images of moving structures or objects. Fluoroscopy is most often used with contrast agents (</a:t>
            </a:r>
            <a:r>
              <a:rPr lang="en-US" sz="3600" dirty="0" err="1" smtClean="0"/>
              <a:t>eg</a:t>
            </a:r>
            <a:r>
              <a:rPr lang="en-US" sz="3600" dirty="0" smtClean="0"/>
              <a:t>, in swallowing studies or coronary artery catheterization) or during medical procedures to guide placement of a lead, catheter.  </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228600"/>
            <a:ext cx="8229600" cy="609600"/>
          </a:xfrm>
        </p:spPr>
        <p:txBody>
          <a:bodyPr>
            <a:normAutofit fontScale="90000"/>
          </a:bodyPr>
          <a:lstStyle/>
          <a:p>
            <a:pPr>
              <a:spcBef>
                <a:spcPts val="900"/>
              </a:spcBef>
              <a:spcAft>
                <a:spcPts val="600"/>
              </a:spcAft>
            </a:pPr>
            <a:r>
              <a:rPr lang="en-US" dirty="0" smtClean="0"/>
              <a:t>Computed tomographic (CT) scans</a:t>
            </a:r>
            <a:br>
              <a:rPr lang="en-US" dirty="0" smtClean="0"/>
            </a:br>
            <a:endParaRPr lang="en-US" dirty="0" smtClean="0">
              <a:solidFill>
                <a:schemeClr val="tx1"/>
              </a:solidFill>
            </a:endParaRPr>
          </a:p>
        </p:txBody>
      </p:sp>
      <p:sp>
        <p:nvSpPr>
          <p:cNvPr id="120835" name="Rectangle 3"/>
          <p:cNvSpPr>
            <a:spLocks noGrp="1" noChangeArrowheads="1"/>
          </p:cNvSpPr>
          <p:nvPr>
            <p:ph type="body" idx="1"/>
          </p:nvPr>
        </p:nvSpPr>
        <p:spPr>
          <a:xfrm>
            <a:off x="152400" y="609600"/>
            <a:ext cx="8839200" cy="6248400"/>
          </a:xfrm>
        </p:spPr>
        <p:txBody>
          <a:bodyPr/>
          <a:lstStyle/>
          <a:p>
            <a:pPr lvl="1"/>
            <a:r>
              <a:rPr lang="en-US" dirty="0" smtClean="0"/>
              <a:t>Principle: radiation detectors record amount of X-rays or ionizing radiation absorbed by body and feed data into a computer that reconstructs the data into an image</a:t>
            </a:r>
          </a:p>
          <a:p>
            <a:pPr lvl="1"/>
            <a:r>
              <a:rPr lang="en-US" dirty="0" smtClean="0"/>
              <a:t>Radiopaque and radiolucent tissues appear white and dark as in a conventional x-ray</a:t>
            </a:r>
          </a:p>
          <a:p>
            <a:pPr lvl="1"/>
            <a:r>
              <a:rPr lang="en-US" dirty="0" smtClean="0"/>
              <a:t>Individual organs sharply demarcated by planes of fat that appear dark because of its low density</a:t>
            </a:r>
          </a:p>
          <a:p>
            <a:pPr lvl="1"/>
            <a:r>
              <a:rPr lang="en-US" dirty="0" smtClean="0"/>
              <a:t>Delivers higher dose of ionizing radiation than x-ray</a:t>
            </a:r>
          </a:p>
          <a:p>
            <a:pPr lvl="1"/>
            <a:r>
              <a:rPr lang="en-US" dirty="0" smtClean="0"/>
              <a:t>Just as with the standard X-ray</a:t>
            </a:r>
          </a:p>
          <a:p>
            <a:pPr lvl="1">
              <a:buNone/>
            </a:pPr>
            <a:r>
              <a:rPr lang="en-US" dirty="0"/>
              <a:t> </a:t>
            </a:r>
            <a:r>
              <a:rPr lang="en-US" dirty="0" smtClean="0"/>
              <a:t>  the film can be enhanced with the</a:t>
            </a:r>
          </a:p>
          <a:p>
            <a:pPr lvl="1">
              <a:buNone/>
            </a:pPr>
            <a:r>
              <a:rPr lang="en-US" dirty="0"/>
              <a:t> </a:t>
            </a:r>
            <a:r>
              <a:rPr lang="en-US" dirty="0" smtClean="0"/>
              <a:t>  introduction of a contrast agent</a:t>
            </a:r>
          </a:p>
        </p:txBody>
      </p:sp>
      <p:pic>
        <p:nvPicPr>
          <p:cNvPr id="4" name="Picture 3" descr="CT_scan_3.jpg"/>
          <p:cNvPicPr>
            <a:picLocks noChangeAspect="1"/>
          </p:cNvPicPr>
          <p:nvPr/>
        </p:nvPicPr>
        <p:blipFill>
          <a:blip r:embed="rId2" cstate="print"/>
          <a:stretch>
            <a:fillRect/>
          </a:stretch>
        </p:blipFill>
        <p:spPr>
          <a:xfrm>
            <a:off x="6172200" y="4724400"/>
            <a:ext cx="3581400" cy="2133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body" idx="1"/>
          </p:nvPr>
        </p:nvSpPr>
        <p:spPr>
          <a:xfrm>
            <a:off x="914400" y="5715000"/>
            <a:ext cx="6781800" cy="411163"/>
          </a:xfrm>
        </p:spPr>
        <p:txBody>
          <a:bodyPr/>
          <a:lstStyle/>
          <a:p>
            <a:pPr lvl="3">
              <a:lnSpc>
                <a:spcPct val="90000"/>
              </a:lnSpc>
              <a:spcBef>
                <a:spcPts val="1200"/>
              </a:spcBef>
              <a:spcAft>
                <a:spcPts val="300"/>
              </a:spcAft>
              <a:buFontTx/>
              <a:buNone/>
            </a:pPr>
            <a:r>
              <a:rPr lang="en-US" b="1" i="1" smtClean="0">
                <a:latin typeface="Times New Roman" pitchFamily="-96" charset="0"/>
              </a:rPr>
              <a:t>Computed tomographic scan, CT scan</a:t>
            </a:r>
          </a:p>
        </p:txBody>
      </p:sp>
      <p:pic>
        <p:nvPicPr>
          <p:cNvPr id="135172" name="Picture 3" descr="\\Buddha\users\AmyFlagg\Crowley\42317_Crowley_PPT_Images\41442_CH01_Fig_01_08.jpg"/>
          <p:cNvPicPr>
            <a:picLocks noChangeAspect="1" noChangeArrowheads="1"/>
          </p:cNvPicPr>
          <p:nvPr/>
        </p:nvPicPr>
        <p:blipFill>
          <a:blip r:embed="rId2" cstate="print"/>
          <a:srcRect/>
          <a:stretch>
            <a:fillRect/>
          </a:stretch>
        </p:blipFill>
        <p:spPr bwMode="auto">
          <a:xfrm>
            <a:off x="1676400" y="304800"/>
            <a:ext cx="5638800" cy="5111750"/>
          </a:xfrm>
          <a:prstGeom prst="rect">
            <a:avLst/>
          </a:prstGeom>
          <a:noFill/>
          <a:ln w="9525">
            <a:noFill/>
            <a:miter lim="800000"/>
            <a:headEnd/>
            <a:tailEnd/>
          </a:ln>
        </p:spPr>
      </p:pic>
      <p:sp>
        <p:nvSpPr>
          <p:cNvPr id="135173" name="Rectangle 5"/>
          <p:cNvSpPr>
            <a:spLocks noChangeArrowheads="1"/>
          </p:cNvSpPr>
          <p:nvPr/>
        </p:nvSpPr>
        <p:spPr bwMode="auto">
          <a:xfrm>
            <a:off x="2057400" y="6172200"/>
            <a:ext cx="4548188" cy="244475"/>
          </a:xfrm>
          <a:prstGeom prst="rect">
            <a:avLst/>
          </a:prstGeom>
          <a:noFill/>
          <a:ln w="9525">
            <a:noFill/>
            <a:miter lim="800000"/>
            <a:headEnd/>
            <a:tailEnd/>
          </a:ln>
          <a:effectLst/>
        </p:spPr>
        <p:txBody>
          <a:bodyPr wrap="none">
            <a:spAutoFit/>
          </a:bodyPr>
          <a:lstStyle/>
          <a:p>
            <a:r>
              <a:rPr lang="en-US" sz="1000"/>
              <a:t>© Courtesy of Leonard Crowley, M.D./University of Minnesota Medical School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4724400" cy="838200"/>
          </a:xfrm>
        </p:spPr>
        <p:txBody>
          <a:bodyPr>
            <a:normAutofit/>
          </a:bodyPr>
          <a:lstStyle/>
          <a:p>
            <a:r>
              <a:rPr lang="en-US" dirty="0" smtClean="0"/>
              <a:t>CT Scan</a:t>
            </a:r>
            <a:endParaRPr lang="en-US" dirty="0"/>
          </a:p>
        </p:txBody>
      </p:sp>
      <p:pic>
        <p:nvPicPr>
          <p:cNvPr id="4" name="Content Placeholder 3" descr="computed_tomography_ct_scan.jpg"/>
          <p:cNvPicPr>
            <a:picLocks noGrp="1" noChangeAspect="1"/>
          </p:cNvPicPr>
          <p:nvPr>
            <p:ph idx="1"/>
          </p:nvPr>
        </p:nvPicPr>
        <p:blipFill>
          <a:blip r:embed="rId2" cstate="print"/>
          <a:stretch>
            <a:fillRect/>
          </a:stretch>
        </p:blipFill>
        <p:spPr>
          <a:xfrm>
            <a:off x="0" y="838200"/>
            <a:ext cx="5905500" cy="5905500"/>
          </a:xfrm>
        </p:spPr>
      </p:pic>
      <p:pic>
        <p:nvPicPr>
          <p:cNvPr id="5" name="Picture 4" descr="CT_Abdomen_Ser3.jpg"/>
          <p:cNvPicPr>
            <a:picLocks noChangeAspect="1"/>
          </p:cNvPicPr>
          <p:nvPr/>
        </p:nvPicPr>
        <p:blipFill>
          <a:blip r:embed="rId3" cstate="print"/>
          <a:stretch>
            <a:fillRect/>
          </a:stretch>
        </p:blipFill>
        <p:spPr>
          <a:xfrm>
            <a:off x="5358384" y="0"/>
            <a:ext cx="3785616" cy="378561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Xenon CT</a:t>
            </a:r>
            <a:endParaRPr lang="en-US" dirty="0"/>
          </a:p>
        </p:txBody>
      </p:sp>
      <p:sp>
        <p:nvSpPr>
          <p:cNvPr id="3" name="Content Placeholder 2"/>
          <p:cNvSpPr>
            <a:spLocks noGrp="1"/>
          </p:cNvSpPr>
          <p:nvPr>
            <p:ph idx="1"/>
          </p:nvPr>
        </p:nvSpPr>
        <p:spPr>
          <a:xfrm>
            <a:off x="228600" y="609600"/>
            <a:ext cx="8686800" cy="6096000"/>
          </a:xfrm>
        </p:spPr>
        <p:txBody>
          <a:bodyPr>
            <a:normAutofit fontScale="92500"/>
          </a:bodyPr>
          <a:lstStyle/>
          <a:p>
            <a:r>
              <a:rPr lang="en-US" sz="2800" dirty="0" smtClean="0"/>
              <a:t>A CT scan in which Xenon gas has been introduced into the patient</a:t>
            </a:r>
          </a:p>
          <a:p>
            <a:r>
              <a:rPr lang="en-US" sz="2800" dirty="0" smtClean="0"/>
              <a:t>Xenon gas is inhaled </a:t>
            </a:r>
            <a:r>
              <a:rPr lang="en-US" sz="2800" dirty="0" smtClean="0"/>
              <a:t>in a 28% mixture with room air – </a:t>
            </a:r>
            <a:r>
              <a:rPr lang="en-US" sz="2800" dirty="0" smtClean="0"/>
              <a:t>it quickly enters the blood stream distributing to body tissues with in accordance with blood flow</a:t>
            </a:r>
          </a:p>
          <a:p>
            <a:r>
              <a:rPr lang="en-US" sz="2800" dirty="0" smtClean="0"/>
              <a:t>Low levels of or absence of Xenon from the area being scanned signifies low </a:t>
            </a:r>
          </a:p>
          <a:p>
            <a:pPr>
              <a:buNone/>
            </a:pPr>
            <a:r>
              <a:rPr lang="en-US" sz="2800" dirty="0"/>
              <a:t> </a:t>
            </a:r>
            <a:r>
              <a:rPr lang="en-US" sz="2800" dirty="0" smtClean="0"/>
              <a:t>   or no blood </a:t>
            </a:r>
            <a:r>
              <a:rPr lang="en-US" sz="2800" dirty="0" smtClean="0"/>
              <a:t>flow</a:t>
            </a:r>
          </a:p>
          <a:p>
            <a:pPr>
              <a:buNone/>
            </a:pPr>
            <a:endParaRPr lang="en-US" sz="2800" dirty="0" smtClean="0"/>
          </a:p>
          <a:p>
            <a:pPr>
              <a:buNone/>
            </a:pPr>
            <a:endParaRPr lang="en-US" sz="2400" dirty="0" smtClean="0"/>
          </a:p>
          <a:p>
            <a:pPr>
              <a:buNone/>
            </a:pPr>
            <a:endParaRPr lang="en-US" sz="2400" dirty="0" smtClean="0"/>
          </a:p>
          <a:p>
            <a:pPr>
              <a:buNone/>
            </a:pPr>
            <a:endParaRPr lang="en-US" sz="2400" dirty="0" smtClean="0"/>
          </a:p>
          <a:p>
            <a:pPr>
              <a:buNone/>
            </a:pPr>
            <a:r>
              <a:rPr lang="en-US" sz="2400" dirty="0" smtClean="0"/>
              <a:t>The </a:t>
            </a:r>
            <a:r>
              <a:rPr lang="en-US" sz="2400" dirty="0" smtClean="0"/>
              <a:t>Xenon gas is stable non radioactive Xenon. It acts as a contrast agent because of its high atomic number (54), similar to Iodine (53).</a:t>
            </a:r>
            <a:endParaRPr lang="en-US" sz="2400" dirty="0"/>
          </a:p>
        </p:txBody>
      </p:sp>
      <p:pic>
        <p:nvPicPr>
          <p:cNvPr id="4" name="Picture 3" descr="Xenon CT.jpg"/>
          <p:cNvPicPr>
            <a:picLocks noChangeAspect="1"/>
          </p:cNvPicPr>
          <p:nvPr/>
        </p:nvPicPr>
        <p:blipFill>
          <a:blip r:embed="rId2" cstate="print"/>
          <a:stretch>
            <a:fillRect/>
          </a:stretch>
        </p:blipFill>
        <p:spPr>
          <a:xfrm>
            <a:off x="3886200" y="3124200"/>
            <a:ext cx="3991356" cy="279025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57200" y="274638"/>
            <a:ext cx="8229600" cy="715962"/>
          </a:xfrm>
        </p:spPr>
        <p:txBody>
          <a:bodyPr>
            <a:normAutofit fontScale="90000"/>
          </a:bodyPr>
          <a:lstStyle/>
          <a:p>
            <a:pPr>
              <a:spcBef>
                <a:spcPts val="900"/>
              </a:spcBef>
              <a:spcAft>
                <a:spcPts val="600"/>
              </a:spcAft>
            </a:pPr>
            <a:r>
              <a:rPr lang="en-US" b="1" dirty="0" smtClean="0"/>
              <a:t>Magnetic resonance imaging (MRI)</a:t>
            </a:r>
            <a:br>
              <a:rPr lang="en-US" b="1" dirty="0" smtClean="0"/>
            </a:br>
            <a:endParaRPr lang="en-US" b="1" dirty="0" smtClean="0">
              <a:solidFill>
                <a:schemeClr val="tx1"/>
              </a:solidFill>
            </a:endParaRPr>
          </a:p>
        </p:txBody>
      </p:sp>
      <p:sp>
        <p:nvSpPr>
          <p:cNvPr id="122883" name="Rectangle 3"/>
          <p:cNvSpPr>
            <a:spLocks noGrp="1" noChangeArrowheads="1"/>
          </p:cNvSpPr>
          <p:nvPr>
            <p:ph type="body" idx="1"/>
          </p:nvPr>
        </p:nvSpPr>
        <p:spPr>
          <a:xfrm>
            <a:off x="0" y="762000"/>
            <a:ext cx="8991600" cy="6096000"/>
          </a:xfrm>
        </p:spPr>
        <p:txBody>
          <a:bodyPr>
            <a:noAutofit/>
          </a:bodyPr>
          <a:lstStyle/>
          <a:p>
            <a:pPr lvl="1">
              <a:buNone/>
            </a:pPr>
            <a:r>
              <a:rPr lang="en-US" dirty="0" smtClean="0"/>
              <a:t>    Principle: computer-constructed images of body based on response of hydrogen protons in water molecules when placed in a strong magnetic field</a:t>
            </a:r>
          </a:p>
          <a:p>
            <a:pPr lvl="2"/>
            <a:r>
              <a:rPr lang="en-US" sz="2800" dirty="0" smtClean="0"/>
              <a:t>Protons align in the direction of the magnetic field</a:t>
            </a:r>
          </a:p>
          <a:p>
            <a:pPr lvl="2"/>
            <a:r>
              <a:rPr lang="en-US" sz="2800" dirty="0" smtClean="0"/>
              <a:t>Protons are temporarily dislodged and wobble when radiofrequency waves are directed at them</a:t>
            </a:r>
          </a:p>
          <a:p>
            <a:pPr lvl="2"/>
            <a:r>
              <a:rPr lang="en-US" sz="2800" dirty="0" smtClean="0"/>
              <a:t>Protons emit a measurable signal (resonance) that can be used to construct images</a:t>
            </a:r>
          </a:p>
          <a:p>
            <a:pPr lvl="2"/>
            <a:r>
              <a:rPr lang="en-US" sz="2800" dirty="0" smtClean="0"/>
              <a:t>Intensity of resonance depends on water content of tissues, strength and duration of radiofrequency pulse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RI 2.jpg"/>
          <p:cNvPicPr>
            <a:picLocks noChangeAspect="1"/>
          </p:cNvPicPr>
          <p:nvPr/>
        </p:nvPicPr>
        <p:blipFill>
          <a:blip r:embed="rId2" cstate="print"/>
          <a:stretch>
            <a:fillRect/>
          </a:stretch>
        </p:blipFill>
        <p:spPr>
          <a:xfrm>
            <a:off x="6400800" y="304800"/>
            <a:ext cx="2456688" cy="3236976"/>
          </a:xfrm>
          <a:prstGeom prst="rect">
            <a:avLst/>
          </a:prstGeom>
        </p:spPr>
      </p:pic>
      <p:pic>
        <p:nvPicPr>
          <p:cNvPr id="6" name="Picture 5" descr="MRI 3.jpg"/>
          <p:cNvPicPr>
            <a:picLocks noChangeAspect="1"/>
          </p:cNvPicPr>
          <p:nvPr/>
        </p:nvPicPr>
        <p:blipFill>
          <a:blip r:embed="rId3" cstate="print"/>
          <a:stretch>
            <a:fillRect/>
          </a:stretch>
        </p:blipFill>
        <p:spPr>
          <a:xfrm>
            <a:off x="381000" y="3535680"/>
            <a:ext cx="4152900" cy="3322320"/>
          </a:xfrm>
          <a:prstGeom prst="rect">
            <a:avLst/>
          </a:prstGeom>
        </p:spPr>
      </p:pic>
      <p:pic>
        <p:nvPicPr>
          <p:cNvPr id="7" name="Picture 6" descr="MRI of Knee.jpg"/>
          <p:cNvPicPr>
            <a:picLocks noChangeAspect="1"/>
          </p:cNvPicPr>
          <p:nvPr/>
        </p:nvPicPr>
        <p:blipFill>
          <a:blip r:embed="rId4" cstate="print"/>
          <a:stretch>
            <a:fillRect/>
          </a:stretch>
        </p:blipFill>
        <p:spPr>
          <a:xfrm>
            <a:off x="6096000" y="3962400"/>
            <a:ext cx="2880360" cy="2880360"/>
          </a:xfrm>
          <a:prstGeom prst="rect">
            <a:avLst/>
          </a:prstGeom>
        </p:spPr>
      </p:pic>
      <p:pic>
        <p:nvPicPr>
          <p:cNvPr id="9" name="Content Placeholder 8" descr="MRI 5.gif"/>
          <p:cNvPicPr>
            <a:picLocks noGrp="1" noChangeAspect="1"/>
          </p:cNvPicPr>
          <p:nvPr>
            <p:ph idx="1"/>
          </p:nvPr>
        </p:nvPicPr>
        <p:blipFill>
          <a:blip r:embed="rId5" cstate="print"/>
          <a:stretch>
            <a:fillRect/>
          </a:stretch>
        </p:blipFill>
        <p:spPr>
          <a:xfrm>
            <a:off x="152401" y="0"/>
            <a:ext cx="5486399" cy="35433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normAutofit fontScale="90000"/>
          </a:bodyPr>
          <a:lstStyle/>
          <a:p>
            <a:pPr>
              <a:spcBef>
                <a:spcPts val="900"/>
              </a:spcBef>
              <a:spcAft>
                <a:spcPts val="600"/>
              </a:spcAft>
            </a:pPr>
            <a:r>
              <a:rPr lang="en-US" sz="4900" b="1" dirty="0" smtClean="0"/>
              <a:t>MRI: advantages over CT scan</a:t>
            </a:r>
            <a:r>
              <a:rPr lang="en-US" dirty="0" smtClean="0"/>
              <a:t/>
            </a:r>
            <a:br>
              <a:rPr lang="en-US" dirty="0" smtClean="0"/>
            </a:br>
            <a:endParaRPr lang="en-US" dirty="0" smtClean="0">
              <a:solidFill>
                <a:schemeClr val="tx1"/>
              </a:solidFill>
            </a:endParaRPr>
          </a:p>
        </p:txBody>
      </p:sp>
      <p:sp>
        <p:nvSpPr>
          <p:cNvPr id="123907" name="Rectangle 3"/>
          <p:cNvSpPr>
            <a:spLocks noGrp="1" noChangeArrowheads="1"/>
          </p:cNvSpPr>
          <p:nvPr>
            <p:ph type="body" idx="1"/>
          </p:nvPr>
        </p:nvSpPr>
        <p:spPr>
          <a:xfrm>
            <a:off x="304800" y="1219200"/>
            <a:ext cx="8534400" cy="5410200"/>
          </a:xfrm>
        </p:spPr>
        <p:txBody>
          <a:bodyPr/>
          <a:lstStyle/>
          <a:p>
            <a:pPr lvl="1"/>
            <a:r>
              <a:rPr lang="en-US" sz="2400" dirty="0" smtClean="0"/>
              <a:t>Does not use ionizing radiation</a:t>
            </a:r>
          </a:p>
          <a:p>
            <a:pPr lvl="1"/>
            <a:r>
              <a:rPr lang="en-US" sz="2400" dirty="0" smtClean="0"/>
              <a:t>Can detect abnormalities in tissues surrounded by bone, such as spinal cord, orbit, skull</a:t>
            </a:r>
          </a:p>
          <a:p>
            <a:pPr lvl="1"/>
            <a:r>
              <a:rPr lang="en-US" sz="2400" dirty="0" smtClean="0"/>
              <a:t>Bone interferes with scanning because of its density but does not produce an image in MRI because of its low water content</a:t>
            </a:r>
          </a:p>
          <a:p>
            <a:r>
              <a:rPr lang="en-US" sz="2800" dirty="0" smtClean="0"/>
              <a:t>Uses</a:t>
            </a:r>
          </a:p>
          <a:p>
            <a:pPr lvl="1"/>
            <a:r>
              <a:rPr lang="en-US" sz="2400" dirty="0" smtClean="0"/>
              <a:t>Multiple sclerosis</a:t>
            </a:r>
          </a:p>
          <a:p>
            <a:pPr lvl="1"/>
            <a:r>
              <a:rPr lang="en-US" sz="2400" dirty="0" smtClean="0"/>
              <a:t>Superior to mammography in detecting breast cancer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Claustrophobia and discomfort</a:t>
            </a:r>
            <a:br>
              <a:rPr lang="en-US" b="1" dirty="0" smtClean="0"/>
            </a:br>
            <a:endParaRPr lang="en-US" dirty="0"/>
          </a:p>
        </p:txBody>
      </p:sp>
      <p:sp>
        <p:nvSpPr>
          <p:cNvPr id="3" name="Content Placeholder 2"/>
          <p:cNvSpPr>
            <a:spLocks noGrp="1"/>
          </p:cNvSpPr>
          <p:nvPr>
            <p:ph idx="1"/>
          </p:nvPr>
        </p:nvSpPr>
        <p:spPr>
          <a:xfrm>
            <a:off x="228600" y="838200"/>
            <a:ext cx="8458200" cy="5867400"/>
          </a:xfrm>
        </p:spPr>
        <p:txBody>
          <a:bodyPr>
            <a:normAutofit fontScale="92500" lnSpcReduction="20000"/>
          </a:bodyPr>
          <a:lstStyle/>
          <a:p>
            <a:pPr>
              <a:buNone/>
            </a:pPr>
            <a:r>
              <a:rPr lang="en-US" dirty="0" smtClean="0"/>
              <a:t>     Due to the construction of some MRI scanners, they can be potentially unpleasant to lie in. Older models of closed bore MRI systems feature a fairly long tube or tunnel. The part of the body being imaged must lie at the center of the magnet, which is at the absolute center of the tunnel. Because scan times on these older scanners may be long (occasionally up to 40 minutes for the entire procedure), people with even mild </a:t>
            </a:r>
            <a:r>
              <a:rPr lang="en-US" dirty="0" smtClean="0">
                <a:hlinkClick r:id="rId2" action="ppaction://hlinkfile" tooltip="Claustrophobia"/>
              </a:rPr>
              <a:t>claustrophobia</a:t>
            </a:r>
            <a:r>
              <a:rPr lang="en-US" dirty="0" smtClean="0"/>
              <a:t> are sometimes unable to tolerate an MRI scan without management. Modern scanners may have larger bores (up to 70 cm) and scan times are shorter. This means that claustrophobia is less of an issue, and many patients now find MRI an innocuous and easily tolerated procedure.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Functional MRI</a:t>
            </a:r>
            <a:endParaRPr lang="en-US" dirty="0"/>
          </a:p>
        </p:txBody>
      </p:sp>
      <p:sp>
        <p:nvSpPr>
          <p:cNvPr id="3" name="Content Placeholder 2"/>
          <p:cNvSpPr>
            <a:spLocks noGrp="1"/>
          </p:cNvSpPr>
          <p:nvPr>
            <p:ph idx="1"/>
          </p:nvPr>
        </p:nvSpPr>
        <p:spPr>
          <a:xfrm>
            <a:off x="152400" y="838200"/>
            <a:ext cx="8763000" cy="5287963"/>
          </a:xfrm>
        </p:spPr>
        <p:txBody>
          <a:bodyPr/>
          <a:lstStyle/>
          <a:p>
            <a:pPr>
              <a:buNone/>
            </a:pPr>
            <a:r>
              <a:rPr lang="en-US" dirty="0" smtClean="0"/>
              <a:t>    a type of specialized MRI scan that measures the hemodynamic response (change in blood flow) related to neural activity in the brain or spinal cord of humans or other animals. It is one of the most recently developed forms of neuroimaging. </a:t>
            </a:r>
            <a:endParaRPr lang="en-US" dirty="0"/>
          </a:p>
        </p:txBody>
      </p:sp>
      <p:pic>
        <p:nvPicPr>
          <p:cNvPr id="4" name="Picture 3" descr="Functional MRI 2.jpg"/>
          <p:cNvPicPr>
            <a:picLocks noChangeAspect="1"/>
          </p:cNvPicPr>
          <p:nvPr/>
        </p:nvPicPr>
        <p:blipFill>
          <a:blip r:embed="rId2" cstate="print"/>
          <a:stretch>
            <a:fillRect/>
          </a:stretch>
        </p:blipFill>
        <p:spPr>
          <a:xfrm>
            <a:off x="2743200" y="3409950"/>
            <a:ext cx="4133850" cy="34480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Functional MRI Principles </a:t>
            </a:r>
            <a:endParaRPr lang="en-US" dirty="0"/>
          </a:p>
        </p:txBody>
      </p:sp>
      <p:sp>
        <p:nvSpPr>
          <p:cNvPr id="3" name="Content Placeholder 2"/>
          <p:cNvSpPr>
            <a:spLocks noGrp="1"/>
          </p:cNvSpPr>
          <p:nvPr>
            <p:ph idx="1"/>
          </p:nvPr>
        </p:nvSpPr>
        <p:spPr>
          <a:xfrm>
            <a:off x="152400" y="838200"/>
            <a:ext cx="8763000" cy="6019800"/>
          </a:xfrm>
        </p:spPr>
        <p:txBody>
          <a:bodyPr>
            <a:normAutofit fontScale="70000" lnSpcReduction="20000"/>
          </a:bodyPr>
          <a:lstStyle/>
          <a:p>
            <a:r>
              <a:rPr lang="en-US" dirty="0" smtClean="0"/>
              <a:t>Blood-oxygen-level dependence (BOLD) is the MRI contrast of blood deoxyhemoglobin, first discovered in 1990 at AT&amp;T Bell Labs</a:t>
            </a:r>
          </a:p>
          <a:p>
            <a:r>
              <a:rPr lang="en-US" dirty="0" smtClean="0"/>
              <a:t>As neurons do not have internal reserves for glucose and oxygen, more neuronal activity requires more glucose and oxygen to be delivered through blood stream rapidly. Through a process called the </a:t>
            </a:r>
            <a:r>
              <a:rPr lang="en-US" u="sng" dirty="0" smtClean="0"/>
              <a:t>hemodynamic response</a:t>
            </a:r>
            <a:r>
              <a:rPr lang="en-US" dirty="0" smtClean="0"/>
              <a:t>, blood releases glucose to neurons at a greater rate than in the area of inactive neurons. It results in a surplus of oxyhemoglobin  in the veins of the area and distinguishable change of the local ratio of oxyhemoglobin to deoxyhemoglobin, the "marker" of BOLD for MRI</a:t>
            </a:r>
          </a:p>
          <a:p>
            <a:endParaRPr lang="en-US" dirty="0" smtClean="0">
              <a:hlinkClick r:id="rId2" action="ppaction://hlinkfile" tooltip="Hemoglobin"/>
            </a:endParaRPr>
          </a:p>
          <a:p>
            <a:r>
              <a:rPr lang="en-US" dirty="0" smtClean="0"/>
              <a:t>Hemoglobin is </a:t>
            </a:r>
            <a:r>
              <a:rPr lang="en-US" b="1" dirty="0" smtClean="0">
                <a:solidFill>
                  <a:srgbClr val="FF0000"/>
                </a:solidFill>
              </a:rPr>
              <a:t>diamagnetic</a:t>
            </a:r>
            <a:r>
              <a:rPr lang="en-US" dirty="0" smtClean="0"/>
              <a:t> when oxygenated (oxyhemoglobin) but </a:t>
            </a:r>
            <a:r>
              <a:rPr lang="en-US" b="1" dirty="0" smtClean="0">
                <a:solidFill>
                  <a:srgbClr val="FF0000"/>
                </a:solidFill>
              </a:rPr>
              <a:t>paramagnetic</a:t>
            </a:r>
            <a:r>
              <a:rPr lang="en-US" dirty="0" smtClean="0"/>
              <a:t> when deoxygenated (deoxyhemoglobin).</a:t>
            </a:r>
            <a:r>
              <a:rPr lang="en-US" baseline="30000" dirty="0" smtClean="0"/>
              <a:t> </a:t>
            </a:r>
            <a:r>
              <a:rPr lang="en-US" dirty="0" smtClean="0"/>
              <a:t> The (MR) signal of blood is therefore slightly different depending on the level of oxygenation.</a:t>
            </a:r>
          </a:p>
          <a:p>
            <a:endParaRPr lang="en-US" dirty="0" smtClean="0"/>
          </a:p>
          <a:p>
            <a:r>
              <a:rPr lang="en-US" b="1" dirty="0" smtClean="0">
                <a:solidFill>
                  <a:srgbClr val="FF0000"/>
                </a:solidFill>
              </a:rPr>
              <a:t>Diamagnetism</a:t>
            </a:r>
            <a:r>
              <a:rPr lang="en-US" dirty="0" smtClean="0"/>
              <a:t> is the property of an object which causes it to create a magnetic field in opposition to an externally applied magnetic field, thus causing a repulsive effect whereas in </a:t>
            </a:r>
            <a:r>
              <a:rPr lang="en-US" b="1" dirty="0" smtClean="0">
                <a:solidFill>
                  <a:srgbClr val="FF0000"/>
                </a:solidFill>
              </a:rPr>
              <a:t>paramagnetism</a:t>
            </a:r>
            <a:r>
              <a:rPr lang="en-US" dirty="0" smtClean="0"/>
              <a:t> objects are attracted to the magnetic field. </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Dynamic Spatial Reconstruction</a:t>
            </a:r>
            <a:endParaRPr lang="en-US" dirty="0"/>
          </a:p>
        </p:txBody>
      </p:sp>
      <p:sp>
        <p:nvSpPr>
          <p:cNvPr id="3" name="Content Placeholder 2"/>
          <p:cNvSpPr>
            <a:spLocks noGrp="1"/>
          </p:cNvSpPr>
          <p:nvPr>
            <p:ph idx="1"/>
          </p:nvPr>
        </p:nvSpPr>
        <p:spPr>
          <a:xfrm>
            <a:off x="304800" y="990600"/>
            <a:ext cx="8534400" cy="5486400"/>
          </a:xfrm>
        </p:spPr>
        <p:txBody>
          <a:bodyPr>
            <a:normAutofit/>
          </a:bodyPr>
          <a:lstStyle/>
          <a:p>
            <a:r>
              <a:rPr lang="en-US" dirty="0" smtClean="0"/>
              <a:t>Principle:  uses ultrafast CT scanners to provide three-dimensional images of body organs from any angle, and </a:t>
            </a:r>
            <a:r>
              <a:rPr lang="en-US" i="1" u="sng" dirty="0" smtClean="0"/>
              <a:t>scrutinize their movements </a:t>
            </a:r>
            <a:r>
              <a:rPr lang="en-US" dirty="0" smtClean="0"/>
              <a:t>and changes in internal volumes and normal speed, in slow motion, and at a specific movement. </a:t>
            </a:r>
          </a:p>
          <a:p>
            <a:r>
              <a:rPr lang="en-US" dirty="0" smtClean="0"/>
              <a:t>Greatest value- </a:t>
            </a:r>
            <a:r>
              <a:rPr lang="en-US" b="1" dirty="0" smtClean="0"/>
              <a:t>visualize the heart beating and blood flowing through blood vessels</a:t>
            </a:r>
          </a:p>
          <a:p>
            <a:r>
              <a:rPr lang="en-US" dirty="0" smtClean="0"/>
              <a:t>Allows clinicians to evaluate heart defects, constricted or blocked blood vessels, and status of coronary bypass grafts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a:normAutofit fontScale="90000"/>
          </a:bodyPr>
          <a:lstStyle/>
          <a:p>
            <a:r>
              <a:rPr lang="en-US" sz="4900" b="1" dirty="0" smtClean="0"/>
              <a:t>Digital Subtraction Angiography</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a:buNone/>
            </a:pPr>
            <a:r>
              <a:rPr lang="en-US" dirty="0" smtClean="0"/>
              <a:t>    A technique used in interventional radiology to clearly visualize blood vessels in a bony or dense soft tissue environment. Images are produced using contrast medium by subtracting a 'pre-contrast image' or the </a:t>
            </a:r>
            <a:r>
              <a:rPr lang="en-US" i="1" dirty="0" smtClean="0"/>
              <a:t>mask</a:t>
            </a:r>
            <a:r>
              <a:rPr lang="en-US" dirty="0" smtClean="0"/>
              <a:t> from later images, once the contrast medium has been introduced into a structure. Hence the term 'digital </a:t>
            </a:r>
            <a:r>
              <a:rPr lang="en-US" i="1" dirty="0" smtClean="0"/>
              <a:t>subtraction</a:t>
            </a:r>
            <a:r>
              <a:rPr lang="en-US" dirty="0" smtClean="0"/>
              <a:t> angiography'.</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Applications of </a:t>
            </a:r>
            <a:br>
              <a:rPr lang="en-US" b="1" dirty="0" smtClean="0"/>
            </a:br>
            <a:r>
              <a:rPr lang="en-US" b="1" dirty="0" smtClean="0"/>
              <a:t>Digital Subtraction Angiography</a:t>
            </a:r>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t>used to image blood vessels. It is useful in the diagnosis and treatment of:</a:t>
            </a:r>
          </a:p>
          <a:p>
            <a:r>
              <a:rPr lang="en-US" dirty="0" smtClean="0"/>
              <a:t>Arterial and venous occlusions, including carotid artery stenosis, pulmonary embolisms and acute limb ischemia</a:t>
            </a:r>
          </a:p>
          <a:p>
            <a:r>
              <a:rPr lang="en-US" dirty="0" smtClean="0"/>
              <a:t>Arterial stenosis, which is particularly useful for potential renal donors in detecting renal artery stenosis</a:t>
            </a:r>
          </a:p>
          <a:p>
            <a:r>
              <a:rPr lang="en-US" dirty="0" smtClean="0"/>
              <a:t>Cerebral aneurysms and arteriovenous malformations (AVM). </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gital Subraction Angiography.jpg"/>
          <p:cNvPicPr>
            <a:picLocks noGrp="1" noChangeAspect="1"/>
          </p:cNvPicPr>
          <p:nvPr>
            <p:ph idx="1"/>
          </p:nvPr>
        </p:nvPicPr>
        <p:blipFill>
          <a:blip r:embed="rId2" cstate="print"/>
          <a:stretch>
            <a:fillRect/>
          </a:stretch>
        </p:blipFill>
        <p:spPr>
          <a:xfrm>
            <a:off x="0" y="228600"/>
            <a:ext cx="4876800" cy="3438525"/>
          </a:xfrm>
        </p:spPr>
      </p:pic>
      <p:pic>
        <p:nvPicPr>
          <p:cNvPr id="5" name="Picture 4" descr="Digital Subraction Angiography 1.jpg"/>
          <p:cNvPicPr>
            <a:picLocks noChangeAspect="1"/>
          </p:cNvPicPr>
          <p:nvPr/>
        </p:nvPicPr>
        <p:blipFill>
          <a:blip r:embed="rId3" cstate="print"/>
          <a:stretch>
            <a:fillRect/>
          </a:stretch>
        </p:blipFill>
        <p:spPr>
          <a:xfrm>
            <a:off x="4400550" y="2095500"/>
            <a:ext cx="4743450" cy="47625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228600" y="152400"/>
            <a:ext cx="8686800" cy="914400"/>
          </a:xfrm>
        </p:spPr>
        <p:txBody>
          <a:bodyPr>
            <a:normAutofit/>
          </a:bodyPr>
          <a:lstStyle/>
          <a:p>
            <a:pPr>
              <a:spcBef>
                <a:spcPts val="900"/>
              </a:spcBef>
              <a:spcAft>
                <a:spcPts val="600"/>
              </a:spcAft>
            </a:pPr>
            <a:r>
              <a:rPr lang="en-US" b="1" dirty="0" smtClean="0"/>
              <a:t>Positron Emission Tomography (PET)</a:t>
            </a:r>
            <a:endParaRPr lang="en-US" b="1" dirty="0" smtClean="0">
              <a:solidFill>
                <a:schemeClr val="tx1"/>
              </a:solidFill>
            </a:endParaRPr>
          </a:p>
        </p:txBody>
      </p:sp>
      <p:sp>
        <p:nvSpPr>
          <p:cNvPr id="124931" name="Rectangle 3"/>
          <p:cNvSpPr>
            <a:spLocks noGrp="1" noChangeArrowheads="1"/>
          </p:cNvSpPr>
          <p:nvPr>
            <p:ph type="body" idx="1"/>
          </p:nvPr>
        </p:nvSpPr>
        <p:spPr>
          <a:xfrm>
            <a:off x="228600" y="990600"/>
            <a:ext cx="8534400" cy="5364163"/>
          </a:xfrm>
        </p:spPr>
        <p:txBody>
          <a:bodyPr/>
          <a:lstStyle/>
          <a:p>
            <a:pPr>
              <a:buNone/>
            </a:pPr>
            <a:r>
              <a:rPr lang="en-US" dirty="0" smtClean="0"/>
              <a:t>    Principle: </a:t>
            </a:r>
            <a:r>
              <a:rPr lang="en-US" i="1" u="sng" dirty="0" smtClean="0"/>
              <a:t>Measures metabolism of biochemical compounds </a:t>
            </a:r>
            <a:r>
              <a:rPr lang="en-US" dirty="0" smtClean="0"/>
              <a:t>that are labeled with positron-emitting isotopes to measure organ function, example glucose</a:t>
            </a:r>
          </a:p>
          <a:p>
            <a:pPr lvl="1"/>
            <a:r>
              <a:rPr lang="en-US" dirty="0" smtClean="0"/>
              <a:t>Disadvantages</a:t>
            </a:r>
          </a:p>
          <a:p>
            <a:pPr lvl="2"/>
            <a:r>
              <a:rPr lang="en-US" sz="2800" dirty="0" smtClean="0"/>
              <a:t>Very expensive and not widely available</a:t>
            </a:r>
          </a:p>
          <a:p>
            <a:pPr lvl="2"/>
            <a:r>
              <a:rPr lang="en-US" sz="2800" dirty="0" smtClean="0"/>
              <a:t>Requires facilities for incorporating the isotopes into the biochemical compound</a:t>
            </a:r>
          </a:p>
        </p:txBody>
      </p:sp>
      <p:pic>
        <p:nvPicPr>
          <p:cNvPr id="4" name="Picture 3" descr="PET%20scan.jpg"/>
          <p:cNvPicPr>
            <a:picLocks noChangeAspect="1"/>
          </p:cNvPicPr>
          <p:nvPr/>
        </p:nvPicPr>
        <p:blipFill>
          <a:blip r:embed="rId2" cstate="print"/>
          <a:stretch>
            <a:fillRect/>
          </a:stretch>
        </p:blipFill>
        <p:spPr>
          <a:xfrm>
            <a:off x="6477000" y="4660392"/>
            <a:ext cx="2109216" cy="219760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noAutofit/>
          </a:bodyPr>
          <a:lstStyle/>
          <a:p>
            <a:pPr>
              <a:spcBef>
                <a:spcPts val="900"/>
              </a:spcBef>
              <a:spcAft>
                <a:spcPts val="600"/>
              </a:spcAft>
            </a:pPr>
            <a:r>
              <a:rPr lang="en-US" sz="4800" dirty="0" smtClean="0"/>
              <a:t>Uses of PET</a:t>
            </a:r>
            <a:br>
              <a:rPr lang="en-US" sz="4800" dirty="0" smtClean="0"/>
            </a:br>
            <a:endParaRPr lang="en-US" sz="4800" dirty="0" smtClean="0">
              <a:solidFill>
                <a:schemeClr val="tx1"/>
              </a:solidFill>
            </a:endParaRPr>
          </a:p>
        </p:txBody>
      </p:sp>
      <p:sp>
        <p:nvSpPr>
          <p:cNvPr id="125955" name="Rectangle 3"/>
          <p:cNvSpPr>
            <a:spLocks noGrp="1" noChangeArrowheads="1"/>
          </p:cNvSpPr>
          <p:nvPr>
            <p:ph type="body" idx="1"/>
          </p:nvPr>
        </p:nvSpPr>
        <p:spPr>
          <a:xfrm>
            <a:off x="457200" y="1219200"/>
            <a:ext cx="8229600" cy="5486400"/>
          </a:xfrm>
        </p:spPr>
        <p:txBody>
          <a:bodyPr>
            <a:normAutofit/>
          </a:bodyPr>
          <a:lstStyle/>
          <a:p>
            <a:pPr lvl="1">
              <a:lnSpc>
                <a:spcPct val="90000"/>
              </a:lnSpc>
            </a:pPr>
            <a:r>
              <a:rPr lang="en-US" sz="3200" dirty="0" smtClean="0"/>
              <a:t>Assess biochemical functions in brain</a:t>
            </a:r>
          </a:p>
          <a:p>
            <a:pPr lvl="1">
              <a:lnSpc>
                <a:spcPct val="90000"/>
              </a:lnSpc>
            </a:pPr>
            <a:r>
              <a:rPr lang="en-US" sz="3200" dirty="0" smtClean="0"/>
              <a:t>Determine metabolic activities of organ or tissue; specific site in an organ where compound is metabolized</a:t>
            </a:r>
          </a:p>
          <a:p>
            <a:pPr lvl="1">
              <a:lnSpc>
                <a:spcPct val="90000"/>
              </a:lnSpc>
            </a:pPr>
            <a:r>
              <a:rPr lang="en-US" sz="3200" dirty="0" smtClean="0"/>
              <a:t>Evaluate changes in blood flow in heart muscle following a heart attack</a:t>
            </a:r>
          </a:p>
          <a:p>
            <a:pPr lvl="1">
              <a:lnSpc>
                <a:spcPct val="90000"/>
              </a:lnSpc>
            </a:pPr>
            <a:r>
              <a:rPr lang="en-US" sz="3200" dirty="0" smtClean="0"/>
              <a:t>Distinguish benign from a malignant tumor (increased glucose uptake in malignant versus benign tumors)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Positive Emission Tomography</a:t>
            </a:r>
            <a:endParaRPr lang="en-US" b="1" dirty="0"/>
          </a:p>
        </p:txBody>
      </p:sp>
      <p:pic>
        <p:nvPicPr>
          <p:cNvPr id="4" name="Content Placeholder 3" descr="petscan1a.jpg"/>
          <p:cNvPicPr>
            <a:picLocks noGrp="1" noChangeAspect="1"/>
          </p:cNvPicPr>
          <p:nvPr>
            <p:ph idx="1"/>
          </p:nvPr>
        </p:nvPicPr>
        <p:blipFill>
          <a:blip r:embed="rId2" cstate="print"/>
          <a:stretch>
            <a:fillRect/>
          </a:stretch>
        </p:blipFill>
        <p:spPr>
          <a:xfrm>
            <a:off x="2468866" y="1371589"/>
            <a:ext cx="5537835" cy="5456396"/>
          </a:xfrm>
        </p:spPr>
      </p:pic>
      <p:sp>
        <p:nvSpPr>
          <p:cNvPr id="5" name="TextBox 4"/>
          <p:cNvSpPr txBox="1"/>
          <p:nvPr/>
        </p:nvSpPr>
        <p:spPr>
          <a:xfrm>
            <a:off x="0" y="2057400"/>
            <a:ext cx="2569934" cy="461665"/>
          </a:xfrm>
          <a:prstGeom prst="rect">
            <a:avLst/>
          </a:prstGeom>
          <a:noFill/>
        </p:spPr>
        <p:txBody>
          <a:bodyPr wrap="none" rtlCol="0">
            <a:spAutoFit/>
          </a:bodyPr>
          <a:lstStyle/>
          <a:p>
            <a:r>
              <a:rPr lang="en-US" sz="2400" b="1" dirty="0" smtClean="0"/>
              <a:t>Hot tumor in lungs</a:t>
            </a:r>
            <a:endParaRPr lang="en-US" sz="2400" b="1" dirty="0"/>
          </a:p>
        </p:txBody>
      </p:sp>
      <p:cxnSp>
        <p:nvCxnSpPr>
          <p:cNvPr id="7" name="Straight Arrow Connector 6"/>
          <p:cNvCxnSpPr>
            <a:stCxn id="5" idx="3"/>
          </p:cNvCxnSpPr>
          <p:nvPr/>
        </p:nvCxnSpPr>
        <p:spPr>
          <a:xfrm>
            <a:off x="2569934" y="2288233"/>
            <a:ext cx="1621066" cy="607367"/>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8" name="TextBox 7"/>
          <p:cNvSpPr txBox="1"/>
          <p:nvPr/>
        </p:nvSpPr>
        <p:spPr>
          <a:xfrm>
            <a:off x="152400" y="3505200"/>
            <a:ext cx="2376228" cy="1477328"/>
          </a:xfrm>
          <a:prstGeom prst="rect">
            <a:avLst/>
          </a:prstGeom>
          <a:noFill/>
        </p:spPr>
        <p:txBody>
          <a:bodyPr wrap="none" rtlCol="0">
            <a:spAutoFit/>
          </a:bodyPr>
          <a:lstStyle/>
          <a:p>
            <a:r>
              <a:rPr lang="en-US" dirty="0" smtClean="0"/>
              <a:t>Tumor takes up </a:t>
            </a:r>
          </a:p>
          <a:p>
            <a:r>
              <a:rPr lang="en-US" dirty="0" smtClean="0"/>
              <a:t>significant amounts </a:t>
            </a:r>
          </a:p>
          <a:p>
            <a:r>
              <a:rPr lang="en-US" dirty="0" smtClean="0"/>
              <a:t>of glucose – due the</a:t>
            </a:r>
          </a:p>
          <a:p>
            <a:r>
              <a:rPr lang="en-US" dirty="0" smtClean="0"/>
              <a:t>tumor’s high metabolic</a:t>
            </a:r>
          </a:p>
          <a:p>
            <a:r>
              <a:rPr lang="en-US" dirty="0" smtClean="0"/>
              <a:t>rate.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dirty="0" smtClean="0"/>
              <a:t>Ultrasound</a:t>
            </a:r>
            <a:endParaRPr lang="en-US" dirty="0"/>
          </a:p>
        </p:txBody>
      </p:sp>
      <p:sp>
        <p:nvSpPr>
          <p:cNvPr id="3" name="Content Placeholder 2"/>
          <p:cNvSpPr>
            <a:spLocks noGrp="1"/>
          </p:cNvSpPr>
          <p:nvPr>
            <p:ph idx="1"/>
          </p:nvPr>
        </p:nvSpPr>
        <p:spPr>
          <a:xfrm>
            <a:off x="0" y="685800"/>
            <a:ext cx="9144000" cy="6172200"/>
          </a:xfrm>
        </p:spPr>
        <p:txBody>
          <a:bodyPr>
            <a:normAutofit fontScale="92500" lnSpcReduction="20000"/>
          </a:bodyPr>
          <a:lstStyle/>
          <a:p>
            <a:r>
              <a:rPr lang="en-US" sz="2800" dirty="0" smtClean="0"/>
              <a:t>an ultrasound-based diagnostic medical imaging technique used to visualize muscles, tendons, and many internal organs, to capture their size, structure and any pathological lesions with real time tomographic images. </a:t>
            </a:r>
          </a:p>
          <a:p>
            <a:r>
              <a:rPr lang="en-US" sz="2800" dirty="0" smtClean="0"/>
              <a:t>Ultrasonic sound (frequency above human hearing) is sent into the body by a </a:t>
            </a:r>
            <a:r>
              <a:rPr lang="en-US" sz="2800" b="1" dirty="0" smtClean="0">
                <a:solidFill>
                  <a:srgbClr val="FF0000"/>
                </a:solidFill>
              </a:rPr>
              <a:t>transducer </a:t>
            </a:r>
            <a:r>
              <a:rPr lang="en-US" sz="2800" b="1" dirty="0" smtClean="0"/>
              <a:t>-</a:t>
            </a:r>
            <a:r>
              <a:rPr lang="en-US" sz="2800" b="1" dirty="0" smtClean="0">
                <a:solidFill>
                  <a:srgbClr val="FF0000"/>
                </a:solidFill>
              </a:rPr>
              <a:t> </a:t>
            </a:r>
            <a:r>
              <a:rPr lang="en-US" sz="2800" dirty="0" smtClean="0"/>
              <a:t>the rate that the sound echoes back into the </a:t>
            </a:r>
            <a:r>
              <a:rPr lang="en-US" sz="2800" b="1" dirty="0" smtClean="0">
                <a:solidFill>
                  <a:srgbClr val="FF0000"/>
                </a:solidFill>
              </a:rPr>
              <a:t>receiver </a:t>
            </a:r>
            <a:r>
              <a:rPr lang="en-US" sz="2800" dirty="0" smtClean="0"/>
              <a:t>depends on tissue </a:t>
            </a:r>
            <a:r>
              <a:rPr lang="en-US" sz="2400" dirty="0" smtClean="0"/>
              <a:t>densities</a:t>
            </a:r>
          </a:p>
          <a:p>
            <a:endParaRPr lang="en-US" sz="2800" b="1" dirty="0" smtClean="0">
              <a:solidFill>
                <a:srgbClr val="FF0000"/>
              </a:solidFill>
            </a:endParaRPr>
          </a:p>
          <a:p>
            <a:r>
              <a:rPr lang="en-US" sz="2800" dirty="0" smtClean="0"/>
              <a:t>Hertz (cycles per second) – named after the German Physicist </a:t>
            </a:r>
          </a:p>
          <a:p>
            <a:pPr>
              <a:buNone/>
            </a:pPr>
            <a:r>
              <a:rPr lang="en-US" sz="2800" dirty="0" smtClean="0"/>
              <a:t>      Heinrich Hertz</a:t>
            </a:r>
          </a:p>
          <a:p>
            <a:pPr>
              <a:buNone/>
            </a:pPr>
            <a:r>
              <a:rPr lang="en-US" sz="2800" dirty="0" smtClean="0"/>
              <a:t>                                              </a:t>
            </a:r>
          </a:p>
          <a:p>
            <a:pPr>
              <a:buNone/>
            </a:pPr>
            <a:r>
              <a:rPr lang="en-US" sz="2800" dirty="0" smtClean="0"/>
              <a:t>                           Ultrasound range  1 - 20 MHz</a:t>
            </a:r>
          </a:p>
          <a:p>
            <a:pPr>
              <a:buNone/>
            </a:pPr>
            <a:r>
              <a:rPr lang="en-US" sz="2800" dirty="0" smtClean="0"/>
              <a:t>                              MHz – mega (million Hertz)                                    </a:t>
            </a:r>
          </a:p>
          <a:p>
            <a:pPr>
              <a:buNone/>
            </a:pPr>
            <a:r>
              <a:rPr lang="en-US" sz="2800" dirty="0" smtClean="0"/>
              <a:t>                                                                </a:t>
            </a:r>
          </a:p>
          <a:p>
            <a:r>
              <a:rPr lang="en-US" sz="2800" dirty="0" smtClean="0"/>
              <a:t>Human audible range is 20 Hz to 20 KHz (20,000 Hz)</a:t>
            </a:r>
            <a:endParaRPr lang="en-US" sz="2800" dirty="0"/>
          </a:p>
          <a:p>
            <a:r>
              <a:rPr lang="en-US" sz="2800" dirty="0" smtClean="0"/>
              <a:t>The most common use is to view the fetus in-utero</a:t>
            </a:r>
            <a:endParaRPr lang="en-US" sz="2800" dirty="0"/>
          </a:p>
        </p:txBody>
      </p:sp>
      <p:pic>
        <p:nvPicPr>
          <p:cNvPr id="3074" name="Picture 2" descr="C:\Documents and Settings\Owner\Local Settings\Temporary Internet Files\Content.IE5\2HO3A545\dglxasset[3].aspx"/>
          <p:cNvPicPr>
            <a:picLocks noChangeAspect="1" noChangeArrowheads="1"/>
          </p:cNvPicPr>
          <p:nvPr/>
        </p:nvPicPr>
        <p:blipFill>
          <a:blip r:embed="rId2" cstate="print"/>
          <a:srcRect/>
          <a:stretch>
            <a:fillRect/>
          </a:stretch>
        </p:blipFill>
        <p:spPr bwMode="auto">
          <a:xfrm>
            <a:off x="6553200" y="3962400"/>
            <a:ext cx="2058758" cy="1731475"/>
          </a:xfrm>
          <a:prstGeom prst="rect">
            <a:avLst/>
          </a:prstGeom>
          <a:noFill/>
        </p:spPr>
      </p:pic>
      <p:pic>
        <p:nvPicPr>
          <p:cNvPr id="8" name="Picture 7" descr="Ultrasound 5.jpg"/>
          <p:cNvPicPr>
            <a:picLocks noChangeAspect="1"/>
          </p:cNvPicPr>
          <p:nvPr/>
        </p:nvPicPr>
        <p:blipFill>
          <a:blip r:embed="rId3" cstate="print"/>
          <a:stretch>
            <a:fillRect/>
          </a:stretch>
        </p:blipFill>
        <p:spPr>
          <a:xfrm>
            <a:off x="304800" y="4191000"/>
            <a:ext cx="1447810" cy="1452182"/>
          </a:xfrm>
          <a:prstGeom prst="rect">
            <a:avLst/>
          </a:prstGeom>
        </p:spPr>
      </p:pic>
      <p:sp>
        <p:nvSpPr>
          <p:cNvPr id="9" name="TextBox 8"/>
          <p:cNvSpPr txBox="1"/>
          <p:nvPr/>
        </p:nvSpPr>
        <p:spPr>
          <a:xfrm rot="10800000" flipV="1">
            <a:off x="4953000" y="3861420"/>
            <a:ext cx="3581400" cy="461665"/>
          </a:xfrm>
          <a:prstGeom prst="rect">
            <a:avLst/>
          </a:prstGeom>
          <a:noFill/>
        </p:spPr>
        <p:txBody>
          <a:bodyPr wrap="square" rtlCol="0">
            <a:spAutoFit/>
          </a:bodyPr>
          <a:lstStyle/>
          <a:p>
            <a:r>
              <a:rPr lang="en-US" sz="2400" b="1" dirty="0" smtClean="0"/>
              <a:t>Transducer &amp; Receiver</a:t>
            </a:r>
            <a:endParaRPr lang="en-US" sz="24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Echoes are based on Impedance</a:t>
            </a:r>
            <a:endParaRPr lang="en-US" dirty="0"/>
          </a:p>
        </p:txBody>
      </p:sp>
      <p:sp>
        <p:nvSpPr>
          <p:cNvPr id="3" name="Content Placeholder 2"/>
          <p:cNvSpPr>
            <a:spLocks noGrp="1"/>
          </p:cNvSpPr>
          <p:nvPr>
            <p:ph idx="1"/>
          </p:nvPr>
        </p:nvSpPr>
        <p:spPr>
          <a:xfrm>
            <a:off x="228600" y="1143000"/>
            <a:ext cx="8915400" cy="5562600"/>
          </a:xfrm>
        </p:spPr>
        <p:txBody>
          <a:bodyPr>
            <a:normAutofit lnSpcReduction="10000"/>
          </a:bodyPr>
          <a:lstStyle/>
          <a:p>
            <a:pPr>
              <a:buNone/>
            </a:pPr>
            <a:r>
              <a:rPr lang="en-US" dirty="0" smtClean="0"/>
              <a:t>   When waves (like sound waves) pass through substances with major differences in impedances – they bounce off (echo) and do not enter the substance . This is the basis of the ultrasound</a:t>
            </a:r>
          </a:p>
          <a:p>
            <a:endParaRPr lang="en-US" dirty="0"/>
          </a:p>
          <a:p>
            <a:pPr>
              <a:buNone/>
            </a:pPr>
            <a:r>
              <a:rPr lang="en-US" sz="2400" b="1" dirty="0" smtClean="0"/>
              <a:t>        Medium                     Impedance</a:t>
            </a:r>
          </a:p>
          <a:p>
            <a:pPr>
              <a:buNone/>
            </a:pPr>
            <a:r>
              <a:rPr lang="en-US" sz="2400" dirty="0"/>
              <a:t> </a:t>
            </a:r>
            <a:r>
              <a:rPr lang="en-US" sz="2400" dirty="0" smtClean="0"/>
              <a:t>        Air                                0.000429</a:t>
            </a:r>
          </a:p>
          <a:p>
            <a:pPr>
              <a:buNone/>
            </a:pPr>
            <a:r>
              <a:rPr lang="en-US" sz="2400" dirty="0"/>
              <a:t> </a:t>
            </a:r>
            <a:r>
              <a:rPr lang="en-US" sz="2400" dirty="0" smtClean="0"/>
              <a:t>       Water                               1.50</a:t>
            </a:r>
          </a:p>
          <a:p>
            <a:pPr>
              <a:buNone/>
            </a:pPr>
            <a:r>
              <a:rPr lang="en-US" sz="2400" dirty="0"/>
              <a:t> </a:t>
            </a:r>
            <a:r>
              <a:rPr lang="en-US" sz="2400" dirty="0" smtClean="0"/>
              <a:t>       Blood                                1.59</a:t>
            </a:r>
          </a:p>
          <a:p>
            <a:pPr>
              <a:buNone/>
            </a:pPr>
            <a:r>
              <a:rPr lang="en-US" sz="2400" dirty="0"/>
              <a:t> </a:t>
            </a:r>
            <a:r>
              <a:rPr lang="en-US" sz="2400" dirty="0" smtClean="0"/>
              <a:t>       Fat                                     1.38</a:t>
            </a:r>
          </a:p>
          <a:p>
            <a:pPr>
              <a:buNone/>
            </a:pPr>
            <a:r>
              <a:rPr lang="en-US" sz="2400" dirty="0"/>
              <a:t> </a:t>
            </a:r>
            <a:r>
              <a:rPr lang="en-US" sz="2400" dirty="0" smtClean="0"/>
              <a:t>       Muscle                              1.70</a:t>
            </a:r>
          </a:p>
          <a:p>
            <a:pPr>
              <a:buNone/>
            </a:pPr>
            <a:r>
              <a:rPr lang="en-US" sz="2400" dirty="0"/>
              <a:t> </a:t>
            </a:r>
            <a:r>
              <a:rPr lang="en-US" sz="2400" dirty="0" smtClean="0"/>
              <a:t>       Bone                                  6.50</a:t>
            </a:r>
          </a:p>
          <a:p>
            <a:pPr>
              <a:buNone/>
            </a:pPr>
            <a:endParaRPr lang="en-US" sz="2400" dirty="0" smtClean="0"/>
          </a:p>
          <a:p>
            <a:pPr>
              <a:buNone/>
            </a:pPr>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ltrasound 1.jpg"/>
          <p:cNvPicPr>
            <a:picLocks noGrp="1" noChangeAspect="1"/>
          </p:cNvPicPr>
          <p:nvPr>
            <p:ph idx="1"/>
          </p:nvPr>
        </p:nvPicPr>
        <p:blipFill>
          <a:blip r:embed="rId2" cstate="print"/>
          <a:stretch>
            <a:fillRect/>
          </a:stretch>
        </p:blipFill>
        <p:spPr>
          <a:xfrm>
            <a:off x="304800" y="1524000"/>
            <a:ext cx="4023360" cy="2852928"/>
          </a:xfrm>
          <a:prstGeom prst="rect">
            <a:avLst/>
          </a:prstGeom>
        </p:spPr>
      </p:pic>
      <p:pic>
        <p:nvPicPr>
          <p:cNvPr id="5" name="Picture 4" descr="ultrasoundMachine.jpg"/>
          <p:cNvPicPr>
            <a:picLocks noChangeAspect="1"/>
          </p:cNvPicPr>
          <p:nvPr/>
        </p:nvPicPr>
        <p:blipFill>
          <a:blip r:embed="rId3" cstate="print"/>
          <a:stretch>
            <a:fillRect/>
          </a:stretch>
        </p:blipFill>
        <p:spPr>
          <a:xfrm>
            <a:off x="5333998" y="3840477"/>
            <a:ext cx="3822859" cy="2990374"/>
          </a:xfrm>
          <a:prstGeom prst="rect">
            <a:avLst/>
          </a:prstGeom>
        </p:spPr>
      </p:pic>
      <p:pic>
        <p:nvPicPr>
          <p:cNvPr id="6" name="Picture 5" descr="Aquasonic_webl.jpg"/>
          <p:cNvPicPr>
            <a:picLocks noChangeAspect="1"/>
          </p:cNvPicPr>
          <p:nvPr/>
        </p:nvPicPr>
        <p:blipFill>
          <a:blip r:embed="rId4" cstate="print"/>
          <a:stretch>
            <a:fillRect/>
          </a:stretch>
        </p:blipFill>
        <p:spPr>
          <a:xfrm>
            <a:off x="6629400" y="228600"/>
            <a:ext cx="1949501" cy="29718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p:cNvSpPr>
            <a:spLocks noGrp="1" noChangeArrowheads="1"/>
          </p:cNvSpPr>
          <p:nvPr>
            <p:ph type="body" idx="1"/>
          </p:nvPr>
        </p:nvSpPr>
        <p:spPr>
          <a:xfrm>
            <a:off x="685800" y="5334000"/>
            <a:ext cx="8229600" cy="457200"/>
          </a:xfrm>
        </p:spPr>
        <p:txBody>
          <a:bodyPr/>
          <a:lstStyle/>
          <a:p>
            <a:pPr lvl="3">
              <a:spcBef>
                <a:spcPts val="1200"/>
              </a:spcBef>
              <a:spcAft>
                <a:spcPts val="300"/>
              </a:spcAft>
              <a:buFontTx/>
              <a:buNone/>
            </a:pPr>
            <a:r>
              <a:rPr lang="en-US" b="1" i="1" smtClean="0">
                <a:latin typeface="Times New Roman" pitchFamily="-96" charset="0"/>
              </a:rPr>
              <a:t>Ultrasound examination of 22-week-old fetus</a:t>
            </a:r>
          </a:p>
        </p:txBody>
      </p:sp>
      <p:pic>
        <p:nvPicPr>
          <p:cNvPr id="129028" name="Picture 6" descr="C:\Documents and Settings\PatriceA\Desktop\41442_CH01_Fig_01_02R.jpg"/>
          <p:cNvPicPr>
            <a:picLocks noChangeAspect="1" noChangeArrowheads="1"/>
          </p:cNvPicPr>
          <p:nvPr/>
        </p:nvPicPr>
        <p:blipFill>
          <a:blip r:embed="rId2" cstate="print"/>
          <a:srcRect l="1108" t="1666" r="812" b="1666"/>
          <a:stretch>
            <a:fillRect/>
          </a:stretch>
        </p:blipFill>
        <p:spPr bwMode="auto">
          <a:xfrm>
            <a:off x="1600200" y="685800"/>
            <a:ext cx="6324600" cy="4419600"/>
          </a:xfrm>
          <a:prstGeom prst="rect">
            <a:avLst/>
          </a:prstGeom>
          <a:noFill/>
          <a:ln w="9525">
            <a:noFill/>
            <a:miter lim="800000"/>
            <a:headEnd/>
            <a:tailEnd/>
          </a:ln>
        </p:spPr>
      </p:pic>
      <p:sp>
        <p:nvSpPr>
          <p:cNvPr id="129029" name="Rectangle 5"/>
          <p:cNvSpPr>
            <a:spLocks noChangeArrowheads="1"/>
          </p:cNvSpPr>
          <p:nvPr/>
        </p:nvSpPr>
        <p:spPr bwMode="auto">
          <a:xfrm>
            <a:off x="3810000" y="5867400"/>
            <a:ext cx="1836738" cy="244475"/>
          </a:xfrm>
          <a:prstGeom prst="rect">
            <a:avLst/>
          </a:prstGeom>
          <a:noFill/>
          <a:ln w="9525">
            <a:noFill/>
            <a:miter lim="800000"/>
            <a:headEnd/>
            <a:tailEnd/>
          </a:ln>
          <a:effectLst/>
        </p:spPr>
        <p:txBody>
          <a:bodyPr wrap="none">
            <a:spAutoFit/>
          </a:bodyPr>
          <a:lstStyle/>
          <a:p>
            <a:r>
              <a:rPr lang="en-US" sz="1000"/>
              <a:t>Courtesy of Belinda Thresher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8686800" cy="6324600"/>
          </a:xfrm>
        </p:spPr>
        <p:txBody>
          <a:bodyPr>
            <a:normAutofit fontScale="70000" lnSpcReduction="20000"/>
          </a:bodyPr>
          <a:lstStyle/>
          <a:p>
            <a:pPr algn="ctr">
              <a:buNone/>
            </a:pPr>
            <a:r>
              <a:rPr lang="en-US" b="1" u="sng" dirty="0" smtClean="0"/>
              <a:t>Advantages compared with other techniques</a:t>
            </a:r>
            <a:r>
              <a:rPr lang="en-US" dirty="0" smtClean="0"/>
              <a:t> </a:t>
            </a:r>
          </a:p>
          <a:p>
            <a:pPr marL="514350" indent="-514350">
              <a:buAutoNum type="arabicPeriod"/>
            </a:pPr>
            <a:r>
              <a:rPr lang="en-US" sz="3400" b="1" i="1" dirty="0" smtClean="0"/>
              <a:t>Ultrasound examinations are non-invasive</a:t>
            </a:r>
            <a:r>
              <a:rPr lang="en-US" sz="3400" dirty="0" smtClean="0"/>
              <a:t> i.e. they do not require the body to be opened up, or anything to be inserted into the body. </a:t>
            </a:r>
            <a:br>
              <a:rPr lang="en-US" sz="3400" dirty="0" smtClean="0"/>
            </a:br>
            <a:r>
              <a:rPr lang="en-US" sz="3400" dirty="0" smtClean="0"/>
              <a:t>  </a:t>
            </a:r>
          </a:p>
          <a:p>
            <a:pPr marL="514350" indent="-514350">
              <a:buNone/>
            </a:pPr>
            <a:r>
              <a:rPr lang="en-US" sz="3400" dirty="0" smtClean="0"/>
              <a:t>2. </a:t>
            </a:r>
            <a:r>
              <a:rPr lang="en-US" sz="3400" b="1" i="1" dirty="0" smtClean="0"/>
              <a:t>Ultrasound methods are relatively inexpensive, quick and convenient,</a:t>
            </a:r>
            <a:r>
              <a:rPr lang="en-US" sz="3400" dirty="0" smtClean="0"/>
              <a:t> compared to techniques such as  X-rays or MRI scans. The equipment can be made portable, and the images can be stored electronically. </a:t>
            </a:r>
          </a:p>
          <a:p>
            <a:pPr>
              <a:buNone/>
            </a:pPr>
            <a:r>
              <a:rPr lang="en-US" sz="3400" dirty="0" smtClean="0"/>
              <a:t>3. </a:t>
            </a:r>
            <a:r>
              <a:rPr lang="en-US" sz="3400" b="1" i="1" dirty="0" smtClean="0"/>
              <a:t>No harmful effects have been detected</a:t>
            </a:r>
            <a:r>
              <a:rPr lang="en-US" sz="3400" dirty="0" smtClean="0"/>
              <a:t>, at the intensity levels used for examinations and imaging. This contrasts with methods based on X-rays or on radioactive isotopes, which have known risks associated  </a:t>
            </a:r>
            <a:br>
              <a:rPr lang="en-US" sz="3400" dirty="0" smtClean="0"/>
            </a:br>
            <a:r>
              <a:rPr lang="en-US" sz="3400" dirty="0" smtClean="0"/>
              <a:t>    with them, and ultrasound methods are preferred whenever possible. This is particularly relevant to  examination of expectant mothers. </a:t>
            </a:r>
          </a:p>
          <a:p>
            <a:pPr>
              <a:buNone/>
            </a:pPr>
            <a:r>
              <a:rPr lang="en-US" sz="3400" dirty="0" smtClean="0"/>
              <a:t>4. </a:t>
            </a:r>
            <a:r>
              <a:rPr lang="en-US" sz="3400" b="1" i="1" dirty="0" smtClean="0"/>
              <a:t>Ultrasound is particularly suited to imaging soft tissues</a:t>
            </a:r>
            <a:r>
              <a:rPr lang="en-US" sz="3400" dirty="0" smtClean="0"/>
              <a:t> such as the eye, heart and other internal organs,  and examining blood  vessels.</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458200" cy="6629400"/>
          </a:xfrm>
        </p:spPr>
        <p:txBody>
          <a:bodyPr>
            <a:normAutofit fontScale="85000" lnSpcReduction="10000"/>
          </a:bodyPr>
          <a:lstStyle/>
          <a:p>
            <a:pPr algn="ctr">
              <a:buNone/>
            </a:pPr>
            <a:r>
              <a:rPr lang="en-US" b="1" u="sng" dirty="0" smtClean="0"/>
              <a:t>Disadvantages of ultrasound compared with other techniques</a:t>
            </a:r>
          </a:p>
          <a:p>
            <a:pPr>
              <a:buNone/>
            </a:pPr>
            <a:r>
              <a:rPr lang="en-US" dirty="0" smtClean="0"/>
              <a:t> 1. </a:t>
            </a:r>
            <a:r>
              <a:rPr lang="en-US" b="1" i="1" dirty="0" smtClean="0"/>
              <a:t>The major disadvantage is that the resolution of images is often limited</a:t>
            </a:r>
            <a:r>
              <a:rPr lang="en-US" dirty="0" smtClean="0"/>
              <a:t>. This is being overcome as time  </a:t>
            </a:r>
            <a:br>
              <a:rPr lang="en-US" dirty="0" smtClean="0"/>
            </a:br>
            <a:r>
              <a:rPr lang="en-US" dirty="0" smtClean="0"/>
              <a:t>    passes, but there are still many situations where X-rays produce a much higher resolution. </a:t>
            </a:r>
          </a:p>
          <a:p>
            <a:pPr>
              <a:buNone/>
            </a:pPr>
            <a:r>
              <a:rPr lang="en-US" dirty="0" smtClean="0"/>
              <a:t>2. </a:t>
            </a:r>
            <a:r>
              <a:rPr lang="en-US" b="1" i="1" dirty="0" smtClean="0"/>
              <a:t>Ultrasound is reflected very strongly on passing from tissue to gas, or vice versa</a:t>
            </a:r>
            <a:r>
              <a:rPr lang="en-US" dirty="0" smtClean="0"/>
              <a:t>. This means that  </a:t>
            </a:r>
            <a:br>
              <a:rPr lang="en-US" dirty="0" smtClean="0"/>
            </a:br>
            <a:r>
              <a:rPr lang="en-US" dirty="0" smtClean="0"/>
              <a:t>    ultrasound cannot be used for examinations of areas of the body containing gas, such as the lung and the  </a:t>
            </a:r>
            <a:br>
              <a:rPr lang="en-US" dirty="0" smtClean="0"/>
            </a:br>
            <a:r>
              <a:rPr lang="en-US" dirty="0" smtClean="0"/>
              <a:t>    digestive system. </a:t>
            </a:r>
          </a:p>
          <a:p>
            <a:pPr>
              <a:buNone/>
            </a:pPr>
            <a:r>
              <a:rPr lang="en-US" dirty="0" smtClean="0"/>
              <a:t>3. </a:t>
            </a:r>
            <a:r>
              <a:rPr lang="en-US" b="1" i="1" dirty="0" smtClean="0"/>
              <a:t>Ultrasound also does not pass well through bone</a:t>
            </a:r>
            <a:r>
              <a:rPr lang="en-US" dirty="0" smtClean="0"/>
              <a:t>, so that the method is of limited use in diagnosing  </a:t>
            </a:r>
            <a:br>
              <a:rPr lang="en-US" dirty="0" smtClean="0"/>
            </a:br>
            <a:r>
              <a:rPr lang="en-US" dirty="0" smtClean="0"/>
              <a:t>    fractures. It is possible to obtain quite good ultrasound scans of the brain, but much greater detail is obtained by an MRI scan.</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TotalTime>
  <Words>1770</Words>
  <Application>Microsoft Office PowerPoint</Application>
  <PresentationFormat>On-screen Show (4:3)</PresentationFormat>
  <Paragraphs>189</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Radiology</vt:lpstr>
      <vt:lpstr>Radiologic Techniques</vt:lpstr>
      <vt:lpstr>Slide 3</vt:lpstr>
      <vt:lpstr>A Little History</vt:lpstr>
      <vt:lpstr>Standard Flat Plate X-ray</vt:lpstr>
      <vt:lpstr>Slide 6</vt:lpstr>
      <vt:lpstr>Slide 7</vt:lpstr>
      <vt:lpstr>Slide 8</vt:lpstr>
      <vt:lpstr>Contrast Studies</vt:lpstr>
      <vt:lpstr>Slide 10</vt:lpstr>
      <vt:lpstr>Slide 11</vt:lpstr>
      <vt:lpstr>Slide 12</vt:lpstr>
      <vt:lpstr>Fluoroscopy</vt:lpstr>
      <vt:lpstr>Computed tomographic (CT) scans </vt:lpstr>
      <vt:lpstr>Slide 15</vt:lpstr>
      <vt:lpstr>CT Scan</vt:lpstr>
      <vt:lpstr>Xenon CT</vt:lpstr>
      <vt:lpstr>Magnetic resonance imaging (MRI) </vt:lpstr>
      <vt:lpstr>Slide 19</vt:lpstr>
      <vt:lpstr>MRI: advantages over CT scan </vt:lpstr>
      <vt:lpstr>Claustrophobia and discomfort </vt:lpstr>
      <vt:lpstr>Functional MRI</vt:lpstr>
      <vt:lpstr>Functional MRI Principles </vt:lpstr>
      <vt:lpstr>Dynamic Spatial Reconstruction</vt:lpstr>
      <vt:lpstr>Digital Subtraction Angiography </vt:lpstr>
      <vt:lpstr>Applications of  Digital Subtraction Angiography</vt:lpstr>
      <vt:lpstr>Slide 27</vt:lpstr>
      <vt:lpstr>Positron Emission Tomography (PET)</vt:lpstr>
      <vt:lpstr>Uses of PET </vt:lpstr>
      <vt:lpstr>Positive Emission Tomography</vt:lpstr>
      <vt:lpstr>Ultrasound</vt:lpstr>
      <vt:lpstr>Echoes are based on Impedance</vt:lpstr>
      <vt:lpstr>Slide 33</vt:lpstr>
      <vt:lpstr>Slide 34</vt:lpstr>
      <vt:lpstr>Slide 35</vt:lpstr>
      <vt:lpstr>Slide 36</vt:lpstr>
    </vt:vector>
  </TitlesOfParts>
  <Company>Kingwood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Radiology</dc:title>
  <dc:creator>HP Authorized Customer</dc:creator>
  <cp:lastModifiedBy>HP Authorized Customer</cp:lastModifiedBy>
  <cp:revision>42</cp:revision>
  <dcterms:created xsi:type="dcterms:W3CDTF">2010-07-16T20:59:29Z</dcterms:created>
  <dcterms:modified xsi:type="dcterms:W3CDTF">2010-07-17T14:30:54Z</dcterms:modified>
</cp:coreProperties>
</file>