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326" r:id="rId5"/>
    <p:sldId id="258" r:id="rId6"/>
    <p:sldId id="259" r:id="rId7"/>
    <p:sldId id="260" r:id="rId8"/>
    <p:sldId id="261" r:id="rId9"/>
    <p:sldId id="331" r:id="rId10"/>
    <p:sldId id="262" r:id="rId11"/>
    <p:sldId id="263" r:id="rId12"/>
    <p:sldId id="264" r:id="rId13"/>
    <p:sldId id="265" r:id="rId14"/>
    <p:sldId id="266" r:id="rId15"/>
    <p:sldId id="267" r:id="rId16"/>
    <p:sldId id="272" r:id="rId17"/>
    <p:sldId id="27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324" r:id="rId26"/>
    <p:sldId id="325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27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28" r:id="rId49"/>
    <p:sldId id="311" r:id="rId50"/>
    <p:sldId id="312" r:id="rId51"/>
    <p:sldId id="313" r:id="rId52"/>
    <p:sldId id="329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3" r:id="rId62"/>
    <p:sldId id="330" r:id="rId6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5" autoAdjust="0"/>
    <p:restoredTop sz="95842" autoAdjust="0"/>
  </p:normalViewPr>
  <p:slideViewPr>
    <p:cSldViewPr>
      <p:cViewPr varScale="1">
        <p:scale>
          <a:sx n="47" d="100"/>
          <a:sy n="47" d="100"/>
        </p:scale>
        <p:origin x="-6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0598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0599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14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Autonomic Nervous System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Autonomic Nervous System (ANS)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 consists of motor neurons that: </a:t>
            </a:r>
          </a:p>
          <a:p>
            <a:pPr lvl="1"/>
            <a:r>
              <a:rPr lang="en-US" dirty="0"/>
              <a:t>Innervate smooth and cardiac muscle and glands</a:t>
            </a:r>
          </a:p>
          <a:p>
            <a:pPr lvl="1"/>
            <a:r>
              <a:rPr lang="en-US" dirty="0"/>
              <a:t>Make adjustments to ensure optimal support for body activities</a:t>
            </a:r>
          </a:p>
          <a:p>
            <a:pPr lvl="1"/>
            <a:r>
              <a:rPr lang="en-US" dirty="0"/>
              <a:t>Operate via subconscious </a:t>
            </a:r>
            <a:r>
              <a:rPr lang="en-US" dirty="0" smtClean="0"/>
              <a:t>control</a:t>
            </a:r>
          </a:p>
          <a:p>
            <a:pPr lvl="1"/>
            <a:r>
              <a:rPr lang="en-US" b="1" dirty="0" smtClean="0"/>
              <a:t>Sensory division </a:t>
            </a:r>
            <a:r>
              <a:rPr lang="en-US" dirty="0" smtClean="0"/>
              <a:t>– visceral afferents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Autonomic Nervous System (ANS)</a:t>
            </a:r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names</a:t>
            </a:r>
          </a:p>
          <a:p>
            <a:pPr lvl="1"/>
            <a:r>
              <a:rPr lang="en-US"/>
              <a:t>Involuntary nervous system </a:t>
            </a:r>
          </a:p>
          <a:p>
            <a:pPr lvl="1"/>
            <a:r>
              <a:rPr lang="en-US"/>
              <a:t>General visceral motor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figure_14_01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750" y="1898650"/>
            <a:ext cx="8318500" cy="3060700"/>
          </a:xfrm>
          <a:prstGeom prst="rect">
            <a:avLst/>
          </a:prstGeom>
          <a:noFill/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609600" y="2054225"/>
            <a:ext cx="2501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A7A9AC"/>
                </a:solidFill>
                <a:latin typeface="Arial Black" pitchFamily="34" charset="0"/>
              </a:rPr>
              <a:t>Central nervous system (CNS)</a:t>
            </a:r>
            <a:endParaRPr lang="en-US" sz="1800">
              <a:latin typeface="Arial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4254500" y="2054225"/>
            <a:ext cx="273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Peripheral nervous system (PNS)</a:t>
            </a:r>
            <a:endParaRPr lang="en-US" sz="1800">
              <a:latin typeface="Arial" charset="0"/>
            </a:endParaRP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6134100" y="2809875"/>
            <a:ext cx="2008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Motor (efferent) division</a:t>
            </a:r>
            <a:endParaRPr lang="en-US" sz="1800">
              <a:latin typeface="Arial" charset="0"/>
            </a:endParaRPr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3571875" y="2809875"/>
            <a:ext cx="14986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Sensory (afferent)</a:t>
            </a:r>
          </a:p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division</a:t>
            </a:r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5343525" y="3578225"/>
            <a:ext cx="1398588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Somatic nervous</a:t>
            </a:r>
            <a:br>
              <a:rPr lang="en-US" sz="12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system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7019925" y="3578225"/>
            <a:ext cx="16113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Autonomic nervous</a:t>
            </a:r>
          </a:p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system (ANS)</a:t>
            </a:r>
            <a:endParaRPr lang="en-US" sz="1800">
              <a:latin typeface="Arial" charset="0"/>
            </a:endParaRPr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5518150" y="4465638"/>
            <a:ext cx="10509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Sympathetic</a:t>
            </a:r>
          </a:p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division</a:t>
            </a: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7115175" y="4465638"/>
            <a:ext cx="14160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Parasympathetic</a:t>
            </a:r>
          </a:p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division</a:t>
            </a:r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Somatic and Autonomic Nervous Systems 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two systems differ in</a:t>
            </a:r>
          </a:p>
          <a:p>
            <a:pPr lvl="1"/>
            <a:r>
              <a:rPr lang="en-US"/>
              <a:t>Effectors</a:t>
            </a:r>
          </a:p>
          <a:p>
            <a:pPr lvl="1"/>
            <a:r>
              <a:rPr lang="en-US"/>
              <a:t>Efferent pathways (and their neurotransmitters)</a:t>
            </a:r>
          </a:p>
          <a:p>
            <a:pPr lvl="1"/>
            <a:r>
              <a:rPr lang="en-US"/>
              <a:t>Target organ responses to neurotransmitters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Effectors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Somatic nervous system</a:t>
            </a:r>
          </a:p>
          <a:p>
            <a:pPr lvl="1"/>
            <a:r>
              <a:rPr lang="en-US"/>
              <a:t>Skeletal muscles</a:t>
            </a:r>
          </a:p>
          <a:p>
            <a:r>
              <a:rPr lang="en-US"/>
              <a:t>ANS</a:t>
            </a:r>
          </a:p>
          <a:p>
            <a:pPr lvl="1"/>
            <a:r>
              <a:rPr lang="en-US"/>
              <a:t>Cardiac muscle</a:t>
            </a:r>
          </a:p>
          <a:p>
            <a:pPr lvl="1"/>
            <a:r>
              <a:rPr lang="en-US"/>
              <a:t>Smooth muscle</a:t>
            </a:r>
          </a:p>
          <a:p>
            <a:pPr lvl="1"/>
            <a:r>
              <a:rPr lang="en-US"/>
              <a:t>Glands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Efferent Pathways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 sz="2600" dirty="0"/>
              <a:t>Somatic nervous system</a:t>
            </a:r>
          </a:p>
          <a:p>
            <a:pPr marL="679450" lvl="1" indent="-336550"/>
            <a:r>
              <a:rPr lang="en-US" sz="2400" dirty="0"/>
              <a:t>A, thick, heavily myelinated somatic motor fiber makes up each pathway from the CNS to the muscle</a:t>
            </a:r>
          </a:p>
          <a:p>
            <a:pPr marL="228600" indent="-228600"/>
            <a:r>
              <a:rPr lang="en-US" sz="2600" dirty="0"/>
              <a:t>ANS pathway is a two-neuron chain</a:t>
            </a:r>
          </a:p>
          <a:p>
            <a:pPr marL="679450" lvl="1" indent="-336550">
              <a:buFont typeface="Times" charset="0"/>
              <a:buAutoNum type="arabicPeriod"/>
            </a:pPr>
            <a:r>
              <a:rPr lang="en-US" sz="2400" dirty="0"/>
              <a:t>Preganglionic neuron (in CNS) has a thin, lightly myelinated preganglionic axon</a:t>
            </a:r>
          </a:p>
          <a:p>
            <a:pPr marL="679450" lvl="1" indent="-336550">
              <a:buFont typeface="Times" charset="0"/>
              <a:buAutoNum type="arabicPeriod"/>
            </a:pPr>
            <a:r>
              <a:rPr lang="en-US" sz="2400" dirty="0"/>
              <a:t>Ganglionic </a:t>
            </a:r>
            <a:r>
              <a:rPr lang="en-US" sz="2400" dirty="0" smtClean="0"/>
              <a:t>(Post ganglionic) neuron </a:t>
            </a:r>
            <a:r>
              <a:rPr lang="en-US" sz="2400" dirty="0"/>
              <a:t>in autonomic ganglion has an unmyelinated postganglionic axon that extends to the effector organ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en-US" dirty="0"/>
              <a:t>A nucleus is a group of cell bodies in the CNS</a:t>
            </a:r>
          </a:p>
          <a:p>
            <a:pPr lvl="1" eaLnBrk="1" hangingPunct="1"/>
            <a:r>
              <a:rPr lang="en-US" altLang="en-US" dirty="0"/>
              <a:t>A </a:t>
            </a:r>
            <a:r>
              <a:rPr lang="en-US" altLang="en-US" b="1" dirty="0"/>
              <a:t>ganglion</a:t>
            </a:r>
            <a:r>
              <a:rPr lang="en-US" altLang="en-US" dirty="0"/>
              <a:t> is a group of cell bodies in the PNS</a:t>
            </a:r>
          </a:p>
          <a:p>
            <a:pPr lvl="1" eaLnBrk="1" hangingPunct="1"/>
            <a:r>
              <a:rPr lang="en-US" altLang="en-US" dirty="0"/>
              <a:t>A tract is a group of axons in the CNS</a:t>
            </a:r>
          </a:p>
          <a:p>
            <a:pPr lvl="1" eaLnBrk="1" hangingPunct="1"/>
            <a:r>
              <a:rPr lang="en-US" altLang="en-US" dirty="0"/>
              <a:t>A </a:t>
            </a:r>
            <a:r>
              <a:rPr lang="en-US" altLang="en-US" b="1" dirty="0"/>
              <a:t>nerve</a:t>
            </a:r>
            <a:r>
              <a:rPr lang="en-US" altLang="en-US" dirty="0"/>
              <a:t> is a group of axons in the PNS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76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Neurotransmitter Effects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Somatic nervous system</a:t>
            </a:r>
          </a:p>
          <a:p>
            <a:pPr lvl="1"/>
            <a:r>
              <a:rPr lang="en-US" sz="2400"/>
              <a:t>All somatic motor neurons release acetylcholine (ACh)</a:t>
            </a:r>
          </a:p>
          <a:p>
            <a:pPr lvl="1"/>
            <a:r>
              <a:rPr lang="en-US" sz="2400"/>
              <a:t>Effects are always stimulatory</a:t>
            </a:r>
          </a:p>
          <a:p>
            <a:r>
              <a:rPr lang="en-US" sz="2600"/>
              <a:t>ANS</a:t>
            </a:r>
          </a:p>
          <a:p>
            <a:pPr lvl="1"/>
            <a:r>
              <a:rPr lang="en-US" sz="2400"/>
              <a:t>Preganglionic fibers release ACh</a:t>
            </a:r>
          </a:p>
          <a:p>
            <a:pPr lvl="1"/>
            <a:r>
              <a:rPr lang="en-US" sz="2400"/>
              <a:t>Postganglionic fibers release norepinephrine or ACh at effectors</a:t>
            </a:r>
          </a:p>
          <a:p>
            <a:pPr lvl="1"/>
            <a:r>
              <a:rPr lang="en-US" sz="2400"/>
              <a:t>Effect is either stimulatory or inhibitory, depending on type of receptors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figure_14_02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088" y="1301750"/>
            <a:ext cx="8231187" cy="4724400"/>
          </a:xfrm>
          <a:prstGeom prst="rect">
            <a:avLst/>
          </a:prstGeom>
          <a:noFill/>
        </p:spPr>
      </p:pic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4926013" y="4156075"/>
            <a:ext cx="1587" cy="1778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5224463" y="3035300"/>
            <a:ext cx="1587" cy="1111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3871913" y="3898900"/>
            <a:ext cx="1587" cy="4191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2427288" y="1885950"/>
            <a:ext cx="1587" cy="123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2636838" y="5127625"/>
            <a:ext cx="1587" cy="123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5294313" y="5143500"/>
            <a:ext cx="1587" cy="1111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2433638" y="3032125"/>
            <a:ext cx="1587" cy="3810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2433638" y="3752850"/>
            <a:ext cx="1587" cy="2794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Freeform 17"/>
          <p:cNvSpPr>
            <a:spLocks/>
          </p:cNvSpPr>
          <p:nvPr/>
        </p:nvSpPr>
        <p:spPr bwMode="auto">
          <a:xfrm>
            <a:off x="3360738" y="3860800"/>
            <a:ext cx="317500" cy="6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0"/>
              </a:cxn>
              <a:cxn ang="0">
                <a:pos x="200" y="40"/>
              </a:cxn>
            </a:cxnLst>
            <a:rect l="0" t="0" r="r" b="b"/>
            <a:pathLst>
              <a:path w="200" h="40">
                <a:moveTo>
                  <a:pt x="0" y="0"/>
                </a:moveTo>
                <a:lnTo>
                  <a:pt x="30" y="0"/>
                </a:lnTo>
                <a:lnTo>
                  <a:pt x="200" y="4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Freeform 18"/>
          <p:cNvSpPr>
            <a:spLocks/>
          </p:cNvSpPr>
          <p:nvPr/>
        </p:nvSpPr>
        <p:spPr bwMode="auto">
          <a:xfrm>
            <a:off x="3529013" y="3924300"/>
            <a:ext cx="295275" cy="3810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0" y="0"/>
              </a:cxn>
              <a:cxn ang="0">
                <a:pos x="186" y="0"/>
              </a:cxn>
              <a:cxn ang="0">
                <a:pos x="186" y="24"/>
              </a:cxn>
            </a:cxnLst>
            <a:rect l="0" t="0" r="r" b="b"/>
            <a:pathLst>
              <a:path w="186" h="24">
                <a:moveTo>
                  <a:pt x="0" y="24"/>
                </a:moveTo>
                <a:lnTo>
                  <a:pt x="0" y="0"/>
                </a:lnTo>
                <a:lnTo>
                  <a:pt x="186" y="0"/>
                </a:lnTo>
                <a:lnTo>
                  <a:pt x="186" y="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6659563" y="2089150"/>
            <a:ext cx="10461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Skeletal muscle</a:t>
            </a:r>
            <a:endParaRPr lang="en-US" sz="1800" b="1">
              <a:latin typeface="Arial" charset="0"/>
            </a:endParaRP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455613" y="955675"/>
            <a:ext cx="16224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Cell bodies in central</a:t>
            </a:r>
          </a:p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nervous system</a:t>
            </a:r>
            <a:endParaRPr lang="en-US" sz="1800">
              <a:latin typeface="Arial" charset="0"/>
            </a:endParaRP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2925763" y="1082675"/>
            <a:ext cx="20383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Peripheral nervous system</a:t>
            </a:r>
            <a:endParaRPr lang="en-US" sz="1800">
              <a:latin typeface="Arial" charset="0"/>
            </a:endParaRP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8015288" y="1082675"/>
            <a:ext cx="458787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Effect</a:t>
            </a:r>
            <a:endParaRPr lang="en-US" sz="1800">
              <a:latin typeface="Arial" charset="0"/>
            </a:endParaRP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8021638" y="3454400"/>
            <a:ext cx="20161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+</a:t>
            </a:r>
            <a:endParaRPr lang="en-US" sz="1800">
              <a:latin typeface="Arial" charset="0"/>
            </a:endParaRPr>
          </a:p>
        </p:txBody>
      </p:sp>
      <p:sp>
        <p:nvSpPr>
          <p:cNvPr id="15384" name="Rectangle 24"/>
          <p:cNvSpPr>
            <a:spLocks noChangeArrowheads="1"/>
          </p:cNvSpPr>
          <p:nvPr/>
        </p:nvSpPr>
        <p:spPr bwMode="auto">
          <a:xfrm>
            <a:off x="8164513" y="1530350"/>
            <a:ext cx="20161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+</a:t>
            </a:r>
            <a:endParaRPr lang="en-US" sz="1800">
              <a:latin typeface="Arial" charset="0"/>
            </a:endParaRPr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6829425" y="955675"/>
            <a:ext cx="61436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Effector</a:t>
            </a:r>
          </a:p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organs</a:t>
            </a:r>
            <a:endParaRPr lang="en-US" sz="1800">
              <a:latin typeface="Arial" charset="0"/>
            </a:endParaRPr>
          </a:p>
        </p:txBody>
      </p:sp>
      <p:sp>
        <p:nvSpPr>
          <p:cNvPr id="15386" name="Rectangle 26"/>
          <p:cNvSpPr>
            <a:spLocks noChangeArrowheads="1"/>
          </p:cNvSpPr>
          <p:nvPr/>
        </p:nvSpPr>
        <p:spPr bwMode="auto">
          <a:xfrm>
            <a:off x="6018213" y="1508125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15387" name="Rectangle 27"/>
          <p:cNvSpPr>
            <a:spLocks noChangeArrowheads="1"/>
          </p:cNvSpPr>
          <p:nvPr/>
        </p:nvSpPr>
        <p:spPr bwMode="auto">
          <a:xfrm>
            <a:off x="6018213" y="4813300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6608763" y="4905375"/>
            <a:ext cx="1039812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Smooth muscle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(e.g., in gut),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glands, cardiac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muscle</a:t>
            </a:r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3417888" y="3346450"/>
            <a:ext cx="6048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1800" b="1">
              <a:latin typeface="Arial" charset="0"/>
            </a:endParaRP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3313113" y="4327525"/>
            <a:ext cx="10858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Adrenal medulla</a:t>
            </a:r>
            <a:endParaRPr lang="en-US" sz="1800" b="1">
              <a:latin typeface="Arial" charset="0"/>
            </a:endParaRPr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4751388" y="4327525"/>
            <a:ext cx="8620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Blood vessel</a:t>
            </a:r>
            <a:endParaRPr lang="en-US" sz="1800" b="1">
              <a:latin typeface="Arial" charset="0"/>
            </a:endParaRPr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3497263" y="2733675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4281488" y="4822825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3052763" y="3771900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6049963" y="2720975"/>
            <a:ext cx="1952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NE</a:t>
            </a:r>
            <a:endParaRPr lang="en-US" sz="1800" b="1">
              <a:latin typeface="Arial" charset="0"/>
            </a:endParaRP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4046538" y="3514725"/>
            <a:ext cx="109537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Epinephrine and</a:t>
            </a:r>
          </a:p>
          <a:p>
            <a:pPr>
              <a:lnSpc>
                <a:spcPct val="8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norepinephrine</a:t>
            </a:r>
            <a:endParaRPr lang="en-US" sz="1800" b="1">
              <a:latin typeface="Arial" charset="0"/>
            </a:endParaRP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684213" y="5899150"/>
            <a:ext cx="9667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Acetylcholine (ACh)</a:t>
            </a:r>
            <a:endParaRPr lang="en-US" sz="1800" b="1">
              <a:latin typeface="Arial" charset="0"/>
            </a:endParaRPr>
          </a:p>
        </p:txBody>
      </p:sp>
      <p:sp>
        <p:nvSpPr>
          <p:cNvPr id="15398" name="Rectangle 38"/>
          <p:cNvSpPr>
            <a:spLocks noChangeArrowheads="1"/>
          </p:cNvSpPr>
          <p:nvPr/>
        </p:nvSpPr>
        <p:spPr bwMode="auto">
          <a:xfrm>
            <a:off x="1893888" y="5899150"/>
            <a:ext cx="9890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Norepinephrine (NE)</a:t>
            </a:r>
            <a:endParaRPr lang="en-US" sz="1800" b="1">
              <a:latin typeface="Arial" charset="0"/>
            </a:endParaRPr>
          </a:p>
        </p:txBody>
      </p:sp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4049713" y="5476875"/>
            <a:ext cx="6048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1800" b="1">
              <a:latin typeface="Arial" charset="0"/>
            </a:endParaRPr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2160588" y="1984375"/>
            <a:ext cx="16589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 Heavily myelinated axon</a:t>
            </a:r>
            <a:endParaRPr lang="en-US" sz="1800" b="1">
              <a:latin typeface="Arial" charset="0"/>
            </a:endParaRPr>
          </a:p>
        </p:txBody>
      </p:sp>
      <p:sp>
        <p:nvSpPr>
          <p:cNvPr id="15401" name="Rectangle 41"/>
          <p:cNvSpPr>
            <a:spLocks noChangeArrowheads="1"/>
          </p:cNvSpPr>
          <p:nvPr/>
        </p:nvSpPr>
        <p:spPr bwMode="auto">
          <a:xfrm>
            <a:off x="2160588" y="2136775"/>
            <a:ext cx="1143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231F20"/>
                </a:solidFill>
                <a:latin typeface="Arial" charset="0"/>
              </a:rPr>
              <a:t>   </a:t>
            </a:r>
            <a:endParaRPr lang="en-US" sz="1800">
              <a:latin typeface="Arial" charset="0"/>
            </a:endParaRP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2166938" y="5238750"/>
            <a:ext cx="1281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Lightly myelinated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preganglionic axon</a:t>
            </a:r>
            <a:endParaRPr lang="en-US" sz="1800" b="1">
              <a:latin typeface="Arial" charset="0"/>
            </a:endParaRP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2166938" y="5543550"/>
            <a:ext cx="1143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231F20"/>
                </a:solidFill>
                <a:latin typeface="Arial" charset="0"/>
              </a:rPr>
              <a:t>   </a:t>
            </a:r>
            <a:endParaRPr lang="en-US" sz="1800">
              <a:latin typeface="Arial" charset="0"/>
            </a:endParaRP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2071688" y="3419475"/>
            <a:ext cx="13589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Lightly myelinated</a:t>
            </a:r>
          </a:p>
          <a:p>
            <a:pPr>
              <a:lnSpc>
                <a:spcPct val="9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preganglionic axons</a:t>
            </a:r>
            <a:endParaRPr lang="en-US" sz="1800" b="1">
              <a:latin typeface="Arial" charset="0"/>
            </a:endParaRP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2071688" y="3724275"/>
            <a:ext cx="1143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231F20"/>
                </a:solidFill>
                <a:latin typeface="Arial" charset="0"/>
              </a:rPr>
              <a:t>   </a:t>
            </a:r>
            <a:endParaRPr lang="en-US" sz="1800">
              <a:latin typeface="Arial" charset="0"/>
            </a:endParaRP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5734050" y="803275"/>
            <a:ext cx="862013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Neuro-</a:t>
            </a:r>
          </a:p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transmitter</a:t>
            </a:r>
          </a:p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at effector</a:t>
            </a:r>
            <a:endParaRPr lang="en-US" sz="1800">
              <a:latin typeface="Arial" charset="0"/>
            </a:endParaRP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4814888" y="5257800"/>
            <a:ext cx="9937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Unmyelinated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postganglionic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axon</a:t>
            </a: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4456113" y="3152775"/>
            <a:ext cx="1358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Unmyelinated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postganglionic axon</a:t>
            </a:r>
            <a:endParaRPr lang="en-US" sz="1800" b="1">
              <a:latin typeface="Arial" charset="0"/>
            </a:endParaRP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7854950" y="1930400"/>
            <a:ext cx="7667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Stimulatory</a:t>
            </a:r>
            <a:endParaRPr lang="en-US" sz="1800" b="1">
              <a:latin typeface="Arial" charset="0"/>
            </a:endParaRP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7831138" y="3844925"/>
            <a:ext cx="8509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Stimulatory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or inhibitory,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depending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on neuro-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transmitter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and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receptors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on effector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organs</a:t>
            </a: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2522538" y="1352550"/>
            <a:ext cx="2838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Single neuron from CNS to effector organs</a:t>
            </a:r>
            <a:endParaRPr lang="en-US" sz="1800" b="1">
              <a:latin typeface="Arial" charset="0"/>
            </a:endParaRP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2386013" y="2405063"/>
            <a:ext cx="31099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Two-neuron chain from CNS to effector organs</a:t>
            </a:r>
            <a:endParaRPr lang="en-US" sz="1800" b="1">
              <a:latin typeface="Arial" charset="0"/>
            </a:endParaRPr>
          </a:p>
        </p:txBody>
      </p:sp>
      <p:sp>
        <p:nvSpPr>
          <p:cNvPr id="15413" name="Line 53"/>
          <p:cNvSpPr>
            <a:spLocks noChangeShapeType="1"/>
          </p:cNvSpPr>
          <p:nvPr/>
        </p:nvSpPr>
        <p:spPr bwMode="auto">
          <a:xfrm>
            <a:off x="8307388" y="3721100"/>
            <a:ext cx="165100" cy="1588"/>
          </a:xfrm>
          <a:prstGeom prst="line">
            <a:avLst/>
          </a:prstGeom>
          <a:noFill/>
          <a:ln w="317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4" name="Rectangle 54"/>
          <p:cNvSpPr>
            <a:spLocks noChangeArrowheads="1"/>
          </p:cNvSpPr>
          <p:nvPr/>
        </p:nvSpPr>
        <p:spPr bwMode="auto">
          <a:xfrm rot="-5400000">
            <a:off x="399257" y="1531144"/>
            <a:ext cx="7667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SOMATIC</a:t>
            </a:r>
          </a:p>
          <a:p>
            <a:pPr algn="ctr">
              <a:lnSpc>
                <a:spcPct val="9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NERVOUS</a:t>
            </a:r>
          </a:p>
          <a:p>
            <a:pPr algn="ctr">
              <a:lnSpc>
                <a:spcPct val="90000"/>
              </a:lnSpc>
            </a:pPr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SYSTEM</a:t>
            </a:r>
            <a:endParaRPr lang="en-US" sz="1100">
              <a:latin typeface="Arial Black" pitchFamily="34" charset="0"/>
            </a:endParaRPr>
          </a:p>
        </p:txBody>
      </p:sp>
      <p:sp>
        <p:nvSpPr>
          <p:cNvPr id="15415" name="Rectangle 55"/>
          <p:cNvSpPr>
            <a:spLocks noChangeArrowheads="1"/>
          </p:cNvSpPr>
          <p:nvPr/>
        </p:nvSpPr>
        <p:spPr bwMode="auto">
          <a:xfrm rot="16200000">
            <a:off x="-608806" y="3955257"/>
            <a:ext cx="2471737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AUTONOMIC NERVOUS SYSTEM</a:t>
            </a:r>
            <a:endParaRPr lang="en-US" sz="1800">
              <a:latin typeface="Arial" charset="0"/>
            </a:endParaRPr>
          </a:p>
        </p:txBody>
      </p:sp>
      <p:sp>
        <p:nvSpPr>
          <p:cNvPr id="15416" name="Rectangle 56"/>
          <p:cNvSpPr>
            <a:spLocks noChangeArrowheads="1"/>
          </p:cNvSpPr>
          <p:nvPr/>
        </p:nvSpPr>
        <p:spPr bwMode="auto">
          <a:xfrm rot="16200000">
            <a:off x="292894" y="5056981"/>
            <a:ext cx="127635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PARASYMPATHETIC</a:t>
            </a:r>
            <a:endParaRPr lang="en-US" sz="900">
              <a:latin typeface="Arial" charset="0"/>
            </a:endParaRPr>
          </a:p>
        </p:txBody>
      </p:sp>
      <p:sp>
        <p:nvSpPr>
          <p:cNvPr id="15417" name="Rectangle 57"/>
          <p:cNvSpPr>
            <a:spLocks noChangeArrowheads="1"/>
          </p:cNvSpPr>
          <p:nvPr/>
        </p:nvSpPr>
        <p:spPr bwMode="auto">
          <a:xfrm rot="-5400000">
            <a:off x="407194" y="3363119"/>
            <a:ext cx="10318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SYMPATHETIC</a:t>
            </a:r>
            <a:endParaRPr lang="en-US" sz="1000">
              <a:latin typeface="Arial" charset="0"/>
            </a:endParaRPr>
          </a:p>
        </p:txBody>
      </p:sp>
      <p:sp>
        <p:nvSpPr>
          <p:cNvPr id="15418" name="Rectangle 58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Divisions of the ANS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39725" indent="-339725">
              <a:buFont typeface="Times" charset="0"/>
              <a:buAutoNum type="arabicPeriod"/>
            </a:pPr>
            <a:r>
              <a:rPr lang="en-US"/>
              <a:t>Sympathetic division</a:t>
            </a:r>
          </a:p>
          <a:p>
            <a:pPr marL="339725" indent="-339725">
              <a:buFont typeface="Times" charset="0"/>
              <a:buAutoNum type="arabicPeriod"/>
            </a:pPr>
            <a:r>
              <a:rPr lang="en-US"/>
              <a:t>Parasympathetic division</a:t>
            </a:r>
          </a:p>
          <a:p>
            <a:pPr marL="339725" indent="-339725"/>
            <a:r>
              <a:rPr lang="en-US"/>
              <a:t>Dual innervation</a:t>
            </a:r>
          </a:p>
          <a:p>
            <a:pPr marL="687388" lvl="1" indent="-230188"/>
            <a:r>
              <a:rPr lang="en-US"/>
              <a:t>Almost all visceral organs are served by both divisions, but they cause opposite effects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the Parasympathetic Division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Promotes maintenance activities and conserves body energy</a:t>
            </a:r>
          </a:p>
          <a:p>
            <a:pPr>
              <a:lnSpc>
                <a:spcPct val="90000"/>
              </a:lnSpc>
            </a:pPr>
            <a:r>
              <a:rPr lang="en-US"/>
              <a:t>Its activity is illustrated in a person who relaxes, reading, after a meal</a:t>
            </a:r>
          </a:p>
          <a:p>
            <a:pPr lvl="1">
              <a:lnSpc>
                <a:spcPct val="90000"/>
              </a:lnSpc>
            </a:pPr>
            <a:r>
              <a:rPr lang="en-US"/>
              <a:t>Blood pressure, heart rate, and respiratory rates are low</a:t>
            </a:r>
          </a:p>
          <a:p>
            <a:pPr lvl="1">
              <a:lnSpc>
                <a:spcPct val="90000"/>
              </a:lnSpc>
            </a:pPr>
            <a:r>
              <a:rPr lang="en-US"/>
              <a:t>Gastrointestinal tract activity is high</a:t>
            </a:r>
          </a:p>
          <a:p>
            <a:pPr lvl="1">
              <a:lnSpc>
                <a:spcPct val="90000"/>
              </a:lnSpc>
            </a:pPr>
            <a:r>
              <a:rPr lang="en-US"/>
              <a:t>Pupils are constricted and lenses are accommodated for close vision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the Sympathetic Division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Mobilizes the body during activity; is the “fight-or-flight” system</a:t>
            </a:r>
          </a:p>
          <a:p>
            <a:r>
              <a:rPr lang="en-US"/>
              <a:t>Promotes adjustments during exercise, or when threatened</a:t>
            </a:r>
          </a:p>
          <a:p>
            <a:pPr lvl="1"/>
            <a:r>
              <a:rPr lang="en-US"/>
              <a:t>Blood flow is shunted to skeletal muscles and heart</a:t>
            </a:r>
          </a:p>
          <a:p>
            <a:pPr lvl="1"/>
            <a:r>
              <a:rPr lang="en-US"/>
              <a:t>Bronchioles dilate </a:t>
            </a:r>
          </a:p>
          <a:p>
            <a:pPr lvl="1"/>
            <a:r>
              <a:rPr lang="en-US"/>
              <a:t>Liver releases glucose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579438" y="1503363"/>
          <a:ext cx="7985125" cy="385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Document" r:id="rId3" imgW="5650992" imgH="2724912" progId="Word.Document.8">
                  <p:embed/>
                </p:oleObj>
              </mc:Choice>
              <mc:Fallback>
                <p:oleObj name="Document" r:id="rId3" imgW="5650992" imgH="2724912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1503363"/>
                        <a:ext cx="7985125" cy="3851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ANS Anatomy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6" name="Picture 8" descr="figure_14_03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49275"/>
            <a:ext cx="8229600" cy="5873750"/>
          </a:xfrm>
          <a:prstGeom prst="rect">
            <a:avLst/>
          </a:prstGeom>
          <a:noFill/>
        </p:spPr>
      </p:pic>
      <p:sp>
        <p:nvSpPr>
          <p:cNvPr id="27657" name="Freeform 9"/>
          <p:cNvSpPr>
            <a:spLocks/>
          </p:cNvSpPr>
          <p:nvPr/>
        </p:nvSpPr>
        <p:spPr bwMode="auto">
          <a:xfrm>
            <a:off x="4276725" y="4394200"/>
            <a:ext cx="123825" cy="1076325"/>
          </a:xfrm>
          <a:custGeom>
            <a:avLst/>
            <a:gdLst/>
            <a:ahLst/>
            <a:cxnLst>
              <a:cxn ang="0">
                <a:pos x="76" y="0"/>
              </a:cxn>
              <a:cxn ang="0">
                <a:pos x="0" y="0"/>
              </a:cxn>
              <a:cxn ang="0">
                <a:pos x="0" y="678"/>
              </a:cxn>
              <a:cxn ang="0">
                <a:pos x="78" y="678"/>
              </a:cxn>
            </a:cxnLst>
            <a:rect l="0" t="0" r="r" b="b"/>
            <a:pathLst>
              <a:path w="78" h="678">
                <a:moveTo>
                  <a:pt x="76" y="0"/>
                </a:moveTo>
                <a:lnTo>
                  <a:pt x="0" y="0"/>
                </a:lnTo>
                <a:lnTo>
                  <a:pt x="0" y="678"/>
                </a:lnTo>
                <a:lnTo>
                  <a:pt x="78" y="67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4276725" y="2705100"/>
            <a:ext cx="123825" cy="1631950"/>
          </a:xfrm>
          <a:custGeom>
            <a:avLst/>
            <a:gdLst/>
            <a:ahLst/>
            <a:cxnLst>
              <a:cxn ang="0">
                <a:pos x="76" y="0"/>
              </a:cxn>
              <a:cxn ang="0">
                <a:pos x="0" y="0"/>
              </a:cxn>
              <a:cxn ang="0">
                <a:pos x="0" y="1028"/>
              </a:cxn>
              <a:cxn ang="0">
                <a:pos x="78" y="1028"/>
              </a:cxn>
            </a:cxnLst>
            <a:rect l="0" t="0" r="r" b="b"/>
            <a:pathLst>
              <a:path w="78" h="1028">
                <a:moveTo>
                  <a:pt x="76" y="0"/>
                </a:moveTo>
                <a:lnTo>
                  <a:pt x="0" y="0"/>
                </a:lnTo>
                <a:lnTo>
                  <a:pt x="0" y="1028"/>
                </a:lnTo>
                <a:lnTo>
                  <a:pt x="78" y="102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4064000" y="2778125"/>
            <a:ext cx="431800" cy="25082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46" y="158"/>
              </a:cxn>
              <a:cxn ang="0">
                <a:pos x="0" y="158"/>
              </a:cxn>
            </a:cxnLst>
            <a:rect l="0" t="0" r="r" b="b"/>
            <a:pathLst>
              <a:path w="272" h="158">
                <a:moveTo>
                  <a:pt x="272" y="0"/>
                </a:moveTo>
                <a:lnTo>
                  <a:pt x="46" y="158"/>
                </a:lnTo>
                <a:lnTo>
                  <a:pt x="0" y="158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Freeform 12"/>
          <p:cNvSpPr>
            <a:spLocks/>
          </p:cNvSpPr>
          <p:nvPr/>
        </p:nvSpPr>
        <p:spPr bwMode="auto">
          <a:xfrm>
            <a:off x="4044950" y="4479925"/>
            <a:ext cx="492125" cy="69850"/>
          </a:xfrm>
          <a:custGeom>
            <a:avLst/>
            <a:gdLst/>
            <a:ahLst/>
            <a:cxnLst>
              <a:cxn ang="0">
                <a:pos x="310" y="0"/>
              </a:cxn>
              <a:cxn ang="0">
                <a:pos x="82" y="44"/>
              </a:cxn>
              <a:cxn ang="0">
                <a:pos x="0" y="44"/>
              </a:cxn>
            </a:cxnLst>
            <a:rect l="0" t="0" r="r" b="b"/>
            <a:pathLst>
              <a:path w="310" h="44">
                <a:moveTo>
                  <a:pt x="310" y="0"/>
                </a:moveTo>
                <a:lnTo>
                  <a:pt x="82" y="44"/>
                </a:lnTo>
                <a:lnTo>
                  <a:pt x="0" y="44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>
            <a:off x="5051425" y="1416050"/>
            <a:ext cx="69850" cy="33020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4" y="0"/>
              </a:cxn>
              <a:cxn ang="0">
                <a:pos x="44" y="208"/>
              </a:cxn>
              <a:cxn ang="0">
                <a:pos x="0" y="208"/>
              </a:cxn>
            </a:cxnLst>
            <a:rect l="0" t="0" r="r" b="b"/>
            <a:pathLst>
              <a:path w="44" h="208">
                <a:moveTo>
                  <a:pt x="2" y="0"/>
                </a:moveTo>
                <a:lnTo>
                  <a:pt x="44" y="0"/>
                </a:lnTo>
                <a:lnTo>
                  <a:pt x="44" y="208"/>
                </a:lnTo>
                <a:lnTo>
                  <a:pt x="0" y="20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5124450" y="1581150"/>
            <a:ext cx="730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Freeform 15"/>
          <p:cNvSpPr>
            <a:spLocks/>
          </p:cNvSpPr>
          <p:nvPr/>
        </p:nvSpPr>
        <p:spPr bwMode="auto">
          <a:xfrm>
            <a:off x="5124450" y="5470525"/>
            <a:ext cx="111125" cy="60642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70" y="0"/>
              </a:cxn>
              <a:cxn ang="0">
                <a:pos x="70" y="382"/>
              </a:cxn>
              <a:cxn ang="0">
                <a:pos x="0" y="382"/>
              </a:cxn>
            </a:cxnLst>
            <a:rect l="0" t="0" r="r" b="b"/>
            <a:pathLst>
              <a:path w="70" h="382">
                <a:moveTo>
                  <a:pt x="2" y="0"/>
                </a:moveTo>
                <a:lnTo>
                  <a:pt x="70" y="0"/>
                </a:lnTo>
                <a:lnTo>
                  <a:pt x="70" y="382"/>
                </a:lnTo>
                <a:lnTo>
                  <a:pt x="0" y="38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4" name="Freeform 16"/>
          <p:cNvSpPr>
            <a:spLocks/>
          </p:cNvSpPr>
          <p:nvPr/>
        </p:nvSpPr>
        <p:spPr bwMode="auto">
          <a:xfrm>
            <a:off x="4454525" y="1057275"/>
            <a:ext cx="654050" cy="555625"/>
          </a:xfrm>
          <a:custGeom>
            <a:avLst/>
            <a:gdLst/>
            <a:ahLst/>
            <a:cxnLst>
              <a:cxn ang="0">
                <a:pos x="412" y="0"/>
              </a:cxn>
              <a:cxn ang="0">
                <a:pos x="340" y="0"/>
              </a:cxn>
              <a:cxn ang="0">
                <a:pos x="0" y="350"/>
              </a:cxn>
            </a:cxnLst>
            <a:rect l="0" t="0" r="r" b="b"/>
            <a:pathLst>
              <a:path w="412" h="350">
                <a:moveTo>
                  <a:pt x="412" y="0"/>
                </a:moveTo>
                <a:lnTo>
                  <a:pt x="340" y="0"/>
                </a:lnTo>
                <a:lnTo>
                  <a:pt x="0" y="35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4273550" y="1809750"/>
            <a:ext cx="107950" cy="831850"/>
          </a:xfrm>
          <a:custGeom>
            <a:avLst/>
            <a:gdLst/>
            <a:ahLst/>
            <a:cxnLst>
              <a:cxn ang="0">
                <a:pos x="68" y="0"/>
              </a:cxn>
              <a:cxn ang="0">
                <a:pos x="0" y="0"/>
              </a:cxn>
              <a:cxn ang="0">
                <a:pos x="0" y="524"/>
              </a:cxn>
              <a:cxn ang="0">
                <a:pos x="58" y="524"/>
              </a:cxn>
            </a:cxnLst>
            <a:rect l="0" t="0" r="r" b="b"/>
            <a:pathLst>
              <a:path w="68" h="524">
                <a:moveTo>
                  <a:pt x="68" y="0"/>
                </a:moveTo>
                <a:lnTo>
                  <a:pt x="0" y="0"/>
                </a:lnTo>
                <a:lnTo>
                  <a:pt x="0" y="524"/>
                </a:lnTo>
                <a:lnTo>
                  <a:pt x="58" y="5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 flipH="1">
            <a:off x="4203700" y="2263775"/>
            <a:ext cx="666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Freeform 19"/>
          <p:cNvSpPr>
            <a:spLocks/>
          </p:cNvSpPr>
          <p:nvPr/>
        </p:nvSpPr>
        <p:spPr bwMode="auto">
          <a:xfrm>
            <a:off x="5238750" y="5772150"/>
            <a:ext cx="142875" cy="498475"/>
          </a:xfrm>
          <a:custGeom>
            <a:avLst/>
            <a:gdLst/>
            <a:ahLst/>
            <a:cxnLst>
              <a:cxn ang="0">
                <a:pos x="90" y="314"/>
              </a:cxn>
              <a:cxn ang="0">
                <a:pos x="90" y="198"/>
              </a:cxn>
              <a:cxn ang="0">
                <a:pos x="0" y="0"/>
              </a:cxn>
            </a:cxnLst>
            <a:rect l="0" t="0" r="r" b="b"/>
            <a:pathLst>
              <a:path w="90" h="314">
                <a:moveTo>
                  <a:pt x="90" y="314"/>
                </a:moveTo>
                <a:lnTo>
                  <a:pt x="90" y="19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 flipH="1">
            <a:off x="4133850" y="5013325"/>
            <a:ext cx="13970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Line 21"/>
          <p:cNvSpPr>
            <a:spLocks noChangeShapeType="1"/>
          </p:cNvSpPr>
          <p:nvPr/>
        </p:nvSpPr>
        <p:spPr bwMode="auto">
          <a:xfrm flipH="1">
            <a:off x="4222750" y="3619500"/>
            <a:ext cx="476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Freeform 22"/>
          <p:cNvSpPr>
            <a:spLocks/>
          </p:cNvSpPr>
          <p:nvPr/>
        </p:nvSpPr>
        <p:spPr bwMode="auto">
          <a:xfrm>
            <a:off x="4054475" y="2768600"/>
            <a:ext cx="431800" cy="250825"/>
          </a:xfrm>
          <a:custGeom>
            <a:avLst/>
            <a:gdLst/>
            <a:ahLst/>
            <a:cxnLst>
              <a:cxn ang="0">
                <a:pos x="272" y="0"/>
              </a:cxn>
              <a:cxn ang="0">
                <a:pos x="46" y="158"/>
              </a:cxn>
              <a:cxn ang="0">
                <a:pos x="0" y="158"/>
              </a:cxn>
            </a:cxnLst>
            <a:rect l="0" t="0" r="r" b="b"/>
            <a:pathLst>
              <a:path w="272" h="158">
                <a:moveTo>
                  <a:pt x="272" y="0"/>
                </a:moveTo>
                <a:lnTo>
                  <a:pt x="46" y="158"/>
                </a:lnTo>
                <a:lnTo>
                  <a:pt x="0" y="15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1" name="Freeform 23"/>
          <p:cNvSpPr>
            <a:spLocks/>
          </p:cNvSpPr>
          <p:nvPr/>
        </p:nvSpPr>
        <p:spPr bwMode="auto">
          <a:xfrm>
            <a:off x="4035425" y="4470400"/>
            <a:ext cx="492125" cy="69850"/>
          </a:xfrm>
          <a:custGeom>
            <a:avLst/>
            <a:gdLst/>
            <a:ahLst/>
            <a:cxnLst>
              <a:cxn ang="0">
                <a:pos x="310" y="0"/>
              </a:cxn>
              <a:cxn ang="0">
                <a:pos x="82" y="44"/>
              </a:cxn>
              <a:cxn ang="0">
                <a:pos x="0" y="44"/>
              </a:cxn>
            </a:cxnLst>
            <a:rect l="0" t="0" r="r" b="b"/>
            <a:pathLst>
              <a:path w="310" h="44">
                <a:moveTo>
                  <a:pt x="310" y="0"/>
                </a:moveTo>
                <a:lnTo>
                  <a:pt x="82" y="44"/>
                </a:lnTo>
                <a:lnTo>
                  <a:pt x="0" y="4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2" name="Freeform 24"/>
          <p:cNvSpPr>
            <a:spLocks/>
          </p:cNvSpPr>
          <p:nvPr/>
        </p:nvSpPr>
        <p:spPr bwMode="auto">
          <a:xfrm>
            <a:off x="4946650" y="2197100"/>
            <a:ext cx="139700" cy="136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8"/>
              </a:cxn>
              <a:cxn ang="0">
                <a:pos x="88" y="86"/>
              </a:cxn>
            </a:cxnLst>
            <a:rect l="0" t="0" r="r" b="b"/>
            <a:pathLst>
              <a:path w="88" h="86">
                <a:moveTo>
                  <a:pt x="0" y="0"/>
                </a:moveTo>
                <a:lnTo>
                  <a:pt x="0" y="58"/>
                </a:lnTo>
                <a:lnTo>
                  <a:pt x="88" y="8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6273800" y="1701800"/>
            <a:ext cx="6810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Salivary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glands</a:t>
            </a:r>
            <a:endParaRPr lang="en-US" sz="1800" b="1">
              <a:latin typeface="Arial" charset="0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6448425" y="828675"/>
            <a:ext cx="3159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Eye</a:t>
            </a:r>
            <a:endParaRPr lang="en-US" sz="1800" b="1">
              <a:latin typeface="Arial" charset="0"/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6381750" y="1270000"/>
            <a:ext cx="444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Skin*</a:t>
            </a:r>
            <a:endParaRPr lang="en-US" sz="1800" b="1">
              <a:latin typeface="Arial" charset="0"/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6365875" y="2952750"/>
            <a:ext cx="4540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6340475" y="2546350"/>
            <a:ext cx="5302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Lungs</a:t>
            </a:r>
            <a:endParaRPr lang="en-US" sz="1800" b="1">
              <a:latin typeface="Arial" charset="0"/>
            </a:endParaRPr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6276975" y="4030663"/>
            <a:ext cx="7270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Liver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and gall-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bladder</a:t>
            </a:r>
            <a:endParaRPr lang="en-US" sz="1800" b="1">
              <a:latin typeface="Arial" charset="0"/>
            </a:endParaRPr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6257925" y="5949950"/>
            <a:ext cx="698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Genitals</a:t>
            </a:r>
            <a:endParaRPr lang="en-US" sz="1800" b="1">
              <a:latin typeface="Arial" charset="0"/>
            </a:endParaRP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6235700" y="3667125"/>
            <a:ext cx="7889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Pancreas</a:t>
            </a:r>
            <a:endParaRPr lang="en-US" sz="1800" b="1">
              <a:latin typeface="Arial" charset="0"/>
            </a:endParaRP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2533650" y="828675"/>
            <a:ext cx="3159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Eye</a:t>
            </a:r>
            <a:endParaRPr lang="en-US" sz="1800" b="1">
              <a:latin typeface="Arial" charset="0"/>
            </a:endParaRPr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2387600" y="2590800"/>
            <a:ext cx="5302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Lungs</a:t>
            </a:r>
            <a:endParaRPr lang="en-US" sz="1800" b="1">
              <a:latin typeface="Arial" charset="0"/>
            </a:endParaRPr>
          </a:p>
        </p:txBody>
      </p:sp>
      <p:sp>
        <p:nvSpPr>
          <p:cNvPr id="27683" name="Rectangle 35"/>
          <p:cNvSpPr>
            <a:spLocks noChangeArrowheads="1"/>
          </p:cNvSpPr>
          <p:nvPr/>
        </p:nvSpPr>
        <p:spPr bwMode="auto">
          <a:xfrm>
            <a:off x="2276475" y="5676900"/>
            <a:ext cx="660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Bladder</a:t>
            </a:r>
            <a:endParaRPr lang="en-US" sz="1800" b="1">
              <a:latin typeface="Arial" charset="0"/>
            </a:endParaRPr>
          </a:p>
        </p:txBody>
      </p:sp>
      <p:sp>
        <p:nvSpPr>
          <p:cNvPr id="27684" name="Rectangle 36"/>
          <p:cNvSpPr>
            <a:spLocks noChangeArrowheads="1"/>
          </p:cNvSpPr>
          <p:nvPr/>
        </p:nvSpPr>
        <p:spPr bwMode="auto">
          <a:xfrm>
            <a:off x="2276475" y="4751388"/>
            <a:ext cx="7874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Liver and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gall-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bladder</a:t>
            </a:r>
            <a:endParaRPr lang="en-US" sz="1800" b="1">
              <a:latin typeface="Arial" charset="0"/>
            </a:endParaRPr>
          </a:p>
        </p:txBody>
      </p:sp>
      <p:sp>
        <p:nvSpPr>
          <p:cNvPr id="27685" name="Rectangle 37"/>
          <p:cNvSpPr>
            <a:spLocks noChangeArrowheads="1"/>
          </p:cNvSpPr>
          <p:nvPr/>
        </p:nvSpPr>
        <p:spPr bwMode="auto">
          <a:xfrm>
            <a:off x="2219325" y="4203700"/>
            <a:ext cx="7889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Pancreas</a:t>
            </a:r>
            <a:endParaRPr lang="en-US" sz="1800" b="1">
              <a:latin typeface="Arial" charset="0"/>
            </a:endParaRPr>
          </a:p>
        </p:txBody>
      </p:sp>
      <p:sp>
        <p:nvSpPr>
          <p:cNvPr id="27686" name="Rectangle 38"/>
          <p:cNvSpPr>
            <a:spLocks noChangeArrowheads="1"/>
          </p:cNvSpPr>
          <p:nvPr/>
        </p:nvSpPr>
        <p:spPr bwMode="auto">
          <a:xfrm>
            <a:off x="2241550" y="3663950"/>
            <a:ext cx="749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1800" b="1">
              <a:latin typeface="Arial" charset="0"/>
            </a:endParaRPr>
          </a:p>
        </p:txBody>
      </p:sp>
      <p:sp>
        <p:nvSpPr>
          <p:cNvPr id="27687" name="Rectangle 39"/>
          <p:cNvSpPr>
            <a:spLocks noChangeArrowheads="1"/>
          </p:cNvSpPr>
          <p:nvPr/>
        </p:nvSpPr>
        <p:spPr bwMode="auto">
          <a:xfrm>
            <a:off x="3489325" y="2146300"/>
            <a:ext cx="6905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Cervical</a:t>
            </a:r>
            <a:endParaRPr lang="en-US" sz="1800" b="1">
              <a:latin typeface="Arial" charset="0"/>
            </a:endParaRPr>
          </a:p>
        </p:txBody>
      </p:sp>
      <p:sp>
        <p:nvSpPr>
          <p:cNvPr id="27688" name="Rectangle 40"/>
          <p:cNvSpPr>
            <a:spLocks noChangeArrowheads="1"/>
          </p:cNvSpPr>
          <p:nvPr/>
        </p:nvSpPr>
        <p:spPr bwMode="auto">
          <a:xfrm>
            <a:off x="4756150" y="1790700"/>
            <a:ext cx="10541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Sympathetic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ganglia</a:t>
            </a:r>
          </a:p>
        </p:txBody>
      </p:sp>
      <p:sp>
        <p:nvSpPr>
          <p:cNvPr id="27689" name="Rectangle 41"/>
          <p:cNvSpPr>
            <a:spLocks noChangeArrowheads="1"/>
          </p:cNvSpPr>
          <p:nvPr/>
        </p:nvSpPr>
        <p:spPr bwMode="auto">
          <a:xfrm>
            <a:off x="5219700" y="1470025"/>
            <a:ext cx="6016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Cranial</a:t>
            </a:r>
            <a:endParaRPr lang="en-US" sz="1800" b="1">
              <a:latin typeface="Arial" charset="0"/>
            </a:endParaRPr>
          </a:p>
        </p:txBody>
      </p:sp>
      <p:sp>
        <p:nvSpPr>
          <p:cNvPr id="27690" name="Rectangle 42"/>
          <p:cNvSpPr>
            <a:spLocks noChangeArrowheads="1"/>
          </p:cNvSpPr>
          <p:nvPr/>
        </p:nvSpPr>
        <p:spPr bwMode="auto">
          <a:xfrm>
            <a:off x="3479800" y="4899025"/>
            <a:ext cx="6508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Lumbar</a:t>
            </a:r>
            <a:endParaRPr lang="en-US" sz="1800" b="1">
              <a:latin typeface="Arial" charset="0"/>
            </a:endParaRPr>
          </a:p>
        </p:txBody>
      </p:sp>
      <p:sp>
        <p:nvSpPr>
          <p:cNvPr id="27691" name="Rectangle 43"/>
          <p:cNvSpPr>
            <a:spLocks noChangeArrowheads="1"/>
          </p:cNvSpPr>
          <p:nvPr/>
        </p:nvSpPr>
        <p:spPr bwMode="auto">
          <a:xfrm>
            <a:off x="3467100" y="3505200"/>
            <a:ext cx="7381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Thoracic</a:t>
            </a:r>
            <a:endParaRPr lang="en-US" sz="1800" b="1">
              <a:latin typeface="Arial" charset="0"/>
            </a:endParaRPr>
          </a:p>
        </p:txBody>
      </p:sp>
      <p:sp>
        <p:nvSpPr>
          <p:cNvPr id="27692" name="Rectangle 44"/>
          <p:cNvSpPr>
            <a:spLocks noChangeArrowheads="1"/>
          </p:cNvSpPr>
          <p:nvPr/>
        </p:nvSpPr>
        <p:spPr bwMode="auto">
          <a:xfrm>
            <a:off x="2260600" y="6175375"/>
            <a:ext cx="698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Genitals</a:t>
            </a:r>
            <a:endParaRPr lang="en-US" sz="1800" b="1">
              <a:latin typeface="Arial" charset="0"/>
            </a:endParaRPr>
          </a:p>
        </p:txBody>
      </p:sp>
      <p:sp>
        <p:nvSpPr>
          <p:cNvPr id="27693" name="Rectangle 45"/>
          <p:cNvSpPr>
            <a:spLocks noChangeArrowheads="1"/>
          </p:cNvSpPr>
          <p:nvPr/>
        </p:nvSpPr>
        <p:spPr bwMode="auto">
          <a:xfrm>
            <a:off x="2463800" y="2082800"/>
            <a:ext cx="4540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27694" name="Rectangle 46"/>
          <p:cNvSpPr>
            <a:spLocks noChangeArrowheads="1"/>
          </p:cNvSpPr>
          <p:nvPr/>
        </p:nvSpPr>
        <p:spPr bwMode="auto">
          <a:xfrm>
            <a:off x="2355850" y="1266825"/>
            <a:ext cx="6810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Salivary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glands</a:t>
            </a:r>
            <a:endParaRPr lang="en-US" sz="1800" b="1">
              <a:latin typeface="Arial" charset="0"/>
            </a:endParaRPr>
          </a:p>
        </p:txBody>
      </p:sp>
      <p:sp>
        <p:nvSpPr>
          <p:cNvPr id="27695" name="Rectangle 47"/>
          <p:cNvSpPr>
            <a:spLocks noChangeArrowheads="1"/>
          </p:cNvSpPr>
          <p:nvPr/>
        </p:nvSpPr>
        <p:spPr bwMode="auto">
          <a:xfrm>
            <a:off x="6261100" y="3308350"/>
            <a:ext cx="749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1800" b="1">
              <a:latin typeface="Arial" charset="0"/>
            </a:endParaRPr>
          </a:p>
        </p:txBody>
      </p:sp>
      <p:sp>
        <p:nvSpPr>
          <p:cNvPr id="27696" name="Rectangle 48"/>
          <p:cNvSpPr>
            <a:spLocks noChangeArrowheads="1"/>
          </p:cNvSpPr>
          <p:nvPr/>
        </p:nvSpPr>
        <p:spPr bwMode="auto">
          <a:xfrm>
            <a:off x="6280150" y="5505450"/>
            <a:ext cx="660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Bladder</a:t>
            </a:r>
            <a:endParaRPr lang="en-US" sz="1800" b="1">
              <a:latin typeface="Arial" charset="0"/>
            </a:endParaRPr>
          </a:p>
        </p:txBody>
      </p:sp>
      <p:sp>
        <p:nvSpPr>
          <p:cNvPr id="27697" name="Rectangle 49"/>
          <p:cNvSpPr>
            <a:spLocks noChangeArrowheads="1"/>
          </p:cNvSpPr>
          <p:nvPr/>
        </p:nvSpPr>
        <p:spPr bwMode="auto">
          <a:xfrm>
            <a:off x="6305550" y="4730750"/>
            <a:ext cx="660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Adrenal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gland</a:t>
            </a:r>
          </a:p>
        </p:txBody>
      </p:sp>
      <p:sp>
        <p:nvSpPr>
          <p:cNvPr id="27698" name="Rectangle 50"/>
          <p:cNvSpPr>
            <a:spLocks noChangeArrowheads="1"/>
          </p:cNvSpPr>
          <p:nvPr/>
        </p:nvSpPr>
        <p:spPr bwMode="auto">
          <a:xfrm>
            <a:off x="1911350" y="498475"/>
            <a:ext cx="16525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Parasympathetic</a:t>
            </a:r>
            <a:endParaRPr lang="en-US" sz="1800">
              <a:latin typeface="Arial" charset="0"/>
            </a:endParaRPr>
          </a:p>
        </p:txBody>
      </p:sp>
      <p:sp>
        <p:nvSpPr>
          <p:cNvPr id="27699" name="Rectangle 51"/>
          <p:cNvSpPr>
            <a:spLocks noChangeArrowheads="1"/>
          </p:cNvSpPr>
          <p:nvPr/>
        </p:nvSpPr>
        <p:spPr bwMode="auto">
          <a:xfrm>
            <a:off x="5994400" y="498475"/>
            <a:ext cx="122713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Sympathetic</a:t>
            </a:r>
            <a:endParaRPr lang="en-US" sz="1800">
              <a:latin typeface="Arial" charset="0"/>
            </a:endParaRPr>
          </a:p>
        </p:txBody>
      </p:sp>
      <p:sp>
        <p:nvSpPr>
          <p:cNvPr id="27700" name="Rectangle 52"/>
          <p:cNvSpPr>
            <a:spLocks noChangeArrowheads="1"/>
          </p:cNvSpPr>
          <p:nvPr/>
        </p:nvSpPr>
        <p:spPr bwMode="auto">
          <a:xfrm>
            <a:off x="5108575" y="6235700"/>
            <a:ext cx="5334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Sacral</a:t>
            </a:r>
            <a:endParaRPr lang="en-US" sz="1800" b="1">
              <a:latin typeface="Arial" charset="0"/>
            </a:endParaRPr>
          </a:p>
        </p:txBody>
      </p:sp>
      <p:sp>
        <p:nvSpPr>
          <p:cNvPr id="27701" name="Rectangle 53"/>
          <p:cNvSpPr>
            <a:spLocks noChangeArrowheads="1"/>
          </p:cNvSpPr>
          <p:nvPr/>
        </p:nvSpPr>
        <p:spPr bwMode="auto">
          <a:xfrm>
            <a:off x="5130800" y="942975"/>
            <a:ext cx="4540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Brain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231F20"/>
                </a:solidFill>
                <a:latin typeface="Arial" charset="0"/>
              </a:rPr>
              <a:t>stem</a:t>
            </a:r>
          </a:p>
        </p:txBody>
      </p:sp>
      <p:sp>
        <p:nvSpPr>
          <p:cNvPr id="27702" name="Rectangle 54"/>
          <p:cNvSpPr>
            <a:spLocks noChangeArrowheads="1"/>
          </p:cNvSpPr>
          <p:nvPr/>
        </p:nvSpPr>
        <p:spPr bwMode="auto">
          <a:xfrm>
            <a:off x="3825875" y="4397375"/>
            <a:ext cx="1714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L</a:t>
            </a:r>
            <a:r>
              <a:rPr lang="en-US" sz="14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27703" name="Rectangle 55"/>
          <p:cNvSpPr>
            <a:spLocks noChangeArrowheads="1"/>
          </p:cNvSpPr>
          <p:nvPr/>
        </p:nvSpPr>
        <p:spPr bwMode="auto">
          <a:xfrm>
            <a:off x="3838575" y="2860675"/>
            <a:ext cx="1714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231F20"/>
                </a:solidFill>
                <a:latin typeface="Arial" charset="0"/>
              </a:rPr>
              <a:t>T</a:t>
            </a:r>
            <a:r>
              <a:rPr lang="en-US" sz="14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</p:txBody>
      </p:sp>
      <p:sp>
        <p:nvSpPr>
          <p:cNvPr id="27704" name="Rectangle 5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515938" y="1435100"/>
          <a:ext cx="8116887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Document" r:id="rId3" imgW="6288024" imgH="3782568" progId="Word.Document.8">
                  <p:embed/>
                </p:oleObj>
              </mc:Choice>
              <mc:Fallback>
                <p:oleObj name="Document" r:id="rId3" imgW="6288024" imgH="3782568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435100"/>
                        <a:ext cx="8116887" cy="474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Parasympathetic (Craniosacral) Division Outflow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4" name="Picture 8" descr="figure_14_04_0-jLE"/>
          <p:cNvPicPr>
            <a:picLocks noChangeAspect="1" noChangeArrowheads="1"/>
          </p:cNvPicPr>
          <p:nvPr/>
        </p:nvPicPr>
        <p:blipFill>
          <a:blip r:embed="rId2" cstate="print"/>
          <a:srcRect l="25308" r="33701"/>
          <a:stretch>
            <a:fillRect/>
          </a:stretch>
        </p:blipFill>
        <p:spPr bwMode="auto">
          <a:xfrm>
            <a:off x="2540000" y="434975"/>
            <a:ext cx="3373438" cy="6121400"/>
          </a:xfrm>
          <a:prstGeom prst="rect">
            <a:avLst/>
          </a:prstGeom>
          <a:noFill/>
        </p:spPr>
      </p:pic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513138" y="965200"/>
            <a:ext cx="76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  <a:latin typeface="Arial" charset="0"/>
              </a:rPr>
              <a:t>Pterygopalatine</a:t>
            </a:r>
          </a:p>
          <a:p>
            <a:r>
              <a:rPr lang="en-US" sz="800" b="1">
                <a:solidFill>
                  <a:schemeClr val="bg1"/>
                </a:solidFill>
                <a:latin typeface="Arial" charset="0"/>
              </a:rPr>
              <a:t>ganglion</a:t>
            </a: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2689225" y="4716463"/>
            <a:ext cx="212725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2689225" y="4938713"/>
            <a:ext cx="212725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8" name="Freeform 12"/>
          <p:cNvSpPr>
            <a:spLocks/>
          </p:cNvSpPr>
          <p:nvPr/>
        </p:nvSpPr>
        <p:spPr bwMode="auto">
          <a:xfrm>
            <a:off x="2819400" y="5119688"/>
            <a:ext cx="311150" cy="635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62" y="104"/>
              </a:cxn>
              <a:cxn ang="0">
                <a:pos x="198" y="0"/>
              </a:cxn>
            </a:cxnLst>
            <a:rect l="0" t="0" r="r" b="b"/>
            <a:pathLst>
              <a:path w="198" h="104">
                <a:moveTo>
                  <a:pt x="0" y="104"/>
                </a:moveTo>
                <a:lnTo>
                  <a:pt x="62" y="104"/>
                </a:lnTo>
                <a:lnTo>
                  <a:pt x="198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 flipV="1">
            <a:off x="2917825" y="5002213"/>
            <a:ext cx="219075" cy="17780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 flipV="1">
            <a:off x="2917825" y="4859338"/>
            <a:ext cx="234950" cy="3206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V="1">
            <a:off x="4537075" y="771525"/>
            <a:ext cx="228600" cy="1031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4606925" y="1103313"/>
            <a:ext cx="254000" cy="1587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3" name="Freeform 17"/>
          <p:cNvSpPr>
            <a:spLocks/>
          </p:cNvSpPr>
          <p:nvPr/>
        </p:nvSpPr>
        <p:spPr bwMode="auto">
          <a:xfrm>
            <a:off x="4435475" y="617538"/>
            <a:ext cx="42863" cy="276225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0" y="0"/>
              </a:cxn>
              <a:cxn ang="0">
                <a:pos x="18" y="0"/>
              </a:cxn>
            </a:cxnLst>
            <a:rect l="0" t="0" r="r" b="b"/>
            <a:pathLst>
              <a:path w="18" h="144">
                <a:moveTo>
                  <a:pt x="0" y="144"/>
                </a:moveTo>
                <a:lnTo>
                  <a:pt x="0" y="0"/>
                </a:lnTo>
                <a:lnTo>
                  <a:pt x="18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4" name="Freeform 18"/>
          <p:cNvSpPr>
            <a:spLocks/>
          </p:cNvSpPr>
          <p:nvPr/>
        </p:nvSpPr>
        <p:spPr bwMode="auto">
          <a:xfrm>
            <a:off x="2682875" y="649288"/>
            <a:ext cx="63500" cy="76200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4" y="40"/>
              </a:cxn>
              <a:cxn ang="0">
                <a:pos x="22" y="40"/>
              </a:cxn>
              <a:cxn ang="0">
                <a:pos x="16" y="38"/>
              </a:cxn>
              <a:cxn ang="0">
                <a:pos x="12" y="36"/>
              </a:cxn>
              <a:cxn ang="0">
                <a:pos x="10" y="32"/>
              </a:cxn>
              <a:cxn ang="0">
                <a:pos x="10" y="24"/>
              </a:cxn>
              <a:cxn ang="0">
                <a:pos x="10" y="16"/>
              </a:cxn>
              <a:cxn ang="0">
                <a:pos x="12" y="12"/>
              </a:cxn>
              <a:cxn ang="0">
                <a:pos x="16" y="10"/>
              </a:cxn>
              <a:cxn ang="0">
                <a:pos x="22" y="8"/>
              </a:cxn>
              <a:cxn ang="0">
                <a:pos x="28" y="10"/>
              </a:cxn>
              <a:cxn ang="0">
                <a:pos x="30" y="16"/>
              </a:cxn>
              <a:cxn ang="0">
                <a:pos x="40" y="14"/>
              </a:cxn>
              <a:cxn ang="0">
                <a:pos x="38" y="8"/>
              </a:cxn>
              <a:cxn ang="0">
                <a:pos x="36" y="6"/>
              </a:cxn>
              <a:cxn ang="0">
                <a:pos x="30" y="2"/>
              </a:cxn>
              <a:cxn ang="0">
                <a:pos x="22" y="0"/>
              </a:cxn>
              <a:cxn ang="0">
                <a:pos x="14" y="2"/>
              </a:cxn>
              <a:cxn ang="0">
                <a:pos x="6" y="6"/>
              </a:cxn>
              <a:cxn ang="0">
                <a:pos x="2" y="14"/>
              </a:cxn>
              <a:cxn ang="0">
                <a:pos x="0" y="24"/>
              </a:cxn>
              <a:cxn ang="0">
                <a:pos x="2" y="34"/>
              </a:cxn>
              <a:cxn ang="0">
                <a:pos x="6" y="42"/>
              </a:cxn>
              <a:cxn ang="0">
                <a:pos x="12" y="46"/>
              </a:cxn>
              <a:cxn ang="0">
                <a:pos x="22" y="48"/>
              </a:cxn>
              <a:cxn ang="0">
                <a:pos x="28" y="46"/>
              </a:cxn>
              <a:cxn ang="0">
                <a:pos x="34" y="44"/>
              </a:cxn>
              <a:cxn ang="0">
                <a:pos x="38" y="40"/>
              </a:cxn>
              <a:cxn ang="0">
                <a:pos x="40" y="32"/>
              </a:cxn>
              <a:cxn ang="0">
                <a:pos x="32" y="30"/>
              </a:cxn>
              <a:cxn ang="0">
                <a:pos x="30" y="34"/>
              </a:cxn>
              <a:cxn ang="0">
                <a:pos x="28" y="38"/>
              </a:cxn>
            </a:cxnLst>
            <a:rect l="0" t="0" r="r" b="b"/>
            <a:pathLst>
              <a:path w="40" h="48">
                <a:moveTo>
                  <a:pt x="28" y="38"/>
                </a:moveTo>
                <a:lnTo>
                  <a:pt x="24" y="40"/>
                </a:lnTo>
                <a:lnTo>
                  <a:pt x="22" y="40"/>
                </a:lnTo>
                <a:lnTo>
                  <a:pt x="16" y="38"/>
                </a:lnTo>
                <a:lnTo>
                  <a:pt x="12" y="36"/>
                </a:lnTo>
                <a:lnTo>
                  <a:pt x="10" y="32"/>
                </a:lnTo>
                <a:lnTo>
                  <a:pt x="10" y="24"/>
                </a:lnTo>
                <a:lnTo>
                  <a:pt x="10" y="16"/>
                </a:lnTo>
                <a:lnTo>
                  <a:pt x="12" y="12"/>
                </a:lnTo>
                <a:lnTo>
                  <a:pt x="16" y="10"/>
                </a:lnTo>
                <a:lnTo>
                  <a:pt x="22" y="8"/>
                </a:lnTo>
                <a:lnTo>
                  <a:pt x="28" y="10"/>
                </a:lnTo>
                <a:lnTo>
                  <a:pt x="30" y="16"/>
                </a:lnTo>
                <a:lnTo>
                  <a:pt x="40" y="14"/>
                </a:lnTo>
                <a:lnTo>
                  <a:pt x="38" y="8"/>
                </a:lnTo>
                <a:lnTo>
                  <a:pt x="36" y="6"/>
                </a:lnTo>
                <a:lnTo>
                  <a:pt x="30" y="2"/>
                </a:lnTo>
                <a:lnTo>
                  <a:pt x="22" y="0"/>
                </a:lnTo>
                <a:lnTo>
                  <a:pt x="14" y="2"/>
                </a:lnTo>
                <a:lnTo>
                  <a:pt x="6" y="6"/>
                </a:lnTo>
                <a:lnTo>
                  <a:pt x="2" y="14"/>
                </a:lnTo>
                <a:lnTo>
                  <a:pt x="0" y="24"/>
                </a:lnTo>
                <a:lnTo>
                  <a:pt x="2" y="34"/>
                </a:lnTo>
                <a:lnTo>
                  <a:pt x="6" y="42"/>
                </a:lnTo>
                <a:lnTo>
                  <a:pt x="12" y="46"/>
                </a:lnTo>
                <a:lnTo>
                  <a:pt x="22" y="48"/>
                </a:lnTo>
                <a:lnTo>
                  <a:pt x="28" y="46"/>
                </a:lnTo>
                <a:lnTo>
                  <a:pt x="34" y="44"/>
                </a:lnTo>
                <a:lnTo>
                  <a:pt x="38" y="40"/>
                </a:lnTo>
                <a:lnTo>
                  <a:pt x="40" y="32"/>
                </a:lnTo>
                <a:lnTo>
                  <a:pt x="32" y="30"/>
                </a:lnTo>
                <a:lnTo>
                  <a:pt x="30" y="34"/>
                </a:lnTo>
                <a:lnTo>
                  <a:pt x="28" y="3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5" name="Freeform 19"/>
          <p:cNvSpPr>
            <a:spLocks/>
          </p:cNvSpPr>
          <p:nvPr/>
        </p:nvSpPr>
        <p:spPr bwMode="auto">
          <a:xfrm>
            <a:off x="2759075" y="652463"/>
            <a:ext cx="57150" cy="69850"/>
          </a:xfrm>
          <a:custGeom>
            <a:avLst/>
            <a:gdLst/>
            <a:ahLst/>
            <a:cxnLst>
              <a:cxn ang="0">
                <a:pos x="8" y="44"/>
              </a:cxn>
              <a:cxn ang="0">
                <a:pos x="8" y="14"/>
              </a:cxn>
              <a:cxn ang="0">
                <a:pos x="28" y="44"/>
              </a:cxn>
              <a:cxn ang="0">
                <a:pos x="36" y="44"/>
              </a:cxn>
              <a:cxn ang="0">
                <a:pos x="36" y="0"/>
              </a:cxn>
              <a:cxn ang="0">
                <a:pos x="28" y="0"/>
              </a:cxn>
              <a:cxn ang="0">
                <a:pos x="28" y="30"/>
              </a:cxn>
              <a:cxn ang="0">
                <a:pos x="10" y="0"/>
              </a:cxn>
              <a:cxn ang="0">
                <a:pos x="0" y="0"/>
              </a:cxn>
              <a:cxn ang="0">
                <a:pos x="0" y="44"/>
              </a:cxn>
              <a:cxn ang="0">
                <a:pos x="8" y="44"/>
              </a:cxn>
            </a:cxnLst>
            <a:rect l="0" t="0" r="r" b="b"/>
            <a:pathLst>
              <a:path w="36" h="44">
                <a:moveTo>
                  <a:pt x="8" y="44"/>
                </a:moveTo>
                <a:lnTo>
                  <a:pt x="8" y="14"/>
                </a:lnTo>
                <a:lnTo>
                  <a:pt x="28" y="44"/>
                </a:lnTo>
                <a:lnTo>
                  <a:pt x="36" y="44"/>
                </a:lnTo>
                <a:lnTo>
                  <a:pt x="36" y="0"/>
                </a:lnTo>
                <a:lnTo>
                  <a:pt x="28" y="0"/>
                </a:lnTo>
                <a:lnTo>
                  <a:pt x="28" y="30"/>
                </a:lnTo>
                <a:lnTo>
                  <a:pt x="10" y="0"/>
                </a:lnTo>
                <a:lnTo>
                  <a:pt x="0" y="0"/>
                </a:lnTo>
                <a:lnTo>
                  <a:pt x="0" y="44"/>
                </a:lnTo>
                <a:lnTo>
                  <a:pt x="8" y="4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6" name="Rectangle 20"/>
          <p:cNvSpPr>
            <a:spLocks noChangeArrowheads="1"/>
          </p:cNvSpPr>
          <p:nvPr/>
        </p:nvSpPr>
        <p:spPr bwMode="auto">
          <a:xfrm>
            <a:off x="2867025" y="658813"/>
            <a:ext cx="3175" cy="57150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2895600" y="658813"/>
            <a:ext cx="1588" cy="57150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2924175" y="658813"/>
            <a:ext cx="1588" cy="57150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9" name="Freeform 23"/>
          <p:cNvSpPr>
            <a:spLocks/>
          </p:cNvSpPr>
          <p:nvPr/>
        </p:nvSpPr>
        <p:spPr bwMode="auto">
          <a:xfrm>
            <a:off x="2692400" y="976313"/>
            <a:ext cx="63500" cy="76200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4" y="40"/>
              </a:cxn>
              <a:cxn ang="0">
                <a:pos x="22" y="40"/>
              </a:cxn>
              <a:cxn ang="0">
                <a:pos x="16" y="40"/>
              </a:cxn>
              <a:cxn ang="0">
                <a:pos x="12" y="36"/>
              </a:cxn>
              <a:cxn ang="0">
                <a:pos x="10" y="32"/>
              </a:cxn>
              <a:cxn ang="0">
                <a:pos x="10" y="24"/>
              </a:cxn>
              <a:cxn ang="0">
                <a:pos x="10" y="18"/>
              </a:cxn>
              <a:cxn ang="0">
                <a:pos x="12" y="12"/>
              </a:cxn>
              <a:cxn ang="0">
                <a:pos x="16" y="10"/>
              </a:cxn>
              <a:cxn ang="0">
                <a:pos x="22" y="8"/>
              </a:cxn>
              <a:cxn ang="0">
                <a:pos x="28" y="10"/>
              </a:cxn>
              <a:cxn ang="0">
                <a:pos x="30" y="16"/>
              </a:cxn>
              <a:cxn ang="0">
                <a:pos x="40" y="14"/>
              </a:cxn>
              <a:cxn ang="0">
                <a:pos x="38" y="10"/>
              </a:cxn>
              <a:cxn ang="0">
                <a:pos x="36" y="6"/>
              </a:cxn>
              <a:cxn ang="0">
                <a:pos x="30" y="2"/>
              </a:cxn>
              <a:cxn ang="0">
                <a:pos x="22" y="0"/>
              </a:cxn>
              <a:cxn ang="0">
                <a:pos x="12" y="2"/>
              </a:cxn>
              <a:cxn ang="0">
                <a:pos x="6" y="8"/>
              </a:cxn>
              <a:cxn ang="0">
                <a:pos x="2" y="14"/>
              </a:cxn>
              <a:cxn ang="0">
                <a:pos x="0" y="26"/>
              </a:cxn>
              <a:cxn ang="0">
                <a:pos x="2" y="34"/>
              </a:cxn>
              <a:cxn ang="0">
                <a:pos x="6" y="42"/>
              </a:cxn>
              <a:cxn ang="0">
                <a:pos x="12" y="46"/>
              </a:cxn>
              <a:cxn ang="0">
                <a:pos x="22" y="48"/>
              </a:cxn>
              <a:cxn ang="0">
                <a:pos x="28" y="48"/>
              </a:cxn>
              <a:cxn ang="0">
                <a:pos x="34" y="44"/>
              </a:cxn>
              <a:cxn ang="0">
                <a:pos x="38" y="40"/>
              </a:cxn>
              <a:cxn ang="0">
                <a:pos x="40" y="34"/>
              </a:cxn>
              <a:cxn ang="0">
                <a:pos x="32" y="30"/>
              </a:cxn>
              <a:cxn ang="0">
                <a:pos x="30" y="36"/>
              </a:cxn>
              <a:cxn ang="0">
                <a:pos x="28" y="38"/>
              </a:cxn>
            </a:cxnLst>
            <a:rect l="0" t="0" r="r" b="b"/>
            <a:pathLst>
              <a:path w="40" h="48">
                <a:moveTo>
                  <a:pt x="28" y="38"/>
                </a:moveTo>
                <a:lnTo>
                  <a:pt x="24" y="40"/>
                </a:lnTo>
                <a:lnTo>
                  <a:pt x="22" y="40"/>
                </a:lnTo>
                <a:lnTo>
                  <a:pt x="16" y="40"/>
                </a:lnTo>
                <a:lnTo>
                  <a:pt x="12" y="36"/>
                </a:lnTo>
                <a:lnTo>
                  <a:pt x="10" y="32"/>
                </a:lnTo>
                <a:lnTo>
                  <a:pt x="10" y="24"/>
                </a:lnTo>
                <a:lnTo>
                  <a:pt x="10" y="18"/>
                </a:lnTo>
                <a:lnTo>
                  <a:pt x="12" y="12"/>
                </a:lnTo>
                <a:lnTo>
                  <a:pt x="16" y="10"/>
                </a:lnTo>
                <a:lnTo>
                  <a:pt x="22" y="8"/>
                </a:lnTo>
                <a:lnTo>
                  <a:pt x="28" y="10"/>
                </a:lnTo>
                <a:lnTo>
                  <a:pt x="30" y="16"/>
                </a:lnTo>
                <a:lnTo>
                  <a:pt x="40" y="14"/>
                </a:lnTo>
                <a:lnTo>
                  <a:pt x="38" y="10"/>
                </a:lnTo>
                <a:lnTo>
                  <a:pt x="36" y="6"/>
                </a:lnTo>
                <a:lnTo>
                  <a:pt x="30" y="2"/>
                </a:lnTo>
                <a:lnTo>
                  <a:pt x="22" y="0"/>
                </a:lnTo>
                <a:lnTo>
                  <a:pt x="12" y="2"/>
                </a:lnTo>
                <a:lnTo>
                  <a:pt x="6" y="8"/>
                </a:lnTo>
                <a:lnTo>
                  <a:pt x="2" y="14"/>
                </a:lnTo>
                <a:lnTo>
                  <a:pt x="0" y="26"/>
                </a:lnTo>
                <a:lnTo>
                  <a:pt x="2" y="34"/>
                </a:lnTo>
                <a:lnTo>
                  <a:pt x="6" y="42"/>
                </a:lnTo>
                <a:lnTo>
                  <a:pt x="12" y="46"/>
                </a:lnTo>
                <a:lnTo>
                  <a:pt x="22" y="48"/>
                </a:lnTo>
                <a:lnTo>
                  <a:pt x="28" y="48"/>
                </a:lnTo>
                <a:lnTo>
                  <a:pt x="34" y="44"/>
                </a:lnTo>
                <a:lnTo>
                  <a:pt x="38" y="40"/>
                </a:lnTo>
                <a:lnTo>
                  <a:pt x="40" y="34"/>
                </a:lnTo>
                <a:lnTo>
                  <a:pt x="32" y="30"/>
                </a:lnTo>
                <a:lnTo>
                  <a:pt x="30" y="36"/>
                </a:lnTo>
                <a:lnTo>
                  <a:pt x="28" y="3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0" name="Freeform 24"/>
          <p:cNvSpPr>
            <a:spLocks/>
          </p:cNvSpPr>
          <p:nvPr/>
        </p:nvSpPr>
        <p:spPr bwMode="auto">
          <a:xfrm>
            <a:off x="2768600" y="979488"/>
            <a:ext cx="57150" cy="73025"/>
          </a:xfrm>
          <a:custGeom>
            <a:avLst/>
            <a:gdLst/>
            <a:ahLst/>
            <a:cxnLst>
              <a:cxn ang="0">
                <a:pos x="8" y="46"/>
              </a:cxn>
              <a:cxn ang="0">
                <a:pos x="8" y="16"/>
              </a:cxn>
              <a:cxn ang="0">
                <a:pos x="28" y="46"/>
              </a:cxn>
              <a:cxn ang="0">
                <a:pos x="36" y="46"/>
              </a:cxn>
              <a:cxn ang="0">
                <a:pos x="36" y="0"/>
              </a:cxn>
              <a:cxn ang="0">
                <a:pos x="28" y="0"/>
              </a:cxn>
              <a:cxn ang="0">
                <a:pos x="28" y="30"/>
              </a:cxn>
              <a:cxn ang="0">
                <a:pos x="10" y="0"/>
              </a:cxn>
              <a:cxn ang="0">
                <a:pos x="0" y="0"/>
              </a:cxn>
              <a:cxn ang="0">
                <a:pos x="0" y="46"/>
              </a:cxn>
              <a:cxn ang="0">
                <a:pos x="8" y="46"/>
              </a:cxn>
            </a:cxnLst>
            <a:rect l="0" t="0" r="r" b="b"/>
            <a:pathLst>
              <a:path w="36" h="46">
                <a:moveTo>
                  <a:pt x="8" y="46"/>
                </a:moveTo>
                <a:lnTo>
                  <a:pt x="8" y="16"/>
                </a:lnTo>
                <a:lnTo>
                  <a:pt x="28" y="46"/>
                </a:lnTo>
                <a:lnTo>
                  <a:pt x="36" y="46"/>
                </a:lnTo>
                <a:lnTo>
                  <a:pt x="36" y="0"/>
                </a:lnTo>
                <a:lnTo>
                  <a:pt x="28" y="0"/>
                </a:lnTo>
                <a:lnTo>
                  <a:pt x="28" y="30"/>
                </a:lnTo>
                <a:lnTo>
                  <a:pt x="10" y="0"/>
                </a:lnTo>
                <a:lnTo>
                  <a:pt x="0" y="0"/>
                </a:lnTo>
                <a:lnTo>
                  <a:pt x="0" y="46"/>
                </a:lnTo>
                <a:lnTo>
                  <a:pt x="8" y="4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1" name="Freeform 25"/>
          <p:cNvSpPr>
            <a:spLocks/>
          </p:cNvSpPr>
          <p:nvPr/>
        </p:nvSpPr>
        <p:spPr bwMode="auto">
          <a:xfrm>
            <a:off x="2863850" y="979488"/>
            <a:ext cx="66675" cy="73025"/>
          </a:xfrm>
          <a:custGeom>
            <a:avLst/>
            <a:gdLst/>
            <a:ahLst/>
            <a:cxnLst>
              <a:cxn ang="0">
                <a:pos x="26" y="46"/>
              </a:cxn>
              <a:cxn ang="0">
                <a:pos x="42" y="0"/>
              </a:cxn>
              <a:cxn ang="0">
                <a:pos x="32" y="0"/>
              </a:cxn>
              <a:cxn ang="0">
                <a:pos x="22" y="34"/>
              </a:cxn>
              <a:cxn ang="0">
                <a:pos x="10" y="0"/>
              </a:cxn>
              <a:cxn ang="0">
                <a:pos x="0" y="0"/>
              </a:cxn>
              <a:cxn ang="0">
                <a:pos x="16" y="46"/>
              </a:cxn>
              <a:cxn ang="0">
                <a:pos x="26" y="46"/>
              </a:cxn>
            </a:cxnLst>
            <a:rect l="0" t="0" r="r" b="b"/>
            <a:pathLst>
              <a:path w="42" h="46">
                <a:moveTo>
                  <a:pt x="26" y="46"/>
                </a:moveTo>
                <a:lnTo>
                  <a:pt x="42" y="0"/>
                </a:lnTo>
                <a:lnTo>
                  <a:pt x="32" y="0"/>
                </a:lnTo>
                <a:lnTo>
                  <a:pt x="22" y="34"/>
                </a:lnTo>
                <a:lnTo>
                  <a:pt x="10" y="0"/>
                </a:lnTo>
                <a:lnTo>
                  <a:pt x="0" y="0"/>
                </a:lnTo>
                <a:lnTo>
                  <a:pt x="16" y="46"/>
                </a:lnTo>
                <a:lnTo>
                  <a:pt x="26" y="4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2943225" y="985838"/>
            <a:ext cx="3175" cy="60325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2971800" y="985838"/>
            <a:ext cx="3175" cy="60325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4" name="Freeform 28"/>
          <p:cNvSpPr>
            <a:spLocks/>
          </p:cNvSpPr>
          <p:nvPr/>
        </p:nvSpPr>
        <p:spPr bwMode="auto">
          <a:xfrm>
            <a:off x="2708275" y="1093788"/>
            <a:ext cx="63500" cy="76200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6" y="40"/>
              </a:cxn>
              <a:cxn ang="0">
                <a:pos x="22" y="40"/>
              </a:cxn>
              <a:cxn ang="0">
                <a:pos x="18" y="40"/>
              </a:cxn>
              <a:cxn ang="0">
                <a:pos x="14" y="36"/>
              </a:cxn>
              <a:cxn ang="0">
                <a:pos x="12" y="32"/>
              </a:cxn>
              <a:cxn ang="0">
                <a:pos x="10" y="24"/>
              </a:cxn>
              <a:cxn ang="0">
                <a:pos x="12" y="18"/>
              </a:cxn>
              <a:cxn ang="0">
                <a:pos x="14" y="12"/>
              </a:cxn>
              <a:cxn ang="0">
                <a:pos x="18" y="10"/>
              </a:cxn>
              <a:cxn ang="0">
                <a:pos x="22" y="8"/>
              </a:cxn>
              <a:cxn ang="0">
                <a:pos x="28" y="10"/>
              </a:cxn>
              <a:cxn ang="0">
                <a:pos x="32" y="16"/>
              </a:cxn>
              <a:cxn ang="0">
                <a:pos x="40" y="14"/>
              </a:cxn>
              <a:cxn ang="0">
                <a:pos x="38" y="10"/>
              </a:cxn>
              <a:cxn ang="0">
                <a:pos x="36" y="6"/>
              </a:cxn>
              <a:cxn ang="0">
                <a:pos x="30" y="2"/>
              </a:cxn>
              <a:cxn ang="0">
                <a:pos x="22" y="0"/>
              </a:cxn>
              <a:cxn ang="0">
                <a:pos x="14" y="2"/>
              </a:cxn>
              <a:cxn ang="0">
                <a:pos x="6" y="8"/>
              </a:cxn>
              <a:cxn ang="0">
                <a:pos x="2" y="14"/>
              </a:cxn>
              <a:cxn ang="0">
                <a:pos x="0" y="24"/>
              </a:cxn>
              <a:cxn ang="0">
                <a:pos x="2" y="34"/>
              </a:cxn>
              <a:cxn ang="0">
                <a:pos x="6" y="42"/>
              </a:cxn>
              <a:cxn ang="0">
                <a:pos x="14" y="46"/>
              </a:cxn>
              <a:cxn ang="0">
                <a:pos x="22" y="48"/>
              </a:cxn>
              <a:cxn ang="0">
                <a:pos x="28" y="48"/>
              </a:cxn>
              <a:cxn ang="0">
                <a:pos x="34" y="44"/>
              </a:cxn>
              <a:cxn ang="0">
                <a:pos x="38" y="40"/>
              </a:cxn>
              <a:cxn ang="0">
                <a:pos x="40" y="34"/>
              </a:cxn>
              <a:cxn ang="0">
                <a:pos x="32" y="30"/>
              </a:cxn>
              <a:cxn ang="0">
                <a:pos x="30" y="36"/>
              </a:cxn>
              <a:cxn ang="0">
                <a:pos x="28" y="38"/>
              </a:cxn>
            </a:cxnLst>
            <a:rect l="0" t="0" r="r" b="b"/>
            <a:pathLst>
              <a:path w="40" h="48">
                <a:moveTo>
                  <a:pt x="28" y="38"/>
                </a:moveTo>
                <a:lnTo>
                  <a:pt x="26" y="40"/>
                </a:lnTo>
                <a:lnTo>
                  <a:pt x="22" y="40"/>
                </a:lnTo>
                <a:lnTo>
                  <a:pt x="18" y="40"/>
                </a:lnTo>
                <a:lnTo>
                  <a:pt x="14" y="36"/>
                </a:lnTo>
                <a:lnTo>
                  <a:pt x="12" y="32"/>
                </a:lnTo>
                <a:lnTo>
                  <a:pt x="10" y="24"/>
                </a:lnTo>
                <a:lnTo>
                  <a:pt x="12" y="18"/>
                </a:lnTo>
                <a:lnTo>
                  <a:pt x="14" y="12"/>
                </a:lnTo>
                <a:lnTo>
                  <a:pt x="18" y="10"/>
                </a:lnTo>
                <a:lnTo>
                  <a:pt x="22" y="8"/>
                </a:lnTo>
                <a:lnTo>
                  <a:pt x="28" y="10"/>
                </a:lnTo>
                <a:lnTo>
                  <a:pt x="32" y="16"/>
                </a:lnTo>
                <a:lnTo>
                  <a:pt x="40" y="14"/>
                </a:lnTo>
                <a:lnTo>
                  <a:pt x="38" y="10"/>
                </a:lnTo>
                <a:lnTo>
                  <a:pt x="36" y="6"/>
                </a:lnTo>
                <a:lnTo>
                  <a:pt x="30" y="2"/>
                </a:lnTo>
                <a:lnTo>
                  <a:pt x="22" y="0"/>
                </a:lnTo>
                <a:lnTo>
                  <a:pt x="14" y="2"/>
                </a:lnTo>
                <a:lnTo>
                  <a:pt x="6" y="8"/>
                </a:lnTo>
                <a:lnTo>
                  <a:pt x="2" y="14"/>
                </a:lnTo>
                <a:lnTo>
                  <a:pt x="0" y="24"/>
                </a:lnTo>
                <a:lnTo>
                  <a:pt x="2" y="34"/>
                </a:lnTo>
                <a:lnTo>
                  <a:pt x="6" y="42"/>
                </a:lnTo>
                <a:lnTo>
                  <a:pt x="14" y="46"/>
                </a:lnTo>
                <a:lnTo>
                  <a:pt x="22" y="48"/>
                </a:lnTo>
                <a:lnTo>
                  <a:pt x="28" y="48"/>
                </a:lnTo>
                <a:lnTo>
                  <a:pt x="34" y="44"/>
                </a:lnTo>
                <a:lnTo>
                  <a:pt x="38" y="40"/>
                </a:lnTo>
                <a:lnTo>
                  <a:pt x="40" y="34"/>
                </a:lnTo>
                <a:lnTo>
                  <a:pt x="32" y="30"/>
                </a:lnTo>
                <a:lnTo>
                  <a:pt x="30" y="36"/>
                </a:lnTo>
                <a:lnTo>
                  <a:pt x="28" y="3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5" name="Freeform 29"/>
          <p:cNvSpPr>
            <a:spLocks/>
          </p:cNvSpPr>
          <p:nvPr/>
        </p:nvSpPr>
        <p:spPr bwMode="auto">
          <a:xfrm>
            <a:off x="2784475" y="1096963"/>
            <a:ext cx="60325" cy="73025"/>
          </a:xfrm>
          <a:custGeom>
            <a:avLst/>
            <a:gdLst/>
            <a:ahLst/>
            <a:cxnLst>
              <a:cxn ang="0">
                <a:pos x="10" y="46"/>
              </a:cxn>
              <a:cxn ang="0">
                <a:pos x="10" y="16"/>
              </a:cxn>
              <a:cxn ang="0">
                <a:pos x="28" y="46"/>
              </a:cxn>
              <a:cxn ang="0">
                <a:pos x="38" y="46"/>
              </a:cxn>
              <a:cxn ang="0">
                <a:pos x="38" y="0"/>
              </a:cxn>
              <a:cxn ang="0">
                <a:pos x="28" y="0"/>
              </a:cxn>
              <a:cxn ang="0">
                <a:pos x="28" y="30"/>
              </a:cxn>
              <a:cxn ang="0">
                <a:pos x="10" y="0"/>
              </a:cxn>
              <a:cxn ang="0">
                <a:pos x="0" y="0"/>
              </a:cxn>
              <a:cxn ang="0">
                <a:pos x="0" y="46"/>
              </a:cxn>
              <a:cxn ang="0">
                <a:pos x="10" y="46"/>
              </a:cxn>
            </a:cxnLst>
            <a:rect l="0" t="0" r="r" b="b"/>
            <a:pathLst>
              <a:path w="38" h="46">
                <a:moveTo>
                  <a:pt x="10" y="46"/>
                </a:moveTo>
                <a:lnTo>
                  <a:pt x="10" y="16"/>
                </a:lnTo>
                <a:lnTo>
                  <a:pt x="28" y="46"/>
                </a:lnTo>
                <a:lnTo>
                  <a:pt x="38" y="46"/>
                </a:lnTo>
                <a:lnTo>
                  <a:pt x="38" y="0"/>
                </a:lnTo>
                <a:lnTo>
                  <a:pt x="28" y="0"/>
                </a:lnTo>
                <a:lnTo>
                  <a:pt x="28" y="30"/>
                </a:lnTo>
                <a:lnTo>
                  <a:pt x="10" y="0"/>
                </a:lnTo>
                <a:lnTo>
                  <a:pt x="0" y="0"/>
                </a:lnTo>
                <a:lnTo>
                  <a:pt x="0" y="46"/>
                </a:lnTo>
                <a:lnTo>
                  <a:pt x="10" y="4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2892425" y="1103313"/>
            <a:ext cx="3175" cy="60325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7" name="Freeform 31"/>
          <p:cNvSpPr>
            <a:spLocks/>
          </p:cNvSpPr>
          <p:nvPr/>
        </p:nvSpPr>
        <p:spPr bwMode="auto">
          <a:xfrm>
            <a:off x="2908300" y="1096963"/>
            <a:ext cx="66675" cy="73025"/>
          </a:xfrm>
          <a:custGeom>
            <a:avLst/>
            <a:gdLst/>
            <a:ahLst/>
            <a:cxnLst>
              <a:cxn ang="0">
                <a:pos x="10" y="46"/>
              </a:cxn>
              <a:cxn ang="0">
                <a:pos x="22" y="30"/>
              </a:cxn>
              <a:cxn ang="0">
                <a:pos x="32" y="46"/>
              </a:cxn>
              <a:cxn ang="0">
                <a:pos x="42" y="46"/>
              </a:cxn>
              <a:cxn ang="0">
                <a:pos x="26" y="22"/>
              </a:cxn>
              <a:cxn ang="0">
                <a:pos x="42" y="0"/>
              </a:cxn>
              <a:cxn ang="0">
                <a:pos x="30" y="0"/>
              </a:cxn>
              <a:cxn ang="0">
                <a:pos x="22" y="14"/>
              </a:cxn>
              <a:cxn ang="0">
                <a:pos x="12" y="0"/>
              </a:cxn>
              <a:cxn ang="0">
                <a:pos x="2" y="0"/>
              </a:cxn>
              <a:cxn ang="0">
                <a:pos x="16" y="22"/>
              </a:cxn>
              <a:cxn ang="0">
                <a:pos x="0" y="46"/>
              </a:cxn>
              <a:cxn ang="0">
                <a:pos x="10" y="46"/>
              </a:cxn>
            </a:cxnLst>
            <a:rect l="0" t="0" r="r" b="b"/>
            <a:pathLst>
              <a:path w="42" h="46">
                <a:moveTo>
                  <a:pt x="10" y="46"/>
                </a:moveTo>
                <a:lnTo>
                  <a:pt x="22" y="30"/>
                </a:lnTo>
                <a:lnTo>
                  <a:pt x="32" y="46"/>
                </a:lnTo>
                <a:lnTo>
                  <a:pt x="42" y="46"/>
                </a:lnTo>
                <a:lnTo>
                  <a:pt x="26" y="22"/>
                </a:lnTo>
                <a:lnTo>
                  <a:pt x="42" y="0"/>
                </a:lnTo>
                <a:lnTo>
                  <a:pt x="30" y="0"/>
                </a:lnTo>
                <a:lnTo>
                  <a:pt x="22" y="14"/>
                </a:lnTo>
                <a:lnTo>
                  <a:pt x="12" y="0"/>
                </a:lnTo>
                <a:lnTo>
                  <a:pt x="2" y="0"/>
                </a:lnTo>
                <a:lnTo>
                  <a:pt x="16" y="22"/>
                </a:lnTo>
                <a:lnTo>
                  <a:pt x="0" y="46"/>
                </a:lnTo>
                <a:lnTo>
                  <a:pt x="10" y="4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8" name="Freeform 32"/>
          <p:cNvSpPr>
            <a:spLocks/>
          </p:cNvSpPr>
          <p:nvPr/>
        </p:nvSpPr>
        <p:spPr bwMode="auto">
          <a:xfrm>
            <a:off x="2733675" y="1192213"/>
            <a:ext cx="63500" cy="76200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4" y="38"/>
              </a:cxn>
              <a:cxn ang="0">
                <a:pos x="20" y="40"/>
              </a:cxn>
              <a:cxn ang="0">
                <a:pos x="16" y="38"/>
              </a:cxn>
              <a:cxn ang="0">
                <a:pos x="12" y="36"/>
              </a:cxn>
              <a:cxn ang="0">
                <a:pos x="10" y="30"/>
              </a:cxn>
              <a:cxn ang="0">
                <a:pos x="10" y="24"/>
              </a:cxn>
              <a:cxn ang="0">
                <a:pos x="10" y="16"/>
              </a:cxn>
              <a:cxn ang="0">
                <a:pos x="12" y="12"/>
              </a:cxn>
              <a:cxn ang="0">
                <a:pos x="16" y="8"/>
              </a:cxn>
              <a:cxn ang="0">
                <a:pos x="22" y="8"/>
              </a:cxn>
              <a:cxn ang="0">
                <a:pos x="28" y="10"/>
              </a:cxn>
              <a:cxn ang="0">
                <a:pos x="30" y="16"/>
              </a:cxn>
              <a:cxn ang="0">
                <a:pos x="40" y="14"/>
              </a:cxn>
              <a:cxn ang="0">
                <a:pos x="38" y="8"/>
              </a:cxn>
              <a:cxn ang="0">
                <a:pos x="36" y="6"/>
              </a:cxn>
              <a:cxn ang="0">
                <a:pos x="30" y="2"/>
              </a:cxn>
              <a:cxn ang="0">
                <a:pos x="22" y="0"/>
              </a:cxn>
              <a:cxn ang="0">
                <a:pos x="12" y="2"/>
              </a:cxn>
              <a:cxn ang="0">
                <a:pos x="6" y="6"/>
              </a:cxn>
              <a:cxn ang="0">
                <a:pos x="2" y="14"/>
              </a:cxn>
              <a:cxn ang="0">
                <a:pos x="0" y="24"/>
              </a:cxn>
              <a:cxn ang="0">
                <a:pos x="2" y="34"/>
              </a:cxn>
              <a:cxn ang="0">
                <a:pos x="6" y="42"/>
              </a:cxn>
              <a:cxn ang="0">
                <a:pos x="12" y="46"/>
              </a:cxn>
              <a:cxn ang="0">
                <a:pos x="20" y="48"/>
              </a:cxn>
              <a:cxn ang="0">
                <a:pos x="28" y="46"/>
              </a:cxn>
              <a:cxn ang="0">
                <a:pos x="34" y="44"/>
              </a:cxn>
              <a:cxn ang="0">
                <a:pos x="38" y="40"/>
              </a:cxn>
              <a:cxn ang="0">
                <a:pos x="40" y="32"/>
              </a:cxn>
              <a:cxn ang="0">
                <a:pos x="32" y="30"/>
              </a:cxn>
              <a:cxn ang="0">
                <a:pos x="30" y="34"/>
              </a:cxn>
              <a:cxn ang="0">
                <a:pos x="28" y="38"/>
              </a:cxn>
            </a:cxnLst>
            <a:rect l="0" t="0" r="r" b="b"/>
            <a:pathLst>
              <a:path w="40" h="48">
                <a:moveTo>
                  <a:pt x="28" y="38"/>
                </a:moveTo>
                <a:lnTo>
                  <a:pt x="24" y="38"/>
                </a:lnTo>
                <a:lnTo>
                  <a:pt x="20" y="40"/>
                </a:lnTo>
                <a:lnTo>
                  <a:pt x="16" y="38"/>
                </a:lnTo>
                <a:lnTo>
                  <a:pt x="12" y="36"/>
                </a:lnTo>
                <a:lnTo>
                  <a:pt x="10" y="30"/>
                </a:lnTo>
                <a:lnTo>
                  <a:pt x="10" y="24"/>
                </a:lnTo>
                <a:lnTo>
                  <a:pt x="10" y="16"/>
                </a:lnTo>
                <a:lnTo>
                  <a:pt x="12" y="12"/>
                </a:lnTo>
                <a:lnTo>
                  <a:pt x="16" y="8"/>
                </a:lnTo>
                <a:lnTo>
                  <a:pt x="22" y="8"/>
                </a:lnTo>
                <a:lnTo>
                  <a:pt x="28" y="10"/>
                </a:lnTo>
                <a:lnTo>
                  <a:pt x="30" y="16"/>
                </a:lnTo>
                <a:lnTo>
                  <a:pt x="40" y="14"/>
                </a:lnTo>
                <a:lnTo>
                  <a:pt x="38" y="8"/>
                </a:lnTo>
                <a:lnTo>
                  <a:pt x="36" y="6"/>
                </a:lnTo>
                <a:lnTo>
                  <a:pt x="30" y="2"/>
                </a:lnTo>
                <a:lnTo>
                  <a:pt x="22" y="0"/>
                </a:lnTo>
                <a:lnTo>
                  <a:pt x="12" y="2"/>
                </a:lnTo>
                <a:lnTo>
                  <a:pt x="6" y="6"/>
                </a:lnTo>
                <a:lnTo>
                  <a:pt x="2" y="14"/>
                </a:lnTo>
                <a:lnTo>
                  <a:pt x="0" y="24"/>
                </a:lnTo>
                <a:lnTo>
                  <a:pt x="2" y="34"/>
                </a:lnTo>
                <a:lnTo>
                  <a:pt x="6" y="42"/>
                </a:lnTo>
                <a:lnTo>
                  <a:pt x="12" y="46"/>
                </a:lnTo>
                <a:lnTo>
                  <a:pt x="20" y="48"/>
                </a:lnTo>
                <a:lnTo>
                  <a:pt x="28" y="46"/>
                </a:lnTo>
                <a:lnTo>
                  <a:pt x="34" y="44"/>
                </a:lnTo>
                <a:lnTo>
                  <a:pt x="38" y="40"/>
                </a:lnTo>
                <a:lnTo>
                  <a:pt x="40" y="32"/>
                </a:lnTo>
                <a:lnTo>
                  <a:pt x="32" y="30"/>
                </a:lnTo>
                <a:lnTo>
                  <a:pt x="30" y="34"/>
                </a:lnTo>
                <a:lnTo>
                  <a:pt x="28" y="3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69" name="Freeform 33"/>
          <p:cNvSpPr>
            <a:spLocks/>
          </p:cNvSpPr>
          <p:nvPr/>
        </p:nvSpPr>
        <p:spPr bwMode="auto">
          <a:xfrm>
            <a:off x="2809875" y="1192213"/>
            <a:ext cx="57150" cy="73025"/>
          </a:xfrm>
          <a:custGeom>
            <a:avLst/>
            <a:gdLst/>
            <a:ahLst/>
            <a:cxnLst>
              <a:cxn ang="0">
                <a:pos x="8" y="46"/>
              </a:cxn>
              <a:cxn ang="0">
                <a:pos x="8" y="16"/>
              </a:cxn>
              <a:cxn ang="0">
                <a:pos x="28" y="46"/>
              </a:cxn>
              <a:cxn ang="0">
                <a:pos x="36" y="46"/>
              </a:cxn>
              <a:cxn ang="0">
                <a:pos x="36" y="0"/>
              </a:cxn>
              <a:cxn ang="0">
                <a:pos x="28" y="0"/>
              </a:cxn>
              <a:cxn ang="0">
                <a:pos x="28" y="32"/>
              </a:cxn>
              <a:cxn ang="0">
                <a:pos x="10" y="0"/>
              </a:cxn>
              <a:cxn ang="0">
                <a:pos x="0" y="0"/>
              </a:cxn>
              <a:cxn ang="0">
                <a:pos x="0" y="46"/>
              </a:cxn>
              <a:cxn ang="0">
                <a:pos x="8" y="46"/>
              </a:cxn>
            </a:cxnLst>
            <a:rect l="0" t="0" r="r" b="b"/>
            <a:pathLst>
              <a:path w="36" h="46">
                <a:moveTo>
                  <a:pt x="8" y="46"/>
                </a:moveTo>
                <a:lnTo>
                  <a:pt x="8" y="16"/>
                </a:lnTo>
                <a:lnTo>
                  <a:pt x="28" y="46"/>
                </a:lnTo>
                <a:lnTo>
                  <a:pt x="36" y="46"/>
                </a:lnTo>
                <a:lnTo>
                  <a:pt x="36" y="0"/>
                </a:lnTo>
                <a:lnTo>
                  <a:pt x="28" y="0"/>
                </a:lnTo>
                <a:lnTo>
                  <a:pt x="28" y="32"/>
                </a:lnTo>
                <a:lnTo>
                  <a:pt x="10" y="0"/>
                </a:lnTo>
                <a:lnTo>
                  <a:pt x="0" y="0"/>
                </a:lnTo>
                <a:lnTo>
                  <a:pt x="0" y="46"/>
                </a:lnTo>
                <a:lnTo>
                  <a:pt x="8" y="4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70" name="Freeform 34"/>
          <p:cNvSpPr>
            <a:spLocks/>
          </p:cNvSpPr>
          <p:nvPr/>
        </p:nvSpPr>
        <p:spPr bwMode="auto">
          <a:xfrm>
            <a:off x="2905125" y="1192213"/>
            <a:ext cx="66675" cy="73025"/>
          </a:xfrm>
          <a:custGeom>
            <a:avLst/>
            <a:gdLst/>
            <a:ahLst/>
            <a:cxnLst>
              <a:cxn ang="0">
                <a:pos x="10" y="46"/>
              </a:cxn>
              <a:cxn ang="0">
                <a:pos x="20" y="30"/>
              </a:cxn>
              <a:cxn ang="0">
                <a:pos x="30" y="46"/>
              </a:cxn>
              <a:cxn ang="0">
                <a:pos x="42" y="46"/>
              </a:cxn>
              <a:cxn ang="0">
                <a:pos x="26" y="24"/>
              </a:cxn>
              <a:cxn ang="0">
                <a:pos x="40" y="0"/>
              </a:cxn>
              <a:cxn ang="0">
                <a:pos x="30" y="0"/>
              </a:cxn>
              <a:cxn ang="0">
                <a:pos x="20" y="16"/>
              </a:cxn>
              <a:cxn ang="0">
                <a:pos x="12" y="0"/>
              </a:cxn>
              <a:cxn ang="0">
                <a:pos x="0" y="0"/>
              </a:cxn>
              <a:cxn ang="0">
                <a:pos x="14" y="22"/>
              </a:cxn>
              <a:cxn ang="0">
                <a:pos x="0" y="46"/>
              </a:cxn>
              <a:cxn ang="0">
                <a:pos x="10" y="46"/>
              </a:cxn>
            </a:cxnLst>
            <a:rect l="0" t="0" r="r" b="b"/>
            <a:pathLst>
              <a:path w="42" h="46">
                <a:moveTo>
                  <a:pt x="10" y="46"/>
                </a:moveTo>
                <a:lnTo>
                  <a:pt x="20" y="30"/>
                </a:lnTo>
                <a:lnTo>
                  <a:pt x="30" y="46"/>
                </a:lnTo>
                <a:lnTo>
                  <a:pt x="42" y="46"/>
                </a:lnTo>
                <a:lnTo>
                  <a:pt x="26" y="24"/>
                </a:lnTo>
                <a:lnTo>
                  <a:pt x="40" y="0"/>
                </a:lnTo>
                <a:lnTo>
                  <a:pt x="30" y="0"/>
                </a:lnTo>
                <a:lnTo>
                  <a:pt x="20" y="16"/>
                </a:lnTo>
                <a:lnTo>
                  <a:pt x="12" y="0"/>
                </a:lnTo>
                <a:lnTo>
                  <a:pt x="0" y="0"/>
                </a:lnTo>
                <a:lnTo>
                  <a:pt x="14" y="22"/>
                </a:lnTo>
                <a:lnTo>
                  <a:pt x="0" y="46"/>
                </a:lnTo>
                <a:lnTo>
                  <a:pt x="10" y="4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71" name="Rectangle 35"/>
          <p:cNvSpPr>
            <a:spLocks noChangeArrowheads="1"/>
          </p:cNvSpPr>
          <p:nvPr/>
        </p:nvSpPr>
        <p:spPr bwMode="auto">
          <a:xfrm>
            <a:off x="4483100" y="541338"/>
            <a:ext cx="2238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Eye</a:t>
            </a:r>
            <a:endParaRPr lang="en-US" sz="1800" b="1">
              <a:latin typeface="Arial" charset="0"/>
            </a:endParaRPr>
          </a:p>
        </p:txBody>
      </p:sp>
      <p:sp>
        <p:nvSpPr>
          <p:cNvPr id="39972" name="Rectangle 36"/>
          <p:cNvSpPr>
            <a:spLocks noChangeArrowheads="1"/>
          </p:cNvSpPr>
          <p:nvPr/>
        </p:nvSpPr>
        <p:spPr bwMode="auto">
          <a:xfrm>
            <a:off x="4870450" y="693738"/>
            <a:ext cx="519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Lacrimal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gland</a:t>
            </a:r>
          </a:p>
        </p:txBody>
      </p:sp>
      <p:sp>
        <p:nvSpPr>
          <p:cNvPr id="39973" name="Rectangle 37"/>
          <p:cNvSpPr>
            <a:spLocks noChangeArrowheads="1"/>
          </p:cNvSpPr>
          <p:nvPr/>
        </p:nvSpPr>
        <p:spPr bwMode="auto">
          <a:xfrm>
            <a:off x="4873625" y="1027113"/>
            <a:ext cx="477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Nasal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mucosa</a:t>
            </a:r>
            <a:endParaRPr lang="en-US" sz="1800" b="1">
              <a:latin typeface="Arial" charset="0"/>
            </a:endParaRPr>
          </a:p>
        </p:txBody>
      </p:sp>
      <p:sp>
        <p:nvSpPr>
          <p:cNvPr id="39974" name="Rectangle 38"/>
          <p:cNvSpPr>
            <a:spLocks noChangeArrowheads="1"/>
          </p:cNvSpPr>
          <p:nvPr/>
        </p:nvSpPr>
        <p:spPr bwMode="auto">
          <a:xfrm>
            <a:off x="3702050" y="582613"/>
            <a:ext cx="4238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Ciliary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ganglion</a:t>
            </a:r>
          </a:p>
        </p:txBody>
      </p:sp>
      <p:sp>
        <p:nvSpPr>
          <p:cNvPr id="39975" name="Freeform 39"/>
          <p:cNvSpPr>
            <a:spLocks/>
          </p:cNvSpPr>
          <p:nvPr/>
        </p:nvSpPr>
        <p:spPr bwMode="auto">
          <a:xfrm>
            <a:off x="3527425" y="1144588"/>
            <a:ext cx="50800" cy="76200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2" y="42"/>
              </a:cxn>
              <a:cxn ang="0">
                <a:pos x="4" y="46"/>
              </a:cxn>
              <a:cxn ang="0">
                <a:pos x="10" y="48"/>
              </a:cxn>
              <a:cxn ang="0">
                <a:pos x="16" y="48"/>
              </a:cxn>
              <a:cxn ang="0">
                <a:pos x="24" y="46"/>
              </a:cxn>
              <a:cxn ang="0">
                <a:pos x="28" y="44"/>
              </a:cxn>
              <a:cxn ang="0">
                <a:pos x="32" y="40"/>
              </a:cxn>
              <a:cxn ang="0">
                <a:pos x="32" y="32"/>
              </a:cxn>
              <a:cxn ang="0">
                <a:pos x="32" y="2"/>
              </a:cxn>
              <a:cxn ang="0">
                <a:pos x="24" y="2"/>
              </a:cxn>
              <a:cxn ang="0">
                <a:pos x="24" y="6"/>
              </a:cxn>
              <a:cxn ang="0">
                <a:pos x="20" y="2"/>
              </a:cxn>
              <a:cxn ang="0">
                <a:pos x="14" y="0"/>
              </a:cxn>
              <a:cxn ang="0">
                <a:pos x="8" y="2"/>
              </a:cxn>
              <a:cxn ang="0">
                <a:pos x="4" y="4"/>
              </a:cxn>
              <a:cxn ang="0">
                <a:pos x="0" y="10"/>
              </a:cxn>
              <a:cxn ang="0">
                <a:pos x="0" y="18"/>
              </a:cxn>
              <a:cxn ang="0">
                <a:pos x="0" y="24"/>
              </a:cxn>
              <a:cxn ang="0">
                <a:pos x="2" y="28"/>
              </a:cxn>
              <a:cxn ang="0">
                <a:pos x="8" y="34"/>
              </a:cxn>
              <a:cxn ang="0">
                <a:pos x="14" y="34"/>
              </a:cxn>
              <a:cxn ang="0">
                <a:pos x="18" y="34"/>
              </a:cxn>
              <a:cxn ang="0">
                <a:pos x="24" y="30"/>
              </a:cxn>
              <a:cxn ang="0">
                <a:pos x="24" y="34"/>
              </a:cxn>
              <a:cxn ang="0">
                <a:pos x="22" y="38"/>
              </a:cxn>
              <a:cxn ang="0">
                <a:pos x="22" y="40"/>
              </a:cxn>
              <a:cxn ang="0">
                <a:pos x="16" y="42"/>
              </a:cxn>
              <a:cxn ang="0">
                <a:pos x="12" y="40"/>
              </a:cxn>
              <a:cxn ang="0">
                <a:pos x="10" y="38"/>
              </a:cxn>
              <a:cxn ang="0">
                <a:pos x="0" y="36"/>
              </a:cxn>
              <a:cxn ang="0">
                <a:pos x="0" y="38"/>
              </a:cxn>
            </a:cxnLst>
            <a:rect l="0" t="0" r="r" b="b"/>
            <a:pathLst>
              <a:path w="32" h="48">
                <a:moveTo>
                  <a:pt x="0" y="38"/>
                </a:moveTo>
                <a:lnTo>
                  <a:pt x="2" y="42"/>
                </a:lnTo>
                <a:lnTo>
                  <a:pt x="4" y="46"/>
                </a:lnTo>
                <a:lnTo>
                  <a:pt x="10" y="48"/>
                </a:lnTo>
                <a:lnTo>
                  <a:pt x="16" y="48"/>
                </a:lnTo>
                <a:lnTo>
                  <a:pt x="24" y="46"/>
                </a:lnTo>
                <a:lnTo>
                  <a:pt x="28" y="44"/>
                </a:lnTo>
                <a:lnTo>
                  <a:pt x="32" y="40"/>
                </a:lnTo>
                <a:lnTo>
                  <a:pt x="32" y="32"/>
                </a:lnTo>
                <a:lnTo>
                  <a:pt x="32" y="2"/>
                </a:lnTo>
                <a:lnTo>
                  <a:pt x="24" y="2"/>
                </a:lnTo>
                <a:lnTo>
                  <a:pt x="24" y="6"/>
                </a:lnTo>
                <a:lnTo>
                  <a:pt x="20" y="2"/>
                </a:lnTo>
                <a:lnTo>
                  <a:pt x="14" y="0"/>
                </a:lnTo>
                <a:lnTo>
                  <a:pt x="8" y="2"/>
                </a:lnTo>
                <a:lnTo>
                  <a:pt x="4" y="4"/>
                </a:lnTo>
                <a:lnTo>
                  <a:pt x="0" y="10"/>
                </a:lnTo>
                <a:lnTo>
                  <a:pt x="0" y="18"/>
                </a:lnTo>
                <a:lnTo>
                  <a:pt x="0" y="24"/>
                </a:lnTo>
                <a:lnTo>
                  <a:pt x="2" y="28"/>
                </a:lnTo>
                <a:lnTo>
                  <a:pt x="8" y="34"/>
                </a:lnTo>
                <a:lnTo>
                  <a:pt x="14" y="34"/>
                </a:lnTo>
                <a:lnTo>
                  <a:pt x="18" y="34"/>
                </a:lnTo>
                <a:lnTo>
                  <a:pt x="24" y="30"/>
                </a:lnTo>
                <a:lnTo>
                  <a:pt x="24" y="34"/>
                </a:lnTo>
                <a:lnTo>
                  <a:pt x="22" y="38"/>
                </a:lnTo>
                <a:lnTo>
                  <a:pt x="22" y="40"/>
                </a:lnTo>
                <a:lnTo>
                  <a:pt x="16" y="42"/>
                </a:lnTo>
                <a:lnTo>
                  <a:pt x="12" y="40"/>
                </a:lnTo>
                <a:lnTo>
                  <a:pt x="10" y="38"/>
                </a:lnTo>
                <a:lnTo>
                  <a:pt x="0" y="36"/>
                </a:lnTo>
                <a:lnTo>
                  <a:pt x="0" y="3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76" name="Freeform 40"/>
          <p:cNvSpPr>
            <a:spLocks/>
          </p:cNvSpPr>
          <p:nvPr/>
        </p:nvSpPr>
        <p:spPr bwMode="auto">
          <a:xfrm>
            <a:off x="3708400" y="1144588"/>
            <a:ext cx="50800" cy="76200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2" y="42"/>
              </a:cxn>
              <a:cxn ang="0">
                <a:pos x="4" y="46"/>
              </a:cxn>
              <a:cxn ang="0">
                <a:pos x="8" y="48"/>
              </a:cxn>
              <a:cxn ang="0">
                <a:pos x="16" y="48"/>
              </a:cxn>
              <a:cxn ang="0">
                <a:pos x="24" y="46"/>
              </a:cxn>
              <a:cxn ang="0">
                <a:pos x="28" y="44"/>
              </a:cxn>
              <a:cxn ang="0">
                <a:pos x="30" y="40"/>
              </a:cxn>
              <a:cxn ang="0">
                <a:pos x="32" y="32"/>
              </a:cxn>
              <a:cxn ang="0">
                <a:pos x="32" y="2"/>
              </a:cxn>
              <a:cxn ang="0">
                <a:pos x="24" y="2"/>
              </a:cxn>
              <a:cxn ang="0">
                <a:pos x="24" y="6"/>
              </a:cxn>
              <a:cxn ang="0">
                <a:pos x="20" y="2"/>
              </a:cxn>
              <a:cxn ang="0">
                <a:pos x="14" y="0"/>
              </a:cxn>
              <a:cxn ang="0">
                <a:pos x="8" y="2"/>
              </a:cxn>
              <a:cxn ang="0">
                <a:pos x="4" y="4"/>
              </a:cxn>
              <a:cxn ang="0">
                <a:pos x="0" y="10"/>
              </a:cxn>
              <a:cxn ang="0">
                <a:pos x="0" y="18"/>
              </a:cxn>
              <a:cxn ang="0">
                <a:pos x="0" y="24"/>
              </a:cxn>
              <a:cxn ang="0">
                <a:pos x="2" y="28"/>
              </a:cxn>
              <a:cxn ang="0">
                <a:pos x="8" y="34"/>
              </a:cxn>
              <a:cxn ang="0">
                <a:pos x="14" y="34"/>
              </a:cxn>
              <a:cxn ang="0">
                <a:pos x="18" y="34"/>
              </a:cxn>
              <a:cxn ang="0">
                <a:pos x="24" y="30"/>
              </a:cxn>
              <a:cxn ang="0">
                <a:pos x="24" y="34"/>
              </a:cxn>
              <a:cxn ang="0">
                <a:pos x="22" y="38"/>
              </a:cxn>
              <a:cxn ang="0">
                <a:pos x="20" y="40"/>
              </a:cxn>
              <a:cxn ang="0">
                <a:pos x="16" y="42"/>
              </a:cxn>
              <a:cxn ang="0">
                <a:pos x="12" y="40"/>
              </a:cxn>
              <a:cxn ang="0">
                <a:pos x="10" y="38"/>
              </a:cxn>
              <a:cxn ang="0">
                <a:pos x="0" y="36"/>
              </a:cxn>
              <a:cxn ang="0">
                <a:pos x="0" y="38"/>
              </a:cxn>
            </a:cxnLst>
            <a:rect l="0" t="0" r="r" b="b"/>
            <a:pathLst>
              <a:path w="32" h="48">
                <a:moveTo>
                  <a:pt x="0" y="38"/>
                </a:moveTo>
                <a:lnTo>
                  <a:pt x="2" y="42"/>
                </a:lnTo>
                <a:lnTo>
                  <a:pt x="4" y="46"/>
                </a:lnTo>
                <a:lnTo>
                  <a:pt x="8" y="48"/>
                </a:lnTo>
                <a:lnTo>
                  <a:pt x="16" y="48"/>
                </a:lnTo>
                <a:lnTo>
                  <a:pt x="24" y="46"/>
                </a:lnTo>
                <a:lnTo>
                  <a:pt x="28" y="44"/>
                </a:lnTo>
                <a:lnTo>
                  <a:pt x="30" y="40"/>
                </a:lnTo>
                <a:lnTo>
                  <a:pt x="32" y="32"/>
                </a:lnTo>
                <a:lnTo>
                  <a:pt x="32" y="2"/>
                </a:lnTo>
                <a:lnTo>
                  <a:pt x="24" y="2"/>
                </a:lnTo>
                <a:lnTo>
                  <a:pt x="24" y="6"/>
                </a:lnTo>
                <a:lnTo>
                  <a:pt x="20" y="2"/>
                </a:lnTo>
                <a:lnTo>
                  <a:pt x="14" y="0"/>
                </a:lnTo>
                <a:lnTo>
                  <a:pt x="8" y="2"/>
                </a:lnTo>
                <a:lnTo>
                  <a:pt x="4" y="4"/>
                </a:lnTo>
                <a:lnTo>
                  <a:pt x="0" y="10"/>
                </a:lnTo>
                <a:lnTo>
                  <a:pt x="0" y="18"/>
                </a:lnTo>
                <a:lnTo>
                  <a:pt x="0" y="24"/>
                </a:lnTo>
                <a:lnTo>
                  <a:pt x="2" y="28"/>
                </a:lnTo>
                <a:lnTo>
                  <a:pt x="8" y="34"/>
                </a:lnTo>
                <a:lnTo>
                  <a:pt x="14" y="34"/>
                </a:lnTo>
                <a:lnTo>
                  <a:pt x="18" y="34"/>
                </a:lnTo>
                <a:lnTo>
                  <a:pt x="24" y="30"/>
                </a:lnTo>
                <a:lnTo>
                  <a:pt x="24" y="34"/>
                </a:lnTo>
                <a:lnTo>
                  <a:pt x="22" y="38"/>
                </a:lnTo>
                <a:lnTo>
                  <a:pt x="20" y="40"/>
                </a:lnTo>
                <a:lnTo>
                  <a:pt x="16" y="42"/>
                </a:lnTo>
                <a:lnTo>
                  <a:pt x="12" y="40"/>
                </a:lnTo>
                <a:lnTo>
                  <a:pt x="10" y="38"/>
                </a:lnTo>
                <a:lnTo>
                  <a:pt x="0" y="36"/>
                </a:lnTo>
                <a:lnTo>
                  <a:pt x="0" y="3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3522663" y="974725"/>
            <a:ext cx="765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Pterygopalatine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ganglion</a:t>
            </a:r>
          </a:p>
        </p:txBody>
      </p:sp>
      <p:sp>
        <p:nvSpPr>
          <p:cNvPr id="39978" name="Rectangle 42"/>
          <p:cNvSpPr>
            <a:spLocks noChangeArrowheads="1"/>
          </p:cNvSpPr>
          <p:nvPr/>
        </p:nvSpPr>
        <p:spPr bwMode="auto">
          <a:xfrm>
            <a:off x="3584575" y="1328738"/>
            <a:ext cx="74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Submandibular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ganglion</a:t>
            </a:r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4619625" y="1458913"/>
            <a:ext cx="922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Submandibular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and sublingual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glands</a:t>
            </a:r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2673350" y="627063"/>
            <a:ext cx="2603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CN III</a:t>
            </a:r>
            <a:endParaRPr lang="en-US" sz="1800" b="1">
              <a:latin typeface="Arial" charset="0"/>
            </a:endParaRPr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2682875" y="957263"/>
            <a:ext cx="3000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CN VII</a:t>
            </a:r>
            <a:endParaRPr lang="en-US" sz="1800" b="1">
              <a:latin typeface="Arial" charset="0"/>
            </a:endParaRP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2698750" y="1074738"/>
            <a:ext cx="271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CN IX</a:t>
            </a:r>
            <a:endParaRPr lang="en-US" sz="1800" b="1">
              <a:latin typeface="Arial" charset="0"/>
            </a:endParaRPr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2724150" y="1169988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CN X</a:t>
            </a:r>
            <a:endParaRPr lang="en-US" sz="1800" b="1">
              <a:latin typeface="Arial" charset="0"/>
            </a:endParaRPr>
          </a:p>
        </p:txBody>
      </p:sp>
      <p:sp>
        <p:nvSpPr>
          <p:cNvPr id="39984" name="Rectangle 48"/>
          <p:cNvSpPr>
            <a:spLocks noChangeArrowheads="1"/>
          </p:cNvSpPr>
          <p:nvPr/>
        </p:nvSpPr>
        <p:spPr bwMode="auto">
          <a:xfrm>
            <a:off x="3492500" y="1719263"/>
            <a:ext cx="650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Otic ganglion</a:t>
            </a:r>
            <a:endParaRPr lang="en-US" sz="1800" b="1">
              <a:latin typeface="Arial" charset="0"/>
            </a:endParaRPr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4511675" y="1912938"/>
            <a:ext cx="809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Parotid gland</a:t>
            </a:r>
            <a:endParaRPr lang="en-US" sz="1800" b="1">
              <a:latin typeface="Arial" charset="0"/>
            </a:endParaRPr>
          </a:p>
        </p:txBody>
      </p:sp>
      <p:sp>
        <p:nvSpPr>
          <p:cNvPr id="39986" name="Rectangle 50"/>
          <p:cNvSpPr>
            <a:spLocks noChangeArrowheads="1"/>
          </p:cNvSpPr>
          <p:nvPr/>
        </p:nvSpPr>
        <p:spPr bwMode="auto">
          <a:xfrm>
            <a:off x="4572000" y="2284413"/>
            <a:ext cx="323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4572000" y="2760663"/>
            <a:ext cx="311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Lung</a:t>
            </a:r>
            <a:endParaRPr lang="en-US" sz="1800" b="1">
              <a:latin typeface="Arial" charset="0"/>
            </a:endParaRPr>
          </a:p>
        </p:txBody>
      </p:sp>
      <p:sp>
        <p:nvSpPr>
          <p:cNvPr id="39988" name="Rectangle 52"/>
          <p:cNvSpPr>
            <a:spLocks noChangeArrowheads="1"/>
          </p:cNvSpPr>
          <p:nvPr/>
        </p:nvSpPr>
        <p:spPr bwMode="auto">
          <a:xfrm>
            <a:off x="4705350" y="3494088"/>
            <a:ext cx="674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Liver and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gallbladder</a:t>
            </a:r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4759325" y="3929063"/>
            <a:ext cx="5349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1800" b="1">
              <a:latin typeface="Arial" charset="0"/>
            </a:endParaRPr>
          </a:p>
        </p:txBody>
      </p:sp>
      <p:sp>
        <p:nvSpPr>
          <p:cNvPr id="39990" name="Rectangle 54"/>
          <p:cNvSpPr>
            <a:spLocks noChangeArrowheads="1"/>
          </p:cNvSpPr>
          <p:nvPr/>
        </p:nvSpPr>
        <p:spPr bwMode="auto">
          <a:xfrm>
            <a:off x="4695825" y="4316413"/>
            <a:ext cx="5603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Pancreas</a:t>
            </a:r>
            <a:endParaRPr lang="en-US" sz="1800" b="1">
              <a:latin typeface="Arial" charset="0"/>
            </a:endParaRPr>
          </a:p>
        </p:txBody>
      </p:sp>
      <p:sp>
        <p:nvSpPr>
          <p:cNvPr id="39991" name="Rectangle 55"/>
          <p:cNvSpPr>
            <a:spLocks noChangeArrowheads="1"/>
          </p:cNvSpPr>
          <p:nvPr/>
        </p:nvSpPr>
        <p:spPr bwMode="auto">
          <a:xfrm>
            <a:off x="4648200" y="5954713"/>
            <a:ext cx="688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Urinary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bladder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and ureters</a:t>
            </a:r>
            <a:endParaRPr lang="en-US" sz="1800" b="1">
              <a:latin typeface="Arial" charset="0"/>
            </a:endParaRPr>
          </a:p>
        </p:txBody>
      </p:sp>
      <p:sp>
        <p:nvSpPr>
          <p:cNvPr id="39992" name="Rectangle 56"/>
          <p:cNvSpPr>
            <a:spLocks noChangeArrowheads="1"/>
          </p:cNvSpPr>
          <p:nvPr/>
        </p:nvSpPr>
        <p:spPr bwMode="auto">
          <a:xfrm>
            <a:off x="4860925" y="5164138"/>
            <a:ext cx="520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Small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intestine</a:t>
            </a:r>
            <a:endParaRPr lang="en-US" sz="1800" b="1">
              <a:latin typeface="Arial" charset="0"/>
            </a:endParaRPr>
          </a:p>
        </p:txBody>
      </p:sp>
      <p:sp>
        <p:nvSpPr>
          <p:cNvPr id="39993" name="Rectangle 57"/>
          <p:cNvSpPr>
            <a:spLocks noChangeArrowheads="1"/>
          </p:cNvSpPr>
          <p:nvPr/>
        </p:nvSpPr>
        <p:spPr bwMode="auto">
          <a:xfrm>
            <a:off x="4860925" y="4735513"/>
            <a:ext cx="520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Large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intestine</a:t>
            </a:r>
            <a:endParaRPr lang="en-US" sz="1800" b="1">
              <a:latin typeface="Arial" charset="0"/>
            </a:endParaRPr>
          </a:p>
        </p:txBody>
      </p:sp>
      <p:sp>
        <p:nvSpPr>
          <p:cNvPr id="39994" name="Rectangle 58"/>
          <p:cNvSpPr>
            <a:spLocks noChangeArrowheads="1"/>
          </p:cNvSpPr>
          <p:nvPr/>
        </p:nvSpPr>
        <p:spPr bwMode="auto">
          <a:xfrm>
            <a:off x="2489200" y="4630738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2</a:t>
            </a:r>
          </a:p>
        </p:txBody>
      </p:sp>
      <p:sp>
        <p:nvSpPr>
          <p:cNvPr id="39995" name="Rectangle 59"/>
          <p:cNvSpPr>
            <a:spLocks noChangeArrowheads="1"/>
          </p:cNvSpPr>
          <p:nvPr/>
        </p:nvSpPr>
        <p:spPr bwMode="auto">
          <a:xfrm>
            <a:off x="2432050" y="5110163"/>
            <a:ext cx="66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Pelvic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splanchnic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nerves</a:t>
            </a:r>
          </a:p>
        </p:txBody>
      </p:sp>
      <p:sp>
        <p:nvSpPr>
          <p:cNvPr id="39996" name="Rectangle 60"/>
          <p:cNvSpPr>
            <a:spLocks noChangeArrowheads="1"/>
          </p:cNvSpPr>
          <p:nvPr/>
        </p:nvSpPr>
        <p:spPr bwMode="auto">
          <a:xfrm>
            <a:off x="2438400" y="6024563"/>
            <a:ext cx="1187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Genitalia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(penis,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clitoris, and vagina)</a:t>
            </a:r>
            <a:endParaRPr lang="en-US" sz="1800" b="1">
              <a:latin typeface="Arial" charset="0"/>
            </a:endParaRPr>
          </a:p>
        </p:txBody>
      </p:sp>
      <p:sp>
        <p:nvSpPr>
          <p:cNvPr id="39997" name="Rectangle 61"/>
          <p:cNvSpPr>
            <a:spLocks noChangeArrowheads="1"/>
          </p:cNvSpPr>
          <p:nvPr/>
        </p:nvSpPr>
        <p:spPr bwMode="auto">
          <a:xfrm>
            <a:off x="4508500" y="5545138"/>
            <a:ext cx="4651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Rectum</a:t>
            </a:r>
            <a:endParaRPr lang="en-US" sz="1800" b="1">
              <a:latin typeface="Arial" charset="0"/>
            </a:endParaRPr>
          </a:p>
        </p:txBody>
      </p:sp>
      <p:sp>
        <p:nvSpPr>
          <p:cNvPr id="39998" name="Rectangle 62"/>
          <p:cNvSpPr>
            <a:spLocks noChangeArrowheads="1"/>
          </p:cNvSpPr>
          <p:nvPr/>
        </p:nvSpPr>
        <p:spPr bwMode="auto">
          <a:xfrm>
            <a:off x="3603625" y="3668713"/>
            <a:ext cx="323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Celiac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plexus</a:t>
            </a:r>
          </a:p>
        </p:txBody>
      </p:sp>
      <p:sp>
        <p:nvSpPr>
          <p:cNvPr id="39999" name="Rectangle 63"/>
          <p:cNvSpPr>
            <a:spLocks noChangeArrowheads="1"/>
          </p:cNvSpPr>
          <p:nvPr/>
        </p:nvSpPr>
        <p:spPr bwMode="auto">
          <a:xfrm>
            <a:off x="2435225" y="5554663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hypogastric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plexus</a:t>
            </a:r>
          </a:p>
        </p:txBody>
      </p:sp>
      <p:sp>
        <p:nvSpPr>
          <p:cNvPr id="40000" name="Rectangle 64"/>
          <p:cNvSpPr>
            <a:spLocks noChangeArrowheads="1"/>
          </p:cNvSpPr>
          <p:nvPr/>
        </p:nvSpPr>
        <p:spPr bwMode="auto">
          <a:xfrm>
            <a:off x="3571875" y="2449513"/>
            <a:ext cx="584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Cardiac and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pulmonary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plexuses</a:t>
            </a:r>
            <a:endParaRPr lang="en-US" sz="1800" b="1">
              <a:latin typeface="Arial" charset="0"/>
            </a:endParaRPr>
          </a:p>
        </p:txBody>
      </p:sp>
      <p:sp>
        <p:nvSpPr>
          <p:cNvPr id="40001" name="Rectangle 65"/>
          <p:cNvSpPr>
            <a:spLocks noChangeArrowheads="1"/>
          </p:cNvSpPr>
          <p:nvPr/>
        </p:nvSpPr>
        <p:spPr bwMode="auto">
          <a:xfrm>
            <a:off x="2489200" y="4852988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S</a:t>
            </a:r>
            <a:r>
              <a:rPr lang="en-US" sz="1000" b="1" baseline="-25000">
                <a:solidFill>
                  <a:srgbClr val="231F20"/>
                </a:solidFill>
                <a:latin typeface="Arial" charset="0"/>
              </a:rPr>
              <a:t>4</a:t>
            </a:r>
          </a:p>
        </p:txBody>
      </p:sp>
      <p:sp>
        <p:nvSpPr>
          <p:cNvPr id="40002" name="Rectangle 66"/>
          <p:cNvSpPr>
            <a:spLocks noChangeArrowheads="1"/>
          </p:cNvSpPr>
          <p:nvPr/>
        </p:nvSpPr>
        <p:spPr bwMode="auto">
          <a:xfrm>
            <a:off x="5927725" y="6015038"/>
            <a:ext cx="6746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Preganglionic</a:t>
            </a:r>
            <a:endParaRPr lang="en-US" sz="1800" b="1">
              <a:latin typeface="Arial" charset="0"/>
            </a:endParaRPr>
          </a:p>
        </p:txBody>
      </p:sp>
      <p:sp>
        <p:nvSpPr>
          <p:cNvPr id="40003" name="Rectangle 67"/>
          <p:cNvSpPr>
            <a:spLocks noChangeArrowheads="1"/>
          </p:cNvSpPr>
          <p:nvPr/>
        </p:nvSpPr>
        <p:spPr bwMode="auto">
          <a:xfrm>
            <a:off x="5924550" y="6170613"/>
            <a:ext cx="7302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Postganglionic</a:t>
            </a:r>
            <a:endParaRPr lang="en-US" sz="1800" b="1">
              <a:latin typeface="Arial" charset="0"/>
            </a:endParaRPr>
          </a:p>
        </p:txBody>
      </p:sp>
      <p:sp>
        <p:nvSpPr>
          <p:cNvPr id="40004" name="Rectangle 68"/>
          <p:cNvSpPr>
            <a:spLocks noChangeArrowheads="1"/>
          </p:cNvSpPr>
          <p:nvPr/>
        </p:nvSpPr>
        <p:spPr bwMode="auto">
          <a:xfrm>
            <a:off x="5915025" y="6329363"/>
            <a:ext cx="6477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Cranial nerve</a:t>
            </a:r>
            <a:endParaRPr lang="en-US" sz="1800" b="1">
              <a:latin typeface="Arial" charset="0"/>
            </a:endParaRPr>
          </a:p>
        </p:txBody>
      </p:sp>
      <p:sp>
        <p:nvSpPr>
          <p:cNvPr id="40005" name="Line 69"/>
          <p:cNvSpPr>
            <a:spLocks noChangeShapeType="1"/>
          </p:cNvSpPr>
          <p:nvPr/>
        </p:nvSpPr>
        <p:spPr bwMode="auto">
          <a:xfrm>
            <a:off x="4768850" y="771525"/>
            <a:ext cx="88900" cy="0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Sympathetic (Thoracolumbar) Division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Preganglionic neurons are in spinal cord segments T</a:t>
            </a:r>
            <a:r>
              <a:rPr lang="en-US" baseline="-25000"/>
              <a:t>1</a:t>
            </a:r>
            <a:r>
              <a:rPr lang="en-US"/>
              <a:t> – L</a:t>
            </a:r>
            <a:r>
              <a:rPr lang="en-US" baseline="-25000"/>
              <a:t>2</a:t>
            </a:r>
            <a:endParaRPr lang="en-US"/>
          </a:p>
          <a:p>
            <a:r>
              <a:rPr lang="en-US"/>
              <a:t>Sympathetic neurons produce the lateral horns of the spinal cord</a:t>
            </a:r>
          </a:p>
          <a:p>
            <a:r>
              <a:rPr lang="en-US"/>
              <a:t>Preganglionic fibers pass through the white rami communicantes and enter sympathetic trunk (paravertebral) ganglia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69" name="Rectangle 61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14.6</a:t>
            </a:r>
          </a:p>
        </p:txBody>
      </p:sp>
      <p:pic>
        <p:nvPicPr>
          <p:cNvPr id="43071" name="Picture 63" descr="figure_14_06_0.jpg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82600"/>
            <a:ext cx="8231187" cy="5929313"/>
          </a:xfrm>
          <a:prstGeom prst="rect">
            <a:avLst/>
          </a:prstGeom>
          <a:noFill/>
        </p:spPr>
      </p:pic>
      <p:sp>
        <p:nvSpPr>
          <p:cNvPr id="43072" name="Freeform 64"/>
          <p:cNvSpPr>
            <a:spLocks/>
          </p:cNvSpPr>
          <p:nvPr/>
        </p:nvSpPr>
        <p:spPr bwMode="auto">
          <a:xfrm>
            <a:off x="3335338" y="1452563"/>
            <a:ext cx="101600" cy="377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" y="0"/>
              </a:cxn>
              <a:cxn ang="0">
                <a:pos x="64" y="238"/>
              </a:cxn>
            </a:cxnLst>
            <a:rect l="0" t="0" r="r" b="b"/>
            <a:pathLst>
              <a:path w="64" h="238">
                <a:moveTo>
                  <a:pt x="0" y="0"/>
                </a:moveTo>
                <a:lnTo>
                  <a:pt x="40" y="0"/>
                </a:lnTo>
                <a:lnTo>
                  <a:pt x="64" y="23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3" name="Freeform 65"/>
          <p:cNvSpPr>
            <a:spLocks/>
          </p:cNvSpPr>
          <p:nvPr/>
        </p:nvSpPr>
        <p:spPr bwMode="auto">
          <a:xfrm>
            <a:off x="3122613" y="1865313"/>
            <a:ext cx="276225" cy="282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" y="0"/>
              </a:cxn>
              <a:cxn ang="0">
                <a:pos x="174" y="178"/>
              </a:cxn>
            </a:cxnLst>
            <a:rect l="0" t="0" r="r" b="b"/>
            <a:pathLst>
              <a:path w="174" h="178">
                <a:moveTo>
                  <a:pt x="0" y="0"/>
                </a:moveTo>
                <a:lnTo>
                  <a:pt x="56" y="0"/>
                </a:lnTo>
                <a:lnTo>
                  <a:pt x="174" y="17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4" name="Freeform 66"/>
          <p:cNvSpPr>
            <a:spLocks/>
          </p:cNvSpPr>
          <p:nvPr/>
        </p:nvSpPr>
        <p:spPr bwMode="auto">
          <a:xfrm>
            <a:off x="3141663" y="2246313"/>
            <a:ext cx="263525" cy="8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0"/>
              </a:cxn>
              <a:cxn ang="0">
                <a:pos x="166" y="52"/>
              </a:cxn>
            </a:cxnLst>
            <a:rect l="0" t="0" r="r" b="b"/>
            <a:pathLst>
              <a:path w="166" h="52">
                <a:moveTo>
                  <a:pt x="0" y="0"/>
                </a:moveTo>
                <a:lnTo>
                  <a:pt x="30" y="0"/>
                </a:lnTo>
                <a:lnTo>
                  <a:pt x="166" y="52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5" name="Freeform 67"/>
          <p:cNvSpPr>
            <a:spLocks/>
          </p:cNvSpPr>
          <p:nvPr/>
        </p:nvSpPr>
        <p:spPr bwMode="auto">
          <a:xfrm>
            <a:off x="4262438" y="3021013"/>
            <a:ext cx="63500" cy="820737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517"/>
              </a:cxn>
            </a:cxnLst>
            <a:rect l="0" t="0" r="r" b="b"/>
            <a:pathLst>
              <a:path w="40" h="517">
                <a:moveTo>
                  <a:pt x="40" y="0"/>
                </a:moveTo>
                <a:lnTo>
                  <a:pt x="0" y="0"/>
                </a:lnTo>
                <a:lnTo>
                  <a:pt x="0" y="517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6" name="Freeform 68"/>
          <p:cNvSpPr>
            <a:spLocks/>
          </p:cNvSpPr>
          <p:nvPr/>
        </p:nvSpPr>
        <p:spPr bwMode="auto">
          <a:xfrm>
            <a:off x="4119563" y="2894013"/>
            <a:ext cx="123825" cy="617537"/>
          </a:xfrm>
          <a:custGeom>
            <a:avLst/>
            <a:gdLst/>
            <a:ahLst/>
            <a:cxnLst>
              <a:cxn ang="0">
                <a:pos x="78" y="0"/>
              </a:cxn>
              <a:cxn ang="0">
                <a:pos x="0" y="0"/>
              </a:cxn>
              <a:cxn ang="0">
                <a:pos x="2" y="389"/>
              </a:cxn>
            </a:cxnLst>
            <a:rect l="0" t="0" r="r" b="b"/>
            <a:pathLst>
              <a:path w="78" h="389">
                <a:moveTo>
                  <a:pt x="78" y="0"/>
                </a:moveTo>
                <a:lnTo>
                  <a:pt x="0" y="0"/>
                </a:lnTo>
                <a:lnTo>
                  <a:pt x="2" y="389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7" name="Freeform 69"/>
          <p:cNvSpPr>
            <a:spLocks/>
          </p:cNvSpPr>
          <p:nvPr/>
        </p:nvSpPr>
        <p:spPr bwMode="auto">
          <a:xfrm>
            <a:off x="4657725" y="3351213"/>
            <a:ext cx="358775" cy="284162"/>
          </a:xfrm>
          <a:custGeom>
            <a:avLst/>
            <a:gdLst/>
            <a:ahLst/>
            <a:cxnLst>
              <a:cxn ang="0">
                <a:pos x="226" y="0"/>
              </a:cxn>
              <a:cxn ang="0">
                <a:pos x="172" y="0"/>
              </a:cxn>
              <a:cxn ang="0">
                <a:pos x="0" y="179"/>
              </a:cxn>
            </a:cxnLst>
            <a:rect l="0" t="0" r="r" b="b"/>
            <a:pathLst>
              <a:path w="226" h="179">
                <a:moveTo>
                  <a:pt x="226" y="0"/>
                </a:moveTo>
                <a:lnTo>
                  <a:pt x="172" y="0"/>
                </a:lnTo>
                <a:lnTo>
                  <a:pt x="0" y="179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8" name="Freeform 70"/>
          <p:cNvSpPr>
            <a:spLocks/>
          </p:cNvSpPr>
          <p:nvPr/>
        </p:nvSpPr>
        <p:spPr bwMode="auto">
          <a:xfrm>
            <a:off x="2881313" y="2728913"/>
            <a:ext cx="276225" cy="1239837"/>
          </a:xfrm>
          <a:custGeom>
            <a:avLst/>
            <a:gdLst/>
            <a:ahLst/>
            <a:cxnLst>
              <a:cxn ang="0">
                <a:pos x="0" y="781"/>
              </a:cxn>
              <a:cxn ang="0">
                <a:pos x="0" y="194"/>
              </a:cxn>
              <a:cxn ang="0">
                <a:pos x="174" y="0"/>
              </a:cxn>
            </a:cxnLst>
            <a:rect l="0" t="0" r="r" b="b"/>
            <a:pathLst>
              <a:path w="174" h="781">
                <a:moveTo>
                  <a:pt x="0" y="781"/>
                </a:moveTo>
                <a:lnTo>
                  <a:pt x="0" y="194"/>
                </a:lnTo>
                <a:lnTo>
                  <a:pt x="17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79" name="Line 71"/>
          <p:cNvSpPr>
            <a:spLocks noChangeShapeType="1"/>
          </p:cNvSpPr>
          <p:nvPr/>
        </p:nvSpPr>
        <p:spPr bwMode="auto">
          <a:xfrm flipV="1">
            <a:off x="2881313" y="2817813"/>
            <a:ext cx="339725" cy="2190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0" name="Line 72"/>
          <p:cNvSpPr>
            <a:spLocks noChangeShapeType="1"/>
          </p:cNvSpPr>
          <p:nvPr/>
        </p:nvSpPr>
        <p:spPr bwMode="auto">
          <a:xfrm flipH="1">
            <a:off x="6426200" y="5029200"/>
            <a:ext cx="365125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1" name="Line 73"/>
          <p:cNvSpPr>
            <a:spLocks noChangeShapeType="1"/>
          </p:cNvSpPr>
          <p:nvPr/>
        </p:nvSpPr>
        <p:spPr bwMode="auto">
          <a:xfrm flipH="1">
            <a:off x="6550025" y="5321300"/>
            <a:ext cx="203200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2" name="Freeform 74"/>
          <p:cNvSpPr>
            <a:spLocks/>
          </p:cNvSpPr>
          <p:nvPr/>
        </p:nvSpPr>
        <p:spPr bwMode="auto">
          <a:xfrm>
            <a:off x="4803775" y="4876800"/>
            <a:ext cx="136525" cy="196850"/>
          </a:xfrm>
          <a:custGeom>
            <a:avLst/>
            <a:gdLst/>
            <a:ahLst/>
            <a:cxnLst>
              <a:cxn ang="0">
                <a:pos x="86" y="124"/>
              </a:cxn>
              <a:cxn ang="0">
                <a:pos x="44" y="124"/>
              </a:cxn>
              <a:cxn ang="0">
                <a:pos x="0" y="0"/>
              </a:cxn>
            </a:cxnLst>
            <a:rect l="0" t="0" r="r" b="b"/>
            <a:pathLst>
              <a:path w="86" h="124">
                <a:moveTo>
                  <a:pt x="86" y="124"/>
                </a:moveTo>
                <a:lnTo>
                  <a:pt x="44" y="12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3" name="Freeform 75"/>
          <p:cNvSpPr>
            <a:spLocks/>
          </p:cNvSpPr>
          <p:nvPr/>
        </p:nvSpPr>
        <p:spPr bwMode="auto">
          <a:xfrm>
            <a:off x="3983038" y="4337050"/>
            <a:ext cx="152400" cy="631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" y="398"/>
              </a:cxn>
              <a:cxn ang="0">
                <a:pos x="96" y="398"/>
              </a:cxn>
            </a:cxnLst>
            <a:rect l="0" t="0" r="r" b="b"/>
            <a:pathLst>
              <a:path w="96" h="398">
                <a:moveTo>
                  <a:pt x="0" y="0"/>
                </a:moveTo>
                <a:lnTo>
                  <a:pt x="76" y="398"/>
                </a:lnTo>
                <a:lnTo>
                  <a:pt x="96" y="39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4" name="Line 76"/>
          <p:cNvSpPr>
            <a:spLocks noChangeShapeType="1"/>
          </p:cNvSpPr>
          <p:nvPr/>
        </p:nvSpPr>
        <p:spPr bwMode="auto">
          <a:xfrm>
            <a:off x="4329113" y="3987800"/>
            <a:ext cx="312737" cy="317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5" name="Line 77"/>
          <p:cNvSpPr>
            <a:spLocks noChangeShapeType="1"/>
          </p:cNvSpPr>
          <p:nvPr/>
        </p:nvSpPr>
        <p:spPr bwMode="auto">
          <a:xfrm>
            <a:off x="6232525" y="5549900"/>
            <a:ext cx="406400" cy="1588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6" name="Freeform 78"/>
          <p:cNvSpPr>
            <a:spLocks/>
          </p:cNvSpPr>
          <p:nvPr/>
        </p:nvSpPr>
        <p:spPr bwMode="auto">
          <a:xfrm>
            <a:off x="3494088" y="1100138"/>
            <a:ext cx="38100" cy="723900"/>
          </a:xfrm>
          <a:custGeom>
            <a:avLst/>
            <a:gdLst/>
            <a:ahLst/>
            <a:cxnLst>
              <a:cxn ang="0">
                <a:pos x="0" y="456"/>
              </a:cxn>
              <a:cxn ang="0">
                <a:pos x="12" y="0"/>
              </a:cxn>
              <a:cxn ang="0">
                <a:pos x="24" y="0"/>
              </a:cxn>
            </a:cxnLst>
            <a:rect l="0" t="0" r="r" b="b"/>
            <a:pathLst>
              <a:path w="24" h="456">
                <a:moveTo>
                  <a:pt x="0" y="456"/>
                </a:moveTo>
                <a:lnTo>
                  <a:pt x="12" y="0"/>
                </a:lnTo>
                <a:lnTo>
                  <a:pt x="24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7" name="Freeform 79"/>
          <p:cNvSpPr>
            <a:spLocks/>
          </p:cNvSpPr>
          <p:nvPr/>
        </p:nvSpPr>
        <p:spPr bwMode="auto">
          <a:xfrm>
            <a:off x="3341688" y="4083050"/>
            <a:ext cx="349250" cy="514350"/>
          </a:xfrm>
          <a:custGeom>
            <a:avLst/>
            <a:gdLst/>
            <a:ahLst/>
            <a:cxnLst>
              <a:cxn ang="0">
                <a:pos x="0" y="324"/>
              </a:cxn>
              <a:cxn ang="0">
                <a:pos x="144" y="324"/>
              </a:cxn>
              <a:cxn ang="0">
                <a:pos x="220" y="0"/>
              </a:cxn>
            </a:cxnLst>
            <a:rect l="0" t="0" r="r" b="b"/>
            <a:pathLst>
              <a:path w="220" h="324">
                <a:moveTo>
                  <a:pt x="0" y="324"/>
                </a:moveTo>
                <a:lnTo>
                  <a:pt x="144" y="324"/>
                </a:lnTo>
                <a:lnTo>
                  <a:pt x="22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8" name="Line 80"/>
          <p:cNvSpPr>
            <a:spLocks noChangeShapeType="1"/>
          </p:cNvSpPr>
          <p:nvPr/>
        </p:nvSpPr>
        <p:spPr bwMode="auto">
          <a:xfrm flipV="1">
            <a:off x="3573463" y="4216400"/>
            <a:ext cx="177800" cy="3778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89" name="Rectangle 81"/>
          <p:cNvSpPr>
            <a:spLocks noChangeArrowheads="1"/>
          </p:cNvSpPr>
          <p:nvPr/>
        </p:nvSpPr>
        <p:spPr bwMode="auto">
          <a:xfrm>
            <a:off x="2911475" y="1393825"/>
            <a:ext cx="423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cervical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800" b="1">
              <a:latin typeface="Arial" charset="0"/>
            </a:endParaRPr>
          </a:p>
        </p:txBody>
      </p:sp>
      <p:sp>
        <p:nvSpPr>
          <p:cNvPr id="43090" name="Rectangle 82"/>
          <p:cNvSpPr>
            <a:spLocks noChangeArrowheads="1"/>
          </p:cNvSpPr>
          <p:nvPr/>
        </p:nvSpPr>
        <p:spPr bwMode="auto">
          <a:xfrm>
            <a:off x="2781300" y="1806575"/>
            <a:ext cx="423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Middle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cervical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800" b="1">
              <a:latin typeface="Arial" charset="0"/>
            </a:endParaRPr>
          </a:p>
        </p:txBody>
      </p:sp>
      <p:sp>
        <p:nvSpPr>
          <p:cNvPr id="43091" name="Rectangle 83"/>
          <p:cNvSpPr>
            <a:spLocks noChangeArrowheads="1"/>
          </p:cNvSpPr>
          <p:nvPr/>
        </p:nvSpPr>
        <p:spPr bwMode="auto">
          <a:xfrm>
            <a:off x="2781300" y="2187575"/>
            <a:ext cx="423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cervical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800" b="1">
              <a:latin typeface="Arial" charset="0"/>
            </a:endParaRPr>
          </a:p>
        </p:txBody>
      </p:sp>
      <p:sp>
        <p:nvSpPr>
          <p:cNvPr id="43092" name="Rectangle 84"/>
          <p:cNvSpPr>
            <a:spLocks noChangeArrowheads="1"/>
          </p:cNvSpPr>
          <p:nvPr/>
        </p:nvSpPr>
        <p:spPr bwMode="auto">
          <a:xfrm>
            <a:off x="3549650" y="1038225"/>
            <a:ext cx="889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Sympathetic trunk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(chain) ganglia</a:t>
            </a:r>
            <a:endParaRPr lang="en-US" sz="800" b="1">
              <a:latin typeface="Arial" charset="0"/>
            </a:endParaRPr>
          </a:p>
        </p:txBody>
      </p:sp>
      <p:sp>
        <p:nvSpPr>
          <p:cNvPr id="43093" name="Rectangle 85"/>
          <p:cNvSpPr>
            <a:spLocks noChangeArrowheads="1"/>
          </p:cNvSpPr>
          <p:nvPr/>
        </p:nvSpPr>
        <p:spPr bwMode="auto">
          <a:xfrm>
            <a:off x="2244725" y="898525"/>
            <a:ext cx="2492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Pons</a:t>
            </a:r>
            <a:endParaRPr lang="en-US" sz="800" b="1">
              <a:latin typeface="Arial" charset="0"/>
            </a:endParaRPr>
          </a:p>
        </p:txBody>
      </p:sp>
      <p:sp>
        <p:nvSpPr>
          <p:cNvPr id="43094" name="Rectangle 86"/>
          <p:cNvSpPr>
            <a:spLocks noChangeArrowheads="1"/>
          </p:cNvSpPr>
          <p:nvPr/>
        </p:nvSpPr>
        <p:spPr bwMode="auto">
          <a:xfrm>
            <a:off x="2114550" y="3673475"/>
            <a:ext cx="968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L</a:t>
            </a:r>
            <a:r>
              <a:rPr lang="en-US" sz="800" b="1" baseline="-25000">
                <a:solidFill>
                  <a:srgbClr val="231F20"/>
                </a:solidFill>
                <a:latin typeface="Arial" charset="0"/>
              </a:rPr>
              <a:t>2</a:t>
            </a:r>
            <a:endParaRPr lang="en-US" sz="800" b="1">
              <a:latin typeface="Arial" charset="0"/>
            </a:endParaRPr>
          </a:p>
        </p:txBody>
      </p:sp>
      <p:sp>
        <p:nvSpPr>
          <p:cNvPr id="43095" name="Rectangle 87"/>
          <p:cNvSpPr>
            <a:spLocks noChangeArrowheads="1"/>
          </p:cNvSpPr>
          <p:nvPr/>
        </p:nvSpPr>
        <p:spPr bwMode="auto">
          <a:xfrm>
            <a:off x="2117725" y="2482850"/>
            <a:ext cx="968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T</a:t>
            </a:r>
            <a:r>
              <a:rPr lang="en-US" sz="800" b="1" baseline="-25000">
                <a:solidFill>
                  <a:srgbClr val="231F20"/>
                </a:solidFill>
                <a:latin typeface="Arial" charset="0"/>
              </a:rPr>
              <a:t>1</a:t>
            </a:r>
            <a:endParaRPr lang="en-US" sz="800" b="1">
              <a:latin typeface="Arial" charset="0"/>
            </a:endParaRPr>
          </a:p>
        </p:txBody>
      </p:sp>
      <p:sp>
        <p:nvSpPr>
          <p:cNvPr id="43096" name="Rectangle 88"/>
          <p:cNvSpPr>
            <a:spLocks noChangeArrowheads="1"/>
          </p:cNvSpPr>
          <p:nvPr/>
        </p:nvSpPr>
        <p:spPr bwMode="auto">
          <a:xfrm>
            <a:off x="2597150" y="3956050"/>
            <a:ext cx="776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White rami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communicantes</a:t>
            </a:r>
            <a:endParaRPr lang="en-US" sz="800" b="1">
              <a:latin typeface="Arial" charset="0"/>
            </a:endParaRPr>
          </a:p>
        </p:txBody>
      </p:sp>
      <p:sp>
        <p:nvSpPr>
          <p:cNvPr id="43097" name="Rectangle 89"/>
          <p:cNvSpPr>
            <a:spLocks noChangeArrowheads="1"/>
          </p:cNvSpPr>
          <p:nvPr/>
        </p:nvSpPr>
        <p:spPr bwMode="auto">
          <a:xfrm>
            <a:off x="6616700" y="3121025"/>
            <a:ext cx="573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Liver and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gallbladder </a:t>
            </a:r>
          </a:p>
        </p:txBody>
      </p:sp>
      <p:sp>
        <p:nvSpPr>
          <p:cNvPr id="43098" name="Rectangle 90"/>
          <p:cNvSpPr>
            <a:spLocks noChangeArrowheads="1"/>
          </p:cNvSpPr>
          <p:nvPr/>
        </p:nvSpPr>
        <p:spPr bwMode="auto">
          <a:xfrm>
            <a:off x="6626225" y="3749675"/>
            <a:ext cx="4302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800" b="1">
              <a:latin typeface="Arial" charset="0"/>
            </a:endParaRPr>
          </a:p>
        </p:txBody>
      </p:sp>
      <p:sp>
        <p:nvSpPr>
          <p:cNvPr id="43099" name="Rectangle 91"/>
          <p:cNvSpPr>
            <a:spLocks noChangeArrowheads="1"/>
          </p:cNvSpPr>
          <p:nvPr/>
        </p:nvSpPr>
        <p:spPr bwMode="auto">
          <a:xfrm>
            <a:off x="6489700" y="4032250"/>
            <a:ext cx="3349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Spleen</a:t>
            </a:r>
            <a:endParaRPr lang="en-US" sz="800" b="1">
              <a:latin typeface="Arial" charset="0"/>
            </a:endParaRPr>
          </a:p>
        </p:txBody>
      </p:sp>
      <p:sp>
        <p:nvSpPr>
          <p:cNvPr id="43100" name="Rectangle 92"/>
          <p:cNvSpPr>
            <a:spLocks noChangeArrowheads="1"/>
          </p:cNvSpPr>
          <p:nvPr/>
        </p:nvSpPr>
        <p:spPr bwMode="auto">
          <a:xfrm>
            <a:off x="6381750" y="4486275"/>
            <a:ext cx="33972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Kidney</a:t>
            </a:r>
            <a:endParaRPr lang="en-US" sz="800" b="1">
              <a:latin typeface="Arial" charset="0"/>
            </a:endParaRPr>
          </a:p>
        </p:txBody>
      </p:sp>
      <p:sp>
        <p:nvSpPr>
          <p:cNvPr id="43101" name="Rectangle 93"/>
          <p:cNvSpPr>
            <a:spLocks noChangeArrowheads="1"/>
          </p:cNvSpPr>
          <p:nvPr/>
        </p:nvSpPr>
        <p:spPr bwMode="auto">
          <a:xfrm>
            <a:off x="6327775" y="4321175"/>
            <a:ext cx="7937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Adrenal medulla</a:t>
            </a:r>
            <a:endParaRPr lang="en-US" sz="800" b="1">
              <a:latin typeface="Arial" charset="0"/>
            </a:endParaRPr>
          </a:p>
        </p:txBody>
      </p:sp>
      <p:sp>
        <p:nvSpPr>
          <p:cNvPr id="43102" name="Rectangle 94"/>
          <p:cNvSpPr>
            <a:spLocks noChangeArrowheads="1"/>
          </p:cNvSpPr>
          <p:nvPr/>
        </p:nvSpPr>
        <p:spPr bwMode="auto">
          <a:xfrm>
            <a:off x="6804025" y="4975225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Small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intestine</a:t>
            </a:r>
            <a:endParaRPr lang="en-US" sz="800" b="1">
              <a:latin typeface="Arial" charset="0"/>
            </a:endParaRPr>
          </a:p>
        </p:txBody>
      </p:sp>
      <p:sp>
        <p:nvSpPr>
          <p:cNvPr id="43103" name="Rectangle 95"/>
          <p:cNvSpPr>
            <a:spLocks noChangeArrowheads="1"/>
          </p:cNvSpPr>
          <p:nvPr/>
        </p:nvSpPr>
        <p:spPr bwMode="auto">
          <a:xfrm>
            <a:off x="6762750" y="5254625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Large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intestine</a:t>
            </a:r>
            <a:endParaRPr lang="en-US" sz="800" b="1">
              <a:latin typeface="Arial" charset="0"/>
            </a:endParaRPr>
          </a:p>
        </p:txBody>
      </p:sp>
      <p:sp>
        <p:nvSpPr>
          <p:cNvPr id="43104" name="Rectangle 96"/>
          <p:cNvSpPr>
            <a:spLocks noChangeArrowheads="1"/>
          </p:cNvSpPr>
          <p:nvPr/>
        </p:nvSpPr>
        <p:spPr bwMode="auto">
          <a:xfrm>
            <a:off x="5489575" y="6134100"/>
            <a:ext cx="1423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Genitalia (uterus, vagina, and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penis) and urinary bladder</a:t>
            </a:r>
            <a:endParaRPr lang="en-US" sz="800" b="1">
              <a:latin typeface="Arial" charset="0"/>
            </a:endParaRPr>
          </a:p>
        </p:txBody>
      </p:sp>
      <p:sp>
        <p:nvSpPr>
          <p:cNvPr id="43105" name="Rectangle 97"/>
          <p:cNvSpPr>
            <a:spLocks noChangeArrowheads="1"/>
          </p:cNvSpPr>
          <p:nvPr/>
        </p:nvSpPr>
        <p:spPr bwMode="auto">
          <a:xfrm>
            <a:off x="5041900" y="3292475"/>
            <a:ext cx="7540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Celiac ganglion</a:t>
            </a:r>
            <a:endParaRPr lang="en-US" sz="800" b="1">
              <a:latin typeface="Arial" charset="0"/>
            </a:endParaRPr>
          </a:p>
        </p:txBody>
      </p:sp>
      <p:sp>
        <p:nvSpPr>
          <p:cNvPr id="43106" name="Rectangle 98"/>
          <p:cNvSpPr>
            <a:spLocks noChangeArrowheads="1"/>
          </p:cNvSpPr>
          <p:nvPr/>
        </p:nvSpPr>
        <p:spPr bwMode="auto">
          <a:xfrm>
            <a:off x="4953000" y="5013325"/>
            <a:ext cx="568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mesenteric 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800" b="1">
              <a:latin typeface="Arial" charset="0"/>
            </a:endParaRPr>
          </a:p>
        </p:txBody>
      </p:sp>
      <p:sp>
        <p:nvSpPr>
          <p:cNvPr id="43107" name="Rectangle 99"/>
          <p:cNvSpPr>
            <a:spLocks noChangeArrowheads="1"/>
          </p:cNvSpPr>
          <p:nvPr/>
        </p:nvSpPr>
        <p:spPr bwMode="auto">
          <a:xfrm>
            <a:off x="4352925" y="2978150"/>
            <a:ext cx="1193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Lesser splanchnic nerve</a:t>
            </a:r>
            <a:endParaRPr lang="en-US" sz="800" b="1">
              <a:latin typeface="Arial" charset="0"/>
            </a:endParaRPr>
          </a:p>
        </p:txBody>
      </p:sp>
      <p:sp>
        <p:nvSpPr>
          <p:cNvPr id="43108" name="Rectangle 100"/>
          <p:cNvSpPr>
            <a:spLocks noChangeArrowheads="1"/>
          </p:cNvSpPr>
          <p:nvPr/>
        </p:nvSpPr>
        <p:spPr bwMode="auto">
          <a:xfrm>
            <a:off x="4270375" y="2847975"/>
            <a:ext cx="12271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Greater splanchnic nerve</a:t>
            </a:r>
            <a:endParaRPr lang="en-US" sz="800" b="1">
              <a:latin typeface="Arial" charset="0"/>
            </a:endParaRPr>
          </a:p>
        </p:txBody>
      </p:sp>
      <p:sp>
        <p:nvSpPr>
          <p:cNvPr id="43109" name="Rectangle 101"/>
          <p:cNvSpPr>
            <a:spLocks noChangeArrowheads="1"/>
          </p:cNvSpPr>
          <p:nvPr/>
        </p:nvSpPr>
        <p:spPr bwMode="auto">
          <a:xfrm>
            <a:off x="3803650" y="3913188"/>
            <a:ext cx="596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8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pPr algn="ctr"/>
            <a:r>
              <a:rPr lang="en-US" sz="800" b="1">
                <a:solidFill>
                  <a:srgbClr val="231F20"/>
                </a:solidFill>
                <a:latin typeface="Arial" charset="0"/>
              </a:rPr>
              <a:t>  mesenteric</a:t>
            </a:r>
            <a:endParaRPr lang="en-US" sz="800" b="1">
              <a:latin typeface="Arial" charset="0"/>
            </a:endParaRPr>
          </a:p>
          <a:p>
            <a:pPr algn="ctr"/>
            <a:r>
              <a:rPr lang="en-US" sz="800" b="1">
                <a:solidFill>
                  <a:srgbClr val="231F20"/>
                </a:solidFill>
                <a:latin typeface="Arial" charset="0"/>
              </a:rPr>
              <a:t>    ganglion</a:t>
            </a:r>
            <a:endParaRPr lang="en-US" sz="800" b="1">
              <a:latin typeface="Arial" charset="0"/>
            </a:endParaRPr>
          </a:p>
        </p:txBody>
      </p:sp>
      <p:sp>
        <p:nvSpPr>
          <p:cNvPr id="43110" name="Rectangle 102"/>
          <p:cNvSpPr>
            <a:spLocks noChangeArrowheads="1"/>
          </p:cNvSpPr>
          <p:nvPr/>
        </p:nvSpPr>
        <p:spPr bwMode="auto">
          <a:xfrm>
            <a:off x="4149725" y="4911725"/>
            <a:ext cx="56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Lumbar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splanchnic 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nerves </a:t>
            </a:r>
            <a:endParaRPr lang="en-US" sz="800" b="1">
              <a:latin typeface="Arial" charset="0"/>
            </a:endParaRPr>
          </a:p>
        </p:txBody>
      </p:sp>
      <p:sp>
        <p:nvSpPr>
          <p:cNvPr id="43111" name="Rectangle 103"/>
          <p:cNvSpPr>
            <a:spLocks noChangeArrowheads="1"/>
          </p:cNvSpPr>
          <p:nvPr/>
        </p:nvSpPr>
        <p:spPr bwMode="auto">
          <a:xfrm>
            <a:off x="6305550" y="523875"/>
            <a:ext cx="1825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Eye</a:t>
            </a:r>
            <a:endParaRPr lang="en-US" sz="800" b="1">
              <a:latin typeface="Arial" charset="0"/>
            </a:endParaRPr>
          </a:p>
        </p:txBody>
      </p:sp>
      <p:sp>
        <p:nvSpPr>
          <p:cNvPr id="43112" name="Rectangle 104"/>
          <p:cNvSpPr>
            <a:spLocks noChangeArrowheads="1"/>
          </p:cNvSpPr>
          <p:nvPr/>
        </p:nvSpPr>
        <p:spPr bwMode="auto">
          <a:xfrm>
            <a:off x="6365875" y="660400"/>
            <a:ext cx="72072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Lacrimal gland</a:t>
            </a:r>
            <a:endParaRPr lang="en-US" sz="800" b="1">
              <a:latin typeface="Arial" charset="0"/>
            </a:endParaRPr>
          </a:p>
        </p:txBody>
      </p:sp>
      <p:sp>
        <p:nvSpPr>
          <p:cNvPr id="43113" name="Rectangle 105"/>
          <p:cNvSpPr>
            <a:spLocks noChangeArrowheads="1"/>
          </p:cNvSpPr>
          <p:nvPr/>
        </p:nvSpPr>
        <p:spPr bwMode="auto">
          <a:xfrm>
            <a:off x="6397625" y="863600"/>
            <a:ext cx="687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Nasal mucosa</a:t>
            </a:r>
            <a:endParaRPr lang="en-US" sz="800" b="1">
              <a:latin typeface="Arial" charset="0"/>
            </a:endParaRPr>
          </a:p>
        </p:txBody>
      </p:sp>
      <p:sp>
        <p:nvSpPr>
          <p:cNvPr id="43114" name="Rectangle 106"/>
          <p:cNvSpPr>
            <a:spLocks noChangeArrowheads="1"/>
          </p:cNvSpPr>
          <p:nvPr/>
        </p:nvSpPr>
        <p:spPr bwMode="auto">
          <a:xfrm>
            <a:off x="6375400" y="1222375"/>
            <a:ext cx="8286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Blood vessels;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skin (arrector pili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muscles and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sweat glands)</a:t>
            </a:r>
            <a:endParaRPr lang="en-US" sz="800" b="1">
              <a:latin typeface="Arial" charset="0"/>
            </a:endParaRPr>
          </a:p>
        </p:txBody>
      </p:sp>
      <p:sp>
        <p:nvSpPr>
          <p:cNvPr id="43115" name="Rectangle 107"/>
          <p:cNvSpPr>
            <a:spLocks noChangeArrowheads="1"/>
          </p:cNvSpPr>
          <p:nvPr/>
        </p:nvSpPr>
        <p:spPr bwMode="auto">
          <a:xfrm>
            <a:off x="6464300" y="1743075"/>
            <a:ext cx="7508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Salivary glands</a:t>
            </a:r>
            <a:endParaRPr lang="en-US" sz="800" b="1">
              <a:latin typeface="Arial" charset="0"/>
            </a:endParaRPr>
          </a:p>
        </p:txBody>
      </p:sp>
      <p:sp>
        <p:nvSpPr>
          <p:cNvPr id="43116" name="Rectangle 108"/>
          <p:cNvSpPr>
            <a:spLocks noChangeArrowheads="1"/>
          </p:cNvSpPr>
          <p:nvPr/>
        </p:nvSpPr>
        <p:spPr bwMode="auto">
          <a:xfrm>
            <a:off x="6365875" y="2057400"/>
            <a:ext cx="2603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800" b="1">
              <a:latin typeface="Arial" charset="0"/>
            </a:endParaRPr>
          </a:p>
        </p:txBody>
      </p:sp>
      <p:sp>
        <p:nvSpPr>
          <p:cNvPr id="43117" name="Rectangle 109"/>
          <p:cNvSpPr>
            <a:spLocks noChangeArrowheads="1"/>
          </p:cNvSpPr>
          <p:nvPr/>
        </p:nvSpPr>
        <p:spPr bwMode="auto">
          <a:xfrm>
            <a:off x="6759575" y="2409825"/>
            <a:ext cx="2476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Lung</a:t>
            </a:r>
            <a:endParaRPr lang="en-US" sz="800" b="1">
              <a:latin typeface="Arial" charset="0"/>
            </a:endParaRPr>
          </a:p>
        </p:txBody>
      </p:sp>
      <p:sp>
        <p:nvSpPr>
          <p:cNvPr id="43118" name="Rectangle 110"/>
          <p:cNvSpPr>
            <a:spLocks noChangeArrowheads="1"/>
          </p:cNvSpPr>
          <p:nvPr/>
        </p:nvSpPr>
        <p:spPr bwMode="auto">
          <a:xfrm>
            <a:off x="6651625" y="5492750"/>
            <a:ext cx="3730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Rectum</a:t>
            </a:r>
            <a:endParaRPr lang="en-US" sz="800" b="1">
              <a:latin typeface="Arial" charset="0"/>
            </a:endParaRPr>
          </a:p>
        </p:txBody>
      </p:sp>
      <p:sp>
        <p:nvSpPr>
          <p:cNvPr id="43119" name="Rectangle 111"/>
          <p:cNvSpPr>
            <a:spLocks noChangeArrowheads="1"/>
          </p:cNvSpPr>
          <p:nvPr/>
        </p:nvSpPr>
        <p:spPr bwMode="auto">
          <a:xfrm>
            <a:off x="4321175" y="2333625"/>
            <a:ext cx="58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Cardiac and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pulmonary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plexuses</a:t>
            </a:r>
          </a:p>
        </p:txBody>
      </p:sp>
      <p:sp>
        <p:nvSpPr>
          <p:cNvPr id="43120" name="Rectangle 112"/>
          <p:cNvSpPr>
            <a:spLocks noChangeArrowheads="1"/>
          </p:cNvSpPr>
          <p:nvPr/>
        </p:nvSpPr>
        <p:spPr bwMode="auto">
          <a:xfrm>
            <a:off x="2314575" y="5708650"/>
            <a:ext cx="6746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Preganglionic</a:t>
            </a:r>
            <a:endParaRPr lang="en-US" sz="800" b="1">
              <a:latin typeface="Arial" charset="0"/>
            </a:endParaRPr>
          </a:p>
        </p:txBody>
      </p:sp>
      <p:sp>
        <p:nvSpPr>
          <p:cNvPr id="43121" name="Rectangle 113"/>
          <p:cNvSpPr>
            <a:spLocks noChangeArrowheads="1"/>
          </p:cNvSpPr>
          <p:nvPr/>
        </p:nvSpPr>
        <p:spPr bwMode="auto">
          <a:xfrm>
            <a:off x="2305050" y="5826125"/>
            <a:ext cx="7302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Postganglionic</a:t>
            </a:r>
            <a:endParaRPr lang="en-US" sz="800" b="1">
              <a:latin typeface="Arial" charset="0"/>
            </a:endParaRPr>
          </a:p>
        </p:txBody>
      </p:sp>
      <p:sp>
        <p:nvSpPr>
          <p:cNvPr id="43122" name="Rectangle 114"/>
          <p:cNvSpPr>
            <a:spLocks noChangeArrowheads="1"/>
          </p:cNvSpPr>
          <p:nvPr/>
        </p:nvSpPr>
        <p:spPr bwMode="auto">
          <a:xfrm>
            <a:off x="3019425" y="454025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Sacral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splanchnic</a:t>
            </a:r>
            <a:endParaRPr lang="en-US" sz="800" b="1">
              <a:latin typeface="Arial" charset="0"/>
            </a:endParaRP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nerves</a:t>
            </a:r>
            <a:endParaRPr lang="en-US" sz="800" b="1">
              <a:latin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Sympathetic Trunks and Pathways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23 paravertebral ganglia in the sympathetic trunk (chain)</a:t>
            </a:r>
          </a:p>
          <a:p>
            <a:pPr lvl="1"/>
            <a:r>
              <a:rPr lang="en-US"/>
              <a:t> 3 cervical</a:t>
            </a:r>
          </a:p>
          <a:p>
            <a:pPr lvl="1"/>
            <a:r>
              <a:rPr lang="en-US"/>
              <a:t> 11 thoracic</a:t>
            </a:r>
          </a:p>
          <a:p>
            <a:pPr lvl="1"/>
            <a:r>
              <a:rPr lang="en-US"/>
              <a:t> 4 lumbar</a:t>
            </a:r>
          </a:p>
          <a:p>
            <a:pPr lvl="1"/>
            <a:r>
              <a:rPr lang="en-US"/>
              <a:t> 4 sacral</a:t>
            </a:r>
          </a:p>
          <a:p>
            <a:pPr lvl="1"/>
            <a:r>
              <a:rPr lang="en-US"/>
              <a:t> 1 coccygeal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22" name="Rectangle 42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14.5a</a:t>
            </a:r>
          </a:p>
        </p:txBody>
      </p:sp>
      <p:pic>
        <p:nvPicPr>
          <p:cNvPr id="46124" name="Picture 44" descr="figure_14_05a.jpg 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461963"/>
            <a:ext cx="8231188" cy="5965825"/>
          </a:xfrm>
          <a:prstGeom prst="rect">
            <a:avLst/>
          </a:prstGeom>
          <a:noFill/>
        </p:spPr>
      </p:pic>
      <p:sp>
        <p:nvSpPr>
          <p:cNvPr id="46125" name="Freeform 45"/>
          <p:cNvSpPr>
            <a:spLocks/>
          </p:cNvSpPr>
          <p:nvPr/>
        </p:nvSpPr>
        <p:spPr bwMode="auto">
          <a:xfrm>
            <a:off x="3414713" y="1403350"/>
            <a:ext cx="1773237" cy="79375"/>
          </a:xfrm>
          <a:custGeom>
            <a:avLst/>
            <a:gdLst/>
            <a:ahLst/>
            <a:cxnLst>
              <a:cxn ang="0">
                <a:pos x="0" y="50"/>
              </a:cxn>
              <a:cxn ang="0">
                <a:pos x="534" y="50"/>
              </a:cxn>
              <a:cxn ang="0">
                <a:pos x="1117" y="0"/>
              </a:cxn>
            </a:cxnLst>
            <a:rect l="0" t="0" r="r" b="b"/>
            <a:pathLst>
              <a:path w="1117" h="50">
                <a:moveTo>
                  <a:pt x="0" y="50"/>
                </a:moveTo>
                <a:lnTo>
                  <a:pt x="534" y="50"/>
                </a:lnTo>
                <a:lnTo>
                  <a:pt x="1117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6" name="Line 46"/>
          <p:cNvSpPr>
            <a:spLocks noChangeShapeType="1"/>
          </p:cNvSpPr>
          <p:nvPr/>
        </p:nvSpPr>
        <p:spPr bwMode="auto">
          <a:xfrm>
            <a:off x="3389313" y="701675"/>
            <a:ext cx="2017712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7" name="Line 47"/>
          <p:cNvSpPr>
            <a:spLocks noChangeShapeType="1"/>
          </p:cNvSpPr>
          <p:nvPr/>
        </p:nvSpPr>
        <p:spPr bwMode="auto">
          <a:xfrm>
            <a:off x="3443288" y="3200400"/>
            <a:ext cx="1760537" cy="1588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8" name="Freeform 48"/>
          <p:cNvSpPr>
            <a:spLocks/>
          </p:cNvSpPr>
          <p:nvPr/>
        </p:nvSpPr>
        <p:spPr bwMode="auto">
          <a:xfrm>
            <a:off x="3395663" y="4214813"/>
            <a:ext cx="1668462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170" y="176"/>
              </a:cxn>
              <a:cxn ang="0">
                <a:pos x="1051" y="0"/>
              </a:cxn>
            </a:cxnLst>
            <a:rect l="0" t="0" r="r" b="b"/>
            <a:pathLst>
              <a:path w="1051" h="176">
                <a:moveTo>
                  <a:pt x="0" y="176"/>
                </a:moveTo>
                <a:lnTo>
                  <a:pt x="170" y="176"/>
                </a:lnTo>
                <a:lnTo>
                  <a:pt x="1051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9" name="Freeform 49"/>
          <p:cNvSpPr>
            <a:spLocks/>
          </p:cNvSpPr>
          <p:nvPr/>
        </p:nvSpPr>
        <p:spPr bwMode="auto">
          <a:xfrm>
            <a:off x="3516313" y="4421188"/>
            <a:ext cx="1554162" cy="638175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150" y="402"/>
              </a:cxn>
              <a:cxn ang="0">
                <a:pos x="979" y="0"/>
              </a:cxn>
            </a:cxnLst>
            <a:rect l="0" t="0" r="r" b="b"/>
            <a:pathLst>
              <a:path w="979" h="402">
                <a:moveTo>
                  <a:pt x="0" y="402"/>
                </a:moveTo>
                <a:lnTo>
                  <a:pt x="150" y="402"/>
                </a:lnTo>
                <a:lnTo>
                  <a:pt x="979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0" name="Freeform 50"/>
          <p:cNvSpPr>
            <a:spLocks/>
          </p:cNvSpPr>
          <p:nvPr/>
        </p:nvSpPr>
        <p:spPr bwMode="auto">
          <a:xfrm>
            <a:off x="3389313" y="1117600"/>
            <a:ext cx="1677987" cy="13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0" y="0"/>
              </a:cxn>
              <a:cxn ang="0">
                <a:pos x="1057" y="84"/>
              </a:cxn>
            </a:cxnLst>
            <a:rect l="0" t="0" r="r" b="b"/>
            <a:pathLst>
              <a:path w="1057" h="84">
                <a:moveTo>
                  <a:pt x="0" y="0"/>
                </a:moveTo>
                <a:lnTo>
                  <a:pt x="450" y="0"/>
                </a:lnTo>
                <a:lnTo>
                  <a:pt x="1057" y="8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1" name="Freeform 51"/>
          <p:cNvSpPr>
            <a:spLocks/>
          </p:cNvSpPr>
          <p:nvPr/>
        </p:nvSpPr>
        <p:spPr bwMode="auto">
          <a:xfrm>
            <a:off x="3440113" y="1403350"/>
            <a:ext cx="1747837" cy="79375"/>
          </a:xfrm>
          <a:custGeom>
            <a:avLst/>
            <a:gdLst/>
            <a:ahLst/>
            <a:cxnLst>
              <a:cxn ang="0">
                <a:pos x="0" y="50"/>
              </a:cxn>
              <a:cxn ang="0">
                <a:pos x="518" y="50"/>
              </a:cxn>
              <a:cxn ang="0">
                <a:pos x="1101" y="0"/>
              </a:cxn>
            </a:cxnLst>
            <a:rect l="0" t="0" r="r" b="b"/>
            <a:pathLst>
              <a:path w="1101" h="50">
                <a:moveTo>
                  <a:pt x="0" y="50"/>
                </a:moveTo>
                <a:lnTo>
                  <a:pt x="518" y="50"/>
                </a:lnTo>
                <a:lnTo>
                  <a:pt x="1101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2" name="Freeform 52"/>
          <p:cNvSpPr>
            <a:spLocks/>
          </p:cNvSpPr>
          <p:nvPr/>
        </p:nvSpPr>
        <p:spPr bwMode="auto">
          <a:xfrm>
            <a:off x="3497263" y="2479675"/>
            <a:ext cx="1757362" cy="66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0" y="0"/>
              </a:cxn>
              <a:cxn ang="0">
                <a:pos x="558" y="0"/>
              </a:cxn>
              <a:cxn ang="0">
                <a:pos x="1107" y="42"/>
              </a:cxn>
            </a:cxnLst>
            <a:rect l="0" t="0" r="r" b="b"/>
            <a:pathLst>
              <a:path w="1107" h="42">
                <a:moveTo>
                  <a:pt x="0" y="0"/>
                </a:moveTo>
                <a:lnTo>
                  <a:pt x="550" y="0"/>
                </a:lnTo>
                <a:lnTo>
                  <a:pt x="558" y="0"/>
                </a:lnTo>
                <a:lnTo>
                  <a:pt x="1107" y="42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3" name="Freeform 53"/>
          <p:cNvSpPr>
            <a:spLocks/>
          </p:cNvSpPr>
          <p:nvPr/>
        </p:nvSpPr>
        <p:spPr bwMode="auto">
          <a:xfrm>
            <a:off x="3497263" y="2479675"/>
            <a:ext cx="1757362" cy="66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0" y="0"/>
              </a:cxn>
              <a:cxn ang="0">
                <a:pos x="558" y="0"/>
              </a:cxn>
              <a:cxn ang="0">
                <a:pos x="1107" y="42"/>
              </a:cxn>
            </a:cxnLst>
            <a:rect l="0" t="0" r="r" b="b"/>
            <a:pathLst>
              <a:path w="1107" h="42">
                <a:moveTo>
                  <a:pt x="0" y="0"/>
                </a:moveTo>
                <a:lnTo>
                  <a:pt x="550" y="0"/>
                </a:lnTo>
                <a:lnTo>
                  <a:pt x="558" y="0"/>
                </a:lnTo>
                <a:lnTo>
                  <a:pt x="1107" y="4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4" name="Freeform 54"/>
          <p:cNvSpPr>
            <a:spLocks/>
          </p:cNvSpPr>
          <p:nvPr/>
        </p:nvSpPr>
        <p:spPr bwMode="auto">
          <a:xfrm>
            <a:off x="2595563" y="1917700"/>
            <a:ext cx="2046287" cy="136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6" y="0"/>
              </a:cxn>
              <a:cxn ang="0">
                <a:pos x="1289" y="86"/>
              </a:cxn>
            </a:cxnLst>
            <a:rect l="0" t="0" r="r" b="b"/>
            <a:pathLst>
              <a:path w="1289" h="86">
                <a:moveTo>
                  <a:pt x="0" y="0"/>
                </a:moveTo>
                <a:lnTo>
                  <a:pt x="766" y="0"/>
                </a:lnTo>
                <a:lnTo>
                  <a:pt x="1289" y="86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5" name="Freeform 55"/>
          <p:cNvSpPr>
            <a:spLocks/>
          </p:cNvSpPr>
          <p:nvPr/>
        </p:nvSpPr>
        <p:spPr bwMode="auto">
          <a:xfrm>
            <a:off x="2532063" y="1917700"/>
            <a:ext cx="2109787" cy="136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6" y="0"/>
              </a:cxn>
              <a:cxn ang="0">
                <a:pos x="1329" y="86"/>
              </a:cxn>
            </a:cxnLst>
            <a:rect l="0" t="0" r="r" b="b"/>
            <a:pathLst>
              <a:path w="1329" h="86">
                <a:moveTo>
                  <a:pt x="0" y="0"/>
                </a:moveTo>
                <a:lnTo>
                  <a:pt x="806" y="0"/>
                </a:lnTo>
                <a:lnTo>
                  <a:pt x="1329" y="8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6" name="Freeform 56"/>
          <p:cNvSpPr>
            <a:spLocks/>
          </p:cNvSpPr>
          <p:nvPr/>
        </p:nvSpPr>
        <p:spPr bwMode="auto">
          <a:xfrm>
            <a:off x="3640138" y="3754438"/>
            <a:ext cx="1233487" cy="114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4" y="0"/>
              </a:cxn>
              <a:cxn ang="0">
                <a:pos x="777" y="72"/>
              </a:cxn>
            </a:cxnLst>
            <a:rect l="0" t="0" r="r" b="b"/>
            <a:pathLst>
              <a:path w="777" h="72">
                <a:moveTo>
                  <a:pt x="0" y="0"/>
                </a:moveTo>
                <a:lnTo>
                  <a:pt x="114" y="0"/>
                </a:lnTo>
                <a:lnTo>
                  <a:pt x="777" y="72"/>
                </a:lnTo>
              </a:path>
            </a:pathLst>
          </a:custGeom>
          <a:noFill/>
          <a:ln w="508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7" name="Freeform 57"/>
          <p:cNvSpPr>
            <a:spLocks/>
          </p:cNvSpPr>
          <p:nvPr/>
        </p:nvSpPr>
        <p:spPr bwMode="auto">
          <a:xfrm>
            <a:off x="3640138" y="3754438"/>
            <a:ext cx="1233487" cy="114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4" y="0"/>
              </a:cxn>
              <a:cxn ang="0">
                <a:pos x="777" y="72"/>
              </a:cxn>
            </a:cxnLst>
            <a:rect l="0" t="0" r="r" b="b"/>
            <a:pathLst>
              <a:path w="777" h="72">
                <a:moveTo>
                  <a:pt x="0" y="0"/>
                </a:moveTo>
                <a:lnTo>
                  <a:pt x="114" y="0"/>
                </a:lnTo>
                <a:lnTo>
                  <a:pt x="777" y="72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8" name="Freeform 58"/>
          <p:cNvSpPr>
            <a:spLocks/>
          </p:cNvSpPr>
          <p:nvPr/>
        </p:nvSpPr>
        <p:spPr bwMode="auto">
          <a:xfrm>
            <a:off x="3640138" y="3754438"/>
            <a:ext cx="1233487" cy="114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4" y="0"/>
              </a:cxn>
              <a:cxn ang="0">
                <a:pos x="777" y="72"/>
              </a:cxn>
            </a:cxnLst>
            <a:rect l="0" t="0" r="r" b="b"/>
            <a:pathLst>
              <a:path w="777" h="72">
                <a:moveTo>
                  <a:pt x="0" y="0"/>
                </a:moveTo>
                <a:lnTo>
                  <a:pt x="114" y="0"/>
                </a:lnTo>
                <a:lnTo>
                  <a:pt x="777" y="7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9" name="Freeform 59"/>
          <p:cNvSpPr>
            <a:spLocks/>
          </p:cNvSpPr>
          <p:nvPr/>
        </p:nvSpPr>
        <p:spPr bwMode="auto">
          <a:xfrm>
            <a:off x="3421063" y="4214813"/>
            <a:ext cx="1643062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170" y="176"/>
              </a:cxn>
              <a:cxn ang="0">
                <a:pos x="1035" y="0"/>
              </a:cxn>
            </a:cxnLst>
            <a:rect l="0" t="0" r="r" b="b"/>
            <a:pathLst>
              <a:path w="1035" h="176">
                <a:moveTo>
                  <a:pt x="0" y="176"/>
                </a:moveTo>
                <a:lnTo>
                  <a:pt x="170" y="176"/>
                </a:lnTo>
                <a:lnTo>
                  <a:pt x="1035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0" name="Freeform 60"/>
          <p:cNvSpPr>
            <a:spLocks/>
          </p:cNvSpPr>
          <p:nvPr/>
        </p:nvSpPr>
        <p:spPr bwMode="auto">
          <a:xfrm>
            <a:off x="3516313" y="4421188"/>
            <a:ext cx="1554162" cy="638175"/>
          </a:xfrm>
          <a:custGeom>
            <a:avLst/>
            <a:gdLst/>
            <a:ahLst/>
            <a:cxnLst>
              <a:cxn ang="0">
                <a:pos x="0" y="402"/>
              </a:cxn>
              <a:cxn ang="0">
                <a:pos x="150" y="402"/>
              </a:cxn>
              <a:cxn ang="0">
                <a:pos x="979" y="0"/>
              </a:cxn>
            </a:cxnLst>
            <a:rect l="0" t="0" r="r" b="b"/>
            <a:pathLst>
              <a:path w="979" h="402">
                <a:moveTo>
                  <a:pt x="0" y="402"/>
                </a:moveTo>
                <a:lnTo>
                  <a:pt x="150" y="402"/>
                </a:lnTo>
                <a:lnTo>
                  <a:pt x="979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1" name="Freeform 61"/>
          <p:cNvSpPr>
            <a:spLocks/>
          </p:cNvSpPr>
          <p:nvPr/>
        </p:nvSpPr>
        <p:spPr bwMode="auto">
          <a:xfrm>
            <a:off x="3148013" y="4960938"/>
            <a:ext cx="3557587" cy="704850"/>
          </a:xfrm>
          <a:custGeom>
            <a:avLst/>
            <a:gdLst/>
            <a:ahLst/>
            <a:cxnLst>
              <a:cxn ang="0">
                <a:pos x="0" y="444"/>
              </a:cxn>
              <a:cxn ang="0">
                <a:pos x="764" y="444"/>
              </a:cxn>
              <a:cxn ang="0">
                <a:pos x="2241" y="0"/>
              </a:cxn>
            </a:cxnLst>
            <a:rect l="0" t="0" r="r" b="b"/>
            <a:pathLst>
              <a:path w="2241" h="444">
                <a:moveTo>
                  <a:pt x="0" y="444"/>
                </a:moveTo>
                <a:lnTo>
                  <a:pt x="764" y="444"/>
                </a:lnTo>
                <a:lnTo>
                  <a:pt x="2241" y="0"/>
                </a:lnTo>
              </a:path>
            </a:pathLst>
          </a:custGeom>
          <a:noFill/>
          <a:ln w="444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2" name="Line 62"/>
          <p:cNvSpPr>
            <a:spLocks noChangeShapeType="1"/>
          </p:cNvSpPr>
          <p:nvPr/>
        </p:nvSpPr>
        <p:spPr bwMode="auto">
          <a:xfrm>
            <a:off x="3494088" y="3200400"/>
            <a:ext cx="1738312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3" name="Line 63"/>
          <p:cNvSpPr>
            <a:spLocks noChangeShapeType="1"/>
          </p:cNvSpPr>
          <p:nvPr/>
        </p:nvSpPr>
        <p:spPr bwMode="auto">
          <a:xfrm flipV="1">
            <a:off x="4360863" y="5246688"/>
            <a:ext cx="2462212" cy="419100"/>
          </a:xfrm>
          <a:prstGeom prst="line">
            <a:avLst/>
          </a:prstGeom>
          <a:noFill/>
          <a:ln w="444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4" name="Freeform 64"/>
          <p:cNvSpPr>
            <a:spLocks/>
          </p:cNvSpPr>
          <p:nvPr/>
        </p:nvSpPr>
        <p:spPr bwMode="auto">
          <a:xfrm>
            <a:off x="3148013" y="4960938"/>
            <a:ext cx="3557587" cy="704850"/>
          </a:xfrm>
          <a:custGeom>
            <a:avLst/>
            <a:gdLst/>
            <a:ahLst/>
            <a:cxnLst>
              <a:cxn ang="0">
                <a:pos x="0" y="444"/>
              </a:cxn>
              <a:cxn ang="0">
                <a:pos x="764" y="444"/>
              </a:cxn>
              <a:cxn ang="0">
                <a:pos x="2241" y="0"/>
              </a:cxn>
            </a:cxnLst>
            <a:rect l="0" t="0" r="r" b="b"/>
            <a:pathLst>
              <a:path w="2241" h="444">
                <a:moveTo>
                  <a:pt x="0" y="444"/>
                </a:moveTo>
                <a:lnTo>
                  <a:pt x="764" y="444"/>
                </a:lnTo>
                <a:lnTo>
                  <a:pt x="2241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5" name="Line 65"/>
          <p:cNvSpPr>
            <a:spLocks noChangeShapeType="1"/>
          </p:cNvSpPr>
          <p:nvPr/>
        </p:nvSpPr>
        <p:spPr bwMode="auto">
          <a:xfrm flipV="1">
            <a:off x="4360863" y="5246688"/>
            <a:ext cx="2462212" cy="4191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6" name="Rectangle 66"/>
          <p:cNvSpPr>
            <a:spLocks noChangeArrowheads="1"/>
          </p:cNvSpPr>
          <p:nvPr/>
        </p:nvSpPr>
        <p:spPr bwMode="auto">
          <a:xfrm>
            <a:off x="2105025" y="569913"/>
            <a:ext cx="1244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 cord</a:t>
            </a:r>
            <a:endParaRPr lang="en-US" sz="1800" b="1">
              <a:latin typeface="Arial" charset="0"/>
            </a:endParaRPr>
          </a:p>
        </p:txBody>
      </p:sp>
      <p:sp>
        <p:nvSpPr>
          <p:cNvPr id="46147" name="Rectangle 67"/>
          <p:cNvSpPr>
            <a:spLocks noChangeArrowheads="1"/>
          </p:cNvSpPr>
          <p:nvPr/>
        </p:nvSpPr>
        <p:spPr bwMode="auto">
          <a:xfrm>
            <a:off x="2105025" y="985838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</a:t>
            </a:r>
            <a:endParaRPr lang="en-US" sz="1800" b="1">
              <a:latin typeface="Arial" charset="0"/>
            </a:endParaRPr>
          </a:p>
        </p:txBody>
      </p:sp>
      <p:sp>
        <p:nvSpPr>
          <p:cNvPr id="46148" name="Rectangle 68"/>
          <p:cNvSpPr>
            <a:spLocks noChangeArrowheads="1"/>
          </p:cNvSpPr>
          <p:nvPr/>
        </p:nvSpPr>
        <p:spPr bwMode="auto">
          <a:xfrm>
            <a:off x="2105025" y="1350963"/>
            <a:ext cx="1282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root</a:t>
            </a:r>
            <a:endParaRPr lang="en-US" sz="1800" b="1">
              <a:latin typeface="Arial" charset="0"/>
            </a:endParaRPr>
          </a:p>
        </p:txBody>
      </p:sp>
      <p:sp>
        <p:nvSpPr>
          <p:cNvPr id="46149" name="Rectangle 69"/>
          <p:cNvSpPr>
            <a:spLocks noChangeArrowheads="1"/>
          </p:cNvSpPr>
          <p:nvPr/>
        </p:nvSpPr>
        <p:spPr bwMode="auto">
          <a:xfrm>
            <a:off x="2105025" y="2335213"/>
            <a:ext cx="1587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Sympathetic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trunk ganglion</a:t>
            </a:r>
            <a:endParaRPr lang="en-US" sz="1800" b="1">
              <a:latin typeface="Arial" charset="0"/>
            </a:endParaRPr>
          </a:p>
        </p:txBody>
      </p:sp>
      <p:sp>
        <p:nvSpPr>
          <p:cNvPr id="46150" name="Rectangle 70"/>
          <p:cNvSpPr>
            <a:spLocks noChangeArrowheads="1"/>
          </p:cNvSpPr>
          <p:nvPr/>
        </p:nvSpPr>
        <p:spPr bwMode="auto">
          <a:xfrm>
            <a:off x="2105025" y="3052763"/>
            <a:ext cx="1358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Sympathetic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trunk</a:t>
            </a:r>
            <a:endParaRPr lang="en-US" sz="1800" b="1">
              <a:latin typeface="Arial" charset="0"/>
            </a:endParaRPr>
          </a:p>
        </p:txBody>
      </p:sp>
      <p:sp>
        <p:nvSpPr>
          <p:cNvPr id="46151" name="Rectangle 71"/>
          <p:cNvSpPr>
            <a:spLocks noChangeArrowheads="1"/>
          </p:cNvSpPr>
          <p:nvPr/>
        </p:nvSpPr>
        <p:spPr bwMode="auto">
          <a:xfrm>
            <a:off x="2105025" y="1785938"/>
            <a:ext cx="368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Rib</a:t>
            </a:r>
            <a:endParaRPr lang="en-US" sz="1800" b="1">
              <a:latin typeface="Arial" charset="0"/>
            </a:endParaRPr>
          </a:p>
        </p:txBody>
      </p:sp>
      <p:sp>
        <p:nvSpPr>
          <p:cNvPr id="46152" name="Rectangle 72"/>
          <p:cNvSpPr>
            <a:spLocks noChangeArrowheads="1"/>
          </p:cNvSpPr>
          <p:nvPr/>
        </p:nvSpPr>
        <p:spPr bwMode="auto">
          <a:xfrm>
            <a:off x="2105025" y="3614738"/>
            <a:ext cx="1612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ramus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of spinal nerve</a:t>
            </a:r>
            <a:endParaRPr lang="en-US" sz="1800" b="1">
              <a:latin typeface="Arial" charset="0"/>
            </a:endParaRPr>
          </a:p>
        </p:txBody>
      </p:sp>
      <p:sp>
        <p:nvSpPr>
          <p:cNvPr id="46153" name="Rectangle 73"/>
          <p:cNvSpPr>
            <a:spLocks noChangeArrowheads="1"/>
          </p:cNvSpPr>
          <p:nvPr/>
        </p:nvSpPr>
        <p:spPr bwMode="auto">
          <a:xfrm>
            <a:off x="2105025" y="4360863"/>
            <a:ext cx="1536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Gray ramus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communicans</a:t>
            </a:r>
            <a:endParaRPr lang="en-US" sz="1800" b="1">
              <a:latin typeface="Arial" charset="0"/>
            </a:endParaRPr>
          </a:p>
        </p:txBody>
      </p:sp>
      <p:sp>
        <p:nvSpPr>
          <p:cNvPr id="46154" name="Rectangle 74"/>
          <p:cNvSpPr>
            <a:spLocks noChangeArrowheads="1"/>
          </p:cNvSpPr>
          <p:nvPr/>
        </p:nvSpPr>
        <p:spPr bwMode="auto">
          <a:xfrm>
            <a:off x="2105025" y="4922838"/>
            <a:ext cx="1536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White ramus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communicans</a:t>
            </a:r>
            <a:endParaRPr lang="en-US" sz="1800" b="1">
              <a:latin typeface="Arial" charset="0"/>
            </a:endParaRPr>
          </a:p>
        </p:txBody>
      </p:sp>
      <p:sp>
        <p:nvSpPr>
          <p:cNvPr id="46155" name="Rectangle 75"/>
          <p:cNvSpPr>
            <a:spLocks noChangeArrowheads="1"/>
          </p:cNvSpPr>
          <p:nvPr/>
        </p:nvSpPr>
        <p:spPr bwMode="auto">
          <a:xfrm>
            <a:off x="2105025" y="55197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Thoracic</a:t>
            </a:r>
            <a:endParaRPr lang="en-US" sz="1800" b="1">
              <a:latin typeface="Arial" charset="0"/>
            </a:endParaRPr>
          </a:p>
        </p:txBody>
      </p:sp>
      <p:sp>
        <p:nvSpPr>
          <p:cNvPr id="46156" name="Rectangle 76"/>
          <p:cNvSpPr>
            <a:spLocks noChangeArrowheads="1"/>
          </p:cNvSpPr>
          <p:nvPr/>
        </p:nvSpPr>
        <p:spPr bwMode="auto">
          <a:xfrm>
            <a:off x="2105025" y="5761038"/>
            <a:ext cx="1993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splanchnic nerves</a:t>
            </a:r>
            <a:endParaRPr lang="en-US" sz="1800" b="1">
              <a:latin typeface="Arial" charset="0"/>
            </a:endParaRPr>
          </a:p>
        </p:txBody>
      </p:sp>
      <p:sp>
        <p:nvSpPr>
          <p:cNvPr id="46157" name="Rectangle 77"/>
          <p:cNvSpPr>
            <a:spLocks noChangeArrowheads="1"/>
          </p:cNvSpPr>
          <p:nvPr/>
        </p:nvSpPr>
        <p:spPr bwMode="auto">
          <a:xfrm>
            <a:off x="2133600" y="6126163"/>
            <a:ext cx="4660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Location of the sympathetic trunk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Sympathetic Trunks and Pathways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 dirty="0"/>
              <a:t>Upon entering a sympathetic trunk ganglion a preganglionic fiber may do one of the following: </a:t>
            </a:r>
          </a:p>
          <a:p>
            <a:pPr marL="687388" lvl="1" indent="-344488">
              <a:buFont typeface="Times" charset="0"/>
              <a:buAutoNum type="arabicPeriod"/>
            </a:pPr>
            <a:r>
              <a:rPr lang="en-US" dirty="0"/>
              <a:t>Synapse with a ganglionic neuron within the same ganglion</a:t>
            </a:r>
          </a:p>
          <a:p>
            <a:pPr marL="687388" lvl="1" indent="-344488">
              <a:buFont typeface="Times" charset="0"/>
              <a:buAutoNum type="arabicPeriod"/>
            </a:pPr>
            <a:r>
              <a:rPr lang="en-US" dirty="0"/>
              <a:t>Ascend or descend the sympathetic trunk to synapse in another trunk ganglion</a:t>
            </a:r>
          </a:p>
          <a:p>
            <a:pPr marL="687388" lvl="1" indent="-344488">
              <a:buFont typeface="Times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Pass through the trunk ganglion and emerge without synapsing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92" name="Rectangle 40"/>
          <p:cNvSpPr>
            <a:spLocks noChangeArrowheads="1"/>
          </p:cNvSpPr>
          <p:nvPr/>
        </p:nvSpPr>
        <p:spPr bwMode="auto">
          <a:xfrm>
            <a:off x="7515225" y="6581775"/>
            <a:ext cx="1625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14.5b (1 of 3)</a:t>
            </a:r>
          </a:p>
        </p:txBody>
      </p:sp>
      <p:pic>
        <p:nvPicPr>
          <p:cNvPr id="49194" name="Picture 42" descr="figure_14_05b_1.jpg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 t="19865"/>
          <a:stretch>
            <a:fillRect/>
          </a:stretch>
        </p:blipFill>
        <p:spPr bwMode="auto">
          <a:xfrm>
            <a:off x="463550" y="1358900"/>
            <a:ext cx="8343900" cy="4700588"/>
          </a:xfrm>
          <a:prstGeom prst="rect">
            <a:avLst/>
          </a:prstGeom>
          <a:noFill/>
        </p:spPr>
      </p:pic>
      <p:sp>
        <p:nvSpPr>
          <p:cNvPr id="49195" name="Freeform 43"/>
          <p:cNvSpPr>
            <a:spLocks/>
          </p:cNvSpPr>
          <p:nvPr/>
        </p:nvSpPr>
        <p:spPr bwMode="auto">
          <a:xfrm>
            <a:off x="5299075" y="1687513"/>
            <a:ext cx="1057275" cy="161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0"/>
              </a:cxn>
              <a:cxn ang="0">
                <a:pos x="666" y="102"/>
              </a:cxn>
            </a:cxnLst>
            <a:rect l="0" t="0" r="r" b="b"/>
            <a:pathLst>
              <a:path w="666" h="102">
                <a:moveTo>
                  <a:pt x="0" y="0"/>
                </a:moveTo>
                <a:lnTo>
                  <a:pt x="134" y="0"/>
                </a:lnTo>
                <a:lnTo>
                  <a:pt x="666" y="10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96" name="Freeform 44"/>
          <p:cNvSpPr>
            <a:spLocks/>
          </p:cNvSpPr>
          <p:nvPr/>
        </p:nvSpPr>
        <p:spPr bwMode="auto">
          <a:xfrm>
            <a:off x="4832350" y="1935163"/>
            <a:ext cx="438150" cy="241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8" y="0"/>
              </a:cxn>
              <a:cxn ang="0">
                <a:pos x="276" y="152"/>
              </a:cxn>
            </a:cxnLst>
            <a:rect l="0" t="0" r="r" b="b"/>
            <a:pathLst>
              <a:path w="276" h="152">
                <a:moveTo>
                  <a:pt x="0" y="0"/>
                </a:moveTo>
                <a:lnTo>
                  <a:pt x="108" y="0"/>
                </a:lnTo>
                <a:lnTo>
                  <a:pt x="276" y="15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97" name="Freeform 45"/>
          <p:cNvSpPr>
            <a:spLocks/>
          </p:cNvSpPr>
          <p:nvPr/>
        </p:nvSpPr>
        <p:spPr bwMode="auto">
          <a:xfrm>
            <a:off x="6848475" y="919163"/>
            <a:ext cx="412750" cy="129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4" y="0"/>
              </a:cxn>
              <a:cxn ang="0">
                <a:pos x="260" y="818"/>
              </a:cxn>
            </a:cxnLst>
            <a:rect l="0" t="0" r="r" b="b"/>
            <a:pathLst>
              <a:path w="260" h="818">
                <a:moveTo>
                  <a:pt x="0" y="0"/>
                </a:moveTo>
                <a:lnTo>
                  <a:pt x="184" y="0"/>
                </a:lnTo>
                <a:lnTo>
                  <a:pt x="260" y="81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98" name="Freeform 46"/>
          <p:cNvSpPr>
            <a:spLocks/>
          </p:cNvSpPr>
          <p:nvPr/>
        </p:nvSpPr>
        <p:spPr bwMode="auto">
          <a:xfrm>
            <a:off x="6715125" y="2833688"/>
            <a:ext cx="523875" cy="398462"/>
          </a:xfrm>
          <a:custGeom>
            <a:avLst/>
            <a:gdLst/>
            <a:ahLst/>
            <a:cxnLst>
              <a:cxn ang="0">
                <a:pos x="330" y="251"/>
              </a:cxn>
              <a:cxn ang="0">
                <a:pos x="134" y="251"/>
              </a:cxn>
              <a:cxn ang="0">
                <a:pos x="0" y="0"/>
              </a:cxn>
            </a:cxnLst>
            <a:rect l="0" t="0" r="r" b="b"/>
            <a:pathLst>
              <a:path w="330" h="251">
                <a:moveTo>
                  <a:pt x="330" y="251"/>
                </a:moveTo>
                <a:lnTo>
                  <a:pt x="134" y="251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99" name="Freeform 47"/>
          <p:cNvSpPr>
            <a:spLocks/>
          </p:cNvSpPr>
          <p:nvPr/>
        </p:nvSpPr>
        <p:spPr bwMode="auto">
          <a:xfrm>
            <a:off x="5921375" y="2976563"/>
            <a:ext cx="708025" cy="528637"/>
          </a:xfrm>
          <a:custGeom>
            <a:avLst/>
            <a:gdLst/>
            <a:ahLst/>
            <a:cxnLst>
              <a:cxn ang="0">
                <a:pos x="446" y="333"/>
              </a:cxn>
              <a:cxn ang="0">
                <a:pos x="224" y="333"/>
              </a:cxn>
              <a:cxn ang="0">
                <a:pos x="0" y="0"/>
              </a:cxn>
            </a:cxnLst>
            <a:rect l="0" t="0" r="r" b="b"/>
            <a:pathLst>
              <a:path w="446" h="333">
                <a:moveTo>
                  <a:pt x="446" y="333"/>
                </a:moveTo>
                <a:lnTo>
                  <a:pt x="224" y="333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0" name="Freeform 48"/>
          <p:cNvSpPr>
            <a:spLocks/>
          </p:cNvSpPr>
          <p:nvPr/>
        </p:nvSpPr>
        <p:spPr bwMode="auto">
          <a:xfrm>
            <a:off x="4297363" y="1427163"/>
            <a:ext cx="2465387" cy="117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01" y="0"/>
              </a:cxn>
              <a:cxn ang="0">
                <a:pos x="1553" y="74"/>
              </a:cxn>
            </a:cxnLst>
            <a:rect l="0" t="0" r="r" b="b"/>
            <a:pathLst>
              <a:path w="1553" h="74">
                <a:moveTo>
                  <a:pt x="0" y="0"/>
                </a:moveTo>
                <a:lnTo>
                  <a:pt x="1301" y="0"/>
                </a:lnTo>
                <a:lnTo>
                  <a:pt x="1553" y="7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1" name="Freeform 49"/>
          <p:cNvSpPr>
            <a:spLocks/>
          </p:cNvSpPr>
          <p:nvPr/>
        </p:nvSpPr>
        <p:spPr bwMode="auto">
          <a:xfrm>
            <a:off x="4341813" y="2646363"/>
            <a:ext cx="1071562" cy="276225"/>
          </a:xfrm>
          <a:custGeom>
            <a:avLst/>
            <a:gdLst/>
            <a:ahLst/>
            <a:cxnLst>
              <a:cxn ang="0">
                <a:pos x="0" y="174"/>
              </a:cxn>
              <a:cxn ang="0">
                <a:pos x="237" y="174"/>
              </a:cxn>
              <a:cxn ang="0">
                <a:pos x="675" y="0"/>
              </a:cxn>
            </a:cxnLst>
            <a:rect l="0" t="0" r="r" b="b"/>
            <a:pathLst>
              <a:path w="675" h="174">
                <a:moveTo>
                  <a:pt x="0" y="174"/>
                </a:moveTo>
                <a:lnTo>
                  <a:pt x="237" y="174"/>
                </a:lnTo>
                <a:lnTo>
                  <a:pt x="675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2" name="Freeform 50"/>
          <p:cNvSpPr>
            <a:spLocks/>
          </p:cNvSpPr>
          <p:nvPr/>
        </p:nvSpPr>
        <p:spPr bwMode="auto">
          <a:xfrm>
            <a:off x="4427538" y="2862263"/>
            <a:ext cx="922337" cy="554037"/>
          </a:xfrm>
          <a:custGeom>
            <a:avLst/>
            <a:gdLst/>
            <a:ahLst/>
            <a:cxnLst>
              <a:cxn ang="0">
                <a:pos x="0" y="349"/>
              </a:cxn>
              <a:cxn ang="0">
                <a:pos x="229" y="349"/>
              </a:cxn>
              <a:cxn ang="0">
                <a:pos x="581" y="0"/>
              </a:cxn>
            </a:cxnLst>
            <a:rect l="0" t="0" r="r" b="b"/>
            <a:pathLst>
              <a:path w="581" h="349">
                <a:moveTo>
                  <a:pt x="0" y="349"/>
                </a:moveTo>
                <a:lnTo>
                  <a:pt x="229" y="349"/>
                </a:lnTo>
                <a:lnTo>
                  <a:pt x="581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3" name="Freeform 51"/>
          <p:cNvSpPr>
            <a:spLocks/>
          </p:cNvSpPr>
          <p:nvPr/>
        </p:nvSpPr>
        <p:spPr bwMode="auto">
          <a:xfrm>
            <a:off x="4883150" y="2424113"/>
            <a:ext cx="355600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2" y="0"/>
              </a:cxn>
              <a:cxn ang="0">
                <a:pos x="224" y="26"/>
              </a:cxn>
            </a:cxnLst>
            <a:rect l="0" t="0" r="r" b="b"/>
            <a:pathLst>
              <a:path w="224" h="26">
                <a:moveTo>
                  <a:pt x="0" y="0"/>
                </a:moveTo>
                <a:lnTo>
                  <a:pt x="92" y="0"/>
                </a:lnTo>
                <a:lnTo>
                  <a:pt x="224" y="2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4" name="Freeform 52"/>
          <p:cNvSpPr>
            <a:spLocks/>
          </p:cNvSpPr>
          <p:nvPr/>
        </p:nvSpPr>
        <p:spPr bwMode="auto">
          <a:xfrm>
            <a:off x="5768975" y="3962400"/>
            <a:ext cx="863600" cy="6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4" y="40"/>
              </a:cxn>
              <a:cxn ang="0">
                <a:pos x="544" y="40"/>
              </a:cxn>
            </a:cxnLst>
            <a:rect l="0" t="0" r="r" b="b"/>
            <a:pathLst>
              <a:path w="544" h="40">
                <a:moveTo>
                  <a:pt x="0" y="0"/>
                </a:moveTo>
                <a:lnTo>
                  <a:pt x="224" y="40"/>
                </a:lnTo>
                <a:lnTo>
                  <a:pt x="544" y="4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5" name="Freeform 53"/>
          <p:cNvSpPr>
            <a:spLocks/>
          </p:cNvSpPr>
          <p:nvPr/>
        </p:nvSpPr>
        <p:spPr bwMode="auto">
          <a:xfrm>
            <a:off x="4991100" y="4521200"/>
            <a:ext cx="254000" cy="257175"/>
          </a:xfrm>
          <a:custGeom>
            <a:avLst/>
            <a:gdLst/>
            <a:ahLst/>
            <a:cxnLst>
              <a:cxn ang="0">
                <a:pos x="160" y="80"/>
              </a:cxn>
              <a:cxn ang="0">
                <a:pos x="160" y="98"/>
              </a:cxn>
              <a:cxn ang="0">
                <a:pos x="154" y="112"/>
              </a:cxn>
              <a:cxn ang="0">
                <a:pos x="146" y="126"/>
              </a:cxn>
              <a:cxn ang="0">
                <a:pos x="138" y="138"/>
              </a:cxn>
              <a:cxn ang="0">
                <a:pos x="126" y="148"/>
              </a:cxn>
              <a:cxn ang="0">
                <a:pos x="112" y="154"/>
              </a:cxn>
              <a:cxn ang="0">
                <a:pos x="96" y="160"/>
              </a:cxn>
              <a:cxn ang="0">
                <a:pos x="80" y="162"/>
              </a:cxn>
              <a:cxn ang="0">
                <a:pos x="64" y="160"/>
              </a:cxn>
              <a:cxn ang="0">
                <a:pos x="50" y="154"/>
              </a:cxn>
              <a:cxn ang="0">
                <a:pos x="36" y="148"/>
              </a:cxn>
              <a:cxn ang="0">
                <a:pos x="24" y="138"/>
              </a:cxn>
              <a:cxn ang="0">
                <a:pos x="14" y="126"/>
              </a:cxn>
              <a:cxn ang="0">
                <a:pos x="6" y="112"/>
              </a:cxn>
              <a:cxn ang="0">
                <a:pos x="2" y="98"/>
              </a:cxn>
              <a:cxn ang="0">
                <a:pos x="0" y="80"/>
              </a:cxn>
              <a:cxn ang="0">
                <a:pos x="2" y="64"/>
              </a:cxn>
              <a:cxn ang="0">
                <a:pos x="6" y="50"/>
              </a:cxn>
              <a:cxn ang="0">
                <a:pos x="14" y="36"/>
              </a:cxn>
              <a:cxn ang="0">
                <a:pos x="24" y="24"/>
              </a:cxn>
              <a:cxn ang="0">
                <a:pos x="36" y="14"/>
              </a:cxn>
              <a:cxn ang="0">
                <a:pos x="50" y="6"/>
              </a:cxn>
              <a:cxn ang="0">
                <a:pos x="64" y="2"/>
              </a:cxn>
              <a:cxn ang="0">
                <a:pos x="80" y="0"/>
              </a:cxn>
              <a:cxn ang="0">
                <a:pos x="96" y="2"/>
              </a:cxn>
              <a:cxn ang="0">
                <a:pos x="112" y="6"/>
              </a:cxn>
              <a:cxn ang="0">
                <a:pos x="126" y="14"/>
              </a:cxn>
              <a:cxn ang="0">
                <a:pos x="138" y="24"/>
              </a:cxn>
              <a:cxn ang="0">
                <a:pos x="146" y="36"/>
              </a:cxn>
              <a:cxn ang="0">
                <a:pos x="154" y="50"/>
              </a:cxn>
              <a:cxn ang="0">
                <a:pos x="160" y="64"/>
              </a:cxn>
              <a:cxn ang="0">
                <a:pos x="160" y="78"/>
              </a:cxn>
              <a:cxn ang="0">
                <a:pos x="160" y="80"/>
              </a:cxn>
            </a:cxnLst>
            <a:rect l="0" t="0" r="r" b="b"/>
            <a:pathLst>
              <a:path w="160" h="162">
                <a:moveTo>
                  <a:pt x="160" y="80"/>
                </a:moveTo>
                <a:lnTo>
                  <a:pt x="160" y="98"/>
                </a:lnTo>
                <a:lnTo>
                  <a:pt x="154" y="112"/>
                </a:lnTo>
                <a:lnTo>
                  <a:pt x="146" y="126"/>
                </a:lnTo>
                <a:lnTo>
                  <a:pt x="138" y="138"/>
                </a:lnTo>
                <a:lnTo>
                  <a:pt x="126" y="148"/>
                </a:lnTo>
                <a:lnTo>
                  <a:pt x="112" y="154"/>
                </a:lnTo>
                <a:lnTo>
                  <a:pt x="96" y="160"/>
                </a:lnTo>
                <a:lnTo>
                  <a:pt x="80" y="162"/>
                </a:lnTo>
                <a:lnTo>
                  <a:pt x="64" y="160"/>
                </a:lnTo>
                <a:lnTo>
                  <a:pt x="50" y="154"/>
                </a:lnTo>
                <a:lnTo>
                  <a:pt x="36" y="148"/>
                </a:lnTo>
                <a:lnTo>
                  <a:pt x="24" y="138"/>
                </a:lnTo>
                <a:lnTo>
                  <a:pt x="14" y="126"/>
                </a:lnTo>
                <a:lnTo>
                  <a:pt x="6" y="112"/>
                </a:lnTo>
                <a:lnTo>
                  <a:pt x="2" y="98"/>
                </a:lnTo>
                <a:lnTo>
                  <a:pt x="0" y="80"/>
                </a:lnTo>
                <a:lnTo>
                  <a:pt x="2" y="64"/>
                </a:lnTo>
                <a:lnTo>
                  <a:pt x="6" y="50"/>
                </a:lnTo>
                <a:lnTo>
                  <a:pt x="14" y="36"/>
                </a:lnTo>
                <a:lnTo>
                  <a:pt x="24" y="24"/>
                </a:lnTo>
                <a:lnTo>
                  <a:pt x="36" y="14"/>
                </a:lnTo>
                <a:lnTo>
                  <a:pt x="50" y="6"/>
                </a:lnTo>
                <a:lnTo>
                  <a:pt x="64" y="2"/>
                </a:lnTo>
                <a:lnTo>
                  <a:pt x="80" y="0"/>
                </a:lnTo>
                <a:lnTo>
                  <a:pt x="96" y="2"/>
                </a:lnTo>
                <a:lnTo>
                  <a:pt x="112" y="6"/>
                </a:lnTo>
                <a:lnTo>
                  <a:pt x="126" y="14"/>
                </a:lnTo>
                <a:lnTo>
                  <a:pt x="138" y="24"/>
                </a:lnTo>
                <a:lnTo>
                  <a:pt x="146" y="36"/>
                </a:lnTo>
                <a:lnTo>
                  <a:pt x="154" y="50"/>
                </a:lnTo>
                <a:lnTo>
                  <a:pt x="160" y="64"/>
                </a:lnTo>
                <a:lnTo>
                  <a:pt x="160" y="78"/>
                </a:lnTo>
                <a:lnTo>
                  <a:pt x="160" y="8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6" name="Freeform 54"/>
          <p:cNvSpPr>
            <a:spLocks/>
          </p:cNvSpPr>
          <p:nvPr/>
        </p:nvSpPr>
        <p:spPr bwMode="auto">
          <a:xfrm>
            <a:off x="4991100" y="4521200"/>
            <a:ext cx="254000" cy="257175"/>
          </a:xfrm>
          <a:custGeom>
            <a:avLst/>
            <a:gdLst/>
            <a:ahLst/>
            <a:cxnLst>
              <a:cxn ang="0">
                <a:pos x="160" y="80"/>
              </a:cxn>
              <a:cxn ang="0">
                <a:pos x="160" y="98"/>
              </a:cxn>
              <a:cxn ang="0">
                <a:pos x="154" y="112"/>
              </a:cxn>
              <a:cxn ang="0">
                <a:pos x="146" y="126"/>
              </a:cxn>
              <a:cxn ang="0">
                <a:pos x="138" y="138"/>
              </a:cxn>
              <a:cxn ang="0">
                <a:pos x="126" y="148"/>
              </a:cxn>
              <a:cxn ang="0">
                <a:pos x="112" y="154"/>
              </a:cxn>
              <a:cxn ang="0">
                <a:pos x="96" y="160"/>
              </a:cxn>
              <a:cxn ang="0">
                <a:pos x="80" y="162"/>
              </a:cxn>
              <a:cxn ang="0">
                <a:pos x="64" y="160"/>
              </a:cxn>
              <a:cxn ang="0">
                <a:pos x="50" y="154"/>
              </a:cxn>
              <a:cxn ang="0">
                <a:pos x="36" y="148"/>
              </a:cxn>
              <a:cxn ang="0">
                <a:pos x="24" y="138"/>
              </a:cxn>
              <a:cxn ang="0">
                <a:pos x="14" y="126"/>
              </a:cxn>
              <a:cxn ang="0">
                <a:pos x="6" y="112"/>
              </a:cxn>
              <a:cxn ang="0">
                <a:pos x="2" y="98"/>
              </a:cxn>
              <a:cxn ang="0">
                <a:pos x="0" y="80"/>
              </a:cxn>
              <a:cxn ang="0">
                <a:pos x="2" y="64"/>
              </a:cxn>
              <a:cxn ang="0">
                <a:pos x="6" y="50"/>
              </a:cxn>
              <a:cxn ang="0">
                <a:pos x="14" y="36"/>
              </a:cxn>
              <a:cxn ang="0">
                <a:pos x="24" y="24"/>
              </a:cxn>
              <a:cxn ang="0">
                <a:pos x="36" y="14"/>
              </a:cxn>
              <a:cxn ang="0">
                <a:pos x="50" y="6"/>
              </a:cxn>
              <a:cxn ang="0">
                <a:pos x="64" y="2"/>
              </a:cxn>
              <a:cxn ang="0">
                <a:pos x="80" y="0"/>
              </a:cxn>
              <a:cxn ang="0">
                <a:pos x="96" y="2"/>
              </a:cxn>
              <a:cxn ang="0">
                <a:pos x="112" y="6"/>
              </a:cxn>
              <a:cxn ang="0">
                <a:pos x="126" y="14"/>
              </a:cxn>
              <a:cxn ang="0">
                <a:pos x="138" y="24"/>
              </a:cxn>
              <a:cxn ang="0">
                <a:pos x="146" y="36"/>
              </a:cxn>
              <a:cxn ang="0">
                <a:pos x="154" y="50"/>
              </a:cxn>
              <a:cxn ang="0">
                <a:pos x="160" y="64"/>
              </a:cxn>
              <a:cxn ang="0">
                <a:pos x="160" y="78"/>
              </a:cxn>
            </a:cxnLst>
            <a:rect l="0" t="0" r="r" b="b"/>
            <a:pathLst>
              <a:path w="160" h="162">
                <a:moveTo>
                  <a:pt x="160" y="80"/>
                </a:moveTo>
                <a:lnTo>
                  <a:pt x="160" y="98"/>
                </a:lnTo>
                <a:lnTo>
                  <a:pt x="154" y="112"/>
                </a:lnTo>
                <a:lnTo>
                  <a:pt x="146" y="126"/>
                </a:lnTo>
                <a:lnTo>
                  <a:pt x="138" y="138"/>
                </a:lnTo>
                <a:lnTo>
                  <a:pt x="126" y="148"/>
                </a:lnTo>
                <a:lnTo>
                  <a:pt x="112" y="154"/>
                </a:lnTo>
                <a:lnTo>
                  <a:pt x="96" y="160"/>
                </a:lnTo>
                <a:lnTo>
                  <a:pt x="80" y="162"/>
                </a:lnTo>
                <a:lnTo>
                  <a:pt x="64" y="160"/>
                </a:lnTo>
                <a:lnTo>
                  <a:pt x="50" y="154"/>
                </a:lnTo>
                <a:lnTo>
                  <a:pt x="36" y="148"/>
                </a:lnTo>
                <a:lnTo>
                  <a:pt x="24" y="138"/>
                </a:lnTo>
                <a:lnTo>
                  <a:pt x="14" y="126"/>
                </a:lnTo>
                <a:lnTo>
                  <a:pt x="6" y="112"/>
                </a:lnTo>
                <a:lnTo>
                  <a:pt x="2" y="98"/>
                </a:lnTo>
                <a:lnTo>
                  <a:pt x="0" y="80"/>
                </a:lnTo>
                <a:lnTo>
                  <a:pt x="2" y="64"/>
                </a:lnTo>
                <a:lnTo>
                  <a:pt x="6" y="50"/>
                </a:lnTo>
                <a:lnTo>
                  <a:pt x="14" y="36"/>
                </a:lnTo>
                <a:lnTo>
                  <a:pt x="24" y="24"/>
                </a:lnTo>
                <a:lnTo>
                  <a:pt x="36" y="14"/>
                </a:lnTo>
                <a:lnTo>
                  <a:pt x="50" y="6"/>
                </a:lnTo>
                <a:lnTo>
                  <a:pt x="64" y="2"/>
                </a:lnTo>
                <a:lnTo>
                  <a:pt x="80" y="0"/>
                </a:lnTo>
                <a:lnTo>
                  <a:pt x="96" y="2"/>
                </a:lnTo>
                <a:lnTo>
                  <a:pt x="112" y="6"/>
                </a:lnTo>
                <a:lnTo>
                  <a:pt x="126" y="14"/>
                </a:lnTo>
                <a:lnTo>
                  <a:pt x="138" y="24"/>
                </a:lnTo>
                <a:lnTo>
                  <a:pt x="146" y="36"/>
                </a:lnTo>
                <a:lnTo>
                  <a:pt x="154" y="50"/>
                </a:lnTo>
                <a:lnTo>
                  <a:pt x="160" y="64"/>
                </a:lnTo>
                <a:lnTo>
                  <a:pt x="160" y="7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7" name="Line 55"/>
          <p:cNvSpPr>
            <a:spLocks noChangeShapeType="1"/>
          </p:cNvSpPr>
          <p:nvPr/>
        </p:nvSpPr>
        <p:spPr bwMode="auto">
          <a:xfrm>
            <a:off x="2865438" y="4378325"/>
            <a:ext cx="2794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8" name="Rectangle 56"/>
          <p:cNvSpPr>
            <a:spLocks noChangeArrowheads="1"/>
          </p:cNvSpPr>
          <p:nvPr/>
        </p:nvSpPr>
        <p:spPr bwMode="auto">
          <a:xfrm>
            <a:off x="3194050" y="4235450"/>
            <a:ext cx="1181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To effector</a:t>
            </a:r>
            <a:endParaRPr lang="en-US" sz="1500" b="1">
              <a:latin typeface="Arial" charset="0"/>
            </a:endParaRPr>
          </a:p>
        </p:txBody>
      </p:sp>
      <p:sp>
        <p:nvSpPr>
          <p:cNvPr id="49209" name="Rectangle 57"/>
          <p:cNvSpPr>
            <a:spLocks noChangeArrowheads="1"/>
          </p:cNvSpPr>
          <p:nvPr/>
        </p:nvSpPr>
        <p:spPr bwMode="auto">
          <a:xfrm>
            <a:off x="457200" y="5140325"/>
            <a:ext cx="1536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Blood vessels</a:t>
            </a:r>
            <a:endParaRPr lang="en-US" sz="1500" b="1">
              <a:latin typeface="Arial" charset="0"/>
            </a:endParaRPr>
          </a:p>
        </p:txBody>
      </p:sp>
      <p:sp>
        <p:nvSpPr>
          <p:cNvPr id="49210" name="Rectangle 58"/>
          <p:cNvSpPr>
            <a:spLocks noChangeArrowheads="1"/>
          </p:cNvSpPr>
          <p:nvPr/>
        </p:nvSpPr>
        <p:spPr bwMode="auto">
          <a:xfrm>
            <a:off x="454025" y="2813050"/>
            <a:ext cx="14859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Skin (arrector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pili muscles</a:t>
            </a:r>
            <a:endParaRPr lang="en-US" sz="15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and sweat</a:t>
            </a:r>
            <a:endParaRPr lang="en-US" sz="15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glands)</a:t>
            </a:r>
            <a:endParaRPr lang="en-US" sz="1500" b="1">
              <a:latin typeface="Arial" charset="0"/>
            </a:endParaRPr>
          </a:p>
        </p:txBody>
      </p:sp>
      <p:sp>
        <p:nvSpPr>
          <p:cNvPr id="49211" name="Rectangle 59"/>
          <p:cNvSpPr>
            <a:spLocks noChangeArrowheads="1"/>
          </p:cNvSpPr>
          <p:nvPr/>
        </p:nvSpPr>
        <p:spPr bwMode="auto">
          <a:xfrm>
            <a:off x="3022600" y="1558925"/>
            <a:ext cx="2235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 ganglion</a:t>
            </a:r>
            <a:endParaRPr lang="en-US" sz="1500" b="1">
              <a:latin typeface="Arial" charset="0"/>
            </a:endParaRPr>
          </a:p>
        </p:txBody>
      </p:sp>
      <p:sp>
        <p:nvSpPr>
          <p:cNvPr id="49212" name="Rectangle 60"/>
          <p:cNvSpPr>
            <a:spLocks noChangeArrowheads="1"/>
          </p:cNvSpPr>
          <p:nvPr/>
        </p:nvSpPr>
        <p:spPr bwMode="auto">
          <a:xfrm>
            <a:off x="3022600" y="1809750"/>
            <a:ext cx="1739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ramus of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 nerve</a:t>
            </a:r>
            <a:endParaRPr lang="en-US" sz="1500" b="1">
              <a:latin typeface="Arial" charset="0"/>
            </a:endParaRPr>
          </a:p>
        </p:txBody>
      </p:sp>
      <p:sp>
        <p:nvSpPr>
          <p:cNvPr id="49213" name="Rectangle 61"/>
          <p:cNvSpPr>
            <a:spLocks noChangeArrowheads="1"/>
          </p:cNvSpPr>
          <p:nvPr/>
        </p:nvSpPr>
        <p:spPr bwMode="auto">
          <a:xfrm>
            <a:off x="3022600" y="12954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</a:t>
            </a:r>
            <a:endParaRPr lang="en-US" sz="1500" b="1">
              <a:latin typeface="Arial" charset="0"/>
            </a:endParaRPr>
          </a:p>
        </p:txBody>
      </p:sp>
      <p:sp>
        <p:nvSpPr>
          <p:cNvPr id="49214" name="Rectangle 62"/>
          <p:cNvSpPr>
            <a:spLocks noChangeArrowheads="1"/>
          </p:cNvSpPr>
          <p:nvPr/>
        </p:nvSpPr>
        <p:spPr bwMode="auto">
          <a:xfrm>
            <a:off x="6680200" y="3365500"/>
            <a:ext cx="1587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Sympathetic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trunk ganglion</a:t>
            </a:r>
            <a:endParaRPr lang="en-US" sz="1500" b="1">
              <a:latin typeface="Arial" charset="0"/>
            </a:endParaRPr>
          </a:p>
        </p:txBody>
      </p:sp>
      <p:sp>
        <p:nvSpPr>
          <p:cNvPr id="49215" name="Rectangle 63"/>
          <p:cNvSpPr>
            <a:spLocks noChangeArrowheads="1"/>
          </p:cNvSpPr>
          <p:nvPr/>
        </p:nvSpPr>
        <p:spPr bwMode="auto">
          <a:xfrm>
            <a:off x="4489450" y="796925"/>
            <a:ext cx="231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Lateral horn (visceral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motor zone)</a:t>
            </a:r>
            <a:endParaRPr lang="en-US" sz="1500" b="1">
              <a:latin typeface="Arial" charset="0"/>
            </a:endParaRPr>
          </a:p>
        </p:txBody>
      </p:sp>
      <p:sp>
        <p:nvSpPr>
          <p:cNvPr id="49216" name="Rectangle 64"/>
          <p:cNvSpPr>
            <a:spLocks noChangeArrowheads="1"/>
          </p:cNvSpPr>
          <p:nvPr/>
        </p:nvSpPr>
        <p:spPr bwMode="auto">
          <a:xfrm>
            <a:off x="7289800" y="3095625"/>
            <a:ext cx="1282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root</a:t>
            </a:r>
            <a:endParaRPr lang="en-US" sz="1500" b="1">
              <a:latin typeface="Arial" charset="0"/>
            </a:endParaRPr>
          </a:p>
        </p:txBody>
      </p:sp>
      <p:sp>
        <p:nvSpPr>
          <p:cNvPr id="49217" name="Rectangle 65"/>
          <p:cNvSpPr>
            <a:spLocks noChangeArrowheads="1"/>
          </p:cNvSpPr>
          <p:nvPr/>
        </p:nvSpPr>
        <p:spPr bwMode="auto">
          <a:xfrm>
            <a:off x="6680200" y="3889375"/>
            <a:ext cx="1993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Sympathetic trunk</a:t>
            </a:r>
            <a:endParaRPr lang="en-US" sz="1500" b="1">
              <a:latin typeface="Arial" charset="0"/>
            </a:endParaRPr>
          </a:p>
        </p:txBody>
      </p:sp>
      <p:sp>
        <p:nvSpPr>
          <p:cNvPr id="49218" name="Rectangle 66"/>
          <p:cNvSpPr>
            <a:spLocks noChangeArrowheads="1"/>
          </p:cNvSpPr>
          <p:nvPr/>
        </p:nvSpPr>
        <p:spPr bwMode="auto">
          <a:xfrm>
            <a:off x="3022600" y="2794000"/>
            <a:ext cx="1536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Gray ramus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communicans</a:t>
            </a:r>
            <a:endParaRPr lang="en-US" sz="1500" b="1">
              <a:latin typeface="Arial" charset="0"/>
            </a:endParaRPr>
          </a:p>
        </p:txBody>
      </p:sp>
      <p:sp>
        <p:nvSpPr>
          <p:cNvPr id="49219" name="Rectangle 67"/>
          <p:cNvSpPr>
            <a:spLocks noChangeArrowheads="1"/>
          </p:cNvSpPr>
          <p:nvPr/>
        </p:nvSpPr>
        <p:spPr bwMode="auto">
          <a:xfrm>
            <a:off x="3022600" y="3286125"/>
            <a:ext cx="1536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White ramus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communicans</a:t>
            </a:r>
            <a:endParaRPr lang="en-US" sz="1500" b="1">
              <a:latin typeface="Arial" charset="0"/>
            </a:endParaRPr>
          </a:p>
        </p:txBody>
      </p:sp>
      <p:sp>
        <p:nvSpPr>
          <p:cNvPr id="49220" name="Rectangle 68"/>
          <p:cNvSpPr>
            <a:spLocks noChangeArrowheads="1"/>
          </p:cNvSpPr>
          <p:nvPr/>
        </p:nvSpPr>
        <p:spPr bwMode="auto">
          <a:xfrm>
            <a:off x="3022600" y="2301875"/>
            <a:ext cx="1803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Ventral ramus of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 nerve</a:t>
            </a:r>
            <a:endParaRPr lang="en-US" sz="1500" b="1">
              <a:latin typeface="Arial" charset="0"/>
            </a:endParaRPr>
          </a:p>
        </p:txBody>
      </p:sp>
      <p:sp>
        <p:nvSpPr>
          <p:cNvPr id="49221" name="Rectangle 69"/>
          <p:cNvSpPr>
            <a:spLocks noChangeArrowheads="1"/>
          </p:cNvSpPr>
          <p:nvPr/>
        </p:nvSpPr>
        <p:spPr bwMode="auto">
          <a:xfrm>
            <a:off x="5327650" y="4527550"/>
            <a:ext cx="2832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Synapse at the same level</a:t>
            </a:r>
            <a:endParaRPr lang="en-US" sz="1500" b="1">
              <a:latin typeface="Arial" charset="0"/>
            </a:endParaRPr>
          </a:p>
        </p:txBody>
      </p:sp>
      <p:sp>
        <p:nvSpPr>
          <p:cNvPr id="49222" name="Rectangle 70"/>
          <p:cNvSpPr>
            <a:spLocks noChangeArrowheads="1"/>
          </p:cNvSpPr>
          <p:nvPr/>
        </p:nvSpPr>
        <p:spPr bwMode="auto">
          <a:xfrm>
            <a:off x="1647825" y="5768975"/>
            <a:ext cx="58420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Three pathways of sympathetic innervation</a:t>
            </a:r>
            <a:endParaRPr lang="en-US" sz="1500">
              <a:latin typeface="Arial" charset="0"/>
            </a:endParaRPr>
          </a:p>
        </p:txBody>
      </p:sp>
      <p:sp>
        <p:nvSpPr>
          <p:cNvPr id="49223" name="Rectangle 71"/>
          <p:cNvSpPr>
            <a:spLocks noChangeArrowheads="1"/>
          </p:cNvSpPr>
          <p:nvPr/>
        </p:nvSpPr>
        <p:spPr bwMode="auto">
          <a:xfrm>
            <a:off x="5035550" y="4479925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1</a:t>
            </a:r>
            <a:endParaRPr lang="en-US" sz="1500">
              <a:latin typeface="Arial" charset="0"/>
            </a:endParaRPr>
          </a:p>
        </p:txBody>
      </p:sp>
      <p:sp>
        <p:nvSpPr>
          <p:cNvPr id="49224" name="AutoShape 72"/>
          <p:cNvSpPr>
            <a:spLocks/>
          </p:cNvSpPr>
          <p:nvPr/>
        </p:nvSpPr>
        <p:spPr bwMode="auto">
          <a:xfrm>
            <a:off x="2582863" y="3216275"/>
            <a:ext cx="282575" cy="2382838"/>
          </a:xfrm>
          <a:prstGeom prst="rightBracket">
            <a:avLst>
              <a:gd name="adj" fmla="val 0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70" name="Rectangle 34"/>
          <p:cNvSpPr>
            <a:spLocks noChangeArrowheads="1"/>
          </p:cNvSpPr>
          <p:nvPr/>
        </p:nvSpPr>
        <p:spPr bwMode="auto">
          <a:xfrm>
            <a:off x="7515225" y="6581775"/>
            <a:ext cx="1625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14.5b (2 of 3)</a:t>
            </a:r>
          </a:p>
        </p:txBody>
      </p:sp>
      <p:pic>
        <p:nvPicPr>
          <p:cNvPr id="116784" name="Picture 48" descr="figure_14_05b_2.jpg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 t="18132"/>
          <a:stretch>
            <a:fillRect/>
          </a:stretch>
        </p:blipFill>
        <p:spPr bwMode="auto">
          <a:xfrm>
            <a:off x="449263" y="1027113"/>
            <a:ext cx="8340725" cy="4802187"/>
          </a:xfrm>
          <a:prstGeom prst="rect">
            <a:avLst/>
          </a:prstGeom>
          <a:noFill/>
        </p:spPr>
      </p:pic>
      <p:sp>
        <p:nvSpPr>
          <p:cNvPr id="116785" name="Freeform 49"/>
          <p:cNvSpPr>
            <a:spLocks/>
          </p:cNvSpPr>
          <p:nvPr/>
        </p:nvSpPr>
        <p:spPr bwMode="auto">
          <a:xfrm>
            <a:off x="4610100" y="4997450"/>
            <a:ext cx="269875" cy="269875"/>
          </a:xfrm>
          <a:custGeom>
            <a:avLst/>
            <a:gdLst/>
            <a:ahLst/>
            <a:cxnLst>
              <a:cxn ang="0">
                <a:pos x="170" y="86"/>
              </a:cxn>
              <a:cxn ang="0">
                <a:pos x="168" y="102"/>
              </a:cxn>
              <a:cxn ang="0">
                <a:pos x="164" y="118"/>
              </a:cxn>
              <a:cxn ang="0">
                <a:pos x="156" y="134"/>
              </a:cxn>
              <a:cxn ang="0">
                <a:pos x="144" y="146"/>
              </a:cxn>
              <a:cxn ang="0">
                <a:pos x="132" y="156"/>
              </a:cxn>
              <a:cxn ang="0">
                <a:pos x="118" y="164"/>
              </a:cxn>
              <a:cxn ang="0">
                <a:pos x="102" y="170"/>
              </a:cxn>
              <a:cxn ang="0">
                <a:pos x="84" y="170"/>
              </a:cxn>
              <a:cxn ang="0">
                <a:pos x="68" y="170"/>
              </a:cxn>
              <a:cxn ang="0">
                <a:pos x="52" y="164"/>
              </a:cxn>
              <a:cxn ang="0">
                <a:pos x="36" y="156"/>
              </a:cxn>
              <a:cxn ang="0">
                <a:pos x="24" y="146"/>
              </a:cxn>
              <a:cxn ang="0">
                <a:pos x="14" y="134"/>
              </a:cxn>
              <a:cxn ang="0">
                <a:pos x="6" y="118"/>
              </a:cxn>
              <a:cxn ang="0">
                <a:pos x="0" y="102"/>
              </a:cxn>
              <a:cxn ang="0">
                <a:pos x="0" y="86"/>
              </a:cxn>
              <a:cxn ang="0">
                <a:pos x="0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6" y="14"/>
              </a:cxn>
              <a:cxn ang="0">
                <a:pos x="52" y="6"/>
              </a:cxn>
              <a:cxn ang="0">
                <a:pos x="68" y="2"/>
              </a:cxn>
              <a:cxn ang="0">
                <a:pos x="84" y="0"/>
              </a:cxn>
              <a:cxn ang="0">
                <a:pos x="102" y="2"/>
              </a:cxn>
              <a:cxn ang="0">
                <a:pos x="118" y="6"/>
              </a:cxn>
              <a:cxn ang="0">
                <a:pos x="132" y="14"/>
              </a:cxn>
              <a:cxn ang="0">
                <a:pos x="144" y="26"/>
              </a:cxn>
              <a:cxn ang="0">
                <a:pos x="156" y="38"/>
              </a:cxn>
              <a:cxn ang="0">
                <a:pos x="164" y="52"/>
              </a:cxn>
              <a:cxn ang="0">
                <a:pos x="168" y="68"/>
              </a:cxn>
              <a:cxn ang="0">
                <a:pos x="168" y="86"/>
              </a:cxn>
              <a:cxn ang="0">
                <a:pos x="170" y="86"/>
              </a:cxn>
            </a:cxnLst>
            <a:rect l="0" t="0" r="r" b="b"/>
            <a:pathLst>
              <a:path w="170" h="170">
                <a:moveTo>
                  <a:pt x="170" y="86"/>
                </a:moveTo>
                <a:lnTo>
                  <a:pt x="168" y="102"/>
                </a:lnTo>
                <a:lnTo>
                  <a:pt x="164" y="118"/>
                </a:lnTo>
                <a:lnTo>
                  <a:pt x="156" y="134"/>
                </a:lnTo>
                <a:lnTo>
                  <a:pt x="144" y="146"/>
                </a:lnTo>
                <a:lnTo>
                  <a:pt x="132" y="156"/>
                </a:lnTo>
                <a:lnTo>
                  <a:pt x="118" y="164"/>
                </a:lnTo>
                <a:lnTo>
                  <a:pt x="102" y="170"/>
                </a:lnTo>
                <a:lnTo>
                  <a:pt x="84" y="170"/>
                </a:lnTo>
                <a:lnTo>
                  <a:pt x="68" y="170"/>
                </a:lnTo>
                <a:lnTo>
                  <a:pt x="52" y="164"/>
                </a:lnTo>
                <a:lnTo>
                  <a:pt x="36" y="156"/>
                </a:lnTo>
                <a:lnTo>
                  <a:pt x="24" y="146"/>
                </a:lnTo>
                <a:lnTo>
                  <a:pt x="14" y="134"/>
                </a:lnTo>
                <a:lnTo>
                  <a:pt x="6" y="118"/>
                </a:lnTo>
                <a:lnTo>
                  <a:pt x="0" y="102"/>
                </a:lnTo>
                <a:lnTo>
                  <a:pt x="0" y="86"/>
                </a:lnTo>
                <a:lnTo>
                  <a:pt x="0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6" y="14"/>
                </a:lnTo>
                <a:lnTo>
                  <a:pt x="52" y="6"/>
                </a:lnTo>
                <a:lnTo>
                  <a:pt x="68" y="2"/>
                </a:lnTo>
                <a:lnTo>
                  <a:pt x="84" y="0"/>
                </a:lnTo>
                <a:lnTo>
                  <a:pt x="102" y="2"/>
                </a:lnTo>
                <a:lnTo>
                  <a:pt x="118" y="6"/>
                </a:lnTo>
                <a:lnTo>
                  <a:pt x="132" y="14"/>
                </a:lnTo>
                <a:lnTo>
                  <a:pt x="144" y="26"/>
                </a:lnTo>
                <a:lnTo>
                  <a:pt x="156" y="38"/>
                </a:lnTo>
                <a:lnTo>
                  <a:pt x="164" y="52"/>
                </a:lnTo>
                <a:lnTo>
                  <a:pt x="168" y="68"/>
                </a:lnTo>
                <a:lnTo>
                  <a:pt x="168" y="86"/>
                </a:lnTo>
                <a:lnTo>
                  <a:pt x="170" y="8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86" name="Freeform 50"/>
          <p:cNvSpPr>
            <a:spLocks/>
          </p:cNvSpPr>
          <p:nvPr/>
        </p:nvSpPr>
        <p:spPr bwMode="auto">
          <a:xfrm>
            <a:off x="4610100" y="4997450"/>
            <a:ext cx="269875" cy="269875"/>
          </a:xfrm>
          <a:custGeom>
            <a:avLst/>
            <a:gdLst/>
            <a:ahLst/>
            <a:cxnLst>
              <a:cxn ang="0">
                <a:pos x="170" y="86"/>
              </a:cxn>
              <a:cxn ang="0">
                <a:pos x="168" y="102"/>
              </a:cxn>
              <a:cxn ang="0">
                <a:pos x="164" y="118"/>
              </a:cxn>
              <a:cxn ang="0">
                <a:pos x="156" y="134"/>
              </a:cxn>
              <a:cxn ang="0">
                <a:pos x="144" y="146"/>
              </a:cxn>
              <a:cxn ang="0">
                <a:pos x="132" y="156"/>
              </a:cxn>
              <a:cxn ang="0">
                <a:pos x="118" y="164"/>
              </a:cxn>
              <a:cxn ang="0">
                <a:pos x="102" y="170"/>
              </a:cxn>
              <a:cxn ang="0">
                <a:pos x="84" y="170"/>
              </a:cxn>
              <a:cxn ang="0">
                <a:pos x="68" y="170"/>
              </a:cxn>
              <a:cxn ang="0">
                <a:pos x="52" y="164"/>
              </a:cxn>
              <a:cxn ang="0">
                <a:pos x="36" y="156"/>
              </a:cxn>
              <a:cxn ang="0">
                <a:pos x="24" y="146"/>
              </a:cxn>
              <a:cxn ang="0">
                <a:pos x="14" y="134"/>
              </a:cxn>
              <a:cxn ang="0">
                <a:pos x="6" y="118"/>
              </a:cxn>
              <a:cxn ang="0">
                <a:pos x="0" y="102"/>
              </a:cxn>
              <a:cxn ang="0">
                <a:pos x="0" y="86"/>
              </a:cxn>
              <a:cxn ang="0">
                <a:pos x="0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6" y="14"/>
              </a:cxn>
              <a:cxn ang="0">
                <a:pos x="52" y="6"/>
              </a:cxn>
              <a:cxn ang="0">
                <a:pos x="68" y="2"/>
              </a:cxn>
              <a:cxn ang="0">
                <a:pos x="84" y="0"/>
              </a:cxn>
              <a:cxn ang="0">
                <a:pos x="102" y="2"/>
              </a:cxn>
              <a:cxn ang="0">
                <a:pos x="118" y="6"/>
              </a:cxn>
              <a:cxn ang="0">
                <a:pos x="132" y="14"/>
              </a:cxn>
              <a:cxn ang="0">
                <a:pos x="144" y="26"/>
              </a:cxn>
              <a:cxn ang="0">
                <a:pos x="156" y="38"/>
              </a:cxn>
              <a:cxn ang="0">
                <a:pos x="164" y="52"/>
              </a:cxn>
              <a:cxn ang="0">
                <a:pos x="168" y="68"/>
              </a:cxn>
              <a:cxn ang="0">
                <a:pos x="168" y="86"/>
              </a:cxn>
            </a:cxnLst>
            <a:rect l="0" t="0" r="r" b="b"/>
            <a:pathLst>
              <a:path w="170" h="170">
                <a:moveTo>
                  <a:pt x="170" y="86"/>
                </a:moveTo>
                <a:lnTo>
                  <a:pt x="168" y="102"/>
                </a:lnTo>
                <a:lnTo>
                  <a:pt x="164" y="118"/>
                </a:lnTo>
                <a:lnTo>
                  <a:pt x="156" y="134"/>
                </a:lnTo>
                <a:lnTo>
                  <a:pt x="144" y="146"/>
                </a:lnTo>
                <a:lnTo>
                  <a:pt x="132" y="156"/>
                </a:lnTo>
                <a:lnTo>
                  <a:pt x="118" y="164"/>
                </a:lnTo>
                <a:lnTo>
                  <a:pt x="102" y="170"/>
                </a:lnTo>
                <a:lnTo>
                  <a:pt x="84" y="170"/>
                </a:lnTo>
                <a:lnTo>
                  <a:pt x="68" y="170"/>
                </a:lnTo>
                <a:lnTo>
                  <a:pt x="52" y="164"/>
                </a:lnTo>
                <a:lnTo>
                  <a:pt x="36" y="156"/>
                </a:lnTo>
                <a:lnTo>
                  <a:pt x="24" y="146"/>
                </a:lnTo>
                <a:lnTo>
                  <a:pt x="14" y="134"/>
                </a:lnTo>
                <a:lnTo>
                  <a:pt x="6" y="118"/>
                </a:lnTo>
                <a:lnTo>
                  <a:pt x="0" y="102"/>
                </a:lnTo>
                <a:lnTo>
                  <a:pt x="0" y="86"/>
                </a:lnTo>
                <a:lnTo>
                  <a:pt x="0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6" y="14"/>
                </a:lnTo>
                <a:lnTo>
                  <a:pt x="52" y="6"/>
                </a:lnTo>
                <a:lnTo>
                  <a:pt x="68" y="2"/>
                </a:lnTo>
                <a:lnTo>
                  <a:pt x="84" y="0"/>
                </a:lnTo>
                <a:lnTo>
                  <a:pt x="102" y="2"/>
                </a:lnTo>
                <a:lnTo>
                  <a:pt x="118" y="6"/>
                </a:lnTo>
                <a:lnTo>
                  <a:pt x="132" y="14"/>
                </a:lnTo>
                <a:lnTo>
                  <a:pt x="144" y="26"/>
                </a:lnTo>
                <a:lnTo>
                  <a:pt x="156" y="38"/>
                </a:lnTo>
                <a:lnTo>
                  <a:pt x="164" y="52"/>
                </a:lnTo>
                <a:lnTo>
                  <a:pt x="168" y="68"/>
                </a:lnTo>
                <a:lnTo>
                  <a:pt x="168" y="8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87" name="Line 51"/>
          <p:cNvSpPr>
            <a:spLocks noChangeShapeType="1"/>
          </p:cNvSpPr>
          <p:nvPr/>
        </p:nvSpPr>
        <p:spPr bwMode="auto">
          <a:xfrm>
            <a:off x="3081338" y="3787775"/>
            <a:ext cx="29845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88" name="Rectangle 52"/>
          <p:cNvSpPr>
            <a:spLocks noChangeArrowheads="1"/>
          </p:cNvSpPr>
          <p:nvPr/>
        </p:nvSpPr>
        <p:spPr bwMode="auto">
          <a:xfrm>
            <a:off x="3429000" y="3648075"/>
            <a:ext cx="1181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To effector</a:t>
            </a:r>
            <a:endParaRPr lang="en-US" sz="1900" b="1">
              <a:latin typeface="Arial" charset="0"/>
            </a:endParaRPr>
          </a:p>
        </p:txBody>
      </p:sp>
      <p:sp>
        <p:nvSpPr>
          <p:cNvPr id="116789" name="Rectangle 53"/>
          <p:cNvSpPr>
            <a:spLocks noChangeArrowheads="1"/>
          </p:cNvSpPr>
          <p:nvPr/>
        </p:nvSpPr>
        <p:spPr bwMode="auto">
          <a:xfrm>
            <a:off x="441325" y="4610100"/>
            <a:ext cx="1536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Blood vessels</a:t>
            </a:r>
            <a:endParaRPr lang="en-US" sz="1900" b="1">
              <a:latin typeface="Arial" charset="0"/>
            </a:endParaRPr>
          </a:p>
        </p:txBody>
      </p:sp>
      <p:sp>
        <p:nvSpPr>
          <p:cNvPr id="116790" name="Rectangle 54"/>
          <p:cNvSpPr>
            <a:spLocks noChangeArrowheads="1"/>
          </p:cNvSpPr>
          <p:nvPr/>
        </p:nvSpPr>
        <p:spPr bwMode="auto">
          <a:xfrm>
            <a:off x="441325" y="2333625"/>
            <a:ext cx="14859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Skin (arrector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pili muscles</a:t>
            </a:r>
            <a:endParaRPr lang="en-US" sz="19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and sweat</a:t>
            </a:r>
            <a:endParaRPr lang="en-US" sz="19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glands)</a:t>
            </a:r>
            <a:endParaRPr lang="en-US" sz="1900" b="1">
              <a:latin typeface="Arial" charset="0"/>
            </a:endParaRPr>
          </a:p>
        </p:txBody>
      </p:sp>
      <p:sp>
        <p:nvSpPr>
          <p:cNvPr id="116791" name="Rectangle 55"/>
          <p:cNvSpPr>
            <a:spLocks noChangeArrowheads="1"/>
          </p:cNvSpPr>
          <p:nvPr/>
        </p:nvSpPr>
        <p:spPr bwMode="auto">
          <a:xfrm>
            <a:off x="4978400" y="5013325"/>
            <a:ext cx="368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Synapse at a higher or lower level</a:t>
            </a:r>
            <a:endParaRPr lang="en-US" sz="1900" b="1">
              <a:latin typeface="Arial" charset="0"/>
            </a:endParaRPr>
          </a:p>
        </p:txBody>
      </p:sp>
      <p:sp>
        <p:nvSpPr>
          <p:cNvPr id="116792" name="Rectangle 56"/>
          <p:cNvSpPr>
            <a:spLocks noChangeArrowheads="1"/>
          </p:cNvSpPr>
          <p:nvPr/>
        </p:nvSpPr>
        <p:spPr bwMode="auto">
          <a:xfrm>
            <a:off x="1625600" y="5489575"/>
            <a:ext cx="58420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Three pathways of sympathetic innervation</a:t>
            </a:r>
            <a:endParaRPr lang="en-US" sz="1900">
              <a:latin typeface="Arial" charset="0"/>
            </a:endParaRPr>
          </a:p>
        </p:txBody>
      </p:sp>
      <p:sp>
        <p:nvSpPr>
          <p:cNvPr id="116793" name="Rectangle 57"/>
          <p:cNvSpPr>
            <a:spLocks noChangeArrowheads="1"/>
          </p:cNvSpPr>
          <p:nvPr/>
        </p:nvSpPr>
        <p:spPr bwMode="auto">
          <a:xfrm>
            <a:off x="4673600" y="4965700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2</a:t>
            </a:r>
            <a:endParaRPr lang="en-US" sz="1900">
              <a:latin typeface="Arial" charset="0"/>
            </a:endParaRPr>
          </a:p>
        </p:txBody>
      </p:sp>
      <p:sp>
        <p:nvSpPr>
          <p:cNvPr id="116794" name="AutoShape 58"/>
          <p:cNvSpPr>
            <a:spLocks/>
          </p:cNvSpPr>
          <p:nvPr/>
        </p:nvSpPr>
        <p:spPr bwMode="auto">
          <a:xfrm>
            <a:off x="2781300" y="2547938"/>
            <a:ext cx="300038" cy="2540000"/>
          </a:xfrm>
          <a:prstGeom prst="rightBracket">
            <a:avLst>
              <a:gd name="adj" fmla="val 0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94" name="Rectangle 34"/>
          <p:cNvSpPr>
            <a:spLocks noChangeArrowheads="1"/>
          </p:cNvSpPr>
          <p:nvPr/>
        </p:nvSpPr>
        <p:spPr bwMode="auto">
          <a:xfrm>
            <a:off x="7515225" y="6581775"/>
            <a:ext cx="1625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14.5b (3 of 3)</a:t>
            </a:r>
          </a:p>
        </p:txBody>
      </p:sp>
      <p:pic>
        <p:nvPicPr>
          <p:cNvPr id="117808" name="Picture 48" descr="figure_14_05b_3.jpg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98463"/>
            <a:ext cx="8231187" cy="6011862"/>
          </a:xfrm>
          <a:prstGeom prst="rect">
            <a:avLst/>
          </a:prstGeom>
          <a:noFill/>
        </p:spPr>
      </p:pic>
      <p:sp>
        <p:nvSpPr>
          <p:cNvPr id="117809" name="Freeform 49"/>
          <p:cNvSpPr>
            <a:spLocks/>
          </p:cNvSpPr>
          <p:nvPr/>
        </p:nvSpPr>
        <p:spPr bwMode="auto">
          <a:xfrm>
            <a:off x="3665538" y="3822700"/>
            <a:ext cx="2208212" cy="120650"/>
          </a:xfrm>
          <a:custGeom>
            <a:avLst/>
            <a:gdLst/>
            <a:ahLst/>
            <a:cxnLst>
              <a:cxn ang="0">
                <a:pos x="0" y="76"/>
              </a:cxn>
              <a:cxn ang="0">
                <a:pos x="787" y="76"/>
              </a:cxn>
              <a:cxn ang="0">
                <a:pos x="1391" y="0"/>
              </a:cxn>
            </a:cxnLst>
            <a:rect l="0" t="0" r="r" b="b"/>
            <a:pathLst>
              <a:path w="1391" h="76">
                <a:moveTo>
                  <a:pt x="0" y="76"/>
                </a:moveTo>
                <a:lnTo>
                  <a:pt x="787" y="76"/>
                </a:lnTo>
                <a:lnTo>
                  <a:pt x="1391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810" name="Freeform 50"/>
          <p:cNvSpPr>
            <a:spLocks/>
          </p:cNvSpPr>
          <p:nvPr/>
        </p:nvSpPr>
        <p:spPr bwMode="auto">
          <a:xfrm>
            <a:off x="3522663" y="2833688"/>
            <a:ext cx="939800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200" y="240"/>
              </a:cxn>
              <a:cxn ang="0">
                <a:pos x="592" y="0"/>
              </a:cxn>
            </a:cxnLst>
            <a:rect l="0" t="0" r="r" b="b"/>
            <a:pathLst>
              <a:path w="592" h="240">
                <a:moveTo>
                  <a:pt x="0" y="240"/>
                </a:moveTo>
                <a:lnTo>
                  <a:pt x="200" y="240"/>
                </a:lnTo>
                <a:lnTo>
                  <a:pt x="5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811" name="Freeform 51"/>
          <p:cNvSpPr>
            <a:spLocks/>
          </p:cNvSpPr>
          <p:nvPr/>
        </p:nvSpPr>
        <p:spPr bwMode="auto">
          <a:xfrm>
            <a:off x="2693988" y="5441950"/>
            <a:ext cx="269875" cy="269875"/>
          </a:xfrm>
          <a:custGeom>
            <a:avLst/>
            <a:gdLst/>
            <a:ahLst/>
            <a:cxnLst>
              <a:cxn ang="0">
                <a:pos x="170" y="84"/>
              </a:cxn>
              <a:cxn ang="0">
                <a:pos x="168" y="102"/>
              </a:cxn>
              <a:cxn ang="0">
                <a:pos x="162" y="118"/>
              </a:cxn>
              <a:cxn ang="0">
                <a:pos x="156" y="132"/>
              </a:cxn>
              <a:cxn ang="0">
                <a:pos x="144" y="144"/>
              </a:cxn>
              <a:cxn ang="0">
                <a:pos x="132" y="154"/>
              </a:cxn>
              <a:cxn ang="0">
                <a:pos x="118" y="162"/>
              </a:cxn>
              <a:cxn ang="0">
                <a:pos x="102" y="168"/>
              </a:cxn>
              <a:cxn ang="0">
                <a:pos x="84" y="170"/>
              </a:cxn>
              <a:cxn ang="0">
                <a:pos x="68" y="168"/>
              </a:cxn>
              <a:cxn ang="0">
                <a:pos x="52" y="162"/>
              </a:cxn>
              <a:cxn ang="0">
                <a:pos x="38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8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6"/>
              </a:cxn>
              <a:cxn ang="0">
                <a:pos x="24" y="24"/>
              </a:cxn>
              <a:cxn ang="0">
                <a:pos x="38" y="14"/>
              </a:cxn>
              <a:cxn ang="0">
                <a:pos x="52" y="6"/>
              </a:cxn>
              <a:cxn ang="0">
                <a:pos x="68" y="2"/>
              </a:cxn>
              <a:cxn ang="0">
                <a:pos x="84" y="0"/>
              </a:cxn>
              <a:cxn ang="0">
                <a:pos x="102" y="2"/>
              </a:cxn>
              <a:cxn ang="0">
                <a:pos x="118" y="6"/>
              </a:cxn>
              <a:cxn ang="0">
                <a:pos x="132" y="14"/>
              </a:cxn>
              <a:cxn ang="0">
                <a:pos x="144" y="24"/>
              </a:cxn>
              <a:cxn ang="0">
                <a:pos x="156" y="36"/>
              </a:cxn>
              <a:cxn ang="0">
                <a:pos x="162" y="52"/>
              </a:cxn>
              <a:cxn ang="0">
                <a:pos x="168" y="68"/>
              </a:cxn>
              <a:cxn ang="0">
                <a:pos x="168" y="84"/>
              </a:cxn>
              <a:cxn ang="0">
                <a:pos x="170" y="84"/>
              </a:cxn>
            </a:cxnLst>
            <a:rect l="0" t="0" r="r" b="b"/>
            <a:pathLst>
              <a:path w="170" h="170">
                <a:moveTo>
                  <a:pt x="170" y="84"/>
                </a:moveTo>
                <a:lnTo>
                  <a:pt x="168" y="102"/>
                </a:lnTo>
                <a:lnTo>
                  <a:pt x="162" y="118"/>
                </a:lnTo>
                <a:lnTo>
                  <a:pt x="156" y="132"/>
                </a:lnTo>
                <a:lnTo>
                  <a:pt x="144" y="144"/>
                </a:lnTo>
                <a:lnTo>
                  <a:pt x="132" y="154"/>
                </a:lnTo>
                <a:lnTo>
                  <a:pt x="118" y="162"/>
                </a:lnTo>
                <a:lnTo>
                  <a:pt x="102" y="168"/>
                </a:lnTo>
                <a:lnTo>
                  <a:pt x="84" y="170"/>
                </a:lnTo>
                <a:lnTo>
                  <a:pt x="68" y="168"/>
                </a:lnTo>
                <a:lnTo>
                  <a:pt x="52" y="162"/>
                </a:lnTo>
                <a:lnTo>
                  <a:pt x="38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6"/>
                </a:lnTo>
                <a:lnTo>
                  <a:pt x="24" y="24"/>
                </a:lnTo>
                <a:lnTo>
                  <a:pt x="38" y="14"/>
                </a:lnTo>
                <a:lnTo>
                  <a:pt x="52" y="6"/>
                </a:lnTo>
                <a:lnTo>
                  <a:pt x="68" y="2"/>
                </a:lnTo>
                <a:lnTo>
                  <a:pt x="84" y="0"/>
                </a:lnTo>
                <a:lnTo>
                  <a:pt x="102" y="2"/>
                </a:lnTo>
                <a:lnTo>
                  <a:pt x="118" y="6"/>
                </a:lnTo>
                <a:lnTo>
                  <a:pt x="132" y="14"/>
                </a:lnTo>
                <a:lnTo>
                  <a:pt x="144" y="24"/>
                </a:lnTo>
                <a:lnTo>
                  <a:pt x="156" y="36"/>
                </a:lnTo>
                <a:lnTo>
                  <a:pt x="162" y="52"/>
                </a:lnTo>
                <a:lnTo>
                  <a:pt x="168" y="68"/>
                </a:lnTo>
                <a:lnTo>
                  <a:pt x="168" y="84"/>
                </a:lnTo>
                <a:lnTo>
                  <a:pt x="170" y="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812" name="Freeform 52"/>
          <p:cNvSpPr>
            <a:spLocks/>
          </p:cNvSpPr>
          <p:nvPr/>
        </p:nvSpPr>
        <p:spPr bwMode="auto">
          <a:xfrm>
            <a:off x="2693988" y="5441950"/>
            <a:ext cx="269875" cy="269875"/>
          </a:xfrm>
          <a:custGeom>
            <a:avLst/>
            <a:gdLst/>
            <a:ahLst/>
            <a:cxnLst>
              <a:cxn ang="0">
                <a:pos x="170" y="84"/>
              </a:cxn>
              <a:cxn ang="0">
                <a:pos x="168" y="102"/>
              </a:cxn>
              <a:cxn ang="0">
                <a:pos x="162" y="118"/>
              </a:cxn>
              <a:cxn ang="0">
                <a:pos x="156" y="132"/>
              </a:cxn>
              <a:cxn ang="0">
                <a:pos x="144" y="144"/>
              </a:cxn>
              <a:cxn ang="0">
                <a:pos x="132" y="154"/>
              </a:cxn>
              <a:cxn ang="0">
                <a:pos x="118" y="162"/>
              </a:cxn>
              <a:cxn ang="0">
                <a:pos x="102" y="168"/>
              </a:cxn>
              <a:cxn ang="0">
                <a:pos x="84" y="170"/>
              </a:cxn>
              <a:cxn ang="0">
                <a:pos x="68" y="168"/>
              </a:cxn>
              <a:cxn ang="0">
                <a:pos x="52" y="162"/>
              </a:cxn>
              <a:cxn ang="0">
                <a:pos x="38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8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6"/>
              </a:cxn>
              <a:cxn ang="0">
                <a:pos x="24" y="24"/>
              </a:cxn>
              <a:cxn ang="0">
                <a:pos x="38" y="14"/>
              </a:cxn>
              <a:cxn ang="0">
                <a:pos x="52" y="6"/>
              </a:cxn>
              <a:cxn ang="0">
                <a:pos x="68" y="2"/>
              </a:cxn>
              <a:cxn ang="0">
                <a:pos x="84" y="0"/>
              </a:cxn>
              <a:cxn ang="0">
                <a:pos x="102" y="2"/>
              </a:cxn>
              <a:cxn ang="0">
                <a:pos x="118" y="6"/>
              </a:cxn>
              <a:cxn ang="0">
                <a:pos x="132" y="14"/>
              </a:cxn>
              <a:cxn ang="0">
                <a:pos x="144" y="24"/>
              </a:cxn>
              <a:cxn ang="0">
                <a:pos x="156" y="36"/>
              </a:cxn>
              <a:cxn ang="0">
                <a:pos x="162" y="52"/>
              </a:cxn>
              <a:cxn ang="0">
                <a:pos x="168" y="68"/>
              </a:cxn>
              <a:cxn ang="0">
                <a:pos x="168" y="84"/>
              </a:cxn>
            </a:cxnLst>
            <a:rect l="0" t="0" r="r" b="b"/>
            <a:pathLst>
              <a:path w="170" h="170">
                <a:moveTo>
                  <a:pt x="170" y="84"/>
                </a:moveTo>
                <a:lnTo>
                  <a:pt x="168" y="102"/>
                </a:lnTo>
                <a:lnTo>
                  <a:pt x="162" y="118"/>
                </a:lnTo>
                <a:lnTo>
                  <a:pt x="156" y="132"/>
                </a:lnTo>
                <a:lnTo>
                  <a:pt x="144" y="144"/>
                </a:lnTo>
                <a:lnTo>
                  <a:pt x="132" y="154"/>
                </a:lnTo>
                <a:lnTo>
                  <a:pt x="118" y="162"/>
                </a:lnTo>
                <a:lnTo>
                  <a:pt x="102" y="168"/>
                </a:lnTo>
                <a:lnTo>
                  <a:pt x="84" y="170"/>
                </a:lnTo>
                <a:lnTo>
                  <a:pt x="68" y="168"/>
                </a:lnTo>
                <a:lnTo>
                  <a:pt x="52" y="162"/>
                </a:lnTo>
                <a:lnTo>
                  <a:pt x="38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6"/>
                </a:lnTo>
                <a:lnTo>
                  <a:pt x="24" y="24"/>
                </a:lnTo>
                <a:lnTo>
                  <a:pt x="38" y="14"/>
                </a:lnTo>
                <a:lnTo>
                  <a:pt x="52" y="6"/>
                </a:lnTo>
                <a:lnTo>
                  <a:pt x="68" y="2"/>
                </a:lnTo>
                <a:lnTo>
                  <a:pt x="84" y="0"/>
                </a:lnTo>
                <a:lnTo>
                  <a:pt x="102" y="2"/>
                </a:lnTo>
                <a:lnTo>
                  <a:pt x="118" y="6"/>
                </a:lnTo>
                <a:lnTo>
                  <a:pt x="132" y="14"/>
                </a:lnTo>
                <a:lnTo>
                  <a:pt x="144" y="24"/>
                </a:lnTo>
                <a:lnTo>
                  <a:pt x="156" y="36"/>
                </a:lnTo>
                <a:lnTo>
                  <a:pt x="162" y="52"/>
                </a:lnTo>
                <a:lnTo>
                  <a:pt x="168" y="68"/>
                </a:lnTo>
                <a:lnTo>
                  <a:pt x="168" y="8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813" name="Rectangle 53"/>
          <p:cNvSpPr>
            <a:spLocks noChangeArrowheads="1"/>
          </p:cNvSpPr>
          <p:nvPr/>
        </p:nvSpPr>
        <p:spPr bwMode="auto">
          <a:xfrm>
            <a:off x="1584325" y="3092450"/>
            <a:ext cx="1892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Splanchnic nerve</a:t>
            </a:r>
            <a:endParaRPr lang="en-US" sz="1800" b="1">
              <a:latin typeface="Arial" charset="0"/>
            </a:endParaRPr>
          </a:p>
        </p:txBody>
      </p:sp>
      <p:sp>
        <p:nvSpPr>
          <p:cNvPr id="117814" name="Rectangle 54"/>
          <p:cNvSpPr>
            <a:spLocks noChangeArrowheads="1"/>
          </p:cNvSpPr>
          <p:nvPr/>
        </p:nvSpPr>
        <p:spPr bwMode="auto">
          <a:xfrm>
            <a:off x="1568450" y="3800475"/>
            <a:ext cx="2108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Collateral ganglion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(such as the celiac)</a:t>
            </a:r>
            <a:endParaRPr lang="en-US" sz="1800" b="1">
              <a:latin typeface="Arial" charset="0"/>
            </a:endParaRPr>
          </a:p>
        </p:txBody>
      </p:sp>
      <p:sp>
        <p:nvSpPr>
          <p:cNvPr id="117815" name="Rectangle 55"/>
          <p:cNvSpPr>
            <a:spLocks noChangeArrowheads="1"/>
          </p:cNvSpPr>
          <p:nvPr/>
        </p:nvSpPr>
        <p:spPr bwMode="auto">
          <a:xfrm>
            <a:off x="1584325" y="4559300"/>
            <a:ext cx="16129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Target organ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 abdomen</a:t>
            </a:r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(e.g., intestine)</a:t>
            </a:r>
            <a:endParaRPr lang="en-US" sz="1800" b="1">
              <a:latin typeface="Arial" charset="0"/>
            </a:endParaRPr>
          </a:p>
        </p:txBody>
      </p:sp>
      <p:sp>
        <p:nvSpPr>
          <p:cNvPr id="117816" name="Rectangle 56"/>
          <p:cNvSpPr>
            <a:spLocks noChangeArrowheads="1"/>
          </p:cNvSpPr>
          <p:nvPr/>
        </p:nvSpPr>
        <p:spPr bwMode="auto">
          <a:xfrm>
            <a:off x="2717800" y="5443538"/>
            <a:ext cx="4610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     Synapse in a distant collateral ganglion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anterior to the vertebral column </a:t>
            </a:r>
          </a:p>
        </p:txBody>
      </p:sp>
      <p:sp>
        <p:nvSpPr>
          <p:cNvPr id="117817" name="Rectangle 57"/>
          <p:cNvSpPr>
            <a:spLocks noChangeArrowheads="1"/>
          </p:cNvSpPr>
          <p:nvPr/>
        </p:nvSpPr>
        <p:spPr bwMode="auto">
          <a:xfrm>
            <a:off x="1651000" y="6108700"/>
            <a:ext cx="58420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Three pathways of sympathetic innervation</a:t>
            </a:r>
            <a:endParaRPr lang="en-US" sz="1800">
              <a:latin typeface="Arial" charset="0"/>
            </a:endParaRPr>
          </a:p>
        </p:txBody>
      </p:sp>
      <p:sp>
        <p:nvSpPr>
          <p:cNvPr id="117818" name="Rectangle 58"/>
          <p:cNvSpPr>
            <a:spLocks noChangeArrowheads="1"/>
          </p:cNvSpPr>
          <p:nvPr/>
        </p:nvSpPr>
        <p:spPr bwMode="auto">
          <a:xfrm>
            <a:off x="2759075" y="5407025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Pathways with Synapses in Chain Ganglia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Postganglionic axons enter the ventral rami via the gray rami communicantes</a:t>
            </a:r>
          </a:p>
          <a:p>
            <a:r>
              <a:rPr lang="en-US"/>
              <a:t>These fibers innervate</a:t>
            </a:r>
          </a:p>
          <a:p>
            <a:pPr lvl="1"/>
            <a:r>
              <a:rPr lang="en-US"/>
              <a:t>Sweat glands</a:t>
            </a:r>
          </a:p>
          <a:p>
            <a:pPr lvl="1"/>
            <a:r>
              <a:rPr lang="en-US"/>
              <a:t>Arrector pili muscles</a:t>
            </a:r>
          </a:p>
          <a:p>
            <a:pPr lvl="1"/>
            <a:r>
              <a:rPr lang="en-US"/>
              <a:t>Vascular smooth muscle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Pathways to the Head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Fibers emerge from T</a:t>
            </a:r>
            <a:r>
              <a:rPr lang="en-US" baseline="-25000"/>
              <a:t>1</a:t>
            </a:r>
            <a:r>
              <a:rPr lang="en-US"/>
              <a:t> – T</a:t>
            </a:r>
            <a:r>
              <a:rPr lang="en-US" baseline="-25000"/>
              <a:t>4</a:t>
            </a:r>
            <a:r>
              <a:rPr lang="en-US"/>
              <a:t> and synapse in the superior cervical ganglion</a:t>
            </a:r>
          </a:p>
          <a:p>
            <a:r>
              <a:rPr lang="en-US"/>
              <a:t>These fibers</a:t>
            </a:r>
          </a:p>
          <a:p>
            <a:pPr lvl="1"/>
            <a:r>
              <a:rPr lang="en-US"/>
              <a:t>Innervate skin and blood vessels of the head</a:t>
            </a:r>
          </a:p>
          <a:p>
            <a:pPr lvl="1"/>
            <a:r>
              <a:rPr lang="en-US"/>
              <a:t>Stimulate dilator muscles of the iris </a:t>
            </a:r>
          </a:p>
          <a:p>
            <a:pPr lvl="1"/>
            <a:r>
              <a:rPr lang="en-US"/>
              <a:t>Inhibit nasal and salivary glands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Pathways to the Thorax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260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Preganglionic fibers emerge from T</a:t>
            </a:r>
            <a:r>
              <a:rPr lang="en-US" baseline="-25000"/>
              <a:t>1</a:t>
            </a:r>
            <a:r>
              <a:rPr lang="en-US"/>
              <a:t> – T</a:t>
            </a:r>
            <a:r>
              <a:rPr lang="en-US" baseline="-25000"/>
              <a:t>6</a:t>
            </a:r>
            <a:r>
              <a:rPr lang="en-US"/>
              <a:t> and synapse in the cervical trunk ganglia</a:t>
            </a:r>
          </a:p>
          <a:p>
            <a:pPr>
              <a:lnSpc>
                <a:spcPct val="90000"/>
              </a:lnSpc>
            </a:pPr>
            <a:r>
              <a:rPr lang="en-US"/>
              <a:t>Postganglionic fibers emerge from the middle and inferior cervical ganglia and enter nerves C</a:t>
            </a:r>
            <a:r>
              <a:rPr lang="en-US" baseline="-25000"/>
              <a:t>4 </a:t>
            </a:r>
            <a:r>
              <a:rPr lang="en-US"/>
              <a:t>– C</a:t>
            </a:r>
            <a:r>
              <a:rPr lang="en-US" baseline="-25000"/>
              <a:t>8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These fibers innervate:</a:t>
            </a:r>
          </a:p>
          <a:p>
            <a:pPr lvl="1">
              <a:lnSpc>
                <a:spcPct val="90000"/>
              </a:lnSpc>
            </a:pPr>
            <a:r>
              <a:rPr lang="en-US"/>
              <a:t>Heart via the cardiac plexus </a:t>
            </a:r>
          </a:p>
          <a:p>
            <a:pPr lvl="1">
              <a:lnSpc>
                <a:spcPct val="90000"/>
              </a:lnSpc>
            </a:pPr>
            <a:r>
              <a:rPr lang="en-US"/>
              <a:t>Thyroid gland and the skin</a:t>
            </a:r>
          </a:p>
          <a:p>
            <a:pPr lvl="1">
              <a:lnSpc>
                <a:spcPct val="90000"/>
              </a:lnSpc>
            </a:pPr>
            <a:r>
              <a:rPr lang="en-US"/>
              <a:t>Lungs and esophagus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Pathways with Synapses in Collateral Ganglia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fibers from T</a:t>
            </a:r>
            <a:r>
              <a:rPr lang="en-US" baseline="-25000"/>
              <a:t>5</a:t>
            </a:r>
            <a:r>
              <a:rPr lang="en-US"/>
              <a:t> – L</a:t>
            </a:r>
            <a:r>
              <a:rPr lang="en-US" baseline="-25000"/>
              <a:t>2</a:t>
            </a:r>
            <a:r>
              <a:rPr lang="en-US"/>
              <a:t> synapse in collateral ganglia </a:t>
            </a:r>
          </a:p>
          <a:p>
            <a:r>
              <a:rPr lang="en-US"/>
              <a:t>They form thoracic, lumbar, and sacral splanchnic nerves </a:t>
            </a:r>
          </a:p>
          <a:p>
            <a:r>
              <a:rPr lang="en-US"/>
              <a:t>Their ganglia include the celiac and the superior and inferior mesenteric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Pathways to the Abdomen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Preganglionic fibers from T</a:t>
            </a:r>
            <a:r>
              <a:rPr lang="en-US" baseline="-25000"/>
              <a:t>5</a:t>
            </a:r>
            <a:r>
              <a:rPr lang="en-US"/>
              <a:t> – L</a:t>
            </a:r>
            <a:r>
              <a:rPr lang="en-US" baseline="-25000"/>
              <a:t>2</a:t>
            </a:r>
            <a:r>
              <a:rPr lang="en-US"/>
              <a:t> travel through the thoracic splanchnic nerves</a:t>
            </a:r>
          </a:p>
          <a:p>
            <a:r>
              <a:rPr lang="en-US"/>
              <a:t>Synapses occur in the celiac and superior mesenteric ganglia</a:t>
            </a:r>
          </a:p>
          <a:p>
            <a:r>
              <a:rPr lang="en-US"/>
              <a:t>Postganglionic fibers serve the stomach, intestines, liver, spleen, and kidneys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Pathways to the Pelvis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Preganglionic fibers from T</a:t>
            </a:r>
            <a:r>
              <a:rPr lang="en-US" baseline="-25000"/>
              <a:t>10</a:t>
            </a:r>
            <a:r>
              <a:rPr lang="en-US"/>
              <a:t> – L</a:t>
            </a:r>
            <a:r>
              <a:rPr lang="en-US" baseline="-25000"/>
              <a:t>2</a:t>
            </a:r>
            <a:r>
              <a:rPr lang="en-US"/>
              <a:t> travel via the lumbar and sacral splanchnic nerves</a:t>
            </a:r>
          </a:p>
          <a:p>
            <a:r>
              <a:rPr lang="en-US"/>
              <a:t>Synapses occur in the inferior mesenteric and hypogastric ganglia</a:t>
            </a:r>
          </a:p>
          <a:p>
            <a:r>
              <a:rPr lang="en-US"/>
              <a:t>Postganglionic fibers serve the distal half of the large intestine, the urinary bladder, and the reproductive organs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Pathways with Synapses in the Adrenal Medulla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 preganglionic fibers pass directly to the adrenal medulla without synapsing</a:t>
            </a:r>
          </a:p>
          <a:p>
            <a:r>
              <a:rPr lang="en-US"/>
              <a:t>Upon stimulation, medullary cells secrete norepinephrine and epinephrine into the blood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Visceral Reflexes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Visceral reflex arcs have the same components as somatic reflexes</a:t>
            </a:r>
          </a:p>
          <a:p>
            <a:r>
              <a:rPr lang="en-US"/>
              <a:t>Main difference: visceral reflex arc has two neurons in the motor pathway</a:t>
            </a:r>
          </a:p>
          <a:p>
            <a:r>
              <a:rPr lang="en-US"/>
              <a:t>Visceral pain afferents travel along the same pathways as somatic pain fibers, contributing to the phenomenon of referred pain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78" name="Rectangle 18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14.7</a:t>
            </a:r>
          </a:p>
        </p:txBody>
      </p:sp>
      <p:pic>
        <p:nvPicPr>
          <p:cNvPr id="66581" name="Picture 21" descr="figure_14_07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95300"/>
            <a:ext cx="8229600" cy="5867400"/>
          </a:xfrm>
          <a:prstGeom prst="rect">
            <a:avLst/>
          </a:prstGeom>
          <a:noFill/>
        </p:spPr>
      </p:pic>
      <p:sp>
        <p:nvSpPr>
          <p:cNvPr id="66582" name="Freeform 22"/>
          <p:cNvSpPr>
            <a:spLocks/>
          </p:cNvSpPr>
          <p:nvPr/>
        </p:nvSpPr>
        <p:spPr bwMode="auto">
          <a:xfrm>
            <a:off x="5857875" y="3065463"/>
            <a:ext cx="241300" cy="241300"/>
          </a:xfrm>
          <a:custGeom>
            <a:avLst/>
            <a:gdLst/>
            <a:ahLst/>
            <a:cxnLst>
              <a:cxn ang="0">
                <a:pos x="152" y="76"/>
              </a:cxn>
              <a:cxn ang="0">
                <a:pos x="152" y="92"/>
              </a:cxn>
              <a:cxn ang="0">
                <a:pos x="146" y="106"/>
              </a:cxn>
              <a:cxn ang="0">
                <a:pos x="140" y="120"/>
              </a:cxn>
              <a:cxn ang="0">
                <a:pos x="130" y="130"/>
              </a:cxn>
              <a:cxn ang="0">
                <a:pos x="120" y="140"/>
              </a:cxn>
              <a:cxn ang="0">
                <a:pos x="106" y="146"/>
              </a:cxn>
              <a:cxn ang="0">
                <a:pos x="92" y="152"/>
              </a:cxn>
              <a:cxn ang="0">
                <a:pos x="76" y="152"/>
              </a:cxn>
              <a:cxn ang="0">
                <a:pos x="60" y="152"/>
              </a:cxn>
              <a:cxn ang="0">
                <a:pos x="46" y="146"/>
              </a:cxn>
              <a:cxn ang="0">
                <a:pos x="34" y="140"/>
              </a:cxn>
              <a:cxn ang="0">
                <a:pos x="22" y="130"/>
              </a:cxn>
              <a:cxn ang="0">
                <a:pos x="12" y="120"/>
              </a:cxn>
              <a:cxn ang="0">
                <a:pos x="6" y="106"/>
              </a:cxn>
              <a:cxn ang="0">
                <a:pos x="2" y="92"/>
              </a:cxn>
              <a:cxn ang="0">
                <a:pos x="0" y="76"/>
              </a:cxn>
              <a:cxn ang="0">
                <a:pos x="2" y="60"/>
              </a:cxn>
              <a:cxn ang="0">
                <a:pos x="6" y="46"/>
              </a:cxn>
              <a:cxn ang="0">
                <a:pos x="12" y="34"/>
              </a:cxn>
              <a:cxn ang="0">
                <a:pos x="22" y="22"/>
              </a:cxn>
              <a:cxn ang="0">
                <a:pos x="34" y="12"/>
              </a:cxn>
              <a:cxn ang="0">
                <a:pos x="46" y="6"/>
              </a:cxn>
              <a:cxn ang="0">
                <a:pos x="60" y="2"/>
              </a:cxn>
              <a:cxn ang="0">
                <a:pos x="76" y="0"/>
              </a:cxn>
              <a:cxn ang="0">
                <a:pos x="92" y="2"/>
              </a:cxn>
              <a:cxn ang="0">
                <a:pos x="106" y="6"/>
              </a:cxn>
              <a:cxn ang="0">
                <a:pos x="120" y="12"/>
              </a:cxn>
              <a:cxn ang="0">
                <a:pos x="130" y="22"/>
              </a:cxn>
              <a:cxn ang="0">
                <a:pos x="140" y="34"/>
              </a:cxn>
              <a:cxn ang="0">
                <a:pos x="146" y="46"/>
              </a:cxn>
              <a:cxn ang="0">
                <a:pos x="152" y="60"/>
              </a:cxn>
              <a:cxn ang="0">
                <a:pos x="152" y="76"/>
              </a:cxn>
            </a:cxnLst>
            <a:rect l="0" t="0" r="r" b="b"/>
            <a:pathLst>
              <a:path w="152" h="152">
                <a:moveTo>
                  <a:pt x="152" y="76"/>
                </a:moveTo>
                <a:lnTo>
                  <a:pt x="152" y="92"/>
                </a:lnTo>
                <a:lnTo>
                  <a:pt x="146" y="106"/>
                </a:lnTo>
                <a:lnTo>
                  <a:pt x="140" y="120"/>
                </a:lnTo>
                <a:lnTo>
                  <a:pt x="130" y="130"/>
                </a:lnTo>
                <a:lnTo>
                  <a:pt x="120" y="140"/>
                </a:lnTo>
                <a:lnTo>
                  <a:pt x="106" y="146"/>
                </a:lnTo>
                <a:lnTo>
                  <a:pt x="92" y="152"/>
                </a:lnTo>
                <a:lnTo>
                  <a:pt x="76" y="152"/>
                </a:lnTo>
                <a:lnTo>
                  <a:pt x="60" y="152"/>
                </a:lnTo>
                <a:lnTo>
                  <a:pt x="46" y="146"/>
                </a:lnTo>
                <a:lnTo>
                  <a:pt x="34" y="140"/>
                </a:lnTo>
                <a:lnTo>
                  <a:pt x="22" y="130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6" y="46"/>
                </a:lnTo>
                <a:lnTo>
                  <a:pt x="12" y="34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0" y="2"/>
                </a:lnTo>
                <a:lnTo>
                  <a:pt x="76" y="0"/>
                </a:lnTo>
                <a:lnTo>
                  <a:pt x="92" y="2"/>
                </a:lnTo>
                <a:lnTo>
                  <a:pt x="106" y="6"/>
                </a:lnTo>
                <a:lnTo>
                  <a:pt x="120" y="12"/>
                </a:lnTo>
                <a:lnTo>
                  <a:pt x="130" y="22"/>
                </a:lnTo>
                <a:lnTo>
                  <a:pt x="140" y="34"/>
                </a:lnTo>
                <a:lnTo>
                  <a:pt x="146" y="46"/>
                </a:lnTo>
                <a:lnTo>
                  <a:pt x="152" y="60"/>
                </a:lnTo>
                <a:lnTo>
                  <a:pt x="152" y="76"/>
                </a:lnTo>
                <a:close/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3" name="Freeform 23"/>
          <p:cNvSpPr>
            <a:spLocks/>
          </p:cNvSpPr>
          <p:nvPr/>
        </p:nvSpPr>
        <p:spPr bwMode="auto">
          <a:xfrm>
            <a:off x="6200775" y="1954213"/>
            <a:ext cx="279400" cy="647700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120" y="0"/>
              </a:cxn>
              <a:cxn ang="0">
                <a:pos x="176" y="0"/>
              </a:cxn>
            </a:cxnLst>
            <a:rect l="0" t="0" r="r" b="b"/>
            <a:pathLst>
              <a:path w="176" h="408">
                <a:moveTo>
                  <a:pt x="0" y="408"/>
                </a:moveTo>
                <a:lnTo>
                  <a:pt x="120" y="0"/>
                </a:lnTo>
                <a:lnTo>
                  <a:pt x="176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4" name="Freeform 24"/>
          <p:cNvSpPr>
            <a:spLocks/>
          </p:cNvSpPr>
          <p:nvPr/>
        </p:nvSpPr>
        <p:spPr bwMode="auto">
          <a:xfrm>
            <a:off x="5353050" y="1309688"/>
            <a:ext cx="434975" cy="949325"/>
          </a:xfrm>
          <a:custGeom>
            <a:avLst/>
            <a:gdLst/>
            <a:ahLst/>
            <a:cxnLst>
              <a:cxn ang="0">
                <a:pos x="274" y="0"/>
              </a:cxn>
              <a:cxn ang="0">
                <a:pos x="190" y="0"/>
              </a:cxn>
              <a:cxn ang="0">
                <a:pos x="0" y="598"/>
              </a:cxn>
            </a:cxnLst>
            <a:rect l="0" t="0" r="r" b="b"/>
            <a:pathLst>
              <a:path w="274" h="598">
                <a:moveTo>
                  <a:pt x="274" y="0"/>
                </a:moveTo>
                <a:lnTo>
                  <a:pt x="190" y="0"/>
                </a:lnTo>
                <a:lnTo>
                  <a:pt x="0" y="59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5" name="Freeform 25"/>
          <p:cNvSpPr>
            <a:spLocks/>
          </p:cNvSpPr>
          <p:nvPr/>
        </p:nvSpPr>
        <p:spPr bwMode="auto">
          <a:xfrm>
            <a:off x="4848225" y="3941763"/>
            <a:ext cx="796925" cy="146050"/>
          </a:xfrm>
          <a:custGeom>
            <a:avLst/>
            <a:gdLst/>
            <a:ahLst/>
            <a:cxnLst>
              <a:cxn ang="0">
                <a:pos x="502" y="92"/>
              </a:cxn>
              <a:cxn ang="0">
                <a:pos x="300" y="92"/>
              </a:cxn>
              <a:cxn ang="0">
                <a:pos x="0" y="0"/>
              </a:cxn>
            </a:cxnLst>
            <a:rect l="0" t="0" r="r" b="b"/>
            <a:pathLst>
              <a:path w="502" h="92">
                <a:moveTo>
                  <a:pt x="502" y="92"/>
                </a:moveTo>
                <a:lnTo>
                  <a:pt x="300" y="9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6" name="Line 26"/>
          <p:cNvSpPr>
            <a:spLocks noChangeShapeType="1"/>
          </p:cNvSpPr>
          <p:nvPr/>
        </p:nvSpPr>
        <p:spPr bwMode="auto">
          <a:xfrm>
            <a:off x="3879850" y="2154238"/>
            <a:ext cx="18415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7" name="Freeform 27"/>
          <p:cNvSpPr>
            <a:spLocks/>
          </p:cNvSpPr>
          <p:nvPr/>
        </p:nvSpPr>
        <p:spPr bwMode="auto">
          <a:xfrm>
            <a:off x="3879850" y="3182938"/>
            <a:ext cx="1981200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2" y="0"/>
              </a:cxn>
              <a:cxn ang="0">
                <a:pos x="1248" y="2"/>
              </a:cxn>
            </a:cxnLst>
            <a:rect l="0" t="0" r="r" b="b"/>
            <a:pathLst>
              <a:path w="1248" h="2">
                <a:moveTo>
                  <a:pt x="0" y="0"/>
                </a:moveTo>
                <a:lnTo>
                  <a:pt x="392" y="0"/>
                </a:lnTo>
                <a:lnTo>
                  <a:pt x="1248" y="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8" name="Freeform 28"/>
          <p:cNvSpPr>
            <a:spLocks/>
          </p:cNvSpPr>
          <p:nvPr/>
        </p:nvSpPr>
        <p:spPr bwMode="auto">
          <a:xfrm>
            <a:off x="3729038" y="3830638"/>
            <a:ext cx="747712" cy="1095375"/>
          </a:xfrm>
          <a:custGeom>
            <a:avLst/>
            <a:gdLst/>
            <a:ahLst/>
            <a:cxnLst>
              <a:cxn ang="0">
                <a:pos x="0" y="690"/>
              </a:cxn>
              <a:cxn ang="0">
                <a:pos x="144" y="690"/>
              </a:cxn>
              <a:cxn ang="0">
                <a:pos x="520" y="0"/>
              </a:cxn>
            </a:cxnLst>
            <a:rect l="0" t="0" r="r" b="b"/>
            <a:pathLst>
              <a:path w="520" h="690">
                <a:moveTo>
                  <a:pt x="0" y="690"/>
                </a:moveTo>
                <a:lnTo>
                  <a:pt x="144" y="690"/>
                </a:lnTo>
                <a:lnTo>
                  <a:pt x="52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9" name="Freeform 29"/>
          <p:cNvSpPr>
            <a:spLocks/>
          </p:cNvSpPr>
          <p:nvPr/>
        </p:nvSpPr>
        <p:spPr bwMode="auto">
          <a:xfrm>
            <a:off x="3411538" y="5065713"/>
            <a:ext cx="846137" cy="127000"/>
          </a:xfrm>
          <a:custGeom>
            <a:avLst/>
            <a:gdLst/>
            <a:ahLst/>
            <a:cxnLst>
              <a:cxn ang="0">
                <a:pos x="0" y="80"/>
              </a:cxn>
              <a:cxn ang="0">
                <a:pos x="184" y="80"/>
              </a:cxn>
              <a:cxn ang="0">
                <a:pos x="588" y="0"/>
              </a:cxn>
            </a:cxnLst>
            <a:rect l="0" t="0" r="r" b="b"/>
            <a:pathLst>
              <a:path w="588" h="80">
                <a:moveTo>
                  <a:pt x="0" y="80"/>
                </a:moveTo>
                <a:lnTo>
                  <a:pt x="184" y="80"/>
                </a:lnTo>
                <a:lnTo>
                  <a:pt x="58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0" name="Freeform 30"/>
          <p:cNvSpPr>
            <a:spLocks/>
          </p:cNvSpPr>
          <p:nvPr/>
        </p:nvSpPr>
        <p:spPr bwMode="auto">
          <a:xfrm>
            <a:off x="1143000" y="1255713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2" y="116"/>
              </a:cxn>
              <a:cxn ang="0">
                <a:pos x="154" y="132"/>
              </a:cxn>
              <a:cxn ang="0">
                <a:pos x="144" y="144"/>
              </a:cxn>
              <a:cxn ang="0">
                <a:pos x="130" y="154"/>
              </a:cxn>
              <a:cxn ang="0">
                <a:pos x="116" y="162"/>
              </a:cxn>
              <a:cxn ang="0">
                <a:pos x="100" y="166"/>
              </a:cxn>
              <a:cxn ang="0">
                <a:pos x="84" y="168"/>
              </a:cxn>
              <a:cxn ang="0">
                <a:pos x="66" y="166"/>
              </a:cxn>
              <a:cxn ang="0">
                <a:pos x="52" y="162"/>
              </a:cxn>
              <a:cxn ang="0">
                <a:pos x="36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6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6" y="14"/>
              </a:cxn>
              <a:cxn ang="0">
                <a:pos x="52" y="8"/>
              </a:cxn>
              <a:cxn ang="0">
                <a:pos x="66" y="2"/>
              </a:cxn>
              <a:cxn ang="0">
                <a:pos x="84" y="0"/>
              </a:cxn>
              <a:cxn ang="0">
                <a:pos x="100" y="2"/>
              </a:cxn>
              <a:cxn ang="0">
                <a:pos x="116" y="8"/>
              </a:cxn>
              <a:cxn ang="0">
                <a:pos x="130" y="14"/>
              </a:cxn>
              <a:cxn ang="0">
                <a:pos x="144" y="26"/>
              </a:cxn>
              <a:cxn ang="0">
                <a:pos x="154" y="38"/>
              </a:cxn>
              <a:cxn ang="0">
                <a:pos x="162" y="52"/>
              </a:cxn>
              <a:cxn ang="0">
                <a:pos x="166" y="68"/>
              </a:cxn>
              <a:cxn ang="0">
                <a:pos x="166" y="84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2" y="116"/>
                </a:lnTo>
                <a:lnTo>
                  <a:pt x="154" y="132"/>
                </a:lnTo>
                <a:lnTo>
                  <a:pt x="144" y="144"/>
                </a:lnTo>
                <a:lnTo>
                  <a:pt x="130" y="154"/>
                </a:lnTo>
                <a:lnTo>
                  <a:pt x="116" y="162"/>
                </a:lnTo>
                <a:lnTo>
                  <a:pt x="100" y="166"/>
                </a:lnTo>
                <a:lnTo>
                  <a:pt x="84" y="168"/>
                </a:lnTo>
                <a:lnTo>
                  <a:pt x="66" y="166"/>
                </a:lnTo>
                <a:lnTo>
                  <a:pt x="52" y="162"/>
                </a:lnTo>
                <a:lnTo>
                  <a:pt x="36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6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6" y="14"/>
                </a:lnTo>
                <a:lnTo>
                  <a:pt x="52" y="8"/>
                </a:lnTo>
                <a:lnTo>
                  <a:pt x="66" y="2"/>
                </a:lnTo>
                <a:lnTo>
                  <a:pt x="84" y="0"/>
                </a:lnTo>
                <a:lnTo>
                  <a:pt x="100" y="2"/>
                </a:lnTo>
                <a:lnTo>
                  <a:pt x="116" y="8"/>
                </a:lnTo>
                <a:lnTo>
                  <a:pt x="130" y="14"/>
                </a:lnTo>
                <a:lnTo>
                  <a:pt x="144" y="26"/>
                </a:lnTo>
                <a:lnTo>
                  <a:pt x="154" y="38"/>
                </a:lnTo>
                <a:lnTo>
                  <a:pt x="162" y="52"/>
                </a:lnTo>
                <a:lnTo>
                  <a:pt x="166" y="68"/>
                </a:lnTo>
                <a:lnTo>
                  <a:pt x="166" y="84"/>
                </a:lnTo>
                <a:lnTo>
                  <a:pt x="168" y="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1" name="Freeform 31"/>
          <p:cNvSpPr>
            <a:spLocks/>
          </p:cNvSpPr>
          <p:nvPr/>
        </p:nvSpPr>
        <p:spPr bwMode="auto">
          <a:xfrm>
            <a:off x="1149350" y="1262063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2" y="116"/>
              </a:cxn>
              <a:cxn ang="0">
                <a:pos x="154" y="132"/>
              </a:cxn>
              <a:cxn ang="0">
                <a:pos x="144" y="144"/>
              </a:cxn>
              <a:cxn ang="0">
                <a:pos x="130" y="154"/>
              </a:cxn>
              <a:cxn ang="0">
                <a:pos x="116" y="162"/>
              </a:cxn>
              <a:cxn ang="0">
                <a:pos x="100" y="166"/>
              </a:cxn>
              <a:cxn ang="0">
                <a:pos x="84" y="168"/>
              </a:cxn>
              <a:cxn ang="0">
                <a:pos x="66" y="166"/>
              </a:cxn>
              <a:cxn ang="0">
                <a:pos x="52" y="162"/>
              </a:cxn>
              <a:cxn ang="0">
                <a:pos x="36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6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6" y="14"/>
              </a:cxn>
              <a:cxn ang="0">
                <a:pos x="52" y="8"/>
              </a:cxn>
              <a:cxn ang="0">
                <a:pos x="66" y="2"/>
              </a:cxn>
              <a:cxn ang="0">
                <a:pos x="84" y="0"/>
              </a:cxn>
              <a:cxn ang="0">
                <a:pos x="100" y="2"/>
              </a:cxn>
              <a:cxn ang="0">
                <a:pos x="116" y="8"/>
              </a:cxn>
              <a:cxn ang="0">
                <a:pos x="130" y="14"/>
              </a:cxn>
              <a:cxn ang="0">
                <a:pos x="144" y="26"/>
              </a:cxn>
              <a:cxn ang="0">
                <a:pos x="154" y="38"/>
              </a:cxn>
              <a:cxn ang="0">
                <a:pos x="162" y="52"/>
              </a:cxn>
              <a:cxn ang="0">
                <a:pos x="166" y="68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2" y="116"/>
                </a:lnTo>
                <a:lnTo>
                  <a:pt x="154" y="132"/>
                </a:lnTo>
                <a:lnTo>
                  <a:pt x="144" y="144"/>
                </a:lnTo>
                <a:lnTo>
                  <a:pt x="130" y="154"/>
                </a:lnTo>
                <a:lnTo>
                  <a:pt x="116" y="162"/>
                </a:lnTo>
                <a:lnTo>
                  <a:pt x="100" y="166"/>
                </a:lnTo>
                <a:lnTo>
                  <a:pt x="84" y="168"/>
                </a:lnTo>
                <a:lnTo>
                  <a:pt x="66" y="166"/>
                </a:lnTo>
                <a:lnTo>
                  <a:pt x="52" y="162"/>
                </a:lnTo>
                <a:lnTo>
                  <a:pt x="36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6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6" y="14"/>
                </a:lnTo>
                <a:lnTo>
                  <a:pt x="52" y="8"/>
                </a:lnTo>
                <a:lnTo>
                  <a:pt x="66" y="2"/>
                </a:lnTo>
                <a:lnTo>
                  <a:pt x="84" y="0"/>
                </a:lnTo>
                <a:lnTo>
                  <a:pt x="100" y="2"/>
                </a:lnTo>
                <a:lnTo>
                  <a:pt x="116" y="8"/>
                </a:lnTo>
                <a:lnTo>
                  <a:pt x="130" y="14"/>
                </a:lnTo>
                <a:lnTo>
                  <a:pt x="144" y="26"/>
                </a:lnTo>
                <a:lnTo>
                  <a:pt x="154" y="38"/>
                </a:lnTo>
                <a:lnTo>
                  <a:pt x="162" y="52"/>
                </a:lnTo>
                <a:lnTo>
                  <a:pt x="166" y="68"/>
                </a:lnTo>
                <a:lnTo>
                  <a:pt x="168" y="84"/>
                </a:lnTo>
                <a:close/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2" name="Freeform 32"/>
          <p:cNvSpPr>
            <a:spLocks/>
          </p:cNvSpPr>
          <p:nvPr/>
        </p:nvSpPr>
        <p:spPr bwMode="auto">
          <a:xfrm>
            <a:off x="1146175" y="1862138"/>
            <a:ext cx="266700" cy="263525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0"/>
              </a:cxn>
              <a:cxn ang="0">
                <a:pos x="160" y="116"/>
              </a:cxn>
              <a:cxn ang="0">
                <a:pos x="154" y="130"/>
              </a:cxn>
              <a:cxn ang="0">
                <a:pos x="142" y="142"/>
              </a:cxn>
              <a:cxn ang="0">
                <a:pos x="130" y="152"/>
              </a:cxn>
              <a:cxn ang="0">
                <a:pos x="116" y="160"/>
              </a:cxn>
              <a:cxn ang="0">
                <a:pos x="100" y="166"/>
              </a:cxn>
              <a:cxn ang="0">
                <a:pos x="84" y="166"/>
              </a:cxn>
              <a:cxn ang="0">
                <a:pos x="66" y="166"/>
              </a:cxn>
              <a:cxn ang="0">
                <a:pos x="52" y="160"/>
              </a:cxn>
              <a:cxn ang="0">
                <a:pos x="36" y="152"/>
              </a:cxn>
              <a:cxn ang="0">
                <a:pos x="24" y="142"/>
              </a:cxn>
              <a:cxn ang="0">
                <a:pos x="14" y="130"/>
              </a:cxn>
              <a:cxn ang="0">
                <a:pos x="6" y="116"/>
              </a:cxn>
              <a:cxn ang="0">
                <a:pos x="2" y="100"/>
              </a:cxn>
              <a:cxn ang="0">
                <a:pos x="0" y="84"/>
              </a:cxn>
              <a:cxn ang="0">
                <a:pos x="2" y="66"/>
              </a:cxn>
              <a:cxn ang="0">
                <a:pos x="6" y="50"/>
              </a:cxn>
              <a:cxn ang="0">
                <a:pos x="14" y="36"/>
              </a:cxn>
              <a:cxn ang="0">
                <a:pos x="24" y="24"/>
              </a:cxn>
              <a:cxn ang="0">
                <a:pos x="36" y="14"/>
              </a:cxn>
              <a:cxn ang="0">
                <a:pos x="52" y="6"/>
              </a:cxn>
              <a:cxn ang="0">
                <a:pos x="66" y="0"/>
              </a:cxn>
              <a:cxn ang="0">
                <a:pos x="84" y="0"/>
              </a:cxn>
              <a:cxn ang="0">
                <a:pos x="100" y="0"/>
              </a:cxn>
              <a:cxn ang="0">
                <a:pos x="116" y="6"/>
              </a:cxn>
              <a:cxn ang="0">
                <a:pos x="130" y="14"/>
              </a:cxn>
              <a:cxn ang="0">
                <a:pos x="142" y="24"/>
              </a:cxn>
              <a:cxn ang="0">
                <a:pos x="154" y="36"/>
              </a:cxn>
              <a:cxn ang="0">
                <a:pos x="160" y="50"/>
              </a:cxn>
              <a:cxn ang="0">
                <a:pos x="166" y="66"/>
              </a:cxn>
              <a:cxn ang="0">
                <a:pos x="166" y="84"/>
              </a:cxn>
              <a:cxn ang="0">
                <a:pos x="168" y="84"/>
              </a:cxn>
            </a:cxnLst>
            <a:rect l="0" t="0" r="r" b="b"/>
            <a:pathLst>
              <a:path w="168" h="166">
                <a:moveTo>
                  <a:pt x="168" y="84"/>
                </a:moveTo>
                <a:lnTo>
                  <a:pt x="166" y="100"/>
                </a:lnTo>
                <a:lnTo>
                  <a:pt x="160" y="116"/>
                </a:lnTo>
                <a:lnTo>
                  <a:pt x="154" y="130"/>
                </a:lnTo>
                <a:lnTo>
                  <a:pt x="142" y="142"/>
                </a:lnTo>
                <a:lnTo>
                  <a:pt x="130" y="152"/>
                </a:lnTo>
                <a:lnTo>
                  <a:pt x="116" y="160"/>
                </a:lnTo>
                <a:lnTo>
                  <a:pt x="100" y="166"/>
                </a:lnTo>
                <a:lnTo>
                  <a:pt x="84" y="166"/>
                </a:lnTo>
                <a:lnTo>
                  <a:pt x="66" y="166"/>
                </a:lnTo>
                <a:lnTo>
                  <a:pt x="52" y="160"/>
                </a:lnTo>
                <a:lnTo>
                  <a:pt x="36" y="152"/>
                </a:lnTo>
                <a:lnTo>
                  <a:pt x="24" y="142"/>
                </a:lnTo>
                <a:lnTo>
                  <a:pt x="14" y="130"/>
                </a:lnTo>
                <a:lnTo>
                  <a:pt x="6" y="116"/>
                </a:lnTo>
                <a:lnTo>
                  <a:pt x="2" y="100"/>
                </a:lnTo>
                <a:lnTo>
                  <a:pt x="0" y="84"/>
                </a:lnTo>
                <a:lnTo>
                  <a:pt x="2" y="66"/>
                </a:lnTo>
                <a:lnTo>
                  <a:pt x="6" y="50"/>
                </a:lnTo>
                <a:lnTo>
                  <a:pt x="14" y="36"/>
                </a:lnTo>
                <a:lnTo>
                  <a:pt x="24" y="24"/>
                </a:lnTo>
                <a:lnTo>
                  <a:pt x="36" y="14"/>
                </a:lnTo>
                <a:lnTo>
                  <a:pt x="52" y="6"/>
                </a:lnTo>
                <a:lnTo>
                  <a:pt x="66" y="0"/>
                </a:lnTo>
                <a:lnTo>
                  <a:pt x="84" y="0"/>
                </a:lnTo>
                <a:lnTo>
                  <a:pt x="100" y="0"/>
                </a:lnTo>
                <a:lnTo>
                  <a:pt x="116" y="6"/>
                </a:lnTo>
                <a:lnTo>
                  <a:pt x="130" y="14"/>
                </a:lnTo>
                <a:lnTo>
                  <a:pt x="142" y="24"/>
                </a:lnTo>
                <a:lnTo>
                  <a:pt x="154" y="36"/>
                </a:lnTo>
                <a:lnTo>
                  <a:pt x="160" y="50"/>
                </a:lnTo>
                <a:lnTo>
                  <a:pt x="166" y="66"/>
                </a:lnTo>
                <a:lnTo>
                  <a:pt x="166" y="84"/>
                </a:lnTo>
                <a:lnTo>
                  <a:pt x="168" y="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3" name="Freeform 33"/>
          <p:cNvSpPr>
            <a:spLocks/>
          </p:cNvSpPr>
          <p:nvPr/>
        </p:nvSpPr>
        <p:spPr bwMode="auto">
          <a:xfrm>
            <a:off x="1152525" y="1868488"/>
            <a:ext cx="266700" cy="263525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0"/>
              </a:cxn>
              <a:cxn ang="0">
                <a:pos x="160" y="116"/>
              </a:cxn>
              <a:cxn ang="0">
                <a:pos x="154" y="130"/>
              </a:cxn>
              <a:cxn ang="0">
                <a:pos x="142" y="142"/>
              </a:cxn>
              <a:cxn ang="0">
                <a:pos x="130" y="152"/>
              </a:cxn>
              <a:cxn ang="0">
                <a:pos x="116" y="160"/>
              </a:cxn>
              <a:cxn ang="0">
                <a:pos x="100" y="166"/>
              </a:cxn>
              <a:cxn ang="0">
                <a:pos x="84" y="166"/>
              </a:cxn>
              <a:cxn ang="0">
                <a:pos x="66" y="166"/>
              </a:cxn>
              <a:cxn ang="0">
                <a:pos x="52" y="160"/>
              </a:cxn>
              <a:cxn ang="0">
                <a:pos x="36" y="152"/>
              </a:cxn>
              <a:cxn ang="0">
                <a:pos x="24" y="142"/>
              </a:cxn>
              <a:cxn ang="0">
                <a:pos x="14" y="130"/>
              </a:cxn>
              <a:cxn ang="0">
                <a:pos x="6" y="116"/>
              </a:cxn>
              <a:cxn ang="0">
                <a:pos x="2" y="100"/>
              </a:cxn>
              <a:cxn ang="0">
                <a:pos x="0" y="84"/>
              </a:cxn>
              <a:cxn ang="0">
                <a:pos x="2" y="66"/>
              </a:cxn>
              <a:cxn ang="0">
                <a:pos x="6" y="50"/>
              </a:cxn>
              <a:cxn ang="0">
                <a:pos x="14" y="36"/>
              </a:cxn>
              <a:cxn ang="0">
                <a:pos x="24" y="24"/>
              </a:cxn>
              <a:cxn ang="0">
                <a:pos x="36" y="14"/>
              </a:cxn>
              <a:cxn ang="0">
                <a:pos x="52" y="6"/>
              </a:cxn>
              <a:cxn ang="0">
                <a:pos x="66" y="0"/>
              </a:cxn>
              <a:cxn ang="0">
                <a:pos x="84" y="0"/>
              </a:cxn>
              <a:cxn ang="0">
                <a:pos x="100" y="0"/>
              </a:cxn>
              <a:cxn ang="0">
                <a:pos x="116" y="6"/>
              </a:cxn>
              <a:cxn ang="0">
                <a:pos x="130" y="14"/>
              </a:cxn>
              <a:cxn ang="0">
                <a:pos x="142" y="24"/>
              </a:cxn>
              <a:cxn ang="0">
                <a:pos x="154" y="36"/>
              </a:cxn>
              <a:cxn ang="0">
                <a:pos x="160" y="50"/>
              </a:cxn>
              <a:cxn ang="0">
                <a:pos x="166" y="66"/>
              </a:cxn>
              <a:cxn ang="0">
                <a:pos x="168" y="84"/>
              </a:cxn>
            </a:cxnLst>
            <a:rect l="0" t="0" r="r" b="b"/>
            <a:pathLst>
              <a:path w="168" h="166">
                <a:moveTo>
                  <a:pt x="168" y="84"/>
                </a:moveTo>
                <a:lnTo>
                  <a:pt x="166" y="100"/>
                </a:lnTo>
                <a:lnTo>
                  <a:pt x="160" y="116"/>
                </a:lnTo>
                <a:lnTo>
                  <a:pt x="154" y="130"/>
                </a:lnTo>
                <a:lnTo>
                  <a:pt x="142" y="142"/>
                </a:lnTo>
                <a:lnTo>
                  <a:pt x="130" y="152"/>
                </a:lnTo>
                <a:lnTo>
                  <a:pt x="116" y="160"/>
                </a:lnTo>
                <a:lnTo>
                  <a:pt x="100" y="166"/>
                </a:lnTo>
                <a:lnTo>
                  <a:pt x="84" y="166"/>
                </a:lnTo>
                <a:lnTo>
                  <a:pt x="66" y="166"/>
                </a:lnTo>
                <a:lnTo>
                  <a:pt x="52" y="160"/>
                </a:lnTo>
                <a:lnTo>
                  <a:pt x="36" y="152"/>
                </a:lnTo>
                <a:lnTo>
                  <a:pt x="24" y="142"/>
                </a:lnTo>
                <a:lnTo>
                  <a:pt x="14" y="130"/>
                </a:lnTo>
                <a:lnTo>
                  <a:pt x="6" y="116"/>
                </a:lnTo>
                <a:lnTo>
                  <a:pt x="2" y="100"/>
                </a:lnTo>
                <a:lnTo>
                  <a:pt x="0" y="84"/>
                </a:lnTo>
                <a:lnTo>
                  <a:pt x="2" y="66"/>
                </a:lnTo>
                <a:lnTo>
                  <a:pt x="6" y="50"/>
                </a:lnTo>
                <a:lnTo>
                  <a:pt x="14" y="36"/>
                </a:lnTo>
                <a:lnTo>
                  <a:pt x="24" y="24"/>
                </a:lnTo>
                <a:lnTo>
                  <a:pt x="36" y="14"/>
                </a:lnTo>
                <a:lnTo>
                  <a:pt x="52" y="6"/>
                </a:lnTo>
                <a:lnTo>
                  <a:pt x="66" y="0"/>
                </a:lnTo>
                <a:lnTo>
                  <a:pt x="84" y="0"/>
                </a:lnTo>
                <a:lnTo>
                  <a:pt x="100" y="0"/>
                </a:lnTo>
                <a:lnTo>
                  <a:pt x="116" y="6"/>
                </a:lnTo>
                <a:lnTo>
                  <a:pt x="130" y="14"/>
                </a:lnTo>
                <a:lnTo>
                  <a:pt x="142" y="24"/>
                </a:lnTo>
                <a:lnTo>
                  <a:pt x="154" y="36"/>
                </a:lnTo>
                <a:lnTo>
                  <a:pt x="160" y="50"/>
                </a:lnTo>
                <a:lnTo>
                  <a:pt x="166" y="66"/>
                </a:lnTo>
                <a:lnTo>
                  <a:pt x="168" y="84"/>
                </a:lnTo>
                <a:close/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4" name="Freeform 34"/>
          <p:cNvSpPr>
            <a:spLocks/>
          </p:cNvSpPr>
          <p:nvPr/>
        </p:nvSpPr>
        <p:spPr bwMode="auto">
          <a:xfrm>
            <a:off x="1149350" y="2478088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2" y="118"/>
              </a:cxn>
              <a:cxn ang="0">
                <a:pos x="154" y="132"/>
              </a:cxn>
              <a:cxn ang="0">
                <a:pos x="144" y="144"/>
              </a:cxn>
              <a:cxn ang="0">
                <a:pos x="130" y="154"/>
              </a:cxn>
              <a:cxn ang="0">
                <a:pos x="116" y="162"/>
              </a:cxn>
              <a:cxn ang="0">
                <a:pos x="100" y="166"/>
              </a:cxn>
              <a:cxn ang="0">
                <a:pos x="84" y="168"/>
              </a:cxn>
              <a:cxn ang="0">
                <a:pos x="68" y="166"/>
              </a:cxn>
              <a:cxn ang="0">
                <a:pos x="52" y="162"/>
              </a:cxn>
              <a:cxn ang="0">
                <a:pos x="38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8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8" y="14"/>
              </a:cxn>
              <a:cxn ang="0">
                <a:pos x="52" y="8"/>
              </a:cxn>
              <a:cxn ang="0">
                <a:pos x="68" y="2"/>
              </a:cxn>
              <a:cxn ang="0">
                <a:pos x="84" y="0"/>
              </a:cxn>
              <a:cxn ang="0">
                <a:pos x="100" y="2"/>
              </a:cxn>
              <a:cxn ang="0">
                <a:pos x="116" y="8"/>
              </a:cxn>
              <a:cxn ang="0">
                <a:pos x="130" y="14"/>
              </a:cxn>
              <a:cxn ang="0">
                <a:pos x="144" y="26"/>
              </a:cxn>
              <a:cxn ang="0">
                <a:pos x="154" y="38"/>
              </a:cxn>
              <a:cxn ang="0">
                <a:pos x="162" y="52"/>
              </a:cxn>
              <a:cxn ang="0">
                <a:pos x="166" y="68"/>
              </a:cxn>
              <a:cxn ang="0">
                <a:pos x="166" y="84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2" y="118"/>
                </a:lnTo>
                <a:lnTo>
                  <a:pt x="154" y="132"/>
                </a:lnTo>
                <a:lnTo>
                  <a:pt x="144" y="144"/>
                </a:lnTo>
                <a:lnTo>
                  <a:pt x="130" y="154"/>
                </a:lnTo>
                <a:lnTo>
                  <a:pt x="116" y="162"/>
                </a:lnTo>
                <a:lnTo>
                  <a:pt x="100" y="166"/>
                </a:lnTo>
                <a:lnTo>
                  <a:pt x="84" y="168"/>
                </a:lnTo>
                <a:lnTo>
                  <a:pt x="68" y="166"/>
                </a:lnTo>
                <a:lnTo>
                  <a:pt x="52" y="162"/>
                </a:lnTo>
                <a:lnTo>
                  <a:pt x="38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8" y="14"/>
                </a:lnTo>
                <a:lnTo>
                  <a:pt x="52" y="8"/>
                </a:lnTo>
                <a:lnTo>
                  <a:pt x="68" y="2"/>
                </a:lnTo>
                <a:lnTo>
                  <a:pt x="84" y="0"/>
                </a:lnTo>
                <a:lnTo>
                  <a:pt x="100" y="2"/>
                </a:lnTo>
                <a:lnTo>
                  <a:pt x="116" y="8"/>
                </a:lnTo>
                <a:lnTo>
                  <a:pt x="130" y="14"/>
                </a:lnTo>
                <a:lnTo>
                  <a:pt x="144" y="26"/>
                </a:lnTo>
                <a:lnTo>
                  <a:pt x="154" y="38"/>
                </a:lnTo>
                <a:lnTo>
                  <a:pt x="162" y="52"/>
                </a:lnTo>
                <a:lnTo>
                  <a:pt x="166" y="68"/>
                </a:lnTo>
                <a:lnTo>
                  <a:pt x="166" y="84"/>
                </a:lnTo>
                <a:lnTo>
                  <a:pt x="168" y="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5" name="Freeform 35"/>
          <p:cNvSpPr>
            <a:spLocks/>
          </p:cNvSpPr>
          <p:nvPr/>
        </p:nvSpPr>
        <p:spPr bwMode="auto">
          <a:xfrm>
            <a:off x="1155700" y="2484438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2" y="118"/>
              </a:cxn>
              <a:cxn ang="0">
                <a:pos x="154" y="132"/>
              </a:cxn>
              <a:cxn ang="0">
                <a:pos x="144" y="144"/>
              </a:cxn>
              <a:cxn ang="0">
                <a:pos x="130" y="154"/>
              </a:cxn>
              <a:cxn ang="0">
                <a:pos x="116" y="162"/>
              </a:cxn>
              <a:cxn ang="0">
                <a:pos x="100" y="166"/>
              </a:cxn>
              <a:cxn ang="0">
                <a:pos x="84" y="168"/>
              </a:cxn>
              <a:cxn ang="0">
                <a:pos x="68" y="166"/>
              </a:cxn>
              <a:cxn ang="0">
                <a:pos x="52" y="162"/>
              </a:cxn>
              <a:cxn ang="0">
                <a:pos x="38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8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8" y="14"/>
              </a:cxn>
              <a:cxn ang="0">
                <a:pos x="52" y="8"/>
              </a:cxn>
              <a:cxn ang="0">
                <a:pos x="68" y="2"/>
              </a:cxn>
              <a:cxn ang="0">
                <a:pos x="84" y="0"/>
              </a:cxn>
              <a:cxn ang="0">
                <a:pos x="100" y="2"/>
              </a:cxn>
              <a:cxn ang="0">
                <a:pos x="116" y="8"/>
              </a:cxn>
              <a:cxn ang="0">
                <a:pos x="130" y="14"/>
              </a:cxn>
              <a:cxn ang="0">
                <a:pos x="144" y="26"/>
              </a:cxn>
              <a:cxn ang="0">
                <a:pos x="154" y="38"/>
              </a:cxn>
              <a:cxn ang="0">
                <a:pos x="162" y="52"/>
              </a:cxn>
              <a:cxn ang="0">
                <a:pos x="166" y="68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2" y="118"/>
                </a:lnTo>
                <a:lnTo>
                  <a:pt x="154" y="132"/>
                </a:lnTo>
                <a:lnTo>
                  <a:pt x="144" y="144"/>
                </a:lnTo>
                <a:lnTo>
                  <a:pt x="130" y="154"/>
                </a:lnTo>
                <a:lnTo>
                  <a:pt x="116" y="162"/>
                </a:lnTo>
                <a:lnTo>
                  <a:pt x="100" y="166"/>
                </a:lnTo>
                <a:lnTo>
                  <a:pt x="84" y="168"/>
                </a:lnTo>
                <a:lnTo>
                  <a:pt x="68" y="166"/>
                </a:lnTo>
                <a:lnTo>
                  <a:pt x="52" y="162"/>
                </a:lnTo>
                <a:lnTo>
                  <a:pt x="38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8" y="14"/>
                </a:lnTo>
                <a:lnTo>
                  <a:pt x="52" y="8"/>
                </a:lnTo>
                <a:lnTo>
                  <a:pt x="68" y="2"/>
                </a:lnTo>
                <a:lnTo>
                  <a:pt x="84" y="0"/>
                </a:lnTo>
                <a:lnTo>
                  <a:pt x="100" y="2"/>
                </a:lnTo>
                <a:lnTo>
                  <a:pt x="116" y="8"/>
                </a:lnTo>
                <a:lnTo>
                  <a:pt x="130" y="14"/>
                </a:lnTo>
                <a:lnTo>
                  <a:pt x="144" y="26"/>
                </a:lnTo>
                <a:lnTo>
                  <a:pt x="154" y="38"/>
                </a:lnTo>
                <a:lnTo>
                  <a:pt x="162" y="52"/>
                </a:lnTo>
                <a:lnTo>
                  <a:pt x="166" y="68"/>
                </a:lnTo>
                <a:lnTo>
                  <a:pt x="168" y="84"/>
                </a:lnTo>
                <a:close/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6" name="Freeform 36"/>
          <p:cNvSpPr>
            <a:spLocks/>
          </p:cNvSpPr>
          <p:nvPr/>
        </p:nvSpPr>
        <p:spPr bwMode="auto">
          <a:xfrm>
            <a:off x="1155700" y="4306888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0" y="118"/>
              </a:cxn>
              <a:cxn ang="0">
                <a:pos x="154" y="132"/>
              </a:cxn>
              <a:cxn ang="0">
                <a:pos x="142" y="144"/>
              </a:cxn>
              <a:cxn ang="0">
                <a:pos x="130" y="154"/>
              </a:cxn>
              <a:cxn ang="0">
                <a:pos x="116" y="162"/>
              </a:cxn>
              <a:cxn ang="0">
                <a:pos x="100" y="166"/>
              </a:cxn>
              <a:cxn ang="0">
                <a:pos x="84" y="168"/>
              </a:cxn>
              <a:cxn ang="0">
                <a:pos x="66" y="166"/>
              </a:cxn>
              <a:cxn ang="0">
                <a:pos x="50" y="162"/>
              </a:cxn>
              <a:cxn ang="0">
                <a:pos x="36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8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6" y="14"/>
              </a:cxn>
              <a:cxn ang="0">
                <a:pos x="50" y="8"/>
              </a:cxn>
              <a:cxn ang="0">
                <a:pos x="66" y="2"/>
              </a:cxn>
              <a:cxn ang="0">
                <a:pos x="84" y="0"/>
              </a:cxn>
              <a:cxn ang="0">
                <a:pos x="100" y="2"/>
              </a:cxn>
              <a:cxn ang="0">
                <a:pos x="116" y="8"/>
              </a:cxn>
              <a:cxn ang="0">
                <a:pos x="130" y="14"/>
              </a:cxn>
              <a:cxn ang="0">
                <a:pos x="142" y="26"/>
              </a:cxn>
              <a:cxn ang="0">
                <a:pos x="154" y="38"/>
              </a:cxn>
              <a:cxn ang="0">
                <a:pos x="160" y="52"/>
              </a:cxn>
              <a:cxn ang="0">
                <a:pos x="166" y="68"/>
              </a:cxn>
              <a:cxn ang="0">
                <a:pos x="166" y="84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0" y="118"/>
                </a:lnTo>
                <a:lnTo>
                  <a:pt x="154" y="132"/>
                </a:lnTo>
                <a:lnTo>
                  <a:pt x="142" y="144"/>
                </a:lnTo>
                <a:lnTo>
                  <a:pt x="130" y="154"/>
                </a:lnTo>
                <a:lnTo>
                  <a:pt x="116" y="162"/>
                </a:lnTo>
                <a:lnTo>
                  <a:pt x="100" y="166"/>
                </a:lnTo>
                <a:lnTo>
                  <a:pt x="84" y="168"/>
                </a:lnTo>
                <a:lnTo>
                  <a:pt x="66" y="166"/>
                </a:lnTo>
                <a:lnTo>
                  <a:pt x="50" y="162"/>
                </a:lnTo>
                <a:lnTo>
                  <a:pt x="36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6" y="14"/>
                </a:lnTo>
                <a:lnTo>
                  <a:pt x="50" y="8"/>
                </a:lnTo>
                <a:lnTo>
                  <a:pt x="66" y="2"/>
                </a:lnTo>
                <a:lnTo>
                  <a:pt x="84" y="0"/>
                </a:lnTo>
                <a:lnTo>
                  <a:pt x="100" y="2"/>
                </a:lnTo>
                <a:lnTo>
                  <a:pt x="116" y="8"/>
                </a:lnTo>
                <a:lnTo>
                  <a:pt x="130" y="14"/>
                </a:lnTo>
                <a:lnTo>
                  <a:pt x="142" y="26"/>
                </a:lnTo>
                <a:lnTo>
                  <a:pt x="154" y="38"/>
                </a:lnTo>
                <a:lnTo>
                  <a:pt x="160" y="52"/>
                </a:lnTo>
                <a:lnTo>
                  <a:pt x="166" y="68"/>
                </a:lnTo>
                <a:lnTo>
                  <a:pt x="166" y="84"/>
                </a:lnTo>
                <a:lnTo>
                  <a:pt x="168" y="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7" name="Freeform 37"/>
          <p:cNvSpPr>
            <a:spLocks/>
          </p:cNvSpPr>
          <p:nvPr/>
        </p:nvSpPr>
        <p:spPr bwMode="auto">
          <a:xfrm>
            <a:off x="1162050" y="4313238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0" y="118"/>
              </a:cxn>
              <a:cxn ang="0">
                <a:pos x="154" y="132"/>
              </a:cxn>
              <a:cxn ang="0">
                <a:pos x="142" y="144"/>
              </a:cxn>
              <a:cxn ang="0">
                <a:pos x="130" y="154"/>
              </a:cxn>
              <a:cxn ang="0">
                <a:pos x="116" y="162"/>
              </a:cxn>
              <a:cxn ang="0">
                <a:pos x="100" y="166"/>
              </a:cxn>
              <a:cxn ang="0">
                <a:pos x="84" y="168"/>
              </a:cxn>
              <a:cxn ang="0">
                <a:pos x="66" y="166"/>
              </a:cxn>
              <a:cxn ang="0">
                <a:pos x="50" y="162"/>
              </a:cxn>
              <a:cxn ang="0">
                <a:pos x="36" y="154"/>
              </a:cxn>
              <a:cxn ang="0">
                <a:pos x="24" y="144"/>
              </a:cxn>
              <a:cxn ang="0">
                <a:pos x="14" y="132"/>
              </a:cxn>
              <a:cxn ang="0">
                <a:pos x="6" y="118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6" y="52"/>
              </a:cxn>
              <a:cxn ang="0">
                <a:pos x="14" y="38"/>
              </a:cxn>
              <a:cxn ang="0">
                <a:pos x="24" y="26"/>
              </a:cxn>
              <a:cxn ang="0">
                <a:pos x="36" y="14"/>
              </a:cxn>
              <a:cxn ang="0">
                <a:pos x="50" y="8"/>
              </a:cxn>
              <a:cxn ang="0">
                <a:pos x="66" y="2"/>
              </a:cxn>
              <a:cxn ang="0">
                <a:pos x="84" y="0"/>
              </a:cxn>
              <a:cxn ang="0">
                <a:pos x="100" y="2"/>
              </a:cxn>
              <a:cxn ang="0">
                <a:pos x="116" y="8"/>
              </a:cxn>
              <a:cxn ang="0">
                <a:pos x="130" y="14"/>
              </a:cxn>
              <a:cxn ang="0">
                <a:pos x="142" y="26"/>
              </a:cxn>
              <a:cxn ang="0">
                <a:pos x="154" y="38"/>
              </a:cxn>
              <a:cxn ang="0">
                <a:pos x="160" y="52"/>
              </a:cxn>
              <a:cxn ang="0">
                <a:pos x="166" y="68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0" y="118"/>
                </a:lnTo>
                <a:lnTo>
                  <a:pt x="154" y="132"/>
                </a:lnTo>
                <a:lnTo>
                  <a:pt x="142" y="144"/>
                </a:lnTo>
                <a:lnTo>
                  <a:pt x="130" y="154"/>
                </a:lnTo>
                <a:lnTo>
                  <a:pt x="116" y="162"/>
                </a:lnTo>
                <a:lnTo>
                  <a:pt x="100" y="166"/>
                </a:lnTo>
                <a:lnTo>
                  <a:pt x="84" y="168"/>
                </a:lnTo>
                <a:lnTo>
                  <a:pt x="66" y="166"/>
                </a:lnTo>
                <a:lnTo>
                  <a:pt x="50" y="162"/>
                </a:lnTo>
                <a:lnTo>
                  <a:pt x="36" y="154"/>
                </a:lnTo>
                <a:lnTo>
                  <a:pt x="24" y="144"/>
                </a:lnTo>
                <a:lnTo>
                  <a:pt x="14" y="132"/>
                </a:lnTo>
                <a:lnTo>
                  <a:pt x="6" y="118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4" y="38"/>
                </a:lnTo>
                <a:lnTo>
                  <a:pt x="24" y="26"/>
                </a:lnTo>
                <a:lnTo>
                  <a:pt x="36" y="14"/>
                </a:lnTo>
                <a:lnTo>
                  <a:pt x="50" y="8"/>
                </a:lnTo>
                <a:lnTo>
                  <a:pt x="66" y="2"/>
                </a:lnTo>
                <a:lnTo>
                  <a:pt x="84" y="0"/>
                </a:lnTo>
                <a:lnTo>
                  <a:pt x="100" y="2"/>
                </a:lnTo>
                <a:lnTo>
                  <a:pt x="116" y="8"/>
                </a:lnTo>
                <a:lnTo>
                  <a:pt x="130" y="14"/>
                </a:lnTo>
                <a:lnTo>
                  <a:pt x="142" y="26"/>
                </a:lnTo>
                <a:lnTo>
                  <a:pt x="154" y="38"/>
                </a:lnTo>
                <a:lnTo>
                  <a:pt x="160" y="52"/>
                </a:lnTo>
                <a:lnTo>
                  <a:pt x="166" y="68"/>
                </a:lnTo>
                <a:lnTo>
                  <a:pt x="168" y="84"/>
                </a:lnTo>
                <a:close/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8" name="Freeform 38"/>
          <p:cNvSpPr>
            <a:spLocks/>
          </p:cNvSpPr>
          <p:nvPr/>
        </p:nvSpPr>
        <p:spPr bwMode="auto">
          <a:xfrm>
            <a:off x="1155700" y="5399088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2" y="116"/>
              </a:cxn>
              <a:cxn ang="0">
                <a:pos x="154" y="132"/>
              </a:cxn>
              <a:cxn ang="0">
                <a:pos x="144" y="144"/>
              </a:cxn>
              <a:cxn ang="0">
                <a:pos x="132" y="154"/>
              </a:cxn>
              <a:cxn ang="0">
                <a:pos x="118" y="162"/>
              </a:cxn>
              <a:cxn ang="0">
                <a:pos x="102" y="166"/>
              </a:cxn>
              <a:cxn ang="0">
                <a:pos x="84" y="168"/>
              </a:cxn>
              <a:cxn ang="0">
                <a:pos x="68" y="166"/>
              </a:cxn>
              <a:cxn ang="0">
                <a:pos x="52" y="162"/>
              </a:cxn>
              <a:cxn ang="0">
                <a:pos x="38" y="154"/>
              </a:cxn>
              <a:cxn ang="0">
                <a:pos x="26" y="144"/>
              </a:cxn>
              <a:cxn ang="0">
                <a:pos x="16" y="132"/>
              </a:cxn>
              <a:cxn ang="0">
                <a:pos x="8" y="116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8" y="52"/>
              </a:cxn>
              <a:cxn ang="0">
                <a:pos x="16" y="38"/>
              </a:cxn>
              <a:cxn ang="0">
                <a:pos x="26" y="26"/>
              </a:cxn>
              <a:cxn ang="0">
                <a:pos x="38" y="14"/>
              </a:cxn>
              <a:cxn ang="0">
                <a:pos x="52" y="8"/>
              </a:cxn>
              <a:cxn ang="0">
                <a:pos x="68" y="2"/>
              </a:cxn>
              <a:cxn ang="0">
                <a:pos x="84" y="0"/>
              </a:cxn>
              <a:cxn ang="0">
                <a:pos x="102" y="2"/>
              </a:cxn>
              <a:cxn ang="0">
                <a:pos x="118" y="8"/>
              </a:cxn>
              <a:cxn ang="0">
                <a:pos x="132" y="14"/>
              </a:cxn>
              <a:cxn ang="0">
                <a:pos x="144" y="26"/>
              </a:cxn>
              <a:cxn ang="0">
                <a:pos x="154" y="38"/>
              </a:cxn>
              <a:cxn ang="0">
                <a:pos x="162" y="52"/>
              </a:cxn>
              <a:cxn ang="0">
                <a:pos x="166" y="68"/>
              </a:cxn>
              <a:cxn ang="0">
                <a:pos x="166" y="84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2" y="116"/>
                </a:lnTo>
                <a:lnTo>
                  <a:pt x="154" y="132"/>
                </a:lnTo>
                <a:lnTo>
                  <a:pt x="144" y="144"/>
                </a:lnTo>
                <a:lnTo>
                  <a:pt x="132" y="154"/>
                </a:lnTo>
                <a:lnTo>
                  <a:pt x="118" y="162"/>
                </a:lnTo>
                <a:lnTo>
                  <a:pt x="102" y="166"/>
                </a:lnTo>
                <a:lnTo>
                  <a:pt x="84" y="168"/>
                </a:lnTo>
                <a:lnTo>
                  <a:pt x="68" y="166"/>
                </a:lnTo>
                <a:lnTo>
                  <a:pt x="52" y="162"/>
                </a:lnTo>
                <a:lnTo>
                  <a:pt x="38" y="154"/>
                </a:lnTo>
                <a:lnTo>
                  <a:pt x="26" y="144"/>
                </a:lnTo>
                <a:lnTo>
                  <a:pt x="16" y="132"/>
                </a:lnTo>
                <a:lnTo>
                  <a:pt x="8" y="116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8" y="52"/>
                </a:lnTo>
                <a:lnTo>
                  <a:pt x="16" y="38"/>
                </a:lnTo>
                <a:lnTo>
                  <a:pt x="26" y="26"/>
                </a:lnTo>
                <a:lnTo>
                  <a:pt x="38" y="14"/>
                </a:lnTo>
                <a:lnTo>
                  <a:pt x="52" y="8"/>
                </a:lnTo>
                <a:lnTo>
                  <a:pt x="68" y="2"/>
                </a:lnTo>
                <a:lnTo>
                  <a:pt x="84" y="0"/>
                </a:lnTo>
                <a:lnTo>
                  <a:pt x="102" y="2"/>
                </a:lnTo>
                <a:lnTo>
                  <a:pt x="118" y="8"/>
                </a:lnTo>
                <a:lnTo>
                  <a:pt x="132" y="14"/>
                </a:lnTo>
                <a:lnTo>
                  <a:pt x="144" y="26"/>
                </a:lnTo>
                <a:lnTo>
                  <a:pt x="154" y="38"/>
                </a:lnTo>
                <a:lnTo>
                  <a:pt x="162" y="52"/>
                </a:lnTo>
                <a:lnTo>
                  <a:pt x="166" y="68"/>
                </a:lnTo>
                <a:lnTo>
                  <a:pt x="166" y="84"/>
                </a:lnTo>
                <a:lnTo>
                  <a:pt x="168" y="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9" name="Freeform 39"/>
          <p:cNvSpPr>
            <a:spLocks/>
          </p:cNvSpPr>
          <p:nvPr/>
        </p:nvSpPr>
        <p:spPr bwMode="auto">
          <a:xfrm>
            <a:off x="1162050" y="5405438"/>
            <a:ext cx="266700" cy="266700"/>
          </a:xfrm>
          <a:custGeom>
            <a:avLst/>
            <a:gdLst/>
            <a:ahLst/>
            <a:cxnLst>
              <a:cxn ang="0">
                <a:pos x="168" y="84"/>
              </a:cxn>
              <a:cxn ang="0">
                <a:pos x="166" y="102"/>
              </a:cxn>
              <a:cxn ang="0">
                <a:pos x="162" y="116"/>
              </a:cxn>
              <a:cxn ang="0">
                <a:pos x="154" y="132"/>
              </a:cxn>
              <a:cxn ang="0">
                <a:pos x="144" y="144"/>
              </a:cxn>
              <a:cxn ang="0">
                <a:pos x="132" y="154"/>
              </a:cxn>
              <a:cxn ang="0">
                <a:pos x="118" y="162"/>
              </a:cxn>
              <a:cxn ang="0">
                <a:pos x="102" y="166"/>
              </a:cxn>
              <a:cxn ang="0">
                <a:pos x="84" y="168"/>
              </a:cxn>
              <a:cxn ang="0">
                <a:pos x="68" y="166"/>
              </a:cxn>
              <a:cxn ang="0">
                <a:pos x="52" y="162"/>
              </a:cxn>
              <a:cxn ang="0">
                <a:pos x="38" y="154"/>
              </a:cxn>
              <a:cxn ang="0">
                <a:pos x="26" y="144"/>
              </a:cxn>
              <a:cxn ang="0">
                <a:pos x="16" y="132"/>
              </a:cxn>
              <a:cxn ang="0">
                <a:pos x="8" y="116"/>
              </a:cxn>
              <a:cxn ang="0">
                <a:pos x="2" y="102"/>
              </a:cxn>
              <a:cxn ang="0">
                <a:pos x="0" y="84"/>
              </a:cxn>
              <a:cxn ang="0">
                <a:pos x="2" y="68"/>
              </a:cxn>
              <a:cxn ang="0">
                <a:pos x="8" y="52"/>
              </a:cxn>
              <a:cxn ang="0">
                <a:pos x="16" y="38"/>
              </a:cxn>
              <a:cxn ang="0">
                <a:pos x="26" y="26"/>
              </a:cxn>
              <a:cxn ang="0">
                <a:pos x="38" y="14"/>
              </a:cxn>
              <a:cxn ang="0">
                <a:pos x="52" y="8"/>
              </a:cxn>
              <a:cxn ang="0">
                <a:pos x="68" y="2"/>
              </a:cxn>
              <a:cxn ang="0">
                <a:pos x="84" y="0"/>
              </a:cxn>
              <a:cxn ang="0">
                <a:pos x="102" y="2"/>
              </a:cxn>
              <a:cxn ang="0">
                <a:pos x="118" y="8"/>
              </a:cxn>
              <a:cxn ang="0">
                <a:pos x="132" y="14"/>
              </a:cxn>
              <a:cxn ang="0">
                <a:pos x="144" y="26"/>
              </a:cxn>
              <a:cxn ang="0">
                <a:pos x="154" y="38"/>
              </a:cxn>
              <a:cxn ang="0">
                <a:pos x="162" y="52"/>
              </a:cxn>
              <a:cxn ang="0">
                <a:pos x="166" y="68"/>
              </a:cxn>
              <a:cxn ang="0">
                <a:pos x="168" y="84"/>
              </a:cxn>
            </a:cxnLst>
            <a:rect l="0" t="0" r="r" b="b"/>
            <a:pathLst>
              <a:path w="168" h="168">
                <a:moveTo>
                  <a:pt x="168" y="84"/>
                </a:moveTo>
                <a:lnTo>
                  <a:pt x="166" y="102"/>
                </a:lnTo>
                <a:lnTo>
                  <a:pt x="162" y="116"/>
                </a:lnTo>
                <a:lnTo>
                  <a:pt x="154" y="132"/>
                </a:lnTo>
                <a:lnTo>
                  <a:pt x="144" y="144"/>
                </a:lnTo>
                <a:lnTo>
                  <a:pt x="132" y="154"/>
                </a:lnTo>
                <a:lnTo>
                  <a:pt x="118" y="162"/>
                </a:lnTo>
                <a:lnTo>
                  <a:pt x="102" y="166"/>
                </a:lnTo>
                <a:lnTo>
                  <a:pt x="84" y="168"/>
                </a:lnTo>
                <a:lnTo>
                  <a:pt x="68" y="166"/>
                </a:lnTo>
                <a:lnTo>
                  <a:pt x="52" y="162"/>
                </a:lnTo>
                <a:lnTo>
                  <a:pt x="38" y="154"/>
                </a:lnTo>
                <a:lnTo>
                  <a:pt x="26" y="144"/>
                </a:lnTo>
                <a:lnTo>
                  <a:pt x="16" y="132"/>
                </a:lnTo>
                <a:lnTo>
                  <a:pt x="8" y="116"/>
                </a:lnTo>
                <a:lnTo>
                  <a:pt x="2" y="102"/>
                </a:lnTo>
                <a:lnTo>
                  <a:pt x="0" y="84"/>
                </a:lnTo>
                <a:lnTo>
                  <a:pt x="2" y="68"/>
                </a:lnTo>
                <a:lnTo>
                  <a:pt x="8" y="52"/>
                </a:lnTo>
                <a:lnTo>
                  <a:pt x="16" y="38"/>
                </a:lnTo>
                <a:lnTo>
                  <a:pt x="26" y="26"/>
                </a:lnTo>
                <a:lnTo>
                  <a:pt x="38" y="14"/>
                </a:lnTo>
                <a:lnTo>
                  <a:pt x="52" y="8"/>
                </a:lnTo>
                <a:lnTo>
                  <a:pt x="68" y="2"/>
                </a:lnTo>
                <a:lnTo>
                  <a:pt x="84" y="0"/>
                </a:lnTo>
                <a:lnTo>
                  <a:pt x="102" y="2"/>
                </a:lnTo>
                <a:lnTo>
                  <a:pt x="118" y="8"/>
                </a:lnTo>
                <a:lnTo>
                  <a:pt x="132" y="14"/>
                </a:lnTo>
                <a:lnTo>
                  <a:pt x="144" y="26"/>
                </a:lnTo>
                <a:lnTo>
                  <a:pt x="154" y="38"/>
                </a:lnTo>
                <a:lnTo>
                  <a:pt x="162" y="52"/>
                </a:lnTo>
                <a:lnTo>
                  <a:pt x="166" y="68"/>
                </a:lnTo>
                <a:lnTo>
                  <a:pt x="168" y="84"/>
                </a:lnTo>
                <a:close/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600" name="Rectangle 40"/>
          <p:cNvSpPr>
            <a:spLocks noChangeArrowheads="1"/>
          </p:cNvSpPr>
          <p:nvPr/>
        </p:nvSpPr>
        <p:spPr bwMode="auto">
          <a:xfrm>
            <a:off x="6505575" y="1820863"/>
            <a:ext cx="1244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Spinal cord</a:t>
            </a:r>
            <a:endParaRPr lang="en-US" sz="1800" b="1">
              <a:latin typeface="Arial" charset="0"/>
            </a:endParaRPr>
          </a:p>
        </p:txBody>
      </p:sp>
      <p:sp>
        <p:nvSpPr>
          <p:cNvPr id="66601" name="Rectangle 41"/>
          <p:cNvSpPr>
            <a:spLocks noChangeArrowheads="1"/>
          </p:cNvSpPr>
          <p:nvPr/>
        </p:nvSpPr>
        <p:spPr bwMode="auto">
          <a:xfrm>
            <a:off x="5816600" y="1173163"/>
            <a:ext cx="2235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Dorsal root ganglion</a:t>
            </a:r>
            <a:endParaRPr lang="en-US" sz="1800" b="1">
              <a:latin typeface="Arial" charset="0"/>
            </a:endParaRPr>
          </a:p>
        </p:txBody>
      </p:sp>
      <p:sp>
        <p:nvSpPr>
          <p:cNvPr id="66602" name="Rectangle 42"/>
          <p:cNvSpPr>
            <a:spLocks noChangeArrowheads="1"/>
          </p:cNvSpPr>
          <p:nvPr/>
        </p:nvSpPr>
        <p:spPr bwMode="auto">
          <a:xfrm>
            <a:off x="5673725" y="3954463"/>
            <a:ext cx="2209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Autonomic ganglion</a:t>
            </a:r>
            <a:endParaRPr lang="en-US" sz="1800" b="1">
              <a:latin typeface="Arial" charset="0"/>
            </a:endParaRPr>
          </a:p>
        </p:txBody>
      </p:sp>
      <p:sp>
        <p:nvSpPr>
          <p:cNvPr id="66603" name="Rectangle 43"/>
          <p:cNvSpPr>
            <a:spLocks noChangeArrowheads="1"/>
          </p:cNvSpPr>
          <p:nvPr/>
        </p:nvSpPr>
        <p:spPr bwMode="auto">
          <a:xfrm>
            <a:off x="2368550" y="474663"/>
            <a:ext cx="965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66604" name="Rectangle 44"/>
          <p:cNvSpPr>
            <a:spLocks noChangeArrowheads="1"/>
          </p:cNvSpPr>
          <p:nvPr/>
        </p:nvSpPr>
        <p:spPr bwMode="auto">
          <a:xfrm>
            <a:off x="2301875" y="6119813"/>
            <a:ext cx="1092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Response</a:t>
            </a:r>
            <a:endParaRPr lang="en-US" sz="1800" b="1">
              <a:latin typeface="Arial" charset="0"/>
            </a:endParaRPr>
          </a:p>
        </p:txBody>
      </p:sp>
      <p:sp>
        <p:nvSpPr>
          <p:cNvPr id="66605" name="Rectangle 45"/>
          <p:cNvSpPr>
            <a:spLocks noChangeArrowheads="1"/>
          </p:cNvSpPr>
          <p:nvPr/>
        </p:nvSpPr>
        <p:spPr bwMode="auto">
          <a:xfrm>
            <a:off x="1185863" y="185102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     Visceral sensory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66606" name="Rectangle 46"/>
          <p:cNvSpPr>
            <a:spLocks noChangeArrowheads="1"/>
          </p:cNvSpPr>
          <p:nvPr/>
        </p:nvSpPr>
        <p:spPr bwMode="auto">
          <a:xfrm>
            <a:off x="1204913" y="2482850"/>
            <a:ext cx="26670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     Integration center</a:t>
            </a:r>
          </a:p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• 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May be preganglionic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  neuron (as shown)</a:t>
            </a:r>
          </a:p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• 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May be a dorsal horn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  interneuron</a:t>
            </a:r>
          </a:p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• 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May be within walls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  of gastrointestinal tract</a:t>
            </a:r>
            <a:endParaRPr lang="en-US" sz="1800" b="1">
              <a:latin typeface="Arial" charset="0"/>
            </a:endParaRPr>
          </a:p>
        </p:txBody>
      </p:sp>
      <p:sp>
        <p:nvSpPr>
          <p:cNvPr id="66607" name="Rectangle 47"/>
          <p:cNvSpPr>
            <a:spLocks noChangeArrowheads="1"/>
          </p:cNvSpPr>
          <p:nvPr/>
        </p:nvSpPr>
        <p:spPr bwMode="auto">
          <a:xfrm>
            <a:off x="1185863" y="1270000"/>
            <a:ext cx="2197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     Sensory receptor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in viscera</a:t>
            </a:r>
            <a:endParaRPr lang="en-US" sz="1800" b="1">
              <a:latin typeface="Arial" charset="0"/>
            </a:endParaRPr>
          </a:p>
        </p:txBody>
      </p:sp>
      <p:sp>
        <p:nvSpPr>
          <p:cNvPr id="66608" name="Rectangle 48"/>
          <p:cNvSpPr>
            <a:spLocks noChangeArrowheads="1"/>
          </p:cNvSpPr>
          <p:nvPr/>
        </p:nvSpPr>
        <p:spPr bwMode="auto">
          <a:xfrm>
            <a:off x="1223963" y="1884363"/>
            <a:ext cx="1349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2</a:t>
            </a:r>
            <a:endParaRPr lang="en-US" sz="1800">
              <a:latin typeface="Arial" charset="0"/>
            </a:endParaRPr>
          </a:p>
        </p:txBody>
      </p:sp>
      <p:sp>
        <p:nvSpPr>
          <p:cNvPr id="66609" name="Rectangle 49"/>
          <p:cNvSpPr>
            <a:spLocks noChangeArrowheads="1"/>
          </p:cNvSpPr>
          <p:nvPr/>
        </p:nvSpPr>
        <p:spPr bwMode="auto">
          <a:xfrm>
            <a:off x="1227138" y="2493963"/>
            <a:ext cx="1349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66610" name="Rectangle 50"/>
          <p:cNvSpPr>
            <a:spLocks noChangeArrowheads="1"/>
          </p:cNvSpPr>
          <p:nvPr/>
        </p:nvSpPr>
        <p:spPr bwMode="auto">
          <a:xfrm>
            <a:off x="1201738" y="1271588"/>
            <a:ext cx="1349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66611" name="Rectangle 51"/>
          <p:cNvSpPr>
            <a:spLocks noChangeArrowheads="1"/>
          </p:cNvSpPr>
          <p:nvPr/>
        </p:nvSpPr>
        <p:spPr bwMode="auto">
          <a:xfrm>
            <a:off x="1225550" y="5414963"/>
            <a:ext cx="1349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5</a:t>
            </a:r>
            <a:endParaRPr lang="en-US" sz="1800">
              <a:latin typeface="Arial" charset="0"/>
            </a:endParaRPr>
          </a:p>
        </p:txBody>
      </p:sp>
      <p:sp>
        <p:nvSpPr>
          <p:cNvPr id="66612" name="Rectangle 52"/>
          <p:cNvSpPr>
            <a:spLocks noChangeArrowheads="1"/>
          </p:cNvSpPr>
          <p:nvPr/>
        </p:nvSpPr>
        <p:spPr bwMode="auto">
          <a:xfrm>
            <a:off x="1476375" y="5391150"/>
            <a:ext cx="1778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Visceral effector</a:t>
            </a:r>
            <a:endParaRPr lang="en-US" sz="1800" b="1">
              <a:latin typeface="Arial" charset="0"/>
            </a:endParaRPr>
          </a:p>
        </p:txBody>
      </p:sp>
      <p:sp>
        <p:nvSpPr>
          <p:cNvPr id="66613" name="Rectangle 53"/>
          <p:cNvSpPr>
            <a:spLocks noChangeArrowheads="1"/>
          </p:cNvSpPr>
          <p:nvPr/>
        </p:nvSpPr>
        <p:spPr bwMode="auto">
          <a:xfrm>
            <a:off x="1198563" y="4310063"/>
            <a:ext cx="24923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     Efferent pathway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charset="0"/>
              </a:rPr>
              <a:t>(two-neuron chain)</a:t>
            </a:r>
          </a:p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• 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Preganglionic neuron</a:t>
            </a:r>
          </a:p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• 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Ganglionic neuron</a:t>
            </a:r>
            <a:endParaRPr lang="en-US" sz="1800" b="1">
              <a:latin typeface="Arial" charset="0"/>
            </a:endParaRPr>
          </a:p>
        </p:txBody>
      </p:sp>
      <p:sp>
        <p:nvSpPr>
          <p:cNvPr id="66614" name="Rectangle 54"/>
          <p:cNvSpPr>
            <a:spLocks noChangeArrowheads="1"/>
          </p:cNvSpPr>
          <p:nvPr/>
        </p:nvSpPr>
        <p:spPr bwMode="auto">
          <a:xfrm>
            <a:off x="1222375" y="4322763"/>
            <a:ext cx="1349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4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Referred Pain</a:t>
            </a:r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Visceral pain afferents travel along the same pathway as somatic pain fibers</a:t>
            </a:r>
          </a:p>
          <a:p>
            <a:r>
              <a:rPr lang="en-US"/>
              <a:t>Pain stimuli arising in the viscera are perceived as somatic in origin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14.8</a:t>
            </a:r>
          </a:p>
        </p:txBody>
      </p:sp>
      <p:pic>
        <p:nvPicPr>
          <p:cNvPr id="67593" name="Picture 9" descr="figure_14_08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42925"/>
            <a:ext cx="8229600" cy="5886450"/>
          </a:xfrm>
          <a:prstGeom prst="rect">
            <a:avLst/>
          </a:prstGeom>
          <a:noFill/>
        </p:spPr>
      </p:pic>
      <p:sp>
        <p:nvSpPr>
          <p:cNvPr id="67594" name="Freeform 10"/>
          <p:cNvSpPr>
            <a:spLocks/>
          </p:cNvSpPr>
          <p:nvPr/>
        </p:nvSpPr>
        <p:spPr bwMode="auto">
          <a:xfrm>
            <a:off x="4273550" y="1804988"/>
            <a:ext cx="1727200" cy="184150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938" y="0"/>
              </a:cxn>
              <a:cxn ang="0">
                <a:pos x="1088" y="0"/>
              </a:cxn>
            </a:cxnLst>
            <a:rect l="0" t="0" r="r" b="b"/>
            <a:pathLst>
              <a:path w="1088" h="116">
                <a:moveTo>
                  <a:pt x="0" y="116"/>
                </a:moveTo>
                <a:lnTo>
                  <a:pt x="938" y="0"/>
                </a:lnTo>
                <a:lnTo>
                  <a:pt x="108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5" name="Freeform 11"/>
          <p:cNvSpPr>
            <a:spLocks/>
          </p:cNvSpPr>
          <p:nvPr/>
        </p:nvSpPr>
        <p:spPr bwMode="auto">
          <a:xfrm>
            <a:off x="3975100" y="5100638"/>
            <a:ext cx="2025650" cy="368300"/>
          </a:xfrm>
          <a:custGeom>
            <a:avLst/>
            <a:gdLst/>
            <a:ahLst/>
            <a:cxnLst>
              <a:cxn ang="0">
                <a:pos x="1276" y="232"/>
              </a:cxn>
              <a:cxn ang="0">
                <a:pos x="0" y="232"/>
              </a:cxn>
              <a:cxn ang="0">
                <a:pos x="0" y="0"/>
              </a:cxn>
            </a:cxnLst>
            <a:rect l="0" t="0" r="r" b="b"/>
            <a:pathLst>
              <a:path w="1276" h="232">
                <a:moveTo>
                  <a:pt x="1276" y="232"/>
                </a:moveTo>
                <a:lnTo>
                  <a:pt x="0" y="23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>
            <a:off x="4822825" y="4621213"/>
            <a:ext cx="11779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7" name="Line 13"/>
          <p:cNvSpPr>
            <a:spLocks noChangeShapeType="1"/>
          </p:cNvSpPr>
          <p:nvPr/>
        </p:nvSpPr>
        <p:spPr bwMode="auto">
          <a:xfrm>
            <a:off x="4257675" y="4370388"/>
            <a:ext cx="17430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8" name="Freeform 14"/>
          <p:cNvSpPr>
            <a:spLocks/>
          </p:cNvSpPr>
          <p:nvPr/>
        </p:nvSpPr>
        <p:spPr bwMode="auto">
          <a:xfrm>
            <a:off x="3984625" y="4049713"/>
            <a:ext cx="2016125" cy="66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2" y="42"/>
              </a:cxn>
              <a:cxn ang="0">
                <a:pos x="1270" y="42"/>
              </a:cxn>
            </a:cxnLst>
            <a:rect l="0" t="0" r="r" b="b"/>
            <a:pathLst>
              <a:path w="1270" h="42">
                <a:moveTo>
                  <a:pt x="0" y="0"/>
                </a:moveTo>
                <a:lnTo>
                  <a:pt x="102" y="42"/>
                </a:lnTo>
                <a:lnTo>
                  <a:pt x="1270" y="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9" name="Freeform 15"/>
          <p:cNvSpPr>
            <a:spLocks/>
          </p:cNvSpPr>
          <p:nvPr/>
        </p:nvSpPr>
        <p:spPr bwMode="auto">
          <a:xfrm>
            <a:off x="4171950" y="3808413"/>
            <a:ext cx="1828800" cy="69850"/>
          </a:xfrm>
          <a:custGeom>
            <a:avLst/>
            <a:gdLst/>
            <a:ahLst/>
            <a:cxnLst>
              <a:cxn ang="0">
                <a:pos x="0" y="44"/>
              </a:cxn>
              <a:cxn ang="0">
                <a:pos x="976" y="0"/>
              </a:cxn>
              <a:cxn ang="0">
                <a:pos x="1152" y="0"/>
              </a:cxn>
            </a:cxnLst>
            <a:rect l="0" t="0" r="r" b="b"/>
            <a:pathLst>
              <a:path w="1152" h="44">
                <a:moveTo>
                  <a:pt x="0" y="44"/>
                </a:moveTo>
                <a:lnTo>
                  <a:pt x="976" y="0"/>
                </a:lnTo>
                <a:lnTo>
                  <a:pt x="1152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0" name="Freeform 16"/>
          <p:cNvSpPr>
            <a:spLocks/>
          </p:cNvSpPr>
          <p:nvPr/>
        </p:nvSpPr>
        <p:spPr bwMode="auto">
          <a:xfrm>
            <a:off x="4264025" y="3309938"/>
            <a:ext cx="173672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56" y="0"/>
              </a:cxn>
              <a:cxn ang="0">
                <a:pos x="1094" y="0"/>
              </a:cxn>
            </a:cxnLst>
            <a:rect l="0" t="0" r="r" b="b"/>
            <a:pathLst>
              <a:path w="1094">
                <a:moveTo>
                  <a:pt x="0" y="0"/>
                </a:moveTo>
                <a:lnTo>
                  <a:pt x="1056" y="0"/>
                </a:lnTo>
                <a:lnTo>
                  <a:pt x="109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1" name="Freeform 17"/>
          <p:cNvSpPr>
            <a:spLocks/>
          </p:cNvSpPr>
          <p:nvPr/>
        </p:nvSpPr>
        <p:spPr bwMode="auto">
          <a:xfrm>
            <a:off x="4384675" y="3538538"/>
            <a:ext cx="16160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80" y="0"/>
              </a:cxn>
              <a:cxn ang="0">
                <a:pos x="1018" y="0"/>
              </a:cxn>
            </a:cxnLst>
            <a:rect l="0" t="0" r="r" b="b"/>
            <a:pathLst>
              <a:path w="1018">
                <a:moveTo>
                  <a:pt x="0" y="0"/>
                </a:moveTo>
                <a:lnTo>
                  <a:pt x="980" y="0"/>
                </a:lnTo>
                <a:lnTo>
                  <a:pt x="101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2" name="Line 18"/>
          <p:cNvSpPr>
            <a:spLocks noChangeShapeType="1"/>
          </p:cNvSpPr>
          <p:nvPr/>
        </p:nvSpPr>
        <p:spPr bwMode="auto">
          <a:xfrm flipH="1">
            <a:off x="4057650" y="3008313"/>
            <a:ext cx="1943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3" name="Freeform 19"/>
          <p:cNvSpPr>
            <a:spLocks/>
          </p:cNvSpPr>
          <p:nvPr/>
        </p:nvSpPr>
        <p:spPr bwMode="auto">
          <a:xfrm>
            <a:off x="3825875" y="2132013"/>
            <a:ext cx="2174875" cy="13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10" y="84"/>
              </a:cxn>
              <a:cxn ang="0">
                <a:pos x="1370" y="84"/>
              </a:cxn>
            </a:cxnLst>
            <a:rect l="0" t="0" r="r" b="b"/>
            <a:pathLst>
              <a:path w="1370" h="84">
                <a:moveTo>
                  <a:pt x="0" y="0"/>
                </a:moveTo>
                <a:lnTo>
                  <a:pt x="1310" y="84"/>
                </a:lnTo>
                <a:lnTo>
                  <a:pt x="1370" y="8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4" name="Line 20"/>
          <p:cNvSpPr>
            <a:spLocks noChangeShapeType="1"/>
          </p:cNvSpPr>
          <p:nvPr/>
        </p:nvSpPr>
        <p:spPr bwMode="auto">
          <a:xfrm>
            <a:off x="4746625" y="2652713"/>
            <a:ext cx="12541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5" name="Line 21"/>
          <p:cNvSpPr>
            <a:spLocks noChangeShapeType="1"/>
          </p:cNvSpPr>
          <p:nvPr/>
        </p:nvSpPr>
        <p:spPr bwMode="auto">
          <a:xfrm flipV="1">
            <a:off x="3022600" y="2386013"/>
            <a:ext cx="225425" cy="3810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6" name="Line 22"/>
          <p:cNvSpPr>
            <a:spLocks noChangeShapeType="1"/>
          </p:cNvSpPr>
          <p:nvPr/>
        </p:nvSpPr>
        <p:spPr bwMode="auto">
          <a:xfrm flipH="1">
            <a:off x="4194175" y="4916488"/>
            <a:ext cx="18065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7" name="Freeform 23"/>
          <p:cNvSpPr>
            <a:spLocks/>
          </p:cNvSpPr>
          <p:nvPr/>
        </p:nvSpPr>
        <p:spPr bwMode="auto">
          <a:xfrm>
            <a:off x="2784475" y="2767013"/>
            <a:ext cx="1022350" cy="1003300"/>
          </a:xfrm>
          <a:custGeom>
            <a:avLst/>
            <a:gdLst/>
            <a:ahLst/>
            <a:cxnLst>
              <a:cxn ang="0">
                <a:pos x="644" y="632"/>
              </a:cxn>
              <a:cxn ang="0">
                <a:pos x="150" y="0"/>
              </a:cxn>
              <a:cxn ang="0">
                <a:pos x="0" y="0"/>
              </a:cxn>
            </a:cxnLst>
            <a:rect l="0" t="0" r="r" b="b"/>
            <a:pathLst>
              <a:path w="644" h="632">
                <a:moveTo>
                  <a:pt x="644" y="632"/>
                </a:move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8" name="Freeform 24"/>
          <p:cNvSpPr>
            <a:spLocks/>
          </p:cNvSpPr>
          <p:nvPr/>
        </p:nvSpPr>
        <p:spPr bwMode="auto">
          <a:xfrm>
            <a:off x="2578100" y="3170238"/>
            <a:ext cx="1276350" cy="1016000"/>
          </a:xfrm>
          <a:custGeom>
            <a:avLst/>
            <a:gdLst/>
            <a:ahLst/>
            <a:cxnLst>
              <a:cxn ang="0">
                <a:pos x="804" y="640"/>
              </a:cxn>
              <a:cxn ang="0">
                <a:pos x="198" y="0"/>
              </a:cxn>
              <a:cxn ang="0">
                <a:pos x="0" y="0"/>
              </a:cxn>
            </a:cxnLst>
            <a:rect l="0" t="0" r="r" b="b"/>
            <a:pathLst>
              <a:path w="804" h="640">
                <a:moveTo>
                  <a:pt x="804" y="640"/>
                </a:moveTo>
                <a:lnTo>
                  <a:pt x="198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9" name="Line 25"/>
          <p:cNvSpPr>
            <a:spLocks noChangeShapeType="1"/>
          </p:cNvSpPr>
          <p:nvPr/>
        </p:nvSpPr>
        <p:spPr bwMode="auto">
          <a:xfrm flipV="1">
            <a:off x="4470400" y="5100638"/>
            <a:ext cx="1588" cy="36830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0" name="Line 26"/>
          <p:cNvSpPr>
            <a:spLocks noChangeShapeType="1"/>
          </p:cNvSpPr>
          <p:nvPr/>
        </p:nvSpPr>
        <p:spPr bwMode="auto">
          <a:xfrm flipH="1" flipV="1">
            <a:off x="4416425" y="4027488"/>
            <a:ext cx="158750" cy="889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1" name="Freeform 27"/>
          <p:cNvSpPr>
            <a:spLocks/>
          </p:cNvSpPr>
          <p:nvPr/>
        </p:nvSpPr>
        <p:spPr bwMode="auto">
          <a:xfrm>
            <a:off x="4467225" y="1420813"/>
            <a:ext cx="1533525" cy="149225"/>
          </a:xfrm>
          <a:custGeom>
            <a:avLst/>
            <a:gdLst/>
            <a:ahLst/>
            <a:cxnLst>
              <a:cxn ang="0">
                <a:pos x="966" y="0"/>
              </a:cxn>
              <a:cxn ang="0">
                <a:pos x="512" y="0"/>
              </a:cxn>
              <a:cxn ang="0">
                <a:pos x="0" y="94"/>
              </a:cxn>
            </a:cxnLst>
            <a:rect l="0" t="0" r="r" b="b"/>
            <a:pathLst>
              <a:path w="966" h="94">
                <a:moveTo>
                  <a:pt x="966" y="0"/>
                </a:moveTo>
                <a:lnTo>
                  <a:pt x="512" y="0"/>
                </a:lnTo>
                <a:lnTo>
                  <a:pt x="0" y="9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2" name="Rectangle 28"/>
          <p:cNvSpPr>
            <a:spLocks noChangeArrowheads="1"/>
          </p:cNvSpPr>
          <p:nvPr/>
        </p:nvSpPr>
        <p:spPr bwMode="auto">
          <a:xfrm>
            <a:off x="6026150" y="1284288"/>
            <a:ext cx="58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67613" name="Rectangle 29"/>
          <p:cNvSpPr>
            <a:spLocks noChangeArrowheads="1"/>
          </p:cNvSpPr>
          <p:nvPr/>
        </p:nvSpPr>
        <p:spPr bwMode="auto">
          <a:xfrm>
            <a:off x="6026150" y="1649413"/>
            <a:ext cx="1168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Lungs and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diaphragm</a:t>
            </a:r>
            <a:endParaRPr lang="en-US" sz="1800" b="1">
              <a:latin typeface="Arial" charset="0"/>
            </a:endParaRPr>
          </a:p>
        </p:txBody>
      </p:sp>
      <p:sp>
        <p:nvSpPr>
          <p:cNvPr id="67614" name="Rectangle 30"/>
          <p:cNvSpPr>
            <a:spLocks noChangeArrowheads="1"/>
          </p:cNvSpPr>
          <p:nvPr/>
        </p:nvSpPr>
        <p:spPr bwMode="auto">
          <a:xfrm>
            <a:off x="6026150" y="2116138"/>
            <a:ext cx="546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Liver</a:t>
            </a:r>
            <a:endParaRPr lang="en-US" sz="1800" b="1">
              <a:latin typeface="Arial" charset="0"/>
            </a:endParaRPr>
          </a:p>
        </p:txBody>
      </p:sp>
      <p:sp>
        <p:nvSpPr>
          <p:cNvPr id="67615" name="Rectangle 31"/>
          <p:cNvSpPr>
            <a:spLocks noChangeArrowheads="1"/>
          </p:cNvSpPr>
          <p:nvPr/>
        </p:nvSpPr>
        <p:spPr bwMode="auto">
          <a:xfrm>
            <a:off x="6029325" y="3173413"/>
            <a:ext cx="965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Stomach</a:t>
            </a:r>
            <a:endParaRPr lang="en-US" sz="1800" b="1">
              <a:latin typeface="Arial" charset="0"/>
            </a:endParaRPr>
          </a:p>
        </p:txBody>
      </p:sp>
      <p:sp>
        <p:nvSpPr>
          <p:cNvPr id="67616" name="Rectangle 32"/>
          <p:cNvSpPr>
            <a:spLocks noChangeArrowheads="1"/>
          </p:cNvSpPr>
          <p:nvPr/>
        </p:nvSpPr>
        <p:spPr bwMode="auto">
          <a:xfrm>
            <a:off x="6026150" y="448786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Kidneys</a:t>
            </a:r>
            <a:endParaRPr lang="en-US" sz="1800" b="1">
              <a:latin typeface="Arial" charset="0"/>
            </a:endParaRPr>
          </a:p>
        </p:txBody>
      </p:sp>
      <p:sp>
        <p:nvSpPr>
          <p:cNvPr id="67617" name="Rectangle 33"/>
          <p:cNvSpPr>
            <a:spLocks noChangeArrowheads="1"/>
          </p:cNvSpPr>
          <p:nvPr/>
        </p:nvSpPr>
        <p:spPr bwMode="auto">
          <a:xfrm>
            <a:off x="6032500" y="3989388"/>
            <a:ext cx="838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Ovaries</a:t>
            </a:r>
            <a:endParaRPr lang="en-US" sz="1800" b="1">
              <a:latin typeface="Arial" charset="0"/>
            </a:endParaRPr>
          </a:p>
        </p:txBody>
      </p:sp>
      <p:sp>
        <p:nvSpPr>
          <p:cNvPr id="67618" name="Rectangle 34"/>
          <p:cNvSpPr>
            <a:spLocks noChangeArrowheads="1"/>
          </p:cNvSpPr>
          <p:nvPr/>
        </p:nvSpPr>
        <p:spPr bwMode="auto">
          <a:xfrm>
            <a:off x="6029325" y="3681413"/>
            <a:ext cx="1612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Small intestine</a:t>
            </a:r>
            <a:endParaRPr lang="en-US" sz="1800" b="1">
              <a:latin typeface="Arial" charset="0"/>
            </a:endParaRPr>
          </a:p>
        </p:txBody>
      </p:sp>
      <p:sp>
        <p:nvSpPr>
          <p:cNvPr id="67619" name="Rectangle 35"/>
          <p:cNvSpPr>
            <a:spLocks noChangeArrowheads="1"/>
          </p:cNvSpPr>
          <p:nvPr/>
        </p:nvSpPr>
        <p:spPr bwMode="auto">
          <a:xfrm>
            <a:off x="6026150" y="5335588"/>
            <a:ext cx="80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Ureters</a:t>
            </a:r>
            <a:endParaRPr lang="en-US" sz="1800" b="1">
              <a:latin typeface="Arial" charset="0"/>
            </a:endParaRPr>
          </a:p>
        </p:txBody>
      </p:sp>
      <p:sp>
        <p:nvSpPr>
          <p:cNvPr id="67620" name="Rectangle 36"/>
          <p:cNvSpPr>
            <a:spLocks noChangeArrowheads="1"/>
          </p:cNvSpPr>
          <p:nvPr/>
        </p:nvSpPr>
        <p:spPr bwMode="auto">
          <a:xfrm>
            <a:off x="6026150" y="4783138"/>
            <a:ext cx="825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Urinary</a:t>
            </a:r>
          </a:p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bladder</a:t>
            </a:r>
          </a:p>
        </p:txBody>
      </p:sp>
      <p:sp>
        <p:nvSpPr>
          <p:cNvPr id="67621" name="Rectangle 37"/>
          <p:cNvSpPr>
            <a:spLocks noChangeArrowheads="1"/>
          </p:cNvSpPr>
          <p:nvPr/>
        </p:nvSpPr>
        <p:spPr bwMode="auto">
          <a:xfrm>
            <a:off x="6032500" y="4227513"/>
            <a:ext cx="647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Colon</a:t>
            </a:r>
            <a:endParaRPr lang="en-US" sz="1800" b="1">
              <a:latin typeface="Arial" charset="0"/>
            </a:endParaRPr>
          </a:p>
        </p:txBody>
      </p:sp>
      <p:sp>
        <p:nvSpPr>
          <p:cNvPr id="67622" name="Rectangle 38"/>
          <p:cNvSpPr>
            <a:spLocks noChangeArrowheads="1"/>
          </p:cNvSpPr>
          <p:nvPr/>
        </p:nvSpPr>
        <p:spPr bwMode="auto">
          <a:xfrm>
            <a:off x="6026150" y="3398838"/>
            <a:ext cx="101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Pancreas</a:t>
            </a:r>
            <a:endParaRPr lang="en-US" sz="1800" b="1">
              <a:latin typeface="Arial" charset="0"/>
            </a:endParaRPr>
          </a:p>
        </p:txBody>
      </p:sp>
      <p:sp>
        <p:nvSpPr>
          <p:cNvPr id="67623" name="Rectangle 39"/>
          <p:cNvSpPr>
            <a:spLocks noChangeArrowheads="1"/>
          </p:cNvSpPr>
          <p:nvPr/>
        </p:nvSpPr>
        <p:spPr bwMode="auto">
          <a:xfrm>
            <a:off x="6026150" y="2874963"/>
            <a:ext cx="546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Liver</a:t>
            </a:r>
            <a:endParaRPr lang="en-US" sz="1800" b="1">
              <a:latin typeface="Arial" charset="0"/>
            </a:endParaRPr>
          </a:p>
        </p:txBody>
      </p:sp>
      <p:sp>
        <p:nvSpPr>
          <p:cNvPr id="67624" name="Rectangle 40"/>
          <p:cNvSpPr>
            <a:spLocks noChangeArrowheads="1"/>
          </p:cNvSpPr>
          <p:nvPr/>
        </p:nvSpPr>
        <p:spPr bwMode="auto">
          <a:xfrm>
            <a:off x="6026150" y="2519363"/>
            <a:ext cx="58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Heart</a:t>
            </a:r>
            <a:endParaRPr lang="en-US" sz="1800" b="1">
              <a:latin typeface="Arial" charset="0"/>
            </a:endParaRPr>
          </a:p>
        </p:txBody>
      </p:sp>
      <p:sp>
        <p:nvSpPr>
          <p:cNvPr id="67625" name="Rectangle 41"/>
          <p:cNvSpPr>
            <a:spLocks noChangeArrowheads="1"/>
          </p:cNvSpPr>
          <p:nvPr/>
        </p:nvSpPr>
        <p:spPr bwMode="auto">
          <a:xfrm>
            <a:off x="1498600" y="30210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Appendix</a:t>
            </a:r>
            <a:endParaRPr lang="en-US" sz="1800" b="1">
              <a:latin typeface="Arial" charset="0"/>
            </a:endParaRPr>
          </a:p>
        </p:txBody>
      </p:sp>
      <p:sp>
        <p:nvSpPr>
          <p:cNvPr id="67626" name="Rectangle 42"/>
          <p:cNvSpPr>
            <a:spLocks noChangeArrowheads="1"/>
          </p:cNvSpPr>
          <p:nvPr/>
        </p:nvSpPr>
        <p:spPr bwMode="auto">
          <a:xfrm>
            <a:off x="1498600" y="2617788"/>
            <a:ext cx="1257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charset="0"/>
              </a:rPr>
              <a:t>Gallbladder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Neurotransmitters </a:t>
            </a:r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5260975"/>
          </a:xfrm>
        </p:spPr>
        <p:txBody>
          <a:bodyPr/>
          <a:lstStyle/>
          <a:p>
            <a:r>
              <a:rPr lang="en-US" sz="2600" dirty="0"/>
              <a:t>Cholinergic fibers release the neurotransmitter ACh</a:t>
            </a:r>
          </a:p>
          <a:p>
            <a:pPr lvl="1"/>
            <a:r>
              <a:rPr lang="en-US" sz="2400" dirty="0"/>
              <a:t>All ANS preganglionic axons</a:t>
            </a:r>
          </a:p>
          <a:p>
            <a:pPr lvl="1"/>
            <a:r>
              <a:rPr lang="en-US" sz="2400" dirty="0"/>
              <a:t>All parasympathetic postganglionic axons</a:t>
            </a:r>
          </a:p>
          <a:p>
            <a:r>
              <a:rPr lang="en-US" sz="2600" dirty="0"/>
              <a:t>Adrenergic fibers release the neurotransmitter NE</a:t>
            </a:r>
          </a:p>
          <a:p>
            <a:pPr lvl="1"/>
            <a:r>
              <a:rPr lang="en-US" sz="2400" b="1" u="sng" dirty="0"/>
              <a:t>Most</a:t>
            </a:r>
            <a:r>
              <a:rPr lang="en-US" sz="2400" dirty="0"/>
              <a:t> sympathetic postganglionic axons</a:t>
            </a:r>
          </a:p>
          <a:p>
            <a:pPr lvl="1"/>
            <a:r>
              <a:rPr lang="en-US" sz="2400" dirty="0"/>
              <a:t>Exceptions: sympathetic postganglionic fibers secrete ACh at sweat glands and some blood vessels in skeletal </a:t>
            </a:r>
            <a:r>
              <a:rPr lang="en-US" sz="2400" dirty="0" smtClean="0"/>
              <a:t>muscles</a:t>
            </a:r>
          </a:p>
          <a:p>
            <a:pPr lvl="1"/>
            <a:r>
              <a:rPr lang="en-US" sz="2400" dirty="0" smtClean="0"/>
              <a:t>Cholinergic </a:t>
            </a:r>
            <a:r>
              <a:rPr lang="en-US" sz="2400" dirty="0" err="1" smtClean="0"/>
              <a:t>Adrenergics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97" name="Rectangle 41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14.2</a:t>
            </a:r>
          </a:p>
        </p:txBody>
      </p:sp>
      <p:pic>
        <p:nvPicPr>
          <p:cNvPr id="70752" name="Picture 96" descr="figure_14_02-jLE"/>
          <p:cNvPicPr>
            <a:picLocks noChangeAspect="1" noChangeArrowheads="1"/>
          </p:cNvPicPr>
          <p:nvPr/>
        </p:nvPicPr>
        <p:blipFill>
          <a:blip r:embed="rId2" cstate="print"/>
          <a:srcRect t="21674"/>
          <a:stretch>
            <a:fillRect/>
          </a:stretch>
        </p:blipFill>
        <p:spPr bwMode="auto">
          <a:xfrm>
            <a:off x="446088" y="1557338"/>
            <a:ext cx="8231187" cy="3700462"/>
          </a:xfrm>
          <a:prstGeom prst="rect">
            <a:avLst/>
          </a:prstGeom>
          <a:noFill/>
        </p:spPr>
      </p:pic>
      <p:sp>
        <p:nvSpPr>
          <p:cNvPr id="70753" name="Line 97"/>
          <p:cNvSpPr>
            <a:spLocks noChangeShapeType="1"/>
          </p:cNvSpPr>
          <p:nvPr/>
        </p:nvSpPr>
        <p:spPr bwMode="auto">
          <a:xfrm>
            <a:off x="4926013" y="3387725"/>
            <a:ext cx="1587" cy="1778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54" name="Line 98"/>
          <p:cNvSpPr>
            <a:spLocks noChangeShapeType="1"/>
          </p:cNvSpPr>
          <p:nvPr/>
        </p:nvSpPr>
        <p:spPr bwMode="auto">
          <a:xfrm>
            <a:off x="5224463" y="2266950"/>
            <a:ext cx="1587" cy="1111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55" name="Line 99"/>
          <p:cNvSpPr>
            <a:spLocks noChangeShapeType="1"/>
          </p:cNvSpPr>
          <p:nvPr/>
        </p:nvSpPr>
        <p:spPr bwMode="auto">
          <a:xfrm>
            <a:off x="3871913" y="3130550"/>
            <a:ext cx="1587" cy="4191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57" name="Line 101"/>
          <p:cNvSpPr>
            <a:spLocks noChangeShapeType="1"/>
          </p:cNvSpPr>
          <p:nvPr/>
        </p:nvSpPr>
        <p:spPr bwMode="auto">
          <a:xfrm>
            <a:off x="2636838" y="4359275"/>
            <a:ext cx="1587" cy="1238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58" name="Line 102"/>
          <p:cNvSpPr>
            <a:spLocks noChangeShapeType="1"/>
          </p:cNvSpPr>
          <p:nvPr/>
        </p:nvSpPr>
        <p:spPr bwMode="auto">
          <a:xfrm>
            <a:off x="5294313" y="4375150"/>
            <a:ext cx="1587" cy="1111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59" name="Line 103"/>
          <p:cNvSpPr>
            <a:spLocks noChangeShapeType="1"/>
          </p:cNvSpPr>
          <p:nvPr/>
        </p:nvSpPr>
        <p:spPr bwMode="auto">
          <a:xfrm>
            <a:off x="2433638" y="2263775"/>
            <a:ext cx="1587" cy="3810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60" name="Line 104"/>
          <p:cNvSpPr>
            <a:spLocks noChangeShapeType="1"/>
          </p:cNvSpPr>
          <p:nvPr/>
        </p:nvSpPr>
        <p:spPr bwMode="auto">
          <a:xfrm>
            <a:off x="2433638" y="2984500"/>
            <a:ext cx="1587" cy="2794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61" name="Freeform 105"/>
          <p:cNvSpPr>
            <a:spLocks/>
          </p:cNvSpPr>
          <p:nvPr/>
        </p:nvSpPr>
        <p:spPr bwMode="auto">
          <a:xfrm>
            <a:off x="3360738" y="3092450"/>
            <a:ext cx="317500" cy="6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0"/>
              </a:cxn>
              <a:cxn ang="0">
                <a:pos x="200" y="40"/>
              </a:cxn>
            </a:cxnLst>
            <a:rect l="0" t="0" r="r" b="b"/>
            <a:pathLst>
              <a:path w="200" h="40">
                <a:moveTo>
                  <a:pt x="0" y="0"/>
                </a:moveTo>
                <a:lnTo>
                  <a:pt x="30" y="0"/>
                </a:lnTo>
                <a:lnTo>
                  <a:pt x="200" y="4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62" name="Freeform 106"/>
          <p:cNvSpPr>
            <a:spLocks/>
          </p:cNvSpPr>
          <p:nvPr/>
        </p:nvSpPr>
        <p:spPr bwMode="auto">
          <a:xfrm>
            <a:off x="3529013" y="3155950"/>
            <a:ext cx="295275" cy="3810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0" y="0"/>
              </a:cxn>
              <a:cxn ang="0">
                <a:pos x="186" y="0"/>
              </a:cxn>
              <a:cxn ang="0">
                <a:pos x="186" y="24"/>
              </a:cxn>
            </a:cxnLst>
            <a:rect l="0" t="0" r="r" b="b"/>
            <a:pathLst>
              <a:path w="186" h="24">
                <a:moveTo>
                  <a:pt x="0" y="24"/>
                </a:moveTo>
                <a:lnTo>
                  <a:pt x="0" y="0"/>
                </a:lnTo>
                <a:lnTo>
                  <a:pt x="186" y="0"/>
                </a:lnTo>
                <a:lnTo>
                  <a:pt x="186" y="2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67" name="Rectangle 111"/>
          <p:cNvSpPr>
            <a:spLocks noChangeArrowheads="1"/>
          </p:cNvSpPr>
          <p:nvPr/>
        </p:nvSpPr>
        <p:spPr bwMode="auto">
          <a:xfrm>
            <a:off x="8021638" y="2686050"/>
            <a:ext cx="20161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+</a:t>
            </a:r>
            <a:endParaRPr lang="en-US" sz="1800">
              <a:latin typeface="Arial" charset="0"/>
            </a:endParaRPr>
          </a:p>
        </p:txBody>
      </p:sp>
      <p:sp>
        <p:nvSpPr>
          <p:cNvPr id="70771" name="Rectangle 115"/>
          <p:cNvSpPr>
            <a:spLocks noChangeArrowheads="1"/>
          </p:cNvSpPr>
          <p:nvPr/>
        </p:nvSpPr>
        <p:spPr bwMode="auto">
          <a:xfrm>
            <a:off x="6018213" y="4044950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70772" name="Rectangle 116"/>
          <p:cNvSpPr>
            <a:spLocks noChangeArrowheads="1"/>
          </p:cNvSpPr>
          <p:nvPr/>
        </p:nvSpPr>
        <p:spPr bwMode="auto">
          <a:xfrm>
            <a:off x="6608763" y="4137025"/>
            <a:ext cx="1039812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Smooth muscle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(e.g., in gut),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glands, cardiac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muscle</a:t>
            </a:r>
          </a:p>
        </p:txBody>
      </p:sp>
      <p:sp>
        <p:nvSpPr>
          <p:cNvPr id="70773" name="Rectangle 117"/>
          <p:cNvSpPr>
            <a:spLocks noChangeArrowheads="1"/>
          </p:cNvSpPr>
          <p:nvPr/>
        </p:nvSpPr>
        <p:spPr bwMode="auto">
          <a:xfrm>
            <a:off x="3417888" y="2578100"/>
            <a:ext cx="6048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1800" b="1">
              <a:latin typeface="Arial" charset="0"/>
            </a:endParaRPr>
          </a:p>
        </p:txBody>
      </p:sp>
      <p:sp>
        <p:nvSpPr>
          <p:cNvPr id="70774" name="Rectangle 118"/>
          <p:cNvSpPr>
            <a:spLocks noChangeArrowheads="1"/>
          </p:cNvSpPr>
          <p:nvPr/>
        </p:nvSpPr>
        <p:spPr bwMode="auto">
          <a:xfrm>
            <a:off x="3313113" y="3559175"/>
            <a:ext cx="10858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Adrenal medulla</a:t>
            </a:r>
            <a:endParaRPr lang="en-US" sz="1800" b="1">
              <a:latin typeface="Arial" charset="0"/>
            </a:endParaRPr>
          </a:p>
        </p:txBody>
      </p:sp>
      <p:sp>
        <p:nvSpPr>
          <p:cNvPr id="70775" name="Rectangle 119"/>
          <p:cNvSpPr>
            <a:spLocks noChangeArrowheads="1"/>
          </p:cNvSpPr>
          <p:nvPr/>
        </p:nvSpPr>
        <p:spPr bwMode="auto">
          <a:xfrm>
            <a:off x="4751388" y="3559175"/>
            <a:ext cx="8620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Blood vessel</a:t>
            </a:r>
            <a:endParaRPr lang="en-US" sz="1800" b="1">
              <a:latin typeface="Arial" charset="0"/>
            </a:endParaRPr>
          </a:p>
        </p:txBody>
      </p:sp>
      <p:sp>
        <p:nvSpPr>
          <p:cNvPr id="70776" name="Rectangle 120"/>
          <p:cNvSpPr>
            <a:spLocks noChangeArrowheads="1"/>
          </p:cNvSpPr>
          <p:nvPr/>
        </p:nvSpPr>
        <p:spPr bwMode="auto">
          <a:xfrm>
            <a:off x="3497263" y="1965325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70777" name="Rectangle 121"/>
          <p:cNvSpPr>
            <a:spLocks noChangeArrowheads="1"/>
          </p:cNvSpPr>
          <p:nvPr/>
        </p:nvSpPr>
        <p:spPr bwMode="auto">
          <a:xfrm>
            <a:off x="4281488" y="4054475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70778" name="Rectangle 122"/>
          <p:cNvSpPr>
            <a:spLocks noChangeArrowheads="1"/>
          </p:cNvSpPr>
          <p:nvPr/>
        </p:nvSpPr>
        <p:spPr bwMode="auto">
          <a:xfrm>
            <a:off x="3052763" y="3003550"/>
            <a:ext cx="288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ACh</a:t>
            </a:r>
            <a:endParaRPr lang="en-US" sz="1800" b="1">
              <a:latin typeface="Arial" charset="0"/>
            </a:endParaRPr>
          </a:p>
        </p:txBody>
      </p:sp>
      <p:sp>
        <p:nvSpPr>
          <p:cNvPr id="70779" name="Rectangle 123"/>
          <p:cNvSpPr>
            <a:spLocks noChangeArrowheads="1"/>
          </p:cNvSpPr>
          <p:nvPr/>
        </p:nvSpPr>
        <p:spPr bwMode="auto">
          <a:xfrm>
            <a:off x="6049963" y="1952625"/>
            <a:ext cx="1952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NE</a:t>
            </a:r>
            <a:endParaRPr lang="en-US" sz="1800" b="1">
              <a:latin typeface="Arial" charset="0"/>
            </a:endParaRPr>
          </a:p>
        </p:txBody>
      </p:sp>
      <p:sp>
        <p:nvSpPr>
          <p:cNvPr id="70780" name="Rectangle 124"/>
          <p:cNvSpPr>
            <a:spLocks noChangeArrowheads="1"/>
          </p:cNvSpPr>
          <p:nvPr/>
        </p:nvSpPr>
        <p:spPr bwMode="auto">
          <a:xfrm>
            <a:off x="4046538" y="2730500"/>
            <a:ext cx="10953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Epinephrine and</a:t>
            </a:r>
          </a:p>
          <a:p>
            <a:pPr>
              <a:lnSpc>
                <a:spcPct val="9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norepinephrine</a:t>
            </a:r>
            <a:endParaRPr lang="en-US" sz="1800" b="1">
              <a:latin typeface="Arial" charset="0"/>
            </a:endParaRPr>
          </a:p>
        </p:txBody>
      </p:sp>
      <p:sp>
        <p:nvSpPr>
          <p:cNvPr id="70781" name="Rectangle 125"/>
          <p:cNvSpPr>
            <a:spLocks noChangeArrowheads="1"/>
          </p:cNvSpPr>
          <p:nvPr/>
        </p:nvSpPr>
        <p:spPr bwMode="auto">
          <a:xfrm>
            <a:off x="684213" y="5130800"/>
            <a:ext cx="9667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Acetylcholine (ACh)</a:t>
            </a:r>
            <a:endParaRPr lang="en-US" sz="1800" b="1">
              <a:latin typeface="Arial" charset="0"/>
            </a:endParaRPr>
          </a:p>
        </p:txBody>
      </p:sp>
      <p:sp>
        <p:nvSpPr>
          <p:cNvPr id="70782" name="Rectangle 126"/>
          <p:cNvSpPr>
            <a:spLocks noChangeArrowheads="1"/>
          </p:cNvSpPr>
          <p:nvPr/>
        </p:nvSpPr>
        <p:spPr bwMode="auto">
          <a:xfrm>
            <a:off x="1893888" y="5130800"/>
            <a:ext cx="9890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Norepinephrine (NE)</a:t>
            </a:r>
            <a:endParaRPr lang="en-US" sz="1800" b="1">
              <a:latin typeface="Arial" charset="0"/>
            </a:endParaRPr>
          </a:p>
        </p:txBody>
      </p:sp>
      <p:sp>
        <p:nvSpPr>
          <p:cNvPr id="70783" name="Rectangle 127"/>
          <p:cNvSpPr>
            <a:spLocks noChangeArrowheads="1"/>
          </p:cNvSpPr>
          <p:nvPr/>
        </p:nvSpPr>
        <p:spPr bwMode="auto">
          <a:xfrm>
            <a:off x="4049713" y="4708525"/>
            <a:ext cx="6048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Ganglion</a:t>
            </a:r>
            <a:endParaRPr lang="en-US" sz="1800" b="1">
              <a:latin typeface="Arial" charset="0"/>
            </a:endParaRPr>
          </a:p>
        </p:txBody>
      </p:sp>
      <p:sp>
        <p:nvSpPr>
          <p:cNvPr id="70786" name="Rectangle 130"/>
          <p:cNvSpPr>
            <a:spLocks noChangeArrowheads="1"/>
          </p:cNvSpPr>
          <p:nvPr/>
        </p:nvSpPr>
        <p:spPr bwMode="auto">
          <a:xfrm>
            <a:off x="2166938" y="4470400"/>
            <a:ext cx="1281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Lightly myelinated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preganglionic axon</a:t>
            </a:r>
            <a:endParaRPr lang="en-US" sz="1800" b="1">
              <a:latin typeface="Arial" charset="0"/>
            </a:endParaRPr>
          </a:p>
        </p:txBody>
      </p:sp>
      <p:sp>
        <p:nvSpPr>
          <p:cNvPr id="70787" name="Rectangle 131"/>
          <p:cNvSpPr>
            <a:spLocks noChangeArrowheads="1"/>
          </p:cNvSpPr>
          <p:nvPr/>
        </p:nvSpPr>
        <p:spPr bwMode="auto">
          <a:xfrm>
            <a:off x="2166938" y="4775200"/>
            <a:ext cx="1143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231F20"/>
                </a:solidFill>
                <a:latin typeface="Arial" charset="0"/>
              </a:rPr>
              <a:t>   </a:t>
            </a:r>
            <a:endParaRPr lang="en-US" sz="1800">
              <a:latin typeface="Arial" charset="0"/>
            </a:endParaRPr>
          </a:p>
        </p:txBody>
      </p:sp>
      <p:sp>
        <p:nvSpPr>
          <p:cNvPr id="70788" name="Rectangle 132"/>
          <p:cNvSpPr>
            <a:spLocks noChangeArrowheads="1"/>
          </p:cNvSpPr>
          <p:nvPr/>
        </p:nvSpPr>
        <p:spPr bwMode="auto">
          <a:xfrm>
            <a:off x="2071688" y="2651125"/>
            <a:ext cx="1358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Lightly myelinated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preganglionic axons</a:t>
            </a:r>
            <a:endParaRPr lang="en-US" sz="1800" b="1">
              <a:latin typeface="Arial" charset="0"/>
            </a:endParaRPr>
          </a:p>
        </p:txBody>
      </p:sp>
      <p:sp>
        <p:nvSpPr>
          <p:cNvPr id="70789" name="Rectangle 133"/>
          <p:cNvSpPr>
            <a:spLocks noChangeArrowheads="1"/>
          </p:cNvSpPr>
          <p:nvPr/>
        </p:nvSpPr>
        <p:spPr bwMode="auto">
          <a:xfrm>
            <a:off x="2071688" y="2955925"/>
            <a:ext cx="1143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231F20"/>
                </a:solidFill>
                <a:latin typeface="Arial" charset="0"/>
              </a:rPr>
              <a:t>   </a:t>
            </a:r>
            <a:endParaRPr lang="en-US" sz="1800">
              <a:latin typeface="Arial" charset="0"/>
            </a:endParaRPr>
          </a:p>
        </p:txBody>
      </p:sp>
      <p:sp>
        <p:nvSpPr>
          <p:cNvPr id="70791" name="Rectangle 135"/>
          <p:cNvSpPr>
            <a:spLocks noChangeArrowheads="1"/>
          </p:cNvSpPr>
          <p:nvPr/>
        </p:nvSpPr>
        <p:spPr bwMode="auto">
          <a:xfrm>
            <a:off x="4814888" y="4489450"/>
            <a:ext cx="9937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Unmyelinated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postganglionic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axon</a:t>
            </a:r>
          </a:p>
        </p:txBody>
      </p:sp>
      <p:sp>
        <p:nvSpPr>
          <p:cNvPr id="70792" name="Rectangle 136"/>
          <p:cNvSpPr>
            <a:spLocks noChangeArrowheads="1"/>
          </p:cNvSpPr>
          <p:nvPr/>
        </p:nvSpPr>
        <p:spPr bwMode="auto">
          <a:xfrm>
            <a:off x="4456113" y="2384425"/>
            <a:ext cx="13589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Unmyelinated</a:t>
            </a:r>
          </a:p>
          <a:p>
            <a:pPr>
              <a:lnSpc>
                <a:spcPct val="90000"/>
              </a:lnSpc>
            </a:pPr>
            <a:r>
              <a:rPr lang="en-US" sz="1100" b="1">
                <a:solidFill>
                  <a:srgbClr val="231F20"/>
                </a:solidFill>
                <a:latin typeface="Arial" charset="0"/>
              </a:rPr>
              <a:t>postganglionic axon</a:t>
            </a:r>
            <a:endParaRPr lang="en-US" sz="1800" b="1">
              <a:latin typeface="Arial" charset="0"/>
            </a:endParaRPr>
          </a:p>
        </p:txBody>
      </p:sp>
      <p:sp>
        <p:nvSpPr>
          <p:cNvPr id="70794" name="Rectangle 138"/>
          <p:cNvSpPr>
            <a:spLocks noChangeArrowheads="1"/>
          </p:cNvSpPr>
          <p:nvPr/>
        </p:nvSpPr>
        <p:spPr bwMode="auto">
          <a:xfrm>
            <a:off x="7831138" y="3076575"/>
            <a:ext cx="8509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Stimulatory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or inhibitory,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depending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on neuro-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transmitter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and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receptors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on effector</a:t>
            </a:r>
          </a:p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organs</a:t>
            </a:r>
          </a:p>
        </p:txBody>
      </p:sp>
      <p:sp>
        <p:nvSpPr>
          <p:cNvPr id="70796" name="Rectangle 140"/>
          <p:cNvSpPr>
            <a:spLocks noChangeArrowheads="1"/>
          </p:cNvSpPr>
          <p:nvPr/>
        </p:nvSpPr>
        <p:spPr bwMode="auto">
          <a:xfrm>
            <a:off x="2386013" y="1636713"/>
            <a:ext cx="31099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231F20"/>
                </a:solidFill>
                <a:latin typeface="Arial" charset="0"/>
              </a:rPr>
              <a:t>Two-neuron chain from CNS to effector organs</a:t>
            </a:r>
            <a:endParaRPr lang="en-US" sz="1800" b="1">
              <a:latin typeface="Arial" charset="0"/>
            </a:endParaRPr>
          </a:p>
        </p:txBody>
      </p:sp>
      <p:sp>
        <p:nvSpPr>
          <p:cNvPr id="70797" name="Line 141"/>
          <p:cNvSpPr>
            <a:spLocks noChangeShapeType="1"/>
          </p:cNvSpPr>
          <p:nvPr/>
        </p:nvSpPr>
        <p:spPr bwMode="auto">
          <a:xfrm>
            <a:off x="8307388" y="2952750"/>
            <a:ext cx="165100" cy="1588"/>
          </a:xfrm>
          <a:prstGeom prst="line">
            <a:avLst/>
          </a:prstGeom>
          <a:noFill/>
          <a:ln w="317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99" name="Rectangle 143"/>
          <p:cNvSpPr>
            <a:spLocks noChangeArrowheads="1"/>
          </p:cNvSpPr>
          <p:nvPr/>
        </p:nvSpPr>
        <p:spPr bwMode="auto">
          <a:xfrm rot="16200000">
            <a:off x="-608806" y="3193257"/>
            <a:ext cx="2471737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231F20"/>
                </a:solidFill>
                <a:latin typeface="Arial Black" pitchFamily="34" charset="0"/>
              </a:rPr>
              <a:t>AUTONOMIC NERVOUS SYSTEM</a:t>
            </a:r>
            <a:endParaRPr lang="en-US" sz="1800">
              <a:latin typeface="Arial" charset="0"/>
            </a:endParaRPr>
          </a:p>
        </p:txBody>
      </p:sp>
      <p:sp>
        <p:nvSpPr>
          <p:cNvPr id="70800" name="Rectangle 144"/>
          <p:cNvSpPr>
            <a:spLocks noChangeArrowheads="1"/>
          </p:cNvSpPr>
          <p:nvPr/>
        </p:nvSpPr>
        <p:spPr bwMode="auto">
          <a:xfrm rot="16200000">
            <a:off x="292894" y="4288631"/>
            <a:ext cx="127635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PARASYMPATHETIC</a:t>
            </a:r>
            <a:endParaRPr lang="en-US" sz="900">
              <a:latin typeface="Arial" charset="0"/>
            </a:endParaRPr>
          </a:p>
        </p:txBody>
      </p:sp>
      <p:sp>
        <p:nvSpPr>
          <p:cNvPr id="70801" name="Rectangle 145"/>
          <p:cNvSpPr>
            <a:spLocks noChangeArrowheads="1"/>
          </p:cNvSpPr>
          <p:nvPr/>
        </p:nvSpPr>
        <p:spPr bwMode="auto">
          <a:xfrm rot="-5400000">
            <a:off x="407194" y="2594769"/>
            <a:ext cx="10318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SYMPATHETIC</a:t>
            </a:r>
            <a:endParaRPr lang="en-US" sz="1000">
              <a:latin typeface="Arial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Receptors for Neurotransmitters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39725" indent="-339725">
              <a:buFont typeface="Times" charset="0"/>
              <a:buAutoNum type="arabicPeriod"/>
            </a:pPr>
            <a:r>
              <a:rPr lang="en-US"/>
              <a:t>Cholinergic receptors for ACh</a:t>
            </a:r>
          </a:p>
          <a:p>
            <a:pPr marL="339725" indent="-339725">
              <a:buFont typeface="Times" charset="0"/>
              <a:buAutoNum type="arabicPeriod"/>
            </a:pPr>
            <a:r>
              <a:rPr lang="en-US"/>
              <a:t>Adrenergic receptors for NE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Cholinergic Receptors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/>
              <a:t>Two types of receptors bind ACh</a:t>
            </a:r>
          </a:p>
          <a:p>
            <a:pPr marL="687388" lvl="1" indent="-344488">
              <a:buFont typeface="Times" charset="0"/>
              <a:buAutoNum type="arabicPeriod"/>
            </a:pPr>
            <a:r>
              <a:rPr lang="en-US"/>
              <a:t>Nicotinic </a:t>
            </a:r>
          </a:p>
          <a:p>
            <a:pPr marL="687388" lvl="1" indent="-344488">
              <a:buFont typeface="Times" charset="0"/>
              <a:buAutoNum type="arabicPeriod"/>
            </a:pPr>
            <a:r>
              <a:rPr lang="en-US"/>
              <a:t>Muscarinic</a:t>
            </a:r>
          </a:p>
          <a:p>
            <a:pPr marL="228600" indent="-228600"/>
            <a:r>
              <a:rPr lang="en-US"/>
              <a:t>Named after drugs that bind to them and mimic ACh effects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Nicotinic Receptors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Found on</a:t>
            </a:r>
          </a:p>
          <a:p>
            <a:pPr lvl="1">
              <a:lnSpc>
                <a:spcPct val="90000"/>
              </a:lnSpc>
            </a:pPr>
            <a:r>
              <a:rPr lang="en-US"/>
              <a:t>Motor end plates of skeletal muscle cells (Chapter 9)</a:t>
            </a:r>
          </a:p>
          <a:p>
            <a:pPr lvl="1">
              <a:lnSpc>
                <a:spcPct val="90000"/>
              </a:lnSpc>
            </a:pPr>
            <a:r>
              <a:rPr lang="en-US"/>
              <a:t>All ganglionic neurons (sympathetic and parasympathetic) </a:t>
            </a:r>
          </a:p>
          <a:p>
            <a:pPr lvl="1">
              <a:lnSpc>
                <a:spcPct val="90000"/>
              </a:lnSpc>
            </a:pPr>
            <a:r>
              <a:rPr lang="en-US"/>
              <a:t>Hormone-producing cells of the adrenal medulla</a:t>
            </a:r>
          </a:p>
          <a:p>
            <a:pPr>
              <a:lnSpc>
                <a:spcPct val="90000"/>
              </a:lnSpc>
            </a:pPr>
            <a:r>
              <a:rPr lang="en-US"/>
              <a:t>Effect of ACh at nicotinic receptors is always stimulatory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Muscarinic Receptors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Found on</a:t>
            </a:r>
          </a:p>
          <a:p>
            <a:r>
              <a:rPr lang="en-US"/>
              <a:t>All effector cells stimulated by postganglionic cholinergic fibers</a:t>
            </a:r>
          </a:p>
          <a:p>
            <a:r>
              <a:rPr lang="en-US"/>
              <a:t>The effect of ACh at muscarinic receptors</a:t>
            </a:r>
          </a:p>
          <a:p>
            <a:pPr lvl="1"/>
            <a:r>
              <a:rPr lang="en-US"/>
              <a:t>Can be either inhibitory or excitatory</a:t>
            </a:r>
          </a:p>
          <a:p>
            <a:pPr lvl="1"/>
            <a:r>
              <a:rPr lang="en-US"/>
              <a:t>Depends on the receptor type of the target organ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29" name="Rectangle 57"/>
          <p:cNvSpPr>
            <a:spLocks noChangeArrowheads="1"/>
          </p:cNvSpPr>
          <p:nvPr/>
        </p:nvSpPr>
        <p:spPr bwMode="auto">
          <a:xfrm>
            <a:off x="8220075" y="6581775"/>
            <a:ext cx="920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14.2</a:t>
            </a:r>
          </a:p>
        </p:txBody>
      </p:sp>
      <p:pic>
        <p:nvPicPr>
          <p:cNvPr id="79931" name="Picture 59"/>
          <p:cNvPicPr>
            <a:picLocks noChangeAspect="1" noChangeArrowheads="1"/>
          </p:cNvPicPr>
          <p:nvPr/>
        </p:nvPicPr>
        <p:blipFill>
          <a:blip r:embed="rId2" cstate="print"/>
          <a:srcRect b="56992"/>
          <a:stretch>
            <a:fillRect/>
          </a:stretch>
        </p:blipFill>
        <p:spPr bwMode="auto">
          <a:xfrm>
            <a:off x="303213" y="2141538"/>
            <a:ext cx="8535987" cy="2573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Adrenergic Receptors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types </a:t>
            </a:r>
          </a:p>
          <a:p>
            <a:pPr lvl="1"/>
            <a:r>
              <a:rPr lang="en-US"/>
              <a:t>Alpha (</a:t>
            </a:r>
            <a:r>
              <a:rPr lang="en-US">
                <a:sym typeface="Symbol" charset="2"/>
              </a:rPr>
              <a:t></a:t>
            </a:r>
            <a:r>
              <a:rPr lang="en-US"/>
              <a:t>) (subtypes </a:t>
            </a:r>
            <a:r>
              <a:rPr lang="en-US">
                <a:sym typeface="Symbol" charset="2"/>
              </a:rPr>
              <a:t></a:t>
            </a:r>
            <a:r>
              <a:rPr lang="en-US"/>
              <a:t>1, </a:t>
            </a:r>
            <a:r>
              <a:rPr lang="en-US">
                <a:sym typeface="Symbol" charset="2"/>
              </a:rPr>
              <a:t></a:t>
            </a:r>
            <a:r>
              <a:rPr lang="en-US"/>
              <a:t>2)</a:t>
            </a:r>
          </a:p>
          <a:p>
            <a:pPr lvl="1"/>
            <a:r>
              <a:rPr lang="en-US"/>
              <a:t>Beta (</a:t>
            </a:r>
            <a:r>
              <a:rPr lang="en-US">
                <a:sym typeface="Symbol" charset="2"/>
              </a:rPr>
              <a:t></a:t>
            </a:r>
            <a:r>
              <a:rPr lang="en-US"/>
              <a:t>) (subtypes </a:t>
            </a:r>
            <a:r>
              <a:rPr lang="en-US">
                <a:sym typeface="Symbol" charset="2"/>
              </a:rPr>
              <a:t></a:t>
            </a:r>
            <a:r>
              <a:rPr lang="en-US"/>
              <a:t>1, </a:t>
            </a:r>
            <a:r>
              <a:rPr lang="en-US">
                <a:sym typeface="Symbol" charset="2"/>
              </a:rPr>
              <a:t></a:t>
            </a:r>
            <a:r>
              <a:rPr lang="en-US"/>
              <a:t>2 , </a:t>
            </a:r>
            <a:r>
              <a:rPr lang="en-US">
                <a:sym typeface="Symbol" charset="2"/>
              </a:rPr>
              <a:t></a:t>
            </a:r>
            <a:r>
              <a:rPr lang="en-US"/>
              <a:t>3)</a:t>
            </a:r>
          </a:p>
          <a:p>
            <a:r>
              <a:rPr lang="en-US"/>
              <a:t>Effects of NE depend on which subclass of receptor predominates on the target organ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8220075" y="6581775"/>
            <a:ext cx="920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14.2</a:t>
            </a:r>
          </a:p>
        </p:txBody>
      </p:sp>
      <p:pic>
        <p:nvPicPr>
          <p:cNvPr id="82952" name="Picture 8"/>
          <p:cNvPicPr>
            <a:picLocks noChangeAspect="1" noChangeArrowheads="1"/>
          </p:cNvPicPr>
          <p:nvPr/>
        </p:nvPicPr>
        <p:blipFill>
          <a:blip r:embed="rId2" cstate="print"/>
          <a:srcRect b="88591"/>
          <a:stretch>
            <a:fillRect/>
          </a:stretch>
        </p:blipFill>
        <p:spPr bwMode="auto">
          <a:xfrm>
            <a:off x="303213" y="1600200"/>
            <a:ext cx="8535987" cy="682625"/>
          </a:xfrm>
          <a:prstGeom prst="rect">
            <a:avLst/>
          </a:prstGeom>
          <a:noFill/>
        </p:spPr>
      </p:pic>
      <p:pic>
        <p:nvPicPr>
          <p:cNvPr id="82955" name="Picture 11"/>
          <p:cNvPicPr>
            <a:picLocks noChangeAspect="1" noChangeArrowheads="1"/>
          </p:cNvPicPr>
          <p:nvPr/>
        </p:nvPicPr>
        <p:blipFill>
          <a:blip r:embed="rId2" cstate="print"/>
          <a:srcRect t="43195" b="5042"/>
          <a:stretch>
            <a:fillRect/>
          </a:stretch>
        </p:blipFill>
        <p:spPr bwMode="auto">
          <a:xfrm>
            <a:off x="303213" y="2259013"/>
            <a:ext cx="8535987" cy="30972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of Drugs</a:t>
            </a:r>
          </a:p>
        </p:txBody>
      </p:sp>
      <p:sp>
        <p:nvSpPr>
          <p:cNvPr id="83979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Atropine</a:t>
            </a:r>
          </a:p>
          <a:p>
            <a:pPr lvl="1"/>
            <a:r>
              <a:rPr lang="en-US"/>
              <a:t>Anticholinergic; blocks muscarinic receptors</a:t>
            </a:r>
          </a:p>
          <a:p>
            <a:pPr lvl="1"/>
            <a:r>
              <a:rPr lang="en-US"/>
              <a:t>Used to prevent salivation during surgery, and to dilate the pupils for examination </a:t>
            </a:r>
          </a:p>
          <a:p>
            <a:r>
              <a:rPr lang="en-US"/>
              <a:t>Neostigmine</a:t>
            </a:r>
          </a:p>
          <a:p>
            <a:pPr lvl="1"/>
            <a:r>
              <a:rPr lang="en-US"/>
              <a:t>Inhibits acetylcholinesterase</a:t>
            </a:r>
          </a:p>
          <a:p>
            <a:pPr lvl="1"/>
            <a:r>
              <a:rPr lang="en-US"/>
              <a:t>Used to treat myasthenia gravis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of Drugs</a:t>
            </a:r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Over-the-counter drugs for colds, allergies, and nasal congestion</a:t>
            </a:r>
          </a:p>
          <a:p>
            <a:pPr lvl="1"/>
            <a:r>
              <a:rPr lang="en-US"/>
              <a:t>Stimulate </a:t>
            </a:r>
            <a:r>
              <a:rPr lang="en-US">
                <a:sym typeface="Symbol" charset="2"/>
              </a:rPr>
              <a:t></a:t>
            </a:r>
            <a:r>
              <a:rPr lang="en-US"/>
              <a:t>-adrenergic receptors</a:t>
            </a:r>
          </a:p>
          <a:p>
            <a:r>
              <a:rPr lang="en-US"/>
              <a:t>Beta-blockers</a:t>
            </a:r>
          </a:p>
          <a:p>
            <a:pPr lvl="1"/>
            <a:r>
              <a:rPr lang="en-US"/>
              <a:t>Drugs that attach to </a:t>
            </a:r>
            <a:r>
              <a:rPr lang="en-US">
                <a:sym typeface="Symbol" charset="2"/>
              </a:rPr>
              <a:t></a:t>
            </a:r>
            <a:r>
              <a:rPr lang="en-US" baseline="-25000"/>
              <a:t>2</a:t>
            </a:r>
            <a:r>
              <a:rPr lang="en-US"/>
              <a:t> receptors to dilate lung bronchioles in asthmatics; other uses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8220075" y="6581775"/>
            <a:ext cx="920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14.3</a:t>
            </a:r>
          </a:p>
        </p:txBody>
      </p:sp>
      <p:pic>
        <p:nvPicPr>
          <p:cNvPr id="86024" name="Picture 8"/>
          <p:cNvPicPr>
            <a:picLocks noChangeAspect="1" noChangeArrowheads="1"/>
          </p:cNvPicPr>
          <p:nvPr/>
        </p:nvPicPr>
        <p:blipFill>
          <a:blip r:embed="rId2" cstate="print"/>
          <a:srcRect b="5554"/>
          <a:stretch>
            <a:fillRect/>
          </a:stretch>
        </p:blipFill>
        <p:spPr bwMode="auto">
          <a:xfrm>
            <a:off x="303213" y="665163"/>
            <a:ext cx="8535987" cy="550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of the Autonomic Divisions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visceral organs have dual innervation</a:t>
            </a:r>
          </a:p>
          <a:p>
            <a:r>
              <a:rPr lang="en-US"/>
              <a:t>Dynamic antagonism allows for precise control of visceral activity</a:t>
            </a:r>
          </a:p>
          <a:p>
            <a:pPr lvl="1"/>
            <a:r>
              <a:rPr lang="en-US"/>
              <a:t>Sympathetic division increases heart and respiratory rates, and inhibits digestion and elimination</a:t>
            </a:r>
          </a:p>
          <a:p>
            <a:pPr lvl="1"/>
            <a:r>
              <a:rPr lang="en-US"/>
              <a:t>Parasympathetic division decreases heart and respiratory rates, and allows for digestion and the discarding of wastes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Sympathetic Tone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Sympathetic division controls blood pressure, even at rest</a:t>
            </a:r>
          </a:p>
          <a:p>
            <a:r>
              <a:rPr lang="en-US"/>
              <a:t>Sympathetic tone (vasomotor tone)</a:t>
            </a:r>
          </a:p>
          <a:p>
            <a:pPr lvl="1"/>
            <a:r>
              <a:rPr lang="en-US"/>
              <a:t>Keeps the blood vessels in a continual state of partial constriction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Sympathetic Tone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Sympathetic fibers fire more rapidly to constrict blood vessels and cause blood pressure to rise </a:t>
            </a:r>
          </a:p>
          <a:p>
            <a:r>
              <a:rPr lang="en-US"/>
              <a:t>Sympathetic fibers fire less rapidly to prompt vessels to dilate to decrease blood pressure </a:t>
            </a:r>
          </a:p>
          <a:p>
            <a:r>
              <a:rPr lang="en-US"/>
              <a:t>Alpha-blocker drugs interfere with vasomotor fibers and are used to treat hypertension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Parasympathetic Tone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Parasympathetic division normally dominates the heart and smooth muscle of digestive and urinary tract organs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Slows the heart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Dictates normal activity levels of the digestive and urinary tracts</a:t>
            </a:r>
          </a:p>
          <a:p>
            <a:pPr>
              <a:lnSpc>
                <a:spcPct val="90000"/>
              </a:lnSpc>
            </a:pPr>
            <a:r>
              <a:rPr lang="en-US" sz="2600"/>
              <a:t>The sympathetic division can override these effects during times of stress</a:t>
            </a:r>
          </a:p>
          <a:p>
            <a:pPr>
              <a:lnSpc>
                <a:spcPct val="90000"/>
              </a:lnSpc>
            </a:pPr>
            <a:r>
              <a:rPr lang="en-US" sz="2600"/>
              <a:t>Drugs that block parasympathetic responses increase heart rate and block fecal and urinary retention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Cooperative Effects</a:t>
            </a:r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Best seen in control of the external genitalia</a:t>
            </a:r>
          </a:p>
          <a:p>
            <a:r>
              <a:rPr lang="en-US"/>
              <a:t>Parasympathetic fibers cause vasodilation; are responsible for erection of the penis or clitoris</a:t>
            </a:r>
          </a:p>
          <a:p>
            <a:r>
              <a:rPr lang="en-US"/>
              <a:t>Sympathetic fibers cause ejaculation of semen in males and reflex contraction of a female’s vagina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Unique Roles of the Sympathetic Division</a:t>
            </a:r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The adrenal medulla, sweat glands, arrector pili muscles, kidneys, and most blood vessels receive only sympathetic fibers</a:t>
            </a:r>
          </a:p>
          <a:p>
            <a:pPr>
              <a:lnSpc>
                <a:spcPct val="90000"/>
              </a:lnSpc>
            </a:pPr>
            <a:r>
              <a:rPr lang="en-US" sz="2600"/>
              <a:t>The sympathetic division controls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Thermoregulatory responses to heat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Release of renin from the kidneys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Metabolic effects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Increases metabolic rates of cells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Raises blood glucose levels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Mobilizes fats for use as fuels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Localized Versus Diffuse Effects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Parasympathetic division:  short-lived, highly localized control over effectors</a:t>
            </a:r>
          </a:p>
          <a:p>
            <a:r>
              <a:rPr lang="en-US"/>
              <a:t>Sympathetic division: long-lasting, bodywide effects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of Sympathetic Activation</a:t>
            </a: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Sympathetic activation is long lasting because NE</a:t>
            </a:r>
          </a:p>
          <a:p>
            <a:pPr lvl="1"/>
            <a:r>
              <a:rPr lang="en-US"/>
              <a:t>Is inactivated more slowly than ACh</a:t>
            </a:r>
          </a:p>
          <a:p>
            <a:pPr lvl="1"/>
            <a:r>
              <a:rPr lang="en-US"/>
              <a:t>NE and epinephrine are released into the blood and remain there until destroyed by the liver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 of ANS Functioning</a:t>
            </a:r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Hypothalamus—main integrative center of ANS activity</a:t>
            </a:r>
          </a:p>
          <a:p>
            <a:r>
              <a:rPr lang="en-US"/>
              <a:t>Subconscious cerebral input via limbic lobe connections influences hypothalamic function</a:t>
            </a:r>
          </a:p>
          <a:p>
            <a:r>
              <a:rPr lang="en-US"/>
              <a:t>Other controls come from the cerebral cortex, the reticular formation, and the spinal cord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14.9</a:t>
            </a:r>
          </a:p>
        </p:txBody>
      </p:sp>
      <p:pic>
        <p:nvPicPr>
          <p:cNvPr id="103433" name="Picture 9" descr="figure_14_09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25450"/>
            <a:ext cx="8229600" cy="6064250"/>
          </a:xfrm>
          <a:prstGeom prst="rect">
            <a:avLst/>
          </a:prstGeom>
          <a:noFill/>
        </p:spPr>
      </p:pic>
      <p:sp>
        <p:nvSpPr>
          <p:cNvPr id="103434" name="Freeform 10"/>
          <p:cNvSpPr>
            <a:spLocks/>
          </p:cNvSpPr>
          <p:nvPr/>
        </p:nvSpPr>
        <p:spPr bwMode="auto">
          <a:xfrm>
            <a:off x="3905250" y="962025"/>
            <a:ext cx="2416175" cy="2371725"/>
          </a:xfrm>
          <a:custGeom>
            <a:avLst/>
            <a:gdLst/>
            <a:ahLst/>
            <a:cxnLst>
              <a:cxn ang="0">
                <a:pos x="1522" y="0"/>
              </a:cxn>
              <a:cxn ang="0">
                <a:pos x="1522" y="304"/>
              </a:cxn>
              <a:cxn ang="0">
                <a:pos x="0" y="1494"/>
              </a:cxn>
            </a:cxnLst>
            <a:rect l="0" t="0" r="r" b="b"/>
            <a:pathLst>
              <a:path w="1522" h="1494">
                <a:moveTo>
                  <a:pt x="1522" y="0"/>
                </a:moveTo>
                <a:lnTo>
                  <a:pt x="1522" y="304"/>
                </a:lnTo>
                <a:lnTo>
                  <a:pt x="0" y="149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 flipV="1">
            <a:off x="2765425" y="1444625"/>
            <a:ext cx="3556000" cy="8445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1919288" y="1497013"/>
            <a:ext cx="14906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>
                <a:solidFill>
                  <a:srgbClr val="231F20"/>
                </a:solidFill>
                <a:latin typeface="Arial" charset="0"/>
              </a:rPr>
              <a:t>Cerebral cortex</a:t>
            </a:r>
          </a:p>
          <a:p>
            <a:pPr algn="ctr"/>
            <a:r>
              <a:rPr lang="en-US" sz="1600" b="1">
                <a:solidFill>
                  <a:srgbClr val="231F20"/>
                </a:solidFill>
                <a:latin typeface="Arial" charset="0"/>
              </a:rPr>
              <a:t>(frontal lobe)</a:t>
            </a:r>
            <a:endParaRPr lang="en-US" sz="1800" b="1">
              <a:latin typeface="Arial" charset="0"/>
            </a:endParaRPr>
          </a:p>
        </p:txBody>
      </p: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436813" y="2487613"/>
            <a:ext cx="1651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>
                <a:solidFill>
                  <a:srgbClr val="231F20"/>
                </a:solidFill>
                <a:latin typeface="Arial" charset="0"/>
              </a:rPr>
              <a:t>Limbic system</a:t>
            </a:r>
          </a:p>
          <a:p>
            <a:pPr algn="ctr"/>
            <a:r>
              <a:rPr lang="en-US" sz="1600" b="1">
                <a:solidFill>
                  <a:srgbClr val="231F20"/>
                </a:solidFill>
                <a:latin typeface="Arial" charset="0"/>
              </a:rPr>
              <a:t>(emotional input)</a:t>
            </a:r>
            <a:endParaRPr lang="en-US" sz="1800" b="1">
              <a:latin typeface="Arial" charset="0"/>
            </a:endParaRPr>
          </a:p>
        </p:txBody>
      </p:sp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5464175" y="508000"/>
            <a:ext cx="18732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Communication at</a:t>
            </a:r>
          </a:p>
          <a:p>
            <a:pPr algn="ctr"/>
            <a:r>
              <a:rPr lang="en-US" sz="1600" b="1">
                <a:solidFill>
                  <a:srgbClr val="231F20"/>
                </a:solidFill>
                <a:latin typeface="Arial" charset="0"/>
              </a:rPr>
              <a:t>subconscious level</a:t>
            </a:r>
            <a:endParaRPr lang="en-US" sz="1800" b="1">
              <a:latin typeface="Arial" charset="0"/>
            </a:endParaRPr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4532313" y="3027363"/>
            <a:ext cx="1798637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Hypothalamus</a:t>
            </a:r>
          </a:p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Overall integration</a:t>
            </a:r>
          </a:p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of ANS, the boss</a:t>
            </a:r>
          </a:p>
        </p:txBody>
      </p:sp>
      <p:sp>
        <p:nvSpPr>
          <p:cNvPr id="103440" name="Rectangle 16"/>
          <p:cNvSpPr>
            <a:spLocks noChangeArrowheads="1"/>
          </p:cNvSpPr>
          <p:nvPr/>
        </p:nvSpPr>
        <p:spPr bwMode="auto">
          <a:xfrm>
            <a:off x="4257675" y="5481638"/>
            <a:ext cx="2384425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Spinal cord</a:t>
            </a:r>
          </a:p>
          <a:p>
            <a:pPr algn="ctr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Urination, defecation,</a:t>
            </a:r>
          </a:p>
          <a:p>
            <a:pPr algn="ctr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erection, and ejaculation</a:t>
            </a:r>
          </a:p>
          <a:p>
            <a:pPr algn="ctr">
              <a:lnSpc>
                <a:spcPct val="9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reflexes</a:t>
            </a:r>
            <a:endParaRPr lang="en-US" sz="1800">
              <a:latin typeface="Arial" charset="0"/>
            </a:endParaRPr>
          </a:p>
        </p:txBody>
      </p:sp>
      <p:sp>
        <p:nvSpPr>
          <p:cNvPr id="103441" name="Rectangle 17"/>
          <p:cNvSpPr>
            <a:spLocks noChangeArrowheads="1"/>
          </p:cNvSpPr>
          <p:nvPr/>
        </p:nvSpPr>
        <p:spPr bwMode="auto">
          <a:xfrm>
            <a:off x="4044950" y="4008438"/>
            <a:ext cx="2811463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Brain stem</a:t>
            </a:r>
          </a:p>
          <a:p>
            <a:pPr algn="ctr">
              <a:lnSpc>
                <a:spcPct val="80000"/>
              </a:lnSpc>
            </a:pPr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(reticular formation, etc.)</a:t>
            </a:r>
          </a:p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Regulation of pupil size,</a:t>
            </a:r>
          </a:p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respiration, heart, blood</a:t>
            </a:r>
          </a:p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rgbClr val="231F20"/>
                </a:solidFill>
                <a:latin typeface="Arial" charset="0"/>
              </a:rPr>
              <a:t>pressure, swallowing, etc.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Hypothalamic Control</a:t>
            </a: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Control may be direct or indirect (through the reticular system)</a:t>
            </a:r>
          </a:p>
          <a:p>
            <a:r>
              <a:rPr lang="en-US" sz="2600"/>
              <a:t>Centers of the hypothalamus control</a:t>
            </a:r>
          </a:p>
          <a:p>
            <a:pPr lvl="1"/>
            <a:r>
              <a:rPr lang="en-US" sz="2400"/>
              <a:t>Heart activity and blood pressure</a:t>
            </a:r>
          </a:p>
          <a:p>
            <a:pPr lvl="1"/>
            <a:r>
              <a:rPr lang="en-US" sz="2400"/>
              <a:t>Body temperature, water balance, and endocrine activity</a:t>
            </a:r>
          </a:p>
          <a:p>
            <a:pPr lvl="1"/>
            <a:r>
              <a:rPr lang="en-US" sz="2400"/>
              <a:t>Emotional stages (rage, pleasure) and biological drives (hunger, thirst, sex)</a:t>
            </a:r>
          </a:p>
          <a:p>
            <a:pPr lvl="1"/>
            <a:r>
              <a:rPr lang="en-US" sz="2400"/>
              <a:t>Reactions to fear and the “fight-or-flight” system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ANS</a:t>
            </a:r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During youth, ANS impairments are usually due to injury</a:t>
            </a:r>
          </a:p>
          <a:p>
            <a:pPr>
              <a:lnSpc>
                <a:spcPct val="80000"/>
              </a:lnSpc>
            </a:pPr>
            <a:r>
              <a:rPr lang="en-US"/>
              <a:t>In old age, ANS efficiency declines, partially due to structural changes at preganglionic axon terminals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the ANS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Effects of age on ANS</a:t>
            </a:r>
          </a:p>
          <a:p>
            <a:pPr lvl="1">
              <a:lnSpc>
                <a:spcPct val="80000"/>
              </a:lnSpc>
            </a:pPr>
            <a:r>
              <a:rPr lang="en-US"/>
              <a:t>Constipation</a:t>
            </a:r>
          </a:p>
          <a:p>
            <a:pPr lvl="1">
              <a:lnSpc>
                <a:spcPct val="80000"/>
              </a:lnSpc>
            </a:pPr>
            <a:r>
              <a:rPr lang="en-US"/>
              <a:t>Dry eyes</a:t>
            </a:r>
          </a:p>
          <a:p>
            <a:pPr lvl="1">
              <a:lnSpc>
                <a:spcPct val="80000"/>
              </a:lnSpc>
            </a:pPr>
            <a:r>
              <a:rPr lang="en-US"/>
              <a:t>Frequent eye infections</a:t>
            </a:r>
          </a:p>
          <a:p>
            <a:pPr lvl="1">
              <a:lnSpc>
                <a:spcPct val="80000"/>
              </a:lnSpc>
            </a:pPr>
            <a:r>
              <a:rPr lang="en-US"/>
              <a:t>Orthostatic hypotension</a:t>
            </a:r>
          </a:p>
          <a:p>
            <a:pPr lvl="2">
              <a:lnSpc>
                <a:spcPct val="80000"/>
              </a:lnSpc>
            </a:pPr>
            <a:r>
              <a:rPr lang="en-US"/>
              <a:t>Low blood pressure occurs because aging pressure receptors respond less to changes in blood pressure with changes in body position and because of slowed responses by sympathetic vasoconstrictor centers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ServDisk_02:Marieb8_MM_TA_HAP8:Marieb8_IRDVD:Marieb8_PPT:Marieb8_Lects:Marieb_Lect_Des_App-blank.pot</Template>
  <TotalTime>2284</TotalTime>
  <Words>2381</Words>
  <Application>Microsoft Office PowerPoint</Application>
  <PresentationFormat>On-screen Show (4:3)</PresentationFormat>
  <Paragraphs>631</Paragraphs>
  <Slides>61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Marieb_Lect_Design_Approved</vt:lpstr>
      <vt:lpstr>Marieb_Lect_Des_App-blank</vt:lpstr>
      <vt:lpstr>Document</vt:lpstr>
      <vt:lpstr>14  </vt:lpstr>
      <vt:lpstr>Autonomic Nervous System (ANS)</vt:lpstr>
      <vt:lpstr>Autonomic Nervous System (ANS)</vt:lpstr>
      <vt:lpstr>PowerPoint Presentation</vt:lpstr>
      <vt:lpstr>Somatic and Autonomic Nervous Systems </vt:lpstr>
      <vt:lpstr>Effectors</vt:lpstr>
      <vt:lpstr>Efferent Pathways</vt:lpstr>
      <vt:lpstr>Terminology</vt:lpstr>
      <vt:lpstr>Neurotransmitter Effects</vt:lpstr>
      <vt:lpstr>PowerPoint Presentation</vt:lpstr>
      <vt:lpstr>Divisions of the ANS</vt:lpstr>
      <vt:lpstr>Role of the Parasympathetic Division</vt:lpstr>
      <vt:lpstr>Role of the Sympathetic Division</vt:lpstr>
      <vt:lpstr>ANS Anatomy</vt:lpstr>
      <vt:lpstr>PowerPoint Presentation</vt:lpstr>
      <vt:lpstr>Parasympathetic (Craniosacral) Division Outflow</vt:lpstr>
      <vt:lpstr>PowerPoint Presentation</vt:lpstr>
      <vt:lpstr>Sympathetic (Thoracolumbar) Division</vt:lpstr>
      <vt:lpstr>PowerPoint Presentation</vt:lpstr>
      <vt:lpstr>Sympathetic Trunks and Pathways</vt:lpstr>
      <vt:lpstr>PowerPoint Presentation</vt:lpstr>
      <vt:lpstr>Sympathetic Trunks and Pathways</vt:lpstr>
      <vt:lpstr>PowerPoint Presentation</vt:lpstr>
      <vt:lpstr>PowerPoint Presentation</vt:lpstr>
      <vt:lpstr>PowerPoint Presentation</vt:lpstr>
      <vt:lpstr>Pathways with Synapses in Chain Ganglia</vt:lpstr>
      <vt:lpstr>Pathways to the Head</vt:lpstr>
      <vt:lpstr>Pathways to the Thorax</vt:lpstr>
      <vt:lpstr>Pathways with Synapses in Collateral Ganglia</vt:lpstr>
      <vt:lpstr>Pathways to the Abdomen</vt:lpstr>
      <vt:lpstr>Pathways to the Pelvis</vt:lpstr>
      <vt:lpstr>Pathways with Synapses in the Adrenal Medulla</vt:lpstr>
      <vt:lpstr>Visceral Reflexes</vt:lpstr>
      <vt:lpstr>PowerPoint Presentation</vt:lpstr>
      <vt:lpstr>Referred Pain</vt:lpstr>
      <vt:lpstr>PowerPoint Presentation</vt:lpstr>
      <vt:lpstr>Neurotransmitters </vt:lpstr>
      <vt:lpstr>PowerPoint Presentation</vt:lpstr>
      <vt:lpstr>Receptors for Neurotransmitters</vt:lpstr>
      <vt:lpstr>Cholinergic Receptors</vt:lpstr>
      <vt:lpstr>Nicotinic Receptors</vt:lpstr>
      <vt:lpstr>Muscarinic Receptors</vt:lpstr>
      <vt:lpstr>PowerPoint Presentation</vt:lpstr>
      <vt:lpstr>Adrenergic Receptors</vt:lpstr>
      <vt:lpstr>PowerPoint Presentation</vt:lpstr>
      <vt:lpstr>Effects of Drugs</vt:lpstr>
      <vt:lpstr>Effects of Drugs</vt:lpstr>
      <vt:lpstr>PowerPoint Presentation</vt:lpstr>
      <vt:lpstr>Interactions of the Autonomic Divisions</vt:lpstr>
      <vt:lpstr>Sympathetic Tone</vt:lpstr>
      <vt:lpstr>Sympathetic Tone</vt:lpstr>
      <vt:lpstr>Parasympathetic Tone</vt:lpstr>
      <vt:lpstr>Cooperative Effects</vt:lpstr>
      <vt:lpstr>Unique Roles of the Sympathetic Division</vt:lpstr>
      <vt:lpstr>Localized Versus Diffuse Effects</vt:lpstr>
      <vt:lpstr>Effects of Sympathetic Activation</vt:lpstr>
      <vt:lpstr>Control of ANS Functioning</vt:lpstr>
      <vt:lpstr>PowerPoint Presentation</vt:lpstr>
      <vt:lpstr>Hypothalamic Control</vt:lpstr>
      <vt:lpstr>Developmental Aspects of the ANS</vt:lpstr>
      <vt:lpstr>Developmental Aspects of the ANS</vt:lpstr>
    </vt:vector>
  </TitlesOfParts>
  <Company>뿿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  </dc:title>
  <dc:creator>R U</dc:creator>
  <cp:lastModifiedBy>User</cp:lastModifiedBy>
  <cp:revision>17</cp:revision>
  <dcterms:created xsi:type="dcterms:W3CDTF">2009-03-04T20:39:03Z</dcterms:created>
  <dcterms:modified xsi:type="dcterms:W3CDTF">2017-11-04T22:03:24Z</dcterms:modified>
</cp:coreProperties>
</file>