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9" r:id="rId2"/>
    <p:sldId id="260" r:id="rId3"/>
    <p:sldId id="261" r:id="rId4"/>
    <p:sldId id="262" r:id="rId5"/>
    <p:sldId id="391" r:id="rId6"/>
    <p:sldId id="39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275" r:id="rId27"/>
    <p:sldId id="276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277" r:id="rId36"/>
    <p:sldId id="278" r:id="rId37"/>
    <p:sldId id="300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393" r:id="rId49"/>
    <p:sldId id="289" r:id="rId50"/>
    <p:sldId id="394" r:id="rId51"/>
    <p:sldId id="290" r:id="rId52"/>
    <p:sldId id="291" r:id="rId53"/>
    <p:sldId id="317" r:id="rId54"/>
    <p:sldId id="292" r:id="rId55"/>
    <p:sldId id="293" r:id="rId56"/>
    <p:sldId id="294" r:id="rId57"/>
    <p:sldId id="295" r:id="rId58"/>
    <p:sldId id="296" r:id="rId59"/>
    <p:sldId id="301" r:id="rId60"/>
    <p:sldId id="302" r:id="rId61"/>
    <p:sldId id="297" r:id="rId62"/>
    <p:sldId id="298" r:id="rId63"/>
    <p:sldId id="299" r:id="rId64"/>
    <p:sldId id="395" r:id="rId65"/>
    <p:sldId id="318" r:id="rId66"/>
    <p:sldId id="397" r:id="rId67"/>
    <p:sldId id="396" r:id="rId68"/>
    <p:sldId id="319" r:id="rId69"/>
    <p:sldId id="398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4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4" r:id="rId95"/>
    <p:sldId id="345" r:id="rId96"/>
    <p:sldId id="346" r:id="rId97"/>
    <p:sldId id="347" r:id="rId98"/>
    <p:sldId id="399" r:id="rId99"/>
    <p:sldId id="354" r:id="rId100"/>
    <p:sldId id="355" r:id="rId101"/>
    <p:sldId id="356" r:id="rId102"/>
    <p:sldId id="359" r:id="rId103"/>
    <p:sldId id="357" r:id="rId104"/>
    <p:sldId id="358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48" r:id="rId118"/>
    <p:sldId id="349" r:id="rId119"/>
    <p:sldId id="350" r:id="rId120"/>
    <p:sldId id="351" r:id="rId121"/>
    <p:sldId id="352" r:id="rId122"/>
    <p:sldId id="353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400" r:id="rId131"/>
    <p:sldId id="379" r:id="rId132"/>
    <p:sldId id="380" r:id="rId133"/>
    <p:sldId id="381" r:id="rId134"/>
    <p:sldId id="382" r:id="rId135"/>
    <p:sldId id="383" r:id="rId136"/>
    <p:sldId id="389" r:id="rId137"/>
    <p:sldId id="390" r:id="rId138"/>
    <p:sldId id="384" r:id="rId139"/>
    <p:sldId id="385" r:id="rId140"/>
    <p:sldId id="386" r:id="rId141"/>
    <p:sldId id="387" r:id="rId142"/>
    <p:sldId id="388" r:id="rId1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083" autoAdjust="0"/>
    <p:restoredTop sz="90929"/>
  </p:normalViewPr>
  <p:slideViewPr>
    <p:cSldViewPr snapToGrid="0">
      <p:cViewPr varScale="1">
        <p:scale>
          <a:sx n="59" d="100"/>
          <a:sy n="59" d="100"/>
        </p:scale>
        <p:origin x="-84" y="-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2" descr="C:\Documents and Settings\Leslie Austin\Desktop\HAP7e IP Links Design\35910Marieb7e_lo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26075" cy="6858000"/>
          </a:xfrm>
          <a:prstGeom prst="rect">
            <a:avLst/>
          </a:prstGeom>
          <a:noFill/>
        </p:spPr>
      </p:pic>
      <p:sp>
        <p:nvSpPr>
          <p:cNvPr id="515075" name="AutoShape 3"/>
          <p:cNvSpPr>
            <a:spLocks noChangeArrowheads="1"/>
          </p:cNvSpPr>
          <p:nvPr/>
        </p:nvSpPr>
        <p:spPr bwMode="auto">
          <a:xfrm>
            <a:off x="5334000" y="0"/>
            <a:ext cx="3043238" cy="6858000"/>
          </a:xfrm>
          <a:prstGeom prst="flowChartDelay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Text Box 4"/>
          <p:cNvSpPr txBox="1">
            <a:spLocks noChangeArrowheads="1"/>
          </p:cNvSpPr>
          <p:nvPr/>
        </p:nvSpPr>
        <p:spPr bwMode="auto">
          <a:xfrm>
            <a:off x="514350" y="64833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D9E30D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5077" name="Text Box 5"/>
          <p:cNvSpPr txBox="1">
            <a:spLocks noChangeArrowheads="1"/>
          </p:cNvSpPr>
          <p:nvPr/>
        </p:nvSpPr>
        <p:spPr bwMode="auto">
          <a:xfrm>
            <a:off x="2511425" y="4135438"/>
            <a:ext cx="2532063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Human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Anatomy </a:t>
            </a:r>
          </a:p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2"/>
                </a:solidFill>
                <a:latin typeface="Arial" charset="0"/>
              </a:rPr>
              <a:t>&amp; Physiology</a:t>
            </a:r>
          </a:p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D9E30D"/>
                </a:solidFill>
                <a:latin typeface="Arial" charset="0"/>
              </a:rPr>
              <a:t>SEVENTH EDITION</a:t>
            </a:r>
          </a:p>
        </p:txBody>
      </p:sp>
      <p:sp>
        <p:nvSpPr>
          <p:cNvPr id="515078" name="Text Box 6"/>
          <p:cNvSpPr txBox="1">
            <a:spLocks noChangeArrowheads="1"/>
          </p:cNvSpPr>
          <p:nvPr/>
        </p:nvSpPr>
        <p:spPr bwMode="auto">
          <a:xfrm>
            <a:off x="42863" y="352425"/>
            <a:ext cx="225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Elaine N. Marieb</a:t>
            </a:r>
          </a:p>
          <a:p>
            <a:r>
              <a:rPr lang="en-US" sz="2200">
                <a:solidFill>
                  <a:schemeClr val="bg1"/>
                </a:solidFill>
                <a:latin typeface="Arial" charset="0"/>
              </a:rPr>
              <a:t>Katja Hoehn</a:t>
            </a:r>
          </a:p>
        </p:txBody>
      </p:sp>
      <p:sp>
        <p:nvSpPr>
          <p:cNvPr id="515079" name="Rectangle 7"/>
          <p:cNvSpPr>
            <a:spLocks noChangeArrowheads="1"/>
          </p:cNvSpPr>
          <p:nvPr/>
        </p:nvSpPr>
        <p:spPr bwMode="auto">
          <a:xfrm>
            <a:off x="5308600" y="0"/>
            <a:ext cx="3835400" cy="6858000"/>
          </a:xfrm>
          <a:prstGeom prst="rect">
            <a:avLst/>
          </a:prstGeom>
          <a:solidFill>
            <a:srgbClr val="0989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80" name="Line 8"/>
          <p:cNvSpPr>
            <a:spLocks noChangeShapeType="1"/>
          </p:cNvSpPr>
          <p:nvPr/>
        </p:nvSpPr>
        <p:spPr bwMode="auto">
          <a:xfrm>
            <a:off x="5530850" y="3268663"/>
            <a:ext cx="3613150" cy="0"/>
          </a:xfrm>
          <a:prstGeom prst="line">
            <a:avLst/>
          </a:prstGeom>
          <a:noFill/>
          <a:ln w="57150">
            <a:solidFill>
              <a:srgbClr val="D9E30D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508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827713" y="2039938"/>
            <a:ext cx="3316287" cy="1414462"/>
          </a:xfrm>
        </p:spPr>
        <p:txBody>
          <a:bodyPr anchor="ctr"/>
          <a:lstStyle>
            <a:lvl1pPr>
              <a:defRPr sz="20000" i="1">
                <a:solidFill>
                  <a:srgbClr val="4DC2E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35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5083" name="Text Box 11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D9E30D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D9E30D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D9E30D"/>
                </a:solidFill>
                <a:latin typeface="Arial" charset="0"/>
              </a:rPr>
              <a:t> Lecture Slides</a:t>
            </a:r>
            <a:r>
              <a:rPr lang="en-US" sz="2000">
                <a:solidFill>
                  <a:srgbClr val="08A5CA"/>
                </a:solidFill>
                <a:latin typeface="Arial" charset="0"/>
              </a:rPr>
              <a:t>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515084" name="Line 12"/>
          <p:cNvSpPr>
            <a:spLocks noChangeShapeType="1"/>
          </p:cNvSpPr>
          <p:nvPr/>
        </p:nvSpPr>
        <p:spPr bwMode="auto">
          <a:xfrm>
            <a:off x="5307013" y="0"/>
            <a:ext cx="0" cy="6858000"/>
          </a:xfrm>
          <a:prstGeom prst="line">
            <a:avLst/>
          </a:prstGeom>
          <a:noFill/>
          <a:ln w="457200">
            <a:solidFill>
              <a:srgbClr val="D9E30D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085" name="Text Box 13"/>
          <p:cNvSpPr txBox="1">
            <a:spLocks noChangeArrowheads="1"/>
          </p:cNvSpPr>
          <p:nvPr/>
        </p:nvSpPr>
        <p:spPr bwMode="auto">
          <a:xfrm rot="-5400000">
            <a:off x="4851401" y="2211387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solidFill>
                  <a:srgbClr val="D9E30D"/>
                </a:solidFill>
                <a:latin typeface="Arial" charset="0"/>
              </a:rPr>
              <a:t>C H A P T E 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0" y="977900"/>
            <a:ext cx="4059238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977900"/>
            <a:ext cx="4059237" cy="5056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61938"/>
            <a:ext cx="2154237" cy="5772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61938"/>
            <a:ext cx="6310313" cy="5772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61938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50" y="977900"/>
            <a:ext cx="82708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228600" y="6521450"/>
            <a:ext cx="455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989C9"/>
                </a:solidFill>
                <a:latin typeface="Arial" charset="0"/>
              </a:rPr>
              <a:t>Copyright © 2006 Pearson Education, Inc., publishing as Benjamin Cummings</a:t>
            </a:r>
          </a:p>
        </p:txBody>
      </p:sp>
      <p:sp>
        <p:nvSpPr>
          <p:cNvPr id="514053" name="Line 5"/>
          <p:cNvSpPr>
            <a:spLocks noChangeShapeType="1"/>
          </p:cNvSpPr>
          <p:nvPr/>
        </p:nvSpPr>
        <p:spPr bwMode="auto">
          <a:xfrm>
            <a:off x="298450" y="258763"/>
            <a:ext cx="8586788" cy="0"/>
          </a:xfrm>
          <a:prstGeom prst="line">
            <a:avLst/>
          </a:prstGeom>
          <a:noFill/>
          <a:ln w="38100">
            <a:solidFill>
              <a:srgbClr val="D9E30D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14054" name="Line 6"/>
          <p:cNvSpPr>
            <a:spLocks noChangeShapeType="1"/>
          </p:cNvSpPr>
          <p:nvPr/>
        </p:nvSpPr>
        <p:spPr bwMode="auto">
          <a:xfrm>
            <a:off x="293688" y="225425"/>
            <a:ext cx="8586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989C9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0989C9"/>
        </a:buClr>
        <a:buSzPct val="6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114300" lvl="1" indent="0">
              <a:buFont typeface="Wingdings" pitchFamily="2" charset="2"/>
              <a:buNone/>
            </a:pPr>
            <a:r>
              <a:rPr lang="en-US" sz="3500" dirty="0" smtClean="0">
                <a:solidFill>
                  <a:schemeClr val="bg1"/>
                </a:solidFill>
                <a:latin typeface="Arial" charset="0"/>
              </a:rPr>
              <a:t>Brain – Short</a:t>
            </a:r>
          </a:p>
          <a:p>
            <a:pPr marL="114300" lvl="1" indent="0">
              <a:buFont typeface="Wingdings" pitchFamily="2" charset="2"/>
              <a:buNone/>
            </a:pPr>
            <a:r>
              <a:rPr lang="en-US" sz="3500" dirty="0" smtClean="0">
                <a:solidFill>
                  <a:schemeClr val="bg1"/>
                </a:solidFill>
                <a:latin typeface="Arial" charset="0"/>
              </a:rPr>
              <a:t>Version</a:t>
            </a:r>
            <a:endParaRPr lang="en-US" sz="35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751763" y="32766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D9E30D"/>
                </a:solidFill>
                <a:latin typeface="Arial" charset="0"/>
              </a:rPr>
              <a:t>P A R T 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Nervous System (CNS)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CNS – composed of the brain and spinal cord</a:t>
            </a:r>
          </a:p>
          <a:p>
            <a:r>
              <a:rPr lang="en-US">
                <a:solidFill>
                  <a:srgbClr val="000000"/>
                </a:solidFill>
              </a:rPr>
              <a:t>Cephalization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Elaboration of the anterior portion of the CNS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Increase in number of neurons in the head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Highest level is reached in the human 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Brain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Composed of </a:t>
            </a:r>
            <a:r>
              <a:rPr lang="en-US" dirty="0" smtClean="0">
                <a:solidFill>
                  <a:srgbClr val="000000"/>
                </a:solidFill>
              </a:rPr>
              <a:t>an outer layer of wrinkled</a:t>
            </a:r>
            <a:r>
              <a:rPr lang="en-US" dirty="0">
                <a:solidFill>
                  <a:srgbClr val="000000"/>
                </a:solidFill>
              </a:rPr>
              <a:t>, pinkish gray </a:t>
            </a:r>
            <a:r>
              <a:rPr lang="en-US" dirty="0" smtClean="0">
                <a:solidFill>
                  <a:srgbClr val="000000"/>
                </a:solidFill>
              </a:rPr>
              <a:t>tissue (gray matter) – that is composed of non-myelinated neurons and an inner core of whitish tissue (white matter) composed of myelinated neurons. 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Surface anatomy includes cerebral hemispheres, cerebellum, and brain 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During the first 26 days of development: 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Ectoderm thickens forming the neural plate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neural plate invaginates, forming the neural groove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The neural groove fuses dorsally and forms the neural tube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Specialization of Ectoderm: Neuralization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28.9a, b</a:t>
            </a:r>
          </a:p>
        </p:txBody>
      </p:sp>
      <p:pic>
        <p:nvPicPr>
          <p:cNvPr id="125958" name="Picture 6" descr="28-09a-bNeural_L.jpg                                           000FCBCAMacintosh HD                   BC3608AF:"/>
          <p:cNvPicPr>
            <a:picLocks noChangeAspect="1" noChangeArrowheads="1"/>
          </p:cNvPicPr>
          <p:nvPr/>
        </p:nvPicPr>
        <p:blipFill>
          <a:blip r:embed="rId2" cstate="print"/>
          <a:srcRect l="746" t="1393" r="764" b="5968"/>
          <a:stretch>
            <a:fillRect/>
          </a:stretch>
        </p:blipFill>
        <p:spPr bwMode="auto">
          <a:xfrm>
            <a:off x="379413" y="841375"/>
            <a:ext cx="8385175" cy="517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5877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Specialization of Ectoderm: Neuralization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28.9c, d</a:t>
            </a:r>
          </a:p>
        </p:txBody>
      </p:sp>
      <p:pic>
        <p:nvPicPr>
          <p:cNvPr id="126982" name="Picture 6" descr="28-09c-dNeural_L.jpg                                           000FCBCAMacintosh HD                   BC3608AF:"/>
          <p:cNvPicPr>
            <a:picLocks noChangeAspect="1" noChangeArrowheads="1"/>
          </p:cNvPicPr>
          <p:nvPr/>
        </p:nvPicPr>
        <p:blipFill>
          <a:blip r:embed="rId2" cstate="print"/>
          <a:srcRect b="5640"/>
          <a:stretch>
            <a:fillRect/>
          </a:stretch>
        </p:blipFill>
        <p:spPr bwMode="auto">
          <a:xfrm>
            <a:off x="314325" y="847725"/>
            <a:ext cx="8513763" cy="536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4066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53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Embryonic Development</a:t>
            </a:r>
          </a:p>
        </p:txBody>
      </p:sp>
      <p:sp>
        <p:nvSpPr>
          <p:cNvPr id="351259" name="Text Box 2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12.1</a:t>
            </a:r>
          </a:p>
        </p:txBody>
      </p:sp>
      <p:pic>
        <p:nvPicPr>
          <p:cNvPr id="351260" name="Picture 28" descr="12-01NeuralTube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237" b="4379"/>
          <a:stretch>
            <a:fillRect/>
          </a:stretch>
        </p:blipFill>
        <p:spPr bwMode="auto">
          <a:xfrm>
            <a:off x="2860675" y="806450"/>
            <a:ext cx="3422650" cy="5741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Brain Vesicles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The anterior end of the neural tube expands and constricts to form the three primary brain vesicles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Prosencephalon – the forebrain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– the midbrain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Rhombencephalon – hindbrain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Tube and Primary Brain Vesicles</a:t>
            </a:r>
          </a:p>
        </p:txBody>
      </p:sp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12.2a, b</a:t>
            </a:r>
          </a:p>
        </p:txBody>
      </p:sp>
      <p:pic>
        <p:nvPicPr>
          <p:cNvPr id="353288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783" t="2563" r="64218" b="7614"/>
          <a:stretch>
            <a:fillRect/>
          </a:stretch>
        </p:blipFill>
        <p:spPr bwMode="auto">
          <a:xfrm>
            <a:off x="2387600" y="882650"/>
            <a:ext cx="4368800" cy="554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Brain Vesicles</a:t>
            </a:r>
          </a:p>
        </p:txBody>
      </p:sp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</a:t>
            </a:r>
          </a:p>
        </p:txBody>
      </p:sp>
      <p:pic>
        <p:nvPicPr>
          <p:cNvPr id="355336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35484" t="2563" r="36584" b="7916"/>
          <a:stretch>
            <a:fillRect/>
          </a:stretch>
        </p:blipFill>
        <p:spPr bwMode="auto">
          <a:xfrm>
            <a:off x="2833688" y="869950"/>
            <a:ext cx="3475037" cy="5510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Brain Vesicles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In week 5 of embryonic development, secondary brain vesicles form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Telencephalon and diencephalon arise from the forebrain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remains undivided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Metencephalon and myelencephalon arise from the hindbrain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Brain Structures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Fates of the secondary brain vesicles: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Telencephalon – cerebrum:  cortex, white matter, and basal nuclei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Diencephalon – thalamus, hypothalamus, and epithalamus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Mesencephalon – brain stem: midbrain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Metencephalon – brain stem: pons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Myelencephalon – brain stem: medulla oblongata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12.2c, d</a:t>
            </a:r>
          </a:p>
        </p:txBody>
      </p:sp>
      <p:pic>
        <p:nvPicPr>
          <p:cNvPr id="357384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35484" t="2223" r="16483" b="7916"/>
          <a:stretch>
            <a:fillRect/>
          </a:stretch>
        </p:blipFill>
        <p:spPr bwMode="auto">
          <a:xfrm>
            <a:off x="1833563" y="895350"/>
            <a:ext cx="5475287" cy="506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84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 structures derived from the neural canal</a:t>
            </a:r>
          </a:p>
          <a:p>
            <a:pPr lvl="1"/>
            <a:r>
              <a:rPr lang="en-US"/>
              <a:t>Telencephalon – lateral ventricles</a:t>
            </a:r>
          </a:p>
          <a:p>
            <a:pPr lvl="1"/>
            <a:r>
              <a:rPr lang="en-US"/>
              <a:t>Diencephalon – third ventricle</a:t>
            </a:r>
          </a:p>
          <a:p>
            <a:pPr lvl="1"/>
            <a:r>
              <a:rPr lang="en-US"/>
              <a:t>Mesencephalon – cerebral aqueduct</a:t>
            </a:r>
          </a:p>
          <a:p>
            <a:pPr lvl="1"/>
            <a:r>
              <a:rPr lang="en-US"/>
              <a:t>Metencephalon and myelencephalon – fourth ventricle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Adult Neural Canal Regions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12.2c, e</a:t>
            </a:r>
          </a:p>
        </p:txBody>
      </p:sp>
      <p:pic>
        <p:nvPicPr>
          <p:cNvPr id="359432" name="Picture 8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35484" t="1884" r="36583" b="7916"/>
          <a:stretch>
            <a:fillRect/>
          </a:stretch>
        </p:blipFill>
        <p:spPr bwMode="auto">
          <a:xfrm>
            <a:off x="1236663" y="952500"/>
            <a:ext cx="3100387" cy="4953000"/>
          </a:xfrm>
          <a:prstGeom prst="rect">
            <a:avLst/>
          </a:prstGeom>
          <a:noFill/>
        </p:spPr>
      </p:pic>
      <p:pic>
        <p:nvPicPr>
          <p:cNvPr id="359434" name="Picture 10" descr="12-02EmbryDevBrain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2887"/>
          <a:stretch>
            <a:fillRect/>
          </a:stretch>
        </p:blipFill>
        <p:spPr bwMode="auto">
          <a:xfrm>
            <a:off x="4862513" y="1006475"/>
            <a:ext cx="1712912" cy="484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 Restriction and Brain Development</a:t>
            </a:r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12.3</a:t>
            </a:r>
          </a:p>
        </p:txBody>
      </p:sp>
      <p:pic>
        <p:nvPicPr>
          <p:cNvPr id="360456" name="Picture 8" descr="12-03SpaceRestr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780" t="1042" r="1245" b="5435"/>
          <a:stretch>
            <a:fillRect/>
          </a:stretch>
        </p:blipFill>
        <p:spPr bwMode="auto">
          <a:xfrm>
            <a:off x="706438" y="862013"/>
            <a:ext cx="7729537" cy="5522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Pattern of the Central Nervous System</a:t>
            </a:r>
          </a:p>
        </p:txBody>
      </p:sp>
      <p:sp>
        <p:nvSpPr>
          <p:cNvPr id="3614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-1" y="756746"/>
            <a:ext cx="8986345" cy="589488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Spinal </a:t>
            </a:r>
            <a:r>
              <a:rPr lang="en-US" dirty="0" smtClean="0"/>
              <a:t>Cord (two layers – outer white matter and inner gray) 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Central cavity surrounded by a gray matter core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External to which is white matter composed of myelinated fiber tracts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Brain (three layers outer gray – mid white then an inner area of gray matter)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Similar to spinal cord but with additional areas of gray matter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Cerebellum has gray matter in nuclei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Cerebrum has nuclei and additional gray matter in the cortex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Pattern of the Central Nervous System</a:t>
            </a:r>
          </a:p>
        </p:txBody>
      </p:sp>
      <p:sp>
        <p:nvSpPr>
          <p:cNvPr id="362503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12.4</a:t>
            </a:r>
          </a:p>
        </p:txBody>
      </p:sp>
      <p:pic>
        <p:nvPicPr>
          <p:cNvPr id="362504" name="Picture 8" descr="12-04GrayWhite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2423" t="1468" r="1906" b="5247"/>
          <a:stretch>
            <a:fillRect/>
          </a:stretch>
        </p:blipFill>
        <p:spPr bwMode="auto">
          <a:xfrm>
            <a:off x="2327275" y="785813"/>
            <a:ext cx="4489450" cy="568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Meninges</a:t>
            </a:r>
          </a:p>
        </p:txBody>
      </p:sp>
      <p:sp>
        <p:nvSpPr>
          <p:cNvPr id="46592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12.24a</a:t>
            </a:r>
          </a:p>
        </p:txBody>
      </p:sp>
      <p:pic>
        <p:nvPicPr>
          <p:cNvPr id="465928" name="Picture 8" descr="12-24aMeninges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2768" r="949" b="6955"/>
          <a:stretch>
            <a:fillRect/>
          </a:stretch>
        </p:blipFill>
        <p:spPr bwMode="auto">
          <a:xfrm>
            <a:off x="344488" y="1254125"/>
            <a:ext cx="8455025" cy="4348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69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Leathery, strong meninx composed of two fibrous connective tissue layers </a:t>
            </a:r>
          </a:p>
          <a:p>
            <a:r>
              <a:rPr lang="en-US"/>
              <a:t>The two layers separate in certain areas and form dural sinuses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79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dural septa extend inward and limit excessive movement of the brain</a:t>
            </a:r>
          </a:p>
          <a:p>
            <a:pPr lvl="1"/>
            <a:r>
              <a:rPr lang="en-US"/>
              <a:t>Falx cerebri – fold that dips into the longitudinal fissure</a:t>
            </a:r>
          </a:p>
          <a:p>
            <a:pPr lvl="1"/>
            <a:r>
              <a:rPr lang="en-US"/>
              <a:t>Falx cerebelli – runs along the vermis of the cerebellum</a:t>
            </a:r>
          </a:p>
          <a:p>
            <a:pPr lvl="1"/>
            <a:r>
              <a:rPr lang="en-US"/>
              <a:t>Tentorium cerebelli – horizontal dural fold extends into the transverse fissure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 Mater</a:t>
            </a:r>
          </a:p>
        </p:txBody>
      </p:sp>
      <p:sp>
        <p:nvSpPr>
          <p:cNvPr id="46899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12.25</a:t>
            </a:r>
          </a:p>
        </p:txBody>
      </p:sp>
      <p:pic>
        <p:nvPicPr>
          <p:cNvPr id="469000" name="Picture 8" descr="12-25DuraMater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945" t="3775" r="2426" b="10457"/>
          <a:stretch>
            <a:fillRect/>
          </a:stretch>
        </p:blipFill>
        <p:spPr bwMode="auto">
          <a:xfrm>
            <a:off x="630238" y="709613"/>
            <a:ext cx="7881937" cy="5481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Arachnoid Mater</a:t>
            </a:r>
          </a:p>
        </p:txBody>
      </p:sp>
      <p:sp>
        <p:nvSpPr>
          <p:cNvPr id="4700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middle meninx, which forms a loose brain covering</a:t>
            </a:r>
          </a:p>
          <a:p>
            <a:r>
              <a:rPr lang="en-US"/>
              <a:t>It is separated from the dura mater by the subdural space</a:t>
            </a:r>
          </a:p>
          <a:p>
            <a:r>
              <a:rPr lang="en-US"/>
              <a:t>Beneath the arachnoid is a wide subarachnoid space filled with CSF and large blood vessels</a:t>
            </a:r>
          </a:p>
          <a:p>
            <a:r>
              <a:rPr lang="en-US"/>
              <a:t>Arachnoid villi protrude superiorly and permit CSF to be absorbed into venous blood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Arachnoid Mater</a:t>
            </a:r>
          </a:p>
        </p:txBody>
      </p:sp>
      <p:sp>
        <p:nvSpPr>
          <p:cNvPr id="47104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12.24a</a:t>
            </a:r>
          </a:p>
        </p:txBody>
      </p:sp>
      <p:pic>
        <p:nvPicPr>
          <p:cNvPr id="471048" name="Picture 8" descr="12-24aMeninges_L.jpg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2768" r="949" b="6955"/>
          <a:stretch>
            <a:fillRect/>
          </a:stretch>
        </p:blipFill>
        <p:spPr bwMode="auto">
          <a:xfrm>
            <a:off x="344488" y="1254125"/>
            <a:ext cx="8455025" cy="4348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Pia Mater</a:t>
            </a:r>
          </a:p>
        </p:txBody>
      </p:sp>
      <p:sp>
        <p:nvSpPr>
          <p:cNvPr id="4720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Deep meninx composed of delicate connective tissue that clings tightly to the 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Ventricles of the Brain</a:t>
            </a:r>
          </a:p>
        </p:txBody>
      </p:sp>
      <p:sp>
        <p:nvSpPr>
          <p:cNvPr id="3635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Arise from expansion of the lumen of the neural tube</a:t>
            </a:r>
          </a:p>
          <a:p>
            <a:r>
              <a:rPr lang="en-US"/>
              <a:t>The ventricles are:</a:t>
            </a:r>
          </a:p>
          <a:p>
            <a:pPr lvl="1"/>
            <a:r>
              <a:rPr lang="en-US"/>
              <a:t>The paired C-shaped lateral ventricles </a:t>
            </a:r>
          </a:p>
          <a:p>
            <a:pPr lvl="1"/>
            <a:r>
              <a:rPr lang="en-US"/>
              <a:t>The third ventricle found in the diencephalon</a:t>
            </a:r>
          </a:p>
          <a:p>
            <a:pPr lvl="1"/>
            <a:r>
              <a:rPr lang="en-US"/>
              <a:t>The fourth ventricle found in the hindbrain dorsal to the pons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Ventricles of the Brain</a:t>
            </a:r>
          </a:p>
        </p:txBody>
      </p:sp>
      <p:sp>
        <p:nvSpPr>
          <p:cNvPr id="36455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12.5</a:t>
            </a:r>
          </a:p>
        </p:txBody>
      </p:sp>
      <p:pic>
        <p:nvPicPr>
          <p:cNvPr id="364552" name="Picture 8" descr="12-05Ventricles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33" t="2150" r="932" b="7034"/>
          <a:stretch>
            <a:fillRect/>
          </a:stretch>
        </p:blipFill>
        <p:spPr bwMode="auto">
          <a:xfrm>
            <a:off x="282575" y="1403350"/>
            <a:ext cx="8578850" cy="4049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Cerebrospinal Fluid (CSF)</a:t>
            </a:r>
          </a:p>
        </p:txBody>
      </p:sp>
      <p:sp>
        <p:nvSpPr>
          <p:cNvPr id="4730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4953000"/>
          </a:xfrm>
        </p:spPr>
        <p:txBody>
          <a:bodyPr/>
          <a:lstStyle/>
          <a:p>
            <a:r>
              <a:rPr lang="en-US"/>
              <a:t>Watery solution similar in composition to blood plasma</a:t>
            </a:r>
          </a:p>
          <a:p>
            <a:r>
              <a:rPr lang="en-US"/>
              <a:t>Contains less protein and different ion concentrations than plasma</a:t>
            </a:r>
          </a:p>
          <a:p>
            <a:r>
              <a:rPr lang="en-US"/>
              <a:t>Forms a liquid cushion that gives buoyancy to the CNS organs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Cerebrospinal Fluid (CSF)</a:t>
            </a:r>
          </a:p>
        </p:txBody>
      </p:sp>
      <p:sp>
        <p:nvSpPr>
          <p:cNvPr id="528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Prevents the brain from crushing under its own weight</a:t>
            </a:r>
          </a:p>
          <a:p>
            <a:r>
              <a:rPr lang="en-US"/>
              <a:t>Protects the CNS from blows and other trauma</a:t>
            </a:r>
          </a:p>
          <a:p>
            <a:r>
              <a:rPr lang="en-US"/>
              <a:t>Nourishes the brain and carries chemical signals throughout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Circulation of CSF</a:t>
            </a:r>
          </a:p>
        </p:txBody>
      </p:sp>
      <p:sp>
        <p:nvSpPr>
          <p:cNvPr id="524292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12.26b</a:t>
            </a:r>
          </a:p>
        </p:txBody>
      </p:sp>
      <p:pic>
        <p:nvPicPr>
          <p:cNvPr id="524294" name="Picture 6" descr="12-26CSF_L.jpg  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818" b="26498"/>
          <a:stretch>
            <a:fillRect/>
          </a:stretch>
        </p:blipFill>
        <p:spPr bwMode="auto">
          <a:xfrm>
            <a:off x="1525588" y="695325"/>
            <a:ext cx="6092825" cy="5821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Choroid Plexuses</a:t>
            </a:r>
          </a:p>
        </p:txBody>
      </p:sp>
      <p:sp>
        <p:nvSpPr>
          <p:cNvPr id="514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Clusters of capillaries that form tissue fluid filters, which hang from the roof of each ventricle</a:t>
            </a:r>
          </a:p>
          <a:p>
            <a:r>
              <a:rPr lang="en-US"/>
              <a:t>Have ion pumps that allow them to alter ion concentrations of the CSF</a:t>
            </a:r>
          </a:p>
          <a:p>
            <a:r>
              <a:rPr lang="en-US"/>
              <a:t>Help cleanse CSF by removing wastes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Choroid Plexuses</a:t>
            </a:r>
          </a:p>
        </p:txBody>
      </p:sp>
      <p:sp>
        <p:nvSpPr>
          <p:cNvPr id="515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12.26a</a:t>
            </a:r>
          </a:p>
        </p:txBody>
      </p:sp>
      <p:pic>
        <p:nvPicPr>
          <p:cNvPr id="515080" name="Picture 8" descr="12-26CSF_L.jpg       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60896" r="40559" b="3740"/>
          <a:stretch>
            <a:fillRect/>
          </a:stretch>
        </p:blipFill>
        <p:spPr bwMode="auto">
          <a:xfrm>
            <a:off x="1109663" y="722313"/>
            <a:ext cx="6923087" cy="541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Blood-Brain Barrier</a:t>
            </a:r>
          </a:p>
        </p:txBody>
      </p:sp>
      <p:sp>
        <p:nvSpPr>
          <p:cNvPr id="516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Protective mechanism that helps maintain a stable environment for the brain</a:t>
            </a:r>
          </a:p>
          <a:p>
            <a:r>
              <a:rPr lang="en-US"/>
              <a:t>Bloodborne substances are separated from neurons by:</a:t>
            </a:r>
          </a:p>
          <a:p>
            <a:pPr lvl="1"/>
            <a:r>
              <a:rPr lang="en-US"/>
              <a:t>Continuous endothelium of capillary walls</a:t>
            </a:r>
          </a:p>
          <a:p>
            <a:pPr lvl="1"/>
            <a:r>
              <a:rPr lang="en-US"/>
              <a:t>Relatively thick basal lamina</a:t>
            </a:r>
          </a:p>
          <a:p>
            <a:pPr lvl="1"/>
            <a:r>
              <a:rPr lang="en-US"/>
              <a:t>Bulbous feet of astrocytes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Blood-Brain Barrier: Functions</a:t>
            </a:r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Selective barrier that allows nutrients to pass freely</a:t>
            </a:r>
          </a:p>
          <a:p>
            <a:r>
              <a:rPr lang="en-US"/>
              <a:t>Is ineffective against substances that can diffuse through plasma membranes</a:t>
            </a:r>
          </a:p>
          <a:p>
            <a:r>
              <a:rPr lang="en-US"/>
              <a:t>Absent in some areas (vomiting center and the hypothalamus), allowing these areas to monitor the chemical composition of the blood</a:t>
            </a:r>
          </a:p>
          <a:p>
            <a:r>
              <a:rPr lang="en-US"/>
              <a:t>Stress increases the ability of chemicals to pass through the blood-brain barrier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Cerebrum composed of the Cerebral </a:t>
            </a:r>
            <a:r>
              <a:rPr lang="en-US" dirty="0"/>
              <a:t>Hemispheres</a:t>
            </a:r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1471448"/>
            <a:ext cx="8270875" cy="4562640"/>
          </a:xfrm>
        </p:spPr>
        <p:txBody>
          <a:bodyPr/>
          <a:lstStyle/>
          <a:p>
            <a:r>
              <a:rPr lang="en-US" dirty="0"/>
              <a:t>Form the superior part of the brain and make up 83% of its mass</a:t>
            </a:r>
          </a:p>
          <a:p>
            <a:r>
              <a:rPr lang="en-US" dirty="0"/>
              <a:t>Contain ridges (gyri) and shallow grooves (sulci)</a:t>
            </a:r>
          </a:p>
          <a:p>
            <a:r>
              <a:rPr lang="en-US" dirty="0"/>
              <a:t>Contain deep grooves called fissures</a:t>
            </a:r>
          </a:p>
          <a:p>
            <a:r>
              <a:rPr lang="en-US" dirty="0"/>
              <a:t>Are separated by the </a:t>
            </a:r>
            <a:r>
              <a:rPr lang="en-US" b="1" dirty="0"/>
              <a:t>longitudinal fissure</a:t>
            </a:r>
          </a:p>
          <a:p>
            <a:r>
              <a:rPr lang="en-US" dirty="0"/>
              <a:t>Have three basic regions: cortex, white matter, and basal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65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Lobes, Gyri, and Sulci of the Cerebral Hemisphere</a:t>
            </a:r>
          </a:p>
        </p:txBody>
      </p:sp>
      <p:sp>
        <p:nvSpPr>
          <p:cNvPr id="3665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1282700"/>
            <a:ext cx="8270875" cy="5056188"/>
          </a:xfrm>
        </p:spPr>
        <p:txBody>
          <a:bodyPr/>
          <a:lstStyle/>
          <a:p>
            <a:r>
              <a:rPr lang="en-US"/>
              <a:t>Deep sulci divide the hemispheres into five lobes:</a:t>
            </a:r>
          </a:p>
          <a:p>
            <a:pPr lvl="1"/>
            <a:r>
              <a:rPr lang="en-US"/>
              <a:t>Frontal, parietal, temporal, occipital, and insula </a:t>
            </a:r>
          </a:p>
          <a:p>
            <a:r>
              <a:rPr lang="en-US"/>
              <a:t>Central sulcus – separates the frontal and parietal lobes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Lobes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12.6a–b</a:t>
            </a:r>
          </a:p>
        </p:txBody>
      </p:sp>
      <p:pic>
        <p:nvPicPr>
          <p:cNvPr id="1030" name="Picture 6" descr="12-06a-bLobeFissur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15" t="1874" r="783" b="5399"/>
          <a:stretch>
            <a:fillRect/>
          </a:stretch>
        </p:blipFill>
        <p:spPr bwMode="auto">
          <a:xfrm>
            <a:off x="374650" y="796925"/>
            <a:ext cx="8394700" cy="5262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76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Lobes, Gyri, and Sulci of the Cerebral Hemisphere</a:t>
            </a:r>
          </a:p>
        </p:txBody>
      </p:sp>
      <p:sp>
        <p:nvSpPr>
          <p:cNvPr id="3676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1270000"/>
            <a:ext cx="8270875" cy="5056188"/>
          </a:xfrm>
        </p:spPr>
        <p:txBody>
          <a:bodyPr/>
          <a:lstStyle/>
          <a:p>
            <a:r>
              <a:rPr lang="en-US"/>
              <a:t>Parieto-occipital sulcus – separates the parietal and occipital lobes</a:t>
            </a:r>
          </a:p>
          <a:p>
            <a:r>
              <a:rPr lang="en-US"/>
              <a:t>Lateral sulcus – separates the parietal and temporal lobes</a:t>
            </a:r>
          </a:p>
          <a:p>
            <a:r>
              <a:rPr lang="en-US"/>
              <a:t>The precentral and postcentral gyri border the central sulcus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Cerebral Cortex</a:t>
            </a: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cortex – superficial gray matter; accounts for 40% of the mass of the brain</a:t>
            </a:r>
          </a:p>
          <a:p>
            <a:pPr>
              <a:lnSpc>
                <a:spcPct val="90000"/>
              </a:lnSpc>
            </a:pPr>
            <a:r>
              <a:rPr lang="en-US" dirty="0"/>
              <a:t>It enables sensation, communication, memory, understanding, and voluntary movements</a:t>
            </a:r>
          </a:p>
          <a:p>
            <a:pPr>
              <a:lnSpc>
                <a:spcPct val="90000"/>
              </a:lnSpc>
            </a:pPr>
            <a:r>
              <a:rPr lang="en-US" dirty="0"/>
              <a:t>Each hemisphere acts contralaterally (controls the opposite side of the body)</a:t>
            </a:r>
          </a:p>
          <a:p>
            <a:pPr>
              <a:lnSpc>
                <a:spcPct val="90000"/>
              </a:lnSpc>
            </a:pPr>
            <a:r>
              <a:rPr lang="en-US" dirty="0"/>
              <a:t>Hemispheres are not equal in </a:t>
            </a:r>
            <a:r>
              <a:rPr lang="en-US" dirty="0" smtClean="0"/>
              <a:t>function (right more artistic – left more technical)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No functional area acts alone; conscious behavior involves the entire cortex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696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830317"/>
            <a:ext cx="8270875" cy="5633545"/>
          </a:xfrm>
        </p:spPr>
        <p:txBody>
          <a:bodyPr/>
          <a:lstStyle/>
          <a:p>
            <a:r>
              <a:rPr lang="en-US" dirty="0"/>
              <a:t>The three types of functional areas are:</a:t>
            </a:r>
          </a:p>
          <a:p>
            <a:pPr lvl="1"/>
            <a:r>
              <a:rPr lang="en-US" b="1" dirty="0"/>
              <a:t>Motor areas </a:t>
            </a:r>
            <a:r>
              <a:rPr lang="en-US" dirty="0"/>
              <a:t>– control voluntary movement</a:t>
            </a:r>
          </a:p>
          <a:p>
            <a:pPr lvl="1"/>
            <a:r>
              <a:rPr lang="en-US" b="1" dirty="0"/>
              <a:t>Sensory areas </a:t>
            </a:r>
            <a:r>
              <a:rPr lang="en-US" dirty="0"/>
              <a:t>– conscious awareness of sensation</a:t>
            </a:r>
          </a:p>
          <a:p>
            <a:pPr lvl="1"/>
            <a:r>
              <a:rPr lang="en-US" b="1" dirty="0"/>
              <a:t>Association areas </a:t>
            </a:r>
            <a:r>
              <a:rPr lang="en-US" dirty="0"/>
              <a:t>– integrate diverse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Several anatomists attempted to find physiologic (functional) areas of the – K. </a:t>
            </a:r>
            <a:r>
              <a:rPr lang="en-US" dirty="0" err="1" smtClean="0"/>
              <a:t>Broadman</a:t>
            </a:r>
            <a:r>
              <a:rPr lang="en-US" dirty="0" smtClean="0"/>
              <a:t> in 1906 was the best.  He found 52 functional areas – thus numbered.  However, now we no that one area of the brain functionally does it all for a function.  It is a combination of several areas confluently working together.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7069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0696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783" t="1991" r="1082" b="6911"/>
          <a:stretch>
            <a:fillRect/>
          </a:stretch>
        </p:blipFill>
        <p:spPr bwMode="auto">
          <a:xfrm>
            <a:off x="190500" y="838200"/>
            <a:ext cx="8763000" cy="5180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12.8b</a:t>
            </a:r>
          </a:p>
        </p:txBody>
      </p:sp>
      <p:pic>
        <p:nvPicPr>
          <p:cNvPr id="371720" name="Picture 8" descr="12-08b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33" t="1430" r="1250" b="5212"/>
          <a:stretch>
            <a:fillRect/>
          </a:stretch>
        </p:blipFill>
        <p:spPr bwMode="auto">
          <a:xfrm>
            <a:off x="320675" y="738188"/>
            <a:ext cx="8501063" cy="5381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Cerebral Cortex: Motor Areas</a:t>
            </a:r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(somatic) motor </a:t>
            </a:r>
            <a:r>
              <a:rPr lang="en-US" dirty="0" smtClean="0"/>
              <a:t>cortex (</a:t>
            </a:r>
            <a:r>
              <a:rPr lang="en-US" dirty="0" err="1" smtClean="0"/>
              <a:t>Broadman</a:t>
            </a:r>
            <a:r>
              <a:rPr lang="en-US" dirty="0" smtClean="0"/>
              <a:t> 4)</a:t>
            </a:r>
            <a:endParaRPr lang="en-US" dirty="0"/>
          </a:p>
          <a:p>
            <a:r>
              <a:rPr lang="en-US" dirty="0"/>
              <a:t>Premotor </a:t>
            </a:r>
            <a:r>
              <a:rPr lang="en-US" dirty="0" smtClean="0"/>
              <a:t>cortex (</a:t>
            </a:r>
            <a:r>
              <a:rPr lang="en-US" dirty="0" err="1" smtClean="0"/>
              <a:t>Broadman</a:t>
            </a:r>
            <a:r>
              <a:rPr lang="en-US" dirty="0" smtClean="0"/>
              <a:t> 6) </a:t>
            </a:r>
            <a:endParaRPr lang="en-US" dirty="0"/>
          </a:p>
          <a:p>
            <a:r>
              <a:rPr lang="en-US" dirty="0"/>
              <a:t>Broca’s </a:t>
            </a:r>
            <a:r>
              <a:rPr lang="en-US" dirty="0" smtClean="0"/>
              <a:t>area (Speech area) (</a:t>
            </a:r>
            <a:r>
              <a:rPr lang="en-US" dirty="0" err="1" smtClean="0"/>
              <a:t>Broadman</a:t>
            </a:r>
            <a:r>
              <a:rPr lang="en-US" dirty="0" smtClean="0"/>
              <a:t> 45 and 44) </a:t>
            </a:r>
            <a:endParaRPr lang="en-US" dirty="0"/>
          </a:p>
          <a:p>
            <a:r>
              <a:rPr lang="en-US" dirty="0"/>
              <a:t>Frontal eye </a:t>
            </a:r>
            <a:r>
              <a:rPr lang="en-US" dirty="0" smtClean="0"/>
              <a:t>field (</a:t>
            </a:r>
            <a:r>
              <a:rPr lang="en-US" dirty="0" err="1" smtClean="0"/>
              <a:t>Broadman</a:t>
            </a:r>
            <a:r>
              <a:rPr lang="en-US" dirty="0" smtClean="0"/>
              <a:t> 8)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Motor Cortex</a:t>
            </a:r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in the precentral gyrus</a:t>
            </a:r>
          </a:p>
          <a:p>
            <a:r>
              <a:rPr lang="en-US"/>
              <a:t>Pyramidal cells whose axons make up the corticospinal tracts </a:t>
            </a:r>
          </a:p>
          <a:p>
            <a:r>
              <a:rPr lang="en-US"/>
              <a:t>Allows conscious control of precise, skilled, voluntary movements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Motor Cortex Homunculus</a:t>
            </a:r>
          </a:p>
        </p:txBody>
      </p:sp>
      <p:sp>
        <p:nvSpPr>
          <p:cNvPr id="37479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12.9.1</a:t>
            </a:r>
          </a:p>
        </p:txBody>
      </p:sp>
      <p:pic>
        <p:nvPicPr>
          <p:cNvPr id="374792" name="Picture 8" descr="12-09MotorSensC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100" t="1404" r="50792" b="5563"/>
          <a:stretch>
            <a:fillRect/>
          </a:stretch>
        </p:blipFill>
        <p:spPr bwMode="auto">
          <a:xfrm>
            <a:off x="2524125" y="900113"/>
            <a:ext cx="4095750" cy="5362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Premotor Cortex</a:t>
            </a:r>
          </a:p>
        </p:txBody>
      </p:sp>
      <p:sp>
        <p:nvSpPr>
          <p:cNvPr id="3758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Located anterior to the precentral </a:t>
            </a:r>
            <a:r>
              <a:rPr lang="en-US" dirty="0" smtClean="0"/>
              <a:t>gyrus (in front of the primary motor cortex)</a:t>
            </a:r>
            <a:endParaRPr lang="en-US" dirty="0"/>
          </a:p>
          <a:p>
            <a:r>
              <a:rPr lang="en-US" dirty="0"/>
              <a:t>Controls learned, repetitious, or patterned motor skills</a:t>
            </a:r>
          </a:p>
          <a:p>
            <a:r>
              <a:rPr lang="en-US" dirty="0"/>
              <a:t>Coordinates simultaneous or sequential actions  </a:t>
            </a:r>
          </a:p>
          <a:p>
            <a:r>
              <a:rPr lang="en-US" dirty="0"/>
              <a:t>Involved in the planning of movements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Broca’s Area</a:t>
            </a:r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Broca’s area</a:t>
            </a:r>
          </a:p>
          <a:p>
            <a:pPr lvl="1"/>
            <a:r>
              <a:rPr lang="en-US" dirty="0"/>
              <a:t>Located anterior to the inferior region of the premotor area</a:t>
            </a:r>
          </a:p>
          <a:p>
            <a:pPr lvl="1"/>
            <a:r>
              <a:rPr lang="en-US" b="1" dirty="0"/>
              <a:t>Present in one hemisphere (usually the left)</a:t>
            </a:r>
          </a:p>
          <a:p>
            <a:pPr lvl="1"/>
            <a:r>
              <a:rPr lang="en-US" dirty="0"/>
              <a:t>A motor speech area that directs muscles of the tongue</a:t>
            </a:r>
          </a:p>
          <a:p>
            <a:pPr lvl="1"/>
            <a:r>
              <a:rPr lang="en-US" dirty="0"/>
              <a:t>Is active as one prepares to speak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Motor Area (Broca)</a:t>
            </a:r>
            <a:endParaRPr lang="en-US" dirty="0"/>
          </a:p>
        </p:txBody>
      </p:sp>
      <p:sp>
        <p:nvSpPr>
          <p:cNvPr id="37991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9912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15" t="1727" r="932" b="6676"/>
          <a:stretch>
            <a:fillRect/>
          </a:stretch>
        </p:blipFill>
        <p:spPr bwMode="auto">
          <a:xfrm>
            <a:off x="381000" y="946150"/>
            <a:ext cx="8382000" cy="49657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56454" y="556054"/>
            <a:ext cx="1782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Broca’s Area</a:t>
            </a:r>
            <a:endParaRPr lang="en-US" dirty="0"/>
          </a:p>
        </p:txBody>
      </p:sp>
      <p:cxnSp>
        <p:nvCxnSpPr>
          <p:cNvPr id="8" name="Straight Arrow Connector 7"/>
          <p:cNvCxnSpPr>
            <a:stCxn id="379912" idx="0"/>
          </p:cNvCxnSpPr>
          <p:nvPr/>
        </p:nvCxnSpPr>
        <p:spPr bwMode="auto">
          <a:xfrm flipH="1">
            <a:off x="3422822" y="946150"/>
            <a:ext cx="1149178" cy="203182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0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Frontal Eye Field</a:t>
            </a:r>
          </a:p>
        </p:txBody>
      </p:sp>
      <p:sp>
        <p:nvSpPr>
          <p:cNvPr id="377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Frontal eye field</a:t>
            </a:r>
          </a:p>
          <a:p>
            <a:pPr lvl="1"/>
            <a:r>
              <a:rPr lang="en-US" dirty="0"/>
              <a:t>Located anterior to the premotor cortex and superior to Broca’s area</a:t>
            </a:r>
          </a:p>
          <a:p>
            <a:pPr lvl="1"/>
            <a:r>
              <a:rPr lang="en-US" b="1" dirty="0"/>
              <a:t>Controls voluntary eye </a:t>
            </a:r>
            <a:r>
              <a:rPr lang="en-US" b="1" dirty="0" smtClean="0"/>
              <a:t>movement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Note: vision itself is in the occipital lobe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Motor Area (Frontal Eye Field)</a:t>
            </a:r>
            <a:endParaRPr lang="en-US" dirty="0"/>
          </a:p>
        </p:txBody>
      </p:sp>
      <p:sp>
        <p:nvSpPr>
          <p:cNvPr id="37991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9912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15" t="1727" r="932" b="6676"/>
          <a:stretch>
            <a:fillRect/>
          </a:stretch>
        </p:blipFill>
        <p:spPr bwMode="auto">
          <a:xfrm>
            <a:off x="381000" y="946150"/>
            <a:ext cx="8382000" cy="49657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 bwMode="auto">
          <a:xfrm>
            <a:off x="3551637" y="799243"/>
            <a:ext cx="68272" cy="107057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Sensory Areas</a:t>
            </a:r>
          </a:p>
        </p:txBody>
      </p:sp>
      <p:sp>
        <p:nvSpPr>
          <p:cNvPr id="3788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somatosensory </a:t>
            </a:r>
            <a:r>
              <a:rPr lang="en-US" dirty="0" smtClean="0"/>
              <a:t>cortex (1, 2, 3)</a:t>
            </a:r>
            <a:endParaRPr lang="en-US" dirty="0"/>
          </a:p>
          <a:p>
            <a:r>
              <a:rPr lang="en-US" dirty="0"/>
              <a:t>Somatosensory association </a:t>
            </a:r>
            <a:r>
              <a:rPr lang="en-US" dirty="0" smtClean="0"/>
              <a:t>cortex (5, 7)</a:t>
            </a:r>
            <a:endParaRPr lang="en-US" dirty="0"/>
          </a:p>
          <a:p>
            <a:r>
              <a:rPr lang="en-US" dirty="0"/>
              <a:t>Visual </a:t>
            </a:r>
            <a:r>
              <a:rPr lang="en-US" dirty="0" smtClean="0"/>
              <a:t>(19, 18, 17) and </a:t>
            </a:r>
            <a:r>
              <a:rPr lang="en-US" dirty="0"/>
              <a:t>auditory </a:t>
            </a:r>
            <a:r>
              <a:rPr lang="en-US" dirty="0" smtClean="0"/>
              <a:t>areas ( 41, 42, 22)</a:t>
            </a:r>
            <a:endParaRPr lang="en-US" dirty="0"/>
          </a:p>
          <a:p>
            <a:r>
              <a:rPr lang="en-US" dirty="0" smtClean="0"/>
              <a:t>Olfactory Cortex (34, 28) </a:t>
            </a:r>
          </a:p>
          <a:p>
            <a:r>
              <a:rPr lang="en-US" dirty="0" smtClean="0"/>
              <a:t>Gustatory Cortex (Insula) </a:t>
            </a:r>
          </a:p>
          <a:p>
            <a:r>
              <a:rPr lang="en-US" dirty="0" smtClean="0"/>
              <a:t>Visceral Cortex (Insula) </a:t>
            </a:r>
          </a:p>
          <a:p>
            <a:r>
              <a:rPr lang="en-US" dirty="0" smtClean="0"/>
              <a:t>Vestibular Cortex (Insula)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Sensory Areas</a:t>
            </a:r>
          </a:p>
        </p:txBody>
      </p:sp>
      <p:sp>
        <p:nvSpPr>
          <p:cNvPr id="37991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79912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15" t="1727" r="932" b="6676"/>
          <a:stretch>
            <a:fillRect/>
          </a:stretch>
        </p:blipFill>
        <p:spPr bwMode="auto">
          <a:xfrm>
            <a:off x="381000" y="946150"/>
            <a:ext cx="8382000" cy="4965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Areas of the Cerebral Cortex</a:t>
            </a: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12.8b</a:t>
            </a:r>
          </a:p>
        </p:txBody>
      </p:sp>
      <p:pic>
        <p:nvPicPr>
          <p:cNvPr id="371720" name="Picture 8" descr="12-08b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33" t="1430" r="1250" b="5212"/>
          <a:stretch>
            <a:fillRect/>
          </a:stretch>
        </p:blipFill>
        <p:spPr bwMode="auto">
          <a:xfrm>
            <a:off x="320675" y="738188"/>
            <a:ext cx="8501063" cy="5381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Somatosensory Cortex</a:t>
            </a:r>
          </a:p>
        </p:txBody>
      </p:sp>
      <p:sp>
        <p:nvSpPr>
          <p:cNvPr id="3809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in the postcentral gyrus, this area:</a:t>
            </a:r>
          </a:p>
          <a:p>
            <a:pPr lvl="1"/>
            <a:r>
              <a:rPr lang="en-US"/>
              <a:t>Receives information from the skin and skeletal muscles</a:t>
            </a:r>
          </a:p>
          <a:p>
            <a:pPr lvl="1"/>
            <a:r>
              <a:rPr lang="en-US"/>
              <a:t>Exhibits spatial discrimination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7" name="Rectangle 5"/>
          <p:cNvSpPr>
            <a:spLocks noChangeArrowheads="1"/>
          </p:cNvSpPr>
          <p:nvPr/>
        </p:nvSpPr>
        <p:spPr bwMode="auto">
          <a:xfrm>
            <a:off x="2232025" y="2308225"/>
            <a:ext cx="192088" cy="1925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1958" name="Rectangle 6"/>
          <p:cNvSpPr>
            <a:spLocks noChangeArrowheads="1"/>
          </p:cNvSpPr>
          <p:nvPr/>
        </p:nvSpPr>
        <p:spPr bwMode="auto">
          <a:xfrm>
            <a:off x="2370138" y="3421063"/>
            <a:ext cx="179387" cy="693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195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Somatosensory Cortex Homunculus</a:t>
            </a:r>
          </a:p>
        </p:txBody>
      </p:sp>
      <p:sp>
        <p:nvSpPr>
          <p:cNvPr id="381961" name="Text Box 9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12.9.2</a:t>
            </a:r>
          </a:p>
        </p:txBody>
      </p:sp>
      <p:pic>
        <p:nvPicPr>
          <p:cNvPr id="381962" name="Picture 10" descr="12-09MotorSensC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46318" t="10217" r="932" b="5122"/>
          <a:stretch>
            <a:fillRect/>
          </a:stretch>
        </p:blipFill>
        <p:spPr bwMode="auto">
          <a:xfrm>
            <a:off x="1944688" y="842963"/>
            <a:ext cx="5253037" cy="570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Somatosensory Association Cortex</a:t>
            </a:r>
          </a:p>
        </p:txBody>
      </p:sp>
      <p:sp>
        <p:nvSpPr>
          <p:cNvPr id="382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Located posterior to the primary somatosensory cortex</a:t>
            </a:r>
          </a:p>
          <a:p>
            <a:r>
              <a:rPr lang="en-US"/>
              <a:t>Integrates sensory information</a:t>
            </a:r>
          </a:p>
          <a:p>
            <a:r>
              <a:rPr lang="en-US"/>
              <a:t>Forms comprehensive understanding of the stimulus</a:t>
            </a:r>
          </a:p>
          <a:p>
            <a:r>
              <a:rPr lang="en-US"/>
              <a:t>Determines size, texture, and relationship of parts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Areas</a:t>
            </a:r>
          </a:p>
        </p:txBody>
      </p:sp>
      <p:sp>
        <p:nvSpPr>
          <p:cNvPr id="3840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16575"/>
          </a:xfrm>
        </p:spPr>
        <p:txBody>
          <a:bodyPr/>
          <a:lstStyle/>
          <a:p>
            <a:r>
              <a:rPr lang="en-US"/>
              <a:t>Primary visual (striate) cortex</a:t>
            </a:r>
          </a:p>
          <a:p>
            <a:pPr lvl="1"/>
            <a:r>
              <a:rPr lang="en-US"/>
              <a:t>Seen on the extreme posterior tip of the occipital lobe</a:t>
            </a:r>
          </a:p>
          <a:p>
            <a:pPr lvl="1"/>
            <a:r>
              <a:rPr lang="en-US"/>
              <a:t>Most of it is buried in the calcarine sulcus</a:t>
            </a:r>
          </a:p>
          <a:p>
            <a:pPr lvl="1"/>
            <a:r>
              <a:rPr lang="en-US"/>
              <a:t>Receives visual information from the retinas</a:t>
            </a:r>
          </a:p>
          <a:p>
            <a:r>
              <a:rPr lang="en-US"/>
              <a:t>Visual association area</a:t>
            </a:r>
          </a:p>
          <a:p>
            <a:pPr lvl="1"/>
            <a:r>
              <a:rPr lang="en-US"/>
              <a:t>Surrounds the primary visual cortex</a:t>
            </a:r>
          </a:p>
          <a:p>
            <a:pPr lvl="1"/>
            <a:r>
              <a:rPr lang="en-US"/>
              <a:t>Interprets visual stimuli (e.g., color, form, and movement)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Auditory Areas</a:t>
            </a:r>
          </a:p>
        </p:txBody>
      </p:sp>
      <p:sp>
        <p:nvSpPr>
          <p:cNvPr id="3850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537200"/>
          </a:xfrm>
        </p:spPr>
        <p:txBody>
          <a:bodyPr/>
          <a:lstStyle/>
          <a:p>
            <a:r>
              <a:rPr lang="en-US"/>
              <a:t>Primary auditory cortex</a:t>
            </a:r>
          </a:p>
          <a:p>
            <a:pPr lvl="1"/>
            <a:r>
              <a:rPr lang="en-US"/>
              <a:t>Located at the superior margin of the temporal lobe</a:t>
            </a:r>
          </a:p>
          <a:p>
            <a:pPr lvl="1"/>
            <a:r>
              <a:rPr lang="en-US"/>
              <a:t>Receives information related to pitch, rhythm, and loudness</a:t>
            </a:r>
          </a:p>
          <a:p>
            <a:r>
              <a:rPr lang="en-US"/>
              <a:t>Auditory association area</a:t>
            </a:r>
          </a:p>
          <a:p>
            <a:pPr lvl="1"/>
            <a:r>
              <a:rPr lang="en-US"/>
              <a:t>Located posterior to the primary auditory cortex</a:t>
            </a:r>
          </a:p>
          <a:p>
            <a:pPr lvl="1"/>
            <a:r>
              <a:rPr lang="en-US"/>
              <a:t>Stores memories of sounds and permits perception of sounds</a:t>
            </a:r>
          </a:p>
          <a:p>
            <a:pPr lvl="1"/>
            <a:r>
              <a:rPr lang="en-US"/>
              <a:t>Wernicke’s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Olfactory Cortex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781050"/>
            <a:ext cx="8270875" cy="5253038"/>
          </a:xfrm>
        </p:spPr>
        <p:txBody>
          <a:bodyPr/>
          <a:lstStyle/>
          <a:p>
            <a:r>
              <a:rPr lang="en-US" dirty="0" smtClean="0"/>
              <a:t>Located on medial aspect of temporal lobe in an area termed the </a:t>
            </a:r>
            <a:r>
              <a:rPr lang="en-US" dirty="0" smtClean="0">
                <a:solidFill>
                  <a:srgbClr val="FF0000"/>
                </a:solidFill>
              </a:rPr>
              <a:t>piriform lobe </a:t>
            </a:r>
            <a:r>
              <a:rPr lang="en-US" dirty="0" smtClean="0"/>
              <a:t>– which is dominated by the hooklike uncus</a:t>
            </a:r>
          </a:p>
          <a:p>
            <a:r>
              <a:rPr lang="en-US" dirty="0" smtClean="0"/>
              <a:t>The olfactory cortex is part of the </a:t>
            </a:r>
            <a:r>
              <a:rPr lang="en-US" b="1" dirty="0" smtClean="0"/>
              <a:t>rhinencephalon</a:t>
            </a:r>
          </a:p>
          <a:p>
            <a:r>
              <a:rPr lang="en-US" dirty="0" smtClean="0"/>
              <a:t>The rhinencephalon includes the orbitofrontal cortex, the uncus and associated regions of the temporal lobe, and the protruding olfactory tracts and bulbs that extend into the nose</a:t>
            </a:r>
          </a:p>
          <a:p>
            <a:r>
              <a:rPr lang="en-US" dirty="0" smtClean="0"/>
              <a:t>Most of the rhinencephalon as a result of evolution has become associated with the Limbic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381000"/>
            <a:ext cx="8270875" cy="5653088"/>
          </a:xfrm>
        </p:spPr>
        <p:txBody>
          <a:bodyPr/>
          <a:lstStyle/>
          <a:p>
            <a:pPr algn="ctr">
              <a:buNone/>
            </a:pPr>
            <a:r>
              <a:rPr lang="en-US" sz="3200" b="1" dirty="0" smtClean="0"/>
              <a:t>The Insula Cortices</a:t>
            </a:r>
          </a:p>
          <a:p>
            <a:r>
              <a:rPr lang="en-US" b="1" dirty="0" smtClean="0"/>
              <a:t>Gustatory Cortex </a:t>
            </a:r>
            <a:r>
              <a:rPr lang="en-US" dirty="0" smtClean="0"/>
              <a:t>is located in the insula</a:t>
            </a:r>
          </a:p>
          <a:p>
            <a:r>
              <a:rPr lang="en-US" b="1" dirty="0" smtClean="0"/>
              <a:t>Visceral Sensory Area </a:t>
            </a:r>
            <a:r>
              <a:rPr lang="en-US" dirty="0" smtClean="0"/>
              <a:t>– Located in the Insula – this cortex is involved in conscious awareness of a full bladder or upset stomach, etc.</a:t>
            </a:r>
          </a:p>
          <a:p>
            <a:r>
              <a:rPr lang="en-US" b="1" dirty="0" smtClean="0"/>
              <a:t>Vestibular Cortex </a:t>
            </a:r>
            <a:r>
              <a:rPr lang="en-US" dirty="0" smtClean="0"/>
              <a:t>– difficult to pin down its location – quite diffuse location but appears to be in posterior part to the insula – involved in </a:t>
            </a:r>
            <a:r>
              <a:rPr lang="en-US" i="1" dirty="0" smtClean="0"/>
              <a:t>conscious awareness </a:t>
            </a:r>
            <a:r>
              <a:rPr lang="en-US" dirty="0" smtClean="0"/>
              <a:t>of balance – head in space location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Multimodal Association </a:t>
            </a:r>
            <a:r>
              <a:rPr lang="en-US" dirty="0"/>
              <a:t>Areas</a:t>
            </a:r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pure motor or pure sensory cortices and their sub-divisions are concerned with only one sensory modality (input) – but how do we put multiple inputs together to get a meaning – by sending the messages to the Multimodal Association Areas – which consist of:</a:t>
            </a:r>
          </a:p>
          <a:p>
            <a:r>
              <a:rPr lang="en-US" b="1" dirty="0" smtClean="0"/>
              <a:t>Prefrontal cortex </a:t>
            </a:r>
            <a:r>
              <a:rPr lang="en-US" dirty="0" smtClean="0"/>
              <a:t>(Anterior Association Area)</a:t>
            </a:r>
            <a:endParaRPr lang="en-US" dirty="0"/>
          </a:p>
          <a:p>
            <a:r>
              <a:rPr lang="en-US" b="1" dirty="0" smtClean="0"/>
              <a:t>Posterior Association Area</a:t>
            </a:r>
            <a:endParaRPr lang="en-US" b="1" dirty="0"/>
          </a:p>
          <a:p>
            <a:r>
              <a:rPr lang="en-US" b="1" dirty="0" smtClean="0"/>
              <a:t>Limbic Association </a:t>
            </a:r>
            <a:r>
              <a:rPr lang="en-US" b="1" dirty="0"/>
              <a:t>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Association Areas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87080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727" b="6647"/>
          <a:stretch>
            <a:fillRect/>
          </a:stretch>
        </p:blipFill>
        <p:spPr bwMode="auto">
          <a:xfrm>
            <a:off x="157163" y="852488"/>
            <a:ext cx="8829675" cy="5151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Prefrontal </a:t>
            </a:r>
            <a:r>
              <a:rPr lang="en-US" dirty="0" smtClean="0"/>
              <a:t>Cortex (Anterior Association Area) </a:t>
            </a:r>
            <a:br>
              <a:rPr lang="en-US" dirty="0" smtClean="0"/>
            </a:br>
            <a:r>
              <a:rPr lang="en-US" dirty="0" smtClean="0"/>
              <a:t>Areas 11 and 47</a:t>
            </a:r>
            <a:endParaRPr lang="en-US" dirty="0"/>
          </a:p>
        </p:txBody>
      </p:sp>
      <p:sp>
        <p:nvSpPr>
          <p:cNvPr id="388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1597572"/>
            <a:ext cx="8270875" cy="4436516"/>
          </a:xfrm>
        </p:spPr>
        <p:txBody>
          <a:bodyPr/>
          <a:lstStyle/>
          <a:p>
            <a:r>
              <a:rPr lang="en-US" dirty="0"/>
              <a:t>Located in the anterior portion of the frontal lobe</a:t>
            </a:r>
          </a:p>
          <a:p>
            <a:r>
              <a:rPr lang="en-US" b="1" dirty="0"/>
              <a:t>Involved with intellect, cognition, recall, and personality</a:t>
            </a:r>
          </a:p>
          <a:p>
            <a:r>
              <a:rPr lang="en-US" dirty="0"/>
              <a:t>Necessary for judgment, reasoning, persistence, and conscience</a:t>
            </a:r>
          </a:p>
          <a:p>
            <a:r>
              <a:rPr lang="en-US" dirty="0"/>
              <a:t>Closely linked to the limbic system (emotional part of the brain)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Association Areas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87080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727" b="6647"/>
          <a:stretch>
            <a:fillRect/>
          </a:stretch>
        </p:blipFill>
        <p:spPr bwMode="auto">
          <a:xfrm>
            <a:off x="157163" y="852488"/>
            <a:ext cx="8829675" cy="51514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90832" y="6003925"/>
            <a:ext cx="753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Prefrontal Cortex </a:t>
            </a:r>
            <a:r>
              <a:rPr lang="en-US" dirty="0" smtClean="0"/>
              <a:t>– where your main intelligence is stored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98357" y="4077730"/>
            <a:ext cx="296562" cy="192619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8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Posterior Association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282" y="977900"/>
            <a:ext cx="8736226" cy="5056188"/>
          </a:xfrm>
        </p:spPr>
        <p:txBody>
          <a:bodyPr/>
          <a:lstStyle/>
          <a:p>
            <a:r>
              <a:rPr lang="en-US" dirty="0" smtClean="0"/>
              <a:t>Takes up most of temporal, occipital and parietal cortex  -  IDENTIFICATION and INTERPRETATION</a:t>
            </a:r>
          </a:p>
          <a:p>
            <a:r>
              <a:rPr lang="en-US" dirty="0" smtClean="0"/>
              <a:t>Involved in 1) recognition of patterns and faces</a:t>
            </a:r>
          </a:p>
          <a:p>
            <a:pPr>
              <a:buNone/>
            </a:pPr>
            <a:r>
              <a:rPr lang="en-US" dirty="0" smtClean="0"/>
              <a:t>                      2) localizing us and our surroundings</a:t>
            </a:r>
          </a:p>
          <a:p>
            <a:pPr>
              <a:buNone/>
            </a:pPr>
            <a:r>
              <a:rPr lang="en-US" dirty="0" smtClean="0"/>
              <a:t>                          in space</a:t>
            </a:r>
          </a:p>
          <a:p>
            <a:pPr>
              <a:buNone/>
            </a:pPr>
            <a:r>
              <a:rPr lang="en-US" dirty="0" smtClean="0"/>
              <a:t>                      3) building different inputs into a </a:t>
            </a:r>
          </a:p>
          <a:p>
            <a:pPr>
              <a:buNone/>
            </a:pPr>
            <a:r>
              <a:rPr lang="en-US" dirty="0" smtClean="0"/>
              <a:t>                          complete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Association Areas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87080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727" b="6647"/>
          <a:stretch>
            <a:fillRect/>
          </a:stretch>
        </p:blipFill>
        <p:spPr bwMode="auto">
          <a:xfrm>
            <a:off x="157163" y="852488"/>
            <a:ext cx="8829675" cy="51514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90832" y="6003925"/>
            <a:ext cx="753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Prefrontal Cortex </a:t>
            </a:r>
            <a:r>
              <a:rPr lang="en-US" dirty="0" smtClean="0"/>
              <a:t>– where your main intelligence is stored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98357" y="4077730"/>
            <a:ext cx="296562" cy="192619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7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>
          <a:xfrm>
            <a:off x="251980" y="279830"/>
            <a:ext cx="8610600" cy="609600"/>
          </a:xfrm>
        </p:spPr>
        <p:txBody>
          <a:bodyPr/>
          <a:lstStyle/>
          <a:p>
            <a:r>
              <a:rPr lang="en-US"/>
              <a:t>Association Areas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12.8a</a:t>
            </a:r>
          </a:p>
        </p:txBody>
      </p:sp>
      <p:pic>
        <p:nvPicPr>
          <p:cNvPr id="387080" name="Picture 8" descr="12-08a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727" b="6647"/>
          <a:stretch>
            <a:fillRect/>
          </a:stretch>
        </p:blipFill>
        <p:spPr bwMode="auto">
          <a:xfrm>
            <a:off x="0" y="852487"/>
            <a:ext cx="8829675" cy="51514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90832" y="6003925"/>
            <a:ext cx="753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Prefrontal Cortex </a:t>
            </a:r>
            <a:r>
              <a:rPr lang="en-US" dirty="0" smtClean="0"/>
              <a:t>– where your main intelligence is stored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98357" y="4077730"/>
            <a:ext cx="296562" cy="192619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 bwMode="auto">
          <a:xfrm>
            <a:off x="3620531" y="1594022"/>
            <a:ext cx="4831492" cy="39170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Posterior Association Area – takes up what is in this circle.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9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Limbic Association Cortex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in the Cingulate Gyrus, Hippocampus, Parahippocampal gyrus</a:t>
            </a:r>
          </a:p>
          <a:p>
            <a:r>
              <a:rPr lang="en-US" dirty="0" smtClean="0"/>
              <a:t>Provides </a:t>
            </a:r>
            <a:r>
              <a:rPr lang="en-US" b="1" dirty="0" smtClean="0"/>
              <a:t>emotional sense to what inputs we have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03" y="3428983"/>
            <a:ext cx="4444445" cy="3377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</a:t>
            </a:r>
            <a:r>
              <a:rPr lang="en-US" dirty="0" smtClean="0">
                <a:solidFill>
                  <a:srgbClr val="FF0000"/>
                </a:solidFill>
              </a:rPr>
              <a:t>Cingulate Gyrus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12.8b</a:t>
            </a:r>
          </a:p>
        </p:txBody>
      </p:sp>
      <p:pic>
        <p:nvPicPr>
          <p:cNvPr id="371720" name="Picture 8" descr="12-08bCerebrCortex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633" t="1430" r="1250" b="5212"/>
          <a:stretch>
            <a:fillRect/>
          </a:stretch>
        </p:blipFill>
        <p:spPr bwMode="auto">
          <a:xfrm>
            <a:off x="320675" y="738188"/>
            <a:ext cx="8501063" cy="53816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955957" y="6301946"/>
            <a:ext cx="2526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Parahippocampal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Drop a bottle of acid on chemistry lab floor and it splashes on you</a:t>
            </a:r>
          </a:p>
          <a:p>
            <a:r>
              <a:rPr lang="en-US" dirty="0" smtClean="0"/>
              <a:t>See it – visual cortex – then to visual association</a:t>
            </a:r>
          </a:p>
          <a:p>
            <a:r>
              <a:rPr lang="en-US" dirty="0" smtClean="0"/>
              <a:t>Hear it – auditory cortex – then to auditory association</a:t>
            </a:r>
          </a:p>
          <a:p>
            <a:r>
              <a:rPr lang="en-US" dirty="0" smtClean="0"/>
              <a:t>Feel it – primary sensory cortex thus locate– then to sensory association cortex to interpret</a:t>
            </a:r>
          </a:p>
          <a:p>
            <a:r>
              <a:rPr lang="en-US" dirty="0" smtClean="0"/>
              <a:t>Then to multimodal association cortices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Lateralization of Cortical Function</a:t>
            </a:r>
          </a:p>
        </p:txBody>
      </p:sp>
      <p:sp>
        <p:nvSpPr>
          <p:cNvPr id="392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Lateralization – each hemisphere has abilities not shared with its partner</a:t>
            </a:r>
          </a:p>
          <a:p>
            <a:r>
              <a:rPr lang="en-US" dirty="0"/>
              <a:t>Cerebral dominance – designates the hemisphere dominant for language</a:t>
            </a:r>
          </a:p>
          <a:p>
            <a:r>
              <a:rPr lang="en-US" dirty="0"/>
              <a:t>Left hemisphere – controls language, math, and logic</a:t>
            </a:r>
          </a:p>
          <a:p>
            <a:r>
              <a:rPr lang="en-US" dirty="0"/>
              <a:t>Right hemisphere – controls visual-spatial skills, emotion, and artistic </a:t>
            </a:r>
            <a:r>
              <a:rPr lang="en-US" dirty="0" smtClean="0"/>
              <a:t>skills</a:t>
            </a:r>
          </a:p>
          <a:p>
            <a:r>
              <a:rPr lang="en-US" dirty="0" smtClean="0"/>
              <a:t>10% have sides reversed or use both sides equally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Cerebral White Matter</a:t>
            </a:r>
          </a:p>
        </p:txBody>
      </p:sp>
      <p:sp>
        <p:nvSpPr>
          <p:cNvPr id="393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Consists of deep myelinated fibers and their tracts</a:t>
            </a:r>
          </a:p>
          <a:p>
            <a:r>
              <a:rPr lang="en-US" dirty="0"/>
              <a:t>It is responsible for communication between: </a:t>
            </a:r>
          </a:p>
          <a:p>
            <a:pPr lvl="1"/>
            <a:r>
              <a:rPr lang="en-US" dirty="0"/>
              <a:t>The cerebral cortex and lower CNS center, and areas of the cerebrum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Cerebral White Matter</a:t>
            </a:r>
          </a:p>
        </p:txBody>
      </p:sp>
      <p:sp>
        <p:nvSpPr>
          <p:cNvPr id="394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include:</a:t>
            </a:r>
          </a:p>
          <a:p>
            <a:pPr lvl="1"/>
            <a:r>
              <a:rPr lang="en-US" dirty="0"/>
              <a:t>Commissures – connect corresponding gray areas of the two hemispheres</a:t>
            </a:r>
          </a:p>
          <a:p>
            <a:pPr lvl="1"/>
            <a:r>
              <a:rPr lang="en-US" dirty="0"/>
              <a:t>Association fibers – connect different parts of the same hemisphere</a:t>
            </a:r>
          </a:p>
          <a:p>
            <a:pPr lvl="1"/>
            <a:r>
              <a:rPr lang="en-US" dirty="0"/>
              <a:t>Projection fibers – enter the hemispheres from lower brain or cord centers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Fiber Tracts in White Matter</a:t>
            </a:r>
          </a:p>
        </p:txBody>
      </p:sp>
      <p:sp>
        <p:nvSpPr>
          <p:cNvPr id="39527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12.10a</a:t>
            </a:r>
          </a:p>
        </p:txBody>
      </p:sp>
      <p:pic>
        <p:nvPicPr>
          <p:cNvPr id="395277" name="Picture 13" descr="12-10a-bFiberTracts_L.jpg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442" r="51241" b="8688"/>
          <a:stretch>
            <a:fillRect/>
          </a:stretch>
        </p:blipFill>
        <p:spPr bwMode="auto">
          <a:xfrm>
            <a:off x="1708150" y="768350"/>
            <a:ext cx="5727700" cy="5732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Fiber Tracts in White Matter</a:t>
            </a:r>
          </a:p>
        </p:txBody>
      </p:sp>
      <p:sp>
        <p:nvSpPr>
          <p:cNvPr id="39629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12.10b</a:t>
            </a:r>
          </a:p>
        </p:txBody>
      </p:sp>
      <p:pic>
        <p:nvPicPr>
          <p:cNvPr id="396309" name="Picture 21" descr="12-10a-bFiberTracts_L.jpg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33452" t="26305" r="783" b="6937"/>
          <a:stretch>
            <a:fillRect/>
          </a:stretch>
        </p:blipFill>
        <p:spPr bwMode="auto">
          <a:xfrm>
            <a:off x="620713" y="1250950"/>
            <a:ext cx="7902575" cy="435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2-10cfibertracts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100" y="215900"/>
            <a:ext cx="7300913" cy="64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 dirty="0">
                <a:solidFill>
                  <a:schemeClr val="accent2"/>
                </a:solidFill>
              </a:rPr>
              <a:t>Figure 12.10c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Basal </a:t>
            </a:r>
            <a:r>
              <a:rPr lang="en-US" dirty="0" smtClean="0"/>
              <a:t>Nuclei (Old name Basal Ganglia)</a:t>
            </a:r>
            <a:endParaRPr lang="en-US" dirty="0"/>
          </a:p>
        </p:txBody>
      </p:sp>
      <p:sp>
        <p:nvSpPr>
          <p:cNvPr id="397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819149"/>
            <a:ext cx="8270875" cy="5534025"/>
          </a:xfrm>
        </p:spPr>
        <p:txBody>
          <a:bodyPr/>
          <a:lstStyle/>
          <a:p>
            <a:r>
              <a:rPr lang="en-US" dirty="0"/>
              <a:t>Masses of gray matter found deep within the cortical white matter</a:t>
            </a:r>
          </a:p>
          <a:p>
            <a:r>
              <a:rPr lang="en-US" dirty="0"/>
              <a:t>The </a:t>
            </a:r>
            <a:r>
              <a:rPr lang="en-US" b="1" dirty="0"/>
              <a:t>corpus striatum </a:t>
            </a:r>
            <a:r>
              <a:rPr lang="en-US" dirty="0"/>
              <a:t>is composed of three parts</a:t>
            </a:r>
          </a:p>
          <a:p>
            <a:pPr lvl="1"/>
            <a:r>
              <a:rPr lang="en-US" dirty="0"/>
              <a:t>Caudate nucleus</a:t>
            </a:r>
          </a:p>
          <a:p>
            <a:pPr lvl="1"/>
            <a:r>
              <a:rPr lang="en-US" dirty="0"/>
              <a:t>Lentiform nucleus – composed of the putamen and the globus pallidus</a:t>
            </a:r>
          </a:p>
          <a:p>
            <a:pPr lvl="1"/>
            <a:r>
              <a:rPr lang="en-US" dirty="0"/>
              <a:t>Fibers of internal capsule running between and through caudate and lentiform </a:t>
            </a:r>
            <a:r>
              <a:rPr lang="en-US" dirty="0" smtClean="0"/>
              <a:t>nuclei</a:t>
            </a:r>
          </a:p>
          <a:p>
            <a:pPr lvl="1"/>
            <a:r>
              <a:rPr lang="en-US" dirty="0" smtClean="0"/>
              <a:t>Functionally associated with sub-thalamic nucleus and the Substantia Nigra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Basal Nuclei</a:t>
            </a:r>
          </a:p>
        </p:txBody>
      </p:sp>
      <p:sp>
        <p:nvSpPr>
          <p:cNvPr id="39936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12.11b</a:t>
            </a:r>
          </a:p>
        </p:txBody>
      </p:sp>
      <p:pic>
        <p:nvPicPr>
          <p:cNvPr id="399369" name="Picture 9" descr="12-11bBasalNuclei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1099" t="1613" r="931" b="4837"/>
          <a:stretch>
            <a:fillRect/>
          </a:stretch>
        </p:blipFill>
        <p:spPr bwMode="auto">
          <a:xfrm>
            <a:off x="395288" y="711200"/>
            <a:ext cx="8351837" cy="5434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Basal Nuclei</a:t>
            </a:r>
          </a:p>
        </p:txBody>
      </p:sp>
      <p:sp>
        <p:nvSpPr>
          <p:cNvPr id="400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790574"/>
            <a:ext cx="8270875" cy="5629275"/>
          </a:xfrm>
        </p:spPr>
        <p:txBody>
          <a:bodyPr/>
          <a:lstStyle/>
          <a:p>
            <a:r>
              <a:rPr lang="en-US" dirty="0"/>
              <a:t>Though somewhat elusive, the following are thought to be functions of basal </a:t>
            </a:r>
            <a:r>
              <a:rPr lang="en-US" dirty="0" smtClean="0"/>
              <a:t>nuclei – some functions regarding movement are shared with the Cerebellum </a:t>
            </a:r>
            <a:endParaRPr lang="en-US" dirty="0"/>
          </a:p>
          <a:p>
            <a:pPr lvl="1"/>
            <a:r>
              <a:rPr lang="en-US" dirty="0"/>
              <a:t>Influence muscular </a:t>
            </a:r>
            <a:r>
              <a:rPr lang="en-US" dirty="0" smtClean="0"/>
              <a:t>activity – particularly starting and stopping movements and regulating the intensity of these movements particularly those that are slow and stereotyped like arm swinging while walking</a:t>
            </a:r>
            <a:endParaRPr lang="en-US" dirty="0"/>
          </a:p>
          <a:p>
            <a:pPr lvl="1"/>
            <a:r>
              <a:rPr lang="en-US" dirty="0"/>
              <a:t>Regulate attention and cognition</a:t>
            </a:r>
          </a:p>
          <a:p>
            <a:pPr lvl="1"/>
            <a:r>
              <a:rPr lang="en-US" dirty="0" smtClean="0"/>
              <a:t>Inhibit </a:t>
            </a:r>
            <a:r>
              <a:rPr lang="en-US" dirty="0"/>
              <a:t>antagonistic and unnecessary movement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370703"/>
            <a:ext cx="8270875" cy="6240162"/>
          </a:xfrm>
        </p:spPr>
        <p:txBody>
          <a:bodyPr/>
          <a:lstStyle/>
          <a:p>
            <a:r>
              <a:rPr lang="en-US" dirty="0" smtClean="0"/>
              <a:t>Input: The Basal Nuclei receive inputs from (1) all areas of cerebral cortex (above Basal Nuclei) and from (2) subcortical nuclei and from (3) each other nuclei within the Basal Nuclei</a:t>
            </a:r>
          </a:p>
          <a:p>
            <a:r>
              <a:rPr lang="en-US" dirty="0" smtClean="0"/>
              <a:t>Output:  Via relays through Thalamus, Globus Pallidus and Substantia Nigra – they project to the </a:t>
            </a:r>
            <a:r>
              <a:rPr lang="en-US" dirty="0" smtClean="0">
                <a:solidFill>
                  <a:srgbClr val="FF0000"/>
                </a:solidFill>
              </a:rPr>
              <a:t>Premotor cortex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prefrontal</a:t>
            </a:r>
            <a:r>
              <a:rPr lang="en-US" dirty="0" smtClean="0"/>
              <a:t> (anterior association area) cortices to affect motor movements of the primary motor cortex. </a:t>
            </a:r>
            <a:r>
              <a:rPr lang="en-US" dirty="0" smtClean="0">
                <a:solidFill>
                  <a:srgbClr val="FF0000"/>
                </a:solidFill>
              </a:rPr>
              <a:t>The Basal Nuclei have no direct access to motor pathways.</a:t>
            </a:r>
          </a:p>
          <a:p>
            <a:r>
              <a:rPr lang="en-US" dirty="0" smtClean="0"/>
              <a:t>Note: Premotor cortex – learned movements</a:t>
            </a:r>
          </a:p>
          <a:p>
            <a:r>
              <a:rPr lang="en-US" dirty="0" smtClean="0"/>
              <a:t>Prefrontal cortex – your intelligence area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438150"/>
            <a:ext cx="8270875" cy="5595938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3200" dirty="0" smtClean="0"/>
              <a:t>Problems with the Basal Nuclei could give too much involuntary movement as in </a:t>
            </a:r>
            <a:r>
              <a:rPr lang="en-US" sz="3200" b="1" dirty="0" smtClean="0"/>
              <a:t>Huntington’s Chorea </a:t>
            </a:r>
            <a:r>
              <a:rPr lang="en-US" sz="3200" dirty="0" smtClean="0"/>
              <a:t>or too little motion as in </a:t>
            </a:r>
            <a:r>
              <a:rPr lang="en-US" sz="3200" b="1" dirty="0" smtClean="0"/>
              <a:t>Parkinson’s Disease</a:t>
            </a:r>
            <a:r>
              <a:rPr lang="en-US" sz="3200" dirty="0" smtClean="0"/>
              <a:t>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Diencephalon</a:t>
            </a:r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core of the forebrain</a:t>
            </a:r>
          </a:p>
          <a:p>
            <a:r>
              <a:rPr lang="en-US" dirty="0"/>
              <a:t>Consists of three paired structures – </a:t>
            </a:r>
            <a:r>
              <a:rPr lang="en-US" b="1" dirty="0"/>
              <a:t>thalamus, hypothalamus, and epithalamus</a:t>
            </a:r>
          </a:p>
          <a:p>
            <a:r>
              <a:rPr lang="en-US" dirty="0"/>
              <a:t>Encloses the third ventricle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Thalamus – the inner room </a:t>
            </a:r>
            <a:br>
              <a:rPr lang="en-US" dirty="0" smtClean="0"/>
            </a:br>
            <a:r>
              <a:rPr lang="en-US" dirty="0" smtClean="0"/>
              <a:t>(80% of Diencephalon)</a:t>
            </a:r>
            <a:endParaRPr lang="en-US" dirty="0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1219199"/>
            <a:ext cx="8524274" cy="5229225"/>
          </a:xfrm>
        </p:spPr>
        <p:txBody>
          <a:bodyPr/>
          <a:lstStyle/>
          <a:p>
            <a:r>
              <a:rPr lang="en-US" dirty="0"/>
              <a:t>Paired, egg-shaped masses that form the superolateral walls of the third ventricle</a:t>
            </a:r>
          </a:p>
          <a:p>
            <a:r>
              <a:rPr lang="en-US" dirty="0"/>
              <a:t>Connected at the midline by the </a:t>
            </a:r>
            <a:r>
              <a:rPr lang="en-US" b="1" dirty="0"/>
              <a:t>intermediate mass</a:t>
            </a:r>
          </a:p>
          <a:p>
            <a:r>
              <a:rPr lang="en-US" dirty="0"/>
              <a:t>Contains four groups of nuclei – anterior, ventral, dorsal, and posterior</a:t>
            </a:r>
          </a:p>
          <a:p>
            <a:r>
              <a:rPr lang="en-US" dirty="0"/>
              <a:t>Nuclei project and receive fibers from the cerebral </a:t>
            </a:r>
            <a:r>
              <a:rPr lang="en-US" dirty="0" smtClean="0"/>
              <a:t>cortex</a:t>
            </a:r>
          </a:p>
          <a:p>
            <a:r>
              <a:rPr lang="en-US" dirty="0" smtClean="0"/>
              <a:t>Nuclei also receive input from sensory projections below the Thalamus and nuclei within Thalamus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Diencephalon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12.12</a:t>
            </a:r>
          </a:p>
        </p:txBody>
      </p:sp>
      <p:pic>
        <p:nvPicPr>
          <p:cNvPr id="402441" name="Picture 9" descr="12-12Midsagittal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242" b="9238"/>
          <a:stretch>
            <a:fillRect/>
          </a:stretch>
        </p:blipFill>
        <p:spPr bwMode="auto">
          <a:xfrm>
            <a:off x="314325" y="1001713"/>
            <a:ext cx="8513763" cy="4922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5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261936"/>
            <a:ext cx="8610600" cy="2652714"/>
          </a:xfrm>
        </p:spPr>
        <p:txBody>
          <a:bodyPr/>
          <a:lstStyle/>
          <a:p>
            <a:r>
              <a:rPr lang="en-US" dirty="0" smtClean="0"/>
              <a:t>Thalamus</a:t>
            </a:r>
            <a:br>
              <a:rPr lang="en-US" dirty="0" smtClean="0"/>
            </a:br>
            <a:r>
              <a:rPr lang="en-US" sz="2400" dirty="0" smtClean="0">
                <a:solidFill>
                  <a:schemeClr val="tx1"/>
                </a:solidFill>
              </a:rPr>
              <a:t>Since there are so many nuclei – approximately 26 – clustered in a small area neuroanatomists had to name the nuclei primarily by there relative locations to one another using the directional terms – anterior, posterior, dorsal, ventral, medial and lateral.  Use the four legged animal as your landmarks.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0448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12.13a</a:t>
            </a:r>
          </a:p>
        </p:txBody>
      </p:sp>
      <p:pic>
        <p:nvPicPr>
          <p:cNvPr id="404491" name="Picture 11" descr="12-13Diencephalon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694" r="44583" b="6055"/>
          <a:stretch>
            <a:fillRect/>
          </a:stretch>
        </p:blipFill>
        <p:spPr bwMode="auto">
          <a:xfrm>
            <a:off x="647699" y="2943225"/>
            <a:ext cx="8010525" cy="3513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Thalamic Function</a:t>
            </a:r>
          </a:p>
        </p:txBody>
      </p:sp>
      <p:sp>
        <p:nvSpPr>
          <p:cNvPr id="405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752475"/>
            <a:ext cx="8270875" cy="5619750"/>
          </a:xfrm>
        </p:spPr>
        <p:txBody>
          <a:bodyPr/>
          <a:lstStyle/>
          <a:p>
            <a:r>
              <a:rPr lang="en-US" dirty="0" smtClean="0"/>
              <a:t>Sensory </a:t>
            </a:r>
            <a:r>
              <a:rPr lang="en-US" dirty="0"/>
              <a:t>afferent impulses converge and synapse in the </a:t>
            </a:r>
            <a:r>
              <a:rPr lang="en-US" dirty="0" smtClean="0"/>
              <a:t>thalamus </a:t>
            </a:r>
            <a:r>
              <a:rPr lang="en-US" dirty="0" smtClean="0">
                <a:solidFill>
                  <a:srgbClr val="FF0000"/>
                </a:solidFill>
              </a:rPr>
              <a:t>(all sensory to cortex must go through Thalamus)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Gives a crude sense of pleasant versus unpleasant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/>
              <a:t>Impulses of similar function are sorted out, edited, and relayed as a group</a:t>
            </a:r>
          </a:p>
          <a:p>
            <a:r>
              <a:rPr lang="en-US" dirty="0"/>
              <a:t>All inputs ascending to the cerebral cortex pass through the thalamus</a:t>
            </a:r>
          </a:p>
          <a:p>
            <a:r>
              <a:rPr lang="en-US" dirty="0"/>
              <a:t>Mediates sensation, motor activities, cortical arousal, learning, and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Hypothalamus</a:t>
            </a:r>
          </a:p>
        </p:txBody>
      </p:sp>
      <p:sp>
        <p:nvSpPr>
          <p:cNvPr id="4065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/>
              <a:t>Located below the thalamus, it caps the brainstem and forms the inferolateral walls of the third ventricle</a:t>
            </a:r>
          </a:p>
          <a:p>
            <a:r>
              <a:rPr lang="en-US" sz="2600" dirty="0"/>
              <a:t>Mammillary bodies</a:t>
            </a:r>
          </a:p>
          <a:p>
            <a:pPr lvl="1"/>
            <a:r>
              <a:rPr lang="en-US" sz="2400" dirty="0"/>
              <a:t>Small, paired nuclei bulging anteriorly from the hypothalamus</a:t>
            </a:r>
          </a:p>
          <a:p>
            <a:pPr lvl="1"/>
            <a:r>
              <a:rPr lang="en-US" sz="2400" dirty="0"/>
              <a:t>Relay station for olfactory pathways</a:t>
            </a:r>
          </a:p>
          <a:p>
            <a:r>
              <a:rPr lang="en-US" sz="2600" dirty="0"/>
              <a:t>Infundibulum – stalk of the hypothalamus; connects to the pituitary gland</a:t>
            </a:r>
          </a:p>
          <a:p>
            <a:pPr lvl="1"/>
            <a:r>
              <a:rPr lang="en-US" sz="2400" dirty="0"/>
              <a:t>Main visceral control center of the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Hypothalamic Nuclei</a:t>
            </a:r>
          </a:p>
        </p:txBody>
      </p:sp>
      <p:sp>
        <p:nvSpPr>
          <p:cNvPr id="407559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12.13b</a:t>
            </a:r>
          </a:p>
        </p:txBody>
      </p:sp>
      <p:pic>
        <p:nvPicPr>
          <p:cNvPr id="407560" name="Picture 8" descr="12-13Diencephalon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40182" t="1694" b="5797"/>
          <a:stretch>
            <a:fillRect/>
          </a:stretch>
        </p:blipFill>
        <p:spPr bwMode="auto">
          <a:xfrm>
            <a:off x="1773238" y="836613"/>
            <a:ext cx="5597525" cy="562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61938"/>
            <a:ext cx="8610600" cy="461962"/>
          </a:xfrm>
        </p:spPr>
        <p:txBody>
          <a:bodyPr/>
          <a:lstStyle/>
          <a:p>
            <a:r>
              <a:rPr lang="en-US" sz="2800" dirty="0"/>
              <a:t>Hypothalamic Function</a:t>
            </a:r>
          </a:p>
        </p:txBody>
      </p:sp>
      <p:sp>
        <p:nvSpPr>
          <p:cNvPr id="408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676275"/>
            <a:ext cx="8270875" cy="5943600"/>
          </a:xfrm>
        </p:spPr>
        <p:txBody>
          <a:bodyPr/>
          <a:lstStyle/>
          <a:p>
            <a:r>
              <a:rPr lang="en-US" sz="2400" b="1" dirty="0"/>
              <a:t>Regulates </a:t>
            </a:r>
            <a:r>
              <a:rPr lang="en-US" sz="2400" b="1" dirty="0" smtClean="0"/>
              <a:t>Autonomic Nervous system </a:t>
            </a:r>
            <a:r>
              <a:rPr lang="en-US" dirty="0" smtClean="0"/>
              <a:t>– </a:t>
            </a:r>
            <a:r>
              <a:rPr lang="en-US" sz="2400" dirty="0" smtClean="0"/>
              <a:t>thus assists in regulation of blood </a:t>
            </a:r>
            <a:r>
              <a:rPr lang="en-US" sz="2400" dirty="0"/>
              <a:t>pressure, rate and force of heartbeat, digestive tract motility, rate and depth of breathing, and many other visceral </a:t>
            </a:r>
            <a:r>
              <a:rPr lang="en-US" sz="2400" dirty="0" smtClean="0"/>
              <a:t>activities</a:t>
            </a:r>
          </a:p>
          <a:p>
            <a:r>
              <a:rPr lang="en-US" sz="2400" dirty="0" smtClean="0"/>
              <a:t>Regulates Anterior Pituitary Gland secretions via its releasing and inhibiting factors</a:t>
            </a:r>
            <a:endParaRPr lang="en-US" sz="2400" dirty="0"/>
          </a:p>
          <a:p>
            <a:r>
              <a:rPr lang="en-US" sz="2400" dirty="0" smtClean="0"/>
              <a:t>Perception </a:t>
            </a:r>
            <a:r>
              <a:rPr lang="en-US" sz="2400" dirty="0"/>
              <a:t>of pleasure, fear, and </a:t>
            </a:r>
            <a:r>
              <a:rPr lang="en-US" sz="2400" dirty="0" smtClean="0"/>
              <a:t>rage (major part of Limbic System) </a:t>
            </a:r>
            <a:endParaRPr lang="en-US" sz="2400" dirty="0"/>
          </a:p>
          <a:p>
            <a:r>
              <a:rPr lang="en-US" sz="2400" dirty="0"/>
              <a:t>Maintains normal body temperature</a:t>
            </a:r>
          </a:p>
          <a:p>
            <a:r>
              <a:rPr lang="en-US" sz="2400" dirty="0"/>
              <a:t>Regulates feelings of hunger and satiety </a:t>
            </a:r>
          </a:p>
          <a:p>
            <a:r>
              <a:rPr lang="en-US" sz="2400" dirty="0"/>
              <a:t>Regulates sleep and the sleep </a:t>
            </a:r>
            <a:r>
              <a:rPr lang="en-US" sz="2400" dirty="0" smtClean="0"/>
              <a:t>cycle</a:t>
            </a:r>
          </a:p>
          <a:p>
            <a:r>
              <a:rPr lang="en-US" sz="2400" dirty="0" smtClean="0"/>
              <a:t>Senses Osmotic Pressure – thus regulating fluid and electrolyte balance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Endocrine Functions of the Hypothalamus</a:t>
            </a:r>
          </a:p>
        </p:txBody>
      </p:sp>
      <p:sp>
        <p:nvSpPr>
          <p:cNvPr id="409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Releasing hormones control secretion of hormones by the anterior pituitary</a:t>
            </a:r>
          </a:p>
          <a:p>
            <a:r>
              <a:rPr lang="en-US" dirty="0"/>
              <a:t>The supraoptic and paraventricular nuclei produce ADH and oxytocin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Epithalamus</a:t>
            </a:r>
          </a:p>
        </p:txBody>
      </p:sp>
      <p:sp>
        <p:nvSpPr>
          <p:cNvPr id="4106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dorsal portion of the diencephalon; forms roof of the third ventricle</a:t>
            </a:r>
          </a:p>
          <a:p>
            <a:r>
              <a:rPr lang="en-US" dirty="0"/>
              <a:t>Pineal gland – extends from the posterior border and secretes melatonin</a:t>
            </a:r>
          </a:p>
          <a:p>
            <a:pPr lvl="1"/>
            <a:r>
              <a:rPr lang="en-US" dirty="0"/>
              <a:t>Melatonin – a hormone involved with sleep regulation, sleep-wake cycles, and </a:t>
            </a:r>
            <a:r>
              <a:rPr lang="en-US" dirty="0" smtClean="0"/>
              <a:t>mood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Melatonin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828675"/>
            <a:ext cx="8270875" cy="5743575"/>
          </a:xfrm>
        </p:spPr>
        <p:txBody>
          <a:bodyPr/>
          <a:lstStyle/>
          <a:p>
            <a:r>
              <a:rPr lang="en-US" dirty="0" smtClean="0"/>
              <a:t>Secreted primarily from the pineal gland</a:t>
            </a:r>
          </a:p>
          <a:p>
            <a:r>
              <a:rPr lang="en-US" dirty="0" smtClean="0"/>
              <a:t>Controlled by the suprachiasmatic nucleus of the Hypothalamus </a:t>
            </a:r>
          </a:p>
          <a:p>
            <a:r>
              <a:rPr lang="en-US" dirty="0" smtClean="0"/>
              <a:t>Secretion of melatonin occurs in darkness</a:t>
            </a:r>
          </a:p>
          <a:p>
            <a:r>
              <a:rPr lang="en-US" dirty="0" smtClean="0"/>
              <a:t>It is inhibited by light – </a:t>
            </a:r>
            <a:r>
              <a:rPr lang="en-US" i="1" dirty="0" smtClean="0"/>
              <a:t>particularly blue light</a:t>
            </a:r>
          </a:p>
          <a:p>
            <a:r>
              <a:rPr lang="en-US" dirty="0" smtClean="0"/>
              <a:t>Causes drowsiness and lowered body temperature</a:t>
            </a:r>
          </a:p>
          <a:p>
            <a:r>
              <a:rPr lang="en-US" dirty="0" smtClean="0"/>
              <a:t>Antioxidant role</a:t>
            </a:r>
          </a:p>
          <a:p>
            <a:r>
              <a:rPr lang="en-US" dirty="0" smtClean="0"/>
              <a:t>Immune System action</a:t>
            </a:r>
          </a:p>
          <a:p>
            <a:r>
              <a:rPr lang="en-US" dirty="0" smtClean="0"/>
              <a:t>Dreaming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Epithalamus</a:t>
            </a:r>
          </a:p>
        </p:txBody>
      </p:sp>
      <p:sp>
        <p:nvSpPr>
          <p:cNvPr id="4116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12.12</a:t>
            </a:r>
          </a:p>
        </p:txBody>
      </p:sp>
      <p:pic>
        <p:nvPicPr>
          <p:cNvPr id="411657" name="Picture 9" descr="12-12Midsagittal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b="9007"/>
          <a:stretch>
            <a:fillRect/>
          </a:stretch>
        </p:blipFill>
        <p:spPr bwMode="auto">
          <a:xfrm>
            <a:off x="314325" y="927100"/>
            <a:ext cx="8513763" cy="500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Brain: Ventral Aspect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12.14</a:t>
            </a:r>
          </a:p>
        </p:txBody>
      </p:sp>
      <p:pic>
        <p:nvPicPr>
          <p:cNvPr id="1030" name="Picture 6" descr="12-14VentralBrain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666" b="5446"/>
          <a:stretch>
            <a:fillRect/>
          </a:stretch>
        </p:blipFill>
        <p:spPr bwMode="auto">
          <a:xfrm>
            <a:off x="1079500" y="766763"/>
            <a:ext cx="6985000" cy="567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Stem</a:t>
            </a:r>
          </a:p>
        </p:txBody>
      </p:sp>
      <p:sp>
        <p:nvSpPr>
          <p:cNvPr id="412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Consists of three regions – midbrain, pons, and medulla oblongata</a:t>
            </a:r>
          </a:p>
          <a:p>
            <a:pPr>
              <a:lnSpc>
                <a:spcPct val="90000"/>
              </a:lnSpc>
            </a:pPr>
            <a:r>
              <a:rPr lang="en-US" dirty="0"/>
              <a:t>Similar to spinal cord but contains embedded nuclei</a:t>
            </a:r>
          </a:p>
          <a:p>
            <a:pPr>
              <a:lnSpc>
                <a:spcPct val="90000"/>
              </a:lnSpc>
            </a:pPr>
            <a:r>
              <a:rPr lang="en-US" dirty="0"/>
              <a:t>Controls automatic behaviors necessary for survival</a:t>
            </a:r>
          </a:p>
          <a:p>
            <a:pPr>
              <a:lnSpc>
                <a:spcPct val="90000"/>
              </a:lnSpc>
            </a:pPr>
            <a:r>
              <a:rPr lang="en-US" dirty="0"/>
              <a:t>Provides the pathway for tracts between higher and lower brain centers</a:t>
            </a:r>
          </a:p>
          <a:p>
            <a:pPr>
              <a:lnSpc>
                <a:spcPct val="90000"/>
              </a:lnSpc>
            </a:pPr>
            <a:r>
              <a:rPr lang="en-US" dirty="0"/>
              <a:t>Associated with 10 of the 12 pairs of cranial nerves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Stem</a:t>
            </a:r>
          </a:p>
        </p:txBody>
      </p:sp>
      <p:sp>
        <p:nvSpPr>
          <p:cNvPr id="516100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12.15a</a:t>
            </a:r>
          </a:p>
        </p:txBody>
      </p:sp>
      <p:pic>
        <p:nvPicPr>
          <p:cNvPr id="516101" name="Picture 5" descr="12-15_StemDienc_1_L.jpg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20642" t="1891" r="14803" b="62775"/>
          <a:stretch>
            <a:fillRect/>
          </a:stretch>
        </p:blipFill>
        <p:spPr bwMode="auto">
          <a:xfrm>
            <a:off x="4572000" y="339725"/>
            <a:ext cx="4248150" cy="1897063"/>
          </a:xfrm>
          <a:prstGeom prst="rect">
            <a:avLst/>
          </a:prstGeom>
          <a:noFill/>
        </p:spPr>
      </p:pic>
      <p:pic>
        <p:nvPicPr>
          <p:cNvPr id="516103" name="Picture 7" descr="12-15aStemDienc_L.jpg                                          0005DCCCServDisk_05                    BE4022FB:"/>
          <p:cNvPicPr>
            <a:picLocks noChangeAspect="1" noChangeArrowheads="1"/>
          </p:cNvPicPr>
          <p:nvPr/>
        </p:nvPicPr>
        <p:blipFill>
          <a:blip r:embed="rId3" cstate="print"/>
          <a:srcRect t="1559" b="6213"/>
          <a:stretch>
            <a:fillRect/>
          </a:stretch>
        </p:blipFill>
        <p:spPr bwMode="auto">
          <a:xfrm>
            <a:off x="257175" y="1719263"/>
            <a:ext cx="5307013" cy="480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Midbrain</a:t>
            </a:r>
          </a:p>
        </p:txBody>
      </p:sp>
      <p:sp>
        <p:nvSpPr>
          <p:cNvPr id="414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Located between the diencephalon and the pons</a:t>
            </a:r>
          </a:p>
          <a:p>
            <a:r>
              <a:rPr lang="en-US" dirty="0"/>
              <a:t>Midbrain structures include:</a:t>
            </a:r>
          </a:p>
          <a:p>
            <a:pPr lvl="1"/>
            <a:r>
              <a:rPr lang="en-US" dirty="0"/>
              <a:t>Cerebral peduncles – two bulging structures that contain descending pyramidal motor tracts</a:t>
            </a:r>
          </a:p>
          <a:p>
            <a:pPr lvl="1"/>
            <a:r>
              <a:rPr lang="en-US" dirty="0"/>
              <a:t>Cerebral aqueduct – hollow tube that connects the third and fourth ventricles</a:t>
            </a:r>
          </a:p>
          <a:p>
            <a:pPr lvl="1"/>
            <a:r>
              <a:rPr lang="en-US" dirty="0"/>
              <a:t>Various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Midbrain Nuclei</a:t>
            </a:r>
          </a:p>
        </p:txBody>
      </p:sp>
      <p:sp>
        <p:nvSpPr>
          <p:cNvPr id="41677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12.16a</a:t>
            </a:r>
          </a:p>
        </p:txBody>
      </p:sp>
      <p:pic>
        <p:nvPicPr>
          <p:cNvPr id="416777" name="Picture 9" descr="12-16aStemNuclei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265" b="5629"/>
          <a:stretch>
            <a:fillRect/>
          </a:stretch>
        </p:blipFill>
        <p:spPr bwMode="auto">
          <a:xfrm>
            <a:off x="1893888" y="855663"/>
            <a:ext cx="5354637" cy="5545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9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Midbrain Nuclei</a:t>
            </a:r>
          </a:p>
        </p:txBody>
      </p:sp>
      <p:sp>
        <p:nvSpPr>
          <p:cNvPr id="4157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Nuclei that control cranial nerves III (oculomotor) and IV (trochlear)</a:t>
            </a:r>
          </a:p>
          <a:p>
            <a:r>
              <a:rPr lang="en-US" dirty="0"/>
              <a:t>Corpora quadrigemina – four domelike protrusions of the dorsal midbrain</a:t>
            </a:r>
          </a:p>
          <a:p>
            <a:r>
              <a:rPr lang="en-US" dirty="0"/>
              <a:t>Superior colliculi – visual reflex centers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Midbrain Nuclei</a:t>
            </a:r>
          </a:p>
        </p:txBody>
      </p:sp>
      <p:sp>
        <p:nvSpPr>
          <p:cNvPr id="5171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Inferior colliculi – auditory relay centers</a:t>
            </a:r>
          </a:p>
          <a:p>
            <a:r>
              <a:rPr lang="en-US" dirty="0"/>
              <a:t>Substantia nigra – functionally linked to basal nuclei</a:t>
            </a:r>
          </a:p>
          <a:p>
            <a:r>
              <a:rPr lang="en-US" dirty="0"/>
              <a:t>Red nucleus – largest nucleus of the reticular formation; red nuclei are relay nuclei for some descending motor pathways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Midbrain Nuclei</a:t>
            </a:r>
          </a:p>
        </p:txBody>
      </p:sp>
      <p:sp>
        <p:nvSpPr>
          <p:cNvPr id="41677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12.16a</a:t>
            </a:r>
          </a:p>
        </p:txBody>
      </p:sp>
      <p:pic>
        <p:nvPicPr>
          <p:cNvPr id="416777" name="Picture 9" descr="12-16aStemNuclei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265" b="5629"/>
          <a:stretch>
            <a:fillRect/>
          </a:stretch>
        </p:blipFill>
        <p:spPr bwMode="auto">
          <a:xfrm>
            <a:off x="1893888" y="855663"/>
            <a:ext cx="5354637" cy="5545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Pons</a:t>
            </a:r>
          </a:p>
        </p:txBody>
      </p:sp>
      <p:sp>
        <p:nvSpPr>
          <p:cNvPr id="41984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12.16b</a:t>
            </a:r>
          </a:p>
        </p:txBody>
      </p:sp>
      <p:pic>
        <p:nvPicPr>
          <p:cNvPr id="419849" name="Picture 9" descr="12-16bStemNuclei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265" b="5206"/>
          <a:stretch>
            <a:fillRect/>
          </a:stretch>
        </p:blipFill>
        <p:spPr bwMode="auto">
          <a:xfrm>
            <a:off x="1998663" y="434975"/>
            <a:ext cx="5145087" cy="5988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Pons</a:t>
            </a:r>
          </a:p>
        </p:txBody>
      </p:sp>
      <p:sp>
        <p:nvSpPr>
          <p:cNvPr id="417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Bulging brainstem region between the midbrain and the medulla oblongata</a:t>
            </a:r>
          </a:p>
          <a:p>
            <a:r>
              <a:rPr lang="en-US" dirty="0"/>
              <a:t>Forms part of the anterior wall of the fourth ventricle</a:t>
            </a:r>
          </a:p>
          <a:p>
            <a:r>
              <a:rPr lang="en-US" dirty="0"/>
              <a:t>Fibers of the pons:</a:t>
            </a:r>
          </a:p>
          <a:p>
            <a:pPr lvl="1"/>
            <a:r>
              <a:rPr lang="en-US" dirty="0"/>
              <a:t>Connect higher brain centers and the spinal cord</a:t>
            </a:r>
          </a:p>
          <a:p>
            <a:pPr lvl="1"/>
            <a:r>
              <a:rPr lang="en-US" dirty="0"/>
              <a:t>Relay impulses between the motor cortex and the cerebellum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Pons</a:t>
            </a:r>
          </a:p>
        </p:txBody>
      </p:sp>
      <p:sp>
        <p:nvSpPr>
          <p:cNvPr id="418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 of cranial nerves V (trigeminal), VI (abducens), and VII (facial)</a:t>
            </a:r>
          </a:p>
          <a:p>
            <a:r>
              <a:rPr lang="en-US" dirty="0"/>
              <a:t>Contains nuclei of the reticular </a:t>
            </a:r>
            <a:r>
              <a:rPr lang="en-US" dirty="0" smtClean="0"/>
              <a:t>formation</a:t>
            </a:r>
          </a:p>
          <a:p>
            <a:r>
              <a:rPr lang="en-US" dirty="0" smtClean="0"/>
              <a:t>Contains some of the breathing centers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Medulla Oblongata</a:t>
            </a:r>
          </a:p>
        </p:txBody>
      </p:sp>
      <p:sp>
        <p:nvSpPr>
          <p:cNvPr id="4208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inferior part of the brain stem</a:t>
            </a:r>
          </a:p>
          <a:p>
            <a:r>
              <a:rPr lang="en-US" dirty="0"/>
              <a:t>Along with the pons, forms the ventral wall of the fourth ventricle</a:t>
            </a:r>
          </a:p>
          <a:p>
            <a:r>
              <a:rPr lang="en-US" dirty="0"/>
              <a:t>Contains a choroid plexus of the fourth ventricle</a:t>
            </a:r>
          </a:p>
          <a:p>
            <a:r>
              <a:rPr lang="en-US" dirty="0"/>
              <a:t>Pyramids – two longitudinal ridges formed by corticospinal tracts</a:t>
            </a:r>
          </a:p>
          <a:p>
            <a:r>
              <a:rPr lang="en-US" dirty="0"/>
              <a:t>Decussation of the pyramids – crossover points of the corticospinal tracts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Medulla Oblongata</a:t>
            </a:r>
          </a:p>
        </p:txBody>
      </p:sp>
      <p:sp>
        <p:nvSpPr>
          <p:cNvPr id="42189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12.16c</a:t>
            </a:r>
          </a:p>
        </p:txBody>
      </p:sp>
      <p:pic>
        <p:nvPicPr>
          <p:cNvPr id="421897" name="Picture 9" descr="12-16cStemNuclei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2052" b="6807"/>
          <a:stretch>
            <a:fillRect/>
          </a:stretch>
        </p:blipFill>
        <p:spPr bwMode="auto">
          <a:xfrm>
            <a:off x="314325" y="750888"/>
            <a:ext cx="8513763" cy="535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Medulla Nuclei</a:t>
            </a:r>
          </a:p>
        </p:txBody>
      </p:sp>
      <p:sp>
        <p:nvSpPr>
          <p:cNvPr id="422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Inferior olivary nuclei – gray matter that relays sensory information</a:t>
            </a:r>
          </a:p>
          <a:p>
            <a:r>
              <a:rPr lang="en-US" dirty="0"/>
              <a:t>Cranial nerves X, XI, and XII are associated with the medulla</a:t>
            </a:r>
          </a:p>
          <a:p>
            <a:r>
              <a:rPr lang="en-US" dirty="0"/>
              <a:t>Vestibular nuclear complex – synapses that mediate and maintain equilibrium</a:t>
            </a:r>
          </a:p>
          <a:p>
            <a:r>
              <a:rPr lang="en-US" dirty="0"/>
              <a:t>Ascending sensory tract nuclei, including nucleus cuneatus and nucleus gracilis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Medulla Nuclei</a:t>
            </a:r>
          </a:p>
        </p:txBody>
      </p:sp>
      <p:sp>
        <p:nvSpPr>
          <p:cNvPr id="423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Cardiovascular control center – adjusts force and rate of heart contraction</a:t>
            </a:r>
          </a:p>
          <a:p>
            <a:r>
              <a:rPr lang="en-US" dirty="0"/>
              <a:t>Respiratory centers – control rate and depth of breathing</a:t>
            </a:r>
          </a:p>
          <a:p>
            <a:r>
              <a:rPr lang="en-US" dirty="0"/>
              <a:t>Additional centers – regulate vomiting, hiccuping, swallowing, coughing, and </a:t>
            </a:r>
            <a:r>
              <a:rPr lang="en-US" dirty="0" smtClean="0"/>
              <a:t>sneezing</a:t>
            </a:r>
          </a:p>
          <a:p>
            <a:r>
              <a:rPr lang="en-US" dirty="0" smtClean="0"/>
              <a:t>Vasomotor Center – control of dilation and constriction of </a:t>
            </a:r>
            <a:r>
              <a:rPr lang="en-US" smtClean="0"/>
              <a:t>blood vessels.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Cerebellum</a:t>
            </a:r>
          </a:p>
        </p:txBody>
      </p:sp>
      <p:sp>
        <p:nvSpPr>
          <p:cNvPr id="424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Located dorsal to the pons and medulla</a:t>
            </a:r>
          </a:p>
          <a:p>
            <a:r>
              <a:rPr lang="en-US" dirty="0"/>
              <a:t>Protrudes under the occipital lobes of the cerebrum</a:t>
            </a:r>
          </a:p>
          <a:p>
            <a:r>
              <a:rPr lang="en-US" dirty="0"/>
              <a:t>Makes up 11% of the brain’s mass</a:t>
            </a:r>
          </a:p>
          <a:p>
            <a:r>
              <a:rPr lang="en-US" dirty="0"/>
              <a:t>Provides precise timing and appropriate patterns of skeletal muscle contraction</a:t>
            </a:r>
          </a:p>
          <a:p>
            <a:r>
              <a:rPr lang="en-US" dirty="0"/>
              <a:t>Cerebellar activity occurs subconsciously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Cerebellum</a:t>
            </a:r>
          </a:p>
        </p:txBody>
      </p:sp>
      <p:sp>
        <p:nvSpPr>
          <p:cNvPr id="42599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chemeClr val="accent2"/>
                </a:solidFill>
                <a:latin typeface="Arial" charset="0"/>
              </a:rPr>
              <a:t>Figure 12.17b</a:t>
            </a:r>
          </a:p>
        </p:txBody>
      </p:sp>
      <p:pic>
        <p:nvPicPr>
          <p:cNvPr id="425992" name="Picture 8" descr="12-17Cerebellum_L.jpg 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47586" b="58650"/>
          <a:stretch>
            <a:fillRect/>
          </a:stretch>
        </p:blipFill>
        <p:spPr bwMode="auto">
          <a:xfrm>
            <a:off x="428625" y="1117600"/>
            <a:ext cx="8285163" cy="4621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Cerebellum</a:t>
            </a:r>
          </a:p>
        </p:txBody>
      </p:sp>
      <p:sp>
        <p:nvSpPr>
          <p:cNvPr id="427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Two bilaterally symmetrical hemispheres connected medially by the vermis</a:t>
            </a:r>
          </a:p>
          <a:p>
            <a:pPr>
              <a:lnSpc>
                <a:spcPct val="90000"/>
              </a:lnSpc>
            </a:pPr>
            <a:r>
              <a:rPr lang="en-US" dirty="0"/>
              <a:t>Folia – transversely oriented gyri</a:t>
            </a:r>
          </a:p>
          <a:p>
            <a:pPr>
              <a:lnSpc>
                <a:spcPct val="90000"/>
              </a:lnSpc>
            </a:pPr>
            <a:r>
              <a:rPr lang="en-US" dirty="0"/>
              <a:t>Each hemisphere has three lobes – anterior, posterior, and flocculonodular</a:t>
            </a:r>
          </a:p>
          <a:p>
            <a:pPr>
              <a:lnSpc>
                <a:spcPct val="90000"/>
              </a:lnSpc>
            </a:pPr>
            <a:r>
              <a:rPr lang="en-US" dirty="0"/>
              <a:t>Neural arrangement – gray matter cortex, internal white matter, scattered nuclei</a:t>
            </a:r>
          </a:p>
          <a:p>
            <a:pPr>
              <a:lnSpc>
                <a:spcPct val="90000"/>
              </a:lnSpc>
            </a:pPr>
            <a:r>
              <a:rPr lang="en-US" dirty="0"/>
              <a:t>Arbor vitae – distinctive treelike pattern of the cerebellar white matter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Cerebellar Peduncles</a:t>
            </a:r>
          </a:p>
        </p:txBody>
      </p:sp>
      <p:sp>
        <p:nvSpPr>
          <p:cNvPr id="428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Three paired fiber tracts that connect the cerebellum to the brain stem</a:t>
            </a:r>
          </a:p>
          <a:p>
            <a:pPr>
              <a:lnSpc>
                <a:spcPct val="90000"/>
              </a:lnSpc>
            </a:pPr>
            <a:r>
              <a:rPr lang="en-US" dirty="0"/>
              <a:t>All fibers in the cerebellum are ipsilateral</a:t>
            </a:r>
          </a:p>
          <a:p>
            <a:pPr>
              <a:lnSpc>
                <a:spcPct val="90000"/>
              </a:lnSpc>
            </a:pPr>
            <a:r>
              <a:rPr lang="en-US" dirty="0"/>
              <a:t>Superior peduncles connect the cerebellum to the midbrain</a:t>
            </a:r>
          </a:p>
          <a:p>
            <a:pPr>
              <a:lnSpc>
                <a:spcPct val="90000"/>
              </a:lnSpc>
            </a:pPr>
            <a:r>
              <a:rPr lang="en-US" dirty="0"/>
              <a:t>Middle peduncles connect the pons to the cerebellum</a:t>
            </a:r>
          </a:p>
          <a:p>
            <a:pPr>
              <a:lnSpc>
                <a:spcPct val="90000"/>
              </a:lnSpc>
            </a:pPr>
            <a:r>
              <a:rPr lang="en-US" dirty="0"/>
              <a:t>Inferior peduncles connect the medulla to the cerebellum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Cerebellar Processing</a:t>
            </a:r>
          </a:p>
        </p:txBody>
      </p:sp>
      <p:sp>
        <p:nvSpPr>
          <p:cNvPr id="429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Cerebellum receives impulses of the intent to initiate voluntary muscle contraction</a:t>
            </a:r>
          </a:p>
          <a:p>
            <a:r>
              <a:rPr lang="en-US" dirty="0"/>
              <a:t>Proprioceptors and visual signals “inform” the cerebellum of the body’s condition</a:t>
            </a:r>
          </a:p>
          <a:p>
            <a:r>
              <a:rPr lang="en-US" dirty="0"/>
              <a:t>Cerebellar cortex calculates the best way to perform a movement</a:t>
            </a:r>
          </a:p>
          <a:p>
            <a:r>
              <a:rPr lang="en-US" dirty="0"/>
              <a:t>A “blueprint” of coordinated movement is sent to the cerebral motor cortex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Cerebellar Cognitive Function</a:t>
            </a:r>
          </a:p>
        </p:txBody>
      </p:sp>
      <p:sp>
        <p:nvSpPr>
          <p:cNvPr id="4300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Plays a role in language and problem solving</a:t>
            </a:r>
          </a:p>
          <a:p>
            <a:r>
              <a:rPr lang="en-US" dirty="0"/>
              <a:t>Recognizes and predicts sequences of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9-21baheadneck_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957" y="553453"/>
            <a:ext cx="7748337" cy="575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9-21c-daheadneck_1_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433138"/>
            <a:ext cx="8484603" cy="543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3-05bcranialnerv_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8922" y="977900"/>
            <a:ext cx="5489930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409575"/>
            <a:ext cx="8270875" cy="6010275"/>
          </a:xfrm>
        </p:spPr>
        <p:txBody>
          <a:bodyPr/>
          <a:lstStyle/>
          <a:p>
            <a:r>
              <a:rPr lang="en-US" dirty="0" smtClean="0"/>
              <a:t>CN I – smell</a:t>
            </a:r>
          </a:p>
          <a:p>
            <a:r>
              <a:rPr lang="en-US" dirty="0" smtClean="0"/>
              <a:t>CN II – vision</a:t>
            </a:r>
          </a:p>
          <a:p>
            <a:r>
              <a:rPr lang="en-US" dirty="0" smtClean="0"/>
              <a:t>CN III –(Midbrain) Controls 4 of 6 eye muscles and Levator Palpebrae superioris  - has ciliary ganglion – for pupil – Sensory for same eye muscles</a:t>
            </a:r>
          </a:p>
          <a:p>
            <a:r>
              <a:rPr lang="en-US" dirty="0" smtClean="0"/>
              <a:t>CN IV – (Midbrain) Controls Superior Oblique eye muscle and sensory proprioception from that muscle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0" y="438150"/>
            <a:ext cx="8270875" cy="5595938"/>
          </a:xfrm>
        </p:spPr>
        <p:txBody>
          <a:bodyPr/>
          <a:lstStyle/>
          <a:p>
            <a:r>
              <a:rPr lang="en-US" dirty="0" smtClean="0"/>
              <a:t>CN V – Trigeminal (Pons) -   3 branches ophthalmic, maxillary and mandibular – Motor to muscles of mastication NOTE – sensory of anterior tongue but not taste</a:t>
            </a:r>
          </a:p>
          <a:p>
            <a:r>
              <a:rPr lang="en-US" dirty="0" smtClean="0"/>
              <a:t>CN VI – (Pons) Motor to Lateral Rectus of eye and sensory proprioception from that muscle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CN VII – (Pons) </a:t>
            </a:r>
            <a:r>
              <a:rPr lang="en-US" dirty="0" smtClean="0">
                <a:solidFill>
                  <a:srgbClr val="FF0000"/>
                </a:solidFill>
              </a:rPr>
              <a:t>Motor</a:t>
            </a:r>
            <a:r>
              <a:rPr lang="en-US" dirty="0" smtClean="0"/>
              <a:t> to muscles of facial expression (five branches – temporal, zygomatic, buccal, mandibular and cervical) </a:t>
            </a:r>
            <a:r>
              <a:rPr lang="en-US" dirty="0" smtClean="0">
                <a:solidFill>
                  <a:srgbClr val="FF0000"/>
                </a:solidFill>
              </a:rPr>
              <a:t>Autonomic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pterygopalatine</a:t>
            </a:r>
            <a:r>
              <a:rPr lang="en-US" dirty="0" smtClean="0"/>
              <a:t> ganglion – goes to lacrimal glands and nasal mucosae and </a:t>
            </a:r>
            <a:r>
              <a:rPr lang="en-US" dirty="0" smtClean="0">
                <a:solidFill>
                  <a:srgbClr val="00B050"/>
                </a:solidFill>
              </a:rPr>
              <a:t>submandibular</a:t>
            </a:r>
            <a:r>
              <a:rPr lang="en-US" dirty="0" smtClean="0"/>
              <a:t> ganglion- goes to submandibular and sublingual salivary glands) – </a:t>
            </a:r>
            <a:r>
              <a:rPr lang="en-US" dirty="0" smtClean="0">
                <a:solidFill>
                  <a:srgbClr val="FF0000"/>
                </a:solidFill>
              </a:rPr>
              <a:t>Sensory</a:t>
            </a:r>
            <a:r>
              <a:rPr lang="en-US" dirty="0" smtClean="0"/>
              <a:t> – taste from anterior 2/3 of tongue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CN X – only cranial nerve to extend below head- most motor fibers are parasympathetic Sensory from viscera and some sensory from baroreceptors and chemoreceptors</a:t>
            </a:r>
          </a:p>
          <a:p>
            <a:r>
              <a:rPr lang="en-US" dirty="0" smtClean="0"/>
              <a:t>CN XI – Formed by union of cranial root and spinal roots (C1 – C5) – Mainly motor </a:t>
            </a:r>
            <a:r>
              <a:rPr lang="en-US" dirty="0" smtClean="0">
                <a:solidFill>
                  <a:srgbClr val="FF0000"/>
                </a:solidFill>
              </a:rPr>
              <a:t>cranial </a:t>
            </a:r>
            <a:r>
              <a:rPr lang="en-US" dirty="0" smtClean="0"/>
              <a:t>root gives motor to larynx, pharynx, and soft palate.  </a:t>
            </a:r>
            <a:r>
              <a:rPr lang="en-US" dirty="0" smtClean="0">
                <a:solidFill>
                  <a:srgbClr val="FF0000"/>
                </a:solidFill>
              </a:rPr>
              <a:t>Spinal</a:t>
            </a:r>
            <a:r>
              <a:rPr lang="en-US" dirty="0" smtClean="0"/>
              <a:t> root supplies the trapezius and sternocleidomastoid </a:t>
            </a:r>
            <a:r>
              <a:rPr lang="en-US" dirty="0" smtClean="0">
                <a:solidFill>
                  <a:srgbClr val="FF0000"/>
                </a:solidFill>
              </a:rPr>
              <a:t>Sensory</a:t>
            </a:r>
            <a:r>
              <a:rPr lang="en-US" dirty="0" smtClean="0"/>
              <a:t> – proprioception from those muscles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CN XII – carries fibers to extrinsic and intrinsic tongue muscles.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Brain System</a:t>
            </a:r>
          </a:p>
        </p:txBody>
      </p:sp>
      <p:sp>
        <p:nvSpPr>
          <p:cNvPr id="431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Networks of neurons working together and spanning wide areas of the brain</a:t>
            </a:r>
          </a:p>
          <a:p>
            <a:r>
              <a:rPr lang="en-US"/>
              <a:t>The two systems are:</a:t>
            </a:r>
          </a:p>
          <a:p>
            <a:pPr lvl="1"/>
            <a:r>
              <a:rPr lang="en-US"/>
              <a:t>Limbic system</a:t>
            </a:r>
          </a:p>
          <a:p>
            <a:pPr lvl="1"/>
            <a:r>
              <a:rPr lang="en-US"/>
              <a:t>Reticular 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</a:t>
            </a:r>
          </a:p>
        </p:txBody>
      </p:sp>
      <p:sp>
        <p:nvSpPr>
          <p:cNvPr id="43213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487988"/>
          </a:xfrm>
        </p:spPr>
        <p:txBody>
          <a:bodyPr/>
          <a:lstStyle/>
          <a:p>
            <a:r>
              <a:rPr lang="en-US"/>
              <a:t>Structures located on the medial aspects of cerebral hemispheres and diencephalon</a:t>
            </a:r>
          </a:p>
          <a:p>
            <a:r>
              <a:rPr lang="en-US"/>
              <a:t>Includes the rhinencephalon, amygdala, hypothalamus, and anterior nucleus of the thalamus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Limbic System</a:t>
            </a:r>
          </a:p>
        </p:txBody>
      </p:sp>
      <p:sp>
        <p:nvSpPr>
          <p:cNvPr id="5263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Parts especially important in emotions:</a:t>
            </a:r>
          </a:p>
          <a:p>
            <a:pPr lvl="1"/>
            <a:r>
              <a:rPr lang="en-US"/>
              <a:t>Amygdala – deals with anger, danger, and fear responses</a:t>
            </a:r>
          </a:p>
          <a:p>
            <a:pPr lvl="1"/>
            <a:r>
              <a:rPr lang="en-US"/>
              <a:t>Cingulate gyrus – plays a role in expressing emotions via gestures, and resolves mental conflict</a:t>
            </a:r>
          </a:p>
          <a:p>
            <a:r>
              <a:rPr lang="en-US"/>
              <a:t>Puts emotional responses to odors – e.g., skunks smell bad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</a:t>
            </a:r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Composed of three broad columns along the length of the brain stem</a:t>
            </a:r>
          </a:p>
          <a:p>
            <a:pPr lvl="1"/>
            <a:r>
              <a:rPr lang="en-US"/>
              <a:t>Raphe nuclei</a:t>
            </a:r>
          </a:p>
          <a:p>
            <a:pPr lvl="1"/>
            <a:r>
              <a:rPr lang="en-US"/>
              <a:t>Medial (large cell) group</a:t>
            </a:r>
          </a:p>
          <a:p>
            <a:pPr lvl="1"/>
            <a:r>
              <a:rPr lang="en-US"/>
              <a:t>Lateral (small cell) group</a:t>
            </a:r>
          </a:p>
          <a:p>
            <a:r>
              <a:rPr lang="en-US"/>
              <a:t>Has far-flung axonal connections with hypothalamus, thalamus, cerebellum, and spinal cord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</a:t>
            </a:r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Composed of three broad columns along the length of the brain stem</a:t>
            </a:r>
          </a:p>
          <a:p>
            <a:pPr lvl="1"/>
            <a:r>
              <a:rPr lang="en-US"/>
              <a:t>Raphe nuclei</a:t>
            </a:r>
          </a:p>
          <a:p>
            <a:pPr lvl="1"/>
            <a:r>
              <a:rPr lang="en-US"/>
              <a:t>Medial (large cell) group</a:t>
            </a:r>
          </a:p>
          <a:p>
            <a:pPr lvl="1"/>
            <a:r>
              <a:rPr lang="en-US"/>
              <a:t>Lateral (small cell) group</a:t>
            </a:r>
          </a:p>
          <a:p>
            <a:r>
              <a:rPr lang="en-US"/>
              <a:t>Has far-flung axonal connections with hypothalamus, thalamus, cerebellum, and spinal cord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</a:t>
            </a:r>
          </a:p>
        </p:txBody>
      </p:sp>
      <p:sp>
        <p:nvSpPr>
          <p:cNvPr id="436231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12.19</a:t>
            </a:r>
          </a:p>
        </p:txBody>
      </p:sp>
      <p:pic>
        <p:nvPicPr>
          <p:cNvPr id="436232" name="Picture 8" descr="12-19ReticularForm_L.jpg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2922" b="7504"/>
          <a:stretch>
            <a:fillRect/>
          </a:stretch>
        </p:blipFill>
        <p:spPr bwMode="auto">
          <a:xfrm>
            <a:off x="1444625" y="747713"/>
            <a:ext cx="6253163" cy="5741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Reticular Formation: RAS and Motor Function</a:t>
            </a:r>
          </a:p>
        </p:txBody>
      </p:sp>
      <p:sp>
        <p:nvSpPr>
          <p:cNvPr id="437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RAS – </a:t>
            </a:r>
            <a:r>
              <a:rPr lang="en-US" b="1"/>
              <a:t>R</a:t>
            </a:r>
            <a:r>
              <a:rPr lang="en-US"/>
              <a:t>eticular </a:t>
            </a:r>
            <a:r>
              <a:rPr lang="en-US" b="1"/>
              <a:t>A</a:t>
            </a:r>
            <a:r>
              <a:rPr lang="en-US"/>
              <a:t>ctivating </a:t>
            </a:r>
            <a:r>
              <a:rPr lang="en-US" b="1"/>
              <a:t>S</a:t>
            </a:r>
            <a:r>
              <a:rPr lang="en-US"/>
              <a:t>ystem </a:t>
            </a:r>
          </a:p>
          <a:p>
            <a:pPr lvl="1">
              <a:lnSpc>
                <a:spcPct val="90000"/>
              </a:lnSpc>
            </a:pPr>
            <a:r>
              <a:rPr lang="en-US"/>
              <a:t>Sends impulses to the cerebral cortex to keep it conscious and alert</a:t>
            </a:r>
          </a:p>
          <a:p>
            <a:pPr lvl="1">
              <a:lnSpc>
                <a:spcPct val="90000"/>
              </a:lnSpc>
            </a:pPr>
            <a:r>
              <a:rPr lang="en-US"/>
              <a:t>Filters out repetitive and weak stimuli</a:t>
            </a:r>
          </a:p>
          <a:p>
            <a:pPr>
              <a:lnSpc>
                <a:spcPct val="90000"/>
              </a:lnSpc>
            </a:pPr>
            <a:r>
              <a:rPr lang="en-US"/>
              <a:t>Motor function</a:t>
            </a:r>
          </a:p>
          <a:p>
            <a:pPr lvl="1">
              <a:lnSpc>
                <a:spcPct val="90000"/>
              </a:lnSpc>
            </a:pPr>
            <a:r>
              <a:rPr lang="en-US"/>
              <a:t>Helps control coarse motor movements</a:t>
            </a:r>
          </a:p>
          <a:p>
            <a:pPr lvl="1">
              <a:lnSpc>
                <a:spcPct val="90000"/>
              </a:lnSpc>
            </a:pPr>
            <a:r>
              <a:rPr lang="en-US"/>
              <a:t>Autonomic centers regulate visceral motor </a:t>
            </a:r>
            <a:br>
              <a:rPr lang="en-US"/>
            </a:br>
            <a:r>
              <a:rPr lang="en-US"/>
              <a:t>functions – e.g., vasomotor, cardiac, and respiratory centers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Consciousness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Clinically defined on a continuum that grades behavior in response to stimuli</a:t>
            </a:r>
          </a:p>
          <a:p>
            <a:pPr lvl="1"/>
            <a:r>
              <a:rPr lang="en-US"/>
              <a:t>Alertness</a:t>
            </a:r>
          </a:p>
          <a:p>
            <a:pPr lvl="1"/>
            <a:r>
              <a:rPr lang="en-US"/>
              <a:t>Drowsiness (lethargy)</a:t>
            </a:r>
          </a:p>
          <a:p>
            <a:pPr lvl="1"/>
            <a:r>
              <a:rPr lang="en-US"/>
              <a:t>Stupor</a:t>
            </a:r>
          </a:p>
          <a:p>
            <a:pPr lvl="1"/>
            <a:r>
              <a:rPr lang="en-US"/>
              <a:t>Coma</a:t>
            </a:r>
          </a:p>
        </p:txBody>
      </p:sp>
    </p:spTree>
    <p:extLst>
      <p:ext uri="{BB962C8B-B14F-4D97-AF65-F5344CB8AC3E}">
        <p14:creationId xmlns:p14="http://schemas.microsoft.com/office/powerpoint/2010/main" val="15022910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Waves</a:t>
            </a:r>
          </a:p>
        </p:txBody>
      </p:sp>
      <p:sp>
        <p:nvSpPr>
          <p:cNvPr id="4382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732463"/>
          </a:xfrm>
        </p:spPr>
        <p:txBody>
          <a:bodyPr/>
          <a:lstStyle/>
          <a:p>
            <a:r>
              <a:rPr lang="en-US"/>
              <a:t>Normal brain function involves continuous electrical activity</a:t>
            </a:r>
          </a:p>
          <a:p>
            <a:r>
              <a:rPr lang="en-US"/>
              <a:t>An electroencephalogram (EEG) records this activity</a:t>
            </a:r>
          </a:p>
          <a:p>
            <a:r>
              <a:rPr lang="en-US"/>
              <a:t>Patterns of neuronal electrical activity recorded are called brain waves</a:t>
            </a:r>
          </a:p>
          <a:p>
            <a:r>
              <a:rPr lang="en-US"/>
              <a:t>Each person’s brain waves are unique</a:t>
            </a:r>
          </a:p>
          <a:p>
            <a:r>
              <a:rPr lang="en-US"/>
              <a:t>Continuous train of peaks and troughs</a:t>
            </a:r>
          </a:p>
          <a:p>
            <a:r>
              <a:rPr lang="en-US"/>
              <a:t>Wave frequency is expressed in Hertz (Hz)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Brain Waves</a:t>
            </a:r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8450" y="977900"/>
            <a:ext cx="8270875" cy="5649913"/>
          </a:xfrm>
        </p:spPr>
        <p:txBody>
          <a:bodyPr/>
          <a:lstStyle/>
          <a:p>
            <a:r>
              <a:rPr lang="en-US"/>
              <a:t>Alpha waves – regular and rhythmic, low-amplitude, slow, synchronous waves indicating an “idling” brain</a:t>
            </a:r>
          </a:p>
          <a:p>
            <a:r>
              <a:rPr lang="en-US"/>
              <a:t>Beta waves – rhythmic, more irregular waves occurring during the awake and mentally alert state</a:t>
            </a:r>
          </a:p>
          <a:p>
            <a:r>
              <a:rPr lang="en-US"/>
              <a:t>Theta waves – more irregular than alpha waves; common in children but abnormal in adults</a:t>
            </a:r>
          </a:p>
          <a:p>
            <a:r>
              <a:rPr lang="en-US"/>
              <a:t>Delta waves – high-amplitude waves seen in deep sleep and when reticular activating system is damped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Brain Waves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12.20b</a:t>
            </a:r>
          </a:p>
        </p:txBody>
      </p:sp>
      <p:pic>
        <p:nvPicPr>
          <p:cNvPr id="440328" name="Picture 8" descr="12-20Electroceph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l="56050" t="2321" r="615" b="8261"/>
          <a:stretch>
            <a:fillRect/>
          </a:stretch>
        </p:blipFill>
        <p:spPr bwMode="auto">
          <a:xfrm>
            <a:off x="1800225" y="717550"/>
            <a:ext cx="5543550" cy="5421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Sleep</a:t>
            </a:r>
          </a:p>
        </p:txBody>
      </p:sp>
      <p:sp>
        <p:nvSpPr>
          <p:cNvPr id="446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two major types of sleep:</a:t>
            </a:r>
          </a:p>
          <a:p>
            <a:pPr lvl="1"/>
            <a:r>
              <a:rPr lang="en-US"/>
              <a:t>Non-rapid eye movement (NREM)</a:t>
            </a:r>
          </a:p>
          <a:p>
            <a:pPr lvl="1"/>
            <a:r>
              <a:rPr lang="en-US"/>
              <a:t>Rapid eye movement (REM)</a:t>
            </a:r>
          </a:p>
          <a:p>
            <a:r>
              <a:rPr lang="en-US"/>
              <a:t>One passes through four stages of NREM during the first 30-45 minutes of sleep</a:t>
            </a:r>
          </a:p>
          <a:p>
            <a:r>
              <a:rPr lang="en-US"/>
              <a:t>REM sleep occurs after the fourth NREM stage has been achieved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and Stages of Sleep: NREM</a:t>
            </a:r>
          </a:p>
        </p:txBody>
      </p:sp>
      <p:sp>
        <p:nvSpPr>
          <p:cNvPr id="447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NREM stages include:</a:t>
            </a:r>
          </a:p>
          <a:p>
            <a:pPr lvl="1">
              <a:lnSpc>
                <a:spcPct val="90000"/>
              </a:lnSpc>
            </a:pPr>
            <a:r>
              <a:rPr lang="en-US"/>
              <a:t>Stage 1 – eyes are closed and relaxation begins; the EEG shows alpha waves; one can be easily aroused</a:t>
            </a:r>
          </a:p>
          <a:p>
            <a:pPr lvl="1">
              <a:lnSpc>
                <a:spcPct val="90000"/>
              </a:lnSpc>
            </a:pPr>
            <a:r>
              <a:rPr lang="en-US"/>
              <a:t>Stage 2 – EEG pattern is irregular with sleep spindles (high-voltage wave bursts); arousal is more difficult</a:t>
            </a:r>
          </a:p>
          <a:p>
            <a:pPr lvl="1">
              <a:lnSpc>
                <a:spcPct val="90000"/>
              </a:lnSpc>
            </a:pPr>
            <a:r>
              <a:rPr lang="en-US"/>
              <a:t>Stage 3 – sleep deepens; theta and delta waves appear; vital signs decline; dreaming is common</a:t>
            </a:r>
          </a:p>
          <a:p>
            <a:pPr lvl="1">
              <a:lnSpc>
                <a:spcPct val="90000"/>
              </a:lnSpc>
            </a:pPr>
            <a:r>
              <a:rPr lang="en-US"/>
              <a:t>Stage 4 – EEG pattern is dominated by delta waves; skeletal muscles are relaxed; arousal is difficult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87313" y="6553200"/>
            <a:ext cx="5399087" cy="179388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2013 Pearson Education, Inc.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Sleep</a:t>
            </a:r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Slow-wave sleep (NREM stages 3 and 4) presumed to be restorative stage</a:t>
            </a:r>
          </a:p>
          <a:p>
            <a:pPr>
              <a:lnSpc>
                <a:spcPct val="90000"/>
              </a:lnSpc>
            </a:pPr>
            <a:r>
              <a:rPr lang="en-US"/>
              <a:t>People deprived of REM sleep become moody and depressed</a:t>
            </a:r>
          </a:p>
          <a:p>
            <a:pPr>
              <a:lnSpc>
                <a:spcPct val="90000"/>
              </a:lnSpc>
            </a:pPr>
            <a:r>
              <a:rPr lang="en-US"/>
              <a:t>REM sleep may be reverse learning process where superfluous information purged from brain</a:t>
            </a:r>
          </a:p>
          <a:p>
            <a:pPr>
              <a:lnSpc>
                <a:spcPct val="90000"/>
              </a:lnSpc>
            </a:pPr>
            <a:r>
              <a:rPr lang="en-US"/>
              <a:t>Daily sleep requirements decline with age</a:t>
            </a:r>
          </a:p>
          <a:p>
            <a:pPr>
              <a:lnSpc>
                <a:spcPct val="90000"/>
              </a:lnSpc>
            </a:pPr>
            <a:r>
              <a:rPr lang="en-US"/>
              <a:t>Stage 4 sleep declines steadily and may disappear after age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87313" y="6553200"/>
            <a:ext cx="5399087" cy="179388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2013 Pearson Education, Inc.</a:t>
            </a:r>
          </a:p>
        </p:txBody>
      </p:sp>
      <p:pic>
        <p:nvPicPr>
          <p:cNvPr id="49165" name="Picture 13" descr="figure_12_19a_unlabeled"/>
          <p:cNvPicPr>
            <a:picLocks noChangeAspect="1" noChangeArrowheads="1"/>
          </p:cNvPicPr>
          <p:nvPr/>
        </p:nvPicPr>
        <p:blipFill>
          <a:blip r:embed="rId2" cstate="print"/>
          <a:srcRect b="2679"/>
          <a:stretch>
            <a:fillRect/>
          </a:stretch>
        </p:blipFill>
        <p:spPr bwMode="auto">
          <a:xfrm>
            <a:off x="1739900" y="193675"/>
            <a:ext cx="5664200" cy="6456363"/>
          </a:xfrm>
          <a:prstGeom prst="rect">
            <a:avLst/>
          </a:prstGeom>
          <a:noFill/>
        </p:spPr>
      </p:pic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0"/>
            <a:ext cx="914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>
                <a:latin typeface="Arial" charset="0"/>
                <a:cs typeface="Arial" charset="0"/>
              </a:rPr>
              <a:t>Figure 12.19a  Types and stages of sleep.</a:t>
            </a: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4294188" y="174625"/>
            <a:ext cx="846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 Black" pitchFamily="1" charset="0"/>
              </a:rPr>
              <a:t>Awake</a:t>
            </a:r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4294188" y="1225550"/>
            <a:ext cx="28622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sz="1400">
                <a:latin typeface="Arial Black" pitchFamily="1" charset="0"/>
              </a:rPr>
              <a:t>REM:</a:t>
            </a:r>
            <a:r>
              <a:rPr lang="en-US" sz="1400" b="1">
                <a:latin typeface="Arial" charset="0"/>
              </a:rPr>
              <a:t> Skeletal muscles (except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ocular muscles and diaphragm)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are actively inhibited; most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dreaming occurs.</a:t>
            </a:r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4294188" y="2278063"/>
            <a:ext cx="30003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sz="1400">
                <a:latin typeface="Arial Black" pitchFamily="1" charset="0"/>
              </a:rPr>
              <a:t>NREM stage 1:</a:t>
            </a:r>
            <a:r>
              <a:rPr lang="en-US" sz="1400" b="1">
                <a:latin typeface="Arial" charset="0"/>
              </a:rPr>
              <a:t> Relaxation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begins; EEG shows alpha waves;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arousal is easy.</a:t>
            </a: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4294188" y="3314700"/>
            <a:ext cx="30988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sz="1400">
                <a:latin typeface="Arial Black" pitchFamily="1" charset="0"/>
              </a:rPr>
              <a:t>NREM stage 2:</a:t>
            </a:r>
            <a:r>
              <a:rPr lang="en-US" sz="1400" b="1">
                <a:latin typeface="Arial" charset="0"/>
              </a:rPr>
              <a:t> Irregular EEG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with sleep spindles (short high-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amplitude bursts); arousal is more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difficult.</a:t>
            </a: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4294188" y="4364038"/>
            <a:ext cx="3119437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2000"/>
              </a:lnSpc>
            </a:pPr>
            <a:r>
              <a:rPr lang="en-US" sz="1400">
                <a:latin typeface="Arial Black" pitchFamily="1" charset="0"/>
              </a:rPr>
              <a:t>NREM stage 3:</a:t>
            </a:r>
            <a:r>
              <a:rPr lang="en-US" sz="1400" b="1">
                <a:latin typeface="Arial" charset="0"/>
              </a:rPr>
              <a:t> Sleep deepens;</a:t>
            </a:r>
          </a:p>
          <a:p>
            <a:pPr eaLnBrk="1" hangingPunct="1">
              <a:lnSpc>
                <a:spcPct val="92000"/>
              </a:lnSpc>
            </a:pPr>
            <a:r>
              <a:rPr lang="en-US" sz="1400" b="1">
                <a:latin typeface="Arial" charset="0"/>
              </a:rPr>
              <a:t>theta and delta waves appear; vital</a:t>
            </a:r>
          </a:p>
          <a:p>
            <a:pPr eaLnBrk="1" hangingPunct="1">
              <a:lnSpc>
                <a:spcPct val="92000"/>
              </a:lnSpc>
            </a:pPr>
            <a:r>
              <a:rPr lang="en-US" sz="1400" b="1">
                <a:latin typeface="Arial" charset="0"/>
              </a:rPr>
              <a:t>signs decline.</a:t>
            </a:r>
          </a:p>
        </p:txBody>
      </p: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4294188" y="5413375"/>
            <a:ext cx="286067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sz="1400">
                <a:latin typeface="Arial Black" pitchFamily="1" charset="0"/>
              </a:rPr>
              <a:t>NREM stage 4:</a:t>
            </a:r>
            <a:r>
              <a:rPr lang="en-US" sz="1400" b="1">
                <a:latin typeface="Arial" charset="0"/>
              </a:rPr>
              <a:t> EEG is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dominated by delta waves;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arousal is difficult; bed-wetting,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night terrors, and sleepwalking</a:t>
            </a:r>
          </a:p>
          <a:p>
            <a:pPr eaLnBrk="1" hangingPunct="1">
              <a:lnSpc>
                <a:spcPct val="94000"/>
              </a:lnSpc>
            </a:pPr>
            <a:r>
              <a:rPr lang="en-US" sz="1400" b="1">
                <a:latin typeface="Arial" charset="0"/>
              </a:rPr>
              <a:t>may occur.</a:t>
            </a:r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2024063" y="6375400"/>
            <a:ext cx="2238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 Black" pitchFamily="1" charset="0"/>
              </a:rPr>
              <a:t>Typical EEG 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Memory is the storage and retrieval of information</a:t>
            </a:r>
          </a:p>
          <a:p>
            <a:r>
              <a:rPr lang="en-US"/>
              <a:t>The three principles of memory are:</a:t>
            </a:r>
          </a:p>
          <a:p>
            <a:pPr lvl="1"/>
            <a:r>
              <a:rPr lang="en-US"/>
              <a:t>Storage – occurs in stages and is continually changing</a:t>
            </a:r>
          </a:p>
          <a:p>
            <a:pPr lvl="1"/>
            <a:r>
              <a:rPr lang="en-US"/>
              <a:t>Processing – accomplished by the hippocampus and surrounding structures </a:t>
            </a:r>
          </a:p>
          <a:p>
            <a:pPr lvl="1"/>
            <a:r>
              <a:rPr lang="en-US"/>
              <a:t>Memory traces – chemical or structural changes that encode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Stages of Memory</a:t>
            </a:r>
          </a:p>
        </p:txBody>
      </p:sp>
      <p:sp>
        <p:nvSpPr>
          <p:cNvPr id="4546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two stages of memory are short-term memory and long-term memory</a:t>
            </a:r>
          </a:p>
          <a:p>
            <a:r>
              <a:rPr lang="en-US"/>
              <a:t>Short-term memory (STM, or working memory) – a fleeting memory of the events that continually happen</a:t>
            </a:r>
          </a:p>
          <a:p>
            <a:r>
              <a:rPr lang="en-US"/>
              <a:t>STM lasts seconds to hours and is limited to 7 or 8 pieces of information</a:t>
            </a:r>
          </a:p>
          <a:p>
            <a:r>
              <a:rPr lang="en-US"/>
              <a:t>Long-term memory (LTM) has limitless 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Categories of Memory</a:t>
            </a:r>
          </a:p>
        </p:txBody>
      </p:sp>
      <p:sp>
        <p:nvSpPr>
          <p:cNvPr id="45671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two categories of memory are fact memory and skill memory</a:t>
            </a:r>
          </a:p>
          <a:p>
            <a:r>
              <a:rPr lang="en-US"/>
              <a:t>Fact (declarative) memory: </a:t>
            </a:r>
          </a:p>
          <a:p>
            <a:pPr lvl="1"/>
            <a:r>
              <a:rPr lang="en-US"/>
              <a:t>Entails learning explicit information</a:t>
            </a:r>
          </a:p>
          <a:p>
            <a:pPr lvl="1"/>
            <a:r>
              <a:rPr lang="en-US"/>
              <a:t>Is related to our conscious thoughts and our language ability</a:t>
            </a:r>
          </a:p>
          <a:p>
            <a:pPr lvl="1"/>
            <a:r>
              <a:rPr lang="en-US"/>
              <a:t>Is stored with the context in which it was learned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Skill Memory</a:t>
            </a:r>
          </a:p>
        </p:txBody>
      </p:sp>
      <p:sp>
        <p:nvSpPr>
          <p:cNvPr id="457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Skill memory is less conscious than fact memory and involves motor activity</a:t>
            </a:r>
          </a:p>
          <a:p>
            <a:r>
              <a:rPr lang="en-US"/>
              <a:t>It is acquired through practice</a:t>
            </a:r>
          </a:p>
          <a:p>
            <a:r>
              <a:rPr lang="en-US"/>
              <a:t>Skill memories do not retain the context in which they were learned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Memory Circuits</a:t>
            </a:r>
          </a:p>
        </p:txBody>
      </p:sp>
      <p:sp>
        <p:nvSpPr>
          <p:cNvPr id="462855" name="Text Box 7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12.23</a:t>
            </a:r>
          </a:p>
        </p:txBody>
      </p:sp>
      <p:pic>
        <p:nvPicPr>
          <p:cNvPr id="462856" name="Picture 8" descr="12-23PropMemCirc_L.jpg                                         0028F4B4HAP7_01-19_jpegs               BF9AD7B0:"/>
          <p:cNvPicPr>
            <a:picLocks noChangeAspect="1" noChangeArrowheads="1"/>
          </p:cNvPicPr>
          <p:nvPr/>
        </p:nvPicPr>
        <p:blipFill>
          <a:blip r:embed="rId2" cstate="print"/>
          <a:srcRect t="1909" b="5447"/>
          <a:stretch>
            <a:fillRect/>
          </a:stretch>
        </p:blipFill>
        <p:spPr bwMode="auto">
          <a:xfrm>
            <a:off x="314325" y="809625"/>
            <a:ext cx="8513763" cy="523716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326" y="6046788"/>
            <a:ext cx="4416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Declarative memory(Concepts)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92130" y="6046788"/>
            <a:ext cx="3719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Skill memory – like 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2_artpresentation\12-10cfibertracts_l.jpg"/>
</p:tagLst>
</file>

<file path=ppt/theme/theme1.xml><?xml version="1.0" encoding="utf-8"?>
<a:theme xmlns:a="http://schemas.openxmlformats.org/drawingml/2006/main" name="HAP7">
  <a:themeElements>
    <a:clrScheme name="HAP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P7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AP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P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P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HD:Users:kym:Left Coast Work:HAP7:HAP7.pot</Template>
  <TotalTime>5889</TotalTime>
  <Words>4550</Words>
  <Application>Microsoft Office PowerPoint</Application>
  <PresentationFormat>On-screen Show (4:3)</PresentationFormat>
  <Paragraphs>591</Paragraphs>
  <Slides>142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43" baseType="lpstr">
      <vt:lpstr>HAP7</vt:lpstr>
      <vt:lpstr>12</vt:lpstr>
      <vt:lpstr>Central Nervous System (CNS)</vt:lpstr>
      <vt:lpstr>The Brain</vt:lpstr>
      <vt:lpstr>Embryonic Development</vt:lpstr>
      <vt:lpstr>Specialization of Ectoderm: Neuralization</vt:lpstr>
      <vt:lpstr>Specialization of Ectoderm: Neuralization</vt:lpstr>
      <vt:lpstr>Embryonic Development</vt:lpstr>
      <vt:lpstr>Primary Brain Vesicles</vt:lpstr>
      <vt:lpstr>Neural Tube and Primary Brain Vesicles</vt:lpstr>
      <vt:lpstr>Secondary Brain Vesicles</vt:lpstr>
      <vt:lpstr>Secondary Brain Vesicles</vt:lpstr>
      <vt:lpstr>Adult Brain Structures</vt:lpstr>
      <vt:lpstr>Adult Neural Canal Regions</vt:lpstr>
      <vt:lpstr>Adult Neural Canal Regions</vt:lpstr>
      <vt:lpstr>Adult Neural Canal Regions</vt:lpstr>
      <vt:lpstr>Space Restriction and Brain Development</vt:lpstr>
      <vt:lpstr>Basic Pattern of the Central Nervous System</vt:lpstr>
      <vt:lpstr>Basic Pattern of the Central Nervous System</vt:lpstr>
      <vt:lpstr>Meninges</vt:lpstr>
      <vt:lpstr>Dura Mater</vt:lpstr>
      <vt:lpstr>Dura Mater</vt:lpstr>
      <vt:lpstr>Dura Mater</vt:lpstr>
      <vt:lpstr>Arachnoid Mater</vt:lpstr>
      <vt:lpstr>Arachnoid Mater</vt:lpstr>
      <vt:lpstr>Pia Mater</vt:lpstr>
      <vt:lpstr>Ventricles of the Brain</vt:lpstr>
      <vt:lpstr>Ventricles of the Brain</vt:lpstr>
      <vt:lpstr>Cerebrospinal Fluid (CSF)</vt:lpstr>
      <vt:lpstr>Cerebrospinal Fluid (CSF)</vt:lpstr>
      <vt:lpstr>Circulation of CSF</vt:lpstr>
      <vt:lpstr>Choroid Plexuses</vt:lpstr>
      <vt:lpstr>Choroid Plexuses</vt:lpstr>
      <vt:lpstr>Blood-Brain Barrier</vt:lpstr>
      <vt:lpstr>Blood-Brain Barrier: Functions</vt:lpstr>
      <vt:lpstr>Cerebrum composed of the Cerebral Hemispheres</vt:lpstr>
      <vt:lpstr>Major Lobes, Gyri, and Sulci of the Cerebral Hemisphere</vt:lpstr>
      <vt:lpstr>Brain Lobes</vt:lpstr>
      <vt:lpstr>Major Lobes, Gyri, and Sulci of the Cerebral Hemisphere</vt:lpstr>
      <vt:lpstr>Cerebral Cortex</vt:lpstr>
      <vt:lpstr>Functional Areas of the Cerebral Cortex</vt:lpstr>
      <vt:lpstr>Functional Areas of the Cerebral Cortex</vt:lpstr>
      <vt:lpstr>Functional Areas of the Cerebral Cortex</vt:lpstr>
      <vt:lpstr>Cerebral Cortex: Motor Areas</vt:lpstr>
      <vt:lpstr>Primary Motor Cortex</vt:lpstr>
      <vt:lpstr>Primary Motor Cortex Homunculus</vt:lpstr>
      <vt:lpstr>Premotor Cortex</vt:lpstr>
      <vt:lpstr>Broca’s Area</vt:lpstr>
      <vt:lpstr>Motor Area (Broca)</vt:lpstr>
      <vt:lpstr>Frontal Eye Field</vt:lpstr>
      <vt:lpstr>Motor Area (Frontal Eye Field)</vt:lpstr>
      <vt:lpstr>Sensory Areas</vt:lpstr>
      <vt:lpstr>Sensory Areas</vt:lpstr>
      <vt:lpstr>Functional Areas of the Cerebral Cortex</vt:lpstr>
      <vt:lpstr>PrImary Somatosensory Cortex</vt:lpstr>
      <vt:lpstr>Primary Somatosensory Cortex Homunculus</vt:lpstr>
      <vt:lpstr>Somatosensory Association Cortex</vt:lpstr>
      <vt:lpstr>Visual Areas</vt:lpstr>
      <vt:lpstr>Auditory Areas</vt:lpstr>
      <vt:lpstr>Olfactory Cortex</vt:lpstr>
      <vt:lpstr>PowerPoint Presentation</vt:lpstr>
      <vt:lpstr>Multimodal Association Areas</vt:lpstr>
      <vt:lpstr>Association Areas</vt:lpstr>
      <vt:lpstr>Prefrontal Cortex (Anterior Association Area)  Areas 11 and 47</vt:lpstr>
      <vt:lpstr>Association Areas</vt:lpstr>
      <vt:lpstr>Posterior Association Area</vt:lpstr>
      <vt:lpstr>Association Areas</vt:lpstr>
      <vt:lpstr>Association Areas</vt:lpstr>
      <vt:lpstr>Limbic Association Cortex</vt:lpstr>
      <vt:lpstr>                        Cingulate Gyrus</vt:lpstr>
      <vt:lpstr>Putting it together</vt:lpstr>
      <vt:lpstr>Lateralization of Cortical Function</vt:lpstr>
      <vt:lpstr>Cerebral White Matter</vt:lpstr>
      <vt:lpstr>Cerebral White Matter</vt:lpstr>
      <vt:lpstr>Fiber Tracts in White Matter</vt:lpstr>
      <vt:lpstr>Fiber Tracts in White Matter</vt:lpstr>
      <vt:lpstr>PowerPoint Presentation</vt:lpstr>
      <vt:lpstr>Basal Nuclei (Old name Basal Ganglia)</vt:lpstr>
      <vt:lpstr>Basal Nuclei</vt:lpstr>
      <vt:lpstr>Functions of Basal Nuclei</vt:lpstr>
      <vt:lpstr>PowerPoint Presentation</vt:lpstr>
      <vt:lpstr>PowerPoint Presentation</vt:lpstr>
      <vt:lpstr>Diencephalon</vt:lpstr>
      <vt:lpstr>Thalamus – the inner room  (80% of Diencephalon)</vt:lpstr>
      <vt:lpstr>Diencephalon</vt:lpstr>
      <vt:lpstr>Thalamus Since there are so many nuclei – approximately 26 – clustered in a small area neuroanatomists had to name the nuclei primarily by there relative locations to one another using the directional terms – anterior, posterior, dorsal, ventral, medial and lateral.  Use the four legged animal as your landmarks. </vt:lpstr>
      <vt:lpstr>Thalamic Function</vt:lpstr>
      <vt:lpstr>Hypothalamus</vt:lpstr>
      <vt:lpstr>Hypothalamic Nuclei</vt:lpstr>
      <vt:lpstr>Hypothalamic Function</vt:lpstr>
      <vt:lpstr>Endocrine Functions of the Hypothalamus</vt:lpstr>
      <vt:lpstr>Epithalamus</vt:lpstr>
      <vt:lpstr>Melatonin</vt:lpstr>
      <vt:lpstr>Epithalamus</vt:lpstr>
      <vt:lpstr>Human Brain: Ventral Aspect</vt:lpstr>
      <vt:lpstr>Brain Stem</vt:lpstr>
      <vt:lpstr>Brain Stem</vt:lpstr>
      <vt:lpstr>Midbrain</vt:lpstr>
      <vt:lpstr>Midbrain Nuclei</vt:lpstr>
      <vt:lpstr>Midbrain Nuclei</vt:lpstr>
      <vt:lpstr>Midbrain Nuclei</vt:lpstr>
      <vt:lpstr>Midbrain Nuclei</vt:lpstr>
      <vt:lpstr>Pons</vt:lpstr>
      <vt:lpstr>Pons</vt:lpstr>
      <vt:lpstr>Pons</vt:lpstr>
      <vt:lpstr>Medulla Oblongata</vt:lpstr>
      <vt:lpstr>Medulla Oblongata</vt:lpstr>
      <vt:lpstr>Medulla Nuclei</vt:lpstr>
      <vt:lpstr>Medulla Nuclei</vt:lpstr>
      <vt:lpstr>The Cerebellum</vt:lpstr>
      <vt:lpstr>The Cerebellum</vt:lpstr>
      <vt:lpstr>Anatomy of the Cerebellum</vt:lpstr>
      <vt:lpstr>Cerebellar Peduncles</vt:lpstr>
      <vt:lpstr>Cerebellar Processing</vt:lpstr>
      <vt:lpstr>Cerebellar Cognitive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Functional Brain System</vt:lpstr>
      <vt:lpstr>Limbic System</vt:lpstr>
      <vt:lpstr>Limbic System</vt:lpstr>
      <vt:lpstr>Reticular Formation</vt:lpstr>
      <vt:lpstr>Reticular Formation</vt:lpstr>
      <vt:lpstr>Reticular Formation</vt:lpstr>
      <vt:lpstr>Reticular Formation: RAS and Motor Function</vt:lpstr>
      <vt:lpstr>Consciousness</vt:lpstr>
      <vt:lpstr>Brain Waves</vt:lpstr>
      <vt:lpstr>Types of Brain Waves</vt:lpstr>
      <vt:lpstr>Types of Brain Waves</vt:lpstr>
      <vt:lpstr>Types of Sleep</vt:lpstr>
      <vt:lpstr>Types and Stages of Sleep: NREM</vt:lpstr>
      <vt:lpstr>Importance of Sleep</vt:lpstr>
      <vt:lpstr>PowerPoint Presentation</vt:lpstr>
      <vt:lpstr>Memory</vt:lpstr>
      <vt:lpstr>Stages of Memory</vt:lpstr>
      <vt:lpstr>Categories of Memory</vt:lpstr>
      <vt:lpstr>Skill Memory</vt:lpstr>
      <vt:lpstr>Proposed Memory Circuits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</dc:title>
  <dc:creator>Karl Miyajima</dc:creator>
  <cp:lastModifiedBy>User</cp:lastModifiedBy>
  <cp:revision>174</cp:revision>
  <dcterms:created xsi:type="dcterms:W3CDTF">2002-11-19T06:42:31Z</dcterms:created>
  <dcterms:modified xsi:type="dcterms:W3CDTF">2017-11-02T04:51:50Z</dcterms:modified>
</cp:coreProperties>
</file>