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303" r:id="rId7"/>
    <p:sldId id="260" r:id="rId8"/>
    <p:sldId id="304" r:id="rId9"/>
    <p:sldId id="261" r:id="rId10"/>
    <p:sldId id="262" r:id="rId11"/>
    <p:sldId id="263" r:id="rId12"/>
    <p:sldId id="264" r:id="rId13"/>
    <p:sldId id="265" r:id="rId14"/>
    <p:sldId id="305" r:id="rId15"/>
    <p:sldId id="266" r:id="rId16"/>
    <p:sldId id="267" r:id="rId17"/>
    <p:sldId id="268" r:id="rId18"/>
    <p:sldId id="306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307" r:id="rId30"/>
    <p:sldId id="279" r:id="rId31"/>
    <p:sldId id="280" r:id="rId32"/>
    <p:sldId id="308" r:id="rId33"/>
    <p:sldId id="281" r:id="rId34"/>
    <p:sldId id="282" r:id="rId35"/>
    <p:sldId id="283" r:id="rId36"/>
    <p:sldId id="309" r:id="rId37"/>
    <p:sldId id="284" r:id="rId38"/>
    <p:sldId id="285" r:id="rId39"/>
    <p:sldId id="310" r:id="rId40"/>
    <p:sldId id="286" r:id="rId41"/>
    <p:sldId id="287" r:id="rId42"/>
    <p:sldId id="289" r:id="rId43"/>
    <p:sldId id="290" r:id="rId44"/>
    <p:sldId id="311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4" autoAdjust="0"/>
    <p:restoredTop sz="97129" autoAdjust="0"/>
  </p:normalViewPr>
  <p:slideViewPr>
    <p:cSldViewPr>
      <p:cViewPr varScale="1">
        <p:scale>
          <a:sx n="92" d="100"/>
          <a:sy n="92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latin typeface="Arial" charset="0"/>
              </a:rPr>
              <a:t>prepared by </a:t>
            </a:r>
          </a:p>
          <a:p>
            <a:r>
              <a:rPr lang="en-US" sz="2000">
                <a:latin typeface="Arial" charset="0"/>
              </a:rPr>
              <a:t>Janice Meeking, </a:t>
            </a:r>
          </a:p>
          <a:p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4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11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Fundamentals of the Nervous System and Nervous Tissue: Part 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Neuron Function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Neurons are highly irritable</a:t>
            </a:r>
          </a:p>
          <a:p>
            <a:r>
              <a:rPr lang="en-US"/>
              <a:t>Respond to adequate stimulus by generating an action potential (nerve impulse) </a:t>
            </a:r>
          </a:p>
          <a:p>
            <a:r>
              <a:rPr lang="en-US"/>
              <a:t>Impulse is always the same regardless of stimulus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Electricity 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Opposite charges attract each other</a:t>
            </a:r>
          </a:p>
          <a:p>
            <a:r>
              <a:rPr lang="en-US"/>
              <a:t>Energy is required to separate opposite charges across a membrane</a:t>
            </a:r>
          </a:p>
          <a:p>
            <a:r>
              <a:rPr lang="en-US"/>
              <a:t>Energy is liberated when the charges move toward one another</a:t>
            </a:r>
          </a:p>
          <a:p>
            <a:r>
              <a:rPr lang="en-US"/>
              <a:t>If opposite charges are separated, the system has potential energy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Voltage (V): measure of potential energy generated by separated charge </a:t>
            </a:r>
          </a:p>
          <a:p>
            <a:r>
              <a:rPr lang="en-US"/>
              <a:t>Potential difference: voltage measured between two points</a:t>
            </a:r>
          </a:p>
          <a:p>
            <a:r>
              <a:rPr lang="en-US"/>
              <a:t>Current (I): the flow of electrical charge (ions) between two points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</a:t>
            </a: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Resistance (R): hindrance to charge flow (provided by the plasma membrane)</a:t>
            </a:r>
          </a:p>
          <a:p>
            <a:r>
              <a:rPr lang="en-US"/>
              <a:t>Insulator: substance with high electrical resistance</a:t>
            </a:r>
          </a:p>
          <a:p>
            <a:r>
              <a:rPr lang="en-US"/>
              <a:t>Conductor: substance with low electrical resistance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Membrane Ion Channels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/>
            <a:r>
              <a:rPr lang="en-US"/>
              <a:t> Proteins serve as membrane ion channels</a:t>
            </a:r>
          </a:p>
          <a:p>
            <a:pPr marL="495300" indent="-495300"/>
            <a:r>
              <a:rPr lang="en-US"/>
              <a:t>Two main types of ion channels</a:t>
            </a:r>
          </a:p>
          <a:p>
            <a:pPr marL="803275" lvl="1" indent="-457200">
              <a:buFont typeface="Times" charset="0"/>
              <a:buAutoNum type="arabicPeriod"/>
            </a:pPr>
            <a:r>
              <a:rPr lang="en-US"/>
              <a:t>Leakage (nongated) channels—always open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Membrane Ion Channels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79475" lvl="1" indent="-533400">
              <a:lnSpc>
                <a:spcPct val="90000"/>
              </a:lnSpc>
              <a:buFont typeface="Times" charset="0"/>
              <a:buAutoNum type="arabicPeriod" startAt="2"/>
            </a:pPr>
            <a:r>
              <a:rPr lang="en-US"/>
              <a:t>Gated channels (three types):</a:t>
            </a:r>
          </a:p>
          <a:p>
            <a:pPr marL="1622425" lvl="3" indent="-533400">
              <a:lnSpc>
                <a:spcPct val="90000"/>
              </a:lnSpc>
            </a:pPr>
            <a:r>
              <a:rPr lang="en-US"/>
              <a:t>Chemically gated (ligand-gated) channels—open with binding of a specific neurotransmitter</a:t>
            </a:r>
          </a:p>
          <a:p>
            <a:pPr marL="1622425" lvl="3" indent="-533400">
              <a:lnSpc>
                <a:spcPct val="90000"/>
              </a:lnSpc>
            </a:pPr>
            <a:r>
              <a:rPr lang="en-US"/>
              <a:t>Voltage-gated channels—open and close in response to changes in membrane potential</a:t>
            </a:r>
          </a:p>
          <a:p>
            <a:pPr marL="1622425" lvl="3" indent="-533400">
              <a:lnSpc>
                <a:spcPct val="90000"/>
              </a:lnSpc>
            </a:pPr>
            <a:r>
              <a:rPr lang="en-US"/>
              <a:t>Mechanically gated channels—open and close in response to physical deformation of receptors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11.6</a:t>
            </a:r>
          </a:p>
        </p:txBody>
      </p:sp>
      <p:pic>
        <p:nvPicPr>
          <p:cNvPr id="12297" name="Picture 9" descr="figure_11_06_0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1746250"/>
            <a:ext cx="8231187" cy="2768600"/>
          </a:xfrm>
          <a:prstGeom prst="rect">
            <a:avLst/>
          </a:prstGeom>
          <a:noFill/>
        </p:spPr>
      </p:pic>
      <p:sp>
        <p:nvSpPr>
          <p:cNvPr id="12298" name="Freeform 10"/>
          <p:cNvSpPr>
            <a:spLocks/>
          </p:cNvSpPr>
          <p:nvPr/>
        </p:nvSpPr>
        <p:spPr bwMode="auto">
          <a:xfrm>
            <a:off x="696913" y="2100263"/>
            <a:ext cx="238125" cy="7191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1"/>
              </a:cxn>
              <a:cxn ang="0">
                <a:pos x="150" y="453"/>
              </a:cxn>
            </a:cxnLst>
            <a:rect l="0" t="0" r="r" b="b"/>
            <a:pathLst>
              <a:path w="150" h="453">
                <a:moveTo>
                  <a:pt x="0" y="0"/>
                </a:moveTo>
                <a:lnTo>
                  <a:pt x="0" y="91"/>
                </a:lnTo>
                <a:lnTo>
                  <a:pt x="150" y="453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Freeform 11"/>
          <p:cNvSpPr>
            <a:spLocks/>
          </p:cNvSpPr>
          <p:nvPr/>
        </p:nvSpPr>
        <p:spPr bwMode="auto">
          <a:xfrm>
            <a:off x="3014663" y="2247900"/>
            <a:ext cx="266700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86"/>
              </a:cxn>
              <a:cxn ang="0">
                <a:pos x="168" y="320"/>
              </a:cxn>
            </a:cxnLst>
            <a:rect l="0" t="0" r="r" b="b"/>
            <a:pathLst>
              <a:path w="168" h="320">
                <a:moveTo>
                  <a:pt x="0" y="0"/>
                </a:moveTo>
                <a:lnTo>
                  <a:pt x="0" y="86"/>
                </a:lnTo>
                <a:lnTo>
                  <a:pt x="168" y="32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4632325" y="4514850"/>
            <a:ext cx="40560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(b) Voltage-gated ion channels open and close in response</a:t>
            </a:r>
            <a:br>
              <a:rPr lang="en-US" sz="1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to changes in membrane voltage.</a:t>
            </a:r>
            <a:endParaRPr lang="en-US" sz="1800">
              <a:latin typeface="Arial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5318125" y="2460625"/>
            <a:ext cx="2206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7724775" y="2530475"/>
            <a:ext cx="2206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5172075" y="4264025"/>
            <a:ext cx="47148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Closed</a:t>
            </a:r>
            <a:endParaRPr lang="en-US" sz="1800">
              <a:latin typeface="Arial" charset="0"/>
            </a:endParaRP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7721600" y="4264025"/>
            <a:ext cx="3587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Open</a:t>
            </a:r>
            <a:endParaRPr lang="en-US" sz="1800">
              <a:latin typeface="Arial" charset="0"/>
            </a:endParaRP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488950" y="1958975"/>
            <a:ext cx="5492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Receptor</a:t>
            </a:r>
            <a:endParaRPr lang="en-US" sz="1800" b="1">
              <a:latin typeface="Arial" charset="0"/>
            </a:endParaRPr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409575" y="4505325"/>
            <a:ext cx="397986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(a) Chemically (ligand) gated ion channels open when the</a:t>
            </a:r>
            <a:br>
              <a:rPr lang="en-US" sz="1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appropriate neurotransmitter binds to the receptor,</a:t>
            </a:r>
            <a:br>
              <a:rPr lang="en-US" sz="1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allowing (in this case) simultaneous movement of </a:t>
            </a:r>
            <a:br>
              <a:rPr lang="en-US" sz="1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and 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.</a:t>
            </a:r>
            <a:endParaRPr lang="en-US" sz="1800">
              <a:latin typeface="Arial" charset="0"/>
            </a:endParaRPr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1095375" y="2193925"/>
            <a:ext cx="2206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3692525" y="3851275"/>
            <a:ext cx="1508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1200150" y="3971925"/>
            <a:ext cx="1508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</a:p>
        </p:txBody>
      </p:sp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3368675" y="2406650"/>
            <a:ext cx="2206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2873375" y="1962150"/>
            <a:ext cx="160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Neurotransmitter chemical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attached to receptor 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2124075" y="3063875"/>
            <a:ext cx="561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Chemical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binds</a:t>
            </a:r>
            <a:endParaRPr lang="en-US" sz="1800" b="1">
              <a:latin typeface="Arial" charset="0"/>
            </a:endParaRPr>
          </a:p>
        </p:txBody>
      </p:sp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946150" y="4267200"/>
            <a:ext cx="47148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Closed</a:t>
            </a:r>
            <a:endParaRPr lang="en-US" sz="1800">
              <a:latin typeface="Arial" charset="0"/>
            </a:endParaRP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3498850" y="4267200"/>
            <a:ext cx="3587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Open</a:t>
            </a:r>
            <a:endParaRPr lang="en-US" sz="1800">
              <a:latin typeface="Arial" charset="0"/>
            </a:endParaRP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6315075" y="3079750"/>
            <a:ext cx="63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Membrane</a:t>
            </a: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voltage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changes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Gated Channels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When gated channels are open:</a:t>
            </a:r>
          </a:p>
          <a:p>
            <a:pPr lvl="1">
              <a:lnSpc>
                <a:spcPct val="90000"/>
              </a:lnSpc>
            </a:pPr>
            <a:r>
              <a:rPr lang="en-US"/>
              <a:t>Ions diffuse quickly across the membrane along their electrochemical gradients</a:t>
            </a:r>
          </a:p>
          <a:p>
            <a:pPr lvl="2">
              <a:lnSpc>
                <a:spcPct val="90000"/>
              </a:lnSpc>
            </a:pPr>
            <a:r>
              <a:rPr lang="en-US"/>
              <a:t>Along chemical concentration gradients from higher concentration to lower concentration</a:t>
            </a:r>
          </a:p>
          <a:p>
            <a:pPr lvl="2">
              <a:lnSpc>
                <a:spcPct val="90000"/>
              </a:lnSpc>
            </a:pPr>
            <a:r>
              <a:rPr lang="en-US"/>
              <a:t>Along electrical gradients toward opposite electrical charge</a:t>
            </a:r>
          </a:p>
          <a:p>
            <a:pPr lvl="1">
              <a:lnSpc>
                <a:spcPct val="90000"/>
              </a:lnSpc>
            </a:pPr>
            <a:r>
              <a:rPr lang="en-US"/>
              <a:t>Ion flow creates an electrical current and voltage changes across the membrane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Resting Membrane Potential (Vr)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Potential difference across the membrane of a resting cell</a:t>
            </a:r>
          </a:p>
          <a:p>
            <a:pPr lvl="1">
              <a:lnSpc>
                <a:spcPct val="90000"/>
              </a:lnSpc>
            </a:pPr>
            <a:r>
              <a:rPr lang="en-US"/>
              <a:t>Approximately –70 mV in neurons (cytoplasmic side of membrane is negatively charged relative to outside)</a:t>
            </a:r>
          </a:p>
          <a:p>
            <a:pPr>
              <a:lnSpc>
                <a:spcPct val="90000"/>
              </a:lnSpc>
            </a:pPr>
            <a:r>
              <a:rPr lang="en-US"/>
              <a:t>Generated by:</a:t>
            </a:r>
          </a:p>
          <a:p>
            <a:pPr lvl="1">
              <a:lnSpc>
                <a:spcPct val="90000"/>
              </a:lnSpc>
            </a:pPr>
            <a:r>
              <a:rPr lang="en-US"/>
              <a:t>Differences in ionic makeup of ICF and ECF </a:t>
            </a:r>
          </a:p>
          <a:p>
            <a:pPr lvl="1">
              <a:lnSpc>
                <a:spcPct val="90000"/>
              </a:lnSpc>
            </a:pPr>
            <a:r>
              <a:rPr lang="en-US"/>
              <a:t>Differential permeability of the plasma membrane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11.7</a:t>
            </a:r>
          </a:p>
        </p:txBody>
      </p:sp>
      <p:pic>
        <p:nvPicPr>
          <p:cNvPr id="17417" name="Picture 9" descr="figure_11_07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17418" name="Freeform 10"/>
          <p:cNvSpPr>
            <a:spLocks/>
          </p:cNvSpPr>
          <p:nvPr/>
        </p:nvSpPr>
        <p:spPr bwMode="auto">
          <a:xfrm>
            <a:off x="5095875" y="3929063"/>
            <a:ext cx="819150" cy="965200"/>
          </a:xfrm>
          <a:custGeom>
            <a:avLst/>
            <a:gdLst/>
            <a:ahLst/>
            <a:cxnLst>
              <a:cxn ang="0">
                <a:pos x="516" y="0"/>
              </a:cxn>
              <a:cxn ang="0">
                <a:pos x="438" y="0"/>
              </a:cxn>
              <a:cxn ang="0">
                <a:pos x="0" y="608"/>
              </a:cxn>
            </a:cxnLst>
            <a:rect l="0" t="0" r="r" b="b"/>
            <a:pathLst>
              <a:path w="516" h="608">
                <a:moveTo>
                  <a:pt x="516" y="0"/>
                </a:moveTo>
                <a:lnTo>
                  <a:pt x="438" y="0"/>
                </a:lnTo>
                <a:lnTo>
                  <a:pt x="0" y="60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1350963" y="2089150"/>
            <a:ext cx="1762125" cy="558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0" y="0"/>
              </a:cxn>
              <a:cxn ang="0">
                <a:pos x="1110" y="352"/>
              </a:cxn>
            </a:cxnLst>
            <a:rect l="0" t="0" r="r" b="b"/>
            <a:pathLst>
              <a:path w="1110" h="352">
                <a:moveTo>
                  <a:pt x="0" y="0"/>
                </a:moveTo>
                <a:lnTo>
                  <a:pt x="800" y="0"/>
                </a:lnTo>
                <a:lnTo>
                  <a:pt x="1110" y="35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4383088" y="771525"/>
            <a:ext cx="1587" cy="29210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 flipH="1">
            <a:off x="5245100" y="2130425"/>
            <a:ext cx="12731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>
            <a:off x="2268538" y="2813050"/>
            <a:ext cx="1368425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764" y="120"/>
              </a:cxn>
              <a:cxn ang="0">
                <a:pos x="862" y="0"/>
              </a:cxn>
            </a:cxnLst>
            <a:rect l="0" t="0" r="r" b="b"/>
            <a:pathLst>
              <a:path w="862" h="120">
                <a:moveTo>
                  <a:pt x="0" y="120"/>
                </a:moveTo>
                <a:lnTo>
                  <a:pt x="764" y="120"/>
                </a:lnTo>
                <a:lnTo>
                  <a:pt x="862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3813175" y="484188"/>
            <a:ext cx="1169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Voltmeter</a:t>
            </a:r>
            <a:endParaRPr lang="en-US" sz="1800" b="1">
              <a:latin typeface="Arial" charset="0"/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441325" y="2849563"/>
            <a:ext cx="18049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Microelectrode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inside cell</a:t>
            </a:r>
            <a:endParaRPr lang="en-US" sz="1800" b="1">
              <a:latin typeface="Arial" charset="0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441325" y="1935163"/>
            <a:ext cx="12842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Plasma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6584950" y="1995488"/>
            <a:ext cx="2116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Ground electrode</a:t>
            </a:r>
          </a:p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outside cell</a:t>
            </a:r>
            <a:endParaRPr lang="en-US" sz="1800" b="1">
              <a:latin typeface="Arial" charset="0"/>
            </a:endParaRP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4191000" y="5424488"/>
            <a:ext cx="890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Neuron</a:t>
            </a:r>
            <a:endParaRPr lang="en-US" sz="1800" b="1">
              <a:latin typeface="Arial" charset="0"/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5975350" y="3767138"/>
            <a:ext cx="636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Axon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Resting Membrane Potential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Differences in ionic makeup</a:t>
            </a:r>
          </a:p>
          <a:p>
            <a:pPr lvl="1"/>
            <a:r>
              <a:rPr lang="en-US"/>
              <a:t>ICF has lower concentration of Na</a:t>
            </a:r>
            <a:r>
              <a:rPr lang="en-US" baseline="30000"/>
              <a:t>+</a:t>
            </a:r>
            <a:r>
              <a:rPr lang="en-US"/>
              <a:t> and Cl</a:t>
            </a:r>
            <a:r>
              <a:rPr lang="en-US" baseline="30000"/>
              <a:t>–</a:t>
            </a:r>
            <a:r>
              <a:rPr lang="en-US"/>
              <a:t> than ECF</a:t>
            </a:r>
          </a:p>
          <a:p>
            <a:pPr lvl="1"/>
            <a:r>
              <a:rPr lang="en-US"/>
              <a:t>ICF has higher concentration of K</a:t>
            </a:r>
            <a:r>
              <a:rPr lang="en-US" baseline="30000"/>
              <a:t>+</a:t>
            </a:r>
            <a:r>
              <a:rPr lang="en-US"/>
              <a:t> and negatively charged proteins (A</a:t>
            </a:r>
            <a:r>
              <a:rPr lang="en-US" baseline="30000"/>
              <a:t>–</a:t>
            </a:r>
            <a:r>
              <a:rPr lang="en-US"/>
              <a:t>) than ECF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Resting Membrane Potential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Differential permeability of membrane</a:t>
            </a:r>
          </a:p>
          <a:p>
            <a:pPr lvl="1"/>
            <a:r>
              <a:rPr lang="en-US"/>
              <a:t>Impermeable to A</a:t>
            </a:r>
            <a:r>
              <a:rPr lang="en-US" baseline="30000"/>
              <a:t>–</a:t>
            </a:r>
            <a:endParaRPr lang="en-US"/>
          </a:p>
          <a:p>
            <a:pPr lvl="1"/>
            <a:r>
              <a:rPr lang="en-US"/>
              <a:t>Slightly permeable to Na</a:t>
            </a:r>
            <a:r>
              <a:rPr lang="en-US" baseline="30000"/>
              <a:t>+</a:t>
            </a:r>
            <a:r>
              <a:rPr lang="en-US"/>
              <a:t> (through leakage channels)</a:t>
            </a:r>
          </a:p>
          <a:p>
            <a:pPr lvl="1"/>
            <a:r>
              <a:rPr lang="en-US"/>
              <a:t>75 times more permeable to K</a:t>
            </a:r>
            <a:r>
              <a:rPr lang="en-US" baseline="30000"/>
              <a:t>+</a:t>
            </a:r>
            <a:r>
              <a:rPr lang="en-US"/>
              <a:t> (more leakage channels)</a:t>
            </a:r>
          </a:p>
          <a:p>
            <a:pPr lvl="1"/>
            <a:r>
              <a:rPr lang="en-US"/>
              <a:t>Freely permeable to Cl</a:t>
            </a:r>
            <a:r>
              <a:rPr lang="en-US" baseline="30000"/>
              <a:t>–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Resting Membrane Potential 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Negative interior of the cell is due to much greater diffusion of K</a:t>
            </a:r>
            <a:r>
              <a:rPr lang="en-US" baseline="30000"/>
              <a:t>+</a:t>
            </a:r>
            <a:r>
              <a:rPr lang="en-US"/>
              <a:t> out of the cell than Na</a:t>
            </a:r>
            <a:r>
              <a:rPr lang="en-US" baseline="30000"/>
              <a:t>+</a:t>
            </a:r>
            <a:r>
              <a:rPr lang="en-US"/>
              <a:t> diffusion into the cell</a:t>
            </a:r>
          </a:p>
          <a:p>
            <a:r>
              <a:rPr lang="en-US"/>
              <a:t>Sodium-potassium pump stabilizes the resting membrane potential by maintaining the concentration gradients for Na</a:t>
            </a:r>
            <a:r>
              <a:rPr lang="en-US" baseline="30000"/>
              <a:t>+</a:t>
            </a:r>
            <a:r>
              <a:rPr lang="en-US"/>
              <a:t> and K</a:t>
            </a:r>
            <a:r>
              <a:rPr lang="en-US" baseline="30000"/>
              <a:t>+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11.8</a:t>
            </a:r>
          </a:p>
        </p:txBody>
      </p:sp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39750"/>
            <a:ext cx="8231187" cy="5872163"/>
          </a:xfrm>
          <a:prstGeom prst="rect">
            <a:avLst/>
          </a:prstGeom>
          <a:noFill/>
        </p:spPr>
      </p:pic>
      <p:sp>
        <p:nvSpPr>
          <p:cNvPr id="22538" name="Freeform 10"/>
          <p:cNvSpPr>
            <a:spLocks/>
          </p:cNvSpPr>
          <p:nvPr/>
        </p:nvSpPr>
        <p:spPr bwMode="auto">
          <a:xfrm>
            <a:off x="1982788" y="2941638"/>
            <a:ext cx="565150" cy="250825"/>
          </a:xfrm>
          <a:custGeom>
            <a:avLst/>
            <a:gdLst/>
            <a:ahLst/>
            <a:cxnLst>
              <a:cxn ang="0">
                <a:pos x="356" y="0"/>
              </a:cxn>
              <a:cxn ang="0">
                <a:pos x="106" y="0"/>
              </a:cxn>
              <a:cxn ang="0">
                <a:pos x="0" y="158"/>
              </a:cxn>
            </a:cxnLst>
            <a:rect l="0" t="0" r="r" b="b"/>
            <a:pathLst>
              <a:path w="356" h="158">
                <a:moveTo>
                  <a:pt x="356" y="0"/>
                </a:moveTo>
                <a:lnTo>
                  <a:pt x="106" y="0"/>
                </a:lnTo>
                <a:lnTo>
                  <a:pt x="0" y="158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9" name="Freeform 11"/>
          <p:cNvSpPr>
            <a:spLocks/>
          </p:cNvSpPr>
          <p:nvPr/>
        </p:nvSpPr>
        <p:spPr bwMode="auto">
          <a:xfrm>
            <a:off x="3500438" y="5451475"/>
            <a:ext cx="174625" cy="222250"/>
          </a:xfrm>
          <a:custGeom>
            <a:avLst/>
            <a:gdLst/>
            <a:ahLst/>
            <a:cxnLst>
              <a:cxn ang="0">
                <a:pos x="110" y="140"/>
              </a:cxn>
              <a:cxn ang="0">
                <a:pos x="0" y="80"/>
              </a:cxn>
              <a:cxn ang="0">
                <a:pos x="0" y="0"/>
              </a:cxn>
            </a:cxnLst>
            <a:rect l="0" t="0" r="r" b="b"/>
            <a:pathLst>
              <a:path w="110" h="140">
                <a:moveTo>
                  <a:pt x="110" y="140"/>
                </a:moveTo>
                <a:lnTo>
                  <a:pt x="0" y="8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Freeform 12"/>
          <p:cNvSpPr>
            <a:spLocks/>
          </p:cNvSpPr>
          <p:nvPr/>
        </p:nvSpPr>
        <p:spPr bwMode="auto">
          <a:xfrm>
            <a:off x="4686300" y="1681163"/>
            <a:ext cx="31750" cy="31750"/>
          </a:xfrm>
          <a:custGeom>
            <a:avLst/>
            <a:gdLst/>
            <a:ahLst/>
            <a:cxnLst>
              <a:cxn ang="0">
                <a:pos x="10" y="20"/>
              </a:cxn>
              <a:cxn ang="0">
                <a:pos x="6" y="18"/>
              </a:cxn>
              <a:cxn ang="0">
                <a:pos x="2" y="16"/>
              </a:cxn>
              <a:cxn ang="0">
                <a:pos x="0" y="14"/>
              </a:cxn>
              <a:cxn ang="0">
                <a:pos x="0" y="10"/>
              </a:cxn>
              <a:cxn ang="0">
                <a:pos x="0" y="6"/>
              </a:cxn>
              <a:cxn ang="0">
                <a:pos x="2" y="2"/>
              </a:cxn>
              <a:cxn ang="0">
                <a:pos x="6" y="0"/>
              </a:cxn>
              <a:cxn ang="0">
                <a:pos x="10" y="0"/>
              </a:cxn>
              <a:cxn ang="0">
                <a:pos x="14" y="0"/>
              </a:cxn>
              <a:cxn ang="0">
                <a:pos x="16" y="2"/>
              </a:cxn>
              <a:cxn ang="0">
                <a:pos x="18" y="6"/>
              </a:cxn>
              <a:cxn ang="0">
                <a:pos x="20" y="10"/>
              </a:cxn>
              <a:cxn ang="0">
                <a:pos x="18" y="14"/>
              </a:cxn>
              <a:cxn ang="0">
                <a:pos x="16" y="16"/>
              </a:cxn>
              <a:cxn ang="0">
                <a:pos x="14" y="18"/>
              </a:cxn>
              <a:cxn ang="0">
                <a:pos x="12" y="20"/>
              </a:cxn>
              <a:cxn ang="0">
                <a:pos x="10" y="20"/>
              </a:cxn>
            </a:cxnLst>
            <a:rect l="0" t="0" r="r" b="b"/>
            <a:pathLst>
              <a:path w="20" h="20">
                <a:moveTo>
                  <a:pt x="10" y="20"/>
                </a:moveTo>
                <a:lnTo>
                  <a:pt x="6" y="18"/>
                </a:lnTo>
                <a:lnTo>
                  <a:pt x="2" y="16"/>
                </a:lnTo>
                <a:lnTo>
                  <a:pt x="0" y="14"/>
                </a:lnTo>
                <a:lnTo>
                  <a:pt x="0" y="10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10" y="0"/>
                </a:lnTo>
                <a:lnTo>
                  <a:pt x="14" y="0"/>
                </a:lnTo>
                <a:lnTo>
                  <a:pt x="16" y="2"/>
                </a:lnTo>
                <a:lnTo>
                  <a:pt x="18" y="6"/>
                </a:lnTo>
                <a:lnTo>
                  <a:pt x="20" y="10"/>
                </a:lnTo>
                <a:lnTo>
                  <a:pt x="18" y="14"/>
                </a:lnTo>
                <a:lnTo>
                  <a:pt x="16" y="16"/>
                </a:lnTo>
                <a:lnTo>
                  <a:pt x="14" y="18"/>
                </a:lnTo>
                <a:lnTo>
                  <a:pt x="12" y="20"/>
                </a:lnTo>
                <a:lnTo>
                  <a:pt x="10" y="2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3"/>
          <p:cNvSpPr>
            <a:spLocks/>
          </p:cNvSpPr>
          <p:nvPr/>
        </p:nvSpPr>
        <p:spPr bwMode="auto">
          <a:xfrm>
            <a:off x="3916363" y="1709738"/>
            <a:ext cx="31750" cy="31750"/>
          </a:xfrm>
          <a:custGeom>
            <a:avLst/>
            <a:gdLst/>
            <a:ahLst/>
            <a:cxnLst>
              <a:cxn ang="0">
                <a:pos x="10" y="20"/>
              </a:cxn>
              <a:cxn ang="0">
                <a:pos x="6" y="18"/>
              </a:cxn>
              <a:cxn ang="0">
                <a:pos x="4" y="16"/>
              </a:cxn>
              <a:cxn ang="0">
                <a:pos x="2" y="14"/>
              </a:cxn>
              <a:cxn ang="0">
                <a:pos x="0" y="10"/>
              </a:cxn>
              <a:cxn ang="0">
                <a:pos x="2" y="6"/>
              </a:cxn>
              <a:cxn ang="0">
                <a:pos x="4" y="2"/>
              </a:cxn>
              <a:cxn ang="0">
                <a:pos x="6" y="0"/>
              </a:cxn>
              <a:cxn ang="0">
                <a:pos x="10" y="0"/>
              </a:cxn>
              <a:cxn ang="0">
                <a:pos x="14" y="0"/>
              </a:cxn>
              <a:cxn ang="0">
                <a:pos x="18" y="2"/>
              </a:cxn>
              <a:cxn ang="0">
                <a:pos x="20" y="6"/>
              </a:cxn>
              <a:cxn ang="0">
                <a:pos x="20" y="10"/>
              </a:cxn>
              <a:cxn ang="0">
                <a:pos x="20" y="14"/>
              </a:cxn>
              <a:cxn ang="0">
                <a:pos x="18" y="16"/>
              </a:cxn>
              <a:cxn ang="0">
                <a:pos x="14" y="18"/>
              </a:cxn>
              <a:cxn ang="0">
                <a:pos x="12" y="20"/>
              </a:cxn>
              <a:cxn ang="0">
                <a:pos x="10" y="20"/>
              </a:cxn>
            </a:cxnLst>
            <a:rect l="0" t="0" r="r" b="b"/>
            <a:pathLst>
              <a:path w="20" h="20">
                <a:moveTo>
                  <a:pt x="10" y="20"/>
                </a:moveTo>
                <a:lnTo>
                  <a:pt x="6" y="18"/>
                </a:lnTo>
                <a:lnTo>
                  <a:pt x="4" y="16"/>
                </a:lnTo>
                <a:lnTo>
                  <a:pt x="2" y="14"/>
                </a:lnTo>
                <a:lnTo>
                  <a:pt x="0" y="10"/>
                </a:lnTo>
                <a:lnTo>
                  <a:pt x="2" y="6"/>
                </a:lnTo>
                <a:lnTo>
                  <a:pt x="4" y="2"/>
                </a:lnTo>
                <a:lnTo>
                  <a:pt x="6" y="0"/>
                </a:lnTo>
                <a:lnTo>
                  <a:pt x="10" y="0"/>
                </a:lnTo>
                <a:lnTo>
                  <a:pt x="14" y="0"/>
                </a:lnTo>
                <a:lnTo>
                  <a:pt x="18" y="2"/>
                </a:lnTo>
                <a:lnTo>
                  <a:pt x="20" y="6"/>
                </a:lnTo>
                <a:lnTo>
                  <a:pt x="20" y="10"/>
                </a:lnTo>
                <a:lnTo>
                  <a:pt x="20" y="14"/>
                </a:lnTo>
                <a:lnTo>
                  <a:pt x="18" y="16"/>
                </a:lnTo>
                <a:lnTo>
                  <a:pt x="14" y="18"/>
                </a:lnTo>
                <a:lnTo>
                  <a:pt x="12" y="20"/>
                </a:lnTo>
                <a:lnTo>
                  <a:pt x="10" y="20"/>
                </a:lnTo>
                <a:close/>
              </a:path>
            </a:pathLst>
          </a:custGeom>
          <a:solidFill>
            <a:srgbClr val="0092C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2151063" y="2941638"/>
            <a:ext cx="152400" cy="263525"/>
          </a:xfrm>
          <a:prstGeom prst="line">
            <a:avLst/>
          </a:prstGeom>
          <a:noFill/>
          <a:ln w="63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2894013" y="881063"/>
            <a:ext cx="1587" cy="27940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5800725" y="1935163"/>
            <a:ext cx="1588" cy="5397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2894013" y="1693863"/>
            <a:ext cx="1587" cy="27940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Freeform 18"/>
          <p:cNvSpPr>
            <a:spLocks/>
          </p:cNvSpPr>
          <p:nvPr/>
        </p:nvSpPr>
        <p:spPr bwMode="auto">
          <a:xfrm>
            <a:off x="2897188" y="969963"/>
            <a:ext cx="2147887" cy="50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33" y="0"/>
              </a:cxn>
              <a:cxn ang="0">
                <a:pos x="1353" y="32"/>
              </a:cxn>
            </a:cxnLst>
            <a:rect l="0" t="0" r="r" b="b"/>
            <a:pathLst>
              <a:path w="1353" h="32">
                <a:moveTo>
                  <a:pt x="0" y="0"/>
                </a:moveTo>
                <a:lnTo>
                  <a:pt x="1133" y="0"/>
                </a:lnTo>
                <a:lnTo>
                  <a:pt x="1353" y="32"/>
                </a:lnTo>
              </a:path>
            </a:pathLst>
          </a:custGeom>
          <a:noFill/>
          <a:ln w="635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7" name="Freeform 19"/>
          <p:cNvSpPr>
            <a:spLocks/>
          </p:cNvSpPr>
          <p:nvPr/>
        </p:nvSpPr>
        <p:spPr bwMode="auto">
          <a:xfrm>
            <a:off x="3932238" y="1725613"/>
            <a:ext cx="1868487" cy="346075"/>
          </a:xfrm>
          <a:custGeom>
            <a:avLst/>
            <a:gdLst/>
            <a:ahLst/>
            <a:cxnLst>
              <a:cxn ang="0">
                <a:pos x="1177" y="218"/>
              </a:cxn>
              <a:cxn ang="0">
                <a:pos x="481" y="218"/>
              </a:cxn>
              <a:cxn ang="0">
                <a:pos x="0" y="0"/>
              </a:cxn>
            </a:cxnLst>
            <a:rect l="0" t="0" r="r" b="b"/>
            <a:pathLst>
              <a:path w="1177" h="218">
                <a:moveTo>
                  <a:pt x="1177" y="218"/>
                </a:moveTo>
                <a:lnTo>
                  <a:pt x="481" y="21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>
            <a:off x="2897188" y="1782763"/>
            <a:ext cx="320675" cy="1587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>
            <a:off x="4702175" y="1697038"/>
            <a:ext cx="1588" cy="374650"/>
          </a:xfrm>
          <a:prstGeom prst="line">
            <a:avLst/>
          </a:prstGeom>
          <a:noFill/>
          <a:ln w="6350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4387850" y="5289550"/>
            <a:ext cx="2851150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Finally, let’s add a pump to compensate 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for leaking ions.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-K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ATPases (pumps) maintain the </a:t>
            </a:r>
            <a:endParaRPr lang="en-US" sz="1800">
              <a:latin typeface="Arial" charset="0"/>
            </a:endParaRP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concentration gradients, resulting in the </a:t>
            </a:r>
            <a:endParaRPr lang="en-US" sz="1800">
              <a:latin typeface="Arial" charset="0"/>
            </a:endParaRP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resting membrane potential.</a:t>
            </a:r>
            <a:endParaRPr lang="en-US" sz="1800">
              <a:latin typeface="Arial" charset="0"/>
            </a:endParaRP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4378325" y="2797175"/>
            <a:ext cx="26400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Suppose a cell has only 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channels...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loss through abundant leakage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channels establishes a negative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membrane potential. </a:t>
            </a: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4394200" y="4038600"/>
            <a:ext cx="3243263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Now, let’s add some 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channels to our cell...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entry through leakage channels reduces</a:t>
            </a: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the negative membrane potential slightly. 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1524000" y="2441575"/>
            <a:ext cx="30892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The permeabilities of 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and 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across the </a:t>
            </a:r>
            <a:endParaRPr lang="en-US" sz="1800">
              <a:latin typeface="Arial" charset="0"/>
            </a:endParaRPr>
          </a:p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membrane are different.</a:t>
            </a:r>
            <a:endParaRPr lang="en-US" sz="1800">
              <a:latin typeface="Arial" charset="0"/>
            </a:endParaRP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1473200" y="530225"/>
            <a:ext cx="541178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The concentrations of Na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and K</a:t>
            </a:r>
            <a:r>
              <a:rPr lang="en-US" sz="10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000">
                <a:solidFill>
                  <a:srgbClr val="231F20"/>
                </a:solidFill>
                <a:latin typeface="Arial Black" pitchFamily="34" charset="0"/>
              </a:rPr>
              <a:t> on each side of the membrane are different.</a:t>
            </a: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4916488" y="944563"/>
            <a:ext cx="563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000" b="1">
              <a:solidFill>
                <a:srgbClr val="231F20"/>
              </a:solidFill>
              <a:latin typeface="Arial" charset="0"/>
            </a:endParaRPr>
          </a:p>
          <a:p>
            <a:pPr algn="ctr"/>
            <a:r>
              <a:rPr lang="en-US" sz="1000" b="1">
                <a:solidFill>
                  <a:srgbClr val="231F20"/>
                </a:solidFill>
                <a:latin typeface="Arial" charset="0"/>
              </a:rPr>
              <a:t>(140 m</a:t>
            </a:r>
            <a:r>
              <a:rPr lang="en-US" sz="1000" b="1" i="1">
                <a:solidFill>
                  <a:srgbClr val="231F20"/>
                </a:solidFill>
                <a:latin typeface="Arial" charset="0"/>
              </a:rPr>
              <a:t>M</a:t>
            </a:r>
            <a:r>
              <a:rPr lang="en-US" sz="400" b="1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1000" b="1">
                <a:solidFill>
                  <a:srgbClr val="231F20"/>
                </a:solidFill>
                <a:latin typeface="Arial" charset="0"/>
              </a:rPr>
              <a:t>)</a:t>
            </a:r>
            <a:endParaRPr lang="en-US" sz="1800" b="1">
              <a:latin typeface="Arial" charset="0"/>
            </a:endParaRP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3228975" y="1025525"/>
            <a:ext cx="369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800" b="1">
              <a:solidFill>
                <a:srgbClr val="231F20"/>
              </a:solidFill>
              <a:latin typeface="Arial" charset="0"/>
            </a:endParaRPr>
          </a:p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(5 m</a:t>
            </a:r>
            <a:r>
              <a:rPr lang="en-US" sz="800" b="1" i="1">
                <a:solidFill>
                  <a:srgbClr val="231F20"/>
                </a:solidFill>
                <a:latin typeface="Arial" charset="0"/>
              </a:rPr>
              <a:t>M</a:t>
            </a:r>
            <a:r>
              <a:rPr lang="en-US" sz="400" b="1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800" b="1">
                <a:solidFill>
                  <a:srgbClr val="231F20"/>
                </a:solidFill>
                <a:latin typeface="Arial" charset="0"/>
              </a:rPr>
              <a:t>)</a:t>
            </a:r>
            <a:r>
              <a:rPr lang="en-US" sz="800" b="1" i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2593975" y="2889250"/>
            <a:ext cx="9858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800" b="1">
                <a:solidFill>
                  <a:srgbClr val="231F20"/>
                </a:solidFill>
                <a:latin typeface="Arial" charset="0"/>
              </a:rPr>
              <a:t> leakage channels</a:t>
            </a:r>
            <a:endParaRPr lang="en-US" sz="1800" b="1">
              <a:latin typeface="Arial" charset="0"/>
            </a:endParaRPr>
          </a:p>
        </p:txBody>
      </p:sp>
      <p:sp>
        <p:nvSpPr>
          <p:cNvPr id="22558" name="Rectangle 30"/>
          <p:cNvSpPr>
            <a:spLocks noChangeArrowheads="1"/>
          </p:cNvSpPr>
          <p:nvPr/>
        </p:nvSpPr>
        <p:spPr bwMode="auto">
          <a:xfrm>
            <a:off x="3613150" y="3711575"/>
            <a:ext cx="566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Cell interior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–90 mV</a:t>
            </a:r>
            <a:endParaRPr lang="en-US" sz="1800" b="1">
              <a:latin typeface="Arial" charset="0"/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3613150" y="4953000"/>
            <a:ext cx="566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Cell interior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–70 mV</a:t>
            </a:r>
            <a:endParaRPr lang="en-US" sz="1800" b="1">
              <a:latin typeface="Arial" charset="0"/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3654425" y="6248400"/>
            <a:ext cx="566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Cell interior</a:t>
            </a:r>
          </a:p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–70 mV</a:t>
            </a: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2438400" y="3000375"/>
            <a:ext cx="109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3019425" y="5003800"/>
            <a:ext cx="1666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3181350" y="5343525"/>
            <a:ext cx="6588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Na+-K+ pump</a:t>
            </a:r>
            <a:endParaRPr lang="en-US" sz="1800" b="1">
              <a:latin typeface="Arial" charset="0"/>
            </a:endParaRPr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1844675" y="3000375"/>
            <a:ext cx="109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2435225" y="4200525"/>
            <a:ext cx="109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66" name="Rectangle 38"/>
          <p:cNvSpPr>
            <a:spLocks noChangeArrowheads="1"/>
          </p:cNvSpPr>
          <p:nvPr/>
        </p:nvSpPr>
        <p:spPr bwMode="auto">
          <a:xfrm>
            <a:off x="1844675" y="4200525"/>
            <a:ext cx="109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67" name="Rectangle 39"/>
          <p:cNvSpPr>
            <a:spLocks noChangeArrowheads="1"/>
          </p:cNvSpPr>
          <p:nvPr/>
        </p:nvSpPr>
        <p:spPr bwMode="auto">
          <a:xfrm>
            <a:off x="2419350" y="3756025"/>
            <a:ext cx="1444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68" name="Rectangle 40"/>
          <p:cNvSpPr>
            <a:spLocks noChangeArrowheads="1"/>
          </p:cNvSpPr>
          <p:nvPr/>
        </p:nvSpPr>
        <p:spPr bwMode="auto">
          <a:xfrm>
            <a:off x="2994025" y="4206875"/>
            <a:ext cx="2143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69" name="Rectangle 41"/>
          <p:cNvSpPr>
            <a:spLocks noChangeArrowheads="1"/>
          </p:cNvSpPr>
          <p:nvPr/>
        </p:nvSpPr>
        <p:spPr bwMode="auto">
          <a:xfrm>
            <a:off x="1825625" y="3756025"/>
            <a:ext cx="1444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2416175" y="4959350"/>
            <a:ext cx="1444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1825625" y="4959350"/>
            <a:ext cx="920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endParaRPr lang="en-US" sz="1800" b="1">
              <a:latin typeface="Arial" charset="0"/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3019425" y="6257925"/>
            <a:ext cx="1666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2435225" y="5454650"/>
            <a:ext cx="109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1844675" y="5454650"/>
            <a:ext cx="109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2994025" y="5461000"/>
            <a:ext cx="2143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</p:txBody>
      </p:sp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2416175" y="6213475"/>
            <a:ext cx="1444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77" name="Rectangle 49"/>
          <p:cNvSpPr>
            <a:spLocks noChangeArrowheads="1"/>
          </p:cNvSpPr>
          <p:nvPr/>
        </p:nvSpPr>
        <p:spPr bwMode="auto">
          <a:xfrm>
            <a:off x="1825625" y="6213475"/>
            <a:ext cx="1444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2997200" y="790575"/>
            <a:ext cx="5794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>
                <a:solidFill>
                  <a:srgbClr val="231F20"/>
                </a:solidFill>
                <a:latin typeface="Arial" charset="0"/>
              </a:rPr>
              <a:t>Outside cell</a:t>
            </a:r>
            <a:endParaRPr lang="en-US" sz="1800" b="1">
              <a:latin typeface="Arial" charset="0"/>
            </a:endParaRPr>
          </a:p>
        </p:txBody>
      </p:sp>
      <p:sp>
        <p:nvSpPr>
          <p:cNvPr id="22579" name="Rectangle 51"/>
          <p:cNvSpPr>
            <a:spLocks noChangeArrowheads="1"/>
          </p:cNvSpPr>
          <p:nvPr/>
        </p:nvSpPr>
        <p:spPr bwMode="auto">
          <a:xfrm>
            <a:off x="3019425" y="1997075"/>
            <a:ext cx="4953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1" i="1">
                <a:solidFill>
                  <a:srgbClr val="231F20"/>
                </a:solidFill>
                <a:latin typeface="Arial" charset="0"/>
              </a:rPr>
              <a:t>Inside cell</a:t>
            </a:r>
            <a:endParaRPr lang="en-US" sz="1800">
              <a:latin typeface="Arial" charset="0"/>
            </a:endParaRPr>
          </a:p>
        </p:txBody>
      </p:sp>
      <p:sp>
        <p:nvSpPr>
          <p:cNvPr id="22580" name="Rectangle 52"/>
          <p:cNvSpPr>
            <a:spLocks noChangeArrowheads="1"/>
          </p:cNvSpPr>
          <p:nvPr/>
        </p:nvSpPr>
        <p:spPr bwMode="auto">
          <a:xfrm>
            <a:off x="5848350" y="1914525"/>
            <a:ext cx="1654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Na</a:t>
            </a:r>
            <a:r>
              <a:rPr lang="en-US" sz="1000" b="1" baseline="30000">
                <a:solidFill>
                  <a:srgbClr val="0092C8"/>
                </a:solidFill>
                <a:latin typeface="Arial" charset="0"/>
              </a:rPr>
              <a:t>+</a:t>
            </a:r>
            <a:r>
              <a:rPr lang="en-US" sz="1000" b="1">
                <a:solidFill>
                  <a:srgbClr val="0092C8"/>
                </a:solidFill>
                <a:latin typeface="Arial" charset="0"/>
              </a:rPr>
              <a:t>-K</a:t>
            </a:r>
            <a:r>
              <a:rPr lang="en-US" sz="1000" b="1" baseline="30000">
                <a:solidFill>
                  <a:srgbClr val="0092C8"/>
                </a:solidFill>
                <a:latin typeface="Arial" charset="0"/>
              </a:rPr>
              <a:t>+</a:t>
            </a:r>
            <a:r>
              <a:rPr lang="en-US" sz="1000" b="1">
                <a:solidFill>
                  <a:srgbClr val="0092C8"/>
                </a:solidFill>
                <a:latin typeface="Arial" charset="0"/>
              </a:rPr>
              <a:t> ATPases (pumps)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maintain the concentration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gradients of Na</a:t>
            </a:r>
            <a:r>
              <a:rPr lang="en-US" sz="1000" b="1" baseline="30000">
                <a:solidFill>
                  <a:srgbClr val="0092C8"/>
                </a:solidFill>
                <a:latin typeface="Arial" charset="0"/>
              </a:rPr>
              <a:t>+</a:t>
            </a:r>
            <a:r>
              <a:rPr lang="en-US" sz="1000" b="1">
                <a:solidFill>
                  <a:srgbClr val="0092C8"/>
                </a:solidFill>
                <a:latin typeface="Arial" charset="0"/>
              </a:rPr>
              <a:t> and K</a:t>
            </a:r>
            <a:r>
              <a:rPr lang="en-US" sz="1000" b="1" baseline="30000">
                <a:solidFill>
                  <a:srgbClr val="0092C8"/>
                </a:solidFill>
                <a:latin typeface="Arial" charset="0"/>
              </a:rPr>
              <a:t>+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across the membrane.</a:t>
            </a:r>
            <a:endParaRPr lang="en-US" sz="1800" b="1">
              <a:latin typeface="Arial" charset="0"/>
            </a:endParaRPr>
          </a:p>
        </p:txBody>
      </p:sp>
      <p:sp>
        <p:nvSpPr>
          <p:cNvPr id="22581" name="Rectangle 53"/>
          <p:cNvSpPr>
            <a:spLocks noChangeArrowheads="1"/>
          </p:cNvSpPr>
          <p:nvPr/>
        </p:nvSpPr>
        <p:spPr bwMode="auto">
          <a:xfrm>
            <a:off x="1463675" y="892175"/>
            <a:ext cx="1382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The Na</a:t>
            </a:r>
            <a:r>
              <a:rPr lang="en-US" sz="1000" b="1" baseline="30000">
                <a:solidFill>
                  <a:srgbClr val="0092C8"/>
                </a:solidFill>
                <a:latin typeface="Arial" charset="0"/>
              </a:rPr>
              <a:t>+</a:t>
            </a:r>
            <a:r>
              <a:rPr lang="en-US" sz="1000" b="1">
                <a:solidFill>
                  <a:srgbClr val="0092C8"/>
                </a:solidFill>
                <a:latin typeface="Arial" charset="0"/>
              </a:rPr>
              <a:t> concentration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is higher outside the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cell.</a:t>
            </a:r>
            <a:endParaRPr lang="en-US" sz="1800" b="1">
              <a:latin typeface="Arial" charset="0"/>
            </a:endParaRPr>
          </a:p>
        </p:txBody>
      </p:sp>
      <p:sp>
        <p:nvSpPr>
          <p:cNvPr id="22582" name="Rectangle 54"/>
          <p:cNvSpPr>
            <a:spLocks noChangeArrowheads="1"/>
          </p:cNvSpPr>
          <p:nvPr/>
        </p:nvSpPr>
        <p:spPr bwMode="auto">
          <a:xfrm>
            <a:off x="1479550" y="1666875"/>
            <a:ext cx="1312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The K</a:t>
            </a:r>
            <a:r>
              <a:rPr lang="en-US" sz="1000" b="1" baseline="30000">
                <a:solidFill>
                  <a:srgbClr val="0092C8"/>
                </a:solidFill>
                <a:latin typeface="Arial" charset="0"/>
              </a:rPr>
              <a:t>+</a:t>
            </a:r>
            <a:r>
              <a:rPr lang="en-US" sz="1000" b="1">
                <a:solidFill>
                  <a:srgbClr val="0092C8"/>
                </a:solidFill>
                <a:latin typeface="Arial" charset="0"/>
              </a:rPr>
              <a:t> concentration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is higher inside the </a:t>
            </a:r>
            <a:endParaRPr lang="en-US" sz="1800" b="1">
              <a:latin typeface="Arial" charset="0"/>
            </a:endParaRPr>
          </a:p>
          <a:p>
            <a:r>
              <a:rPr lang="en-US" sz="1000" b="1">
                <a:solidFill>
                  <a:srgbClr val="0092C8"/>
                </a:solidFill>
                <a:latin typeface="Arial" charset="0"/>
              </a:rPr>
              <a:t>cell.</a:t>
            </a:r>
            <a:endParaRPr lang="en-US" sz="1800" b="1">
              <a:latin typeface="Arial" charset="0"/>
            </a:endParaRPr>
          </a:p>
        </p:txBody>
      </p:sp>
      <p:sp>
        <p:nvSpPr>
          <p:cNvPr id="22583" name="Rectangle 55"/>
          <p:cNvSpPr>
            <a:spLocks noChangeArrowheads="1"/>
          </p:cNvSpPr>
          <p:nvPr/>
        </p:nvSpPr>
        <p:spPr bwMode="auto">
          <a:xfrm>
            <a:off x="3092450" y="1700213"/>
            <a:ext cx="563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 b="1">
                <a:solidFill>
                  <a:srgbClr val="231F20"/>
                </a:solidFill>
                <a:latin typeface="Arial" charset="0"/>
              </a:rPr>
              <a:t>K</a:t>
            </a:r>
            <a:r>
              <a:rPr lang="en-US" sz="10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1000" b="1">
              <a:solidFill>
                <a:srgbClr val="231F20"/>
              </a:solidFill>
              <a:latin typeface="Arial" charset="0"/>
            </a:endParaRPr>
          </a:p>
          <a:p>
            <a:pPr algn="ctr"/>
            <a:r>
              <a:rPr lang="en-US" sz="1000" b="1">
                <a:solidFill>
                  <a:srgbClr val="231F20"/>
                </a:solidFill>
                <a:latin typeface="Arial" charset="0"/>
              </a:rPr>
              <a:t>(140 m</a:t>
            </a:r>
            <a:r>
              <a:rPr lang="en-US" sz="1000" b="1" i="1">
                <a:solidFill>
                  <a:srgbClr val="231F20"/>
                </a:solidFill>
                <a:latin typeface="Arial" charset="0"/>
              </a:rPr>
              <a:t>M</a:t>
            </a:r>
            <a:r>
              <a:rPr lang="en-US" sz="400" b="1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1000" b="1">
                <a:solidFill>
                  <a:srgbClr val="231F20"/>
                </a:solidFill>
                <a:latin typeface="Arial" charset="0"/>
              </a:rPr>
              <a:t>)</a:t>
            </a:r>
            <a:endParaRPr lang="en-US" sz="1800" b="1">
              <a:latin typeface="Arial" charset="0"/>
            </a:endParaRPr>
          </a:p>
        </p:txBody>
      </p:sp>
      <p:sp>
        <p:nvSpPr>
          <p:cNvPr id="22584" name="Rectangle 56"/>
          <p:cNvSpPr>
            <a:spLocks noChangeArrowheads="1"/>
          </p:cNvSpPr>
          <p:nvPr/>
        </p:nvSpPr>
        <p:spPr bwMode="auto">
          <a:xfrm>
            <a:off x="4983163" y="1762125"/>
            <a:ext cx="4270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Na</a:t>
            </a:r>
            <a:r>
              <a:rPr lang="en-US" sz="800" b="1" baseline="30000">
                <a:solidFill>
                  <a:srgbClr val="231F20"/>
                </a:solidFill>
                <a:latin typeface="Arial" charset="0"/>
              </a:rPr>
              <a:t>+</a:t>
            </a:r>
            <a:endParaRPr lang="en-US" sz="800" b="1">
              <a:solidFill>
                <a:srgbClr val="231F20"/>
              </a:solidFill>
              <a:latin typeface="Arial" charset="0"/>
            </a:endParaRPr>
          </a:p>
          <a:p>
            <a:pPr algn="ctr"/>
            <a:r>
              <a:rPr lang="en-US" sz="800" b="1">
                <a:solidFill>
                  <a:srgbClr val="231F20"/>
                </a:solidFill>
                <a:latin typeface="Arial" charset="0"/>
              </a:rPr>
              <a:t>(15 m</a:t>
            </a:r>
            <a:r>
              <a:rPr lang="en-US" sz="800" b="1" i="1">
                <a:solidFill>
                  <a:srgbClr val="231F20"/>
                </a:solidFill>
                <a:latin typeface="Arial" charset="0"/>
              </a:rPr>
              <a:t>M</a:t>
            </a:r>
            <a:r>
              <a:rPr lang="en-US" sz="400" b="1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800" b="1">
                <a:solidFill>
                  <a:srgbClr val="231F20"/>
                </a:solidFill>
                <a:latin typeface="Arial" charset="0"/>
              </a:rPr>
              <a:t>)</a:t>
            </a:r>
            <a:r>
              <a:rPr lang="en-US" sz="800" b="1" i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Membrane Potentials That Act as Signals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Membrane potential changes when:</a:t>
            </a:r>
          </a:p>
          <a:p>
            <a:pPr lvl="1"/>
            <a:r>
              <a:rPr lang="en-US"/>
              <a:t>Concentrations of ions across the membrane change</a:t>
            </a:r>
          </a:p>
          <a:p>
            <a:pPr lvl="1"/>
            <a:r>
              <a:rPr lang="en-US"/>
              <a:t>Permeability of membrane to ions changes</a:t>
            </a:r>
          </a:p>
          <a:p>
            <a:r>
              <a:rPr lang="en-US"/>
              <a:t>Changes in membrane potential are signals used to receive, integrate and send information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Membrane Potentials That Act as Signals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types of signals</a:t>
            </a:r>
          </a:p>
          <a:p>
            <a:pPr lvl="1"/>
            <a:r>
              <a:rPr lang="en-US"/>
              <a:t>Graded potentials </a:t>
            </a:r>
          </a:p>
          <a:p>
            <a:pPr lvl="2"/>
            <a:r>
              <a:rPr lang="en-US"/>
              <a:t>Incoming short-distance signals</a:t>
            </a:r>
          </a:p>
          <a:p>
            <a:pPr lvl="1"/>
            <a:r>
              <a:rPr lang="en-US"/>
              <a:t>Action potentials </a:t>
            </a:r>
          </a:p>
          <a:p>
            <a:pPr lvl="2"/>
            <a:r>
              <a:rPr lang="en-US"/>
              <a:t>Long-distance signals of axons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in Membrane Potential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Depolarization</a:t>
            </a:r>
          </a:p>
          <a:p>
            <a:pPr lvl="1"/>
            <a:r>
              <a:rPr lang="en-US"/>
              <a:t>A reduction in membrane potential (toward zero)</a:t>
            </a:r>
          </a:p>
          <a:p>
            <a:pPr lvl="1"/>
            <a:r>
              <a:rPr lang="en-US"/>
              <a:t>Inside of the membrane becomes less negative than the resting potential</a:t>
            </a:r>
          </a:p>
          <a:p>
            <a:pPr lvl="1"/>
            <a:r>
              <a:rPr lang="en-US"/>
              <a:t>Increases the probability of producing a nerve impulse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11.9a</a:t>
            </a:r>
          </a:p>
        </p:txBody>
      </p:sp>
      <p:pic>
        <p:nvPicPr>
          <p:cNvPr id="27657" name="Picture 9" descr="figure_11_09_a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238" y="487363"/>
            <a:ext cx="8694737" cy="5881687"/>
          </a:xfrm>
          <a:prstGeom prst="rect">
            <a:avLst/>
          </a:prstGeom>
          <a:noFill/>
        </p:spPr>
      </p:pic>
      <p:sp>
        <p:nvSpPr>
          <p:cNvPr id="27658" name="Freeform 10"/>
          <p:cNvSpPr>
            <a:spLocks/>
          </p:cNvSpPr>
          <p:nvPr/>
        </p:nvSpPr>
        <p:spPr bwMode="auto">
          <a:xfrm>
            <a:off x="6259513" y="3422650"/>
            <a:ext cx="533400" cy="379413"/>
          </a:xfrm>
          <a:custGeom>
            <a:avLst/>
            <a:gdLst/>
            <a:ahLst/>
            <a:cxnLst>
              <a:cxn ang="0">
                <a:pos x="336" y="0"/>
              </a:cxn>
              <a:cxn ang="0">
                <a:pos x="274" y="0"/>
              </a:cxn>
              <a:cxn ang="0">
                <a:pos x="0" y="239"/>
              </a:cxn>
            </a:cxnLst>
            <a:rect l="0" t="0" r="r" b="b"/>
            <a:pathLst>
              <a:path w="336" h="239">
                <a:moveTo>
                  <a:pt x="336" y="0"/>
                </a:moveTo>
                <a:lnTo>
                  <a:pt x="274" y="0"/>
                </a:lnTo>
                <a:lnTo>
                  <a:pt x="0" y="239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4913313" y="4129088"/>
            <a:ext cx="508000" cy="212725"/>
          </a:xfrm>
          <a:custGeom>
            <a:avLst/>
            <a:gdLst/>
            <a:ahLst/>
            <a:cxnLst>
              <a:cxn ang="0">
                <a:pos x="320" y="134"/>
              </a:cxn>
              <a:cxn ang="0">
                <a:pos x="162" y="134"/>
              </a:cxn>
              <a:cxn ang="0">
                <a:pos x="0" y="0"/>
              </a:cxn>
            </a:cxnLst>
            <a:rect l="0" t="0" r="r" b="b"/>
            <a:pathLst>
              <a:path w="320" h="134">
                <a:moveTo>
                  <a:pt x="320" y="134"/>
                </a:moveTo>
                <a:lnTo>
                  <a:pt x="162" y="13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V="1">
            <a:off x="6129338" y="1044575"/>
            <a:ext cx="1587" cy="1524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5097463" y="814388"/>
            <a:ext cx="2112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Depolarizing stimulus</a:t>
            </a:r>
            <a:endParaRPr lang="en-US" sz="1800" b="1">
              <a:latin typeface="Arial" charset="0"/>
            </a:endParaRPr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4003675" y="4929188"/>
            <a:ext cx="146050" cy="165100"/>
          </a:xfrm>
          <a:custGeom>
            <a:avLst/>
            <a:gdLst/>
            <a:ahLst/>
            <a:cxnLst>
              <a:cxn ang="0">
                <a:pos x="92" y="104"/>
              </a:cxn>
              <a:cxn ang="0">
                <a:pos x="92" y="80"/>
              </a:cxn>
              <a:cxn ang="0">
                <a:pos x="22" y="80"/>
              </a:cxn>
              <a:cxn ang="0">
                <a:pos x="92" y="62"/>
              </a:cxn>
              <a:cxn ang="0">
                <a:pos x="92" y="42"/>
              </a:cxn>
              <a:cxn ang="0">
                <a:pos x="22" y="24"/>
              </a:cxn>
              <a:cxn ang="0">
                <a:pos x="92" y="24"/>
              </a:cxn>
              <a:cxn ang="0">
                <a:pos x="92" y="0"/>
              </a:cxn>
              <a:cxn ang="0">
                <a:pos x="0" y="0"/>
              </a:cxn>
              <a:cxn ang="0">
                <a:pos x="0" y="38"/>
              </a:cxn>
              <a:cxn ang="0">
                <a:pos x="56" y="52"/>
              </a:cxn>
              <a:cxn ang="0">
                <a:pos x="0" y="66"/>
              </a:cxn>
              <a:cxn ang="0">
                <a:pos x="0" y="104"/>
              </a:cxn>
              <a:cxn ang="0">
                <a:pos x="90" y="104"/>
              </a:cxn>
              <a:cxn ang="0">
                <a:pos x="92" y="104"/>
              </a:cxn>
            </a:cxnLst>
            <a:rect l="0" t="0" r="r" b="b"/>
            <a:pathLst>
              <a:path w="92" h="104">
                <a:moveTo>
                  <a:pt x="92" y="104"/>
                </a:moveTo>
                <a:lnTo>
                  <a:pt x="92" y="80"/>
                </a:lnTo>
                <a:lnTo>
                  <a:pt x="22" y="80"/>
                </a:lnTo>
                <a:lnTo>
                  <a:pt x="92" y="62"/>
                </a:lnTo>
                <a:lnTo>
                  <a:pt x="92" y="42"/>
                </a:lnTo>
                <a:lnTo>
                  <a:pt x="22" y="24"/>
                </a:lnTo>
                <a:lnTo>
                  <a:pt x="92" y="24"/>
                </a:lnTo>
                <a:lnTo>
                  <a:pt x="92" y="0"/>
                </a:lnTo>
                <a:lnTo>
                  <a:pt x="0" y="0"/>
                </a:lnTo>
                <a:lnTo>
                  <a:pt x="0" y="38"/>
                </a:lnTo>
                <a:lnTo>
                  <a:pt x="56" y="52"/>
                </a:lnTo>
                <a:lnTo>
                  <a:pt x="0" y="66"/>
                </a:lnTo>
                <a:lnTo>
                  <a:pt x="0" y="104"/>
                </a:lnTo>
                <a:lnTo>
                  <a:pt x="90" y="104"/>
                </a:lnTo>
                <a:lnTo>
                  <a:pt x="92" y="10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Freeform 15"/>
          <p:cNvSpPr>
            <a:spLocks/>
          </p:cNvSpPr>
          <p:nvPr/>
        </p:nvSpPr>
        <p:spPr bwMode="auto">
          <a:xfrm>
            <a:off x="4041775" y="4786313"/>
            <a:ext cx="107950" cy="12382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10" y="10"/>
              </a:cxn>
              <a:cxn ang="0">
                <a:pos x="4" y="18"/>
              </a:cxn>
              <a:cxn ang="0">
                <a:pos x="0" y="28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10" y="68"/>
              </a:cxn>
              <a:cxn ang="0">
                <a:pos x="14" y="72"/>
              </a:cxn>
              <a:cxn ang="0">
                <a:pos x="20" y="74"/>
              </a:cxn>
              <a:cxn ang="0">
                <a:pos x="26" y="76"/>
              </a:cxn>
              <a:cxn ang="0">
                <a:pos x="34" y="78"/>
              </a:cxn>
              <a:cxn ang="0">
                <a:pos x="44" y="76"/>
              </a:cxn>
              <a:cxn ang="0">
                <a:pos x="54" y="72"/>
              </a:cxn>
              <a:cxn ang="0">
                <a:pos x="60" y="66"/>
              </a:cxn>
              <a:cxn ang="0">
                <a:pos x="66" y="60"/>
              </a:cxn>
              <a:cxn ang="0">
                <a:pos x="68" y="50"/>
              </a:cxn>
              <a:cxn ang="0">
                <a:pos x="68" y="40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6"/>
              </a:cxn>
              <a:cxn ang="0">
                <a:pos x="52" y="32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2"/>
              </a:cxn>
              <a:cxn ang="0">
                <a:pos x="24" y="50"/>
              </a:cxn>
              <a:cxn ang="0">
                <a:pos x="20" y="48"/>
              </a:cxn>
              <a:cxn ang="0">
                <a:pos x="16" y="44"/>
              </a:cxn>
              <a:cxn ang="0">
                <a:pos x="14" y="38"/>
              </a:cxn>
              <a:cxn ang="0">
                <a:pos x="16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2"/>
              </a:cxn>
              <a:cxn ang="0">
                <a:pos x="38" y="0"/>
              </a:cxn>
            </a:cxnLst>
            <a:rect l="0" t="0" r="r" b="b"/>
            <a:pathLst>
              <a:path w="68" h="78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10" y="10"/>
                </a:lnTo>
                <a:lnTo>
                  <a:pt x="4" y="18"/>
                </a:lnTo>
                <a:lnTo>
                  <a:pt x="0" y="28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10" y="68"/>
                </a:lnTo>
                <a:lnTo>
                  <a:pt x="14" y="72"/>
                </a:lnTo>
                <a:lnTo>
                  <a:pt x="20" y="74"/>
                </a:lnTo>
                <a:lnTo>
                  <a:pt x="26" y="76"/>
                </a:lnTo>
                <a:lnTo>
                  <a:pt x="34" y="78"/>
                </a:lnTo>
                <a:lnTo>
                  <a:pt x="44" y="76"/>
                </a:lnTo>
                <a:lnTo>
                  <a:pt x="54" y="72"/>
                </a:lnTo>
                <a:lnTo>
                  <a:pt x="60" y="66"/>
                </a:lnTo>
                <a:lnTo>
                  <a:pt x="66" y="60"/>
                </a:lnTo>
                <a:lnTo>
                  <a:pt x="68" y="50"/>
                </a:lnTo>
                <a:lnTo>
                  <a:pt x="68" y="40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6"/>
                </a:lnTo>
                <a:lnTo>
                  <a:pt x="52" y="32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2"/>
                </a:lnTo>
                <a:lnTo>
                  <a:pt x="24" y="50"/>
                </a:lnTo>
                <a:lnTo>
                  <a:pt x="20" y="48"/>
                </a:lnTo>
                <a:lnTo>
                  <a:pt x="16" y="44"/>
                </a:lnTo>
                <a:lnTo>
                  <a:pt x="14" y="38"/>
                </a:lnTo>
                <a:lnTo>
                  <a:pt x="16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2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Freeform 16"/>
          <p:cNvSpPr>
            <a:spLocks/>
          </p:cNvSpPr>
          <p:nvPr/>
        </p:nvSpPr>
        <p:spPr bwMode="auto">
          <a:xfrm>
            <a:off x="4041775" y="4589463"/>
            <a:ext cx="107950" cy="177800"/>
          </a:xfrm>
          <a:custGeom>
            <a:avLst/>
            <a:gdLst/>
            <a:ahLst/>
            <a:cxnLst>
              <a:cxn ang="0">
                <a:pos x="68" y="112"/>
              </a:cxn>
              <a:cxn ang="0">
                <a:pos x="68" y="88"/>
              </a:cxn>
              <a:cxn ang="0">
                <a:pos x="34" y="88"/>
              </a:cxn>
              <a:cxn ang="0">
                <a:pos x="26" y="86"/>
              </a:cxn>
              <a:cxn ang="0">
                <a:pos x="22" y="84"/>
              </a:cxn>
              <a:cxn ang="0">
                <a:pos x="20" y="80"/>
              </a:cxn>
              <a:cxn ang="0">
                <a:pos x="20" y="76"/>
              </a:cxn>
              <a:cxn ang="0">
                <a:pos x="20" y="72"/>
              </a:cxn>
              <a:cxn ang="0">
                <a:pos x="24" y="70"/>
              </a:cxn>
              <a:cxn ang="0">
                <a:pos x="30" y="68"/>
              </a:cxn>
              <a:cxn ang="0">
                <a:pos x="68" y="68"/>
              </a:cxn>
              <a:cxn ang="0">
                <a:pos x="68" y="44"/>
              </a:cxn>
              <a:cxn ang="0">
                <a:pos x="34" y="44"/>
              </a:cxn>
              <a:cxn ang="0">
                <a:pos x="26" y="42"/>
              </a:cxn>
              <a:cxn ang="0">
                <a:pos x="22" y="40"/>
              </a:cxn>
              <a:cxn ang="0">
                <a:pos x="20" y="38"/>
              </a:cxn>
              <a:cxn ang="0">
                <a:pos x="20" y="34"/>
              </a:cxn>
              <a:cxn ang="0">
                <a:pos x="20" y="30"/>
              </a:cxn>
              <a:cxn ang="0">
                <a:pos x="22" y="28"/>
              </a:cxn>
              <a:cxn ang="0">
                <a:pos x="30" y="26"/>
              </a:cxn>
              <a:cxn ang="0">
                <a:pos x="68" y="26"/>
              </a:cxn>
              <a:cxn ang="0">
                <a:pos x="68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2" y="14"/>
              </a:cxn>
              <a:cxn ang="0">
                <a:pos x="0" y="22"/>
              </a:cxn>
              <a:cxn ang="0">
                <a:pos x="0" y="30"/>
              </a:cxn>
              <a:cxn ang="0">
                <a:pos x="2" y="34"/>
              </a:cxn>
              <a:cxn ang="0">
                <a:pos x="6" y="40"/>
              </a:cxn>
              <a:cxn ang="0">
                <a:pos x="10" y="46"/>
              </a:cxn>
              <a:cxn ang="0">
                <a:pos x="6" y="50"/>
              </a:cxn>
              <a:cxn ang="0">
                <a:pos x="2" y="54"/>
              </a:cxn>
              <a:cxn ang="0">
                <a:pos x="0" y="58"/>
              </a:cxn>
              <a:cxn ang="0">
                <a:pos x="0" y="66"/>
              </a:cxn>
              <a:cxn ang="0">
                <a:pos x="0" y="72"/>
              </a:cxn>
              <a:cxn ang="0">
                <a:pos x="2" y="78"/>
              </a:cxn>
              <a:cxn ang="0">
                <a:pos x="6" y="84"/>
              </a:cxn>
              <a:cxn ang="0">
                <a:pos x="10" y="88"/>
              </a:cxn>
              <a:cxn ang="0">
                <a:pos x="0" y="88"/>
              </a:cxn>
              <a:cxn ang="0">
                <a:pos x="0" y="112"/>
              </a:cxn>
              <a:cxn ang="0">
                <a:pos x="66" y="112"/>
              </a:cxn>
              <a:cxn ang="0">
                <a:pos x="68" y="112"/>
              </a:cxn>
            </a:cxnLst>
            <a:rect l="0" t="0" r="r" b="b"/>
            <a:pathLst>
              <a:path w="68" h="112">
                <a:moveTo>
                  <a:pt x="68" y="112"/>
                </a:moveTo>
                <a:lnTo>
                  <a:pt x="68" y="88"/>
                </a:lnTo>
                <a:lnTo>
                  <a:pt x="34" y="88"/>
                </a:lnTo>
                <a:lnTo>
                  <a:pt x="26" y="86"/>
                </a:lnTo>
                <a:lnTo>
                  <a:pt x="22" y="84"/>
                </a:lnTo>
                <a:lnTo>
                  <a:pt x="20" y="80"/>
                </a:lnTo>
                <a:lnTo>
                  <a:pt x="20" y="76"/>
                </a:lnTo>
                <a:lnTo>
                  <a:pt x="20" y="72"/>
                </a:lnTo>
                <a:lnTo>
                  <a:pt x="24" y="70"/>
                </a:lnTo>
                <a:lnTo>
                  <a:pt x="30" y="68"/>
                </a:lnTo>
                <a:lnTo>
                  <a:pt x="68" y="68"/>
                </a:lnTo>
                <a:lnTo>
                  <a:pt x="68" y="44"/>
                </a:lnTo>
                <a:lnTo>
                  <a:pt x="34" y="44"/>
                </a:lnTo>
                <a:lnTo>
                  <a:pt x="26" y="42"/>
                </a:lnTo>
                <a:lnTo>
                  <a:pt x="22" y="40"/>
                </a:lnTo>
                <a:lnTo>
                  <a:pt x="20" y="38"/>
                </a:lnTo>
                <a:lnTo>
                  <a:pt x="20" y="34"/>
                </a:lnTo>
                <a:lnTo>
                  <a:pt x="20" y="30"/>
                </a:lnTo>
                <a:lnTo>
                  <a:pt x="22" y="28"/>
                </a:lnTo>
                <a:lnTo>
                  <a:pt x="30" y="26"/>
                </a:lnTo>
                <a:lnTo>
                  <a:pt x="68" y="26"/>
                </a:lnTo>
                <a:lnTo>
                  <a:pt x="68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2" y="14"/>
                </a:lnTo>
                <a:lnTo>
                  <a:pt x="0" y="22"/>
                </a:lnTo>
                <a:lnTo>
                  <a:pt x="0" y="30"/>
                </a:lnTo>
                <a:lnTo>
                  <a:pt x="2" y="34"/>
                </a:lnTo>
                <a:lnTo>
                  <a:pt x="6" y="40"/>
                </a:lnTo>
                <a:lnTo>
                  <a:pt x="10" y="46"/>
                </a:lnTo>
                <a:lnTo>
                  <a:pt x="6" y="50"/>
                </a:lnTo>
                <a:lnTo>
                  <a:pt x="2" y="54"/>
                </a:lnTo>
                <a:lnTo>
                  <a:pt x="0" y="58"/>
                </a:lnTo>
                <a:lnTo>
                  <a:pt x="0" y="66"/>
                </a:lnTo>
                <a:lnTo>
                  <a:pt x="0" y="72"/>
                </a:lnTo>
                <a:lnTo>
                  <a:pt x="2" y="78"/>
                </a:lnTo>
                <a:lnTo>
                  <a:pt x="6" y="84"/>
                </a:lnTo>
                <a:lnTo>
                  <a:pt x="10" y="88"/>
                </a:lnTo>
                <a:lnTo>
                  <a:pt x="0" y="88"/>
                </a:lnTo>
                <a:lnTo>
                  <a:pt x="0" y="112"/>
                </a:lnTo>
                <a:lnTo>
                  <a:pt x="66" y="112"/>
                </a:lnTo>
                <a:lnTo>
                  <a:pt x="68" y="1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4003675" y="4449763"/>
            <a:ext cx="146050" cy="114300"/>
          </a:xfrm>
          <a:custGeom>
            <a:avLst/>
            <a:gdLst/>
            <a:ahLst/>
            <a:cxnLst>
              <a:cxn ang="0">
                <a:pos x="92" y="72"/>
              </a:cxn>
              <a:cxn ang="0">
                <a:pos x="92" y="48"/>
              </a:cxn>
              <a:cxn ang="0">
                <a:pos x="82" y="48"/>
              </a:cxn>
              <a:cxn ang="0">
                <a:pos x="90" y="40"/>
              </a:cxn>
              <a:cxn ang="0">
                <a:pos x="92" y="34"/>
              </a:cxn>
              <a:cxn ang="0">
                <a:pos x="92" y="28"/>
              </a:cxn>
              <a:cxn ang="0">
                <a:pos x="92" y="20"/>
              </a:cxn>
              <a:cxn ang="0">
                <a:pos x="88" y="14"/>
              </a:cxn>
              <a:cxn ang="0">
                <a:pos x="84" y="8"/>
              </a:cxn>
              <a:cxn ang="0">
                <a:pos x="76" y="4"/>
              </a:cxn>
              <a:cxn ang="0">
                <a:pos x="68" y="0"/>
              </a:cxn>
              <a:cxn ang="0">
                <a:pos x="58" y="0"/>
              </a:cxn>
              <a:cxn ang="0">
                <a:pos x="42" y="2"/>
              </a:cxn>
              <a:cxn ang="0">
                <a:pos x="36" y="4"/>
              </a:cxn>
              <a:cxn ang="0">
                <a:pos x="32" y="8"/>
              </a:cxn>
              <a:cxn ang="0">
                <a:pos x="26" y="16"/>
              </a:cxn>
              <a:cxn ang="0">
                <a:pos x="24" y="28"/>
              </a:cxn>
              <a:cxn ang="0">
                <a:pos x="26" y="38"/>
              </a:cxn>
              <a:cxn ang="0">
                <a:pos x="32" y="46"/>
              </a:cxn>
              <a:cxn ang="0">
                <a:pos x="0" y="46"/>
              </a:cxn>
              <a:cxn ang="0">
                <a:pos x="0" y="72"/>
              </a:cxn>
              <a:cxn ang="0">
                <a:pos x="90" y="72"/>
              </a:cxn>
              <a:cxn ang="0">
                <a:pos x="92" y="72"/>
              </a:cxn>
              <a:cxn ang="0">
                <a:pos x="46" y="44"/>
              </a:cxn>
              <a:cxn ang="0">
                <a:pos x="44" y="40"/>
              </a:cxn>
              <a:cxn ang="0">
                <a:pos x="42" y="36"/>
              </a:cxn>
              <a:cxn ang="0">
                <a:pos x="44" y="32"/>
              </a:cxn>
              <a:cxn ang="0">
                <a:pos x="46" y="28"/>
              </a:cxn>
              <a:cxn ang="0">
                <a:pos x="50" y="26"/>
              </a:cxn>
              <a:cxn ang="0">
                <a:pos x="58" y="24"/>
              </a:cxn>
              <a:cxn ang="0">
                <a:pos x="66" y="26"/>
              </a:cxn>
              <a:cxn ang="0">
                <a:pos x="70" y="28"/>
              </a:cxn>
              <a:cxn ang="0">
                <a:pos x="74" y="32"/>
              </a:cxn>
              <a:cxn ang="0">
                <a:pos x="74" y="36"/>
              </a:cxn>
              <a:cxn ang="0">
                <a:pos x="74" y="40"/>
              </a:cxn>
              <a:cxn ang="0">
                <a:pos x="70" y="44"/>
              </a:cxn>
              <a:cxn ang="0">
                <a:pos x="66" y="46"/>
              </a:cxn>
              <a:cxn ang="0">
                <a:pos x="58" y="48"/>
              </a:cxn>
              <a:cxn ang="0">
                <a:pos x="52" y="46"/>
              </a:cxn>
              <a:cxn ang="0">
                <a:pos x="46" y="44"/>
              </a:cxn>
              <a:cxn ang="0">
                <a:pos x="92" y="72"/>
              </a:cxn>
            </a:cxnLst>
            <a:rect l="0" t="0" r="r" b="b"/>
            <a:pathLst>
              <a:path w="92" h="72">
                <a:moveTo>
                  <a:pt x="92" y="72"/>
                </a:moveTo>
                <a:lnTo>
                  <a:pt x="92" y="48"/>
                </a:lnTo>
                <a:lnTo>
                  <a:pt x="82" y="48"/>
                </a:lnTo>
                <a:lnTo>
                  <a:pt x="90" y="40"/>
                </a:lnTo>
                <a:lnTo>
                  <a:pt x="92" y="34"/>
                </a:lnTo>
                <a:lnTo>
                  <a:pt x="92" y="28"/>
                </a:lnTo>
                <a:lnTo>
                  <a:pt x="92" y="20"/>
                </a:lnTo>
                <a:lnTo>
                  <a:pt x="88" y="14"/>
                </a:lnTo>
                <a:lnTo>
                  <a:pt x="84" y="8"/>
                </a:lnTo>
                <a:lnTo>
                  <a:pt x="76" y="4"/>
                </a:lnTo>
                <a:lnTo>
                  <a:pt x="68" y="0"/>
                </a:lnTo>
                <a:lnTo>
                  <a:pt x="58" y="0"/>
                </a:lnTo>
                <a:lnTo>
                  <a:pt x="42" y="2"/>
                </a:lnTo>
                <a:lnTo>
                  <a:pt x="36" y="4"/>
                </a:lnTo>
                <a:lnTo>
                  <a:pt x="32" y="8"/>
                </a:lnTo>
                <a:lnTo>
                  <a:pt x="26" y="16"/>
                </a:lnTo>
                <a:lnTo>
                  <a:pt x="24" y="28"/>
                </a:lnTo>
                <a:lnTo>
                  <a:pt x="26" y="38"/>
                </a:lnTo>
                <a:lnTo>
                  <a:pt x="32" y="46"/>
                </a:lnTo>
                <a:lnTo>
                  <a:pt x="0" y="46"/>
                </a:lnTo>
                <a:lnTo>
                  <a:pt x="0" y="72"/>
                </a:lnTo>
                <a:lnTo>
                  <a:pt x="90" y="72"/>
                </a:lnTo>
                <a:lnTo>
                  <a:pt x="92" y="72"/>
                </a:lnTo>
                <a:lnTo>
                  <a:pt x="46" y="44"/>
                </a:lnTo>
                <a:lnTo>
                  <a:pt x="44" y="40"/>
                </a:lnTo>
                <a:lnTo>
                  <a:pt x="42" y="36"/>
                </a:lnTo>
                <a:lnTo>
                  <a:pt x="44" y="32"/>
                </a:lnTo>
                <a:lnTo>
                  <a:pt x="46" y="28"/>
                </a:lnTo>
                <a:lnTo>
                  <a:pt x="50" y="26"/>
                </a:lnTo>
                <a:lnTo>
                  <a:pt x="58" y="24"/>
                </a:lnTo>
                <a:lnTo>
                  <a:pt x="66" y="26"/>
                </a:lnTo>
                <a:lnTo>
                  <a:pt x="70" y="28"/>
                </a:lnTo>
                <a:lnTo>
                  <a:pt x="74" y="32"/>
                </a:lnTo>
                <a:lnTo>
                  <a:pt x="74" y="36"/>
                </a:lnTo>
                <a:lnTo>
                  <a:pt x="74" y="40"/>
                </a:lnTo>
                <a:lnTo>
                  <a:pt x="70" y="44"/>
                </a:lnTo>
                <a:lnTo>
                  <a:pt x="66" y="46"/>
                </a:lnTo>
                <a:lnTo>
                  <a:pt x="58" y="48"/>
                </a:lnTo>
                <a:lnTo>
                  <a:pt x="52" y="46"/>
                </a:lnTo>
                <a:lnTo>
                  <a:pt x="46" y="44"/>
                </a:lnTo>
                <a:lnTo>
                  <a:pt x="92" y="7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Freeform 18"/>
          <p:cNvSpPr>
            <a:spLocks/>
          </p:cNvSpPr>
          <p:nvPr/>
        </p:nvSpPr>
        <p:spPr bwMode="auto">
          <a:xfrm>
            <a:off x="4041775" y="4344988"/>
            <a:ext cx="107950" cy="85725"/>
          </a:xfrm>
          <a:custGeom>
            <a:avLst/>
            <a:gdLst/>
            <a:ahLst/>
            <a:cxnLst>
              <a:cxn ang="0">
                <a:pos x="68" y="54"/>
              </a:cxn>
              <a:cxn ang="0">
                <a:pos x="68" y="28"/>
              </a:cxn>
              <a:cxn ang="0">
                <a:pos x="46" y="28"/>
              </a:cxn>
              <a:cxn ang="0">
                <a:pos x="32" y="26"/>
              </a:cxn>
              <a:cxn ang="0">
                <a:pos x="24" y="24"/>
              </a:cxn>
              <a:cxn ang="0">
                <a:pos x="20" y="20"/>
              </a:cxn>
              <a:cxn ang="0">
                <a:pos x="20" y="16"/>
              </a:cxn>
              <a:cxn ang="0">
                <a:pos x="22" y="8"/>
              </a:cxn>
              <a:cxn ang="0">
                <a:pos x="2" y="0"/>
              </a:cxn>
              <a:cxn ang="0">
                <a:pos x="0" y="8"/>
              </a:cxn>
              <a:cxn ang="0">
                <a:pos x="0" y="14"/>
              </a:cxn>
              <a:cxn ang="0">
                <a:pos x="0" y="18"/>
              </a:cxn>
              <a:cxn ang="0">
                <a:pos x="2" y="22"/>
              </a:cxn>
              <a:cxn ang="0">
                <a:pos x="6" y="26"/>
              </a:cxn>
              <a:cxn ang="0">
                <a:pos x="12" y="30"/>
              </a:cxn>
              <a:cxn ang="0">
                <a:pos x="0" y="30"/>
              </a:cxn>
              <a:cxn ang="0">
                <a:pos x="0" y="54"/>
              </a:cxn>
              <a:cxn ang="0">
                <a:pos x="66" y="54"/>
              </a:cxn>
              <a:cxn ang="0">
                <a:pos x="68" y="54"/>
              </a:cxn>
            </a:cxnLst>
            <a:rect l="0" t="0" r="r" b="b"/>
            <a:pathLst>
              <a:path w="68" h="54">
                <a:moveTo>
                  <a:pt x="68" y="54"/>
                </a:moveTo>
                <a:lnTo>
                  <a:pt x="68" y="28"/>
                </a:lnTo>
                <a:lnTo>
                  <a:pt x="46" y="28"/>
                </a:lnTo>
                <a:lnTo>
                  <a:pt x="32" y="26"/>
                </a:lnTo>
                <a:lnTo>
                  <a:pt x="24" y="24"/>
                </a:lnTo>
                <a:lnTo>
                  <a:pt x="20" y="20"/>
                </a:lnTo>
                <a:lnTo>
                  <a:pt x="20" y="16"/>
                </a:lnTo>
                <a:lnTo>
                  <a:pt x="22" y="8"/>
                </a:lnTo>
                <a:lnTo>
                  <a:pt x="2" y="0"/>
                </a:lnTo>
                <a:lnTo>
                  <a:pt x="0" y="8"/>
                </a:lnTo>
                <a:lnTo>
                  <a:pt x="0" y="14"/>
                </a:lnTo>
                <a:lnTo>
                  <a:pt x="0" y="18"/>
                </a:lnTo>
                <a:lnTo>
                  <a:pt x="2" y="22"/>
                </a:lnTo>
                <a:lnTo>
                  <a:pt x="6" y="26"/>
                </a:lnTo>
                <a:lnTo>
                  <a:pt x="12" y="30"/>
                </a:lnTo>
                <a:lnTo>
                  <a:pt x="0" y="30"/>
                </a:lnTo>
                <a:lnTo>
                  <a:pt x="0" y="54"/>
                </a:lnTo>
                <a:lnTo>
                  <a:pt x="66" y="54"/>
                </a:lnTo>
                <a:lnTo>
                  <a:pt x="68" y="5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Freeform 19"/>
          <p:cNvSpPr>
            <a:spLocks/>
          </p:cNvSpPr>
          <p:nvPr/>
        </p:nvSpPr>
        <p:spPr bwMode="auto">
          <a:xfrm>
            <a:off x="4041775" y="4224338"/>
            <a:ext cx="107950" cy="120650"/>
          </a:xfrm>
          <a:custGeom>
            <a:avLst/>
            <a:gdLst/>
            <a:ahLst/>
            <a:cxnLst>
              <a:cxn ang="0">
                <a:pos x="16" y="46"/>
              </a:cxn>
              <a:cxn ang="0">
                <a:pos x="16" y="42"/>
              </a:cxn>
              <a:cxn ang="0">
                <a:pos x="14" y="36"/>
              </a:cxn>
              <a:cxn ang="0">
                <a:pos x="16" y="32"/>
              </a:cxn>
              <a:cxn ang="0">
                <a:pos x="16" y="30"/>
              </a:cxn>
              <a:cxn ang="0">
                <a:pos x="18" y="28"/>
              </a:cxn>
              <a:cxn ang="0">
                <a:pos x="22" y="28"/>
              </a:cxn>
              <a:cxn ang="0">
                <a:pos x="26" y="36"/>
              </a:cxn>
              <a:cxn ang="0">
                <a:pos x="30" y="54"/>
              </a:cxn>
              <a:cxn ang="0">
                <a:pos x="34" y="64"/>
              </a:cxn>
              <a:cxn ang="0">
                <a:pos x="38" y="72"/>
              </a:cxn>
              <a:cxn ang="0">
                <a:pos x="42" y="74"/>
              </a:cxn>
              <a:cxn ang="0">
                <a:pos x="50" y="76"/>
              </a:cxn>
              <a:cxn ang="0">
                <a:pos x="58" y="74"/>
              </a:cxn>
              <a:cxn ang="0">
                <a:pos x="64" y="70"/>
              </a:cxn>
              <a:cxn ang="0">
                <a:pos x="68" y="62"/>
              </a:cxn>
              <a:cxn ang="0">
                <a:pos x="68" y="52"/>
              </a:cxn>
              <a:cxn ang="0">
                <a:pos x="68" y="44"/>
              </a:cxn>
              <a:cxn ang="0">
                <a:pos x="66" y="36"/>
              </a:cxn>
              <a:cxn ang="0">
                <a:pos x="60" y="26"/>
              </a:cxn>
              <a:cxn ang="0">
                <a:pos x="64" y="24"/>
              </a:cxn>
              <a:cxn ang="0">
                <a:pos x="68" y="24"/>
              </a:cxn>
              <a:cxn ang="0">
                <a:pos x="68" y="0"/>
              </a:cxn>
              <a:cxn ang="0">
                <a:pos x="60" y="2"/>
              </a:cxn>
              <a:cxn ang="0">
                <a:pos x="54" y="2"/>
              </a:cxn>
              <a:cxn ang="0">
                <a:pos x="24" y="2"/>
              </a:cxn>
              <a:cxn ang="0">
                <a:pos x="14" y="4"/>
              </a:cxn>
              <a:cxn ang="0">
                <a:pos x="10" y="6"/>
              </a:cxn>
              <a:cxn ang="0">
                <a:pos x="6" y="10"/>
              </a:cxn>
              <a:cxn ang="0">
                <a:pos x="2" y="14"/>
              </a:cxn>
              <a:cxn ang="0">
                <a:pos x="0" y="20"/>
              </a:cxn>
              <a:cxn ang="0">
                <a:pos x="0" y="40"/>
              </a:cxn>
              <a:cxn ang="0">
                <a:pos x="0" y="52"/>
              </a:cxn>
              <a:cxn ang="0">
                <a:pos x="4" y="62"/>
              </a:cxn>
              <a:cxn ang="0">
                <a:pos x="10" y="70"/>
              </a:cxn>
              <a:cxn ang="0">
                <a:pos x="20" y="74"/>
              </a:cxn>
              <a:cxn ang="0">
                <a:pos x="22" y="50"/>
              </a:cxn>
              <a:cxn ang="0">
                <a:pos x="18" y="46"/>
              </a:cxn>
              <a:cxn ang="0">
                <a:pos x="16" y="46"/>
              </a:cxn>
              <a:cxn ang="0">
                <a:pos x="40" y="28"/>
              </a:cxn>
              <a:cxn ang="0">
                <a:pos x="48" y="28"/>
              </a:cxn>
              <a:cxn ang="0">
                <a:pos x="52" y="34"/>
              </a:cxn>
              <a:cxn ang="0">
                <a:pos x="54" y="42"/>
              </a:cxn>
              <a:cxn ang="0">
                <a:pos x="54" y="46"/>
              </a:cxn>
              <a:cxn ang="0">
                <a:pos x="52" y="48"/>
              </a:cxn>
              <a:cxn ang="0">
                <a:pos x="48" y="50"/>
              </a:cxn>
              <a:cxn ang="0">
                <a:pos x="44" y="48"/>
              </a:cxn>
              <a:cxn ang="0">
                <a:pos x="40" y="38"/>
              </a:cxn>
              <a:cxn ang="0">
                <a:pos x="36" y="28"/>
              </a:cxn>
              <a:cxn ang="0">
                <a:pos x="40" y="28"/>
              </a:cxn>
              <a:cxn ang="0">
                <a:pos x="16" y="46"/>
              </a:cxn>
            </a:cxnLst>
            <a:rect l="0" t="0" r="r" b="b"/>
            <a:pathLst>
              <a:path w="68" h="76">
                <a:moveTo>
                  <a:pt x="16" y="46"/>
                </a:moveTo>
                <a:lnTo>
                  <a:pt x="16" y="42"/>
                </a:lnTo>
                <a:lnTo>
                  <a:pt x="14" y="36"/>
                </a:lnTo>
                <a:lnTo>
                  <a:pt x="16" y="32"/>
                </a:lnTo>
                <a:lnTo>
                  <a:pt x="16" y="30"/>
                </a:lnTo>
                <a:lnTo>
                  <a:pt x="18" y="28"/>
                </a:lnTo>
                <a:lnTo>
                  <a:pt x="22" y="28"/>
                </a:lnTo>
                <a:lnTo>
                  <a:pt x="26" y="36"/>
                </a:lnTo>
                <a:lnTo>
                  <a:pt x="30" y="54"/>
                </a:lnTo>
                <a:lnTo>
                  <a:pt x="34" y="64"/>
                </a:lnTo>
                <a:lnTo>
                  <a:pt x="38" y="72"/>
                </a:lnTo>
                <a:lnTo>
                  <a:pt x="42" y="74"/>
                </a:lnTo>
                <a:lnTo>
                  <a:pt x="50" y="76"/>
                </a:lnTo>
                <a:lnTo>
                  <a:pt x="58" y="74"/>
                </a:lnTo>
                <a:lnTo>
                  <a:pt x="64" y="70"/>
                </a:lnTo>
                <a:lnTo>
                  <a:pt x="68" y="62"/>
                </a:lnTo>
                <a:lnTo>
                  <a:pt x="68" y="52"/>
                </a:lnTo>
                <a:lnTo>
                  <a:pt x="68" y="44"/>
                </a:lnTo>
                <a:lnTo>
                  <a:pt x="66" y="36"/>
                </a:lnTo>
                <a:lnTo>
                  <a:pt x="60" y="26"/>
                </a:lnTo>
                <a:lnTo>
                  <a:pt x="64" y="24"/>
                </a:lnTo>
                <a:lnTo>
                  <a:pt x="68" y="24"/>
                </a:lnTo>
                <a:lnTo>
                  <a:pt x="68" y="0"/>
                </a:lnTo>
                <a:lnTo>
                  <a:pt x="60" y="2"/>
                </a:lnTo>
                <a:lnTo>
                  <a:pt x="54" y="2"/>
                </a:lnTo>
                <a:lnTo>
                  <a:pt x="24" y="2"/>
                </a:lnTo>
                <a:lnTo>
                  <a:pt x="14" y="4"/>
                </a:lnTo>
                <a:lnTo>
                  <a:pt x="10" y="6"/>
                </a:lnTo>
                <a:lnTo>
                  <a:pt x="6" y="10"/>
                </a:lnTo>
                <a:lnTo>
                  <a:pt x="2" y="14"/>
                </a:lnTo>
                <a:lnTo>
                  <a:pt x="0" y="20"/>
                </a:lnTo>
                <a:lnTo>
                  <a:pt x="0" y="40"/>
                </a:lnTo>
                <a:lnTo>
                  <a:pt x="0" y="52"/>
                </a:lnTo>
                <a:lnTo>
                  <a:pt x="4" y="62"/>
                </a:lnTo>
                <a:lnTo>
                  <a:pt x="10" y="70"/>
                </a:lnTo>
                <a:lnTo>
                  <a:pt x="20" y="74"/>
                </a:lnTo>
                <a:lnTo>
                  <a:pt x="22" y="50"/>
                </a:lnTo>
                <a:lnTo>
                  <a:pt x="18" y="46"/>
                </a:lnTo>
                <a:lnTo>
                  <a:pt x="16" y="46"/>
                </a:lnTo>
                <a:lnTo>
                  <a:pt x="40" y="28"/>
                </a:lnTo>
                <a:lnTo>
                  <a:pt x="48" y="28"/>
                </a:lnTo>
                <a:lnTo>
                  <a:pt x="52" y="34"/>
                </a:lnTo>
                <a:lnTo>
                  <a:pt x="54" y="42"/>
                </a:lnTo>
                <a:lnTo>
                  <a:pt x="54" y="46"/>
                </a:lnTo>
                <a:lnTo>
                  <a:pt x="52" y="48"/>
                </a:lnTo>
                <a:lnTo>
                  <a:pt x="48" y="50"/>
                </a:lnTo>
                <a:lnTo>
                  <a:pt x="44" y="48"/>
                </a:lnTo>
                <a:lnTo>
                  <a:pt x="40" y="38"/>
                </a:lnTo>
                <a:lnTo>
                  <a:pt x="36" y="28"/>
                </a:lnTo>
                <a:lnTo>
                  <a:pt x="40" y="28"/>
                </a:lnTo>
                <a:lnTo>
                  <a:pt x="16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Freeform 20"/>
          <p:cNvSpPr>
            <a:spLocks/>
          </p:cNvSpPr>
          <p:nvPr/>
        </p:nvSpPr>
        <p:spPr bwMode="auto">
          <a:xfrm>
            <a:off x="4041775" y="4090988"/>
            <a:ext cx="107950" cy="114300"/>
          </a:xfrm>
          <a:custGeom>
            <a:avLst/>
            <a:gdLst/>
            <a:ahLst/>
            <a:cxnLst>
              <a:cxn ang="0">
                <a:pos x="68" y="72"/>
              </a:cxn>
              <a:cxn ang="0">
                <a:pos x="68" y="46"/>
              </a:cxn>
              <a:cxn ang="0">
                <a:pos x="36" y="46"/>
              </a:cxn>
              <a:cxn ang="0">
                <a:pos x="28" y="44"/>
              </a:cxn>
              <a:cxn ang="0">
                <a:pos x="22" y="42"/>
              </a:cxn>
              <a:cxn ang="0">
                <a:pos x="20" y="40"/>
              </a:cxn>
              <a:cxn ang="0">
                <a:pos x="20" y="36"/>
              </a:cxn>
              <a:cxn ang="0">
                <a:pos x="20" y="32"/>
              </a:cxn>
              <a:cxn ang="0">
                <a:pos x="22" y="28"/>
              </a:cxn>
              <a:cxn ang="0">
                <a:pos x="26" y="28"/>
              </a:cxn>
              <a:cxn ang="0">
                <a:pos x="30" y="26"/>
              </a:cxn>
              <a:cxn ang="0">
                <a:pos x="68" y="26"/>
              </a:cxn>
              <a:cxn ang="0">
                <a:pos x="68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0" y="14"/>
              </a:cxn>
              <a:cxn ang="0">
                <a:pos x="0" y="24"/>
              </a:cxn>
              <a:cxn ang="0">
                <a:pos x="0" y="30"/>
              </a:cxn>
              <a:cxn ang="0">
                <a:pos x="2" y="36"/>
              </a:cxn>
              <a:cxn ang="0">
                <a:pos x="6" y="42"/>
              </a:cxn>
              <a:cxn ang="0">
                <a:pos x="12" y="48"/>
              </a:cxn>
              <a:cxn ang="0">
                <a:pos x="0" y="48"/>
              </a:cxn>
              <a:cxn ang="0">
                <a:pos x="0" y="72"/>
              </a:cxn>
              <a:cxn ang="0">
                <a:pos x="66" y="72"/>
              </a:cxn>
              <a:cxn ang="0">
                <a:pos x="68" y="72"/>
              </a:cxn>
            </a:cxnLst>
            <a:rect l="0" t="0" r="r" b="b"/>
            <a:pathLst>
              <a:path w="68" h="72">
                <a:moveTo>
                  <a:pt x="68" y="72"/>
                </a:moveTo>
                <a:lnTo>
                  <a:pt x="68" y="46"/>
                </a:lnTo>
                <a:lnTo>
                  <a:pt x="36" y="46"/>
                </a:lnTo>
                <a:lnTo>
                  <a:pt x="28" y="44"/>
                </a:lnTo>
                <a:lnTo>
                  <a:pt x="22" y="42"/>
                </a:lnTo>
                <a:lnTo>
                  <a:pt x="20" y="40"/>
                </a:lnTo>
                <a:lnTo>
                  <a:pt x="20" y="36"/>
                </a:lnTo>
                <a:lnTo>
                  <a:pt x="20" y="32"/>
                </a:lnTo>
                <a:lnTo>
                  <a:pt x="22" y="28"/>
                </a:lnTo>
                <a:lnTo>
                  <a:pt x="26" y="28"/>
                </a:lnTo>
                <a:lnTo>
                  <a:pt x="30" y="26"/>
                </a:lnTo>
                <a:lnTo>
                  <a:pt x="68" y="26"/>
                </a:lnTo>
                <a:lnTo>
                  <a:pt x="68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0" y="14"/>
                </a:lnTo>
                <a:lnTo>
                  <a:pt x="0" y="24"/>
                </a:lnTo>
                <a:lnTo>
                  <a:pt x="0" y="30"/>
                </a:lnTo>
                <a:lnTo>
                  <a:pt x="2" y="36"/>
                </a:lnTo>
                <a:lnTo>
                  <a:pt x="6" y="42"/>
                </a:lnTo>
                <a:lnTo>
                  <a:pt x="12" y="48"/>
                </a:lnTo>
                <a:lnTo>
                  <a:pt x="0" y="48"/>
                </a:lnTo>
                <a:lnTo>
                  <a:pt x="0" y="72"/>
                </a:lnTo>
                <a:lnTo>
                  <a:pt x="66" y="72"/>
                </a:lnTo>
                <a:lnTo>
                  <a:pt x="68" y="7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Freeform 21"/>
          <p:cNvSpPr>
            <a:spLocks/>
          </p:cNvSpPr>
          <p:nvPr/>
        </p:nvSpPr>
        <p:spPr bwMode="auto">
          <a:xfrm>
            <a:off x="4041775" y="3951288"/>
            <a:ext cx="107950" cy="120650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10" y="10"/>
              </a:cxn>
              <a:cxn ang="0">
                <a:pos x="4" y="16"/>
              </a:cxn>
              <a:cxn ang="0">
                <a:pos x="0" y="26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10" y="66"/>
              </a:cxn>
              <a:cxn ang="0">
                <a:pos x="14" y="72"/>
              </a:cxn>
              <a:cxn ang="0">
                <a:pos x="20" y="74"/>
              </a:cxn>
              <a:cxn ang="0">
                <a:pos x="26" y="76"/>
              </a:cxn>
              <a:cxn ang="0">
                <a:pos x="34" y="76"/>
              </a:cxn>
              <a:cxn ang="0">
                <a:pos x="44" y="76"/>
              </a:cxn>
              <a:cxn ang="0">
                <a:pos x="54" y="72"/>
              </a:cxn>
              <a:cxn ang="0">
                <a:pos x="60" y="66"/>
              </a:cxn>
              <a:cxn ang="0">
                <a:pos x="66" y="60"/>
              </a:cxn>
              <a:cxn ang="0">
                <a:pos x="68" y="50"/>
              </a:cxn>
              <a:cxn ang="0">
                <a:pos x="68" y="38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6"/>
              </a:cxn>
              <a:cxn ang="0">
                <a:pos x="52" y="32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2"/>
              </a:cxn>
              <a:cxn ang="0">
                <a:pos x="24" y="50"/>
              </a:cxn>
              <a:cxn ang="0">
                <a:pos x="20" y="48"/>
              </a:cxn>
              <a:cxn ang="0">
                <a:pos x="16" y="44"/>
              </a:cxn>
              <a:cxn ang="0">
                <a:pos x="14" y="38"/>
              </a:cxn>
              <a:cxn ang="0">
                <a:pos x="16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2"/>
              </a:cxn>
              <a:cxn ang="0">
                <a:pos x="38" y="0"/>
              </a:cxn>
            </a:cxnLst>
            <a:rect l="0" t="0" r="r" b="b"/>
            <a:pathLst>
              <a:path w="68" h="76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10" y="10"/>
                </a:lnTo>
                <a:lnTo>
                  <a:pt x="4" y="16"/>
                </a:lnTo>
                <a:lnTo>
                  <a:pt x="0" y="26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10" y="66"/>
                </a:lnTo>
                <a:lnTo>
                  <a:pt x="14" y="72"/>
                </a:lnTo>
                <a:lnTo>
                  <a:pt x="20" y="74"/>
                </a:lnTo>
                <a:lnTo>
                  <a:pt x="26" y="76"/>
                </a:lnTo>
                <a:lnTo>
                  <a:pt x="34" y="76"/>
                </a:lnTo>
                <a:lnTo>
                  <a:pt x="44" y="76"/>
                </a:lnTo>
                <a:lnTo>
                  <a:pt x="54" y="72"/>
                </a:lnTo>
                <a:lnTo>
                  <a:pt x="60" y="66"/>
                </a:lnTo>
                <a:lnTo>
                  <a:pt x="66" y="60"/>
                </a:lnTo>
                <a:lnTo>
                  <a:pt x="68" y="50"/>
                </a:lnTo>
                <a:lnTo>
                  <a:pt x="68" y="38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6"/>
                </a:lnTo>
                <a:lnTo>
                  <a:pt x="52" y="32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2"/>
                </a:lnTo>
                <a:lnTo>
                  <a:pt x="24" y="50"/>
                </a:lnTo>
                <a:lnTo>
                  <a:pt x="20" y="48"/>
                </a:lnTo>
                <a:lnTo>
                  <a:pt x="16" y="44"/>
                </a:lnTo>
                <a:lnTo>
                  <a:pt x="14" y="38"/>
                </a:lnTo>
                <a:lnTo>
                  <a:pt x="16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2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Freeform 22"/>
          <p:cNvSpPr>
            <a:spLocks/>
          </p:cNvSpPr>
          <p:nvPr/>
        </p:nvSpPr>
        <p:spPr bwMode="auto">
          <a:xfrm>
            <a:off x="4041775" y="3748088"/>
            <a:ext cx="146050" cy="117475"/>
          </a:xfrm>
          <a:custGeom>
            <a:avLst/>
            <a:gdLst/>
            <a:ahLst/>
            <a:cxnLst>
              <a:cxn ang="0">
                <a:pos x="92" y="48"/>
              </a:cxn>
              <a:cxn ang="0">
                <a:pos x="60" y="48"/>
              </a:cxn>
              <a:cxn ang="0">
                <a:pos x="66" y="40"/>
              </a:cxn>
              <a:cxn ang="0">
                <a:pos x="68" y="28"/>
              </a:cxn>
              <a:cxn ang="0">
                <a:pos x="66" y="18"/>
              </a:cxn>
              <a:cxn ang="0">
                <a:pos x="60" y="8"/>
              </a:cxn>
              <a:cxn ang="0">
                <a:pos x="56" y="4"/>
              </a:cxn>
              <a:cxn ang="0">
                <a:pos x="50" y="2"/>
              </a:cxn>
              <a:cxn ang="0">
                <a:pos x="34" y="0"/>
              </a:cxn>
              <a:cxn ang="0">
                <a:pos x="20" y="2"/>
              </a:cxn>
              <a:cxn ang="0">
                <a:pos x="10" y="8"/>
              </a:cxn>
              <a:cxn ang="0">
                <a:pos x="6" y="12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0" y="34"/>
              </a:cxn>
              <a:cxn ang="0">
                <a:pos x="2" y="40"/>
              </a:cxn>
              <a:cxn ang="0">
                <a:pos x="10" y="50"/>
              </a:cxn>
              <a:cxn ang="0">
                <a:pos x="0" y="50"/>
              </a:cxn>
              <a:cxn ang="0">
                <a:pos x="0" y="74"/>
              </a:cxn>
              <a:cxn ang="0">
                <a:pos x="92" y="74"/>
              </a:cxn>
              <a:cxn ang="0">
                <a:pos x="92" y="50"/>
              </a:cxn>
              <a:cxn ang="0">
                <a:pos x="92" y="48"/>
              </a:cxn>
              <a:cxn ang="0">
                <a:pos x="22" y="44"/>
              </a:cxn>
              <a:cxn ang="0">
                <a:pos x="20" y="42"/>
              </a:cxn>
              <a:cxn ang="0">
                <a:pos x="18" y="36"/>
              </a:cxn>
              <a:cxn ang="0">
                <a:pos x="20" y="32"/>
              </a:cxn>
              <a:cxn ang="0">
                <a:pos x="22" y="30"/>
              </a:cxn>
              <a:cxn ang="0">
                <a:pos x="26" y="26"/>
              </a:cxn>
              <a:cxn ang="0">
                <a:pos x="34" y="26"/>
              </a:cxn>
              <a:cxn ang="0">
                <a:pos x="42" y="26"/>
              </a:cxn>
              <a:cxn ang="0">
                <a:pos x="46" y="28"/>
              </a:cxn>
              <a:cxn ang="0">
                <a:pos x="48" y="32"/>
              </a:cxn>
              <a:cxn ang="0">
                <a:pos x="50" y="36"/>
              </a:cxn>
              <a:cxn ang="0">
                <a:pos x="48" y="42"/>
              </a:cxn>
              <a:cxn ang="0">
                <a:pos x="46" y="44"/>
              </a:cxn>
              <a:cxn ang="0">
                <a:pos x="42" y="48"/>
              </a:cxn>
              <a:cxn ang="0">
                <a:pos x="34" y="48"/>
              </a:cxn>
              <a:cxn ang="0">
                <a:pos x="26" y="48"/>
              </a:cxn>
              <a:cxn ang="0">
                <a:pos x="22" y="44"/>
              </a:cxn>
              <a:cxn ang="0">
                <a:pos x="92" y="48"/>
              </a:cxn>
            </a:cxnLst>
            <a:rect l="0" t="0" r="r" b="b"/>
            <a:pathLst>
              <a:path w="92" h="74">
                <a:moveTo>
                  <a:pt x="92" y="48"/>
                </a:moveTo>
                <a:lnTo>
                  <a:pt x="60" y="48"/>
                </a:lnTo>
                <a:lnTo>
                  <a:pt x="66" y="40"/>
                </a:lnTo>
                <a:lnTo>
                  <a:pt x="68" y="28"/>
                </a:lnTo>
                <a:lnTo>
                  <a:pt x="66" y="18"/>
                </a:lnTo>
                <a:lnTo>
                  <a:pt x="60" y="8"/>
                </a:lnTo>
                <a:lnTo>
                  <a:pt x="56" y="4"/>
                </a:lnTo>
                <a:lnTo>
                  <a:pt x="50" y="2"/>
                </a:lnTo>
                <a:lnTo>
                  <a:pt x="34" y="0"/>
                </a:lnTo>
                <a:lnTo>
                  <a:pt x="20" y="2"/>
                </a:lnTo>
                <a:lnTo>
                  <a:pt x="10" y="8"/>
                </a:lnTo>
                <a:lnTo>
                  <a:pt x="6" y="12"/>
                </a:ln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0" y="34"/>
                </a:lnTo>
                <a:lnTo>
                  <a:pt x="2" y="40"/>
                </a:lnTo>
                <a:lnTo>
                  <a:pt x="10" y="50"/>
                </a:lnTo>
                <a:lnTo>
                  <a:pt x="0" y="50"/>
                </a:lnTo>
                <a:lnTo>
                  <a:pt x="0" y="74"/>
                </a:lnTo>
                <a:lnTo>
                  <a:pt x="92" y="74"/>
                </a:lnTo>
                <a:lnTo>
                  <a:pt x="92" y="50"/>
                </a:lnTo>
                <a:lnTo>
                  <a:pt x="92" y="48"/>
                </a:lnTo>
                <a:lnTo>
                  <a:pt x="22" y="44"/>
                </a:lnTo>
                <a:lnTo>
                  <a:pt x="20" y="42"/>
                </a:lnTo>
                <a:lnTo>
                  <a:pt x="18" y="36"/>
                </a:lnTo>
                <a:lnTo>
                  <a:pt x="20" y="32"/>
                </a:lnTo>
                <a:lnTo>
                  <a:pt x="22" y="30"/>
                </a:lnTo>
                <a:lnTo>
                  <a:pt x="26" y="26"/>
                </a:lnTo>
                <a:lnTo>
                  <a:pt x="34" y="26"/>
                </a:lnTo>
                <a:lnTo>
                  <a:pt x="42" y="26"/>
                </a:lnTo>
                <a:lnTo>
                  <a:pt x="46" y="28"/>
                </a:lnTo>
                <a:lnTo>
                  <a:pt x="48" y="32"/>
                </a:lnTo>
                <a:lnTo>
                  <a:pt x="50" y="36"/>
                </a:lnTo>
                <a:lnTo>
                  <a:pt x="48" y="42"/>
                </a:lnTo>
                <a:lnTo>
                  <a:pt x="46" y="44"/>
                </a:lnTo>
                <a:lnTo>
                  <a:pt x="42" y="48"/>
                </a:lnTo>
                <a:lnTo>
                  <a:pt x="34" y="48"/>
                </a:lnTo>
                <a:lnTo>
                  <a:pt x="26" y="48"/>
                </a:lnTo>
                <a:lnTo>
                  <a:pt x="22" y="44"/>
                </a:lnTo>
                <a:lnTo>
                  <a:pt x="92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4041775" y="3614738"/>
            <a:ext cx="107950" cy="120650"/>
          </a:xfrm>
          <a:custGeom>
            <a:avLst/>
            <a:gdLst/>
            <a:ahLst/>
            <a:cxnLst>
              <a:cxn ang="0">
                <a:pos x="60" y="64"/>
              </a:cxn>
              <a:cxn ang="0">
                <a:pos x="64" y="58"/>
              </a:cxn>
              <a:cxn ang="0">
                <a:pos x="66" y="52"/>
              </a:cxn>
              <a:cxn ang="0">
                <a:pos x="68" y="38"/>
              </a:cxn>
              <a:cxn ang="0">
                <a:pos x="68" y="28"/>
              </a:cxn>
              <a:cxn ang="0">
                <a:pos x="66" y="22"/>
              </a:cxn>
              <a:cxn ang="0">
                <a:pos x="64" y="14"/>
              </a:cxn>
              <a:cxn ang="0">
                <a:pos x="60" y="10"/>
              </a:cxn>
              <a:cxn ang="0">
                <a:pos x="54" y="4"/>
              </a:cxn>
              <a:cxn ang="0">
                <a:pos x="48" y="2"/>
              </a:cxn>
              <a:cxn ang="0">
                <a:pos x="42" y="0"/>
              </a:cxn>
              <a:cxn ang="0">
                <a:pos x="34" y="0"/>
              </a:cxn>
              <a:cxn ang="0">
                <a:pos x="22" y="2"/>
              </a:cxn>
              <a:cxn ang="0">
                <a:pos x="10" y="8"/>
              </a:cxn>
              <a:cxn ang="0">
                <a:pos x="6" y="14"/>
              </a:cxn>
              <a:cxn ang="0">
                <a:pos x="2" y="20"/>
              </a:cxn>
              <a:cxn ang="0">
                <a:pos x="0" y="28"/>
              </a:cxn>
              <a:cxn ang="0">
                <a:pos x="0" y="38"/>
              </a:cxn>
              <a:cxn ang="0">
                <a:pos x="0" y="46"/>
              </a:cxn>
              <a:cxn ang="0">
                <a:pos x="2" y="54"/>
              </a:cxn>
              <a:cxn ang="0">
                <a:pos x="4" y="60"/>
              </a:cxn>
              <a:cxn ang="0">
                <a:pos x="10" y="66"/>
              </a:cxn>
              <a:cxn ang="0">
                <a:pos x="14" y="70"/>
              </a:cxn>
              <a:cxn ang="0">
                <a:pos x="20" y="72"/>
              </a:cxn>
              <a:cxn ang="0">
                <a:pos x="28" y="74"/>
              </a:cxn>
              <a:cxn ang="0">
                <a:pos x="34" y="76"/>
              </a:cxn>
              <a:cxn ang="0">
                <a:pos x="42" y="74"/>
              </a:cxn>
              <a:cxn ang="0">
                <a:pos x="50" y="72"/>
              </a:cxn>
              <a:cxn ang="0">
                <a:pos x="56" y="68"/>
              </a:cxn>
              <a:cxn ang="0">
                <a:pos x="58" y="64"/>
              </a:cxn>
              <a:cxn ang="0">
                <a:pos x="60" y="64"/>
              </a:cxn>
              <a:cxn ang="0">
                <a:pos x="22" y="46"/>
              </a:cxn>
              <a:cxn ang="0">
                <a:pos x="18" y="42"/>
              </a:cxn>
              <a:cxn ang="0">
                <a:pos x="16" y="38"/>
              </a:cxn>
              <a:cxn ang="0">
                <a:pos x="18" y="32"/>
              </a:cxn>
              <a:cxn ang="0">
                <a:pos x="22" y="28"/>
              </a:cxn>
              <a:cxn ang="0">
                <a:pos x="26" y="26"/>
              </a:cxn>
              <a:cxn ang="0">
                <a:pos x="34" y="24"/>
              </a:cxn>
              <a:cxn ang="0">
                <a:pos x="42" y="26"/>
              </a:cxn>
              <a:cxn ang="0">
                <a:pos x="48" y="28"/>
              </a:cxn>
              <a:cxn ang="0">
                <a:pos x="50" y="32"/>
              </a:cxn>
              <a:cxn ang="0">
                <a:pos x="52" y="38"/>
              </a:cxn>
              <a:cxn ang="0">
                <a:pos x="50" y="42"/>
              </a:cxn>
              <a:cxn ang="0">
                <a:pos x="48" y="46"/>
              </a:cxn>
              <a:cxn ang="0">
                <a:pos x="42" y="50"/>
              </a:cxn>
              <a:cxn ang="0">
                <a:pos x="34" y="50"/>
              </a:cxn>
              <a:cxn ang="0">
                <a:pos x="26" y="50"/>
              </a:cxn>
              <a:cxn ang="0">
                <a:pos x="22" y="46"/>
              </a:cxn>
              <a:cxn ang="0">
                <a:pos x="60" y="64"/>
              </a:cxn>
            </a:cxnLst>
            <a:rect l="0" t="0" r="r" b="b"/>
            <a:pathLst>
              <a:path w="68" h="76">
                <a:moveTo>
                  <a:pt x="60" y="64"/>
                </a:moveTo>
                <a:lnTo>
                  <a:pt x="64" y="58"/>
                </a:lnTo>
                <a:lnTo>
                  <a:pt x="66" y="52"/>
                </a:lnTo>
                <a:lnTo>
                  <a:pt x="68" y="38"/>
                </a:lnTo>
                <a:lnTo>
                  <a:pt x="68" y="28"/>
                </a:lnTo>
                <a:lnTo>
                  <a:pt x="66" y="22"/>
                </a:lnTo>
                <a:lnTo>
                  <a:pt x="64" y="14"/>
                </a:lnTo>
                <a:lnTo>
                  <a:pt x="60" y="10"/>
                </a:lnTo>
                <a:lnTo>
                  <a:pt x="54" y="4"/>
                </a:lnTo>
                <a:lnTo>
                  <a:pt x="48" y="2"/>
                </a:lnTo>
                <a:lnTo>
                  <a:pt x="42" y="0"/>
                </a:lnTo>
                <a:lnTo>
                  <a:pt x="34" y="0"/>
                </a:lnTo>
                <a:lnTo>
                  <a:pt x="22" y="2"/>
                </a:lnTo>
                <a:lnTo>
                  <a:pt x="10" y="8"/>
                </a:lnTo>
                <a:lnTo>
                  <a:pt x="6" y="14"/>
                </a:lnTo>
                <a:lnTo>
                  <a:pt x="2" y="20"/>
                </a:lnTo>
                <a:lnTo>
                  <a:pt x="0" y="28"/>
                </a:lnTo>
                <a:lnTo>
                  <a:pt x="0" y="38"/>
                </a:lnTo>
                <a:lnTo>
                  <a:pt x="0" y="46"/>
                </a:lnTo>
                <a:lnTo>
                  <a:pt x="2" y="54"/>
                </a:lnTo>
                <a:lnTo>
                  <a:pt x="4" y="60"/>
                </a:lnTo>
                <a:lnTo>
                  <a:pt x="10" y="66"/>
                </a:lnTo>
                <a:lnTo>
                  <a:pt x="14" y="70"/>
                </a:lnTo>
                <a:lnTo>
                  <a:pt x="20" y="72"/>
                </a:lnTo>
                <a:lnTo>
                  <a:pt x="28" y="74"/>
                </a:lnTo>
                <a:lnTo>
                  <a:pt x="34" y="76"/>
                </a:lnTo>
                <a:lnTo>
                  <a:pt x="42" y="74"/>
                </a:lnTo>
                <a:lnTo>
                  <a:pt x="50" y="72"/>
                </a:lnTo>
                <a:lnTo>
                  <a:pt x="56" y="68"/>
                </a:lnTo>
                <a:lnTo>
                  <a:pt x="58" y="64"/>
                </a:lnTo>
                <a:lnTo>
                  <a:pt x="60" y="64"/>
                </a:lnTo>
                <a:lnTo>
                  <a:pt x="22" y="46"/>
                </a:lnTo>
                <a:lnTo>
                  <a:pt x="18" y="42"/>
                </a:lnTo>
                <a:lnTo>
                  <a:pt x="16" y="38"/>
                </a:lnTo>
                <a:lnTo>
                  <a:pt x="18" y="32"/>
                </a:lnTo>
                <a:lnTo>
                  <a:pt x="22" y="28"/>
                </a:lnTo>
                <a:lnTo>
                  <a:pt x="26" y="26"/>
                </a:lnTo>
                <a:lnTo>
                  <a:pt x="34" y="24"/>
                </a:lnTo>
                <a:lnTo>
                  <a:pt x="42" y="26"/>
                </a:lnTo>
                <a:lnTo>
                  <a:pt x="48" y="28"/>
                </a:lnTo>
                <a:lnTo>
                  <a:pt x="50" y="32"/>
                </a:lnTo>
                <a:lnTo>
                  <a:pt x="52" y="38"/>
                </a:lnTo>
                <a:lnTo>
                  <a:pt x="50" y="42"/>
                </a:lnTo>
                <a:lnTo>
                  <a:pt x="48" y="46"/>
                </a:lnTo>
                <a:lnTo>
                  <a:pt x="42" y="50"/>
                </a:lnTo>
                <a:lnTo>
                  <a:pt x="34" y="50"/>
                </a:lnTo>
                <a:lnTo>
                  <a:pt x="26" y="50"/>
                </a:lnTo>
                <a:lnTo>
                  <a:pt x="22" y="46"/>
                </a:lnTo>
                <a:lnTo>
                  <a:pt x="60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Freeform 24"/>
          <p:cNvSpPr>
            <a:spLocks/>
          </p:cNvSpPr>
          <p:nvPr/>
        </p:nvSpPr>
        <p:spPr bwMode="auto">
          <a:xfrm>
            <a:off x="4003675" y="3522663"/>
            <a:ext cx="146050" cy="79375"/>
          </a:xfrm>
          <a:custGeom>
            <a:avLst/>
            <a:gdLst/>
            <a:ahLst/>
            <a:cxnLst>
              <a:cxn ang="0">
                <a:pos x="12" y="40"/>
              </a:cxn>
              <a:cxn ang="0">
                <a:pos x="24" y="40"/>
              </a:cxn>
              <a:cxn ang="0">
                <a:pos x="24" y="50"/>
              </a:cxn>
              <a:cxn ang="0">
                <a:pos x="44" y="50"/>
              </a:cxn>
              <a:cxn ang="0">
                <a:pos x="44" y="40"/>
              </a:cxn>
              <a:cxn ang="0">
                <a:pos x="66" y="40"/>
              </a:cxn>
              <a:cxn ang="0">
                <a:pos x="76" y="40"/>
              </a:cxn>
              <a:cxn ang="0">
                <a:pos x="82" y="38"/>
              </a:cxn>
              <a:cxn ang="0">
                <a:pos x="88" y="34"/>
              </a:cxn>
              <a:cxn ang="0">
                <a:pos x="90" y="30"/>
              </a:cxn>
              <a:cxn ang="0">
                <a:pos x="92" y="26"/>
              </a:cxn>
              <a:cxn ang="0">
                <a:pos x="92" y="16"/>
              </a:cxn>
              <a:cxn ang="0">
                <a:pos x="90" y="0"/>
              </a:cxn>
              <a:cxn ang="0">
                <a:pos x="74" y="2"/>
              </a:cxn>
              <a:cxn ang="0">
                <a:pos x="74" y="10"/>
              </a:cxn>
              <a:cxn ang="0">
                <a:pos x="74" y="12"/>
              </a:cxn>
              <a:cxn ang="0">
                <a:pos x="72" y="14"/>
              </a:cxn>
              <a:cxn ang="0">
                <a:pos x="68" y="14"/>
              </a:cxn>
              <a:cxn ang="0">
                <a:pos x="44" y="14"/>
              </a:cxn>
              <a:cxn ang="0">
                <a:pos x="44" y="0"/>
              </a:cxn>
              <a:cxn ang="0">
                <a:pos x="24" y="0"/>
              </a:cxn>
              <a:cxn ang="0">
                <a:pos x="24" y="14"/>
              </a:cxn>
              <a:cxn ang="0">
                <a:pos x="0" y="14"/>
              </a:cxn>
              <a:cxn ang="0">
                <a:pos x="10" y="40"/>
              </a:cxn>
              <a:cxn ang="0">
                <a:pos x="12" y="40"/>
              </a:cxn>
            </a:cxnLst>
            <a:rect l="0" t="0" r="r" b="b"/>
            <a:pathLst>
              <a:path w="92" h="50">
                <a:moveTo>
                  <a:pt x="12" y="40"/>
                </a:moveTo>
                <a:lnTo>
                  <a:pt x="24" y="40"/>
                </a:lnTo>
                <a:lnTo>
                  <a:pt x="24" y="50"/>
                </a:lnTo>
                <a:lnTo>
                  <a:pt x="44" y="50"/>
                </a:lnTo>
                <a:lnTo>
                  <a:pt x="44" y="40"/>
                </a:lnTo>
                <a:lnTo>
                  <a:pt x="66" y="40"/>
                </a:lnTo>
                <a:lnTo>
                  <a:pt x="76" y="40"/>
                </a:lnTo>
                <a:lnTo>
                  <a:pt x="82" y="38"/>
                </a:lnTo>
                <a:lnTo>
                  <a:pt x="88" y="34"/>
                </a:lnTo>
                <a:lnTo>
                  <a:pt x="90" y="30"/>
                </a:lnTo>
                <a:lnTo>
                  <a:pt x="92" y="26"/>
                </a:lnTo>
                <a:lnTo>
                  <a:pt x="92" y="16"/>
                </a:lnTo>
                <a:lnTo>
                  <a:pt x="90" y="0"/>
                </a:lnTo>
                <a:lnTo>
                  <a:pt x="74" y="2"/>
                </a:lnTo>
                <a:lnTo>
                  <a:pt x="74" y="10"/>
                </a:lnTo>
                <a:lnTo>
                  <a:pt x="74" y="12"/>
                </a:lnTo>
                <a:lnTo>
                  <a:pt x="72" y="14"/>
                </a:lnTo>
                <a:lnTo>
                  <a:pt x="68" y="14"/>
                </a:lnTo>
                <a:lnTo>
                  <a:pt x="44" y="14"/>
                </a:lnTo>
                <a:lnTo>
                  <a:pt x="44" y="0"/>
                </a:lnTo>
                <a:lnTo>
                  <a:pt x="24" y="0"/>
                </a:lnTo>
                <a:lnTo>
                  <a:pt x="24" y="14"/>
                </a:lnTo>
                <a:lnTo>
                  <a:pt x="0" y="14"/>
                </a:lnTo>
                <a:lnTo>
                  <a:pt x="10" y="40"/>
                </a:lnTo>
                <a:lnTo>
                  <a:pt x="1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3" name="Freeform 25"/>
          <p:cNvSpPr>
            <a:spLocks/>
          </p:cNvSpPr>
          <p:nvPr/>
        </p:nvSpPr>
        <p:spPr bwMode="auto">
          <a:xfrm>
            <a:off x="4041775" y="3384550"/>
            <a:ext cx="107950" cy="125413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10" y="10"/>
              </a:cxn>
              <a:cxn ang="0">
                <a:pos x="4" y="18"/>
              </a:cxn>
              <a:cxn ang="0">
                <a:pos x="0" y="29"/>
              </a:cxn>
              <a:cxn ang="0">
                <a:pos x="0" y="41"/>
              </a:cxn>
              <a:cxn ang="0">
                <a:pos x="0" y="49"/>
              </a:cxn>
              <a:cxn ang="0">
                <a:pos x="2" y="57"/>
              </a:cxn>
              <a:cxn ang="0">
                <a:pos x="4" y="63"/>
              </a:cxn>
              <a:cxn ang="0">
                <a:pos x="10" y="69"/>
              </a:cxn>
              <a:cxn ang="0">
                <a:pos x="14" y="73"/>
              </a:cxn>
              <a:cxn ang="0">
                <a:pos x="20" y="75"/>
              </a:cxn>
              <a:cxn ang="0">
                <a:pos x="26" y="77"/>
              </a:cxn>
              <a:cxn ang="0">
                <a:pos x="34" y="79"/>
              </a:cxn>
              <a:cxn ang="0">
                <a:pos x="44" y="77"/>
              </a:cxn>
              <a:cxn ang="0">
                <a:pos x="54" y="73"/>
              </a:cxn>
              <a:cxn ang="0">
                <a:pos x="60" y="67"/>
              </a:cxn>
              <a:cxn ang="0">
                <a:pos x="66" y="61"/>
              </a:cxn>
              <a:cxn ang="0">
                <a:pos x="68" y="51"/>
              </a:cxn>
              <a:cxn ang="0">
                <a:pos x="68" y="41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6"/>
              </a:cxn>
              <a:cxn ang="0">
                <a:pos x="52" y="33"/>
              </a:cxn>
              <a:cxn ang="0">
                <a:pos x="54" y="39"/>
              </a:cxn>
              <a:cxn ang="0">
                <a:pos x="52" y="45"/>
              </a:cxn>
              <a:cxn ang="0">
                <a:pos x="50" y="49"/>
              </a:cxn>
              <a:cxn ang="0">
                <a:pos x="46" y="51"/>
              </a:cxn>
              <a:cxn ang="0">
                <a:pos x="40" y="53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3"/>
              </a:cxn>
              <a:cxn ang="0">
                <a:pos x="24" y="51"/>
              </a:cxn>
              <a:cxn ang="0">
                <a:pos x="20" y="49"/>
              </a:cxn>
              <a:cxn ang="0">
                <a:pos x="16" y="45"/>
              </a:cxn>
              <a:cxn ang="0">
                <a:pos x="14" y="39"/>
              </a:cxn>
              <a:cxn ang="0">
                <a:pos x="16" y="35"/>
              </a:cxn>
              <a:cxn ang="0">
                <a:pos x="18" y="31"/>
              </a:cxn>
              <a:cxn ang="0">
                <a:pos x="22" y="29"/>
              </a:cxn>
              <a:cxn ang="0">
                <a:pos x="28" y="26"/>
              </a:cxn>
              <a:cxn ang="0">
                <a:pos x="28" y="53"/>
              </a:cxn>
              <a:cxn ang="0">
                <a:pos x="38" y="0"/>
              </a:cxn>
            </a:cxnLst>
            <a:rect l="0" t="0" r="r" b="b"/>
            <a:pathLst>
              <a:path w="68" h="79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10" y="10"/>
                </a:lnTo>
                <a:lnTo>
                  <a:pt x="4" y="18"/>
                </a:lnTo>
                <a:lnTo>
                  <a:pt x="0" y="29"/>
                </a:lnTo>
                <a:lnTo>
                  <a:pt x="0" y="41"/>
                </a:lnTo>
                <a:lnTo>
                  <a:pt x="0" y="49"/>
                </a:lnTo>
                <a:lnTo>
                  <a:pt x="2" y="57"/>
                </a:lnTo>
                <a:lnTo>
                  <a:pt x="4" y="63"/>
                </a:lnTo>
                <a:lnTo>
                  <a:pt x="10" y="69"/>
                </a:lnTo>
                <a:lnTo>
                  <a:pt x="14" y="73"/>
                </a:lnTo>
                <a:lnTo>
                  <a:pt x="20" y="75"/>
                </a:lnTo>
                <a:lnTo>
                  <a:pt x="26" y="77"/>
                </a:lnTo>
                <a:lnTo>
                  <a:pt x="34" y="79"/>
                </a:lnTo>
                <a:lnTo>
                  <a:pt x="44" y="77"/>
                </a:lnTo>
                <a:lnTo>
                  <a:pt x="54" y="73"/>
                </a:lnTo>
                <a:lnTo>
                  <a:pt x="60" y="67"/>
                </a:lnTo>
                <a:lnTo>
                  <a:pt x="66" y="61"/>
                </a:lnTo>
                <a:lnTo>
                  <a:pt x="68" y="51"/>
                </a:lnTo>
                <a:lnTo>
                  <a:pt x="68" y="41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6"/>
                </a:lnTo>
                <a:lnTo>
                  <a:pt x="52" y="33"/>
                </a:lnTo>
                <a:lnTo>
                  <a:pt x="54" y="39"/>
                </a:lnTo>
                <a:lnTo>
                  <a:pt x="52" y="45"/>
                </a:lnTo>
                <a:lnTo>
                  <a:pt x="50" y="49"/>
                </a:lnTo>
                <a:lnTo>
                  <a:pt x="46" y="51"/>
                </a:lnTo>
                <a:lnTo>
                  <a:pt x="40" y="53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3"/>
                </a:lnTo>
                <a:lnTo>
                  <a:pt x="24" y="51"/>
                </a:lnTo>
                <a:lnTo>
                  <a:pt x="20" y="49"/>
                </a:lnTo>
                <a:lnTo>
                  <a:pt x="16" y="45"/>
                </a:lnTo>
                <a:lnTo>
                  <a:pt x="14" y="39"/>
                </a:lnTo>
                <a:lnTo>
                  <a:pt x="16" y="35"/>
                </a:lnTo>
                <a:lnTo>
                  <a:pt x="18" y="31"/>
                </a:lnTo>
                <a:lnTo>
                  <a:pt x="22" y="29"/>
                </a:lnTo>
                <a:lnTo>
                  <a:pt x="28" y="26"/>
                </a:lnTo>
                <a:lnTo>
                  <a:pt x="28" y="53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4" name="Freeform 26"/>
          <p:cNvSpPr>
            <a:spLocks/>
          </p:cNvSpPr>
          <p:nvPr/>
        </p:nvSpPr>
        <p:spPr bwMode="auto">
          <a:xfrm>
            <a:off x="4041775" y="3254375"/>
            <a:ext cx="107950" cy="111125"/>
          </a:xfrm>
          <a:custGeom>
            <a:avLst/>
            <a:gdLst/>
            <a:ahLst/>
            <a:cxnLst>
              <a:cxn ang="0">
                <a:pos x="68" y="70"/>
              </a:cxn>
              <a:cxn ang="0">
                <a:pos x="68" y="46"/>
              </a:cxn>
              <a:cxn ang="0">
                <a:pos x="36" y="46"/>
              </a:cxn>
              <a:cxn ang="0">
                <a:pos x="28" y="44"/>
              </a:cxn>
              <a:cxn ang="0">
                <a:pos x="22" y="42"/>
              </a:cxn>
              <a:cxn ang="0">
                <a:pos x="20" y="40"/>
              </a:cxn>
              <a:cxn ang="0">
                <a:pos x="20" y="34"/>
              </a:cxn>
              <a:cxn ang="0">
                <a:pos x="20" y="32"/>
              </a:cxn>
              <a:cxn ang="0">
                <a:pos x="22" y="28"/>
              </a:cxn>
              <a:cxn ang="0">
                <a:pos x="26" y="26"/>
              </a:cxn>
              <a:cxn ang="0">
                <a:pos x="30" y="26"/>
              </a:cxn>
              <a:cxn ang="0">
                <a:pos x="68" y="26"/>
              </a:cxn>
              <a:cxn ang="0">
                <a:pos x="68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0" y="14"/>
              </a:cxn>
              <a:cxn ang="0">
                <a:pos x="0" y="24"/>
              </a:cxn>
              <a:cxn ang="0">
                <a:pos x="0" y="30"/>
              </a:cxn>
              <a:cxn ang="0">
                <a:pos x="2" y="36"/>
              </a:cxn>
              <a:cxn ang="0">
                <a:pos x="6" y="42"/>
              </a:cxn>
              <a:cxn ang="0">
                <a:pos x="12" y="48"/>
              </a:cxn>
              <a:cxn ang="0">
                <a:pos x="0" y="48"/>
              </a:cxn>
              <a:cxn ang="0">
                <a:pos x="0" y="70"/>
              </a:cxn>
              <a:cxn ang="0">
                <a:pos x="66" y="70"/>
              </a:cxn>
              <a:cxn ang="0">
                <a:pos x="68" y="70"/>
              </a:cxn>
            </a:cxnLst>
            <a:rect l="0" t="0" r="r" b="b"/>
            <a:pathLst>
              <a:path w="68" h="70">
                <a:moveTo>
                  <a:pt x="68" y="70"/>
                </a:moveTo>
                <a:lnTo>
                  <a:pt x="68" y="46"/>
                </a:lnTo>
                <a:lnTo>
                  <a:pt x="36" y="46"/>
                </a:lnTo>
                <a:lnTo>
                  <a:pt x="28" y="44"/>
                </a:lnTo>
                <a:lnTo>
                  <a:pt x="22" y="42"/>
                </a:lnTo>
                <a:lnTo>
                  <a:pt x="20" y="40"/>
                </a:lnTo>
                <a:lnTo>
                  <a:pt x="20" y="34"/>
                </a:lnTo>
                <a:lnTo>
                  <a:pt x="20" y="32"/>
                </a:lnTo>
                <a:lnTo>
                  <a:pt x="22" y="28"/>
                </a:lnTo>
                <a:lnTo>
                  <a:pt x="26" y="26"/>
                </a:lnTo>
                <a:lnTo>
                  <a:pt x="30" y="26"/>
                </a:lnTo>
                <a:lnTo>
                  <a:pt x="68" y="26"/>
                </a:lnTo>
                <a:lnTo>
                  <a:pt x="68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0" y="14"/>
                </a:lnTo>
                <a:lnTo>
                  <a:pt x="0" y="24"/>
                </a:lnTo>
                <a:lnTo>
                  <a:pt x="0" y="30"/>
                </a:lnTo>
                <a:lnTo>
                  <a:pt x="2" y="36"/>
                </a:lnTo>
                <a:lnTo>
                  <a:pt x="6" y="42"/>
                </a:lnTo>
                <a:lnTo>
                  <a:pt x="12" y="48"/>
                </a:lnTo>
                <a:lnTo>
                  <a:pt x="0" y="48"/>
                </a:lnTo>
                <a:lnTo>
                  <a:pt x="0" y="70"/>
                </a:lnTo>
                <a:lnTo>
                  <a:pt x="66" y="70"/>
                </a:lnTo>
                <a:lnTo>
                  <a:pt x="68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5" name="Freeform 27"/>
          <p:cNvSpPr>
            <a:spLocks/>
          </p:cNvSpPr>
          <p:nvPr/>
        </p:nvSpPr>
        <p:spPr bwMode="auto">
          <a:xfrm>
            <a:off x="4003675" y="3159125"/>
            <a:ext cx="146050" cy="79375"/>
          </a:xfrm>
          <a:custGeom>
            <a:avLst/>
            <a:gdLst/>
            <a:ahLst/>
            <a:cxnLst>
              <a:cxn ang="0">
                <a:pos x="12" y="40"/>
              </a:cxn>
              <a:cxn ang="0">
                <a:pos x="24" y="40"/>
              </a:cxn>
              <a:cxn ang="0">
                <a:pos x="24" y="50"/>
              </a:cxn>
              <a:cxn ang="0">
                <a:pos x="44" y="50"/>
              </a:cxn>
              <a:cxn ang="0">
                <a:pos x="44" y="40"/>
              </a:cxn>
              <a:cxn ang="0">
                <a:pos x="66" y="40"/>
              </a:cxn>
              <a:cxn ang="0">
                <a:pos x="76" y="40"/>
              </a:cxn>
              <a:cxn ang="0">
                <a:pos x="82" y="38"/>
              </a:cxn>
              <a:cxn ang="0">
                <a:pos x="88" y="36"/>
              </a:cxn>
              <a:cxn ang="0">
                <a:pos x="90" y="32"/>
              </a:cxn>
              <a:cxn ang="0">
                <a:pos x="92" y="26"/>
              </a:cxn>
              <a:cxn ang="0">
                <a:pos x="92" y="18"/>
              </a:cxn>
              <a:cxn ang="0">
                <a:pos x="90" y="0"/>
              </a:cxn>
              <a:cxn ang="0">
                <a:pos x="74" y="2"/>
              </a:cxn>
              <a:cxn ang="0">
                <a:pos x="74" y="10"/>
              </a:cxn>
              <a:cxn ang="0">
                <a:pos x="74" y="12"/>
              </a:cxn>
              <a:cxn ang="0">
                <a:pos x="72" y="14"/>
              </a:cxn>
              <a:cxn ang="0">
                <a:pos x="68" y="14"/>
              </a:cxn>
              <a:cxn ang="0">
                <a:pos x="44" y="14"/>
              </a:cxn>
              <a:cxn ang="0">
                <a:pos x="44" y="0"/>
              </a:cxn>
              <a:cxn ang="0">
                <a:pos x="24" y="0"/>
              </a:cxn>
              <a:cxn ang="0">
                <a:pos x="24" y="14"/>
              </a:cxn>
              <a:cxn ang="0">
                <a:pos x="0" y="14"/>
              </a:cxn>
              <a:cxn ang="0">
                <a:pos x="10" y="40"/>
              </a:cxn>
              <a:cxn ang="0">
                <a:pos x="12" y="40"/>
              </a:cxn>
            </a:cxnLst>
            <a:rect l="0" t="0" r="r" b="b"/>
            <a:pathLst>
              <a:path w="92" h="50">
                <a:moveTo>
                  <a:pt x="12" y="40"/>
                </a:moveTo>
                <a:lnTo>
                  <a:pt x="24" y="40"/>
                </a:lnTo>
                <a:lnTo>
                  <a:pt x="24" y="50"/>
                </a:lnTo>
                <a:lnTo>
                  <a:pt x="44" y="50"/>
                </a:lnTo>
                <a:lnTo>
                  <a:pt x="44" y="40"/>
                </a:lnTo>
                <a:lnTo>
                  <a:pt x="66" y="40"/>
                </a:lnTo>
                <a:lnTo>
                  <a:pt x="76" y="40"/>
                </a:lnTo>
                <a:lnTo>
                  <a:pt x="82" y="38"/>
                </a:lnTo>
                <a:lnTo>
                  <a:pt x="88" y="36"/>
                </a:lnTo>
                <a:lnTo>
                  <a:pt x="90" y="32"/>
                </a:lnTo>
                <a:lnTo>
                  <a:pt x="92" y="26"/>
                </a:lnTo>
                <a:lnTo>
                  <a:pt x="92" y="18"/>
                </a:lnTo>
                <a:lnTo>
                  <a:pt x="90" y="0"/>
                </a:lnTo>
                <a:lnTo>
                  <a:pt x="74" y="2"/>
                </a:lnTo>
                <a:lnTo>
                  <a:pt x="74" y="10"/>
                </a:lnTo>
                <a:lnTo>
                  <a:pt x="74" y="12"/>
                </a:lnTo>
                <a:lnTo>
                  <a:pt x="72" y="14"/>
                </a:lnTo>
                <a:lnTo>
                  <a:pt x="68" y="14"/>
                </a:lnTo>
                <a:lnTo>
                  <a:pt x="44" y="14"/>
                </a:lnTo>
                <a:lnTo>
                  <a:pt x="44" y="0"/>
                </a:lnTo>
                <a:lnTo>
                  <a:pt x="24" y="0"/>
                </a:lnTo>
                <a:lnTo>
                  <a:pt x="24" y="14"/>
                </a:lnTo>
                <a:lnTo>
                  <a:pt x="0" y="14"/>
                </a:lnTo>
                <a:lnTo>
                  <a:pt x="10" y="40"/>
                </a:lnTo>
                <a:lnTo>
                  <a:pt x="1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6" name="Freeform 28"/>
          <p:cNvSpPr>
            <a:spLocks/>
          </p:cNvSpPr>
          <p:nvPr/>
        </p:nvSpPr>
        <p:spPr bwMode="auto">
          <a:xfrm>
            <a:off x="4003675" y="3098800"/>
            <a:ext cx="146050" cy="41275"/>
          </a:xfrm>
          <a:custGeom>
            <a:avLst/>
            <a:gdLst/>
            <a:ahLst/>
            <a:cxnLst>
              <a:cxn ang="0">
                <a:pos x="16" y="26"/>
              </a:cxn>
              <a:cxn ang="0">
                <a:pos x="16" y="0"/>
              </a:cxn>
              <a:cxn ang="0">
                <a:pos x="0" y="0"/>
              </a:cxn>
              <a:cxn ang="0">
                <a:pos x="0" y="26"/>
              </a:cxn>
              <a:cxn ang="0">
                <a:pos x="14" y="26"/>
              </a:cxn>
              <a:cxn ang="0">
                <a:pos x="16" y="26"/>
              </a:cxn>
              <a:cxn ang="0">
                <a:pos x="92" y="26"/>
              </a:cxn>
              <a:cxn ang="0">
                <a:pos x="92" y="0"/>
              </a:cxn>
              <a:cxn ang="0">
                <a:pos x="24" y="0"/>
              </a:cxn>
              <a:cxn ang="0">
                <a:pos x="24" y="26"/>
              </a:cxn>
              <a:cxn ang="0">
                <a:pos x="92" y="26"/>
              </a:cxn>
              <a:cxn ang="0">
                <a:pos x="16" y="26"/>
              </a:cxn>
            </a:cxnLst>
            <a:rect l="0" t="0" r="r" b="b"/>
            <a:pathLst>
              <a:path w="92" h="26">
                <a:moveTo>
                  <a:pt x="16" y="26"/>
                </a:moveTo>
                <a:lnTo>
                  <a:pt x="16" y="0"/>
                </a:lnTo>
                <a:lnTo>
                  <a:pt x="0" y="0"/>
                </a:lnTo>
                <a:lnTo>
                  <a:pt x="0" y="26"/>
                </a:lnTo>
                <a:lnTo>
                  <a:pt x="14" y="26"/>
                </a:lnTo>
                <a:lnTo>
                  <a:pt x="16" y="26"/>
                </a:lnTo>
                <a:lnTo>
                  <a:pt x="92" y="26"/>
                </a:lnTo>
                <a:lnTo>
                  <a:pt x="92" y="0"/>
                </a:lnTo>
                <a:lnTo>
                  <a:pt x="24" y="0"/>
                </a:lnTo>
                <a:lnTo>
                  <a:pt x="24" y="26"/>
                </a:lnTo>
                <a:lnTo>
                  <a:pt x="92" y="26"/>
                </a:lnTo>
                <a:lnTo>
                  <a:pt x="16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7" name="Freeform 29"/>
          <p:cNvSpPr>
            <a:spLocks/>
          </p:cNvSpPr>
          <p:nvPr/>
        </p:nvSpPr>
        <p:spPr bwMode="auto">
          <a:xfrm>
            <a:off x="4041775" y="2955925"/>
            <a:ext cx="107950" cy="123825"/>
          </a:xfrm>
          <a:custGeom>
            <a:avLst/>
            <a:gdLst/>
            <a:ahLst/>
            <a:cxnLst>
              <a:cxn ang="0">
                <a:pos x="16" y="46"/>
              </a:cxn>
              <a:cxn ang="0">
                <a:pos x="16" y="42"/>
              </a:cxn>
              <a:cxn ang="0">
                <a:pos x="14" y="38"/>
              </a:cxn>
              <a:cxn ang="0">
                <a:pos x="16" y="34"/>
              </a:cxn>
              <a:cxn ang="0">
                <a:pos x="16" y="30"/>
              </a:cxn>
              <a:cxn ang="0">
                <a:pos x="18" y="30"/>
              </a:cxn>
              <a:cxn ang="0">
                <a:pos x="22" y="28"/>
              </a:cxn>
              <a:cxn ang="0">
                <a:pos x="26" y="38"/>
              </a:cxn>
              <a:cxn ang="0">
                <a:pos x="30" y="56"/>
              </a:cxn>
              <a:cxn ang="0">
                <a:pos x="34" y="66"/>
              </a:cxn>
              <a:cxn ang="0">
                <a:pos x="38" y="72"/>
              </a:cxn>
              <a:cxn ang="0">
                <a:pos x="42" y="76"/>
              </a:cxn>
              <a:cxn ang="0">
                <a:pos x="50" y="78"/>
              </a:cxn>
              <a:cxn ang="0">
                <a:pos x="58" y="76"/>
              </a:cxn>
              <a:cxn ang="0">
                <a:pos x="64" y="70"/>
              </a:cxn>
              <a:cxn ang="0">
                <a:pos x="68" y="64"/>
              </a:cxn>
              <a:cxn ang="0">
                <a:pos x="68" y="52"/>
              </a:cxn>
              <a:cxn ang="0">
                <a:pos x="68" y="44"/>
              </a:cxn>
              <a:cxn ang="0">
                <a:pos x="66" y="38"/>
              </a:cxn>
              <a:cxn ang="0">
                <a:pos x="60" y="28"/>
              </a:cxn>
              <a:cxn ang="0">
                <a:pos x="64" y="26"/>
              </a:cxn>
              <a:cxn ang="0">
                <a:pos x="68" y="24"/>
              </a:cxn>
              <a:cxn ang="0">
                <a:pos x="68" y="0"/>
              </a:cxn>
              <a:cxn ang="0">
                <a:pos x="60" y="4"/>
              </a:cxn>
              <a:cxn ang="0">
                <a:pos x="54" y="4"/>
              </a:cxn>
              <a:cxn ang="0">
                <a:pos x="24" y="4"/>
              </a:cxn>
              <a:cxn ang="0">
                <a:pos x="14" y="6"/>
              </a:cxn>
              <a:cxn ang="0">
                <a:pos x="10" y="8"/>
              </a:cxn>
              <a:cxn ang="0">
                <a:pos x="6" y="10"/>
              </a:cxn>
              <a:cxn ang="0">
                <a:pos x="2" y="16"/>
              </a:cxn>
              <a:cxn ang="0">
                <a:pos x="0" y="22"/>
              </a:cxn>
              <a:cxn ang="0">
                <a:pos x="0" y="40"/>
              </a:cxn>
              <a:cxn ang="0">
                <a:pos x="0" y="54"/>
              </a:cxn>
              <a:cxn ang="0">
                <a:pos x="4" y="64"/>
              </a:cxn>
              <a:cxn ang="0">
                <a:pos x="10" y="72"/>
              </a:cxn>
              <a:cxn ang="0">
                <a:pos x="20" y="76"/>
              </a:cxn>
              <a:cxn ang="0">
                <a:pos x="22" y="50"/>
              </a:cxn>
              <a:cxn ang="0">
                <a:pos x="18" y="46"/>
              </a:cxn>
              <a:cxn ang="0">
                <a:pos x="16" y="46"/>
              </a:cxn>
              <a:cxn ang="0">
                <a:pos x="40" y="28"/>
              </a:cxn>
              <a:cxn ang="0">
                <a:pos x="48" y="30"/>
              </a:cxn>
              <a:cxn ang="0">
                <a:pos x="52" y="36"/>
              </a:cxn>
              <a:cxn ang="0">
                <a:pos x="54" y="44"/>
              </a:cxn>
              <a:cxn ang="0">
                <a:pos x="54" y="46"/>
              </a:cxn>
              <a:cxn ang="0">
                <a:pos x="52" y="50"/>
              </a:cxn>
              <a:cxn ang="0">
                <a:pos x="48" y="52"/>
              </a:cxn>
              <a:cxn ang="0">
                <a:pos x="44" y="50"/>
              </a:cxn>
              <a:cxn ang="0">
                <a:pos x="40" y="40"/>
              </a:cxn>
              <a:cxn ang="0">
                <a:pos x="36" y="28"/>
              </a:cxn>
              <a:cxn ang="0">
                <a:pos x="40" y="28"/>
              </a:cxn>
              <a:cxn ang="0">
                <a:pos x="16" y="46"/>
              </a:cxn>
            </a:cxnLst>
            <a:rect l="0" t="0" r="r" b="b"/>
            <a:pathLst>
              <a:path w="68" h="78">
                <a:moveTo>
                  <a:pt x="16" y="46"/>
                </a:moveTo>
                <a:lnTo>
                  <a:pt x="16" y="42"/>
                </a:lnTo>
                <a:lnTo>
                  <a:pt x="14" y="38"/>
                </a:lnTo>
                <a:lnTo>
                  <a:pt x="16" y="34"/>
                </a:lnTo>
                <a:lnTo>
                  <a:pt x="16" y="30"/>
                </a:lnTo>
                <a:lnTo>
                  <a:pt x="18" y="30"/>
                </a:lnTo>
                <a:lnTo>
                  <a:pt x="22" y="28"/>
                </a:lnTo>
                <a:lnTo>
                  <a:pt x="26" y="38"/>
                </a:lnTo>
                <a:lnTo>
                  <a:pt x="30" y="56"/>
                </a:lnTo>
                <a:lnTo>
                  <a:pt x="34" y="66"/>
                </a:lnTo>
                <a:lnTo>
                  <a:pt x="38" y="72"/>
                </a:lnTo>
                <a:lnTo>
                  <a:pt x="42" y="76"/>
                </a:lnTo>
                <a:lnTo>
                  <a:pt x="50" y="78"/>
                </a:lnTo>
                <a:lnTo>
                  <a:pt x="58" y="76"/>
                </a:lnTo>
                <a:lnTo>
                  <a:pt x="64" y="70"/>
                </a:lnTo>
                <a:lnTo>
                  <a:pt x="68" y="64"/>
                </a:lnTo>
                <a:lnTo>
                  <a:pt x="68" y="52"/>
                </a:lnTo>
                <a:lnTo>
                  <a:pt x="68" y="44"/>
                </a:lnTo>
                <a:lnTo>
                  <a:pt x="66" y="38"/>
                </a:lnTo>
                <a:lnTo>
                  <a:pt x="60" y="28"/>
                </a:lnTo>
                <a:lnTo>
                  <a:pt x="64" y="26"/>
                </a:lnTo>
                <a:lnTo>
                  <a:pt x="68" y="24"/>
                </a:lnTo>
                <a:lnTo>
                  <a:pt x="68" y="0"/>
                </a:lnTo>
                <a:lnTo>
                  <a:pt x="60" y="4"/>
                </a:lnTo>
                <a:lnTo>
                  <a:pt x="54" y="4"/>
                </a:lnTo>
                <a:lnTo>
                  <a:pt x="24" y="4"/>
                </a:lnTo>
                <a:lnTo>
                  <a:pt x="14" y="6"/>
                </a:lnTo>
                <a:lnTo>
                  <a:pt x="10" y="8"/>
                </a:lnTo>
                <a:lnTo>
                  <a:pt x="6" y="10"/>
                </a:lnTo>
                <a:lnTo>
                  <a:pt x="2" y="16"/>
                </a:lnTo>
                <a:lnTo>
                  <a:pt x="0" y="22"/>
                </a:lnTo>
                <a:lnTo>
                  <a:pt x="0" y="40"/>
                </a:lnTo>
                <a:lnTo>
                  <a:pt x="0" y="54"/>
                </a:lnTo>
                <a:lnTo>
                  <a:pt x="4" y="64"/>
                </a:lnTo>
                <a:lnTo>
                  <a:pt x="10" y="72"/>
                </a:lnTo>
                <a:lnTo>
                  <a:pt x="20" y="76"/>
                </a:lnTo>
                <a:lnTo>
                  <a:pt x="22" y="50"/>
                </a:lnTo>
                <a:lnTo>
                  <a:pt x="18" y="46"/>
                </a:lnTo>
                <a:lnTo>
                  <a:pt x="16" y="46"/>
                </a:lnTo>
                <a:lnTo>
                  <a:pt x="40" y="28"/>
                </a:lnTo>
                <a:lnTo>
                  <a:pt x="48" y="30"/>
                </a:lnTo>
                <a:lnTo>
                  <a:pt x="52" y="36"/>
                </a:lnTo>
                <a:lnTo>
                  <a:pt x="54" y="44"/>
                </a:lnTo>
                <a:lnTo>
                  <a:pt x="54" y="46"/>
                </a:lnTo>
                <a:lnTo>
                  <a:pt x="52" y="50"/>
                </a:lnTo>
                <a:lnTo>
                  <a:pt x="48" y="52"/>
                </a:lnTo>
                <a:lnTo>
                  <a:pt x="44" y="50"/>
                </a:lnTo>
                <a:lnTo>
                  <a:pt x="40" y="40"/>
                </a:lnTo>
                <a:lnTo>
                  <a:pt x="36" y="28"/>
                </a:lnTo>
                <a:lnTo>
                  <a:pt x="40" y="28"/>
                </a:lnTo>
                <a:lnTo>
                  <a:pt x="16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8" name="Freeform 30"/>
          <p:cNvSpPr>
            <a:spLocks/>
          </p:cNvSpPr>
          <p:nvPr/>
        </p:nvSpPr>
        <p:spPr bwMode="auto">
          <a:xfrm>
            <a:off x="4003675" y="2895600"/>
            <a:ext cx="146050" cy="41275"/>
          </a:xfrm>
          <a:custGeom>
            <a:avLst/>
            <a:gdLst/>
            <a:ahLst/>
            <a:cxnLst>
              <a:cxn ang="0">
                <a:pos x="92" y="26"/>
              </a:cxn>
              <a:cxn ang="0">
                <a:pos x="92" y="0"/>
              </a:cxn>
              <a:cxn ang="0">
                <a:pos x="0" y="0"/>
              </a:cxn>
              <a:cxn ang="0">
                <a:pos x="0" y="26"/>
              </a:cxn>
              <a:cxn ang="0">
                <a:pos x="90" y="26"/>
              </a:cxn>
              <a:cxn ang="0">
                <a:pos x="92" y="26"/>
              </a:cxn>
            </a:cxnLst>
            <a:rect l="0" t="0" r="r" b="b"/>
            <a:pathLst>
              <a:path w="92" h="26">
                <a:moveTo>
                  <a:pt x="92" y="26"/>
                </a:moveTo>
                <a:lnTo>
                  <a:pt x="92" y="0"/>
                </a:lnTo>
                <a:lnTo>
                  <a:pt x="0" y="0"/>
                </a:lnTo>
                <a:lnTo>
                  <a:pt x="0" y="26"/>
                </a:lnTo>
                <a:lnTo>
                  <a:pt x="90" y="26"/>
                </a:lnTo>
                <a:lnTo>
                  <a:pt x="92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9" name="Freeform 31"/>
          <p:cNvSpPr>
            <a:spLocks/>
          </p:cNvSpPr>
          <p:nvPr/>
        </p:nvSpPr>
        <p:spPr bwMode="auto">
          <a:xfrm>
            <a:off x="4000500" y="2743200"/>
            <a:ext cx="190500" cy="60325"/>
          </a:xfrm>
          <a:custGeom>
            <a:avLst/>
            <a:gdLst/>
            <a:ahLst/>
            <a:cxnLst>
              <a:cxn ang="0">
                <a:pos x="30" y="32"/>
              </a:cxn>
              <a:cxn ang="0">
                <a:pos x="44" y="36"/>
              </a:cxn>
              <a:cxn ang="0">
                <a:pos x="60" y="38"/>
              </a:cxn>
              <a:cxn ang="0">
                <a:pos x="74" y="36"/>
              </a:cxn>
              <a:cxn ang="0">
                <a:pos x="90" y="34"/>
              </a:cxn>
              <a:cxn ang="0">
                <a:pos x="104" y="26"/>
              </a:cxn>
              <a:cxn ang="0">
                <a:pos x="120" y="16"/>
              </a:cxn>
              <a:cxn ang="0">
                <a:pos x="120" y="0"/>
              </a:cxn>
              <a:cxn ang="0">
                <a:pos x="106" y="6"/>
              </a:cxn>
              <a:cxn ang="0">
                <a:pos x="90" y="12"/>
              </a:cxn>
              <a:cxn ang="0">
                <a:pos x="76" y="14"/>
              </a:cxn>
              <a:cxn ang="0">
                <a:pos x="62" y="16"/>
              </a:cxn>
              <a:cxn ang="0">
                <a:pos x="48" y="14"/>
              </a:cxn>
              <a:cxn ang="0">
                <a:pos x="34" y="12"/>
              </a:cxn>
              <a:cxn ang="0">
                <a:pos x="18" y="8"/>
              </a:cxn>
              <a:cxn ang="0">
                <a:pos x="0" y="0"/>
              </a:cxn>
              <a:cxn ang="0">
                <a:pos x="0" y="16"/>
              </a:cxn>
              <a:cxn ang="0">
                <a:pos x="16" y="26"/>
              </a:cxn>
              <a:cxn ang="0">
                <a:pos x="28" y="32"/>
              </a:cxn>
              <a:cxn ang="0">
                <a:pos x="30" y="32"/>
              </a:cxn>
            </a:cxnLst>
            <a:rect l="0" t="0" r="r" b="b"/>
            <a:pathLst>
              <a:path w="120" h="38">
                <a:moveTo>
                  <a:pt x="30" y="32"/>
                </a:moveTo>
                <a:lnTo>
                  <a:pt x="44" y="36"/>
                </a:lnTo>
                <a:lnTo>
                  <a:pt x="60" y="38"/>
                </a:lnTo>
                <a:lnTo>
                  <a:pt x="74" y="36"/>
                </a:lnTo>
                <a:lnTo>
                  <a:pt x="90" y="34"/>
                </a:lnTo>
                <a:lnTo>
                  <a:pt x="104" y="26"/>
                </a:lnTo>
                <a:lnTo>
                  <a:pt x="120" y="16"/>
                </a:lnTo>
                <a:lnTo>
                  <a:pt x="120" y="0"/>
                </a:lnTo>
                <a:lnTo>
                  <a:pt x="106" y="6"/>
                </a:lnTo>
                <a:lnTo>
                  <a:pt x="90" y="12"/>
                </a:lnTo>
                <a:lnTo>
                  <a:pt x="76" y="14"/>
                </a:lnTo>
                <a:lnTo>
                  <a:pt x="62" y="16"/>
                </a:lnTo>
                <a:lnTo>
                  <a:pt x="48" y="14"/>
                </a:lnTo>
                <a:lnTo>
                  <a:pt x="34" y="12"/>
                </a:lnTo>
                <a:lnTo>
                  <a:pt x="18" y="8"/>
                </a:lnTo>
                <a:lnTo>
                  <a:pt x="0" y="0"/>
                </a:lnTo>
                <a:lnTo>
                  <a:pt x="0" y="16"/>
                </a:lnTo>
                <a:lnTo>
                  <a:pt x="16" y="26"/>
                </a:lnTo>
                <a:lnTo>
                  <a:pt x="28" y="32"/>
                </a:lnTo>
                <a:lnTo>
                  <a:pt x="30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0" name="Freeform 32"/>
          <p:cNvSpPr>
            <a:spLocks/>
          </p:cNvSpPr>
          <p:nvPr/>
        </p:nvSpPr>
        <p:spPr bwMode="auto">
          <a:xfrm>
            <a:off x="4041775" y="2609850"/>
            <a:ext cx="107950" cy="123825"/>
          </a:xfrm>
          <a:custGeom>
            <a:avLst/>
            <a:gdLst/>
            <a:ahLst/>
            <a:cxnLst>
              <a:cxn ang="0">
                <a:pos x="68" y="52"/>
              </a:cxn>
              <a:cxn ang="0">
                <a:pos x="68" y="28"/>
              </a:cxn>
              <a:cxn ang="0">
                <a:pos x="0" y="0"/>
              </a:cxn>
              <a:cxn ang="0">
                <a:pos x="0" y="26"/>
              </a:cxn>
              <a:cxn ang="0">
                <a:pos x="42" y="40"/>
              </a:cxn>
              <a:cxn ang="0">
                <a:pos x="0" y="52"/>
              </a:cxn>
              <a:cxn ang="0">
                <a:pos x="0" y="78"/>
              </a:cxn>
              <a:cxn ang="0">
                <a:pos x="66" y="52"/>
              </a:cxn>
              <a:cxn ang="0">
                <a:pos x="68" y="52"/>
              </a:cxn>
            </a:cxnLst>
            <a:rect l="0" t="0" r="r" b="b"/>
            <a:pathLst>
              <a:path w="68" h="78">
                <a:moveTo>
                  <a:pt x="68" y="52"/>
                </a:moveTo>
                <a:lnTo>
                  <a:pt x="68" y="28"/>
                </a:lnTo>
                <a:lnTo>
                  <a:pt x="0" y="0"/>
                </a:lnTo>
                <a:lnTo>
                  <a:pt x="0" y="26"/>
                </a:lnTo>
                <a:lnTo>
                  <a:pt x="42" y="40"/>
                </a:lnTo>
                <a:lnTo>
                  <a:pt x="0" y="52"/>
                </a:lnTo>
                <a:lnTo>
                  <a:pt x="0" y="78"/>
                </a:lnTo>
                <a:lnTo>
                  <a:pt x="66" y="52"/>
                </a:lnTo>
                <a:lnTo>
                  <a:pt x="68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1" name="Freeform 33"/>
          <p:cNvSpPr>
            <a:spLocks/>
          </p:cNvSpPr>
          <p:nvPr/>
        </p:nvSpPr>
        <p:spPr bwMode="auto">
          <a:xfrm>
            <a:off x="4041775" y="2482850"/>
            <a:ext cx="107950" cy="120650"/>
          </a:xfrm>
          <a:custGeom>
            <a:avLst/>
            <a:gdLst/>
            <a:ahLst/>
            <a:cxnLst>
              <a:cxn ang="0">
                <a:pos x="60" y="64"/>
              </a:cxn>
              <a:cxn ang="0">
                <a:pos x="64" y="58"/>
              </a:cxn>
              <a:cxn ang="0">
                <a:pos x="66" y="52"/>
              </a:cxn>
              <a:cxn ang="0">
                <a:pos x="68" y="38"/>
              </a:cxn>
              <a:cxn ang="0">
                <a:pos x="68" y="30"/>
              </a:cxn>
              <a:cxn ang="0">
                <a:pos x="66" y="22"/>
              </a:cxn>
              <a:cxn ang="0">
                <a:pos x="64" y="16"/>
              </a:cxn>
              <a:cxn ang="0">
                <a:pos x="60" y="10"/>
              </a:cxn>
              <a:cxn ang="0">
                <a:pos x="54" y="6"/>
              </a:cxn>
              <a:cxn ang="0">
                <a:pos x="48" y="2"/>
              </a:cxn>
              <a:cxn ang="0">
                <a:pos x="42" y="0"/>
              </a:cxn>
              <a:cxn ang="0">
                <a:pos x="34" y="0"/>
              </a:cxn>
              <a:cxn ang="0">
                <a:pos x="22" y="2"/>
              </a:cxn>
              <a:cxn ang="0">
                <a:pos x="10" y="8"/>
              </a:cxn>
              <a:cxn ang="0">
                <a:pos x="6" y="14"/>
              </a:cxn>
              <a:cxn ang="0">
                <a:pos x="2" y="20"/>
              </a:cxn>
              <a:cxn ang="0">
                <a:pos x="0" y="30"/>
              </a:cxn>
              <a:cxn ang="0">
                <a:pos x="0" y="38"/>
              </a:cxn>
              <a:cxn ang="0">
                <a:pos x="0" y="46"/>
              </a:cxn>
              <a:cxn ang="0">
                <a:pos x="2" y="54"/>
              </a:cxn>
              <a:cxn ang="0">
                <a:pos x="4" y="60"/>
              </a:cxn>
              <a:cxn ang="0">
                <a:pos x="10" y="66"/>
              </a:cxn>
              <a:cxn ang="0">
                <a:pos x="14" y="70"/>
              </a:cxn>
              <a:cxn ang="0">
                <a:pos x="20" y="74"/>
              </a:cxn>
              <a:cxn ang="0">
                <a:pos x="28" y="76"/>
              </a:cxn>
              <a:cxn ang="0">
                <a:pos x="34" y="76"/>
              </a:cxn>
              <a:cxn ang="0">
                <a:pos x="42" y="76"/>
              </a:cxn>
              <a:cxn ang="0">
                <a:pos x="50" y="74"/>
              </a:cxn>
              <a:cxn ang="0">
                <a:pos x="56" y="70"/>
              </a:cxn>
              <a:cxn ang="0">
                <a:pos x="58" y="64"/>
              </a:cxn>
              <a:cxn ang="0">
                <a:pos x="60" y="64"/>
              </a:cxn>
              <a:cxn ang="0">
                <a:pos x="22" y="48"/>
              </a:cxn>
              <a:cxn ang="0">
                <a:pos x="18" y="44"/>
              </a:cxn>
              <a:cxn ang="0">
                <a:pos x="16" y="38"/>
              </a:cxn>
              <a:cxn ang="0">
                <a:pos x="18" y="34"/>
              </a:cxn>
              <a:cxn ang="0">
                <a:pos x="22" y="30"/>
              </a:cxn>
              <a:cxn ang="0">
                <a:pos x="26" y="26"/>
              </a:cxn>
              <a:cxn ang="0">
                <a:pos x="34" y="26"/>
              </a:cxn>
              <a:cxn ang="0">
                <a:pos x="42" y="26"/>
              </a:cxn>
              <a:cxn ang="0">
                <a:pos x="48" y="30"/>
              </a:cxn>
              <a:cxn ang="0">
                <a:pos x="50" y="34"/>
              </a:cxn>
              <a:cxn ang="0">
                <a:pos x="52" y="38"/>
              </a:cxn>
              <a:cxn ang="0">
                <a:pos x="50" y="44"/>
              </a:cxn>
              <a:cxn ang="0">
                <a:pos x="48" y="48"/>
              </a:cxn>
              <a:cxn ang="0">
                <a:pos x="42" y="50"/>
              </a:cxn>
              <a:cxn ang="0">
                <a:pos x="34" y="50"/>
              </a:cxn>
              <a:cxn ang="0">
                <a:pos x="26" y="50"/>
              </a:cxn>
              <a:cxn ang="0">
                <a:pos x="22" y="48"/>
              </a:cxn>
              <a:cxn ang="0">
                <a:pos x="60" y="64"/>
              </a:cxn>
            </a:cxnLst>
            <a:rect l="0" t="0" r="r" b="b"/>
            <a:pathLst>
              <a:path w="68" h="76">
                <a:moveTo>
                  <a:pt x="60" y="64"/>
                </a:moveTo>
                <a:lnTo>
                  <a:pt x="64" y="58"/>
                </a:lnTo>
                <a:lnTo>
                  <a:pt x="66" y="52"/>
                </a:lnTo>
                <a:lnTo>
                  <a:pt x="68" y="38"/>
                </a:lnTo>
                <a:lnTo>
                  <a:pt x="68" y="30"/>
                </a:lnTo>
                <a:lnTo>
                  <a:pt x="66" y="22"/>
                </a:lnTo>
                <a:lnTo>
                  <a:pt x="64" y="16"/>
                </a:lnTo>
                <a:lnTo>
                  <a:pt x="60" y="10"/>
                </a:lnTo>
                <a:lnTo>
                  <a:pt x="54" y="6"/>
                </a:lnTo>
                <a:lnTo>
                  <a:pt x="48" y="2"/>
                </a:lnTo>
                <a:lnTo>
                  <a:pt x="42" y="0"/>
                </a:lnTo>
                <a:lnTo>
                  <a:pt x="34" y="0"/>
                </a:lnTo>
                <a:lnTo>
                  <a:pt x="22" y="2"/>
                </a:lnTo>
                <a:lnTo>
                  <a:pt x="10" y="8"/>
                </a:lnTo>
                <a:lnTo>
                  <a:pt x="6" y="14"/>
                </a:lnTo>
                <a:lnTo>
                  <a:pt x="2" y="20"/>
                </a:lnTo>
                <a:lnTo>
                  <a:pt x="0" y="30"/>
                </a:lnTo>
                <a:lnTo>
                  <a:pt x="0" y="38"/>
                </a:lnTo>
                <a:lnTo>
                  <a:pt x="0" y="46"/>
                </a:lnTo>
                <a:lnTo>
                  <a:pt x="2" y="54"/>
                </a:lnTo>
                <a:lnTo>
                  <a:pt x="4" y="60"/>
                </a:lnTo>
                <a:lnTo>
                  <a:pt x="10" y="66"/>
                </a:lnTo>
                <a:lnTo>
                  <a:pt x="14" y="70"/>
                </a:lnTo>
                <a:lnTo>
                  <a:pt x="20" y="74"/>
                </a:lnTo>
                <a:lnTo>
                  <a:pt x="28" y="76"/>
                </a:lnTo>
                <a:lnTo>
                  <a:pt x="34" y="76"/>
                </a:lnTo>
                <a:lnTo>
                  <a:pt x="42" y="76"/>
                </a:lnTo>
                <a:lnTo>
                  <a:pt x="50" y="74"/>
                </a:lnTo>
                <a:lnTo>
                  <a:pt x="56" y="70"/>
                </a:lnTo>
                <a:lnTo>
                  <a:pt x="58" y="64"/>
                </a:lnTo>
                <a:lnTo>
                  <a:pt x="60" y="64"/>
                </a:lnTo>
                <a:lnTo>
                  <a:pt x="22" y="48"/>
                </a:lnTo>
                <a:lnTo>
                  <a:pt x="18" y="44"/>
                </a:lnTo>
                <a:lnTo>
                  <a:pt x="16" y="38"/>
                </a:lnTo>
                <a:lnTo>
                  <a:pt x="18" y="34"/>
                </a:lnTo>
                <a:lnTo>
                  <a:pt x="22" y="30"/>
                </a:lnTo>
                <a:lnTo>
                  <a:pt x="26" y="26"/>
                </a:lnTo>
                <a:lnTo>
                  <a:pt x="34" y="26"/>
                </a:lnTo>
                <a:lnTo>
                  <a:pt x="42" y="26"/>
                </a:lnTo>
                <a:lnTo>
                  <a:pt x="48" y="30"/>
                </a:lnTo>
                <a:lnTo>
                  <a:pt x="50" y="34"/>
                </a:lnTo>
                <a:lnTo>
                  <a:pt x="52" y="38"/>
                </a:lnTo>
                <a:lnTo>
                  <a:pt x="50" y="44"/>
                </a:lnTo>
                <a:lnTo>
                  <a:pt x="48" y="48"/>
                </a:lnTo>
                <a:lnTo>
                  <a:pt x="42" y="50"/>
                </a:lnTo>
                <a:lnTo>
                  <a:pt x="34" y="50"/>
                </a:lnTo>
                <a:lnTo>
                  <a:pt x="26" y="50"/>
                </a:lnTo>
                <a:lnTo>
                  <a:pt x="22" y="48"/>
                </a:lnTo>
                <a:lnTo>
                  <a:pt x="60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2" name="Freeform 34"/>
          <p:cNvSpPr>
            <a:spLocks/>
          </p:cNvSpPr>
          <p:nvPr/>
        </p:nvSpPr>
        <p:spPr bwMode="auto">
          <a:xfrm>
            <a:off x="4003675" y="2422525"/>
            <a:ext cx="146050" cy="41275"/>
          </a:xfrm>
          <a:custGeom>
            <a:avLst/>
            <a:gdLst/>
            <a:ahLst/>
            <a:cxnLst>
              <a:cxn ang="0">
                <a:pos x="92" y="26"/>
              </a:cxn>
              <a:cxn ang="0">
                <a:pos x="92" y="0"/>
              </a:cxn>
              <a:cxn ang="0">
                <a:pos x="0" y="0"/>
              </a:cxn>
              <a:cxn ang="0">
                <a:pos x="0" y="26"/>
              </a:cxn>
              <a:cxn ang="0">
                <a:pos x="90" y="26"/>
              </a:cxn>
              <a:cxn ang="0">
                <a:pos x="92" y="26"/>
              </a:cxn>
            </a:cxnLst>
            <a:rect l="0" t="0" r="r" b="b"/>
            <a:pathLst>
              <a:path w="92" h="26">
                <a:moveTo>
                  <a:pt x="92" y="26"/>
                </a:moveTo>
                <a:lnTo>
                  <a:pt x="92" y="0"/>
                </a:lnTo>
                <a:lnTo>
                  <a:pt x="0" y="0"/>
                </a:lnTo>
                <a:lnTo>
                  <a:pt x="0" y="26"/>
                </a:lnTo>
                <a:lnTo>
                  <a:pt x="90" y="26"/>
                </a:lnTo>
                <a:lnTo>
                  <a:pt x="92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3" name="Freeform 35"/>
          <p:cNvSpPr>
            <a:spLocks/>
          </p:cNvSpPr>
          <p:nvPr/>
        </p:nvSpPr>
        <p:spPr bwMode="auto">
          <a:xfrm>
            <a:off x="4003675" y="2324100"/>
            <a:ext cx="146050" cy="79375"/>
          </a:xfrm>
          <a:custGeom>
            <a:avLst/>
            <a:gdLst/>
            <a:ahLst/>
            <a:cxnLst>
              <a:cxn ang="0">
                <a:pos x="12" y="40"/>
              </a:cxn>
              <a:cxn ang="0">
                <a:pos x="24" y="40"/>
              </a:cxn>
              <a:cxn ang="0">
                <a:pos x="24" y="50"/>
              </a:cxn>
              <a:cxn ang="0">
                <a:pos x="44" y="50"/>
              </a:cxn>
              <a:cxn ang="0">
                <a:pos x="44" y="40"/>
              </a:cxn>
              <a:cxn ang="0">
                <a:pos x="66" y="40"/>
              </a:cxn>
              <a:cxn ang="0">
                <a:pos x="76" y="40"/>
              </a:cxn>
              <a:cxn ang="0">
                <a:pos x="82" y="38"/>
              </a:cxn>
              <a:cxn ang="0">
                <a:pos x="88" y="36"/>
              </a:cxn>
              <a:cxn ang="0">
                <a:pos x="90" y="32"/>
              </a:cxn>
              <a:cxn ang="0">
                <a:pos x="92" y="26"/>
              </a:cxn>
              <a:cxn ang="0">
                <a:pos x="92" y="18"/>
              </a:cxn>
              <a:cxn ang="0">
                <a:pos x="90" y="0"/>
              </a:cxn>
              <a:cxn ang="0">
                <a:pos x="74" y="2"/>
              </a:cxn>
              <a:cxn ang="0">
                <a:pos x="74" y="10"/>
              </a:cxn>
              <a:cxn ang="0">
                <a:pos x="74" y="12"/>
              </a:cxn>
              <a:cxn ang="0">
                <a:pos x="72" y="14"/>
              </a:cxn>
              <a:cxn ang="0">
                <a:pos x="68" y="14"/>
              </a:cxn>
              <a:cxn ang="0">
                <a:pos x="44" y="14"/>
              </a:cxn>
              <a:cxn ang="0">
                <a:pos x="44" y="0"/>
              </a:cxn>
              <a:cxn ang="0">
                <a:pos x="24" y="0"/>
              </a:cxn>
              <a:cxn ang="0">
                <a:pos x="24" y="14"/>
              </a:cxn>
              <a:cxn ang="0">
                <a:pos x="0" y="14"/>
              </a:cxn>
              <a:cxn ang="0">
                <a:pos x="10" y="40"/>
              </a:cxn>
              <a:cxn ang="0">
                <a:pos x="12" y="40"/>
              </a:cxn>
            </a:cxnLst>
            <a:rect l="0" t="0" r="r" b="b"/>
            <a:pathLst>
              <a:path w="92" h="50">
                <a:moveTo>
                  <a:pt x="12" y="40"/>
                </a:moveTo>
                <a:lnTo>
                  <a:pt x="24" y="40"/>
                </a:lnTo>
                <a:lnTo>
                  <a:pt x="24" y="50"/>
                </a:lnTo>
                <a:lnTo>
                  <a:pt x="44" y="50"/>
                </a:lnTo>
                <a:lnTo>
                  <a:pt x="44" y="40"/>
                </a:lnTo>
                <a:lnTo>
                  <a:pt x="66" y="40"/>
                </a:lnTo>
                <a:lnTo>
                  <a:pt x="76" y="40"/>
                </a:lnTo>
                <a:lnTo>
                  <a:pt x="82" y="38"/>
                </a:lnTo>
                <a:lnTo>
                  <a:pt x="88" y="36"/>
                </a:lnTo>
                <a:lnTo>
                  <a:pt x="90" y="32"/>
                </a:lnTo>
                <a:lnTo>
                  <a:pt x="92" y="26"/>
                </a:lnTo>
                <a:lnTo>
                  <a:pt x="92" y="18"/>
                </a:lnTo>
                <a:lnTo>
                  <a:pt x="90" y="0"/>
                </a:lnTo>
                <a:lnTo>
                  <a:pt x="74" y="2"/>
                </a:lnTo>
                <a:lnTo>
                  <a:pt x="74" y="10"/>
                </a:lnTo>
                <a:lnTo>
                  <a:pt x="74" y="12"/>
                </a:lnTo>
                <a:lnTo>
                  <a:pt x="72" y="14"/>
                </a:lnTo>
                <a:lnTo>
                  <a:pt x="68" y="14"/>
                </a:lnTo>
                <a:lnTo>
                  <a:pt x="44" y="14"/>
                </a:lnTo>
                <a:lnTo>
                  <a:pt x="44" y="0"/>
                </a:lnTo>
                <a:lnTo>
                  <a:pt x="24" y="0"/>
                </a:lnTo>
                <a:lnTo>
                  <a:pt x="24" y="14"/>
                </a:lnTo>
                <a:lnTo>
                  <a:pt x="0" y="14"/>
                </a:lnTo>
                <a:lnTo>
                  <a:pt x="10" y="40"/>
                </a:lnTo>
                <a:lnTo>
                  <a:pt x="1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4" name="Freeform 36"/>
          <p:cNvSpPr>
            <a:spLocks/>
          </p:cNvSpPr>
          <p:nvPr/>
        </p:nvSpPr>
        <p:spPr bwMode="auto">
          <a:xfrm>
            <a:off x="4041775" y="2190750"/>
            <a:ext cx="107950" cy="120650"/>
          </a:xfrm>
          <a:custGeom>
            <a:avLst/>
            <a:gdLst/>
            <a:ahLst/>
            <a:cxnLst>
              <a:cxn ang="0">
                <a:pos x="16" y="46"/>
              </a:cxn>
              <a:cxn ang="0">
                <a:pos x="16" y="42"/>
              </a:cxn>
              <a:cxn ang="0">
                <a:pos x="14" y="36"/>
              </a:cxn>
              <a:cxn ang="0">
                <a:pos x="16" y="32"/>
              </a:cxn>
              <a:cxn ang="0">
                <a:pos x="16" y="30"/>
              </a:cxn>
              <a:cxn ang="0">
                <a:pos x="18" y="28"/>
              </a:cxn>
              <a:cxn ang="0">
                <a:pos x="22" y="28"/>
              </a:cxn>
              <a:cxn ang="0">
                <a:pos x="26" y="36"/>
              </a:cxn>
              <a:cxn ang="0">
                <a:pos x="30" y="54"/>
              </a:cxn>
              <a:cxn ang="0">
                <a:pos x="34" y="64"/>
              </a:cxn>
              <a:cxn ang="0">
                <a:pos x="38" y="72"/>
              </a:cxn>
              <a:cxn ang="0">
                <a:pos x="42" y="74"/>
              </a:cxn>
              <a:cxn ang="0">
                <a:pos x="50" y="76"/>
              </a:cxn>
              <a:cxn ang="0">
                <a:pos x="58" y="74"/>
              </a:cxn>
              <a:cxn ang="0">
                <a:pos x="64" y="70"/>
              </a:cxn>
              <a:cxn ang="0">
                <a:pos x="68" y="62"/>
              </a:cxn>
              <a:cxn ang="0">
                <a:pos x="68" y="52"/>
              </a:cxn>
              <a:cxn ang="0">
                <a:pos x="68" y="44"/>
              </a:cxn>
              <a:cxn ang="0">
                <a:pos x="66" y="36"/>
              </a:cxn>
              <a:cxn ang="0">
                <a:pos x="60" y="26"/>
              </a:cxn>
              <a:cxn ang="0">
                <a:pos x="64" y="24"/>
              </a:cxn>
              <a:cxn ang="0">
                <a:pos x="68" y="24"/>
              </a:cxn>
              <a:cxn ang="0">
                <a:pos x="68" y="0"/>
              </a:cxn>
              <a:cxn ang="0">
                <a:pos x="60" y="2"/>
              </a:cxn>
              <a:cxn ang="0">
                <a:pos x="54" y="2"/>
              </a:cxn>
              <a:cxn ang="0">
                <a:pos x="24" y="2"/>
              </a:cxn>
              <a:cxn ang="0">
                <a:pos x="14" y="4"/>
              </a:cxn>
              <a:cxn ang="0">
                <a:pos x="10" y="6"/>
              </a:cxn>
              <a:cxn ang="0">
                <a:pos x="6" y="10"/>
              </a:cxn>
              <a:cxn ang="0">
                <a:pos x="2" y="14"/>
              </a:cxn>
              <a:cxn ang="0">
                <a:pos x="0" y="20"/>
              </a:cxn>
              <a:cxn ang="0">
                <a:pos x="0" y="40"/>
              </a:cxn>
              <a:cxn ang="0">
                <a:pos x="0" y="52"/>
              </a:cxn>
              <a:cxn ang="0">
                <a:pos x="4" y="62"/>
              </a:cxn>
              <a:cxn ang="0">
                <a:pos x="10" y="70"/>
              </a:cxn>
              <a:cxn ang="0">
                <a:pos x="20" y="74"/>
              </a:cxn>
              <a:cxn ang="0">
                <a:pos x="22" y="50"/>
              </a:cxn>
              <a:cxn ang="0">
                <a:pos x="18" y="46"/>
              </a:cxn>
              <a:cxn ang="0">
                <a:pos x="16" y="46"/>
              </a:cxn>
              <a:cxn ang="0">
                <a:pos x="40" y="28"/>
              </a:cxn>
              <a:cxn ang="0">
                <a:pos x="48" y="28"/>
              </a:cxn>
              <a:cxn ang="0">
                <a:pos x="52" y="34"/>
              </a:cxn>
              <a:cxn ang="0">
                <a:pos x="54" y="42"/>
              </a:cxn>
              <a:cxn ang="0">
                <a:pos x="54" y="46"/>
              </a:cxn>
              <a:cxn ang="0">
                <a:pos x="52" y="48"/>
              </a:cxn>
              <a:cxn ang="0">
                <a:pos x="48" y="50"/>
              </a:cxn>
              <a:cxn ang="0">
                <a:pos x="44" y="48"/>
              </a:cxn>
              <a:cxn ang="0">
                <a:pos x="40" y="38"/>
              </a:cxn>
              <a:cxn ang="0">
                <a:pos x="36" y="28"/>
              </a:cxn>
              <a:cxn ang="0">
                <a:pos x="40" y="28"/>
              </a:cxn>
              <a:cxn ang="0">
                <a:pos x="16" y="46"/>
              </a:cxn>
            </a:cxnLst>
            <a:rect l="0" t="0" r="r" b="b"/>
            <a:pathLst>
              <a:path w="68" h="76">
                <a:moveTo>
                  <a:pt x="16" y="46"/>
                </a:moveTo>
                <a:lnTo>
                  <a:pt x="16" y="42"/>
                </a:lnTo>
                <a:lnTo>
                  <a:pt x="14" y="36"/>
                </a:lnTo>
                <a:lnTo>
                  <a:pt x="16" y="32"/>
                </a:lnTo>
                <a:lnTo>
                  <a:pt x="16" y="30"/>
                </a:lnTo>
                <a:lnTo>
                  <a:pt x="18" y="28"/>
                </a:lnTo>
                <a:lnTo>
                  <a:pt x="22" y="28"/>
                </a:lnTo>
                <a:lnTo>
                  <a:pt x="26" y="36"/>
                </a:lnTo>
                <a:lnTo>
                  <a:pt x="30" y="54"/>
                </a:lnTo>
                <a:lnTo>
                  <a:pt x="34" y="64"/>
                </a:lnTo>
                <a:lnTo>
                  <a:pt x="38" y="72"/>
                </a:lnTo>
                <a:lnTo>
                  <a:pt x="42" y="74"/>
                </a:lnTo>
                <a:lnTo>
                  <a:pt x="50" y="76"/>
                </a:lnTo>
                <a:lnTo>
                  <a:pt x="58" y="74"/>
                </a:lnTo>
                <a:lnTo>
                  <a:pt x="64" y="70"/>
                </a:lnTo>
                <a:lnTo>
                  <a:pt x="68" y="62"/>
                </a:lnTo>
                <a:lnTo>
                  <a:pt x="68" y="52"/>
                </a:lnTo>
                <a:lnTo>
                  <a:pt x="68" y="44"/>
                </a:lnTo>
                <a:lnTo>
                  <a:pt x="66" y="36"/>
                </a:lnTo>
                <a:lnTo>
                  <a:pt x="60" y="26"/>
                </a:lnTo>
                <a:lnTo>
                  <a:pt x="64" y="24"/>
                </a:lnTo>
                <a:lnTo>
                  <a:pt x="68" y="24"/>
                </a:lnTo>
                <a:lnTo>
                  <a:pt x="68" y="0"/>
                </a:lnTo>
                <a:lnTo>
                  <a:pt x="60" y="2"/>
                </a:lnTo>
                <a:lnTo>
                  <a:pt x="54" y="2"/>
                </a:lnTo>
                <a:lnTo>
                  <a:pt x="24" y="2"/>
                </a:lnTo>
                <a:lnTo>
                  <a:pt x="14" y="4"/>
                </a:lnTo>
                <a:lnTo>
                  <a:pt x="10" y="6"/>
                </a:lnTo>
                <a:lnTo>
                  <a:pt x="6" y="10"/>
                </a:lnTo>
                <a:lnTo>
                  <a:pt x="2" y="14"/>
                </a:lnTo>
                <a:lnTo>
                  <a:pt x="0" y="20"/>
                </a:lnTo>
                <a:lnTo>
                  <a:pt x="0" y="40"/>
                </a:lnTo>
                <a:lnTo>
                  <a:pt x="0" y="52"/>
                </a:lnTo>
                <a:lnTo>
                  <a:pt x="4" y="62"/>
                </a:lnTo>
                <a:lnTo>
                  <a:pt x="10" y="70"/>
                </a:lnTo>
                <a:lnTo>
                  <a:pt x="20" y="74"/>
                </a:lnTo>
                <a:lnTo>
                  <a:pt x="22" y="50"/>
                </a:lnTo>
                <a:lnTo>
                  <a:pt x="18" y="46"/>
                </a:lnTo>
                <a:lnTo>
                  <a:pt x="16" y="46"/>
                </a:lnTo>
                <a:lnTo>
                  <a:pt x="40" y="28"/>
                </a:lnTo>
                <a:lnTo>
                  <a:pt x="48" y="28"/>
                </a:lnTo>
                <a:lnTo>
                  <a:pt x="52" y="34"/>
                </a:lnTo>
                <a:lnTo>
                  <a:pt x="54" y="42"/>
                </a:lnTo>
                <a:lnTo>
                  <a:pt x="54" y="46"/>
                </a:lnTo>
                <a:lnTo>
                  <a:pt x="52" y="48"/>
                </a:lnTo>
                <a:lnTo>
                  <a:pt x="48" y="50"/>
                </a:lnTo>
                <a:lnTo>
                  <a:pt x="44" y="48"/>
                </a:lnTo>
                <a:lnTo>
                  <a:pt x="40" y="38"/>
                </a:lnTo>
                <a:lnTo>
                  <a:pt x="36" y="28"/>
                </a:lnTo>
                <a:lnTo>
                  <a:pt x="40" y="28"/>
                </a:lnTo>
                <a:lnTo>
                  <a:pt x="16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5" name="Freeform 37"/>
          <p:cNvSpPr>
            <a:spLocks/>
          </p:cNvSpPr>
          <p:nvPr/>
        </p:nvSpPr>
        <p:spPr bwMode="auto">
          <a:xfrm>
            <a:off x="4041775" y="2060575"/>
            <a:ext cx="149225" cy="114300"/>
          </a:xfrm>
          <a:custGeom>
            <a:avLst/>
            <a:gdLst/>
            <a:ahLst/>
            <a:cxnLst>
              <a:cxn ang="0">
                <a:pos x="10" y="22"/>
              </a:cxn>
              <a:cxn ang="0">
                <a:pos x="6" y="28"/>
              </a:cxn>
              <a:cxn ang="0">
                <a:pos x="2" y="32"/>
              </a:cxn>
              <a:cxn ang="0">
                <a:pos x="0" y="38"/>
              </a:cxn>
              <a:cxn ang="0">
                <a:pos x="0" y="46"/>
              </a:cxn>
              <a:cxn ang="0">
                <a:pos x="2" y="56"/>
              </a:cxn>
              <a:cxn ang="0">
                <a:pos x="8" y="64"/>
              </a:cxn>
              <a:cxn ang="0">
                <a:pos x="12" y="68"/>
              </a:cxn>
              <a:cxn ang="0">
                <a:pos x="18" y="70"/>
              </a:cxn>
              <a:cxn ang="0">
                <a:pos x="32" y="72"/>
              </a:cxn>
              <a:cxn ang="0">
                <a:pos x="44" y="70"/>
              </a:cxn>
              <a:cxn ang="0">
                <a:pos x="52" y="66"/>
              </a:cxn>
              <a:cxn ang="0">
                <a:pos x="58" y="62"/>
              </a:cxn>
              <a:cxn ang="0">
                <a:pos x="62" y="56"/>
              </a:cxn>
              <a:cxn ang="0">
                <a:pos x="64" y="52"/>
              </a:cxn>
              <a:cxn ang="0">
                <a:pos x="64" y="44"/>
              </a:cxn>
              <a:cxn ang="0">
                <a:pos x="64" y="38"/>
              </a:cxn>
              <a:cxn ang="0">
                <a:pos x="62" y="32"/>
              </a:cxn>
              <a:cxn ang="0">
                <a:pos x="56" y="24"/>
              </a:cxn>
              <a:cxn ang="0">
                <a:pos x="66" y="24"/>
              </a:cxn>
              <a:cxn ang="0">
                <a:pos x="72" y="26"/>
              </a:cxn>
              <a:cxn ang="0">
                <a:pos x="76" y="28"/>
              </a:cxn>
              <a:cxn ang="0">
                <a:pos x="78" y="30"/>
              </a:cxn>
              <a:cxn ang="0">
                <a:pos x="78" y="36"/>
              </a:cxn>
              <a:cxn ang="0">
                <a:pos x="76" y="42"/>
              </a:cxn>
              <a:cxn ang="0">
                <a:pos x="72" y="46"/>
              </a:cxn>
              <a:cxn ang="0">
                <a:pos x="68" y="70"/>
              </a:cxn>
              <a:cxn ang="0">
                <a:pos x="72" y="70"/>
              </a:cxn>
              <a:cxn ang="0">
                <a:pos x="82" y="68"/>
              </a:cxn>
              <a:cxn ang="0">
                <a:pos x="88" y="62"/>
              </a:cxn>
              <a:cxn ang="0">
                <a:pos x="90" y="58"/>
              </a:cxn>
              <a:cxn ang="0">
                <a:pos x="92" y="52"/>
              </a:cxn>
              <a:cxn ang="0">
                <a:pos x="94" y="36"/>
              </a:cxn>
              <a:cxn ang="0">
                <a:pos x="92" y="20"/>
              </a:cxn>
              <a:cxn ang="0">
                <a:pos x="90" y="14"/>
              </a:cxn>
              <a:cxn ang="0">
                <a:pos x="88" y="8"/>
              </a:cxn>
              <a:cxn ang="0">
                <a:pos x="84" y="4"/>
              </a:cxn>
              <a:cxn ang="0">
                <a:pos x="78" y="2"/>
              </a:cxn>
              <a:cxn ang="0">
                <a:pos x="72" y="0"/>
              </a:cxn>
              <a:cxn ang="0">
                <a:pos x="66" y="0"/>
              </a:cxn>
              <a:cxn ang="0">
                <a:pos x="64" y="0"/>
              </a:cxn>
              <a:cxn ang="0">
                <a:pos x="0" y="0"/>
              </a:cxn>
              <a:cxn ang="0">
                <a:pos x="0" y="22"/>
              </a:cxn>
              <a:cxn ang="0">
                <a:pos x="8" y="22"/>
              </a:cxn>
              <a:cxn ang="0">
                <a:pos x="10" y="22"/>
              </a:cxn>
              <a:cxn ang="0">
                <a:pos x="22" y="44"/>
              </a:cxn>
              <a:cxn ang="0">
                <a:pos x="18" y="40"/>
              </a:cxn>
              <a:cxn ang="0">
                <a:pos x="18" y="36"/>
              </a:cxn>
              <a:cxn ang="0">
                <a:pos x="18" y="32"/>
              </a:cxn>
              <a:cxn ang="0">
                <a:pos x="22" y="28"/>
              </a:cxn>
              <a:cxn ang="0">
                <a:pos x="26" y="26"/>
              </a:cxn>
              <a:cxn ang="0">
                <a:pos x="32" y="24"/>
              </a:cxn>
              <a:cxn ang="0">
                <a:pos x="40" y="26"/>
              </a:cxn>
              <a:cxn ang="0">
                <a:pos x="44" y="28"/>
              </a:cxn>
              <a:cxn ang="0">
                <a:pos x="46" y="32"/>
              </a:cxn>
              <a:cxn ang="0">
                <a:pos x="48" y="36"/>
              </a:cxn>
              <a:cxn ang="0">
                <a:pos x="46" y="40"/>
              </a:cxn>
              <a:cxn ang="0">
                <a:pos x="44" y="44"/>
              </a:cxn>
              <a:cxn ang="0">
                <a:pos x="40" y="46"/>
              </a:cxn>
              <a:cxn ang="0">
                <a:pos x="34" y="46"/>
              </a:cxn>
              <a:cxn ang="0">
                <a:pos x="26" y="46"/>
              </a:cxn>
              <a:cxn ang="0">
                <a:pos x="22" y="44"/>
              </a:cxn>
              <a:cxn ang="0">
                <a:pos x="10" y="22"/>
              </a:cxn>
            </a:cxnLst>
            <a:rect l="0" t="0" r="r" b="b"/>
            <a:pathLst>
              <a:path w="94" h="72">
                <a:moveTo>
                  <a:pt x="10" y="22"/>
                </a:moveTo>
                <a:lnTo>
                  <a:pt x="6" y="28"/>
                </a:lnTo>
                <a:lnTo>
                  <a:pt x="2" y="32"/>
                </a:lnTo>
                <a:lnTo>
                  <a:pt x="0" y="38"/>
                </a:lnTo>
                <a:lnTo>
                  <a:pt x="0" y="46"/>
                </a:lnTo>
                <a:lnTo>
                  <a:pt x="2" y="56"/>
                </a:lnTo>
                <a:lnTo>
                  <a:pt x="8" y="64"/>
                </a:lnTo>
                <a:lnTo>
                  <a:pt x="12" y="68"/>
                </a:lnTo>
                <a:lnTo>
                  <a:pt x="18" y="70"/>
                </a:lnTo>
                <a:lnTo>
                  <a:pt x="32" y="72"/>
                </a:lnTo>
                <a:lnTo>
                  <a:pt x="44" y="70"/>
                </a:lnTo>
                <a:lnTo>
                  <a:pt x="52" y="66"/>
                </a:lnTo>
                <a:lnTo>
                  <a:pt x="58" y="62"/>
                </a:lnTo>
                <a:lnTo>
                  <a:pt x="62" y="56"/>
                </a:lnTo>
                <a:lnTo>
                  <a:pt x="64" y="52"/>
                </a:lnTo>
                <a:lnTo>
                  <a:pt x="64" y="44"/>
                </a:lnTo>
                <a:lnTo>
                  <a:pt x="64" y="38"/>
                </a:lnTo>
                <a:lnTo>
                  <a:pt x="62" y="32"/>
                </a:lnTo>
                <a:lnTo>
                  <a:pt x="56" y="24"/>
                </a:lnTo>
                <a:lnTo>
                  <a:pt x="66" y="24"/>
                </a:lnTo>
                <a:lnTo>
                  <a:pt x="72" y="26"/>
                </a:lnTo>
                <a:lnTo>
                  <a:pt x="76" y="28"/>
                </a:lnTo>
                <a:lnTo>
                  <a:pt x="78" y="30"/>
                </a:lnTo>
                <a:lnTo>
                  <a:pt x="78" y="36"/>
                </a:lnTo>
                <a:lnTo>
                  <a:pt x="76" y="42"/>
                </a:lnTo>
                <a:lnTo>
                  <a:pt x="72" y="46"/>
                </a:lnTo>
                <a:lnTo>
                  <a:pt x="68" y="70"/>
                </a:lnTo>
                <a:lnTo>
                  <a:pt x="72" y="70"/>
                </a:lnTo>
                <a:lnTo>
                  <a:pt x="82" y="68"/>
                </a:lnTo>
                <a:lnTo>
                  <a:pt x="88" y="62"/>
                </a:lnTo>
                <a:lnTo>
                  <a:pt x="90" y="58"/>
                </a:lnTo>
                <a:lnTo>
                  <a:pt x="92" y="52"/>
                </a:lnTo>
                <a:lnTo>
                  <a:pt x="94" y="36"/>
                </a:lnTo>
                <a:lnTo>
                  <a:pt x="92" y="20"/>
                </a:lnTo>
                <a:lnTo>
                  <a:pt x="90" y="14"/>
                </a:lnTo>
                <a:lnTo>
                  <a:pt x="88" y="8"/>
                </a:lnTo>
                <a:lnTo>
                  <a:pt x="84" y="4"/>
                </a:lnTo>
                <a:lnTo>
                  <a:pt x="78" y="2"/>
                </a:lnTo>
                <a:lnTo>
                  <a:pt x="72" y="0"/>
                </a:lnTo>
                <a:lnTo>
                  <a:pt x="66" y="0"/>
                </a:lnTo>
                <a:lnTo>
                  <a:pt x="64" y="0"/>
                </a:lnTo>
                <a:lnTo>
                  <a:pt x="0" y="0"/>
                </a:lnTo>
                <a:lnTo>
                  <a:pt x="0" y="22"/>
                </a:lnTo>
                <a:lnTo>
                  <a:pt x="8" y="22"/>
                </a:lnTo>
                <a:lnTo>
                  <a:pt x="10" y="22"/>
                </a:lnTo>
                <a:lnTo>
                  <a:pt x="22" y="44"/>
                </a:lnTo>
                <a:lnTo>
                  <a:pt x="18" y="40"/>
                </a:lnTo>
                <a:lnTo>
                  <a:pt x="18" y="36"/>
                </a:lnTo>
                <a:lnTo>
                  <a:pt x="18" y="32"/>
                </a:lnTo>
                <a:lnTo>
                  <a:pt x="22" y="28"/>
                </a:lnTo>
                <a:lnTo>
                  <a:pt x="26" y="26"/>
                </a:lnTo>
                <a:lnTo>
                  <a:pt x="32" y="24"/>
                </a:lnTo>
                <a:lnTo>
                  <a:pt x="40" y="26"/>
                </a:lnTo>
                <a:lnTo>
                  <a:pt x="44" y="28"/>
                </a:lnTo>
                <a:lnTo>
                  <a:pt x="46" y="32"/>
                </a:lnTo>
                <a:lnTo>
                  <a:pt x="48" y="36"/>
                </a:lnTo>
                <a:lnTo>
                  <a:pt x="46" y="40"/>
                </a:lnTo>
                <a:lnTo>
                  <a:pt x="44" y="44"/>
                </a:lnTo>
                <a:lnTo>
                  <a:pt x="40" y="46"/>
                </a:lnTo>
                <a:lnTo>
                  <a:pt x="34" y="46"/>
                </a:lnTo>
                <a:lnTo>
                  <a:pt x="26" y="46"/>
                </a:lnTo>
                <a:lnTo>
                  <a:pt x="22" y="44"/>
                </a:lnTo>
                <a:lnTo>
                  <a:pt x="10" y="2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6" name="Freeform 38"/>
          <p:cNvSpPr>
            <a:spLocks/>
          </p:cNvSpPr>
          <p:nvPr/>
        </p:nvSpPr>
        <p:spPr bwMode="auto">
          <a:xfrm>
            <a:off x="4041775" y="1917700"/>
            <a:ext cx="107950" cy="120650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10" y="10"/>
              </a:cxn>
              <a:cxn ang="0">
                <a:pos x="4" y="16"/>
              </a:cxn>
              <a:cxn ang="0">
                <a:pos x="0" y="26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10" y="66"/>
              </a:cxn>
              <a:cxn ang="0">
                <a:pos x="14" y="72"/>
              </a:cxn>
              <a:cxn ang="0">
                <a:pos x="20" y="74"/>
              </a:cxn>
              <a:cxn ang="0">
                <a:pos x="26" y="76"/>
              </a:cxn>
              <a:cxn ang="0">
                <a:pos x="34" y="76"/>
              </a:cxn>
              <a:cxn ang="0">
                <a:pos x="44" y="76"/>
              </a:cxn>
              <a:cxn ang="0">
                <a:pos x="54" y="72"/>
              </a:cxn>
              <a:cxn ang="0">
                <a:pos x="60" y="66"/>
              </a:cxn>
              <a:cxn ang="0">
                <a:pos x="66" y="60"/>
              </a:cxn>
              <a:cxn ang="0">
                <a:pos x="68" y="50"/>
              </a:cxn>
              <a:cxn ang="0">
                <a:pos x="68" y="38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6"/>
              </a:cxn>
              <a:cxn ang="0">
                <a:pos x="52" y="30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0"/>
              </a:cxn>
              <a:cxn ang="0">
                <a:pos x="24" y="50"/>
              </a:cxn>
              <a:cxn ang="0">
                <a:pos x="20" y="48"/>
              </a:cxn>
              <a:cxn ang="0">
                <a:pos x="16" y="44"/>
              </a:cxn>
              <a:cxn ang="0">
                <a:pos x="14" y="38"/>
              </a:cxn>
              <a:cxn ang="0">
                <a:pos x="16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0"/>
              </a:cxn>
              <a:cxn ang="0">
                <a:pos x="38" y="0"/>
              </a:cxn>
            </a:cxnLst>
            <a:rect l="0" t="0" r="r" b="b"/>
            <a:pathLst>
              <a:path w="68" h="76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10" y="10"/>
                </a:lnTo>
                <a:lnTo>
                  <a:pt x="4" y="16"/>
                </a:lnTo>
                <a:lnTo>
                  <a:pt x="0" y="26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10" y="66"/>
                </a:lnTo>
                <a:lnTo>
                  <a:pt x="14" y="72"/>
                </a:lnTo>
                <a:lnTo>
                  <a:pt x="20" y="74"/>
                </a:lnTo>
                <a:lnTo>
                  <a:pt x="26" y="76"/>
                </a:lnTo>
                <a:lnTo>
                  <a:pt x="34" y="76"/>
                </a:lnTo>
                <a:lnTo>
                  <a:pt x="44" y="76"/>
                </a:lnTo>
                <a:lnTo>
                  <a:pt x="54" y="72"/>
                </a:lnTo>
                <a:lnTo>
                  <a:pt x="60" y="66"/>
                </a:lnTo>
                <a:lnTo>
                  <a:pt x="66" y="60"/>
                </a:lnTo>
                <a:lnTo>
                  <a:pt x="68" y="50"/>
                </a:lnTo>
                <a:lnTo>
                  <a:pt x="68" y="38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6"/>
                </a:lnTo>
                <a:lnTo>
                  <a:pt x="52" y="30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0"/>
                </a:lnTo>
                <a:lnTo>
                  <a:pt x="24" y="50"/>
                </a:lnTo>
                <a:lnTo>
                  <a:pt x="20" y="48"/>
                </a:lnTo>
                <a:lnTo>
                  <a:pt x="16" y="44"/>
                </a:lnTo>
                <a:lnTo>
                  <a:pt x="14" y="38"/>
                </a:lnTo>
                <a:lnTo>
                  <a:pt x="16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0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7" name="Freeform 39"/>
          <p:cNvSpPr>
            <a:spLocks/>
          </p:cNvSpPr>
          <p:nvPr/>
        </p:nvSpPr>
        <p:spPr bwMode="auto">
          <a:xfrm>
            <a:off x="4108450" y="1857375"/>
            <a:ext cx="82550" cy="41275"/>
          </a:xfrm>
          <a:custGeom>
            <a:avLst/>
            <a:gdLst/>
            <a:ahLst/>
            <a:cxnLst>
              <a:cxn ang="0">
                <a:pos x="26" y="26"/>
              </a:cxn>
              <a:cxn ang="0">
                <a:pos x="26" y="14"/>
              </a:cxn>
              <a:cxn ang="0">
                <a:pos x="30" y="14"/>
              </a:cxn>
              <a:cxn ang="0">
                <a:pos x="34" y="16"/>
              </a:cxn>
              <a:cxn ang="0">
                <a:pos x="36" y="20"/>
              </a:cxn>
              <a:cxn ang="0">
                <a:pos x="40" y="26"/>
              </a:cxn>
              <a:cxn ang="0">
                <a:pos x="52" y="20"/>
              </a:cxn>
              <a:cxn ang="0">
                <a:pos x="46" y="10"/>
              </a:cxn>
              <a:cxn ang="0">
                <a:pos x="40" y="4"/>
              </a:cxn>
              <a:cxn ang="0">
                <a:pos x="32" y="0"/>
              </a:cxn>
              <a:cxn ang="0">
                <a:pos x="20" y="0"/>
              </a:cxn>
              <a:cxn ang="0">
                <a:pos x="0" y="0"/>
              </a:cxn>
              <a:cxn ang="0">
                <a:pos x="0" y="26"/>
              </a:cxn>
              <a:cxn ang="0">
                <a:pos x="24" y="26"/>
              </a:cxn>
              <a:cxn ang="0">
                <a:pos x="26" y="26"/>
              </a:cxn>
            </a:cxnLst>
            <a:rect l="0" t="0" r="r" b="b"/>
            <a:pathLst>
              <a:path w="52" h="26">
                <a:moveTo>
                  <a:pt x="26" y="26"/>
                </a:moveTo>
                <a:lnTo>
                  <a:pt x="26" y="14"/>
                </a:lnTo>
                <a:lnTo>
                  <a:pt x="30" y="14"/>
                </a:lnTo>
                <a:lnTo>
                  <a:pt x="34" y="16"/>
                </a:lnTo>
                <a:lnTo>
                  <a:pt x="36" y="20"/>
                </a:lnTo>
                <a:lnTo>
                  <a:pt x="40" y="26"/>
                </a:lnTo>
                <a:lnTo>
                  <a:pt x="52" y="20"/>
                </a:lnTo>
                <a:lnTo>
                  <a:pt x="46" y="10"/>
                </a:lnTo>
                <a:lnTo>
                  <a:pt x="40" y="4"/>
                </a:lnTo>
                <a:lnTo>
                  <a:pt x="32" y="0"/>
                </a:lnTo>
                <a:lnTo>
                  <a:pt x="20" y="0"/>
                </a:lnTo>
                <a:lnTo>
                  <a:pt x="0" y="0"/>
                </a:lnTo>
                <a:lnTo>
                  <a:pt x="0" y="26"/>
                </a:lnTo>
                <a:lnTo>
                  <a:pt x="24" y="26"/>
                </a:lnTo>
                <a:lnTo>
                  <a:pt x="26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8" name="Freeform 40"/>
          <p:cNvSpPr>
            <a:spLocks/>
          </p:cNvSpPr>
          <p:nvPr/>
        </p:nvSpPr>
        <p:spPr bwMode="auto">
          <a:xfrm>
            <a:off x="4041775" y="1584325"/>
            <a:ext cx="107950" cy="177800"/>
          </a:xfrm>
          <a:custGeom>
            <a:avLst/>
            <a:gdLst/>
            <a:ahLst/>
            <a:cxnLst>
              <a:cxn ang="0">
                <a:pos x="68" y="112"/>
              </a:cxn>
              <a:cxn ang="0">
                <a:pos x="68" y="88"/>
              </a:cxn>
              <a:cxn ang="0">
                <a:pos x="34" y="88"/>
              </a:cxn>
              <a:cxn ang="0">
                <a:pos x="26" y="86"/>
              </a:cxn>
              <a:cxn ang="0">
                <a:pos x="22" y="84"/>
              </a:cxn>
              <a:cxn ang="0">
                <a:pos x="20" y="82"/>
              </a:cxn>
              <a:cxn ang="0">
                <a:pos x="20" y="78"/>
              </a:cxn>
              <a:cxn ang="0">
                <a:pos x="20" y="72"/>
              </a:cxn>
              <a:cxn ang="0">
                <a:pos x="24" y="70"/>
              </a:cxn>
              <a:cxn ang="0">
                <a:pos x="30" y="70"/>
              </a:cxn>
              <a:cxn ang="0">
                <a:pos x="68" y="70"/>
              </a:cxn>
              <a:cxn ang="0">
                <a:pos x="68" y="44"/>
              </a:cxn>
              <a:cxn ang="0">
                <a:pos x="34" y="44"/>
              </a:cxn>
              <a:cxn ang="0">
                <a:pos x="26" y="44"/>
              </a:cxn>
              <a:cxn ang="0">
                <a:pos x="22" y="42"/>
              </a:cxn>
              <a:cxn ang="0">
                <a:pos x="20" y="38"/>
              </a:cxn>
              <a:cxn ang="0">
                <a:pos x="20" y="34"/>
              </a:cxn>
              <a:cxn ang="0">
                <a:pos x="20" y="30"/>
              </a:cxn>
              <a:cxn ang="0">
                <a:pos x="22" y="28"/>
              </a:cxn>
              <a:cxn ang="0">
                <a:pos x="30" y="26"/>
              </a:cxn>
              <a:cxn ang="0">
                <a:pos x="68" y="26"/>
              </a:cxn>
              <a:cxn ang="0">
                <a:pos x="68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2" y="14"/>
              </a:cxn>
              <a:cxn ang="0">
                <a:pos x="0" y="22"/>
              </a:cxn>
              <a:cxn ang="0">
                <a:pos x="0" y="30"/>
              </a:cxn>
              <a:cxn ang="0">
                <a:pos x="2" y="36"/>
              </a:cxn>
              <a:cxn ang="0">
                <a:pos x="6" y="40"/>
              </a:cxn>
              <a:cxn ang="0">
                <a:pos x="10" y="46"/>
              </a:cxn>
              <a:cxn ang="0">
                <a:pos x="6" y="50"/>
              </a:cxn>
              <a:cxn ang="0">
                <a:pos x="2" y="54"/>
              </a:cxn>
              <a:cxn ang="0">
                <a:pos x="0" y="60"/>
              </a:cxn>
              <a:cxn ang="0">
                <a:pos x="0" y="66"/>
              </a:cxn>
              <a:cxn ang="0">
                <a:pos x="0" y="72"/>
              </a:cxn>
              <a:cxn ang="0">
                <a:pos x="2" y="78"/>
              </a:cxn>
              <a:cxn ang="0">
                <a:pos x="6" y="84"/>
              </a:cxn>
              <a:cxn ang="0">
                <a:pos x="10" y="90"/>
              </a:cxn>
              <a:cxn ang="0">
                <a:pos x="0" y="90"/>
              </a:cxn>
              <a:cxn ang="0">
                <a:pos x="0" y="112"/>
              </a:cxn>
              <a:cxn ang="0">
                <a:pos x="66" y="112"/>
              </a:cxn>
              <a:cxn ang="0">
                <a:pos x="68" y="112"/>
              </a:cxn>
            </a:cxnLst>
            <a:rect l="0" t="0" r="r" b="b"/>
            <a:pathLst>
              <a:path w="68" h="112">
                <a:moveTo>
                  <a:pt x="68" y="112"/>
                </a:moveTo>
                <a:lnTo>
                  <a:pt x="68" y="88"/>
                </a:lnTo>
                <a:lnTo>
                  <a:pt x="34" y="88"/>
                </a:lnTo>
                <a:lnTo>
                  <a:pt x="26" y="86"/>
                </a:lnTo>
                <a:lnTo>
                  <a:pt x="22" y="84"/>
                </a:lnTo>
                <a:lnTo>
                  <a:pt x="20" y="82"/>
                </a:lnTo>
                <a:lnTo>
                  <a:pt x="20" y="78"/>
                </a:lnTo>
                <a:lnTo>
                  <a:pt x="20" y="72"/>
                </a:lnTo>
                <a:lnTo>
                  <a:pt x="24" y="70"/>
                </a:lnTo>
                <a:lnTo>
                  <a:pt x="30" y="70"/>
                </a:lnTo>
                <a:lnTo>
                  <a:pt x="68" y="70"/>
                </a:lnTo>
                <a:lnTo>
                  <a:pt x="68" y="44"/>
                </a:lnTo>
                <a:lnTo>
                  <a:pt x="34" y="44"/>
                </a:lnTo>
                <a:lnTo>
                  <a:pt x="26" y="44"/>
                </a:lnTo>
                <a:lnTo>
                  <a:pt x="22" y="42"/>
                </a:lnTo>
                <a:lnTo>
                  <a:pt x="20" y="38"/>
                </a:lnTo>
                <a:lnTo>
                  <a:pt x="20" y="34"/>
                </a:lnTo>
                <a:lnTo>
                  <a:pt x="20" y="30"/>
                </a:lnTo>
                <a:lnTo>
                  <a:pt x="22" y="28"/>
                </a:lnTo>
                <a:lnTo>
                  <a:pt x="30" y="26"/>
                </a:lnTo>
                <a:lnTo>
                  <a:pt x="68" y="26"/>
                </a:lnTo>
                <a:lnTo>
                  <a:pt x="68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2" y="14"/>
                </a:lnTo>
                <a:lnTo>
                  <a:pt x="0" y="22"/>
                </a:lnTo>
                <a:lnTo>
                  <a:pt x="0" y="30"/>
                </a:lnTo>
                <a:lnTo>
                  <a:pt x="2" y="36"/>
                </a:lnTo>
                <a:lnTo>
                  <a:pt x="6" y="40"/>
                </a:lnTo>
                <a:lnTo>
                  <a:pt x="10" y="46"/>
                </a:lnTo>
                <a:lnTo>
                  <a:pt x="6" y="50"/>
                </a:lnTo>
                <a:lnTo>
                  <a:pt x="2" y="54"/>
                </a:lnTo>
                <a:lnTo>
                  <a:pt x="0" y="60"/>
                </a:lnTo>
                <a:lnTo>
                  <a:pt x="0" y="66"/>
                </a:lnTo>
                <a:lnTo>
                  <a:pt x="0" y="72"/>
                </a:lnTo>
                <a:lnTo>
                  <a:pt x="2" y="78"/>
                </a:lnTo>
                <a:lnTo>
                  <a:pt x="6" y="84"/>
                </a:lnTo>
                <a:lnTo>
                  <a:pt x="10" y="90"/>
                </a:lnTo>
                <a:lnTo>
                  <a:pt x="0" y="90"/>
                </a:lnTo>
                <a:lnTo>
                  <a:pt x="0" y="112"/>
                </a:lnTo>
                <a:lnTo>
                  <a:pt x="66" y="112"/>
                </a:lnTo>
                <a:lnTo>
                  <a:pt x="68" y="1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9" name="Freeform 41"/>
          <p:cNvSpPr>
            <a:spLocks/>
          </p:cNvSpPr>
          <p:nvPr/>
        </p:nvSpPr>
        <p:spPr bwMode="auto">
          <a:xfrm>
            <a:off x="4003675" y="1416050"/>
            <a:ext cx="146050" cy="155575"/>
          </a:xfrm>
          <a:custGeom>
            <a:avLst/>
            <a:gdLst/>
            <a:ahLst/>
            <a:cxnLst>
              <a:cxn ang="0">
                <a:pos x="92" y="64"/>
              </a:cxn>
              <a:cxn ang="0">
                <a:pos x="92" y="34"/>
              </a:cxn>
              <a:cxn ang="0">
                <a:pos x="0" y="0"/>
              </a:cxn>
              <a:cxn ang="0">
                <a:pos x="0" y="28"/>
              </a:cxn>
              <a:cxn ang="0">
                <a:pos x="66" y="48"/>
              </a:cxn>
              <a:cxn ang="0">
                <a:pos x="0" y="68"/>
              </a:cxn>
              <a:cxn ang="0">
                <a:pos x="0" y="98"/>
              </a:cxn>
              <a:cxn ang="0">
                <a:pos x="90" y="64"/>
              </a:cxn>
              <a:cxn ang="0">
                <a:pos x="92" y="64"/>
              </a:cxn>
            </a:cxnLst>
            <a:rect l="0" t="0" r="r" b="b"/>
            <a:pathLst>
              <a:path w="92" h="98">
                <a:moveTo>
                  <a:pt x="92" y="64"/>
                </a:moveTo>
                <a:lnTo>
                  <a:pt x="92" y="34"/>
                </a:lnTo>
                <a:lnTo>
                  <a:pt x="0" y="0"/>
                </a:lnTo>
                <a:lnTo>
                  <a:pt x="0" y="28"/>
                </a:lnTo>
                <a:lnTo>
                  <a:pt x="66" y="48"/>
                </a:lnTo>
                <a:lnTo>
                  <a:pt x="0" y="68"/>
                </a:lnTo>
                <a:lnTo>
                  <a:pt x="0" y="98"/>
                </a:lnTo>
                <a:lnTo>
                  <a:pt x="90" y="64"/>
                </a:lnTo>
                <a:lnTo>
                  <a:pt x="92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0" name="Freeform 42"/>
          <p:cNvSpPr>
            <a:spLocks/>
          </p:cNvSpPr>
          <p:nvPr/>
        </p:nvSpPr>
        <p:spPr bwMode="auto">
          <a:xfrm>
            <a:off x="4000500" y="1346200"/>
            <a:ext cx="190500" cy="60325"/>
          </a:xfrm>
          <a:custGeom>
            <a:avLst/>
            <a:gdLst/>
            <a:ahLst/>
            <a:cxnLst>
              <a:cxn ang="0">
                <a:pos x="30" y="6"/>
              </a:cxn>
              <a:cxn ang="0">
                <a:pos x="44" y="2"/>
              </a:cxn>
              <a:cxn ang="0">
                <a:pos x="60" y="0"/>
              </a:cxn>
              <a:cxn ang="0">
                <a:pos x="74" y="2"/>
              </a:cxn>
              <a:cxn ang="0">
                <a:pos x="90" y="6"/>
              </a:cxn>
              <a:cxn ang="0">
                <a:pos x="104" y="12"/>
              </a:cxn>
              <a:cxn ang="0">
                <a:pos x="120" y="22"/>
              </a:cxn>
              <a:cxn ang="0">
                <a:pos x="120" y="38"/>
              </a:cxn>
              <a:cxn ang="0">
                <a:pos x="106" y="32"/>
              </a:cxn>
              <a:cxn ang="0">
                <a:pos x="90" y="28"/>
              </a:cxn>
              <a:cxn ang="0">
                <a:pos x="76" y="24"/>
              </a:cxn>
              <a:cxn ang="0">
                <a:pos x="62" y="24"/>
              </a:cxn>
              <a:cxn ang="0">
                <a:pos x="48" y="24"/>
              </a:cxn>
              <a:cxn ang="0">
                <a:pos x="34" y="26"/>
              </a:cxn>
              <a:cxn ang="0">
                <a:pos x="18" y="32"/>
              </a:cxn>
              <a:cxn ang="0">
                <a:pos x="0" y="38"/>
              </a:cxn>
              <a:cxn ang="0">
                <a:pos x="0" y="22"/>
              </a:cxn>
              <a:cxn ang="0">
                <a:pos x="16" y="12"/>
              </a:cxn>
              <a:cxn ang="0">
                <a:pos x="28" y="6"/>
              </a:cxn>
              <a:cxn ang="0">
                <a:pos x="30" y="6"/>
              </a:cxn>
            </a:cxnLst>
            <a:rect l="0" t="0" r="r" b="b"/>
            <a:pathLst>
              <a:path w="120" h="38">
                <a:moveTo>
                  <a:pt x="30" y="6"/>
                </a:moveTo>
                <a:lnTo>
                  <a:pt x="44" y="2"/>
                </a:lnTo>
                <a:lnTo>
                  <a:pt x="60" y="0"/>
                </a:lnTo>
                <a:lnTo>
                  <a:pt x="74" y="2"/>
                </a:lnTo>
                <a:lnTo>
                  <a:pt x="90" y="6"/>
                </a:lnTo>
                <a:lnTo>
                  <a:pt x="104" y="12"/>
                </a:lnTo>
                <a:lnTo>
                  <a:pt x="120" y="22"/>
                </a:lnTo>
                <a:lnTo>
                  <a:pt x="120" y="38"/>
                </a:lnTo>
                <a:lnTo>
                  <a:pt x="106" y="32"/>
                </a:lnTo>
                <a:lnTo>
                  <a:pt x="90" y="28"/>
                </a:lnTo>
                <a:lnTo>
                  <a:pt x="76" y="24"/>
                </a:lnTo>
                <a:lnTo>
                  <a:pt x="62" y="24"/>
                </a:lnTo>
                <a:lnTo>
                  <a:pt x="48" y="24"/>
                </a:lnTo>
                <a:lnTo>
                  <a:pt x="34" y="26"/>
                </a:lnTo>
                <a:lnTo>
                  <a:pt x="18" y="32"/>
                </a:lnTo>
                <a:lnTo>
                  <a:pt x="0" y="38"/>
                </a:lnTo>
                <a:lnTo>
                  <a:pt x="0" y="22"/>
                </a:lnTo>
                <a:lnTo>
                  <a:pt x="16" y="12"/>
                </a:lnTo>
                <a:lnTo>
                  <a:pt x="28" y="6"/>
                </a:lnTo>
                <a:lnTo>
                  <a:pt x="30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91" name="Rectangle 43"/>
          <p:cNvSpPr>
            <a:spLocks noChangeArrowheads="1"/>
          </p:cNvSpPr>
          <p:nvPr/>
        </p:nvSpPr>
        <p:spPr bwMode="auto">
          <a:xfrm>
            <a:off x="6132513" y="5243513"/>
            <a:ext cx="11064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27692" name="Rectangle 44"/>
          <p:cNvSpPr>
            <a:spLocks noChangeArrowheads="1"/>
          </p:cNvSpPr>
          <p:nvPr/>
        </p:nvSpPr>
        <p:spPr bwMode="auto">
          <a:xfrm>
            <a:off x="4887913" y="1935163"/>
            <a:ext cx="768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Inside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positive</a:t>
            </a:r>
            <a:endParaRPr lang="en-US" sz="1800" b="1">
              <a:latin typeface="Arial" charset="0"/>
            </a:endParaRPr>
          </a:p>
        </p:txBody>
      </p:sp>
      <p:sp>
        <p:nvSpPr>
          <p:cNvPr id="27693" name="Rectangle 45"/>
          <p:cNvSpPr>
            <a:spLocks noChangeArrowheads="1"/>
          </p:cNvSpPr>
          <p:nvPr/>
        </p:nvSpPr>
        <p:spPr bwMode="auto">
          <a:xfrm>
            <a:off x="4887913" y="2713038"/>
            <a:ext cx="8239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Inside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negative</a:t>
            </a:r>
            <a:endParaRPr lang="en-US" sz="1800" b="1">
              <a:latin typeface="Arial" charset="0"/>
            </a:endParaRPr>
          </a:p>
        </p:txBody>
      </p:sp>
      <p:sp>
        <p:nvSpPr>
          <p:cNvPr id="27694" name="Rectangle 46"/>
          <p:cNvSpPr>
            <a:spLocks noChangeArrowheads="1"/>
          </p:cNvSpPr>
          <p:nvPr/>
        </p:nvSpPr>
        <p:spPr bwMode="auto">
          <a:xfrm>
            <a:off x="5456238" y="4221163"/>
            <a:ext cx="847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Resting</a:t>
            </a:r>
          </a:p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potential</a:t>
            </a:r>
            <a:endParaRPr lang="en-US" sz="1800" b="1">
              <a:latin typeface="Arial" charset="0"/>
            </a:endParaRPr>
          </a:p>
        </p:txBody>
      </p:sp>
      <p:sp>
        <p:nvSpPr>
          <p:cNvPr id="27695" name="Rectangle 47"/>
          <p:cNvSpPr>
            <a:spLocks noChangeArrowheads="1"/>
          </p:cNvSpPr>
          <p:nvPr/>
        </p:nvSpPr>
        <p:spPr bwMode="auto">
          <a:xfrm>
            <a:off x="6796088" y="3300413"/>
            <a:ext cx="140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231F20"/>
                </a:solidFill>
                <a:latin typeface="Arial" charset="0"/>
              </a:rPr>
              <a:t>Depolarization</a:t>
            </a:r>
            <a:endParaRPr lang="en-US" sz="1800" b="1">
              <a:latin typeface="Arial" charset="0"/>
            </a:endParaRPr>
          </a:p>
        </p:txBody>
      </p:sp>
      <p:sp>
        <p:nvSpPr>
          <p:cNvPr id="27696" name="Rectangle 48"/>
          <p:cNvSpPr>
            <a:spLocks noChangeArrowheads="1"/>
          </p:cNvSpPr>
          <p:nvPr/>
        </p:nvSpPr>
        <p:spPr bwMode="auto">
          <a:xfrm>
            <a:off x="3960813" y="5637213"/>
            <a:ext cx="443865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 Depolarization: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 The membrane potential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600" b="1">
                <a:solidFill>
                  <a:srgbClr val="231F20"/>
                </a:solidFill>
                <a:latin typeface="Arial" charset="0"/>
              </a:rPr>
              <a:t>moves toward 0 mV, the inside becoming 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600" b="1">
                <a:solidFill>
                  <a:srgbClr val="231F20"/>
                </a:solidFill>
                <a:latin typeface="Arial" charset="0"/>
              </a:rPr>
              <a:t>less negative (more positive).</a:t>
            </a:r>
            <a:endParaRPr lang="en-US" sz="1800">
              <a:latin typeface="Arial" charset="0"/>
            </a:endParaRPr>
          </a:p>
        </p:txBody>
      </p:sp>
      <p:sp>
        <p:nvSpPr>
          <p:cNvPr id="27697" name="Rectangle 49"/>
          <p:cNvSpPr>
            <a:spLocks noChangeArrowheads="1"/>
          </p:cNvSpPr>
          <p:nvPr/>
        </p:nvSpPr>
        <p:spPr bwMode="auto">
          <a:xfrm>
            <a:off x="3960813" y="5897563"/>
            <a:ext cx="22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i="1">
                <a:solidFill>
                  <a:srgbClr val="231F20"/>
                </a:solidFill>
                <a:latin typeface="Arial" charset="0"/>
              </a:rPr>
              <a:t>    </a:t>
            </a:r>
            <a:endParaRPr lang="en-US" sz="1800">
              <a:latin typeface="Arial" charset="0"/>
            </a:endParaRPr>
          </a:p>
        </p:txBody>
      </p:sp>
      <p:sp>
        <p:nvSpPr>
          <p:cNvPr id="27698" name="Rectangle 50"/>
          <p:cNvSpPr>
            <a:spLocks noChangeArrowheads="1"/>
          </p:cNvSpPr>
          <p:nvPr/>
        </p:nvSpPr>
        <p:spPr bwMode="auto">
          <a:xfrm>
            <a:off x="4192588" y="5897563"/>
            <a:ext cx="57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i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>
              <a:latin typeface="Arial" charset="0"/>
            </a:endParaRPr>
          </a:p>
        </p:txBody>
      </p:sp>
      <p:sp>
        <p:nvSpPr>
          <p:cNvPr id="27699" name="Freeform 51"/>
          <p:cNvSpPr>
            <a:spLocks/>
          </p:cNvSpPr>
          <p:nvPr/>
        </p:nvSpPr>
        <p:spPr bwMode="auto">
          <a:xfrm rot="16200000" flipH="1">
            <a:off x="6051550" y="892175"/>
            <a:ext cx="153988" cy="776288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700" name="Freeform 52"/>
          <p:cNvSpPr>
            <a:spLocks/>
          </p:cNvSpPr>
          <p:nvPr/>
        </p:nvSpPr>
        <p:spPr bwMode="auto">
          <a:xfrm rot="16200000" flipH="1">
            <a:off x="6174582" y="3369469"/>
            <a:ext cx="153987" cy="10255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in Membrane Potential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Hyperpolarization</a:t>
            </a:r>
          </a:p>
          <a:p>
            <a:pPr lvl="1"/>
            <a:r>
              <a:rPr lang="en-US"/>
              <a:t>An increase in membrane potential (away from zero)</a:t>
            </a:r>
          </a:p>
          <a:p>
            <a:pPr lvl="1"/>
            <a:r>
              <a:rPr lang="en-US"/>
              <a:t>Inside of the membrane becomes more negative than the resting potential</a:t>
            </a:r>
          </a:p>
          <a:p>
            <a:pPr lvl="1"/>
            <a:r>
              <a:rPr lang="en-US"/>
              <a:t>Reduces the probability of producing a nerve impulse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11.9b</a:t>
            </a:r>
          </a:p>
        </p:txBody>
      </p:sp>
      <p:pic>
        <p:nvPicPr>
          <p:cNvPr id="30819" name="Picture 99" descr="figure_11_09_b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503238"/>
            <a:ext cx="8675687" cy="5881687"/>
          </a:xfrm>
          <a:prstGeom prst="rect">
            <a:avLst/>
          </a:prstGeom>
          <a:noFill/>
        </p:spPr>
      </p:pic>
      <p:sp>
        <p:nvSpPr>
          <p:cNvPr id="30820" name="Freeform 100"/>
          <p:cNvSpPr>
            <a:spLocks/>
          </p:cNvSpPr>
          <p:nvPr/>
        </p:nvSpPr>
        <p:spPr bwMode="auto">
          <a:xfrm>
            <a:off x="6294438" y="4475163"/>
            <a:ext cx="673100" cy="127000"/>
          </a:xfrm>
          <a:custGeom>
            <a:avLst/>
            <a:gdLst/>
            <a:ahLst/>
            <a:cxnLst>
              <a:cxn ang="0">
                <a:pos x="424" y="80"/>
              </a:cxn>
              <a:cxn ang="0">
                <a:pos x="346" y="80"/>
              </a:cxn>
              <a:cxn ang="0">
                <a:pos x="0" y="0"/>
              </a:cxn>
            </a:cxnLst>
            <a:rect l="0" t="0" r="r" b="b"/>
            <a:pathLst>
              <a:path w="424" h="80">
                <a:moveTo>
                  <a:pt x="424" y="80"/>
                </a:moveTo>
                <a:lnTo>
                  <a:pt x="346" y="8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1" name="Freeform 101"/>
          <p:cNvSpPr>
            <a:spLocks/>
          </p:cNvSpPr>
          <p:nvPr/>
        </p:nvSpPr>
        <p:spPr bwMode="auto">
          <a:xfrm>
            <a:off x="4849813" y="3608388"/>
            <a:ext cx="444500" cy="555625"/>
          </a:xfrm>
          <a:custGeom>
            <a:avLst/>
            <a:gdLst/>
            <a:ahLst/>
            <a:cxnLst>
              <a:cxn ang="0">
                <a:pos x="280" y="0"/>
              </a:cxn>
              <a:cxn ang="0">
                <a:pos x="184" y="0"/>
              </a:cxn>
              <a:cxn ang="0">
                <a:pos x="0" y="350"/>
              </a:cxn>
            </a:cxnLst>
            <a:rect l="0" t="0" r="r" b="b"/>
            <a:pathLst>
              <a:path w="280" h="350">
                <a:moveTo>
                  <a:pt x="280" y="0"/>
                </a:moveTo>
                <a:lnTo>
                  <a:pt x="184" y="0"/>
                </a:lnTo>
                <a:lnTo>
                  <a:pt x="0" y="35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V="1">
            <a:off x="6145213" y="1098550"/>
            <a:ext cx="1587" cy="1555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3" name="Rectangle 103"/>
          <p:cNvSpPr>
            <a:spLocks noChangeArrowheads="1"/>
          </p:cNvSpPr>
          <p:nvPr/>
        </p:nvSpPr>
        <p:spPr bwMode="auto">
          <a:xfrm>
            <a:off x="4957763" y="874713"/>
            <a:ext cx="2428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Hyperpolarizing stimulus</a:t>
            </a:r>
            <a:endParaRPr lang="en-US" sz="1800" b="1">
              <a:latin typeface="Arial" charset="0"/>
            </a:endParaRPr>
          </a:p>
        </p:txBody>
      </p:sp>
      <p:sp>
        <p:nvSpPr>
          <p:cNvPr id="30824" name="Freeform 104"/>
          <p:cNvSpPr>
            <a:spLocks/>
          </p:cNvSpPr>
          <p:nvPr/>
        </p:nvSpPr>
        <p:spPr bwMode="auto">
          <a:xfrm>
            <a:off x="4016375" y="4897438"/>
            <a:ext cx="142875" cy="165100"/>
          </a:xfrm>
          <a:custGeom>
            <a:avLst/>
            <a:gdLst/>
            <a:ahLst/>
            <a:cxnLst>
              <a:cxn ang="0">
                <a:pos x="90" y="104"/>
              </a:cxn>
              <a:cxn ang="0">
                <a:pos x="90" y="80"/>
              </a:cxn>
              <a:cxn ang="0">
                <a:pos x="22" y="80"/>
              </a:cxn>
              <a:cxn ang="0">
                <a:pos x="90" y="62"/>
              </a:cxn>
              <a:cxn ang="0">
                <a:pos x="90" y="42"/>
              </a:cxn>
              <a:cxn ang="0">
                <a:pos x="22" y="24"/>
              </a:cxn>
              <a:cxn ang="0">
                <a:pos x="90" y="24"/>
              </a:cxn>
              <a:cxn ang="0">
                <a:pos x="90" y="0"/>
              </a:cxn>
              <a:cxn ang="0">
                <a:pos x="0" y="0"/>
              </a:cxn>
              <a:cxn ang="0">
                <a:pos x="0" y="38"/>
              </a:cxn>
              <a:cxn ang="0">
                <a:pos x="56" y="52"/>
              </a:cxn>
              <a:cxn ang="0">
                <a:pos x="0" y="66"/>
              </a:cxn>
              <a:cxn ang="0">
                <a:pos x="0" y="104"/>
              </a:cxn>
              <a:cxn ang="0">
                <a:pos x="88" y="104"/>
              </a:cxn>
              <a:cxn ang="0">
                <a:pos x="90" y="104"/>
              </a:cxn>
            </a:cxnLst>
            <a:rect l="0" t="0" r="r" b="b"/>
            <a:pathLst>
              <a:path w="90" h="104">
                <a:moveTo>
                  <a:pt x="90" y="104"/>
                </a:moveTo>
                <a:lnTo>
                  <a:pt x="90" y="80"/>
                </a:lnTo>
                <a:lnTo>
                  <a:pt x="22" y="80"/>
                </a:lnTo>
                <a:lnTo>
                  <a:pt x="90" y="62"/>
                </a:lnTo>
                <a:lnTo>
                  <a:pt x="90" y="42"/>
                </a:lnTo>
                <a:lnTo>
                  <a:pt x="22" y="24"/>
                </a:lnTo>
                <a:lnTo>
                  <a:pt x="90" y="24"/>
                </a:lnTo>
                <a:lnTo>
                  <a:pt x="90" y="0"/>
                </a:lnTo>
                <a:lnTo>
                  <a:pt x="0" y="0"/>
                </a:lnTo>
                <a:lnTo>
                  <a:pt x="0" y="38"/>
                </a:lnTo>
                <a:lnTo>
                  <a:pt x="56" y="52"/>
                </a:lnTo>
                <a:lnTo>
                  <a:pt x="0" y="66"/>
                </a:lnTo>
                <a:lnTo>
                  <a:pt x="0" y="104"/>
                </a:lnTo>
                <a:lnTo>
                  <a:pt x="88" y="104"/>
                </a:lnTo>
                <a:lnTo>
                  <a:pt x="90" y="10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5" name="Freeform 105"/>
          <p:cNvSpPr>
            <a:spLocks/>
          </p:cNvSpPr>
          <p:nvPr/>
        </p:nvSpPr>
        <p:spPr bwMode="auto">
          <a:xfrm>
            <a:off x="4054475" y="4754563"/>
            <a:ext cx="107950" cy="12382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8" y="10"/>
              </a:cxn>
              <a:cxn ang="0">
                <a:pos x="4" y="18"/>
              </a:cxn>
              <a:cxn ang="0">
                <a:pos x="0" y="28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8" y="68"/>
              </a:cxn>
              <a:cxn ang="0">
                <a:pos x="14" y="72"/>
              </a:cxn>
              <a:cxn ang="0">
                <a:pos x="20" y="76"/>
              </a:cxn>
              <a:cxn ang="0">
                <a:pos x="26" y="76"/>
              </a:cxn>
              <a:cxn ang="0">
                <a:pos x="34" y="78"/>
              </a:cxn>
              <a:cxn ang="0">
                <a:pos x="44" y="76"/>
              </a:cxn>
              <a:cxn ang="0">
                <a:pos x="52" y="72"/>
              </a:cxn>
              <a:cxn ang="0">
                <a:pos x="60" y="66"/>
              </a:cxn>
              <a:cxn ang="0">
                <a:pos x="64" y="60"/>
              </a:cxn>
              <a:cxn ang="0">
                <a:pos x="68" y="52"/>
              </a:cxn>
              <a:cxn ang="0">
                <a:pos x="68" y="40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8"/>
              </a:cxn>
              <a:cxn ang="0">
                <a:pos x="52" y="32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2"/>
              </a:cxn>
              <a:cxn ang="0">
                <a:pos x="22" y="50"/>
              </a:cxn>
              <a:cxn ang="0">
                <a:pos x="18" y="48"/>
              </a:cxn>
              <a:cxn ang="0">
                <a:pos x="16" y="44"/>
              </a:cxn>
              <a:cxn ang="0">
                <a:pos x="14" y="38"/>
              </a:cxn>
              <a:cxn ang="0">
                <a:pos x="14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2"/>
              </a:cxn>
              <a:cxn ang="0">
                <a:pos x="38" y="0"/>
              </a:cxn>
            </a:cxnLst>
            <a:rect l="0" t="0" r="r" b="b"/>
            <a:pathLst>
              <a:path w="68" h="78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8" y="10"/>
                </a:lnTo>
                <a:lnTo>
                  <a:pt x="4" y="18"/>
                </a:lnTo>
                <a:lnTo>
                  <a:pt x="0" y="28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8" y="68"/>
                </a:lnTo>
                <a:lnTo>
                  <a:pt x="14" y="72"/>
                </a:lnTo>
                <a:lnTo>
                  <a:pt x="20" y="76"/>
                </a:lnTo>
                <a:lnTo>
                  <a:pt x="26" y="76"/>
                </a:lnTo>
                <a:lnTo>
                  <a:pt x="34" y="78"/>
                </a:lnTo>
                <a:lnTo>
                  <a:pt x="44" y="76"/>
                </a:lnTo>
                <a:lnTo>
                  <a:pt x="52" y="72"/>
                </a:lnTo>
                <a:lnTo>
                  <a:pt x="60" y="66"/>
                </a:lnTo>
                <a:lnTo>
                  <a:pt x="64" y="60"/>
                </a:lnTo>
                <a:lnTo>
                  <a:pt x="68" y="52"/>
                </a:lnTo>
                <a:lnTo>
                  <a:pt x="68" y="40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8"/>
                </a:lnTo>
                <a:lnTo>
                  <a:pt x="52" y="32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2"/>
                </a:lnTo>
                <a:lnTo>
                  <a:pt x="22" y="50"/>
                </a:lnTo>
                <a:lnTo>
                  <a:pt x="18" y="48"/>
                </a:lnTo>
                <a:lnTo>
                  <a:pt x="16" y="44"/>
                </a:lnTo>
                <a:lnTo>
                  <a:pt x="14" y="38"/>
                </a:lnTo>
                <a:lnTo>
                  <a:pt x="14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2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6" name="Freeform 106"/>
          <p:cNvSpPr>
            <a:spLocks/>
          </p:cNvSpPr>
          <p:nvPr/>
        </p:nvSpPr>
        <p:spPr bwMode="auto">
          <a:xfrm>
            <a:off x="4054475" y="4557713"/>
            <a:ext cx="104775" cy="177800"/>
          </a:xfrm>
          <a:custGeom>
            <a:avLst/>
            <a:gdLst/>
            <a:ahLst/>
            <a:cxnLst>
              <a:cxn ang="0">
                <a:pos x="66" y="112"/>
              </a:cxn>
              <a:cxn ang="0">
                <a:pos x="66" y="88"/>
              </a:cxn>
              <a:cxn ang="0">
                <a:pos x="34" y="88"/>
              </a:cxn>
              <a:cxn ang="0">
                <a:pos x="26" y="86"/>
              </a:cxn>
              <a:cxn ang="0">
                <a:pos x="22" y="84"/>
              </a:cxn>
              <a:cxn ang="0">
                <a:pos x="20" y="82"/>
              </a:cxn>
              <a:cxn ang="0">
                <a:pos x="18" y="78"/>
              </a:cxn>
              <a:cxn ang="0">
                <a:pos x="20" y="72"/>
              </a:cxn>
              <a:cxn ang="0">
                <a:pos x="24" y="70"/>
              </a:cxn>
              <a:cxn ang="0">
                <a:pos x="30" y="70"/>
              </a:cxn>
              <a:cxn ang="0">
                <a:pos x="66" y="70"/>
              </a:cxn>
              <a:cxn ang="0">
                <a:pos x="66" y="44"/>
              </a:cxn>
              <a:cxn ang="0">
                <a:pos x="32" y="44"/>
              </a:cxn>
              <a:cxn ang="0">
                <a:pos x="26" y="42"/>
              </a:cxn>
              <a:cxn ang="0">
                <a:pos x="22" y="40"/>
              </a:cxn>
              <a:cxn ang="0">
                <a:pos x="20" y="38"/>
              </a:cxn>
              <a:cxn ang="0">
                <a:pos x="18" y="34"/>
              </a:cxn>
              <a:cxn ang="0">
                <a:pos x="20" y="30"/>
              </a:cxn>
              <a:cxn ang="0">
                <a:pos x="22" y="28"/>
              </a:cxn>
              <a:cxn ang="0">
                <a:pos x="30" y="26"/>
              </a:cxn>
              <a:cxn ang="0">
                <a:pos x="66" y="26"/>
              </a:cxn>
              <a:cxn ang="0">
                <a:pos x="66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0" y="14"/>
              </a:cxn>
              <a:cxn ang="0">
                <a:pos x="0" y="22"/>
              </a:cxn>
              <a:cxn ang="0">
                <a:pos x="0" y="30"/>
              </a:cxn>
              <a:cxn ang="0">
                <a:pos x="2" y="34"/>
              </a:cxn>
              <a:cxn ang="0">
                <a:pos x="4" y="40"/>
              </a:cxn>
              <a:cxn ang="0">
                <a:pos x="10" y="46"/>
              </a:cxn>
              <a:cxn ang="0">
                <a:pos x="6" y="50"/>
              </a:cxn>
              <a:cxn ang="0">
                <a:pos x="2" y="54"/>
              </a:cxn>
              <a:cxn ang="0">
                <a:pos x="0" y="58"/>
              </a:cxn>
              <a:cxn ang="0">
                <a:pos x="0" y="66"/>
              </a:cxn>
              <a:cxn ang="0">
                <a:pos x="0" y="72"/>
              </a:cxn>
              <a:cxn ang="0">
                <a:pos x="2" y="78"/>
              </a:cxn>
              <a:cxn ang="0">
                <a:pos x="6" y="84"/>
              </a:cxn>
              <a:cxn ang="0">
                <a:pos x="10" y="88"/>
              </a:cxn>
              <a:cxn ang="0">
                <a:pos x="0" y="88"/>
              </a:cxn>
              <a:cxn ang="0">
                <a:pos x="0" y="112"/>
              </a:cxn>
              <a:cxn ang="0">
                <a:pos x="64" y="112"/>
              </a:cxn>
              <a:cxn ang="0">
                <a:pos x="66" y="112"/>
              </a:cxn>
            </a:cxnLst>
            <a:rect l="0" t="0" r="r" b="b"/>
            <a:pathLst>
              <a:path w="66" h="112">
                <a:moveTo>
                  <a:pt x="66" y="112"/>
                </a:moveTo>
                <a:lnTo>
                  <a:pt x="66" y="88"/>
                </a:lnTo>
                <a:lnTo>
                  <a:pt x="34" y="88"/>
                </a:lnTo>
                <a:lnTo>
                  <a:pt x="26" y="86"/>
                </a:lnTo>
                <a:lnTo>
                  <a:pt x="22" y="84"/>
                </a:lnTo>
                <a:lnTo>
                  <a:pt x="20" y="82"/>
                </a:lnTo>
                <a:lnTo>
                  <a:pt x="18" y="78"/>
                </a:lnTo>
                <a:lnTo>
                  <a:pt x="20" y="72"/>
                </a:lnTo>
                <a:lnTo>
                  <a:pt x="24" y="70"/>
                </a:lnTo>
                <a:lnTo>
                  <a:pt x="30" y="70"/>
                </a:lnTo>
                <a:lnTo>
                  <a:pt x="66" y="70"/>
                </a:lnTo>
                <a:lnTo>
                  <a:pt x="66" y="44"/>
                </a:lnTo>
                <a:lnTo>
                  <a:pt x="32" y="44"/>
                </a:lnTo>
                <a:lnTo>
                  <a:pt x="26" y="42"/>
                </a:lnTo>
                <a:lnTo>
                  <a:pt x="22" y="40"/>
                </a:lnTo>
                <a:lnTo>
                  <a:pt x="20" y="38"/>
                </a:lnTo>
                <a:lnTo>
                  <a:pt x="18" y="34"/>
                </a:lnTo>
                <a:lnTo>
                  <a:pt x="20" y="30"/>
                </a:lnTo>
                <a:lnTo>
                  <a:pt x="22" y="28"/>
                </a:lnTo>
                <a:lnTo>
                  <a:pt x="30" y="26"/>
                </a:lnTo>
                <a:lnTo>
                  <a:pt x="66" y="26"/>
                </a:lnTo>
                <a:lnTo>
                  <a:pt x="66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0" y="14"/>
                </a:lnTo>
                <a:lnTo>
                  <a:pt x="0" y="22"/>
                </a:lnTo>
                <a:lnTo>
                  <a:pt x="0" y="30"/>
                </a:lnTo>
                <a:lnTo>
                  <a:pt x="2" y="34"/>
                </a:lnTo>
                <a:lnTo>
                  <a:pt x="4" y="40"/>
                </a:lnTo>
                <a:lnTo>
                  <a:pt x="10" y="46"/>
                </a:lnTo>
                <a:lnTo>
                  <a:pt x="6" y="50"/>
                </a:lnTo>
                <a:lnTo>
                  <a:pt x="2" y="54"/>
                </a:lnTo>
                <a:lnTo>
                  <a:pt x="0" y="58"/>
                </a:lnTo>
                <a:lnTo>
                  <a:pt x="0" y="66"/>
                </a:lnTo>
                <a:lnTo>
                  <a:pt x="0" y="72"/>
                </a:lnTo>
                <a:lnTo>
                  <a:pt x="2" y="78"/>
                </a:lnTo>
                <a:lnTo>
                  <a:pt x="6" y="84"/>
                </a:lnTo>
                <a:lnTo>
                  <a:pt x="10" y="88"/>
                </a:lnTo>
                <a:lnTo>
                  <a:pt x="0" y="88"/>
                </a:lnTo>
                <a:lnTo>
                  <a:pt x="0" y="112"/>
                </a:lnTo>
                <a:lnTo>
                  <a:pt x="64" y="112"/>
                </a:lnTo>
                <a:lnTo>
                  <a:pt x="66" y="11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7" name="Freeform 107"/>
          <p:cNvSpPr>
            <a:spLocks/>
          </p:cNvSpPr>
          <p:nvPr/>
        </p:nvSpPr>
        <p:spPr bwMode="auto">
          <a:xfrm>
            <a:off x="4016375" y="4418013"/>
            <a:ext cx="146050" cy="114300"/>
          </a:xfrm>
          <a:custGeom>
            <a:avLst/>
            <a:gdLst/>
            <a:ahLst/>
            <a:cxnLst>
              <a:cxn ang="0">
                <a:pos x="90" y="72"/>
              </a:cxn>
              <a:cxn ang="0">
                <a:pos x="90" y="48"/>
              </a:cxn>
              <a:cxn ang="0">
                <a:pos x="82" y="48"/>
              </a:cxn>
              <a:cxn ang="0">
                <a:pos x="90" y="40"/>
              </a:cxn>
              <a:cxn ang="0">
                <a:pos x="92" y="34"/>
              </a:cxn>
              <a:cxn ang="0">
                <a:pos x="92" y="28"/>
              </a:cxn>
              <a:cxn ang="0">
                <a:pos x="92" y="20"/>
              </a:cxn>
              <a:cxn ang="0">
                <a:pos x="88" y="14"/>
              </a:cxn>
              <a:cxn ang="0">
                <a:pos x="84" y="8"/>
              </a:cxn>
              <a:cxn ang="0">
                <a:pos x="76" y="4"/>
              </a:cxn>
              <a:cxn ang="0">
                <a:pos x="68" y="0"/>
              </a:cxn>
              <a:cxn ang="0">
                <a:pos x="56" y="0"/>
              </a:cxn>
              <a:cxn ang="0">
                <a:pos x="42" y="2"/>
              </a:cxn>
              <a:cxn ang="0">
                <a:pos x="36" y="4"/>
              </a:cxn>
              <a:cxn ang="0">
                <a:pos x="32" y="8"/>
              </a:cxn>
              <a:cxn ang="0">
                <a:pos x="26" y="16"/>
              </a:cxn>
              <a:cxn ang="0">
                <a:pos x="24" y="28"/>
              </a:cxn>
              <a:cxn ang="0">
                <a:pos x="26" y="38"/>
              </a:cxn>
              <a:cxn ang="0">
                <a:pos x="32" y="48"/>
              </a:cxn>
              <a:cxn ang="0">
                <a:pos x="0" y="48"/>
              </a:cxn>
              <a:cxn ang="0">
                <a:pos x="0" y="72"/>
              </a:cxn>
              <a:cxn ang="0">
                <a:pos x="88" y="72"/>
              </a:cxn>
              <a:cxn ang="0">
                <a:pos x="90" y="72"/>
              </a:cxn>
              <a:cxn ang="0">
                <a:pos x="46" y="44"/>
              </a:cxn>
              <a:cxn ang="0">
                <a:pos x="44" y="40"/>
              </a:cxn>
              <a:cxn ang="0">
                <a:pos x="42" y="36"/>
              </a:cxn>
              <a:cxn ang="0">
                <a:pos x="42" y="32"/>
              </a:cxn>
              <a:cxn ang="0">
                <a:pos x="46" y="28"/>
              </a:cxn>
              <a:cxn ang="0">
                <a:pos x="50" y="26"/>
              </a:cxn>
              <a:cxn ang="0">
                <a:pos x="58" y="26"/>
              </a:cxn>
              <a:cxn ang="0">
                <a:pos x="64" y="26"/>
              </a:cxn>
              <a:cxn ang="0">
                <a:pos x="70" y="28"/>
              </a:cxn>
              <a:cxn ang="0">
                <a:pos x="72" y="32"/>
              </a:cxn>
              <a:cxn ang="0">
                <a:pos x="74" y="36"/>
              </a:cxn>
              <a:cxn ang="0">
                <a:pos x="72" y="40"/>
              </a:cxn>
              <a:cxn ang="0">
                <a:pos x="70" y="44"/>
              </a:cxn>
              <a:cxn ang="0">
                <a:pos x="64" y="46"/>
              </a:cxn>
              <a:cxn ang="0">
                <a:pos x="58" y="48"/>
              </a:cxn>
              <a:cxn ang="0">
                <a:pos x="50" y="46"/>
              </a:cxn>
              <a:cxn ang="0">
                <a:pos x="46" y="44"/>
              </a:cxn>
              <a:cxn ang="0">
                <a:pos x="90" y="72"/>
              </a:cxn>
            </a:cxnLst>
            <a:rect l="0" t="0" r="r" b="b"/>
            <a:pathLst>
              <a:path w="92" h="72">
                <a:moveTo>
                  <a:pt x="90" y="72"/>
                </a:moveTo>
                <a:lnTo>
                  <a:pt x="90" y="48"/>
                </a:lnTo>
                <a:lnTo>
                  <a:pt x="82" y="48"/>
                </a:lnTo>
                <a:lnTo>
                  <a:pt x="90" y="40"/>
                </a:lnTo>
                <a:lnTo>
                  <a:pt x="92" y="34"/>
                </a:lnTo>
                <a:lnTo>
                  <a:pt x="92" y="28"/>
                </a:lnTo>
                <a:lnTo>
                  <a:pt x="92" y="20"/>
                </a:lnTo>
                <a:lnTo>
                  <a:pt x="88" y="14"/>
                </a:lnTo>
                <a:lnTo>
                  <a:pt x="84" y="8"/>
                </a:lnTo>
                <a:lnTo>
                  <a:pt x="76" y="4"/>
                </a:lnTo>
                <a:lnTo>
                  <a:pt x="68" y="0"/>
                </a:lnTo>
                <a:lnTo>
                  <a:pt x="56" y="0"/>
                </a:lnTo>
                <a:lnTo>
                  <a:pt x="42" y="2"/>
                </a:lnTo>
                <a:lnTo>
                  <a:pt x="36" y="4"/>
                </a:lnTo>
                <a:lnTo>
                  <a:pt x="32" y="8"/>
                </a:lnTo>
                <a:lnTo>
                  <a:pt x="26" y="16"/>
                </a:lnTo>
                <a:lnTo>
                  <a:pt x="24" y="28"/>
                </a:lnTo>
                <a:lnTo>
                  <a:pt x="26" y="38"/>
                </a:lnTo>
                <a:lnTo>
                  <a:pt x="32" y="48"/>
                </a:lnTo>
                <a:lnTo>
                  <a:pt x="0" y="48"/>
                </a:lnTo>
                <a:lnTo>
                  <a:pt x="0" y="72"/>
                </a:lnTo>
                <a:lnTo>
                  <a:pt x="88" y="72"/>
                </a:lnTo>
                <a:lnTo>
                  <a:pt x="90" y="72"/>
                </a:lnTo>
                <a:lnTo>
                  <a:pt x="46" y="44"/>
                </a:lnTo>
                <a:lnTo>
                  <a:pt x="44" y="40"/>
                </a:lnTo>
                <a:lnTo>
                  <a:pt x="42" y="36"/>
                </a:lnTo>
                <a:lnTo>
                  <a:pt x="42" y="32"/>
                </a:lnTo>
                <a:lnTo>
                  <a:pt x="46" y="28"/>
                </a:lnTo>
                <a:lnTo>
                  <a:pt x="50" y="26"/>
                </a:lnTo>
                <a:lnTo>
                  <a:pt x="58" y="26"/>
                </a:lnTo>
                <a:lnTo>
                  <a:pt x="64" y="26"/>
                </a:lnTo>
                <a:lnTo>
                  <a:pt x="70" y="28"/>
                </a:lnTo>
                <a:lnTo>
                  <a:pt x="72" y="32"/>
                </a:lnTo>
                <a:lnTo>
                  <a:pt x="74" y="36"/>
                </a:lnTo>
                <a:lnTo>
                  <a:pt x="72" y="40"/>
                </a:lnTo>
                <a:lnTo>
                  <a:pt x="70" y="44"/>
                </a:lnTo>
                <a:lnTo>
                  <a:pt x="64" y="46"/>
                </a:lnTo>
                <a:lnTo>
                  <a:pt x="58" y="48"/>
                </a:lnTo>
                <a:lnTo>
                  <a:pt x="50" y="46"/>
                </a:lnTo>
                <a:lnTo>
                  <a:pt x="46" y="44"/>
                </a:lnTo>
                <a:lnTo>
                  <a:pt x="90" y="7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8" name="Freeform 108"/>
          <p:cNvSpPr>
            <a:spLocks/>
          </p:cNvSpPr>
          <p:nvPr/>
        </p:nvSpPr>
        <p:spPr bwMode="auto">
          <a:xfrm>
            <a:off x="4054475" y="4316413"/>
            <a:ext cx="104775" cy="82550"/>
          </a:xfrm>
          <a:custGeom>
            <a:avLst/>
            <a:gdLst/>
            <a:ahLst/>
            <a:cxnLst>
              <a:cxn ang="0">
                <a:pos x="66" y="52"/>
              </a:cxn>
              <a:cxn ang="0">
                <a:pos x="66" y="26"/>
              </a:cxn>
              <a:cxn ang="0">
                <a:pos x="44" y="26"/>
              </a:cxn>
              <a:cxn ang="0">
                <a:pos x="32" y="24"/>
              </a:cxn>
              <a:cxn ang="0">
                <a:pos x="22" y="22"/>
              </a:cxn>
              <a:cxn ang="0">
                <a:pos x="20" y="18"/>
              </a:cxn>
              <a:cxn ang="0">
                <a:pos x="18" y="14"/>
              </a:cxn>
              <a:cxn ang="0">
                <a:pos x="20" y="6"/>
              </a:cxn>
              <a:cxn ang="0">
                <a:pos x="2" y="0"/>
              </a:cxn>
              <a:cxn ang="0">
                <a:pos x="0" y="6"/>
              </a:cxn>
              <a:cxn ang="0">
                <a:pos x="0" y="12"/>
              </a:cxn>
              <a:cxn ang="0">
                <a:pos x="0" y="16"/>
              </a:cxn>
              <a:cxn ang="0">
                <a:pos x="2" y="20"/>
              </a:cxn>
              <a:cxn ang="0">
                <a:pos x="6" y="24"/>
              </a:cxn>
              <a:cxn ang="0">
                <a:pos x="12" y="28"/>
              </a:cxn>
              <a:cxn ang="0">
                <a:pos x="0" y="28"/>
              </a:cxn>
              <a:cxn ang="0">
                <a:pos x="0" y="52"/>
              </a:cxn>
              <a:cxn ang="0">
                <a:pos x="64" y="52"/>
              </a:cxn>
              <a:cxn ang="0">
                <a:pos x="66" y="52"/>
              </a:cxn>
            </a:cxnLst>
            <a:rect l="0" t="0" r="r" b="b"/>
            <a:pathLst>
              <a:path w="66" h="52">
                <a:moveTo>
                  <a:pt x="66" y="52"/>
                </a:moveTo>
                <a:lnTo>
                  <a:pt x="66" y="26"/>
                </a:lnTo>
                <a:lnTo>
                  <a:pt x="44" y="26"/>
                </a:lnTo>
                <a:lnTo>
                  <a:pt x="32" y="24"/>
                </a:lnTo>
                <a:lnTo>
                  <a:pt x="22" y="22"/>
                </a:lnTo>
                <a:lnTo>
                  <a:pt x="20" y="18"/>
                </a:lnTo>
                <a:lnTo>
                  <a:pt x="18" y="14"/>
                </a:lnTo>
                <a:lnTo>
                  <a:pt x="20" y="6"/>
                </a:lnTo>
                <a:lnTo>
                  <a:pt x="2" y="0"/>
                </a:lnTo>
                <a:lnTo>
                  <a:pt x="0" y="6"/>
                </a:lnTo>
                <a:lnTo>
                  <a:pt x="0" y="12"/>
                </a:lnTo>
                <a:lnTo>
                  <a:pt x="0" y="16"/>
                </a:lnTo>
                <a:lnTo>
                  <a:pt x="2" y="20"/>
                </a:lnTo>
                <a:lnTo>
                  <a:pt x="6" y="24"/>
                </a:lnTo>
                <a:lnTo>
                  <a:pt x="12" y="28"/>
                </a:lnTo>
                <a:lnTo>
                  <a:pt x="0" y="28"/>
                </a:lnTo>
                <a:lnTo>
                  <a:pt x="0" y="52"/>
                </a:lnTo>
                <a:lnTo>
                  <a:pt x="64" y="52"/>
                </a:lnTo>
                <a:lnTo>
                  <a:pt x="66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9" name="Freeform 109"/>
          <p:cNvSpPr>
            <a:spLocks/>
          </p:cNvSpPr>
          <p:nvPr/>
        </p:nvSpPr>
        <p:spPr bwMode="auto">
          <a:xfrm>
            <a:off x="4054475" y="4192588"/>
            <a:ext cx="107950" cy="120650"/>
          </a:xfrm>
          <a:custGeom>
            <a:avLst/>
            <a:gdLst/>
            <a:ahLst/>
            <a:cxnLst>
              <a:cxn ang="0">
                <a:pos x="16" y="46"/>
              </a:cxn>
              <a:cxn ang="0">
                <a:pos x="14" y="42"/>
              </a:cxn>
              <a:cxn ang="0">
                <a:pos x="14" y="36"/>
              </a:cxn>
              <a:cxn ang="0">
                <a:pos x="14" y="32"/>
              </a:cxn>
              <a:cxn ang="0">
                <a:pos x="16" y="30"/>
              </a:cxn>
              <a:cxn ang="0">
                <a:pos x="18" y="28"/>
              </a:cxn>
              <a:cxn ang="0">
                <a:pos x="22" y="28"/>
              </a:cxn>
              <a:cxn ang="0">
                <a:pos x="26" y="36"/>
              </a:cxn>
              <a:cxn ang="0">
                <a:pos x="30" y="56"/>
              </a:cxn>
              <a:cxn ang="0">
                <a:pos x="32" y="66"/>
              </a:cxn>
              <a:cxn ang="0">
                <a:pos x="36" y="72"/>
              </a:cxn>
              <a:cxn ang="0">
                <a:pos x="42" y="74"/>
              </a:cxn>
              <a:cxn ang="0">
                <a:pos x="50" y="76"/>
              </a:cxn>
              <a:cxn ang="0">
                <a:pos x="56" y="74"/>
              </a:cxn>
              <a:cxn ang="0">
                <a:pos x="62" y="70"/>
              </a:cxn>
              <a:cxn ang="0">
                <a:pos x="68" y="62"/>
              </a:cxn>
              <a:cxn ang="0">
                <a:pos x="68" y="52"/>
              </a:cxn>
              <a:cxn ang="0">
                <a:pos x="68" y="44"/>
              </a:cxn>
              <a:cxn ang="0">
                <a:pos x="66" y="36"/>
              </a:cxn>
              <a:cxn ang="0">
                <a:pos x="58" y="26"/>
              </a:cxn>
              <a:cxn ang="0">
                <a:pos x="64" y="26"/>
              </a:cxn>
              <a:cxn ang="0">
                <a:pos x="66" y="24"/>
              </a:cxn>
              <a:cxn ang="0">
                <a:pos x="66" y="0"/>
              </a:cxn>
              <a:cxn ang="0">
                <a:pos x="60" y="2"/>
              </a:cxn>
              <a:cxn ang="0">
                <a:pos x="52" y="2"/>
              </a:cxn>
              <a:cxn ang="0">
                <a:pos x="24" y="2"/>
              </a:cxn>
              <a:cxn ang="0">
                <a:pos x="14" y="4"/>
              </a:cxn>
              <a:cxn ang="0">
                <a:pos x="10" y="6"/>
              </a:cxn>
              <a:cxn ang="0">
                <a:pos x="6" y="10"/>
              </a:cxn>
              <a:cxn ang="0">
                <a:pos x="2" y="14"/>
              </a:cxn>
              <a:cxn ang="0">
                <a:pos x="0" y="22"/>
              </a:cxn>
              <a:cxn ang="0">
                <a:pos x="0" y="40"/>
              </a:cxn>
              <a:cxn ang="0">
                <a:pos x="0" y="52"/>
              </a:cxn>
              <a:cxn ang="0">
                <a:pos x="4" y="62"/>
              </a:cxn>
              <a:cxn ang="0">
                <a:pos x="10" y="70"/>
              </a:cxn>
              <a:cxn ang="0">
                <a:pos x="20" y="74"/>
              </a:cxn>
              <a:cxn ang="0">
                <a:pos x="22" y="50"/>
              </a:cxn>
              <a:cxn ang="0">
                <a:pos x="18" y="46"/>
              </a:cxn>
              <a:cxn ang="0">
                <a:pos x="16" y="46"/>
              </a:cxn>
              <a:cxn ang="0">
                <a:pos x="40" y="28"/>
              </a:cxn>
              <a:cxn ang="0">
                <a:pos x="48" y="30"/>
              </a:cxn>
              <a:cxn ang="0">
                <a:pos x="52" y="34"/>
              </a:cxn>
              <a:cxn ang="0">
                <a:pos x="54" y="42"/>
              </a:cxn>
              <a:cxn ang="0">
                <a:pos x="54" y="46"/>
              </a:cxn>
              <a:cxn ang="0">
                <a:pos x="52" y="48"/>
              </a:cxn>
              <a:cxn ang="0">
                <a:pos x="48" y="50"/>
              </a:cxn>
              <a:cxn ang="0">
                <a:pos x="42" y="48"/>
              </a:cxn>
              <a:cxn ang="0">
                <a:pos x="38" y="38"/>
              </a:cxn>
              <a:cxn ang="0">
                <a:pos x="36" y="28"/>
              </a:cxn>
              <a:cxn ang="0">
                <a:pos x="40" y="28"/>
              </a:cxn>
              <a:cxn ang="0">
                <a:pos x="16" y="46"/>
              </a:cxn>
            </a:cxnLst>
            <a:rect l="0" t="0" r="r" b="b"/>
            <a:pathLst>
              <a:path w="68" h="76">
                <a:moveTo>
                  <a:pt x="16" y="46"/>
                </a:moveTo>
                <a:lnTo>
                  <a:pt x="14" y="42"/>
                </a:lnTo>
                <a:lnTo>
                  <a:pt x="14" y="36"/>
                </a:lnTo>
                <a:lnTo>
                  <a:pt x="14" y="32"/>
                </a:lnTo>
                <a:lnTo>
                  <a:pt x="16" y="30"/>
                </a:lnTo>
                <a:lnTo>
                  <a:pt x="18" y="28"/>
                </a:lnTo>
                <a:lnTo>
                  <a:pt x="22" y="28"/>
                </a:lnTo>
                <a:lnTo>
                  <a:pt x="26" y="36"/>
                </a:lnTo>
                <a:lnTo>
                  <a:pt x="30" y="56"/>
                </a:lnTo>
                <a:lnTo>
                  <a:pt x="32" y="66"/>
                </a:lnTo>
                <a:lnTo>
                  <a:pt x="36" y="72"/>
                </a:lnTo>
                <a:lnTo>
                  <a:pt x="42" y="74"/>
                </a:lnTo>
                <a:lnTo>
                  <a:pt x="50" y="76"/>
                </a:lnTo>
                <a:lnTo>
                  <a:pt x="56" y="74"/>
                </a:lnTo>
                <a:lnTo>
                  <a:pt x="62" y="70"/>
                </a:lnTo>
                <a:lnTo>
                  <a:pt x="68" y="62"/>
                </a:lnTo>
                <a:lnTo>
                  <a:pt x="68" y="52"/>
                </a:lnTo>
                <a:lnTo>
                  <a:pt x="68" y="44"/>
                </a:lnTo>
                <a:lnTo>
                  <a:pt x="66" y="36"/>
                </a:lnTo>
                <a:lnTo>
                  <a:pt x="58" y="26"/>
                </a:lnTo>
                <a:lnTo>
                  <a:pt x="64" y="26"/>
                </a:lnTo>
                <a:lnTo>
                  <a:pt x="66" y="24"/>
                </a:lnTo>
                <a:lnTo>
                  <a:pt x="66" y="0"/>
                </a:lnTo>
                <a:lnTo>
                  <a:pt x="60" y="2"/>
                </a:lnTo>
                <a:lnTo>
                  <a:pt x="52" y="2"/>
                </a:lnTo>
                <a:lnTo>
                  <a:pt x="24" y="2"/>
                </a:lnTo>
                <a:lnTo>
                  <a:pt x="14" y="4"/>
                </a:lnTo>
                <a:lnTo>
                  <a:pt x="10" y="6"/>
                </a:lnTo>
                <a:lnTo>
                  <a:pt x="6" y="10"/>
                </a:lnTo>
                <a:lnTo>
                  <a:pt x="2" y="14"/>
                </a:lnTo>
                <a:lnTo>
                  <a:pt x="0" y="22"/>
                </a:lnTo>
                <a:lnTo>
                  <a:pt x="0" y="40"/>
                </a:lnTo>
                <a:lnTo>
                  <a:pt x="0" y="52"/>
                </a:lnTo>
                <a:lnTo>
                  <a:pt x="4" y="62"/>
                </a:lnTo>
                <a:lnTo>
                  <a:pt x="10" y="70"/>
                </a:lnTo>
                <a:lnTo>
                  <a:pt x="20" y="74"/>
                </a:lnTo>
                <a:lnTo>
                  <a:pt x="22" y="50"/>
                </a:lnTo>
                <a:lnTo>
                  <a:pt x="18" y="46"/>
                </a:lnTo>
                <a:lnTo>
                  <a:pt x="16" y="46"/>
                </a:lnTo>
                <a:lnTo>
                  <a:pt x="40" y="28"/>
                </a:lnTo>
                <a:lnTo>
                  <a:pt x="48" y="30"/>
                </a:lnTo>
                <a:lnTo>
                  <a:pt x="52" y="34"/>
                </a:lnTo>
                <a:lnTo>
                  <a:pt x="54" y="42"/>
                </a:lnTo>
                <a:lnTo>
                  <a:pt x="54" y="46"/>
                </a:lnTo>
                <a:lnTo>
                  <a:pt x="52" y="48"/>
                </a:lnTo>
                <a:lnTo>
                  <a:pt x="48" y="50"/>
                </a:lnTo>
                <a:lnTo>
                  <a:pt x="42" y="48"/>
                </a:lnTo>
                <a:lnTo>
                  <a:pt x="38" y="38"/>
                </a:lnTo>
                <a:lnTo>
                  <a:pt x="36" y="28"/>
                </a:lnTo>
                <a:lnTo>
                  <a:pt x="40" y="28"/>
                </a:lnTo>
                <a:lnTo>
                  <a:pt x="16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0" name="Freeform 110"/>
          <p:cNvSpPr>
            <a:spLocks/>
          </p:cNvSpPr>
          <p:nvPr/>
        </p:nvSpPr>
        <p:spPr bwMode="auto">
          <a:xfrm>
            <a:off x="4054475" y="4062413"/>
            <a:ext cx="104775" cy="111125"/>
          </a:xfrm>
          <a:custGeom>
            <a:avLst/>
            <a:gdLst/>
            <a:ahLst/>
            <a:cxnLst>
              <a:cxn ang="0">
                <a:pos x="66" y="70"/>
              </a:cxn>
              <a:cxn ang="0">
                <a:pos x="66" y="44"/>
              </a:cxn>
              <a:cxn ang="0">
                <a:pos x="36" y="44"/>
              </a:cxn>
              <a:cxn ang="0">
                <a:pos x="28" y="44"/>
              </a:cxn>
              <a:cxn ang="0">
                <a:pos x="22" y="42"/>
              </a:cxn>
              <a:cxn ang="0">
                <a:pos x="20" y="38"/>
              </a:cxn>
              <a:cxn ang="0">
                <a:pos x="18" y="34"/>
              </a:cxn>
              <a:cxn ang="0">
                <a:pos x="20" y="30"/>
              </a:cxn>
              <a:cxn ang="0">
                <a:pos x="22" y="28"/>
              </a:cxn>
              <a:cxn ang="0">
                <a:pos x="26" y="26"/>
              </a:cxn>
              <a:cxn ang="0">
                <a:pos x="30" y="24"/>
              </a:cxn>
              <a:cxn ang="0">
                <a:pos x="66" y="24"/>
              </a:cxn>
              <a:cxn ang="0">
                <a:pos x="66" y="0"/>
              </a:cxn>
              <a:cxn ang="0">
                <a:pos x="24" y="0"/>
              </a:cxn>
              <a:cxn ang="0">
                <a:pos x="14" y="0"/>
              </a:cxn>
              <a:cxn ang="0">
                <a:pos x="6" y="6"/>
              </a:cxn>
              <a:cxn ang="0">
                <a:pos x="0" y="12"/>
              </a:cxn>
              <a:cxn ang="0">
                <a:pos x="0" y="22"/>
              </a:cxn>
              <a:cxn ang="0">
                <a:pos x="0" y="28"/>
              </a:cxn>
              <a:cxn ang="0">
                <a:pos x="2" y="34"/>
              </a:cxn>
              <a:cxn ang="0">
                <a:pos x="6" y="40"/>
              </a:cxn>
              <a:cxn ang="0">
                <a:pos x="12" y="46"/>
              </a:cxn>
              <a:cxn ang="0">
                <a:pos x="0" y="46"/>
              </a:cxn>
              <a:cxn ang="0">
                <a:pos x="0" y="70"/>
              </a:cxn>
              <a:cxn ang="0">
                <a:pos x="64" y="70"/>
              </a:cxn>
              <a:cxn ang="0">
                <a:pos x="66" y="70"/>
              </a:cxn>
            </a:cxnLst>
            <a:rect l="0" t="0" r="r" b="b"/>
            <a:pathLst>
              <a:path w="66" h="70">
                <a:moveTo>
                  <a:pt x="66" y="70"/>
                </a:moveTo>
                <a:lnTo>
                  <a:pt x="66" y="44"/>
                </a:lnTo>
                <a:lnTo>
                  <a:pt x="36" y="44"/>
                </a:lnTo>
                <a:lnTo>
                  <a:pt x="28" y="44"/>
                </a:lnTo>
                <a:lnTo>
                  <a:pt x="22" y="42"/>
                </a:lnTo>
                <a:lnTo>
                  <a:pt x="20" y="38"/>
                </a:lnTo>
                <a:lnTo>
                  <a:pt x="18" y="34"/>
                </a:lnTo>
                <a:lnTo>
                  <a:pt x="20" y="30"/>
                </a:lnTo>
                <a:lnTo>
                  <a:pt x="22" y="28"/>
                </a:lnTo>
                <a:lnTo>
                  <a:pt x="26" y="26"/>
                </a:lnTo>
                <a:lnTo>
                  <a:pt x="30" y="24"/>
                </a:lnTo>
                <a:lnTo>
                  <a:pt x="66" y="24"/>
                </a:lnTo>
                <a:lnTo>
                  <a:pt x="66" y="0"/>
                </a:lnTo>
                <a:lnTo>
                  <a:pt x="24" y="0"/>
                </a:lnTo>
                <a:lnTo>
                  <a:pt x="14" y="0"/>
                </a:lnTo>
                <a:lnTo>
                  <a:pt x="6" y="6"/>
                </a:lnTo>
                <a:lnTo>
                  <a:pt x="0" y="12"/>
                </a:lnTo>
                <a:lnTo>
                  <a:pt x="0" y="22"/>
                </a:lnTo>
                <a:lnTo>
                  <a:pt x="0" y="28"/>
                </a:lnTo>
                <a:lnTo>
                  <a:pt x="2" y="34"/>
                </a:lnTo>
                <a:lnTo>
                  <a:pt x="6" y="40"/>
                </a:lnTo>
                <a:lnTo>
                  <a:pt x="12" y="46"/>
                </a:lnTo>
                <a:lnTo>
                  <a:pt x="0" y="46"/>
                </a:lnTo>
                <a:lnTo>
                  <a:pt x="0" y="70"/>
                </a:lnTo>
                <a:lnTo>
                  <a:pt x="64" y="70"/>
                </a:lnTo>
                <a:lnTo>
                  <a:pt x="66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1" name="Freeform 111"/>
          <p:cNvSpPr>
            <a:spLocks/>
          </p:cNvSpPr>
          <p:nvPr/>
        </p:nvSpPr>
        <p:spPr bwMode="auto">
          <a:xfrm>
            <a:off x="4054475" y="3919538"/>
            <a:ext cx="107950" cy="12382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8" y="10"/>
              </a:cxn>
              <a:cxn ang="0">
                <a:pos x="4" y="18"/>
              </a:cxn>
              <a:cxn ang="0">
                <a:pos x="0" y="26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8" y="68"/>
              </a:cxn>
              <a:cxn ang="0">
                <a:pos x="14" y="72"/>
              </a:cxn>
              <a:cxn ang="0">
                <a:pos x="20" y="74"/>
              </a:cxn>
              <a:cxn ang="0">
                <a:pos x="26" y="76"/>
              </a:cxn>
              <a:cxn ang="0">
                <a:pos x="34" y="78"/>
              </a:cxn>
              <a:cxn ang="0">
                <a:pos x="44" y="76"/>
              </a:cxn>
              <a:cxn ang="0">
                <a:pos x="52" y="72"/>
              </a:cxn>
              <a:cxn ang="0">
                <a:pos x="60" y="66"/>
              </a:cxn>
              <a:cxn ang="0">
                <a:pos x="64" y="60"/>
              </a:cxn>
              <a:cxn ang="0">
                <a:pos x="68" y="50"/>
              </a:cxn>
              <a:cxn ang="0">
                <a:pos x="68" y="38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6"/>
              </a:cxn>
              <a:cxn ang="0">
                <a:pos x="52" y="32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2"/>
              </a:cxn>
              <a:cxn ang="0">
                <a:pos x="22" y="50"/>
              </a:cxn>
              <a:cxn ang="0">
                <a:pos x="18" y="48"/>
              </a:cxn>
              <a:cxn ang="0">
                <a:pos x="16" y="44"/>
              </a:cxn>
              <a:cxn ang="0">
                <a:pos x="14" y="38"/>
              </a:cxn>
              <a:cxn ang="0">
                <a:pos x="14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2"/>
              </a:cxn>
              <a:cxn ang="0">
                <a:pos x="38" y="0"/>
              </a:cxn>
            </a:cxnLst>
            <a:rect l="0" t="0" r="r" b="b"/>
            <a:pathLst>
              <a:path w="68" h="78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8" y="10"/>
                </a:lnTo>
                <a:lnTo>
                  <a:pt x="4" y="18"/>
                </a:lnTo>
                <a:lnTo>
                  <a:pt x="0" y="26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8" y="68"/>
                </a:lnTo>
                <a:lnTo>
                  <a:pt x="14" y="72"/>
                </a:lnTo>
                <a:lnTo>
                  <a:pt x="20" y="74"/>
                </a:lnTo>
                <a:lnTo>
                  <a:pt x="26" y="76"/>
                </a:lnTo>
                <a:lnTo>
                  <a:pt x="34" y="78"/>
                </a:lnTo>
                <a:lnTo>
                  <a:pt x="44" y="76"/>
                </a:lnTo>
                <a:lnTo>
                  <a:pt x="52" y="72"/>
                </a:lnTo>
                <a:lnTo>
                  <a:pt x="60" y="66"/>
                </a:lnTo>
                <a:lnTo>
                  <a:pt x="64" y="60"/>
                </a:lnTo>
                <a:lnTo>
                  <a:pt x="68" y="50"/>
                </a:lnTo>
                <a:lnTo>
                  <a:pt x="68" y="38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6"/>
                </a:lnTo>
                <a:lnTo>
                  <a:pt x="52" y="32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2"/>
                </a:lnTo>
                <a:lnTo>
                  <a:pt x="22" y="50"/>
                </a:lnTo>
                <a:lnTo>
                  <a:pt x="18" y="48"/>
                </a:lnTo>
                <a:lnTo>
                  <a:pt x="16" y="44"/>
                </a:lnTo>
                <a:lnTo>
                  <a:pt x="14" y="38"/>
                </a:lnTo>
                <a:lnTo>
                  <a:pt x="14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2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2" name="Freeform 112"/>
          <p:cNvSpPr>
            <a:spLocks/>
          </p:cNvSpPr>
          <p:nvPr/>
        </p:nvSpPr>
        <p:spPr bwMode="auto">
          <a:xfrm>
            <a:off x="4054475" y="3716338"/>
            <a:ext cx="146050" cy="117475"/>
          </a:xfrm>
          <a:custGeom>
            <a:avLst/>
            <a:gdLst/>
            <a:ahLst/>
            <a:cxnLst>
              <a:cxn ang="0">
                <a:pos x="92" y="48"/>
              </a:cxn>
              <a:cxn ang="0">
                <a:pos x="60" y="48"/>
              </a:cxn>
              <a:cxn ang="0">
                <a:pos x="66" y="40"/>
              </a:cxn>
              <a:cxn ang="0">
                <a:pos x="68" y="28"/>
              </a:cxn>
              <a:cxn ang="0">
                <a:pos x="66" y="18"/>
              </a:cxn>
              <a:cxn ang="0">
                <a:pos x="60" y="8"/>
              </a:cxn>
              <a:cxn ang="0">
                <a:pos x="54" y="6"/>
              </a:cxn>
              <a:cxn ang="0">
                <a:pos x="50" y="2"/>
              </a:cxn>
              <a:cxn ang="0">
                <a:pos x="34" y="0"/>
              </a:cxn>
              <a:cxn ang="0">
                <a:pos x="20" y="2"/>
              </a:cxn>
              <a:cxn ang="0">
                <a:pos x="10" y="8"/>
              </a:cxn>
              <a:cxn ang="0">
                <a:pos x="4" y="12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0" y="36"/>
              </a:cxn>
              <a:cxn ang="0">
                <a:pos x="2" y="40"/>
              </a:cxn>
              <a:cxn ang="0">
                <a:pos x="10" y="50"/>
              </a:cxn>
              <a:cxn ang="0">
                <a:pos x="0" y="50"/>
              </a:cxn>
              <a:cxn ang="0">
                <a:pos x="0" y="74"/>
              </a:cxn>
              <a:cxn ang="0">
                <a:pos x="92" y="74"/>
              </a:cxn>
              <a:cxn ang="0">
                <a:pos x="92" y="50"/>
              </a:cxn>
              <a:cxn ang="0">
                <a:pos x="92" y="48"/>
              </a:cxn>
              <a:cxn ang="0">
                <a:pos x="22" y="46"/>
              </a:cxn>
              <a:cxn ang="0">
                <a:pos x="18" y="42"/>
              </a:cxn>
              <a:cxn ang="0">
                <a:pos x="18" y="36"/>
              </a:cxn>
              <a:cxn ang="0">
                <a:pos x="18" y="32"/>
              </a:cxn>
              <a:cxn ang="0">
                <a:pos x="22" y="30"/>
              </a:cxn>
              <a:cxn ang="0">
                <a:pos x="26" y="26"/>
              </a:cxn>
              <a:cxn ang="0">
                <a:pos x="34" y="26"/>
              </a:cxn>
              <a:cxn ang="0">
                <a:pos x="40" y="26"/>
              </a:cxn>
              <a:cxn ang="0">
                <a:pos x="46" y="30"/>
              </a:cxn>
              <a:cxn ang="0">
                <a:pos x="48" y="32"/>
              </a:cxn>
              <a:cxn ang="0">
                <a:pos x="50" y="36"/>
              </a:cxn>
              <a:cxn ang="0">
                <a:pos x="48" y="42"/>
              </a:cxn>
              <a:cxn ang="0">
                <a:pos x="46" y="44"/>
              </a:cxn>
              <a:cxn ang="0">
                <a:pos x="40" y="48"/>
              </a:cxn>
              <a:cxn ang="0">
                <a:pos x="34" y="48"/>
              </a:cxn>
              <a:cxn ang="0">
                <a:pos x="26" y="48"/>
              </a:cxn>
              <a:cxn ang="0">
                <a:pos x="22" y="46"/>
              </a:cxn>
              <a:cxn ang="0">
                <a:pos x="92" y="48"/>
              </a:cxn>
            </a:cxnLst>
            <a:rect l="0" t="0" r="r" b="b"/>
            <a:pathLst>
              <a:path w="92" h="74">
                <a:moveTo>
                  <a:pt x="92" y="48"/>
                </a:moveTo>
                <a:lnTo>
                  <a:pt x="60" y="48"/>
                </a:lnTo>
                <a:lnTo>
                  <a:pt x="66" y="40"/>
                </a:lnTo>
                <a:lnTo>
                  <a:pt x="68" y="28"/>
                </a:lnTo>
                <a:lnTo>
                  <a:pt x="66" y="18"/>
                </a:lnTo>
                <a:lnTo>
                  <a:pt x="60" y="8"/>
                </a:lnTo>
                <a:lnTo>
                  <a:pt x="54" y="6"/>
                </a:lnTo>
                <a:lnTo>
                  <a:pt x="50" y="2"/>
                </a:lnTo>
                <a:lnTo>
                  <a:pt x="34" y="0"/>
                </a:lnTo>
                <a:lnTo>
                  <a:pt x="20" y="2"/>
                </a:lnTo>
                <a:lnTo>
                  <a:pt x="10" y="8"/>
                </a:lnTo>
                <a:lnTo>
                  <a:pt x="4" y="12"/>
                </a:ln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0" y="36"/>
                </a:lnTo>
                <a:lnTo>
                  <a:pt x="2" y="40"/>
                </a:lnTo>
                <a:lnTo>
                  <a:pt x="10" y="50"/>
                </a:lnTo>
                <a:lnTo>
                  <a:pt x="0" y="50"/>
                </a:lnTo>
                <a:lnTo>
                  <a:pt x="0" y="74"/>
                </a:lnTo>
                <a:lnTo>
                  <a:pt x="92" y="74"/>
                </a:lnTo>
                <a:lnTo>
                  <a:pt x="92" y="50"/>
                </a:lnTo>
                <a:lnTo>
                  <a:pt x="92" y="48"/>
                </a:lnTo>
                <a:lnTo>
                  <a:pt x="22" y="46"/>
                </a:lnTo>
                <a:lnTo>
                  <a:pt x="18" y="42"/>
                </a:lnTo>
                <a:lnTo>
                  <a:pt x="18" y="36"/>
                </a:lnTo>
                <a:lnTo>
                  <a:pt x="18" y="32"/>
                </a:lnTo>
                <a:lnTo>
                  <a:pt x="22" y="30"/>
                </a:lnTo>
                <a:lnTo>
                  <a:pt x="26" y="26"/>
                </a:lnTo>
                <a:lnTo>
                  <a:pt x="34" y="26"/>
                </a:lnTo>
                <a:lnTo>
                  <a:pt x="40" y="26"/>
                </a:lnTo>
                <a:lnTo>
                  <a:pt x="46" y="30"/>
                </a:lnTo>
                <a:lnTo>
                  <a:pt x="48" y="32"/>
                </a:lnTo>
                <a:lnTo>
                  <a:pt x="50" y="36"/>
                </a:lnTo>
                <a:lnTo>
                  <a:pt x="48" y="42"/>
                </a:lnTo>
                <a:lnTo>
                  <a:pt x="46" y="44"/>
                </a:lnTo>
                <a:lnTo>
                  <a:pt x="40" y="48"/>
                </a:lnTo>
                <a:lnTo>
                  <a:pt x="34" y="48"/>
                </a:lnTo>
                <a:lnTo>
                  <a:pt x="26" y="48"/>
                </a:lnTo>
                <a:lnTo>
                  <a:pt x="22" y="46"/>
                </a:lnTo>
                <a:lnTo>
                  <a:pt x="92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3" name="Freeform 113"/>
          <p:cNvSpPr>
            <a:spLocks/>
          </p:cNvSpPr>
          <p:nvPr/>
        </p:nvSpPr>
        <p:spPr bwMode="auto">
          <a:xfrm>
            <a:off x="4054475" y="3582988"/>
            <a:ext cx="107950" cy="120650"/>
          </a:xfrm>
          <a:custGeom>
            <a:avLst/>
            <a:gdLst/>
            <a:ahLst/>
            <a:cxnLst>
              <a:cxn ang="0">
                <a:pos x="60" y="64"/>
              </a:cxn>
              <a:cxn ang="0">
                <a:pos x="64" y="58"/>
              </a:cxn>
              <a:cxn ang="0">
                <a:pos x="66" y="52"/>
              </a:cxn>
              <a:cxn ang="0">
                <a:pos x="68" y="38"/>
              </a:cxn>
              <a:cxn ang="0">
                <a:pos x="68" y="30"/>
              </a:cxn>
              <a:cxn ang="0">
                <a:pos x="66" y="22"/>
              </a:cxn>
              <a:cxn ang="0">
                <a:pos x="62" y="16"/>
              </a:cxn>
              <a:cxn ang="0">
                <a:pos x="58" y="10"/>
              </a:cxn>
              <a:cxn ang="0">
                <a:pos x="54" y="6"/>
              </a:cxn>
              <a:cxn ang="0">
                <a:pos x="48" y="2"/>
              </a:cxn>
              <a:cxn ang="0">
                <a:pos x="40" y="0"/>
              </a:cxn>
              <a:cxn ang="0">
                <a:pos x="34" y="0"/>
              </a:cxn>
              <a:cxn ang="0">
                <a:pos x="22" y="2"/>
              </a:cxn>
              <a:cxn ang="0">
                <a:pos x="10" y="8"/>
              </a:cxn>
              <a:cxn ang="0">
                <a:pos x="6" y="14"/>
              </a:cxn>
              <a:cxn ang="0">
                <a:pos x="2" y="20"/>
              </a:cxn>
              <a:cxn ang="0">
                <a:pos x="0" y="28"/>
              </a:cxn>
              <a:cxn ang="0">
                <a:pos x="0" y="38"/>
              </a:cxn>
              <a:cxn ang="0">
                <a:pos x="0" y="46"/>
              </a:cxn>
              <a:cxn ang="0">
                <a:pos x="2" y="54"/>
              </a:cxn>
              <a:cxn ang="0">
                <a:pos x="4" y="60"/>
              </a:cxn>
              <a:cxn ang="0">
                <a:pos x="8" y="66"/>
              </a:cxn>
              <a:cxn ang="0">
                <a:pos x="14" y="70"/>
              </a:cxn>
              <a:cxn ang="0">
                <a:pos x="20" y="74"/>
              </a:cxn>
              <a:cxn ang="0">
                <a:pos x="26" y="76"/>
              </a:cxn>
              <a:cxn ang="0">
                <a:pos x="34" y="76"/>
              </a:cxn>
              <a:cxn ang="0">
                <a:pos x="42" y="74"/>
              </a:cxn>
              <a:cxn ang="0">
                <a:pos x="48" y="72"/>
              </a:cxn>
              <a:cxn ang="0">
                <a:pos x="54" y="68"/>
              </a:cxn>
              <a:cxn ang="0">
                <a:pos x="58" y="64"/>
              </a:cxn>
              <a:cxn ang="0">
                <a:pos x="60" y="64"/>
              </a:cxn>
              <a:cxn ang="0">
                <a:pos x="20" y="46"/>
              </a:cxn>
              <a:cxn ang="0">
                <a:pos x="18" y="42"/>
              </a:cxn>
              <a:cxn ang="0">
                <a:pos x="16" y="38"/>
              </a:cxn>
              <a:cxn ang="0">
                <a:pos x="18" y="32"/>
              </a:cxn>
              <a:cxn ang="0">
                <a:pos x="20" y="28"/>
              </a:cxn>
              <a:cxn ang="0">
                <a:pos x="26" y="26"/>
              </a:cxn>
              <a:cxn ang="0">
                <a:pos x="34" y="24"/>
              </a:cxn>
              <a:cxn ang="0">
                <a:pos x="42" y="26"/>
              </a:cxn>
              <a:cxn ang="0">
                <a:pos x="48" y="28"/>
              </a:cxn>
              <a:cxn ang="0">
                <a:pos x="50" y="32"/>
              </a:cxn>
              <a:cxn ang="0">
                <a:pos x="52" y="38"/>
              </a:cxn>
              <a:cxn ang="0">
                <a:pos x="50" y="42"/>
              </a:cxn>
              <a:cxn ang="0">
                <a:pos x="46" y="46"/>
              </a:cxn>
              <a:cxn ang="0">
                <a:pos x="42" y="50"/>
              </a:cxn>
              <a:cxn ang="0">
                <a:pos x="34" y="50"/>
              </a:cxn>
              <a:cxn ang="0">
                <a:pos x="26" y="50"/>
              </a:cxn>
              <a:cxn ang="0">
                <a:pos x="20" y="46"/>
              </a:cxn>
              <a:cxn ang="0">
                <a:pos x="60" y="64"/>
              </a:cxn>
            </a:cxnLst>
            <a:rect l="0" t="0" r="r" b="b"/>
            <a:pathLst>
              <a:path w="68" h="76">
                <a:moveTo>
                  <a:pt x="60" y="64"/>
                </a:moveTo>
                <a:lnTo>
                  <a:pt x="64" y="58"/>
                </a:lnTo>
                <a:lnTo>
                  <a:pt x="66" y="52"/>
                </a:lnTo>
                <a:lnTo>
                  <a:pt x="68" y="38"/>
                </a:lnTo>
                <a:lnTo>
                  <a:pt x="68" y="30"/>
                </a:lnTo>
                <a:lnTo>
                  <a:pt x="66" y="22"/>
                </a:lnTo>
                <a:lnTo>
                  <a:pt x="62" y="16"/>
                </a:lnTo>
                <a:lnTo>
                  <a:pt x="58" y="10"/>
                </a:lnTo>
                <a:lnTo>
                  <a:pt x="54" y="6"/>
                </a:lnTo>
                <a:lnTo>
                  <a:pt x="48" y="2"/>
                </a:lnTo>
                <a:lnTo>
                  <a:pt x="40" y="0"/>
                </a:lnTo>
                <a:lnTo>
                  <a:pt x="34" y="0"/>
                </a:lnTo>
                <a:lnTo>
                  <a:pt x="22" y="2"/>
                </a:lnTo>
                <a:lnTo>
                  <a:pt x="10" y="8"/>
                </a:lnTo>
                <a:lnTo>
                  <a:pt x="6" y="14"/>
                </a:lnTo>
                <a:lnTo>
                  <a:pt x="2" y="20"/>
                </a:lnTo>
                <a:lnTo>
                  <a:pt x="0" y="28"/>
                </a:lnTo>
                <a:lnTo>
                  <a:pt x="0" y="38"/>
                </a:lnTo>
                <a:lnTo>
                  <a:pt x="0" y="46"/>
                </a:lnTo>
                <a:lnTo>
                  <a:pt x="2" y="54"/>
                </a:lnTo>
                <a:lnTo>
                  <a:pt x="4" y="60"/>
                </a:lnTo>
                <a:lnTo>
                  <a:pt x="8" y="66"/>
                </a:lnTo>
                <a:lnTo>
                  <a:pt x="14" y="70"/>
                </a:lnTo>
                <a:lnTo>
                  <a:pt x="20" y="74"/>
                </a:lnTo>
                <a:lnTo>
                  <a:pt x="26" y="76"/>
                </a:lnTo>
                <a:lnTo>
                  <a:pt x="34" y="76"/>
                </a:lnTo>
                <a:lnTo>
                  <a:pt x="42" y="74"/>
                </a:lnTo>
                <a:lnTo>
                  <a:pt x="48" y="72"/>
                </a:lnTo>
                <a:lnTo>
                  <a:pt x="54" y="68"/>
                </a:lnTo>
                <a:lnTo>
                  <a:pt x="58" y="64"/>
                </a:lnTo>
                <a:lnTo>
                  <a:pt x="60" y="64"/>
                </a:lnTo>
                <a:lnTo>
                  <a:pt x="20" y="46"/>
                </a:lnTo>
                <a:lnTo>
                  <a:pt x="18" y="42"/>
                </a:lnTo>
                <a:lnTo>
                  <a:pt x="16" y="38"/>
                </a:lnTo>
                <a:lnTo>
                  <a:pt x="18" y="32"/>
                </a:lnTo>
                <a:lnTo>
                  <a:pt x="20" y="28"/>
                </a:lnTo>
                <a:lnTo>
                  <a:pt x="26" y="26"/>
                </a:lnTo>
                <a:lnTo>
                  <a:pt x="34" y="24"/>
                </a:lnTo>
                <a:lnTo>
                  <a:pt x="42" y="26"/>
                </a:lnTo>
                <a:lnTo>
                  <a:pt x="48" y="28"/>
                </a:lnTo>
                <a:lnTo>
                  <a:pt x="50" y="32"/>
                </a:lnTo>
                <a:lnTo>
                  <a:pt x="52" y="38"/>
                </a:lnTo>
                <a:lnTo>
                  <a:pt x="50" y="42"/>
                </a:lnTo>
                <a:lnTo>
                  <a:pt x="46" y="46"/>
                </a:lnTo>
                <a:lnTo>
                  <a:pt x="42" y="50"/>
                </a:lnTo>
                <a:lnTo>
                  <a:pt x="34" y="50"/>
                </a:lnTo>
                <a:lnTo>
                  <a:pt x="26" y="50"/>
                </a:lnTo>
                <a:lnTo>
                  <a:pt x="20" y="46"/>
                </a:lnTo>
                <a:lnTo>
                  <a:pt x="60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4" name="Freeform 114"/>
          <p:cNvSpPr>
            <a:spLocks/>
          </p:cNvSpPr>
          <p:nvPr/>
        </p:nvSpPr>
        <p:spPr bwMode="auto">
          <a:xfrm>
            <a:off x="4016375" y="3489325"/>
            <a:ext cx="146050" cy="80963"/>
          </a:xfrm>
          <a:custGeom>
            <a:avLst/>
            <a:gdLst/>
            <a:ahLst/>
            <a:cxnLst>
              <a:cxn ang="0">
                <a:pos x="12" y="41"/>
              </a:cxn>
              <a:cxn ang="0">
                <a:pos x="24" y="41"/>
              </a:cxn>
              <a:cxn ang="0">
                <a:pos x="24" y="51"/>
              </a:cxn>
              <a:cxn ang="0">
                <a:pos x="44" y="51"/>
              </a:cxn>
              <a:cxn ang="0">
                <a:pos x="44" y="41"/>
              </a:cxn>
              <a:cxn ang="0">
                <a:pos x="66" y="41"/>
              </a:cxn>
              <a:cxn ang="0">
                <a:pos x="76" y="41"/>
              </a:cxn>
              <a:cxn ang="0">
                <a:pos x="82" y="39"/>
              </a:cxn>
              <a:cxn ang="0">
                <a:pos x="86" y="37"/>
              </a:cxn>
              <a:cxn ang="0">
                <a:pos x="90" y="33"/>
              </a:cxn>
              <a:cxn ang="0">
                <a:pos x="92" y="27"/>
              </a:cxn>
              <a:cxn ang="0">
                <a:pos x="92" y="19"/>
              </a:cxn>
              <a:cxn ang="0">
                <a:pos x="90" y="0"/>
              </a:cxn>
              <a:cxn ang="0">
                <a:pos x="72" y="3"/>
              </a:cxn>
              <a:cxn ang="0">
                <a:pos x="74" y="11"/>
              </a:cxn>
              <a:cxn ang="0">
                <a:pos x="74" y="13"/>
              </a:cxn>
              <a:cxn ang="0">
                <a:pos x="72" y="15"/>
              </a:cxn>
              <a:cxn ang="0">
                <a:pos x="66" y="15"/>
              </a:cxn>
              <a:cxn ang="0">
                <a:pos x="44" y="15"/>
              </a:cxn>
              <a:cxn ang="0">
                <a:pos x="44" y="0"/>
              </a:cxn>
              <a:cxn ang="0">
                <a:pos x="24" y="0"/>
              </a:cxn>
              <a:cxn ang="0">
                <a:pos x="24" y="15"/>
              </a:cxn>
              <a:cxn ang="0">
                <a:pos x="0" y="15"/>
              </a:cxn>
              <a:cxn ang="0">
                <a:pos x="10" y="41"/>
              </a:cxn>
              <a:cxn ang="0">
                <a:pos x="12" y="41"/>
              </a:cxn>
            </a:cxnLst>
            <a:rect l="0" t="0" r="r" b="b"/>
            <a:pathLst>
              <a:path w="92" h="51">
                <a:moveTo>
                  <a:pt x="12" y="41"/>
                </a:moveTo>
                <a:lnTo>
                  <a:pt x="24" y="41"/>
                </a:lnTo>
                <a:lnTo>
                  <a:pt x="24" y="51"/>
                </a:lnTo>
                <a:lnTo>
                  <a:pt x="44" y="51"/>
                </a:lnTo>
                <a:lnTo>
                  <a:pt x="44" y="41"/>
                </a:lnTo>
                <a:lnTo>
                  <a:pt x="66" y="41"/>
                </a:lnTo>
                <a:lnTo>
                  <a:pt x="76" y="41"/>
                </a:lnTo>
                <a:lnTo>
                  <a:pt x="82" y="39"/>
                </a:lnTo>
                <a:lnTo>
                  <a:pt x="86" y="37"/>
                </a:lnTo>
                <a:lnTo>
                  <a:pt x="90" y="33"/>
                </a:lnTo>
                <a:lnTo>
                  <a:pt x="92" y="27"/>
                </a:lnTo>
                <a:lnTo>
                  <a:pt x="92" y="19"/>
                </a:lnTo>
                <a:lnTo>
                  <a:pt x="90" y="0"/>
                </a:lnTo>
                <a:lnTo>
                  <a:pt x="72" y="3"/>
                </a:lnTo>
                <a:lnTo>
                  <a:pt x="74" y="11"/>
                </a:lnTo>
                <a:lnTo>
                  <a:pt x="74" y="13"/>
                </a:lnTo>
                <a:lnTo>
                  <a:pt x="72" y="15"/>
                </a:lnTo>
                <a:lnTo>
                  <a:pt x="66" y="15"/>
                </a:lnTo>
                <a:lnTo>
                  <a:pt x="44" y="15"/>
                </a:lnTo>
                <a:lnTo>
                  <a:pt x="44" y="0"/>
                </a:lnTo>
                <a:lnTo>
                  <a:pt x="24" y="0"/>
                </a:lnTo>
                <a:lnTo>
                  <a:pt x="24" y="15"/>
                </a:lnTo>
                <a:lnTo>
                  <a:pt x="0" y="15"/>
                </a:lnTo>
                <a:lnTo>
                  <a:pt x="10" y="41"/>
                </a:lnTo>
                <a:lnTo>
                  <a:pt x="12" y="41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5" name="Freeform 115"/>
          <p:cNvSpPr>
            <a:spLocks/>
          </p:cNvSpPr>
          <p:nvPr/>
        </p:nvSpPr>
        <p:spPr bwMode="auto">
          <a:xfrm>
            <a:off x="4054475" y="3352800"/>
            <a:ext cx="107950" cy="12382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8" y="10"/>
              </a:cxn>
              <a:cxn ang="0">
                <a:pos x="4" y="18"/>
              </a:cxn>
              <a:cxn ang="0">
                <a:pos x="0" y="28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8" y="68"/>
              </a:cxn>
              <a:cxn ang="0">
                <a:pos x="14" y="72"/>
              </a:cxn>
              <a:cxn ang="0">
                <a:pos x="20" y="76"/>
              </a:cxn>
              <a:cxn ang="0">
                <a:pos x="26" y="76"/>
              </a:cxn>
              <a:cxn ang="0">
                <a:pos x="34" y="78"/>
              </a:cxn>
              <a:cxn ang="0">
                <a:pos x="44" y="76"/>
              </a:cxn>
              <a:cxn ang="0">
                <a:pos x="52" y="72"/>
              </a:cxn>
              <a:cxn ang="0">
                <a:pos x="60" y="66"/>
              </a:cxn>
              <a:cxn ang="0">
                <a:pos x="64" y="60"/>
              </a:cxn>
              <a:cxn ang="0">
                <a:pos x="68" y="52"/>
              </a:cxn>
              <a:cxn ang="0">
                <a:pos x="68" y="40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8"/>
              </a:cxn>
              <a:cxn ang="0">
                <a:pos x="52" y="32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2"/>
              </a:cxn>
              <a:cxn ang="0">
                <a:pos x="22" y="50"/>
              </a:cxn>
              <a:cxn ang="0">
                <a:pos x="18" y="48"/>
              </a:cxn>
              <a:cxn ang="0">
                <a:pos x="16" y="44"/>
              </a:cxn>
              <a:cxn ang="0">
                <a:pos x="14" y="38"/>
              </a:cxn>
              <a:cxn ang="0">
                <a:pos x="14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2"/>
              </a:cxn>
              <a:cxn ang="0">
                <a:pos x="38" y="0"/>
              </a:cxn>
            </a:cxnLst>
            <a:rect l="0" t="0" r="r" b="b"/>
            <a:pathLst>
              <a:path w="68" h="78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8" y="10"/>
                </a:lnTo>
                <a:lnTo>
                  <a:pt x="4" y="18"/>
                </a:lnTo>
                <a:lnTo>
                  <a:pt x="0" y="28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8" y="68"/>
                </a:lnTo>
                <a:lnTo>
                  <a:pt x="14" y="72"/>
                </a:lnTo>
                <a:lnTo>
                  <a:pt x="20" y="76"/>
                </a:lnTo>
                <a:lnTo>
                  <a:pt x="26" y="76"/>
                </a:lnTo>
                <a:lnTo>
                  <a:pt x="34" y="78"/>
                </a:lnTo>
                <a:lnTo>
                  <a:pt x="44" y="76"/>
                </a:lnTo>
                <a:lnTo>
                  <a:pt x="52" y="72"/>
                </a:lnTo>
                <a:lnTo>
                  <a:pt x="60" y="66"/>
                </a:lnTo>
                <a:lnTo>
                  <a:pt x="64" y="60"/>
                </a:lnTo>
                <a:lnTo>
                  <a:pt x="68" y="52"/>
                </a:lnTo>
                <a:lnTo>
                  <a:pt x="68" y="40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8"/>
                </a:lnTo>
                <a:lnTo>
                  <a:pt x="52" y="32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2"/>
                </a:lnTo>
                <a:lnTo>
                  <a:pt x="22" y="50"/>
                </a:lnTo>
                <a:lnTo>
                  <a:pt x="18" y="48"/>
                </a:lnTo>
                <a:lnTo>
                  <a:pt x="16" y="44"/>
                </a:lnTo>
                <a:lnTo>
                  <a:pt x="14" y="38"/>
                </a:lnTo>
                <a:lnTo>
                  <a:pt x="14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2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6" name="Freeform 116"/>
          <p:cNvSpPr>
            <a:spLocks/>
          </p:cNvSpPr>
          <p:nvPr/>
        </p:nvSpPr>
        <p:spPr bwMode="auto">
          <a:xfrm>
            <a:off x="4054475" y="3222625"/>
            <a:ext cx="104775" cy="111125"/>
          </a:xfrm>
          <a:custGeom>
            <a:avLst/>
            <a:gdLst/>
            <a:ahLst/>
            <a:cxnLst>
              <a:cxn ang="0">
                <a:pos x="66" y="70"/>
              </a:cxn>
              <a:cxn ang="0">
                <a:pos x="66" y="46"/>
              </a:cxn>
              <a:cxn ang="0">
                <a:pos x="36" y="46"/>
              </a:cxn>
              <a:cxn ang="0">
                <a:pos x="28" y="44"/>
              </a:cxn>
              <a:cxn ang="0">
                <a:pos x="22" y="42"/>
              </a:cxn>
              <a:cxn ang="0">
                <a:pos x="20" y="40"/>
              </a:cxn>
              <a:cxn ang="0">
                <a:pos x="18" y="36"/>
              </a:cxn>
              <a:cxn ang="0">
                <a:pos x="20" y="32"/>
              </a:cxn>
              <a:cxn ang="0">
                <a:pos x="22" y="28"/>
              </a:cxn>
              <a:cxn ang="0">
                <a:pos x="26" y="26"/>
              </a:cxn>
              <a:cxn ang="0">
                <a:pos x="30" y="26"/>
              </a:cxn>
              <a:cxn ang="0">
                <a:pos x="66" y="26"/>
              </a:cxn>
              <a:cxn ang="0">
                <a:pos x="66" y="0"/>
              </a:cxn>
              <a:cxn ang="0">
                <a:pos x="24" y="0"/>
              </a:cxn>
              <a:cxn ang="0">
                <a:pos x="14" y="2"/>
              </a:cxn>
              <a:cxn ang="0">
                <a:pos x="6" y="6"/>
              </a:cxn>
              <a:cxn ang="0">
                <a:pos x="0" y="14"/>
              </a:cxn>
              <a:cxn ang="0">
                <a:pos x="0" y="24"/>
              </a:cxn>
              <a:cxn ang="0">
                <a:pos x="0" y="30"/>
              </a:cxn>
              <a:cxn ang="0">
                <a:pos x="2" y="36"/>
              </a:cxn>
              <a:cxn ang="0">
                <a:pos x="6" y="42"/>
              </a:cxn>
              <a:cxn ang="0">
                <a:pos x="12" y="48"/>
              </a:cxn>
              <a:cxn ang="0">
                <a:pos x="0" y="48"/>
              </a:cxn>
              <a:cxn ang="0">
                <a:pos x="0" y="70"/>
              </a:cxn>
              <a:cxn ang="0">
                <a:pos x="64" y="70"/>
              </a:cxn>
              <a:cxn ang="0">
                <a:pos x="66" y="70"/>
              </a:cxn>
            </a:cxnLst>
            <a:rect l="0" t="0" r="r" b="b"/>
            <a:pathLst>
              <a:path w="66" h="70">
                <a:moveTo>
                  <a:pt x="66" y="70"/>
                </a:moveTo>
                <a:lnTo>
                  <a:pt x="66" y="46"/>
                </a:lnTo>
                <a:lnTo>
                  <a:pt x="36" y="46"/>
                </a:lnTo>
                <a:lnTo>
                  <a:pt x="28" y="44"/>
                </a:lnTo>
                <a:lnTo>
                  <a:pt x="22" y="42"/>
                </a:lnTo>
                <a:lnTo>
                  <a:pt x="20" y="40"/>
                </a:lnTo>
                <a:lnTo>
                  <a:pt x="18" y="36"/>
                </a:lnTo>
                <a:lnTo>
                  <a:pt x="20" y="32"/>
                </a:lnTo>
                <a:lnTo>
                  <a:pt x="22" y="28"/>
                </a:lnTo>
                <a:lnTo>
                  <a:pt x="26" y="26"/>
                </a:lnTo>
                <a:lnTo>
                  <a:pt x="30" y="26"/>
                </a:lnTo>
                <a:lnTo>
                  <a:pt x="66" y="26"/>
                </a:lnTo>
                <a:lnTo>
                  <a:pt x="66" y="0"/>
                </a:lnTo>
                <a:lnTo>
                  <a:pt x="24" y="0"/>
                </a:lnTo>
                <a:lnTo>
                  <a:pt x="14" y="2"/>
                </a:lnTo>
                <a:lnTo>
                  <a:pt x="6" y="6"/>
                </a:lnTo>
                <a:lnTo>
                  <a:pt x="0" y="14"/>
                </a:lnTo>
                <a:lnTo>
                  <a:pt x="0" y="24"/>
                </a:lnTo>
                <a:lnTo>
                  <a:pt x="0" y="30"/>
                </a:lnTo>
                <a:lnTo>
                  <a:pt x="2" y="36"/>
                </a:lnTo>
                <a:lnTo>
                  <a:pt x="6" y="42"/>
                </a:lnTo>
                <a:lnTo>
                  <a:pt x="12" y="48"/>
                </a:lnTo>
                <a:lnTo>
                  <a:pt x="0" y="48"/>
                </a:lnTo>
                <a:lnTo>
                  <a:pt x="0" y="70"/>
                </a:lnTo>
                <a:lnTo>
                  <a:pt x="64" y="70"/>
                </a:lnTo>
                <a:lnTo>
                  <a:pt x="66" y="7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7" name="Freeform 117"/>
          <p:cNvSpPr>
            <a:spLocks/>
          </p:cNvSpPr>
          <p:nvPr/>
        </p:nvSpPr>
        <p:spPr bwMode="auto">
          <a:xfrm>
            <a:off x="4016375" y="3127375"/>
            <a:ext cx="146050" cy="79375"/>
          </a:xfrm>
          <a:custGeom>
            <a:avLst/>
            <a:gdLst/>
            <a:ahLst/>
            <a:cxnLst>
              <a:cxn ang="0">
                <a:pos x="12" y="40"/>
              </a:cxn>
              <a:cxn ang="0">
                <a:pos x="24" y="40"/>
              </a:cxn>
              <a:cxn ang="0">
                <a:pos x="24" y="50"/>
              </a:cxn>
              <a:cxn ang="0">
                <a:pos x="44" y="50"/>
              </a:cxn>
              <a:cxn ang="0">
                <a:pos x="44" y="40"/>
              </a:cxn>
              <a:cxn ang="0">
                <a:pos x="66" y="40"/>
              </a:cxn>
              <a:cxn ang="0">
                <a:pos x="76" y="40"/>
              </a:cxn>
              <a:cxn ang="0">
                <a:pos x="82" y="38"/>
              </a:cxn>
              <a:cxn ang="0">
                <a:pos x="86" y="36"/>
              </a:cxn>
              <a:cxn ang="0">
                <a:pos x="90" y="32"/>
              </a:cxn>
              <a:cxn ang="0">
                <a:pos x="92" y="26"/>
              </a:cxn>
              <a:cxn ang="0">
                <a:pos x="92" y="18"/>
              </a:cxn>
              <a:cxn ang="0">
                <a:pos x="90" y="0"/>
              </a:cxn>
              <a:cxn ang="0">
                <a:pos x="72" y="2"/>
              </a:cxn>
              <a:cxn ang="0">
                <a:pos x="74" y="10"/>
              </a:cxn>
              <a:cxn ang="0">
                <a:pos x="74" y="12"/>
              </a:cxn>
              <a:cxn ang="0">
                <a:pos x="72" y="14"/>
              </a:cxn>
              <a:cxn ang="0">
                <a:pos x="66" y="14"/>
              </a:cxn>
              <a:cxn ang="0">
                <a:pos x="44" y="14"/>
              </a:cxn>
              <a:cxn ang="0">
                <a:pos x="44" y="0"/>
              </a:cxn>
              <a:cxn ang="0">
                <a:pos x="24" y="0"/>
              </a:cxn>
              <a:cxn ang="0">
                <a:pos x="24" y="14"/>
              </a:cxn>
              <a:cxn ang="0">
                <a:pos x="0" y="14"/>
              </a:cxn>
              <a:cxn ang="0">
                <a:pos x="10" y="40"/>
              </a:cxn>
              <a:cxn ang="0">
                <a:pos x="12" y="40"/>
              </a:cxn>
            </a:cxnLst>
            <a:rect l="0" t="0" r="r" b="b"/>
            <a:pathLst>
              <a:path w="92" h="50">
                <a:moveTo>
                  <a:pt x="12" y="40"/>
                </a:moveTo>
                <a:lnTo>
                  <a:pt x="24" y="40"/>
                </a:lnTo>
                <a:lnTo>
                  <a:pt x="24" y="50"/>
                </a:lnTo>
                <a:lnTo>
                  <a:pt x="44" y="50"/>
                </a:lnTo>
                <a:lnTo>
                  <a:pt x="44" y="40"/>
                </a:lnTo>
                <a:lnTo>
                  <a:pt x="66" y="40"/>
                </a:lnTo>
                <a:lnTo>
                  <a:pt x="76" y="40"/>
                </a:lnTo>
                <a:lnTo>
                  <a:pt x="82" y="38"/>
                </a:lnTo>
                <a:lnTo>
                  <a:pt x="86" y="36"/>
                </a:lnTo>
                <a:lnTo>
                  <a:pt x="90" y="32"/>
                </a:lnTo>
                <a:lnTo>
                  <a:pt x="92" y="26"/>
                </a:lnTo>
                <a:lnTo>
                  <a:pt x="92" y="18"/>
                </a:lnTo>
                <a:lnTo>
                  <a:pt x="90" y="0"/>
                </a:lnTo>
                <a:lnTo>
                  <a:pt x="72" y="2"/>
                </a:lnTo>
                <a:lnTo>
                  <a:pt x="74" y="10"/>
                </a:lnTo>
                <a:lnTo>
                  <a:pt x="74" y="12"/>
                </a:lnTo>
                <a:lnTo>
                  <a:pt x="72" y="14"/>
                </a:lnTo>
                <a:lnTo>
                  <a:pt x="66" y="14"/>
                </a:lnTo>
                <a:lnTo>
                  <a:pt x="44" y="14"/>
                </a:lnTo>
                <a:lnTo>
                  <a:pt x="44" y="0"/>
                </a:lnTo>
                <a:lnTo>
                  <a:pt x="24" y="0"/>
                </a:lnTo>
                <a:lnTo>
                  <a:pt x="24" y="14"/>
                </a:lnTo>
                <a:lnTo>
                  <a:pt x="0" y="14"/>
                </a:lnTo>
                <a:lnTo>
                  <a:pt x="10" y="40"/>
                </a:lnTo>
                <a:lnTo>
                  <a:pt x="1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8" name="Freeform 118"/>
          <p:cNvSpPr>
            <a:spLocks/>
          </p:cNvSpPr>
          <p:nvPr/>
        </p:nvSpPr>
        <p:spPr bwMode="auto">
          <a:xfrm>
            <a:off x="4016375" y="3067050"/>
            <a:ext cx="142875" cy="41275"/>
          </a:xfrm>
          <a:custGeom>
            <a:avLst/>
            <a:gdLst/>
            <a:ahLst/>
            <a:cxnLst>
              <a:cxn ang="0">
                <a:pos x="16" y="26"/>
              </a:cxn>
              <a:cxn ang="0">
                <a:pos x="16" y="0"/>
              </a:cxn>
              <a:cxn ang="0">
                <a:pos x="0" y="0"/>
              </a:cxn>
              <a:cxn ang="0">
                <a:pos x="0" y="26"/>
              </a:cxn>
              <a:cxn ang="0">
                <a:pos x="14" y="26"/>
              </a:cxn>
              <a:cxn ang="0">
                <a:pos x="16" y="26"/>
              </a:cxn>
              <a:cxn ang="0">
                <a:pos x="90" y="26"/>
              </a:cxn>
              <a:cxn ang="0">
                <a:pos x="90" y="0"/>
              </a:cxn>
              <a:cxn ang="0">
                <a:pos x="24" y="0"/>
              </a:cxn>
              <a:cxn ang="0">
                <a:pos x="24" y="26"/>
              </a:cxn>
              <a:cxn ang="0">
                <a:pos x="90" y="26"/>
              </a:cxn>
              <a:cxn ang="0">
                <a:pos x="16" y="26"/>
              </a:cxn>
            </a:cxnLst>
            <a:rect l="0" t="0" r="r" b="b"/>
            <a:pathLst>
              <a:path w="90" h="26">
                <a:moveTo>
                  <a:pt x="16" y="26"/>
                </a:moveTo>
                <a:lnTo>
                  <a:pt x="16" y="0"/>
                </a:lnTo>
                <a:lnTo>
                  <a:pt x="0" y="0"/>
                </a:lnTo>
                <a:lnTo>
                  <a:pt x="0" y="26"/>
                </a:lnTo>
                <a:lnTo>
                  <a:pt x="14" y="26"/>
                </a:lnTo>
                <a:lnTo>
                  <a:pt x="16" y="26"/>
                </a:lnTo>
                <a:lnTo>
                  <a:pt x="90" y="26"/>
                </a:lnTo>
                <a:lnTo>
                  <a:pt x="90" y="0"/>
                </a:lnTo>
                <a:lnTo>
                  <a:pt x="24" y="0"/>
                </a:lnTo>
                <a:lnTo>
                  <a:pt x="24" y="26"/>
                </a:lnTo>
                <a:lnTo>
                  <a:pt x="90" y="26"/>
                </a:lnTo>
                <a:lnTo>
                  <a:pt x="16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9" name="Freeform 119"/>
          <p:cNvSpPr>
            <a:spLocks/>
          </p:cNvSpPr>
          <p:nvPr/>
        </p:nvSpPr>
        <p:spPr bwMode="auto">
          <a:xfrm>
            <a:off x="4054475" y="2924175"/>
            <a:ext cx="107950" cy="123825"/>
          </a:xfrm>
          <a:custGeom>
            <a:avLst/>
            <a:gdLst/>
            <a:ahLst/>
            <a:cxnLst>
              <a:cxn ang="0">
                <a:pos x="16" y="48"/>
              </a:cxn>
              <a:cxn ang="0">
                <a:pos x="14" y="44"/>
              </a:cxn>
              <a:cxn ang="0">
                <a:pos x="14" y="38"/>
              </a:cxn>
              <a:cxn ang="0">
                <a:pos x="14" y="34"/>
              </a:cxn>
              <a:cxn ang="0">
                <a:pos x="16" y="30"/>
              </a:cxn>
              <a:cxn ang="0">
                <a:pos x="18" y="30"/>
              </a:cxn>
              <a:cxn ang="0">
                <a:pos x="22" y="28"/>
              </a:cxn>
              <a:cxn ang="0">
                <a:pos x="26" y="38"/>
              </a:cxn>
              <a:cxn ang="0">
                <a:pos x="30" y="56"/>
              </a:cxn>
              <a:cxn ang="0">
                <a:pos x="32" y="66"/>
              </a:cxn>
              <a:cxn ang="0">
                <a:pos x="36" y="72"/>
              </a:cxn>
              <a:cxn ang="0">
                <a:pos x="42" y="76"/>
              </a:cxn>
              <a:cxn ang="0">
                <a:pos x="50" y="78"/>
              </a:cxn>
              <a:cxn ang="0">
                <a:pos x="56" y="76"/>
              </a:cxn>
              <a:cxn ang="0">
                <a:pos x="62" y="72"/>
              </a:cxn>
              <a:cxn ang="0">
                <a:pos x="68" y="64"/>
              </a:cxn>
              <a:cxn ang="0">
                <a:pos x="68" y="54"/>
              </a:cxn>
              <a:cxn ang="0">
                <a:pos x="68" y="44"/>
              </a:cxn>
              <a:cxn ang="0">
                <a:pos x="66" y="38"/>
              </a:cxn>
              <a:cxn ang="0">
                <a:pos x="58" y="28"/>
              </a:cxn>
              <a:cxn ang="0">
                <a:pos x="64" y="26"/>
              </a:cxn>
              <a:cxn ang="0">
                <a:pos x="66" y="24"/>
              </a:cxn>
              <a:cxn ang="0">
                <a:pos x="66" y="0"/>
              </a:cxn>
              <a:cxn ang="0">
                <a:pos x="60" y="4"/>
              </a:cxn>
              <a:cxn ang="0">
                <a:pos x="52" y="4"/>
              </a:cxn>
              <a:cxn ang="0">
                <a:pos x="24" y="4"/>
              </a:cxn>
              <a:cxn ang="0">
                <a:pos x="14" y="6"/>
              </a:cxn>
              <a:cxn ang="0">
                <a:pos x="10" y="8"/>
              </a:cxn>
              <a:cxn ang="0">
                <a:pos x="6" y="12"/>
              </a:cxn>
              <a:cxn ang="0">
                <a:pos x="2" y="16"/>
              </a:cxn>
              <a:cxn ang="0">
                <a:pos x="0" y="22"/>
              </a:cxn>
              <a:cxn ang="0">
                <a:pos x="0" y="40"/>
              </a:cxn>
              <a:cxn ang="0">
                <a:pos x="0" y="54"/>
              </a:cxn>
              <a:cxn ang="0">
                <a:pos x="4" y="64"/>
              </a:cxn>
              <a:cxn ang="0">
                <a:pos x="10" y="72"/>
              </a:cxn>
              <a:cxn ang="0">
                <a:pos x="20" y="76"/>
              </a:cxn>
              <a:cxn ang="0">
                <a:pos x="22" y="50"/>
              </a:cxn>
              <a:cxn ang="0">
                <a:pos x="18" y="48"/>
              </a:cxn>
              <a:cxn ang="0">
                <a:pos x="16" y="48"/>
              </a:cxn>
              <a:cxn ang="0">
                <a:pos x="40" y="28"/>
              </a:cxn>
              <a:cxn ang="0">
                <a:pos x="48" y="30"/>
              </a:cxn>
              <a:cxn ang="0">
                <a:pos x="52" y="36"/>
              </a:cxn>
              <a:cxn ang="0">
                <a:pos x="54" y="44"/>
              </a:cxn>
              <a:cxn ang="0">
                <a:pos x="54" y="48"/>
              </a:cxn>
              <a:cxn ang="0">
                <a:pos x="52" y="50"/>
              </a:cxn>
              <a:cxn ang="0">
                <a:pos x="48" y="52"/>
              </a:cxn>
              <a:cxn ang="0">
                <a:pos x="42" y="50"/>
              </a:cxn>
              <a:cxn ang="0">
                <a:pos x="38" y="40"/>
              </a:cxn>
              <a:cxn ang="0">
                <a:pos x="36" y="28"/>
              </a:cxn>
              <a:cxn ang="0">
                <a:pos x="40" y="28"/>
              </a:cxn>
              <a:cxn ang="0">
                <a:pos x="16" y="48"/>
              </a:cxn>
            </a:cxnLst>
            <a:rect l="0" t="0" r="r" b="b"/>
            <a:pathLst>
              <a:path w="68" h="78">
                <a:moveTo>
                  <a:pt x="16" y="48"/>
                </a:moveTo>
                <a:lnTo>
                  <a:pt x="14" y="44"/>
                </a:lnTo>
                <a:lnTo>
                  <a:pt x="14" y="38"/>
                </a:lnTo>
                <a:lnTo>
                  <a:pt x="14" y="34"/>
                </a:lnTo>
                <a:lnTo>
                  <a:pt x="16" y="30"/>
                </a:lnTo>
                <a:lnTo>
                  <a:pt x="18" y="30"/>
                </a:lnTo>
                <a:lnTo>
                  <a:pt x="22" y="28"/>
                </a:lnTo>
                <a:lnTo>
                  <a:pt x="26" y="38"/>
                </a:lnTo>
                <a:lnTo>
                  <a:pt x="30" y="56"/>
                </a:lnTo>
                <a:lnTo>
                  <a:pt x="32" y="66"/>
                </a:lnTo>
                <a:lnTo>
                  <a:pt x="36" y="72"/>
                </a:lnTo>
                <a:lnTo>
                  <a:pt x="42" y="76"/>
                </a:lnTo>
                <a:lnTo>
                  <a:pt x="50" y="78"/>
                </a:lnTo>
                <a:lnTo>
                  <a:pt x="56" y="76"/>
                </a:lnTo>
                <a:lnTo>
                  <a:pt x="62" y="72"/>
                </a:lnTo>
                <a:lnTo>
                  <a:pt x="68" y="64"/>
                </a:lnTo>
                <a:lnTo>
                  <a:pt x="68" y="54"/>
                </a:lnTo>
                <a:lnTo>
                  <a:pt x="68" y="44"/>
                </a:lnTo>
                <a:lnTo>
                  <a:pt x="66" y="38"/>
                </a:lnTo>
                <a:lnTo>
                  <a:pt x="58" y="28"/>
                </a:lnTo>
                <a:lnTo>
                  <a:pt x="64" y="26"/>
                </a:lnTo>
                <a:lnTo>
                  <a:pt x="66" y="24"/>
                </a:lnTo>
                <a:lnTo>
                  <a:pt x="66" y="0"/>
                </a:lnTo>
                <a:lnTo>
                  <a:pt x="60" y="4"/>
                </a:lnTo>
                <a:lnTo>
                  <a:pt x="52" y="4"/>
                </a:lnTo>
                <a:lnTo>
                  <a:pt x="24" y="4"/>
                </a:lnTo>
                <a:lnTo>
                  <a:pt x="14" y="6"/>
                </a:lnTo>
                <a:lnTo>
                  <a:pt x="10" y="8"/>
                </a:lnTo>
                <a:lnTo>
                  <a:pt x="6" y="12"/>
                </a:lnTo>
                <a:lnTo>
                  <a:pt x="2" y="16"/>
                </a:lnTo>
                <a:lnTo>
                  <a:pt x="0" y="22"/>
                </a:lnTo>
                <a:lnTo>
                  <a:pt x="0" y="40"/>
                </a:lnTo>
                <a:lnTo>
                  <a:pt x="0" y="54"/>
                </a:lnTo>
                <a:lnTo>
                  <a:pt x="4" y="64"/>
                </a:lnTo>
                <a:lnTo>
                  <a:pt x="10" y="72"/>
                </a:lnTo>
                <a:lnTo>
                  <a:pt x="20" y="76"/>
                </a:lnTo>
                <a:lnTo>
                  <a:pt x="22" y="50"/>
                </a:lnTo>
                <a:lnTo>
                  <a:pt x="18" y="48"/>
                </a:lnTo>
                <a:lnTo>
                  <a:pt x="16" y="48"/>
                </a:lnTo>
                <a:lnTo>
                  <a:pt x="40" y="28"/>
                </a:lnTo>
                <a:lnTo>
                  <a:pt x="48" y="30"/>
                </a:lnTo>
                <a:lnTo>
                  <a:pt x="52" y="36"/>
                </a:lnTo>
                <a:lnTo>
                  <a:pt x="54" y="44"/>
                </a:lnTo>
                <a:lnTo>
                  <a:pt x="54" y="48"/>
                </a:lnTo>
                <a:lnTo>
                  <a:pt x="52" y="50"/>
                </a:lnTo>
                <a:lnTo>
                  <a:pt x="48" y="52"/>
                </a:lnTo>
                <a:lnTo>
                  <a:pt x="42" y="50"/>
                </a:lnTo>
                <a:lnTo>
                  <a:pt x="38" y="40"/>
                </a:lnTo>
                <a:lnTo>
                  <a:pt x="36" y="28"/>
                </a:lnTo>
                <a:lnTo>
                  <a:pt x="40" y="28"/>
                </a:lnTo>
                <a:lnTo>
                  <a:pt x="16" y="4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0" name="Freeform 120"/>
          <p:cNvSpPr>
            <a:spLocks/>
          </p:cNvSpPr>
          <p:nvPr/>
        </p:nvSpPr>
        <p:spPr bwMode="auto">
          <a:xfrm>
            <a:off x="4016375" y="2863850"/>
            <a:ext cx="142875" cy="41275"/>
          </a:xfrm>
          <a:custGeom>
            <a:avLst/>
            <a:gdLst/>
            <a:ahLst/>
            <a:cxnLst>
              <a:cxn ang="0">
                <a:pos x="90" y="26"/>
              </a:cxn>
              <a:cxn ang="0">
                <a:pos x="90" y="0"/>
              </a:cxn>
              <a:cxn ang="0">
                <a:pos x="0" y="0"/>
              </a:cxn>
              <a:cxn ang="0">
                <a:pos x="0" y="26"/>
              </a:cxn>
              <a:cxn ang="0">
                <a:pos x="88" y="26"/>
              </a:cxn>
              <a:cxn ang="0">
                <a:pos x="90" y="26"/>
              </a:cxn>
            </a:cxnLst>
            <a:rect l="0" t="0" r="r" b="b"/>
            <a:pathLst>
              <a:path w="90" h="26">
                <a:moveTo>
                  <a:pt x="90" y="26"/>
                </a:moveTo>
                <a:lnTo>
                  <a:pt x="90" y="0"/>
                </a:lnTo>
                <a:lnTo>
                  <a:pt x="0" y="0"/>
                </a:lnTo>
                <a:lnTo>
                  <a:pt x="0" y="26"/>
                </a:lnTo>
                <a:lnTo>
                  <a:pt x="88" y="26"/>
                </a:lnTo>
                <a:lnTo>
                  <a:pt x="90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1" name="Freeform 121"/>
          <p:cNvSpPr>
            <a:spLocks/>
          </p:cNvSpPr>
          <p:nvPr/>
        </p:nvSpPr>
        <p:spPr bwMode="auto">
          <a:xfrm>
            <a:off x="4013200" y="2711450"/>
            <a:ext cx="190500" cy="60325"/>
          </a:xfrm>
          <a:custGeom>
            <a:avLst/>
            <a:gdLst/>
            <a:ahLst/>
            <a:cxnLst>
              <a:cxn ang="0">
                <a:pos x="30" y="34"/>
              </a:cxn>
              <a:cxn ang="0">
                <a:pos x="44" y="36"/>
              </a:cxn>
              <a:cxn ang="0">
                <a:pos x="60" y="38"/>
              </a:cxn>
              <a:cxn ang="0">
                <a:pos x="74" y="36"/>
              </a:cxn>
              <a:cxn ang="0">
                <a:pos x="88" y="34"/>
              </a:cxn>
              <a:cxn ang="0">
                <a:pos x="104" y="26"/>
              </a:cxn>
              <a:cxn ang="0">
                <a:pos x="120" y="16"/>
              </a:cxn>
              <a:cxn ang="0">
                <a:pos x="120" y="0"/>
              </a:cxn>
              <a:cxn ang="0">
                <a:pos x="104" y="6"/>
              </a:cxn>
              <a:cxn ang="0">
                <a:pos x="90" y="12"/>
              </a:cxn>
              <a:cxn ang="0">
                <a:pos x="76" y="14"/>
              </a:cxn>
              <a:cxn ang="0">
                <a:pos x="62" y="16"/>
              </a:cxn>
              <a:cxn ang="0">
                <a:pos x="46" y="14"/>
              </a:cxn>
              <a:cxn ang="0">
                <a:pos x="34" y="12"/>
              </a:cxn>
              <a:cxn ang="0">
                <a:pos x="18" y="8"/>
              </a:cxn>
              <a:cxn ang="0">
                <a:pos x="0" y="0"/>
              </a:cxn>
              <a:cxn ang="0">
                <a:pos x="0" y="16"/>
              </a:cxn>
              <a:cxn ang="0">
                <a:pos x="14" y="26"/>
              </a:cxn>
              <a:cxn ang="0">
                <a:pos x="28" y="34"/>
              </a:cxn>
              <a:cxn ang="0">
                <a:pos x="30" y="34"/>
              </a:cxn>
            </a:cxnLst>
            <a:rect l="0" t="0" r="r" b="b"/>
            <a:pathLst>
              <a:path w="120" h="38">
                <a:moveTo>
                  <a:pt x="30" y="34"/>
                </a:moveTo>
                <a:lnTo>
                  <a:pt x="44" y="36"/>
                </a:lnTo>
                <a:lnTo>
                  <a:pt x="60" y="38"/>
                </a:lnTo>
                <a:lnTo>
                  <a:pt x="74" y="36"/>
                </a:lnTo>
                <a:lnTo>
                  <a:pt x="88" y="34"/>
                </a:lnTo>
                <a:lnTo>
                  <a:pt x="104" y="26"/>
                </a:lnTo>
                <a:lnTo>
                  <a:pt x="120" y="16"/>
                </a:lnTo>
                <a:lnTo>
                  <a:pt x="120" y="0"/>
                </a:lnTo>
                <a:lnTo>
                  <a:pt x="104" y="6"/>
                </a:lnTo>
                <a:lnTo>
                  <a:pt x="90" y="12"/>
                </a:lnTo>
                <a:lnTo>
                  <a:pt x="76" y="14"/>
                </a:lnTo>
                <a:lnTo>
                  <a:pt x="62" y="16"/>
                </a:lnTo>
                <a:lnTo>
                  <a:pt x="46" y="14"/>
                </a:lnTo>
                <a:lnTo>
                  <a:pt x="34" y="12"/>
                </a:lnTo>
                <a:lnTo>
                  <a:pt x="18" y="8"/>
                </a:lnTo>
                <a:lnTo>
                  <a:pt x="0" y="0"/>
                </a:lnTo>
                <a:lnTo>
                  <a:pt x="0" y="16"/>
                </a:lnTo>
                <a:lnTo>
                  <a:pt x="14" y="26"/>
                </a:lnTo>
                <a:lnTo>
                  <a:pt x="28" y="34"/>
                </a:lnTo>
                <a:lnTo>
                  <a:pt x="30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2" name="Freeform 122"/>
          <p:cNvSpPr>
            <a:spLocks/>
          </p:cNvSpPr>
          <p:nvPr/>
        </p:nvSpPr>
        <p:spPr bwMode="auto">
          <a:xfrm>
            <a:off x="4054475" y="2578100"/>
            <a:ext cx="104775" cy="127000"/>
          </a:xfrm>
          <a:custGeom>
            <a:avLst/>
            <a:gdLst/>
            <a:ahLst/>
            <a:cxnLst>
              <a:cxn ang="0">
                <a:pos x="66" y="52"/>
              </a:cxn>
              <a:cxn ang="0">
                <a:pos x="66" y="30"/>
              </a:cxn>
              <a:cxn ang="0">
                <a:pos x="0" y="0"/>
              </a:cxn>
              <a:cxn ang="0">
                <a:pos x="0" y="26"/>
              </a:cxn>
              <a:cxn ang="0">
                <a:pos x="42" y="40"/>
              </a:cxn>
              <a:cxn ang="0">
                <a:pos x="0" y="52"/>
              </a:cxn>
              <a:cxn ang="0">
                <a:pos x="0" y="80"/>
              </a:cxn>
              <a:cxn ang="0">
                <a:pos x="64" y="52"/>
              </a:cxn>
              <a:cxn ang="0">
                <a:pos x="66" y="52"/>
              </a:cxn>
            </a:cxnLst>
            <a:rect l="0" t="0" r="r" b="b"/>
            <a:pathLst>
              <a:path w="66" h="80">
                <a:moveTo>
                  <a:pt x="66" y="52"/>
                </a:moveTo>
                <a:lnTo>
                  <a:pt x="66" y="30"/>
                </a:lnTo>
                <a:lnTo>
                  <a:pt x="0" y="0"/>
                </a:lnTo>
                <a:lnTo>
                  <a:pt x="0" y="26"/>
                </a:lnTo>
                <a:lnTo>
                  <a:pt x="42" y="40"/>
                </a:lnTo>
                <a:lnTo>
                  <a:pt x="0" y="52"/>
                </a:lnTo>
                <a:lnTo>
                  <a:pt x="0" y="80"/>
                </a:lnTo>
                <a:lnTo>
                  <a:pt x="64" y="52"/>
                </a:lnTo>
                <a:lnTo>
                  <a:pt x="66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3" name="Freeform 123"/>
          <p:cNvSpPr>
            <a:spLocks/>
          </p:cNvSpPr>
          <p:nvPr/>
        </p:nvSpPr>
        <p:spPr bwMode="auto">
          <a:xfrm>
            <a:off x="4054475" y="2451100"/>
            <a:ext cx="107950" cy="120650"/>
          </a:xfrm>
          <a:custGeom>
            <a:avLst/>
            <a:gdLst/>
            <a:ahLst/>
            <a:cxnLst>
              <a:cxn ang="0">
                <a:pos x="60" y="64"/>
              </a:cxn>
              <a:cxn ang="0">
                <a:pos x="64" y="60"/>
              </a:cxn>
              <a:cxn ang="0">
                <a:pos x="66" y="54"/>
              </a:cxn>
              <a:cxn ang="0">
                <a:pos x="68" y="38"/>
              </a:cxn>
              <a:cxn ang="0">
                <a:pos x="68" y="30"/>
              </a:cxn>
              <a:cxn ang="0">
                <a:pos x="66" y="22"/>
              </a:cxn>
              <a:cxn ang="0">
                <a:pos x="62" y="16"/>
              </a:cxn>
              <a:cxn ang="0">
                <a:pos x="58" y="10"/>
              </a:cxn>
              <a:cxn ang="0">
                <a:pos x="54" y="6"/>
              </a:cxn>
              <a:cxn ang="0">
                <a:pos x="48" y="2"/>
              </a:cxn>
              <a:cxn ang="0">
                <a:pos x="40" y="2"/>
              </a:cxn>
              <a:cxn ang="0">
                <a:pos x="34" y="0"/>
              </a:cxn>
              <a:cxn ang="0">
                <a:pos x="22" y="2"/>
              </a:cxn>
              <a:cxn ang="0">
                <a:pos x="10" y="8"/>
              </a:cxn>
              <a:cxn ang="0">
                <a:pos x="6" y="14"/>
              </a:cxn>
              <a:cxn ang="0">
                <a:pos x="2" y="22"/>
              </a:cxn>
              <a:cxn ang="0">
                <a:pos x="0" y="30"/>
              </a:cxn>
              <a:cxn ang="0">
                <a:pos x="0" y="38"/>
              </a:cxn>
              <a:cxn ang="0">
                <a:pos x="0" y="46"/>
              </a:cxn>
              <a:cxn ang="0">
                <a:pos x="2" y="54"/>
              </a:cxn>
              <a:cxn ang="0">
                <a:pos x="4" y="60"/>
              </a:cxn>
              <a:cxn ang="0">
                <a:pos x="8" y="66"/>
              </a:cxn>
              <a:cxn ang="0">
                <a:pos x="14" y="70"/>
              </a:cxn>
              <a:cxn ang="0">
                <a:pos x="20" y="74"/>
              </a:cxn>
              <a:cxn ang="0">
                <a:pos x="26" y="76"/>
              </a:cxn>
              <a:cxn ang="0">
                <a:pos x="34" y="76"/>
              </a:cxn>
              <a:cxn ang="0">
                <a:pos x="42" y="76"/>
              </a:cxn>
              <a:cxn ang="0">
                <a:pos x="48" y="74"/>
              </a:cxn>
              <a:cxn ang="0">
                <a:pos x="54" y="70"/>
              </a:cxn>
              <a:cxn ang="0">
                <a:pos x="58" y="64"/>
              </a:cxn>
              <a:cxn ang="0">
                <a:pos x="60" y="64"/>
              </a:cxn>
              <a:cxn ang="0">
                <a:pos x="20" y="48"/>
              </a:cxn>
              <a:cxn ang="0">
                <a:pos x="18" y="44"/>
              </a:cxn>
              <a:cxn ang="0">
                <a:pos x="16" y="38"/>
              </a:cxn>
              <a:cxn ang="0">
                <a:pos x="18" y="34"/>
              </a:cxn>
              <a:cxn ang="0">
                <a:pos x="20" y="30"/>
              </a:cxn>
              <a:cxn ang="0">
                <a:pos x="26" y="26"/>
              </a:cxn>
              <a:cxn ang="0">
                <a:pos x="34" y="26"/>
              </a:cxn>
              <a:cxn ang="0">
                <a:pos x="42" y="26"/>
              </a:cxn>
              <a:cxn ang="0">
                <a:pos x="48" y="30"/>
              </a:cxn>
              <a:cxn ang="0">
                <a:pos x="50" y="34"/>
              </a:cxn>
              <a:cxn ang="0">
                <a:pos x="52" y="38"/>
              </a:cxn>
              <a:cxn ang="0">
                <a:pos x="50" y="44"/>
              </a:cxn>
              <a:cxn ang="0">
                <a:pos x="46" y="48"/>
              </a:cxn>
              <a:cxn ang="0">
                <a:pos x="42" y="50"/>
              </a:cxn>
              <a:cxn ang="0">
                <a:pos x="34" y="52"/>
              </a:cxn>
              <a:cxn ang="0">
                <a:pos x="26" y="50"/>
              </a:cxn>
              <a:cxn ang="0">
                <a:pos x="20" y="48"/>
              </a:cxn>
              <a:cxn ang="0">
                <a:pos x="60" y="64"/>
              </a:cxn>
            </a:cxnLst>
            <a:rect l="0" t="0" r="r" b="b"/>
            <a:pathLst>
              <a:path w="68" h="76">
                <a:moveTo>
                  <a:pt x="60" y="64"/>
                </a:moveTo>
                <a:lnTo>
                  <a:pt x="64" y="60"/>
                </a:lnTo>
                <a:lnTo>
                  <a:pt x="66" y="54"/>
                </a:lnTo>
                <a:lnTo>
                  <a:pt x="68" y="38"/>
                </a:lnTo>
                <a:lnTo>
                  <a:pt x="68" y="30"/>
                </a:lnTo>
                <a:lnTo>
                  <a:pt x="66" y="22"/>
                </a:lnTo>
                <a:lnTo>
                  <a:pt x="62" y="16"/>
                </a:lnTo>
                <a:lnTo>
                  <a:pt x="58" y="10"/>
                </a:lnTo>
                <a:lnTo>
                  <a:pt x="54" y="6"/>
                </a:lnTo>
                <a:lnTo>
                  <a:pt x="48" y="2"/>
                </a:lnTo>
                <a:lnTo>
                  <a:pt x="40" y="2"/>
                </a:lnTo>
                <a:lnTo>
                  <a:pt x="34" y="0"/>
                </a:lnTo>
                <a:lnTo>
                  <a:pt x="22" y="2"/>
                </a:lnTo>
                <a:lnTo>
                  <a:pt x="10" y="8"/>
                </a:lnTo>
                <a:lnTo>
                  <a:pt x="6" y="14"/>
                </a:lnTo>
                <a:lnTo>
                  <a:pt x="2" y="22"/>
                </a:lnTo>
                <a:lnTo>
                  <a:pt x="0" y="30"/>
                </a:lnTo>
                <a:lnTo>
                  <a:pt x="0" y="38"/>
                </a:lnTo>
                <a:lnTo>
                  <a:pt x="0" y="46"/>
                </a:lnTo>
                <a:lnTo>
                  <a:pt x="2" y="54"/>
                </a:lnTo>
                <a:lnTo>
                  <a:pt x="4" y="60"/>
                </a:lnTo>
                <a:lnTo>
                  <a:pt x="8" y="66"/>
                </a:lnTo>
                <a:lnTo>
                  <a:pt x="14" y="70"/>
                </a:lnTo>
                <a:lnTo>
                  <a:pt x="20" y="74"/>
                </a:lnTo>
                <a:lnTo>
                  <a:pt x="26" y="76"/>
                </a:lnTo>
                <a:lnTo>
                  <a:pt x="34" y="76"/>
                </a:lnTo>
                <a:lnTo>
                  <a:pt x="42" y="76"/>
                </a:lnTo>
                <a:lnTo>
                  <a:pt x="48" y="74"/>
                </a:lnTo>
                <a:lnTo>
                  <a:pt x="54" y="70"/>
                </a:lnTo>
                <a:lnTo>
                  <a:pt x="58" y="64"/>
                </a:lnTo>
                <a:lnTo>
                  <a:pt x="60" y="64"/>
                </a:lnTo>
                <a:lnTo>
                  <a:pt x="20" y="48"/>
                </a:lnTo>
                <a:lnTo>
                  <a:pt x="18" y="44"/>
                </a:lnTo>
                <a:lnTo>
                  <a:pt x="16" y="38"/>
                </a:lnTo>
                <a:lnTo>
                  <a:pt x="18" y="34"/>
                </a:lnTo>
                <a:lnTo>
                  <a:pt x="20" y="30"/>
                </a:lnTo>
                <a:lnTo>
                  <a:pt x="26" y="26"/>
                </a:lnTo>
                <a:lnTo>
                  <a:pt x="34" y="26"/>
                </a:lnTo>
                <a:lnTo>
                  <a:pt x="42" y="26"/>
                </a:lnTo>
                <a:lnTo>
                  <a:pt x="48" y="30"/>
                </a:lnTo>
                <a:lnTo>
                  <a:pt x="50" y="34"/>
                </a:lnTo>
                <a:lnTo>
                  <a:pt x="52" y="38"/>
                </a:lnTo>
                <a:lnTo>
                  <a:pt x="50" y="44"/>
                </a:lnTo>
                <a:lnTo>
                  <a:pt x="46" y="48"/>
                </a:lnTo>
                <a:lnTo>
                  <a:pt x="42" y="50"/>
                </a:lnTo>
                <a:lnTo>
                  <a:pt x="34" y="52"/>
                </a:lnTo>
                <a:lnTo>
                  <a:pt x="26" y="50"/>
                </a:lnTo>
                <a:lnTo>
                  <a:pt x="20" y="48"/>
                </a:lnTo>
                <a:lnTo>
                  <a:pt x="60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4" name="Freeform 124"/>
          <p:cNvSpPr>
            <a:spLocks/>
          </p:cNvSpPr>
          <p:nvPr/>
        </p:nvSpPr>
        <p:spPr bwMode="auto">
          <a:xfrm>
            <a:off x="4016375" y="2390775"/>
            <a:ext cx="142875" cy="41275"/>
          </a:xfrm>
          <a:custGeom>
            <a:avLst/>
            <a:gdLst/>
            <a:ahLst/>
            <a:cxnLst>
              <a:cxn ang="0">
                <a:pos x="90" y="26"/>
              </a:cxn>
              <a:cxn ang="0">
                <a:pos x="90" y="0"/>
              </a:cxn>
              <a:cxn ang="0">
                <a:pos x="0" y="0"/>
              </a:cxn>
              <a:cxn ang="0">
                <a:pos x="0" y="26"/>
              </a:cxn>
              <a:cxn ang="0">
                <a:pos x="88" y="26"/>
              </a:cxn>
              <a:cxn ang="0">
                <a:pos x="90" y="26"/>
              </a:cxn>
            </a:cxnLst>
            <a:rect l="0" t="0" r="r" b="b"/>
            <a:pathLst>
              <a:path w="90" h="26">
                <a:moveTo>
                  <a:pt x="90" y="26"/>
                </a:moveTo>
                <a:lnTo>
                  <a:pt x="90" y="0"/>
                </a:lnTo>
                <a:lnTo>
                  <a:pt x="0" y="0"/>
                </a:lnTo>
                <a:lnTo>
                  <a:pt x="0" y="26"/>
                </a:lnTo>
                <a:lnTo>
                  <a:pt x="88" y="26"/>
                </a:lnTo>
                <a:lnTo>
                  <a:pt x="90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5" name="Freeform 125"/>
          <p:cNvSpPr>
            <a:spLocks/>
          </p:cNvSpPr>
          <p:nvPr/>
        </p:nvSpPr>
        <p:spPr bwMode="auto">
          <a:xfrm>
            <a:off x="4016375" y="2292350"/>
            <a:ext cx="146050" cy="79375"/>
          </a:xfrm>
          <a:custGeom>
            <a:avLst/>
            <a:gdLst/>
            <a:ahLst/>
            <a:cxnLst>
              <a:cxn ang="0">
                <a:pos x="12" y="40"/>
              </a:cxn>
              <a:cxn ang="0">
                <a:pos x="24" y="40"/>
              </a:cxn>
              <a:cxn ang="0">
                <a:pos x="24" y="50"/>
              </a:cxn>
              <a:cxn ang="0">
                <a:pos x="44" y="50"/>
              </a:cxn>
              <a:cxn ang="0">
                <a:pos x="44" y="40"/>
              </a:cxn>
              <a:cxn ang="0">
                <a:pos x="66" y="40"/>
              </a:cxn>
              <a:cxn ang="0">
                <a:pos x="76" y="40"/>
              </a:cxn>
              <a:cxn ang="0">
                <a:pos x="82" y="38"/>
              </a:cxn>
              <a:cxn ang="0">
                <a:pos x="86" y="36"/>
              </a:cxn>
              <a:cxn ang="0">
                <a:pos x="90" y="32"/>
              </a:cxn>
              <a:cxn ang="0">
                <a:pos x="92" y="26"/>
              </a:cxn>
              <a:cxn ang="0">
                <a:pos x="92" y="18"/>
              </a:cxn>
              <a:cxn ang="0">
                <a:pos x="90" y="0"/>
              </a:cxn>
              <a:cxn ang="0">
                <a:pos x="72" y="2"/>
              </a:cxn>
              <a:cxn ang="0">
                <a:pos x="74" y="10"/>
              </a:cxn>
              <a:cxn ang="0">
                <a:pos x="74" y="12"/>
              </a:cxn>
              <a:cxn ang="0">
                <a:pos x="72" y="14"/>
              </a:cxn>
              <a:cxn ang="0">
                <a:pos x="66" y="14"/>
              </a:cxn>
              <a:cxn ang="0">
                <a:pos x="44" y="14"/>
              </a:cxn>
              <a:cxn ang="0">
                <a:pos x="44" y="0"/>
              </a:cxn>
              <a:cxn ang="0">
                <a:pos x="24" y="0"/>
              </a:cxn>
              <a:cxn ang="0">
                <a:pos x="24" y="14"/>
              </a:cxn>
              <a:cxn ang="0">
                <a:pos x="0" y="14"/>
              </a:cxn>
              <a:cxn ang="0">
                <a:pos x="10" y="40"/>
              </a:cxn>
              <a:cxn ang="0">
                <a:pos x="12" y="40"/>
              </a:cxn>
            </a:cxnLst>
            <a:rect l="0" t="0" r="r" b="b"/>
            <a:pathLst>
              <a:path w="92" h="50">
                <a:moveTo>
                  <a:pt x="12" y="40"/>
                </a:moveTo>
                <a:lnTo>
                  <a:pt x="24" y="40"/>
                </a:lnTo>
                <a:lnTo>
                  <a:pt x="24" y="50"/>
                </a:lnTo>
                <a:lnTo>
                  <a:pt x="44" y="50"/>
                </a:lnTo>
                <a:lnTo>
                  <a:pt x="44" y="40"/>
                </a:lnTo>
                <a:lnTo>
                  <a:pt x="66" y="40"/>
                </a:lnTo>
                <a:lnTo>
                  <a:pt x="76" y="40"/>
                </a:lnTo>
                <a:lnTo>
                  <a:pt x="82" y="38"/>
                </a:lnTo>
                <a:lnTo>
                  <a:pt x="86" y="36"/>
                </a:lnTo>
                <a:lnTo>
                  <a:pt x="90" y="32"/>
                </a:lnTo>
                <a:lnTo>
                  <a:pt x="92" y="26"/>
                </a:lnTo>
                <a:lnTo>
                  <a:pt x="92" y="18"/>
                </a:lnTo>
                <a:lnTo>
                  <a:pt x="90" y="0"/>
                </a:lnTo>
                <a:lnTo>
                  <a:pt x="72" y="2"/>
                </a:lnTo>
                <a:lnTo>
                  <a:pt x="74" y="10"/>
                </a:lnTo>
                <a:lnTo>
                  <a:pt x="74" y="12"/>
                </a:lnTo>
                <a:lnTo>
                  <a:pt x="72" y="14"/>
                </a:lnTo>
                <a:lnTo>
                  <a:pt x="66" y="14"/>
                </a:lnTo>
                <a:lnTo>
                  <a:pt x="44" y="14"/>
                </a:lnTo>
                <a:lnTo>
                  <a:pt x="44" y="0"/>
                </a:lnTo>
                <a:lnTo>
                  <a:pt x="24" y="0"/>
                </a:lnTo>
                <a:lnTo>
                  <a:pt x="24" y="14"/>
                </a:lnTo>
                <a:lnTo>
                  <a:pt x="0" y="14"/>
                </a:lnTo>
                <a:lnTo>
                  <a:pt x="10" y="40"/>
                </a:lnTo>
                <a:lnTo>
                  <a:pt x="12" y="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6" name="Freeform 126"/>
          <p:cNvSpPr>
            <a:spLocks/>
          </p:cNvSpPr>
          <p:nvPr/>
        </p:nvSpPr>
        <p:spPr bwMode="auto">
          <a:xfrm>
            <a:off x="4054475" y="2159000"/>
            <a:ext cx="107950" cy="120650"/>
          </a:xfrm>
          <a:custGeom>
            <a:avLst/>
            <a:gdLst/>
            <a:ahLst/>
            <a:cxnLst>
              <a:cxn ang="0">
                <a:pos x="16" y="46"/>
              </a:cxn>
              <a:cxn ang="0">
                <a:pos x="14" y="42"/>
              </a:cxn>
              <a:cxn ang="0">
                <a:pos x="14" y="36"/>
              </a:cxn>
              <a:cxn ang="0">
                <a:pos x="14" y="32"/>
              </a:cxn>
              <a:cxn ang="0">
                <a:pos x="16" y="30"/>
              </a:cxn>
              <a:cxn ang="0">
                <a:pos x="18" y="28"/>
              </a:cxn>
              <a:cxn ang="0">
                <a:pos x="22" y="28"/>
              </a:cxn>
              <a:cxn ang="0">
                <a:pos x="26" y="36"/>
              </a:cxn>
              <a:cxn ang="0">
                <a:pos x="30" y="54"/>
              </a:cxn>
              <a:cxn ang="0">
                <a:pos x="32" y="66"/>
              </a:cxn>
              <a:cxn ang="0">
                <a:pos x="36" y="72"/>
              </a:cxn>
              <a:cxn ang="0">
                <a:pos x="42" y="74"/>
              </a:cxn>
              <a:cxn ang="0">
                <a:pos x="50" y="76"/>
              </a:cxn>
              <a:cxn ang="0">
                <a:pos x="56" y="74"/>
              </a:cxn>
              <a:cxn ang="0">
                <a:pos x="62" y="70"/>
              </a:cxn>
              <a:cxn ang="0">
                <a:pos x="68" y="62"/>
              </a:cxn>
              <a:cxn ang="0">
                <a:pos x="68" y="52"/>
              </a:cxn>
              <a:cxn ang="0">
                <a:pos x="68" y="44"/>
              </a:cxn>
              <a:cxn ang="0">
                <a:pos x="66" y="36"/>
              </a:cxn>
              <a:cxn ang="0">
                <a:pos x="58" y="26"/>
              </a:cxn>
              <a:cxn ang="0">
                <a:pos x="64" y="26"/>
              </a:cxn>
              <a:cxn ang="0">
                <a:pos x="66" y="24"/>
              </a:cxn>
              <a:cxn ang="0">
                <a:pos x="66" y="0"/>
              </a:cxn>
              <a:cxn ang="0">
                <a:pos x="60" y="2"/>
              </a:cxn>
              <a:cxn ang="0">
                <a:pos x="52" y="2"/>
              </a:cxn>
              <a:cxn ang="0">
                <a:pos x="24" y="2"/>
              </a:cxn>
              <a:cxn ang="0">
                <a:pos x="14" y="4"/>
              </a:cxn>
              <a:cxn ang="0">
                <a:pos x="10" y="6"/>
              </a:cxn>
              <a:cxn ang="0">
                <a:pos x="6" y="10"/>
              </a:cxn>
              <a:cxn ang="0">
                <a:pos x="2" y="14"/>
              </a:cxn>
              <a:cxn ang="0">
                <a:pos x="0" y="22"/>
              </a:cxn>
              <a:cxn ang="0">
                <a:pos x="0" y="40"/>
              </a:cxn>
              <a:cxn ang="0">
                <a:pos x="0" y="52"/>
              </a:cxn>
              <a:cxn ang="0">
                <a:pos x="4" y="62"/>
              </a:cxn>
              <a:cxn ang="0">
                <a:pos x="10" y="70"/>
              </a:cxn>
              <a:cxn ang="0">
                <a:pos x="20" y="74"/>
              </a:cxn>
              <a:cxn ang="0">
                <a:pos x="22" y="50"/>
              </a:cxn>
              <a:cxn ang="0">
                <a:pos x="18" y="46"/>
              </a:cxn>
              <a:cxn ang="0">
                <a:pos x="16" y="46"/>
              </a:cxn>
              <a:cxn ang="0">
                <a:pos x="40" y="28"/>
              </a:cxn>
              <a:cxn ang="0">
                <a:pos x="48" y="28"/>
              </a:cxn>
              <a:cxn ang="0">
                <a:pos x="52" y="34"/>
              </a:cxn>
              <a:cxn ang="0">
                <a:pos x="54" y="42"/>
              </a:cxn>
              <a:cxn ang="0">
                <a:pos x="54" y="46"/>
              </a:cxn>
              <a:cxn ang="0">
                <a:pos x="52" y="48"/>
              </a:cxn>
              <a:cxn ang="0">
                <a:pos x="48" y="50"/>
              </a:cxn>
              <a:cxn ang="0">
                <a:pos x="42" y="48"/>
              </a:cxn>
              <a:cxn ang="0">
                <a:pos x="38" y="38"/>
              </a:cxn>
              <a:cxn ang="0">
                <a:pos x="36" y="28"/>
              </a:cxn>
              <a:cxn ang="0">
                <a:pos x="40" y="28"/>
              </a:cxn>
              <a:cxn ang="0">
                <a:pos x="16" y="46"/>
              </a:cxn>
            </a:cxnLst>
            <a:rect l="0" t="0" r="r" b="b"/>
            <a:pathLst>
              <a:path w="68" h="76">
                <a:moveTo>
                  <a:pt x="16" y="46"/>
                </a:moveTo>
                <a:lnTo>
                  <a:pt x="14" y="42"/>
                </a:lnTo>
                <a:lnTo>
                  <a:pt x="14" y="36"/>
                </a:lnTo>
                <a:lnTo>
                  <a:pt x="14" y="32"/>
                </a:lnTo>
                <a:lnTo>
                  <a:pt x="16" y="30"/>
                </a:lnTo>
                <a:lnTo>
                  <a:pt x="18" y="28"/>
                </a:lnTo>
                <a:lnTo>
                  <a:pt x="22" y="28"/>
                </a:lnTo>
                <a:lnTo>
                  <a:pt x="26" y="36"/>
                </a:lnTo>
                <a:lnTo>
                  <a:pt x="30" y="54"/>
                </a:lnTo>
                <a:lnTo>
                  <a:pt x="32" y="66"/>
                </a:lnTo>
                <a:lnTo>
                  <a:pt x="36" y="72"/>
                </a:lnTo>
                <a:lnTo>
                  <a:pt x="42" y="74"/>
                </a:lnTo>
                <a:lnTo>
                  <a:pt x="50" y="76"/>
                </a:lnTo>
                <a:lnTo>
                  <a:pt x="56" y="74"/>
                </a:lnTo>
                <a:lnTo>
                  <a:pt x="62" y="70"/>
                </a:lnTo>
                <a:lnTo>
                  <a:pt x="68" y="62"/>
                </a:lnTo>
                <a:lnTo>
                  <a:pt x="68" y="52"/>
                </a:lnTo>
                <a:lnTo>
                  <a:pt x="68" y="44"/>
                </a:lnTo>
                <a:lnTo>
                  <a:pt x="66" y="36"/>
                </a:lnTo>
                <a:lnTo>
                  <a:pt x="58" y="26"/>
                </a:lnTo>
                <a:lnTo>
                  <a:pt x="64" y="26"/>
                </a:lnTo>
                <a:lnTo>
                  <a:pt x="66" y="24"/>
                </a:lnTo>
                <a:lnTo>
                  <a:pt x="66" y="0"/>
                </a:lnTo>
                <a:lnTo>
                  <a:pt x="60" y="2"/>
                </a:lnTo>
                <a:lnTo>
                  <a:pt x="52" y="2"/>
                </a:lnTo>
                <a:lnTo>
                  <a:pt x="24" y="2"/>
                </a:lnTo>
                <a:lnTo>
                  <a:pt x="14" y="4"/>
                </a:lnTo>
                <a:lnTo>
                  <a:pt x="10" y="6"/>
                </a:lnTo>
                <a:lnTo>
                  <a:pt x="6" y="10"/>
                </a:lnTo>
                <a:lnTo>
                  <a:pt x="2" y="14"/>
                </a:lnTo>
                <a:lnTo>
                  <a:pt x="0" y="22"/>
                </a:lnTo>
                <a:lnTo>
                  <a:pt x="0" y="40"/>
                </a:lnTo>
                <a:lnTo>
                  <a:pt x="0" y="52"/>
                </a:lnTo>
                <a:lnTo>
                  <a:pt x="4" y="62"/>
                </a:lnTo>
                <a:lnTo>
                  <a:pt x="10" y="70"/>
                </a:lnTo>
                <a:lnTo>
                  <a:pt x="20" y="74"/>
                </a:lnTo>
                <a:lnTo>
                  <a:pt x="22" y="50"/>
                </a:lnTo>
                <a:lnTo>
                  <a:pt x="18" y="46"/>
                </a:lnTo>
                <a:lnTo>
                  <a:pt x="16" y="46"/>
                </a:lnTo>
                <a:lnTo>
                  <a:pt x="40" y="28"/>
                </a:lnTo>
                <a:lnTo>
                  <a:pt x="48" y="28"/>
                </a:lnTo>
                <a:lnTo>
                  <a:pt x="52" y="34"/>
                </a:lnTo>
                <a:lnTo>
                  <a:pt x="54" y="42"/>
                </a:lnTo>
                <a:lnTo>
                  <a:pt x="54" y="46"/>
                </a:lnTo>
                <a:lnTo>
                  <a:pt x="52" y="48"/>
                </a:lnTo>
                <a:lnTo>
                  <a:pt x="48" y="50"/>
                </a:lnTo>
                <a:lnTo>
                  <a:pt x="42" y="48"/>
                </a:lnTo>
                <a:lnTo>
                  <a:pt x="38" y="38"/>
                </a:lnTo>
                <a:lnTo>
                  <a:pt x="36" y="28"/>
                </a:lnTo>
                <a:lnTo>
                  <a:pt x="40" y="28"/>
                </a:lnTo>
                <a:lnTo>
                  <a:pt x="16" y="4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7" name="Freeform 127"/>
          <p:cNvSpPr>
            <a:spLocks/>
          </p:cNvSpPr>
          <p:nvPr/>
        </p:nvSpPr>
        <p:spPr bwMode="auto">
          <a:xfrm>
            <a:off x="4054475" y="2028825"/>
            <a:ext cx="149225" cy="114300"/>
          </a:xfrm>
          <a:custGeom>
            <a:avLst/>
            <a:gdLst/>
            <a:ahLst/>
            <a:cxnLst>
              <a:cxn ang="0">
                <a:pos x="10" y="24"/>
              </a:cxn>
              <a:cxn ang="0">
                <a:pos x="6" y="28"/>
              </a:cxn>
              <a:cxn ang="0">
                <a:pos x="2" y="32"/>
              </a:cxn>
              <a:cxn ang="0">
                <a:pos x="0" y="38"/>
              </a:cxn>
              <a:cxn ang="0">
                <a:pos x="0" y="46"/>
              </a:cxn>
              <a:cxn ang="0">
                <a:pos x="2" y="56"/>
              </a:cxn>
              <a:cxn ang="0">
                <a:pos x="8" y="64"/>
              </a:cxn>
              <a:cxn ang="0">
                <a:pos x="12" y="68"/>
              </a:cxn>
              <a:cxn ang="0">
                <a:pos x="18" y="70"/>
              </a:cxn>
              <a:cxn ang="0">
                <a:pos x="30" y="72"/>
              </a:cxn>
              <a:cxn ang="0">
                <a:pos x="44" y="70"/>
              </a:cxn>
              <a:cxn ang="0">
                <a:pos x="52" y="66"/>
              </a:cxn>
              <a:cxn ang="0">
                <a:pos x="58" y="62"/>
              </a:cxn>
              <a:cxn ang="0">
                <a:pos x="62" y="58"/>
              </a:cxn>
              <a:cxn ang="0">
                <a:pos x="64" y="52"/>
              </a:cxn>
              <a:cxn ang="0">
                <a:pos x="64" y="46"/>
              </a:cxn>
              <a:cxn ang="0">
                <a:pos x="64" y="38"/>
              </a:cxn>
              <a:cxn ang="0">
                <a:pos x="62" y="32"/>
              </a:cxn>
              <a:cxn ang="0">
                <a:pos x="54" y="24"/>
              </a:cxn>
              <a:cxn ang="0">
                <a:pos x="64" y="24"/>
              </a:cxn>
              <a:cxn ang="0">
                <a:pos x="70" y="26"/>
              </a:cxn>
              <a:cxn ang="0">
                <a:pos x="74" y="28"/>
              </a:cxn>
              <a:cxn ang="0">
                <a:pos x="78" y="32"/>
              </a:cxn>
              <a:cxn ang="0">
                <a:pos x="78" y="36"/>
              </a:cxn>
              <a:cxn ang="0">
                <a:pos x="76" y="42"/>
              </a:cxn>
              <a:cxn ang="0">
                <a:pos x="72" y="46"/>
              </a:cxn>
              <a:cxn ang="0">
                <a:pos x="68" y="70"/>
              </a:cxn>
              <a:cxn ang="0">
                <a:pos x="72" y="70"/>
              </a:cxn>
              <a:cxn ang="0">
                <a:pos x="80" y="68"/>
              </a:cxn>
              <a:cxn ang="0">
                <a:pos x="88" y="64"/>
              </a:cxn>
              <a:cxn ang="0">
                <a:pos x="90" y="58"/>
              </a:cxn>
              <a:cxn ang="0">
                <a:pos x="92" y="52"/>
              </a:cxn>
              <a:cxn ang="0">
                <a:pos x="94" y="36"/>
              </a:cxn>
              <a:cxn ang="0">
                <a:pos x="92" y="20"/>
              </a:cxn>
              <a:cxn ang="0">
                <a:pos x="90" y="14"/>
              </a:cxn>
              <a:cxn ang="0">
                <a:pos x="88" y="8"/>
              </a:cxn>
              <a:cxn ang="0">
                <a:pos x="84" y="4"/>
              </a:cxn>
              <a:cxn ang="0">
                <a:pos x="78" y="2"/>
              </a:cxn>
              <a:cxn ang="0">
                <a:pos x="72" y="0"/>
              </a:cxn>
              <a:cxn ang="0">
                <a:pos x="66" y="0"/>
              </a:cxn>
              <a:cxn ang="0">
                <a:pos x="64" y="0"/>
              </a:cxn>
              <a:cxn ang="0">
                <a:pos x="0" y="0"/>
              </a:cxn>
              <a:cxn ang="0">
                <a:pos x="0" y="24"/>
              </a:cxn>
              <a:cxn ang="0">
                <a:pos x="8" y="24"/>
              </a:cxn>
              <a:cxn ang="0">
                <a:pos x="10" y="24"/>
              </a:cxn>
              <a:cxn ang="0">
                <a:pos x="22" y="44"/>
              </a:cxn>
              <a:cxn ang="0">
                <a:pos x="18" y="40"/>
              </a:cxn>
              <a:cxn ang="0">
                <a:pos x="18" y="36"/>
              </a:cxn>
              <a:cxn ang="0">
                <a:pos x="18" y="32"/>
              </a:cxn>
              <a:cxn ang="0">
                <a:pos x="22" y="28"/>
              </a:cxn>
              <a:cxn ang="0">
                <a:pos x="26" y="26"/>
              </a:cxn>
              <a:cxn ang="0">
                <a:pos x="32" y="24"/>
              </a:cxn>
              <a:cxn ang="0">
                <a:pos x="38" y="26"/>
              </a:cxn>
              <a:cxn ang="0">
                <a:pos x="44" y="28"/>
              </a:cxn>
              <a:cxn ang="0">
                <a:pos x="46" y="32"/>
              </a:cxn>
              <a:cxn ang="0">
                <a:pos x="46" y="36"/>
              </a:cxn>
              <a:cxn ang="0">
                <a:pos x="46" y="40"/>
              </a:cxn>
              <a:cxn ang="0">
                <a:pos x="44" y="44"/>
              </a:cxn>
              <a:cxn ang="0">
                <a:pos x="38" y="46"/>
              </a:cxn>
              <a:cxn ang="0">
                <a:pos x="32" y="48"/>
              </a:cxn>
              <a:cxn ang="0">
                <a:pos x="26" y="46"/>
              </a:cxn>
              <a:cxn ang="0">
                <a:pos x="22" y="44"/>
              </a:cxn>
              <a:cxn ang="0">
                <a:pos x="10" y="24"/>
              </a:cxn>
            </a:cxnLst>
            <a:rect l="0" t="0" r="r" b="b"/>
            <a:pathLst>
              <a:path w="94" h="72">
                <a:moveTo>
                  <a:pt x="10" y="24"/>
                </a:moveTo>
                <a:lnTo>
                  <a:pt x="6" y="28"/>
                </a:lnTo>
                <a:lnTo>
                  <a:pt x="2" y="32"/>
                </a:lnTo>
                <a:lnTo>
                  <a:pt x="0" y="38"/>
                </a:lnTo>
                <a:lnTo>
                  <a:pt x="0" y="46"/>
                </a:lnTo>
                <a:lnTo>
                  <a:pt x="2" y="56"/>
                </a:lnTo>
                <a:lnTo>
                  <a:pt x="8" y="64"/>
                </a:lnTo>
                <a:lnTo>
                  <a:pt x="12" y="68"/>
                </a:lnTo>
                <a:lnTo>
                  <a:pt x="18" y="70"/>
                </a:lnTo>
                <a:lnTo>
                  <a:pt x="30" y="72"/>
                </a:lnTo>
                <a:lnTo>
                  <a:pt x="44" y="70"/>
                </a:lnTo>
                <a:lnTo>
                  <a:pt x="52" y="66"/>
                </a:lnTo>
                <a:lnTo>
                  <a:pt x="58" y="62"/>
                </a:lnTo>
                <a:lnTo>
                  <a:pt x="62" y="58"/>
                </a:lnTo>
                <a:lnTo>
                  <a:pt x="64" y="52"/>
                </a:lnTo>
                <a:lnTo>
                  <a:pt x="64" y="46"/>
                </a:lnTo>
                <a:lnTo>
                  <a:pt x="64" y="38"/>
                </a:lnTo>
                <a:lnTo>
                  <a:pt x="62" y="32"/>
                </a:lnTo>
                <a:lnTo>
                  <a:pt x="54" y="24"/>
                </a:lnTo>
                <a:lnTo>
                  <a:pt x="64" y="24"/>
                </a:lnTo>
                <a:lnTo>
                  <a:pt x="70" y="26"/>
                </a:lnTo>
                <a:lnTo>
                  <a:pt x="74" y="28"/>
                </a:lnTo>
                <a:lnTo>
                  <a:pt x="78" y="32"/>
                </a:lnTo>
                <a:lnTo>
                  <a:pt x="78" y="36"/>
                </a:lnTo>
                <a:lnTo>
                  <a:pt x="76" y="42"/>
                </a:lnTo>
                <a:lnTo>
                  <a:pt x="72" y="46"/>
                </a:lnTo>
                <a:lnTo>
                  <a:pt x="68" y="70"/>
                </a:lnTo>
                <a:lnTo>
                  <a:pt x="72" y="70"/>
                </a:lnTo>
                <a:lnTo>
                  <a:pt x="80" y="68"/>
                </a:lnTo>
                <a:lnTo>
                  <a:pt x="88" y="64"/>
                </a:lnTo>
                <a:lnTo>
                  <a:pt x="90" y="58"/>
                </a:lnTo>
                <a:lnTo>
                  <a:pt x="92" y="52"/>
                </a:lnTo>
                <a:lnTo>
                  <a:pt x="94" y="36"/>
                </a:lnTo>
                <a:lnTo>
                  <a:pt x="92" y="20"/>
                </a:lnTo>
                <a:lnTo>
                  <a:pt x="90" y="14"/>
                </a:lnTo>
                <a:lnTo>
                  <a:pt x="88" y="8"/>
                </a:lnTo>
                <a:lnTo>
                  <a:pt x="84" y="4"/>
                </a:lnTo>
                <a:lnTo>
                  <a:pt x="78" y="2"/>
                </a:lnTo>
                <a:lnTo>
                  <a:pt x="72" y="0"/>
                </a:lnTo>
                <a:lnTo>
                  <a:pt x="66" y="0"/>
                </a:lnTo>
                <a:lnTo>
                  <a:pt x="64" y="0"/>
                </a:lnTo>
                <a:lnTo>
                  <a:pt x="0" y="0"/>
                </a:lnTo>
                <a:lnTo>
                  <a:pt x="0" y="24"/>
                </a:lnTo>
                <a:lnTo>
                  <a:pt x="8" y="24"/>
                </a:lnTo>
                <a:lnTo>
                  <a:pt x="10" y="24"/>
                </a:lnTo>
                <a:lnTo>
                  <a:pt x="22" y="44"/>
                </a:lnTo>
                <a:lnTo>
                  <a:pt x="18" y="40"/>
                </a:lnTo>
                <a:lnTo>
                  <a:pt x="18" y="36"/>
                </a:lnTo>
                <a:lnTo>
                  <a:pt x="18" y="32"/>
                </a:lnTo>
                <a:lnTo>
                  <a:pt x="22" y="28"/>
                </a:lnTo>
                <a:lnTo>
                  <a:pt x="26" y="26"/>
                </a:lnTo>
                <a:lnTo>
                  <a:pt x="32" y="24"/>
                </a:lnTo>
                <a:lnTo>
                  <a:pt x="38" y="26"/>
                </a:lnTo>
                <a:lnTo>
                  <a:pt x="44" y="28"/>
                </a:lnTo>
                <a:lnTo>
                  <a:pt x="46" y="32"/>
                </a:lnTo>
                <a:lnTo>
                  <a:pt x="46" y="36"/>
                </a:lnTo>
                <a:lnTo>
                  <a:pt x="46" y="40"/>
                </a:lnTo>
                <a:lnTo>
                  <a:pt x="44" y="44"/>
                </a:lnTo>
                <a:lnTo>
                  <a:pt x="38" y="46"/>
                </a:lnTo>
                <a:lnTo>
                  <a:pt x="32" y="48"/>
                </a:lnTo>
                <a:lnTo>
                  <a:pt x="26" y="46"/>
                </a:lnTo>
                <a:lnTo>
                  <a:pt x="22" y="44"/>
                </a:lnTo>
                <a:lnTo>
                  <a:pt x="10" y="2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8" name="Freeform 128"/>
          <p:cNvSpPr>
            <a:spLocks/>
          </p:cNvSpPr>
          <p:nvPr/>
        </p:nvSpPr>
        <p:spPr bwMode="auto">
          <a:xfrm>
            <a:off x="4054475" y="1885950"/>
            <a:ext cx="107950" cy="12382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26" y="2"/>
              </a:cxn>
              <a:cxn ang="0">
                <a:pos x="16" y="4"/>
              </a:cxn>
              <a:cxn ang="0">
                <a:pos x="8" y="10"/>
              </a:cxn>
              <a:cxn ang="0">
                <a:pos x="4" y="18"/>
              </a:cxn>
              <a:cxn ang="0">
                <a:pos x="0" y="26"/>
              </a:cxn>
              <a:cxn ang="0">
                <a:pos x="0" y="40"/>
              </a:cxn>
              <a:cxn ang="0">
                <a:pos x="0" y="48"/>
              </a:cxn>
              <a:cxn ang="0">
                <a:pos x="2" y="56"/>
              </a:cxn>
              <a:cxn ang="0">
                <a:pos x="4" y="62"/>
              </a:cxn>
              <a:cxn ang="0">
                <a:pos x="8" y="68"/>
              </a:cxn>
              <a:cxn ang="0">
                <a:pos x="14" y="72"/>
              </a:cxn>
              <a:cxn ang="0">
                <a:pos x="20" y="74"/>
              </a:cxn>
              <a:cxn ang="0">
                <a:pos x="26" y="76"/>
              </a:cxn>
              <a:cxn ang="0">
                <a:pos x="34" y="78"/>
              </a:cxn>
              <a:cxn ang="0">
                <a:pos x="44" y="76"/>
              </a:cxn>
              <a:cxn ang="0">
                <a:pos x="52" y="72"/>
              </a:cxn>
              <a:cxn ang="0">
                <a:pos x="60" y="66"/>
              </a:cxn>
              <a:cxn ang="0">
                <a:pos x="64" y="60"/>
              </a:cxn>
              <a:cxn ang="0">
                <a:pos x="68" y="50"/>
              </a:cxn>
              <a:cxn ang="0">
                <a:pos x="68" y="38"/>
              </a:cxn>
              <a:cxn ang="0">
                <a:pos x="68" y="26"/>
              </a:cxn>
              <a:cxn ang="0">
                <a:pos x="64" y="16"/>
              </a:cxn>
              <a:cxn ang="0">
                <a:pos x="58" y="8"/>
              </a:cxn>
              <a:cxn ang="0">
                <a:pos x="50" y="2"/>
              </a:cxn>
              <a:cxn ang="0">
                <a:pos x="48" y="26"/>
              </a:cxn>
              <a:cxn ang="0">
                <a:pos x="52" y="32"/>
              </a:cxn>
              <a:cxn ang="0">
                <a:pos x="54" y="38"/>
              </a:cxn>
              <a:cxn ang="0">
                <a:pos x="52" y="44"/>
              </a:cxn>
              <a:cxn ang="0">
                <a:pos x="50" y="48"/>
              </a:cxn>
              <a:cxn ang="0">
                <a:pos x="46" y="50"/>
              </a:cxn>
              <a:cxn ang="0">
                <a:pos x="40" y="52"/>
              </a:cxn>
              <a:cxn ang="0">
                <a:pos x="40" y="0"/>
              </a:cxn>
              <a:cxn ang="0">
                <a:pos x="40" y="0"/>
              </a:cxn>
              <a:cxn ang="0">
                <a:pos x="38" y="0"/>
              </a:cxn>
              <a:cxn ang="0">
                <a:pos x="28" y="52"/>
              </a:cxn>
              <a:cxn ang="0">
                <a:pos x="22" y="50"/>
              </a:cxn>
              <a:cxn ang="0">
                <a:pos x="18" y="48"/>
              </a:cxn>
              <a:cxn ang="0">
                <a:pos x="16" y="44"/>
              </a:cxn>
              <a:cxn ang="0">
                <a:pos x="14" y="38"/>
              </a:cxn>
              <a:cxn ang="0">
                <a:pos x="14" y="34"/>
              </a:cxn>
              <a:cxn ang="0">
                <a:pos x="18" y="30"/>
              </a:cxn>
              <a:cxn ang="0">
                <a:pos x="22" y="28"/>
              </a:cxn>
              <a:cxn ang="0">
                <a:pos x="28" y="26"/>
              </a:cxn>
              <a:cxn ang="0">
                <a:pos x="28" y="52"/>
              </a:cxn>
              <a:cxn ang="0">
                <a:pos x="38" y="0"/>
              </a:cxn>
            </a:cxnLst>
            <a:rect l="0" t="0" r="r" b="b"/>
            <a:pathLst>
              <a:path w="68" h="78">
                <a:moveTo>
                  <a:pt x="38" y="0"/>
                </a:moveTo>
                <a:lnTo>
                  <a:pt x="26" y="2"/>
                </a:lnTo>
                <a:lnTo>
                  <a:pt x="16" y="4"/>
                </a:lnTo>
                <a:lnTo>
                  <a:pt x="8" y="10"/>
                </a:lnTo>
                <a:lnTo>
                  <a:pt x="4" y="18"/>
                </a:lnTo>
                <a:lnTo>
                  <a:pt x="0" y="26"/>
                </a:lnTo>
                <a:lnTo>
                  <a:pt x="0" y="40"/>
                </a:lnTo>
                <a:lnTo>
                  <a:pt x="0" y="48"/>
                </a:lnTo>
                <a:lnTo>
                  <a:pt x="2" y="56"/>
                </a:lnTo>
                <a:lnTo>
                  <a:pt x="4" y="62"/>
                </a:lnTo>
                <a:lnTo>
                  <a:pt x="8" y="68"/>
                </a:lnTo>
                <a:lnTo>
                  <a:pt x="14" y="72"/>
                </a:lnTo>
                <a:lnTo>
                  <a:pt x="20" y="74"/>
                </a:lnTo>
                <a:lnTo>
                  <a:pt x="26" y="76"/>
                </a:lnTo>
                <a:lnTo>
                  <a:pt x="34" y="78"/>
                </a:lnTo>
                <a:lnTo>
                  <a:pt x="44" y="76"/>
                </a:lnTo>
                <a:lnTo>
                  <a:pt x="52" y="72"/>
                </a:lnTo>
                <a:lnTo>
                  <a:pt x="60" y="66"/>
                </a:lnTo>
                <a:lnTo>
                  <a:pt x="64" y="60"/>
                </a:lnTo>
                <a:lnTo>
                  <a:pt x="68" y="50"/>
                </a:lnTo>
                <a:lnTo>
                  <a:pt x="68" y="38"/>
                </a:lnTo>
                <a:lnTo>
                  <a:pt x="68" y="26"/>
                </a:lnTo>
                <a:lnTo>
                  <a:pt x="64" y="16"/>
                </a:lnTo>
                <a:lnTo>
                  <a:pt x="58" y="8"/>
                </a:lnTo>
                <a:lnTo>
                  <a:pt x="50" y="2"/>
                </a:lnTo>
                <a:lnTo>
                  <a:pt x="48" y="26"/>
                </a:lnTo>
                <a:lnTo>
                  <a:pt x="52" y="32"/>
                </a:lnTo>
                <a:lnTo>
                  <a:pt x="54" y="38"/>
                </a:lnTo>
                <a:lnTo>
                  <a:pt x="52" y="44"/>
                </a:lnTo>
                <a:lnTo>
                  <a:pt x="50" y="48"/>
                </a:lnTo>
                <a:lnTo>
                  <a:pt x="46" y="50"/>
                </a:lnTo>
                <a:lnTo>
                  <a:pt x="40" y="52"/>
                </a:lnTo>
                <a:lnTo>
                  <a:pt x="40" y="0"/>
                </a:lnTo>
                <a:lnTo>
                  <a:pt x="40" y="0"/>
                </a:lnTo>
                <a:lnTo>
                  <a:pt x="38" y="0"/>
                </a:lnTo>
                <a:lnTo>
                  <a:pt x="28" y="52"/>
                </a:lnTo>
                <a:lnTo>
                  <a:pt x="22" y="50"/>
                </a:lnTo>
                <a:lnTo>
                  <a:pt x="18" y="48"/>
                </a:lnTo>
                <a:lnTo>
                  <a:pt x="16" y="44"/>
                </a:lnTo>
                <a:lnTo>
                  <a:pt x="14" y="38"/>
                </a:lnTo>
                <a:lnTo>
                  <a:pt x="14" y="34"/>
                </a:lnTo>
                <a:lnTo>
                  <a:pt x="18" y="30"/>
                </a:lnTo>
                <a:lnTo>
                  <a:pt x="22" y="28"/>
                </a:lnTo>
                <a:lnTo>
                  <a:pt x="28" y="26"/>
                </a:lnTo>
                <a:lnTo>
                  <a:pt x="28" y="52"/>
                </a:lnTo>
                <a:lnTo>
                  <a:pt x="3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9" name="Freeform 129"/>
          <p:cNvSpPr>
            <a:spLocks/>
          </p:cNvSpPr>
          <p:nvPr/>
        </p:nvSpPr>
        <p:spPr bwMode="auto">
          <a:xfrm>
            <a:off x="4121150" y="1825625"/>
            <a:ext cx="79375" cy="41275"/>
          </a:xfrm>
          <a:custGeom>
            <a:avLst/>
            <a:gdLst/>
            <a:ahLst/>
            <a:cxnLst>
              <a:cxn ang="0">
                <a:pos x="24" y="26"/>
              </a:cxn>
              <a:cxn ang="0">
                <a:pos x="24" y="14"/>
              </a:cxn>
              <a:cxn ang="0">
                <a:pos x="30" y="14"/>
              </a:cxn>
              <a:cxn ang="0">
                <a:pos x="32" y="16"/>
              </a:cxn>
              <a:cxn ang="0">
                <a:pos x="36" y="20"/>
              </a:cxn>
              <a:cxn ang="0">
                <a:pos x="40" y="26"/>
              </a:cxn>
              <a:cxn ang="0">
                <a:pos x="50" y="20"/>
              </a:cxn>
              <a:cxn ang="0">
                <a:pos x="46" y="10"/>
              </a:cxn>
              <a:cxn ang="0">
                <a:pos x="38" y="4"/>
              </a:cxn>
              <a:cxn ang="0">
                <a:pos x="30" y="0"/>
              </a:cxn>
              <a:cxn ang="0">
                <a:pos x="20" y="0"/>
              </a:cxn>
              <a:cxn ang="0">
                <a:pos x="0" y="0"/>
              </a:cxn>
              <a:cxn ang="0">
                <a:pos x="0" y="26"/>
              </a:cxn>
              <a:cxn ang="0">
                <a:pos x="22" y="26"/>
              </a:cxn>
              <a:cxn ang="0">
                <a:pos x="24" y="26"/>
              </a:cxn>
            </a:cxnLst>
            <a:rect l="0" t="0" r="r" b="b"/>
            <a:pathLst>
              <a:path w="50" h="26">
                <a:moveTo>
                  <a:pt x="24" y="26"/>
                </a:moveTo>
                <a:lnTo>
                  <a:pt x="24" y="14"/>
                </a:lnTo>
                <a:lnTo>
                  <a:pt x="30" y="14"/>
                </a:lnTo>
                <a:lnTo>
                  <a:pt x="32" y="16"/>
                </a:lnTo>
                <a:lnTo>
                  <a:pt x="36" y="20"/>
                </a:lnTo>
                <a:lnTo>
                  <a:pt x="40" y="26"/>
                </a:lnTo>
                <a:lnTo>
                  <a:pt x="50" y="20"/>
                </a:lnTo>
                <a:lnTo>
                  <a:pt x="46" y="10"/>
                </a:lnTo>
                <a:lnTo>
                  <a:pt x="38" y="4"/>
                </a:lnTo>
                <a:lnTo>
                  <a:pt x="30" y="0"/>
                </a:lnTo>
                <a:lnTo>
                  <a:pt x="20" y="0"/>
                </a:lnTo>
                <a:lnTo>
                  <a:pt x="0" y="0"/>
                </a:lnTo>
                <a:lnTo>
                  <a:pt x="0" y="26"/>
                </a:lnTo>
                <a:lnTo>
                  <a:pt x="22" y="26"/>
                </a:lnTo>
                <a:lnTo>
                  <a:pt x="24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0" name="Freeform 130"/>
          <p:cNvSpPr>
            <a:spLocks/>
          </p:cNvSpPr>
          <p:nvPr/>
        </p:nvSpPr>
        <p:spPr bwMode="auto">
          <a:xfrm>
            <a:off x="4054475" y="1552575"/>
            <a:ext cx="104775" cy="180975"/>
          </a:xfrm>
          <a:custGeom>
            <a:avLst/>
            <a:gdLst/>
            <a:ahLst/>
            <a:cxnLst>
              <a:cxn ang="0">
                <a:pos x="66" y="114"/>
              </a:cxn>
              <a:cxn ang="0">
                <a:pos x="66" y="88"/>
              </a:cxn>
              <a:cxn ang="0">
                <a:pos x="34" y="88"/>
              </a:cxn>
              <a:cxn ang="0">
                <a:pos x="26" y="86"/>
              </a:cxn>
              <a:cxn ang="0">
                <a:pos x="22" y="84"/>
              </a:cxn>
              <a:cxn ang="0">
                <a:pos x="20" y="82"/>
              </a:cxn>
              <a:cxn ang="0">
                <a:pos x="18" y="78"/>
              </a:cxn>
              <a:cxn ang="0">
                <a:pos x="20" y="72"/>
              </a:cxn>
              <a:cxn ang="0">
                <a:pos x="24" y="70"/>
              </a:cxn>
              <a:cxn ang="0">
                <a:pos x="30" y="70"/>
              </a:cxn>
              <a:cxn ang="0">
                <a:pos x="66" y="70"/>
              </a:cxn>
              <a:cxn ang="0">
                <a:pos x="66" y="44"/>
              </a:cxn>
              <a:cxn ang="0">
                <a:pos x="32" y="44"/>
              </a:cxn>
              <a:cxn ang="0">
                <a:pos x="26" y="44"/>
              </a:cxn>
              <a:cxn ang="0">
                <a:pos x="22" y="42"/>
              </a:cxn>
              <a:cxn ang="0">
                <a:pos x="20" y="38"/>
              </a:cxn>
              <a:cxn ang="0">
                <a:pos x="18" y="34"/>
              </a:cxn>
              <a:cxn ang="0">
                <a:pos x="20" y="30"/>
              </a:cxn>
              <a:cxn ang="0">
                <a:pos x="22" y="28"/>
              </a:cxn>
              <a:cxn ang="0">
                <a:pos x="30" y="26"/>
              </a:cxn>
              <a:cxn ang="0">
                <a:pos x="66" y="26"/>
              </a:cxn>
              <a:cxn ang="0">
                <a:pos x="66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0" y="14"/>
              </a:cxn>
              <a:cxn ang="0">
                <a:pos x="0" y="24"/>
              </a:cxn>
              <a:cxn ang="0">
                <a:pos x="0" y="30"/>
              </a:cxn>
              <a:cxn ang="0">
                <a:pos x="2" y="36"/>
              </a:cxn>
              <a:cxn ang="0">
                <a:pos x="4" y="40"/>
              </a:cxn>
              <a:cxn ang="0">
                <a:pos x="10" y="46"/>
              </a:cxn>
              <a:cxn ang="0">
                <a:pos x="6" y="50"/>
              </a:cxn>
              <a:cxn ang="0">
                <a:pos x="2" y="54"/>
              </a:cxn>
              <a:cxn ang="0">
                <a:pos x="0" y="60"/>
              </a:cxn>
              <a:cxn ang="0">
                <a:pos x="0" y="66"/>
              </a:cxn>
              <a:cxn ang="0">
                <a:pos x="0" y="74"/>
              </a:cxn>
              <a:cxn ang="0">
                <a:pos x="2" y="78"/>
              </a:cxn>
              <a:cxn ang="0">
                <a:pos x="6" y="84"/>
              </a:cxn>
              <a:cxn ang="0">
                <a:pos x="10" y="90"/>
              </a:cxn>
              <a:cxn ang="0">
                <a:pos x="0" y="90"/>
              </a:cxn>
              <a:cxn ang="0">
                <a:pos x="0" y="114"/>
              </a:cxn>
              <a:cxn ang="0">
                <a:pos x="64" y="114"/>
              </a:cxn>
              <a:cxn ang="0">
                <a:pos x="66" y="114"/>
              </a:cxn>
            </a:cxnLst>
            <a:rect l="0" t="0" r="r" b="b"/>
            <a:pathLst>
              <a:path w="66" h="114">
                <a:moveTo>
                  <a:pt x="66" y="114"/>
                </a:moveTo>
                <a:lnTo>
                  <a:pt x="66" y="88"/>
                </a:lnTo>
                <a:lnTo>
                  <a:pt x="34" y="88"/>
                </a:lnTo>
                <a:lnTo>
                  <a:pt x="26" y="86"/>
                </a:lnTo>
                <a:lnTo>
                  <a:pt x="22" y="84"/>
                </a:lnTo>
                <a:lnTo>
                  <a:pt x="20" y="82"/>
                </a:lnTo>
                <a:lnTo>
                  <a:pt x="18" y="78"/>
                </a:lnTo>
                <a:lnTo>
                  <a:pt x="20" y="72"/>
                </a:lnTo>
                <a:lnTo>
                  <a:pt x="24" y="70"/>
                </a:lnTo>
                <a:lnTo>
                  <a:pt x="30" y="70"/>
                </a:lnTo>
                <a:lnTo>
                  <a:pt x="66" y="70"/>
                </a:lnTo>
                <a:lnTo>
                  <a:pt x="66" y="44"/>
                </a:lnTo>
                <a:lnTo>
                  <a:pt x="32" y="44"/>
                </a:lnTo>
                <a:lnTo>
                  <a:pt x="26" y="44"/>
                </a:lnTo>
                <a:lnTo>
                  <a:pt x="22" y="42"/>
                </a:lnTo>
                <a:lnTo>
                  <a:pt x="20" y="38"/>
                </a:lnTo>
                <a:lnTo>
                  <a:pt x="18" y="34"/>
                </a:lnTo>
                <a:lnTo>
                  <a:pt x="20" y="30"/>
                </a:lnTo>
                <a:lnTo>
                  <a:pt x="22" y="28"/>
                </a:lnTo>
                <a:lnTo>
                  <a:pt x="30" y="26"/>
                </a:lnTo>
                <a:lnTo>
                  <a:pt x="66" y="26"/>
                </a:lnTo>
                <a:lnTo>
                  <a:pt x="66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0" y="14"/>
                </a:lnTo>
                <a:lnTo>
                  <a:pt x="0" y="24"/>
                </a:lnTo>
                <a:lnTo>
                  <a:pt x="0" y="30"/>
                </a:lnTo>
                <a:lnTo>
                  <a:pt x="2" y="36"/>
                </a:lnTo>
                <a:lnTo>
                  <a:pt x="4" y="40"/>
                </a:lnTo>
                <a:lnTo>
                  <a:pt x="10" y="46"/>
                </a:lnTo>
                <a:lnTo>
                  <a:pt x="6" y="50"/>
                </a:lnTo>
                <a:lnTo>
                  <a:pt x="2" y="54"/>
                </a:lnTo>
                <a:lnTo>
                  <a:pt x="0" y="60"/>
                </a:lnTo>
                <a:lnTo>
                  <a:pt x="0" y="66"/>
                </a:lnTo>
                <a:lnTo>
                  <a:pt x="0" y="74"/>
                </a:lnTo>
                <a:lnTo>
                  <a:pt x="2" y="78"/>
                </a:lnTo>
                <a:lnTo>
                  <a:pt x="6" y="84"/>
                </a:lnTo>
                <a:lnTo>
                  <a:pt x="10" y="90"/>
                </a:lnTo>
                <a:lnTo>
                  <a:pt x="0" y="90"/>
                </a:lnTo>
                <a:lnTo>
                  <a:pt x="0" y="114"/>
                </a:lnTo>
                <a:lnTo>
                  <a:pt x="64" y="114"/>
                </a:lnTo>
                <a:lnTo>
                  <a:pt x="66" y="11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1" name="Freeform 131"/>
          <p:cNvSpPr>
            <a:spLocks/>
          </p:cNvSpPr>
          <p:nvPr/>
        </p:nvSpPr>
        <p:spPr bwMode="auto">
          <a:xfrm>
            <a:off x="4016375" y="1384300"/>
            <a:ext cx="142875" cy="155575"/>
          </a:xfrm>
          <a:custGeom>
            <a:avLst/>
            <a:gdLst/>
            <a:ahLst/>
            <a:cxnLst>
              <a:cxn ang="0">
                <a:pos x="90" y="64"/>
              </a:cxn>
              <a:cxn ang="0">
                <a:pos x="90" y="34"/>
              </a:cxn>
              <a:cxn ang="0">
                <a:pos x="0" y="0"/>
              </a:cxn>
              <a:cxn ang="0">
                <a:pos x="0" y="28"/>
              </a:cxn>
              <a:cxn ang="0">
                <a:pos x="66" y="48"/>
              </a:cxn>
              <a:cxn ang="0">
                <a:pos x="0" y="68"/>
              </a:cxn>
              <a:cxn ang="0">
                <a:pos x="0" y="98"/>
              </a:cxn>
              <a:cxn ang="0">
                <a:pos x="88" y="64"/>
              </a:cxn>
              <a:cxn ang="0">
                <a:pos x="90" y="64"/>
              </a:cxn>
            </a:cxnLst>
            <a:rect l="0" t="0" r="r" b="b"/>
            <a:pathLst>
              <a:path w="90" h="98">
                <a:moveTo>
                  <a:pt x="90" y="64"/>
                </a:moveTo>
                <a:lnTo>
                  <a:pt x="90" y="34"/>
                </a:lnTo>
                <a:lnTo>
                  <a:pt x="0" y="0"/>
                </a:lnTo>
                <a:lnTo>
                  <a:pt x="0" y="28"/>
                </a:lnTo>
                <a:lnTo>
                  <a:pt x="66" y="48"/>
                </a:lnTo>
                <a:lnTo>
                  <a:pt x="0" y="68"/>
                </a:lnTo>
                <a:lnTo>
                  <a:pt x="0" y="98"/>
                </a:lnTo>
                <a:lnTo>
                  <a:pt x="88" y="64"/>
                </a:lnTo>
                <a:lnTo>
                  <a:pt x="90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2" name="Freeform 132"/>
          <p:cNvSpPr>
            <a:spLocks/>
          </p:cNvSpPr>
          <p:nvPr/>
        </p:nvSpPr>
        <p:spPr bwMode="auto">
          <a:xfrm>
            <a:off x="4013200" y="1314450"/>
            <a:ext cx="190500" cy="60325"/>
          </a:xfrm>
          <a:custGeom>
            <a:avLst/>
            <a:gdLst/>
            <a:ahLst/>
            <a:cxnLst>
              <a:cxn ang="0">
                <a:pos x="30" y="6"/>
              </a:cxn>
              <a:cxn ang="0">
                <a:pos x="44" y="2"/>
              </a:cxn>
              <a:cxn ang="0">
                <a:pos x="60" y="0"/>
              </a:cxn>
              <a:cxn ang="0">
                <a:pos x="74" y="2"/>
              </a:cxn>
              <a:cxn ang="0">
                <a:pos x="88" y="6"/>
              </a:cxn>
              <a:cxn ang="0">
                <a:pos x="104" y="12"/>
              </a:cxn>
              <a:cxn ang="0">
                <a:pos x="120" y="22"/>
              </a:cxn>
              <a:cxn ang="0">
                <a:pos x="120" y="38"/>
              </a:cxn>
              <a:cxn ang="0">
                <a:pos x="104" y="32"/>
              </a:cxn>
              <a:cxn ang="0">
                <a:pos x="90" y="28"/>
              </a:cxn>
              <a:cxn ang="0">
                <a:pos x="76" y="24"/>
              </a:cxn>
              <a:cxn ang="0">
                <a:pos x="62" y="24"/>
              </a:cxn>
              <a:cxn ang="0">
                <a:pos x="46" y="24"/>
              </a:cxn>
              <a:cxn ang="0">
                <a:pos x="34" y="26"/>
              </a:cxn>
              <a:cxn ang="0">
                <a:pos x="18" y="32"/>
              </a:cxn>
              <a:cxn ang="0">
                <a:pos x="0" y="38"/>
              </a:cxn>
              <a:cxn ang="0">
                <a:pos x="0" y="22"/>
              </a:cxn>
              <a:cxn ang="0">
                <a:pos x="14" y="12"/>
              </a:cxn>
              <a:cxn ang="0">
                <a:pos x="28" y="6"/>
              </a:cxn>
              <a:cxn ang="0">
                <a:pos x="30" y="6"/>
              </a:cxn>
            </a:cxnLst>
            <a:rect l="0" t="0" r="r" b="b"/>
            <a:pathLst>
              <a:path w="120" h="38">
                <a:moveTo>
                  <a:pt x="30" y="6"/>
                </a:moveTo>
                <a:lnTo>
                  <a:pt x="44" y="2"/>
                </a:lnTo>
                <a:lnTo>
                  <a:pt x="60" y="0"/>
                </a:lnTo>
                <a:lnTo>
                  <a:pt x="74" y="2"/>
                </a:lnTo>
                <a:lnTo>
                  <a:pt x="88" y="6"/>
                </a:lnTo>
                <a:lnTo>
                  <a:pt x="104" y="12"/>
                </a:lnTo>
                <a:lnTo>
                  <a:pt x="120" y="22"/>
                </a:lnTo>
                <a:lnTo>
                  <a:pt x="120" y="38"/>
                </a:lnTo>
                <a:lnTo>
                  <a:pt x="104" y="32"/>
                </a:lnTo>
                <a:lnTo>
                  <a:pt x="90" y="28"/>
                </a:lnTo>
                <a:lnTo>
                  <a:pt x="76" y="24"/>
                </a:lnTo>
                <a:lnTo>
                  <a:pt x="62" y="24"/>
                </a:lnTo>
                <a:lnTo>
                  <a:pt x="46" y="24"/>
                </a:lnTo>
                <a:lnTo>
                  <a:pt x="34" y="26"/>
                </a:lnTo>
                <a:lnTo>
                  <a:pt x="18" y="32"/>
                </a:lnTo>
                <a:lnTo>
                  <a:pt x="0" y="38"/>
                </a:lnTo>
                <a:lnTo>
                  <a:pt x="0" y="22"/>
                </a:lnTo>
                <a:lnTo>
                  <a:pt x="14" y="12"/>
                </a:lnTo>
                <a:lnTo>
                  <a:pt x="28" y="6"/>
                </a:lnTo>
                <a:lnTo>
                  <a:pt x="30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3" name="Rectangle 133"/>
          <p:cNvSpPr>
            <a:spLocks noChangeArrowheads="1"/>
          </p:cNvSpPr>
          <p:nvPr/>
        </p:nvSpPr>
        <p:spPr bwMode="auto">
          <a:xfrm>
            <a:off x="6046788" y="5307013"/>
            <a:ext cx="11064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30854" name="Rectangle 134"/>
          <p:cNvSpPr>
            <a:spLocks noChangeArrowheads="1"/>
          </p:cNvSpPr>
          <p:nvPr/>
        </p:nvSpPr>
        <p:spPr bwMode="auto">
          <a:xfrm>
            <a:off x="5329238" y="3487738"/>
            <a:ext cx="847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Resting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potential</a:t>
            </a:r>
            <a:endParaRPr lang="en-US" sz="1800" b="1">
              <a:latin typeface="Arial" charset="0"/>
            </a:endParaRPr>
          </a:p>
        </p:txBody>
      </p:sp>
      <p:sp>
        <p:nvSpPr>
          <p:cNvPr id="30855" name="Rectangle 135"/>
          <p:cNvSpPr>
            <a:spLocks noChangeArrowheads="1"/>
          </p:cNvSpPr>
          <p:nvPr/>
        </p:nvSpPr>
        <p:spPr bwMode="auto">
          <a:xfrm>
            <a:off x="7005638" y="4481513"/>
            <a:ext cx="11414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Hyper-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polarization</a:t>
            </a:r>
            <a:endParaRPr lang="en-US" sz="1800" b="1">
              <a:latin typeface="Arial" charset="0"/>
            </a:endParaRPr>
          </a:p>
        </p:txBody>
      </p:sp>
      <p:sp>
        <p:nvSpPr>
          <p:cNvPr id="30856" name="Rectangle 136"/>
          <p:cNvSpPr>
            <a:spLocks noChangeArrowheads="1"/>
          </p:cNvSpPr>
          <p:nvPr/>
        </p:nvSpPr>
        <p:spPr bwMode="auto">
          <a:xfrm>
            <a:off x="4179888" y="5700713"/>
            <a:ext cx="4278312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57188" indent="-357188"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 Hyperpolarization: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The membrane</a:t>
            </a:r>
            <a:br>
              <a:rPr lang="en-US" sz="1600" b="1">
                <a:solidFill>
                  <a:srgbClr val="231F20"/>
                </a:solidFill>
                <a:latin typeface="Arial" charset="0"/>
              </a:rPr>
            </a:br>
            <a:r>
              <a:rPr lang="en-US" sz="1600" b="1">
                <a:solidFill>
                  <a:srgbClr val="231F20"/>
                </a:solidFill>
                <a:latin typeface="Arial" charset="0"/>
              </a:rPr>
              <a:t>potential increases, the inside becoming</a:t>
            </a:r>
            <a:br>
              <a:rPr lang="en-US" sz="1600" b="1">
                <a:solidFill>
                  <a:srgbClr val="231F20"/>
                </a:solidFill>
                <a:latin typeface="Arial" charset="0"/>
              </a:rPr>
            </a:br>
            <a:r>
              <a:rPr lang="en-US" sz="1600" b="1">
                <a:solidFill>
                  <a:srgbClr val="231F20"/>
                </a:solidFill>
                <a:latin typeface="Arial" charset="0"/>
              </a:rPr>
              <a:t>more negative.</a:t>
            </a:r>
            <a:endParaRPr lang="en-US" sz="1600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30857" name="Freeform 137"/>
          <p:cNvSpPr>
            <a:spLocks/>
          </p:cNvSpPr>
          <p:nvPr/>
        </p:nvSpPr>
        <p:spPr bwMode="auto">
          <a:xfrm rot="16200000" flipH="1">
            <a:off x="6080919" y="937419"/>
            <a:ext cx="141287" cy="7842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8" name="Freeform 138"/>
          <p:cNvSpPr>
            <a:spLocks/>
          </p:cNvSpPr>
          <p:nvPr/>
        </p:nvSpPr>
        <p:spPr bwMode="auto">
          <a:xfrm rot="5400000" flipH="1">
            <a:off x="6192838" y="3897312"/>
            <a:ext cx="141288" cy="1001713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Graded Potentials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Short-lived, localized changes in membrane potential</a:t>
            </a:r>
          </a:p>
          <a:p>
            <a:r>
              <a:rPr lang="en-US"/>
              <a:t>Depolarizations or hyperpolarizations</a:t>
            </a:r>
          </a:p>
          <a:p>
            <a:r>
              <a:rPr lang="en-US"/>
              <a:t>Graded potential spreads as local currents change the membrane potential of adjacent regions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7983538" y="6581775"/>
            <a:ext cx="1157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11.10a</a:t>
            </a:r>
          </a:p>
        </p:txBody>
      </p:sp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2" cstate="print"/>
          <a:srcRect l="560" t="27563" r="26404" b="14580"/>
          <a:stretch>
            <a:fillRect/>
          </a:stretch>
        </p:blipFill>
        <p:spPr bwMode="auto">
          <a:xfrm>
            <a:off x="501650" y="1385888"/>
            <a:ext cx="6011863" cy="3395662"/>
          </a:xfrm>
          <a:prstGeom prst="rect">
            <a:avLst/>
          </a:prstGeom>
          <a:noFill/>
        </p:spPr>
      </p:pic>
      <p:sp>
        <p:nvSpPr>
          <p:cNvPr id="33802" name="Freeform 10"/>
          <p:cNvSpPr>
            <a:spLocks/>
          </p:cNvSpPr>
          <p:nvPr/>
        </p:nvSpPr>
        <p:spPr bwMode="auto">
          <a:xfrm>
            <a:off x="2012950" y="2255838"/>
            <a:ext cx="1539875" cy="14843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970" y="935"/>
              </a:cxn>
            </a:cxnLst>
            <a:rect l="0" t="0" r="r" b="b"/>
            <a:pathLst>
              <a:path w="970" h="935">
                <a:moveTo>
                  <a:pt x="0" y="0"/>
                </a:moveTo>
                <a:lnTo>
                  <a:pt x="0" y="184"/>
                </a:lnTo>
                <a:lnTo>
                  <a:pt x="970" y="935"/>
                </a:lnTo>
              </a:path>
            </a:pathLst>
          </a:custGeom>
          <a:noFill/>
          <a:ln w="285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Freeform 11"/>
          <p:cNvSpPr>
            <a:spLocks/>
          </p:cNvSpPr>
          <p:nvPr/>
        </p:nvSpPr>
        <p:spPr bwMode="auto">
          <a:xfrm>
            <a:off x="5894388" y="2933700"/>
            <a:ext cx="1117600" cy="682625"/>
          </a:xfrm>
          <a:custGeom>
            <a:avLst/>
            <a:gdLst/>
            <a:ahLst/>
            <a:cxnLst>
              <a:cxn ang="0">
                <a:pos x="704" y="430"/>
              </a:cxn>
              <a:cxn ang="0">
                <a:pos x="562" y="430"/>
              </a:cxn>
              <a:cxn ang="0">
                <a:pos x="0" y="0"/>
              </a:cxn>
            </a:cxnLst>
            <a:rect l="0" t="0" r="r" b="b"/>
            <a:pathLst>
              <a:path w="704" h="430">
                <a:moveTo>
                  <a:pt x="704" y="430"/>
                </a:moveTo>
                <a:lnTo>
                  <a:pt x="562" y="43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 flipH="1">
            <a:off x="4305300" y="1608138"/>
            <a:ext cx="1268413" cy="1587"/>
          </a:xfrm>
          <a:prstGeom prst="line">
            <a:avLst/>
          </a:prstGeom>
          <a:noFill/>
          <a:ln w="285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H="1">
            <a:off x="5824538" y="3616325"/>
            <a:ext cx="962025" cy="835025"/>
          </a:xfrm>
          <a:prstGeom prst="line">
            <a:avLst/>
          </a:prstGeom>
          <a:noFill/>
          <a:ln w="285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512763" y="18923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Depolarized region</a:t>
            </a:r>
            <a:endParaRPr lang="en-US" sz="1800" b="1">
              <a:latin typeface="Arial" charset="0"/>
            </a:endParaRP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5646738" y="1435100"/>
            <a:ext cx="13414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7085013" y="3441700"/>
            <a:ext cx="16049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Plasma</a:t>
            </a: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membrane</a:t>
            </a:r>
            <a:endParaRPr lang="en-US" sz="1800" b="1">
              <a:latin typeface="Arial" charset="0"/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484188" y="4892675"/>
            <a:ext cx="7539037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231F20"/>
                </a:solidFill>
                <a:latin typeface="Arial Black" pitchFamily="34" charset="0"/>
              </a:rPr>
              <a:t>(a) Depolarization: </a:t>
            </a:r>
            <a:r>
              <a:rPr lang="en-US" sz="2500" b="1">
                <a:solidFill>
                  <a:srgbClr val="231F20"/>
                </a:solidFill>
                <a:latin typeface="Arial" charset="0"/>
              </a:rPr>
              <a:t>A small patch of the     </a:t>
            </a:r>
            <a:endParaRPr lang="en-US" sz="1800" b="1">
              <a:latin typeface="Arial" charset="0"/>
            </a:endParaRPr>
          </a:p>
          <a:p>
            <a:r>
              <a:rPr lang="en-US" sz="2500" b="1">
                <a:solidFill>
                  <a:srgbClr val="231F20"/>
                </a:solidFill>
                <a:latin typeface="Arial" charset="0"/>
              </a:rPr>
              <a:t>      membrane (red area) has become depolarized.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7974013" y="6581775"/>
            <a:ext cx="1166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11.10b</a:t>
            </a:r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2" cstate="print"/>
          <a:srcRect b="36000"/>
          <a:stretch>
            <a:fillRect/>
          </a:stretch>
        </p:blipFill>
        <p:spPr bwMode="auto">
          <a:xfrm>
            <a:off x="303213" y="909638"/>
            <a:ext cx="8535987" cy="3479800"/>
          </a:xfrm>
          <a:prstGeom prst="rect">
            <a:avLst/>
          </a:prstGeom>
          <a:noFill/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373063" y="4387850"/>
            <a:ext cx="849630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>
                <a:solidFill>
                  <a:srgbClr val="231F20"/>
                </a:solidFill>
                <a:latin typeface="Arial Black" pitchFamily="34" charset="0"/>
              </a:rPr>
              <a:t>(b) Spread of depolarization: </a:t>
            </a:r>
            <a:r>
              <a:rPr lang="en-US" sz="2700" b="1">
                <a:solidFill>
                  <a:srgbClr val="231F20"/>
                </a:solidFill>
                <a:latin typeface="Arial" charset="0"/>
              </a:rPr>
              <a:t>The local currents </a:t>
            </a:r>
            <a:endParaRPr lang="en-US" sz="1800" b="1">
              <a:latin typeface="Arial" charset="0"/>
            </a:endParaRPr>
          </a:p>
          <a:p>
            <a:r>
              <a:rPr lang="en-US" sz="2700" b="1">
                <a:solidFill>
                  <a:srgbClr val="231F20"/>
                </a:solidFill>
                <a:latin typeface="Arial" charset="0"/>
              </a:rPr>
              <a:t>      (black arrows) that are created depolarize </a:t>
            </a:r>
            <a:endParaRPr lang="en-US" sz="1800" b="1">
              <a:latin typeface="Arial" charset="0"/>
            </a:endParaRPr>
          </a:p>
          <a:p>
            <a:r>
              <a:rPr lang="en-US" sz="2700" b="1">
                <a:solidFill>
                  <a:srgbClr val="231F20"/>
                </a:solidFill>
                <a:latin typeface="Arial" charset="0"/>
              </a:rPr>
              <a:t>      adjacent membrane areas and allow the wave of </a:t>
            </a:r>
            <a:endParaRPr lang="en-US" sz="1800" b="1">
              <a:latin typeface="Arial" charset="0"/>
            </a:endParaRPr>
          </a:p>
          <a:p>
            <a:r>
              <a:rPr lang="en-US" sz="2700" b="1">
                <a:solidFill>
                  <a:srgbClr val="231F20"/>
                </a:solidFill>
                <a:latin typeface="Arial" charset="0"/>
              </a:rPr>
              <a:t>      depolarization to spread.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Graded Potentials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Occur when a stimulus causes gated ion channels to open</a:t>
            </a:r>
          </a:p>
          <a:p>
            <a:pPr lvl="1">
              <a:lnSpc>
                <a:spcPct val="90000"/>
              </a:lnSpc>
            </a:pPr>
            <a:r>
              <a:rPr lang="en-US"/>
              <a:t>E.g., receptor potentials, generator potentials, postsynaptic potentials</a:t>
            </a:r>
          </a:p>
          <a:p>
            <a:pPr>
              <a:lnSpc>
                <a:spcPct val="90000"/>
              </a:lnSpc>
            </a:pPr>
            <a:r>
              <a:rPr lang="en-US"/>
              <a:t>Magnitude varies directly (graded) with stimulus strength </a:t>
            </a:r>
          </a:p>
          <a:p>
            <a:pPr>
              <a:lnSpc>
                <a:spcPct val="90000"/>
              </a:lnSpc>
            </a:pPr>
            <a:r>
              <a:rPr lang="en-US"/>
              <a:t>Decrease in magnitude with distance as ions flow and diffuse through leakage channels</a:t>
            </a:r>
          </a:p>
          <a:p>
            <a:pPr>
              <a:lnSpc>
                <a:spcPct val="90000"/>
              </a:lnSpc>
            </a:pPr>
            <a:r>
              <a:rPr lang="en-US"/>
              <a:t>Short-distance signals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7983538" y="6581775"/>
            <a:ext cx="1157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11.10c</a:t>
            </a:r>
          </a:p>
        </p:txBody>
      </p:sp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2" cstate="print"/>
          <a:srcRect l="19209" t="7480" r="20154" b="23137"/>
          <a:stretch>
            <a:fillRect/>
          </a:stretch>
        </p:blipFill>
        <p:spPr bwMode="auto">
          <a:xfrm>
            <a:off x="2008188" y="722313"/>
            <a:ext cx="4991100" cy="4094162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4686300" y="3713163"/>
            <a:ext cx="231775" cy="320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194"/>
              </a:cxn>
              <a:cxn ang="0">
                <a:pos x="258" y="194"/>
              </a:cxn>
            </a:cxnLst>
            <a:rect l="0" t="0" r="r" b="b"/>
            <a:pathLst>
              <a:path w="258" h="194">
                <a:moveTo>
                  <a:pt x="0" y="0"/>
                </a:moveTo>
                <a:lnTo>
                  <a:pt x="150" y="194"/>
                </a:lnTo>
                <a:lnTo>
                  <a:pt x="258" y="19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1"/>
          <p:cNvSpPr>
            <a:spLocks/>
          </p:cNvSpPr>
          <p:nvPr/>
        </p:nvSpPr>
        <p:spPr bwMode="auto">
          <a:xfrm>
            <a:off x="4230688" y="1841500"/>
            <a:ext cx="330200" cy="165100"/>
          </a:xfrm>
          <a:custGeom>
            <a:avLst/>
            <a:gdLst/>
            <a:ahLst/>
            <a:cxnLst>
              <a:cxn ang="0">
                <a:pos x="208" y="104"/>
              </a:cxn>
              <a:cxn ang="0">
                <a:pos x="208" y="0"/>
              </a:cxn>
              <a:cxn ang="0">
                <a:pos x="0" y="0"/>
              </a:cxn>
              <a:cxn ang="0">
                <a:pos x="0" y="102"/>
              </a:cxn>
            </a:cxnLst>
            <a:rect l="0" t="0" r="r" b="b"/>
            <a:pathLst>
              <a:path w="208" h="104">
                <a:moveTo>
                  <a:pt x="208" y="104"/>
                </a:moveTo>
                <a:lnTo>
                  <a:pt x="208" y="0"/>
                </a:lnTo>
                <a:lnTo>
                  <a:pt x="0" y="0"/>
                </a:lnTo>
                <a:lnTo>
                  <a:pt x="0" y="10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V="1">
            <a:off x="4392613" y="1673225"/>
            <a:ext cx="1587" cy="165100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3086100" y="4760913"/>
            <a:ext cx="27178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Distance (a few mm)</a:t>
            </a:r>
            <a:endParaRPr lang="en-US" sz="1800">
              <a:latin typeface="Arial" charset="0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1600200" y="3579813"/>
            <a:ext cx="4048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–70</a:t>
            </a:r>
            <a:endParaRPr lang="en-US" sz="1800" b="1">
              <a:latin typeface="Arial" charset="0"/>
            </a:endParaRP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4956175" y="3884613"/>
            <a:ext cx="19621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Resting potential</a:t>
            </a:r>
            <a:endParaRPr lang="en-US" sz="1800" b="1">
              <a:latin typeface="Arial" charset="0"/>
            </a:endParaRP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3679825" y="865188"/>
            <a:ext cx="1719263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Active area</a:t>
            </a: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(site of initial</a:t>
            </a:r>
            <a:endParaRPr lang="en-US" sz="1800" b="1">
              <a:latin typeface="Arial" charset="0"/>
            </a:endParaRP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depolarization)</a:t>
            </a:r>
            <a:endParaRPr lang="en-US" sz="1800" b="1">
              <a:latin typeface="Arial" charset="0"/>
            </a:endParaRP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434975" y="5084763"/>
            <a:ext cx="8307388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(c) Decay of membrane potential with distance: </a:t>
            </a:r>
            <a:r>
              <a:rPr lang="en-US" sz="1900" b="1">
                <a:solidFill>
                  <a:srgbClr val="231F20"/>
                </a:solidFill>
                <a:latin typeface="Arial" charset="0"/>
              </a:rPr>
              <a:t>Because current </a:t>
            </a:r>
            <a:endParaRPr lang="en-US" sz="1800" b="1">
              <a:latin typeface="Arial" charset="0"/>
            </a:endParaRP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      is lost through the “leaky” plasma membrane, the voltage declines </a:t>
            </a:r>
            <a:endParaRPr lang="en-US" sz="1800" b="1">
              <a:latin typeface="Arial" charset="0"/>
            </a:endParaRP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      with distance from the stimulus (the voltage is </a:t>
            </a:r>
            <a:r>
              <a:rPr lang="en-US" sz="1900" b="1" i="1">
                <a:solidFill>
                  <a:srgbClr val="231F20"/>
                </a:solidFill>
                <a:latin typeface="Arial" charset="0"/>
              </a:rPr>
              <a:t>decremental</a:t>
            </a:r>
            <a:r>
              <a:rPr lang="en-US" sz="800" b="1" i="1">
                <a:solidFill>
                  <a:srgbClr val="231F20"/>
                </a:solidFill>
                <a:latin typeface="Arial" charset="0"/>
              </a:rPr>
              <a:t> </a:t>
            </a:r>
            <a:r>
              <a:rPr lang="en-US" sz="1900" b="1">
                <a:solidFill>
                  <a:srgbClr val="231F20"/>
                </a:solidFill>
                <a:latin typeface="Arial" charset="0"/>
              </a:rPr>
              <a:t>). </a:t>
            </a:r>
            <a:endParaRPr lang="en-US" sz="1800">
              <a:latin typeface="Arial" charset="0"/>
            </a:endParaRPr>
          </a:p>
          <a:p>
            <a:r>
              <a:rPr lang="en-US" sz="1900" b="1">
                <a:solidFill>
                  <a:srgbClr val="231F20"/>
                </a:solidFill>
                <a:latin typeface="Arial" charset="0"/>
              </a:rPr>
              <a:t>      Consequently, graded potentials are short-distance signals.</a:t>
            </a:r>
            <a:endParaRPr lang="en-US" sz="1800">
              <a:latin typeface="Arial" charset="0"/>
            </a:endParaRP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 rot="-5400000">
            <a:off x="-214312" y="2238375"/>
            <a:ext cx="33305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Membrane potential (mV)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Action Potential (AP)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Brief reversal of membrane potential with a total amplitude of ~100 mV</a:t>
            </a:r>
          </a:p>
          <a:p>
            <a:r>
              <a:rPr lang="en-US"/>
              <a:t>Occurs in muscle cells and axons of neurons</a:t>
            </a:r>
          </a:p>
          <a:p>
            <a:r>
              <a:rPr lang="en-US"/>
              <a:t>Does not decrease in magnitude over distance</a:t>
            </a:r>
          </a:p>
          <a:p>
            <a:r>
              <a:rPr lang="en-US"/>
              <a:t>Principal means of long-distance neural communication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9" name="Picture 7"/>
          <p:cNvPicPr>
            <a:picLocks noChangeAspect="1" noChangeArrowheads="1"/>
          </p:cNvPicPr>
          <p:nvPr/>
        </p:nvPicPr>
        <p:blipFill>
          <a:blip r:embed="rId2" cstate="print"/>
          <a:srcRect l="13443" t="30783" r="25612" b="3798"/>
          <a:stretch>
            <a:fillRect/>
          </a:stretch>
        </p:blipFill>
        <p:spPr bwMode="auto">
          <a:xfrm>
            <a:off x="1554163" y="1993900"/>
            <a:ext cx="5016500" cy="3856038"/>
          </a:xfrm>
          <a:prstGeom prst="rect">
            <a:avLst/>
          </a:prstGeom>
          <a:noFill/>
        </p:spPr>
      </p:pic>
      <p:sp>
        <p:nvSpPr>
          <p:cNvPr id="100360" name="Freeform 8"/>
          <p:cNvSpPr>
            <a:spLocks/>
          </p:cNvSpPr>
          <p:nvPr/>
        </p:nvSpPr>
        <p:spPr bwMode="auto">
          <a:xfrm>
            <a:off x="3495675" y="3762375"/>
            <a:ext cx="276225" cy="193675"/>
          </a:xfrm>
          <a:custGeom>
            <a:avLst/>
            <a:gdLst/>
            <a:ahLst/>
            <a:cxnLst>
              <a:cxn ang="0">
                <a:pos x="0" y="122"/>
              </a:cxn>
              <a:cxn ang="0">
                <a:pos x="128" y="0"/>
              </a:cxn>
              <a:cxn ang="0">
                <a:pos x="174" y="0"/>
              </a:cxn>
            </a:cxnLst>
            <a:rect l="0" t="0" r="r" b="b"/>
            <a:pathLst>
              <a:path w="174" h="122">
                <a:moveTo>
                  <a:pt x="0" y="122"/>
                </a:moveTo>
                <a:lnTo>
                  <a:pt x="128" y="0"/>
                </a:lnTo>
                <a:lnTo>
                  <a:pt x="17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1" name="Line 9"/>
          <p:cNvSpPr>
            <a:spLocks noChangeShapeType="1"/>
          </p:cNvSpPr>
          <p:nvPr/>
        </p:nvSpPr>
        <p:spPr bwMode="auto">
          <a:xfrm>
            <a:off x="2663825" y="1681163"/>
            <a:ext cx="1714500" cy="1587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4802188" y="1681163"/>
            <a:ext cx="1577975" cy="1587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3" name="Line 11"/>
          <p:cNvSpPr>
            <a:spLocks noChangeShapeType="1"/>
          </p:cNvSpPr>
          <p:nvPr/>
        </p:nvSpPr>
        <p:spPr bwMode="auto">
          <a:xfrm flipH="1">
            <a:off x="2997200" y="1681163"/>
            <a:ext cx="136525" cy="2008187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4" name="Line 12"/>
          <p:cNvSpPr>
            <a:spLocks noChangeShapeType="1"/>
          </p:cNvSpPr>
          <p:nvPr/>
        </p:nvSpPr>
        <p:spPr bwMode="auto">
          <a:xfrm>
            <a:off x="450850" y="1681163"/>
            <a:ext cx="1835150" cy="1587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5" name="Freeform 13"/>
          <p:cNvSpPr>
            <a:spLocks/>
          </p:cNvSpPr>
          <p:nvPr/>
        </p:nvSpPr>
        <p:spPr bwMode="auto">
          <a:xfrm>
            <a:off x="1270000" y="1681163"/>
            <a:ext cx="1057275" cy="33607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66" y="214"/>
              </a:cxn>
              <a:cxn ang="0">
                <a:pos x="666" y="2117"/>
              </a:cxn>
            </a:cxnLst>
            <a:rect l="0" t="0" r="r" b="b"/>
            <a:pathLst>
              <a:path w="666" h="2117">
                <a:moveTo>
                  <a:pt x="0" y="0"/>
                </a:moveTo>
                <a:lnTo>
                  <a:pt x="666" y="214"/>
                </a:lnTo>
                <a:lnTo>
                  <a:pt x="666" y="2117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6" name="Freeform 14"/>
          <p:cNvSpPr>
            <a:spLocks/>
          </p:cNvSpPr>
          <p:nvPr/>
        </p:nvSpPr>
        <p:spPr bwMode="auto">
          <a:xfrm>
            <a:off x="4559300" y="3375025"/>
            <a:ext cx="2147888" cy="1885950"/>
          </a:xfrm>
          <a:custGeom>
            <a:avLst/>
            <a:gdLst/>
            <a:ahLst/>
            <a:cxnLst>
              <a:cxn ang="0">
                <a:pos x="0" y="1188"/>
              </a:cxn>
              <a:cxn ang="0">
                <a:pos x="1221" y="2"/>
              </a:cxn>
              <a:cxn ang="0">
                <a:pos x="1353" y="0"/>
              </a:cxn>
            </a:cxnLst>
            <a:rect l="0" t="0" r="r" b="b"/>
            <a:pathLst>
              <a:path w="1353" h="1188">
                <a:moveTo>
                  <a:pt x="0" y="1188"/>
                </a:moveTo>
                <a:lnTo>
                  <a:pt x="1221" y="2"/>
                </a:lnTo>
                <a:lnTo>
                  <a:pt x="1353" y="0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 flipV="1">
            <a:off x="6704013" y="3254375"/>
            <a:ext cx="1587" cy="250825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 flipV="1">
            <a:off x="3441700" y="1681163"/>
            <a:ext cx="2024063" cy="1323975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9" name="Rectangle 17"/>
          <p:cNvSpPr>
            <a:spLocks noChangeArrowheads="1"/>
          </p:cNvSpPr>
          <p:nvPr/>
        </p:nvSpPr>
        <p:spPr bwMode="auto">
          <a:xfrm>
            <a:off x="3798888" y="3638550"/>
            <a:ext cx="8048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231F20"/>
                </a:solidFill>
                <a:latin typeface="Arial Black" pitchFamily="34" charset="0"/>
              </a:rPr>
              <a:t>Action</a:t>
            </a:r>
          </a:p>
          <a:p>
            <a:r>
              <a:rPr lang="en-US" sz="1300">
                <a:solidFill>
                  <a:srgbClr val="231F20"/>
                </a:solidFill>
                <a:latin typeface="Arial Black" pitchFamily="34" charset="0"/>
              </a:rPr>
              <a:t>potential</a:t>
            </a:r>
            <a:endParaRPr lang="en-US" sz="1800">
              <a:latin typeface="Arial" charset="0"/>
            </a:endParaRPr>
          </a:p>
        </p:txBody>
      </p:sp>
      <p:sp>
        <p:nvSpPr>
          <p:cNvPr id="100370" name="Freeform 18"/>
          <p:cNvSpPr>
            <a:spLocks/>
          </p:cNvSpPr>
          <p:nvPr/>
        </p:nvSpPr>
        <p:spPr bwMode="auto">
          <a:xfrm>
            <a:off x="463550" y="1373188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6"/>
              </a:cxn>
              <a:cxn ang="0">
                <a:pos x="138" y="100"/>
              </a:cxn>
              <a:cxn ang="0">
                <a:pos x="130" y="112"/>
              </a:cxn>
              <a:cxn ang="0">
                <a:pos x="122" y="122"/>
              </a:cxn>
              <a:cxn ang="0">
                <a:pos x="112" y="132"/>
              </a:cxn>
              <a:cxn ang="0">
                <a:pos x="100" y="138"/>
              </a:cxn>
              <a:cxn ang="0">
                <a:pos x="86" y="142"/>
              </a:cxn>
              <a:cxn ang="0">
                <a:pos x="72" y="144"/>
              </a:cxn>
              <a:cxn ang="0">
                <a:pos x="56" y="142"/>
              </a:cxn>
              <a:cxn ang="0">
                <a:pos x="44" y="138"/>
              </a:cxn>
              <a:cxn ang="0">
                <a:pos x="30" y="132"/>
              </a:cxn>
              <a:cxn ang="0">
                <a:pos x="20" y="122"/>
              </a:cxn>
              <a:cxn ang="0">
                <a:pos x="12" y="112"/>
              </a:cxn>
              <a:cxn ang="0">
                <a:pos x="4" y="100"/>
              </a:cxn>
              <a:cxn ang="0">
                <a:pos x="0" y="86"/>
              </a:cxn>
              <a:cxn ang="0">
                <a:pos x="0" y="72"/>
              </a:cxn>
              <a:cxn ang="0">
                <a:pos x="0" y="58"/>
              </a:cxn>
              <a:cxn ang="0">
                <a:pos x="4" y="44"/>
              </a:cxn>
              <a:cxn ang="0">
                <a:pos x="12" y="32"/>
              </a:cxn>
              <a:cxn ang="0">
                <a:pos x="20" y="20"/>
              </a:cxn>
              <a:cxn ang="0">
                <a:pos x="30" y="12"/>
              </a:cxn>
              <a:cxn ang="0">
                <a:pos x="44" y="6"/>
              </a:cxn>
              <a:cxn ang="0">
                <a:pos x="56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2"/>
              </a:cxn>
              <a:cxn ang="0">
                <a:pos x="122" y="20"/>
              </a:cxn>
              <a:cxn ang="0">
                <a:pos x="130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6"/>
                </a:lnTo>
                <a:lnTo>
                  <a:pt x="138" y="100"/>
                </a:lnTo>
                <a:lnTo>
                  <a:pt x="130" y="112"/>
                </a:lnTo>
                <a:lnTo>
                  <a:pt x="122" y="122"/>
                </a:lnTo>
                <a:lnTo>
                  <a:pt x="112" y="132"/>
                </a:lnTo>
                <a:lnTo>
                  <a:pt x="100" y="138"/>
                </a:lnTo>
                <a:lnTo>
                  <a:pt x="86" y="142"/>
                </a:lnTo>
                <a:lnTo>
                  <a:pt x="72" y="144"/>
                </a:lnTo>
                <a:lnTo>
                  <a:pt x="56" y="142"/>
                </a:lnTo>
                <a:lnTo>
                  <a:pt x="44" y="138"/>
                </a:lnTo>
                <a:lnTo>
                  <a:pt x="30" y="132"/>
                </a:lnTo>
                <a:lnTo>
                  <a:pt x="20" y="122"/>
                </a:lnTo>
                <a:lnTo>
                  <a:pt x="12" y="112"/>
                </a:lnTo>
                <a:lnTo>
                  <a:pt x="4" y="100"/>
                </a:lnTo>
                <a:lnTo>
                  <a:pt x="0" y="86"/>
                </a:lnTo>
                <a:lnTo>
                  <a:pt x="0" y="72"/>
                </a:lnTo>
                <a:lnTo>
                  <a:pt x="0" y="58"/>
                </a:lnTo>
                <a:lnTo>
                  <a:pt x="4" y="44"/>
                </a:lnTo>
                <a:lnTo>
                  <a:pt x="12" y="32"/>
                </a:lnTo>
                <a:lnTo>
                  <a:pt x="20" y="20"/>
                </a:lnTo>
                <a:lnTo>
                  <a:pt x="30" y="12"/>
                </a:lnTo>
                <a:lnTo>
                  <a:pt x="44" y="6"/>
                </a:lnTo>
                <a:lnTo>
                  <a:pt x="56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2"/>
                </a:lnTo>
                <a:lnTo>
                  <a:pt x="122" y="20"/>
                </a:lnTo>
                <a:lnTo>
                  <a:pt x="130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1" name="Freeform 19"/>
          <p:cNvSpPr>
            <a:spLocks/>
          </p:cNvSpPr>
          <p:nvPr/>
        </p:nvSpPr>
        <p:spPr bwMode="auto">
          <a:xfrm>
            <a:off x="463550" y="1373188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6"/>
              </a:cxn>
              <a:cxn ang="0">
                <a:pos x="138" y="100"/>
              </a:cxn>
              <a:cxn ang="0">
                <a:pos x="130" y="112"/>
              </a:cxn>
              <a:cxn ang="0">
                <a:pos x="122" y="122"/>
              </a:cxn>
              <a:cxn ang="0">
                <a:pos x="112" y="132"/>
              </a:cxn>
              <a:cxn ang="0">
                <a:pos x="100" y="138"/>
              </a:cxn>
              <a:cxn ang="0">
                <a:pos x="86" y="142"/>
              </a:cxn>
              <a:cxn ang="0">
                <a:pos x="72" y="144"/>
              </a:cxn>
              <a:cxn ang="0">
                <a:pos x="56" y="142"/>
              </a:cxn>
              <a:cxn ang="0">
                <a:pos x="44" y="138"/>
              </a:cxn>
              <a:cxn ang="0">
                <a:pos x="30" y="132"/>
              </a:cxn>
              <a:cxn ang="0">
                <a:pos x="20" y="122"/>
              </a:cxn>
              <a:cxn ang="0">
                <a:pos x="12" y="112"/>
              </a:cxn>
              <a:cxn ang="0">
                <a:pos x="4" y="100"/>
              </a:cxn>
              <a:cxn ang="0">
                <a:pos x="0" y="86"/>
              </a:cxn>
              <a:cxn ang="0">
                <a:pos x="0" y="72"/>
              </a:cxn>
              <a:cxn ang="0">
                <a:pos x="0" y="58"/>
              </a:cxn>
              <a:cxn ang="0">
                <a:pos x="4" y="44"/>
              </a:cxn>
              <a:cxn ang="0">
                <a:pos x="12" y="32"/>
              </a:cxn>
              <a:cxn ang="0">
                <a:pos x="20" y="20"/>
              </a:cxn>
              <a:cxn ang="0">
                <a:pos x="30" y="12"/>
              </a:cxn>
              <a:cxn ang="0">
                <a:pos x="44" y="6"/>
              </a:cxn>
              <a:cxn ang="0">
                <a:pos x="56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2"/>
              </a:cxn>
              <a:cxn ang="0">
                <a:pos x="122" y="20"/>
              </a:cxn>
              <a:cxn ang="0">
                <a:pos x="130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6"/>
                </a:lnTo>
                <a:lnTo>
                  <a:pt x="138" y="100"/>
                </a:lnTo>
                <a:lnTo>
                  <a:pt x="130" y="112"/>
                </a:lnTo>
                <a:lnTo>
                  <a:pt x="122" y="122"/>
                </a:lnTo>
                <a:lnTo>
                  <a:pt x="112" y="132"/>
                </a:lnTo>
                <a:lnTo>
                  <a:pt x="100" y="138"/>
                </a:lnTo>
                <a:lnTo>
                  <a:pt x="86" y="142"/>
                </a:lnTo>
                <a:lnTo>
                  <a:pt x="72" y="144"/>
                </a:lnTo>
                <a:lnTo>
                  <a:pt x="56" y="142"/>
                </a:lnTo>
                <a:lnTo>
                  <a:pt x="44" y="138"/>
                </a:lnTo>
                <a:lnTo>
                  <a:pt x="30" y="132"/>
                </a:lnTo>
                <a:lnTo>
                  <a:pt x="20" y="122"/>
                </a:lnTo>
                <a:lnTo>
                  <a:pt x="12" y="112"/>
                </a:lnTo>
                <a:lnTo>
                  <a:pt x="4" y="100"/>
                </a:lnTo>
                <a:lnTo>
                  <a:pt x="0" y="86"/>
                </a:lnTo>
                <a:lnTo>
                  <a:pt x="0" y="72"/>
                </a:lnTo>
                <a:lnTo>
                  <a:pt x="0" y="58"/>
                </a:lnTo>
                <a:lnTo>
                  <a:pt x="4" y="44"/>
                </a:lnTo>
                <a:lnTo>
                  <a:pt x="12" y="32"/>
                </a:lnTo>
                <a:lnTo>
                  <a:pt x="20" y="20"/>
                </a:lnTo>
                <a:lnTo>
                  <a:pt x="30" y="12"/>
                </a:lnTo>
                <a:lnTo>
                  <a:pt x="44" y="6"/>
                </a:lnTo>
                <a:lnTo>
                  <a:pt x="56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2"/>
                </a:lnTo>
                <a:lnTo>
                  <a:pt x="122" y="20"/>
                </a:lnTo>
                <a:lnTo>
                  <a:pt x="130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2" name="Freeform 20"/>
          <p:cNvSpPr>
            <a:spLocks/>
          </p:cNvSpPr>
          <p:nvPr/>
        </p:nvSpPr>
        <p:spPr bwMode="auto">
          <a:xfrm>
            <a:off x="4802188" y="1379538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4" y="86"/>
              </a:cxn>
              <a:cxn ang="0">
                <a:pos x="140" y="100"/>
              </a:cxn>
              <a:cxn ang="0">
                <a:pos x="132" y="112"/>
              </a:cxn>
              <a:cxn ang="0">
                <a:pos x="124" y="124"/>
              </a:cxn>
              <a:cxn ang="0">
                <a:pos x="114" y="132"/>
              </a:cxn>
              <a:cxn ang="0">
                <a:pos x="100" y="138"/>
              </a:cxn>
              <a:cxn ang="0">
                <a:pos x="88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2"/>
              </a:cxn>
              <a:cxn ang="0">
                <a:pos x="22" y="124"/>
              </a:cxn>
              <a:cxn ang="0">
                <a:pos x="14" y="112"/>
              </a:cxn>
              <a:cxn ang="0">
                <a:pos x="6" y="100"/>
              </a:cxn>
              <a:cxn ang="0">
                <a:pos x="2" y="86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4" y="32"/>
              </a:cxn>
              <a:cxn ang="0">
                <a:pos x="22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8" y="2"/>
              </a:cxn>
              <a:cxn ang="0">
                <a:pos x="100" y="6"/>
              </a:cxn>
              <a:cxn ang="0">
                <a:pos x="114" y="12"/>
              </a:cxn>
              <a:cxn ang="0">
                <a:pos x="124" y="22"/>
              </a:cxn>
              <a:cxn ang="0">
                <a:pos x="132" y="32"/>
              </a:cxn>
              <a:cxn ang="0">
                <a:pos x="140" y="44"/>
              </a:cxn>
              <a:cxn ang="0">
                <a:pos x="144" y="58"/>
              </a:cxn>
              <a:cxn ang="0">
                <a:pos x="144" y="70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4" y="86"/>
                </a:lnTo>
                <a:lnTo>
                  <a:pt x="140" y="100"/>
                </a:lnTo>
                <a:lnTo>
                  <a:pt x="132" y="112"/>
                </a:lnTo>
                <a:lnTo>
                  <a:pt x="124" y="124"/>
                </a:lnTo>
                <a:lnTo>
                  <a:pt x="114" y="132"/>
                </a:lnTo>
                <a:lnTo>
                  <a:pt x="100" y="138"/>
                </a:lnTo>
                <a:lnTo>
                  <a:pt x="88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2"/>
                </a:lnTo>
                <a:lnTo>
                  <a:pt x="22" y="124"/>
                </a:lnTo>
                <a:lnTo>
                  <a:pt x="14" y="112"/>
                </a:lnTo>
                <a:lnTo>
                  <a:pt x="6" y="100"/>
                </a:lnTo>
                <a:lnTo>
                  <a:pt x="2" y="86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4" y="32"/>
                </a:lnTo>
                <a:lnTo>
                  <a:pt x="22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8" y="2"/>
                </a:lnTo>
                <a:lnTo>
                  <a:pt x="100" y="6"/>
                </a:lnTo>
                <a:lnTo>
                  <a:pt x="114" y="12"/>
                </a:lnTo>
                <a:lnTo>
                  <a:pt x="124" y="22"/>
                </a:lnTo>
                <a:lnTo>
                  <a:pt x="132" y="32"/>
                </a:lnTo>
                <a:lnTo>
                  <a:pt x="140" y="44"/>
                </a:lnTo>
                <a:lnTo>
                  <a:pt x="144" y="58"/>
                </a:lnTo>
                <a:lnTo>
                  <a:pt x="144" y="70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3" name="Freeform 21"/>
          <p:cNvSpPr>
            <a:spLocks/>
          </p:cNvSpPr>
          <p:nvPr/>
        </p:nvSpPr>
        <p:spPr bwMode="auto">
          <a:xfrm>
            <a:off x="4802188" y="1379538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4" y="86"/>
              </a:cxn>
              <a:cxn ang="0">
                <a:pos x="140" y="100"/>
              </a:cxn>
              <a:cxn ang="0">
                <a:pos x="132" y="112"/>
              </a:cxn>
              <a:cxn ang="0">
                <a:pos x="124" y="124"/>
              </a:cxn>
              <a:cxn ang="0">
                <a:pos x="114" y="132"/>
              </a:cxn>
              <a:cxn ang="0">
                <a:pos x="100" y="138"/>
              </a:cxn>
              <a:cxn ang="0">
                <a:pos x="88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2"/>
              </a:cxn>
              <a:cxn ang="0">
                <a:pos x="22" y="124"/>
              </a:cxn>
              <a:cxn ang="0">
                <a:pos x="14" y="112"/>
              </a:cxn>
              <a:cxn ang="0">
                <a:pos x="6" y="100"/>
              </a:cxn>
              <a:cxn ang="0">
                <a:pos x="2" y="86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4" y="32"/>
              </a:cxn>
              <a:cxn ang="0">
                <a:pos x="22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8" y="2"/>
              </a:cxn>
              <a:cxn ang="0">
                <a:pos x="100" y="6"/>
              </a:cxn>
              <a:cxn ang="0">
                <a:pos x="114" y="12"/>
              </a:cxn>
              <a:cxn ang="0">
                <a:pos x="124" y="22"/>
              </a:cxn>
              <a:cxn ang="0">
                <a:pos x="132" y="32"/>
              </a:cxn>
              <a:cxn ang="0">
                <a:pos x="140" y="44"/>
              </a:cxn>
              <a:cxn ang="0">
                <a:pos x="144" y="58"/>
              </a:cxn>
              <a:cxn ang="0">
                <a:pos x="144" y="70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4" y="86"/>
                </a:lnTo>
                <a:lnTo>
                  <a:pt x="140" y="100"/>
                </a:lnTo>
                <a:lnTo>
                  <a:pt x="132" y="112"/>
                </a:lnTo>
                <a:lnTo>
                  <a:pt x="124" y="124"/>
                </a:lnTo>
                <a:lnTo>
                  <a:pt x="114" y="132"/>
                </a:lnTo>
                <a:lnTo>
                  <a:pt x="100" y="138"/>
                </a:lnTo>
                <a:lnTo>
                  <a:pt x="88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2"/>
                </a:lnTo>
                <a:lnTo>
                  <a:pt x="22" y="124"/>
                </a:lnTo>
                <a:lnTo>
                  <a:pt x="14" y="112"/>
                </a:lnTo>
                <a:lnTo>
                  <a:pt x="6" y="100"/>
                </a:lnTo>
                <a:lnTo>
                  <a:pt x="2" y="86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4" y="32"/>
                </a:lnTo>
                <a:lnTo>
                  <a:pt x="22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8" y="2"/>
                </a:lnTo>
                <a:lnTo>
                  <a:pt x="100" y="6"/>
                </a:lnTo>
                <a:lnTo>
                  <a:pt x="114" y="12"/>
                </a:lnTo>
                <a:lnTo>
                  <a:pt x="124" y="22"/>
                </a:lnTo>
                <a:lnTo>
                  <a:pt x="132" y="32"/>
                </a:lnTo>
                <a:lnTo>
                  <a:pt x="140" y="44"/>
                </a:lnTo>
                <a:lnTo>
                  <a:pt x="144" y="58"/>
                </a:lnTo>
                <a:lnTo>
                  <a:pt x="144" y="70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4" name="Freeform 22"/>
          <p:cNvSpPr>
            <a:spLocks/>
          </p:cNvSpPr>
          <p:nvPr/>
        </p:nvSpPr>
        <p:spPr bwMode="auto">
          <a:xfrm>
            <a:off x="6783388" y="3254375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6"/>
              </a:cxn>
              <a:cxn ang="0">
                <a:pos x="138" y="100"/>
              </a:cxn>
              <a:cxn ang="0">
                <a:pos x="132" y="112"/>
              </a:cxn>
              <a:cxn ang="0">
                <a:pos x="122" y="122"/>
              </a:cxn>
              <a:cxn ang="0">
                <a:pos x="112" y="130"/>
              </a:cxn>
              <a:cxn ang="0">
                <a:pos x="100" y="138"/>
              </a:cxn>
              <a:cxn ang="0">
                <a:pos x="86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0"/>
              </a:cxn>
              <a:cxn ang="0">
                <a:pos x="22" y="122"/>
              </a:cxn>
              <a:cxn ang="0">
                <a:pos x="12" y="112"/>
              </a:cxn>
              <a:cxn ang="0">
                <a:pos x="6" y="100"/>
              </a:cxn>
              <a:cxn ang="0">
                <a:pos x="2" y="86"/>
              </a:cxn>
              <a:cxn ang="0">
                <a:pos x="0" y="72"/>
              </a:cxn>
              <a:cxn ang="0">
                <a:pos x="2" y="56"/>
              </a:cxn>
              <a:cxn ang="0">
                <a:pos x="6" y="44"/>
              </a:cxn>
              <a:cxn ang="0">
                <a:pos x="12" y="30"/>
              </a:cxn>
              <a:cxn ang="0">
                <a:pos x="22" y="20"/>
              </a:cxn>
              <a:cxn ang="0">
                <a:pos x="32" y="12"/>
              </a:cxn>
              <a:cxn ang="0">
                <a:pos x="44" y="4"/>
              </a:cxn>
              <a:cxn ang="0">
                <a:pos x="58" y="0"/>
              </a:cxn>
              <a:cxn ang="0">
                <a:pos x="72" y="0"/>
              </a:cxn>
              <a:cxn ang="0">
                <a:pos x="86" y="0"/>
              </a:cxn>
              <a:cxn ang="0">
                <a:pos x="100" y="4"/>
              </a:cxn>
              <a:cxn ang="0">
                <a:pos x="112" y="12"/>
              </a:cxn>
              <a:cxn ang="0">
                <a:pos x="122" y="20"/>
              </a:cxn>
              <a:cxn ang="0">
                <a:pos x="132" y="30"/>
              </a:cxn>
              <a:cxn ang="0">
                <a:pos x="138" y="44"/>
              </a:cxn>
              <a:cxn ang="0">
                <a:pos x="142" y="56"/>
              </a:cxn>
              <a:cxn ang="0">
                <a:pos x="142" y="72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6"/>
                </a:lnTo>
                <a:lnTo>
                  <a:pt x="138" y="100"/>
                </a:lnTo>
                <a:lnTo>
                  <a:pt x="132" y="112"/>
                </a:lnTo>
                <a:lnTo>
                  <a:pt x="122" y="122"/>
                </a:lnTo>
                <a:lnTo>
                  <a:pt x="112" y="130"/>
                </a:lnTo>
                <a:lnTo>
                  <a:pt x="100" y="138"/>
                </a:lnTo>
                <a:lnTo>
                  <a:pt x="86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0"/>
                </a:lnTo>
                <a:lnTo>
                  <a:pt x="22" y="122"/>
                </a:lnTo>
                <a:lnTo>
                  <a:pt x="12" y="112"/>
                </a:lnTo>
                <a:lnTo>
                  <a:pt x="6" y="100"/>
                </a:lnTo>
                <a:lnTo>
                  <a:pt x="2" y="86"/>
                </a:lnTo>
                <a:lnTo>
                  <a:pt x="0" y="72"/>
                </a:lnTo>
                <a:lnTo>
                  <a:pt x="2" y="56"/>
                </a:lnTo>
                <a:lnTo>
                  <a:pt x="6" y="44"/>
                </a:lnTo>
                <a:lnTo>
                  <a:pt x="12" y="30"/>
                </a:lnTo>
                <a:lnTo>
                  <a:pt x="22" y="20"/>
                </a:lnTo>
                <a:lnTo>
                  <a:pt x="32" y="12"/>
                </a:lnTo>
                <a:lnTo>
                  <a:pt x="44" y="4"/>
                </a:lnTo>
                <a:lnTo>
                  <a:pt x="58" y="0"/>
                </a:lnTo>
                <a:lnTo>
                  <a:pt x="72" y="0"/>
                </a:lnTo>
                <a:lnTo>
                  <a:pt x="86" y="0"/>
                </a:lnTo>
                <a:lnTo>
                  <a:pt x="100" y="4"/>
                </a:lnTo>
                <a:lnTo>
                  <a:pt x="112" y="12"/>
                </a:lnTo>
                <a:lnTo>
                  <a:pt x="122" y="20"/>
                </a:lnTo>
                <a:lnTo>
                  <a:pt x="132" y="30"/>
                </a:lnTo>
                <a:lnTo>
                  <a:pt x="138" y="44"/>
                </a:lnTo>
                <a:lnTo>
                  <a:pt x="142" y="56"/>
                </a:lnTo>
                <a:lnTo>
                  <a:pt x="142" y="72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5" name="Freeform 23"/>
          <p:cNvSpPr>
            <a:spLocks/>
          </p:cNvSpPr>
          <p:nvPr/>
        </p:nvSpPr>
        <p:spPr bwMode="auto">
          <a:xfrm>
            <a:off x="6783388" y="3254375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6"/>
              </a:cxn>
              <a:cxn ang="0">
                <a:pos x="138" y="100"/>
              </a:cxn>
              <a:cxn ang="0">
                <a:pos x="132" y="112"/>
              </a:cxn>
              <a:cxn ang="0">
                <a:pos x="122" y="122"/>
              </a:cxn>
              <a:cxn ang="0">
                <a:pos x="112" y="130"/>
              </a:cxn>
              <a:cxn ang="0">
                <a:pos x="100" y="138"/>
              </a:cxn>
              <a:cxn ang="0">
                <a:pos x="86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0"/>
              </a:cxn>
              <a:cxn ang="0">
                <a:pos x="22" y="122"/>
              </a:cxn>
              <a:cxn ang="0">
                <a:pos x="12" y="112"/>
              </a:cxn>
              <a:cxn ang="0">
                <a:pos x="6" y="100"/>
              </a:cxn>
              <a:cxn ang="0">
                <a:pos x="2" y="86"/>
              </a:cxn>
              <a:cxn ang="0">
                <a:pos x="0" y="72"/>
              </a:cxn>
              <a:cxn ang="0">
                <a:pos x="2" y="56"/>
              </a:cxn>
              <a:cxn ang="0">
                <a:pos x="6" y="44"/>
              </a:cxn>
              <a:cxn ang="0">
                <a:pos x="12" y="30"/>
              </a:cxn>
              <a:cxn ang="0">
                <a:pos x="22" y="20"/>
              </a:cxn>
              <a:cxn ang="0">
                <a:pos x="32" y="12"/>
              </a:cxn>
              <a:cxn ang="0">
                <a:pos x="44" y="4"/>
              </a:cxn>
              <a:cxn ang="0">
                <a:pos x="58" y="0"/>
              </a:cxn>
              <a:cxn ang="0">
                <a:pos x="72" y="0"/>
              </a:cxn>
              <a:cxn ang="0">
                <a:pos x="86" y="0"/>
              </a:cxn>
              <a:cxn ang="0">
                <a:pos x="100" y="4"/>
              </a:cxn>
              <a:cxn ang="0">
                <a:pos x="112" y="12"/>
              </a:cxn>
              <a:cxn ang="0">
                <a:pos x="122" y="20"/>
              </a:cxn>
              <a:cxn ang="0">
                <a:pos x="132" y="30"/>
              </a:cxn>
              <a:cxn ang="0">
                <a:pos x="138" y="44"/>
              </a:cxn>
              <a:cxn ang="0">
                <a:pos x="142" y="56"/>
              </a:cxn>
              <a:cxn ang="0">
                <a:pos x="142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6"/>
                </a:lnTo>
                <a:lnTo>
                  <a:pt x="138" y="100"/>
                </a:lnTo>
                <a:lnTo>
                  <a:pt x="132" y="112"/>
                </a:lnTo>
                <a:lnTo>
                  <a:pt x="122" y="122"/>
                </a:lnTo>
                <a:lnTo>
                  <a:pt x="112" y="130"/>
                </a:lnTo>
                <a:lnTo>
                  <a:pt x="100" y="138"/>
                </a:lnTo>
                <a:lnTo>
                  <a:pt x="86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0"/>
                </a:lnTo>
                <a:lnTo>
                  <a:pt x="22" y="122"/>
                </a:lnTo>
                <a:lnTo>
                  <a:pt x="12" y="112"/>
                </a:lnTo>
                <a:lnTo>
                  <a:pt x="6" y="100"/>
                </a:lnTo>
                <a:lnTo>
                  <a:pt x="2" y="86"/>
                </a:lnTo>
                <a:lnTo>
                  <a:pt x="0" y="72"/>
                </a:lnTo>
                <a:lnTo>
                  <a:pt x="2" y="56"/>
                </a:lnTo>
                <a:lnTo>
                  <a:pt x="6" y="44"/>
                </a:lnTo>
                <a:lnTo>
                  <a:pt x="12" y="30"/>
                </a:lnTo>
                <a:lnTo>
                  <a:pt x="22" y="20"/>
                </a:lnTo>
                <a:lnTo>
                  <a:pt x="32" y="12"/>
                </a:lnTo>
                <a:lnTo>
                  <a:pt x="44" y="4"/>
                </a:lnTo>
                <a:lnTo>
                  <a:pt x="58" y="0"/>
                </a:lnTo>
                <a:lnTo>
                  <a:pt x="72" y="0"/>
                </a:lnTo>
                <a:lnTo>
                  <a:pt x="86" y="0"/>
                </a:lnTo>
                <a:lnTo>
                  <a:pt x="100" y="4"/>
                </a:lnTo>
                <a:lnTo>
                  <a:pt x="112" y="12"/>
                </a:lnTo>
                <a:lnTo>
                  <a:pt x="122" y="20"/>
                </a:lnTo>
                <a:lnTo>
                  <a:pt x="132" y="30"/>
                </a:lnTo>
                <a:lnTo>
                  <a:pt x="138" y="44"/>
                </a:lnTo>
                <a:lnTo>
                  <a:pt x="142" y="56"/>
                </a:lnTo>
                <a:lnTo>
                  <a:pt x="142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6" name="Rectangle 24"/>
          <p:cNvSpPr>
            <a:spLocks noChangeArrowheads="1"/>
          </p:cNvSpPr>
          <p:nvPr/>
        </p:nvSpPr>
        <p:spPr bwMode="auto">
          <a:xfrm>
            <a:off x="525463" y="134937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100377" name="Freeform 25"/>
          <p:cNvSpPr>
            <a:spLocks/>
          </p:cNvSpPr>
          <p:nvPr/>
        </p:nvSpPr>
        <p:spPr bwMode="auto">
          <a:xfrm>
            <a:off x="2651125" y="1389063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8"/>
              </a:cxn>
              <a:cxn ang="0">
                <a:pos x="138" y="100"/>
              </a:cxn>
              <a:cxn ang="0">
                <a:pos x="132" y="112"/>
              </a:cxn>
              <a:cxn ang="0">
                <a:pos x="124" y="124"/>
              </a:cxn>
              <a:cxn ang="0">
                <a:pos x="112" y="132"/>
              </a:cxn>
              <a:cxn ang="0">
                <a:pos x="100" y="138"/>
              </a:cxn>
              <a:cxn ang="0">
                <a:pos x="86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2"/>
              </a:cxn>
              <a:cxn ang="0">
                <a:pos x="22" y="124"/>
              </a:cxn>
              <a:cxn ang="0">
                <a:pos x="12" y="112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2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2"/>
              </a:cxn>
              <a:cxn ang="0">
                <a:pos x="124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8"/>
                </a:lnTo>
                <a:lnTo>
                  <a:pt x="138" y="100"/>
                </a:lnTo>
                <a:lnTo>
                  <a:pt x="132" y="112"/>
                </a:lnTo>
                <a:lnTo>
                  <a:pt x="124" y="124"/>
                </a:lnTo>
                <a:lnTo>
                  <a:pt x="112" y="132"/>
                </a:lnTo>
                <a:lnTo>
                  <a:pt x="100" y="138"/>
                </a:lnTo>
                <a:lnTo>
                  <a:pt x="86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2"/>
                </a:lnTo>
                <a:lnTo>
                  <a:pt x="22" y="124"/>
                </a:lnTo>
                <a:lnTo>
                  <a:pt x="12" y="112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2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2"/>
                </a:lnTo>
                <a:lnTo>
                  <a:pt x="124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8" name="Freeform 26"/>
          <p:cNvSpPr>
            <a:spLocks/>
          </p:cNvSpPr>
          <p:nvPr/>
        </p:nvSpPr>
        <p:spPr bwMode="auto">
          <a:xfrm>
            <a:off x="2651125" y="1389063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8"/>
              </a:cxn>
              <a:cxn ang="0">
                <a:pos x="138" y="100"/>
              </a:cxn>
              <a:cxn ang="0">
                <a:pos x="132" y="112"/>
              </a:cxn>
              <a:cxn ang="0">
                <a:pos x="124" y="124"/>
              </a:cxn>
              <a:cxn ang="0">
                <a:pos x="112" y="132"/>
              </a:cxn>
              <a:cxn ang="0">
                <a:pos x="100" y="138"/>
              </a:cxn>
              <a:cxn ang="0">
                <a:pos x="86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2"/>
              </a:cxn>
              <a:cxn ang="0">
                <a:pos x="22" y="124"/>
              </a:cxn>
              <a:cxn ang="0">
                <a:pos x="12" y="112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2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2"/>
              </a:cxn>
              <a:cxn ang="0">
                <a:pos x="124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8"/>
                </a:lnTo>
                <a:lnTo>
                  <a:pt x="138" y="100"/>
                </a:lnTo>
                <a:lnTo>
                  <a:pt x="132" y="112"/>
                </a:lnTo>
                <a:lnTo>
                  <a:pt x="124" y="124"/>
                </a:lnTo>
                <a:lnTo>
                  <a:pt x="112" y="132"/>
                </a:lnTo>
                <a:lnTo>
                  <a:pt x="100" y="138"/>
                </a:lnTo>
                <a:lnTo>
                  <a:pt x="86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2"/>
                </a:lnTo>
                <a:lnTo>
                  <a:pt x="22" y="124"/>
                </a:lnTo>
                <a:lnTo>
                  <a:pt x="12" y="112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2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2"/>
                </a:lnTo>
                <a:lnTo>
                  <a:pt x="124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9" name="Rectangle 27"/>
          <p:cNvSpPr>
            <a:spLocks noChangeArrowheads="1"/>
          </p:cNvSpPr>
          <p:nvPr/>
        </p:nvSpPr>
        <p:spPr bwMode="auto">
          <a:xfrm>
            <a:off x="2709863" y="136842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charset="0"/>
            </a:endParaRPr>
          </a:p>
        </p:txBody>
      </p:sp>
      <p:sp>
        <p:nvSpPr>
          <p:cNvPr id="100380" name="Rectangle 28"/>
          <p:cNvSpPr>
            <a:spLocks noChangeArrowheads="1"/>
          </p:cNvSpPr>
          <p:nvPr/>
        </p:nvSpPr>
        <p:spPr bwMode="auto">
          <a:xfrm>
            <a:off x="4859338" y="1358900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100381" name="Rectangle 29"/>
          <p:cNvSpPr>
            <a:spLocks noChangeArrowheads="1"/>
          </p:cNvSpPr>
          <p:nvPr/>
        </p:nvSpPr>
        <p:spPr bwMode="auto">
          <a:xfrm>
            <a:off x="6837363" y="323532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>
              <a:latin typeface="Arial" charset="0"/>
            </a:endParaRPr>
          </a:p>
        </p:txBody>
      </p:sp>
      <p:sp>
        <p:nvSpPr>
          <p:cNvPr id="100382" name="Rectangle 30"/>
          <p:cNvSpPr>
            <a:spLocks noChangeArrowheads="1"/>
          </p:cNvSpPr>
          <p:nvPr/>
        </p:nvSpPr>
        <p:spPr bwMode="auto">
          <a:xfrm>
            <a:off x="738188" y="1390650"/>
            <a:ext cx="12096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92C8"/>
                </a:solidFill>
                <a:latin typeface="Arial Black" pitchFamily="34" charset="0"/>
              </a:rPr>
              <a:t>Resting state</a:t>
            </a:r>
            <a:endParaRPr lang="en-US" sz="1800">
              <a:latin typeface="Arial" charset="0"/>
            </a:endParaRPr>
          </a:p>
        </p:txBody>
      </p:sp>
      <p:sp>
        <p:nvSpPr>
          <p:cNvPr id="100383" name="Rectangle 31"/>
          <p:cNvSpPr>
            <a:spLocks noChangeArrowheads="1"/>
          </p:cNvSpPr>
          <p:nvPr/>
        </p:nvSpPr>
        <p:spPr bwMode="auto">
          <a:xfrm>
            <a:off x="2954338" y="1393825"/>
            <a:ext cx="1300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92C8"/>
                </a:solidFill>
                <a:latin typeface="Arial Black" pitchFamily="34" charset="0"/>
              </a:rPr>
              <a:t>Depolarization</a:t>
            </a:r>
            <a:endParaRPr lang="en-US" sz="1800">
              <a:latin typeface="Arial" charset="0"/>
            </a:endParaRPr>
          </a:p>
        </p:txBody>
      </p:sp>
      <p:sp>
        <p:nvSpPr>
          <p:cNvPr id="100384" name="Rectangle 32"/>
          <p:cNvSpPr>
            <a:spLocks noChangeArrowheads="1"/>
          </p:cNvSpPr>
          <p:nvPr/>
        </p:nvSpPr>
        <p:spPr bwMode="auto">
          <a:xfrm>
            <a:off x="5078413" y="1397000"/>
            <a:ext cx="1300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92C8"/>
                </a:solidFill>
                <a:latin typeface="Arial Black" pitchFamily="34" charset="0"/>
              </a:rPr>
              <a:t>Repolarization</a:t>
            </a:r>
            <a:endParaRPr lang="en-US" sz="1800">
              <a:latin typeface="Arial" charset="0"/>
            </a:endParaRPr>
          </a:p>
        </p:txBody>
      </p:sp>
      <p:sp>
        <p:nvSpPr>
          <p:cNvPr id="100385" name="Rectangle 33"/>
          <p:cNvSpPr>
            <a:spLocks noChangeArrowheads="1"/>
          </p:cNvSpPr>
          <p:nvPr/>
        </p:nvSpPr>
        <p:spPr bwMode="auto">
          <a:xfrm>
            <a:off x="7056438" y="3270250"/>
            <a:ext cx="15938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92C8"/>
                </a:solidFill>
                <a:latin typeface="Arial Black" pitchFamily="34" charset="0"/>
              </a:rPr>
              <a:t>Hyperpolarization</a:t>
            </a:r>
            <a:endParaRPr lang="en-US" sz="1800">
              <a:latin typeface="Arial" charset="0"/>
            </a:endParaRPr>
          </a:p>
        </p:txBody>
      </p:sp>
      <p:sp>
        <p:nvSpPr>
          <p:cNvPr id="100386" name="Rectangle 34"/>
          <p:cNvSpPr>
            <a:spLocks noChangeArrowheads="1"/>
          </p:cNvSpPr>
          <p:nvPr/>
        </p:nvSpPr>
        <p:spPr bwMode="auto">
          <a:xfrm>
            <a:off x="436563" y="889000"/>
            <a:ext cx="21891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The big picture </a:t>
            </a:r>
            <a:endParaRPr lang="en-US" sz="1800">
              <a:latin typeface="Arial" charset="0"/>
            </a:endParaRPr>
          </a:p>
        </p:txBody>
      </p:sp>
      <p:sp>
        <p:nvSpPr>
          <p:cNvPr id="100387" name="Freeform 35"/>
          <p:cNvSpPr>
            <a:spLocks/>
          </p:cNvSpPr>
          <p:nvPr/>
        </p:nvSpPr>
        <p:spPr bwMode="auto">
          <a:xfrm>
            <a:off x="2895600" y="3689350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4" y="86"/>
              </a:cxn>
              <a:cxn ang="0">
                <a:pos x="138" y="100"/>
              </a:cxn>
              <a:cxn ang="0">
                <a:pos x="132" y="112"/>
              </a:cxn>
              <a:cxn ang="0">
                <a:pos x="124" y="122"/>
              </a:cxn>
              <a:cxn ang="0">
                <a:pos x="112" y="132"/>
              </a:cxn>
              <a:cxn ang="0">
                <a:pos x="100" y="138"/>
              </a:cxn>
              <a:cxn ang="0">
                <a:pos x="88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2"/>
              </a:cxn>
              <a:cxn ang="0">
                <a:pos x="22" y="122"/>
              </a:cxn>
              <a:cxn ang="0">
                <a:pos x="14" y="112"/>
              </a:cxn>
              <a:cxn ang="0">
                <a:pos x="6" y="100"/>
              </a:cxn>
              <a:cxn ang="0">
                <a:pos x="2" y="86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4" y="32"/>
              </a:cxn>
              <a:cxn ang="0">
                <a:pos x="22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8" y="2"/>
              </a:cxn>
              <a:cxn ang="0">
                <a:pos x="100" y="6"/>
              </a:cxn>
              <a:cxn ang="0">
                <a:pos x="112" y="12"/>
              </a:cxn>
              <a:cxn ang="0">
                <a:pos x="124" y="22"/>
              </a:cxn>
              <a:cxn ang="0">
                <a:pos x="132" y="32"/>
              </a:cxn>
              <a:cxn ang="0">
                <a:pos x="138" y="44"/>
              </a:cxn>
              <a:cxn ang="0">
                <a:pos x="144" y="58"/>
              </a:cxn>
              <a:cxn ang="0">
                <a:pos x="144" y="70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4" y="86"/>
                </a:lnTo>
                <a:lnTo>
                  <a:pt x="138" y="100"/>
                </a:lnTo>
                <a:lnTo>
                  <a:pt x="132" y="112"/>
                </a:lnTo>
                <a:lnTo>
                  <a:pt x="124" y="122"/>
                </a:lnTo>
                <a:lnTo>
                  <a:pt x="112" y="132"/>
                </a:lnTo>
                <a:lnTo>
                  <a:pt x="100" y="138"/>
                </a:lnTo>
                <a:lnTo>
                  <a:pt x="88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2"/>
                </a:lnTo>
                <a:lnTo>
                  <a:pt x="22" y="122"/>
                </a:lnTo>
                <a:lnTo>
                  <a:pt x="14" y="112"/>
                </a:lnTo>
                <a:lnTo>
                  <a:pt x="6" y="100"/>
                </a:lnTo>
                <a:lnTo>
                  <a:pt x="2" y="86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4" y="32"/>
                </a:lnTo>
                <a:lnTo>
                  <a:pt x="22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8" y="2"/>
                </a:lnTo>
                <a:lnTo>
                  <a:pt x="100" y="6"/>
                </a:lnTo>
                <a:lnTo>
                  <a:pt x="112" y="12"/>
                </a:lnTo>
                <a:lnTo>
                  <a:pt x="124" y="22"/>
                </a:lnTo>
                <a:lnTo>
                  <a:pt x="132" y="32"/>
                </a:lnTo>
                <a:lnTo>
                  <a:pt x="138" y="44"/>
                </a:lnTo>
                <a:lnTo>
                  <a:pt x="144" y="58"/>
                </a:lnTo>
                <a:lnTo>
                  <a:pt x="144" y="70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88" name="Freeform 36"/>
          <p:cNvSpPr>
            <a:spLocks/>
          </p:cNvSpPr>
          <p:nvPr/>
        </p:nvSpPr>
        <p:spPr bwMode="auto">
          <a:xfrm>
            <a:off x="2895600" y="3689350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4" y="86"/>
              </a:cxn>
              <a:cxn ang="0">
                <a:pos x="138" y="100"/>
              </a:cxn>
              <a:cxn ang="0">
                <a:pos x="132" y="112"/>
              </a:cxn>
              <a:cxn ang="0">
                <a:pos x="124" y="122"/>
              </a:cxn>
              <a:cxn ang="0">
                <a:pos x="112" y="132"/>
              </a:cxn>
              <a:cxn ang="0">
                <a:pos x="100" y="138"/>
              </a:cxn>
              <a:cxn ang="0">
                <a:pos x="88" y="142"/>
              </a:cxn>
              <a:cxn ang="0">
                <a:pos x="72" y="144"/>
              </a:cxn>
              <a:cxn ang="0">
                <a:pos x="58" y="142"/>
              </a:cxn>
              <a:cxn ang="0">
                <a:pos x="44" y="138"/>
              </a:cxn>
              <a:cxn ang="0">
                <a:pos x="32" y="132"/>
              </a:cxn>
              <a:cxn ang="0">
                <a:pos x="22" y="122"/>
              </a:cxn>
              <a:cxn ang="0">
                <a:pos x="14" y="112"/>
              </a:cxn>
              <a:cxn ang="0">
                <a:pos x="6" y="100"/>
              </a:cxn>
              <a:cxn ang="0">
                <a:pos x="2" y="86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4" y="32"/>
              </a:cxn>
              <a:cxn ang="0">
                <a:pos x="22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8" y="2"/>
              </a:cxn>
              <a:cxn ang="0">
                <a:pos x="100" y="6"/>
              </a:cxn>
              <a:cxn ang="0">
                <a:pos x="112" y="12"/>
              </a:cxn>
              <a:cxn ang="0">
                <a:pos x="124" y="22"/>
              </a:cxn>
              <a:cxn ang="0">
                <a:pos x="132" y="32"/>
              </a:cxn>
              <a:cxn ang="0">
                <a:pos x="138" y="44"/>
              </a:cxn>
              <a:cxn ang="0">
                <a:pos x="144" y="58"/>
              </a:cxn>
              <a:cxn ang="0">
                <a:pos x="144" y="70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4" y="86"/>
                </a:lnTo>
                <a:lnTo>
                  <a:pt x="138" y="100"/>
                </a:lnTo>
                <a:lnTo>
                  <a:pt x="132" y="112"/>
                </a:lnTo>
                <a:lnTo>
                  <a:pt x="124" y="122"/>
                </a:lnTo>
                <a:lnTo>
                  <a:pt x="112" y="132"/>
                </a:lnTo>
                <a:lnTo>
                  <a:pt x="100" y="138"/>
                </a:lnTo>
                <a:lnTo>
                  <a:pt x="88" y="142"/>
                </a:lnTo>
                <a:lnTo>
                  <a:pt x="72" y="144"/>
                </a:lnTo>
                <a:lnTo>
                  <a:pt x="58" y="142"/>
                </a:lnTo>
                <a:lnTo>
                  <a:pt x="44" y="138"/>
                </a:lnTo>
                <a:lnTo>
                  <a:pt x="32" y="132"/>
                </a:lnTo>
                <a:lnTo>
                  <a:pt x="22" y="122"/>
                </a:lnTo>
                <a:lnTo>
                  <a:pt x="14" y="112"/>
                </a:lnTo>
                <a:lnTo>
                  <a:pt x="6" y="100"/>
                </a:lnTo>
                <a:lnTo>
                  <a:pt x="2" y="86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4" y="32"/>
                </a:lnTo>
                <a:lnTo>
                  <a:pt x="22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8" y="2"/>
                </a:lnTo>
                <a:lnTo>
                  <a:pt x="100" y="6"/>
                </a:lnTo>
                <a:lnTo>
                  <a:pt x="112" y="12"/>
                </a:lnTo>
                <a:lnTo>
                  <a:pt x="124" y="22"/>
                </a:lnTo>
                <a:lnTo>
                  <a:pt x="132" y="32"/>
                </a:lnTo>
                <a:lnTo>
                  <a:pt x="138" y="44"/>
                </a:lnTo>
                <a:lnTo>
                  <a:pt x="144" y="58"/>
                </a:lnTo>
                <a:lnTo>
                  <a:pt x="144" y="70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89" name="Freeform 37"/>
          <p:cNvSpPr>
            <a:spLocks/>
          </p:cNvSpPr>
          <p:nvPr/>
        </p:nvSpPr>
        <p:spPr bwMode="auto">
          <a:xfrm>
            <a:off x="2203450" y="5035550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8"/>
              </a:cxn>
              <a:cxn ang="0">
                <a:pos x="138" y="100"/>
              </a:cxn>
              <a:cxn ang="0">
                <a:pos x="132" y="114"/>
              </a:cxn>
              <a:cxn ang="0">
                <a:pos x="122" y="124"/>
              </a:cxn>
              <a:cxn ang="0">
                <a:pos x="112" y="132"/>
              </a:cxn>
              <a:cxn ang="0">
                <a:pos x="100" y="140"/>
              </a:cxn>
              <a:cxn ang="0">
                <a:pos x="86" y="144"/>
              </a:cxn>
              <a:cxn ang="0">
                <a:pos x="72" y="144"/>
              </a:cxn>
              <a:cxn ang="0">
                <a:pos x="58" y="144"/>
              </a:cxn>
              <a:cxn ang="0">
                <a:pos x="44" y="140"/>
              </a:cxn>
              <a:cxn ang="0">
                <a:pos x="32" y="132"/>
              </a:cxn>
              <a:cxn ang="0">
                <a:pos x="20" y="124"/>
              </a:cxn>
              <a:cxn ang="0">
                <a:pos x="12" y="114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0" y="22"/>
              </a:cxn>
              <a:cxn ang="0">
                <a:pos x="32" y="14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4"/>
              </a:cxn>
              <a:cxn ang="0">
                <a:pos x="122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8"/>
                </a:lnTo>
                <a:lnTo>
                  <a:pt x="138" y="100"/>
                </a:lnTo>
                <a:lnTo>
                  <a:pt x="132" y="114"/>
                </a:lnTo>
                <a:lnTo>
                  <a:pt x="122" y="124"/>
                </a:lnTo>
                <a:lnTo>
                  <a:pt x="112" y="132"/>
                </a:lnTo>
                <a:lnTo>
                  <a:pt x="100" y="140"/>
                </a:lnTo>
                <a:lnTo>
                  <a:pt x="86" y="144"/>
                </a:lnTo>
                <a:lnTo>
                  <a:pt x="72" y="144"/>
                </a:lnTo>
                <a:lnTo>
                  <a:pt x="58" y="144"/>
                </a:lnTo>
                <a:lnTo>
                  <a:pt x="44" y="140"/>
                </a:lnTo>
                <a:lnTo>
                  <a:pt x="32" y="132"/>
                </a:lnTo>
                <a:lnTo>
                  <a:pt x="20" y="124"/>
                </a:lnTo>
                <a:lnTo>
                  <a:pt x="12" y="114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0" y="22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4"/>
                </a:lnTo>
                <a:lnTo>
                  <a:pt x="122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0" name="Freeform 38"/>
          <p:cNvSpPr>
            <a:spLocks/>
          </p:cNvSpPr>
          <p:nvPr/>
        </p:nvSpPr>
        <p:spPr bwMode="auto">
          <a:xfrm>
            <a:off x="2203450" y="5035550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8"/>
              </a:cxn>
              <a:cxn ang="0">
                <a:pos x="138" y="100"/>
              </a:cxn>
              <a:cxn ang="0">
                <a:pos x="132" y="114"/>
              </a:cxn>
              <a:cxn ang="0">
                <a:pos x="122" y="124"/>
              </a:cxn>
              <a:cxn ang="0">
                <a:pos x="112" y="132"/>
              </a:cxn>
              <a:cxn ang="0">
                <a:pos x="100" y="140"/>
              </a:cxn>
              <a:cxn ang="0">
                <a:pos x="86" y="144"/>
              </a:cxn>
              <a:cxn ang="0">
                <a:pos x="72" y="144"/>
              </a:cxn>
              <a:cxn ang="0">
                <a:pos x="58" y="144"/>
              </a:cxn>
              <a:cxn ang="0">
                <a:pos x="44" y="140"/>
              </a:cxn>
              <a:cxn ang="0">
                <a:pos x="32" y="132"/>
              </a:cxn>
              <a:cxn ang="0">
                <a:pos x="20" y="124"/>
              </a:cxn>
              <a:cxn ang="0">
                <a:pos x="12" y="114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0" y="22"/>
              </a:cxn>
              <a:cxn ang="0">
                <a:pos x="32" y="14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4"/>
              </a:cxn>
              <a:cxn ang="0">
                <a:pos x="122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8"/>
                </a:lnTo>
                <a:lnTo>
                  <a:pt x="138" y="100"/>
                </a:lnTo>
                <a:lnTo>
                  <a:pt x="132" y="114"/>
                </a:lnTo>
                <a:lnTo>
                  <a:pt x="122" y="124"/>
                </a:lnTo>
                <a:lnTo>
                  <a:pt x="112" y="132"/>
                </a:lnTo>
                <a:lnTo>
                  <a:pt x="100" y="140"/>
                </a:lnTo>
                <a:lnTo>
                  <a:pt x="86" y="144"/>
                </a:lnTo>
                <a:lnTo>
                  <a:pt x="72" y="144"/>
                </a:lnTo>
                <a:lnTo>
                  <a:pt x="58" y="144"/>
                </a:lnTo>
                <a:lnTo>
                  <a:pt x="44" y="140"/>
                </a:lnTo>
                <a:lnTo>
                  <a:pt x="32" y="132"/>
                </a:lnTo>
                <a:lnTo>
                  <a:pt x="20" y="124"/>
                </a:lnTo>
                <a:lnTo>
                  <a:pt x="12" y="114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0" y="22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4"/>
                </a:lnTo>
                <a:lnTo>
                  <a:pt x="122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1" name="Rectangle 39"/>
          <p:cNvSpPr>
            <a:spLocks noChangeArrowheads="1"/>
          </p:cNvSpPr>
          <p:nvPr/>
        </p:nvSpPr>
        <p:spPr bwMode="auto">
          <a:xfrm>
            <a:off x="2265363" y="501332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100392" name="Freeform 40"/>
          <p:cNvSpPr>
            <a:spLocks/>
          </p:cNvSpPr>
          <p:nvPr/>
        </p:nvSpPr>
        <p:spPr bwMode="auto">
          <a:xfrm>
            <a:off x="6269038" y="5035550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8"/>
              </a:cxn>
              <a:cxn ang="0">
                <a:pos x="138" y="100"/>
              </a:cxn>
              <a:cxn ang="0">
                <a:pos x="132" y="114"/>
              </a:cxn>
              <a:cxn ang="0">
                <a:pos x="124" y="124"/>
              </a:cxn>
              <a:cxn ang="0">
                <a:pos x="112" y="132"/>
              </a:cxn>
              <a:cxn ang="0">
                <a:pos x="100" y="140"/>
              </a:cxn>
              <a:cxn ang="0">
                <a:pos x="86" y="144"/>
              </a:cxn>
              <a:cxn ang="0">
                <a:pos x="72" y="144"/>
              </a:cxn>
              <a:cxn ang="0">
                <a:pos x="58" y="144"/>
              </a:cxn>
              <a:cxn ang="0">
                <a:pos x="44" y="140"/>
              </a:cxn>
              <a:cxn ang="0">
                <a:pos x="32" y="132"/>
              </a:cxn>
              <a:cxn ang="0">
                <a:pos x="22" y="124"/>
              </a:cxn>
              <a:cxn ang="0">
                <a:pos x="12" y="114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2" y="22"/>
              </a:cxn>
              <a:cxn ang="0">
                <a:pos x="32" y="14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4"/>
              </a:cxn>
              <a:cxn ang="0">
                <a:pos x="124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  <a:cxn ang="0">
                <a:pos x="144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8"/>
                </a:lnTo>
                <a:lnTo>
                  <a:pt x="138" y="100"/>
                </a:lnTo>
                <a:lnTo>
                  <a:pt x="132" y="114"/>
                </a:lnTo>
                <a:lnTo>
                  <a:pt x="124" y="124"/>
                </a:lnTo>
                <a:lnTo>
                  <a:pt x="112" y="132"/>
                </a:lnTo>
                <a:lnTo>
                  <a:pt x="100" y="140"/>
                </a:lnTo>
                <a:lnTo>
                  <a:pt x="86" y="144"/>
                </a:lnTo>
                <a:lnTo>
                  <a:pt x="72" y="144"/>
                </a:lnTo>
                <a:lnTo>
                  <a:pt x="58" y="144"/>
                </a:lnTo>
                <a:lnTo>
                  <a:pt x="44" y="140"/>
                </a:lnTo>
                <a:lnTo>
                  <a:pt x="32" y="132"/>
                </a:lnTo>
                <a:lnTo>
                  <a:pt x="22" y="124"/>
                </a:lnTo>
                <a:lnTo>
                  <a:pt x="12" y="114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2" y="22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4"/>
                </a:lnTo>
                <a:lnTo>
                  <a:pt x="124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3" name="Freeform 41"/>
          <p:cNvSpPr>
            <a:spLocks/>
          </p:cNvSpPr>
          <p:nvPr/>
        </p:nvSpPr>
        <p:spPr bwMode="auto">
          <a:xfrm>
            <a:off x="6269038" y="5035550"/>
            <a:ext cx="228600" cy="228600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8"/>
              </a:cxn>
              <a:cxn ang="0">
                <a:pos x="138" y="100"/>
              </a:cxn>
              <a:cxn ang="0">
                <a:pos x="132" y="114"/>
              </a:cxn>
              <a:cxn ang="0">
                <a:pos x="124" y="124"/>
              </a:cxn>
              <a:cxn ang="0">
                <a:pos x="112" y="132"/>
              </a:cxn>
              <a:cxn ang="0">
                <a:pos x="100" y="140"/>
              </a:cxn>
              <a:cxn ang="0">
                <a:pos x="86" y="144"/>
              </a:cxn>
              <a:cxn ang="0">
                <a:pos x="72" y="144"/>
              </a:cxn>
              <a:cxn ang="0">
                <a:pos x="58" y="144"/>
              </a:cxn>
              <a:cxn ang="0">
                <a:pos x="44" y="140"/>
              </a:cxn>
              <a:cxn ang="0">
                <a:pos x="32" y="132"/>
              </a:cxn>
              <a:cxn ang="0">
                <a:pos x="22" y="124"/>
              </a:cxn>
              <a:cxn ang="0">
                <a:pos x="12" y="114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2" y="22"/>
              </a:cxn>
              <a:cxn ang="0">
                <a:pos x="32" y="14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4"/>
              </a:cxn>
              <a:cxn ang="0">
                <a:pos x="124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</a:cxnLst>
            <a:rect l="0" t="0" r="r" b="b"/>
            <a:pathLst>
              <a:path w="144" h="144">
                <a:moveTo>
                  <a:pt x="144" y="72"/>
                </a:moveTo>
                <a:lnTo>
                  <a:pt x="142" y="88"/>
                </a:lnTo>
                <a:lnTo>
                  <a:pt x="138" y="100"/>
                </a:lnTo>
                <a:lnTo>
                  <a:pt x="132" y="114"/>
                </a:lnTo>
                <a:lnTo>
                  <a:pt x="124" y="124"/>
                </a:lnTo>
                <a:lnTo>
                  <a:pt x="112" y="132"/>
                </a:lnTo>
                <a:lnTo>
                  <a:pt x="100" y="140"/>
                </a:lnTo>
                <a:lnTo>
                  <a:pt x="86" y="144"/>
                </a:lnTo>
                <a:lnTo>
                  <a:pt x="72" y="144"/>
                </a:lnTo>
                <a:lnTo>
                  <a:pt x="58" y="144"/>
                </a:lnTo>
                <a:lnTo>
                  <a:pt x="44" y="140"/>
                </a:lnTo>
                <a:lnTo>
                  <a:pt x="32" y="132"/>
                </a:lnTo>
                <a:lnTo>
                  <a:pt x="22" y="124"/>
                </a:lnTo>
                <a:lnTo>
                  <a:pt x="12" y="114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2" y="22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4"/>
                </a:lnTo>
                <a:lnTo>
                  <a:pt x="124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4" name="Rectangle 42"/>
          <p:cNvSpPr>
            <a:spLocks noChangeArrowheads="1"/>
          </p:cNvSpPr>
          <p:nvPr/>
        </p:nvSpPr>
        <p:spPr bwMode="auto">
          <a:xfrm>
            <a:off x="6329363" y="501332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100395" name="Rectangle 43"/>
          <p:cNvSpPr>
            <a:spLocks noChangeArrowheads="1"/>
          </p:cNvSpPr>
          <p:nvPr/>
        </p:nvSpPr>
        <p:spPr bwMode="auto">
          <a:xfrm>
            <a:off x="2957513" y="366712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sz="1800">
              <a:latin typeface="Arial" charset="0"/>
            </a:endParaRPr>
          </a:p>
        </p:txBody>
      </p:sp>
      <p:sp>
        <p:nvSpPr>
          <p:cNvPr id="100396" name="Freeform 44"/>
          <p:cNvSpPr>
            <a:spLocks/>
          </p:cNvSpPr>
          <p:nvPr/>
        </p:nvSpPr>
        <p:spPr bwMode="auto">
          <a:xfrm>
            <a:off x="3222625" y="2951163"/>
            <a:ext cx="228600" cy="230187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6"/>
              </a:cxn>
              <a:cxn ang="0">
                <a:pos x="138" y="101"/>
              </a:cxn>
              <a:cxn ang="0">
                <a:pos x="132" y="113"/>
              </a:cxn>
              <a:cxn ang="0">
                <a:pos x="122" y="123"/>
              </a:cxn>
              <a:cxn ang="0">
                <a:pos x="112" y="133"/>
              </a:cxn>
              <a:cxn ang="0">
                <a:pos x="100" y="139"/>
              </a:cxn>
              <a:cxn ang="0">
                <a:pos x="86" y="143"/>
              </a:cxn>
              <a:cxn ang="0">
                <a:pos x="72" y="145"/>
              </a:cxn>
              <a:cxn ang="0">
                <a:pos x="58" y="143"/>
              </a:cxn>
              <a:cxn ang="0">
                <a:pos x="44" y="139"/>
              </a:cxn>
              <a:cxn ang="0">
                <a:pos x="32" y="133"/>
              </a:cxn>
              <a:cxn ang="0">
                <a:pos x="20" y="123"/>
              </a:cxn>
              <a:cxn ang="0">
                <a:pos x="12" y="113"/>
              </a:cxn>
              <a:cxn ang="0">
                <a:pos x="6" y="101"/>
              </a:cxn>
              <a:cxn ang="0">
                <a:pos x="2" y="86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0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2"/>
              </a:cxn>
              <a:cxn ang="0">
                <a:pos x="122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  <a:cxn ang="0">
                <a:pos x="144" y="72"/>
              </a:cxn>
            </a:cxnLst>
            <a:rect l="0" t="0" r="r" b="b"/>
            <a:pathLst>
              <a:path w="144" h="145">
                <a:moveTo>
                  <a:pt x="144" y="72"/>
                </a:moveTo>
                <a:lnTo>
                  <a:pt x="142" y="86"/>
                </a:lnTo>
                <a:lnTo>
                  <a:pt x="138" y="101"/>
                </a:lnTo>
                <a:lnTo>
                  <a:pt x="132" y="113"/>
                </a:lnTo>
                <a:lnTo>
                  <a:pt x="122" y="123"/>
                </a:lnTo>
                <a:lnTo>
                  <a:pt x="112" y="133"/>
                </a:lnTo>
                <a:lnTo>
                  <a:pt x="100" y="139"/>
                </a:lnTo>
                <a:lnTo>
                  <a:pt x="86" y="143"/>
                </a:lnTo>
                <a:lnTo>
                  <a:pt x="72" y="145"/>
                </a:lnTo>
                <a:lnTo>
                  <a:pt x="58" y="143"/>
                </a:lnTo>
                <a:lnTo>
                  <a:pt x="44" y="139"/>
                </a:lnTo>
                <a:lnTo>
                  <a:pt x="32" y="133"/>
                </a:lnTo>
                <a:lnTo>
                  <a:pt x="20" y="123"/>
                </a:lnTo>
                <a:lnTo>
                  <a:pt x="12" y="113"/>
                </a:lnTo>
                <a:lnTo>
                  <a:pt x="6" y="101"/>
                </a:lnTo>
                <a:lnTo>
                  <a:pt x="2" y="86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0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2"/>
                </a:lnTo>
                <a:lnTo>
                  <a:pt x="122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  <a:lnTo>
                  <a:pt x="144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7" name="Freeform 45"/>
          <p:cNvSpPr>
            <a:spLocks/>
          </p:cNvSpPr>
          <p:nvPr/>
        </p:nvSpPr>
        <p:spPr bwMode="auto">
          <a:xfrm>
            <a:off x="3222625" y="2951163"/>
            <a:ext cx="228600" cy="230187"/>
          </a:xfrm>
          <a:custGeom>
            <a:avLst/>
            <a:gdLst/>
            <a:ahLst/>
            <a:cxnLst>
              <a:cxn ang="0">
                <a:pos x="144" y="72"/>
              </a:cxn>
              <a:cxn ang="0">
                <a:pos x="142" y="86"/>
              </a:cxn>
              <a:cxn ang="0">
                <a:pos x="138" y="101"/>
              </a:cxn>
              <a:cxn ang="0">
                <a:pos x="132" y="113"/>
              </a:cxn>
              <a:cxn ang="0">
                <a:pos x="122" y="123"/>
              </a:cxn>
              <a:cxn ang="0">
                <a:pos x="112" y="133"/>
              </a:cxn>
              <a:cxn ang="0">
                <a:pos x="100" y="139"/>
              </a:cxn>
              <a:cxn ang="0">
                <a:pos x="86" y="143"/>
              </a:cxn>
              <a:cxn ang="0">
                <a:pos x="72" y="145"/>
              </a:cxn>
              <a:cxn ang="0">
                <a:pos x="58" y="143"/>
              </a:cxn>
              <a:cxn ang="0">
                <a:pos x="44" y="139"/>
              </a:cxn>
              <a:cxn ang="0">
                <a:pos x="32" y="133"/>
              </a:cxn>
              <a:cxn ang="0">
                <a:pos x="20" y="123"/>
              </a:cxn>
              <a:cxn ang="0">
                <a:pos x="12" y="113"/>
              </a:cxn>
              <a:cxn ang="0">
                <a:pos x="6" y="101"/>
              </a:cxn>
              <a:cxn ang="0">
                <a:pos x="2" y="86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0" y="22"/>
              </a:cxn>
              <a:cxn ang="0">
                <a:pos x="32" y="12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2"/>
              </a:cxn>
              <a:cxn ang="0">
                <a:pos x="122" y="22"/>
              </a:cxn>
              <a:cxn ang="0">
                <a:pos x="132" y="32"/>
              </a:cxn>
              <a:cxn ang="0">
                <a:pos x="138" y="44"/>
              </a:cxn>
              <a:cxn ang="0">
                <a:pos x="142" y="58"/>
              </a:cxn>
              <a:cxn ang="0">
                <a:pos x="142" y="72"/>
              </a:cxn>
            </a:cxnLst>
            <a:rect l="0" t="0" r="r" b="b"/>
            <a:pathLst>
              <a:path w="144" h="145">
                <a:moveTo>
                  <a:pt x="144" y="72"/>
                </a:moveTo>
                <a:lnTo>
                  <a:pt x="142" y="86"/>
                </a:lnTo>
                <a:lnTo>
                  <a:pt x="138" y="101"/>
                </a:lnTo>
                <a:lnTo>
                  <a:pt x="132" y="113"/>
                </a:lnTo>
                <a:lnTo>
                  <a:pt x="122" y="123"/>
                </a:lnTo>
                <a:lnTo>
                  <a:pt x="112" y="133"/>
                </a:lnTo>
                <a:lnTo>
                  <a:pt x="100" y="139"/>
                </a:lnTo>
                <a:lnTo>
                  <a:pt x="86" y="143"/>
                </a:lnTo>
                <a:lnTo>
                  <a:pt x="72" y="145"/>
                </a:lnTo>
                <a:lnTo>
                  <a:pt x="58" y="143"/>
                </a:lnTo>
                <a:lnTo>
                  <a:pt x="44" y="139"/>
                </a:lnTo>
                <a:lnTo>
                  <a:pt x="32" y="133"/>
                </a:lnTo>
                <a:lnTo>
                  <a:pt x="20" y="123"/>
                </a:lnTo>
                <a:lnTo>
                  <a:pt x="12" y="113"/>
                </a:lnTo>
                <a:lnTo>
                  <a:pt x="6" y="101"/>
                </a:lnTo>
                <a:lnTo>
                  <a:pt x="2" y="86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0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2"/>
                </a:lnTo>
                <a:lnTo>
                  <a:pt x="122" y="22"/>
                </a:lnTo>
                <a:lnTo>
                  <a:pt x="132" y="32"/>
                </a:lnTo>
                <a:lnTo>
                  <a:pt x="138" y="44"/>
                </a:lnTo>
                <a:lnTo>
                  <a:pt x="142" y="58"/>
                </a:lnTo>
                <a:lnTo>
                  <a:pt x="142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8" name="Rectangle 46"/>
          <p:cNvSpPr>
            <a:spLocks noChangeArrowheads="1"/>
          </p:cNvSpPr>
          <p:nvPr/>
        </p:nvSpPr>
        <p:spPr bwMode="auto">
          <a:xfrm>
            <a:off x="3281363" y="293052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100399" name="Freeform 47"/>
          <p:cNvSpPr>
            <a:spLocks/>
          </p:cNvSpPr>
          <p:nvPr/>
        </p:nvSpPr>
        <p:spPr bwMode="auto">
          <a:xfrm>
            <a:off x="4391025" y="5245100"/>
            <a:ext cx="230188" cy="228600"/>
          </a:xfrm>
          <a:custGeom>
            <a:avLst/>
            <a:gdLst/>
            <a:ahLst/>
            <a:cxnLst>
              <a:cxn ang="0">
                <a:pos x="145" y="72"/>
              </a:cxn>
              <a:cxn ang="0">
                <a:pos x="143" y="88"/>
              </a:cxn>
              <a:cxn ang="0">
                <a:pos x="139" y="100"/>
              </a:cxn>
              <a:cxn ang="0">
                <a:pos x="133" y="112"/>
              </a:cxn>
              <a:cxn ang="0">
                <a:pos x="123" y="124"/>
              </a:cxn>
              <a:cxn ang="0">
                <a:pos x="112" y="132"/>
              </a:cxn>
              <a:cxn ang="0">
                <a:pos x="100" y="140"/>
              </a:cxn>
              <a:cxn ang="0">
                <a:pos x="86" y="144"/>
              </a:cxn>
              <a:cxn ang="0">
                <a:pos x="72" y="144"/>
              </a:cxn>
              <a:cxn ang="0">
                <a:pos x="58" y="144"/>
              </a:cxn>
              <a:cxn ang="0">
                <a:pos x="44" y="140"/>
              </a:cxn>
              <a:cxn ang="0">
                <a:pos x="32" y="132"/>
              </a:cxn>
              <a:cxn ang="0">
                <a:pos x="22" y="124"/>
              </a:cxn>
              <a:cxn ang="0">
                <a:pos x="12" y="112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2" y="22"/>
              </a:cxn>
              <a:cxn ang="0">
                <a:pos x="32" y="14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4"/>
              </a:cxn>
              <a:cxn ang="0">
                <a:pos x="123" y="22"/>
              </a:cxn>
              <a:cxn ang="0">
                <a:pos x="133" y="32"/>
              </a:cxn>
              <a:cxn ang="0">
                <a:pos x="139" y="44"/>
              </a:cxn>
              <a:cxn ang="0">
                <a:pos x="143" y="58"/>
              </a:cxn>
              <a:cxn ang="0">
                <a:pos x="143" y="72"/>
              </a:cxn>
              <a:cxn ang="0">
                <a:pos x="145" y="72"/>
              </a:cxn>
            </a:cxnLst>
            <a:rect l="0" t="0" r="r" b="b"/>
            <a:pathLst>
              <a:path w="145" h="144">
                <a:moveTo>
                  <a:pt x="145" y="72"/>
                </a:moveTo>
                <a:lnTo>
                  <a:pt x="143" y="88"/>
                </a:lnTo>
                <a:lnTo>
                  <a:pt x="139" y="100"/>
                </a:lnTo>
                <a:lnTo>
                  <a:pt x="133" y="112"/>
                </a:lnTo>
                <a:lnTo>
                  <a:pt x="123" y="124"/>
                </a:lnTo>
                <a:lnTo>
                  <a:pt x="112" y="132"/>
                </a:lnTo>
                <a:lnTo>
                  <a:pt x="100" y="140"/>
                </a:lnTo>
                <a:lnTo>
                  <a:pt x="86" y="144"/>
                </a:lnTo>
                <a:lnTo>
                  <a:pt x="72" y="144"/>
                </a:lnTo>
                <a:lnTo>
                  <a:pt x="58" y="144"/>
                </a:lnTo>
                <a:lnTo>
                  <a:pt x="44" y="140"/>
                </a:lnTo>
                <a:lnTo>
                  <a:pt x="32" y="132"/>
                </a:lnTo>
                <a:lnTo>
                  <a:pt x="22" y="124"/>
                </a:lnTo>
                <a:lnTo>
                  <a:pt x="12" y="112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2" y="22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4"/>
                </a:lnTo>
                <a:lnTo>
                  <a:pt x="123" y="22"/>
                </a:lnTo>
                <a:lnTo>
                  <a:pt x="133" y="32"/>
                </a:lnTo>
                <a:lnTo>
                  <a:pt x="139" y="44"/>
                </a:lnTo>
                <a:lnTo>
                  <a:pt x="143" y="58"/>
                </a:lnTo>
                <a:lnTo>
                  <a:pt x="143" y="72"/>
                </a:lnTo>
                <a:lnTo>
                  <a:pt x="145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0" name="Freeform 48"/>
          <p:cNvSpPr>
            <a:spLocks/>
          </p:cNvSpPr>
          <p:nvPr/>
        </p:nvSpPr>
        <p:spPr bwMode="auto">
          <a:xfrm>
            <a:off x="4391025" y="5245100"/>
            <a:ext cx="230188" cy="228600"/>
          </a:xfrm>
          <a:custGeom>
            <a:avLst/>
            <a:gdLst/>
            <a:ahLst/>
            <a:cxnLst>
              <a:cxn ang="0">
                <a:pos x="145" y="72"/>
              </a:cxn>
              <a:cxn ang="0">
                <a:pos x="143" y="88"/>
              </a:cxn>
              <a:cxn ang="0">
                <a:pos x="139" y="100"/>
              </a:cxn>
              <a:cxn ang="0">
                <a:pos x="133" y="112"/>
              </a:cxn>
              <a:cxn ang="0">
                <a:pos x="123" y="124"/>
              </a:cxn>
              <a:cxn ang="0">
                <a:pos x="112" y="132"/>
              </a:cxn>
              <a:cxn ang="0">
                <a:pos x="100" y="140"/>
              </a:cxn>
              <a:cxn ang="0">
                <a:pos x="86" y="144"/>
              </a:cxn>
              <a:cxn ang="0">
                <a:pos x="72" y="144"/>
              </a:cxn>
              <a:cxn ang="0">
                <a:pos x="58" y="144"/>
              </a:cxn>
              <a:cxn ang="0">
                <a:pos x="44" y="140"/>
              </a:cxn>
              <a:cxn ang="0">
                <a:pos x="32" y="132"/>
              </a:cxn>
              <a:cxn ang="0">
                <a:pos x="22" y="124"/>
              </a:cxn>
              <a:cxn ang="0">
                <a:pos x="12" y="112"/>
              </a:cxn>
              <a:cxn ang="0">
                <a:pos x="6" y="100"/>
              </a:cxn>
              <a:cxn ang="0">
                <a:pos x="2" y="88"/>
              </a:cxn>
              <a:cxn ang="0">
                <a:pos x="0" y="72"/>
              </a:cxn>
              <a:cxn ang="0">
                <a:pos x="2" y="58"/>
              </a:cxn>
              <a:cxn ang="0">
                <a:pos x="6" y="44"/>
              </a:cxn>
              <a:cxn ang="0">
                <a:pos x="12" y="32"/>
              </a:cxn>
              <a:cxn ang="0">
                <a:pos x="22" y="22"/>
              </a:cxn>
              <a:cxn ang="0">
                <a:pos x="32" y="14"/>
              </a:cxn>
              <a:cxn ang="0">
                <a:pos x="44" y="6"/>
              </a:cxn>
              <a:cxn ang="0">
                <a:pos x="58" y="2"/>
              </a:cxn>
              <a:cxn ang="0">
                <a:pos x="72" y="0"/>
              </a:cxn>
              <a:cxn ang="0">
                <a:pos x="86" y="2"/>
              </a:cxn>
              <a:cxn ang="0">
                <a:pos x="100" y="6"/>
              </a:cxn>
              <a:cxn ang="0">
                <a:pos x="112" y="14"/>
              </a:cxn>
              <a:cxn ang="0">
                <a:pos x="123" y="22"/>
              </a:cxn>
              <a:cxn ang="0">
                <a:pos x="133" y="32"/>
              </a:cxn>
              <a:cxn ang="0">
                <a:pos x="139" y="44"/>
              </a:cxn>
              <a:cxn ang="0">
                <a:pos x="143" y="58"/>
              </a:cxn>
              <a:cxn ang="0">
                <a:pos x="143" y="72"/>
              </a:cxn>
            </a:cxnLst>
            <a:rect l="0" t="0" r="r" b="b"/>
            <a:pathLst>
              <a:path w="145" h="144">
                <a:moveTo>
                  <a:pt x="145" y="72"/>
                </a:moveTo>
                <a:lnTo>
                  <a:pt x="143" y="88"/>
                </a:lnTo>
                <a:lnTo>
                  <a:pt x="139" y="100"/>
                </a:lnTo>
                <a:lnTo>
                  <a:pt x="133" y="112"/>
                </a:lnTo>
                <a:lnTo>
                  <a:pt x="123" y="124"/>
                </a:lnTo>
                <a:lnTo>
                  <a:pt x="112" y="132"/>
                </a:lnTo>
                <a:lnTo>
                  <a:pt x="100" y="140"/>
                </a:lnTo>
                <a:lnTo>
                  <a:pt x="86" y="144"/>
                </a:lnTo>
                <a:lnTo>
                  <a:pt x="72" y="144"/>
                </a:lnTo>
                <a:lnTo>
                  <a:pt x="58" y="144"/>
                </a:lnTo>
                <a:lnTo>
                  <a:pt x="44" y="140"/>
                </a:lnTo>
                <a:lnTo>
                  <a:pt x="32" y="132"/>
                </a:lnTo>
                <a:lnTo>
                  <a:pt x="22" y="124"/>
                </a:lnTo>
                <a:lnTo>
                  <a:pt x="12" y="112"/>
                </a:lnTo>
                <a:lnTo>
                  <a:pt x="6" y="100"/>
                </a:lnTo>
                <a:lnTo>
                  <a:pt x="2" y="88"/>
                </a:lnTo>
                <a:lnTo>
                  <a:pt x="0" y="72"/>
                </a:lnTo>
                <a:lnTo>
                  <a:pt x="2" y="58"/>
                </a:lnTo>
                <a:lnTo>
                  <a:pt x="6" y="44"/>
                </a:lnTo>
                <a:lnTo>
                  <a:pt x="12" y="32"/>
                </a:lnTo>
                <a:lnTo>
                  <a:pt x="22" y="22"/>
                </a:lnTo>
                <a:lnTo>
                  <a:pt x="32" y="14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lnTo>
                  <a:pt x="86" y="2"/>
                </a:lnTo>
                <a:lnTo>
                  <a:pt x="100" y="6"/>
                </a:lnTo>
                <a:lnTo>
                  <a:pt x="112" y="14"/>
                </a:lnTo>
                <a:lnTo>
                  <a:pt x="123" y="22"/>
                </a:lnTo>
                <a:lnTo>
                  <a:pt x="133" y="32"/>
                </a:lnTo>
                <a:lnTo>
                  <a:pt x="139" y="44"/>
                </a:lnTo>
                <a:lnTo>
                  <a:pt x="143" y="58"/>
                </a:lnTo>
                <a:lnTo>
                  <a:pt x="143" y="72"/>
                </a:lnTo>
              </a:path>
            </a:pathLst>
          </a:custGeom>
          <a:noFill/>
          <a:ln w="15875">
            <a:solidFill>
              <a:srgbClr val="0092C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1" name="Rectangle 49"/>
          <p:cNvSpPr>
            <a:spLocks noChangeArrowheads="1"/>
          </p:cNvSpPr>
          <p:nvPr/>
        </p:nvSpPr>
        <p:spPr bwMode="auto">
          <a:xfrm>
            <a:off x="4449763" y="5222875"/>
            <a:ext cx="1190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sz="1800">
              <a:latin typeface="Arial" charset="0"/>
            </a:endParaRPr>
          </a:p>
        </p:txBody>
      </p:sp>
      <p:sp>
        <p:nvSpPr>
          <p:cNvPr id="100402" name="Rectangle 50"/>
          <p:cNvSpPr>
            <a:spLocks noChangeArrowheads="1"/>
          </p:cNvSpPr>
          <p:nvPr/>
        </p:nvSpPr>
        <p:spPr bwMode="auto">
          <a:xfrm>
            <a:off x="3798888" y="5826125"/>
            <a:ext cx="8985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100403" name="Rectangle 51"/>
          <p:cNvSpPr>
            <a:spLocks noChangeArrowheads="1"/>
          </p:cNvSpPr>
          <p:nvPr/>
        </p:nvSpPr>
        <p:spPr bwMode="auto">
          <a:xfrm>
            <a:off x="5573713" y="4603750"/>
            <a:ext cx="80168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231F20"/>
                </a:solidFill>
                <a:latin typeface="Arial" charset="0"/>
              </a:rPr>
              <a:t>Threshold</a:t>
            </a:r>
            <a:endParaRPr lang="en-US" sz="1800" b="1">
              <a:latin typeface="Arial" charset="0"/>
            </a:endParaRPr>
          </a:p>
        </p:txBody>
      </p:sp>
      <p:sp>
        <p:nvSpPr>
          <p:cNvPr id="100404" name="Rectangle 52"/>
          <p:cNvSpPr>
            <a:spLocks noChangeArrowheads="1"/>
          </p:cNvSpPr>
          <p:nvPr/>
        </p:nvSpPr>
        <p:spPr bwMode="auto">
          <a:xfrm rot="-5400000">
            <a:off x="313531" y="3540919"/>
            <a:ext cx="227806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231F20"/>
                </a:solidFill>
                <a:latin typeface="Arial Black" pitchFamily="34" charset="0"/>
              </a:rPr>
              <a:t>Membrane potential (mV)</a:t>
            </a:r>
            <a:endParaRPr lang="en-US" sz="1800">
              <a:latin typeface="Arial" charset="0"/>
            </a:endParaRPr>
          </a:p>
        </p:txBody>
      </p:sp>
      <p:sp>
        <p:nvSpPr>
          <p:cNvPr id="100405" name="Rectangle 53"/>
          <p:cNvSpPr>
            <a:spLocks noChangeArrowheads="1"/>
          </p:cNvSpPr>
          <p:nvPr/>
        </p:nvSpPr>
        <p:spPr bwMode="auto">
          <a:xfrm>
            <a:off x="7524750" y="6581775"/>
            <a:ext cx="1616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11.11 (1 of 5)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Generation of an Action Potential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Resting state</a:t>
            </a:r>
          </a:p>
          <a:p>
            <a:pPr lvl="1"/>
            <a:r>
              <a:rPr lang="en-US"/>
              <a:t>Only leakage channels for Na</a:t>
            </a:r>
            <a:r>
              <a:rPr lang="en-US" baseline="30000"/>
              <a:t>+</a:t>
            </a:r>
            <a:r>
              <a:rPr lang="en-US"/>
              <a:t> and K</a:t>
            </a:r>
            <a:r>
              <a:rPr lang="en-US" baseline="30000"/>
              <a:t>+</a:t>
            </a:r>
            <a:r>
              <a:rPr lang="en-US"/>
              <a:t> are open</a:t>
            </a:r>
          </a:p>
          <a:p>
            <a:pPr lvl="1"/>
            <a:r>
              <a:rPr lang="en-US"/>
              <a:t>All gated Na</a:t>
            </a:r>
            <a:r>
              <a:rPr lang="en-US" baseline="30000"/>
              <a:t>+</a:t>
            </a:r>
            <a:r>
              <a:rPr lang="en-US"/>
              <a:t> and K</a:t>
            </a:r>
            <a:r>
              <a:rPr lang="en-US" baseline="30000"/>
              <a:t>+</a:t>
            </a:r>
            <a:r>
              <a:rPr lang="en-US"/>
              <a:t> channels are closed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of Gated Channels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Properties of gated channels</a:t>
            </a:r>
          </a:p>
          <a:p>
            <a:pPr lvl="1"/>
            <a:r>
              <a:rPr lang="en-US"/>
              <a:t>Each Na</a:t>
            </a:r>
            <a:r>
              <a:rPr lang="en-US" baseline="30000"/>
              <a:t>+</a:t>
            </a:r>
            <a:r>
              <a:rPr lang="en-US"/>
              <a:t> channel has two voltage-sensitive gates </a:t>
            </a:r>
          </a:p>
          <a:p>
            <a:pPr lvl="2"/>
            <a:r>
              <a:rPr lang="en-US"/>
              <a:t>Activation gates</a:t>
            </a:r>
          </a:p>
          <a:p>
            <a:pPr lvl="3"/>
            <a:r>
              <a:rPr lang="en-US"/>
              <a:t>Closed at rest; open with depolarization </a:t>
            </a:r>
          </a:p>
          <a:p>
            <a:pPr lvl="2"/>
            <a:r>
              <a:rPr lang="en-US"/>
              <a:t>Inactivation gates</a:t>
            </a:r>
          </a:p>
          <a:p>
            <a:pPr lvl="3"/>
            <a:r>
              <a:rPr lang="en-US"/>
              <a:t>Open at rest; block channel once it is open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of Gated Channels</a:t>
            </a:r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K</a:t>
            </a:r>
            <a:r>
              <a:rPr lang="en-US" baseline="30000"/>
              <a:t>+</a:t>
            </a:r>
            <a:r>
              <a:rPr lang="en-US"/>
              <a:t> channel has one voltage-sensitive gate </a:t>
            </a:r>
          </a:p>
          <a:p>
            <a:r>
              <a:rPr lang="en-US"/>
              <a:t>Closed at rest</a:t>
            </a:r>
          </a:p>
          <a:p>
            <a:r>
              <a:rPr lang="en-US"/>
              <a:t>Opens slowly with depolarization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Depolarizing Phase</a:t>
            </a:r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Depolarizing local currents open voltage-gated Na</a:t>
            </a:r>
            <a:r>
              <a:rPr lang="en-US" baseline="30000"/>
              <a:t>+</a:t>
            </a:r>
            <a:r>
              <a:rPr lang="en-US"/>
              <a:t> channels </a:t>
            </a:r>
          </a:p>
          <a:p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influx causes more depolarization</a:t>
            </a:r>
          </a:p>
          <a:p>
            <a:r>
              <a:rPr lang="en-US"/>
              <a:t>At threshold (–55 to –50 mV) positive feedback leads to opening of all Na</a:t>
            </a:r>
            <a:r>
              <a:rPr lang="en-US" baseline="30000"/>
              <a:t>+</a:t>
            </a:r>
            <a:r>
              <a:rPr lang="en-US"/>
              <a:t> channels, and a reversal of membrane polarity to +30mV (spike of action potential)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Repolarizing Phase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Repolarizing phase</a:t>
            </a:r>
          </a:p>
          <a:p>
            <a:pPr lvl="1"/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channel slow inactivation gates close</a:t>
            </a:r>
          </a:p>
          <a:p>
            <a:pPr lvl="1"/>
            <a:r>
              <a:rPr lang="en-US"/>
              <a:t>Membrane permeability to Na</a:t>
            </a:r>
            <a:r>
              <a:rPr lang="en-US" baseline="30000"/>
              <a:t>+</a:t>
            </a:r>
            <a:r>
              <a:rPr lang="en-US"/>
              <a:t> declines to resting levels</a:t>
            </a:r>
          </a:p>
          <a:p>
            <a:pPr lvl="1"/>
            <a:r>
              <a:rPr lang="en-US"/>
              <a:t>Slow voltage-sensitive K</a:t>
            </a:r>
            <a:r>
              <a:rPr lang="en-US" baseline="30000"/>
              <a:t>+</a:t>
            </a:r>
            <a:r>
              <a:rPr lang="en-US"/>
              <a:t> gates open</a:t>
            </a:r>
          </a:p>
          <a:p>
            <a:pPr lvl="1"/>
            <a:r>
              <a:rPr lang="en-US"/>
              <a:t>K</a:t>
            </a:r>
            <a:r>
              <a:rPr lang="en-US" baseline="30000"/>
              <a:t>+</a:t>
            </a:r>
            <a:r>
              <a:rPr lang="en-US"/>
              <a:t> exits the cell and internal negativity is restored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Hyperpolarization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Hyperpolarization</a:t>
            </a:r>
          </a:p>
          <a:p>
            <a:pPr lvl="1"/>
            <a:r>
              <a:rPr lang="en-US"/>
              <a:t>Some K</a:t>
            </a:r>
            <a:r>
              <a:rPr lang="en-US" baseline="30000"/>
              <a:t>+</a:t>
            </a:r>
            <a:r>
              <a:rPr lang="en-US"/>
              <a:t> channels remain open, allowing excessive K</a:t>
            </a:r>
            <a:r>
              <a:rPr lang="en-US" baseline="30000"/>
              <a:t>+</a:t>
            </a:r>
            <a:r>
              <a:rPr lang="en-US"/>
              <a:t> efflux </a:t>
            </a:r>
          </a:p>
          <a:p>
            <a:pPr lvl="1"/>
            <a:r>
              <a:rPr lang="en-US"/>
              <a:t>This causes after-hyperpolarization of the membrane (undershoot)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59" name="Picture 35"/>
          <p:cNvPicPr>
            <a:picLocks noChangeAspect="1" noChangeArrowheads="1"/>
          </p:cNvPicPr>
          <p:nvPr/>
        </p:nvPicPr>
        <p:blipFill>
          <a:blip r:embed="rId2" cstate="print"/>
          <a:srcRect l="11456" t="12794" r="11436" b="4436"/>
          <a:stretch>
            <a:fillRect/>
          </a:stretch>
        </p:blipFill>
        <p:spPr bwMode="auto">
          <a:xfrm>
            <a:off x="1398588" y="1347788"/>
            <a:ext cx="6346825" cy="4857750"/>
          </a:xfrm>
          <a:prstGeom prst="rect">
            <a:avLst/>
          </a:prstGeom>
          <a:noFill/>
        </p:spPr>
      </p:pic>
      <p:sp>
        <p:nvSpPr>
          <p:cNvPr id="103460" name="Freeform 36"/>
          <p:cNvSpPr>
            <a:spLocks/>
          </p:cNvSpPr>
          <p:nvPr/>
        </p:nvSpPr>
        <p:spPr bwMode="auto">
          <a:xfrm>
            <a:off x="3494088" y="3571875"/>
            <a:ext cx="847725" cy="473075"/>
          </a:xfrm>
          <a:custGeom>
            <a:avLst/>
            <a:gdLst/>
            <a:ahLst/>
            <a:cxnLst>
              <a:cxn ang="0">
                <a:pos x="0" y="298"/>
              </a:cxn>
              <a:cxn ang="0">
                <a:pos x="400" y="0"/>
              </a:cxn>
              <a:cxn ang="0">
                <a:pos x="534" y="0"/>
              </a:cxn>
            </a:cxnLst>
            <a:rect l="0" t="0" r="r" b="b"/>
            <a:pathLst>
              <a:path w="534" h="298">
                <a:moveTo>
                  <a:pt x="0" y="298"/>
                </a:moveTo>
                <a:lnTo>
                  <a:pt x="400" y="0"/>
                </a:lnTo>
                <a:lnTo>
                  <a:pt x="53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1" name="Freeform 37"/>
          <p:cNvSpPr>
            <a:spLocks/>
          </p:cNvSpPr>
          <p:nvPr/>
        </p:nvSpPr>
        <p:spPr bwMode="auto">
          <a:xfrm>
            <a:off x="4360863" y="4124325"/>
            <a:ext cx="839787" cy="473075"/>
          </a:xfrm>
          <a:custGeom>
            <a:avLst/>
            <a:gdLst/>
            <a:ahLst/>
            <a:cxnLst>
              <a:cxn ang="0">
                <a:pos x="0" y="298"/>
              </a:cxn>
              <a:cxn ang="0">
                <a:pos x="401" y="0"/>
              </a:cxn>
              <a:cxn ang="0">
                <a:pos x="529" y="0"/>
              </a:cxn>
            </a:cxnLst>
            <a:rect l="0" t="0" r="r" b="b"/>
            <a:pathLst>
              <a:path w="529" h="298">
                <a:moveTo>
                  <a:pt x="0" y="298"/>
                </a:moveTo>
                <a:lnTo>
                  <a:pt x="401" y="0"/>
                </a:lnTo>
                <a:lnTo>
                  <a:pt x="529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2" name="Freeform 38"/>
          <p:cNvSpPr>
            <a:spLocks/>
          </p:cNvSpPr>
          <p:nvPr/>
        </p:nvSpPr>
        <p:spPr bwMode="auto">
          <a:xfrm>
            <a:off x="3716338" y="2919413"/>
            <a:ext cx="358775" cy="244475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162" y="0"/>
              </a:cxn>
              <a:cxn ang="0">
                <a:pos x="226" y="0"/>
              </a:cxn>
            </a:cxnLst>
            <a:rect l="0" t="0" r="r" b="b"/>
            <a:pathLst>
              <a:path w="226" h="154">
                <a:moveTo>
                  <a:pt x="0" y="154"/>
                </a:moveTo>
                <a:lnTo>
                  <a:pt x="162" y="0"/>
                </a:lnTo>
                <a:lnTo>
                  <a:pt x="22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3" name="Rectangle 39"/>
          <p:cNvSpPr>
            <a:spLocks noChangeArrowheads="1"/>
          </p:cNvSpPr>
          <p:nvPr/>
        </p:nvSpPr>
        <p:spPr bwMode="auto">
          <a:xfrm>
            <a:off x="4127500" y="2759075"/>
            <a:ext cx="1055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Action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potential</a:t>
            </a:r>
            <a:endParaRPr lang="en-US" sz="1800">
              <a:latin typeface="Arial" charset="0"/>
            </a:endParaRPr>
          </a:p>
        </p:txBody>
      </p:sp>
      <p:sp>
        <p:nvSpPr>
          <p:cNvPr id="103464" name="Rectangle 40"/>
          <p:cNvSpPr>
            <a:spLocks noChangeArrowheads="1"/>
          </p:cNvSpPr>
          <p:nvPr/>
        </p:nvSpPr>
        <p:spPr bwMode="auto">
          <a:xfrm>
            <a:off x="4229100" y="6191250"/>
            <a:ext cx="1174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103465" name="Freeform 41"/>
          <p:cNvSpPr>
            <a:spLocks/>
          </p:cNvSpPr>
          <p:nvPr/>
        </p:nvSpPr>
        <p:spPr bwMode="auto">
          <a:xfrm>
            <a:off x="3090863" y="3503613"/>
            <a:ext cx="288925" cy="290512"/>
          </a:xfrm>
          <a:custGeom>
            <a:avLst/>
            <a:gdLst/>
            <a:ahLst/>
            <a:cxnLst>
              <a:cxn ang="0">
                <a:pos x="182" y="91"/>
              </a:cxn>
              <a:cxn ang="0">
                <a:pos x="180" y="111"/>
              </a:cxn>
              <a:cxn ang="0">
                <a:pos x="174" y="127"/>
              </a:cxn>
              <a:cxn ang="0">
                <a:pos x="166" y="143"/>
              </a:cxn>
              <a:cxn ang="0">
                <a:pos x="156" y="157"/>
              </a:cxn>
              <a:cxn ang="0">
                <a:pos x="142" y="167"/>
              </a:cxn>
              <a:cxn ang="0">
                <a:pos x="126" y="175"/>
              </a:cxn>
              <a:cxn ang="0">
                <a:pos x="110" y="181"/>
              </a:cxn>
              <a:cxn ang="0">
                <a:pos x="92" y="183"/>
              </a:cxn>
              <a:cxn ang="0">
                <a:pos x="72" y="181"/>
              </a:cxn>
              <a:cxn ang="0">
                <a:pos x="56" y="175"/>
              </a:cxn>
              <a:cxn ang="0">
                <a:pos x="40" y="167"/>
              </a:cxn>
              <a:cxn ang="0">
                <a:pos x="26" y="157"/>
              </a:cxn>
              <a:cxn ang="0">
                <a:pos x="16" y="143"/>
              </a:cxn>
              <a:cxn ang="0">
                <a:pos x="8" y="127"/>
              </a:cxn>
              <a:cxn ang="0">
                <a:pos x="2" y="111"/>
              </a:cxn>
              <a:cxn ang="0">
                <a:pos x="0" y="91"/>
              </a:cxn>
              <a:cxn ang="0">
                <a:pos x="2" y="73"/>
              </a:cxn>
              <a:cxn ang="0">
                <a:pos x="8" y="57"/>
              </a:cxn>
              <a:cxn ang="0">
                <a:pos x="16" y="41"/>
              </a:cxn>
              <a:cxn ang="0">
                <a:pos x="26" y="27"/>
              </a:cxn>
              <a:cxn ang="0">
                <a:pos x="40" y="16"/>
              </a:cxn>
              <a:cxn ang="0">
                <a:pos x="56" y="6"/>
              </a:cxn>
              <a:cxn ang="0">
                <a:pos x="72" y="2"/>
              </a:cxn>
              <a:cxn ang="0">
                <a:pos x="92" y="0"/>
              </a:cxn>
              <a:cxn ang="0">
                <a:pos x="110" y="2"/>
              </a:cxn>
              <a:cxn ang="0">
                <a:pos x="126" y="6"/>
              </a:cxn>
              <a:cxn ang="0">
                <a:pos x="142" y="16"/>
              </a:cxn>
              <a:cxn ang="0">
                <a:pos x="156" y="27"/>
              </a:cxn>
              <a:cxn ang="0">
                <a:pos x="166" y="41"/>
              </a:cxn>
              <a:cxn ang="0">
                <a:pos x="174" y="57"/>
              </a:cxn>
              <a:cxn ang="0">
                <a:pos x="180" y="73"/>
              </a:cxn>
              <a:cxn ang="0">
                <a:pos x="180" y="91"/>
              </a:cxn>
              <a:cxn ang="0">
                <a:pos x="182" y="91"/>
              </a:cxn>
            </a:cxnLst>
            <a:rect l="0" t="0" r="r" b="b"/>
            <a:pathLst>
              <a:path w="182" h="183">
                <a:moveTo>
                  <a:pt x="182" y="91"/>
                </a:moveTo>
                <a:lnTo>
                  <a:pt x="180" y="111"/>
                </a:lnTo>
                <a:lnTo>
                  <a:pt x="174" y="127"/>
                </a:lnTo>
                <a:lnTo>
                  <a:pt x="166" y="143"/>
                </a:lnTo>
                <a:lnTo>
                  <a:pt x="156" y="157"/>
                </a:lnTo>
                <a:lnTo>
                  <a:pt x="142" y="167"/>
                </a:lnTo>
                <a:lnTo>
                  <a:pt x="126" y="175"/>
                </a:lnTo>
                <a:lnTo>
                  <a:pt x="110" y="181"/>
                </a:lnTo>
                <a:lnTo>
                  <a:pt x="92" y="183"/>
                </a:lnTo>
                <a:lnTo>
                  <a:pt x="72" y="181"/>
                </a:lnTo>
                <a:lnTo>
                  <a:pt x="56" y="175"/>
                </a:lnTo>
                <a:lnTo>
                  <a:pt x="40" y="167"/>
                </a:lnTo>
                <a:lnTo>
                  <a:pt x="26" y="157"/>
                </a:lnTo>
                <a:lnTo>
                  <a:pt x="16" y="143"/>
                </a:lnTo>
                <a:lnTo>
                  <a:pt x="8" y="127"/>
                </a:lnTo>
                <a:lnTo>
                  <a:pt x="2" y="111"/>
                </a:lnTo>
                <a:lnTo>
                  <a:pt x="0" y="91"/>
                </a:lnTo>
                <a:lnTo>
                  <a:pt x="2" y="73"/>
                </a:lnTo>
                <a:lnTo>
                  <a:pt x="8" y="57"/>
                </a:lnTo>
                <a:lnTo>
                  <a:pt x="16" y="41"/>
                </a:lnTo>
                <a:lnTo>
                  <a:pt x="26" y="27"/>
                </a:lnTo>
                <a:lnTo>
                  <a:pt x="40" y="16"/>
                </a:lnTo>
                <a:lnTo>
                  <a:pt x="56" y="6"/>
                </a:lnTo>
                <a:lnTo>
                  <a:pt x="72" y="2"/>
                </a:lnTo>
                <a:lnTo>
                  <a:pt x="92" y="0"/>
                </a:lnTo>
                <a:lnTo>
                  <a:pt x="110" y="2"/>
                </a:lnTo>
                <a:lnTo>
                  <a:pt x="126" y="6"/>
                </a:lnTo>
                <a:lnTo>
                  <a:pt x="142" y="16"/>
                </a:lnTo>
                <a:lnTo>
                  <a:pt x="156" y="27"/>
                </a:lnTo>
                <a:lnTo>
                  <a:pt x="166" y="41"/>
                </a:lnTo>
                <a:lnTo>
                  <a:pt x="174" y="57"/>
                </a:lnTo>
                <a:lnTo>
                  <a:pt x="180" y="73"/>
                </a:lnTo>
                <a:lnTo>
                  <a:pt x="180" y="91"/>
                </a:lnTo>
                <a:lnTo>
                  <a:pt x="182" y="9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6" name="Freeform 42"/>
          <p:cNvSpPr>
            <a:spLocks/>
          </p:cNvSpPr>
          <p:nvPr/>
        </p:nvSpPr>
        <p:spPr bwMode="auto">
          <a:xfrm>
            <a:off x="3090863" y="3503613"/>
            <a:ext cx="288925" cy="290512"/>
          </a:xfrm>
          <a:custGeom>
            <a:avLst/>
            <a:gdLst/>
            <a:ahLst/>
            <a:cxnLst>
              <a:cxn ang="0">
                <a:pos x="182" y="91"/>
              </a:cxn>
              <a:cxn ang="0">
                <a:pos x="180" y="111"/>
              </a:cxn>
              <a:cxn ang="0">
                <a:pos x="174" y="127"/>
              </a:cxn>
              <a:cxn ang="0">
                <a:pos x="166" y="143"/>
              </a:cxn>
              <a:cxn ang="0">
                <a:pos x="156" y="157"/>
              </a:cxn>
              <a:cxn ang="0">
                <a:pos x="142" y="167"/>
              </a:cxn>
              <a:cxn ang="0">
                <a:pos x="126" y="175"/>
              </a:cxn>
              <a:cxn ang="0">
                <a:pos x="110" y="181"/>
              </a:cxn>
              <a:cxn ang="0">
                <a:pos x="92" y="183"/>
              </a:cxn>
              <a:cxn ang="0">
                <a:pos x="72" y="181"/>
              </a:cxn>
              <a:cxn ang="0">
                <a:pos x="56" y="175"/>
              </a:cxn>
              <a:cxn ang="0">
                <a:pos x="40" y="167"/>
              </a:cxn>
              <a:cxn ang="0">
                <a:pos x="26" y="157"/>
              </a:cxn>
              <a:cxn ang="0">
                <a:pos x="16" y="143"/>
              </a:cxn>
              <a:cxn ang="0">
                <a:pos x="8" y="127"/>
              </a:cxn>
              <a:cxn ang="0">
                <a:pos x="2" y="111"/>
              </a:cxn>
              <a:cxn ang="0">
                <a:pos x="0" y="91"/>
              </a:cxn>
              <a:cxn ang="0">
                <a:pos x="2" y="73"/>
              </a:cxn>
              <a:cxn ang="0">
                <a:pos x="8" y="57"/>
              </a:cxn>
              <a:cxn ang="0">
                <a:pos x="16" y="41"/>
              </a:cxn>
              <a:cxn ang="0">
                <a:pos x="26" y="27"/>
              </a:cxn>
              <a:cxn ang="0">
                <a:pos x="40" y="16"/>
              </a:cxn>
              <a:cxn ang="0">
                <a:pos x="56" y="6"/>
              </a:cxn>
              <a:cxn ang="0">
                <a:pos x="72" y="2"/>
              </a:cxn>
              <a:cxn ang="0">
                <a:pos x="92" y="0"/>
              </a:cxn>
              <a:cxn ang="0">
                <a:pos x="110" y="2"/>
              </a:cxn>
              <a:cxn ang="0">
                <a:pos x="126" y="6"/>
              </a:cxn>
              <a:cxn ang="0">
                <a:pos x="142" y="16"/>
              </a:cxn>
              <a:cxn ang="0">
                <a:pos x="156" y="27"/>
              </a:cxn>
              <a:cxn ang="0">
                <a:pos x="166" y="41"/>
              </a:cxn>
              <a:cxn ang="0">
                <a:pos x="174" y="57"/>
              </a:cxn>
              <a:cxn ang="0">
                <a:pos x="180" y="73"/>
              </a:cxn>
              <a:cxn ang="0">
                <a:pos x="180" y="91"/>
              </a:cxn>
            </a:cxnLst>
            <a:rect l="0" t="0" r="r" b="b"/>
            <a:pathLst>
              <a:path w="182" h="183">
                <a:moveTo>
                  <a:pt x="182" y="91"/>
                </a:moveTo>
                <a:lnTo>
                  <a:pt x="180" y="111"/>
                </a:lnTo>
                <a:lnTo>
                  <a:pt x="174" y="127"/>
                </a:lnTo>
                <a:lnTo>
                  <a:pt x="166" y="143"/>
                </a:lnTo>
                <a:lnTo>
                  <a:pt x="156" y="157"/>
                </a:lnTo>
                <a:lnTo>
                  <a:pt x="142" y="167"/>
                </a:lnTo>
                <a:lnTo>
                  <a:pt x="126" y="175"/>
                </a:lnTo>
                <a:lnTo>
                  <a:pt x="110" y="181"/>
                </a:lnTo>
                <a:lnTo>
                  <a:pt x="92" y="183"/>
                </a:lnTo>
                <a:lnTo>
                  <a:pt x="72" y="181"/>
                </a:lnTo>
                <a:lnTo>
                  <a:pt x="56" y="175"/>
                </a:lnTo>
                <a:lnTo>
                  <a:pt x="40" y="167"/>
                </a:lnTo>
                <a:lnTo>
                  <a:pt x="26" y="157"/>
                </a:lnTo>
                <a:lnTo>
                  <a:pt x="16" y="143"/>
                </a:lnTo>
                <a:lnTo>
                  <a:pt x="8" y="127"/>
                </a:lnTo>
                <a:lnTo>
                  <a:pt x="2" y="111"/>
                </a:lnTo>
                <a:lnTo>
                  <a:pt x="0" y="91"/>
                </a:lnTo>
                <a:lnTo>
                  <a:pt x="2" y="73"/>
                </a:lnTo>
                <a:lnTo>
                  <a:pt x="8" y="57"/>
                </a:lnTo>
                <a:lnTo>
                  <a:pt x="16" y="41"/>
                </a:lnTo>
                <a:lnTo>
                  <a:pt x="26" y="27"/>
                </a:lnTo>
                <a:lnTo>
                  <a:pt x="40" y="16"/>
                </a:lnTo>
                <a:lnTo>
                  <a:pt x="56" y="6"/>
                </a:lnTo>
                <a:lnTo>
                  <a:pt x="72" y="2"/>
                </a:lnTo>
                <a:lnTo>
                  <a:pt x="92" y="0"/>
                </a:lnTo>
                <a:lnTo>
                  <a:pt x="110" y="2"/>
                </a:lnTo>
                <a:lnTo>
                  <a:pt x="126" y="6"/>
                </a:lnTo>
                <a:lnTo>
                  <a:pt x="142" y="16"/>
                </a:lnTo>
                <a:lnTo>
                  <a:pt x="156" y="27"/>
                </a:lnTo>
                <a:lnTo>
                  <a:pt x="166" y="41"/>
                </a:lnTo>
                <a:lnTo>
                  <a:pt x="174" y="57"/>
                </a:lnTo>
                <a:lnTo>
                  <a:pt x="180" y="73"/>
                </a:lnTo>
                <a:lnTo>
                  <a:pt x="180" y="91"/>
                </a:lnTo>
              </a:path>
            </a:pathLst>
          </a:custGeom>
          <a:noFill/>
          <a:ln w="19050">
            <a:solidFill>
              <a:srgbClr val="64BDE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7" name="Freeform 43"/>
          <p:cNvSpPr>
            <a:spLocks/>
          </p:cNvSpPr>
          <p:nvPr/>
        </p:nvSpPr>
        <p:spPr bwMode="auto">
          <a:xfrm>
            <a:off x="2214563" y="5210175"/>
            <a:ext cx="288925" cy="288925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08"/>
              </a:cxn>
              <a:cxn ang="0">
                <a:pos x="174" y="126"/>
              </a:cxn>
              <a:cxn ang="0">
                <a:pos x="166" y="140"/>
              </a:cxn>
              <a:cxn ang="0">
                <a:pos x="154" y="154"/>
              </a:cxn>
              <a:cxn ang="0">
                <a:pos x="142" y="166"/>
              </a:cxn>
              <a:cxn ang="0">
                <a:pos x="126" y="174"/>
              </a:cxn>
              <a:cxn ang="0">
                <a:pos x="108" y="180"/>
              </a:cxn>
              <a:cxn ang="0">
                <a:pos x="90" y="182"/>
              </a:cxn>
              <a:cxn ang="0">
                <a:pos x="72" y="180"/>
              </a:cxn>
              <a:cxn ang="0">
                <a:pos x="56" y="174"/>
              </a:cxn>
              <a:cxn ang="0">
                <a:pos x="40" y="166"/>
              </a:cxn>
              <a:cxn ang="0">
                <a:pos x="26" y="154"/>
              </a:cxn>
              <a:cxn ang="0">
                <a:pos x="16" y="140"/>
              </a:cxn>
              <a:cxn ang="0">
                <a:pos x="6" y="126"/>
              </a:cxn>
              <a:cxn ang="0">
                <a:pos x="2" y="108"/>
              </a:cxn>
              <a:cxn ang="0">
                <a:pos x="0" y="90"/>
              </a:cxn>
              <a:cxn ang="0">
                <a:pos x="2" y="72"/>
              </a:cxn>
              <a:cxn ang="0">
                <a:pos x="6" y="54"/>
              </a:cxn>
              <a:cxn ang="0">
                <a:pos x="16" y="40"/>
              </a:cxn>
              <a:cxn ang="0">
                <a:pos x="26" y="26"/>
              </a:cxn>
              <a:cxn ang="0">
                <a:pos x="40" y="14"/>
              </a:cxn>
              <a:cxn ang="0">
                <a:pos x="56" y="6"/>
              </a:cxn>
              <a:cxn ang="0">
                <a:pos x="72" y="2"/>
              </a:cxn>
              <a:cxn ang="0">
                <a:pos x="90" y="0"/>
              </a:cxn>
              <a:cxn ang="0">
                <a:pos x="108" y="2"/>
              </a:cxn>
              <a:cxn ang="0">
                <a:pos x="126" y="6"/>
              </a:cxn>
              <a:cxn ang="0">
                <a:pos x="142" y="14"/>
              </a:cxn>
              <a:cxn ang="0">
                <a:pos x="154" y="26"/>
              </a:cxn>
              <a:cxn ang="0">
                <a:pos x="166" y="40"/>
              </a:cxn>
              <a:cxn ang="0">
                <a:pos x="174" y="54"/>
              </a:cxn>
              <a:cxn ang="0">
                <a:pos x="180" y="72"/>
              </a:cxn>
              <a:cxn ang="0">
                <a:pos x="180" y="90"/>
              </a:cxn>
              <a:cxn ang="0">
                <a:pos x="182" y="90"/>
              </a:cxn>
            </a:cxnLst>
            <a:rect l="0" t="0" r="r" b="b"/>
            <a:pathLst>
              <a:path w="182" h="182">
                <a:moveTo>
                  <a:pt x="182" y="90"/>
                </a:moveTo>
                <a:lnTo>
                  <a:pt x="180" y="108"/>
                </a:lnTo>
                <a:lnTo>
                  <a:pt x="174" y="126"/>
                </a:lnTo>
                <a:lnTo>
                  <a:pt x="166" y="140"/>
                </a:lnTo>
                <a:lnTo>
                  <a:pt x="154" y="154"/>
                </a:lnTo>
                <a:lnTo>
                  <a:pt x="142" y="166"/>
                </a:lnTo>
                <a:lnTo>
                  <a:pt x="126" y="174"/>
                </a:lnTo>
                <a:lnTo>
                  <a:pt x="108" y="180"/>
                </a:lnTo>
                <a:lnTo>
                  <a:pt x="90" y="182"/>
                </a:lnTo>
                <a:lnTo>
                  <a:pt x="72" y="180"/>
                </a:lnTo>
                <a:lnTo>
                  <a:pt x="56" y="174"/>
                </a:lnTo>
                <a:lnTo>
                  <a:pt x="40" y="166"/>
                </a:lnTo>
                <a:lnTo>
                  <a:pt x="26" y="154"/>
                </a:lnTo>
                <a:lnTo>
                  <a:pt x="16" y="140"/>
                </a:lnTo>
                <a:lnTo>
                  <a:pt x="6" y="126"/>
                </a:lnTo>
                <a:lnTo>
                  <a:pt x="2" y="108"/>
                </a:lnTo>
                <a:lnTo>
                  <a:pt x="0" y="90"/>
                </a:lnTo>
                <a:lnTo>
                  <a:pt x="2" y="72"/>
                </a:lnTo>
                <a:lnTo>
                  <a:pt x="6" y="54"/>
                </a:lnTo>
                <a:lnTo>
                  <a:pt x="16" y="40"/>
                </a:lnTo>
                <a:lnTo>
                  <a:pt x="26" y="26"/>
                </a:lnTo>
                <a:lnTo>
                  <a:pt x="40" y="14"/>
                </a:lnTo>
                <a:lnTo>
                  <a:pt x="56" y="6"/>
                </a:lnTo>
                <a:lnTo>
                  <a:pt x="72" y="2"/>
                </a:lnTo>
                <a:lnTo>
                  <a:pt x="90" y="0"/>
                </a:lnTo>
                <a:lnTo>
                  <a:pt x="108" y="2"/>
                </a:lnTo>
                <a:lnTo>
                  <a:pt x="126" y="6"/>
                </a:lnTo>
                <a:lnTo>
                  <a:pt x="142" y="14"/>
                </a:lnTo>
                <a:lnTo>
                  <a:pt x="154" y="26"/>
                </a:lnTo>
                <a:lnTo>
                  <a:pt x="166" y="40"/>
                </a:lnTo>
                <a:lnTo>
                  <a:pt x="174" y="54"/>
                </a:lnTo>
                <a:lnTo>
                  <a:pt x="180" y="72"/>
                </a:lnTo>
                <a:lnTo>
                  <a:pt x="180" y="90"/>
                </a:lnTo>
                <a:lnTo>
                  <a:pt x="182" y="9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8" name="Freeform 44"/>
          <p:cNvSpPr>
            <a:spLocks/>
          </p:cNvSpPr>
          <p:nvPr/>
        </p:nvSpPr>
        <p:spPr bwMode="auto">
          <a:xfrm>
            <a:off x="2214563" y="5210175"/>
            <a:ext cx="288925" cy="288925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08"/>
              </a:cxn>
              <a:cxn ang="0">
                <a:pos x="174" y="126"/>
              </a:cxn>
              <a:cxn ang="0">
                <a:pos x="166" y="140"/>
              </a:cxn>
              <a:cxn ang="0">
                <a:pos x="154" y="154"/>
              </a:cxn>
              <a:cxn ang="0">
                <a:pos x="142" y="166"/>
              </a:cxn>
              <a:cxn ang="0">
                <a:pos x="126" y="174"/>
              </a:cxn>
              <a:cxn ang="0">
                <a:pos x="108" y="180"/>
              </a:cxn>
              <a:cxn ang="0">
                <a:pos x="90" y="182"/>
              </a:cxn>
              <a:cxn ang="0">
                <a:pos x="72" y="180"/>
              </a:cxn>
              <a:cxn ang="0">
                <a:pos x="56" y="174"/>
              </a:cxn>
              <a:cxn ang="0">
                <a:pos x="40" y="166"/>
              </a:cxn>
              <a:cxn ang="0">
                <a:pos x="26" y="154"/>
              </a:cxn>
              <a:cxn ang="0">
                <a:pos x="16" y="140"/>
              </a:cxn>
              <a:cxn ang="0">
                <a:pos x="6" y="126"/>
              </a:cxn>
              <a:cxn ang="0">
                <a:pos x="2" y="108"/>
              </a:cxn>
              <a:cxn ang="0">
                <a:pos x="0" y="90"/>
              </a:cxn>
              <a:cxn ang="0">
                <a:pos x="2" y="72"/>
              </a:cxn>
              <a:cxn ang="0">
                <a:pos x="6" y="54"/>
              </a:cxn>
              <a:cxn ang="0">
                <a:pos x="16" y="40"/>
              </a:cxn>
              <a:cxn ang="0">
                <a:pos x="26" y="26"/>
              </a:cxn>
              <a:cxn ang="0">
                <a:pos x="40" y="14"/>
              </a:cxn>
              <a:cxn ang="0">
                <a:pos x="56" y="6"/>
              </a:cxn>
              <a:cxn ang="0">
                <a:pos x="72" y="2"/>
              </a:cxn>
              <a:cxn ang="0">
                <a:pos x="90" y="0"/>
              </a:cxn>
              <a:cxn ang="0">
                <a:pos x="108" y="2"/>
              </a:cxn>
              <a:cxn ang="0">
                <a:pos x="126" y="6"/>
              </a:cxn>
              <a:cxn ang="0">
                <a:pos x="142" y="14"/>
              </a:cxn>
              <a:cxn ang="0">
                <a:pos x="154" y="26"/>
              </a:cxn>
              <a:cxn ang="0">
                <a:pos x="166" y="40"/>
              </a:cxn>
              <a:cxn ang="0">
                <a:pos x="174" y="54"/>
              </a:cxn>
              <a:cxn ang="0">
                <a:pos x="180" y="72"/>
              </a:cxn>
              <a:cxn ang="0">
                <a:pos x="180" y="90"/>
              </a:cxn>
            </a:cxnLst>
            <a:rect l="0" t="0" r="r" b="b"/>
            <a:pathLst>
              <a:path w="182" h="182">
                <a:moveTo>
                  <a:pt x="182" y="90"/>
                </a:moveTo>
                <a:lnTo>
                  <a:pt x="180" y="108"/>
                </a:lnTo>
                <a:lnTo>
                  <a:pt x="174" y="126"/>
                </a:lnTo>
                <a:lnTo>
                  <a:pt x="166" y="140"/>
                </a:lnTo>
                <a:lnTo>
                  <a:pt x="154" y="154"/>
                </a:lnTo>
                <a:lnTo>
                  <a:pt x="142" y="166"/>
                </a:lnTo>
                <a:lnTo>
                  <a:pt x="126" y="174"/>
                </a:lnTo>
                <a:lnTo>
                  <a:pt x="108" y="180"/>
                </a:lnTo>
                <a:lnTo>
                  <a:pt x="90" y="182"/>
                </a:lnTo>
                <a:lnTo>
                  <a:pt x="72" y="180"/>
                </a:lnTo>
                <a:lnTo>
                  <a:pt x="56" y="174"/>
                </a:lnTo>
                <a:lnTo>
                  <a:pt x="40" y="166"/>
                </a:lnTo>
                <a:lnTo>
                  <a:pt x="26" y="154"/>
                </a:lnTo>
                <a:lnTo>
                  <a:pt x="16" y="140"/>
                </a:lnTo>
                <a:lnTo>
                  <a:pt x="6" y="126"/>
                </a:lnTo>
                <a:lnTo>
                  <a:pt x="2" y="108"/>
                </a:lnTo>
                <a:lnTo>
                  <a:pt x="0" y="90"/>
                </a:lnTo>
                <a:lnTo>
                  <a:pt x="2" y="72"/>
                </a:lnTo>
                <a:lnTo>
                  <a:pt x="6" y="54"/>
                </a:lnTo>
                <a:lnTo>
                  <a:pt x="16" y="40"/>
                </a:lnTo>
                <a:lnTo>
                  <a:pt x="26" y="26"/>
                </a:lnTo>
                <a:lnTo>
                  <a:pt x="40" y="14"/>
                </a:lnTo>
                <a:lnTo>
                  <a:pt x="56" y="6"/>
                </a:lnTo>
                <a:lnTo>
                  <a:pt x="72" y="2"/>
                </a:lnTo>
                <a:lnTo>
                  <a:pt x="90" y="0"/>
                </a:lnTo>
                <a:lnTo>
                  <a:pt x="108" y="2"/>
                </a:lnTo>
                <a:lnTo>
                  <a:pt x="126" y="6"/>
                </a:lnTo>
                <a:lnTo>
                  <a:pt x="142" y="14"/>
                </a:lnTo>
                <a:lnTo>
                  <a:pt x="154" y="26"/>
                </a:lnTo>
                <a:lnTo>
                  <a:pt x="166" y="40"/>
                </a:lnTo>
                <a:lnTo>
                  <a:pt x="174" y="54"/>
                </a:lnTo>
                <a:lnTo>
                  <a:pt x="180" y="72"/>
                </a:lnTo>
                <a:lnTo>
                  <a:pt x="180" y="90"/>
                </a:lnTo>
              </a:path>
            </a:pathLst>
          </a:custGeom>
          <a:noFill/>
          <a:ln w="19050">
            <a:solidFill>
              <a:srgbClr val="64BDE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69" name="Rectangle 45"/>
          <p:cNvSpPr>
            <a:spLocks noChangeArrowheads="1"/>
          </p:cNvSpPr>
          <p:nvPr/>
        </p:nvSpPr>
        <p:spPr bwMode="auto">
          <a:xfrm>
            <a:off x="2292350" y="5175250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4BDE1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103470" name="Freeform 46"/>
          <p:cNvSpPr>
            <a:spLocks/>
          </p:cNvSpPr>
          <p:nvPr/>
        </p:nvSpPr>
        <p:spPr bwMode="auto">
          <a:xfrm>
            <a:off x="7356475" y="5210175"/>
            <a:ext cx="288925" cy="288925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08"/>
              </a:cxn>
              <a:cxn ang="0">
                <a:pos x="174" y="126"/>
              </a:cxn>
              <a:cxn ang="0">
                <a:pos x="166" y="140"/>
              </a:cxn>
              <a:cxn ang="0">
                <a:pos x="154" y="154"/>
              </a:cxn>
              <a:cxn ang="0">
                <a:pos x="142" y="166"/>
              </a:cxn>
              <a:cxn ang="0">
                <a:pos x="126" y="174"/>
              </a:cxn>
              <a:cxn ang="0">
                <a:pos x="108" y="180"/>
              </a:cxn>
              <a:cxn ang="0">
                <a:pos x="90" y="182"/>
              </a:cxn>
              <a:cxn ang="0">
                <a:pos x="72" y="180"/>
              </a:cxn>
              <a:cxn ang="0">
                <a:pos x="56" y="174"/>
              </a:cxn>
              <a:cxn ang="0">
                <a:pos x="40" y="166"/>
              </a:cxn>
              <a:cxn ang="0">
                <a:pos x="26" y="154"/>
              </a:cxn>
              <a:cxn ang="0">
                <a:pos x="16" y="140"/>
              </a:cxn>
              <a:cxn ang="0">
                <a:pos x="6" y="126"/>
              </a:cxn>
              <a:cxn ang="0">
                <a:pos x="2" y="108"/>
              </a:cxn>
              <a:cxn ang="0">
                <a:pos x="0" y="90"/>
              </a:cxn>
              <a:cxn ang="0">
                <a:pos x="2" y="72"/>
              </a:cxn>
              <a:cxn ang="0">
                <a:pos x="6" y="54"/>
              </a:cxn>
              <a:cxn ang="0">
                <a:pos x="16" y="40"/>
              </a:cxn>
              <a:cxn ang="0">
                <a:pos x="26" y="26"/>
              </a:cxn>
              <a:cxn ang="0">
                <a:pos x="40" y="14"/>
              </a:cxn>
              <a:cxn ang="0">
                <a:pos x="56" y="6"/>
              </a:cxn>
              <a:cxn ang="0">
                <a:pos x="72" y="2"/>
              </a:cxn>
              <a:cxn ang="0">
                <a:pos x="90" y="0"/>
              </a:cxn>
              <a:cxn ang="0">
                <a:pos x="108" y="2"/>
              </a:cxn>
              <a:cxn ang="0">
                <a:pos x="126" y="6"/>
              </a:cxn>
              <a:cxn ang="0">
                <a:pos x="142" y="14"/>
              </a:cxn>
              <a:cxn ang="0">
                <a:pos x="154" y="26"/>
              </a:cxn>
              <a:cxn ang="0">
                <a:pos x="166" y="40"/>
              </a:cxn>
              <a:cxn ang="0">
                <a:pos x="174" y="54"/>
              </a:cxn>
              <a:cxn ang="0">
                <a:pos x="180" y="72"/>
              </a:cxn>
              <a:cxn ang="0">
                <a:pos x="180" y="90"/>
              </a:cxn>
              <a:cxn ang="0">
                <a:pos x="182" y="90"/>
              </a:cxn>
            </a:cxnLst>
            <a:rect l="0" t="0" r="r" b="b"/>
            <a:pathLst>
              <a:path w="182" h="182">
                <a:moveTo>
                  <a:pt x="182" y="90"/>
                </a:moveTo>
                <a:lnTo>
                  <a:pt x="180" y="108"/>
                </a:lnTo>
                <a:lnTo>
                  <a:pt x="174" y="126"/>
                </a:lnTo>
                <a:lnTo>
                  <a:pt x="166" y="140"/>
                </a:lnTo>
                <a:lnTo>
                  <a:pt x="154" y="154"/>
                </a:lnTo>
                <a:lnTo>
                  <a:pt x="142" y="166"/>
                </a:lnTo>
                <a:lnTo>
                  <a:pt x="126" y="174"/>
                </a:lnTo>
                <a:lnTo>
                  <a:pt x="108" y="180"/>
                </a:lnTo>
                <a:lnTo>
                  <a:pt x="90" y="182"/>
                </a:lnTo>
                <a:lnTo>
                  <a:pt x="72" y="180"/>
                </a:lnTo>
                <a:lnTo>
                  <a:pt x="56" y="174"/>
                </a:lnTo>
                <a:lnTo>
                  <a:pt x="40" y="166"/>
                </a:lnTo>
                <a:lnTo>
                  <a:pt x="26" y="154"/>
                </a:lnTo>
                <a:lnTo>
                  <a:pt x="16" y="140"/>
                </a:lnTo>
                <a:lnTo>
                  <a:pt x="6" y="126"/>
                </a:lnTo>
                <a:lnTo>
                  <a:pt x="2" y="108"/>
                </a:lnTo>
                <a:lnTo>
                  <a:pt x="0" y="90"/>
                </a:lnTo>
                <a:lnTo>
                  <a:pt x="2" y="72"/>
                </a:lnTo>
                <a:lnTo>
                  <a:pt x="6" y="54"/>
                </a:lnTo>
                <a:lnTo>
                  <a:pt x="16" y="40"/>
                </a:lnTo>
                <a:lnTo>
                  <a:pt x="26" y="26"/>
                </a:lnTo>
                <a:lnTo>
                  <a:pt x="40" y="14"/>
                </a:lnTo>
                <a:lnTo>
                  <a:pt x="56" y="6"/>
                </a:lnTo>
                <a:lnTo>
                  <a:pt x="72" y="2"/>
                </a:lnTo>
                <a:lnTo>
                  <a:pt x="90" y="0"/>
                </a:lnTo>
                <a:lnTo>
                  <a:pt x="108" y="2"/>
                </a:lnTo>
                <a:lnTo>
                  <a:pt x="126" y="6"/>
                </a:lnTo>
                <a:lnTo>
                  <a:pt x="142" y="14"/>
                </a:lnTo>
                <a:lnTo>
                  <a:pt x="154" y="26"/>
                </a:lnTo>
                <a:lnTo>
                  <a:pt x="166" y="40"/>
                </a:lnTo>
                <a:lnTo>
                  <a:pt x="174" y="54"/>
                </a:lnTo>
                <a:lnTo>
                  <a:pt x="180" y="72"/>
                </a:lnTo>
                <a:lnTo>
                  <a:pt x="180" y="90"/>
                </a:lnTo>
                <a:lnTo>
                  <a:pt x="182" y="9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1" name="Freeform 47"/>
          <p:cNvSpPr>
            <a:spLocks/>
          </p:cNvSpPr>
          <p:nvPr/>
        </p:nvSpPr>
        <p:spPr bwMode="auto">
          <a:xfrm>
            <a:off x="7356475" y="5210175"/>
            <a:ext cx="288925" cy="288925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08"/>
              </a:cxn>
              <a:cxn ang="0">
                <a:pos x="174" y="126"/>
              </a:cxn>
              <a:cxn ang="0">
                <a:pos x="166" y="140"/>
              </a:cxn>
              <a:cxn ang="0">
                <a:pos x="154" y="154"/>
              </a:cxn>
              <a:cxn ang="0">
                <a:pos x="142" y="166"/>
              </a:cxn>
              <a:cxn ang="0">
                <a:pos x="126" y="174"/>
              </a:cxn>
              <a:cxn ang="0">
                <a:pos x="108" y="180"/>
              </a:cxn>
              <a:cxn ang="0">
                <a:pos x="90" y="182"/>
              </a:cxn>
              <a:cxn ang="0">
                <a:pos x="72" y="180"/>
              </a:cxn>
              <a:cxn ang="0">
                <a:pos x="56" y="174"/>
              </a:cxn>
              <a:cxn ang="0">
                <a:pos x="40" y="166"/>
              </a:cxn>
              <a:cxn ang="0">
                <a:pos x="26" y="154"/>
              </a:cxn>
              <a:cxn ang="0">
                <a:pos x="16" y="140"/>
              </a:cxn>
              <a:cxn ang="0">
                <a:pos x="6" y="126"/>
              </a:cxn>
              <a:cxn ang="0">
                <a:pos x="2" y="108"/>
              </a:cxn>
              <a:cxn ang="0">
                <a:pos x="0" y="90"/>
              </a:cxn>
              <a:cxn ang="0">
                <a:pos x="2" y="72"/>
              </a:cxn>
              <a:cxn ang="0">
                <a:pos x="6" y="54"/>
              </a:cxn>
              <a:cxn ang="0">
                <a:pos x="16" y="40"/>
              </a:cxn>
              <a:cxn ang="0">
                <a:pos x="26" y="26"/>
              </a:cxn>
              <a:cxn ang="0">
                <a:pos x="40" y="14"/>
              </a:cxn>
              <a:cxn ang="0">
                <a:pos x="56" y="6"/>
              </a:cxn>
              <a:cxn ang="0">
                <a:pos x="72" y="2"/>
              </a:cxn>
              <a:cxn ang="0">
                <a:pos x="90" y="0"/>
              </a:cxn>
              <a:cxn ang="0">
                <a:pos x="108" y="2"/>
              </a:cxn>
              <a:cxn ang="0">
                <a:pos x="126" y="6"/>
              </a:cxn>
              <a:cxn ang="0">
                <a:pos x="142" y="14"/>
              </a:cxn>
              <a:cxn ang="0">
                <a:pos x="154" y="26"/>
              </a:cxn>
              <a:cxn ang="0">
                <a:pos x="166" y="40"/>
              </a:cxn>
              <a:cxn ang="0">
                <a:pos x="174" y="54"/>
              </a:cxn>
              <a:cxn ang="0">
                <a:pos x="180" y="72"/>
              </a:cxn>
              <a:cxn ang="0">
                <a:pos x="180" y="90"/>
              </a:cxn>
            </a:cxnLst>
            <a:rect l="0" t="0" r="r" b="b"/>
            <a:pathLst>
              <a:path w="182" h="182">
                <a:moveTo>
                  <a:pt x="182" y="90"/>
                </a:moveTo>
                <a:lnTo>
                  <a:pt x="180" y="108"/>
                </a:lnTo>
                <a:lnTo>
                  <a:pt x="174" y="126"/>
                </a:lnTo>
                <a:lnTo>
                  <a:pt x="166" y="140"/>
                </a:lnTo>
                <a:lnTo>
                  <a:pt x="154" y="154"/>
                </a:lnTo>
                <a:lnTo>
                  <a:pt x="142" y="166"/>
                </a:lnTo>
                <a:lnTo>
                  <a:pt x="126" y="174"/>
                </a:lnTo>
                <a:lnTo>
                  <a:pt x="108" y="180"/>
                </a:lnTo>
                <a:lnTo>
                  <a:pt x="90" y="182"/>
                </a:lnTo>
                <a:lnTo>
                  <a:pt x="72" y="180"/>
                </a:lnTo>
                <a:lnTo>
                  <a:pt x="56" y="174"/>
                </a:lnTo>
                <a:lnTo>
                  <a:pt x="40" y="166"/>
                </a:lnTo>
                <a:lnTo>
                  <a:pt x="26" y="154"/>
                </a:lnTo>
                <a:lnTo>
                  <a:pt x="16" y="140"/>
                </a:lnTo>
                <a:lnTo>
                  <a:pt x="6" y="126"/>
                </a:lnTo>
                <a:lnTo>
                  <a:pt x="2" y="108"/>
                </a:lnTo>
                <a:lnTo>
                  <a:pt x="0" y="90"/>
                </a:lnTo>
                <a:lnTo>
                  <a:pt x="2" y="72"/>
                </a:lnTo>
                <a:lnTo>
                  <a:pt x="6" y="54"/>
                </a:lnTo>
                <a:lnTo>
                  <a:pt x="16" y="40"/>
                </a:lnTo>
                <a:lnTo>
                  <a:pt x="26" y="26"/>
                </a:lnTo>
                <a:lnTo>
                  <a:pt x="40" y="14"/>
                </a:lnTo>
                <a:lnTo>
                  <a:pt x="56" y="6"/>
                </a:lnTo>
                <a:lnTo>
                  <a:pt x="72" y="2"/>
                </a:lnTo>
                <a:lnTo>
                  <a:pt x="90" y="0"/>
                </a:lnTo>
                <a:lnTo>
                  <a:pt x="108" y="2"/>
                </a:lnTo>
                <a:lnTo>
                  <a:pt x="126" y="6"/>
                </a:lnTo>
                <a:lnTo>
                  <a:pt x="142" y="14"/>
                </a:lnTo>
                <a:lnTo>
                  <a:pt x="154" y="26"/>
                </a:lnTo>
                <a:lnTo>
                  <a:pt x="166" y="40"/>
                </a:lnTo>
                <a:lnTo>
                  <a:pt x="174" y="54"/>
                </a:lnTo>
                <a:lnTo>
                  <a:pt x="180" y="72"/>
                </a:lnTo>
                <a:lnTo>
                  <a:pt x="180" y="90"/>
                </a:lnTo>
              </a:path>
            </a:pathLst>
          </a:custGeom>
          <a:noFill/>
          <a:ln w="19050">
            <a:solidFill>
              <a:srgbClr val="64BDE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2" name="Rectangle 48"/>
          <p:cNvSpPr>
            <a:spLocks noChangeArrowheads="1"/>
          </p:cNvSpPr>
          <p:nvPr/>
        </p:nvSpPr>
        <p:spPr bwMode="auto">
          <a:xfrm>
            <a:off x="7432675" y="5187950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4BDE1"/>
                </a:solidFill>
                <a:latin typeface="Arial Black" pitchFamily="34" charset="0"/>
              </a:rPr>
              <a:t>1</a:t>
            </a:r>
            <a:endParaRPr lang="en-US" sz="1800">
              <a:latin typeface="Arial" charset="0"/>
            </a:endParaRPr>
          </a:p>
        </p:txBody>
      </p:sp>
      <p:sp>
        <p:nvSpPr>
          <p:cNvPr id="103473" name="Rectangle 49"/>
          <p:cNvSpPr>
            <a:spLocks noChangeArrowheads="1"/>
          </p:cNvSpPr>
          <p:nvPr/>
        </p:nvSpPr>
        <p:spPr bwMode="auto">
          <a:xfrm>
            <a:off x="3165475" y="3473450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4BDE1"/>
                </a:solidFill>
                <a:latin typeface="Arial Black" pitchFamily="34" charset="0"/>
              </a:rPr>
              <a:t>2</a:t>
            </a:r>
            <a:endParaRPr lang="en-US" sz="1800">
              <a:latin typeface="Arial" charset="0"/>
            </a:endParaRPr>
          </a:p>
        </p:txBody>
      </p:sp>
      <p:sp>
        <p:nvSpPr>
          <p:cNvPr id="103474" name="Freeform 50"/>
          <p:cNvSpPr>
            <a:spLocks/>
          </p:cNvSpPr>
          <p:nvPr/>
        </p:nvSpPr>
        <p:spPr bwMode="auto">
          <a:xfrm>
            <a:off x="3503613" y="2573338"/>
            <a:ext cx="288925" cy="285750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08"/>
              </a:cxn>
              <a:cxn ang="0">
                <a:pos x="174" y="126"/>
              </a:cxn>
              <a:cxn ang="0">
                <a:pos x="166" y="140"/>
              </a:cxn>
              <a:cxn ang="0">
                <a:pos x="154" y="154"/>
              </a:cxn>
              <a:cxn ang="0">
                <a:pos x="142" y="166"/>
              </a:cxn>
              <a:cxn ang="0">
                <a:pos x="126" y="174"/>
              </a:cxn>
              <a:cxn ang="0">
                <a:pos x="108" y="180"/>
              </a:cxn>
              <a:cxn ang="0">
                <a:pos x="90" y="180"/>
              </a:cxn>
              <a:cxn ang="0">
                <a:pos x="72" y="180"/>
              </a:cxn>
              <a:cxn ang="0">
                <a:pos x="56" y="174"/>
              </a:cxn>
              <a:cxn ang="0">
                <a:pos x="40" y="166"/>
              </a:cxn>
              <a:cxn ang="0">
                <a:pos x="26" y="154"/>
              </a:cxn>
              <a:cxn ang="0">
                <a:pos x="16" y="140"/>
              </a:cxn>
              <a:cxn ang="0">
                <a:pos x="6" y="126"/>
              </a:cxn>
              <a:cxn ang="0">
                <a:pos x="2" y="108"/>
              </a:cxn>
              <a:cxn ang="0">
                <a:pos x="0" y="90"/>
              </a:cxn>
              <a:cxn ang="0">
                <a:pos x="2" y="72"/>
              </a:cxn>
              <a:cxn ang="0">
                <a:pos x="6" y="54"/>
              </a:cxn>
              <a:cxn ang="0">
                <a:pos x="16" y="40"/>
              </a:cxn>
              <a:cxn ang="0">
                <a:pos x="26" y="26"/>
              </a:cxn>
              <a:cxn ang="0">
                <a:pos x="40" y="14"/>
              </a:cxn>
              <a:cxn ang="0">
                <a:pos x="56" y="6"/>
              </a:cxn>
              <a:cxn ang="0">
                <a:pos x="72" y="0"/>
              </a:cxn>
              <a:cxn ang="0">
                <a:pos x="90" y="0"/>
              </a:cxn>
              <a:cxn ang="0">
                <a:pos x="108" y="0"/>
              </a:cxn>
              <a:cxn ang="0">
                <a:pos x="126" y="6"/>
              </a:cxn>
              <a:cxn ang="0">
                <a:pos x="142" y="14"/>
              </a:cxn>
              <a:cxn ang="0">
                <a:pos x="154" y="26"/>
              </a:cxn>
              <a:cxn ang="0">
                <a:pos x="166" y="40"/>
              </a:cxn>
              <a:cxn ang="0">
                <a:pos x="174" y="54"/>
              </a:cxn>
              <a:cxn ang="0">
                <a:pos x="180" y="72"/>
              </a:cxn>
              <a:cxn ang="0">
                <a:pos x="180" y="90"/>
              </a:cxn>
              <a:cxn ang="0">
                <a:pos x="182" y="90"/>
              </a:cxn>
            </a:cxnLst>
            <a:rect l="0" t="0" r="r" b="b"/>
            <a:pathLst>
              <a:path w="182" h="180">
                <a:moveTo>
                  <a:pt x="182" y="90"/>
                </a:moveTo>
                <a:lnTo>
                  <a:pt x="180" y="108"/>
                </a:lnTo>
                <a:lnTo>
                  <a:pt x="174" y="126"/>
                </a:lnTo>
                <a:lnTo>
                  <a:pt x="166" y="140"/>
                </a:lnTo>
                <a:lnTo>
                  <a:pt x="154" y="154"/>
                </a:lnTo>
                <a:lnTo>
                  <a:pt x="142" y="166"/>
                </a:lnTo>
                <a:lnTo>
                  <a:pt x="126" y="174"/>
                </a:lnTo>
                <a:lnTo>
                  <a:pt x="108" y="180"/>
                </a:lnTo>
                <a:lnTo>
                  <a:pt x="90" y="180"/>
                </a:lnTo>
                <a:lnTo>
                  <a:pt x="72" y="180"/>
                </a:lnTo>
                <a:lnTo>
                  <a:pt x="56" y="174"/>
                </a:lnTo>
                <a:lnTo>
                  <a:pt x="40" y="166"/>
                </a:lnTo>
                <a:lnTo>
                  <a:pt x="26" y="154"/>
                </a:lnTo>
                <a:lnTo>
                  <a:pt x="16" y="140"/>
                </a:lnTo>
                <a:lnTo>
                  <a:pt x="6" y="126"/>
                </a:lnTo>
                <a:lnTo>
                  <a:pt x="2" y="108"/>
                </a:lnTo>
                <a:lnTo>
                  <a:pt x="0" y="90"/>
                </a:lnTo>
                <a:lnTo>
                  <a:pt x="2" y="72"/>
                </a:lnTo>
                <a:lnTo>
                  <a:pt x="6" y="54"/>
                </a:lnTo>
                <a:lnTo>
                  <a:pt x="16" y="40"/>
                </a:lnTo>
                <a:lnTo>
                  <a:pt x="26" y="26"/>
                </a:lnTo>
                <a:lnTo>
                  <a:pt x="40" y="14"/>
                </a:lnTo>
                <a:lnTo>
                  <a:pt x="56" y="6"/>
                </a:lnTo>
                <a:lnTo>
                  <a:pt x="72" y="0"/>
                </a:lnTo>
                <a:lnTo>
                  <a:pt x="90" y="0"/>
                </a:lnTo>
                <a:lnTo>
                  <a:pt x="108" y="0"/>
                </a:lnTo>
                <a:lnTo>
                  <a:pt x="126" y="6"/>
                </a:lnTo>
                <a:lnTo>
                  <a:pt x="142" y="14"/>
                </a:lnTo>
                <a:lnTo>
                  <a:pt x="154" y="26"/>
                </a:lnTo>
                <a:lnTo>
                  <a:pt x="166" y="40"/>
                </a:lnTo>
                <a:lnTo>
                  <a:pt x="174" y="54"/>
                </a:lnTo>
                <a:lnTo>
                  <a:pt x="180" y="72"/>
                </a:lnTo>
                <a:lnTo>
                  <a:pt x="180" y="90"/>
                </a:lnTo>
                <a:lnTo>
                  <a:pt x="182" y="9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5" name="Freeform 51"/>
          <p:cNvSpPr>
            <a:spLocks/>
          </p:cNvSpPr>
          <p:nvPr/>
        </p:nvSpPr>
        <p:spPr bwMode="auto">
          <a:xfrm>
            <a:off x="3503613" y="2573338"/>
            <a:ext cx="288925" cy="285750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08"/>
              </a:cxn>
              <a:cxn ang="0">
                <a:pos x="174" y="126"/>
              </a:cxn>
              <a:cxn ang="0">
                <a:pos x="166" y="140"/>
              </a:cxn>
              <a:cxn ang="0">
                <a:pos x="154" y="154"/>
              </a:cxn>
              <a:cxn ang="0">
                <a:pos x="142" y="166"/>
              </a:cxn>
              <a:cxn ang="0">
                <a:pos x="126" y="174"/>
              </a:cxn>
              <a:cxn ang="0">
                <a:pos x="108" y="180"/>
              </a:cxn>
              <a:cxn ang="0">
                <a:pos x="90" y="180"/>
              </a:cxn>
              <a:cxn ang="0">
                <a:pos x="72" y="180"/>
              </a:cxn>
              <a:cxn ang="0">
                <a:pos x="56" y="174"/>
              </a:cxn>
              <a:cxn ang="0">
                <a:pos x="40" y="166"/>
              </a:cxn>
              <a:cxn ang="0">
                <a:pos x="26" y="154"/>
              </a:cxn>
              <a:cxn ang="0">
                <a:pos x="16" y="140"/>
              </a:cxn>
              <a:cxn ang="0">
                <a:pos x="6" y="126"/>
              </a:cxn>
              <a:cxn ang="0">
                <a:pos x="2" y="108"/>
              </a:cxn>
              <a:cxn ang="0">
                <a:pos x="0" y="90"/>
              </a:cxn>
              <a:cxn ang="0">
                <a:pos x="2" y="72"/>
              </a:cxn>
              <a:cxn ang="0">
                <a:pos x="6" y="54"/>
              </a:cxn>
              <a:cxn ang="0">
                <a:pos x="16" y="40"/>
              </a:cxn>
              <a:cxn ang="0">
                <a:pos x="26" y="26"/>
              </a:cxn>
              <a:cxn ang="0">
                <a:pos x="40" y="14"/>
              </a:cxn>
              <a:cxn ang="0">
                <a:pos x="56" y="6"/>
              </a:cxn>
              <a:cxn ang="0">
                <a:pos x="72" y="0"/>
              </a:cxn>
              <a:cxn ang="0">
                <a:pos x="90" y="0"/>
              </a:cxn>
              <a:cxn ang="0">
                <a:pos x="108" y="0"/>
              </a:cxn>
              <a:cxn ang="0">
                <a:pos x="126" y="6"/>
              </a:cxn>
              <a:cxn ang="0">
                <a:pos x="142" y="14"/>
              </a:cxn>
              <a:cxn ang="0">
                <a:pos x="154" y="26"/>
              </a:cxn>
              <a:cxn ang="0">
                <a:pos x="166" y="40"/>
              </a:cxn>
              <a:cxn ang="0">
                <a:pos x="174" y="54"/>
              </a:cxn>
              <a:cxn ang="0">
                <a:pos x="180" y="72"/>
              </a:cxn>
              <a:cxn ang="0">
                <a:pos x="180" y="90"/>
              </a:cxn>
            </a:cxnLst>
            <a:rect l="0" t="0" r="r" b="b"/>
            <a:pathLst>
              <a:path w="182" h="180">
                <a:moveTo>
                  <a:pt x="182" y="90"/>
                </a:moveTo>
                <a:lnTo>
                  <a:pt x="180" y="108"/>
                </a:lnTo>
                <a:lnTo>
                  <a:pt x="174" y="126"/>
                </a:lnTo>
                <a:lnTo>
                  <a:pt x="166" y="140"/>
                </a:lnTo>
                <a:lnTo>
                  <a:pt x="154" y="154"/>
                </a:lnTo>
                <a:lnTo>
                  <a:pt x="142" y="166"/>
                </a:lnTo>
                <a:lnTo>
                  <a:pt x="126" y="174"/>
                </a:lnTo>
                <a:lnTo>
                  <a:pt x="108" y="180"/>
                </a:lnTo>
                <a:lnTo>
                  <a:pt x="90" y="180"/>
                </a:lnTo>
                <a:lnTo>
                  <a:pt x="72" y="180"/>
                </a:lnTo>
                <a:lnTo>
                  <a:pt x="56" y="174"/>
                </a:lnTo>
                <a:lnTo>
                  <a:pt x="40" y="166"/>
                </a:lnTo>
                <a:lnTo>
                  <a:pt x="26" y="154"/>
                </a:lnTo>
                <a:lnTo>
                  <a:pt x="16" y="140"/>
                </a:lnTo>
                <a:lnTo>
                  <a:pt x="6" y="126"/>
                </a:lnTo>
                <a:lnTo>
                  <a:pt x="2" y="108"/>
                </a:lnTo>
                <a:lnTo>
                  <a:pt x="0" y="90"/>
                </a:lnTo>
                <a:lnTo>
                  <a:pt x="2" y="72"/>
                </a:lnTo>
                <a:lnTo>
                  <a:pt x="6" y="54"/>
                </a:lnTo>
                <a:lnTo>
                  <a:pt x="16" y="40"/>
                </a:lnTo>
                <a:lnTo>
                  <a:pt x="26" y="26"/>
                </a:lnTo>
                <a:lnTo>
                  <a:pt x="40" y="14"/>
                </a:lnTo>
                <a:lnTo>
                  <a:pt x="56" y="6"/>
                </a:lnTo>
                <a:lnTo>
                  <a:pt x="72" y="0"/>
                </a:lnTo>
                <a:lnTo>
                  <a:pt x="90" y="0"/>
                </a:lnTo>
                <a:lnTo>
                  <a:pt x="108" y="0"/>
                </a:lnTo>
                <a:lnTo>
                  <a:pt x="126" y="6"/>
                </a:lnTo>
                <a:lnTo>
                  <a:pt x="142" y="14"/>
                </a:lnTo>
                <a:lnTo>
                  <a:pt x="154" y="26"/>
                </a:lnTo>
                <a:lnTo>
                  <a:pt x="166" y="40"/>
                </a:lnTo>
                <a:lnTo>
                  <a:pt x="174" y="54"/>
                </a:lnTo>
                <a:lnTo>
                  <a:pt x="180" y="72"/>
                </a:lnTo>
                <a:lnTo>
                  <a:pt x="180" y="90"/>
                </a:lnTo>
              </a:path>
            </a:pathLst>
          </a:custGeom>
          <a:noFill/>
          <a:ln w="19050">
            <a:solidFill>
              <a:srgbClr val="64BDE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6" name="Rectangle 52"/>
          <p:cNvSpPr>
            <a:spLocks noChangeArrowheads="1"/>
          </p:cNvSpPr>
          <p:nvPr/>
        </p:nvSpPr>
        <p:spPr bwMode="auto">
          <a:xfrm>
            <a:off x="3575050" y="2540000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4BDE1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103477" name="Freeform 53"/>
          <p:cNvSpPr>
            <a:spLocks/>
          </p:cNvSpPr>
          <p:nvPr/>
        </p:nvSpPr>
        <p:spPr bwMode="auto">
          <a:xfrm>
            <a:off x="4981575" y="5473700"/>
            <a:ext cx="288925" cy="288925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10"/>
              </a:cxn>
              <a:cxn ang="0">
                <a:pos x="176" y="126"/>
              </a:cxn>
              <a:cxn ang="0">
                <a:pos x="166" y="142"/>
              </a:cxn>
              <a:cxn ang="0">
                <a:pos x="156" y="156"/>
              </a:cxn>
              <a:cxn ang="0">
                <a:pos x="142" y="166"/>
              </a:cxn>
              <a:cxn ang="0">
                <a:pos x="126" y="174"/>
              </a:cxn>
              <a:cxn ang="0">
                <a:pos x="110" y="180"/>
              </a:cxn>
              <a:cxn ang="0">
                <a:pos x="92" y="182"/>
              </a:cxn>
              <a:cxn ang="0">
                <a:pos x="74" y="180"/>
              </a:cxn>
              <a:cxn ang="0">
                <a:pos x="56" y="174"/>
              </a:cxn>
              <a:cxn ang="0">
                <a:pos x="40" y="166"/>
              </a:cxn>
              <a:cxn ang="0">
                <a:pos x="28" y="156"/>
              </a:cxn>
              <a:cxn ang="0">
                <a:pos x="16" y="142"/>
              </a:cxn>
              <a:cxn ang="0">
                <a:pos x="8" y="126"/>
              </a:cxn>
              <a:cxn ang="0">
                <a:pos x="2" y="110"/>
              </a:cxn>
              <a:cxn ang="0">
                <a:pos x="0" y="90"/>
              </a:cxn>
              <a:cxn ang="0">
                <a:pos x="2" y="72"/>
              </a:cxn>
              <a:cxn ang="0">
                <a:pos x="8" y="56"/>
              </a:cxn>
              <a:cxn ang="0">
                <a:pos x="16" y="40"/>
              </a:cxn>
              <a:cxn ang="0">
                <a:pos x="28" y="26"/>
              </a:cxn>
              <a:cxn ang="0">
                <a:pos x="40" y="16"/>
              </a:cxn>
              <a:cxn ang="0">
                <a:pos x="56" y="8"/>
              </a:cxn>
              <a:cxn ang="0">
                <a:pos x="74" y="2"/>
              </a:cxn>
              <a:cxn ang="0">
                <a:pos x="92" y="0"/>
              </a:cxn>
              <a:cxn ang="0">
                <a:pos x="110" y="2"/>
              </a:cxn>
              <a:cxn ang="0">
                <a:pos x="126" y="8"/>
              </a:cxn>
              <a:cxn ang="0">
                <a:pos x="142" y="16"/>
              </a:cxn>
              <a:cxn ang="0">
                <a:pos x="156" y="26"/>
              </a:cxn>
              <a:cxn ang="0">
                <a:pos x="166" y="40"/>
              </a:cxn>
              <a:cxn ang="0">
                <a:pos x="176" y="56"/>
              </a:cxn>
              <a:cxn ang="0">
                <a:pos x="180" y="72"/>
              </a:cxn>
              <a:cxn ang="0">
                <a:pos x="180" y="90"/>
              </a:cxn>
              <a:cxn ang="0">
                <a:pos x="182" y="90"/>
              </a:cxn>
            </a:cxnLst>
            <a:rect l="0" t="0" r="r" b="b"/>
            <a:pathLst>
              <a:path w="182" h="182">
                <a:moveTo>
                  <a:pt x="182" y="90"/>
                </a:moveTo>
                <a:lnTo>
                  <a:pt x="180" y="110"/>
                </a:lnTo>
                <a:lnTo>
                  <a:pt x="176" y="126"/>
                </a:lnTo>
                <a:lnTo>
                  <a:pt x="166" y="142"/>
                </a:lnTo>
                <a:lnTo>
                  <a:pt x="156" y="156"/>
                </a:lnTo>
                <a:lnTo>
                  <a:pt x="142" y="166"/>
                </a:lnTo>
                <a:lnTo>
                  <a:pt x="126" y="174"/>
                </a:lnTo>
                <a:lnTo>
                  <a:pt x="110" y="180"/>
                </a:lnTo>
                <a:lnTo>
                  <a:pt x="92" y="182"/>
                </a:lnTo>
                <a:lnTo>
                  <a:pt x="74" y="180"/>
                </a:lnTo>
                <a:lnTo>
                  <a:pt x="56" y="174"/>
                </a:lnTo>
                <a:lnTo>
                  <a:pt x="40" y="166"/>
                </a:lnTo>
                <a:lnTo>
                  <a:pt x="28" y="156"/>
                </a:lnTo>
                <a:lnTo>
                  <a:pt x="16" y="142"/>
                </a:lnTo>
                <a:lnTo>
                  <a:pt x="8" y="126"/>
                </a:lnTo>
                <a:lnTo>
                  <a:pt x="2" y="110"/>
                </a:lnTo>
                <a:lnTo>
                  <a:pt x="0" y="90"/>
                </a:lnTo>
                <a:lnTo>
                  <a:pt x="2" y="72"/>
                </a:lnTo>
                <a:lnTo>
                  <a:pt x="8" y="56"/>
                </a:lnTo>
                <a:lnTo>
                  <a:pt x="16" y="40"/>
                </a:lnTo>
                <a:lnTo>
                  <a:pt x="28" y="26"/>
                </a:lnTo>
                <a:lnTo>
                  <a:pt x="40" y="16"/>
                </a:lnTo>
                <a:lnTo>
                  <a:pt x="56" y="8"/>
                </a:lnTo>
                <a:lnTo>
                  <a:pt x="74" y="2"/>
                </a:lnTo>
                <a:lnTo>
                  <a:pt x="92" y="0"/>
                </a:lnTo>
                <a:lnTo>
                  <a:pt x="110" y="2"/>
                </a:lnTo>
                <a:lnTo>
                  <a:pt x="126" y="8"/>
                </a:lnTo>
                <a:lnTo>
                  <a:pt x="142" y="16"/>
                </a:lnTo>
                <a:lnTo>
                  <a:pt x="156" y="26"/>
                </a:lnTo>
                <a:lnTo>
                  <a:pt x="166" y="40"/>
                </a:lnTo>
                <a:lnTo>
                  <a:pt x="176" y="56"/>
                </a:lnTo>
                <a:lnTo>
                  <a:pt x="180" y="72"/>
                </a:lnTo>
                <a:lnTo>
                  <a:pt x="180" y="90"/>
                </a:lnTo>
                <a:lnTo>
                  <a:pt x="182" y="9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8" name="Freeform 54"/>
          <p:cNvSpPr>
            <a:spLocks/>
          </p:cNvSpPr>
          <p:nvPr/>
        </p:nvSpPr>
        <p:spPr bwMode="auto">
          <a:xfrm>
            <a:off x="4981575" y="5473700"/>
            <a:ext cx="288925" cy="288925"/>
          </a:xfrm>
          <a:custGeom>
            <a:avLst/>
            <a:gdLst/>
            <a:ahLst/>
            <a:cxnLst>
              <a:cxn ang="0">
                <a:pos x="182" y="90"/>
              </a:cxn>
              <a:cxn ang="0">
                <a:pos x="180" y="110"/>
              </a:cxn>
              <a:cxn ang="0">
                <a:pos x="176" y="126"/>
              </a:cxn>
              <a:cxn ang="0">
                <a:pos x="166" y="142"/>
              </a:cxn>
              <a:cxn ang="0">
                <a:pos x="156" y="156"/>
              </a:cxn>
              <a:cxn ang="0">
                <a:pos x="142" y="166"/>
              </a:cxn>
              <a:cxn ang="0">
                <a:pos x="126" y="174"/>
              </a:cxn>
              <a:cxn ang="0">
                <a:pos x="110" y="180"/>
              </a:cxn>
              <a:cxn ang="0">
                <a:pos x="92" y="182"/>
              </a:cxn>
              <a:cxn ang="0">
                <a:pos x="74" y="180"/>
              </a:cxn>
              <a:cxn ang="0">
                <a:pos x="56" y="174"/>
              </a:cxn>
              <a:cxn ang="0">
                <a:pos x="40" y="166"/>
              </a:cxn>
              <a:cxn ang="0">
                <a:pos x="28" y="156"/>
              </a:cxn>
              <a:cxn ang="0">
                <a:pos x="16" y="142"/>
              </a:cxn>
              <a:cxn ang="0">
                <a:pos x="8" y="126"/>
              </a:cxn>
              <a:cxn ang="0">
                <a:pos x="2" y="110"/>
              </a:cxn>
              <a:cxn ang="0">
                <a:pos x="0" y="90"/>
              </a:cxn>
              <a:cxn ang="0">
                <a:pos x="2" y="72"/>
              </a:cxn>
              <a:cxn ang="0">
                <a:pos x="8" y="56"/>
              </a:cxn>
              <a:cxn ang="0">
                <a:pos x="16" y="40"/>
              </a:cxn>
              <a:cxn ang="0">
                <a:pos x="28" y="26"/>
              </a:cxn>
              <a:cxn ang="0">
                <a:pos x="40" y="16"/>
              </a:cxn>
              <a:cxn ang="0">
                <a:pos x="56" y="8"/>
              </a:cxn>
              <a:cxn ang="0">
                <a:pos x="74" y="2"/>
              </a:cxn>
              <a:cxn ang="0">
                <a:pos x="92" y="0"/>
              </a:cxn>
              <a:cxn ang="0">
                <a:pos x="110" y="2"/>
              </a:cxn>
              <a:cxn ang="0">
                <a:pos x="126" y="8"/>
              </a:cxn>
              <a:cxn ang="0">
                <a:pos x="142" y="16"/>
              </a:cxn>
              <a:cxn ang="0">
                <a:pos x="156" y="26"/>
              </a:cxn>
              <a:cxn ang="0">
                <a:pos x="166" y="40"/>
              </a:cxn>
              <a:cxn ang="0">
                <a:pos x="176" y="56"/>
              </a:cxn>
              <a:cxn ang="0">
                <a:pos x="180" y="72"/>
              </a:cxn>
              <a:cxn ang="0">
                <a:pos x="180" y="90"/>
              </a:cxn>
            </a:cxnLst>
            <a:rect l="0" t="0" r="r" b="b"/>
            <a:pathLst>
              <a:path w="182" h="182">
                <a:moveTo>
                  <a:pt x="182" y="90"/>
                </a:moveTo>
                <a:lnTo>
                  <a:pt x="180" y="110"/>
                </a:lnTo>
                <a:lnTo>
                  <a:pt x="176" y="126"/>
                </a:lnTo>
                <a:lnTo>
                  <a:pt x="166" y="142"/>
                </a:lnTo>
                <a:lnTo>
                  <a:pt x="156" y="156"/>
                </a:lnTo>
                <a:lnTo>
                  <a:pt x="142" y="166"/>
                </a:lnTo>
                <a:lnTo>
                  <a:pt x="126" y="174"/>
                </a:lnTo>
                <a:lnTo>
                  <a:pt x="110" y="180"/>
                </a:lnTo>
                <a:lnTo>
                  <a:pt x="92" y="182"/>
                </a:lnTo>
                <a:lnTo>
                  <a:pt x="74" y="180"/>
                </a:lnTo>
                <a:lnTo>
                  <a:pt x="56" y="174"/>
                </a:lnTo>
                <a:lnTo>
                  <a:pt x="40" y="166"/>
                </a:lnTo>
                <a:lnTo>
                  <a:pt x="28" y="156"/>
                </a:lnTo>
                <a:lnTo>
                  <a:pt x="16" y="142"/>
                </a:lnTo>
                <a:lnTo>
                  <a:pt x="8" y="126"/>
                </a:lnTo>
                <a:lnTo>
                  <a:pt x="2" y="110"/>
                </a:lnTo>
                <a:lnTo>
                  <a:pt x="0" y="90"/>
                </a:lnTo>
                <a:lnTo>
                  <a:pt x="2" y="72"/>
                </a:lnTo>
                <a:lnTo>
                  <a:pt x="8" y="56"/>
                </a:lnTo>
                <a:lnTo>
                  <a:pt x="16" y="40"/>
                </a:lnTo>
                <a:lnTo>
                  <a:pt x="28" y="26"/>
                </a:lnTo>
                <a:lnTo>
                  <a:pt x="40" y="16"/>
                </a:lnTo>
                <a:lnTo>
                  <a:pt x="56" y="8"/>
                </a:lnTo>
                <a:lnTo>
                  <a:pt x="74" y="2"/>
                </a:lnTo>
                <a:lnTo>
                  <a:pt x="92" y="0"/>
                </a:lnTo>
                <a:lnTo>
                  <a:pt x="110" y="2"/>
                </a:lnTo>
                <a:lnTo>
                  <a:pt x="126" y="8"/>
                </a:lnTo>
                <a:lnTo>
                  <a:pt x="142" y="16"/>
                </a:lnTo>
                <a:lnTo>
                  <a:pt x="156" y="26"/>
                </a:lnTo>
                <a:lnTo>
                  <a:pt x="166" y="40"/>
                </a:lnTo>
                <a:lnTo>
                  <a:pt x="176" y="56"/>
                </a:lnTo>
                <a:lnTo>
                  <a:pt x="180" y="72"/>
                </a:lnTo>
                <a:lnTo>
                  <a:pt x="180" y="90"/>
                </a:lnTo>
              </a:path>
            </a:pathLst>
          </a:custGeom>
          <a:noFill/>
          <a:ln w="19050">
            <a:solidFill>
              <a:srgbClr val="64BDE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9" name="Rectangle 55"/>
          <p:cNvSpPr>
            <a:spLocks noChangeArrowheads="1"/>
          </p:cNvSpPr>
          <p:nvPr/>
        </p:nvSpPr>
        <p:spPr bwMode="auto">
          <a:xfrm>
            <a:off x="5054600" y="5441950"/>
            <a:ext cx="152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4BDE1"/>
                </a:solidFill>
                <a:latin typeface="Arial Black" pitchFamily="34" charset="0"/>
              </a:rPr>
              <a:t>4</a:t>
            </a:r>
            <a:endParaRPr lang="en-US" sz="1800">
              <a:latin typeface="Arial" charset="0"/>
            </a:endParaRPr>
          </a:p>
        </p:txBody>
      </p:sp>
      <p:sp>
        <p:nvSpPr>
          <p:cNvPr id="103480" name="Rectangle 56"/>
          <p:cNvSpPr>
            <a:spLocks noChangeArrowheads="1"/>
          </p:cNvSpPr>
          <p:nvPr/>
        </p:nvSpPr>
        <p:spPr bwMode="auto">
          <a:xfrm>
            <a:off x="4384675" y="3400425"/>
            <a:ext cx="1962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Na</a:t>
            </a:r>
            <a:r>
              <a:rPr lang="en-US" sz="17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 permeability</a:t>
            </a:r>
            <a:endParaRPr lang="en-US" sz="1800">
              <a:latin typeface="Arial" charset="0"/>
            </a:endParaRPr>
          </a:p>
        </p:txBody>
      </p:sp>
      <p:sp>
        <p:nvSpPr>
          <p:cNvPr id="103481" name="Rectangle 57"/>
          <p:cNvSpPr>
            <a:spLocks noChangeArrowheads="1"/>
          </p:cNvSpPr>
          <p:nvPr/>
        </p:nvSpPr>
        <p:spPr bwMode="auto">
          <a:xfrm>
            <a:off x="5241925" y="3959225"/>
            <a:ext cx="1817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K</a:t>
            </a:r>
            <a:r>
              <a:rPr lang="en-US" sz="1700" baseline="30000">
                <a:solidFill>
                  <a:srgbClr val="231F20"/>
                </a:solidFill>
                <a:latin typeface="Arial Black" pitchFamily="34" charset="0"/>
              </a:rPr>
              <a:t>+</a:t>
            </a: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 permeability</a:t>
            </a:r>
            <a:endParaRPr lang="en-US" sz="1800">
              <a:latin typeface="Arial" charset="0"/>
            </a:endParaRPr>
          </a:p>
        </p:txBody>
      </p:sp>
      <p:sp>
        <p:nvSpPr>
          <p:cNvPr id="103482" name="Rectangle 58"/>
          <p:cNvSpPr>
            <a:spLocks noChangeArrowheads="1"/>
          </p:cNvSpPr>
          <p:nvPr/>
        </p:nvSpPr>
        <p:spPr bwMode="auto">
          <a:xfrm>
            <a:off x="1168400" y="520700"/>
            <a:ext cx="65373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The AP is caused by permeability changes in</a:t>
            </a:r>
          </a:p>
          <a:p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the plasma membrane </a:t>
            </a:r>
          </a:p>
        </p:txBody>
      </p:sp>
      <p:sp>
        <p:nvSpPr>
          <p:cNvPr id="103483" name="Rectangle 59"/>
          <p:cNvSpPr>
            <a:spLocks noChangeArrowheads="1"/>
          </p:cNvSpPr>
          <p:nvPr/>
        </p:nvSpPr>
        <p:spPr bwMode="auto">
          <a:xfrm rot="-5400000">
            <a:off x="-241300" y="3292476"/>
            <a:ext cx="2987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Membrane potential (mV)</a:t>
            </a:r>
            <a:endParaRPr lang="en-US" sz="1800">
              <a:latin typeface="Arial" charset="0"/>
            </a:endParaRPr>
          </a:p>
        </p:txBody>
      </p:sp>
      <p:sp>
        <p:nvSpPr>
          <p:cNvPr id="103484" name="Rectangle 60"/>
          <p:cNvSpPr>
            <a:spLocks noChangeArrowheads="1"/>
          </p:cNvSpPr>
          <p:nvPr/>
        </p:nvSpPr>
        <p:spPr bwMode="auto">
          <a:xfrm rot="-5400000">
            <a:off x="5932487" y="3470276"/>
            <a:ext cx="3838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Relative membrane permeability</a:t>
            </a:r>
            <a:endParaRPr lang="en-US" sz="1800">
              <a:latin typeface="Arial" charset="0"/>
            </a:endParaRPr>
          </a:p>
        </p:txBody>
      </p:sp>
      <p:sp>
        <p:nvSpPr>
          <p:cNvPr id="103485" name="Rectangle 61"/>
          <p:cNvSpPr>
            <a:spLocks noChangeArrowheads="1"/>
          </p:cNvSpPr>
          <p:nvPr/>
        </p:nvSpPr>
        <p:spPr bwMode="auto">
          <a:xfrm>
            <a:off x="7524750" y="6583363"/>
            <a:ext cx="16160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11.11 (2 of 5)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the Sodium-Potassium Pump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Repolarization </a:t>
            </a:r>
          </a:p>
          <a:p>
            <a:pPr lvl="1"/>
            <a:r>
              <a:rPr lang="en-US"/>
              <a:t>Restores the resting electrical conditions of the neuron</a:t>
            </a:r>
          </a:p>
          <a:p>
            <a:pPr lvl="1"/>
            <a:r>
              <a:rPr lang="en-US"/>
              <a:t>Does not restore the resting ionic conditions</a:t>
            </a:r>
          </a:p>
          <a:p>
            <a:r>
              <a:rPr lang="en-US"/>
              <a:t>Ionic redistribution back to resting conditions is restored by the thousands of sodium-potassium pumps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Propagation of an Action Potential 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influx causes a patch of the axonal membrane to depolarize</a:t>
            </a:r>
          </a:p>
          <a:p>
            <a:r>
              <a:rPr lang="en-US"/>
              <a:t>Local currents occur</a:t>
            </a:r>
          </a:p>
          <a:p>
            <a:r>
              <a:rPr lang="en-US"/>
              <a:t>Na</a:t>
            </a:r>
            <a:r>
              <a:rPr lang="en-US" baseline="30000"/>
              <a:t>+ </a:t>
            </a:r>
            <a:r>
              <a:rPr lang="en-US"/>
              <a:t>channels toward the point of origin are inactivated and not affected by the local currents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Propagation of an Action Potential </a:t>
            </a: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Local currents affect adjacent areas in the forward direction</a:t>
            </a:r>
          </a:p>
          <a:p>
            <a:r>
              <a:rPr lang="en-US"/>
              <a:t>Depolarization opens voltage-gated channels and triggers an AP</a:t>
            </a:r>
          </a:p>
          <a:p>
            <a:r>
              <a:rPr lang="en-US"/>
              <a:t>Repolarization wave follows the depolarization wave</a:t>
            </a:r>
          </a:p>
          <a:p>
            <a:r>
              <a:rPr lang="en-US"/>
              <a:t>(Fig. 11.12 shows the propagation process in unmyelinated axons.)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7986713" y="6583363"/>
            <a:ext cx="1157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11.12a</a:t>
            </a:r>
          </a:p>
        </p:txBody>
      </p:sp>
      <p:pic>
        <p:nvPicPr>
          <p:cNvPr id="55337" name="Picture 41" descr="figure_11_12.jpg 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t="9283" r="64760"/>
          <a:stretch>
            <a:fillRect/>
          </a:stretch>
        </p:blipFill>
        <p:spPr bwMode="auto">
          <a:xfrm>
            <a:off x="2819400" y="228600"/>
            <a:ext cx="3573463" cy="6313488"/>
          </a:xfrm>
          <a:prstGeom prst="rect">
            <a:avLst/>
          </a:prstGeom>
          <a:noFill/>
        </p:spPr>
      </p:pic>
      <p:sp>
        <p:nvSpPr>
          <p:cNvPr id="55338" name="Line 42"/>
          <p:cNvSpPr>
            <a:spLocks noChangeShapeType="1"/>
          </p:cNvSpPr>
          <p:nvPr/>
        </p:nvSpPr>
        <p:spPr bwMode="auto">
          <a:xfrm flipV="1">
            <a:off x="4619625" y="2474913"/>
            <a:ext cx="265113" cy="3429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39" name="Line 43"/>
          <p:cNvSpPr>
            <a:spLocks noChangeShapeType="1"/>
          </p:cNvSpPr>
          <p:nvPr/>
        </p:nvSpPr>
        <p:spPr bwMode="auto">
          <a:xfrm>
            <a:off x="4876800" y="2479675"/>
            <a:ext cx="857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 flipV="1">
            <a:off x="3840163" y="1544638"/>
            <a:ext cx="1587" cy="1920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46" name="Rectangle 50"/>
          <p:cNvSpPr>
            <a:spLocks noChangeArrowheads="1"/>
          </p:cNvSpPr>
          <p:nvPr/>
        </p:nvSpPr>
        <p:spPr bwMode="auto">
          <a:xfrm>
            <a:off x="3559175" y="1050925"/>
            <a:ext cx="7334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Voltage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at 0 ms</a:t>
            </a:r>
            <a:endParaRPr lang="en-US" sz="1600" b="1">
              <a:latin typeface="Arial" charset="0"/>
            </a:endParaRPr>
          </a:p>
        </p:txBody>
      </p:sp>
      <p:sp>
        <p:nvSpPr>
          <p:cNvPr id="55347" name="Rectangle 51"/>
          <p:cNvSpPr>
            <a:spLocks noChangeArrowheads="1"/>
          </p:cNvSpPr>
          <p:nvPr/>
        </p:nvSpPr>
        <p:spPr bwMode="auto">
          <a:xfrm>
            <a:off x="4987925" y="2341563"/>
            <a:ext cx="1003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Recording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electrode</a:t>
            </a:r>
            <a:endParaRPr lang="en-US" sz="1600" b="1">
              <a:latin typeface="Arial" charset="0"/>
            </a:endParaRPr>
          </a:p>
        </p:txBody>
      </p:sp>
      <p:sp>
        <p:nvSpPr>
          <p:cNvPr id="55348" name="Rectangle 52"/>
          <p:cNvSpPr>
            <a:spLocks noChangeArrowheads="1"/>
          </p:cNvSpPr>
          <p:nvPr/>
        </p:nvSpPr>
        <p:spPr bwMode="auto">
          <a:xfrm>
            <a:off x="3522663" y="4413250"/>
            <a:ext cx="2541587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(a) Time = 0 ms.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Action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potential has not yet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reached the recording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electrode.</a:t>
            </a:r>
            <a:endParaRPr lang="en-US" sz="1600">
              <a:latin typeface="Arial" charset="0"/>
            </a:endParaRPr>
          </a:p>
        </p:txBody>
      </p:sp>
      <p:sp>
        <p:nvSpPr>
          <p:cNvPr id="55351" name="Rectangle 55"/>
          <p:cNvSpPr>
            <a:spLocks noChangeArrowheads="1"/>
          </p:cNvSpPr>
          <p:nvPr/>
        </p:nvSpPr>
        <p:spPr bwMode="auto">
          <a:xfrm>
            <a:off x="3144838" y="5724525"/>
            <a:ext cx="16494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Resting potential</a:t>
            </a:r>
            <a:endParaRPr lang="en-US" sz="1600" b="1">
              <a:latin typeface="Arial" charset="0"/>
            </a:endParaRPr>
          </a:p>
        </p:txBody>
      </p:sp>
      <p:sp>
        <p:nvSpPr>
          <p:cNvPr id="55352" name="Rectangle 56"/>
          <p:cNvSpPr>
            <a:spLocks noChangeArrowheads="1"/>
          </p:cNvSpPr>
          <p:nvPr/>
        </p:nvSpPr>
        <p:spPr bwMode="auto">
          <a:xfrm>
            <a:off x="3144838" y="6013450"/>
            <a:ext cx="22828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Peak of action potential</a:t>
            </a:r>
            <a:endParaRPr lang="en-US" sz="1600" b="1">
              <a:latin typeface="Arial" charset="0"/>
            </a:endParaRPr>
          </a:p>
        </p:txBody>
      </p:sp>
      <p:sp>
        <p:nvSpPr>
          <p:cNvPr id="55353" name="Rectangle 57"/>
          <p:cNvSpPr>
            <a:spLocks noChangeArrowheads="1"/>
          </p:cNvSpPr>
          <p:nvPr/>
        </p:nvSpPr>
        <p:spPr bwMode="auto">
          <a:xfrm>
            <a:off x="3144838" y="6300788"/>
            <a:ext cx="1716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Hyperpolarization</a:t>
            </a:r>
            <a:endParaRPr lang="en-US" sz="1600" b="1">
              <a:latin typeface="Arial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7974013" y="6581775"/>
            <a:ext cx="1166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11.12b</a:t>
            </a:r>
          </a:p>
        </p:txBody>
      </p:sp>
      <p:pic>
        <p:nvPicPr>
          <p:cNvPr id="56371" name="Picture 51" descr="figure_11_12.jpg 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l="35240" t="9283" r="34442" b="31502"/>
          <a:stretch>
            <a:fillRect/>
          </a:stretch>
        </p:blipFill>
        <p:spPr bwMode="auto">
          <a:xfrm>
            <a:off x="2362200" y="304800"/>
            <a:ext cx="4384675" cy="5265738"/>
          </a:xfrm>
          <a:prstGeom prst="rect">
            <a:avLst/>
          </a:prstGeom>
          <a:noFill/>
        </p:spPr>
      </p:pic>
      <p:sp>
        <p:nvSpPr>
          <p:cNvPr id="56375" name="Line 55"/>
          <p:cNvSpPr>
            <a:spLocks noChangeShapeType="1"/>
          </p:cNvSpPr>
          <p:nvPr/>
        </p:nvSpPr>
        <p:spPr bwMode="auto">
          <a:xfrm flipV="1">
            <a:off x="4495800" y="600075"/>
            <a:ext cx="376238" cy="4540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6" name="Line 56"/>
          <p:cNvSpPr>
            <a:spLocks noChangeShapeType="1"/>
          </p:cNvSpPr>
          <p:nvPr/>
        </p:nvSpPr>
        <p:spPr bwMode="auto">
          <a:xfrm>
            <a:off x="4860925" y="606425"/>
            <a:ext cx="1238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78" name="Rectangle 58"/>
          <p:cNvSpPr>
            <a:spLocks noChangeArrowheads="1"/>
          </p:cNvSpPr>
          <p:nvPr/>
        </p:nvSpPr>
        <p:spPr bwMode="auto">
          <a:xfrm>
            <a:off x="5040313" y="449263"/>
            <a:ext cx="7334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Voltage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at 2 ms</a:t>
            </a:r>
            <a:endParaRPr lang="en-US" sz="1600" b="1">
              <a:latin typeface="Arial" charset="0"/>
            </a:endParaRPr>
          </a:p>
        </p:txBody>
      </p:sp>
      <p:sp>
        <p:nvSpPr>
          <p:cNvPr id="56383" name="Rectangle 63"/>
          <p:cNvSpPr>
            <a:spLocks noChangeArrowheads="1"/>
          </p:cNvSpPr>
          <p:nvPr/>
        </p:nvSpPr>
        <p:spPr bwMode="auto">
          <a:xfrm>
            <a:off x="2733675" y="5653088"/>
            <a:ext cx="2593975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(b) Time = 2 ms.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Action 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potential peak is at the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recording electrode.</a:t>
            </a:r>
            <a:endParaRPr lang="en-US" sz="1600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7983538" y="6583363"/>
            <a:ext cx="1157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11.12c</a:t>
            </a:r>
          </a:p>
        </p:txBody>
      </p:sp>
      <p:pic>
        <p:nvPicPr>
          <p:cNvPr id="59443" name="Picture 51" descr="figure_11_12.jpg                                               002EF44DMacintosh HD                   BF7DC75D:"/>
          <p:cNvPicPr>
            <a:picLocks noChangeAspect="1" noChangeArrowheads="1"/>
          </p:cNvPicPr>
          <p:nvPr/>
        </p:nvPicPr>
        <p:blipFill>
          <a:blip r:embed="rId2" cstate="print"/>
          <a:srcRect l="66449" t="9283" r="2731" b="30238"/>
          <a:stretch>
            <a:fillRect/>
          </a:stretch>
        </p:blipFill>
        <p:spPr bwMode="auto">
          <a:xfrm>
            <a:off x="2478088" y="76200"/>
            <a:ext cx="3846512" cy="5181600"/>
          </a:xfrm>
          <a:prstGeom prst="rect">
            <a:avLst/>
          </a:prstGeom>
          <a:noFill/>
        </p:spPr>
      </p:pic>
      <p:sp>
        <p:nvSpPr>
          <p:cNvPr id="59449" name="Line 57"/>
          <p:cNvSpPr>
            <a:spLocks noChangeShapeType="1"/>
          </p:cNvSpPr>
          <p:nvPr/>
        </p:nvSpPr>
        <p:spPr bwMode="auto">
          <a:xfrm flipV="1">
            <a:off x="5372100" y="1808163"/>
            <a:ext cx="1588" cy="265112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51" name="Rectangle 59"/>
          <p:cNvSpPr>
            <a:spLocks noChangeArrowheads="1"/>
          </p:cNvSpPr>
          <p:nvPr/>
        </p:nvSpPr>
        <p:spPr bwMode="auto">
          <a:xfrm>
            <a:off x="4865688" y="1223963"/>
            <a:ext cx="7334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Voltage</a:t>
            </a: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at 4 ms</a:t>
            </a:r>
            <a:endParaRPr lang="en-US" sz="1600" b="1">
              <a:latin typeface="Arial" charset="0"/>
            </a:endParaRPr>
          </a:p>
        </p:txBody>
      </p:sp>
      <p:sp>
        <p:nvSpPr>
          <p:cNvPr id="59456" name="Rectangle 64"/>
          <p:cNvSpPr>
            <a:spLocks noChangeArrowheads="1"/>
          </p:cNvSpPr>
          <p:nvPr/>
        </p:nvSpPr>
        <p:spPr bwMode="auto">
          <a:xfrm>
            <a:off x="2922588" y="5257800"/>
            <a:ext cx="2716212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>
                <a:solidFill>
                  <a:srgbClr val="231F20"/>
                </a:solidFill>
                <a:latin typeface="Arial Black" pitchFamily="34" charset="0"/>
              </a:rPr>
              <a:t>(c) Time = 4 ms. </a:t>
            </a:r>
            <a:r>
              <a:rPr lang="en-US" sz="1600" b="1">
                <a:solidFill>
                  <a:srgbClr val="231F20"/>
                </a:solidFill>
                <a:latin typeface="Arial" charset="0"/>
              </a:rPr>
              <a:t>Action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potential peak is past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the recording electrode.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Membrane at the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recording electrode is </a:t>
            </a:r>
            <a:endParaRPr lang="en-US" sz="1600" b="1">
              <a:latin typeface="Arial" charset="0"/>
            </a:endParaRPr>
          </a:p>
          <a:p>
            <a:pPr eaLnBrk="1" hangingPunct="1"/>
            <a:r>
              <a:rPr lang="en-US" sz="1600" b="1">
                <a:solidFill>
                  <a:srgbClr val="231F20"/>
                </a:solidFill>
                <a:latin typeface="Arial" charset="0"/>
              </a:rPr>
              <a:t>      still hyperpolarized.</a:t>
            </a:r>
            <a:endParaRPr lang="en-US" sz="1600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Threshold 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 threshold:</a:t>
            </a:r>
          </a:p>
          <a:p>
            <a:pPr lvl="1"/>
            <a:r>
              <a:rPr lang="en-US"/>
              <a:t>Membrane is depolarized by 15 to 20 mV </a:t>
            </a:r>
          </a:p>
          <a:p>
            <a:pPr lvl="1"/>
            <a:r>
              <a:rPr lang="en-US"/>
              <a:t>Na</a:t>
            </a:r>
            <a:r>
              <a:rPr lang="en-US" baseline="30000"/>
              <a:t>+</a:t>
            </a:r>
            <a:r>
              <a:rPr lang="en-US"/>
              <a:t> permeability increases</a:t>
            </a:r>
          </a:p>
          <a:p>
            <a:pPr lvl="1"/>
            <a:r>
              <a:rPr lang="en-US"/>
              <a:t>Na influx exceeds K</a:t>
            </a:r>
            <a:r>
              <a:rPr lang="en-US" baseline="30000"/>
              <a:t>+</a:t>
            </a:r>
            <a:r>
              <a:rPr lang="en-US"/>
              <a:t> efflux</a:t>
            </a:r>
          </a:p>
          <a:p>
            <a:pPr lvl="1"/>
            <a:r>
              <a:rPr lang="en-US"/>
              <a:t>The positive feedback cycle begins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Threshold </a:t>
            </a:r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Subthreshold stimulus—weak local depolarization that does not reach threshold</a:t>
            </a:r>
          </a:p>
          <a:p>
            <a:r>
              <a:rPr lang="en-US"/>
              <a:t>Threshold stimulus—strong enough to push the membrane potential toward and beyond threshold </a:t>
            </a:r>
          </a:p>
          <a:p>
            <a:r>
              <a:rPr lang="en-US"/>
              <a:t>AP is an all-or-none phenomenon—action potentials either happen completely, or not at all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Coding for Stimulus Intensity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action potentials are alike and are independent of stimulus intensity</a:t>
            </a:r>
          </a:p>
          <a:p>
            <a:pPr lvl="1"/>
            <a:r>
              <a:rPr lang="en-US"/>
              <a:t>How does the CNS tell the difference between a weak stimulus and a strong one?</a:t>
            </a:r>
          </a:p>
          <a:p>
            <a:r>
              <a:rPr lang="en-US"/>
              <a:t>Strong stimuli can generate action potentials more often than weaker stimuli</a:t>
            </a:r>
          </a:p>
          <a:p>
            <a:r>
              <a:rPr lang="en-US"/>
              <a:t>The CNS determines stimulus intensity by the frequency of impulses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11.13</a:t>
            </a:r>
          </a:p>
        </p:txBody>
      </p:sp>
      <p:pic>
        <p:nvPicPr>
          <p:cNvPr id="64521" name="Picture 9" descr="figure_11_13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188" y="701675"/>
            <a:ext cx="8383587" cy="5678488"/>
          </a:xfrm>
          <a:prstGeom prst="rect">
            <a:avLst/>
          </a:prstGeom>
          <a:noFill/>
        </p:spPr>
      </p:pic>
      <p:sp>
        <p:nvSpPr>
          <p:cNvPr id="64522" name="Freeform 10"/>
          <p:cNvSpPr>
            <a:spLocks/>
          </p:cNvSpPr>
          <p:nvPr/>
        </p:nvSpPr>
        <p:spPr bwMode="auto">
          <a:xfrm>
            <a:off x="3328988" y="4694238"/>
            <a:ext cx="244475" cy="457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" y="0"/>
              </a:cxn>
              <a:cxn ang="0">
                <a:pos x="154" y="288"/>
              </a:cxn>
            </a:cxnLst>
            <a:rect l="0" t="0" r="r" b="b"/>
            <a:pathLst>
              <a:path w="154" h="288">
                <a:moveTo>
                  <a:pt x="0" y="0"/>
                </a:moveTo>
                <a:lnTo>
                  <a:pt x="106" y="0"/>
                </a:lnTo>
                <a:lnTo>
                  <a:pt x="154" y="288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3" name="Freeform 11"/>
          <p:cNvSpPr>
            <a:spLocks/>
          </p:cNvSpPr>
          <p:nvPr/>
        </p:nvSpPr>
        <p:spPr bwMode="auto">
          <a:xfrm>
            <a:off x="6191250" y="1098550"/>
            <a:ext cx="336550" cy="587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0" y="0"/>
              </a:cxn>
              <a:cxn ang="0">
                <a:pos x="212" y="370"/>
              </a:cxn>
            </a:cxnLst>
            <a:rect l="0" t="0" r="r" b="b"/>
            <a:pathLst>
              <a:path w="212" h="370">
                <a:moveTo>
                  <a:pt x="0" y="0"/>
                </a:moveTo>
                <a:lnTo>
                  <a:pt x="130" y="0"/>
                </a:lnTo>
                <a:lnTo>
                  <a:pt x="212" y="37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4" name="Freeform 12"/>
          <p:cNvSpPr>
            <a:spLocks/>
          </p:cNvSpPr>
          <p:nvPr/>
        </p:nvSpPr>
        <p:spPr bwMode="auto">
          <a:xfrm>
            <a:off x="5010150" y="1098550"/>
            <a:ext cx="311150" cy="584200"/>
          </a:xfrm>
          <a:custGeom>
            <a:avLst/>
            <a:gdLst/>
            <a:ahLst/>
            <a:cxnLst>
              <a:cxn ang="0">
                <a:pos x="196" y="0"/>
              </a:cxn>
              <a:cxn ang="0">
                <a:pos x="56" y="0"/>
              </a:cxn>
              <a:cxn ang="0">
                <a:pos x="0" y="368"/>
              </a:cxn>
            </a:cxnLst>
            <a:rect l="0" t="0" r="r" b="b"/>
            <a:pathLst>
              <a:path w="196" h="368">
                <a:moveTo>
                  <a:pt x="196" y="0"/>
                </a:moveTo>
                <a:lnTo>
                  <a:pt x="56" y="0"/>
                </a:lnTo>
                <a:lnTo>
                  <a:pt x="0" y="368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5" name="Freeform 13"/>
          <p:cNvSpPr>
            <a:spLocks/>
          </p:cNvSpPr>
          <p:nvPr/>
        </p:nvSpPr>
        <p:spPr bwMode="auto">
          <a:xfrm>
            <a:off x="4721225" y="4462463"/>
            <a:ext cx="409575" cy="565150"/>
          </a:xfrm>
          <a:custGeom>
            <a:avLst/>
            <a:gdLst/>
            <a:ahLst/>
            <a:cxnLst>
              <a:cxn ang="0">
                <a:pos x="258" y="0"/>
              </a:cxn>
              <a:cxn ang="0">
                <a:pos x="118" y="0"/>
              </a:cxn>
              <a:cxn ang="0">
                <a:pos x="0" y="356"/>
              </a:cxn>
            </a:cxnLst>
            <a:rect l="0" t="0" r="r" b="b"/>
            <a:pathLst>
              <a:path w="258" h="356">
                <a:moveTo>
                  <a:pt x="258" y="0"/>
                </a:moveTo>
                <a:lnTo>
                  <a:pt x="118" y="0"/>
                </a:lnTo>
                <a:lnTo>
                  <a:pt x="0" y="356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2025650" y="4548188"/>
            <a:ext cx="1228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Threshold</a:t>
            </a:r>
            <a:endParaRPr lang="en-US" sz="1800" b="1">
              <a:latin typeface="Arial" charset="0"/>
            </a:endParaRPr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5162550" y="954088"/>
            <a:ext cx="11985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b="1">
                <a:solidFill>
                  <a:srgbClr val="231F20"/>
                </a:solidFill>
                <a:latin typeface="Arial" charset="0"/>
              </a:rPr>
              <a:t>Action</a:t>
            </a:r>
          </a:p>
          <a:p>
            <a:pPr algn="ctr"/>
            <a:r>
              <a:rPr lang="en-US" sz="2000" b="1">
                <a:solidFill>
                  <a:srgbClr val="231F20"/>
                </a:solidFill>
                <a:latin typeface="Arial" charset="0"/>
              </a:rPr>
              <a:t>potentials</a:t>
            </a:r>
            <a:endParaRPr lang="en-US" sz="1800" b="1">
              <a:latin typeface="Arial" charset="0"/>
            </a:endParaRP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5187950" y="4338638"/>
            <a:ext cx="1071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4073525" y="6027738"/>
            <a:ext cx="14668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Time (ms) </a:t>
            </a:r>
            <a:endParaRPr lang="en-US" sz="1800">
              <a:latin typeface="Arial" charset="0"/>
            </a:endParaRPr>
          </a:p>
        </p:txBody>
      </p:sp>
      <p:sp>
        <p:nvSpPr>
          <p:cNvPr id="64530" name="Freeform 18"/>
          <p:cNvSpPr>
            <a:spLocks/>
          </p:cNvSpPr>
          <p:nvPr/>
        </p:nvSpPr>
        <p:spPr bwMode="auto">
          <a:xfrm>
            <a:off x="484188" y="5535613"/>
            <a:ext cx="190500" cy="165100"/>
          </a:xfrm>
          <a:custGeom>
            <a:avLst/>
            <a:gdLst/>
            <a:ahLst/>
            <a:cxnLst>
              <a:cxn ang="0">
                <a:pos x="112" y="84"/>
              </a:cxn>
              <a:cxn ang="0">
                <a:pos x="118" y="64"/>
              </a:cxn>
              <a:cxn ang="0">
                <a:pos x="118" y="34"/>
              </a:cxn>
              <a:cxn ang="0">
                <a:pos x="108" y="12"/>
              </a:cxn>
              <a:cxn ang="0">
                <a:pos x="90" y="0"/>
              </a:cxn>
              <a:cxn ang="0">
                <a:pos x="70" y="0"/>
              </a:cxn>
              <a:cxn ang="0">
                <a:pos x="56" y="10"/>
              </a:cxn>
              <a:cxn ang="0">
                <a:pos x="46" y="32"/>
              </a:cxn>
              <a:cxn ang="0">
                <a:pos x="38" y="60"/>
              </a:cxn>
              <a:cxn ang="0">
                <a:pos x="34" y="66"/>
              </a:cxn>
              <a:cxn ang="0">
                <a:pos x="28" y="66"/>
              </a:cxn>
              <a:cxn ang="0">
                <a:pos x="22" y="60"/>
              </a:cxn>
              <a:cxn ang="0">
                <a:pos x="22" y="48"/>
              </a:cxn>
              <a:cxn ang="0">
                <a:pos x="30" y="38"/>
              </a:cxn>
              <a:cxn ang="0">
                <a:pos x="34" y="4"/>
              </a:cxn>
              <a:cxn ang="0">
                <a:pos x="20" y="8"/>
              </a:cxn>
              <a:cxn ang="0">
                <a:pos x="8" y="16"/>
              </a:cxn>
              <a:cxn ang="0">
                <a:pos x="2" y="32"/>
              </a:cxn>
              <a:cxn ang="0">
                <a:pos x="2" y="66"/>
              </a:cxn>
              <a:cxn ang="0">
                <a:pos x="10" y="88"/>
              </a:cxn>
              <a:cxn ang="0">
                <a:pos x="26" y="98"/>
              </a:cxn>
              <a:cxn ang="0">
                <a:pos x="40" y="98"/>
              </a:cxn>
              <a:cxn ang="0">
                <a:pos x="52" y="94"/>
              </a:cxn>
              <a:cxn ang="0">
                <a:pos x="60" y="84"/>
              </a:cxn>
              <a:cxn ang="0">
                <a:pos x="70" y="56"/>
              </a:cxn>
              <a:cxn ang="0">
                <a:pos x="76" y="38"/>
              </a:cxn>
              <a:cxn ang="0">
                <a:pos x="84" y="34"/>
              </a:cxn>
              <a:cxn ang="0">
                <a:pos x="94" y="38"/>
              </a:cxn>
              <a:cxn ang="0">
                <a:pos x="96" y="50"/>
              </a:cxn>
              <a:cxn ang="0">
                <a:pos x="90" y="66"/>
              </a:cxn>
              <a:cxn ang="0">
                <a:pos x="78" y="70"/>
              </a:cxn>
              <a:cxn ang="0">
                <a:pos x="88" y="102"/>
              </a:cxn>
              <a:cxn ang="0">
                <a:pos x="102" y="96"/>
              </a:cxn>
              <a:cxn ang="0">
                <a:pos x="108" y="90"/>
              </a:cxn>
            </a:cxnLst>
            <a:rect l="0" t="0" r="r" b="b"/>
            <a:pathLst>
              <a:path w="120" h="104">
                <a:moveTo>
                  <a:pt x="108" y="90"/>
                </a:moveTo>
                <a:lnTo>
                  <a:pt x="112" y="84"/>
                </a:lnTo>
                <a:lnTo>
                  <a:pt x="116" y="74"/>
                </a:lnTo>
                <a:lnTo>
                  <a:pt x="118" y="64"/>
                </a:lnTo>
                <a:lnTo>
                  <a:pt x="120" y="50"/>
                </a:lnTo>
                <a:lnTo>
                  <a:pt x="118" y="34"/>
                </a:lnTo>
                <a:lnTo>
                  <a:pt x="114" y="22"/>
                </a:lnTo>
                <a:lnTo>
                  <a:pt x="108" y="12"/>
                </a:lnTo>
                <a:lnTo>
                  <a:pt x="100" y="6"/>
                </a:lnTo>
                <a:lnTo>
                  <a:pt x="90" y="0"/>
                </a:lnTo>
                <a:lnTo>
                  <a:pt x="80" y="0"/>
                </a:lnTo>
                <a:lnTo>
                  <a:pt x="70" y="0"/>
                </a:lnTo>
                <a:lnTo>
                  <a:pt x="62" y="4"/>
                </a:lnTo>
                <a:lnTo>
                  <a:pt x="56" y="10"/>
                </a:lnTo>
                <a:lnTo>
                  <a:pt x="50" y="18"/>
                </a:lnTo>
                <a:lnTo>
                  <a:pt x="46" y="32"/>
                </a:lnTo>
                <a:lnTo>
                  <a:pt x="40" y="52"/>
                </a:lnTo>
                <a:lnTo>
                  <a:pt x="38" y="60"/>
                </a:lnTo>
                <a:lnTo>
                  <a:pt x="36" y="64"/>
                </a:lnTo>
                <a:lnTo>
                  <a:pt x="34" y="66"/>
                </a:lnTo>
                <a:lnTo>
                  <a:pt x="32" y="66"/>
                </a:lnTo>
                <a:lnTo>
                  <a:pt x="28" y="66"/>
                </a:lnTo>
                <a:lnTo>
                  <a:pt x="24" y="64"/>
                </a:lnTo>
                <a:lnTo>
                  <a:pt x="22" y="60"/>
                </a:lnTo>
                <a:lnTo>
                  <a:pt x="22" y="54"/>
                </a:lnTo>
                <a:lnTo>
                  <a:pt x="22" y="48"/>
                </a:lnTo>
                <a:lnTo>
                  <a:pt x="26" y="42"/>
                </a:lnTo>
                <a:lnTo>
                  <a:pt x="30" y="38"/>
                </a:lnTo>
                <a:lnTo>
                  <a:pt x="36" y="36"/>
                </a:lnTo>
                <a:lnTo>
                  <a:pt x="34" y="4"/>
                </a:lnTo>
                <a:lnTo>
                  <a:pt x="26" y="4"/>
                </a:lnTo>
                <a:lnTo>
                  <a:pt x="20" y="8"/>
                </a:lnTo>
                <a:lnTo>
                  <a:pt x="14" y="12"/>
                </a:lnTo>
                <a:lnTo>
                  <a:pt x="8" y="16"/>
                </a:lnTo>
                <a:lnTo>
                  <a:pt x="6" y="24"/>
                </a:lnTo>
                <a:lnTo>
                  <a:pt x="2" y="32"/>
                </a:lnTo>
                <a:lnTo>
                  <a:pt x="0" y="50"/>
                </a:lnTo>
                <a:lnTo>
                  <a:pt x="2" y="66"/>
                </a:lnTo>
                <a:lnTo>
                  <a:pt x="6" y="78"/>
                </a:lnTo>
                <a:lnTo>
                  <a:pt x="10" y="88"/>
                </a:lnTo>
                <a:lnTo>
                  <a:pt x="18" y="94"/>
                </a:lnTo>
                <a:lnTo>
                  <a:pt x="26" y="98"/>
                </a:lnTo>
                <a:lnTo>
                  <a:pt x="34" y="100"/>
                </a:lnTo>
                <a:lnTo>
                  <a:pt x="40" y="98"/>
                </a:lnTo>
                <a:lnTo>
                  <a:pt x="46" y="96"/>
                </a:lnTo>
                <a:lnTo>
                  <a:pt x="52" y="94"/>
                </a:lnTo>
                <a:lnTo>
                  <a:pt x="56" y="90"/>
                </a:lnTo>
                <a:lnTo>
                  <a:pt x="60" y="84"/>
                </a:lnTo>
                <a:lnTo>
                  <a:pt x="64" y="76"/>
                </a:lnTo>
                <a:lnTo>
                  <a:pt x="70" y="56"/>
                </a:lnTo>
                <a:lnTo>
                  <a:pt x="74" y="44"/>
                </a:lnTo>
                <a:lnTo>
                  <a:pt x="76" y="38"/>
                </a:lnTo>
                <a:lnTo>
                  <a:pt x="80" y="34"/>
                </a:lnTo>
                <a:lnTo>
                  <a:pt x="84" y="34"/>
                </a:lnTo>
                <a:lnTo>
                  <a:pt x="90" y="34"/>
                </a:lnTo>
                <a:lnTo>
                  <a:pt x="94" y="38"/>
                </a:lnTo>
                <a:lnTo>
                  <a:pt x="96" y="42"/>
                </a:lnTo>
                <a:lnTo>
                  <a:pt x="96" y="50"/>
                </a:lnTo>
                <a:lnTo>
                  <a:pt x="94" y="58"/>
                </a:lnTo>
                <a:lnTo>
                  <a:pt x="90" y="66"/>
                </a:lnTo>
                <a:lnTo>
                  <a:pt x="84" y="68"/>
                </a:lnTo>
                <a:lnTo>
                  <a:pt x="78" y="70"/>
                </a:lnTo>
                <a:lnTo>
                  <a:pt x="80" y="104"/>
                </a:lnTo>
                <a:lnTo>
                  <a:pt x="88" y="102"/>
                </a:lnTo>
                <a:lnTo>
                  <a:pt x="96" y="100"/>
                </a:lnTo>
                <a:lnTo>
                  <a:pt x="102" y="96"/>
                </a:lnTo>
                <a:lnTo>
                  <a:pt x="106" y="90"/>
                </a:lnTo>
                <a:lnTo>
                  <a:pt x="108" y="9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1" name="Freeform 19"/>
          <p:cNvSpPr>
            <a:spLocks/>
          </p:cNvSpPr>
          <p:nvPr/>
        </p:nvSpPr>
        <p:spPr bwMode="auto">
          <a:xfrm>
            <a:off x="487363" y="5418138"/>
            <a:ext cx="187325" cy="101600"/>
          </a:xfrm>
          <a:custGeom>
            <a:avLst/>
            <a:gdLst/>
            <a:ahLst/>
            <a:cxnLst>
              <a:cxn ang="0">
                <a:pos x="16" y="52"/>
              </a:cxn>
              <a:cxn ang="0">
                <a:pos x="32" y="52"/>
              </a:cxn>
              <a:cxn ang="0">
                <a:pos x="32" y="64"/>
              </a:cxn>
              <a:cxn ang="0">
                <a:pos x="56" y="64"/>
              </a:cxn>
              <a:cxn ang="0">
                <a:pos x="56" y="52"/>
              </a:cxn>
              <a:cxn ang="0">
                <a:pos x="84" y="52"/>
              </a:cxn>
              <a:cxn ang="0">
                <a:pos x="96" y="50"/>
              </a:cxn>
              <a:cxn ang="0">
                <a:pos x="104" y="48"/>
              </a:cxn>
              <a:cxn ang="0">
                <a:pos x="110" y="46"/>
              </a:cxn>
              <a:cxn ang="0">
                <a:pos x="114" y="40"/>
              </a:cxn>
              <a:cxn ang="0">
                <a:pos x="116" y="34"/>
              </a:cxn>
              <a:cxn ang="0">
                <a:pos x="118" y="22"/>
              </a:cxn>
              <a:cxn ang="0">
                <a:pos x="114" y="0"/>
              </a:cxn>
              <a:cxn ang="0">
                <a:pos x="92" y="4"/>
              </a:cxn>
              <a:cxn ang="0">
                <a:pos x="94" y="12"/>
              </a:cxn>
              <a:cxn ang="0">
                <a:pos x="94" y="16"/>
              </a:cxn>
              <a:cxn ang="0">
                <a:pos x="92" y="18"/>
              </a:cxn>
              <a:cxn ang="0">
                <a:pos x="84" y="20"/>
              </a:cxn>
              <a:cxn ang="0">
                <a:pos x="56" y="20"/>
              </a:cxn>
              <a:cxn ang="0">
                <a:pos x="56" y="2"/>
              </a:cxn>
              <a:cxn ang="0">
                <a:pos x="32" y="2"/>
              </a:cxn>
              <a:cxn ang="0">
                <a:pos x="32" y="20"/>
              </a:cxn>
              <a:cxn ang="0">
                <a:pos x="0" y="20"/>
              </a:cxn>
              <a:cxn ang="0">
                <a:pos x="14" y="52"/>
              </a:cxn>
              <a:cxn ang="0">
                <a:pos x="16" y="52"/>
              </a:cxn>
            </a:cxnLst>
            <a:rect l="0" t="0" r="r" b="b"/>
            <a:pathLst>
              <a:path w="118" h="64">
                <a:moveTo>
                  <a:pt x="16" y="52"/>
                </a:moveTo>
                <a:lnTo>
                  <a:pt x="32" y="52"/>
                </a:lnTo>
                <a:lnTo>
                  <a:pt x="32" y="64"/>
                </a:lnTo>
                <a:lnTo>
                  <a:pt x="56" y="64"/>
                </a:lnTo>
                <a:lnTo>
                  <a:pt x="56" y="52"/>
                </a:lnTo>
                <a:lnTo>
                  <a:pt x="84" y="52"/>
                </a:lnTo>
                <a:lnTo>
                  <a:pt x="96" y="50"/>
                </a:lnTo>
                <a:lnTo>
                  <a:pt x="104" y="48"/>
                </a:lnTo>
                <a:lnTo>
                  <a:pt x="110" y="46"/>
                </a:lnTo>
                <a:lnTo>
                  <a:pt x="114" y="40"/>
                </a:lnTo>
                <a:lnTo>
                  <a:pt x="116" y="34"/>
                </a:lnTo>
                <a:lnTo>
                  <a:pt x="118" y="22"/>
                </a:lnTo>
                <a:lnTo>
                  <a:pt x="114" y="0"/>
                </a:lnTo>
                <a:lnTo>
                  <a:pt x="92" y="4"/>
                </a:lnTo>
                <a:lnTo>
                  <a:pt x="94" y="12"/>
                </a:lnTo>
                <a:lnTo>
                  <a:pt x="94" y="16"/>
                </a:lnTo>
                <a:lnTo>
                  <a:pt x="92" y="18"/>
                </a:lnTo>
                <a:lnTo>
                  <a:pt x="84" y="20"/>
                </a:lnTo>
                <a:lnTo>
                  <a:pt x="56" y="20"/>
                </a:lnTo>
                <a:lnTo>
                  <a:pt x="56" y="2"/>
                </a:lnTo>
                <a:lnTo>
                  <a:pt x="32" y="2"/>
                </a:lnTo>
                <a:lnTo>
                  <a:pt x="32" y="20"/>
                </a:lnTo>
                <a:lnTo>
                  <a:pt x="0" y="20"/>
                </a:lnTo>
                <a:lnTo>
                  <a:pt x="14" y="52"/>
                </a:lnTo>
                <a:lnTo>
                  <a:pt x="16" y="5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2" name="Freeform 20"/>
          <p:cNvSpPr>
            <a:spLocks/>
          </p:cNvSpPr>
          <p:nvPr/>
        </p:nvSpPr>
        <p:spPr bwMode="auto">
          <a:xfrm>
            <a:off x="487363" y="5345113"/>
            <a:ext cx="184150" cy="50800"/>
          </a:xfrm>
          <a:custGeom>
            <a:avLst/>
            <a:gdLst/>
            <a:ahLst/>
            <a:cxnLst>
              <a:cxn ang="0">
                <a:pos x="22" y="32"/>
              </a:cxn>
              <a:cxn ang="0">
                <a:pos x="22" y="0"/>
              </a:cxn>
              <a:cxn ang="0">
                <a:pos x="0" y="0"/>
              </a:cxn>
              <a:cxn ang="0">
                <a:pos x="0" y="32"/>
              </a:cxn>
              <a:cxn ang="0">
                <a:pos x="20" y="32"/>
              </a:cxn>
              <a:cxn ang="0">
                <a:pos x="22" y="32"/>
              </a:cxn>
              <a:cxn ang="0">
                <a:pos x="116" y="32"/>
              </a:cxn>
              <a:cxn ang="0">
                <a:pos x="116" y="0"/>
              </a:cxn>
              <a:cxn ang="0">
                <a:pos x="32" y="0"/>
              </a:cxn>
              <a:cxn ang="0">
                <a:pos x="32" y="32"/>
              </a:cxn>
              <a:cxn ang="0">
                <a:pos x="116" y="32"/>
              </a:cxn>
              <a:cxn ang="0">
                <a:pos x="22" y="32"/>
              </a:cxn>
            </a:cxnLst>
            <a:rect l="0" t="0" r="r" b="b"/>
            <a:pathLst>
              <a:path w="116" h="32">
                <a:moveTo>
                  <a:pt x="22" y="32"/>
                </a:moveTo>
                <a:lnTo>
                  <a:pt x="22" y="0"/>
                </a:lnTo>
                <a:lnTo>
                  <a:pt x="0" y="0"/>
                </a:lnTo>
                <a:lnTo>
                  <a:pt x="0" y="32"/>
                </a:lnTo>
                <a:lnTo>
                  <a:pt x="20" y="32"/>
                </a:lnTo>
                <a:lnTo>
                  <a:pt x="22" y="32"/>
                </a:lnTo>
                <a:lnTo>
                  <a:pt x="116" y="32"/>
                </a:lnTo>
                <a:lnTo>
                  <a:pt x="116" y="0"/>
                </a:lnTo>
                <a:lnTo>
                  <a:pt x="32" y="0"/>
                </a:lnTo>
                <a:lnTo>
                  <a:pt x="32" y="32"/>
                </a:lnTo>
                <a:lnTo>
                  <a:pt x="116" y="32"/>
                </a:lnTo>
                <a:lnTo>
                  <a:pt x="22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3" name="Freeform 21"/>
          <p:cNvSpPr>
            <a:spLocks/>
          </p:cNvSpPr>
          <p:nvPr/>
        </p:nvSpPr>
        <p:spPr bwMode="auto">
          <a:xfrm>
            <a:off x="534988" y="5087938"/>
            <a:ext cx="136525" cy="225425"/>
          </a:xfrm>
          <a:custGeom>
            <a:avLst/>
            <a:gdLst/>
            <a:ahLst/>
            <a:cxnLst>
              <a:cxn ang="0">
                <a:pos x="86" y="142"/>
              </a:cxn>
              <a:cxn ang="0">
                <a:pos x="86" y="110"/>
              </a:cxn>
              <a:cxn ang="0">
                <a:pos x="42" y="110"/>
              </a:cxn>
              <a:cxn ang="0">
                <a:pos x="34" y="108"/>
              </a:cxn>
              <a:cxn ang="0">
                <a:pos x="30" y="106"/>
              </a:cxn>
              <a:cxn ang="0">
                <a:pos x="26" y="102"/>
              </a:cxn>
              <a:cxn ang="0">
                <a:pos x="26" y="96"/>
              </a:cxn>
              <a:cxn ang="0">
                <a:pos x="28" y="90"/>
              </a:cxn>
              <a:cxn ang="0">
                <a:pos x="32" y="88"/>
              </a:cxn>
              <a:cxn ang="0">
                <a:pos x="40" y="86"/>
              </a:cxn>
              <a:cxn ang="0">
                <a:pos x="86" y="86"/>
              </a:cxn>
              <a:cxn ang="0">
                <a:pos x="86" y="54"/>
              </a:cxn>
              <a:cxn ang="0">
                <a:pos x="42" y="54"/>
              </a:cxn>
              <a:cxn ang="0">
                <a:pos x="34" y="54"/>
              </a:cxn>
              <a:cxn ang="0">
                <a:pos x="30" y="52"/>
              </a:cxn>
              <a:cxn ang="0">
                <a:pos x="26" y="48"/>
              </a:cxn>
              <a:cxn ang="0">
                <a:pos x="26" y="42"/>
              </a:cxn>
              <a:cxn ang="0">
                <a:pos x="26" y="38"/>
              </a:cxn>
              <a:cxn ang="0">
                <a:pos x="30" y="34"/>
              </a:cxn>
              <a:cxn ang="0">
                <a:pos x="34" y="32"/>
              </a:cxn>
              <a:cxn ang="0">
                <a:pos x="38" y="32"/>
              </a:cxn>
              <a:cxn ang="0">
                <a:pos x="86" y="32"/>
              </a:cxn>
              <a:cxn ang="0">
                <a:pos x="86" y="0"/>
              </a:cxn>
              <a:cxn ang="0">
                <a:pos x="34" y="0"/>
              </a:cxn>
              <a:cxn ang="0">
                <a:pos x="18" y="2"/>
              </a:cxn>
              <a:cxn ang="0">
                <a:pos x="12" y="4"/>
              </a:cxn>
              <a:cxn ang="0">
                <a:pos x="8" y="8"/>
              </a:cxn>
              <a:cxn ang="0">
                <a:pos x="4" y="12"/>
              </a:cxn>
              <a:cxn ang="0">
                <a:pos x="2" y="16"/>
              </a:cxn>
              <a:cxn ang="0">
                <a:pos x="0" y="28"/>
              </a:cxn>
              <a:cxn ang="0">
                <a:pos x="2" y="38"/>
              </a:cxn>
              <a:cxn ang="0">
                <a:pos x="4" y="44"/>
              </a:cxn>
              <a:cxn ang="0">
                <a:pos x="8" y="50"/>
              </a:cxn>
              <a:cxn ang="0">
                <a:pos x="14" y="58"/>
              </a:cxn>
              <a:cxn ang="0">
                <a:pos x="8" y="62"/>
              </a:cxn>
              <a:cxn ang="0">
                <a:pos x="4" y="68"/>
              </a:cxn>
              <a:cxn ang="0">
                <a:pos x="2" y="74"/>
              </a:cxn>
              <a:cxn ang="0">
                <a:pos x="0" y="82"/>
              </a:cxn>
              <a:cxn ang="0">
                <a:pos x="2" y="92"/>
              </a:cxn>
              <a:cxn ang="0">
                <a:pos x="4" y="98"/>
              </a:cxn>
              <a:cxn ang="0">
                <a:pos x="8" y="106"/>
              </a:cxn>
              <a:cxn ang="0">
                <a:pos x="14" y="112"/>
              </a:cxn>
              <a:cxn ang="0">
                <a:pos x="2" y="112"/>
              </a:cxn>
              <a:cxn ang="0">
                <a:pos x="2" y="142"/>
              </a:cxn>
              <a:cxn ang="0">
                <a:pos x="84" y="142"/>
              </a:cxn>
              <a:cxn ang="0">
                <a:pos x="86" y="142"/>
              </a:cxn>
            </a:cxnLst>
            <a:rect l="0" t="0" r="r" b="b"/>
            <a:pathLst>
              <a:path w="86" h="142">
                <a:moveTo>
                  <a:pt x="86" y="142"/>
                </a:moveTo>
                <a:lnTo>
                  <a:pt x="86" y="110"/>
                </a:lnTo>
                <a:lnTo>
                  <a:pt x="42" y="110"/>
                </a:lnTo>
                <a:lnTo>
                  <a:pt x="34" y="108"/>
                </a:lnTo>
                <a:lnTo>
                  <a:pt x="30" y="106"/>
                </a:lnTo>
                <a:lnTo>
                  <a:pt x="26" y="102"/>
                </a:lnTo>
                <a:lnTo>
                  <a:pt x="26" y="96"/>
                </a:lnTo>
                <a:lnTo>
                  <a:pt x="28" y="90"/>
                </a:lnTo>
                <a:lnTo>
                  <a:pt x="32" y="88"/>
                </a:lnTo>
                <a:lnTo>
                  <a:pt x="40" y="86"/>
                </a:lnTo>
                <a:lnTo>
                  <a:pt x="86" y="86"/>
                </a:lnTo>
                <a:lnTo>
                  <a:pt x="86" y="54"/>
                </a:lnTo>
                <a:lnTo>
                  <a:pt x="42" y="54"/>
                </a:lnTo>
                <a:lnTo>
                  <a:pt x="34" y="54"/>
                </a:lnTo>
                <a:lnTo>
                  <a:pt x="30" y="52"/>
                </a:lnTo>
                <a:lnTo>
                  <a:pt x="26" y="48"/>
                </a:lnTo>
                <a:lnTo>
                  <a:pt x="26" y="42"/>
                </a:lnTo>
                <a:lnTo>
                  <a:pt x="26" y="38"/>
                </a:lnTo>
                <a:lnTo>
                  <a:pt x="30" y="34"/>
                </a:lnTo>
                <a:lnTo>
                  <a:pt x="34" y="32"/>
                </a:lnTo>
                <a:lnTo>
                  <a:pt x="38" y="32"/>
                </a:lnTo>
                <a:lnTo>
                  <a:pt x="86" y="32"/>
                </a:lnTo>
                <a:lnTo>
                  <a:pt x="86" y="0"/>
                </a:lnTo>
                <a:lnTo>
                  <a:pt x="34" y="0"/>
                </a:lnTo>
                <a:lnTo>
                  <a:pt x="18" y="2"/>
                </a:lnTo>
                <a:lnTo>
                  <a:pt x="12" y="4"/>
                </a:lnTo>
                <a:lnTo>
                  <a:pt x="8" y="8"/>
                </a:lnTo>
                <a:lnTo>
                  <a:pt x="4" y="12"/>
                </a:lnTo>
                <a:lnTo>
                  <a:pt x="2" y="16"/>
                </a:lnTo>
                <a:lnTo>
                  <a:pt x="0" y="28"/>
                </a:lnTo>
                <a:lnTo>
                  <a:pt x="2" y="38"/>
                </a:lnTo>
                <a:lnTo>
                  <a:pt x="4" y="44"/>
                </a:lnTo>
                <a:lnTo>
                  <a:pt x="8" y="50"/>
                </a:lnTo>
                <a:lnTo>
                  <a:pt x="14" y="58"/>
                </a:lnTo>
                <a:lnTo>
                  <a:pt x="8" y="62"/>
                </a:lnTo>
                <a:lnTo>
                  <a:pt x="4" y="68"/>
                </a:lnTo>
                <a:lnTo>
                  <a:pt x="2" y="74"/>
                </a:lnTo>
                <a:lnTo>
                  <a:pt x="0" y="82"/>
                </a:lnTo>
                <a:lnTo>
                  <a:pt x="2" y="92"/>
                </a:lnTo>
                <a:lnTo>
                  <a:pt x="4" y="98"/>
                </a:lnTo>
                <a:lnTo>
                  <a:pt x="8" y="106"/>
                </a:lnTo>
                <a:lnTo>
                  <a:pt x="14" y="112"/>
                </a:lnTo>
                <a:lnTo>
                  <a:pt x="2" y="112"/>
                </a:lnTo>
                <a:lnTo>
                  <a:pt x="2" y="142"/>
                </a:lnTo>
                <a:lnTo>
                  <a:pt x="84" y="142"/>
                </a:lnTo>
                <a:lnTo>
                  <a:pt x="86" y="1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4" name="Freeform 22"/>
          <p:cNvSpPr>
            <a:spLocks/>
          </p:cNvSpPr>
          <p:nvPr/>
        </p:nvSpPr>
        <p:spPr bwMode="auto">
          <a:xfrm>
            <a:off x="538163" y="4919663"/>
            <a:ext cx="136525" cy="139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"/>
              </a:cxn>
              <a:cxn ang="0">
                <a:pos x="40" y="32"/>
              </a:cxn>
              <a:cxn ang="0">
                <a:pos x="50" y="32"/>
              </a:cxn>
              <a:cxn ang="0">
                <a:pos x="56" y="36"/>
              </a:cxn>
              <a:cxn ang="0">
                <a:pos x="60" y="40"/>
              </a:cxn>
              <a:cxn ang="0">
                <a:pos x="60" y="44"/>
              </a:cxn>
              <a:cxn ang="0">
                <a:pos x="60" y="50"/>
              </a:cxn>
              <a:cxn ang="0">
                <a:pos x="56" y="52"/>
              </a:cxn>
              <a:cxn ang="0">
                <a:pos x="52" y="56"/>
              </a:cxn>
              <a:cxn ang="0">
                <a:pos x="46" y="56"/>
              </a:cxn>
              <a:cxn ang="0">
                <a:pos x="0" y="56"/>
              </a:cxn>
              <a:cxn ang="0">
                <a:pos x="0" y="88"/>
              </a:cxn>
              <a:cxn ang="0">
                <a:pos x="54" y="88"/>
              </a:cxn>
              <a:cxn ang="0">
                <a:pos x="68" y="86"/>
              </a:cxn>
              <a:cxn ang="0">
                <a:pos x="72" y="84"/>
              </a:cxn>
              <a:cxn ang="0">
                <a:pos x="78" y="80"/>
              </a:cxn>
              <a:cxn ang="0">
                <a:pos x="80" y="76"/>
              </a:cxn>
              <a:cxn ang="0">
                <a:pos x="84" y="72"/>
              </a:cxn>
              <a:cxn ang="0">
                <a:pos x="86" y="60"/>
              </a:cxn>
              <a:cxn ang="0">
                <a:pos x="84" y="50"/>
              </a:cxn>
              <a:cxn ang="0">
                <a:pos x="82" y="44"/>
              </a:cxn>
              <a:cxn ang="0">
                <a:pos x="76" y="36"/>
              </a:cxn>
              <a:cxn ang="0">
                <a:pos x="70" y="30"/>
              </a:cxn>
              <a:cxn ang="0">
                <a:pos x="84" y="30"/>
              </a:cxn>
              <a:cxn ang="0">
                <a:pos x="84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86" h="88">
                <a:moveTo>
                  <a:pt x="0" y="0"/>
                </a:moveTo>
                <a:lnTo>
                  <a:pt x="0" y="32"/>
                </a:lnTo>
                <a:lnTo>
                  <a:pt x="40" y="32"/>
                </a:lnTo>
                <a:lnTo>
                  <a:pt x="50" y="32"/>
                </a:lnTo>
                <a:lnTo>
                  <a:pt x="56" y="36"/>
                </a:lnTo>
                <a:lnTo>
                  <a:pt x="60" y="40"/>
                </a:lnTo>
                <a:lnTo>
                  <a:pt x="60" y="44"/>
                </a:lnTo>
                <a:lnTo>
                  <a:pt x="60" y="50"/>
                </a:lnTo>
                <a:lnTo>
                  <a:pt x="56" y="52"/>
                </a:lnTo>
                <a:lnTo>
                  <a:pt x="52" y="56"/>
                </a:lnTo>
                <a:lnTo>
                  <a:pt x="46" y="56"/>
                </a:lnTo>
                <a:lnTo>
                  <a:pt x="0" y="56"/>
                </a:lnTo>
                <a:lnTo>
                  <a:pt x="0" y="88"/>
                </a:lnTo>
                <a:lnTo>
                  <a:pt x="54" y="88"/>
                </a:lnTo>
                <a:lnTo>
                  <a:pt x="68" y="86"/>
                </a:lnTo>
                <a:lnTo>
                  <a:pt x="72" y="84"/>
                </a:lnTo>
                <a:lnTo>
                  <a:pt x="78" y="80"/>
                </a:lnTo>
                <a:lnTo>
                  <a:pt x="80" y="76"/>
                </a:lnTo>
                <a:lnTo>
                  <a:pt x="84" y="72"/>
                </a:lnTo>
                <a:lnTo>
                  <a:pt x="86" y="60"/>
                </a:lnTo>
                <a:lnTo>
                  <a:pt x="84" y="50"/>
                </a:lnTo>
                <a:lnTo>
                  <a:pt x="82" y="44"/>
                </a:lnTo>
                <a:lnTo>
                  <a:pt x="76" y="36"/>
                </a:lnTo>
                <a:lnTo>
                  <a:pt x="70" y="30"/>
                </a:lnTo>
                <a:lnTo>
                  <a:pt x="84" y="30"/>
                </a:lnTo>
                <a:lnTo>
                  <a:pt x="84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5" name="Freeform 23"/>
          <p:cNvSpPr>
            <a:spLocks/>
          </p:cNvSpPr>
          <p:nvPr/>
        </p:nvSpPr>
        <p:spPr bwMode="auto">
          <a:xfrm>
            <a:off x="487363" y="4837113"/>
            <a:ext cx="184150" cy="50800"/>
          </a:xfrm>
          <a:custGeom>
            <a:avLst/>
            <a:gdLst/>
            <a:ahLst/>
            <a:cxnLst>
              <a:cxn ang="0">
                <a:pos x="116" y="32"/>
              </a:cxn>
              <a:cxn ang="0">
                <a:pos x="116" y="0"/>
              </a:cxn>
              <a:cxn ang="0">
                <a:pos x="0" y="0"/>
              </a:cxn>
              <a:cxn ang="0">
                <a:pos x="0" y="32"/>
              </a:cxn>
              <a:cxn ang="0">
                <a:pos x="114" y="32"/>
              </a:cxn>
              <a:cxn ang="0">
                <a:pos x="116" y="32"/>
              </a:cxn>
            </a:cxnLst>
            <a:rect l="0" t="0" r="r" b="b"/>
            <a:pathLst>
              <a:path w="116" h="32">
                <a:moveTo>
                  <a:pt x="116" y="32"/>
                </a:moveTo>
                <a:lnTo>
                  <a:pt x="116" y="0"/>
                </a:lnTo>
                <a:lnTo>
                  <a:pt x="0" y="0"/>
                </a:lnTo>
                <a:lnTo>
                  <a:pt x="0" y="32"/>
                </a:lnTo>
                <a:lnTo>
                  <a:pt x="114" y="32"/>
                </a:lnTo>
                <a:lnTo>
                  <a:pt x="116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6" name="Freeform 24"/>
          <p:cNvSpPr>
            <a:spLocks/>
          </p:cNvSpPr>
          <p:nvPr/>
        </p:nvSpPr>
        <p:spPr bwMode="auto">
          <a:xfrm>
            <a:off x="538163" y="4665663"/>
            <a:ext cx="136525" cy="139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"/>
              </a:cxn>
              <a:cxn ang="0">
                <a:pos x="40" y="32"/>
              </a:cxn>
              <a:cxn ang="0">
                <a:pos x="50" y="32"/>
              </a:cxn>
              <a:cxn ang="0">
                <a:pos x="56" y="36"/>
              </a:cxn>
              <a:cxn ang="0">
                <a:pos x="60" y="40"/>
              </a:cxn>
              <a:cxn ang="0">
                <a:pos x="60" y="44"/>
              </a:cxn>
              <a:cxn ang="0">
                <a:pos x="60" y="50"/>
              </a:cxn>
              <a:cxn ang="0">
                <a:pos x="56" y="52"/>
              </a:cxn>
              <a:cxn ang="0">
                <a:pos x="52" y="56"/>
              </a:cxn>
              <a:cxn ang="0">
                <a:pos x="46" y="56"/>
              </a:cxn>
              <a:cxn ang="0">
                <a:pos x="0" y="56"/>
              </a:cxn>
              <a:cxn ang="0">
                <a:pos x="0" y="88"/>
              </a:cxn>
              <a:cxn ang="0">
                <a:pos x="54" y="88"/>
              </a:cxn>
              <a:cxn ang="0">
                <a:pos x="68" y="86"/>
              </a:cxn>
              <a:cxn ang="0">
                <a:pos x="72" y="84"/>
              </a:cxn>
              <a:cxn ang="0">
                <a:pos x="78" y="80"/>
              </a:cxn>
              <a:cxn ang="0">
                <a:pos x="80" y="76"/>
              </a:cxn>
              <a:cxn ang="0">
                <a:pos x="84" y="72"/>
              </a:cxn>
              <a:cxn ang="0">
                <a:pos x="86" y="60"/>
              </a:cxn>
              <a:cxn ang="0">
                <a:pos x="84" y="50"/>
              </a:cxn>
              <a:cxn ang="0">
                <a:pos x="82" y="44"/>
              </a:cxn>
              <a:cxn ang="0">
                <a:pos x="76" y="36"/>
              </a:cxn>
              <a:cxn ang="0">
                <a:pos x="70" y="30"/>
              </a:cxn>
              <a:cxn ang="0">
                <a:pos x="84" y="30"/>
              </a:cxn>
              <a:cxn ang="0">
                <a:pos x="84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86" h="88">
                <a:moveTo>
                  <a:pt x="0" y="0"/>
                </a:moveTo>
                <a:lnTo>
                  <a:pt x="0" y="32"/>
                </a:lnTo>
                <a:lnTo>
                  <a:pt x="40" y="32"/>
                </a:lnTo>
                <a:lnTo>
                  <a:pt x="50" y="32"/>
                </a:lnTo>
                <a:lnTo>
                  <a:pt x="56" y="36"/>
                </a:lnTo>
                <a:lnTo>
                  <a:pt x="60" y="40"/>
                </a:lnTo>
                <a:lnTo>
                  <a:pt x="60" y="44"/>
                </a:lnTo>
                <a:lnTo>
                  <a:pt x="60" y="50"/>
                </a:lnTo>
                <a:lnTo>
                  <a:pt x="56" y="52"/>
                </a:lnTo>
                <a:lnTo>
                  <a:pt x="52" y="56"/>
                </a:lnTo>
                <a:lnTo>
                  <a:pt x="46" y="56"/>
                </a:lnTo>
                <a:lnTo>
                  <a:pt x="0" y="56"/>
                </a:lnTo>
                <a:lnTo>
                  <a:pt x="0" y="88"/>
                </a:lnTo>
                <a:lnTo>
                  <a:pt x="54" y="88"/>
                </a:lnTo>
                <a:lnTo>
                  <a:pt x="68" y="86"/>
                </a:lnTo>
                <a:lnTo>
                  <a:pt x="72" y="84"/>
                </a:lnTo>
                <a:lnTo>
                  <a:pt x="78" y="80"/>
                </a:lnTo>
                <a:lnTo>
                  <a:pt x="80" y="76"/>
                </a:lnTo>
                <a:lnTo>
                  <a:pt x="84" y="72"/>
                </a:lnTo>
                <a:lnTo>
                  <a:pt x="86" y="60"/>
                </a:lnTo>
                <a:lnTo>
                  <a:pt x="84" y="50"/>
                </a:lnTo>
                <a:lnTo>
                  <a:pt x="82" y="44"/>
                </a:lnTo>
                <a:lnTo>
                  <a:pt x="76" y="36"/>
                </a:lnTo>
                <a:lnTo>
                  <a:pt x="70" y="30"/>
                </a:lnTo>
                <a:lnTo>
                  <a:pt x="84" y="30"/>
                </a:lnTo>
                <a:lnTo>
                  <a:pt x="84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7" name="Freeform 25"/>
          <p:cNvSpPr>
            <a:spLocks/>
          </p:cNvSpPr>
          <p:nvPr/>
        </p:nvSpPr>
        <p:spPr bwMode="auto">
          <a:xfrm>
            <a:off x="534988" y="4503738"/>
            <a:ext cx="139700" cy="139700"/>
          </a:xfrm>
          <a:custGeom>
            <a:avLst/>
            <a:gdLst/>
            <a:ahLst/>
            <a:cxnLst>
              <a:cxn ang="0">
                <a:pos x="80" y="76"/>
              </a:cxn>
              <a:cxn ang="0">
                <a:pos x="84" y="70"/>
              </a:cxn>
              <a:cxn ang="0">
                <a:pos x="86" y="64"/>
              </a:cxn>
              <a:cxn ang="0">
                <a:pos x="88" y="44"/>
              </a:cxn>
              <a:cxn ang="0">
                <a:pos x="86" y="30"/>
              </a:cxn>
              <a:cxn ang="0">
                <a:pos x="84" y="18"/>
              </a:cxn>
              <a:cxn ang="0">
                <a:pos x="78" y="10"/>
              </a:cxn>
              <a:cxn ang="0">
                <a:pos x="72" y="4"/>
              </a:cxn>
              <a:cxn ang="0">
                <a:pos x="66" y="2"/>
              </a:cxn>
              <a:cxn ang="0">
                <a:pos x="58" y="0"/>
              </a:cxn>
              <a:cxn ang="0">
                <a:pos x="52" y="2"/>
              </a:cxn>
              <a:cxn ang="0">
                <a:pos x="46" y="4"/>
              </a:cxn>
              <a:cxn ang="0">
                <a:pos x="40" y="10"/>
              </a:cxn>
              <a:cxn ang="0">
                <a:pos x="36" y="16"/>
              </a:cxn>
              <a:cxn ang="0">
                <a:pos x="34" y="26"/>
              </a:cxn>
              <a:cxn ang="0">
                <a:pos x="32" y="40"/>
              </a:cxn>
              <a:cxn ang="0">
                <a:pos x="28" y="54"/>
              </a:cxn>
              <a:cxn ang="0">
                <a:pos x="26" y="56"/>
              </a:cxn>
              <a:cxn ang="0">
                <a:pos x="24" y="56"/>
              </a:cxn>
              <a:cxn ang="0">
                <a:pos x="22" y="56"/>
              </a:cxn>
              <a:cxn ang="0">
                <a:pos x="20" y="54"/>
              </a:cxn>
              <a:cxn ang="0">
                <a:pos x="18" y="50"/>
              </a:cxn>
              <a:cxn ang="0">
                <a:pos x="18" y="46"/>
              </a:cxn>
              <a:cxn ang="0">
                <a:pos x="18" y="42"/>
              </a:cxn>
              <a:cxn ang="0">
                <a:pos x="20" y="38"/>
              </a:cxn>
              <a:cxn ang="0">
                <a:pos x="22" y="34"/>
              </a:cxn>
              <a:cxn ang="0">
                <a:pos x="26" y="34"/>
              </a:cxn>
              <a:cxn ang="0">
                <a:pos x="22" y="2"/>
              </a:cxn>
              <a:cxn ang="0">
                <a:pos x="16" y="6"/>
              </a:cxn>
              <a:cxn ang="0">
                <a:pos x="10" y="10"/>
              </a:cxn>
              <a:cxn ang="0">
                <a:pos x="6" y="16"/>
              </a:cxn>
              <a:cxn ang="0">
                <a:pos x="2" y="22"/>
              </a:cxn>
              <a:cxn ang="0">
                <a:pos x="0" y="32"/>
              </a:cxn>
              <a:cxn ang="0">
                <a:pos x="0" y="44"/>
              </a:cxn>
              <a:cxn ang="0">
                <a:pos x="2" y="58"/>
              </a:cxn>
              <a:cxn ang="0">
                <a:pos x="4" y="66"/>
              </a:cxn>
              <a:cxn ang="0">
                <a:pos x="6" y="74"/>
              </a:cxn>
              <a:cxn ang="0">
                <a:pos x="12" y="80"/>
              </a:cxn>
              <a:cxn ang="0">
                <a:pos x="18" y="84"/>
              </a:cxn>
              <a:cxn ang="0">
                <a:pos x="26" y="84"/>
              </a:cxn>
              <a:cxn ang="0">
                <a:pos x="34" y="84"/>
              </a:cxn>
              <a:cxn ang="0">
                <a:pos x="40" y="80"/>
              </a:cxn>
              <a:cxn ang="0">
                <a:pos x="44" y="76"/>
              </a:cxn>
              <a:cxn ang="0">
                <a:pos x="48" y="70"/>
              </a:cxn>
              <a:cxn ang="0">
                <a:pos x="54" y="46"/>
              </a:cxn>
              <a:cxn ang="0">
                <a:pos x="56" y="32"/>
              </a:cxn>
              <a:cxn ang="0">
                <a:pos x="58" y="30"/>
              </a:cxn>
              <a:cxn ang="0">
                <a:pos x="62" y="30"/>
              </a:cxn>
              <a:cxn ang="0">
                <a:pos x="64" y="30"/>
              </a:cxn>
              <a:cxn ang="0">
                <a:pos x="66" y="32"/>
              </a:cxn>
              <a:cxn ang="0">
                <a:pos x="68" y="36"/>
              </a:cxn>
              <a:cxn ang="0">
                <a:pos x="70" y="42"/>
              </a:cxn>
              <a:cxn ang="0">
                <a:pos x="70" y="48"/>
              </a:cxn>
              <a:cxn ang="0">
                <a:pos x="68" y="52"/>
              </a:cxn>
              <a:cxn ang="0">
                <a:pos x="64" y="54"/>
              </a:cxn>
              <a:cxn ang="0">
                <a:pos x="60" y="56"/>
              </a:cxn>
              <a:cxn ang="0">
                <a:pos x="62" y="88"/>
              </a:cxn>
              <a:cxn ang="0">
                <a:pos x="72" y="84"/>
              </a:cxn>
              <a:cxn ang="0">
                <a:pos x="78" y="76"/>
              </a:cxn>
              <a:cxn ang="0">
                <a:pos x="80" y="76"/>
              </a:cxn>
            </a:cxnLst>
            <a:rect l="0" t="0" r="r" b="b"/>
            <a:pathLst>
              <a:path w="88" h="88">
                <a:moveTo>
                  <a:pt x="80" y="76"/>
                </a:moveTo>
                <a:lnTo>
                  <a:pt x="84" y="70"/>
                </a:lnTo>
                <a:lnTo>
                  <a:pt x="86" y="64"/>
                </a:lnTo>
                <a:lnTo>
                  <a:pt x="88" y="44"/>
                </a:lnTo>
                <a:lnTo>
                  <a:pt x="86" y="30"/>
                </a:lnTo>
                <a:lnTo>
                  <a:pt x="84" y="18"/>
                </a:lnTo>
                <a:lnTo>
                  <a:pt x="78" y="10"/>
                </a:lnTo>
                <a:lnTo>
                  <a:pt x="72" y="4"/>
                </a:lnTo>
                <a:lnTo>
                  <a:pt x="66" y="2"/>
                </a:lnTo>
                <a:lnTo>
                  <a:pt x="58" y="0"/>
                </a:lnTo>
                <a:lnTo>
                  <a:pt x="52" y="2"/>
                </a:lnTo>
                <a:lnTo>
                  <a:pt x="46" y="4"/>
                </a:lnTo>
                <a:lnTo>
                  <a:pt x="40" y="10"/>
                </a:lnTo>
                <a:lnTo>
                  <a:pt x="36" y="16"/>
                </a:lnTo>
                <a:lnTo>
                  <a:pt x="34" y="26"/>
                </a:lnTo>
                <a:lnTo>
                  <a:pt x="32" y="40"/>
                </a:lnTo>
                <a:lnTo>
                  <a:pt x="28" y="54"/>
                </a:lnTo>
                <a:lnTo>
                  <a:pt x="26" y="56"/>
                </a:lnTo>
                <a:lnTo>
                  <a:pt x="24" y="56"/>
                </a:lnTo>
                <a:lnTo>
                  <a:pt x="22" y="56"/>
                </a:lnTo>
                <a:lnTo>
                  <a:pt x="20" y="54"/>
                </a:lnTo>
                <a:lnTo>
                  <a:pt x="18" y="50"/>
                </a:lnTo>
                <a:lnTo>
                  <a:pt x="18" y="46"/>
                </a:lnTo>
                <a:lnTo>
                  <a:pt x="18" y="42"/>
                </a:lnTo>
                <a:lnTo>
                  <a:pt x="20" y="38"/>
                </a:lnTo>
                <a:lnTo>
                  <a:pt x="22" y="34"/>
                </a:lnTo>
                <a:lnTo>
                  <a:pt x="26" y="34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32"/>
                </a:lnTo>
                <a:lnTo>
                  <a:pt x="0" y="44"/>
                </a:lnTo>
                <a:lnTo>
                  <a:pt x="2" y="58"/>
                </a:lnTo>
                <a:lnTo>
                  <a:pt x="4" y="66"/>
                </a:lnTo>
                <a:lnTo>
                  <a:pt x="6" y="74"/>
                </a:lnTo>
                <a:lnTo>
                  <a:pt x="12" y="80"/>
                </a:lnTo>
                <a:lnTo>
                  <a:pt x="18" y="84"/>
                </a:lnTo>
                <a:lnTo>
                  <a:pt x="26" y="84"/>
                </a:lnTo>
                <a:lnTo>
                  <a:pt x="34" y="84"/>
                </a:lnTo>
                <a:lnTo>
                  <a:pt x="40" y="80"/>
                </a:lnTo>
                <a:lnTo>
                  <a:pt x="44" y="76"/>
                </a:lnTo>
                <a:lnTo>
                  <a:pt x="48" y="70"/>
                </a:lnTo>
                <a:lnTo>
                  <a:pt x="54" y="46"/>
                </a:lnTo>
                <a:lnTo>
                  <a:pt x="56" y="32"/>
                </a:lnTo>
                <a:lnTo>
                  <a:pt x="58" y="30"/>
                </a:lnTo>
                <a:lnTo>
                  <a:pt x="62" y="30"/>
                </a:lnTo>
                <a:lnTo>
                  <a:pt x="64" y="30"/>
                </a:lnTo>
                <a:lnTo>
                  <a:pt x="66" y="32"/>
                </a:lnTo>
                <a:lnTo>
                  <a:pt x="68" y="36"/>
                </a:lnTo>
                <a:lnTo>
                  <a:pt x="70" y="42"/>
                </a:lnTo>
                <a:lnTo>
                  <a:pt x="70" y="48"/>
                </a:lnTo>
                <a:lnTo>
                  <a:pt x="68" y="52"/>
                </a:lnTo>
                <a:lnTo>
                  <a:pt x="64" y="54"/>
                </a:lnTo>
                <a:lnTo>
                  <a:pt x="60" y="56"/>
                </a:lnTo>
                <a:lnTo>
                  <a:pt x="62" y="88"/>
                </a:lnTo>
                <a:lnTo>
                  <a:pt x="72" y="84"/>
                </a:lnTo>
                <a:lnTo>
                  <a:pt x="78" y="76"/>
                </a:lnTo>
                <a:lnTo>
                  <a:pt x="80" y="7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8" name="Freeform 26"/>
          <p:cNvSpPr>
            <a:spLocks/>
          </p:cNvSpPr>
          <p:nvPr/>
        </p:nvSpPr>
        <p:spPr bwMode="auto">
          <a:xfrm>
            <a:off x="830263" y="5459413"/>
            <a:ext cx="133350" cy="155575"/>
          </a:xfrm>
          <a:custGeom>
            <a:avLst/>
            <a:gdLst/>
            <a:ahLst/>
            <a:cxnLst>
              <a:cxn ang="0">
                <a:pos x="84" y="64"/>
              </a:cxn>
              <a:cxn ang="0">
                <a:pos x="84" y="34"/>
              </a:cxn>
              <a:cxn ang="0">
                <a:pos x="0" y="0"/>
              </a:cxn>
              <a:cxn ang="0">
                <a:pos x="0" y="32"/>
              </a:cxn>
              <a:cxn ang="0">
                <a:pos x="52" y="48"/>
              </a:cxn>
              <a:cxn ang="0">
                <a:pos x="0" y="64"/>
              </a:cxn>
              <a:cxn ang="0">
                <a:pos x="0" y="98"/>
              </a:cxn>
              <a:cxn ang="0">
                <a:pos x="82" y="64"/>
              </a:cxn>
              <a:cxn ang="0">
                <a:pos x="84" y="64"/>
              </a:cxn>
            </a:cxnLst>
            <a:rect l="0" t="0" r="r" b="b"/>
            <a:pathLst>
              <a:path w="84" h="98">
                <a:moveTo>
                  <a:pt x="84" y="64"/>
                </a:moveTo>
                <a:lnTo>
                  <a:pt x="84" y="34"/>
                </a:lnTo>
                <a:lnTo>
                  <a:pt x="0" y="0"/>
                </a:lnTo>
                <a:lnTo>
                  <a:pt x="0" y="32"/>
                </a:lnTo>
                <a:lnTo>
                  <a:pt x="52" y="48"/>
                </a:lnTo>
                <a:lnTo>
                  <a:pt x="0" y="64"/>
                </a:lnTo>
                <a:lnTo>
                  <a:pt x="0" y="98"/>
                </a:lnTo>
                <a:lnTo>
                  <a:pt x="82" y="64"/>
                </a:lnTo>
                <a:lnTo>
                  <a:pt x="84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39" name="Freeform 27"/>
          <p:cNvSpPr>
            <a:spLocks/>
          </p:cNvSpPr>
          <p:nvPr/>
        </p:nvSpPr>
        <p:spPr bwMode="auto">
          <a:xfrm>
            <a:off x="827088" y="5300663"/>
            <a:ext cx="139700" cy="149225"/>
          </a:xfrm>
          <a:custGeom>
            <a:avLst/>
            <a:gdLst/>
            <a:ahLst/>
            <a:cxnLst>
              <a:cxn ang="0">
                <a:pos x="78" y="80"/>
              </a:cxn>
              <a:cxn ang="0">
                <a:pos x="82" y="72"/>
              </a:cxn>
              <a:cxn ang="0">
                <a:pos x="84" y="66"/>
              </a:cxn>
              <a:cxn ang="0">
                <a:pos x="86" y="56"/>
              </a:cxn>
              <a:cxn ang="0">
                <a:pos x="88" y="46"/>
              </a:cxn>
              <a:cxn ang="0">
                <a:pos x="86" y="36"/>
              </a:cxn>
              <a:cxn ang="0">
                <a:pos x="84" y="26"/>
              </a:cxn>
              <a:cxn ang="0">
                <a:pos x="80" y="18"/>
              </a:cxn>
              <a:cxn ang="0">
                <a:pos x="76" y="12"/>
              </a:cxn>
              <a:cxn ang="0">
                <a:pos x="68" y="6"/>
              </a:cxn>
              <a:cxn ang="0">
                <a:pos x="62" y="2"/>
              </a:cxn>
              <a:cxn ang="0">
                <a:pos x="52" y="0"/>
              </a:cxn>
              <a:cxn ang="0">
                <a:pos x="44" y="0"/>
              </a:cxn>
              <a:cxn ang="0">
                <a:pos x="36" y="0"/>
              </a:cxn>
              <a:cxn ang="0">
                <a:pos x="28" y="2"/>
              </a:cxn>
              <a:cxn ang="0">
                <a:pos x="22" y="4"/>
              </a:cxn>
              <a:cxn ang="0">
                <a:pos x="14" y="10"/>
              </a:cxn>
              <a:cxn ang="0">
                <a:pos x="8" y="16"/>
              </a:cxn>
              <a:cxn ang="0">
                <a:pos x="4" y="26"/>
              </a:cxn>
              <a:cxn ang="0">
                <a:pos x="2" y="36"/>
              </a:cxn>
              <a:cxn ang="0">
                <a:pos x="0" y="48"/>
              </a:cxn>
              <a:cxn ang="0">
                <a:pos x="2" y="58"/>
              </a:cxn>
              <a:cxn ang="0">
                <a:pos x="4" y="66"/>
              </a:cxn>
              <a:cxn ang="0">
                <a:pos x="8" y="74"/>
              </a:cxn>
              <a:cxn ang="0">
                <a:pos x="12" y="82"/>
              </a:cxn>
              <a:cxn ang="0">
                <a:pos x="20" y="88"/>
              </a:cxn>
              <a:cxn ang="0">
                <a:pos x="26" y="92"/>
              </a:cxn>
              <a:cxn ang="0">
                <a:pos x="36" y="94"/>
              </a:cxn>
              <a:cxn ang="0">
                <a:pos x="44" y="94"/>
              </a:cxn>
              <a:cxn ang="0">
                <a:pos x="54" y="94"/>
              </a:cxn>
              <a:cxn ang="0">
                <a:pos x="62" y="90"/>
              </a:cxn>
              <a:cxn ang="0">
                <a:pos x="70" y="86"/>
              </a:cxn>
              <a:cxn ang="0">
                <a:pos x="76" y="80"/>
              </a:cxn>
              <a:cxn ang="0">
                <a:pos x="78" y="80"/>
              </a:cxn>
              <a:cxn ang="0">
                <a:pos x="28" y="58"/>
              </a:cxn>
              <a:cxn ang="0">
                <a:pos x="24" y="52"/>
              </a:cxn>
              <a:cxn ang="0">
                <a:pos x="22" y="46"/>
              </a:cxn>
              <a:cxn ang="0">
                <a:pos x="24" y="40"/>
              </a:cxn>
              <a:cxn ang="0">
                <a:pos x="28" y="36"/>
              </a:cxn>
              <a:cxn ang="0">
                <a:pos x="34" y="32"/>
              </a:cxn>
              <a:cxn ang="0">
                <a:pos x="44" y="32"/>
              </a:cxn>
              <a:cxn ang="0">
                <a:pos x="54" y="32"/>
              </a:cxn>
              <a:cxn ang="0">
                <a:pos x="60" y="36"/>
              </a:cxn>
              <a:cxn ang="0">
                <a:pos x="64" y="40"/>
              </a:cxn>
              <a:cxn ang="0">
                <a:pos x="66" y="46"/>
              </a:cxn>
              <a:cxn ang="0">
                <a:pos x="64" y="54"/>
              </a:cxn>
              <a:cxn ang="0">
                <a:pos x="60" y="58"/>
              </a:cxn>
              <a:cxn ang="0">
                <a:pos x="54" y="62"/>
              </a:cxn>
              <a:cxn ang="0">
                <a:pos x="44" y="62"/>
              </a:cxn>
              <a:cxn ang="0">
                <a:pos x="34" y="62"/>
              </a:cxn>
              <a:cxn ang="0">
                <a:pos x="28" y="58"/>
              </a:cxn>
              <a:cxn ang="0">
                <a:pos x="78" y="80"/>
              </a:cxn>
            </a:cxnLst>
            <a:rect l="0" t="0" r="r" b="b"/>
            <a:pathLst>
              <a:path w="88" h="94">
                <a:moveTo>
                  <a:pt x="78" y="80"/>
                </a:moveTo>
                <a:lnTo>
                  <a:pt x="82" y="72"/>
                </a:lnTo>
                <a:lnTo>
                  <a:pt x="84" y="66"/>
                </a:lnTo>
                <a:lnTo>
                  <a:pt x="86" y="56"/>
                </a:lnTo>
                <a:lnTo>
                  <a:pt x="88" y="46"/>
                </a:lnTo>
                <a:lnTo>
                  <a:pt x="86" y="36"/>
                </a:lnTo>
                <a:lnTo>
                  <a:pt x="84" y="26"/>
                </a:lnTo>
                <a:lnTo>
                  <a:pt x="80" y="18"/>
                </a:lnTo>
                <a:lnTo>
                  <a:pt x="76" y="12"/>
                </a:lnTo>
                <a:lnTo>
                  <a:pt x="68" y="6"/>
                </a:ln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6" y="0"/>
                </a:lnTo>
                <a:lnTo>
                  <a:pt x="28" y="2"/>
                </a:lnTo>
                <a:lnTo>
                  <a:pt x="22" y="4"/>
                </a:lnTo>
                <a:lnTo>
                  <a:pt x="14" y="10"/>
                </a:lnTo>
                <a:lnTo>
                  <a:pt x="8" y="16"/>
                </a:lnTo>
                <a:lnTo>
                  <a:pt x="4" y="26"/>
                </a:lnTo>
                <a:lnTo>
                  <a:pt x="2" y="36"/>
                </a:lnTo>
                <a:lnTo>
                  <a:pt x="0" y="48"/>
                </a:lnTo>
                <a:lnTo>
                  <a:pt x="2" y="58"/>
                </a:lnTo>
                <a:lnTo>
                  <a:pt x="4" y="66"/>
                </a:lnTo>
                <a:lnTo>
                  <a:pt x="8" y="74"/>
                </a:lnTo>
                <a:lnTo>
                  <a:pt x="12" y="82"/>
                </a:lnTo>
                <a:lnTo>
                  <a:pt x="20" y="88"/>
                </a:lnTo>
                <a:lnTo>
                  <a:pt x="26" y="92"/>
                </a:lnTo>
                <a:lnTo>
                  <a:pt x="36" y="94"/>
                </a:lnTo>
                <a:lnTo>
                  <a:pt x="44" y="94"/>
                </a:lnTo>
                <a:lnTo>
                  <a:pt x="54" y="94"/>
                </a:lnTo>
                <a:lnTo>
                  <a:pt x="62" y="90"/>
                </a:lnTo>
                <a:lnTo>
                  <a:pt x="70" y="86"/>
                </a:lnTo>
                <a:lnTo>
                  <a:pt x="76" y="80"/>
                </a:lnTo>
                <a:lnTo>
                  <a:pt x="78" y="80"/>
                </a:lnTo>
                <a:lnTo>
                  <a:pt x="28" y="58"/>
                </a:lnTo>
                <a:lnTo>
                  <a:pt x="24" y="52"/>
                </a:lnTo>
                <a:lnTo>
                  <a:pt x="22" y="46"/>
                </a:lnTo>
                <a:lnTo>
                  <a:pt x="24" y="40"/>
                </a:lnTo>
                <a:lnTo>
                  <a:pt x="28" y="36"/>
                </a:lnTo>
                <a:lnTo>
                  <a:pt x="34" y="32"/>
                </a:lnTo>
                <a:lnTo>
                  <a:pt x="44" y="32"/>
                </a:lnTo>
                <a:lnTo>
                  <a:pt x="54" y="32"/>
                </a:lnTo>
                <a:lnTo>
                  <a:pt x="60" y="36"/>
                </a:lnTo>
                <a:lnTo>
                  <a:pt x="64" y="40"/>
                </a:lnTo>
                <a:lnTo>
                  <a:pt x="66" y="46"/>
                </a:lnTo>
                <a:lnTo>
                  <a:pt x="64" y="54"/>
                </a:lnTo>
                <a:lnTo>
                  <a:pt x="60" y="58"/>
                </a:lnTo>
                <a:lnTo>
                  <a:pt x="54" y="62"/>
                </a:lnTo>
                <a:lnTo>
                  <a:pt x="44" y="62"/>
                </a:lnTo>
                <a:lnTo>
                  <a:pt x="34" y="62"/>
                </a:lnTo>
                <a:lnTo>
                  <a:pt x="28" y="58"/>
                </a:lnTo>
                <a:lnTo>
                  <a:pt x="78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0" name="Freeform 28"/>
          <p:cNvSpPr>
            <a:spLocks/>
          </p:cNvSpPr>
          <p:nvPr/>
        </p:nvSpPr>
        <p:spPr bwMode="auto">
          <a:xfrm>
            <a:off x="779463" y="5221288"/>
            <a:ext cx="184150" cy="50800"/>
          </a:xfrm>
          <a:custGeom>
            <a:avLst/>
            <a:gdLst/>
            <a:ahLst/>
            <a:cxnLst>
              <a:cxn ang="0">
                <a:pos x="116" y="32"/>
              </a:cxn>
              <a:cxn ang="0">
                <a:pos x="116" y="0"/>
              </a:cxn>
              <a:cxn ang="0">
                <a:pos x="0" y="0"/>
              </a:cxn>
              <a:cxn ang="0">
                <a:pos x="0" y="32"/>
              </a:cxn>
              <a:cxn ang="0">
                <a:pos x="114" y="32"/>
              </a:cxn>
              <a:cxn ang="0">
                <a:pos x="116" y="32"/>
              </a:cxn>
            </a:cxnLst>
            <a:rect l="0" t="0" r="r" b="b"/>
            <a:pathLst>
              <a:path w="116" h="32">
                <a:moveTo>
                  <a:pt x="116" y="32"/>
                </a:moveTo>
                <a:lnTo>
                  <a:pt x="116" y="0"/>
                </a:lnTo>
                <a:lnTo>
                  <a:pt x="0" y="0"/>
                </a:lnTo>
                <a:lnTo>
                  <a:pt x="0" y="32"/>
                </a:lnTo>
                <a:lnTo>
                  <a:pt x="114" y="32"/>
                </a:lnTo>
                <a:lnTo>
                  <a:pt x="116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1" name="Freeform 29"/>
          <p:cNvSpPr>
            <a:spLocks/>
          </p:cNvSpPr>
          <p:nvPr/>
        </p:nvSpPr>
        <p:spPr bwMode="auto">
          <a:xfrm>
            <a:off x="779463" y="5100638"/>
            <a:ext cx="187325" cy="98425"/>
          </a:xfrm>
          <a:custGeom>
            <a:avLst/>
            <a:gdLst/>
            <a:ahLst/>
            <a:cxnLst>
              <a:cxn ang="0">
                <a:pos x="18" y="50"/>
              </a:cxn>
              <a:cxn ang="0">
                <a:pos x="32" y="50"/>
              </a:cxn>
              <a:cxn ang="0">
                <a:pos x="32" y="62"/>
              </a:cxn>
              <a:cxn ang="0">
                <a:pos x="56" y="62"/>
              </a:cxn>
              <a:cxn ang="0">
                <a:pos x="56" y="50"/>
              </a:cxn>
              <a:cxn ang="0">
                <a:pos x="84" y="50"/>
              </a:cxn>
              <a:cxn ang="0">
                <a:pos x="96" y="50"/>
              </a:cxn>
              <a:cxn ang="0">
                <a:pos x="104" y="48"/>
              </a:cxn>
              <a:cxn ang="0">
                <a:pos x="110" y="44"/>
              </a:cxn>
              <a:cxn ang="0">
                <a:pos x="114" y="40"/>
              </a:cxn>
              <a:cxn ang="0">
                <a:pos x="116" y="32"/>
              </a:cxn>
              <a:cxn ang="0">
                <a:pos x="118" y="22"/>
              </a:cxn>
              <a:cxn ang="0">
                <a:pos x="114" y="0"/>
              </a:cxn>
              <a:cxn ang="0">
                <a:pos x="92" y="2"/>
              </a:cxn>
              <a:cxn ang="0">
                <a:pos x="94" y="12"/>
              </a:cxn>
              <a:cxn ang="0">
                <a:pos x="94" y="16"/>
              </a:cxn>
              <a:cxn ang="0">
                <a:pos x="92" y="18"/>
              </a:cxn>
              <a:cxn ang="0">
                <a:pos x="86" y="18"/>
              </a:cxn>
              <a:cxn ang="0">
                <a:pos x="56" y="18"/>
              </a:cxn>
              <a:cxn ang="0">
                <a:pos x="56" y="0"/>
              </a:cxn>
              <a:cxn ang="0">
                <a:pos x="32" y="0"/>
              </a:cxn>
              <a:cxn ang="0">
                <a:pos x="32" y="18"/>
              </a:cxn>
              <a:cxn ang="0">
                <a:pos x="0" y="18"/>
              </a:cxn>
              <a:cxn ang="0">
                <a:pos x="16" y="50"/>
              </a:cxn>
              <a:cxn ang="0">
                <a:pos x="18" y="50"/>
              </a:cxn>
            </a:cxnLst>
            <a:rect l="0" t="0" r="r" b="b"/>
            <a:pathLst>
              <a:path w="118" h="62">
                <a:moveTo>
                  <a:pt x="18" y="50"/>
                </a:moveTo>
                <a:lnTo>
                  <a:pt x="32" y="50"/>
                </a:lnTo>
                <a:lnTo>
                  <a:pt x="32" y="62"/>
                </a:lnTo>
                <a:lnTo>
                  <a:pt x="56" y="62"/>
                </a:lnTo>
                <a:lnTo>
                  <a:pt x="56" y="50"/>
                </a:lnTo>
                <a:lnTo>
                  <a:pt x="84" y="50"/>
                </a:lnTo>
                <a:lnTo>
                  <a:pt x="96" y="50"/>
                </a:lnTo>
                <a:lnTo>
                  <a:pt x="104" y="48"/>
                </a:lnTo>
                <a:lnTo>
                  <a:pt x="110" y="44"/>
                </a:lnTo>
                <a:lnTo>
                  <a:pt x="114" y="40"/>
                </a:lnTo>
                <a:lnTo>
                  <a:pt x="116" y="32"/>
                </a:lnTo>
                <a:lnTo>
                  <a:pt x="118" y="22"/>
                </a:lnTo>
                <a:lnTo>
                  <a:pt x="114" y="0"/>
                </a:lnTo>
                <a:lnTo>
                  <a:pt x="92" y="2"/>
                </a:lnTo>
                <a:lnTo>
                  <a:pt x="94" y="12"/>
                </a:lnTo>
                <a:lnTo>
                  <a:pt x="94" y="16"/>
                </a:lnTo>
                <a:lnTo>
                  <a:pt x="92" y="18"/>
                </a:lnTo>
                <a:lnTo>
                  <a:pt x="86" y="18"/>
                </a:lnTo>
                <a:lnTo>
                  <a:pt x="56" y="18"/>
                </a:lnTo>
                <a:lnTo>
                  <a:pt x="56" y="0"/>
                </a:lnTo>
                <a:lnTo>
                  <a:pt x="32" y="0"/>
                </a:lnTo>
                <a:lnTo>
                  <a:pt x="32" y="18"/>
                </a:lnTo>
                <a:lnTo>
                  <a:pt x="0" y="18"/>
                </a:lnTo>
                <a:lnTo>
                  <a:pt x="16" y="50"/>
                </a:lnTo>
                <a:lnTo>
                  <a:pt x="18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2" name="Freeform 30"/>
          <p:cNvSpPr>
            <a:spLocks/>
          </p:cNvSpPr>
          <p:nvPr/>
        </p:nvSpPr>
        <p:spPr bwMode="auto">
          <a:xfrm>
            <a:off x="827088" y="4932363"/>
            <a:ext cx="139700" cy="152400"/>
          </a:xfrm>
          <a:custGeom>
            <a:avLst/>
            <a:gdLst/>
            <a:ahLst/>
            <a:cxnLst>
              <a:cxn ang="0">
                <a:pos x="22" y="58"/>
              </a:cxn>
              <a:cxn ang="0">
                <a:pos x="20" y="52"/>
              </a:cxn>
              <a:cxn ang="0">
                <a:pos x="20" y="46"/>
              </a:cxn>
              <a:cxn ang="0">
                <a:pos x="20" y="40"/>
              </a:cxn>
              <a:cxn ang="0">
                <a:pos x="22" y="38"/>
              </a:cxn>
              <a:cxn ang="0">
                <a:pos x="24" y="36"/>
              </a:cxn>
              <a:cxn ang="0">
                <a:pos x="30" y="34"/>
              </a:cxn>
              <a:cxn ang="0">
                <a:pos x="34" y="46"/>
              </a:cxn>
              <a:cxn ang="0">
                <a:pos x="38" y="70"/>
              </a:cxn>
              <a:cxn ang="0">
                <a:pos x="42" y="82"/>
              </a:cxn>
              <a:cxn ang="0">
                <a:pos x="48" y="90"/>
              </a:cxn>
              <a:cxn ang="0">
                <a:pos x="54" y="94"/>
              </a:cxn>
              <a:cxn ang="0">
                <a:pos x="64" y="96"/>
              </a:cxn>
              <a:cxn ang="0">
                <a:pos x="72" y="94"/>
              </a:cxn>
              <a:cxn ang="0">
                <a:pos x="80" y="88"/>
              </a:cxn>
              <a:cxn ang="0">
                <a:pos x="86" y="78"/>
              </a:cxn>
              <a:cxn ang="0">
                <a:pos x="88" y="66"/>
              </a:cxn>
              <a:cxn ang="0">
                <a:pos x="86" y="54"/>
              </a:cxn>
              <a:cxn ang="0">
                <a:pos x="84" y="46"/>
              </a:cxn>
              <a:cxn ang="0">
                <a:pos x="80" y="40"/>
              </a:cxn>
              <a:cxn ang="0">
                <a:pos x="76" y="34"/>
              </a:cxn>
              <a:cxn ang="0">
                <a:pos x="80" y="32"/>
              </a:cxn>
              <a:cxn ang="0">
                <a:pos x="86" y="30"/>
              </a:cxn>
              <a:cxn ang="0">
                <a:pos x="86" y="0"/>
              </a:cxn>
              <a:cxn ang="0">
                <a:pos x="76" y="4"/>
              </a:cxn>
              <a:cxn ang="0">
                <a:pos x="68" y="4"/>
              </a:cxn>
              <a:cxn ang="0">
                <a:pos x="32" y="4"/>
              </a:cxn>
              <a:cxn ang="0">
                <a:pos x="18" y="6"/>
              </a:cxn>
              <a:cxn ang="0">
                <a:pos x="14" y="8"/>
              </a:cxn>
              <a:cxn ang="0">
                <a:pos x="8" y="12"/>
              </a:cxn>
              <a:cxn ang="0">
                <a:pos x="4" y="20"/>
              </a:cxn>
              <a:cxn ang="0">
                <a:pos x="2" y="28"/>
              </a:cxn>
              <a:cxn ang="0">
                <a:pos x="0" y="50"/>
              </a:cxn>
              <a:cxn ang="0">
                <a:pos x="2" y="66"/>
              </a:cxn>
              <a:cxn ang="0">
                <a:pos x="6" y="78"/>
              </a:cxn>
              <a:cxn ang="0">
                <a:pos x="10" y="84"/>
              </a:cxn>
              <a:cxn ang="0">
                <a:pos x="14" y="88"/>
              </a:cxn>
              <a:cxn ang="0">
                <a:pos x="18" y="90"/>
              </a:cxn>
              <a:cxn ang="0">
                <a:pos x="26" y="92"/>
              </a:cxn>
              <a:cxn ang="0">
                <a:pos x="30" y="62"/>
              </a:cxn>
              <a:cxn ang="0">
                <a:pos x="24" y="60"/>
              </a:cxn>
              <a:cxn ang="0">
                <a:pos x="24" y="58"/>
              </a:cxn>
              <a:cxn ang="0">
                <a:pos x="22" y="58"/>
              </a:cxn>
              <a:cxn ang="0">
                <a:pos x="52" y="34"/>
              </a:cxn>
              <a:cxn ang="0">
                <a:pos x="60" y="36"/>
              </a:cxn>
              <a:cxn ang="0">
                <a:pos x="64" y="40"/>
              </a:cxn>
              <a:cxn ang="0">
                <a:pos x="66" y="44"/>
              </a:cxn>
              <a:cxn ang="0">
                <a:pos x="68" y="48"/>
              </a:cxn>
              <a:cxn ang="0">
                <a:pos x="70" y="54"/>
              </a:cxn>
              <a:cxn ang="0">
                <a:pos x="68" y="58"/>
              </a:cxn>
              <a:cxn ang="0">
                <a:pos x="68" y="60"/>
              </a:cxn>
              <a:cxn ang="0">
                <a:pos x="64" y="62"/>
              </a:cxn>
              <a:cxn ang="0">
                <a:pos x="62" y="64"/>
              </a:cxn>
              <a:cxn ang="0">
                <a:pos x="58" y="62"/>
              </a:cxn>
              <a:cxn ang="0">
                <a:pos x="56" y="60"/>
              </a:cxn>
              <a:cxn ang="0">
                <a:pos x="52" y="56"/>
              </a:cxn>
              <a:cxn ang="0">
                <a:pos x="50" y="48"/>
              </a:cxn>
              <a:cxn ang="0">
                <a:pos x="46" y="34"/>
              </a:cxn>
              <a:cxn ang="0">
                <a:pos x="52" y="34"/>
              </a:cxn>
              <a:cxn ang="0">
                <a:pos x="22" y="58"/>
              </a:cxn>
            </a:cxnLst>
            <a:rect l="0" t="0" r="r" b="b"/>
            <a:pathLst>
              <a:path w="88" h="96">
                <a:moveTo>
                  <a:pt x="22" y="58"/>
                </a:moveTo>
                <a:lnTo>
                  <a:pt x="20" y="52"/>
                </a:lnTo>
                <a:lnTo>
                  <a:pt x="20" y="46"/>
                </a:lnTo>
                <a:lnTo>
                  <a:pt x="20" y="40"/>
                </a:lnTo>
                <a:lnTo>
                  <a:pt x="22" y="38"/>
                </a:lnTo>
                <a:lnTo>
                  <a:pt x="24" y="36"/>
                </a:lnTo>
                <a:lnTo>
                  <a:pt x="30" y="34"/>
                </a:lnTo>
                <a:lnTo>
                  <a:pt x="34" y="46"/>
                </a:lnTo>
                <a:lnTo>
                  <a:pt x="38" y="70"/>
                </a:lnTo>
                <a:lnTo>
                  <a:pt x="42" y="82"/>
                </a:lnTo>
                <a:lnTo>
                  <a:pt x="48" y="90"/>
                </a:lnTo>
                <a:lnTo>
                  <a:pt x="54" y="94"/>
                </a:lnTo>
                <a:lnTo>
                  <a:pt x="64" y="96"/>
                </a:lnTo>
                <a:lnTo>
                  <a:pt x="72" y="94"/>
                </a:lnTo>
                <a:lnTo>
                  <a:pt x="80" y="88"/>
                </a:lnTo>
                <a:lnTo>
                  <a:pt x="86" y="78"/>
                </a:lnTo>
                <a:lnTo>
                  <a:pt x="88" y="66"/>
                </a:lnTo>
                <a:lnTo>
                  <a:pt x="86" y="54"/>
                </a:lnTo>
                <a:lnTo>
                  <a:pt x="84" y="46"/>
                </a:lnTo>
                <a:lnTo>
                  <a:pt x="80" y="40"/>
                </a:lnTo>
                <a:lnTo>
                  <a:pt x="76" y="34"/>
                </a:lnTo>
                <a:lnTo>
                  <a:pt x="80" y="32"/>
                </a:lnTo>
                <a:lnTo>
                  <a:pt x="86" y="30"/>
                </a:lnTo>
                <a:lnTo>
                  <a:pt x="86" y="0"/>
                </a:lnTo>
                <a:lnTo>
                  <a:pt x="76" y="4"/>
                </a:lnTo>
                <a:lnTo>
                  <a:pt x="68" y="4"/>
                </a:lnTo>
                <a:lnTo>
                  <a:pt x="32" y="4"/>
                </a:lnTo>
                <a:lnTo>
                  <a:pt x="18" y="6"/>
                </a:lnTo>
                <a:lnTo>
                  <a:pt x="14" y="8"/>
                </a:lnTo>
                <a:lnTo>
                  <a:pt x="8" y="12"/>
                </a:lnTo>
                <a:lnTo>
                  <a:pt x="4" y="20"/>
                </a:lnTo>
                <a:lnTo>
                  <a:pt x="2" y="28"/>
                </a:lnTo>
                <a:lnTo>
                  <a:pt x="0" y="50"/>
                </a:lnTo>
                <a:lnTo>
                  <a:pt x="2" y="66"/>
                </a:lnTo>
                <a:lnTo>
                  <a:pt x="6" y="78"/>
                </a:lnTo>
                <a:lnTo>
                  <a:pt x="10" y="84"/>
                </a:lnTo>
                <a:lnTo>
                  <a:pt x="14" y="88"/>
                </a:lnTo>
                <a:lnTo>
                  <a:pt x="18" y="90"/>
                </a:lnTo>
                <a:lnTo>
                  <a:pt x="26" y="92"/>
                </a:lnTo>
                <a:lnTo>
                  <a:pt x="30" y="62"/>
                </a:lnTo>
                <a:lnTo>
                  <a:pt x="24" y="60"/>
                </a:lnTo>
                <a:lnTo>
                  <a:pt x="24" y="58"/>
                </a:lnTo>
                <a:lnTo>
                  <a:pt x="22" y="58"/>
                </a:lnTo>
                <a:lnTo>
                  <a:pt x="52" y="34"/>
                </a:lnTo>
                <a:lnTo>
                  <a:pt x="60" y="36"/>
                </a:lnTo>
                <a:lnTo>
                  <a:pt x="64" y="40"/>
                </a:lnTo>
                <a:lnTo>
                  <a:pt x="66" y="44"/>
                </a:lnTo>
                <a:lnTo>
                  <a:pt x="68" y="48"/>
                </a:lnTo>
                <a:lnTo>
                  <a:pt x="70" y="54"/>
                </a:lnTo>
                <a:lnTo>
                  <a:pt x="68" y="58"/>
                </a:lnTo>
                <a:lnTo>
                  <a:pt x="68" y="60"/>
                </a:lnTo>
                <a:lnTo>
                  <a:pt x="64" y="62"/>
                </a:lnTo>
                <a:lnTo>
                  <a:pt x="62" y="64"/>
                </a:lnTo>
                <a:lnTo>
                  <a:pt x="58" y="62"/>
                </a:lnTo>
                <a:lnTo>
                  <a:pt x="56" y="60"/>
                </a:lnTo>
                <a:lnTo>
                  <a:pt x="52" y="56"/>
                </a:lnTo>
                <a:lnTo>
                  <a:pt x="50" y="48"/>
                </a:lnTo>
                <a:lnTo>
                  <a:pt x="46" y="34"/>
                </a:lnTo>
                <a:lnTo>
                  <a:pt x="52" y="34"/>
                </a:lnTo>
                <a:lnTo>
                  <a:pt x="22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3" name="Freeform 31"/>
          <p:cNvSpPr>
            <a:spLocks/>
          </p:cNvSpPr>
          <p:nvPr/>
        </p:nvSpPr>
        <p:spPr bwMode="auto">
          <a:xfrm>
            <a:off x="827088" y="4770438"/>
            <a:ext cx="190500" cy="142875"/>
          </a:xfrm>
          <a:custGeom>
            <a:avLst/>
            <a:gdLst/>
            <a:ahLst/>
            <a:cxnLst>
              <a:cxn ang="0">
                <a:pos x="8" y="34"/>
              </a:cxn>
              <a:cxn ang="0">
                <a:pos x="2" y="48"/>
              </a:cxn>
              <a:cxn ang="0">
                <a:pos x="2" y="64"/>
              </a:cxn>
              <a:cxn ang="0">
                <a:pos x="6" y="76"/>
              </a:cxn>
              <a:cxn ang="0">
                <a:pos x="16" y="86"/>
              </a:cxn>
              <a:cxn ang="0">
                <a:pos x="32" y="90"/>
              </a:cxn>
              <a:cxn ang="0">
                <a:pos x="56" y="88"/>
              </a:cxn>
              <a:cxn ang="0">
                <a:pos x="74" y="78"/>
              </a:cxn>
              <a:cxn ang="0">
                <a:pos x="82" y="64"/>
              </a:cxn>
              <a:cxn ang="0">
                <a:pos x="82" y="48"/>
              </a:cxn>
              <a:cxn ang="0">
                <a:pos x="70" y="32"/>
              </a:cxn>
              <a:cxn ang="0">
                <a:pos x="90" y="32"/>
              </a:cxn>
              <a:cxn ang="0">
                <a:pos x="98" y="40"/>
              </a:cxn>
              <a:cxn ang="0">
                <a:pos x="98" y="50"/>
              </a:cxn>
              <a:cxn ang="0">
                <a:pos x="94" y="56"/>
              </a:cxn>
              <a:cxn ang="0">
                <a:pos x="88" y="88"/>
              </a:cxn>
              <a:cxn ang="0">
                <a:pos x="98" y="88"/>
              </a:cxn>
              <a:cxn ang="0">
                <a:pos x="108" y="84"/>
              </a:cxn>
              <a:cxn ang="0">
                <a:pos x="114" y="74"/>
              </a:cxn>
              <a:cxn ang="0">
                <a:pos x="120" y="44"/>
              </a:cxn>
              <a:cxn ang="0">
                <a:pos x="114" y="18"/>
              </a:cxn>
              <a:cxn ang="0">
                <a:pos x="106" y="6"/>
              </a:cxn>
              <a:cxn ang="0">
                <a:pos x="92" y="0"/>
              </a:cxn>
              <a:cxn ang="0">
                <a:pos x="80" y="0"/>
              </a:cxn>
              <a:cxn ang="0">
                <a:pos x="2" y="30"/>
              </a:cxn>
              <a:cxn ang="0">
                <a:pos x="14" y="30"/>
              </a:cxn>
              <a:cxn ang="0">
                <a:pos x="24" y="52"/>
              </a:cxn>
              <a:cxn ang="0">
                <a:pos x="24" y="40"/>
              </a:cxn>
              <a:cxn ang="0">
                <a:pos x="34" y="32"/>
              </a:cxn>
              <a:cxn ang="0">
                <a:pos x="50" y="32"/>
              </a:cxn>
              <a:cxn ang="0">
                <a:pos x="60" y="40"/>
              </a:cxn>
              <a:cxn ang="0">
                <a:pos x="60" y="50"/>
              </a:cxn>
              <a:cxn ang="0">
                <a:pos x="50" y="58"/>
              </a:cxn>
              <a:cxn ang="0">
                <a:pos x="34" y="58"/>
              </a:cxn>
              <a:cxn ang="0">
                <a:pos x="14" y="30"/>
              </a:cxn>
            </a:cxnLst>
            <a:rect l="0" t="0" r="r" b="b"/>
            <a:pathLst>
              <a:path w="120" h="90">
                <a:moveTo>
                  <a:pt x="14" y="30"/>
                </a:moveTo>
                <a:lnTo>
                  <a:pt x="8" y="34"/>
                </a:lnTo>
                <a:lnTo>
                  <a:pt x="4" y="40"/>
                </a:lnTo>
                <a:lnTo>
                  <a:pt x="2" y="48"/>
                </a:lnTo>
                <a:lnTo>
                  <a:pt x="0" y="56"/>
                </a:lnTo>
                <a:lnTo>
                  <a:pt x="2" y="64"/>
                </a:lnTo>
                <a:lnTo>
                  <a:pt x="4" y="70"/>
                </a:lnTo>
                <a:lnTo>
                  <a:pt x="6" y="76"/>
                </a:lnTo>
                <a:lnTo>
                  <a:pt x="10" y="82"/>
                </a:lnTo>
                <a:lnTo>
                  <a:pt x="16" y="86"/>
                </a:lnTo>
                <a:lnTo>
                  <a:pt x="24" y="88"/>
                </a:lnTo>
                <a:lnTo>
                  <a:pt x="32" y="90"/>
                </a:lnTo>
                <a:lnTo>
                  <a:pt x="40" y="90"/>
                </a:lnTo>
                <a:lnTo>
                  <a:pt x="56" y="88"/>
                </a:lnTo>
                <a:lnTo>
                  <a:pt x="68" y="84"/>
                </a:lnTo>
                <a:lnTo>
                  <a:pt x="74" y="78"/>
                </a:lnTo>
                <a:lnTo>
                  <a:pt x="78" y="72"/>
                </a:lnTo>
                <a:lnTo>
                  <a:pt x="82" y="64"/>
                </a:lnTo>
                <a:lnTo>
                  <a:pt x="82" y="56"/>
                </a:lnTo>
                <a:lnTo>
                  <a:pt x="82" y="48"/>
                </a:lnTo>
                <a:lnTo>
                  <a:pt x="78" y="40"/>
                </a:lnTo>
                <a:lnTo>
                  <a:pt x="70" y="32"/>
                </a:lnTo>
                <a:lnTo>
                  <a:pt x="82" y="32"/>
                </a:lnTo>
                <a:lnTo>
                  <a:pt x="90" y="32"/>
                </a:lnTo>
                <a:lnTo>
                  <a:pt x="96" y="34"/>
                </a:lnTo>
                <a:lnTo>
                  <a:pt x="98" y="40"/>
                </a:lnTo>
                <a:lnTo>
                  <a:pt x="100" y="46"/>
                </a:lnTo>
                <a:lnTo>
                  <a:pt x="98" y="50"/>
                </a:lnTo>
                <a:lnTo>
                  <a:pt x="96" y="54"/>
                </a:lnTo>
                <a:lnTo>
                  <a:pt x="94" y="56"/>
                </a:lnTo>
                <a:lnTo>
                  <a:pt x="90" y="58"/>
                </a:lnTo>
                <a:lnTo>
                  <a:pt x="88" y="88"/>
                </a:lnTo>
                <a:lnTo>
                  <a:pt x="92" y="88"/>
                </a:lnTo>
                <a:lnTo>
                  <a:pt x="98" y="88"/>
                </a:lnTo>
                <a:lnTo>
                  <a:pt x="102" y="86"/>
                </a:lnTo>
                <a:lnTo>
                  <a:pt x="108" y="84"/>
                </a:lnTo>
                <a:lnTo>
                  <a:pt x="112" y="80"/>
                </a:lnTo>
                <a:lnTo>
                  <a:pt x="114" y="74"/>
                </a:lnTo>
                <a:lnTo>
                  <a:pt x="118" y="66"/>
                </a:lnTo>
                <a:lnTo>
                  <a:pt x="120" y="44"/>
                </a:lnTo>
                <a:lnTo>
                  <a:pt x="118" y="26"/>
                </a:lnTo>
                <a:lnTo>
                  <a:pt x="114" y="18"/>
                </a:lnTo>
                <a:lnTo>
                  <a:pt x="110" y="12"/>
                </a:lnTo>
                <a:lnTo>
                  <a:pt x="106" y="6"/>
                </a:lnTo>
                <a:lnTo>
                  <a:pt x="100" y="2"/>
                </a:lnTo>
                <a:lnTo>
                  <a:pt x="92" y="0"/>
                </a:lnTo>
                <a:lnTo>
                  <a:pt x="84" y="0"/>
                </a:lnTo>
                <a:lnTo>
                  <a:pt x="80" y="0"/>
                </a:lnTo>
                <a:lnTo>
                  <a:pt x="2" y="0"/>
                </a:lnTo>
                <a:lnTo>
                  <a:pt x="2" y="30"/>
                </a:lnTo>
                <a:lnTo>
                  <a:pt x="12" y="30"/>
                </a:lnTo>
                <a:lnTo>
                  <a:pt x="14" y="30"/>
                </a:lnTo>
                <a:lnTo>
                  <a:pt x="28" y="56"/>
                </a:lnTo>
                <a:lnTo>
                  <a:pt x="24" y="52"/>
                </a:lnTo>
                <a:lnTo>
                  <a:pt x="24" y="46"/>
                </a:lnTo>
                <a:lnTo>
                  <a:pt x="24" y="40"/>
                </a:lnTo>
                <a:lnTo>
                  <a:pt x="28" y="36"/>
                </a:lnTo>
                <a:lnTo>
                  <a:pt x="34" y="32"/>
                </a:lnTo>
                <a:lnTo>
                  <a:pt x="42" y="32"/>
                </a:lnTo>
                <a:lnTo>
                  <a:pt x="50" y="32"/>
                </a:lnTo>
                <a:lnTo>
                  <a:pt x="56" y="36"/>
                </a:lnTo>
                <a:lnTo>
                  <a:pt x="60" y="40"/>
                </a:lnTo>
                <a:lnTo>
                  <a:pt x="60" y="46"/>
                </a:lnTo>
                <a:lnTo>
                  <a:pt x="60" y="50"/>
                </a:lnTo>
                <a:lnTo>
                  <a:pt x="56" y="56"/>
                </a:lnTo>
                <a:lnTo>
                  <a:pt x="50" y="58"/>
                </a:lnTo>
                <a:lnTo>
                  <a:pt x="42" y="60"/>
                </a:lnTo>
                <a:lnTo>
                  <a:pt x="34" y="58"/>
                </a:lnTo>
                <a:lnTo>
                  <a:pt x="28" y="56"/>
                </a:lnTo>
                <a:lnTo>
                  <a:pt x="14" y="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4" name="Freeform 32"/>
          <p:cNvSpPr>
            <a:spLocks/>
          </p:cNvSpPr>
          <p:nvPr/>
        </p:nvSpPr>
        <p:spPr bwMode="auto">
          <a:xfrm>
            <a:off x="827088" y="4592638"/>
            <a:ext cx="1397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34" y="2"/>
              </a:cxn>
              <a:cxn ang="0">
                <a:pos x="22" y="6"/>
              </a:cxn>
              <a:cxn ang="0">
                <a:pos x="12" y="12"/>
              </a:cxn>
              <a:cxn ang="0">
                <a:pos x="6" y="22"/>
              </a:cxn>
              <a:cxn ang="0">
                <a:pos x="2" y="34"/>
              </a:cxn>
              <a:cxn ang="0">
                <a:pos x="0" y="50"/>
              </a:cxn>
              <a:cxn ang="0">
                <a:pos x="2" y="60"/>
              </a:cxn>
              <a:cxn ang="0">
                <a:pos x="4" y="68"/>
              </a:cxn>
              <a:cxn ang="0">
                <a:pos x="8" y="76"/>
              </a:cxn>
              <a:cxn ang="0">
                <a:pos x="12" y="84"/>
              </a:cxn>
              <a:cxn ang="0">
                <a:pos x="20" y="90"/>
              </a:cxn>
              <a:cxn ang="0">
                <a:pos x="26" y="92"/>
              </a:cxn>
              <a:cxn ang="0">
                <a:pos x="34" y="96"/>
              </a:cxn>
              <a:cxn ang="0">
                <a:pos x="44" y="96"/>
              </a:cxn>
              <a:cxn ang="0">
                <a:pos x="56" y="94"/>
              </a:cxn>
              <a:cxn ang="0">
                <a:pos x="68" y="90"/>
              </a:cxn>
              <a:cxn ang="0">
                <a:pos x="76" y="82"/>
              </a:cxn>
              <a:cxn ang="0">
                <a:pos x="82" y="74"/>
              </a:cxn>
              <a:cxn ang="0">
                <a:pos x="86" y="62"/>
              </a:cxn>
              <a:cxn ang="0">
                <a:pos x="88" y="48"/>
              </a:cxn>
              <a:cxn ang="0">
                <a:pos x="86" y="32"/>
              </a:cxn>
              <a:cxn ang="0">
                <a:pos x="82" y="20"/>
              </a:cxn>
              <a:cxn ang="0">
                <a:pos x="74" y="10"/>
              </a:cxn>
              <a:cxn ang="0">
                <a:pos x="64" y="2"/>
              </a:cxn>
              <a:cxn ang="0">
                <a:pos x="60" y="34"/>
              </a:cxn>
              <a:cxn ang="0">
                <a:pos x="66" y="38"/>
              </a:cxn>
              <a:cxn ang="0">
                <a:pos x="68" y="48"/>
              </a:cxn>
              <a:cxn ang="0">
                <a:pos x="68" y="54"/>
              </a:cxn>
              <a:cxn ang="0">
                <a:pos x="64" y="60"/>
              </a:cxn>
              <a:cxn ang="0">
                <a:pos x="58" y="62"/>
              </a:cxn>
              <a:cxn ang="0">
                <a:pos x="52" y="64"/>
              </a:cxn>
              <a:cxn ang="0">
                <a:pos x="52" y="0"/>
              </a:cxn>
              <a:cxn ang="0">
                <a:pos x="50" y="0"/>
              </a:cxn>
              <a:cxn ang="0">
                <a:pos x="48" y="0"/>
              </a:cxn>
              <a:cxn ang="0">
                <a:pos x="36" y="64"/>
              </a:cxn>
              <a:cxn ang="0">
                <a:pos x="30" y="62"/>
              </a:cxn>
              <a:cxn ang="0">
                <a:pos x="26" y="60"/>
              </a:cxn>
              <a:cxn ang="0">
                <a:pos x="20" y="54"/>
              </a:cxn>
              <a:cxn ang="0">
                <a:pos x="20" y="48"/>
              </a:cxn>
              <a:cxn ang="0">
                <a:pos x="20" y="42"/>
              </a:cxn>
              <a:cxn ang="0">
                <a:pos x="24" y="38"/>
              </a:cxn>
              <a:cxn ang="0">
                <a:pos x="28" y="34"/>
              </a:cxn>
              <a:cxn ang="0">
                <a:pos x="36" y="32"/>
              </a:cxn>
              <a:cxn ang="0">
                <a:pos x="36" y="64"/>
              </a:cxn>
              <a:cxn ang="0">
                <a:pos x="48" y="0"/>
              </a:cxn>
            </a:cxnLst>
            <a:rect l="0" t="0" r="r" b="b"/>
            <a:pathLst>
              <a:path w="88" h="96">
                <a:moveTo>
                  <a:pt x="48" y="0"/>
                </a:moveTo>
                <a:lnTo>
                  <a:pt x="34" y="2"/>
                </a:lnTo>
                <a:lnTo>
                  <a:pt x="22" y="6"/>
                </a:lnTo>
                <a:lnTo>
                  <a:pt x="12" y="12"/>
                </a:lnTo>
                <a:lnTo>
                  <a:pt x="6" y="22"/>
                </a:lnTo>
                <a:lnTo>
                  <a:pt x="2" y="34"/>
                </a:lnTo>
                <a:lnTo>
                  <a:pt x="0" y="50"/>
                </a:lnTo>
                <a:lnTo>
                  <a:pt x="2" y="60"/>
                </a:lnTo>
                <a:lnTo>
                  <a:pt x="4" y="68"/>
                </a:lnTo>
                <a:lnTo>
                  <a:pt x="8" y="76"/>
                </a:lnTo>
                <a:lnTo>
                  <a:pt x="12" y="84"/>
                </a:lnTo>
                <a:lnTo>
                  <a:pt x="20" y="90"/>
                </a:lnTo>
                <a:lnTo>
                  <a:pt x="26" y="92"/>
                </a:lnTo>
                <a:lnTo>
                  <a:pt x="34" y="96"/>
                </a:lnTo>
                <a:lnTo>
                  <a:pt x="44" y="96"/>
                </a:lnTo>
                <a:lnTo>
                  <a:pt x="56" y="94"/>
                </a:lnTo>
                <a:lnTo>
                  <a:pt x="68" y="90"/>
                </a:lnTo>
                <a:lnTo>
                  <a:pt x="76" y="82"/>
                </a:lnTo>
                <a:lnTo>
                  <a:pt x="82" y="74"/>
                </a:lnTo>
                <a:lnTo>
                  <a:pt x="86" y="62"/>
                </a:lnTo>
                <a:lnTo>
                  <a:pt x="88" y="48"/>
                </a:lnTo>
                <a:lnTo>
                  <a:pt x="86" y="32"/>
                </a:lnTo>
                <a:lnTo>
                  <a:pt x="82" y="20"/>
                </a:lnTo>
                <a:lnTo>
                  <a:pt x="74" y="10"/>
                </a:lnTo>
                <a:lnTo>
                  <a:pt x="64" y="2"/>
                </a:lnTo>
                <a:lnTo>
                  <a:pt x="60" y="34"/>
                </a:lnTo>
                <a:lnTo>
                  <a:pt x="66" y="38"/>
                </a:lnTo>
                <a:lnTo>
                  <a:pt x="68" y="48"/>
                </a:lnTo>
                <a:lnTo>
                  <a:pt x="68" y="54"/>
                </a:lnTo>
                <a:lnTo>
                  <a:pt x="64" y="60"/>
                </a:lnTo>
                <a:lnTo>
                  <a:pt x="58" y="62"/>
                </a:lnTo>
                <a:lnTo>
                  <a:pt x="52" y="64"/>
                </a:lnTo>
                <a:lnTo>
                  <a:pt x="52" y="0"/>
                </a:lnTo>
                <a:lnTo>
                  <a:pt x="50" y="0"/>
                </a:lnTo>
                <a:lnTo>
                  <a:pt x="48" y="0"/>
                </a:lnTo>
                <a:lnTo>
                  <a:pt x="36" y="64"/>
                </a:lnTo>
                <a:lnTo>
                  <a:pt x="30" y="62"/>
                </a:lnTo>
                <a:lnTo>
                  <a:pt x="26" y="60"/>
                </a:lnTo>
                <a:lnTo>
                  <a:pt x="20" y="54"/>
                </a:lnTo>
                <a:lnTo>
                  <a:pt x="20" y="48"/>
                </a:lnTo>
                <a:lnTo>
                  <a:pt x="20" y="42"/>
                </a:lnTo>
                <a:lnTo>
                  <a:pt x="24" y="38"/>
                </a:lnTo>
                <a:lnTo>
                  <a:pt x="28" y="34"/>
                </a:lnTo>
                <a:lnTo>
                  <a:pt x="36" y="32"/>
                </a:lnTo>
                <a:lnTo>
                  <a:pt x="36" y="64"/>
                </a:lnTo>
                <a:lnTo>
                  <a:pt x="4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5" name="Freeform 33"/>
          <p:cNvSpPr>
            <a:spLocks/>
          </p:cNvSpPr>
          <p:nvPr/>
        </p:nvSpPr>
        <p:spPr bwMode="auto">
          <a:xfrm>
            <a:off x="779463" y="3862388"/>
            <a:ext cx="184150" cy="206375"/>
          </a:xfrm>
          <a:custGeom>
            <a:avLst/>
            <a:gdLst/>
            <a:ahLst/>
            <a:cxnLst>
              <a:cxn ang="0">
                <a:pos x="116" y="130"/>
              </a:cxn>
              <a:cxn ang="0">
                <a:pos x="116" y="100"/>
              </a:cxn>
              <a:cxn ang="0">
                <a:pos x="28" y="100"/>
              </a:cxn>
              <a:cxn ang="0">
                <a:pos x="116" y="78"/>
              </a:cxn>
              <a:cxn ang="0">
                <a:pos x="116" y="52"/>
              </a:cxn>
              <a:cxn ang="0">
                <a:pos x="28" y="30"/>
              </a:cxn>
              <a:cxn ang="0">
                <a:pos x="116" y="30"/>
              </a:cxn>
              <a:cxn ang="0">
                <a:pos x="116" y="0"/>
              </a:cxn>
              <a:cxn ang="0">
                <a:pos x="0" y="0"/>
              </a:cxn>
              <a:cxn ang="0">
                <a:pos x="0" y="48"/>
              </a:cxn>
              <a:cxn ang="0">
                <a:pos x="70" y="66"/>
              </a:cxn>
              <a:cxn ang="0">
                <a:pos x="0" y="84"/>
              </a:cxn>
              <a:cxn ang="0">
                <a:pos x="0" y="130"/>
              </a:cxn>
              <a:cxn ang="0">
                <a:pos x="114" y="130"/>
              </a:cxn>
              <a:cxn ang="0">
                <a:pos x="116" y="130"/>
              </a:cxn>
            </a:cxnLst>
            <a:rect l="0" t="0" r="r" b="b"/>
            <a:pathLst>
              <a:path w="116" h="130">
                <a:moveTo>
                  <a:pt x="116" y="130"/>
                </a:moveTo>
                <a:lnTo>
                  <a:pt x="116" y="100"/>
                </a:lnTo>
                <a:lnTo>
                  <a:pt x="28" y="100"/>
                </a:lnTo>
                <a:lnTo>
                  <a:pt x="116" y="78"/>
                </a:lnTo>
                <a:lnTo>
                  <a:pt x="116" y="52"/>
                </a:lnTo>
                <a:lnTo>
                  <a:pt x="28" y="30"/>
                </a:lnTo>
                <a:lnTo>
                  <a:pt x="116" y="30"/>
                </a:lnTo>
                <a:lnTo>
                  <a:pt x="116" y="0"/>
                </a:lnTo>
                <a:lnTo>
                  <a:pt x="0" y="0"/>
                </a:lnTo>
                <a:lnTo>
                  <a:pt x="0" y="48"/>
                </a:lnTo>
                <a:lnTo>
                  <a:pt x="70" y="66"/>
                </a:lnTo>
                <a:lnTo>
                  <a:pt x="0" y="84"/>
                </a:lnTo>
                <a:lnTo>
                  <a:pt x="0" y="130"/>
                </a:lnTo>
                <a:lnTo>
                  <a:pt x="114" y="130"/>
                </a:lnTo>
                <a:lnTo>
                  <a:pt x="116" y="13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6" name="Freeform 34"/>
          <p:cNvSpPr>
            <a:spLocks/>
          </p:cNvSpPr>
          <p:nvPr/>
        </p:nvSpPr>
        <p:spPr bwMode="auto">
          <a:xfrm>
            <a:off x="827088" y="3684588"/>
            <a:ext cx="1397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34" y="2"/>
              </a:cxn>
              <a:cxn ang="0">
                <a:pos x="22" y="6"/>
              </a:cxn>
              <a:cxn ang="0">
                <a:pos x="12" y="12"/>
              </a:cxn>
              <a:cxn ang="0">
                <a:pos x="6" y="22"/>
              </a:cxn>
              <a:cxn ang="0">
                <a:pos x="2" y="34"/>
              </a:cxn>
              <a:cxn ang="0">
                <a:pos x="0" y="50"/>
              </a:cxn>
              <a:cxn ang="0">
                <a:pos x="2" y="60"/>
              </a:cxn>
              <a:cxn ang="0">
                <a:pos x="4" y="70"/>
              </a:cxn>
              <a:cxn ang="0">
                <a:pos x="8" y="78"/>
              </a:cxn>
              <a:cxn ang="0">
                <a:pos x="12" y="84"/>
              </a:cxn>
              <a:cxn ang="0">
                <a:pos x="18" y="90"/>
              </a:cxn>
              <a:cxn ang="0">
                <a:pos x="26" y="94"/>
              </a:cxn>
              <a:cxn ang="0">
                <a:pos x="34" y="96"/>
              </a:cxn>
              <a:cxn ang="0">
                <a:pos x="44" y="96"/>
              </a:cxn>
              <a:cxn ang="0">
                <a:pos x="56" y="94"/>
              </a:cxn>
              <a:cxn ang="0">
                <a:pos x="68" y="90"/>
              </a:cxn>
              <a:cxn ang="0">
                <a:pos x="76" y="84"/>
              </a:cxn>
              <a:cxn ang="0">
                <a:pos x="82" y="74"/>
              </a:cxn>
              <a:cxn ang="0">
                <a:pos x="86" y="64"/>
              </a:cxn>
              <a:cxn ang="0">
                <a:pos x="88" y="48"/>
              </a:cxn>
              <a:cxn ang="0">
                <a:pos x="86" y="32"/>
              </a:cxn>
              <a:cxn ang="0">
                <a:pos x="82" y="20"/>
              </a:cxn>
              <a:cxn ang="0">
                <a:pos x="74" y="10"/>
              </a:cxn>
              <a:cxn ang="0">
                <a:pos x="64" y="2"/>
              </a:cxn>
              <a:cxn ang="0">
                <a:pos x="60" y="34"/>
              </a:cxn>
              <a:cxn ang="0">
                <a:pos x="66" y="38"/>
              </a:cxn>
              <a:cxn ang="0">
                <a:pos x="68" y="48"/>
              </a:cxn>
              <a:cxn ang="0">
                <a:pos x="66" y="54"/>
              </a:cxn>
              <a:cxn ang="0">
                <a:pos x="62" y="60"/>
              </a:cxn>
              <a:cxn ang="0">
                <a:pos x="58" y="62"/>
              </a:cxn>
              <a:cxn ang="0">
                <a:pos x="52" y="64"/>
              </a:cxn>
              <a:cxn ang="0">
                <a:pos x="52" y="0"/>
              </a:cxn>
              <a:cxn ang="0">
                <a:pos x="50" y="0"/>
              </a:cxn>
              <a:cxn ang="0">
                <a:pos x="48" y="0"/>
              </a:cxn>
              <a:cxn ang="0">
                <a:pos x="36" y="64"/>
              </a:cxn>
              <a:cxn ang="0">
                <a:pos x="30" y="62"/>
              </a:cxn>
              <a:cxn ang="0">
                <a:pos x="26" y="60"/>
              </a:cxn>
              <a:cxn ang="0">
                <a:pos x="20" y="54"/>
              </a:cxn>
              <a:cxn ang="0">
                <a:pos x="20" y="48"/>
              </a:cxn>
              <a:cxn ang="0">
                <a:pos x="20" y="42"/>
              </a:cxn>
              <a:cxn ang="0">
                <a:pos x="24" y="38"/>
              </a:cxn>
              <a:cxn ang="0">
                <a:pos x="28" y="34"/>
              </a:cxn>
              <a:cxn ang="0">
                <a:pos x="36" y="32"/>
              </a:cxn>
              <a:cxn ang="0">
                <a:pos x="36" y="64"/>
              </a:cxn>
              <a:cxn ang="0">
                <a:pos x="48" y="0"/>
              </a:cxn>
            </a:cxnLst>
            <a:rect l="0" t="0" r="r" b="b"/>
            <a:pathLst>
              <a:path w="88" h="96">
                <a:moveTo>
                  <a:pt x="48" y="0"/>
                </a:moveTo>
                <a:lnTo>
                  <a:pt x="34" y="2"/>
                </a:lnTo>
                <a:lnTo>
                  <a:pt x="22" y="6"/>
                </a:lnTo>
                <a:lnTo>
                  <a:pt x="12" y="12"/>
                </a:lnTo>
                <a:lnTo>
                  <a:pt x="6" y="22"/>
                </a:lnTo>
                <a:lnTo>
                  <a:pt x="2" y="34"/>
                </a:lnTo>
                <a:lnTo>
                  <a:pt x="0" y="50"/>
                </a:lnTo>
                <a:lnTo>
                  <a:pt x="2" y="60"/>
                </a:lnTo>
                <a:lnTo>
                  <a:pt x="4" y="70"/>
                </a:lnTo>
                <a:lnTo>
                  <a:pt x="8" y="78"/>
                </a:lnTo>
                <a:lnTo>
                  <a:pt x="12" y="84"/>
                </a:lnTo>
                <a:lnTo>
                  <a:pt x="18" y="90"/>
                </a:lnTo>
                <a:lnTo>
                  <a:pt x="26" y="94"/>
                </a:lnTo>
                <a:lnTo>
                  <a:pt x="34" y="96"/>
                </a:lnTo>
                <a:lnTo>
                  <a:pt x="44" y="96"/>
                </a:lnTo>
                <a:lnTo>
                  <a:pt x="56" y="94"/>
                </a:lnTo>
                <a:lnTo>
                  <a:pt x="68" y="90"/>
                </a:lnTo>
                <a:lnTo>
                  <a:pt x="76" y="84"/>
                </a:lnTo>
                <a:lnTo>
                  <a:pt x="82" y="74"/>
                </a:lnTo>
                <a:lnTo>
                  <a:pt x="86" y="64"/>
                </a:lnTo>
                <a:lnTo>
                  <a:pt x="88" y="48"/>
                </a:lnTo>
                <a:lnTo>
                  <a:pt x="86" y="32"/>
                </a:lnTo>
                <a:lnTo>
                  <a:pt x="82" y="20"/>
                </a:lnTo>
                <a:lnTo>
                  <a:pt x="74" y="10"/>
                </a:lnTo>
                <a:lnTo>
                  <a:pt x="64" y="2"/>
                </a:lnTo>
                <a:lnTo>
                  <a:pt x="60" y="34"/>
                </a:lnTo>
                <a:lnTo>
                  <a:pt x="66" y="38"/>
                </a:lnTo>
                <a:lnTo>
                  <a:pt x="68" y="48"/>
                </a:lnTo>
                <a:lnTo>
                  <a:pt x="66" y="54"/>
                </a:lnTo>
                <a:lnTo>
                  <a:pt x="62" y="60"/>
                </a:lnTo>
                <a:lnTo>
                  <a:pt x="58" y="62"/>
                </a:lnTo>
                <a:lnTo>
                  <a:pt x="52" y="64"/>
                </a:lnTo>
                <a:lnTo>
                  <a:pt x="52" y="0"/>
                </a:lnTo>
                <a:lnTo>
                  <a:pt x="50" y="0"/>
                </a:lnTo>
                <a:lnTo>
                  <a:pt x="48" y="0"/>
                </a:lnTo>
                <a:lnTo>
                  <a:pt x="36" y="64"/>
                </a:lnTo>
                <a:lnTo>
                  <a:pt x="30" y="62"/>
                </a:lnTo>
                <a:lnTo>
                  <a:pt x="26" y="60"/>
                </a:lnTo>
                <a:lnTo>
                  <a:pt x="20" y="54"/>
                </a:lnTo>
                <a:lnTo>
                  <a:pt x="20" y="48"/>
                </a:lnTo>
                <a:lnTo>
                  <a:pt x="20" y="42"/>
                </a:lnTo>
                <a:lnTo>
                  <a:pt x="24" y="38"/>
                </a:lnTo>
                <a:lnTo>
                  <a:pt x="28" y="34"/>
                </a:lnTo>
                <a:lnTo>
                  <a:pt x="36" y="32"/>
                </a:lnTo>
                <a:lnTo>
                  <a:pt x="36" y="64"/>
                </a:lnTo>
                <a:lnTo>
                  <a:pt x="4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7" name="Freeform 35"/>
          <p:cNvSpPr>
            <a:spLocks/>
          </p:cNvSpPr>
          <p:nvPr/>
        </p:nvSpPr>
        <p:spPr bwMode="auto">
          <a:xfrm>
            <a:off x="827088" y="3436938"/>
            <a:ext cx="136525" cy="225425"/>
          </a:xfrm>
          <a:custGeom>
            <a:avLst/>
            <a:gdLst/>
            <a:ahLst/>
            <a:cxnLst>
              <a:cxn ang="0">
                <a:pos x="86" y="142"/>
              </a:cxn>
              <a:cxn ang="0">
                <a:pos x="86" y="110"/>
              </a:cxn>
              <a:cxn ang="0">
                <a:pos x="42" y="110"/>
              </a:cxn>
              <a:cxn ang="0">
                <a:pos x="34" y="108"/>
              </a:cxn>
              <a:cxn ang="0">
                <a:pos x="30" y="106"/>
              </a:cxn>
              <a:cxn ang="0">
                <a:pos x="26" y="102"/>
              </a:cxn>
              <a:cxn ang="0">
                <a:pos x="26" y="96"/>
              </a:cxn>
              <a:cxn ang="0">
                <a:pos x="26" y="92"/>
              </a:cxn>
              <a:cxn ang="0">
                <a:pos x="32" y="88"/>
              </a:cxn>
              <a:cxn ang="0">
                <a:pos x="40" y="86"/>
              </a:cxn>
              <a:cxn ang="0">
                <a:pos x="86" y="86"/>
              </a:cxn>
              <a:cxn ang="0">
                <a:pos x="86" y="56"/>
              </a:cxn>
              <a:cxn ang="0">
                <a:pos x="42" y="56"/>
              </a:cxn>
              <a:cxn ang="0">
                <a:pos x="34" y="54"/>
              </a:cxn>
              <a:cxn ang="0">
                <a:pos x="30" y="52"/>
              </a:cxn>
              <a:cxn ang="0">
                <a:pos x="26" y="48"/>
              </a:cxn>
              <a:cxn ang="0">
                <a:pos x="26" y="42"/>
              </a:cxn>
              <a:cxn ang="0">
                <a:pos x="26" y="38"/>
              </a:cxn>
              <a:cxn ang="0">
                <a:pos x="30" y="34"/>
              </a:cxn>
              <a:cxn ang="0">
                <a:pos x="32" y="34"/>
              </a:cxn>
              <a:cxn ang="0">
                <a:pos x="38" y="32"/>
              </a:cxn>
              <a:cxn ang="0">
                <a:pos x="86" y="32"/>
              </a:cxn>
              <a:cxn ang="0">
                <a:pos x="86" y="0"/>
              </a:cxn>
              <a:cxn ang="0">
                <a:pos x="34" y="0"/>
              </a:cxn>
              <a:cxn ang="0">
                <a:pos x="18" y="2"/>
              </a:cxn>
              <a:cxn ang="0">
                <a:pos x="12" y="4"/>
              </a:cxn>
              <a:cxn ang="0">
                <a:pos x="8" y="8"/>
              </a:cxn>
              <a:cxn ang="0">
                <a:pos x="4" y="12"/>
              </a:cxn>
              <a:cxn ang="0">
                <a:pos x="2" y="18"/>
              </a:cxn>
              <a:cxn ang="0">
                <a:pos x="0" y="28"/>
              </a:cxn>
              <a:cxn ang="0">
                <a:pos x="2" y="38"/>
              </a:cxn>
              <a:cxn ang="0">
                <a:pos x="4" y="44"/>
              </a:cxn>
              <a:cxn ang="0">
                <a:pos x="8" y="50"/>
              </a:cxn>
              <a:cxn ang="0">
                <a:pos x="14" y="58"/>
              </a:cxn>
              <a:cxn ang="0">
                <a:pos x="8" y="62"/>
              </a:cxn>
              <a:cxn ang="0">
                <a:pos x="4" y="68"/>
              </a:cxn>
              <a:cxn ang="0">
                <a:pos x="2" y="74"/>
              </a:cxn>
              <a:cxn ang="0">
                <a:pos x="0" y="84"/>
              </a:cxn>
              <a:cxn ang="0">
                <a:pos x="2" y="92"/>
              </a:cxn>
              <a:cxn ang="0">
                <a:pos x="4" y="98"/>
              </a:cxn>
              <a:cxn ang="0">
                <a:pos x="8" y="106"/>
              </a:cxn>
              <a:cxn ang="0">
                <a:pos x="14" y="112"/>
              </a:cxn>
              <a:cxn ang="0">
                <a:pos x="2" y="112"/>
              </a:cxn>
              <a:cxn ang="0">
                <a:pos x="2" y="142"/>
              </a:cxn>
              <a:cxn ang="0">
                <a:pos x="84" y="142"/>
              </a:cxn>
              <a:cxn ang="0">
                <a:pos x="86" y="142"/>
              </a:cxn>
            </a:cxnLst>
            <a:rect l="0" t="0" r="r" b="b"/>
            <a:pathLst>
              <a:path w="86" h="142">
                <a:moveTo>
                  <a:pt x="86" y="142"/>
                </a:moveTo>
                <a:lnTo>
                  <a:pt x="86" y="110"/>
                </a:lnTo>
                <a:lnTo>
                  <a:pt x="42" y="110"/>
                </a:lnTo>
                <a:lnTo>
                  <a:pt x="34" y="108"/>
                </a:lnTo>
                <a:lnTo>
                  <a:pt x="30" y="106"/>
                </a:lnTo>
                <a:lnTo>
                  <a:pt x="26" y="102"/>
                </a:lnTo>
                <a:lnTo>
                  <a:pt x="26" y="96"/>
                </a:lnTo>
                <a:lnTo>
                  <a:pt x="26" y="92"/>
                </a:lnTo>
                <a:lnTo>
                  <a:pt x="32" y="88"/>
                </a:lnTo>
                <a:lnTo>
                  <a:pt x="40" y="86"/>
                </a:lnTo>
                <a:lnTo>
                  <a:pt x="86" y="86"/>
                </a:lnTo>
                <a:lnTo>
                  <a:pt x="86" y="56"/>
                </a:lnTo>
                <a:lnTo>
                  <a:pt x="42" y="56"/>
                </a:lnTo>
                <a:lnTo>
                  <a:pt x="34" y="54"/>
                </a:lnTo>
                <a:lnTo>
                  <a:pt x="30" y="52"/>
                </a:lnTo>
                <a:lnTo>
                  <a:pt x="26" y="48"/>
                </a:lnTo>
                <a:lnTo>
                  <a:pt x="26" y="42"/>
                </a:lnTo>
                <a:lnTo>
                  <a:pt x="26" y="38"/>
                </a:lnTo>
                <a:lnTo>
                  <a:pt x="30" y="34"/>
                </a:lnTo>
                <a:lnTo>
                  <a:pt x="32" y="34"/>
                </a:lnTo>
                <a:lnTo>
                  <a:pt x="38" y="32"/>
                </a:lnTo>
                <a:lnTo>
                  <a:pt x="86" y="32"/>
                </a:lnTo>
                <a:lnTo>
                  <a:pt x="86" y="0"/>
                </a:lnTo>
                <a:lnTo>
                  <a:pt x="34" y="0"/>
                </a:lnTo>
                <a:lnTo>
                  <a:pt x="18" y="2"/>
                </a:lnTo>
                <a:lnTo>
                  <a:pt x="12" y="4"/>
                </a:lnTo>
                <a:lnTo>
                  <a:pt x="8" y="8"/>
                </a:lnTo>
                <a:lnTo>
                  <a:pt x="4" y="12"/>
                </a:lnTo>
                <a:lnTo>
                  <a:pt x="2" y="18"/>
                </a:lnTo>
                <a:lnTo>
                  <a:pt x="0" y="28"/>
                </a:lnTo>
                <a:lnTo>
                  <a:pt x="2" y="38"/>
                </a:lnTo>
                <a:lnTo>
                  <a:pt x="4" y="44"/>
                </a:lnTo>
                <a:lnTo>
                  <a:pt x="8" y="50"/>
                </a:lnTo>
                <a:lnTo>
                  <a:pt x="14" y="58"/>
                </a:lnTo>
                <a:lnTo>
                  <a:pt x="8" y="62"/>
                </a:lnTo>
                <a:lnTo>
                  <a:pt x="4" y="68"/>
                </a:lnTo>
                <a:lnTo>
                  <a:pt x="2" y="74"/>
                </a:lnTo>
                <a:lnTo>
                  <a:pt x="0" y="84"/>
                </a:lnTo>
                <a:lnTo>
                  <a:pt x="2" y="92"/>
                </a:lnTo>
                <a:lnTo>
                  <a:pt x="4" y="98"/>
                </a:lnTo>
                <a:lnTo>
                  <a:pt x="8" y="106"/>
                </a:lnTo>
                <a:lnTo>
                  <a:pt x="14" y="112"/>
                </a:lnTo>
                <a:lnTo>
                  <a:pt x="2" y="112"/>
                </a:lnTo>
                <a:lnTo>
                  <a:pt x="2" y="142"/>
                </a:lnTo>
                <a:lnTo>
                  <a:pt x="84" y="142"/>
                </a:lnTo>
                <a:lnTo>
                  <a:pt x="86" y="1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8" name="Freeform 36"/>
          <p:cNvSpPr>
            <a:spLocks/>
          </p:cNvSpPr>
          <p:nvPr/>
        </p:nvSpPr>
        <p:spPr bwMode="auto">
          <a:xfrm>
            <a:off x="779463" y="3260725"/>
            <a:ext cx="187325" cy="146050"/>
          </a:xfrm>
          <a:custGeom>
            <a:avLst/>
            <a:gdLst/>
            <a:ahLst/>
            <a:cxnLst>
              <a:cxn ang="0">
                <a:pos x="116" y="92"/>
              </a:cxn>
              <a:cxn ang="0">
                <a:pos x="116" y="62"/>
              </a:cxn>
              <a:cxn ang="0">
                <a:pos x="102" y="62"/>
              </a:cxn>
              <a:cxn ang="0">
                <a:pos x="110" y="56"/>
              </a:cxn>
              <a:cxn ang="0">
                <a:pos x="114" y="50"/>
              </a:cxn>
              <a:cxn ang="0">
                <a:pos x="116" y="44"/>
              </a:cxn>
              <a:cxn ang="0">
                <a:pos x="118" y="36"/>
              </a:cxn>
              <a:cxn ang="0">
                <a:pos x="116" y="26"/>
              </a:cxn>
              <a:cxn ang="0">
                <a:pos x="112" y="18"/>
              </a:cxn>
              <a:cxn ang="0">
                <a:pos x="106" y="10"/>
              </a:cxn>
              <a:cxn ang="0">
                <a:pos x="96" y="4"/>
              </a:cxn>
              <a:cxn ang="0">
                <a:pos x="86" y="2"/>
              </a:cxn>
              <a:cxn ang="0">
                <a:pos x="72" y="0"/>
              </a:cxn>
              <a:cxn ang="0">
                <a:pos x="62" y="0"/>
              </a:cxn>
              <a:cxn ang="0">
                <a:pos x="54" y="2"/>
              </a:cxn>
              <a:cxn ang="0">
                <a:pos x="48" y="6"/>
              </a:cxn>
              <a:cxn ang="0">
                <a:pos x="42" y="10"/>
              </a:cxn>
              <a:cxn ang="0">
                <a:pos x="36" y="16"/>
              </a:cxn>
              <a:cxn ang="0">
                <a:pos x="34" y="22"/>
              </a:cxn>
              <a:cxn ang="0">
                <a:pos x="30" y="28"/>
              </a:cxn>
              <a:cxn ang="0">
                <a:pos x="30" y="36"/>
              </a:cxn>
              <a:cxn ang="0">
                <a:pos x="30" y="42"/>
              </a:cxn>
              <a:cxn ang="0">
                <a:pos x="32" y="48"/>
              </a:cxn>
              <a:cxn ang="0">
                <a:pos x="36" y="54"/>
              </a:cxn>
              <a:cxn ang="0">
                <a:pos x="40" y="60"/>
              </a:cxn>
              <a:cxn ang="0">
                <a:pos x="0" y="60"/>
              </a:cxn>
              <a:cxn ang="0">
                <a:pos x="0" y="92"/>
              </a:cxn>
              <a:cxn ang="0">
                <a:pos x="114" y="92"/>
              </a:cxn>
              <a:cxn ang="0">
                <a:pos x="116" y="92"/>
              </a:cxn>
              <a:cxn ang="0">
                <a:pos x="58" y="56"/>
              </a:cxn>
              <a:cxn ang="0">
                <a:pos x="56" y="50"/>
              </a:cxn>
              <a:cxn ang="0">
                <a:pos x="54" y="44"/>
              </a:cxn>
              <a:cxn ang="0">
                <a:pos x="56" y="40"/>
              </a:cxn>
              <a:cxn ang="0">
                <a:pos x="58" y="36"/>
              </a:cxn>
              <a:cxn ang="0">
                <a:pos x="64" y="32"/>
              </a:cxn>
              <a:cxn ang="0">
                <a:pos x="74" y="32"/>
              </a:cxn>
              <a:cxn ang="0">
                <a:pos x="82" y="32"/>
              </a:cxn>
              <a:cxn ang="0">
                <a:pos x="88" y="36"/>
              </a:cxn>
              <a:cxn ang="0">
                <a:pos x="92" y="40"/>
              </a:cxn>
              <a:cxn ang="0">
                <a:pos x="94" y="46"/>
              </a:cxn>
              <a:cxn ang="0">
                <a:pos x="92" y="52"/>
              </a:cxn>
              <a:cxn ang="0">
                <a:pos x="88" y="56"/>
              </a:cxn>
              <a:cxn ang="0">
                <a:pos x="82" y="58"/>
              </a:cxn>
              <a:cxn ang="0">
                <a:pos x="74" y="60"/>
              </a:cxn>
              <a:cxn ang="0">
                <a:pos x="64" y="58"/>
              </a:cxn>
              <a:cxn ang="0">
                <a:pos x="58" y="56"/>
              </a:cxn>
              <a:cxn ang="0">
                <a:pos x="116" y="92"/>
              </a:cxn>
            </a:cxnLst>
            <a:rect l="0" t="0" r="r" b="b"/>
            <a:pathLst>
              <a:path w="118" h="92">
                <a:moveTo>
                  <a:pt x="116" y="92"/>
                </a:moveTo>
                <a:lnTo>
                  <a:pt x="116" y="62"/>
                </a:lnTo>
                <a:lnTo>
                  <a:pt x="102" y="62"/>
                </a:lnTo>
                <a:lnTo>
                  <a:pt x="110" y="56"/>
                </a:lnTo>
                <a:lnTo>
                  <a:pt x="114" y="50"/>
                </a:lnTo>
                <a:lnTo>
                  <a:pt x="116" y="44"/>
                </a:lnTo>
                <a:lnTo>
                  <a:pt x="118" y="36"/>
                </a:lnTo>
                <a:lnTo>
                  <a:pt x="116" y="26"/>
                </a:lnTo>
                <a:lnTo>
                  <a:pt x="112" y="18"/>
                </a:lnTo>
                <a:lnTo>
                  <a:pt x="106" y="10"/>
                </a:lnTo>
                <a:lnTo>
                  <a:pt x="96" y="4"/>
                </a:lnTo>
                <a:lnTo>
                  <a:pt x="86" y="2"/>
                </a:lnTo>
                <a:lnTo>
                  <a:pt x="72" y="0"/>
                </a:lnTo>
                <a:lnTo>
                  <a:pt x="62" y="0"/>
                </a:lnTo>
                <a:lnTo>
                  <a:pt x="54" y="2"/>
                </a:lnTo>
                <a:lnTo>
                  <a:pt x="48" y="6"/>
                </a:lnTo>
                <a:lnTo>
                  <a:pt x="42" y="10"/>
                </a:lnTo>
                <a:lnTo>
                  <a:pt x="36" y="16"/>
                </a:lnTo>
                <a:lnTo>
                  <a:pt x="34" y="22"/>
                </a:lnTo>
                <a:lnTo>
                  <a:pt x="30" y="28"/>
                </a:lnTo>
                <a:lnTo>
                  <a:pt x="30" y="36"/>
                </a:lnTo>
                <a:lnTo>
                  <a:pt x="30" y="42"/>
                </a:lnTo>
                <a:lnTo>
                  <a:pt x="32" y="48"/>
                </a:lnTo>
                <a:lnTo>
                  <a:pt x="36" y="54"/>
                </a:lnTo>
                <a:lnTo>
                  <a:pt x="40" y="60"/>
                </a:lnTo>
                <a:lnTo>
                  <a:pt x="0" y="60"/>
                </a:lnTo>
                <a:lnTo>
                  <a:pt x="0" y="92"/>
                </a:lnTo>
                <a:lnTo>
                  <a:pt x="114" y="92"/>
                </a:lnTo>
                <a:lnTo>
                  <a:pt x="116" y="92"/>
                </a:lnTo>
                <a:lnTo>
                  <a:pt x="58" y="56"/>
                </a:lnTo>
                <a:lnTo>
                  <a:pt x="56" y="50"/>
                </a:lnTo>
                <a:lnTo>
                  <a:pt x="54" y="44"/>
                </a:lnTo>
                <a:lnTo>
                  <a:pt x="56" y="40"/>
                </a:lnTo>
                <a:lnTo>
                  <a:pt x="58" y="36"/>
                </a:lnTo>
                <a:lnTo>
                  <a:pt x="64" y="32"/>
                </a:lnTo>
                <a:lnTo>
                  <a:pt x="74" y="32"/>
                </a:lnTo>
                <a:lnTo>
                  <a:pt x="82" y="32"/>
                </a:lnTo>
                <a:lnTo>
                  <a:pt x="88" y="36"/>
                </a:lnTo>
                <a:lnTo>
                  <a:pt x="92" y="40"/>
                </a:lnTo>
                <a:lnTo>
                  <a:pt x="94" y="46"/>
                </a:lnTo>
                <a:lnTo>
                  <a:pt x="92" y="52"/>
                </a:lnTo>
                <a:lnTo>
                  <a:pt x="88" y="56"/>
                </a:lnTo>
                <a:lnTo>
                  <a:pt x="82" y="58"/>
                </a:lnTo>
                <a:lnTo>
                  <a:pt x="74" y="60"/>
                </a:lnTo>
                <a:lnTo>
                  <a:pt x="64" y="58"/>
                </a:lnTo>
                <a:lnTo>
                  <a:pt x="58" y="56"/>
                </a:lnTo>
                <a:lnTo>
                  <a:pt x="116" y="9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49" name="Freeform 37"/>
          <p:cNvSpPr>
            <a:spLocks/>
          </p:cNvSpPr>
          <p:nvPr/>
        </p:nvSpPr>
        <p:spPr bwMode="auto">
          <a:xfrm>
            <a:off x="827088" y="3133725"/>
            <a:ext cx="136525" cy="101600"/>
          </a:xfrm>
          <a:custGeom>
            <a:avLst/>
            <a:gdLst/>
            <a:ahLst/>
            <a:cxnLst>
              <a:cxn ang="0">
                <a:pos x="86" y="64"/>
              </a:cxn>
              <a:cxn ang="0">
                <a:pos x="86" y="32"/>
              </a:cxn>
              <a:cxn ang="0">
                <a:pos x="58" y="32"/>
              </a:cxn>
              <a:cxn ang="0">
                <a:pos x="40" y="32"/>
              </a:cxn>
              <a:cxn ang="0">
                <a:pos x="30" y="28"/>
              </a:cxn>
              <a:cxn ang="0">
                <a:pos x="26" y="24"/>
              </a:cxn>
              <a:cxn ang="0">
                <a:pos x="24" y="18"/>
              </a:cxn>
              <a:cxn ang="0">
                <a:pos x="28" y="10"/>
              </a:cxn>
              <a:cxn ang="0">
                <a:pos x="4" y="0"/>
              </a:cxn>
              <a:cxn ang="0">
                <a:pos x="2" y="8"/>
              </a:cxn>
              <a:cxn ang="0">
                <a:pos x="0" y="14"/>
              </a:cxn>
              <a:cxn ang="0">
                <a:pos x="2" y="20"/>
              </a:cxn>
              <a:cxn ang="0">
                <a:pos x="4" y="26"/>
              </a:cxn>
              <a:cxn ang="0">
                <a:pos x="8" y="30"/>
              </a:cxn>
              <a:cxn ang="0">
                <a:pos x="16" y="34"/>
              </a:cxn>
              <a:cxn ang="0">
                <a:pos x="2" y="34"/>
              </a:cxn>
              <a:cxn ang="0">
                <a:pos x="2" y="64"/>
              </a:cxn>
              <a:cxn ang="0">
                <a:pos x="84" y="64"/>
              </a:cxn>
              <a:cxn ang="0">
                <a:pos x="86" y="64"/>
              </a:cxn>
            </a:cxnLst>
            <a:rect l="0" t="0" r="r" b="b"/>
            <a:pathLst>
              <a:path w="86" h="64">
                <a:moveTo>
                  <a:pt x="86" y="64"/>
                </a:moveTo>
                <a:lnTo>
                  <a:pt x="86" y="32"/>
                </a:lnTo>
                <a:lnTo>
                  <a:pt x="58" y="32"/>
                </a:lnTo>
                <a:lnTo>
                  <a:pt x="40" y="32"/>
                </a:lnTo>
                <a:lnTo>
                  <a:pt x="30" y="28"/>
                </a:lnTo>
                <a:lnTo>
                  <a:pt x="26" y="24"/>
                </a:lnTo>
                <a:lnTo>
                  <a:pt x="24" y="18"/>
                </a:lnTo>
                <a:lnTo>
                  <a:pt x="28" y="10"/>
                </a:lnTo>
                <a:lnTo>
                  <a:pt x="4" y="0"/>
                </a:lnTo>
                <a:lnTo>
                  <a:pt x="2" y="8"/>
                </a:lnTo>
                <a:lnTo>
                  <a:pt x="0" y="14"/>
                </a:lnTo>
                <a:lnTo>
                  <a:pt x="2" y="20"/>
                </a:lnTo>
                <a:lnTo>
                  <a:pt x="4" y="26"/>
                </a:lnTo>
                <a:lnTo>
                  <a:pt x="8" y="30"/>
                </a:lnTo>
                <a:lnTo>
                  <a:pt x="16" y="34"/>
                </a:lnTo>
                <a:lnTo>
                  <a:pt x="2" y="34"/>
                </a:lnTo>
                <a:lnTo>
                  <a:pt x="2" y="64"/>
                </a:lnTo>
                <a:lnTo>
                  <a:pt x="84" y="64"/>
                </a:lnTo>
                <a:lnTo>
                  <a:pt x="86" y="6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0" name="Freeform 38"/>
          <p:cNvSpPr>
            <a:spLocks/>
          </p:cNvSpPr>
          <p:nvPr/>
        </p:nvSpPr>
        <p:spPr bwMode="auto">
          <a:xfrm>
            <a:off x="827088" y="2978150"/>
            <a:ext cx="139700" cy="152400"/>
          </a:xfrm>
          <a:custGeom>
            <a:avLst/>
            <a:gdLst/>
            <a:ahLst/>
            <a:cxnLst>
              <a:cxn ang="0">
                <a:pos x="22" y="58"/>
              </a:cxn>
              <a:cxn ang="0">
                <a:pos x="20" y="54"/>
              </a:cxn>
              <a:cxn ang="0">
                <a:pos x="20" y="46"/>
              </a:cxn>
              <a:cxn ang="0">
                <a:pos x="20" y="42"/>
              </a:cxn>
              <a:cxn ang="0">
                <a:pos x="22" y="38"/>
              </a:cxn>
              <a:cxn ang="0">
                <a:pos x="24" y="36"/>
              </a:cxn>
              <a:cxn ang="0">
                <a:pos x="30" y="36"/>
              </a:cxn>
              <a:cxn ang="0">
                <a:pos x="34" y="46"/>
              </a:cxn>
              <a:cxn ang="0">
                <a:pos x="38" y="70"/>
              </a:cxn>
              <a:cxn ang="0">
                <a:pos x="42" y="82"/>
              </a:cxn>
              <a:cxn ang="0">
                <a:pos x="48" y="90"/>
              </a:cxn>
              <a:cxn ang="0">
                <a:pos x="54" y="94"/>
              </a:cxn>
              <a:cxn ang="0">
                <a:pos x="64" y="96"/>
              </a:cxn>
              <a:cxn ang="0">
                <a:pos x="72" y="94"/>
              </a:cxn>
              <a:cxn ang="0">
                <a:pos x="80" y="88"/>
              </a:cxn>
              <a:cxn ang="0">
                <a:pos x="86" y="78"/>
              </a:cxn>
              <a:cxn ang="0">
                <a:pos x="88" y="66"/>
              </a:cxn>
              <a:cxn ang="0">
                <a:pos x="86" y="56"/>
              </a:cxn>
              <a:cxn ang="0">
                <a:pos x="84" y="46"/>
              </a:cxn>
              <a:cxn ang="0">
                <a:pos x="80" y="40"/>
              </a:cxn>
              <a:cxn ang="0">
                <a:pos x="74" y="34"/>
              </a:cxn>
              <a:cxn ang="0">
                <a:pos x="80" y="32"/>
              </a:cxn>
              <a:cxn ang="0">
                <a:pos x="86" y="30"/>
              </a:cxn>
              <a:cxn ang="0">
                <a:pos x="86" y="0"/>
              </a:cxn>
              <a:cxn ang="0">
                <a:pos x="76" y="4"/>
              </a:cxn>
              <a:cxn ang="0">
                <a:pos x="68" y="4"/>
              </a:cxn>
              <a:cxn ang="0">
                <a:pos x="30" y="4"/>
              </a:cxn>
              <a:cxn ang="0">
                <a:pos x="18" y="6"/>
              </a:cxn>
              <a:cxn ang="0">
                <a:pos x="12" y="10"/>
              </a:cxn>
              <a:cxn ang="0">
                <a:pos x="8" y="14"/>
              </a:cxn>
              <a:cxn ang="0">
                <a:pos x="4" y="20"/>
              </a:cxn>
              <a:cxn ang="0">
                <a:pos x="2" y="28"/>
              </a:cxn>
              <a:cxn ang="0">
                <a:pos x="0" y="50"/>
              </a:cxn>
              <a:cxn ang="0">
                <a:pos x="2" y="66"/>
              </a:cxn>
              <a:cxn ang="0">
                <a:pos x="6" y="80"/>
              </a:cxn>
              <a:cxn ang="0">
                <a:pos x="10" y="84"/>
              </a:cxn>
              <a:cxn ang="0">
                <a:pos x="14" y="88"/>
              </a:cxn>
              <a:cxn ang="0">
                <a:pos x="18" y="92"/>
              </a:cxn>
              <a:cxn ang="0">
                <a:pos x="26" y="94"/>
              </a:cxn>
              <a:cxn ang="0">
                <a:pos x="30" y="62"/>
              </a:cxn>
              <a:cxn ang="0">
                <a:pos x="24" y="60"/>
              </a:cxn>
              <a:cxn ang="0">
                <a:pos x="24" y="58"/>
              </a:cxn>
              <a:cxn ang="0">
                <a:pos x="22" y="58"/>
              </a:cxn>
              <a:cxn ang="0">
                <a:pos x="50" y="36"/>
              </a:cxn>
              <a:cxn ang="0">
                <a:pos x="60" y="38"/>
              </a:cxn>
              <a:cxn ang="0">
                <a:pos x="64" y="40"/>
              </a:cxn>
              <a:cxn ang="0">
                <a:pos x="66" y="44"/>
              </a:cxn>
              <a:cxn ang="0">
                <a:pos x="68" y="48"/>
              </a:cxn>
              <a:cxn ang="0">
                <a:pos x="70" y="54"/>
              </a:cxn>
              <a:cxn ang="0">
                <a:pos x="68" y="58"/>
              </a:cxn>
              <a:cxn ang="0">
                <a:pos x="66" y="62"/>
              </a:cxn>
              <a:cxn ang="0">
                <a:pos x="64" y="64"/>
              </a:cxn>
              <a:cxn ang="0">
                <a:pos x="60" y="64"/>
              </a:cxn>
              <a:cxn ang="0">
                <a:pos x="58" y="64"/>
              </a:cxn>
              <a:cxn ang="0">
                <a:pos x="54" y="62"/>
              </a:cxn>
              <a:cxn ang="0">
                <a:pos x="52" y="56"/>
              </a:cxn>
              <a:cxn ang="0">
                <a:pos x="50" y="50"/>
              </a:cxn>
              <a:cxn ang="0">
                <a:pos x="46" y="36"/>
              </a:cxn>
              <a:cxn ang="0">
                <a:pos x="50" y="36"/>
              </a:cxn>
              <a:cxn ang="0">
                <a:pos x="22" y="58"/>
              </a:cxn>
            </a:cxnLst>
            <a:rect l="0" t="0" r="r" b="b"/>
            <a:pathLst>
              <a:path w="88" h="96">
                <a:moveTo>
                  <a:pt x="22" y="58"/>
                </a:moveTo>
                <a:lnTo>
                  <a:pt x="20" y="54"/>
                </a:lnTo>
                <a:lnTo>
                  <a:pt x="20" y="46"/>
                </a:lnTo>
                <a:lnTo>
                  <a:pt x="20" y="42"/>
                </a:lnTo>
                <a:lnTo>
                  <a:pt x="22" y="38"/>
                </a:lnTo>
                <a:lnTo>
                  <a:pt x="24" y="36"/>
                </a:lnTo>
                <a:lnTo>
                  <a:pt x="30" y="36"/>
                </a:lnTo>
                <a:lnTo>
                  <a:pt x="34" y="46"/>
                </a:lnTo>
                <a:lnTo>
                  <a:pt x="38" y="70"/>
                </a:lnTo>
                <a:lnTo>
                  <a:pt x="42" y="82"/>
                </a:lnTo>
                <a:lnTo>
                  <a:pt x="48" y="90"/>
                </a:lnTo>
                <a:lnTo>
                  <a:pt x="54" y="94"/>
                </a:lnTo>
                <a:lnTo>
                  <a:pt x="64" y="96"/>
                </a:lnTo>
                <a:lnTo>
                  <a:pt x="72" y="94"/>
                </a:lnTo>
                <a:lnTo>
                  <a:pt x="80" y="88"/>
                </a:lnTo>
                <a:lnTo>
                  <a:pt x="86" y="78"/>
                </a:lnTo>
                <a:lnTo>
                  <a:pt x="88" y="66"/>
                </a:lnTo>
                <a:lnTo>
                  <a:pt x="86" y="56"/>
                </a:lnTo>
                <a:lnTo>
                  <a:pt x="84" y="46"/>
                </a:lnTo>
                <a:lnTo>
                  <a:pt x="80" y="40"/>
                </a:lnTo>
                <a:lnTo>
                  <a:pt x="74" y="34"/>
                </a:lnTo>
                <a:lnTo>
                  <a:pt x="80" y="32"/>
                </a:lnTo>
                <a:lnTo>
                  <a:pt x="86" y="30"/>
                </a:lnTo>
                <a:lnTo>
                  <a:pt x="86" y="0"/>
                </a:lnTo>
                <a:lnTo>
                  <a:pt x="76" y="4"/>
                </a:lnTo>
                <a:lnTo>
                  <a:pt x="68" y="4"/>
                </a:lnTo>
                <a:lnTo>
                  <a:pt x="30" y="4"/>
                </a:lnTo>
                <a:lnTo>
                  <a:pt x="18" y="6"/>
                </a:lnTo>
                <a:lnTo>
                  <a:pt x="12" y="10"/>
                </a:lnTo>
                <a:lnTo>
                  <a:pt x="8" y="14"/>
                </a:lnTo>
                <a:lnTo>
                  <a:pt x="4" y="20"/>
                </a:lnTo>
                <a:lnTo>
                  <a:pt x="2" y="28"/>
                </a:lnTo>
                <a:lnTo>
                  <a:pt x="0" y="50"/>
                </a:lnTo>
                <a:lnTo>
                  <a:pt x="2" y="66"/>
                </a:lnTo>
                <a:lnTo>
                  <a:pt x="6" y="80"/>
                </a:lnTo>
                <a:lnTo>
                  <a:pt x="10" y="84"/>
                </a:lnTo>
                <a:lnTo>
                  <a:pt x="14" y="88"/>
                </a:lnTo>
                <a:lnTo>
                  <a:pt x="18" y="92"/>
                </a:lnTo>
                <a:lnTo>
                  <a:pt x="26" y="94"/>
                </a:lnTo>
                <a:lnTo>
                  <a:pt x="30" y="62"/>
                </a:lnTo>
                <a:lnTo>
                  <a:pt x="24" y="60"/>
                </a:lnTo>
                <a:lnTo>
                  <a:pt x="24" y="58"/>
                </a:lnTo>
                <a:lnTo>
                  <a:pt x="22" y="58"/>
                </a:lnTo>
                <a:lnTo>
                  <a:pt x="50" y="36"/>
                </a:lnTo>
                <a:lnTo>
                  <a:pt x="60" y="38"/>
                </a:lnTo>
                <a:lnTo>
                  <a:pt x="64" y="40"/>
                </a:lnTo>
                <a:lnTo>
                  <a:pt x="66" y="44"/>
                </a:lnTo>
                <a:lnTo>
                  <a:pt x="68" y="48"/>
                </a:lnTo>
                <a:lnTo>
                  <a:pt x="70" y="54"/>
                </a:lnTo>
                <a:lnTo>
                  <a:pt x="68" y="58"/>
                </a:lnTo>
                <a:lnTo>
                  <a:pt x="66" y="62"/>
                </a:lnTo>
                <a:lnTo>
                  <a:pt x="64" y="64"/>
                </a:lnTo>
                <a:lnTo>
                  <a:pt x="60" y="64"/>
                </a:lnTo>
                <a:lnTo>
                  <a:pt x="58" y="64"/>
                </a:lnTo>
                <a:lnTo>
                  <a:pt x="54" y="62"/>
                </a:lnTo>
                <a:lnTo>
                  <a:pt x="52" y="56"/>
                </a:lnTo>
                <a:lnTo>
                  <a:pt x="50" y="50"/>
                </a:lnTo>
                <a:lnTo>
                  <a:pt x="46" y="36"/>
                </a:lnTo>
                <a:lnTo>
                  <a:pt x="50" y="36"/>
                </a:lnTo>
                <a:lnTo>
                  <a:pt x="22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1" name="Freeform 39"/>
          <p:cNvSpPr>
            <a:spLocks/>
          </p:cNvSpPr>
          <p:nvPr/>
        </p:nvSpPr>
        <p:spPr bwMode="auto">
          <a:xfrm>
            <a:off x="827088" y="2816225"/>
            <a:ext cx="136525" cy="139700"/>
          </a:xfrm>
          <a:custGeom>
            <a:avLst/>
            <a:gdLst/>
            <a:ahLst/>
            <a:cxnLst>
              <a:cxn ang="0">
                <a:pos x="86" y="88"/>
              </a:cxn>
              <a:cxn ang="0">
                <a:pos x="86" y="56"/>
              </a:cxn>
              <a:cxn ang="0">
                <a:pos x="46" y="56"/>
              </a:cxn>
              <a:cxn ang="0">
                <a:pos x="36" y="54"/>
              </a:cxn>
              <a:cxn ang="0">
                <a:pos x="30" y="52"/>
              </a:cxn>
              <a:cxn ang="0">
                <a:pos x="26" y="48"/>
              </a:cxn>
              <a:cxn ang="0">
                <a:pos x="26" y="42"/>
              </a:cxn>
              <a:cxn ang="0">
                <a:pos x="26" y="38"/>
              </a:cxn>
              <a:cxn ang="0">
                <a:pos x="28" y="34"/>
              </a:cxn>
              <a:cxn ang="0">
                <a:pos x="32" y="32"/>
              </a:cxn>
              <a:cxn ang="0">
                <a:pos x="40" y="32"/>
              </a:cxn>
              <a:cxn ang="0">
                <a:pos x="86" y="32"/>
              </a:cxn>
              <a:cxn ang="0">
                <a:pos x="86" y="0"/>
              </a:cxn>
              <a:cxn ang="0">
                <a:pos x="32" y="0"/>
              </a:cxn>
              <a:cxn ang="0">
                <a:pos x="18" y="2"/>
              </a:cxn>
              <a:cxn ang="0">
                <a:pos x="12" y="4"/>
              </a:cxn>
              <a:cxn ang="0">
                <a:pos x="8" y="6"/>
              </a:cxn>
              <a:cxn ang="0">
                <a:pos x="4" y="12"/>
              </a:cxn>
              <a:cxn ang="0">
                <a:pos x="2" y="16"/>
              </a:cxn>
              <a:cxn ang="0">
                <a:pos x="0" y="28"/>
              </a:cxn>
              <a:cxn ang="0">
                <a:pos x="2" y="36"/>
              </a:cxn>
              <a:cxn ang="0">
                <a:pos x="4" y="44"/>
              </a:cxn>
              <a:cxn ang="0">
                <a:pos x="8" y="50"/>
              </a:cxn>
              <a:cxn ang="0">
                <a:pos x="16" y="58"/>
              </a:cxn>
              <a:cxn ang="0">
                <a:pos x="2" y="58"/>
              </a:cxn>
              <a:cxn ang="0">
                <a:pos x="2" y="88"/>
              </a:cxn>
              <a:cxn ang="0">
                <a:pos x="84" y="88"/>
              </a:cxn>
              <a:cxn ang="0">
                <a:pos x="86" y="88"/>
              </a:cxn>
            </a:cxnLst>
            <a:rect l="0" t="0" r="r" b="b"/>
            <a:pathLst>
              <a:path w="86" h="88">
                <a:moveTo>
                  <a:pt x="86" y="88"/>
                </a:moveTo>
                <a:lnTo>
                  <a:pt x="86" y="56"/>
                </a:lnTo>
                <a:lnTo>
                  <a:pt x="46" y="56"/>
                </a:lnTo>
                <a:lnTo>
                  <a:pt x="36" y="54"/>
                </a:lnTo>
                <a:lnTo>
                  <a:pt x="30" y="52"/>
                </a:lnTo>
                <a:lnTo>
                  <a:pt x="26" y="48"/>
                </a:lnTo>
                <a:lnTo>
                  <a:pt x="26" y="42"/>
                </a:lnTo>
                <a:lnTo>
                  <a:pt x="26" y="38"/>
                </a:lnTo>
                <a:lnTo>
                  <a:pt x="28" y="34"/>
                </a:lnTo>
                <a:lnTo>
                  <a:pt x="32" y="32"/>
                </a:lnTo>
                <a:lnTo>
                  <a:pt x="40" y="32"/>
                </a:lnTo>
                <a:lnTo>
                  <a:pt x="86" y="32"/>
                </a:lnTo>
                <a:lnTo>
                  <a:pt x="86" y="0"/>
                </a:lnTo>
                <a:lnTo>
                  <a:pt x="32" y="0"/>
                </a:lnTo>
                <a:lnTo>
                  <a:pt x="18" y="2"/>
                </a:lnTo>
                <a:lnTo>
                  <a:pt x="12" y="4"/>
                </a:lnTo>
                <a:lnTo>
                  <a:pt x="8" y="6"/>
                </a:lnTo>
                <a:lnTo>
                  <a:pt x="4" y="12"/>
                </a:lnTo>
                <a:lnTo>
                  <a:pt x="2" y="16"/>
                </a:lnTo>
                <a:lnTo>
                  <a:pt x="0" y="28"/>
                </a:lnTo>
                <a:lnTo>
                  <a:pt x="2" y="36"/>
                </a:lnTo>
                <a:lnTo>
                  <a:pt x="4" y="44"/>
                </a:lnTo>
                <a:lnTo>
                  <a:pt x="8" y="50"/>
                </a:lnTo>
                <a:lnTo>
                  <a:pt x="16" y="58"/>
                </a:lnTo>
                <a:lnTo>
                  <a:pt x="2" y="58"/>
                </a:lnTo>
                <a:lnTo>
                  <a:pt x="2" y="88"/>
                </a:lnTo>
                <a:lnTo>
                  <a:pt x="84" y="88"/>
                </a:lnTo>
                <a:lnTo>
                  <a:pt x="86" y="8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2" name="Freeform 40"/>
          <p:cNvSpPr>
            <a:spLocks/>
          </p:cNvSpPr>
          <p:nvPr/>
        </p:nvSpPr>
        <p:spPr bwMode="auto">
          <a:xfrm>
            <a:off x="827088" y="2638425"/>
            <a:ext cx="1397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34" y="2"/>
              </a:cxn>
              <a:cxn ang="0">
                <a:pos x="22" y="6"/>
              </a:cxn>
              <a:cxn ang="0">
                <a:pos x="12" y="12"/>
              </a:cxn>
              <a:cxn ang="0">
                <a:pos x="6" y="22"/>
              </a:cxn>
              <a:cxn ang="0">
                <a:pos x="2" y="34"/>
              </a:cxn>
              <a:cxn ang="0">
                <a:pos x="0" y="50"/>
              </a:cxn>
              <a:cxn ang="0">
                <a:pos x="2" y="60"/>
              </a:cxn>
              <a:cxn ang="0">
                <a:pos x="4" y="70"/>
              </a:cxn>
              <a:cxn ang="0">
                <a:pos x="8" y="78"/>
              </a:cxn>
              <a:cxn ang="0">
                <a:pos x="12" y="84"/>
              </a:cxn>
              <a:cxn ang="0">
                <a:pos x="18" y="90"/>
              </a:cxn>
              <a:cxn ang="0">
                <a:pos x="26" y="94"/>
              </a:cxn>
              <a:cxn ang="0">
                <a:pos x="34" y="96"/>
              </a:cxn>
              <a:cxn ang="0">
                <a:pos x="44" y="96"/>
              </a:cxn>
              <a:cxn ang="0">
                <a:pos x="56" y="94"/>
              </a:cxn>
              <a:cxn ang="0">
                <a:pos x="68" y="90"/>
              </a:cxn>
              <a:cxn ang="0">
                <a:pos x="76" y="84"/>
              </a:cxn>
              <a:cxn ang="0">
                <a:pos x="82" y="74"/>
              </a:cxn>
              <a:cxn ang="0">
                <a:pos x="86" y="64"/>
              </a:cxn>
              <a:cxn ang="0">
                <a:pos x="88" y="48"/>
              </a:cxn>
              <a:cxn ang="0">
                <a:pos x="86" y="32"/>
              </a:cxn>
              <a:cxn ang="0">
                <a:pos x="82" y="20"/>
              </a:cxn>
              <a:cxn ang="0">
                <a:pos x="74" y="10"/>
              </a:cxn>
              <a:cxn ang="0">
                <a:pos x="64" y="2"/>
              </a:cxn>
              <a:cxn ang="0">
                <a:pos x="60" y="34"/>
              </a:cxn>
              <a:cxn ang="0">
                <a:pos x="66" y="40"/>
              </a:cxn>
              <a:cxn ang="0">
                <a:pos x="68" y="48"/>
              </a:cxn>
              <a:cxn ang="0">
                <a:pos x="66" y="54"/>
              </a:cxn>
              <a:cxn ang="0">
                <a:pos x="62" y="60"/>
              </a:cxn>
              <a:cxn ang="0">
                <a:pos x="58" y="62"/>
              </a:cxn>
              <a:cxn ang="0">
                <a:pos x="52" y="64"/>
              </a:cxn>
              <a:cxn ang="0">
                <a:pos x="52" y="0"/>
              </a:cxn>
              <a:cxn ang="0">
                <a:pos x="50" y="0"/>
              </a:cxn>
              <a:cxn ang="0">
                <a:pos x="48" y="0"/>
              </a:cxn>
              <a:cxn ang="0">
                <a:pos x="36" y="64"/>
              </a:cxn>
              <a:cxn ang="0">
                <a:pos x="30" y="62"/>
              </a:cxn>
              <a:cxn ang="0">
                <a:pos x="26" y="60"/>
              </a:cxn>
              <a:cxn ang="0">
                <a:pos x="20" y="56"/>
              </a:cxn>
              <a:cxn ang="0">
                <a:pos x="20" y="48"/>
              </a:cxn>
              <a:cxn ang="0">
                <a:pos x="20" y="42"/>
              </a:cxn>
              <a:cxn ang="0">
                <a:pos x="24" y="38"/>
              </a:cxn>
              <a:cxn ang="0">
                <a:pos x="28" y="34"/>
              </a:cxn>
              <a:cxn ang="0">
                <a:pos x="36" y="32"/>
              </a:cxn>
              <a:cxn ang="0">
                <a:pos x="36" y="64"/>
              </a:cxn>
              <a:cxn ang="0">
                <a:pos x="48" y="0"/>
              </a:cxn>
            </a:cxnLst>
            <a:rect l="0" t="0" r="r" b="b"/>
            <a:pathLst>
              <a:path w="88" h="96">
                <a:moveTo>
                  <a:pt x="48" y="0"/>
                </a:moveTo>
                <a:lnTo>
                  <a:pt x="34" y="2"/>
                </a:lnTo>
                <a:lnTo>
                  <a:pt x="22" y="6"/>
                </a:lnTo>
                <a:lnTo>
                  <a:pt x="12" y="12"/>
                </a:lnTo>
                <a:lnTo>
                  <a:pt x="6" y="22"/>
                </a:lnTo>
                <a:lnTo>
                  <a:pt x="2" y="34"/>
                </a:lnTo>
                <a:lnTo>
                  <a:pt x="0" y="50"/>
                </a:lnTo>
                <a:lnTo>
                  <a:pt x="2" y="60"/>
                </a:lnTo>
                <a:lnTo>
                  <a:pt x="4" y="70"/>
                </a:lnTo>
                <a:lnTo>
                  <a:pt x="8" y="78"/>
                </a:lnTo>
                <a:lnTo>
                  <a:pt x="12" y="84"/>
                </a:lnTo>
                <a:lnTo>
                  <a:pt x="18" y="90"/>
                </a:lnTo>
                <a:lnTo>
                  <a:pt x="26" y="94"/>
                </a:lnTo>
                <a:lnTo>
                  <a:pt x="34" y="96"/>
                </a:lnTo>
                <a:lnTo>
                  <a:pt x="44" y="96"/>
                </a:lnTo>
                <a:lnTo>
                  <a:pt x="56" y="94"/>
                </a:lnTo>
                <a:lnTo>
                  <a:pt x="68" y="90"/>
                </a:lnTo>
                <a:lnTo>
                  <a:pt x="76" y="84"/>
                </a:lnTo>
                <a:lnTo>
                  <a:pt x="82" y="74"/>
                </a:lnTo>
                <a:lnTo>
                  <a:pt x="86" y="64"/>
                </a:lnTo>
                <a:lnTo>
                  <a:pt x="88" y="48"/>
                </a:lnTo>
                <a:lnTo>
                  <a:pt x="86" y="32"/>
                </a:lnTo>
                <a:lnTo>
                  <a:pt x="82" y="20"/>
                </a:lnTo>
                <a:lnTo>
                  <a:pt x="74" y="10"/>
                </a:lnTo>
                <a:lnTo>
                  <a:pt x="64" y="2"/>
                </a:lnTo>
                <a:lnTo>
                  <a:pt x="60" y="34"/>
                </a:lnTo>
                <a:lnTo>
                  <a:pt x="66" y="40"/>
                </a:lnTo>
                <a:lnTo>
                  <a:pt x="68" y="48"/>
                </a:lnTo>
                <a:lnTo>
                  <a:pt x="66" y="54"/>
                </a:lnTo>
                <a:lnTo>
                  <a:pt x="62" y="60"/>
                </a:lnTo>
                <a:lnTo>
                  <a:pt x="58" y="62"/>
                </a:lnTo>
                <a:lnTo>
                  <a:pt x="52" y="64"/>
                </a:lnTo>
                <a:lnTo>
                  <a:pt x="52" y="0"/>
                </a:lnTo>
                <a:lnTo>
                  <a:pt x="50" y="0"/>
                </a:lnTo>
                <a:lnTo>
                  <a:pt x="48" y="0"/>
                </a:lnTo>
                <a:lnTo>
                  <a:pt x="36" y="64"/>
                </a:lnTo>
                <a:lnTo>
                  <a:pt x="30" y="62"/>
                </a:lnTo>
                <a:lnTo>
                  <a:pt x="26" y="60"/>
                </a:lnTo>
                <a:lnTo>
                  <a:pt x="20" y="56"/>
                </a:lnTo>
                <a:lnTo>
                  <a:pt x="20" y="48"/>
                </a:lnTo>
                <a:lnTo>
                  <a:pt x="20" y="42"/>
                </a:lnTo>
                <a:lnTo>
                  <a:pt x="24" y="38"/>
                </a:lnTo>
                <a:lnTo>
                  <a:pt x="28" y="34"/>
                </a:lnTo>
                <a:lnTo>
                  <a:pt x="36" y="32"/>
                </a:lnTo>
                <a:lnTo>
                  <a:pt x="36" y="64"/>
                </a:lnTo>
                <a:lnTo>
                  <a:pt x="4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3" name="Freeform 41"/>
          <p:cNvSpPr>
            <a:spLocks/>
          </p:cNvSpPr>
          <p:nvPr/>
        </p:nvSpPr>
        <p:spPr bwMode="auto">
          <a:xfrm>
            <a:off x="827088" y="2384425"/>
            <a:ext cx="184150" cy="146050"/>
          </a:xfrm>
          <a:custGeom>
            <a:avLst/>
            <a:gdLst/>
            <a:ahLst/>
            <a:cxnLst>
              <a:cxn ang="0">
                <a:pos x="116" y="60"/>
              </a:cxn>
              <a:cxn ang="0">
                <a:pos x="78" y="60"/>
              </a:cxn>
              <a:cxn ang="0">
                <a:pos x="82" y="56"/>
              </a:cxn>
              <a:cxn ang="0">
                <a:pos x="84" y="50"/>
              </a:cxn>
              <a:cxn ang="0">
                <a:pos x="86" y="42"/>
              </a:cxn>
              <a:cxn ang="0">
                <a:pos x="88" y="36"/>
              </a:cxn>
              <a:cxn ang="0">
                <a:pos x="86" y="28"/>
              </a:cxn>
              <a:cxn ang="0">
                <a:pos x="84" y="22"/>
              </a:cxn>
              <a:cxn ang="0">
                <a:pos x="80" y="16"/>
              </a:cxn>
              <a:cxn ang="0">
                <a:pos x="76" y="10"/>
              </a:cxn>
              <a:cxn ang="0">
                <a:pos x="70" y="6"/>
              </a:cxn>
              <a:cxn ang="0">
                <a:pos x="62" y="4"/>
              </a:cxn>
              <a:cxn ang="0">
                <a:pos x="54" y="2"/>
              </a:cxn>
              <a:cxn ang="0">
                <a:pos x="44" y="0"/>
              </a:cxn>
              <a:cxn ang="0">
                <a:pos x="36" y="2"/>
              </a:cxn>
              <a:cxn ang="0">
                <a:pos x="28" y="4"/>
              </a:cxn>
              <a:cxn ang="0">
                <a:pos x="20" y="6"/>
              </a:cxn>
              <a:cxn ang="0">
                <a:pos x="14" y="10"/>
              </a:cxn>
              <a:cxn ang="0">
                <a:pos x="8" y="16"/>
              </a:cxn>
              <a:cxn ang="0">
                <a:pos x="4" y="20"/>
              </a:cxn>
              <a:cxn ang="0">
                <a:pos x="2" y="28"/>
              </a:cxn>
              <a:cxn ang="0">
                <a:pos x="0" y="36"/>
              </a:cxn>
              <a:cxn ang="0">
                <a:pos x="2" y="44"/>
              </a:cxn>
              <a:cxn ang="0">
                <a:pos x="4" y="52"/>
              </a:cxn>
              <a:cxn ang="0">
                <a:pos x="8" y="56"/>
              </a:cxn>
              <a:cxn ang="0">
                <a:pos x="14" y="62"/>
              </a:cxn>
              <a:cxn ang="0">
                <a:pos x="2" y="62"/>
              </a:cxn>
              <a:cxn ang="0">
                <a:pos x="2" y="92"/>
              </a:cxn>
              <a:cxn ang="0">
                <a:pos x="116" y="92"/>
              </a:cxn>
              <a:cxn ang="0">
                <a:pos x="116" y="62"/>
              </a:cxn>
              <a:cxn ang="0">
                <a:pos x="116" y="60"/>
              </a:cxn>
              <a:cxn ang="0">
                <a:pos x="28" y="56"/>
              </a:cxn>
              <a:cxn ang="0">
                <a:pos x="24" y="52"/>
              </a:cxn>
              <a:cxn ang="0">
                <a:pos x="24" y="46"/>
              </a:cxn>
              <a:cxn ang="0">
                <a:pos x="24" y="40"/>
              </a:cxn>
              <a:cxn ang="0">
                <a:pos x="28" y="36"/>
              </a:cxn>
              <a:cxn ang="0">
                <a:pos x="34" y="34"/>
              </a:cxn>
              <a:cxn ang="0">
                <a:pos x="44" y="32"/>
              </a:cxn>
              <a:cxn ang="0">
                <a:pos x="52" y="34"/>
              </a:cxn>
              <a:cxn ang="0">
                <a:pos x="58" y="36"/>
              </a:cxn>
              <a:cxn ang="0">
                <a:pos x="62" y="40"/>
              </a:cxn>
              <a:cxn ang="0">
                <a:pos x="64" y="46"/>
              </a:cxn>
              <a:cxn ang="0">
                <a:pos x="62" y="52"/>
              </a:cxn>
              <a:cxn ang="0">
                <a:pos x="58" y="56"/>
              </a:cxn>
              <a:cxn ang="0">
                <a:pos x="52" y="60"/>
              </a:cxn>
              <a:cxn ang="0">
                <a:pos x="44" y="60"/>
              </a:cxn>
              <a:cxn ang="0">
                <a:pos x="34" y="60"/>
              </a:cxn>
              <a:cxn ang="0">
                <a:pos x="28" y="56"/>
              </a:cxn>
              <a:cxn ang="0">
                <a:pos x="116" y="60"/>
              </a:cxn>
            </a:cxnLst>
            <a:rect l="0" t="0" r="r" b="b"/>
            <a:pathLst>
              <a:path w="116" h="92">
                <a:moveTo>
                  <a:pt x="116" y="60"/>
                </a:moveTo>
                <a:lnTo>
                  <a:pt x="78" y="60"/>
                </a:lnTo>
                <a:lnTo>
                  <a:pt x="82" y="56"/>
                </a:lnTo>
                <a:lnTo>
                  <a:pt x="84" y="50"/>
                </a:lnTo>
                <a:lnTo>
                  <a:pt x="86" y="42"/>
                </a:lnTo>
                <a:lnTo>
                  <a:pt x="88" y="36"/>
                </a:lnTo>
                <a:lnTo>
                  <a:pt x="86" y="28"/>
                </a:lnTo>
                <a:lnTo>
                  <a:pt x="84" y="22"/>
                </a:lnTo>
                <a:lnTo>
                  <a:pt x="80" y="16"/>
                </a:lnTo>
                <a:lnTo>
                  <a:pt x="76" y="10"/>
                </a:lnTo>
                <a:lnTo>
                  <a:pt x="70" y="6"/>
                </a:lnTo>
                <a:lnTo>
                  <a:pt x="62" y="4"/>
                </a:lnTo>
                <a:lnTo>
                  <a:pt x="54" y="2"/>
                </a:lnTo>
                <a:lnTo>
                  <a:pt x="44" y="0"/>
                </a:lnTo>
                <a:lnTo>
                  <a:pt x="36" y="2"/>
                </a:lnTo>
                <a:lnTo>
                  <a:pt x="28" y="4"/>
                </a:lnTo>
                <a:lnTo>
                  <a:pt x="20" y="6"/>
                </a:lnTo>
                <a:lnTo>
                  <a:pt x="14" y="10"/>
                </a:lnTo>
                <a:lnTo>
                  <a:pt x="8" y="16"/>
                </a:lnTo>
                <a:lnTo>
                  <a:pt x="4" y="20"/>
                </a:lnTo>
                <a:lnTo>
                  <a:pt x="2" y="28"/>
                </a:lnTo>
                <a:lnTo>
                  <a:pt x="0" y="36"/>
                </a:lnTo>
                <a:lnTo>
                  <a:pt x="2" y="44"/>
                </a:lnTo>
                <a:lnTo>
                  <a:pt x="4" y="52"/>
                </a:lnTo>
                <a:lnTo>
                  <a:pt x="8" y="56"/>
                </a:lnTo>
                <a:lnTo>
                  <a:pt x="14" y="62"/>
                </a:lnTo>
                <a:lnTo>
                  <a:pt x="2" y="62"/>
                </a:lnTo>
                <a:lnTo>
                  <a:pt x="2" y="92"/>
                </a:lnTo>
                <a:lnTo>
                  <a:pt x="116" y="92"/>
                </a:lnTo>
                <a:lnTo>
                  <a:pt x="116" y="62"/>
                </a:lnTo>
                <a:lnTo>
                  <a:pt x="116" y="60"/>
                </a:lnTo>
                <a:lnTo>
                  <a:pt x="28" y="56"/>
                </a:lnTo>
                <a:lnTo>
                  <a:pt x="24" y="52"/>
                </a:lnTo>
                <a:lnTo>
                  <a:pt x="24" y="46"/>
                </a:lnTo>
                <a:lnTo>
                  <a:pt x="24" y="40"/>
                </a:lnTo>
                <a:lnTo>
                  <a:pt x="28" y="36"/>
                </a:lnTo>
                <a:lnTo>
                  <a:pt x="34" y="34"/>
                </a:lnTo>
                <a:lnTo>
                  <a:pt x="44" y="32"/>
                </a:lnTo>
                <a:lnTo>
                  <a:pt x="52" y="34"/>
                </a:lnTo>
                <a:lnTo>
                  <a:pt x="58" y="36"/>
                </a:lnTo>
                <a:lnTo>
                  <a:pt x="62" y="40"/>
                </a:lnTo>
                <a:lnTo>
                  <a:pt x="64" y="46"/>
                </a:lnTo>
                <a:lnTo>
                  <a:pt x="62" y="52"/>
                </a:lnTo>
                <a:lnTo>
                  <a:pt x="58" y="56"/>
                </a:lnTo>
                <a:lnTo>
                  <a:pt x="52" y="60"/>
                </a:lnTo>
                <a:lnTo>
                  <a:pt x="44" y="60"/>
                </a:lnTo>
                <a:lnTo>
                  <a:pt x="34" y="60"/>
                </a:lnTo>
                <a:lnTo>
                  <a:pt x="28" y="56"/>
                </a:lnTo>
                <a:lnTo>
                  <a:pt x="116" y="6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4" name="Freeform 42"/>
          <p:cNvSpPr>
            <a:spLocks/>
          </p:cNvSpPr>
          <p:nvPr/>
        </p:nvSpPr>
        <p:spPr bwMode="auto">
          <a:xfrm>
            <a:off x="827088" y="2216150"/>
            <a:ext cx="139700" cy="152400"/>
          </a:xfrm>
          <a:custGeom>
            <a:avLst/>
            <a:gdLst/>
            <a:ahLst/>
            <a:cxnLst>
              <a:cxn ang="0">
                <a:pos x="76" y="80"/>
              </a:cxn>
              <a:cxn ang="0">
                <a:pos x="82" y="74"/>
              </a:cxn>
              <a:cxn ang="0">
                <a:pos x="84" y="66"/>
              </a:cxn>
              <a:cxn ang="0">
                <a:pos x="86" y="58"/>
              </a:cxn>
              <a:cxn ang="0">
                <a:pos x="88" y="48"/>
              </a:cxn>
              <a:cxn ang="0">
                <a:pos x="86" y="38"/>
              </a:cxn>
              <a:cxn ang="0">
                <a:pos x="84" y="28"/>
              </a:cxn>
              <a:cxn ang="0">
                <a:pos x="80" y="20"/>
              </a:cxn>
              <a:cxn ang="0">
                <a:pos x="74" y="12"/>
              </a:cxn>
              <a:cxn ang="0">
                <a:pos x="68" y="8"/>
              </a:cxn>
              <a:cxn ang="0">
                <a:pos x="60" y="4"/>
              </a:cxn>
              <a:cxn ang="0">
                <a:pos x="52" y="2"/>
              </a:cxn>
              <a:cxn ang="0">
                <a:pos x="44" y="0"/>
              </a:cxn>
              <a:cxn ang="0">
                <a:pos x="36" y="0"/>
              </a:cxn>
              <a:cxn ang="0">
                <a:pos x="28" y="2"/>
              </a:cxn>
              <a:cxn ang="0">
                <a:pos x="20" y="6"/>
              </a:cxn>
              <a:cxn ang="0">
                <a:pos x="14" y="10"/>
              </a:cxn>
              <a:cxn ang="0">
                <a:pos x="8" y="18"/>
              </a:cxn>
              <a:cxn ang="0">
                <a:pos x="4" y="26"/>
              </a:cxn>
              <a:cxn ang="0">
                <a:pos x="2" y="36"/>
              </a:cxn>
              <a:cxn ang="0">
                <a:pos x="0" y="48"/>
              </a:cxn>
              <a:cxn ang="0">
                <a:pos x="2" y="58"/>
              </a:cxn>
              <a:cxn ang="0">
                <a:pos x="4" y="68"/>
              </a:cxn>
              <a:cxn ang="0">
                <a:pos x="8" y="76"/>
              </a:cxn>
              <a:cxn ang="0">
                <a:pos x="12" y="82"/>
              </a:cxn>
              <a:cxn ang="0">
                <a:pos x="20" y="88"/>
              </a:cxn>
              <a:cxn ang="0">
                <a:pos x="26" y="92"/>
              </a:cxn>
              <a:cxn ang="0">
                <a:pos x="34" y="94"/>
              </a:cxn>
              <a:cxn ang="0">
                <a:pos x="44" y="96"/>
              </a:cxn>
              <a:cxn ang="0">
                <a:pos x="54" y="94"/>
              </a:cxn>
              <a:cxn ang="0">
                <a:pos x="62" y="92"/>
              </a:cxn>
              <a:cxn ang="0">
                <a:pos x="70" y="88"/>
              </a:cxn>
              <a:cxn ang="0">
                <a:pos x="74" y="80"/>
              </a:cxn>
              <a:cxn ang="0">
                <a:pos x="76" y="80"/>
              </a:cxn>
              <a:cxn ang="0">
                <a:pos x="28" y="60"/>
              </a:cxn>
              <a:cxn ang="0">
                <a:pos x="24" y="54"/>
              </a:cxn>
              <a:cxn ang="0">
                <a:pos x="22" y="48"/>
              </a:cxn>
              <a:cxn ang="0">
                <a:pos x="24" y="42"/>
              </a:cxn>
              <a:cxn ang="0">
                <a:pos x="28" y="36"/>
              </a:cxn>
              <a:cxn ang="0">
                <a:pos x="34" y="34"/>
              </a:cxn>
              <a:cxn ang="0">
                <a:pos x="44" y="32"/>
              </a:cxn>
              <a:cxn ang="0">
                <a:pos x="54" y="34"/>
              </a:cxn>
              <a:cxn ang="0">
                <a:pos x="60" y="36"/>
              </a:cxn>
              <a:cxn ang="0">
                <a:pos x="64" y="42"/>
              </a:cxn>
              <a:cxn ang="0">
                <a:pos x="66" y="48"/>
              </a:cxn>
              <a:cxn ang="0">
                <a:pos x="64" y="54"/>
              </a:cxn>
              <a:cxn ang="0">
                <a:pos x="60" y="60"/>
              </a:cxn>
              <a:cxn ang="0">
                <a:pos x="54" y="62"/>
              </a:cxn>
              <a:cxn ang="0">
                <a:pos x="44" y="64"/>
              </a:cxn>
              <a:cxn ang="0">
                <a:pos x="34" y="62"/>
              </a:cxn>
              <a:cxn ang="0">
                <a:pos x="28" y="60"/>
              </a:cxn>
              <a:cxn ang="0">
                <a:pos x="76" y="80"/>
              </a:cxn>
            </a:cxnLst>
            <a:rect l="0" t="0" r="r" b="b"/>
            <a:pathLst>
              <a:path w="88" h="96">
                <a:moveTo>
                  <a:pt x="76" y="80"/>
                </a:moveTo>
                <a:lnTo>
                  <a:pt x="82" y="74"/>
                </a:lnTo>
                <a:lnTo>
                  <a:pt x="84" y="66"/>
                </a:lnTo>
                <a:lnTo>
                  <a:pt x="86" y="58"/>
                </a:lnTo>
                <a:lnTo>
                  <a:pt x="88" y="48"/>
                </a:lnTo>
                <a:lnTo>
                  <a:pt x="86" y="38"/>
                </a:lnTo>
                <a:lnTo>
                  <a:pt x="84" y="28"/>
                </a:lnTo>
                <a:lnTo>
                  <a:pt x="80" y="20"/>
                </a:lnTo>
                <a:lnTo>
                  <a:pt x="74" y="12"/>
                </a:lnTo>
                <a:lnTo>
                  <a:pt x="68" y="8"/>
                </a:lnTo>
                <a:lnTo>
                  <a:pt x="60" y="4"/>
                </a:lnTo>
                <a:lnTo>
                  <a:pt x="52" y="2"/>
                </a:lnTo>
                <a:lnTo>
                  <a:pt x="44" y="0"/>
                </a:lnTo>
                <a:lnTo>
                  <a:pt x="36" y="0"/>
                </a:lnTo>
                <a:lnTo>
                  <a:pt x="28" y="2"/>
                </a:lnTo>
                <a:lnTo>
                  <a:pt x="20" y="6"/>
                </a:lnTo>
                <a:lnTo>
                  <a:pt x="14" y="10"/>
                </a:lnTo>
                <a:lnTo>
                  <a:pt x="8" y="18"/>
                </a:lnTo>
                <a:lnTo>
                  <a:pt x="4" y="26"/>
                </a:lnTo>
                <a:lnTo>
                  <a:pt x="2" y="36"/>
                </a:ln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8" y="76"/>
                </a:lnTo>
                <a:lnTo>
                  <a:pt x="12" y="82"/>
                </a:lnTo>
                <a:lnTo>
                  <a:pt x="20" y="88"/>
                </a:lnTo>
                <a:lnTo>
                  <a:pt x="26" y="92"/>
                </a:lnTo>
                <a:lnTo>
                  <a:pt x="34" y="94"/>
                </a:lnTo>
                <a:lnTo>
                  <a:pt x="44" y="96"/>
                </a:lnTo>
                <a:lnTo>
                  <a:pt x="54" y="94"/>
                </a:lnTo>
                <a:lnTo>
                  <a:pt x="62" y="92"/>
                </a:lnTo>
                <a:lnTo>
                  <a:pt x="70" y="88"/>
                </a:lnTo>
                <a:lnTo>
                  <a:pt x="74" y="80"/>
                </a:lnTo>
                <a:lnTo>
                  <a:pt x="76" y="80"/>
                </a:lnTo>
                <a:lnTo>
                  <a:pt x="28" y="60"/>
                </a:lnTo>
                <a:lnTo>
                  <a:pt x="24" y="54"/>
                </a:lnTo>
                <a:lnTo>
                  <a:pt x="22" y="48"/>
                </a:lnTo>
                <a:lnTo>
                  <a:pt x="24" y="42"/>
                </a:lnTo>
                <a:lnTo>
                  <a:pt x="28" y="36"/>
                </a:lnTo>
                <a:lnTo>
                  <a:pt x="34" y="34"/>
                </a:lnTo>
                <a:lnTo>
                  <a:pt x="44" y="32"/>
                </a:lnTo>
                <a:lnTo>
                  <a:pt x="54" y="34"/>
                </a:lnTo>
                <a:lnTo>
                  <a:pt x="60" y="36"/>
                </a:lnTo>
                <a:lnTo>
                  <a:pt x="64" y="42"/>
                </a:lnTo>
                <a:lnTo>
                  <a:pt x="66" y="48"/>
                </a:lnTo>
                <a:lnTo>
                  <a:pt x="64" y="54"/>
                </a:lnTo>
                <a:lnTo>
                  <a:pt x="60" y="60"/>
                </a:lnTo>
                <a:lnTo>
                  <a:pt x="54" y="62"/>
                </a:lnTo>
                <a:lnTo>
                  <a:pt x="44" y="64"/>
                </a:lnTo>
                <a:lnTo>
                  <a:pt x="34" y="62"/>
                </a:lnTo>
                <a:lnTo>
                  <a:pt x="28" y="60"/>
                </a:lnTo>
                <a:lnTo>
                  <a:pt x="7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5" name="Freeform 43"/>
          <p:cNvSpPr>
            <a:spLocks/>
          </p:cNvSpPr>
          <p:nvPr/>
        </p:nvSpPr>
        <p:spPr bwMode="auto">
          <a:xfrm>
            <a:off x="779463" y="2101850"/>
            <a:ext cx="187325" cy="98425"/>
          </a:xfrm>
          <a:custGeom>
            <a:avLst/>
            <a:gdLst/>
            <a:ahLst/>
            <a:cxnLst>
              <a:cxn ang="0">
                <a:pos x="16" y="50"/>
              </a:cxn>
              <a:cxn ang="0">
                <a:pos x="32" y="50"/>
              </a:cxn>
              <a:cxn ang="0">
                <a:pos x="32" y="62"/>
              </a:cxn>
              <a:cxn ang="0">
                <a:pos x="56" y="62"/>
              </a:cxn>
              <a:cxn ang="0">
                <a:pos x="56" y="50"/>
              </a:cxn>
              <a:cxn ang="0">
                <a:pos x="84" y="50"/>
              </a:cxn>
              <a:cxn ang="0">
                <a:pos x="96" y="50"/>
              </a:cxn>
              <a:cxn ang="0">
                <a:pos x="104" y="48"/>
              </a:cxn>
              <a:cxn ang="0">
                <a:pos x="110" y="44"/>
              </a:cxn>
              <a:cxn ang="0">
                <a:pos x="114" y="40"/>
              </a:cxn>
              <a:cxn ang="0">
                <a:pos x="116" y="32"/>
              </a:cxn>
              <a:cxn ang="0">
                <a:pos x="118" y="22"/>
              </a:cxn>
              <a:cxn ang="0">
                <a:pos x="114" y="0"/>
              </a:cxn>
              <a:cxn ang="0">
                <a:pos x="92" y="2"/>
              </a:cxn>
              <a:cxn ang="0">
                <a:pos x="94" y="12"/>
              </a:cxn>
              <a:cxn ang="0">
                <a:pos x="94" y="16"/>
              </a:cxn>
              <a:cxn ang="0">
                <a:pos x="92" y="18"/>
              </a:cxn>
              <a:cxn ang="0">
                <a:pos x="84" y="18"/>
              </a:cxn>
              <a:cxn ang="0">
                <a:pos x="56" y="18"/>
              </a:cxn>
              <a:cxn ang="0">
                <a:pos x="56" y="2"/>
              </a:cxn>
              <a:cxn ang="0">
                <a:pos x="32" y="2"/>
              </a:cxn>
              <a:cxn ang="0">
                <a:pos x="32" y="18"/>
              </a:cxn>
              <a:cxn ang="0">
                <a:pos x="0" y="18"/>
              </a:cxn>
              <a:cxn ang="0">
                <a:pos x="14" y="50"/>
              </a:cxn>
              <a:cxn ang="0">
                <a:pos x="16" y="50"/>
              </a:cxn>
            </a:cxnLst>
            <a:rect l="0" t="0" r="r" b="b"/>
            <a:pathLst>
              <a:path w="118" h="62">
                <a:moveTo>
                  <a:pt x="16" y="50"/>
                </a:moveTo>
                <a:lnTo>
                  <a:pt x="32" y="50"/>
                </a:lnTo>
                <a:lnTo>
                  <a:pt x="32" y="62"/>
                </a:lnTo>
                <a:lnTo>
                  <a:pt x="56" y="62"/>
                </a:lnTo>
                <a:lnTo>
                  <a:pt x="56" y="50"/>
                </a:lnTo>
                <a:lnTo>
                  <a:pt x="84" y="50"/>
                </a:lnTo>
                <a:lnTo>
                  <a:pt x="96" y="50"/>
                </a:lnTo>
                <a:lnTo>
                  <a:pt x="104" y="48"/>
                </a:lnTo>
                <a:lnTo>
                  <a:pt x="110" y="44"/>
                </a:lnTo>
                <a:lnTo>
                  <a:pt x="114" y="40"/>
                </a:lnTo>
                <a:lnTo>
                  <a:pt x="116" y="32"/>
                </a:lnTo>
                <a:lnTo>
                  <a:pt x="118" y="22"/>
                </a:lnTo>
                <a:lnTo>
                  <a:pt x="114" y="0"/>
                </a:lnTo>
                <a:lnTo>
                  <a:pt x="92" y="2"/>
                </a:lnTo>
                <a:lnTo>
                  <a:pt x="94" y="12"/>
                </a:lnTo>
                <a:lnTo>
                  <a:pt x="94" y="16"/>
                </a:lnTo>
                <a:lnTo>
                  <a:pt x="92" y="18"/>
                </a:lnTo>
                <a:lnTo>
                  <a:pt x="84" y="18"/>
                </a:lnTo>
                <a:lnTo>
                  <a:pt x="56" y="18"/>
                </a:lnTo>
                <a:lnTo>
                  <a:pt x="56" y="2"/>
                </a:lnTo>
                <a:lnTo>
                  <a:pt x="32" y="2"/>
                </a:lnTo>
                <a:lnTo>
                  <a:pt x="32" y="18"/>
                </a:lnTo>
                <a:lnTo>
                  <a:pt x="0" y="18"/>
                </a:lnTo>
                <a:lnTo>
                  <a:pt x="14" y="50"/>
                </a:lnTo>
                <a:lnTo>
                  <a:pt x="16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6" name="Freeform 44"/>
          <p:cNvSpPr>
            <a:spLocks/>
          </p:cNvSpPr>
          <p:nvPr/>
        </p:nvSpPr>
        <p:spPr bwMode="auto">
          <a:xfrm>
            <a:off x="827088" y="1933575"/>
            <a:ext cx="139700" cy="152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34" y="2"/>
              </a:cxn>
              <a:cxn ang="0">
                <a:pos x="22" y="6"/>
              </a:cxn>
              <a:cxn ang="0">
                <a:pos x="12" y="12"/>
              </a:cxn>
              <a:cxn ang="0">
                <a:pos x="6" y="20"/>
              </a:cxn>
              <a:cxn ang="0">
                <a:pos x="2" y="34"/>
              </a:cxn>
              <a:cxn ang="0">
                <a:pos x="0" y="50"/>
              </a:cxn>
              <a:cxn ang="0">
                <a:pos x="2" y="60"/>
              </a:cxn>
              <a:cxn ang="0">
                <a:pos x="4" y="68"/>
              </a:cxn>
              <a:cxn ang="0">
                <a:pos x="8" y="76"/>
              </a:cxn>
              <a:cxn ang="0">
                <a:pos x="12" y="84"/>
              </a:cxn>
              <a:cxn ang="0">
                <a:pos x="18" y="88"/>
              </a:cxn>
              <a:cxn ang="0">
                <a:pos x="26" y="92"/>
              </a:cxn>
              <a:cxn ang="0">
                <a:pos x="34" y="96"/>
              </a:cxn>
              <a:cxn ang="0">
                <a:pos x="44" y="96"/>
              </a:cxn>
              <a:cxn ang="0">
                <a:pos x="56" y="94"/>
              </a:cxn>
              <a:cxn ang="0">
                <a:pos x="68" y="90"/>
              </a:cxn>
              <a:cxn ang="0">
                <a:pos x="76" y="82"/>
              </a:cxn>
              <a:cxn ang="0">
                <a:pos x="82" y="74"/>
              </a:cxn>
              <a:cxn ang="0">
                <a:pos x="86" y="62"/>
              </a:cxn>
              <a:cxn ang="0">
                <a:pos x="88" y="48"/>
              </a:cxn>
              <a:cxn ang="0">
                <a:pos x="86" y="32"/>
              </a:cxn>
              <a:cxn ang="0">
                <a:pos x="82" y="18"/>
              </a:cxn>
              <a:cxn ang="0">
                <a:pos x="74" y="10"/>
              </a:cxn>
              <a:cxn ang="0">
                <a:pos x="64" y="2"/>
              </a:cxn>
              <a:cxn ang="0">
                <a:pos x="60" y="32"/>
              </a:cxn>
              <a:cxn ang="0">
                <a:pos x="66" y="38"/>
              </a:cxn>
              <a:cxn ang="0">
                <a:pos x="68" y="48"/>
              </a:cxn>
              <a:cxn ang="0">
                <a:pos x="66" y="54"/>
              </a:cxn>
              <a:cxn ang="0">
                <a:pos x="62" y="60"/>
              </a:cxn>
              <a:cxn ang="0">
                <a:pos x="58" y="62"/>
              </a:cxn>
              <a:cxn ang="0">
                <a:pos x="52" y="64"/>
              </a:cxn>
              <a:cxn ang="0">
                <a:pos x="52" y="0"/>
              </a:cxn>
              <a:cxn ang="0">
                <a:pos x="50" y="0"/>
              </a:cxn>
              <a:cxn ang="0">
                <a:pos x="48" y="0"/>
              </a:cxn>
              <a:cxn ang="0">
                <a:pos x="36" y="64"/>
              </a:cxn>
              <a:cxn ang="0">
                <a:pos x="30" y="62"/>
              </a:cxn>
              <a:cxn ang="0">
                <a:pos x="26" y="60"/>
              </a:cxn>
              <a:cxn ang="0">
                <a:pos x="20" y="54"/>
              </a:cxn>
              <a:cxn ang="0">
                <a:pos x="20" y="48"/>
              </a:cxn>
              <a:cxn ang="0">
                <a:pos x="20" y="42"/>
              </a:cxn>
              <a:cxn ang="0">
                <a:pos x="24" y="38"/>
              </a:cxn>
              <a:cxn ang="0">
                <a:pos x="28" y="34"/>
              </a:cxn>
              <a:cxn ang="0">
                <a:pos x="36" y="32"/>
              </a:cxn>
              <a:cxn ang="0">
                <a:pos x="36" y="64"/>
              </a:cxn>
              <a:cxn ang="0">
                <a:pos x="48" y="0"/>
              </a:cxn>
            </a:cxnLst>
            <a:rect l="0" t="0" r="r" b="b"/>
            <a:pathLst>
              <a:path w="88" h="96">
                <a:moveTo>
                  <a:pt x="48" y="0"/>
                </a:moveTo>
                <a:lnTo>
                  <a:pt x="34" y="2"/>
                </a:lnTo>
                <a:lnTo>
                  <a:pt x="22" y="6"/>
                </a:lnTo>
                <a:lnTo>
                  <a:pt x="12" y="12"/>
                </a:lnTo>
                <a:lnTo>
                  <a:pt x="6" y="20"/>
                </a:lnTo>
                <a:lnTo>
                  <a:pt x="2" y="34"/>
                </a:lnTo>
                <a:lnTo>
                  <a:pt x="0" y="50"/>
                </a:lnTo>
                <a:lnTo>
                  <a:pt x="2" y="60"/>
                </a:lnTo>
                <a:lnTo>
                  <a:pt x="4" y="68"/>
                </a:lnTo>
                <a:lnTo>
                  <a:pt x="8" y="76"/>
                </a:lnTo>
                <a:lnTo>
                  <a:pt x="12" y="84"/>
                </a:lnTo>
                <a:lnTo>
                  <a:pt x="18" y="88"/>
                </a:lnTo>
                <a:lnTo>
                  <a:pt x="26" y="92"/>
                </a:lnTo>
                <a:lnTo>
                  <a:pt x="34" y="96"/>
                </a:lnTo>
                <a:lnTo>
                  <a:pt x="44" y="96"/>
                </a:lnTo>
                <a:lnTo>
                  <a:pt x="56" y="94"/>
                </a:lnTo>
                <a:lnTo>
                  <a:pt x="68" y="90"/>
                </a:lnTo>
                <a:lnTo>
                  <a:pt x="76" y="82"/>
                </a:lnTo>
                <a:lnTo>
                  <a:pt x="82" y="74"/>
                </a:lnTo>
                <a:lnTo>
                  <a:pt x="86" y="62"/>
                </a:lnTo>
                <a:lnTo>
                  <a:pt x="88" y="48"/>
                </a:lnTo>
                <a:lnTo>
                  <a:pt x="86" y="32"/>
                </a:lnTo>
                <a:lnTo>
                  <a:pt x="82" y="18"/>
                </a:lnTo>
                <a:lnTo>
                  <a:pt x="74" y="10"/>
                </a:lnTo>
                <a:lnTo>
                  <a:pt x="64" y="2"/>
                </a:lnTo>
                <a:lnTo>
                  <a:pt x="60" y="32"/>
                </a:lnTo>
                <a:lnTo>
                  <a:pt x="66" y="38"/>
                </a:lnTo>
                <a:lnTo>
                  <a:pt x="68" y="48"/>
                </a:lnTo>
                <a:lnTo>
                  <a:pt x="66" y="54"/>
                </a:lnTo>
                <a:lnTo>
                  <a:pt x="62" y="60"/>
                </a:lnTo>
                <a:lnTo>
                  <a:pt x="58" y="62"/>
                </a:lnTo>
                <a:lnTo>
                  <a:pt x="52" y="64"/>
                </a:lnTo>
                <a:lnTo>
                  <a:pt x="52" y="0"/>
                </a:lnTo>
                <a:lnTo>
                  <a:pt x="50" y="0"/>
                </a:lnTo>
                <a:lnTo>
                  <a:pt x="48" y="0"/>
                </a:lnTo>
                <a:lnTo>
                  <a:pt x="36" y="64"/>
                </a:lnTo>
                <a:lnTo>
                  <a:pt x="30" y="62"/>
                </a:lnTo>
                <a:lnTo>
                  <a:pt x="26" y="60"/>
                </a:lnTo>
                <a:lnTo>
                  <a:pt x="20" y="54"/>
                </a:lnTo>
                <a:lnTo>
                  <a:pt x="20" y="48"/>
                </a:lnTo>
                <a:lnTo>
                  <a:pt x="20" y="42"/>
                </a:lnTo>
                <a:lnTo>
                  <a:pt x="24" y="38"/>
                </a:lnTo>
                <a:lnTo>
                  <a:pt x="28" y="34"/>
                </a:lnTo>
                <a:lnTo>
                  <a:pt x="36" y="32"/>
                </a:lnTo>
                <a:lnTo>
                  <a:pt x="36" y="64"/>
                </a:lnTo>
                <a:lnTo>
                  <a:pt x="48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7" name="Freeform 45"/>
          <p:cNvSpPr>
            <a:spLocks/>
          </p:cNvSpPr>
          <p:nvPr/>
        </p:nvSpPr>
        <p:spPr bwMode="auto">
          <a:xfrm>
            <a:off x="827088" y="1771650"/>
            <a:ext cx="136525" cy="139700"/>
          </a:xfrm>
          <a:custGeom>
            <a:avLst/>
            <a:gdLst/>
            <a:ahLst/>
            <a:cxnLst>
              <a:cxn ang="0">
                <a:pos x="86" y="88"/>
              </a:cxn>
              <a:cxn ang="0">
                <a:pos x="86" y="56"/>
              </a:cxn>
              <a:cxn ang="0">
                <a:pos x="46" y="56"/>
              </a:cxn>
              <a:cxn ang="0">
                <a:pos x="36" y="54"/>
              </a:cxn>
              <a:cxn ang="0">
                <a:pos x="30" y="52"/>
              </a:cxn>
              <a:cxn ang="0">
                <a:pos x="26" y="48"/>
              </a:cxn>
              <a:cxn ang="0">
                <a:pos x="26" y="42"/>
              </a:cxn>
              <a:cxn ang="0">
                <a:pos x="26" y="38"/>
              </a:cxn>
              <a:cxn ang="0">
                <a:pos x="28" y="34"/>
              </a:cxn>
              <a:cxn ang="0">
                <a:pos x="32" y="32"/>
              </a:cxn>
              <a:cxn ang="0">
                <a:pos x="40" y="32"/>
              </a:cxn>
              <a:cxn ang="0">
                <a:pos x="86" y="32"/>
              </a:cxn>
              <a:cxn ang="0">
                <a:pos x="86" y="0"/>
              </a:cxn>
              <a:cxn ang="0">
                <a:pos x="32" y="0"/>
              </a:cxn>
              <a:cxn ang="0">
                <a:pos x="18" y="2"/>
              </a:cxn>
              <a:cxn ang="0">
                <a:pos x="12" y="4"/>
              </a:cxn>
              <a:cxn ang="0">
                <a:pos x="8" y="6"/>
              </a:cxn>
              <a:cxn ang="0">
                <a:pos x="4" y="12"/>
              </a:cxn>
              <a:cxn ang="0">
                <a:pos x="2" y="16"/>
              </a:cxn>
              <a:cxn ang="0">
                <a:pos x="0" y="28"/>
              </a:cxn>
              <a:cxn ang="0">
                <a:pos x="2" y="36"/>
              </a:cxn>
              <a:cxn ang="0">
                <a:pos x="4" y="44"/>
              </a:cxn>
              <a:cxn ang="0">
                <a:pos x="8" y="50"/>
              </a:cxn>
              <a:cxn ang="0">
                <a:pos x="16" y="58"/>
              </a:cxn>
              <a:cxn ang="0">
                <a:pos x="2" y="58"/>
              </a:cxn>
              <a:cxn ang="0">
                <a:pos x="2" y="88"/>
              </a:cxn>
              <a:cxn ang="0">
                <a:pos x="84" y="88"/>
              </a:cxn>
              <a:cxn ang="0">
                <a:pos x="86" y="88"/>
              </a:cxn>
            </a:cxnLst>
            <a:rect l="0" t="0" r="r" b="b"/>
            <a:pathLst>
              <a:path w="86" h="88">
                <a:moveTo>
                  <a:pt x="86" y="88"/>
                </a:moveTo>
                <a:lnTo>
                  <a:pt x="86" y="56"/>
                </a:lnTo>
                <a:lnTo>
                  <a:pt x="46" y="56"/>
                </a:lnTo>
                <a:lnTo>
                  <a:pt x="36" y="54"/>
                </a:lnTo>
                <a:lnTo>
                  <a:pt x="30" y="52"/>
                </a:lnTo>
                <a:lnTo>
                  <a:pt x="26" y="48"/>
                </a:lnTo>
                <a:lnTo>
                  <a:pt x="26" y="42"/>
                </a:lnTo>
                <a:lnTo>
                  <a:pt x="26" y="38"/>
                </a:lnTo>
                <a:lnTo>
                  <a:pt x="28" y="34"/>
                </a:lnTo>
                <a:lnTo>
                  <a:pt x="32" y="32"/>
                </a:lnTo>
                <a:lnTo>
                  <a:pt x="40" y="32"/>
                </a:lnTo>
                <a:lnTo>
                  <a:pt x="86" y="32"/>
                </a:lnTo>
                <a:lnTo>
                  <a:pt x="86" y="0"/>
                </a:lnTo>
                <a:lnTo>
                  <a:pt x="32" y="0"/>
                </a:lnTo>
                <a:lnTo>
                  <a:pt x="18" y="2"/>
                </a:lnTo>
                <a:lnTo>
                  <a:pt x="12" y="4"/>
                </a:lnTo>
                <a:lnTo>
                  <a:pt x="8" y="6"/>
                </a:lnTo>
                <a:lnTo>
                  <a:pt x="4" y="12"/>
                </a:lnTo>
                <a:lnTo>
                  <a:pt x="2" y="16"/>
                </a:lnTo>
                <a:lnTo>
                  <a:pt x="0" y="28"/>
                </a:lnTo>
                <a:lnTo>
                  <a:pt x="2" y="36"/>
                </a:lnTo>
                <a:lnTo>
                  <a:pt x="4" y="44"/>
                </a:lnTo>
                <a:lnTo>
                  <a:pt x="8" y="50"/>
                </a:lnTo>
                <a:lnTo>
                  <a:pt x="16" y="58"/>
                </a:lnTo>
                <a:lnTo>
                  <a:pt x="2" y="58"/>
                </a:lnTo>
                <a:lnTo>
                  <a:pt x="2" y="88"/>
                </a:lnTo>
                <a:lnTo>
                  <a:pt x="84" y="88"/>
                </a:lnTo>
                <a:lnTo>
                  <a:pt x="86" y="8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8" name="Freeform 46"/>
          <p:cNvSpPr>
            <a:spLocks/>
          </p:cNvSpPr>
          <p:nvPr/>
        </p:nvSpPr>
        <p:spPr bwMode="auto">
          <a:xfrm>
            <a:off x="779463" y="1651000"/>
            <a:ext cx="187325" cy="98425"/>
          </a:xfrm>
          <a:custGeom>
            <a:avLst/>
            <a:gdLst/>
            <a:ahLst/>
            <a:cxnLst>
              <a:cxn ang="0">
                <a:pos x="16" y="50"/>
              </a:cxn>
              <a:cxn ang="0">
                <a:pos x="32" y="50"/>
              </a:cxn>
              <a:cxn ang="0">
                <a:pos x="32" y="62"/>
              </a:cxn>
              <a:cxn ang="0">
                <a:pos x="56" y="62"/>
              </a:cxn>
              <a:cxn ang="0">
                <a:pos x="56" y="50"/>
              </a:cxn>
              <a:cxn ang="0">
                <a:pos x="84" y="50"/>
              </a:cxn>
              <a:cxn ang="0">
                <a:pos x="96" y="50"/>
              </a:cxn>
              <a:cxn ang="0">
                <a:pos x="104" y="48"/>
              </a:cxn>
              <a:cxn ang="0">
                <a:pos x="110" y="44"/>
              </a:cxn>
              <a:cxn ang="0">
                <a:pos x="114" y="40"/>
              </a:cxn>
              <a:cxn ang="0">
                <a:pos x="116" y="32"/>
              </a:cxn>
              <a:cxn ang="0">
                <a:pos x="118" y="22"/>
              </a:cxn>
              <a:cxn ang="0">
                <a:pos x="114" y="0"/>
              </a:cxn>
              <a:cxn ang="0">
                <a:pos x="92" y="2"/>
              </a:cxn>
              <a:cxn ang="0">
                <a:pos x="94" y="12"/>
              </a:cxn>
              <a:cxn ang="0">
                <a:pos x="94" y="14"/>
              </a:cxn>
              <a:cxn ang="0">
                <a:pos x="92" y="18"/>
              </a:cxn>
              <a:cxn ang="0">
                <a:pos x="84" y="18"/>
              </a:cxn>
              <a:cxn ang="0">
                <a:pos x="56" y="18"/>
              </a:cxn>
              <a:cxn ang="0">
                <a:pos x="56" y="0"/>
              </a:cxn>
              <a:cxn ang="0">
                <a:pos x="32" y="0"/>
              </a:cxn>
              <a:cxn ang="0">
                <a:pos x="32" y="18"/>
              </a:cxn>
              <a:cxn ang="0">
                <a:pos x="0" y="18"/>
              </a:cxn>
              <a:cxn ang="0">
                <a:pos x="14" y="50"/>
              </a:cxn>
              <a:cxn ang="0">
                <a:pos x="16" y="50"/>
              </a:cxn>
            </a:cxnLst>
            <a:rect l="0" t="0" r="r" b="b"/>
            <a:pathLst>
              <a:path w="118" h="62">
                <a:moveTo>
                  <a:pt x="16" y="50"/>
                </a:moveTo>
                <a:lnTo>
                  <a:pt x="32" y="50"/>
                </a:lnTo>
                <a:lnTo>
                  <a:pt x="32" y="62"/>
                </a:lnTo>
                <a:lnTo>
                  <a:pt x="56" y="62"/>
                </a:lnTo>
                <a:lnTo>
                  <a:pt x="56" y="50"/>
                </a:lnTo>
                <a:lnTo>
                  <a:pt x="84" y="50"/>
                </a:lnTo>
                <a:lnTo>
                  <a:pt x="96" y="50"/>
                </a:lnTo>
                <a:lnTo>
                  <a:pt x="104" y="48"/>
                </a:lnTo>
                <a:lnTo>
                  <a:pt x="110" y="44"/>
                </a:lnTo>
                <a:lnTo>
                  <a:pt x="114" y="40"/>
                </a:lnTo>
                <a:lnTo>
                  <a:pt x="116" y="32"/>
                </a:lnTo>
                <a:lnTo>
                  <a:pt x="118" y="22"/>
                </a:lnTo>
                <a:lnTo>
                  <a:pt x="114" y="0"/>
                </a:lnTo>
                <a:lnTo>
                  <a:pt x="92" y="2"/>
                </a:lnTo>
                <a:lnTo>
                  <a:pt x="94" y="12"/>
                </a:lnTo>
                <a:lnTo>
                  <a:pt x="94" y="14"/>
                </a:lnTo>
                <a:lnTo>
                  <a:pt x="92" y="18"/>
                </a:lnTo>
                <a:lnTo>
                  <a:pt x="84" y="18"/>
                </a:lnTo>
                <a:lnTo>
                  <a:pt x="56" y="18"/>
                </a:lnTo>
                <a:lnTo>
                  <a:pt x="56" y="0"/>
                </a:lnTo>
                <a:lnTo>
                  <a:pt x="32" y="0"/>
                </a:lnTo>
                <a:lnTo>
                  <a:pt x="32" y="18"/>
                </a:lnTo>
                <a:lnTo>
                  <a:pt x="0" y="18"/>
                </a:lnTo>
                <a:lnTo>
                  <a:pt x="14" y="50"/>
                </a:lnTo>
                <a:lnTo>
                  <a:pt x="16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59" name="Freeform 47"/>
          <p:cNvSpPr>
            <a:spLocks/>
          </p:cNvSpPr>
          <p:nvPr/>
        </p:nvSpPr>
        <p:spPr bwMode="auto">
          <a:xfrm>
            <a:off x="779463" y="1574800"/>
            <a:ext cx="184150" cy="50800"/>
          </a:xfrm>
          <a:custGeom>
            <a:avLst/>
            <a:gdLst/>
            <a:ahLst/>
            <a:cxnLst>
              <a:cxn ang="0">
                <a:pos x="22" y="32"/>
              </a:cxn>
              <a:cxn ang="0">
                <a:pos x="22" y="0"/>
              </a:cxn>
              <a:cxn ang="0">
                <a:pos x="0" y="0"/>
              </a:cxn>
              <a:cxn ang="0">
                <a:pos x="0" y="32"/>
              </a:cxn>
              <a:cxn ang="0">
                <a:pos x="20" y="32"/>
              </a:cxn>
              <a:cxn ang="0">
                <a:pos x="22" y="32"/>
              </a:cxn>
              <a:cxn ang="0">
                <a:pos x="116" y="32"/>
              </a:cxn>
              <a:cxn ang="0">
                <a:pos x="116" y="0"/>
              </a:cxn>
              <a:cxn ang="0">
                <a:pos x="32" y="0"/>
              </a:cxn>
              <a:cxn ang="0">
                <a:pos x="32" y="32"/>
              </a:cxn>
              <a:cxn ang="0">
                <a:pos x="116" y="32"/>
              </a:cxn>
              <a:cxn ang="0">
                <a:pos x="22" y="32"/>
              </a:cxn>
            </a:cxnLst>
            <a:rect l="0" t="0" r="r" b="b"/>
            <a:pathLst>
              <a:path w="116" h="32">
                <a:moveTo>
                  <a:pt x="22" y="32"/>
                </a:moveTo>
                <a:lnTo>
                  <a:pt x="22" y="0"/>
                </a:lnTo>
                <a:lnTo>
                  <a:pt x="0" y="0"/>
                </a:lnTo>
                <a:lnTo>
                  <a:pt x="0" y="32"/>
                </a:lnTo>
                <a:lnTo>
                  <a:pt x="20" y="32"/>
                </a:lnTo>
                <a:lnTo>
                  <a:pt x="22" y="32"/>
                </a:lnTo>
                <a:lnTo>
                  <a:pt x="116" y="32"/>
                </a:lnTo>
                <a:lnTo>
                  <a:pt x="116" y="0"/>
                </a:lnTo>
                <a:lnTo>
                  <a:pt x="32" y="0"/>
                </a:lnTo>
                <a:lnTo>
                  <a:pt x="32" y="32"/>
                </a:lnTo>
                <a:lnTo>
                  <a:pt x="116" y="32"/>
                </a:lnTo>
                <a:lnTo>
                  <a:pt x="22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60" name="Freeform 48"/>
          <p:cNvSpPr>
            <a:spLocks/>
          </p:cNvSpPr>
          <p:nvPr/>
        </p:nvSpPr>
        <p:spPr bwMode="auto">
          <a:xfrm>
            <a:off x="827088" y="1397000"/>
            <a:ext cx="139700" cy="152400"/>
          </a:xfrm>
          <a:custGeom>
            <a:avLst/>
            <a:gdLst/>
            <a:ahLst/>
            <a:cxnLst>
              <a:cxn ang="0">
                <a:pos x="22" y="58"/>
              </a:cxn>
              <a:cxn ang="0">
                <a:pos x="20" y="54"/>
              </a:cxn>
              <a:cxn ang="0">
                <a:pos x="20" y="46"/>
              </a:cxn>
              <a:cxn ang="0">
                <a:pos x="20" y="42"/>
              </a:cxn>
              <a:cxn ang="0">
                <a:pos x="22" y="38"/>
              </a:cxn>
              <a:cxn ang="0">
                <a:pos x="24" y="36"/>
              </a:cxn>
              <a:cxn ang="0">
                <a:pos x="30" y="36"/>
              </a:cxn>
              <a:cxn ang="0">
                <a:pos x="34" y="46"/>
              </a:cxn>
              <a:cxn ang="0">
                <a:pos x="38" y="70"/>
              </a:cxn>
              <a:cxn ang="0">
                <a:pos x="42" y="82"/>
              </a:cxn>
              <a:cxn ang="0">
                <a:pos x="48" y="90"/>
              </a:cxn>
              <a:cxn ang="0">
                <a:pos x="54" y="94"/>
              </a:cxn>
              <a:cxn ang="0">
                <a:pos x="64" y="96"/>
              </a:cxn>
              <a:cxn ang="0">
                <a:pos x="72" y="94"/>
              </a:cxn>
              <a:cxn ang="0">
                <a:pos x="80" y="88"/>
              </a:cxn>
              <a:cxn ang="0">
                <a:pos x="86" y="78"/>
              </a:cxn>
              <a:cxn ang="0">
                <a:pos x="88" y="66"/>
              </a:cxn>
              <a:cxn ang="0">
                <a:pos x="86" y="56"/>
              </a:cxn>
              <a:cxn ang="0">
                <a:pos x="84" y="46"/>
              </a:cxn>
              <a:cxn ang="0">
                <a:pos x="80" y="40"/>
              </a:cxn>
              <a:cxn ang="0">
                <a:pos x="74" y="34"/>
              </a:cxn>
              <a:cxn ang="0">
                <a:pos x="80" y="32"/>
              </a:cxn>
              <a:cxn ang="0">
                <a:pos x="86" y="30"/>
              </a:cxn>
              <a:cxn ang="0">
                <a:pos x="86" y="0"/>
              </a:cxn>
              <a:cxn ang="0">
                <a:pos x="76" y="4"/>
              </a:cxn>
              <a:cxn ang="0">
                <a:pos x="68" y="4"/>
              </a:cxn>
              <a:cxn ang="0">
                <a:pos x="30" y="4"/>
              </a:cxn>
              <a:cxn ang="0">
                <a:pos x="18" y="6"/>
              </a:cxn>
              <a:cxn ang="0">
                <a:pos x="12" y="10"/>
              </a:cxn>
              <a:cxn ang="0">
                <a:pos x="8" y="14"/>
              </a:cxn>
              <a:cxn ang="0">
                <a:pos x="4" y="20"/>
              </a:cxn>
              <a:cxn ang="0">
                <a:pos x="2" y="28"/>
              </a:cxn>
              <a:cxn ang="0">
                <a:pos x="0" y="50"/>
              </a:cxn>
              <a:cxn ang="0">
                <a:pos x="2" y="68"/>
              </a:cxn>
              <a:cxn ang="0">
                <a:pos x="6" y="80"/>
              </a:cxn>
              <a:cxn ang="0">
                <a:pos x="10" y="84"/>
              </a:cxn>
              <a:cxn ang="0">
                <a:pos x="14" y="88"/>
              </a:cxn>
              <a:cxn ang="0">
                <a:pos x="18" y="92"/>
              </a:cxn>
              <a:cxn ang="0">
                <a:pos x="26" y="94"/>
              </a:cxn>
              <a:cxn ang="0">
                <a:pos x="30" y="64"/>
              </a:cxn>
              <a:cxn ang="0">
                <a:pos x="24" y="62"/>
              </a:cxn>
              <a:cxn ang="0">
                <a:pos x="24" y="58"/>
              </a:cxn>
              <a:cxn ang="0">
                <a:pos x="22" y="58"/>
              </a:cxn>
              <a:cxn ang="0">
                <a:pos x="50" y="36"/>
              </a:cxn>
              <a:cxn ang="0">
                <a:pos x="60" y="38"/>
              </a:cxn>
              <a:cxn ang="0">
                <a:pos x="64" y="40"/>
              </a:cxn>
              <a:cxn ang="0">
                <a:pos x="66" y="44"/>
              </a:cxn>
              <a:cxn ang="0">
                <a:pos x="68" y="48"/>
              </a:cxn>
              <a:cxn ang="0">
                <a:pos x="70" y="54"/>
              </a:cxn>
              <a:cxn ang="0">
                <a:pos x="68" y="58"/>
              </a:cxn>
              <a:cxn ang="0">
                <a:pos x="66" y="62"/>
              </a:cxn>
              <a:cxn ang="0">
                <a:pos x="64" y="64"/>
              </a:cxn>
              <a:cxn ang="0">
                <a:pos x="60" y="64"/>
              </a:cxn>
              <a:cxn ang="0">
                <a:pos x="58" y="64"/>
              </a:cxn>
              <a:cxn ang="0">
                <a:pos x="54" y="62"/>
              </a:cxn>
              <a:cxn ang="0">
                <a:pos x="52" y="58"/>
              </a:cxn>
              <a:cxn ang="0">
                <a:pos x="50" y="50"/>
              </a:cxn>
              <a:cxn ang="0">
                <a:pos x="46" y="36"/>
              </a:cxn>
              <a:cxn ang="0">
                <a:pos x="50" y="36"/>
              </a:cxn>
              <a:cxn ang="0">
                <a:pos x="22" y="58"/>
              </a:cxn>
            </a:cxnLst>
            <a:rect l="0" t="0" r="r" b="b"/>
            <a:pathLst>
              <a:path w="88" h="96">
                <a:moveTo>
                  <a:pt x="22" y="58"/>
                </a:moveTo>
                <a:lnTo>
                  <a:pt x="20" y="54"/>
                </a:lnTo>
                <a:lnTo>
                  <a:pt x="20" y="46"/>
                </a:lnTo>
                <a:lnTo>
                  <a:pt x="20" y="42"/>
                </a:lnTo>
                <a:lnTo>
                  <a:pt x="22" y="38"/>
                </a:lnTo>
                <a:lnTo>
                  <a:pt x="24" y="36"/>
                </a:lnTo>
                <a:lnTo>
                  <a:pt x="30" y="36"/>
                </a:lnTo>
                <a:lnTo>
                  <a:pt x="34" y="46"/>
                </a:lnTo>
                <a:lnTo>
                  <a:pt x="38" y="70"/>
                </a:lnTo>
                <a:lnTo>
                  <a:pt x="42" y="82"/>
                </a:lnTo>
                <a:lnTo>
                  <a:pt x="48" y="90"/>
                </a:lnTo>
                <a:lnTo>
                  <a:pt x="54" y="94"/>
                </a:lnTo>
                <a:lnTo>
                  <a:pt x="64" y="96"/>
                </a:lnTo>
                <a:lnTo>
                  <a:pt x="72" y="94"/>
                </a:lnTo>
                <a:lnTo>
                  <a:pt x="80" y="88"/>
                </a:lnTo>
                <a:lnTo>
                  <a:pt x="86" y="78"/>
                </a:lnTo>
                <a:lnTo>
                  <a:pt x="88" y="66"/>
                </a:lnTo>
                <a:lnTo>
                  <a:pt x="86" y="56"/>
                </a:lnTo>
                <a:lnTo>
                  <a:pt x="84" y="46"/>
                </a:lnTo>
                <a:lnTo>
                  <a:pt x="80" y="40"/>
                </a:lnTo>
                <a:lnTo>
                  <a:pt x="74" y="34"/>
                </a:lnTo>
                <a:lnTo>
                  <a:pt x="80" y="32"/>
                </a:lnTo>
                <a:lnTo>
                  <a:pt x="86" y="30"/>
                </a:lnTo>
                <a:lnTo>
                  <a:pt x="86" y="0"/>
                </a:lnTo>
                <a:lnTo>
                  <a:pt x="76" y="4"/>
                </a:lnTo>
                <a:lnTo>
                  <a:pt x="68" y="4"/>
                </a:lnTo>
                <a:lnTo>
                  <a:pt x="30" y="4"/>
                </a:lnTo>
                <a:lnTo>
                  <a:pt x="18" y="6"/>
                </a:lnTo>
                <a:lnTo>
                  <a:pt x="12" y="10"/>
                </a:lnTo>
                <a:lnTo>
                  <a:pt x="8" y="14"/>
                </a:lnTo>
                <a:lnTo>
                  <a:pt x="4" y="20"/>
                </a:lnTo>
                <a:lnTo>
                  <a:pt x="2" y="28"/>
                </a:lnTo>
                <a:lnTo>
                  <a:pt x="0" y="50"/>
                </a:lnTo>
                <a:lnTo>
                  <a:pt x="2" y="68"/>
                </a:lnTo>
                <a:lnTo>
                  <a:pt x="6" y="80"/>
                </a:lnTo>
                <a:lnTo>
                  <a:pt x="10" y="84"/>
                </a:lnTo>
                <a:lnTo>
                  <a:pt x="14" y="88"/>
                </a:lnTo>
                <a:lnTo>
                  <a:pt x="18" y="92"/>
                </a:lnTo>
                <a:lnTo>
                  <a:pt x="26" y="94"/>
                </a:lnTo>
                <a:lnTo>
                  <a:pt x="30" y="64"/>
                </a:lnTo>
                <a:lnTo>
                  <a:pt x="24" y="62"/>
                </a:lnTo>
                <a:lnTo>
                  <a:pt x="24" y="58"/>
                </a:lnTo>
                <a:lnTo>
                  <a:pt x="22" y="58"/>
                </a:lnTo>
                <a:lnTo>
                  <a:pt x="50" y="36"/>
                </a:lnTo>
                <a:lnTo>
                  <a:pt x="60" y="38"/>
                </a:lnTo>
                <a:lnTo>
                  <a:pt x="64" y="40"/>
                </a:lnTo>
                <a:lnTo>
                  <a:pt x="66" y="44"/>
                </a:lnTo>
                <a:lnTo>
                  <a:pt x="68" y="48"/>
                </a:lnTo>
                <a:lnTo>
                  <a:pt x="70" y="54"/>
                </a:lnTo>
                <a:lnTo>
                  <a:pt x="68" y="58"/>
                </a:lnTo>
                <a:lnTo>
                  <a:pt x="66" y="62"/>
                </a:lnTo>
                <a:lnTo>
                  <a:pt x="64" y="64"/>
                </a:lnTo>
                <a:lnTo>
                  <a:pt x="60" y="64"/>
                </a:lnTo>
                <a:lnTo>
                  <a:pt x="58" y="64"/>
                </a:lnTo>
                <a:lnTo>
                  <a:pt x="54" y="62"/>
                </a:lnTo>
                <a:lnTo>
                  <a:pt x="52" y="58"/>
                </a:lnTo>
                <a:lnTo>
                  <a:pt x="50" y="50"/>
                </a:lnTo>
                <a:lnTo>
                  <a:pt x="46" y="36"/>
                </a:lnTo>
                <a:lnTo>
                  <a:pt x="50" y="36"/>
                </a:lnTo>
                <a:lnTo>
                  <a:pt x="22" y="5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61" name="Freeform 49"/>
          <p:cNvSpPr>
            <a:spLocks/>
          </p:cNvSpPr>
          <p:nvPr/>
        </p:nvSpPr>
        <p:spPr bwMode="auto">
          <a:xfrm>
            <a:off x="779463" y="1320800"/>
            <a:ext cx="184150" cy="50800"/>
          </a:xfrm>
          <a:custGeom>
            <a:avLst/>
            <a:gdLst/>
            <a:ahLst/>
            <a:cxnLst>
              <a:cxn ang="0">
                <a:pos x="116" y="32"/>
              </a:cxn>
              <a:cxn ang="0">
                <a:pos x="116" y="0"/>
              </a:cxn>
              <a:cxn ang="0">
                <a:pos x="0" y="0"/>
              </a:cxn>
              <a:cxn ang="0">
                <a:pos x="0" y="32"/>
              </a:cxn>
              <a:cxn ang="0">
                <a:pos x="114" y="32"/>
              </a:cxn>
              <a:cxn ang="0">
                <a:pos x="116" y="32"/>
              </a:cxn>
            </a:cxnLst>
            <a:rect l="0" t="0" r="r" b="b"/>
            <a:pathLst>
              <a:path w="116" h="32">
                <a:moveTo>
                  <a:pt x="116" y="32"/>
                </a:moveTo>
                <a:lnTo>
                  <a:pt x="116" y="0"/>
                </a:lnTo>
                <a:lnTo>
                  <a:pt x="0" y="0"/>
                </a:lnTo>
                <a:lnTo>
                  <a:pt x="0" y="32"/>
                </a:lnTo>
                <a:lnTo>
                  <a:pt x="114" y="32"/>
                </a:lnTo>
                <a:lnTo>
                  <a:pt x="116" y="3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62" name="Freeform 50"/>
          <p:cNvSpPr>
            <a:spLocks/>
          </p:cNvSpPr>
          <p:nvPr/>
        </p:nvSpPr>
        <p:spPr bwMode="auto">
          <a:xfrm>
            <a:off x="776288" y="1130300"/>
            <a:ext cx="238125" cy="76200"/>
          </a:xfrm>
          <a:custGeom>
            <a:avLst/>
            <a:gdLst/>
            <a:ahLst/>
            <a:cxnLst>
              <a:cxn ang="0">
                <a:pos x="38" y="42"/>
              </a:cxn>
              <a:cxn ang="0">
                <a:pos x="56" y="46"/>
              </a:cxn>
              <a:cxn ang="0">
                <a:pos x="76" y="48"/>
              </a:cxn>
              <a:cxn ang="0">
                <a:pos x="94" y="46"/>
              </a:cxn>
              <a:cxn ang="0">
                <a:pos x="112" y="42"/>
              </a:cxn>
              <a:cxn ang="0">
                <a:pos x="130" y="34"/>
              </a:cxn>
              <a:cxn ang="0">
                <a:pos x="150" y="20"/>
              </a:cxn>
              <a:cxn ang="0">
                <a:pos x="150" y="0"/>
              </a:cxn>
              <a:cxn ang="0">
                <a:pos x="132" y="8"/>
              </a:cxn>
              <a:cxn ang="0">
                <a:pos x="114" y="14"/>
              </a:cxn>
              <a:cxn ang="0">
                <a:pos x="96" y="18"/>
              </a:cxn>
              <a:cxn ang="0">
                <a:pos x="78" y="20"/>
              </a:cxn>
              <a:cxn ang="0">
                <a:pos x="60" y="18"/>
              </a:cxn>
              <a:cxn ang="0">
                <a:pos x="42" y="16"/>
              </a:cxn>
              <a:cxn ang="0">
                <a:pos x="22" y="10"/>
              </a:cxn>
              <a:cxn ang="0">
                <a:pos x="0" y="0"/>
              </a:cxn>
              <a:cxn ang="0">
                <a:pos x="0" y="20"/>
              </a:cxn>
              <a:cxn ang="0">
                <a:pos x="20" y="32"/>
              </a:cxn>
              <a:cxn ang="0">
                <a:pos x="36" y="42"/>
              </a:cxn>
              <a:cxn ang="0">
                <a:pos x="38" y="42"/>
              </a:cxn>
            </a:cxnLst>
            <a:rect l="0" t="0" r="r" b="b"/>
            <a:pathLst>
              <a:path w="150" h="48">
                <a:moveTo>
                  <a:pt x="38" y="42"/>
                </a:moveTo>
                <a:lnTo>
                  <a:pt x="56" y="46"/>
                </a:lnTo>
                <a:lnTo>
                  <a:pt x="76" y="48"/>
                </a:lnTo>
                <a:lnTo>
                  <a:pt x="94" y="46"/>
                </a:lnTo>
                <a:lnTo>
                  <a:pt x="112" y="42"/>
                </a:lnTo>
                <a:lnTo>
                  <a:pt x="130" y="34"/>
                </a:lnTo>
                <a:lnTo>
                  <a:pt x="150" y="20"/>
                </a:lnTo>
                <a:lnTo>
                  <a:pt x="150" y="0"/>
                </a:lnTo>
                <a:lnTo>
                  <a:pt x="132" y="8"/>
                </a:lnTo>
                <a:lnTo>
                  <a:pt x="114" y="14"/>
                </a:lnTo>
                <a:lnTo>
                  <a:pt x="96" y="18"/>
                </a:lnTo>
                <a:lnTo>
                  <a:pt x="78" y="20"/>
                </a:lnTo>
                <a:lnTo>
                  <a:pt x="60" y="18"/>
                </a:lnTo>
                <a:lnTo>
                  <a:pt x="42" y="16"/>
                </a:lnTo>
                <a:lnTo>
                  <a:pt x="22" y="10"/>
                </a:lnTo>
                <a:lnTo>
                  <a:pt x="0" y="0"/>
                </a:lnTo>
                <a:lnTo>
                  <a:pt x="0" y="20"/>
                </a:lnTo>
                <a:lnTo>
                  <a:pt x="20" y="32"/>
                </a:lnTo>
                <a:lnTo>
                  <a:pt x="36" y="42"/>
                </a:lnTo>
                <a:lnTo>
                  <a:pt x="38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63" name="Freeform 51"/>
          <p:cNvSpPr>
            <a:spLocks/>
          </p:cNvSpPr>
          <p:nvPr/>
        </p:nvSpPr>
        <p:spPr bwMode="auto">
          <a:xfrm>
            <a:off x="827088" y="882650"/>
            <a:ext cx="136525" cy="222250"/>
          </a:xfrm>
          <a:custGeom>
            <a:avLst/>
            <a:gdLst/>
            <a:ahLst/>
            <a:cxnLst>
              <a:cxn ang="0">
                <a:pos x="86" y="140"/>
              </a:cxn>
              <a:cxn ang="0">
                <a:pos x="86" y="108"/>
              </a:cxn>
              <a:cxn ang="0">
                <a:pos x="42" y="108"/>
              </a:cxn>
              <a:cxn ang="0">
                <a:pos x="34" y="108"/>
              </a:cxn>
              <a:cxn ang="0">
                <a:pos x="30" y="104"/>
              </a:cxn>
              <a:cxn ang="0">
                <a:pos x="26" y="100"/>
              </a:cxn>
              <a:cxn ang="0">
                <a:pos x="26" y="96"/>
              </a:cxn>
              <a:cxn ang="0">
                <a:pos x="26" y="90"/>
              </a:cxn>
              <a:cxn ang="0">
                <a:pos x="32" y="86"/>
              </a:cxn>
              <a:cxn ang="0">
                <a:pos x="40" y="86"/>
              </a:cxn>
              <a:cxn ang="0">
                <a:pos x="86" y="86"/>
              </a:cxn>
              <a:cxn ang="0">
                <a:pos x="86" y="54"/>
              </a:cxn>
              <a:cxn ang="0">
                <a:pos x="42" y="54"/>
              </a:cxn>
              <a:cxn ang="0">
                <a:pos x="34" y="54"/>
              </a:cxn>
              <a:cxn ang="0">
                <a:pos x="30" y="50"/>
              </a:cxn>
              <a:cxn ang="0">
                <a:pos x="26" y="46"/>
              </a:cxn>
              <a:cxn ang="0">
                <a:pos x="26" y="42"/>
              </a:cxn>
              <a:cxn ang="0">
                <a:pos x="26" y="38"/>
              </a:cxn>
              <a:cxn ang="0">
                <a:pos x="30" y="34"/>
              </a:cxn>
              <a:cxn ang="0">
                <a:pos x="32" y="32"/>
              </a:cxn>
              <a:cxn ang="0">
                <a:pos x="38" y="32"/>
              </a:cxn>
              <a:cxn ang="0">
                <a:pos x="86" y="32"/>
              </a:cxn>
              <a:cxn ang="0">
                <a:pos x="86" y="0"/>
              </a:cxn>
              <a:cxn ang="0">
                <a:pos x="34" y="0"/>
              </a:cxn>
              <a:cxn ang="0">
                <a:pos x="18" y="2"/>
              </a:cxn>
              <a:cxn ang="0">
                <a:pos x="12" y="4"/>
              </a:cxn>
              <a:cxn ang="0">
                <a:pos x="8" y="8"/>
              </a:cxn>
              <a:cxn ang="0">
                <a:pos x="4" y="12"/>
              </a:cxn>
              <a:cxn ang="0">
                <a:pos x="2" y="16"/>
              </a:cxn>
              <a:cxn ang="0">
                <a:pos x="0" y="28"/>
              </a:cxn>
              <a:cxn ang="0">
                <a:pos x="2" y="36"/>
              </a:cxn>
              <a:cxn ang="0">
                <a:pos x="4" y="44"/>
              </a:cxn>
              <a:cxn ang="0">
                <a:pos x="8" y="50"/>
              </a:cxn>
              <a:cxn ang="0">
                <a:pos x="14" y="56"/>
              </a:cxn>
              <a:cxn ang="0">
                <a:pos x="8" y="60"/>
              </a:cxn>
              <a:cxn ang="0">
                <a:pos x="4" y="66"/>
              </a:cxn>
              <a:cxn ang="0">
                <a:pos x="2" y="74"/>
              </a:cxn>
              <a:cxn ang="0">
                <a:pos x="0" y="82"/>
              </a:cxn>
              <a:cxn ang="0">
                <a:pos x="2" y="90"/>
              </a:cxn>
              <a:cxn ang="0">
                <a:pos x="4" y="98"/>
              </a:cxn>
              <a:cxn ang="0">
                <a:pos x="8" y="104"/>
              </a:cxn>
              <a:cxn ang="0">
                <a:pos x="14" y="110"/>
              </a:cxn>
              <a:cxn ang="0">
                <a:pos x="2" y="110"/>
              </a:cxn>
              <a:cxn ang="0">
                <a:pos x="2" y="140"/>
              </a:cxn>
              <a:cxn ang="0">
                <a:pos x="84" y="140"/>
              </a:cxn>
              <a:cxn ang="0">
                <a:pos x="86" y="140"/>
              </a:cxn>
            </a:cxnLst>
            <a:rect l="0" t="0" r="r" b="b"/>
            <a:pathLst>
              <a:path w="86" h="140">
                <a:moveTo>
                  <a:pt x="86" y="140"/>
                </a:moveTo>
                <a:lnTo>
                  <a:pt x="86" y="108"/>
                </a:lnTo>
                <a:lnTo>
                  <a:pt x="42" y="108"/>
                </a:lnTo>
                <a:lnTo>
                  <a:pt x="34" y="108"/>
                </a:lnTo>
                <a:lnTo>
                  <a:pt x="30" y="104"/>
                </a:lnTo>
                <a:lnTo>
                  <a:pt x="26" y="100"/>
                </a:lnTo>
                <a:lnTo>
                  <a:pt x="26" y="96"/>
                </a:lnTo>
                <a:lnTo>
                  <a:pt x="26" y="90"/>
                </a:lnTo>
                <a:lnTo>
                  <a:pt x="32" y="86"/>
                </a:lnTo>
                <a:lnTo>
                  <a:pt x="40" y="86"/>
                </a:lnTo>
                <a:lnTo>
                  <a:pt x="86" y="86"/>
                </a:lnTo>
                <a:lnTo>
                  <a:pt x="86" y="54"/>
                </a:lnTo>
                <a:lnTo>
                  <a:pt x="42" y="54"/>
                </a:lnTo>
                <a:lnTo>
                  <a:pt x="34" y="54"/>
                </a:lnTo>
                <a:lnTo>
                  <a:pt x="30" y="50"/>
                </a:lnTo>
                <a:lnTo>
                  <a:pt x="26" y="46"/>
                </a:lnTo>
                <a:lnTo>
                  <a:pt x="26" y="42"/>
                </a:lnTo>
                <a:lnTo>
                  <a:pt x="26" y="38"/>
                </a:lnTo>
                <a:lnTo>
                  <a:pt x="30" y="34"/>
                </a:lnTo>
                <a:lnTo>
                  <a:pt x="32" y="32"/>
                </a:lnTo>
                <a:lnTo>
                  <a:pt x="38" y="32"/>
                </a:lnTo>
                <a:lnTo>
                  <a:pt x="86" y="32"/>
                </a:lnTo>
                <a:lnTo>
                  <a:pt x="86" y="0"/>
                </a:lnTo>
                <a:lnTo>
                  <a:pt x="34" y="0"/>
                </a:lnTo>
                <a:lnTo>
                  <a:pt x="18" y="2"/>
                </a:lnTo>
                <a:lnTo>
                  <a:pt x="12" y="4"/>
                </a:lnTo>
                <a:lnTo>
                  <a:pt x="8" y="8"/>
                </a:lnTo>
                <a:lnTo>
                  <a:pt x="4" y="12"/>
                </a:lnTo>
                <a:lnTo>
                  <a:pt x="2" y="16"/>
                </a:lnTo>
                <a:lnTo>
                  <a:pt x="0" y="28"/>
                </a:lnTo>
                <a:lnTo>
                  <a:pt x="2" y="36"/>
                </a:lnTo>
                <a:lnTo>
                  <a:pt x="4" y="44"/>
                </a:lnTo>
                <a:lnTo>
                  <a:pt x="8" y="50"/>
                </a:lnTo>
                <a:lnTo>
                  <a:pt x="14" y="56"/>
                </a:lnTo>
                <a:lnTo>
                  <a:pt x="8" y="60"/>
                </a:lnTo>
                <a:lnTo>
                  <a:pt x="4" y="66"/>
                </a:lnTo>
                <a:lnTo>
                  <a:pt x="2" y="74"/>
                </a:lnTo>
                <a:lnTo>
                  <a:pt x="0" y="82"/>
                </a:lnTo>
                <a:lnTo>
                  <a:pt x="2" y="90"/>
                </a:lnTo>
                <a:lnTo>
                  <a:pt x="4" y="98"/>
                </a:lnTo>
                <a:lnTo>
                  <a:pt x="8" y="104"/>
                </a:lnTo>
                <a:lnTo>
                  <a:pt x="14" y="110"/>
                </a:lnTo>
                <a:lnTo>
                  <a:pt x="2" y="110"/>
                </a:lnTo>
                <a:lnTo>
                  <a:pt x="2" y="140"/>
                </a:lnTo>
                <a:lnTo>
                  <a:pt x="84" y="140"/>
                </a:lnTo>
                <a:lnTo>
                  <a:pt x="86" y="14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64" name="Freeform 52"/>
          <p:cNvSpPr>
            <a:spLocks/>
          </p:cNvSpPr>
          <p:nvPr/>
        </p:nvSpPr>
        <p:spPr bwMode="auto">
          <a:xfrm>
            <a:off x="779463" y="669925"/>
            <a:ext cx="184150" cy="196850"/>
          </a:xfrm>
          <a:custGeom>
            <a:avLst/>
            <a:gdLst/>
            <a:ahLst/>
            <a:cxnLst>
              <a:cxn ang="0">
                <a:pos x="116" y="80"/>
              </a:cxn>
              <a:cxn ang="0">
                <a:pos x="116" y="42"/>
              </a:cxn>
              <a:cxn ang="0">
                <a:pos x="0" y="0"/>
              </a:cxn>
              <a:cxn ang="0">
                <a:pos x="0" y="36"/>
              </a:cxn>
              <a:cxn ang="0">
                <a:pos x="84" y="60"/>
              </a:cxn>
              <a:cxn ang="0">
                <a:pos x="0" y="86"/>
              </a:cxn>
              <a:cxn ang="0">
                <a:pos x="0" y="124"/>
              </a:cxn>
              <a:cxn ang="0">
                <a:pos x="114" y="80"/>
              </a:cxn>
              <a:cxn ang="0">
                <a:pos x="116" y="80"/>
              </a:cxn>
            </a:cxnLst>
            <a:rect l="0" t="0" r="r" b="b"/>
            <a:pathLst>
              <a:path w="116" h="124">
                <a:moveTo>
                  <a:pt x="116" y="80"/>
                </a:moveTo>
                <a:lnTo>
                  <a:pt x="116" y="42"/>
                </a:lnTo>
                <a:lnTo>
                  <a:pt x="0" y="0"/>
                </a:lnTo>
                <a:lnTo>
                  <a:pt x="0" y="36"/>
                </a:lnTo>
                <a:lnTo>
                  <a:pt x="84" y="60"/>
                </a:lnTo>
                <a:lnTo>
                  <a:pt x="0" y="86"/>
                </a:lnTo>
                <a:lnTo>
                  <a:pt x="0" y="124"/>
                </a:lnTo>
                <a:lnTo>
                  <a:pt x="114" y="80"/>
                </a:lnTo>
                <a:lnTo>
                  <a:pt x="116" y="8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565" name="Freeform 53"/>
          <p:cNvSpPr>
            <a:spLocks/>
          </p:cNvSpPr>
          <p:nvPr/>
        </p:nvSpPr>
        <p:spPr bwMode="auto">
          <a:xfrm>
            <a:off x="776288" y="584200"/>
            <a:ext cx="238125" cy="76200"/>
          </a:xfrm>
          <a:custGeom>
            <a:avLst/>
            <a:gdLst/>
            <a:ahLst/>
            <a:cxnLst>
              <a:cxn ang="0">
                <a:pos x="38" y="6"/>
              </a:cxn>
              <a:cxn ang="0">
                <a:pos x="56" y="2"/>
              </a:cxn>
              <a:cxn ang="0">
                <a:pos x="76" y="0"/>
              </a:cxn>
              <a:cxn ang="0">
                <a:pos x="94" y="2"/>
              </a:cxn>
              <a:cxn ang="0">
                <a:pos x="112" y="6"/>
              </a:cxn>
              <a:cxn ang="0">
                <a:pos x="130" y="14"/>
              </a:cxn>
              <a:cxn ang="0">
                <a:pos x="150" y="28"/>
              </a:cxn>
              <a:cxn ang="0">
                <a:pos x="150" y="48"/>
              </a:cxn>
              <a:cxn ang="0">
                <a:pos x="132" y="40"/>
              </a:cxn>
              <a:cxn ang="0">
                <a:pos x="114" y="34"/>
              </a:cxn>
              <a:cxn ang="0">
                <a:pos x="96" y="30"/>
              </a:cxn>
              <a:cxn ang="0">
                <a:pos x="78" y="28"/>
              </a:cxn>
              <a:cxn ang="0">
                <a:pos x="60" y="30"/>
              </a:cxn>
              <a:cxn ang="0">
                <a:pos x="42" y="32"/>
              </a:cxn>
              <a:cxn ang="0">
                <a:pos x="22" y="38"/>
              </a:cxn>
              <a:cxn ang="0">
                <a:pos x="0" y="48"/>
              </a:cxn>
              <a:cxn ang="0">
                <a:pos x="0" y="28"/>
              </a:cxn>
              <a:cxn ang="0">
                <a:pos x="20" y="16"/>
              </a:cxn>
              <a:cxn ang="0">
                <a:pos x="36" y="6"/>
              </a:cxn>
              <a:cxn ang="0">
                <a:pos x="38" y="6"/>
              </a:cxn>
            </a:cxnLst>
            <a:rect l="0" t="0" r="r" b="b"/>
            <a:pathLst>
              <a:path w="150" h="48">
                <a:moveTo>
                  <a:pt x="38" y="6"/>
                </a:moveTo>
                <a:lnTo>
                  <a:pt x="56" y="2"/>
                </a:lnTo>
                <a:lnTo>
                  <a:pt x="76" y="0"/>
                </a:lnTo>
                <a:lnTo>
                  <a:pt x="94" y="2"/>
                </a:lnTo>
                <a:lnTo>
                  <a:pt x="112" y="6"/>
                </a:lnTo>
                <a:lnTo>
                  <a:pt x="130" y="14"/>
                </a:lnTo>
                <a:lnTo>
                  <a:pt x="150" y="28"/>
                </a:lnTo>
                <a:lnTo>
                  <a:pt x="150" y="48"/>
                </a:lnTo>
                <a:lnTo>
                  <a:pt x="132" y="40"/>
                </a:lnTo>
                <a:lnTo>
                  <a:pt x="114" y="34"/>
                </a:lnTo>
                <a:lnTo>
                  <a:pt x="96" y="30"/>
                </a:lnTo>
                <a:lnTo>
                  <a:pt x="78" y="28"/>
                </a:lnTo>
                <a:lnTo>
                  <a:pt x="60" y="30"/>
                </a:lnTo>
                <a:lnTo>
                  <a:pt x="42" y="32"/>
                </a:lnTo>
                <a:lnTo>
                  <a:pt x="22" y="38"/>
                </a:lnTo>
                <a:lnTo>
                  <a:pt x="0" y="48"/>
                </a:lnTo>
                <a:lnTo>
                  <a:pt x="0" y="28"/>
                </a:lnTo>
                <a:lnTo>
                  <a:pt x="20" y="16"/>
                </a:lnTo>
                <a:lnTo>
                  <a:pt x="36" y="6"/>
                </a:lnTo>
                <a:lnTo>
                  <a:pt x="38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Absolute Refractory Period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Time from the opening of the Na</a:t>
            </a:r>
            <a:r>
              <a:rPr lang="en-US" baseline="30000"/>
              <a:t>+</a:t>
            </a:r>
            <a:r>
              <a:rPr lang="en-US"/>
              <a:t> channels until the resetting of the channels </a:t>
            </a:r>
          </a:p>
          <a:p>
            <a:r>
              <a:rPr lang="en-US"/>
              <a:t>Ensures that each AP is an all-or-none event</a:t>
            </a:r>
          </a:p>
          <a:p>
            <a:r>
              <a:rPr lang="en-US"/>
              <a:t>Enforces one-way transmission of nerve impulses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11.14</a:t>
            </a:r>
          </a:p>
        </p:txBody>
      </p:sp>
      <p:pic>
        <p:nvPicPr>
          <p:cNvPr id="67593" name="Picture 9" descr="figure_11_14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608013"/>
            <a:ext cx="8231187" cy="5868987"/>
          </a:xfrm>
          <a:prstGeom prst="rect">
            <a:avLst/>
          </a:prstGeom>
          <a:noFill/>
        </p:spPr>
      </p:pic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2528888" y="5591175"/>
            <a:ext cx="912812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67595" name="Line 11"/>
          <p:cNvSpPr>
            <a:spLocks noChangeShapeType="1"/>
          </p:cNvSpPr>
          <p:nvPr/>
        </p:nvSpPr>
        <p:spPr bwMode="auto">
          <a:xfrm flipV="1">
            <a:off x="3430588" y="731838"/>
            <a:ext cx="1587" cy="4603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flipV="1">
            <a:off x="5232400" y="725488"/>
            <a:ext cx="1588" cy="4667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7" name="Freeform 13"/>
          <p:cNvSpPr>
            <a:spLocks/>
          </p:cNvSpPr>
          <p:nvPr/>
        </p:nvSpPr>
        <p:spPr bwMode="auto">
          <a:xfrm>
            <a:off x="2782888" y="2024063"/>
            <a:ext cx="746125" cy="3160712"/>
          </a:xfrm>
          <a:custGeom>
            <a:avLst/>
            <a:gdLst/>
            <a:ahLst/>
            <a:cxnLst>
              <a:cxn ang="0">
                <a:pos x="470" y="26"/>
              </a:cxn>
              <a:cxn ang="0">
                <a:pos x="378" y="0"/>
              </a:cxn>
              <a:cxn ang="0">
                <a:pos x="0" y="1967"/>
              </a:cxn>
              <a:cxn ang="0">
                <a:pos x="92" y="1991"/>
              </a:cxn>
            </a:cxnLst>
            <a:rect l="0" t="0" r="r" b="b"/>
            <a:pathLst>
              <a:path w="470" h="1991">
                <a:moveTo>
                  <a:pt x="470" y="26"/>
                </a:moveTo>
                <a:lnTo>
                  <a:pt x="378" y="0"/>
                </a:lnTo>
                <a:lnTo>
                  <a:pt x="0" y="1967"/>
                </a:lnTo>
                <a:lnTo>
                  <a:pt x="92" y="1991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8" name="Freeform 14"/>
          <p:cNvSpPr>
            <a:spLocks/>
          </p:cNvSpPr>
          <p:nvPr/>
        </p:nvSpPr>
        <p:spPr bwMode="auto">
          <a:xfrm>
            <a:off x="2684463" y="1966913"/>
            <a:ext cx="400050" cy="15954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30"/>
              </a:cxn>
              <a:cxn ang="0">
                <a:pos x="252" y="1005"/>
              </a:cxn>
            </a:cxnLst>
            <a:rect l="0" t="0" r="r" b="b"/>
            <a:pathLst>
              <a:path w="252" h="1005">
                <a:moveTo>
                  <a:pt x="0" y="0"/>
                </a:moveTo>
                <a:lnTo>
                  <a:pt x="0" y="930"/>
                </a:lnTo>
                <a:lnTo>
                  <a:pt x="252" y="1005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9" name="Freeform 15"/>
          <p:cNvSpPr>
            <a:spLocks/>
          </p:cNvSpPr>
          <p:nvPr/>
        </p:nvSpPr>
        <p:spPr bwMode="auto">
          <a:xfrm>
            <a:off x="3792538" y="2055813"/>
            <a:ext cx="823912" cy="3173412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92" y="0"/>
              </a:cxn>
              <a:cxn ang="0">
                <a:pos x="519" y="1977"/>
              </a:cxn>
              <a:cxn ang="0">
                <a:pos x="436" y="1999"/>
              </a:cxn>
            </a:cxnLst>
            <a:rect l="0" t="0" r="r" b="b"/>
            <a:pathLst>
              <a:path w="519" h="1999">
                <a:moveTo>
                  <a:pt x="0" y="12"/>
                </a:moveTo>
                <a:lnTo>
                  <a:pt x="92" y="0"/>
                </a:lnTo>
                <a:lnTo>
                  <a:pt x="519" y="1977"/>
                </a:lnTo>
                <a:lnTo>
                  <a:pt x="436" y="1999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0" name="Line 16"/>
          <p:cNvSpPr>
            <a:spLocks noChangeShapeType="1"/>
          </p:cNvSpPr>
          <p:nvPr/>
        </p:nvSpPr>
        <p:spPr bwMode="auto">
          <a:xfrm flipH="1">
            <a:off x="4271963" y="3641725"/>
            <a:ext cx="1027112" cy="635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1" name="Line 17"/>
          <p:cNvSpPr>
            <a:spLocks noChangeShapeType="1"/>
          </p:cNvSpPr>
          <p:nvPr/>
        </p:nvSpPr>
        <p:spPr bwMode="auto">
          <a:xfrm flipH="1">
            <a:off x="5324475" y="4997450"/>
            <a:ext cx="279400" cy="63182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2" name="Line 18"/>
          <p:cNvSpPr>
            <a:spLocks noChangeShapeType="1"/>
          </p:cNvSpPr>
          <p:nvPr/>
        </p:nvSpPr>
        <p:spPr bwMode="auto">
          <a:xfrm>
            <a:off x="3300413" y="722313"/>
            <a:ext cx="1397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3" name="Line 19"/>
          <p:cNvSpPr>
            <a:spLocks noChangeShapeType="1"/>
          </p:cNvSpPr>
          <p:nvPr/>
        </p:nvSpPr>
        <p:spPr bwMode="auto">
          <a:xfrm>
            <a:off x="5597525" y="5000625"/>
            <a:ext cx="1111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4" name="Line 20"/>
          <p:cNvSpPr>
            <a:spLocks noChangeShapeType="1"/>
          </p:cNvSpPr>
          <p:nvPr/>
        </p:nvSpPr>
        <p:spPr bwMode="auto">
          <a:xfrm>
            <a:off x="5226050" y="722313"/>
            <a:ext cx="1365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5" name="Rectangle 21"/>
          <p:cNvSpPr>
            <a:spLocks noChangeArrowheads="1"/>
          </p:cNvSpPr>
          <p:nvPr/>
        </p:nvSpPr>
        <p:spPr bwMode="auto">
          <a:xfrm>
            <a:off x="923925" y="552450"/>
            <a:ext cx="22907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Absolute refractory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period</a:t>
            </a:r>
            <a:endParaRPr lang="en-US" sz="1800">
              <a:latin typeface="Arial" charset="0"/>
            </a:endParaRPr>
          </a:p>
        </p:txBody>
      </p:sp>
      <p:sp>
        <p:nvSpPr>
          <p:cNvPr id="67606" name="Rectangle 22"/>
          <p:cNvSpPr>
            <a:spLocks noChangeArrowheads="1"/>
          </p:cNvSpPr>
          <p:nvPr/>
        </p:nvSpPr>
        <p:spPr bwMode="auto">
          <a:xfrm>
            <a:off x="5403850" y="552450"/>
            <a:ext cx="22177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Relative refractory</a:t>
            </a:r>
          </a:p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period</a:t>
            </a:r>
            <a:endParaRPr lang="en-US" sz="1800">
              <a:latin typeface="Arial" charset="0"/>
            </a:endParaRPr>
          </a:p>
        </p:txBody>
      </p:sp>
      <p:sp>
        <p:nvSpPr>
          <p:cNvPr id="67607" name="Freeform 23"/>
          <p:cNvSpPr>
            <a:spLocks/>
          </p:cNvSpPr>
          <p:nvPr/>
        </p:nvSpPr>
        <p:spPr bwMode="auto">
          <a:xfrm>
            <a:off x="1262063" y="4994275"/>
            <a:ext cx="155575" cy="174625"/>
          </a:xfrm>
          <a:custGeom>
            <a:avLst/>
            <a:gdLst/>
            <a:ahLst/>
            <a:cxnLst>
              <a:cxn ang="0">
                <a:pos x="98" y="110"/>
              </a:cxn>
              <a:cxn ang="0">
                <a:pos x="98" y="84"/>
              </a:cxn>
              <a:cxn ang="0">
                <a:pos x="24" y="84"/>
              </a:cxn>
              <a:cxn ang="0">
                <a:pos x="98" y="66"/>
              </a:cxn>
              <a:cxn ang="0">
                <a:pos x="98" y="44"/>
              </a:cxn>
              <a:cxn ang="0">
                <a:pos x="24" y="24"/>
              </a:cxn>
              <a:cxn ang="0">
                <a:pos x="98" y="24"/>
              </a:cxn>
              <a:cxn ang="0">
                <a:pos x="98" y="0"/>
              </a:cxn>
              <a:cxn ang="0">
                <a:pos x="0" y="0"/>
              </a:cxn>
              <a:cxn ang="0">
                <a:pos x="0" y="40"/>
              </a:cxn>
              <a:cxn ang="0">
                <a:pos x="60" y="54"/>
              </a:cxn>
              <a:cxn ang="0">
                <a:pos x="0" y="70"/>
              </a:cxn>
              <a:cxn ang="0">
                <a:pos x="0" y="110"/>
              </a:cxn>
              <a:cxn ang="0">
                <a:pos x="96" y="110"/>
              </a:cxn>
              <a:cxn ang="0">
                <a:pos x="98" y="110"/>
              </a:cxn>
            </a:cxnLst>
            <a:rect l="0" t="0" r="r" b="b"/>
            <a:pathLst>
              <a:path w="98" h="110">
                <a:moveTo>
                  <a:pt x="98" y="110"/>
                </a:moveTo>
                <a:lnTo>
                  <a:pt x="98" y="84"/>
                </a:lnTo>
                <a:lnTo>
                  <a:pt x="24" y="84"/>
                </a:lnTo>
                <a:lnTo>
                  <a:pt x="98" y="66"/>
                </a:lnTo>
                <a:lnTo>
                  <a:pt x="98" y="44"/>
                </a:lnTo>
                <a:lnTo>
                  <a:pt x="24" y="24"/>
                </a:lnTo>
                <a:lnTo>
                  <a:pt x="98" y="24"/>
                </a:lnTo>
                <a:lnTo>
                  <a:pt x="98" y="0"/>
                </a:lnTo>
                <a:lnTo>
                  <a:pt x="0" y="0"/>
                </a:lnTo>
                <a:lnTo>
                  <a:pt x="0" y="40"/>
                </a:lnTo>
                <a:lnTo>
                  <a:pt x="60" y="54"/>
                </a:lnTo>
                <a:lnTo>
                  <a:pt x="0" y="70"/>
                </a:lnTo>
                <a:lnTo>
                  <a:pt x="0" y="110"/>
                </a:lnTo>
                <a:lnTo>
                  <a:pt x="96" y="110"/>
                </a:lnTo>
                <a:lnTo>
                  <a:pt x="98" y="11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8" name="Freeform 24"/>
          <p:cNvSpPr>
            <a:spLocks/>
          </p:cNvSpPr>
          <p:nvPr/>
        </p:nvSpPr>
        <p:spPr bwMode="auto">
          <a:xfrm>
            <a:off x="1303338" y="4841875"/>
            <a:ext cx="117475" cy="1301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28" y="2"/>
              </a:cxn>
              <a:cxn ang="0">
                <a:pos x="18" y="4"/>
              </a:cxn>
              <a:cxn ang="0">
                <a:pos x="10" y="10"/>
              </a:cxn>
              <a:cxn ang="0">
                <a:pos x="4" y="18"/>
              </a:cxn>
              <a:cxn ang="0">
                <a:pos x="0" y="28"/>
              </a:cxn>
              <a:cxn ang="0">
                <a:pos x="0" y="42"/>
              </a:cxn>
              <a:cxn ang="0">
                <a:pos x="0" y="50"/>
              </a:cxn>
              <a:cxn ang="0">
                <a:pos x="2" y="58"/>
              </a:cxn>
              <a:cxn ang="0">
                <a:pos x="6" y="66"/>
              </a:cxn>
              <a:cxn ang="0">
                <a:pos x="10" y="72"/>
              </a:cxn>
              <a:cxn ang="0">
                <a:pos x="16" y="76"/>
              </a:cxn>
              <a:cxn ang="0">
                <a:pos x="22" y="80"/>
              </a:cxn>
              <a:cxn ang="0">
                <a:pos x="28" y="82"/>
              </a:cxn>
              <a:cxn ang="0">
                <a:pos x="36" y="82"/>
              </a:cxn>
              <a:cxn ang="0">
                <a:pos x="48" y="80"/>
              </a:cxn>
              <a:cxn ang="0">
                <a:pos x="56" y="76"/>
              </a:cxn>
              <a:cxn ang="0">
                <a:pos x="64" y="70"/>
              </a:cxn>
              <a:cxn ang="0">
                <a:pos x="70" y="64"/>
              </a:cxn>
              <a:cxn ang="0">
                <a:pos x="72" y="54"/>
              </a:cxn>
              <a:cxn ang="0">
                <a:pos x="74" y="42"/>
              </a:cxn>
              <a:cxn ang="0">
                <a:pos x="72" y="26"/>
              </a:cxn>
              <a:cxn ang="0">
                <a:pos x="68" y="16"/>
              </a:cxn>
              <a:cxn ang="0">
                <a:pos x="62" y="8"/>
              </a:cxn>
              <a:cxn ang="0">
                <a:pos x="54" y="2"/>
              </a:cxn>
              <a:cxn ang="0">
                <a:pos x="50" y="28"/>
              </a:cxn>
              <a:cxn ang="0">
                <a:pos x="56" y="32"/>
              </a:cxn>
              <a:cxn ang="0">
                <a:pos x="58" y="40"/>
              </a:cxn>
              <a:cxn ang="0">
                <a:pos x="56" y="46"/>
              </a:cxn>
              <a:cxn ang="0">
                <a:pos x="52" y="50"/>
              </a:cxn>
              <a:cxn ang="0">
                <a:pos x="48" y="52"/>
              </a:cxn>
              <a:cxn ang="0">
                <a:pos x="42" y="54"/>
              </a:cxn>
              <a:cxn ang="0">
                <a:pos x="42" y="0"/>
              </a:cxn>
              <a:cxn ang="0">
                <a:pos x="42" y="0"/>
              </a:cxn>
              <a:cxn ang="0">
                <a:pos x="40" y="0"/>
              </a:cxn>
              <a:cxn ang="0">
                <a:pos x="30" y="54"/>
              </a:cxn>
              <a:cxn ang="0">
                <a:pos x="24" y="54"/>
              </a:cxn>
              <a:cxn ang="0">
                <a:pos x="20" y="52"/>
              </a:cxn>
              <a:cxn ang="0">
                <a:pos x="16" y="46"/>
              </a:cxn>
              <a:cxn ang="0">
                <a:pos x="16" y="40"/>
              </a:cxn>
              <a:cxn ang="0">
                <a:pos x="16" y="36"/>
              </a:cxn>
              <a:cxn ang="0">
                <a:pos x="18" y="32"/>
              </a:cxn>
              <a:cxn ang="0">
                <a:pos x="24" y="28"/>
              </a:cxn>
              <a:cxn ang="0">
                <a:pos x="30" y="28"/>
              </a:cxn>
              <a:cxn ang="0">
                <a:pos x="30" y="54"/>
              </a:cxn>
              <a:cxn ang="0">
                <a:pos x="40" y="0"/>
              </a:cxn>
            </a:cxnLst>
            <a:rect l="0" t="0" r="r" b="b"/>
            <a:pathLst>
              <a:path w="74" h="82">
                <a:moveTo>
                  <a:pt x="40" y="0"/>
                </a:moveTo>
                <a:lnTo>
                  <a:pt x="28" y="2"/>
                </a:lnTo>
                <a:lnTo>
                  <a:pt x="18" y="4"/>
                </a:lnTo>
                <a:lnTo>
                  <a:pt x="10" y="10"/>
                </a:lnTo>
                <a:lnTo>
                  <a:pt x="4" y="18"/>
                </a:lnTo>
                <a:lnTo>
                  <a:pt x="0" y="28"/>
                </a:lnTo>
                <a:lnTo>
                  <a:pt x="0" y="42"/>
                </a:lnTo>
                <a:lnTo>
                  <a:pt x="0" y="50"/>
                </a:lnTo>
                <a:lnTo>
                  <a:pt x="2" y="58"/>
                </a:lnTo>
                <a:lnTo>
                  <a:pt x="6" y="66"/>
                </a:lnTo>
                <a:lnTo>
                  <a:pt x="10" y="72"/>
                </a:lnTo>
                <a:lnTo>
                  <a:pt x="16" y="76"/>
                </a:lnTo>
                <a:lnTo>
                  <a:pt x="22" y="80"/>
                </a:lnTo>
                <a:lnTo>
                  <a:pt x="28" y="82"/>
                </a:lnTo>
                <a:lnTo>
                  <a:pt x="36" y="82"/>
                </a:lnTo>
                <a:lnTo>
                  <a:pt x="48" y="80"/>
                </a:lnTo>
                <a:lnTo>
                  <a:pt x="56" y="76"/>
                </a:lnTo>
                <a:lnTo>
                  <a:pt x="64" y="70"/>
                </a:lnTo>
                <a:lnTo>
                  <a:pt x="70" y="64"/>
                </a:lnTo>
                <a:lnTo>
                  <a:pt x="72" y="54"/>
                </a:lnTo>
                <a:lnTo>
                  <a:pt x="74" y="42"/>
                </a:lnTo>
                <a:lnTo>
                  <a:pt x="72" y="26"/>
                </a:lnTo>
                <a:lnTo>
                  <a:pt x="68" y="16"/>
                </a:lnTo>
                <a:lnTo>
                  <a:pt x="62" y="8"/>
                </a:lnTo>
                <a:lnTo>
                  <a:pt x="54" y="2"/>
                </a:lnTo>
                <a:lnTo>
                  <a:pt x="50" y="28"/>
                </a:lnTo>
                <a:lnTo>
                  <a:pt x="56" y="32"/>
                </a:lnTo>
                <a:lnTo>
                  <a:pt x="58" y="40"/>
                </a:lnTo>
                <a:lnTo>
                  <a:pt x="56" y="46"/>
                </a:lnTo>
                <a:lnTo>
                  <a:pt x="52" y="50"/>
                </a:lnTo>
                <a:lnTo>
                  <a:pt x="48" y="52"/>
                </a:lnTo>
                <a:lnTo>
                  <a:pt x="42" y="54"/>
                </a:lnTo>
                <a:lnTo>
                  <a:pt x="42" y="0"/>
                </a:lnTo>
                <a:lnTo>
                  <a:pt x="42" y="0"/>
                </a:lnTo>
                <a:lnTo>
                  <a:pt x="40" y="0"/>
                </a:lnTo>
                <a:lnTo>
                  <a:pt x="30" y="54"/>
                </a:lnTo>
                <a:lnTo>
                  <a:pt x="24" y="54"/>
                </a:lnTo>
                <a:lnTo>
                  <a:pt x="20" y="52"/>
                </a:lnTo>
                <a:lnTo>
                  <a:pt x="16" y="46"/>
                </a:lnTo>
                <a:lnTo>
                  <a:pt x="16" y="40"/>
                </a:lnTo>
                <a:lnTo>
                  <a:pt x="16" y="36"/>
                </a:lnTo>
                <a:lnTo>
                  <a:pt x="18" y="32"/>
                </a:lnTo>
                <a:lnTo>
                  <a:pt x="24" y="28"/>
                </a:lnTo>
                <a:lnTo>
                  <a:pt x="30" y="28"/>
                </a:lnTo>
                <a:lnTo>
                  <a:pt x="30" y="54"/>
                </a:lnTo>
                <a:lnTo>
                  <a:pt x="4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9" name="Freeform 25"/>
          <p:cNvSpPr>
            <a:spLocks/>
          </p:cNvSpPr>
          <p:nvPr/>
        </p:nvSpPr>
        <p:spPr bwMode="auto">
          <a:xfrm>
            <a:off x="1303338" y="4632325"/>
            <a:ext cx="114300" cy="190500"/>
          </a:xfrm>
          <a:custGeom>
            <a:avLst/>
            <a:gdLst/>
            <a:ahLst/>
            <a:cxnLst>
              <a:cxn ang="0">
                <a:pos x="72" y="120"/>
              </a:cxn>
              <a:cxn ang="0">
                <a:pos x="72" y="92"/>
              </a:cxn>
              <a:cxn ang="0">
                <a:pos x="36" y="92"/>
              </a:cxn>
              <a:cxn ang="0">
                <a:pos x="28" y="92"/>
              </a:cxn>
              <a:cxn ang="0">
                <a:pos x="24" y="90"/>
              </a:cxn>
              <a:cxn ang="0">
                <a:pos x="22" y="86"/>
              </a:cxn>
              <a:cxn ang="0">
                <a:pos x="20" y="82"/>
              </a:cxn>
              <a:cxn ang="0">
                <a:pos x="22" y="76"/>
              </a:cxn>
              <a:cxn ang="0">
                <a:pos x="26" y="74"/>
              </a:cxn>
              <a:cxn ang="0">
                <a:pos x="32" y="74"/>
              </a:cxn>
              <a:cxn ang="0">
                <a:pos x="72" y="74"/>
              </a:cxn>
              <a:cxn ang="0">
                <a:pos x="72" y="46"/>
              </a:cxn>
              <a:cxn ang="0">
                <a:pos x="36" y="46"/>
              </a:cxn>
              <a:cxn ang="0">
                <a:pos x="28" y="46"/>
              </a:cxn>
              <a:cxn ang="0">
                <a:pos x="24" y="44"/>
              </a:cxn>
              <a:cxn ang="0">
                <a:pos x="22" y="40"/>
              </a:cxn>
              <a:cxn ang="0">
                <a:pos x="20" y="36"/>
              </a:cxn>
              <a:cxn ang="0">
                <a:pos x="22" y="32"/>
              </a:cxn>
              <a:cxn ang="0">
                <a:pos x="24" y="28"/>
              </a:cxn>
              <a:cxn ang="0">
                <a:pos x="28" y="28"/>
              </a:cxn>
              <a:cxn ang="0">
                <a:pos x="32" y="26"/>
              </a:cxn>
              <a:cxn ang="0">
                <a:pos x="72" y="26"/>
              </a:cxn>
              <a:cxn ang="0">
                <a:pos x="72" y="0"/>
              </a:cxn>
              <a:cxn ang="0">
                <a:pos x="28" y="0"/>
              </a:cxn>
              <a:cxn ang="0">
                <a:pos x="14" y="2"/>
              </a:cxn>
              <a:cxn ang="0">
                <a:pos x="6" y="6"/>
              </a:cxn>
              <a:cxn ang="0">
                <a:pos x="2" y="14"/>
              </a:cxn>
              <a:cxn ang="0">
                <a:pos x="0" y="24"/>
              </a:cxn>
              <a:cxn ang="0">
                <a:pos x="0" y="30"/>
              </a:cxn>
              <a:cxn ang="0">
                <a:pos x="2" y="36"/>
              </a:cxn>
              <a:cxn ang="0">
                <a:pos x="6" y="42"/>
              </a:cxn>
              <a:cxn ang="0">
                <a:pos x="12" y="48"/>
              </a:cxn>
              <a:cxn ang="0">
                <a:pos x="6" y="52"/>
              </a:cxn>
              <a:cxn ang="0">
                <a:pos x="2" y="56"/>
              </a:cxn>
              <a:cxn ang="0">
                <a:pos x="0" y="62"/>
              </a:cxn>
              <a:cxn ang="0">
                <a:pos x="0" y="70"/>
              </a:cxn>
              <a:cxn ang="0">
                <a:pos x="0" y="78"/>
              </a:cxn>
              <a:cxn ang="0">
                <a:pos x="2" y="84"/>
              </a:cxn>
              <a:cxn ang="0">
                <a:pos x="6" y="88"/>
              </a:cxn>
              <a:cxn ang="0">
                <a:pos x="12" y="94"/>
              </a:cxn>
              <a:cxn ang="0">
                <a:pos x="2" y="94"/>
              </a:cxn>
              <a:cxn ang="0">
                <a:pos x="2" y="120"/>
              </a:cxn>
              <a:cxn ang="0">
                <a:pos x="70" y="120"/>
              </a:cxn>
              <a:cxn ang="0">
                <a:pos x="72" y="120"/>
              </a:cxn>
            </a:cxnLst>
            <a:rect l="0" t="0" r="r" b="b"/>
            <a:pathLst>
              <a:path w="72" h="120">
                <a:moveTo>
                  <a:pt x="72" y="120"/>
                </a:moveTo>
                <a:lnTo>
                  <a:pt x="72" y="92"/>
                </a:lnTo>
                <a:lnTo>
                  <a:pt x="36" y="92"/>
                </a:lnTo>
                <a:lnTo>
                  <a:pt x="28" y="92"/>
                </a:lnTo>
                <a:lnTo>
                  <a:pt x="24" y="90"/>
                </a:lnTo>
                <a:lnTo>
                  <a:pt x="22" y="86"/>
                </a:lnTo>
                <a:lnTo>
                  <a:pt x="20" y="82"/>
                </a:lnTo>
                <a:lnTo>
                  <a:pt x="22" y="76"/>
                </a:lnTo>
                <a:lnTo>
                  <a:pt x="26" y="74"/>
                </a:lnTo>
                <a:lnTo>
                  <a:pt x="32" y="74"/>
                </a:lnTo>
                <a:lnTo>
                  <a:pt x="72" y="74"/>
                </a:lnTo>
                <a:lnTo>
                  <a:pt x="72" y="46"/>
                </a:lnTo>
                <a:lnTo>
                  <a:pt x="36" y="46"/>
                </a:lnTo>
                <a:lnTo>
                  <a:pt x="28" y="46"/>
                </a:lnTo>
                <a:lnTo>
                  <a:pt x="24" y="44"/>
                </a:lnTo>
                <a:lnTo>
                  <a:pt x="22" y="40"/>
                </a:lnTo>
                <a:lnTo>
                  <a:pt x="20" y="36"/>
                </a:lnTo>
                <a:lnTo>
                  <a:pt x="22" y="32"/>
                </a:lnTo>
                <a:lnTo>
                  <a:pt x="24" y="28"/>
                </a:lnTo>
                <a:lnTo>
                  <a:pt x="28" y="28"/>
                </a:lnTo>
                <a:lnTo>
                  <a:pt x="32" y="26"/>
                </a:lnTo>
                <a:lnTo>
                  <a:pt x="72" y="26"/>
                </a:lnTo>
                <a:lnTo>
                  <a:pt x="72" y="0"/>
                </a:lnTo>
                <a:lnTo>
                  <a:pt x="28" y="0"/>
                </a:lnTo>
                <a:lnTo>
                  <a:pt x="14" y="2"/>
                </a:lnTo>
                <a:lnTo>
                  <a:pt x="6" y="6"/>
                </a:lnTo>
                <a:lnTo>
                  <a:pt x="2" y="14"/>
                </a:lnTo>
                <a:lnTo>
                  <a:pt x="0" y="24"/>
                </a:lnTo>
                <a:lnTo>
                  <a:pt x="0" y="30"/>
                </a:lnTo>
                <a:lnTo>
                  <a:pt x="2" y="36"/>
                </a:lnTo>
                <a:lnTo>
                  <a:pt x="6" y="42"/>
                </a:lnTo>
                <a:lnTo>
                  <a:pt x="12" y="48"/>
                </a:lnTo>
                <a:lnTo>
                  <a:pt x="6" y="52"/>
                </a:lnTo>
                <a:lnTo>
                  <a:pt x="2" y="56"/>
                </a:lnTo>
                <a:lnTo>
                  <a:pt x="0" y="62"/>
                </a:lnTo>
                <a:lnTo>
                  <a:pt x="0" y="70"/>
                </a:lnTo>
                <a:lnTo>
                  <a:pt x="0" y="78"/>
                </a:lnTo>
                <a:lnTo>
                  <a:pt x="2" y="84"/>
                </a:lnTo>
                <a:lnTo>
                  <a:pt x="6" y="88"/>
                </a:lnTo>
                <a:lnTo>
                  <a:pt x="12" y="94"/>
                </a:lnTo>
                <a:lnTo>
                  <a:pt x="2" y="94"/>
                </a:lnTo>
                <a:lnTo>
                  <a:pt x="2" y="120"/>
                </a:lnTo>
                <a:lnTo>
                  <a:pt x="70" y="120"/>
                </a:lnTo>
                <a:lnTo>
                  <a:pt x="72" y="1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0" name="Freeform 26"/>
          <p:cNvSpPr>
            <a:spLocks/>
          </p:cNvSpPr>
          <p:nvPr/>
        </p:nvSpPr>
        <p:spPr bwMode="auto">
          <a:xfrm>
            <a:off x="1262063" y="4483100"/>
            <a:ext cx="158750" cy="123825"/>
          </a:xfrm>
          <a:custGeom>
            <a:avLst/>
            <a:gdLst/>
            <a:ahLst/>
            <a:cxnLst>
              <a:cxn ang="0">
                <a:pos x="98" y="78"/>
              </a:cxn>
              <a:cxn ang="0">
                <a:pos x="98" y="52"/>
              </a:cxn>
              <a:cxn ang="0">
                <a:pos x="88" y="52"/>
              </a:cxn>
              <a:cxn ang="0">
                <a:pos x="92" y="48"/>
              </a:cxn>
              <a:cxn ang="0">
                <a:pos x="96" y="42"/>
              </a:cxn>
              <a:cxn ang="0">
                <a:pos x="98" y="36"/>
              </a:cxn>
              <a:cxn ang="0">
                <a:pos x="100" y="30"/>
              </a:cxn>
              <a:cxn ang="0">
                <a:pos x="98" y="22"/>
              </a:cxn>
              <a:cxn ang="0">
                <a:pos x="94" y="14"/>
              </a:cxn>
              <a:cxn ang="0">
                <a:pos x="90" y="8"/>
              </a:cxn>
              <a:cxn ang="0">
                <a:pos x="82" y="4"/>
              </a:cxn>
              <a:cxn ang="0">
                <a:pos x="72" y="0"/>
              </a:cxn>
              <a:cxn ang="0">
                <a:pos x="62" y="0"/>
              </a:cxn>
              <a:cxn ang="0">
                <a:pos x="46" y="2"/>
              </a:cxn>
              <a:cxn ang="0">
                <a:pos x="40" y="4"/>
              </a:cxn>
              <a:cxn ang="0">
                <a:pos x="34" y="8"/>
              </a:cxn>
              <a:cxn ang="0">
                <a:pos x="30" y="12"/>
              </a:cxn>
              <a:cxn ang="0">
                <a:pos x="28" y="18"/>
              </a:cxn>
              <a:cxn ang="0">
                <a:pos x="26" y="24"/>
              </a:cxn>
              <a:cxn ang="0">
                <a:pos x="26" y="30"/>
              </a:cxn>
              <a:cxn ang="0">
                <a:pos x="28" y="42"/>
              </a:cxn>
              <a:cxn ang="0">
                <a:pos x="34" y="50"/>
              </a:cxn>
              <a:cxn ang="0">
                <a:pos x="0" y="50"/>
              </a:cxn>
              <a:cxn ang="0">
                <a:pos x="0" y="78"/>
              </a:cxn>
              <a:cxn ang="0">
                <a:pos x="96" y="78"/>
              </a:cxn>
              <a:cxn ang="0">
                <a:pos x="98" y="78"/>
              </a:cxn>
              <a:cxn ang="0">
                <a:pos x="50" y="46"/>
              </a:cxn>
              <a:cxn ang="0">
                <a:pos x="46" y="42"/>
              </a:cxn>
              <a:cxn ang="0">
                <a:pos x="46" y="38"/>
              </a:cxn>
              <a:cxn ang="0">
                <a:pos x="46" y="34"/>
              </a:cxn>
              <a:cxn ang="0">
                <a:pos x="50" y="30"/>
              </a:cxn>
              <a:cxn ang="0">
                <a:pos x="54" y="28"/>
              </a:cxn>
              <a:cxn ang="0">
                <a:pos x="62" y="26"/>
              </a:cxn>
              <a:cxn ang="0">
                <a:pos x="70" y="28"/>
              </a:cxn>
              <a:cxn ang="0">
                <a:pos x="76" y="30"/>
              </a:cxn>
              <a:cxn ang="0">
                <a:pos x="78" y="34"/>
              </a:cxn>
              <a:cxn ang="0">
                <a:pos x="80" y="38"/>
              </a:cxn>
              <a:cxn ang="0">
                <a:pos x="78" y="44"/>
              </a:cxn>
              <a:cxn ang="0">
                <a:pos x="76" y="46"/>
              </a:cxn>
              <a:cxn ang="0">
                <a:pos x="70" y="50"/>
              </a:cxn>
              <a:cxn ang="0">
                <a:pos x="62" y="50"/>
              </a:cxn>
              <a:cxn ang="0">
                <a:pos x="54" y="50"/>
              </a:cxn>
              <a:cxn ang="0">
                <a:pos x="50" y="46"/>
              </a:cxn>
              <a:cxn ang="0">
                <a:pos x="98" y="78"/>
              </a:cxn>
            </a:cxnLst>
            <a:rect l="0" t="0" r="r" b="b"/>
            <a:pathLst>
              <a:path w="100" h="78">
                <a:moveTo>
                  <a:pt x="98" y="78"/>
                </a:moveTo>
                <a:lnTo>
                  <a:pt x="98" y="52"/>
                </a:lnTo>
                <a:lnTo>
                  <a:pt x="88" y="52"/>
                </a:lnTo>
                <a:lnTo>
                  <a:pt x="92" y="48"/>
                </a:lnTo>
                <a:lnTo>
                  <a:pt x="96" y="42"/>
                </a:lnTo>
                <a:lnTo>
                  <a:pt x="98" y="36"/>
                </a:lnTo>
                <a:lnTo>
                  <a:pt x="100" y="30"/>
                </a:lnTo>
                <a:lnTo>
                  <a:pt x="98" y="22"/>
                </a:lnTo>
                <a:lnTo>
                  <a:pt x="94" y="14"/>
                </a:lnTo>
                <a:lnTo>
                  <a:pt x="90" y="8"/>
                </a:lnTo>
                <a:lnTo>
                  <a:pt x="82" y="4"/>
                </a:lnTo>
                <a:lnTo>
                  <a:pt x="72" y="0"/>
                </a:lnTo>
                <a:lnTo>
                  <a:pt x="62" y="0"/>
                </a:lnTo>
                <a:lnTo>
                  <a:pt x="46" y="2"/>
                </a:lnTo>
                <a:lnTo>
                  <a:pt x="40" y="4"/>
                </a:lnTo>
                <a:lnTo>
                  <a:pt x="34" y="8"/>
                </a:lnTo>
                <a:lnTo>
                  <a:pt x="30" y="12"/>
                </a:lnTo>
                <a:lnTo>
                  <a:pt x="28" y="18"/>
                </a:lnTo>
                <a:lnTo>
                  <a:pt x="26" y="24"/>
                </a:lnTo>
                <a:lnTo>
                  <a:pt x="26" y="30"/>
                </a:lnTo>
                <a:lnTo>
                  <a:pt x="28" y="42"/>
                </a:lnTo>
                <a:lnTo>
                  <a:pt x="34" y="50"/>
                </a:lnTo>
                <a:lnTo>
                  <a:pt x="0" y="50"/>
                </a:lnTo>
                <a:lnTo>
                  <a:pt x="0" y="78"/>
                </a:lnTo>
                <a:lnTo>
                  <a:pt x="96" y="78"/>
                </a:lnTo>
                <a:lnTo>
                  <a:pt x="98" y="78"/>
                </a:lnTo>
                <a:lnTo>
                  <a:pt x="50" y="46"/>
                </a:lnTo>
                <a:lnTo>
                  <a:pt x="46" y="42"/>
                </a:lnTo>
                <a:lnTo>
                  <a:pt x="46" y="38"/>
                </a:lnTo>
                <a:lnTo>
                  <a:pt x="46" y="34"/>
                </a:lnTo>
                <a:lnTo>
                  <a:pt x="50" y="30"/>
                </a:lnTo>
                <a:lnTo>
                  <a:pt x="54" y="28"/>
                </a:lnTo>
                <a:lnTo>
                  <a:pt x="62" y="26"/>
                </a:lnTo>
                <a:lnTo>
                  <a:pt x="70" y="28"/>
                </a:lnTo>
                <a:lnTo>
                  <a:pt x="76" y="30"/>
                </a:lnTo>
                <a:lnTo>
                  <a:pt x="78" y="34"/>
                </a:lnTo>
                <a:lnTo>
                  <a:pt x="80" y="38"/>
                </a:lnTo>
                <a:lnTo>
                  <a:pt x="78" y="44"/>
                </a:lnTo>
                <a:lnTo>
                  <a:pt x="76" y="46"/>
                </a:lnTo>
                <a:lnTo>
                  <a:pt x="70" y="50"/>
                </a:lnTo>
                <a:lnTo>
                  <a:pt x="62" y="50"/>
                </a:lnTo>
                <a:lnTo>
                  <a:pt x="54" y="50"/>
                </a:lnTo>
                <a:lnTo>
                  <a:pt x="50" y="46"/>
                </a:lnTo>
                <a:lnTo>
                  <a:pt x="98" y="7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1" name="Freeform 27"/>
          <p:cNvSpPr>
            <a:spLocks/>
          </p:cNvSpPr>
          <p:nvPr/>
        </p:nvSpPr>
        <p:spPr bwMode="auto">
          <a:xfrm>
            <a:off x="1303338" y="4375150"/>
            <a:ext cx="114300" cy="8572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2" y="28"/>
              </a:cxn>
              <a:cxn ang="0">
                <a:pos x="48" y="28"/>
              </a:cxn>
              <a:cxn ang="0">
                <a:pos x="34" y="26"/>
              </a:cxn>
              <a:cxn ang="0">
                <a:pos x="24" y="24"/>
              </a:cxn>
              <a:cxn ang="0">
                <a:pos x="22" y="20"/>
              </a:cxn>
              <a:cxn ang="0">
                <a:pos x="20" y="16"/>
              </a:cxn>
              <a:cxn ang="0">
                <a:pos x="22" y="8"/>
              </a:cxn>
              <a:cxn ang="0">
                <a:pos x="4" y="0"/>
              </a:cxn>
              <a:cxn ang="0">
                <a:pos x="0" y="6"/>
              </a:cxn>
              <a:cxn ang="0">
                <a:pos x="0" y="12"/>
              </a:cxn>
              <a:cxn ang="0">
                <a:pos x="0" y="18"/>
              </a:cxn>
              <a:cxn ang="0">
                <a:pos x="2" y="22"/>
              </a:cxn>
              <a:cxn ang="0">
                <a:pos x="6" y="26"/>
              </a:cxn>
              <a:cxn ang="0">
                <a:pos x="12" y="30"/>
              </a:cxn>
              <a:cxn ang="0">
                <a:pos x="2" y="30"/>
              </a:cxn>
              <a:cxn ang="0">
                <a:pos x="2" y="54"/>
              </a:cxn>
              <a:cxn ang="0">
                <a:pos x="70" y="54"/>
              </a:cxn>
              <a:cxn ang="0">
                <a:pos x="72" y="54"/>
              </a:cxn>
            </a:cxnLst>
            <a:rect l="0" t="0" r="r" b="b"/>
            <a:pathLst>
              <a:path w="72" h="54">
                <a:moveTo>
                  <a:pt x="72" y="54"/>
                </a:moveTo>
                <a:lnTo>
                  <a:pt x="72" y="28"/>
                </a:lnTo>
                <a:lnTo>
                  <a:pt x="48" y="28"/>
                </a:lnTo>
                <a:lnTo>
                  <a:pt x="34" y="26"/>
                </a:lnTo>
                <a:lnTo>
                  <a:pt x="24" y="24"/>
                </a:lnTo>
                <a:lnTo>
                  <a:pt x="22" y="20"/>
                </a:lnTo>
                <a:lnTo>
                  <a:pt x="20" y="16"/>
                </a:lnTo>
                <a:lnTo>
                  <a:pt x="22" y="8"/>
                </a:lnTo>
                <a:lnTo>
                  <a:pt x="4" y="0"/>
                </a:lnTo>
                <a:lnTo>
                  <a:pt x="0" y="6"/>
                </a:lnTo>
                <a:lnTo>
                  <a:pt x="0" y="12"/>
                </a:lnTo>
                <a:lnTo>
                  <a:pt x="0" y="18"/>
                </a:lnTo>
                <a:lnTo>
                  <a:pt x="2" y="22"/>
                </a:lnTo>
                <a:lnTo>
                  <a:pt x="6" y="26"/>
                </a:lnTo>
                <a:lnTo>
                  <a:pt x="12" y="30"/>
                </a:lnTo>
                <a:lnTo>
                  <a:pt x="2" y="30"/>
                </a:lnTo>
                <a:lnTo>
                  <a:pt x="2" y="54"/>
                </a:lnTo>
                <a:lnTo>
                  <a:pt x="70" y="54"/>
                </a:lnTo>
                <a:lnTo>
                  <a:pt x="72" y="5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2" name="Freeform 28"/>
          <p:cNvSpPr>
            <a:spLocks/>
          </p:cNvSpPr>
          <p:nvPr/>
        </p:nvSpPr>
        <p:spPr bwMode="auto">
          <a:xfrm>
            <a:off x="1303338" y="4241800"/>
            <a:ext cx="117475" cy="130175"/>
          </a:xfrm>
          <a:custGeom>
            <a:avLst/>
            <a:gdLst/>
            <a:ahLst/>
            <a:cxnLst>
              <a:cxn ang="0">
                <a:pos x="18" y="50"/>
              </a:cxn>
              <a:cxn ang="0">
                <a:pos x="16" y="46"/>
              </a:cxn>
              <a:cxn ang="0">
                <a:pos x="16" y="40"/>
              </a:cxn>
              <a:cxn ang="0">
                <a:pos x="16" y="36"/>
              </a:cxn>
              <a:cxn ang="0">
                <a:pos x="18" y="32"/>
              </a:cxn>
              <a:cxn ang="0">
                <a:pos x="20" y="30"/>
              </a:cxn>
              <a:cxn ang="0">
                <a:pos x="24" y="30"/>
              </a:cxn>
              <a:cxn ang="0">
                <a:pos x="28" y="40"/>
              </a:cxn>
              <a:cxn ang="0">
                <a:pos x="32" y="60"/>
              </a:cxn>
              <a:cxn ang="0">
                <a:pos x="36" y="70"/>
              </a:cxn>
              <a:cxn ang="0">
                <a:pos x="40" y="78"/>
              </a:cxn>
              <a:cxn ang="0">
                <a:pos x="46" y="80"/>
              </a:cxn>
              <a:cxn ang="0">
                <a:pos x="52" y="82"/>
              </a:cxn>
              <a:cxn ang="0">
                <a:pos x="60" y="80"/>
              </a:cxn>
              <a:cxn ang="0">
                <a:pos x="68" y="76"/>
              </a:cxn>
              <a:cxn ang="0">
                <a:pos x="72" y="68"/>
              </a:cxn>
              <a:cxn ang="0">
                <a:pos x="74" y="56"/>
              </a:cxn>
              <a:cxn ang="0">
                <a:pos x="72" y="48"/>
              </a:cxn>
              <a:cxn ang="0">
                <a:pos x="70" y="40"/>
              </a:cxn>
              <a:cxn ang="0">
                <a:pos x="62" y="28"/>
              </a:cxn>
              <a:cxn ang="0">
                <a:pos x="68" y="28"/>
              </a:cxn>
              <a:cxn ang="0">
                <a:pos x="72" y="26"/>
              </a:cxn>
              <a:cxn ang="0">
                <a:pos x="72" y="0"/>
              </a:cxn>
              <a:cxn ang="0">
                <a:pos x="64" y="4"/>
              </a:cxn>
              <a:cxn ang="0">
                <a:pos x="56" y="4"/>
              </a:cxn>
              <a:cxn ang="0">
                <a:pos x="26" y="4"/>
              </a:cxn>
              <a:cxn ang="0">
                <a:pos x="14" y="6"/>
              </a:cxn>
              <a:cxn ang="0">
                <a:pos x="10" y="8"/>
              </a:cxn>
              <a:cxn ang="0">
                <a:pos x="6" y="12"/>
              </a:cxn>
              <a:cxn ang="0">
                <a:pos x="2" y="18"/>
              </a:cxn>
              <a:cxn ang="0">
                <a:pos x="0" y="24"/>
              </a:cxn>
              <a:cxn ang="0">
                <a:pos x="0" y="44"/>
              </a:cxn>
              <a:cxn ang="0">
                <a:pos x="0" y="58"/>
              </a:cxn>
              <a:cxn ang="0">
                <a:pos x="4" y="68"/>
              </a:cxn>
              <a:cxn ang="0">
                <a:pos x="10" y="76"/>
              </a:cxn>
              <a:cxn ang="0">
                <a:pos x="22" y="80"/>
              </a:cxn>
              <a:cxn ang="0">
                <a:pos x="24" y="54"/>
              </a:cxn>
              <a:cxn ang="0">
                <a:pos x="20" y="52"/>
              </a:cxn>
              <a:cxn ang="0">
                <a:pos x="20" y="50"/>
              </a:cxn>
              <a:cxn ang="0">
                <a:pos x="18" y="50"/>
              </a:cxn>
              <a:cxn ang="0">
                <a:pos x="42" y="30"/>
              </a:cxn>
              <a:cxn ang="0">
                <a:pos x="50" y="32"/>
              </a:cxn>
              <a:cxn ang="0">
                <a:pos x="56" y="38"/>
              </a:cxn>
              <a:cxn ang="0">
                <a:pos x="58" y="46"/>
              </a:cxn>
              <a:cxn ang="0">
                <a:pos x="58" y="50"/>
              </a:cxn>
              <a:cxn ang="0">
                <a:pos x="56" y="52"/>
              </a:cxn>
              <a:cxn ang="0">
                <a:pos x="54" y="54"/>
              </a:cxn>
              <a:cxn ang="0">
                <a:pos x="50" y="54"/>
              </a:cxn>
              <a:cxn ang="0">
                <a:pos x="46" y="52"/>
              </a:cxn>
              <a:cxn ang="0">
                <a:pos x="42" y="42"/>
              </a:cxn>
              <a:cxn ang="0">
                <a:pos x="38" y="30"/>
              </a:cxn>
              <a:cxn ang="0">
                <a:pos x="42" y="30"/>
              </a:cxn>
              <a:cxn ang="0">
                <a:pos x="18" y="50"/>
              </a:cxn>
            </a:cxnLst>
            <a:rect l="0" t="0" r="r" b="b"/>
            <a:pathLst>
              <a:path w="74" h="82">
                <a:moveTo>
                  <a:pt x="18" y="50"/>
                </a:moveTo>
                <a:lnTo>
                  <a:pt x="16" y="46"/>
                </a:lnTo>
                <a:lnTo>
                  <a:pt x="16" y="40"/>
                </a:lnTo>
                <a:lnTo>
                  <a:pt x="16" y="36"/>
                </a:lnTo>
                <a:lnTo>
                  <a:pt x="18" y="32"/>
                </a:lnTo>
                <a:lnTo>
                  <a:pt x="20" y="30"/>
                </a:lnTo>
                <a:lnTo>
                  <a:pt x="24" y="30"/>
                </a:lnTo>
                <a:lnTo>
                  <a:pt x="28" y="40"/>
                </a:lnTo>
                <a:lnTo>
                  <a:pt x="32" y="60"/>
                </a:lnTo>
                <a:lnTo>
                  <a:pt x="36" y="70"/>
                </a:lnTo>
                <a:lnTo>
                  <a:pt x="40" y="78"/>
                </a:lnTo>
                <a:lnTo>
                  <a:pt x="46" y="80"/>
                </a:lnTo>
                <a:lnTo>
                  <a:pt x="52" y="82"/>
                </a:lnTo>
                <a:lnTo>
                  <a:pt x="60" y="80"/>
                </a:lnTo>
                <a:lnTo>
                  <a:pt x="68" y="76"/>
                </a:lnTo>
                <a:lnTo>
                  <a:pt x="72" y="68"/>
                </a:lnTo>
                <a:lnTo>
                  <a:pt x="74" y="56"/>
                </a:lnTo>
                <a:lnTo>
                  <a:pt x="72" y="48"/>
                </a:lnTo>
                <a:lnTo>
                  <a:pt x="70" y="40"/>
                </a:lnTo>
                <a:lnTo>
                  <a:pt x="62" y="28"/>
                </a:lnTo>
                <a:lnTo>
                  <a:pt x="68" y="28"/>
                </a:lnTo>
                <a:lnTo>
                  <a:pt x="72" y="26"/>
                </a:lnTo>
                <a:lnTo>
                  <a:pt x="72" y="0"/>
                </a:lnTo>
                <a:lnTo>
                  <a:pt x="64" y="4"/>
                </a:lnTo>
                <a:lnTo>
                  <a:pt x="56" y="4"/>
                </a:lnTo>
                <a:lnTo>
                  <a:pt x="26" y="4"/>
                </a:lnTo>
                <a:lnTo>
                  <a:pt x="14" y="6"/>
                </a:lnTo>
                <a:lnTo>
                  <a:pt x="10" y="8"/>
                </a:lnTo>
                <a:lnTo>
                  <a:pt x="6" y="12"/>
                </a:lnTo>
                <a:lnTo>
                  <a:pt x="2" y="18"/>
                </a:lnTo>
                <a:lnTo>
                  <a:pt x="0" y="24"/>
                </a:lnTo>
                <a:lnTo>
                  <a:pt x="0" y="44"/>
                </a:lnTo>
                <a:lnTo>
                  <a:pt x="0" y="58"/>
                </a:lnTo>
                <a:lnTo>
                  <a:pt x="4" y="68"/>
                </a:lnTo>
                <a:lnTo>
                  <a:pt x="10" y="76"/>
                </a:lnTo>
                <a:lnTo>
                  <a:pt x="22" y="80"/>
                </a:lnTo>
                <a:lnTo>
                  <a:pt x="24" y="54"/>
                </a:lnTo>
                <a:lnTo>
                  <a:pt x="20" y="52"/>
                </a:lnTo>
                <a:lnTo>
                  <a:pt x="20" y="50"/>
                </a:lnTo>
                <a:lnTo>
                  <a:pt x="18" y="50"/>
                </a:lnTo>
                <a:lnTo>
                  <a:pt x="42" y="30"/>
                </a:lnTo>
                <a:lnTo>
                  <a:pt x="50" y="32"/>
                </a:lnTo>
                <a:lnTo>
                  <a:pt x="56" y="38"/>
                </a:lnTo>
                <a:lnTo>
                  <a:pt x="58" y="46"/>
                </a:lnTo>
                <a:lnTo>
                  <a:pt x="58" y="50"/>
                </a:lnTo>
                <a:lnTo>
                  <a:pt x="56" y="52"/>
                </a:lnTo>
                <a:lnTo>
                  <a:pt x="54" y="54"/>
                </a:lnTo>
                <a:lnTo>
                  <a:pt x="50" y="54"/>
                </a:lnTo>
                <a:lnTo>
                  <a:pt x="46" y="52"/>
                </a:lnTo>
                <a:lnTo>
                  <a:pt x="42" y="42"/>
                </a:lnTo>
                <a:lnTo>
                  <a:pt x="38" y="30"/>
                </a:lnTo>
                <a:lnTo>
                  <a:pt x="42" y="30"/>
                </a:lnTo>
                <a:lnTo>
                  <a:pt x="18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3" name="Freeform 29"/>
          <p:cNvSpPr>
            <a:spLocks/>
          </p:cNvSpPr>
          <p:nvPr/>
        </p:nvSpPr>
        <p:spPr bwMode="auto">
          <a:xfrm>
            <a:off x="1303338" y="4105275"/>
            <a:ext cx="114300" cy="117475"/>
          </a:xfrm>
          <a:custGeom>
            <a:avLst/>
            <a:gdLst/>
            <a:ahLst/>
            <a:cxnLst>
              <a:cxn ang="0">
                <a:pos x="72" y="74"/>
              </a:cxn>
              <a:cxn ang="0">
                <a:pos x="72" y="46"/>
              </a:cxn>
              <a:cxn ang="0">
                <a:pos x="38" y="46"/>
              </a:cxn>
              <a:cxn ang="0">
                <a:pos x="30" y="46"/>
              </a:cxn>
              <a:cxn ang="0">
                <a:pos x="24" y="44"/>
              </a:cxn>
              <a:cxn ang="0">
                <a:pos x="22" y="40"/>
              </a:cxn>
              <a:cxn ang="0">
                <a:pos x="20" y="36"/>
              </a:cxn>
              <a:cxn ang="0">
                <a:pos x="22" y="32"/>
              </a:cxn>
              <a:cxn ang="0">
                <a:pos x="24" y="28"/>
              </a:cxn>
              <a:cxn ang="0">
                <a:pos x="28" y="28"/>
              </a:cxn>
              <a:cxn ang="0">
                <a:pos x="32" y="26"/>
              </a:cxn>
              <a:cxn ang="0">
                <a:pos x="72" y="26"/>
              </a:cxn>
              <a:cxn ang="0">
                <a:pos x="72" y="0"/>
              </a:cxn>
              <a:cxn ang="0">
                <a:pos x="26" y="0"/>
              </a:cxn>
              <a:cxn ang="0">
                <a:pos x="14" y="0"/>
              </a:cxn>
              <a:cxn ang="0">
                <a:pos x="6" y="6"/>
              </a:cxn>
              <a:cxn ang="0">
                <a:pos x="2" y="14"/>
              </a:cxn>
              <a:cxn ang="0">
                <a:pos x="0" y="24"/>
              </a:cxn>
              <a:cxn ang="0">
                <a:pos x="0" y="30"/>
              </a:cxn>
              <a:cxn ang="0">
                <a:pos x="2" y="38"/>
              </a:cxn>
              <a:cxn ang="0">
                <a:pos x="6" y="44"/>
              </a:cxn>
              <a:cxn ang="0">
                <a:pos x="12" y="48"/>
              </a:cxn>
              <a:cxn ang="0">
                <a:pos x="2" y="48"/>
              </a:cxn>
              <a:cxn ang="0">
                <a:pos x="2" y="74"/>
              </a:cxn>
              <a:cxn ang="0">
                <a:pos x="70" y="74"/>
              </a:cxn>
              <a:cxn ang="0">
                <a:pos x="72" y="74"/>
              </a:cxn>
            </a:cxnLst>
            <a:rect l="0" t="0" r="r" b="b"/>
            <a:pathLst>
              <a:path w="72" h="74">
                <a:moveTo>
                  <a:pt x="72" y="74"/>
                </a:moveTo>
                <a:lnTo>
                  <a:pt x="72" y="46"/>
                </a:lnTo>
                <a:lnTo>
                  <a:pt x="38" y="46"/>
                </a:lnTo>
                <a:lnTo>
                  <a:pt x="30" y="46"/>
                </a:lnTo>
                <a:lnTo>
                  <a:pt x="24" y="44"/>
                </a:lnTo>
                <a:lnTo>
                  <a:pt x="22" y="40"/>
                </a:lnTo>
                <a:lnTo>
                  <a:pt x="20" y="36"/>
                </a:lnTo>
                <a:lnTo>
                  <a:pt x="22" y="32"/>
                </a:lnTo>
                <a:lnTo>
                  <a:pt x="24" y="28"/>
                </a:lnTo>
                <a:lnTo>
                  <a:pt x="28" y="28"/>
                </a:lnTo>
                <a:lnTo>
                  <a:pt x="32" y="26"/>
                </a:lnTo>
                <a:lnTo>
                  <a:pt x="72" y="26"/>
                </a:lnTo>
                <a:lnTo>
                  <a:pt x="72" y="0"/>
                </a:lnTo>
                <a:lnTo>
                  <a:pt x="26" y="0"/>
                </a:lnTo>
                <a:lnTo>
                  <a:pt x="14" y="0"/>
                </a:lnTo>
                <a:lnTo>
                  <a:pt x="6" y="6"/>
                </a:lnTo>
                <a:lnTo>
                  <a:pt x="2" y="14"/>
                </a:lnTo>
                <a:lnTo>
                  <a:pt x="0" y="24"/>
                </a:lnTo>
                <a:lnTo>
                  <a:pt x="0" y="30"/>
                </a:lnTo>
                <a:lnTo>
                  <a:pt x="2" y="38"/>
                </a:lnTo>
                <a:lnTo>
                  <a:pt x="6" y="44"/>
                </a:lnTo>
                <a:lnTo>
                  <a:pt x="12" y="48"/>
                </a:lnTo>
                <a:lnTo>
                  <a:pt x="2" y="48"/>
                </a:lnTo>
                <a:lnTo>
                  <a:pt x="2" y="74"/>
                </a:lnTo>
                <a:lnTo>
                  <a:pt x="70" y="74"/>
                </a:lnTo>
                <a:lnTo>
                  <a:pt x="72" y="7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4" name="Freeform 30"/>
          <p:cNvSpPr>
            <a:spLocks/>
          </p:cNvSpPr>
          <p:nvPr/>
        </p:nvSpPr>
        <p:spPr bwMode="auto">
          <a:xfrm>
            <a:off x="1303338" y="3952875"/>
            <a:ext cx="117475" cy="1301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28" y="2"/>
              </a:cxn>
              <a:cxn ang="0">
                <a:pos x="18" y="6"/>
              </a:cxn>
              <a:cxn ang="0">
                <a:pos x="10" y="12"/>
              </a:cxn>
              <a:cxn ang="0">
                <a:pos x="4" y="18"/>
              </a:cxn>
              <a:cxn ang="0">
                <a:pos x="0" y="30"/>
              </a:cxn>
              <a:cxn ang="0">
                <a:pos x="0" y="42"/>
              </a:cxn>
              <a:cxn ang="0">
                <a:pos x="0" y="52"/>
              </a:cxn>
              <a:cxn ang="0">
                <a:pos x="2" y="60"/>
              </a:cxn>
              <a:cxn ang="0">
                <a:pos x="6" y="66"/>
              </a:cxn>
              <a:cxn ang="0">
                <a:pos x="10" y="72"/>
              </a:cxn>
              <a:cxn ang="0">
                <a:pos x="16" y="76"/>
              </a:cxn>
              <a:cxn ang="0">
                <a:pos x="22" y="80"/>
              </a:cxn>
              <a:cxn ang="0">
                <a:pos x="28" y="82"/>
              </a:cxn>
              <a:cxn ang="0">
                <a:pos x="36" y="82"/>
              </a:cxn>
              <a:cxn ang="0">
                <a:pos x="48" y="82"/>
              </a:cxn>
              <a:cxn ang="0">
                <a:pos x="56" y="78"/>
              </a:cxn>
              <a:cxn ang="0">
                <a:pos x="64" y="72"/>
              </a:cxn>
              <a:cxn ang="0">
                <a:pos x="70" y="64"/>
              </a:cxn>
              <a:cxn ang="0">
                <a:pos x="72" y="54"/>
              </a:cxn>
              <a:cxn ang="0">
                <a:pos x="74" y="42"/>
              </a:cxn>
              <a:cxn ang="0">
                <a:pos x="72" y="28"/>
              </a:cxn>
              <a:cxn ang="0">
                <a:pos x="68" y="18"/>
              </a:cxn>
              <a:cxn ang="0">
                <a:pos x="62" y="10"/>
              </a:cxn>
              <a:cxn ang="0">
                <a:pos x="54" y="2"/>
              </a:cxn>
              <a:cxn ang="0">
                <a:pos x="50" y="30"/>
              </a:cxn>
              <a:cxn ang="0">
                <a:pos x="56" y="34"/>
              </a:cxn>
              <a:cxn ang="0">
                <a:pos x="58" y="42"/>
              </a:cxn>
              <a:cxn ang="0">
                <a:pos x="56" y="46"/>
              </a:cxn>
              <a:cxn ang="0">
                <a:pos x="52" y="52"/>
              </a:cxn>
              <a:cxn ang="0">
                <a:pos x="48" y="54"/>
              </a:cxn>
              <a:cxn ang="0">
                <a:pos x="42" y="56"/>
              </a:cxn>
              <a:cxn ang="0">
                <a:pos x="42" y="0"/>
              </a:cxn>
              <a:cxn ang="0">
                <a:pos x="42" y="0"/>
              </a:cxn>
              <a:cxn ang="0">
                <a:pos x="40" y="0"/>
              </a:cxn>
              <a:cxn ang="0">
                <a:pos x="30" y="54"/>
              </a:cxn>
              <a:cxn ang="0">
                <a:pos x="24" y="54"/>
              </a:cxn>
              <a:cxn ang="0">
                <a:pos x="20" y="52"/>
              </a:cxn>
              <a:cxn ang="0">
                <a:pos x="16" y="48"/>
              </a:cxn>
              <a:cxn ang="0">
                <a:pos x="16" y="42"/>
              </a:cxn>
              <a:cxn ang="0">
                <a:pos x="16" y="36"/>
              </a:cxn>
              <a:cxn ang="0">
                <a:pos x="18" y="32"/>
              </a:cxn>
              <a:cxn ang="0">
                <a:pos x="24" y="30"/>
              </a:cxn>
              <a:cxn ang="0">
                <a:pos x="30" y="28"/>
              </a:cxn>
              <a:cxn ang="0">
                <a:pos x="30" y="54"/>
              </a:cxn>
              <a:cxn ang="0">
                <a:pos x="40" y="0"/>
              </a:cxn>
            </a:cxnLst>
            <a:rect l="0" t="0" r="r" b="b"/>
            <a:pathLst>
              <a:path w="74" h="82">
                <a:moveTo>
                  <a:pt x="40" y="0"/>
                </a:moveTo>
                <a:lnTo>
                  <a:pt x="28" y="2"/>
                </a:lnTo>
                <a:lnTo>
                  <a:pt x="18" y="6"/>
                </a:lnTo>
                <a:lnTo>
                  <a:pt x="10" y="12"/>
                </a:lnTo>
                <a:lnTo>
                  <a:pt x="4" y="18"/>
                </a:lnTo>
                <a:lnTo>
                  <a:pt x="0" y="30"/>
                </a:lnTo>
                <a:lnTo>
                  <a:pt x="0" y="42"/>
                </a:lnTo>
                <a:lnTo>
                  <a:pt x="0" y="52"/>
                </a:lnTo>
                <a:lnTo>
                  <a:pt x="2" y="60"/>
                </a:lnTo>
                <a:lnTo>
                  <a:pt x="6" y="66"/>
                </a:lnTo>
                <a:lnTo>
                  <a:pt x="10" y="72"/>
                </a:lnTo>
                <a:lnTo>
                  <a:pt x="16" y="76"/>
                </a:lnTo>
                <a:lnTo>
                  <a:pt x="22" y="80"/>
                </a:lnTo>
                <a:lnTo>
                  <a:pt x="28" y="82"/>
                </a:lnTo>
                <a:lnTo>
                  <a:pt x="36" y="82"/>
                </a:lnTo>
                <a:lnTo>
                  <a:pt x="48" y="82"/>
                </a:lnTo>
                <a:lnTo>
                  <a:pt x="56" y="78"/>
                </a:lnTo>
                <a:lnTo>
                  <a:pt x="64" y="72"/>
                </a:lnTo>
                <a:lnTo>
                  <a:pt x="70" y="64"/>
                </a:lnTo>
                <a:lnTo>
                  <a:pt x="72" y="54"/>
                </a:lnTo>
                <a:lnTo>
                  <a:pt x="74" y="42"/>
                </a:lnTo>
                <a:lnTo>
                  <a:pt x="72" y="28"/>
                </a:lnTo>
                <a:lnTo>
                  <a:pt x="68" y="18"/>
                </a:lnTo>
                <a:lnTo>
                  <a:pt x="62" y="10"/>
                </a:lnTo>
                <a:lnTo>
                  <a:pt x="54" y="2"/>
                </a:lnTo>
                <a:lnTo>
                  <a:pt x="50" y="30"/>
                </a:lnTo>
                <a:lnTo>
                  <a:pt x="56" y="34"/>
                </a:lnTo>
                <a:lnTo>
                  <a:pt x="58" y="42"/>
                </a:lnTo>
                <a:lnTo>
                  <a:pt x="56" y="46"/>
                </a:lnTo>
                <a:lnTo>
                  <a:pt x="52" y="52"/>
                </a:lnTo>
                <a:lnTo>
                  <a:pt x="48" y="54"/>
                </a:lnTo>
                <a:lnTo>
                  <a:pt x="42" y="56"/>
                </a:lnTo>
                <a:lnTo>
                  <a:pt x="42" y="0"/>
                </a:lnTo>
                <a:lnTo>
                  <a:pt x="42" y="0"/>
                </a:lnTo>
                <a:lnTo>
                  <a:pt x="40" y="0"/>
                </a:lnTo>
                <a:lnTo>
                  <a:pt x="30" y="54"/>
                </a:lnTo>
                <a:lnTo>
                  <a:pt x="24" y="54"/>
                </a:lnTo>
                <a:lnTo>
                  <a:pt x="20" y="52"/>
                </a:lnTo>
                <a:lnTo>
                  <a:pt x="16" y="48"/>
                </a:lnTo>
                <a:lnTo>
                  <a:pt x="16" y="42"/>
                </a:lnTo>
                <a:lnTo>
                  <a:pt x="16" y="36"/>
                </a:lnTo>
                <a:lnTo>
                  <a:pt x="18" y="32"/>
                </a:lnTo>
                <a:lnTo>
                  <a:pt x="24" y="30"/>
                </a:lnTo>
                <a:lnTo>
                  <a:pt x="30" y="28"/>
                </a:lnTo>
                <a:lnTo>
                  <a:pt x="30" y="54"/>
                </a:lnTo>
                <a:lnTo>
                  <a:pt x="4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5" name="Freeform 31"/>
          <p:cNvSpPr>
            <a:spLocks/>
          </p:cNvSpPr>
          <p:nvPr/>
        </p:nvSpPr>
        <p:spPr bwMode="auto">
          <a:xfrm>
            <a:off x="1303338" y="3740150"/>
            <a:ext cx="155575" cy="120650"/>
          </a:xfrm>
          <a:custGeom>
            <a:avLst/>
            <a:gdLst/>
            <a:ahLst/>
            <a:cxnLst>
              <a:cxn ang="0">
                <a:pos x="98" y="50"/>
              </a:cxn>
              <a:cxn ang="0">
                <a:pos x="64" y="50"/>
              </a:cxn>
              <a:cxn ang="0">
                <a:pos x="72" y="40"/>
              </a:cxn>
              <a:cxn ang="0">
                <a:pos x="74" y="30"/>
              </a:cxn>
              <a:cxn ang="0">
                <a:pos x="72" y="22"/>
              </a:cxn>
              <a:cxn ang="0">
                <a:pos x="70" y="18"/>
              </a:cxn>
              <a:cxn ang="0">
                <a:pos x="68" y="12"/>
              </a:cxn>
              <a:cxn ang="0">
                <a:pos x="64" y="8"/>
              </a:cxn>
              <a:cxn ang="0">
                <a:pos x="58" y="4"/>
              </a:cxn>
              <a:cxn ang="0">
                <a:pos x="52" y="2"/>
              </a:cxn>
              <a:cxn ang="0">
                <a:pos x="38" y="0"/>
              </a:cxn>
              <a:cxn ang="0">
                <a:pos x="22" y="2"/>
              </a:cxn>
              <a:cxn ang="0">
                <a:pos x="10" y="8"/>
              </a:cxn>
              <a:cxn ang="0">
                <a:pos x="6" y="12"/>
              </a:cxn>
              <a:cxn ang="0">
                <a:pos x="2" y="16"/>
              </a:cxn>
              <a:cxn ang="0">
                <a:pos x="0" y="22"/>
              </a:cxn>
              <a:cxn ang="0">
                <a:pos x="0" y="28"/>
              </a:cxn>
              <a:cxn ang="0">
                <a:pos x="0" y="36"/>
              </a:cxn>
              <a:cxn ang="0">
                <a:pos x="2" y="42"/>
              </a:cxn>
              <a:cxn ang="0">
                <a:pos x="6" y="46"/>
              </a:cxn>
              <a:cxn ang="0">
                <a:pos x="12" y="52"/>
              </a:cxn>
              <a:cxn ang="0">
                <a:pos x="2" y="52"/>
              </a:cxn>
              <a:cxn ang="0">
                <a:pos x="2" y="76"/>
              </a:cxn>
              <a:cxn ang="0">
                <a:pos x="98" y="76"/>
              </a:cxn>
              <a:cxn ang="0">
                <a:pos x="98" y="52"/>
              </a:cxn>
              <a:cxn ang="0">
                <a:pos x="98" y="50"/>
              </a:cxn>
              <a:cxn ang="0">
                <a:pos x="24" y="46"/>
              </a:cxn>
              <a:cxn ang="0">
                <a:pos x="20" y="42"/>
              </a:cxn>
              <a:cxn ang="0">
                <a:pos x="20" y="38"/>
              </a:cxn>
              <a:cxn ang="0">
                <a:pos x="20" y="34"/>
              </a:cxn>
              <a:cxn ang="0">
                <a:pos x="24" y="30"/>
              </a:cxn>
              <a:cxn ang="0">
                <a:pos x="28" y="28"/>
              </a:cxn>
              <a:cxn ang="0">
                <a:pos x="36" y="26"/>
              </a:cxn>
              <a:cxn ang="0">
                <a:pos x="44" y="28"/>
              </a:cxn>
              <a:cxn ang="0">
                <a:pos x="50" y="30"/>
              </a:cxn>
              <a:cxn ang="0">
                <a:pos x="52" y="34"/>
              </a:cxn>
              <a:cxn ang="0">
                <a:pos x="52" y="38"/>
              </a:cxn>
              <a:cxn ang="0">
                <a:pos x="52" y="42"/>
              </a:cxn>
              <a:cxn ang="0">
                <a:pos x="48" y="46"/>
              </a:cxn>
              <a:cxn ang="0">
                <a:pos x="44" y="48"/>
              </a:cxn>
              <a:cxn ang="0">
                <a:pos x="36" y="50"/>
              </a:cxn>
              <a:cxn ang="0">
                <a:pos x="28" y="48"/>
              </a:cxn>
              <a:cxn ang="0">
                <a:pos x="24" y="46"/>
              </a:cxn>
              <a:cxn ang="0">
                <a:pos x="98" y="50"/>
              </a:cxn>
            </a:cxnLst>
            <a:rect l="0" t="0" r="r" b="b"/>
            <a:pathLst>
              <a:path w="98" h="76">
                <a:moveTo>
                  <a:pt x="98" y="50"/>
                </a:moveTo>
                <a:lnTo>
                  <a:pt x="64" y="50"/>
                </a:lnTo>
                <a:lnTo>
                  <a:pt x="72" y="40"/>
                </a:lnTo>
                <a:lnTo>
                  <a:pt x="74" y="30"/>
                </a:lnTo>
                <a:lnTo>
                  <a:pt x="72" y="22"/>
                </a:lnTo>
                <a:lnTo>
                  <a:pt x="70" y="18"/>
                </a:lnTo>
                <a:lnTo>
                  <a:pt x="68" y="12"/>
                </a:lnTo>
                <a:lnTo>
                  <a:pt x="64" y="8"/>
                </a:lnTo>
                <a:lnTo>
                  <a:pt x="58" y="4"/>
                </a:lnTo>
                <a:lnTo>
                  <a:pt x="52" y="2"/>
                </a:lnTo>
                <a:lnTo>
                  <a:pt x="38" y="0"/>
                </a:lnTo>
                <a:lnTo>
                  <a:pt x="22" y="2"/>
                </a:lnTo>
                <a:lnTo>
                  <a:pt x="10" y="8"/>
                </a:lnTo>
                <a:lnTo>
                  <a:pt x="6" y="12"/>
                </a:lnTo>
                <a:lnTo>
                  <a:pt x="2" y="16"/>
                </a:lnTo>
                <a:lnTo>
                  <a:pt x="0" y="22"/>
                </a:lnTo>
                <a:lnTo>
                  <a:pt x="0" y="28"/>
                </a:lnTo>
                <a:lnTo>
                  <a:pt x="0" y="36"/>
                </a:lnTo>
                <a:lnTo>
                  <a:pt x="2" y="42"/>
                </a:lnTo>
                <a:lnTo>
                  <a:pt x="6" y="46"/>
                </a:lnTo>
                <a:lnTo>
                  <a:pt x="12" y="52"/>
                </a:lnTo>
                <a:lnTo>
                  <a:pt x="2" y="52"/>
                </a:lnTo>
                <a:lnTo>
                  <a:pt x="2" y="76"/>
                </a:lnTo>
                <a:lnTo>
                  <a:pt x="98" y="76"/>
                </a:lnTo>
                <a:lnTo>
                  <a:pt x="98" y="52"/>
                </a:lnTo>
                <a:lnTo>
                  <a:pt x="98" y="50"/>
                </a:lnTo>
                <a:lnTo>
                  <a:pt x="24" y="46"/>
                </a:lnTo>
                <a:lnTo>
                  <a:pt x="20" y="42"/>
                </a:lnTo>
                <a:lnTo>
                  <a:pt x="20" y="38"/>
                </a:lnTo>
                <a:lnTo>
                  <a:pt x="20" y="34"/>
                </a:lnTo>
                <a:lnTo>
                  <a:pt x="24" y="30"/>
                </a:lnTo>
                <a:lnTo>
                  <a:pt x="28" y="28"/>
                </a:lnTo>
                <a:lnTo>
                  <a:pt x="36" y="26"/>
                </a:lnTo>
                <a:lnTo>
                  <a:pt x="44" y="28"/>
                </a:lnTo>
                <a:lnTo>
                  <a:pt x="50" y="30"/>
                </a:lnTo>
                <a:lnTo>
                  <a:pt x="52" y="34"/>
                </a:lnTo>
                <a:lnTo>
                  <a:pt x="52" y="38"/>
                </a:lnTo>
                <a:lnTo>
                  <a:pt x="52" y="42"/>
                </a:lnTo>
                <a:lnTo>
                  <a:pt x="48" y="46"/>
                </a:lnTo>
                <a:lnTo>
                  <a:pt x="44" y="48"/>
                </a:lnTo>
                <a:lnTo>
                  <a:pt x="36" y="50"/>
                </a:lnTo>
                <a:lnTo>
                  <a:pt x="28" y="48"/>
                </a:lnTo>
                <a:lnTo>
                  <a:pt x="24" y="46"/>
                </a:lnTo>
                <a:lnTo>
                  <a:pt x="98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6" name="Freeform 32"/>
          <p:cNvSpPr>
            <a:spLocks/>
          </p:cNvSpPr>
          <p:nvPr/>
        </p:nvSpPr>
        <p:spPr bwMode="auto">
          <a:xfrm>
            <a:off x="1303338" y="3594100"/>
            <a:ext cx="117475" cy="130175"/>
          </a:xfrm>
          <a:custGeom>
            <a:avLst/>
            <a:gdLst/>
            <a:ahLst/>
            <a:cxnLst>
              <a:cxn ang="0">
                <a:pos x="64" y="68"/>
              </a:cxn>
              <a:cxn ang="0">
                <a:pos x="68" y="64"/>
              </a:cxn>
              <a:cxn ang="0">
                <a:pos x="70" y="56"/>
              </a:cxn>
              <a:cxn ang="0">
                <a:pos x="74" y="42"/>
              </a:cxn>
              <a:cxn ang="0">
                <a:pos x="72" y="32"/>
              </a:cxn>
              <a:cxn ang="0">
                <a:pos x="70" y="24"/>
              </a:cxn>
              <a:cxn ang="0">
                <a:pos x="68" y="18"/>
              </a:cxn>
              <a:cxn ang="0">
                <a:pos x="62" y="12"/>
              </a:cxn>
              <a:cxn ang="0">
                <a:pos x="58" y="6"/>
              </a:cxn>
              <a:cxn ang="0">
                <a:pos x="50" y="4"/>
              </a:cxn>
              <a:cxn ang="0">
                <a:pos x="44" y="2"/>
              </a:cxn>
              <a:cxn ang="0">
                <a:pos x="36" y="0"/>
              </a:cxn>
              <a:cxn ang="0">
                <a:pos x="22" y="2"/>
              </a:cxn>
              <a:cxn ang="0">
                <a:pos x="16" y="6"/>
              </a:cxn>
              <a:cxn ang="0">
                <a:pos x="12" y="10"/>
              </a:cxn>
              <a:cxn ang="0">
                <a:pos x="6" y="16"/>
              </a:cxn>
              <a:cxn ang="0">
                <a:pos x="2" y="22"/>
              </a:cxn>
              <a:cxn ang="0">
                <a:pos x="0" y="32"/>
              </a:cxn>
              <a:cxn ang="0">
                <a:pos x="0" y="42"/>
              </a:cxn>
              <a:cxn ang="0">
                <a:pos x="0" y="50"/>
              </a:cxn>
              <a:cxn ang="0">
                <a:pos x="2" y="58"/>
              </a:cxn>
              <a:cxn ang="0">
                <a:pos x="6" y="64"/>
              </a:cxn>
              <a:cxn ang="0">
                <a:pos x="10" y="70"/>
              </a:cxn>
              <a:cxn ang="0">
                <a:pos x="16" y="76"/>
              </a:cxn>
              <a:cxn ang="0">
                <a:pos x="22" y="78"/>
              </a:cxn>
              <a:cxn ang="0">
                <a:pos x="28" y="80"/>
              </a:cxn>
              <a:cxn ang="0">
                <a:pos x="36" y="82"/>
              </a:cxn>
              <a:cxn ang="0">
                <a:pos x="44" y="80"/>
              </a:cxn>
              <a:cxn ang="0">
                <a:pos x="52" y="78"/>
              </a:cxn>
              <a:cxn ang="0">
                <a:pos x="58" y="74"/>
              </a:cxn>
              <a:cxn ang="0">
                <a:pos x="62" y="68"/>
              </a:cxn>
              <a:cxn ang="0">
                <a:pos x="64" y="68"/>
              </a:cxn>
              <a:cxn ang="0">
                <a:pos x="22" y="50"/>
              </a:cxn>
              <a:cxn ang="0">
                <a:pos x="20" y="46"/>
              </a:cxn>
              <a:cxn ang="0">
                <a:pos x="18" y="40"/>
              </a:cxn>
              <a:cxn ang="0">
                <a:pos x="20" y="36"/>
              </a:cxn>
              <a:cxn ang="0">
                <a:pos x="22" y="32"/>
              </a:cxn>
              <a:cxn ang="0">
                <a:pos x="28" y="28"/>
              </a:cxn>
              <a:cxn ang="0">
                <a:pos x="36" y="28"/>
              </a:cxn>
              <a:cxn ang="0">
                <a:pos x="44" y="28"/>
              </a:cxn>
              <a:cxn ang="0">
                <a:pos x="50" y="32"/>
              </a:cxn>
              <a:cxn ang="0">
                <a:pos x="54" y="36"/>
              </a:cxn>
              <a:cxn ang="0">
                <a:pos x="54" y="42"/>
              </a:cxn>
              <a:cxn ang="0">
                <a:pos x="54" y="46"/>
              </a:cxn>
              <a:cxn ang="0">
                <a:pos x="50" y="50"/>
              </a:cxn>
              <a:cxn ang="0">
                <a:pos x="44" y="54"/>
              </a:cxn>
              <a:cxn ang="0">
                <a:pos x="36" y="54"/>
              </a:cxn>
              <a:cxn ang="0">
                <a:pos x="28" y="54"/>
              </a:cxn>
              <a:cxn ang="0">
                <a:pos x="22" y="50"/>
              </a:cxn>
              <a:cxn ang="0">
                <a:pos x="64" y="68"/>
              </a:cxn>
            </a:cxnLst>
            <a:rect l="0" t="0" r="r" b="b"/>
            <a:pathLst>
              <a:path w="74" h="82">
                <a:moveTo>
                  <a:pt x="64" y="68"/>
                </a:moveTo>
                <a:lnTo>
                  <a:pt x="68" y="64"/>
                </a:lnTo>
                <a:lnTo>
                  <a:pt x="70" y="56"/>
                </a:lnTo>
                <a:lnTo>
                  <a:pt x="74" y="42"/>
                </a:lnTo>
                <a:lnTo>
                  <a:pt x="72" y="32"/>
                </a:lnTo>
                <a:lnTo>
                  <a:pt x="70" y="24"/>
                </a:lnTo>
                <a:lnTo>
                  <a:pt x="68" y="18"/>
                </a:lnTo>
                <a:lnTo>
                  <a:pt x="62" y="12"/>
                </a:lnTo>
                <a:lnTo>
                  <a:pt x="58" y="6"/>
                </a:lnTo>
                <a:lnTo>
                  <a:pt x="50" y="4"/>
                </a:lnTo>
                <a:lnTo>
                  <a:pt x="44" y="2"/>
                </a:lnTo>
                <a:lnTo>
                  <a:pt x="36" y="0"/>
                </a:lnTo>
                <a:lnTo>
                  <a:pt x="22" y="2"/>
                </a:lnTo>
                <a:lnTo>
                  <a:pt x="16" y="6"/>
                </a:lnTo>
                <a:lnTo>
                  <a:pt x="12" y="10"/>
                </a:lnTo>
                <a:lnTo>
                  <a:pt x="6" y="16"/>
                </a:lnTo>
                <a:lnTo>
                  <a:pt x="2" y="22"/>
                </a:lnTo>
                <a:lnTo>
                  <a:pt x="0" y="32"/>
                </a:lnTo>
                <a:lnTo>
                  <a:pt x="0" y="42"/>
                </a:lnTo>
                <a:lnTo>
                  <a:pt x="0" y="50"/>
                </a:lnTo>
                <a:lnTo>
                  <a:pt x="2" y="58"/>
                </a:lnTo>
                <a:lnTo>
                  <a:pt x="6" y="64"/>
                </a:lnTo>
                <a:lnTo>
                  <a:pt x="10" y="70"/>
                </a:lnTo>
                <a:lnTo>
                  <a:pt x="16" y="76"/>
                </a:lnTo>
                <a:lnTo>
                  <a:pt x="22" y="78"/>
                </a:lnTo>
                <a:lnTo>
                  <a:pt x="28" y="80"/>
                </a:lnTo>
                <a:lnTo>
                  <a:pt x="36" y="82"/>
                </a:lnTo>
                <a:lnTo>
                  <a:pt x="44" y="80"/>
                </a:lnTo>
                <a:lnTo>
                  <a:pt x="52" y="78"/>
                </a:lnTo>
                <a:lnTo>
                  <a:pt x="58" y="74"/>
                </a:lnTo>
                <a:lnTo>
                  <a:pt x="62" y="68"/>
                </a:lnTo>
                <a:lnTo>
                  <a:pt x="64" y="68"/>
                </a:lnTo>
                <a:lnTo>
                  <a:pt x="22" y="50"/>
                </a:lnTo>
                <a:lnTo>
                  <a:pt x="20" y="46"/>
                </a:lnTo>
                <a:lnTo>
                  <a:pt x="18" y="40"/>
                </a:lnTo>
                <a:lnTo>
                  <a:pt x="20" y="36"/>
                </a:lnTo>
                <a:lnTo>
                  <a:pt x="22" y="32"/>
                </a:lnTo>
                <a:lnTo>
                  <a:pt x="28" y="28"/>
                </a:lnTo>
                <a:lnTo>
                  <a:pt x="36" y="28"/>
                </a:lnTo>
                <a:lnTo>
                  <a:pt x="44" y="28"/>
                </a:lnTo>
                <a:lnTo>
                  <a:pt x="50" y="32"/>
                </a:lnTo>
                <a:lnTo>
                  <a:pt x="54" y="36"/>
                </a:lnTo>
                <a:lnTo>
                  <a:pt x="54" y="42"/>
                </a:lnTo>
                <a:lnTo>
                  <a:pt x="54" y="46"/>
                </a:lnTo>
                <a:lnTo>
                  <a:pt x="50" y="50"/>
                </a:lnTo>
                <a:lnTo>
                  <a:pt x="44" y="54"/>
                </a:lnTo>
                <a:lnTo>
                  <a:pt x="36" y="54"/>
                </a:lnTo>
                <a:lnTo>
                  <a:pt x="28" y="54"/>
                </a:lnTo>
                <a:lnTo>
                  <a:pt x="22" y="50"/>
                </a:lnTo>
                <a:lnTo>
                  <a:pt x="64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7" name="Freeform 33"/>
          <p:cNvSpPr>
            <a:spLocks/>
          </p:cNvSpPr>
          <p:nvPr/>
        </p:nvSpPr>
        <p:spPr bwMode="auto">
          <a:xfrm>
            <a:off x="1262063" y="3497263"/>
            <a:ext cx="158750" cy="84137"/>
          </a:xfrm>
          <a:custGeom>
            <a:avLst/>
            <a:gdLst/>
            <a:ahLst/>
            <a:cxnLst>
              <a:cxn ang="0">
                <a:pos x="14" y="43"/>
              </a:cxn>
              <a:cxn ang="0">
                <a:pos x="28" y="43"/>
              </a:cxn>
              <a:cxn ang="0">
                <a:pos x="28" y="53"/>
              </a:cxn>
              <a:cxn ang="0">
                <a:pos x="46" y="53"/>
              </a:cxn>
              <a:cxn ang="0">
                <a:pos x="46" y="43"/>
              </a:cxn>
              <a:cxn ang="0">
                <a:pos x="72" y="43"/>
              </a:cxn>
              <a:cxn ang="0">
                <a:pos x="82" y="43"/>
              </a:cxn>
              <a:cxn ang="0">
                <a:pos x="88" y="41"/>
              </a:cxn>
              <a:cxn ang="0">
                <a:pos x="94" y="37"/>
              </a:cxn>
              <a:cxn ang="0">
                <a:pos x="96" y="33"/>
              </a:cxn>
              <a:cxn ang="0">
                <a:pos x="98" y="26"/>
              </a:cxn>
              <a:cxn ang="0">
                <a:pos x="100" y="18"/>
              </a:cxn>
              <a:cxn ang="0">
                <a:pos x="96" y="0"/>
              </a:cxn>
              <a:cxn ang="0">
                <a:pos x="78" y="2"/>
              </a:cxn>
              <a:cxn ang="0">
                <a:pos x="80" y="10"/>
              </a:cxn>
              <a:cxn ang="0">
                <a:pos x="80" y="12"/>
              </a:cxn>
              <a:cxn ang="0">
                <a:pos x="78" y="14"/>
              </a:cxn>
              <a:cxn ang="0">
                <a:pos x="72" y="16"/>
              </a:cxn>
              <a:cxn ang="0">
                <a:pos x="46" y="16"/>
              </a:cxn>
              <a:cxn ang="0">
                <a:pos x="46" y="0"/>
              </a:cxn>
              <a:cxn ang="0">
                <a:pos x="28" y="0"/>
              </a:cxn>
              <a:cxn ang="0">
                <a:pos x="28" y="16"/>
              </a:cxn>
              <a:cxn ang="0">
                <a:pos x="0" y="16"/>
              </a:cxn>
              <a:cxn ang="0">
                <a:pos x="12" y="43"/>
              </a:cxn>
              <a:cxn ang="0">
                <a:pos x="14" y="43"/>
              </a:cxn>
            </a:cxnLst>
            <a:rect l="0" t="0" r="r" b="b"/>
            <a:pathLst>
              <a:path w="100" h="53">
                <a:moveTo>
                  <a:pt x="14" y="43"/>
                </a:moveTo>
                <a:lnTo>
                  <a:pt x="28" y="43"/>
                </a:lnTo>
                <a:lnTo>
                  <a:pt x="28" y="53"/>
                </a:lnTo>
                <a:lnTo>
                  <a:pt x="46" y="53"/>
                </a:lnTo>
                <a:lnTo>
                  <a:pt x="46" y="43"/>
                </a:lnTo>
                <a:lnTo>
                  <a:pt x="72" y="43"/>
                </a:lnTo>
                <a:lnTo>
                  <a:pt x="82" y="43"/>
                </a:lnTo>
                <a:lnTo>
                  <a:pt x="88" y="41"/>
                </a:lnTo>
                <a:lnTo>
                  <a:pt x="94" y="37"/>
                </a:lnTo>
                <a:lnTo>
                  <a:pt x="96" y="33"/>
                </a:lnTo>
                <a:lnTo>
                  <a:pt x="98" y="26"/>
                </a:lnTo>
                <a:lnTo>
                  <a:pt x="100" y="18"/>
                </a:lnTo>
                <a:lnTo>
                  <a:pt x="96" y="0"/>
                </a:lnTo>
                <a:lnTo>
                  <a:pt x="78" y="2"/>
                </a:lnTo>
                <a:lnTo>
                  <a:pt x="80" y="10"/>
                </a:lnTo>
                <a:lnTo>
                  <a:pt x="80" y="12"/>
                </a:lnTo>
                <a:lnTo>
                  <a:pt x="78" y="14"/>
                </a:lnTo>
                <a:lnTo>
                  <a:pt x="72" y="16"/>
                </a:lnTo>
                <a:lnTo>
                  <a:pt x="46" y="16"/>
                </a:lnTo>
                <a:lnTo>
                  <a:pt x="46" y="0"/>
                </a:lnTo>
                <a:lnTo>
                  <a:pt x="28" y="0"/>
                </a:lnTo>
                <a:lnTo>
                  <a:pt x="28" y="16"/>
                </a:lnTo>
                <a:lnTo>
                  <a:pt x="0" y="16"/>
                </a:lnTo>
                <a:lnTo>
                  <a:pt x="12" y="43"/>
                </a:lnTo>
                <a:lnTo>
                  <a:pt x="14" y="43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8" name="Freeform 34"/>
          <p:cNvSpPr>
            <a:spLocks/>
          </p:cNvSpPr>
          <p:nvPr/>
        </p:nvSpPr>
        <p:spPr bwMode="auto">
          <a:xfrm>
            <a:off x="1303338" y="3351213"/>
            <a:ext cx="117475" cy="1301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28" y="2"/>
              </a:cxn>
              <a:cxn ang="0">
                <a:pos x="18" y="6"/>
              </a:cxn>
              <a:cxn ang="0">
                <a:pos x="10" y="12"/>
              </a:cxn>
              <a:cxn ang="0">
                <a:pos x="4" y="18"/>
              </a:cxn>
              <a:cxn ang="0">
                <a:pos x="0" y="30"/>
              </a:cxn>
              <a:cxn ang="0">
                <a:pos x="0" y="42"/>
              </a:cxn>
              <a:cxn ang="0">
                <a:pos x="0" y="52"/>
              </a:cxn>
              <a:cxn ang="0">
                <a:pos x="2" y="60"/>
              </a:cxn>
              <a:cxn ang="0">
                <a:pos x="6" y="66"/>
              </a:cxn>
              <a:cxn ang="0">
                <a:pos x="10" y="72"/>
              </a:cxn>
              <a:cxn ang="0">
                <a:pos x="16" y="76"/>
              </a:cxn>
              <a:cxn ang="0">
                <a:pos x="22" y="80"/>
              </a:cxn>
              <a:cxn ang="0">
                <a:pos x="28" y="82"/>
              </a:cxn>
              <a:cxn ang="0">
                <a:pos x="36" y="82"/>
              </a:cxn>
              <a:cxn ang="0">
                <a:pos x="48" y="82"/>
              </a:cxn>
              <a:cxn ang="0">
                <a:pos x="56" y="78"/>
              </a:cxn>
              <a:cxn ang="0">
                <a:pos x="64" y="72"/>
              </a:cxn>
              <a:cxn ang="0">
                <a:pos x="70" y="64"/>
              </a:cxn>
              <a:cxn ang="0">
                <a:pos x="72" y="54"/>
              </a:cxn>
              <a:cxn ang="0">
                <a:pos x="74" y="42"/>
              </a:cxn>
              <a:cxn ang="0">
                <a:pos x="72" y="28"/>
              </a:cxn>
              <a:cxn ang="0">
                <a:pos x="68" y="18"/>
              </a:cxn>
              <a:cxn ang="0">
                <a:pos x="62" y="10"/>
              </a:cxn>
              <a:cxn ang="0">
                <a:pos x="54" y="2"/>
              </a:cxn>
              <a:cxn ang="0">
                <a:pos x="50" y="30"/>
              </a:cxn>
              <a:cxn ang="0">
                <a:pos x="56" y="34"/>
              </a:cxn>
              <a:cxn ang="0">
                <a:pos x="58" y="42"/>
              </a:cxn>
              <a:cxn ang="0">
                <a:pos x="56" y="48"/>
              </a:cxn>
              <a:cxn ang="0">
                <a:pos x="52" y="52"/>
              </a:cxn>
              <a:cxn ang="0">
                <a:pos x="48" y="54"/>
              </a:cxn>
              <a:cxn ang="0">
                <a:pos x="42" y="56"/>
              </a:cxn>
              <a:cxn ang="0">
                <a:pos x="42" y="0"/>
              </a:cxn>
              <a:cxn ang="0">
                <a:pos x="42" y="0"/>
              </a:cxn>
              <a:cxn ang="0">
                <a:pos x="40" y="0"/>
              </a:cxn>
              <a:cxn ang="0">
                <a:pos x="30" y="56"/>
              </a:cxn>
              <a:cxn ang="0">
                <a:pos x="24" y="54"/>
              </a:cxn>
              <a:cxn ang="0">
                <a:pos x="20" y="52"/>
              </a:cxn>
              <a:cxn ang="0">
                <a:pos x="16" y="48"/>
              </a:cxn>
              <a:cxn ang="0">
                <a:pos x="16" y="42"/>
              </a:cxn>
              <a:cxn ang="0">
                <a:pos x="16" y="36"/>
              </a:cxn>
              <a:cxn ang="0">
                <a:pos x="18" y="32"/>
              </a:cxn>
              <a:cxn ang="0">
                <a:pos x="24" y="30"/>
              </a:cxn>
              <a:cxn ang="0">
                <a:pos x="30" y="28"/>
              </a:cxn>
              <a:cxn ang="0">
                <a:pos x="30" y="56"/>
              </a:cxn>
              <a:cxn ang="0">
                <a:pos x="40" y="0"/>
              </a:cxn>
            </a:cxnLst>
            <a:rect l="0" t="0" r="r" b="b"/>
            <a:pathLst>
              <a:path w="74" h="82">
                <a:moveTo>
                  <a:pt x="40" y="0"/>
                </a:moveTo>
                <a:lnTo>
                  <a:pt x="28" y="2"/>
                </a:lnTo>
                <a:lnTo>
                  <a:pt x="18" y="6"/>
                </a:lnTo>
                <a:lnTo>
                  <a:pt x="10" y="12"/>
                </a:lnTo>
                <a:lnTo>
                  <a:pt x="4" y="18"/>
                </a:lnTo>
                <a:lnTo>
                  <a:pt x="0" y="30"/>
                </a:lnTo>
                <a:lnTo>
                  <a:pt x="0" y="42"/>
                </a:lnTo>
                <a:lnTo>
                  <a:pt x="0" y="52"/>
                </a:lnTo>
                <a:lnTo>
                  <a:pt x="2" y="60"/>
                </a:lnTo>
                <a:lnTo>
                  <a:pt x="6" y="66"/>
                </a:lnTo>
                <a:lnTo>
                  <a:pt x="10" y="72"/>
                </a:lnTo>
                <a:lnTo>
                  <a:pt x="16" y="76"/>
                </a:lnTo>
                <a:lnTo>
                  <a:pt x="22" y="80"/>
                </a:lnTo>
                <a:lnTo>
                  <a:pt x="28" y="82"/>
                </a:lnTo>
                <a:lnTo>
                  <a:pt x="36" y="82"/>
                </a:lnTo>
                <a:lnTo>
                  <a:pt x="48" y="82"/>
                </a:lnTo>
                <a:lnTo>
                  <a:pt x="56" y="78"/>
                </a:lnTo>
                <a:lnTo>
                  <a:pt x="64" y="72"/>
                </a:lnTo>
                <a:lnTo>
                  <a:pt x="70" y="64"/>
                </a:lnTo>
                <a:lnTo>
                  <a:pt x="72" y="54"/>
                </a:lnTo>
                <a:lnTo>
                  <a:pt x="74" y="42"/>
                </a:lnTo>
                <a:lnTo>
                  <a:pt x="72" y="28"/>
                </a:lnTo>
                <a:lnTo>
                  <a:pt x="68" y="18"/>
                </a:lnTo>
                <a:lnTo>
                  <a:pt x="62" y="10"/>
                </a:lnTo>
                <a:lnTo>
                  <a:pt x="54" y="2"/>
                </a:lnTo>
                <a:lnTo>
                  <a:pt x="50" y="30"/>
                </a:lnTo>
                <a:lnTo>
                  <a:pt x="56" y="34"/>
                </a:lnTo>
                <a:lnTo>
                  <a:pt x="58" y="42"/>
                </a:lnTo>
                <a:lnTo>
                  <a:pt x="56" y="48"/>
                </a:lnTo>
                <a:lnTo>
                  <a:pt x="52" y="52"/>
                </a:lnTo>
                <a:lnTo>
                  <a:pt x="48" y="54"/>
                </a:lnTo>
                <a:lnTo>
                  <a:pt x="42" y="56"/>
                </a:lnTo>
                <a:lnTo>
                  <a:pt x="42" y="0"/>
                </a:lnTo>
                <a:lnTo>
                  <a:pt x="42" y="0"/>
                </a:lnTo>
                <a:lnTo>
                  <a:pt x="40" y="0"/>
                </a:lnTo>
                <a:lnTo>
                  <a:pt x="30" y="56"/>
                </a:lnTo>
                <a:lnTo>
                  <a:pt x="24" y="54"/>
                </a:lnTo>
                <a:lnTo>
                  <a:pt x="20" y="52"/>
                </a:lnTo>
                <a:lnTo>
                  <a:pt x="16" y="48"/>
                </a:lnTo>
                <a:lnTo>
                  <a:pt x="16" y="42"/>
                </a:lnTo>
                <a:lnTo>
                  <a:pt x="16" y="36"/>
                </a:lnTo>
                <a:lnTo>
                  <a:pt x="18" y="32"/>
                </a:lnTo>
                <a:lnTo>
                  <a:pt x="24" y="30"/>
                </a:lnTo>
                <a:lnTo>
                  <a:pt x="30" y="28"/>
                </a:lnTo>
                <a:lnTo>
                  <a:pt x="30" y="56"/>
                </a:lnTo>
                <a:lnTo>
                  <a:pt x="40" y="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19" name="Freeform 35"/>
          <p:cNvSpPr>
            <a:spLocks/>
          </p:cNvSpPr>
          <p:nvPr/>
        </p:nvSpPr>
        <p:spPr bwMode="auto">
          <a:xfrm>
            <a:off x="1303338" y="3214688"/>
            <a:ext cx="114300" cy="117475"/>
          </a:xfrm>
          <a:custGeom>
            <a:avLst/>
            <a:gdLst/>
            <a:ahLst/>
            <a:cxnLst>
              <a:cxn ang="0">
                <a:pos x="72" y="74"/>
              </a:cxn>
              <a:cxn ang="0">
                <a:pos x="72" y="48"/>
              </a:cxn>
              <a:cxn ang="0">
                <a:pos x="38" y="48"/>
              </a:cxn>
              <a:cxn ang="0">
                <a:pos x="30" y="46"/>
              </a:cxn>
              <a:cxn ang="0">
                <a:pos x="24" y="44"/>
              </a:cxn>
              <a:cxn ang="0">
                <a:pos x="22" y="40"/>
              </a:cxn>
              <a:cxn ang="0">
                <a:pos x="20" y="36"/>
              </a:cxn>
              <a:cxn ang="0">
                <a:pos x="22" y="32"/>
              </a:cxn>
              <a:cxn ang="0">
                <a:pos x="24" y="30"/>
              </a:cxn>
              <a:cxn ang="0">
                <a:pos x="28" y="28"/>
              </a:cxn>
              <a:cxn ang="0">
                <a:pos x="32" y="28"/>
              </a:cxn>
              <a:cxn ang="0">
                <a:pos x="72" y="28"/>
              </a:cxn>
              <a:cxn ang="0">
                <a:pos x="72" y="0"/>
              </a:cxn>
              <a:cxn ang="0">
                <a:pos x="26" y="0"/>
              </a:cxn>
              <a:cxn ang="0">
                <a:pos x="14" y="2"/>
              </a:cxn>
              <a:cxn ang="0">
                <a:pos x="6" y="6"/>
              </a:cxn>
              <a:cxn ang="0">
                <a:pos x="2" y="14"/>
              </a:cxn>
              <a:cxn ang="0">
                <a:pos x="0" y="24"/>
              </a:cxn>
              <a:cxn ang="0">
                <a:pos x="0" y="32"/>
              </a:cxn>
              <a:cxn ang="0">
                <a:pos x="2" y="38"/>
              </a:cxn>
              <a:cxn ang="0">
                <a:pos x="6" y="44"/>
              </a:cxn>
              <a:cxn ang="0">
                <a:pos x="12" y="50"/>
              </a:cxn>
              <a:cxn ang="0">
                <a:pos x="2" y="50"/>
              </a:cxn>
              <a:cxn ang="0">
                <a:pos x="2" y="74"/>
              </a:cxn>
              <a:cxn ang="0">
                <a:pos x="70" y="74"/>
              </a:cxn>
              <a:cxn ang="0">
                <a:pos x="72" y="74"/>
              </a:cxn>
            </a:cxnLst>
            <a:rect l="0" t="0" r="r" b="b"/>
            <a:pathLst>
              <a:path w="72" h="74">
                <a:moveTo>
                  <a:pt x="72" y="74"/>
                </a:moveTo>
                <a:lnTo>
                  <a:pt x="72" y="48"/>
                </a:lnTo>
                <a:lnTo>
                  <a:pt x="38" y="48"/>
                </a:lnTo>
                <a:lnTo>
                  <a:pt x="30" y="46"/>
                </a:lnTo>
                <a:lnTo>
                  <a:pt x="24" y="44"/>
                </a:lnTo>
                <a:lnTo>
                  <a:pt x="22" y="40"/>
                </a:lnTo>
                <a:lnTo>
                  <a:pt x="20" y="36"/>
                </a:lnTo>
                <a:lnTo>
                  <a:pt x="22" y="32"/>
                </a:lnTo>
                <a:lnTo>
                  <a:pt x="24" y="30"/>
                </a:lnTo>
                <a:lnTo>
                  <a:pt x="28" y="28"/>
                </a:lnTo>
                <a:lnTo>
                  <a:pt x="32" y="28"/>
                </a:lnTo>
                <a:lnTo>
                  <a:pt x="72" y="28"/>
                </a:lnTo>
                <a:lnTo>
                  <a:pt x="72" y="0"/>
                </a:lnTo>
                <a:lnTo>
                  <a:pt x="26" y="0"/>
                </a:lnTo>
                <a:lnTo>
                  <a:pt x="14" y="2"/>
                </a:lnTo>
                <a:lnTo>
                  <a:pt x="6" y="6"/>
                </a:lnTo>
                <a:lnTo>
                  <a:pt x="2" y="14"/>
                </a:lnTo>
                <a:lnTo>
                  <a:pt x="0" y="24"/>
                </a:lnTo>
                <a:lnTo>
                  <a:pt x="0" y="32"/>
                </a:lnTo>
                <a:lnTo>
                  <a:pt x="2" y="38"/>
                </a:lnTo>
                <a:lnTo>
                  <a:pt x="6" y="44"/>
                </a:lnTo>
                <a:lnTo>
                  <a:pt x="12" y="50"/>
                </a:lnTo>
                <a:lnTo>
                  <a:pt x="2" y="50"/>
                </a:lnTo>
                <a:lnTo>
                  <a:pt x="2" y="74"/>
                </a:lnTo>
                <a:lnTo>
                  <a:pt x="70" y="74"/>
                </a:lnTo>
                <a:lnTo>
                  <a:pt x="72" y="7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0" name="Freeform 36"/>
          <p:cNvSpPr>
            <a:spLocks/>
          </p:cNvSpPr>
          <p:nvPr/>
        </p:nvSpPr>
        <p:spPr bwMode="auto">
          <a:xfrm>
            <a:off x="1262063" y="3113088"/>
            <a:ext cx="158750" cy="82550"/>
          </a:xfrm>
          <a:custGeom>
            <a:avLst/>
            <a:gdLst/>
            <a:ahLst/>
            <a:cxnLst>
              <a:cxn ang="0">
                <a:pos x="14" y="42"/>
              </a:cxn>
              <a:cxn ang="0">
                <a:pos x="28" y="42"/>
              </a:cxn>
              <a:cxn ang="0">
                <a:pos x="28" y="52"/>
              </a:cxn>
              <a:cxn ang="0">
                <a:pos x="46" y="52"/>
              </a:cxn>
              <a:cxn ang="0">
                <a:pos x="46" y="42"/>
              </a:cxn>
              <a:cxn ang="0">
                <a:pos x="72" y="42"/>
              </a:cxn>
              <a:cxn ang="0">
                <a:pos x="82" y="42"/>
              </a:cxn>
              <a:cxn ang="0">
                <a:pos x="88" y="40"/>
              </a:cxn>
              <a:cxn ang="0">
                <a:pos x="94" y="38"/>
              </a:cxn>
              <a:cxn ang="0">
                <a:pos x="96" y="32"/>
              </a:cxn>
              <a:cxn ang="0">
                <a:pos x="98" y="26"/>
              </a:cxn>
              <a:cxn ang="0">
                <a:pos x="100" y="18"/>
              </a:cxn>
              <a:cxn ang="0">
                <a:pos x="96" y="0"/>
              </a:cxn>
              <a:cxn ang="0">
                <a:pos x="78" y="2"/>
              </a:cxn>
              <a:cxn ang="0">
                <a:pos x="80" y="10"/>
              </a:cxn>
              <a:cxn ang="0">
                <a:pos x="80" y="12"/>
              </a:cxn>
              <a:cxn ang="0">
                <a:pos x="78" y="14"/>
              </a:cxn>
              <a:cxn ang="0">
                <a:pos x="72" y="16"/>
              </a:cxn>
              <a:cxn ang="0">
                <a:pos x="46" y="16"/>
              </a:cxn>
              <a:cxn ang="0">
                <a:pos x="46" y="0"/>
              </a:cxn>
              <a:cxn ang="0">
                <a:pos x="28" y="0"/>
              </a:cxn>
              <a:cxn ang="0">
                <a:pos x="28" y="16"/>
              </a:cxn>
              <a:cxn ang="0">
                <a:pos x="0" y="16"/>
              </a:cxn>
              <a:cxn ang="0">
                <a:pos x="12" y="42"/>
              </a:cxn>
              <a:cxn ang="0">
                <a:pos x="14" y="42"/>
              </a:cxn>
            </a:cxnLst>
            <a:rect l="0" t="0" r="r" b="b"/>
            <a:pathLst>
              <a:path w="100" h="52">
                <a:moveTo>
                  <a:pt x="14" y="42"/>
                </a:moveTo>
                <a:lnTo>
                  <a:pt x="28" y="42"/>
                </a:lnTo>
                <a:lnTo>
                  <a:pt x="28" y="52"/>
                </a:lnTo>
                <a:lnTo>
                  <a:pt x="46" y="52"/>
                </a:lnTo>
                <a:lnTo>
                  <a:pt x="46" y="42"/>
                </a:lnTo>
                <a:lnTo>
                  <a:pt x="72" y="42"/>
                </a:lnTo>
                <a:lnTo>
                  <a:pt x="82" y="42"/>
                </a:lnTo>
                <a:lnTo>
                  <a:pt x="88" y="40"/>
                </a:lnTo>
                <a:lnTo>
                  <a:pt x="94" y="38"/>
                </a:lnTo>
                <a:lnTo>
                  <a:pt x="96" y="32"/>
                </a:lnTo>
                <a:lnTo>
                  <a:pt x="98" y="26"/>
                </a:lnTo>
                <a:lnTo>
                  <a:pt x="100" y="18"/>
                </a:lnTo>
                <a:lnTo>
                  <a:pt x="96" y="0"/>
                </a:lnTo>
                <a:lnTo>
                  <a:pt x="78" y="2"/>
                </a:lnTo>
                <a:lnTo>
                  <a:pt x="80" y="10"/>
                </a:lnTo>
                <a:lnTo>
                  <a:pt x="80" y="12"/>
                </a:lnTo>
                <a:lnTo>
                  <a:pt x="78" y="14"/>
                </a:lnTo>
                <a:lnTo>
                  <a:pt x="72" y="16"/>
                </a:lnTo>
                <a:lnTo>
                  <a:pt x="46" y="16"/>
                </a:lnTo>
                <a:lnTo>
                  <a:pt x="46" y="0"/>
                </a:lnTo>
                <a:lnTo>
                  <a:pt x="28" y="0"/>
                </a:lnTo>
                <a:lnTo>
                  <a:pt x="28" y="16"/>
                </a:lnTo>
                <a:lnTo>
                  <a:pt x="0" y="16"/>
                </a:lnTo>
                <a:lnTo>
                  <a:pt x="12" y="42"/>
                </a:lnTo>
                <a:lnTo>
                  <a:pt x="14" y="42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1" name="Freeform 37"/>
          <p:cNvSpPr>
            <a:spLocks/>
          </p:cNvSpPr>
          <p:nvPr/>
        </p:nvSpPr>
        <p:spPr bwMode="auto">
          <a:xfrm>
            <a:off x="1262063" y="3049588"/>
            <a:ext cx="155575" cy="41275"/>
          </a:xfrm>
          <a:custGeom>
            <a:avLst/>
            <a:gdLst/>
            <a:ahLst/>
            <a:cxnLst>
              <a:cxn ang="0">
                <a:pos x="18" y="26"/>
              </a:cxn>
              <a:cxn ang="0">
                <a:pos x="18" y="0"/>
              </a:cxn>
              <a:cxn ang="0">
                <a:pos x="0" y="0"/>
              </a:cxn>
              <a:cxn ang="0">
                <a:pos x="0" y="26"/>
              </a:cxn>
              <a:cxn ang="0">
                <a:pos x="16" y="26"/>
              </a:cxn>
              <a:cxn ang="0">
                <a:pos x="18" y="26"/>
              </a:cxn>
              <a:cxn ang="0">
                <a:pos x="98" y="26"/>
              </a:cxn>
              <a:cxn ang="0">
                <a:pos x="98" y="0"/>
              </a:cxn>
              <a:cxn ang="0">
                <a:pos x="28" y="0"/>
              </a:cxn>
              <a:cxn ang="0">
                <a:pos x="28" y="26"/>
              </a:cxn>
              <a:cxn ang="0">
                <a:pos x="98" y="26"/>
              </a:cxn>
              <a:cxn ang="0">
                <a:pos x="18" y="26"/>
              </a:cxn>
            </a:cxnLst>
            <a:rect l="0" t="0" r="r" b="b"/>
            <a:pathLst>
              <a:path w="98" h="26">
                <a:moveTo>
                  <a:pt x="18" y="26"/>
                </a:moveTo>
                <a:lnTo>
                  <a:pt x="18" y="0"/>
                </a:lnTo>
                <a:lnTo>
                  <a:pt x="0" y="0"/>
                </a:lnTo>
                <a:lnTo>
                  <a:pt x="0" y="26"/>
                </a:lnTo>
                <a:lnTo>
                  <a:pt x="16" y="26"/>
                </a:lnTo>
                <a:lnTo>
                  <a:pt x="18" y="26"/>
                </a:lnTo>
                <a:lnTo>
                  <a:pt x="98" y="26"/>
                </a:lnTo>
                <a:lnTo>
                  <a:pt x="98" y="0"/>
                </a:lnTo>
                <a:lnTo>
                  <a:pt x="28" y="0"/>
                </a:lnTo>
                <a:lnTo>
                  <a:pt x="28" y="26"/>
                </a:lnTo>
                <a:lnTo>
                  <a:pt x="98" y="26"/>
                </a:lnTo>
                <a:lnTo>
                  <a:pt x="18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2" name="Freeform 38"/>
          <p:cNvSpPr>
            <a:spLocks/>
          </p:cNvSpPr>
          <p:nvPr/>
        </p:nvSpPr>
        <p:spPr bwMode="auto">
          <a:xfrm>
            <a:off x="1303338" y="2897188"/>
            <a:ext cx="117475" cy="130175"/>
          </a:xfrm>
          <a:custGeom>
            <a:avLst/>
            <a:gdLst/>
            <a:ahLst/>
            <a:cxnLst>
              <a:cxn ang="0">
                <a:pos x="18" y="50"/>
              </a:cxn>
              <a:cxn ang="0">
                <a:pos x="16" y="46"/>
              </a:cxn>
              <a:cxn ang="0">
                <a:pos x="16" y="40"/>
              </a:cxn>
              <a:cxn ang="0">
                <a:pos x="16" y="36"/>
              </a:cxn>
              <a:cxn ang="0">
                <a:pos x="18" y="32"/>
              </a:cxn>
              <a:cxn ang="0">
                <a:pos x="20" y="30"/>
              </a:cxn>
              <a:cxn ang="0">
                <a:pos x="24" y="30"/>
              </a:cxn>
              <a:cxn ang="0">
                <a:pos x="28" y="40"/>
              </a:cxn>
              <a:cxn ang="0">
                <a:pos x="32" y="60"/>
              </a:cxn>
              <a:cxn ang="0">
                <a:pos x="36" y="70"/>
              </a:cxn>
              <a:cxn ang="0">
                <a:pos x="40" y="76"/>
              </a:cxn>
              <a:cxn ang="0">
                <a:pos x="46" y="80"/>
              </a:cxn>
              <a:cxn ang="0">
                <a:pos x="52" y="82"/>
              </a:cxn>
              <a:cxn ang="0">
                <a:pos x="60" y="80"/>
              </a:cxn>
              <a:cxn ang="0">
                <a:pos x="68" y="74"/>
              </a:cxn>
              <a:cxn ang="0">
                <a:pos x="72" y="66"/>
              </a:cxn>
              <a:cxn ang="0">
                <a:pos x="74" y="56"/>
              </a:cxn>
              <a:cxn ang="0">
                <a:pos x="72" y="46"/>
              </a:cxn>
              <a:cxn ang="0">
                <a:pos x="70" y="40"/>
              </a:cxn>
              <a:cxn ang="0">
                <a:pos x="62" y="28"/>
              </a:cxn>
              <a:cxn ang="0">
                <a:pos x="68" y="28"/>
              </a:cxn>
              <a:cxn ang="0">
                <a:pos x="72" y="26"/>
              </a:cxn>
              <a:cxn ang="0">
                <a:pos x="72" y="0"/>
              </a:cxn>
              <a:cxn ang="0">
                <a:pos x="64" y="4"/>
              </a:cxn>
              <a:cxn ang="0">
                <a:pos x="56" y="4"/>
              </a:cxn>
              <a:cxn ang="0">
                <a:pos x="26" y="4"/>
              </a:cxn>
              <a:cxn ang="0">
                <a:pos x="14" y="6"/>
              </a:cxn>
              <a:cxn ang="0">
                <a:pos x="10" y="8"/>
              </a:cxn>
              <a:cxn ang="0">
                <a:pos x="6" y="12"/>
              </a:cxn>
              <a:cxn ang="0">
                <a:pos x="2" y="16"/>
              </a:cxn>
              <a:cxn ang="0">
                <a:pos x="0" y="24"/>
              </a:cxn>
              <a:cxn ang="0">
                <a:pos x="0" y="42"/>
              </a:cxn>
              <a:cxn ang="0">
                <a:pos x="0" y="58"/>
              </a:cxn>
              <a:cxn ang="0">
                <a:pos x="4" y="68"/>
              </a:cxn>
              <a:cxn ang="0">
                <a:pos x="10" y="76"/>
              </a:cxn>
              <a:cxn ang="0">
                <a:pos x="22" y="80"/>
              </a:cxn>
              <a:cxn ang="0">
                <a:pos x="24" y="54"/>
              </a:cxn>
              <a:cxn ang="0">
                <a:pos x="20" y="52"/>
              </a:cxn>
              <a:cxn ang="0">
                <a:pos x="20" y="50"/>
              </a:cxn>
              <a:cxn ang="0">
                <a:pos x="18" y="50"/>
              </a:cxn>
              <a:cxn ang="0">
                <a:pos x="42" y="30"/>
              </a:cxn>
              <a:cxn ang="0">
                <a:pos x="50" y="32"/>
              </a:cxn>
              <a:cxn ang="0">
                <a:pos x="56" y="38"/>
              </a:cxn>
              <a:cxn ang="0">
                <a:pos x="58" y="46"/>
              </a:cxn>
              <a:cxn ang="0">
                <a:pos x="58" y="50"/>
              </a:cxn>
              <a:cxn ang="0">
                <a:pos x="56" y="52"/>
              </a:cxn>
              <a:cxn ang="0">
                <a:pos x="54" y="54"/>
              </a:cxn>
              <a:cxn ang="0">
                <a:pos x="50" y="54"/>
              </a:cxn>
              <a:cxn ang="0">
                <a:pos x="46" y="52"/>
              </a:cxn>
              <a:cxn ang="0">
                <a:pos x="42" y="42"/>
              </a:cxn>
              <a:cxn ang="0">
                <a:pos x="38" y="30"/>
              </a:cxn>
              <a:cxn ang="0">
                <a:pos x="42" y="30"/>
              </a:cxn>
              <a:cxn ang="0">
                <a:pos x="18" y="50"/>
              </a:cxn>
            </a:cxnLst>
            <a:rect l="0" t="0" r="r" b="b"/>
            <a:pathLst>
              <a:path w="74" h="82">
                <a:moveTo>
                  <a:pt x="18" y="50"/>
                </a:moveTo>
                <a:lnTo>
                  <a:pt x="16" y="46"/>
                </a:lnTo>
                <a:lnTo>
                  <a:pt x="16" y="40"/>
                </a:lnTo>
                <a:lnTo>
                  <a:pt x="16" y="36"/>
                </a:lnTo>
                <a:lnTo>
                  <a:pt x="18" y="32"/>
                </a:lnTo>
                <a:lnTo>
                  <a:pt x="20" y="30"/>
                </a:lnTo>
                <a:lnTo>
                  <a:pt x="24" y="30"/>
                </a:lnTo>
                <a:lnTo>
                  <a:pt x="28" y="40"/>
                </a:lnTo>
                <a:lnTo>
                  <a:pt x="32" y="60"/>
                </a:lnTo>
                <a:lnTo>
                  <a:pt x="36" y="70"/>
                </a:lnTo>
                <a:lnTo>
                  <a:pt x="40" y="76"/>
                </a:lnTo>
                <a:lnTo>
                  <a:pt x="46" y="80"/>
                </a:lnTo>
                <a:lnTo>
                  <a:pt x="52" y="82"/>
                </a:lnTo>
                <a:lnTo>
                  <a:pt x="60" y="80"/>
                </a:lnTo>
                <a:lnTo>
                  <a:pt x="68" y="74"/>
                </a:lnTo>
                <a:lnTo>
                  <a:pt x="72" y="66"/>
                </a:lnTo>
                <a:lnTo>
                  <a:pt x="74" y="56"/>
                </a:lnTo>
                <a:lnTo>
                  <a:pt x="72" y="46"/>
                </a:lnTo>
                <a:lnTo>
                  <a:pt x="70" y="40"/>
                </a:lnTo>
                <a:lnTo>
                  <a:pt x="62" y="28"/>
                </a:lnTo>
                <a:lnTo>
                  <a:pt x="68" y="28"/>
                </a:lnTo>
                <a:lnTo>
                  <a:pt x="72" y="26"/>
                </a:lnTo>
                <a:lnTo>
                  <a:pt x="72" y="0"/>
                </a:lnTo>
                <a:lnTo>
                  <a:pt x="64" y="4"/>
                </a:lnTo>
                <a:lnTo>
                  <a:pt x="56" y="4"/>
                </a:lnTo>
                <a:lnTo>
                  <a:pt x="26" y="4"/>
                </a:lnTo>
                <a:lnTo>
                  <a:pt x="14" y="6"/>
                </a:lnTo>
                <a:lnTo>
                  <a:pt x="10" y="8"/>
                </a:lnTo>
                <a:lnTo>
                  <a:pt x="6" y="12"/>
                </a:lnTo>
                <a:lnTo>
                  <a:pt x="2" y="16"/>
                </a:lnTo>
                <a:lnTo>
                  <a:pt x="0" y="24"/>
                </a:lnTo>
                <a:lnTo>
                  <a:pt x="0" y="42"/>
                </a:lnTo>
                <a:lnTo>
                  <a:pt x="0" y="58"/>
                </a:lnTo>
                <a:lnTo>
                  <a:pt x="4" y="68"/>
                </a:lnTo>
                <a:lnTo>
                  <a:pt x="10" y="76"/>
                </a:lnTo>
                <a:lnTo>
                  <a:pt x="22" y="80"/>
                </a:lnTo>
                <a:lnTo>
                  <a:pt x="24" y="54"/>
                </a:lnTo>
                <a:lnTo>
                  <a:pt x="20" y="52"/>
                </a:lnTo>
                <a:lnTo>
                  <a:pt x="20" y="50"/>
                </a:lnTo>
                <a:lnTo>
                  <a:pt x="18" y="50"/>
                </a:lnTo>
                <a:lnTo>
                  <a:pt x="42" y="30"/>
                </a:lnTo>
                <a:lnTo>
                  <a:pt x="50" y="32"/>
                </a:lnTo>
                <a:lnTo>
                  <a:pt x="56" y="38"/>
                </a:lnTo>
                <a:lnTo>
                  <a:pt x="58" y="46"/>
                </a:lnTo>
                <a:lnTo>
                  <a:pt x="58" y="50"/>
                </a:lnTo>
                <a:lnTo>
                  <a:pt x="56" y="52"/>
                </a:lnTo>
                <a:lnTo>
                  <a:pt x="54" y="54"/>
                </a:lnTo>
                <a:lnTo>
                  <a:pt x="50" y="54"/>
                </a:lnTo>
                <a:lnTo>
                  <a:pt x="46" y="52"/>
                </a:lnTo>
                <a:lnTo>
                  <a:pt x="42" y="42"/>
                </a:lnTo>
                <a:lnTo>
                  <a:pt x="38" y="30"/>
                </a:lnTo>
                <a:lnTo>
                  <a:pt x="42" y="30"/>
                </a:lnTo>
                <a:lnTo>
                  <a:pt x="18" y="5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3" name="Freeform 39"/>
          <p:cNvSpPr>
            <a:spLocks/>
          </p:cNvSpPr>
          <p:nvPr/>
        </p:nvSpPr>
        <p:spPr bwMode="auto">
          <a:xfrm>
            <a:off x="1262063" y="2833688"/>
            <a:ext cx="155575" cy="41275"/>
          </a:xfrm>
          <a:custGeom>
            <a:avLst/>
            <a:gdLst/>
            <a:ahLst/>
            <a:cxnLst>
              <a:cxn ang="0">
                <a:pos x="98" y="26"/>
              </a:cxn>
              <a:cxn ang="0">
                <a:pos x="98" y="0"/>
              </a:cxn>
              <a:cxn ang="0">
                <a:pos x="0" y="0"/>
              </a:cxn>
              <a:cxn ang="0">
                <a:pos x="0" y="26"/>
              </a:cxn>
              <a:cxn ang="0">
                <a:pos x="96" y="26"/>
              </a:cxn>
              <a:cxn ang="0">
                <a:pos x="98" y="26"/>
              </a:cxn>
            </a:cxnLst>
            <a:rect l="0" t="0" r="r" b="b"/>
            <a:pathLst>
              <a:path w="98" h="26">
                <a:moveTo>
                  <a:pt x="98" y="26"/>
                </a:moveTo>
                <a:lnTo>
                  <a:pt x="98" y="0"/>
                </a:lnTo>
                <a:lnTo>
                  <a:pt x="0" y="0"/>
                </a:lnTo>
                <a:lnTo>
                  <a:pt x="0" y="26"/>
                </a:lnTo>
                <a:lnTo>
                  <a:pt x="96" y="26"/>
                </a:lnTo>
                <a:lnTo>
                  <a:pt x="98" y="2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4" name="Freeform 40"/>
          <p:cNvSpPr>
            <a:spLocks/>
          </p:cNvSpPr>
          <p:nvPr/>
        </p:nvSpPr>
        <p:spPr bwMode="auto">
          <a:xfrm>
            <a:off x="1258888" y="2671763"/>
            <a:ext cx="203200" cy="63500"/>
          </a:xfrm>
          <a:custGeom>
            <a:avLst/>
            <a:gdLst/>
            <a:ahLst/>
            <a:cxnLst>
              <a:cxn ang="0">
                <a:pos x="32" y="34"/>
              </a:cxn>
              <a:cxn ang="0">
                <a:pos x="48" y="38"/>
              </a:cxn>
              <a:cxn ang="0">
                <a:pos x="64" y="40"/>
              </a:cxn>
              <a:cxn ang="0">
                <a:pos x="80" y="38"/>
              </a:cxn>
              <a:cxn ang="0">
                <a:pos x="96" y="34"/>
              </a:cxn>
              <a:cxn ang="0">
                <a:pos x="110" y="28"/>
              </a:cxn>
              <a:cxn ang="0">
                <a:pos x="128" y="16"/>
              </a:cxn>
              <a:cxn ang="0">
                <a:pos x="128" y="0"/>
              </a:cxn>
              <a:cxn ang="0">
                <a:pos x="112" y="6"/>
              </a:cxn>
              <a:cxn ang="0">
                <a:pos x="96" y="12"/>
              </a:cxn>
              <a:cxn ang="0">
                <a:pos x="82" y="14"/>
              </a:cxn>
              <a:cxn ang="0">
                <a:pos x="66" y="16"/>
              </a:cxn>
              <a:cxn ang="0">
                <a:pos x="50" y="14"/>
              </a:cxn>
              <a:cxn ang="0">
                <a:pos x="36" y="12"/>
              </a:cxn>
              <a:cxn ang="0">
                <a:pos x="20" y="6"/>
              </a:cxn>
              <a:cxn ang="0">
                <a:pos x="0" y="0"/>
              </a:cxn>
              <a:cxn ang="0">
                <a:pos x="0" y="16"/>
              </a:cxn>
              <a:cxn ang="0">
                <a:pos x="16" y="26"/>
              </a:cxn>
              <a:cxn ang="0">
                <a:pos x="30" y="34"/>
              </a:cxn>
              <a:cxn ang="0">
                <a:pos x="32" y="34"/>
              </a:cxn>
            </a:cxnLst>
            <a:rect l="0" t="0" r="r" b="b"/>
            <a:pathLst>
              <a:path w="128" h="40">
                <a:moveTo>
                  <a:pt x="32" y="34"/>
                </a:moveTo>
                <a:lnTo>
                  <a:pt x="48" y="38"/>
                </a:lnTo>
                <a:lnTo>
                  <a:pt x="64" y="40"/>
                </a:lnTo>
                <a:lnTo>
                  <a:pt x="80" y="38"/>
                </a:lnTo>
                <a:lnTo>
                  <a:pt x="96" y="34"/>
                </a:lnTo>
                <a:lnTo>
                  <a:pt x="110" y="28"/>
                </a:lnTo>
                <a:lnTo>
                  <a:pt x="128" y="16"/>
                </a:lnTo>
                <a:lnTo>
                  <a:pt x="128" y="0"/>
                </a:lnTo>
                <a:lnTo>
                  <a:pt x="112" y="6"/>
                </a:lnTo>
                <a:lnTo>
                  <a:pt x="96" y="12"/>
                </a:lnTo>
                <a:lnTo>
                  <a:pt x="82" y="14"/>
                </a:lnTo>
                <a:lnTo>
                  <a:pt x="66" y="16"/>
                </a:lnTo>
                <a:lnTo>
                  <a:pt x="50" y="14"/>
                </a:lnTo>
                <a:lnTo>
                  <a:pt x="36" y="12"/>
                </a:lnTo>
                <a:lnTo>
                  <a:pt x="20" y="6"/>
                </a:lnTo>
                <a:lnTo>
                  <a:pt x="0" y="0"/>
                </a:lnTo>
                <a:lnTo>
                  <a:pt x="0" y="16"/>
                </a:lnTo>
                <a:lnTo>
                  <a:pt x="16" y="26"/>
                </a:lnTo>
                <a:lnTo>
                  <a:pt x="30" y="34"/>
                </a:lnTo>
                <a:lnTo>
                  <a:pt x="32" y="34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5" name="Freeform 41"/>
          <p:cNvSpPr>
            <a:spLocks/>
          </p:cNvSpPr>
          <p:nvPr/>
        </p:nvSpPr>
        <p:spPr bwMode="auto">
          <a:xfrm>
            <a:off x="1303338" y="2459038"/>
            <a:ext cx="114300" cy="190500"/>
          </a:xfrm>
          <a:custGeom>
            <a:avLst/>
            <a:gdLst/>
            <a:ahLst/>
            <a:cxnLst>
              <a:cxn ang="0">
                <a:pos x="72" y="120"/>
              </a:cxn>
              <a:cxn ang="0">
                <a:pos x="72" y="92"/>
              </a:cxn>
              <a:cxn ang="0">
                <a:pos x="36" y="92"/>
              </a:cxn>
              <a:cxn ang="0">
                <a:pos x="28" y="92"/>
              </a:cxn>
              <a:cxn ang="0">
                <a:pos x="24" y="90"/>
              </a:cxn>
              <a:cxn ang="0">
                <a:pos x="22" y="86"/>
              </a:cxn>
              <a:cxn ang="0">
                <a:pos x="20" y="82"/>
              </a:cxn>
              <a:cxn ang="0">
                <a:pos x="22" y="76"/>
              </a:cxn>
              <a:cxn ang="0">
                <a:pos x="26" y="74"/>
              </a:cxn>
              <a:cxn ang="0">
                <a:pos x="32" y="74"/>
              </a:cxn>
              <a:cxn ang="0">
                <a:pos x="72" y="74"/>
              </a:cxn>
              <a:cxn ang="0">
                <a:pos x="72" y="46"/>
              </a:cxn>
              <a:cxn ang="0">
                <a:pos x="36" y="46"/>
              </a:cxn>
              <a:cxn ang="0">
                <a:pos x="28" y="46"/>
              </a:cxn>
              <a:cxn ang="0">
                <a:pos x="24" y="44"/>
              </a:cxn>
              <a:cxn ang="0">
                <a:pos x="22" y="40"/>
              </a:cxn>
              <a:cxn ang="0">
                <a:pos x="20" y="36"/>
              </a:cxn>
              <a:cxn ang="0">
                <a:pos x="22" y="32"/>
              </a:cxn>
              <a:cxn ang="0">
                <a:pos x="24" y="30"/>
              </a:cxn>
              <a:cxn ang="0">
                <a:pos x="28" y="28"/>
              </a:cxn>
              <a:cxn ang="0">
                <a:pos x="32" y="28"/>
              </a:cxn>
              <a:cxn ang="0">
                <a:pos x="72" y="28"/>
              </a:cxn>
              <a:cxn ang="0">
                <a:pos x="72" y="0"/>
              </a:cxn>
              <a:cxn ang="0">
                <a:pos x="28" y="0"/>
              </a:cxn>
              <a:cxn ang="0">
                <a:pos x="14" y="2"/>
              </a:cxn>
              <a:cxn ang="0">
                <a:pos x="6" y="6"/>
              </a:cxn>
              <a:cxn ang="0">
                <a:pos x="2" y="14"/>
              </a:cxn>
              <a:cxn ang="0">
                <a:pos x="0" y="24"/>
              </a:cxn>
              <a:cxn ang="0">
                <a:pos x="0" y="32"/>
              </a:cxn>
              <a:cxn ang="0">
                <a:pos x="2" y="38"/>
              </a:cxn>
              <a:cxn ang="0">
                <a:pos x="6" y="42"/>
              </a:cxn>
              <a:cxn ang="0">
                <a:pos x="12" y="48"/>
              </a:cxn>
              <a:cxn ang="0">
                <a:pos x="6" y="52"/>
              </a:cxn>
              <a:cxn ang="0">
                <a:pos x="2" y="56"/>
              </a:cxn>
              <a:cxn ang="0">
                <a:pos x="0" y="62"/>
              </a:cxn>
              <a:cxn ang="0">
                <a:pos x="0" y="70"/>
              </a:cxn>
              <a:cxn ang="0">
                <a:pos x="0" y="78"/>
              </a:cxn>
              <a:cxn ang="0">
                <a:pos x="2" y="84"/>
              </a:cxn>
              <a:cxn ang="0">
                <a:pos x="6" y="90"/>
              </a:cxn>
              <a:cxn ang="0">
                <a:pos x="12" y="94"/>
              </a:cxn>
              <a:cxn ang="0">
                <a:pos x="2" y="94"/>
              </a:cxn>
              <a:cxn ang="0">
                <a:pos x="2" y="120"/>
              </a:cxn>
              <a:cxn ang="0">
                <a:pos x="70" y="120"/>
              </a:cxn>
              <a:cxn ang="0">
                <a:pos x="72" y="120"/>
              </a:cxn>
            </a:cxnLst>
            <a:rect l="0" t="0" r="r" b="b"/>
            <a:pathLst>
              <a:path w="72" h="120">
                <a:moveTo>
                  <a:pt x="72" y="120"/>
                </a:moveTo>
                <a:lnTo>
                  <a:pt x="72" y="92"/>
                </a:lnTo>
                <a:lnTo>
                  <a:pt x="36" y="92"/>
                </a:lnTo>
                <a:lnTo>
                  <a:pt x="28" y="92"/>
                </a:lnTo>
                <a:lnTo>
                  <a:pt x="24" y="90"/>
                </a:lnTo>
                <a:lnTo>
                  <a:pt x="22" y="86"/>
                </a:lnTo>
                <a:lnTo>
                  <a:pt x="20" y="82"/>
                </a:lnTo>
                <a:lnTo>
                  <a:pt x="22" y="76"/>
                </a:lnTo>
                <a:lnTo>
                  <a:pt x="26" y="74"/>
                </a:lnTo>
                <a:lnTo>
                  <a:pt x="32" y="74"/>
                </a:lnTo>
                <a:lnTo>
                  <a:pt x="72" y="74"/>
                </a:lnTo>
                <a:lnTo>
                  <a:pt x="72" y="46"/>
                </a:lnTo>
                <a:lnTo>
                  <a:pt x="36" y="46"/>
                </a:lnTo>
                <a:lnTo>
                  <a:pt x="28" y="46"/>
                </a:lnTo>
                <a:lnTo>
                  <a:pt x="24" y="44"/>
                </a:lnTo>
                <a:lnTo>
                  <a:pt x="22" y="40"/>
                </a:lnTo>
                <a:lnTo>
                  <a:pt x="20" y="36"/>
                </a:lnTo>
                <a:lnTo>
                  <a:pt x="22" y="32"/>
                </a:lnTo>
                <a:lnTo>
                  <a:pt x="24" y="30"/>
                </a:lnTo>
                <a:lnTo>
                  <a:pt x="28" y="28"/>
                </a:lnTo>
                <a:lnTo>
                  <a:pt x="32" y="28"/>
                </a:lnTo>
                <a:lnTo>
                  <a:pt x="72" y="28"/>
                </a:lnTo>
                <a:lnTo>
                  <a:pt x="72" y="0"/>
                </a:lnTo>
                <a:lnTo>
                  <a:pt x="28" y="0"/>
                </a:lnTo>
                <a:lnTo>
                  <a:pt x="14" y="2"/>
                </a:lnTo>
                <a:lnTo>
                  <a:pt x="6" y="6"/>
                </a:lnTo>
                <a:lnTo>
                  <a:pt x="2" y="14"/>
                </a:lnTo>
                <a:lnTo>
                  <a:pt x="0" y="24"/>
                </a:lnTo>
                <a:lnTo>
                  <a:pt x="0" y="32"/>
                </a:lnTo>
                <a:lnTo>
                  <a:pt x="2" y="38"/>
                </a:lnTo>
                <a:lnTo>
                  <a:pt x="6" y="42"/>
                </a:lnTo>
                <a:lnTo>
                  <a:pt x="12" y="48"/>
                </a:lnTo>
                <a:lnTo>
                  <a:pt x="6" y="52"/>
                </a:lnTo>
                <a:lnTo>
                  <a:pt x="2" y="56"/>
                </a:lnTo>
                <a:lnTo>
                  <a:pt x="0" y="62"/>
                </a:lnTo>
                <a:lnTo>
                  <a:pt x="0" y="70"/>
                </a:lnTo>
                <a:lnTo>
                  <a:pt x="0" y="78"/>
                </a:lnTo>
                <a:lnTo>
                  <a:pt x="2" y="84"/>
                </a:lnTo>
                <a:lnTo>
                  <a:pt x="6" y="90"/>
                </a:lnTo>
                <a:lnTo>
                  <a:pt x="12" y="94"/>
                </a:lnTo>
                <a:lnTo>
                  <a:pt x="2" y="94"/>
                </a:lnTo>
                <a:lnTo>
                  <a:pt x="2" y="120"/>
                </a:lnTo>
                <a:lnTo>
                  <a:pt x="70" y="120"/>
                </a:lnTo>
                <a:lnTo>
                  <a:pt x="72" y="120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6" name="Freeform 42"/>
          <p:cNvSpPr>
            <a:spLocks/>
          </p:cNvSpPr>
          <p:nvPr/>
        </p:nvSpPr>
        <p:spPr bwMode="auto">
          <a:xfrm>
            <a:off x="1262063" y="2278063"/>
            <a:ext cx="155575" cy="168275"/>
          </a:xfrm>
          <a:custGeom>
            <a:avLst/>
            <a:gdLst/>
            <a:ahLst/>
            <a:cxnLst>
              <a:cxn ang="0">
                <a:pos x="98" y="68"/>
              </a:cxn>
              <a:cxn ang="0">
                <a:pos x="98" y="36"/>
              </a:cxn>
              <a:cxn ang="0">
                <a:pos x="0" y="0"/>
              </a:cxn>
              <a:cxn ang="0">
                <a:pos x="0" y="30"/>
              </a:cxn>
              <a:cxn ang="0">
                <a:pos x="70" y="52"/>
              </a:cxn>
              <a:cxn ang="0">
                <a:pos x="0" y="74"/>
              </a:cxn>
              <a:cxn ang="0">
                <a:pos x="0" y="106"/>
              </a:cxn>
              <a:cxn ang="0">
                <a:pos x="96" y="68"/>
              </a:cxn>
              <a:cxn ang="0">
                <a:pos x="98" y="68"/>
              </a:cxn>
            </a:cxnLst>
            <a:rect l="0" t="0" r="r" b="b"/>
            <a:pathLst>
              <a:path w="98" h="106">
                <a:moveTo>
                  <a:pt x="98" y="68"/>
                </a:moveTo>
                <a:lnTo>
                  <a:pt x="98" y="36"/>
                </a:lnTo>
                <a:lnTo>
                  <a:pt x="0" y="0"/>
                </a:lnTo>
                <a:lnTo>
                  <a:pt x="0" y="30"/>
                </a:lnTo>
                <a:lnTo>
                  <a:pt x="70" y="52"/>
                </a:lnTo>
                <a:lnTo>
                  <a:pt x="0" y="74"/>
                </a:lnTo>
                <a:lnTo>
                  <a:pt x="0" y="106"/>
                </a:lnTo>
                <a:lnTo>
                  <a:pt x="96" y="68"/>
                </a:lnTo>
                <a:lnTo>
                  <a:pt x="98" y="68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7" name="Freeform 43"/>
          <p:cNvSpPr>
            <a:spLocks/>
          </p:cNvSpPr>
          <p:nvPr/>
        </p:nvSpPr>
        <p:spPr bwMode="auto">
          <a:xfrm>
            <a:off x="1258888" y="2205038"/>
            <a:ext cx="203200" cy="66675"/>
          </a:xfrm>
          <a:custGeom>
            <a:avLst/>
            <a:gdLst/>
            <a:ahLst/>
            <a:cxnLst>
              <a:cxn ang="0">
                <a:pos x="32" y="6"/>
              </a:cxn>
              <a:cxn ang="0">
                <a:pos x="48" y="2"/>
              </a:cxn>
              <a:cxn ang="0">
                <a:pos x="64" y="0"/>
              </a:cxn>
              <a:cxn ang="0">
                <a:pos x="80" y="2"/>
              </a:cxn>
              <a:cxn ang="0">
                <a:pos x="96" y="6"/>
              </a:cxn>
              <a:cxn ang="0">
                <a:pos x="110" y="14"/>
              </a:cxn>
              <a:cxn ang="0">
                <a:pos x="128" y="24"/>
              </a:cxn>
              <a:cxn ang="0">
                <a:pos x="128" y="42"/>
              </a:cxn>
              <a:cxn ang="0">
                <a:pos x="112" y="34"/>
              </a:cxn>
              <a:cxn ang="0">
                <a:pos x="96" y="30"/>
              </a:cxn>
              <a:cxn ang="0">
                <a:pos x="82" y="26"/>
              </a:cxn>
              <a:cxn ang="0">
                <a:pos x="66" y="26"/>
              </a:cxn>
              <a:cxn ang="0">
                <a:pos x="50" y="26"/>
              </a:cxn>
              <a:cxn ang="0">
                <a:pos x="36" y="28"/>
              </a:cxn>
              <a:cxn ang="0">
                <a:pos x="20" y="34"/>
              </a:cxn>
              <a:cxn ang="0">
                <a:pos x="0" y="42"/>
              </a:cxn>
              <a:cxn ang="0">
                <a:pos x="0" y="24"/>
              </a:cxn>
              <a:cxn ang="0">
                <a:pos x="16" y="14"/>
              </a:cxn>
              <a:cxn ang="0">
                <a:pos x="30" y="6"/>
              </a:cxn>
              <a:cxn ang="0">
                <a:pos x="32" y="6"/>
              </a:cxn>
            </a:cxnLst>
            <a:rect l="0" t="0" r="r" b="b"/>
            <a:pathLst>
              <a:path w="128" h="42">
                <a:moveTo>
                  <a:pt x="32" y="6"/>
                </a:moveTo>
                <a:lnTo>
                  <a:pt x="48" y="2"/>
                </a:lnTo>
                <a:lnTo>
                  <a:pt x="64" y="0"/>
                </a:lnTo>
                <a:lnTo>
                  <a:pt x="80" y="2"/>
                </a:lnTo>
                <a:lnTo>
                  <a:pt x="96" y="6"/>
                </a:lnTo>
                <a:lnTo>
                  <a:pt x="110" y="14"/>
                </a:lnTo>
                <a:lnTo>
                  <a:pt x="128" y="24"/>
                </a:lnTo>
                <a:lnTo>
                  <a:pt x="128" y="42"/>
                </a:lnTo>
                <a:lnTo>
                  <a:pt x="112" y="34"/>
                </a:lnTo>
                <a:lnTo>
                  <a:pt x="96" y="30"/>
                </a:lnTo>
                <a:lnTo>
                  <a:pt x="82" y="26"/>
                </a:lnTo>
                <a:lnTo>
                  <a:pt x="66" y="26"/>
                </a:lnTo>
                <a:lnTo>
                  <a:pt x="50" y="26"/>
                </a:lnTo>
                <a:lnTo>
                  <a:pt x="36" y="28"/>
                </a:lnTo>
                <a:lnTo>
                  <a:pt x="20" y="34"/>
                </a:lnTo>
                <a:lnTo>
                  <a:pt x="0" y="42"/>
                </a:lnTo>
                <a:lnTo>
                  <a:pt x="0" y="24"/>
                </a:lnTo>
                <a:lnTo>
                  <a:pt x="16" y="14"/>
                </a:lnTo>
                <a:lnTo>
                  <a:pt x="30" y="6"/>
                </a:lnTo>
                <a:lnTo>
                  <a:pt x="32" y="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28" name="Rectangle 44"/>
          <p:cNvSpPr>
            <a:spLocks noChangeArrowheads="1"/>
          </p:cNvSpPr>
          <p:nvPr/>
        </p:nvSpPr>
        <p:spPr bwMode="auto">
          <a:xfrm>
            <a:off x="4476750" y="6197600"/>
            <a:ext cx="1174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Time (ms)</a:t>
            </a:r>
            <a:endParaRPr lang="en-US" sz="1800">
              <a:latin typeface="Arial" charset="0"/>
            </a:endParaRPr>
          </a:p>
        </p:txBody>
      </p:sp>
      <p:sp>
        <p:nvSpPr>
          <p:cNvPr id="67629" name="Rectangle 45"/>
          <p:cNvSpPr>
            <a:spLocks noChangeArrowheads="1"/>
          </p:cNvSpPr>
          <p:nvPr/>
        </p:nvSpPr>
        <p:spPr bwMode="auto">
          <a:xfrm>
            <a:off x="2130425" y="1473200"/>
            <a:ext cx="1489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Depolarization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(Na</a:t>
            </a:r>
            <a:r>
              <a:rPr lang="en-US" sz="17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1700" b="1">
                <a:solidFill>
                  <a:srgbClr val="231F20"/>
                </a:solidFill>
                <a:latin typeface="Arial" charset="0"/>
              </a:rPr>
              <a:t> enters)</a:t>
            </a:r>
            <a:endParaRPr lang="en-US" sz="1800" b="1">
              <a:latin typeface="Arial" charset="0"/>
            </a:endParaRPr>
          </a:p>
        </p:txBody>
      </p:sp>
      <p:sp>
        <p:nvSpPr>
          <p:cNvPr id="67630" name="Rectangle 46"/>
          <p:cNvSpPr>
            <a:spLocks noChangeArrowheads="1"/>
          </p:cNvSpPr>
          <p:nvPr/>
        </p:nvSpPr>
        <p:spPr bwMode="auto">
          <a:xfrm>
            <a:off x="5340350" y="3540125"/>
            <a:ext cx="1489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Repolarization</a:t>
            </a:r>
          </a:p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(K</a:t>
            </a:r>
            <a:r>
              <a:rPr lang="en-US" sz="17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1700" b="1">
                <a:solidFill>
                  <a:srgbClr val="231F20"/>
                </a:solidFill>
                <a:latin typeface="Arial" charset="0"/>
              </a:rPr>
              <a:t> leaves)</a:t>
            </a:r>
            <a:endParaRPr lang="en-US" sz="1800" b="1">
              <a:latin typeface="Arial" charset="0"/>
            </a:endParaRPr>
          </a:p>
        </p:txBody>
      </p:sp>
      <p:sp>
        <p:nvSpPr>
          <p:cNvPr id="67631" name="Rectangle 47"/>
          <p:cNvSpPr>
            <a:spLocks noChangeArrowheads="1"/>
          </p:cNvSpPr>
          <p:nvPr/>
        </p:nvSpPr>
        <p:spPr bwMode="auto">
          <a:xfrm>
            <a:off x="5759450" y="4873625"/>
            <a:ext cx="237648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231F20"/>
                </a:solidFill>
                <a:latin typeface="Arial" charset="0"/>
              </a:rPr>
              <a:t>After-hyperpolarization</a:t>
            </a:r>
            <a:endParaRPr lang="en-US" sz="1800" b="1">
              <a:latin typeface="Arial" charset="0"/>
            </a:endParaRPr>
          </a:p>
        </p:txBody>
      </p:sp>
      <p:sp>
        <p:nvSpPr>
          <p:cNvPr id="67632" name="Freeform 48"/>
          <p:cNvSpPr>
            <a:spLocks/>
          </p:cNvSpPr>
          <p:nvPr/>
        </p:nvSpPr>
        <p:spPr bwMode="auto">
          <a:xfrm rot="16200000" flipH="1">
            <a:off x="3442494" y="713581"/>
            <a:ext cx="146050" cy="1119188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33" name="Freeform 49"/>
          <p:cNvSpPr>
            <a:spLocks/>
          </p:cNvSpPr>
          <p:nvPr/>
        </p:nvSpPr>
        <p:spPr bwMode="auto">
          <a:xfrm rot="16200000" flipH="1">
            <a:off x="5361782" y="-88106"/>
            <a:ext cx="138112" cy="271145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Relative Refractory Period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Follows the absolute refractory period</a:t>
            </a:r>
          </a:p>
          <a:p>
            <a:pPr lvl="1">
              <a:lnSpc>
                <a:spcPct val="90000"/>
              </a:lnSpc>
            </a:pPr>
            <a:r>
              <a:rPr lang="en-US"/>
              <a:t>Most Na</a:t>
            </a:r>
            <a:r>
              <a:rPr lang="en-US" baseline="30000"/>
              <a:t>+</a:t>
            </a:r>
            <a:r>
              <a:rPr lang="en-US"/>
              <a:t> channels have returned to their resting state</a:t>
            </a:r>
          </a:p>
          <a:p>
            <a:pPr lvl="1">
              <a:lnSpc>
                <a:spcPct val="90000"/>
              </a:lnSpc>
            </a:pPr>
            <a:r>
              <a:rPr lang="en-US"/>
              <a:t>Some K</a:t>
            </a:r>
            <a:r>
              <a:rPr lang="en-US" baseline="30000"/>
              <a:t>+</a:t>
            </a:r>
            <a:r>
              <a:rPr lang="en-US"/>
              <a:t> channels are still open</a:t>
            </a:r>
          </a:p>
          <a:p>
            <a:pPr lvl="1">
              <a:lnSpc>
                <a:spcPct val="90000"/>
              </a:lnSpc>
            </a:pPr>
            <a:r>
              <a:rPr lang="en-US"/>
              <a:t>Repolarization is occurring</a:t>
            </a:r>
          </a:p>
          <a:p>
            <a:pPr>
              <a:lnSpc>
                <a:spcPct val="90000"/>
              </a:lnSpc>
            </a:pPr>
            <a:r>
              <a:rPr lang="en-US"/>
              <a:t>Threshold for AP generation is elevated</a:t>
            </a:r>
          </a:p>
          <a:p>
            <a:pPr>
              <a:lnSpc>
                <a:spcPct val="90000"/>
              </a:lnSpc>
            </a:pPr>
            <a:r>
              <a:rPr lang="en-US"/>
              <a:t>Exceptionally strong stimulus may generate an AP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Conduction Velocity</a:t>
            </a:r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Conduction velocities of neurons vary widely </a:t>
            </a:r>
          </a:p>
          <a:p>
            <a:pPr>
              <a:lnSpc>
                <a:spcPct val="90000"/>
              </a:lnSpc>
            </a:pPr>
            <a:r>
              <a:rPr lang="en-US"/>
              <a:t>Effect of axon diameter</a:t>
            </a:r>
          </a:p>
          <a:p>
            <a:pPr lvl="1">
              <a:lnSpc>
                <a:spcPct val="90000"/>
              </a:lnSpc>
            </a:pPr>
            <a:r>
              <a:rPr lang="en-US"/>
              <a:t>Larger diameter fibers have less resistance to local current flow and have faster impulse conduction</a:t>
            </a:r>
          </a:p>
          <a:p>
            <a:pPr>
              <a:lnSpc>
                <a:spcPct val="90000"/>
              </a:lnSpc>
            </a:pPr>
            <a:r>
              <a:rPr lang="en-US"/>
              <a:t>Effect of myelination</a:t>
            </a:r>
          </a:p>
          <a:p>
            <a:pPr lvl="1">
              <a:lnSpc>
                <a:spcPct val="90000"/>
              </a:lnSpc>
            </a:pPr>
            <a:r>
              <a:rPr lang="en-US"/>
              <a:t>Continuous conduction in unmyelinated axons is slower than saltatory conduction in myelinated axons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Conduction Velocity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Effects of myelination</a:t>
            </a:r>
          </a:p>
          <a:p>
            <a:pPr lvl="1">
              <a:lnSpc>
                <a:spcPct val="90000"/>
              </a:lnSpc>
            </a:pPr>
            <a:r>
              <a:rPr lang="en-US"/>
              <a:t>Myelin sheaths insulate and prevent leakage of charge</a:t>
            </a:r>
          </a:p>
          <a:p>
            <a:pPr lvl="1">
              <a:lnSpc>
                <a:spcPct val="90000"/>
              </a:lnSpc>
            </a:pPr>
            <a:r>
              <a:rPr lang="en-US"/>
              <a:t>Saltatory conduction in myelinated axons is about 30 times faster</a:t>
            </a:r>
          </a:p>
          <a:p>
            <a:pPr lvl="2">
              <a:lnSpc>
                <a:spcPct val="90000"/>
              </a:lnSpc>
            </a:pPr>
            <a:r>
              <a:rPr lang="en-US"/>
              <a:t>Voltage-gated Na</a:t>
            </a:r>
            <a:r>
              <a:rPr lang="en-US" baseline="30000"/>
              <a:t>+</a:t>
            </a:r>
            <a:r>
              <a:rPr lang="en-US"/>
              <a:t> channels are located at the nodes</a:t>
            </a:r>
          </a:p>
          <a:p>
            <a:pPr lvl="2">
              <a:lnSpc>
                <a:spcPct val="90000"/>
              </a:lnSpc>
            </a:pPr>
            <a:r>
              <a:rPr lang="en-US"/>
              <a:t>APs appear to jump rapidly from node to node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11.15</a:t>
            </a:r>
          </a:p>
        </p:txBody>
      </p:sp>
      <p:pic>
        <p:nvPicPr>
          <p:cNvPr id="74761" name="Picture 9" descr="figure_11_15_0-j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69913"/>
            <a:ext cx="8231187" cy="5868987"/>
          </a:xfrm>
          <a:prstGeom prst="rect">
            <a:avLst/>
          </a:prstGeom>
          <a:noFill/>
        </p:spPr>
      </p:pic>
      <p:sp>
        <p:nvSpPr>
          <p:cNvPr id="74762" name="Line 10"/>
          <p:cNvSpPr>
            <a:spLocks noChangeShapeType="1"/>
          </p:cNvSpPr>
          <p:nvPr/>
        </p:nvSpPr>
        <p:spPr bwMode="auto">
          <a:xfrm>
            <a:off x="6950075" y="5578475"/>
            <a:ext cx="1588" cy="13970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 flipV="1">
            <a:off x="6149975" y="4683125"/>
            <a:ext cx="1588" cy="1111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64" name="Freeform 12"/>
          <p:cNvSpPr>
            <a:spLocks/>
          </p:cNvSpPr>
          <p:nvPr/>
        </p:nvSpPr>
        <p:spPr bwMode="auto">
          <a:xfrm>
            <a:off x="4803775" y="633413"/>
            <a:ext cx="587375" cy="657225"/>
          </a:xfrm>
          <a:custGeom>
            <a:avLst/>
            <a:gdLst/>
            <a:ahLst/>
            <a:cxnLst>
              <a:cxn ang="0">
                <a:pos x="0" y="414"/>
              </a:cxn>
              <a:cxn ang="0">
                <a:pos x="298" y="0"/>
              </a:cxn>
              <a:cxn ang="0">
                <a:pos x="370" y="0"/>
              </a:cxn>
            </a:cxnLst>
            <a:rect l="0" t="0" r="r" b="b"/>
            <a:pathLst>
              <a:path w="370" h="414">
                <a:moveTo>
                  <a:pt x="0" y="414"/>
                </a:moveTo>
                <a:lnTo>
                  <a:pt x="298" y="0"/>
                </a:lnTo>
                <a:lnTo>
                  <a:pt x="37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65" name="Freeform 13"/>
          <p:cNvSpPr>
            <a:spLocks/>
          </p:cNvSpPr>
          <p:nvPr/>
        </p:nvSpPr>
        <p:spPr bwMode="auto">
          <a:xfrm>
            <a:off x="5057775" y="2309813"/>
            <a:ext cx="333375" cy="43815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38" y="0"/>
              </a:cxn>
              <a:cxn ang="0">
                <a:pos x="210" y="0"/>
              </a:cxn>
            </a:cxnLst>
            <a:rect l="0" t="0" r="r" b="b"/>
            <a:pathLst>
              <a:path w="210" h="276">
                <a:moveTo>
                  <a:pt x="0" y="276"/>
                </a:moveTo>
                <a:lnTo>
                  <a:pt x="138" y="0"/>
                </a:lnTo>
                <a:lnTo>
                  <a:pt x="21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66" name="Freeform 14"/>
          <p:cNvSpPr>
            <a:spLocks/>
          </p:cNvSpPr>
          <p:nvPr/>
        </p:nvSpPr>
        <p:spPr bwMode="auto">
          <a:xfrm>
            <a:off x="2751138" y="4787900"/>
            <a:ext cx="120650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30" y="0"/>
              </a:cxn>
              <a:cxn ang="0">
                <a:pos x="76" y="0"/>
              </a:cxn>
            </a:cxnLst>
            <a:rect l="0" t="0" r="r" b="b"/>
            <a:pathLst>
              <a:path w="76" h="180">
                <a:moveTo>
                  <a:pt x="0" y="180"/>
                </a:moveTo>
                <a:lnTo>
                  <a:pt x="30" y="0"/>
                </a:lnTo>
                <a:lnTo>
                  <a:pt x="76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67" name="Rectangle 15"/>
          <p:cNvSpPr>
            <a:spLocks noChangeArrowheads="1"/>
          </p:cNvSpPr>
          <p:nvPr/>
        </p:nvSpPr>
        <p:spPr bwMode="auto">
          <a:xfrm>
            <a:off x="5432425" y="542925"/>
            <a:ext cx="10683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Size of voltage</a:t>
            </a:r>
            <a:endParaRPr lang="en-US" sz="1800" b="1">
              <a:latin typeface="Arial" charset="0"/>
            </a:endParaRPr>
          </a:p>
        </p:txBody>
      </p:sp>
      <p:sp>
        <p:nvSpPr>
          <p:cNvPr id="74768" name="Rectangle 16"/>
          <p:cNvSpPr>
            <a:spLocks noChangeArrowheads="1"/>
          </p:cNvSpPr>
          <p:nvPr/>
        </p:nvSpPr>
        <p:spPr bwMode="auto">
          <a:xfrm>
            <a:off x="5432425" y="2219325"/>
            <a:ext cx="1008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Voltage-gated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ion channel</a:t>
            </a:r>
            <a:endParaRPr lang="en-US" sz="1800" b="1">
              <a:latin typeface="Arial" charset="0"/>
            </a:endParaRPr>
          </a:p>
        </p:txBody>
      </p:sp>
      <p:sp>
        <p:nvSpPr>
          <p:cNvPr id="74769" name="Rectangle 17"/>
          <p:cNvSpPr>
            <a:spLocks noChangeArrowheads="1"/>
          </p:cNvSpPr>
          <p:nvPr/>
        </p:nvSpPr>
        <p:spPr bwMode="auto">
          <a:xfrm>
            <a:off x="4352925" y="4432300"/>
            <a:ext cx="6445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74770" name="Rectangle 18"/>
          <p:cNvSpPr>
            <a:spLocks noChangeArrowheads="1"/>
          </p:cNvSpPr>
          <p:nvPr/>
        </p:nvSpPr>
        <p:spPr bwMode="auto">
          <a:xfrm>
            <a:off x="2905125" y="4695825"/>
            <a:ext cx="490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Myelin</a:t>
            </a:r>
          </a:p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sheath</a:t>
            </a:r>
            <a:endParaRPr lang="en-US" sz="1800" b="1">
              <a:latin typeface="Arial" charset="0"/>
            </a:endParaRPr>
          </a:p>
        </p:txBody>
      </p:sp>
      <p:sp>
        <p:nvSpPr>
          <p:cNvPr id="74771" name="Rectangle 19"/>
          <p:cNvSpPr>
            <a:spLocks noChangeArrowheads="1"/>
          </p:cNvSpPr>
          <p:nvPr/>
        </p:nvSpPr>
        <p:spPr bwMode="auto">
          <a:xfrm>
            <a:off x="4352925" y="2228850"/>
            <a:ext cx="6445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74772" name="Rectangle 20"/>
          <p:cNvSpPr>
            <a:spLocks noChangeArrowheads="1"/>
          </p:cNvSpPr>
          <p:nvPr/>
        </p:nvSpPr>
        <p:spPr bwMode="auto">
          <a:xfrm>
            <a:off x="4352925" y="552450"/>
            <a:ext cx="6445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Stimulus</a:t>
            </a:r>
            <a:endParaRPr lang="en-US" sz="1800" b="1">
              <a:latin typeface="Arial" charset="0"/>
            </a:endParaRPr>
          </a:p>
        </p:txBody>
      </p:sp>
      <p:sp>
        <p:nvSpPr>
          <p:cNvPr id="74773" name="Rectangle 21"/>
          <p:cNvSpPr>
            <a:spLocks noChangeArrowheads="1"/>
          </p:cNvSpPr>
          <p:nvPr/>
        </p:nvSpPr>
        <p:spPr bwMode="auto">
          <a:xfrm>
            <a:off x="5699125" y="4511675"/>
            <a:ext cx="11684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Node of Ranvier</a:t>
            </a:r>
            <a:endParaRPr lang="en-US" sz="1800" b="1">
              <a:latin typeface="Arial" charset="0"/>
            </a:endParaRPr>
          </a:p>
        </p:txBody>
      </p:sp>
      <p:sp>
        <p:nvSpPr>
          <p:cNvPr id="74774" name="Rectangle 22"/>
          <p:cNvSpPr>
            <a:spLocks noChangeArrowheads="1"/>
          </p:cNvSpPr>
          <p:nvPr/>
        </p:nvSpPr>
        <p:spPr bwMode="auto">
          <a:xfrm>
            <a:off x="6492875" y="5715000"/>
            <a:ext cx="1008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Myelin sheath</a:t>
            </a:r>
            <a:endParaRPr lang="en-US" sz="1800" b="1">
              <a:latin typeface="Arial" charset="0"/>
            </a:endParaRPr>
          </a:p>
        </p:txBody>
      </p:sp>
      <p:sp>
        <p:nvSpPr>
          <p:cNvPr id="74775" name="Rectangle 23"/>
          <p:cNvSpPr>
            <a:spLocks noChangeArrowheads="1"/>
          </p:cNvSpPr>
          <p:nvPr/>
        </p:nvSpPr>
        <p:spPr bwMode="auto">
          <a:xfrm>
            <a:off x="1127125" y="1689100"/>
            <a:ext cx="42052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(a)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In a </a:t>
            </a: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bare plasma membrane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(without voltage-gated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channels), as on a dendrite, voltage decays because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current leaks across the membrane.</a:t>
            </a:r>
            <a:endParaRPr lang="en-US" sz="1200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74776" name="Rectangle 24"/>
          <p:cNvSpPr>
            <a:spLocks noChangeArrowheads="1"/>
          </p:cNvSpPr>
          <p:nvPr/>
        </p:nvSpPr>
        <p:spPr bwMode="auto">
          <a:xfrm>
            <a:off x="1127125" y="1885950"/>
            <a:ext cx="1714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   </a:t>
            </a:r>
            <a:endParaRPr lang="en-US" sz="1800" b="1">
              <a:latin typeface="Arial" charset="0"/>
            </a:endParaRPr>
          </a:p>
        </p:txBody>
      </p:sp>
      <p:sp>
        <p:nvSpPr>
          <p:cNvPr id="74777" name="Rectangle 25"/>
          <p:cNvSpPr>
            <a:spLocks noChangeArrowheads="1"/>
          </p:cNvSpPr>
          <p:nvPr/>
        </p:nvSpPr>
        <p:spPr bwMode="auto">
          <a:xfrm>
            <a:off x="1298575" y="18859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78" name="Rectangle 26"/>
          <p:cNvSpPr>
            <a:spLocks noChangeArrowheads="1"/>
          </p:cNvSpPr>
          <p:nvPr/>
        </p:nvSpPr>
        <p:spPr bwMode="auto">
          <a:xfrm>
            <a:off x="1127125" y="2051050"/>
            <a:ext cx="21431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    </a:t>
            </a:r>
            <a:endParaRPr lang="en-US" sz="1800" b="1">
              <a:latin typeface="Arial" charset="0"/>
            </a:endParaRPr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1339850" y="20510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80" name="Rectangle 28"/>
          <p:cNvSpPr>
            <a:spLocks noChangeArrowheads="1"/>
          </p:cNvSpPr>
          <p:nvPr/>
        </p:nvSpPr>
        <p:spPr bwMode="auto">
          <a:xfrm>
            <a:off x="1127125" y="3403600"/>
            <a:ext cx="4151313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(b)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In an </a:t>
            </a: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unmyelinated axon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, voltage-gated Na</a:t>
            </a:r>
            <a:r>
              <a:rPr lang="en-US" sz="12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and K</a:t>
            </a:r>
            <a:r>
              <a:rPr lang="en-US" sz="1200" b="1" baseline="30000">
                <a:solidFill>
                  <a:srgbClr val="231F20"/>
                </a:solidFill>
                <a:latin typeface="Arial" charset="0"/>
              </a:rPr>
              <a:t>+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/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channels regenerate the action potential at each point</a:t>
            </a:r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along the axon, so voltage does not decay. Conduction </a:t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is </a:t>
            </a:r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slow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 because movements of ions and of the gates</a:t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of channel proteins take time and must occur before</a:t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voltage regeneration occurs.</a:t>
            </a:r>
            <a:endParaRPr lang="en-US" sz="1200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74781" name="Rectangle 29"/>
          <p:cNvSpPr>
            <a:spLocks noChangeArrowheads="1"/>
          </p:cNvSpPr>
          <p:nvPr/>
        </p:nvSpPr>
        <p:spPr bwMode="auto">
          <a:xfrm>
            <a:off x="1127125" y="3600450"/>
            <a:ext cx="1714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   </a:t>
            </a:r>
            <a:endParaRPr lang="en-US" sz="1800" b="1">
              <a:latin typeface="Arial" charset="0"/>
            </a:endParaRPr>
          </a:p>
        </p:txBody>
      </p:sp>
      <p:sp>
        <p:nvSpPr>
          <p:cNvPr id="74782" name="Rectangle 30"/>
          <p:cNvSpPr>
            <a:spLocks noChangeArrowheads="1"/>
          </p:cNvSpPr>
          <p:nvPr/>
        </p:nvSpPr>
        <p:spPr bwMode="auto">
          <a:xfrm>
            <a:off x="1298575" y="36004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83" name="Rectangle 31"/>
          <p:cNvSpPr>
            <a:spLocks noChangeArrowheads="1"/>
          </p:cNvSpPr>
          <p:nvPr/>
        </p:nvSpPr>
        <p:spPr bwMode="auto">
          <a:xfrm>
            <a:off x="1127125" y="3765550"/>
            <a:ext cx="1714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   </a:t>
            </a:r>
            <a:endParaRPr lang="en-US" sz="1800" b="1">
              <a:latin typeface="Arial" charset="0"/>
            </a:endParaRPr>
          </a:p>
        </p:txBody>
      </p:sp>
      <p:sp>
        <p:nvSpPr>
          <p:cNvPr id="74784" name="Rectangle 32"/>
          <p:cNvSpPr>
            <a:spLocks noChangeArrowheads="1"/>
          </p:cNvSpPr>
          <p:nvPr/>
        </p:nvSpPr>
        <p:spPr bwMode="auto">
          <a:xfrm>
            <a:off x="1298575" y="37655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85" name="Rectangle 33"/>
          <p:cNvSpPr>
            <a:spLocks noChangeArrowheads="1"/>
          </p:cNvSpPr>
          <p:nvPr/>
        </p:nvSpPr>
        <p:spPr bwMode="auto">
          <a:xfrm>
            <a:off x="1127125" y="3930650"/>
            <a:ext cx="1714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   </a:t>
            </a:r>
            <a:endParaRPr lang="en-US" sz="1800" b="1">
              <a:latin typeface="Arial" charset="0"/>
            </a:endParaRPr>
          </a:p>
        </p:txBody>
      </p:sp>
      <p:sp>
        <p:nvSpPr>
          <p:cNvPr id="74786" name="Rectangle 34"/>
          <p:cNvSpPr>
            <a:spLocks noChangeArrowheads="1"/>
          </p:cNvSpPr>
          <p:nvPr/>
        </p:nvSpPr>
        <p:spPr bwMode="auto">
          <a:xfrm>
            <a:off x="1298575" y="39306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87" name="Rectangle 35"/>
          <p:cNvSpPr>
            <a:spLocks noChangeArrowheads="1"/>
          </p:cNvSpPr>
          <p:nvPr/>
        </p:nvSpPr>
        <p:spPr bwMode="auto">
          <a:xfrm>
            <a:off x="1298575" y="40957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88" name="Rectangle 36"/>
          <p:cNvSpPr>
            <a:spLocks noChangeArrowheads="1"/>
          </p:cNvSpPr>
          <p:nvPr/>
        </p:nvSpPr>
        <p:spPr bwMode="auto">
          <a:xfrm>
            <a:off x="1298575" y="42608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89" name="Rectangle 37"/>
          <p:cNvSpPr>
            <a:spLocks noChangeArrowheads="1"/>
          </p:cNvSpPr>
          <p:nvPr/>
        </p:nvSpPr>
        <p:spPr bwMode="auto">
          <a:xfrm>
            <a:off x="1127125" y="5765800"/>
            <a:ext cx="422751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(c) 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In a </a:t>
            </a:r>
            <a:r>
              <a:rPr lang="en-US" sz="1200">
                <a:solidFill>
                  <a:srgbClr val="231F20"/>
                </a:solidFill>
                <a:latin typeface="Arial Black" pitchFamily="34" charset="0"/>
              </a:rPr>
              <a:t>myelinated axon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>, myelin keeps current in axons</a:t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(voltage doesn’t decay much). APs are generated </a:t>
            </a:r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only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/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in the nodes of Ranvier and appear to jump </a:t>
            </a:r>
            <a:r>
              <a:rPr lang="en-US" sz="1200" b="1" i="1">
                <a:solidFill>
                  <a:srgbClr val="231F20"/>
                </a:solidFill>
                <a:latin typeface="Arial" charset="0"/>
              </a:rPr>
              <a:t>rapidly</a:t>
            </a:r>
            <a:r>
              <a:rPr lang="en-US" sz="1200" b="1">
                <a:solidFill>
                  <a:srgbClr val="231F20"/>
                </a:solidFill>
                <a:latin typeface="Arial" charset="0"/>
              </a:rPr>
              <a:t/>
            </a:r>
            <a:br>
              <a:rPr lang="en-US" sz="1200" b="1">
                <a:solidFill>
                  <a:srgbClr val="231F20"/>
                </a:solidFill>
                <a:latin typeface="Arial" charset="0"/>
              </a:rPr>
            </a:br>
            <a:r>
              <a:rPr lang="en-US" sz="1200" b="1">
                <a:solidFill>
                  <a:srgbClr val="231F20"/>
                </a:solidFill>
                <a:latin typeface="Arial" charset="0"/>
              </a:rPr>
              <a:t>from node to node.</a:t>
            </a:r>
          </a:p>
        </p:txBody>
      </p:sp>
      <p:sp>
        <p:nvSpPr>
          <p:cNvPr id="74790" name="Rectangle 38"/>
          <p:cNvSpPr>
            <a:spLocks noChangeArrowheads="1"/>
          </p:cNvSpPr>
          <p:nvPr/>
        </p:nvSpPr>
        <p:spPr bwMode="auto">
          <a:xfrm>
            <a:off x="1298575" y="59626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91" name="Rectangle 39"/>
          <p:cNvSpPr>
            <a:spLocks noChangeArrowheads="1"/>
          </p:cNvSpPr>
          <p:nvPr/>
        </p:nvSpPr>
        <p:spPr bwMode="auto">
          <a:xfrm>
            <a:off x="1127125" y="6127750"/>
            <a:ext cx="1714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   </a:t>
            </a:r>
            <a:endParaRPr lang="en-US" sz="1800" b="1">
              <a:latin typeface="Arial" charset="0"/>
            </a:endParaRPr>
          </a:p>
        </p:txBody>
      </p:sp>
      <p:sp>
        <p:nvSpPr>
          <p:cNvPr id="74792" name="Rectangle 40"/>
          <p:cNvSpPr>
            <a:spLocks noChangeArrowheads="1"/>
          </p:cNvSpPr>
          <p:nvPr/>
        </p:nvSpPr>
        <p:spPr bwMode="auto">
          <a:xfrm>
            <a:off x="1298575" y="61277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93" name="Rectangle 41"/>
          <p:cNvSpPr>
            <a:spLocks noChangeArrowheads="1"/>
          </p:cNvSpPr>
          <p:nvPr/>
        </p:nvSpPr>
        <p:spPr bwMode="auto">
          <a:xfrm>
            <a:off x="5073650" y="6127750"/>
            <a:ext cx="428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1800" b="1">
              <a:latin typeface="Arial" charset="0"/>
            </a:endParaRPr>
          </a:p>
        </p:txBody>
      </p:sp>
      <p:sp>
        <p:nvSpPr>
          <p:cNvPr id="74794" name="Rectangle 42"/>
          <p:cNvSpPr>
            <a:spLocks noChangeArrowheads="1"/>
          </p:cNvSpPr>
          <p:nvPr/>
        </p:nvSpPr>
        <p:spPr bwMode="auto">
          <a:xfrm>
            <a:off x="6772275" y="4730750"/>
            <a:ext cx="3968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231F20"/>
                </a:solidFill>
                <a:latin typeface="Arial" charset="0"/>
              </a:rPr>
              <a:t>1 mm</a:t>
            </a:r>
            <a:endParaRPr lang="en-US" sz="1800" b="1">
              <a:latin typeface="Arial" charset="0"/>
            </a:endParaRPr>
          </a:p>
        </p:txBody>
      </p:sp>
      <p:sp>
        <p:nvSpPr>
          <p:cNvPr id="74795" name="Freeform 43"/>
          <p:cNvSpPr>
            <a:spLocks/>
          </p:cNvSpPr>
          <p:nvPr/>
        </p:nvSpPr>
        <p:spPr bwMode="auto">
          <a:xfrm rot="16200000" flipH="1">
            <a:off x="6108700" y="4625976"/>
            <a:ext cx="85725" cy="42545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Multiple Sclerosis (MS)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An autoimmune disease that mainly affects young adults</a:t>
            </a:r>
          </a:p>
          <a:p>
            <a:pPr>
              <a:lnSpc>
                <a:spcPct val="90000"/>
              </a:lnSpc>
            </a:pPr>
            <a:r>
              <a:rPr lang="en-US" sz="2600"/>
              <a:t>Symptoms: visual disturbances, weakness, loss of muscular control, speech disturbances, and urinary incontinence</a:t>
            </a:r>
          </a:p>
          <a:p>
            <a:pPr>
              <a:lnSpc>
                <a:spcPct val="90000"/>
              </a:lnSpc>
            </a:pPr>
            <a:r>
              <a:rPr lang="en-US" sz="2600"/>
              <a:t>Myelin sheaths in the CNS become nonfunctional scleroses</a:t>
            </a:r>
          </a:p>
          <a:p>
            <a:pPr>
              <a:lnSpc>
                <a:spcPct val="90000"/>
              </a:lnSpc>
            </a:pPr>
            <a:r>
              <a:rPr lang="en-US" sz="2600"/>
              <a:t>Shunting and short-circuiting of nerve impulses occurs</a:t>
            </a:r>
          </a:p>
          <a:p>
            <a:pPr>
              <a:lnSpc>
                <a:spcPct val="90000"/>
              </a:lnSpc>
            </a:pPr>
            <a:r>
              <a:rPr lang="en-US" sz="2600"/>
              <a:t>Impulse conduction slows and eventually ceases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Multiple Sclerosis: Treatment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immune system–modifying drugs, including interferons and Copazone:</a:t>
            </a:r>
          </a:p>
          <a:p>
            <a:pPr lvl="1"/>
            <a:r>
              <a:rPr lang="en-US"/>
              <a:t>Hold symptoms at bay</a:t>
            </a:r>
          </a:p>
          <a:p>
            <a:pPr lvl="1"/>
            <a:r>
              <a:rPr lang="en-US"/>
              <a:t>Reduce complications</a:t>
            </a:r>
          </a:p>
          <a:p>
            <a:pPr lvl="1"/>
            <a:r>
              <a:rPr lang="en-US"/>
              <a:t>Reduce disability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Nerve Fiber Classification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Nerve fibers are classified according to:</a:t>
            </a:r>
          </a:p>
          <a:p>
            <a:pPr lvl="1"/>
            <a:r>
              <a:rPr lang="en-US"/>
              <a:t>Diameter</a:t>
            </a:r>
          </a:p>
          <a:p>
            <a:pPr lvl="1"/>
            <a:r>
              <a:rPr lang="en-US"/>
              <a:t>Degree of myelination</a:t>
            </a:r>
          </a:p>
          <a:p>
            <a:pPr lvl="1"/>
            <a:r>
              <a:rPr lang="en-US"/>
              <a:t>Speed of conduction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Nerve Fiber Classification</a:t>
            </a:r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Group A fibers</a:t>
            </a:r>
          </a:p>
          <a:p>
            <a:pPr lvl="1"/>
            <a:r>
              <a:rPr lang="en-US"/>
              <a:t>Large diameter, myelinated somatic sensory and motor fibers</a:t>
            </a:r>
          </a:p>
          <a:p>
            <a:r>
              <a:rPr lang="en-US"/>
              <a:t>Group B fibers</a:t>
            </a:r>
          </a:p>
          <a:p>
            <a:pPr lvl="1"/>
            <a:r>
              <a:rPr lang="en-US"/>
              <a:t>Intermediate diameter, lightly myelinated ANS fibers</a:t>
            </a:r>
          </a:p>
          <a:p>
            <a:r>
              <a:rPr lang="en-US"/>
              <a:t>Group C fibers</a:t>
            </a:r>
          </a:p>
          <a:p>
            <a:pPr lvl="1"/>
            <a:r>
              <a:rPr lang="en-US"/>
              <a:t>Smallest diameter, unmyelinated ANS fibers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ServDisk_02:Marieb8_MM_TA_HAP8:Marieb8_IRDVD:Marieb8_PPT:Marieb8_Lects:Marieb_Lect_Des_App-blank.pot</Template>
  <TotalTime>189</TotalTime>
  <Words>2118</Words>
  <Application>Microsoft Office PowerPoint</Application>
  <PresentationFormat>On-screen Show (4:3)</PresentationFormat>
  <Paragraphs>440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Times</vt:lpstr>
      <vt:lpstr>Arial</vt:lpstr>
      <vt:lpstr>Times New Roman</vt:lpstr>
      <vt:lpstr>Wingdings</vt:lpstr>
      <vt:lpstr>Arial Black</vt:lpstr>
      <vt:lpstr>Marieb_Lect_Design_Approved</vt:lpstr>
      <vt:lpstr>Marieb_Lect_Des_App-blank</vt:lpstr>
      <vt:lpstr>11  </vt:lpstr>
      <vt:lpstr>Neuron Function</vt:lpstr>
      <vt:lpstr>Principles of Electricity </vt:lpstr>
      <vt:lpstr>Definitions</vt:lpstr>
      <vt:lpstr>Definitions</vt:lpstr>
      <vt:lpstr>Role of Membrane Ion Channels</vt:lpstr>
      <vt:lpstr>Role of Membrane Ion Channels</vt:lpstr>
      <vt:lpstr>Slide 8</vt:lpstr>
      <vt:lpstr>Gated Channels</vt:lpstr>
      <vt:lpstr>Resting Membrane Potential (Vr)</vt:lpstr>
      <vt:lpstr>Slide 11</vt:lpstr>
      <vt:lpstr>Resting Membrane Potential</vt:lpstr>
      <vt:lpstr>Resting Membrane Potential</vt:lpstr>
      <vt:lpstr>Resting Membrane Potential </vt:lpstr>
      <vt:lpstr>Slide 15</vt:lpstr>
      <vt:lpstr>Membrane Potentials That Act as Signals</vt:lpstr>
      <vt:lpstr>Membrane Potentials That Act as Signals</vt:lpstr>
      <vt:lpstr>Changes in Membrane Potential</vt:lpstr>
      <vt:lpstr>Slide 19</vt:lpstr>
      <vt:lpstr>Changes in Membrane Potential</vt:lpstr>
      <vt:lpstr>Slide 21</vt:lpstr>
      <vt:lpstr>Graded Potentials</vt:lpstr>
      <vt:lpstr>Slide 23</vt:lpstr>
      <vt:lpstr>Slide 24</vt:lpstr>
      <vt:lpstr>Graded Potentials</vt:lpstr>
      <vt:lpstr>Slide 26</vt:lpstr>
      <vt:lpstr>Action Potential (AP) </vt:lpstr>
      <vt:lpstr>Slide 28</vt:lpstr>
      <vt:lpstr>Generation of an Action Potential</vt:lpstr>
      <vt:lpstr>Properties of Gated Channels</vt:lpstr>
      <vt:lpstr>Properties of Gated Channels</vt:lpstr>
      <vt:lpstr>Depolarizing Phase</vt:lpstr>
      <vt:lpstr>Repolarizing Phase</vt:lpstr>
      <vt:lpstr>Hyperpolarization</vt:lpstr>
      <vt:lpstr>Slide 35</vt:lpstr>
      <vt:lpstr>Role of the Sodium-Potassium Pump</vt:lpstr>
      <vt:lpstr>Propagation of an Action Potential </vt:lpstr>
      <vt:lpstr>Propagation of an Action Potential </vt:lpstr>
      <vt:lpstr>Slide 39</vt:lpstr>
      <vt:lpstr>Slide 40</vt:lpstr>
      <vt:lpstr>Slide 41</vt:lpstr>
      <vt:lpstr>Threshold </vt:lpstr>
      <vt:lpstr>Threshold </vt:lpstr>
      <vt:lpstr>Coding for Stimulus Intensity</vt:lpstr>
      <vt:lpstr>Slide 45</vt:lpstr>
      <vt:lpstr>Absolute Refractory Period</vt:lpstr>
      <vt:lpstr>Slide 47</vt:lpstr>
      <vt:lpstr>Relative Refractory Period</vt:lpstr>
      <vt:lpstr>Conduction Velocity</vt:lpstr>
      <vt:lpstr>Conduction Velocity</vt:lpstr>
      <vt:lpstr>Slide 51</vt:lpstr>
      <vt:lpstr>Multiple Sclerosis (MS)</vt:lpstr>
      <vt:lpstr>Multiple Sclerosis: Treatment</vt:lpstr>
      <vt:lpstr>Nerve Fiber Classification</vt:lpstr>
      <vt:lpstr>Nerve Fiber Classification</vt:lpstr>
    </vt:vector>
  </TitlesOfParts>
  <Company>뿿_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 </dc:title>
  <dc:creator>R U</dc:creator>
  <cp:lastModifiedBy>HP Authorized Customer</cp:lastModifiedBy>
  <cp:revision>13</cp:revision>
  <dcterms:created xsi:type="dcterms:W3CDTF">2009-03-03T23:36:09Z</dcterms:created>
  <dcterms:modified xsi:type="dcterms:W3CDTF">2010-03-10T16:48:02Z</dcterms:modified>
</cp:coreProperties>
</file>