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51" r:id="rId2"/>
  </p:sldMasterIdLst>
  <p:sldIdLst>
    <p:sldId id="256" r:id="rId3"/>
    <p:sldId id="257" r:id="rId4"/>
    <p:sldId id="331" r:id="rId5"/>
    <p:sldId id="258" r:id="rId6"/>
    <p:sldId id="259" r:id="rId7"/>
    <p:sldId id="260" r:id="rId8"/>
    <p:sldId id="261" r:id="rId9"/>
    <p:sldId id="262" r:id="rId10"/>
    <p:sldId id="332" r:id="rId11"/>
    <p:sldId id="263" r:id="rId12"/>
    <p:sldId id="333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264" r:id="rId22"/>
    <p:sldId id="265" r:id="rId23"/>
    <p:sldId id="266" r:id="rId24"/>
    <p:sldId id="267" r:id="rId25"/>
    <p:sldId id="310" r:id="rId26"/>
    <p:sldId id="311" r:id="rId27"/>
    <p:sldId id="312" r:id="rId28"/>
    <p:sldId id="268" r:id="rId29"/>
    <p:sldId id="269" r:id="rId30"/>
    <p:sldId id="270" r:id="rId31"/>
    <p:sldId id="271" r:id="rId32"/>
    <p:sldId id="272" r:id="rId33"/>
    <p:sldId id="334" r:id="rId34"/>
    <p:sldId id="344" r:id="rId35"/>
    <p:sldId id="338" r:id="rId36"/>
    <p:sldId id="339" r:id="rId37"/>
    <p:sldId id="340" r:id="rId38"/>
    <p:sldId id="341" r:id="rId39"/>
    <p:sldId id="342" r:id="rId40"/>
    <p:sldId id="343" r:id="rId41"/>
    <p:sldId id="273" r:id="rId42"/>
    <p:sldId id="274" r:id="rId43"/>
    <p:sldId id="275" r:id="rId44"/>
    <p:sldId id="276" r:id="rId45"/>
    <p:sldId id="277" r:id="rId46"/>
    <p:sldId id="278" r:id="rId47"/>
    <p:sldId id="279" r:id="rId48"/>
    <p:sldId id="280" r:id="rId49"/>
    <p:sldId id="281" r:id="rId50"/>
    <p:sldId id="283" r:id="rId51"/>
    <p:sldId id="284" r:id="rId52"/>
    <p:sldId id="321" r:id="rId53"/>
    <p:sldId id="285" r:id="rId54"/>
    <p:sldId id="287" r:id="rId55"/>
    <p:sldId id="322" r:id="rId56"/>
    <p:sldId id="288" r:id="rId57"/>
    <p:sldId id="289" r:id="rId58"/>
    <p:sldId id="290" r:id="rId59"/>
    <p:sldId id="291" r:id="rId60"/>
    <p:sldId id="292" r:id="rId61"/>
    <p:sldId id="335" r:id="rId62"/>
    <p:sldId id="293" r:id="rId63"/>
    <p:sldId id="323" r:id="rId64"/>
    <p:sldId id="324" r:id="rId65"/>
    <p:sldId id="325" r:id="rId66"/>
    <p:sldId id="326" r:id="rId67"/>
    <p:sldId id="327" r:id="rId68"/>
    <p:sldId id="328" r:id="rId69"/>
    <p:sldId id="329" r:id="rId70"/>
    <p:sldId id="294" r:id="rId71"/>
    <p:sldId id="336" r:id="rId72"/>
    <p:sldId id="295" r:id="rId73"/>
    <p:sldId id="296" r:id="rId74"/>
    <p:sldId id="297" r:id="rId75"/>
    <p:sldId id="330" r:id="rId76"/>
    <p:sldId id="298" r:id="rId77"/>
    <p:sldId id="299" r:id="rId78"/>
    <p:sldId id="300" r:id="rId79"/>
    <p:sldId id="301" r:id="rId80"/>
    <p:sldId id="302" r:id="rId81"/>
    <p:sldId id="303" r:id="rId82"/>
    <p:sldId id="304" r:id="rId83"/>
    <p:sldId id="337" r:id="rId84"/>
    <p:sldId id="305" r:id="rId85"/>
    <p:sldId id="306" r:id="rId86"/>
    <p:sldId id="307" r:id="rId87"/>
    <p:sldId id="308" r:id="rId88"/>
    <p:sldId id="309" r:id="rId8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41" autoAdjust="0"/>
    <p:restoredTop sz="94257" autoAdjust="0"/>
  </p:normalViewPr>
  <p:slideViewPr>
    <p:cSldViewPr>
      <p:cViewPr varScale="1">
        <p:scale>
          <a:sx n="74" d="100"/>
          <a:sy n="74" d="100"/>
        </p:scale>
        <p:origin x="-108" y="-6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3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830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8310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charset="0"/>
              </a:rPr>
              <a:t> Lecture Slides </a:t>
            </a:r>
          </a:p>
          <a:p>
            <a:r>
              <a:rPr lang="en-US" sz="2000">
                <a:latin typeface="Arial" charset="0"/>
              </a:rPr>
              <a:t>prepared by </a:t>
            </a:r>
          </a:p>
          <a:p>
            <a:r>
              <a:rPr lang="en-US" sz="2000">
                <a:latin typeface="Arial" charset="0"/>
              </a:rPr>
              <a:t>Janice Meeking, </a:t>
            </a:r>
          </a:p>
          <a:p>
            <a:r>
              <a:rPr lang="en-US" sz="2000">
                <a:latin typeface="Arial" charset="0"/>
              </a:rPr>
              <a:t>Mount Royal College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98311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charset="0"/>
              </a:rPr>
              <a:t>C H A P T E R</a:t>
            </a:r>
          </a:p>
        </p:txBody>
      </p:sp>
      <p:sp>
        <p:nvSpPr>
          <p:cNvPr id="98312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313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314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38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138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1382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charset="0"/>
              </a:rPr>
              <a:t> Lecture Slides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prepared by Vince Austin,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Bluegrass Technical </a:t>
            </a:r>
            <a:br>
              <a:rPr lang="en-US" sz="2000">
                <a:solidFill>
                  <a:schemeClr val="bg1"/>
                </a:solidFill>
                <a:latin typeface="Arial" charset="0"/>
              </a:rPr>
            </a:br>
            <a:r>
              <a:rPr lang="en-US" sz="2000">
                <a:solidFill>
                  <a:schemeClr val="bg1"/>
                </a:solidFill>
                <a:latin typeface="Arial" charset="0"/>
              </a:rPr>
              <a:t>and Community College</a:t>
            </a:r>
          </a:p>
        </p:txBody>
      </p:sp>
      <p:sp>
        <p:nvSpPr>
          <p:cNvPr id="101383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charset="0"/>
              </a:rPr>
              <a:t>C H A P T E R</a:t>
            </a:r>
          </a:p>
        </p:txBody>
      </p:sp>
      <p:sp>
        <p:nvSpPr>
          <p:cNvPr id="101384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385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386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ChangeArrowheads="1"/>
          </p:cNvSpPr>
          <p:nvPr/>
        </p:nvSpPr>
        <p:spPr bwMode="auto">
          <a:xfrm>
            <a:off x="0" y="0"/>
            <a:ext cx="9144000" cy="111125"/>
          </a:xfrm>
          <a:prstGeom prst="rect">
            <a:avLst/>
          </a:prstGeom>
          <a:solidFill>
            <a:srgbClr val="4587B1"/>
          </a:solidFill>
          <a:ln w="349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7285" name="Text Box 5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0356" name="Text Box 4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synapses.m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neurotransmitters.m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gi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11  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Fundamentals of the Nervous System and Nervous Tissue: Part 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Synapse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junction that mediates information transfer from one neuron:</a:t>
            </a:r>
          </a:p>
          <a:p>
            <a:pPr lvl="1"/>
            <a:r>
              <a:rPr lang="en-US"/>
              <a:t>To another neuron, or</a:t>
            </a:r>
          </a:p>
          <a:p>
            <a:pPr lvl="1"/>
            <a:r>
              <a:rPr lang="en-US"/>
              <a:t>To an effector cell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Synapse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Presynaptic neuron—conducts impulses toward the synapse</a:t>
            </a:r>
          </a:p>
          <a:p>
            <a:r>
              <a:rPr lang="en-US"/>
              <a:t>Postsynaptic neuron—transmits impulses away from the synapse</a:t>
            </a:r>
          </a:p>
        </p:txBody>
      </p:sp>
      <p:sp>
        <p:nvSpPr>
          <p:cNvPr id="140292" name="Oval 4">
            <a:hlinkClick r:id="rId2"/>
          </p:cNvPr>
          <p:cNvSpPr>
            <a:spLocks noChangeArrowheads="1"/>
          </p:cNvSpPr>
          <p:nvPr/>
        </p:nvSpPr>
        <p:spPr bwMode="auto">
          <a:xfrm>
            <a:off x="650875" y="6019800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charset="0"/>
              </a:rPr>
              <a:t>PLAY</a:t>
            </a:r>
          </a:p>
        </p:txBody>
      </p:sp>
      <p:sp>
        <p:nvSpPr>
          <p:cNvPr id="140293" name="Text Box 5"/>
          <p:cNvSpPr txBox="1">
            <a:spLocks noChangeArrowheads="1"/>
          </p:cNvSpPr>
          <p:nvPr/>
        </p:nvSpPr>
        <p:spPr bwMode="auto">
          <a:xfrm>
            <a:off x="1565275" y="6043613"/>
            <a:ext cx="2767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latin typeface="Arial" charset="0"/>
              </a:rPr>
              <a:t>Animation: Synapses</a:t>
            </a:r>
            <a:endParaRPr lang="en-US" sz="2000"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</a:t>
            </a:r>
            <a:r>
              <a:rPr lang="en-US" dirty="0" smtClean="0"/>
              <a:t>Synapses Neuro-neuronal</a:t>
            </a:r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Axodendritic—between the axon of one neuron and the dendrite of another</a:t>
            </a:r>
          </a:p>
          <a:p>
            <a:pPr>
              <a:lnSpc>
                <a:spcPct val="90000"/>
              </a:lnSpc>
            </a:pPr>
            <a:r>
              <a:rPr lang="en-US" dirty="0"/>
              <a:t>Axosomatic—between the axon of one neuron and the soma of another</a:t>
            </a:r>
          </a:p>
          <a:p>
            <a:pPr>
              <a:lnSpc>
                <a:spcPct val="90000"/>
              </a:lnSpc>
            </a:pPr>
            <a:r>
              <a:rPr lang="en-US" dirty="0"/>
              <a:t>Less common types: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Axoaxonic (axon to axon)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Dendrodendritic (dendrite to dendrite)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Dendrosomatic</a:t>
            </a:r>
            <a:r>
              <a:rPr lang="en-US" dirty="0"/>
              <a:t> (dendrite to soma)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11.16</a:t>
            </a:r>
          </a:p>
        </p:txBody>
      </p:sp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2" cstate="print"/>
          <a:srcRect l="14793" t="589" r="21292"/>
          <a:stretch>
            <a:fillRect/>
          </a:stretch>
        </p:blipFill>
        <p:spPr bwMode="auto">
          <a:xfrm>
            <a:off x="1673225" y="552450"/>
            <a:ext cx="5260975" cy="5897563"/>
          </a:xfrm>
          <a:prstGeom prst="rect">
            <a:avLst/>
          </a:prstGeom>
          <a:noFill/>
        </p:spPr>
      </p:pic>
      <p:sp>
        <p:nvSpPr>
          <p:cNvPr id="8204" name="Line 12"/>
          <p:cNvSpPr>
            <a:spLocks noChangeShapeType="1"/>
          </p:cNvSpPr>
          <p:nvPr/>
        </p:nvSpPr>
        <p:spPr bwMode="auto">
          <a:xfrm>
            <a:off x="6273800" y="2971800"/>
            <a:ext cx="1588" cy="2476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5" name="Line 13"/>
          <p:cNvSpPr>
            <a:spLocks noChangeShapeType="1"/>
          </p:cNvSpPr>
          <p:nvPr/>
        </p:nvSpPr>
        <p:spPr bwMode="auto">
          <a:xfrm flipH="1">
            <a:off x="4714875" y="1654175"/>
            <a:ext cx="12700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6" name="Line 14"/>
          <p:cNvSpPr>
            <a:spLocks noChangeShapeType="1"/>
          </p:cNvSpPr>
          <p:nvPr/>
        </p:nvSpPr>
        <p:spPr bwMode="auto">
          <a:xfrm flipH="1">
            <a:off x="5124450" y="1654175"/>
            <a:ext cx="644525" cy="4064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7" name="Freeform 15"/>
          <p:cNvSpPr>
            <a:spLocks/>
          </p:cNvSpPr>
          <p:nvPr/>
        </p:nvSpPr>
        <p:spPr bwMode="auto">
          <a:xfrm>
            <a:off x="4787900" y="2098675"/>
            <a:ext cx="1196975" cy="184150"/>
          </a:xfrm>
          <a:custGeom>
            <a:avLst/>
            <a:gdLst/>
            <a:ahLst/>
            <a:cxnLst>
              <a:cxn ang="0">
                <a:pos x="754" y="0"/>
              </a:cxn>
              <a:cxn ang="0">
                <a:pos x="646" y="0"/>
              </a:cxn>
              <a:cxn ang="0">
                <a:pos x="0" y="116"/>
              </a:cxn>
            </a:cxnLst>
            <a:rect l="0" t="0" r="r" b="b"/>
            <a:pathLst>
              <a:path w="754" h="116">
                <a:moveTo>
                  <a:pt x="754" y="0"/>
                </a:moveTo>
                <a:lnTo>
                  <a:pt x="646" y="0"/>
                </a:lnTo>
                <a:lnTo>
                  <a:pt x="0" y="11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8" name="Freeform 16"/>
          <p:cNvSpPr>
            <a:spLocks/>
          </p:cNvSpPr>
          <p:nvPr/>
        </p:nvSpPr>
        <p:spPr bwMode="auto">
          <a:xfrm>
            <a:off x="3798888" y="3675063"/>
            <a:ext cx="1392237" cy="196850"/>
          </a:xfrm>
          <a:custGeom>
            <a:avLst/>
            <a:gdLst/>
            <a:ahLst/>
            <a:cxnLst>
              <a:cxn ang="0">
                <a:pos x="0" y="124"/>
              </a:cxn>
              <a:cxn ang="0">
                <a:pos x="176" y="0"/>
              </a:cxn>
              <a:cxn ang="0">
                <a:pos x="877" y="0"/>
              </a:cxn>
            </a:cxnLst>
            <a:rect l="0" t="0" r="r" b="b"/>
            <a:pathLst>
              <a:path w="877" h="124">
                <a:moveTo>
                  <a:pt x="0" y="124"/>
                </a:moveTo>
                <a:lnTo>
                  <a:pt x="176" y="0"/>
                </a:lnTo>
                <a:lnTo>
                  <a:pt x="877" y="0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9" name="Freeform 17"/>
          <p:cNvSpPr>
            <a:spLocks/>
          </p:cNvSpPr>
          <p:nvPr/>
        </p:nvSpPr>
        <p:spPr bwMode="auto">
          <a:xfrm>
            <a:off x="4491038" y="3814763"/>
            <a:ext cx="119062" cy="854075"/>
          </a:xfrm>
          <a:custGeom>
            <a:avLst/>
            <a:gdLst/>
            <a:ahLst/>
            <a:cxnLst>
              <a:cxn ang="0">
                <a:pos x="2" y="538"/>
              </a:cxn>
              <a:cxn ang="0">
                <a:pos x="75" y="538"/>
              </a:cxn>
              <a:cxn ang="0">
                <a:pos x="75" y="0"/>
              </a:cxn>
              <a:cxn ang="0">
                <a:pos x="0" y="0"/>
              </a:cxn>
            </a:cxnLst>
            <a:rect l="0" t="0" r="r" b="b"/>
            <a:pathLst>
              <a:path w="75" h="538">
                <a:moveTo>
                  <a:pt x="2" y="538"/>
                </a:moveTo>
                <a:lnTo>
                  <a:pt x="75" y="538"/>
                </a:lnTo>
                <a:lnTo>
                  <a:pt x="75" y="0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0" name="Line 18"/>
          <p:cNvSpPr>
            <a:spLocks noChangeShapeType="1"/>
          </p:cNvSpPr>
          <p:nvPr/>
        </p:nvSpPr>
        <p:spPr bwMode="auto">
          <a:xfrm flipH="1">
            <a:off x="5559425" y="1149350"/>
            <a:ext cx="4254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1" name="Line 19"/>
          <p:cNvSpPr>
            <a:spLocks noChangeShapeType="1"/>
          </p:cNvSpPr>
          <p:nvPr/>
        </p:nvSpPr>
        <p:spPr bwMode="auto">
          <a:xfrm>
            <a:off x="4613275" y="4246563"/>
            <a:ext cx="469900" cy="1587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2" name="Freeform 20"/>
          <p:cNvSpPr>
            <a:spLocks/>
          </p:cNvSpPr>
          <p:nvPr/>
        </p:nvSpPr>
        <p:spPr bwMode="auto">
          <a:xfrm>
            <a:off x="3884613" y="5275263"/>
            <a:ext cx="117475" cy="784225"/>
          </a:xfrm>
          <a:custGeom>
            <a:avLst/>
            <a:gdLst/>
            <a:ahLst/>
            <a:cxnLst>
              <a:cxn ang="0">
                <a:pos x="2" y="494"/>
              </a:cxn>
              <a:cxn ang="0">
                <a:pos x="74" y="494"/>
              </a:cxn>
              <a:cxn ang="0">
                <a:pos x="74" y="0"/>
              </a:cxn>
              <a:cxn ang="0">
                <a:pos x="0" y="0"/>
              </a:cxn>
            </a:cxnLst>
            <a:rect l="0" t="0" r="r" b="b"/>
            <a:pathLst>
              <a:path w="74" h="494">
                <a:moveTo>
                  <a:pt x="2" y="494"/>
                </a:moveTo>
                <a:lnTo>
                  <a:pt x="74" y="494"/>
                </a:lnTo>
                <a:lnTo>
                  <a:pt x="74" y="0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3" name="Freeform 21"/>
          <p:cNvSpPr>
            <a:spLocks/>
          </p:cNvSpPr>
          <p:nvPr/>
        </p:nvSpPr>
        <p:spPr bwMode="auto">
          <a:xfrm>
            <a:off x="4005263" y="4243388"/>
            <a:ext cx="1077912" cy="1428750"/>
          </a:xfrm>
          <a:custGeom>
            <a:avLst/>
            <a:gdLst/>
            <a:ahLst/>
            <a:cxnLst>
              <a:cxn ang="0">
                <a:pos x="0" y="900"/>
              </a:cxn>
              <a:cxn ang="0">
                <a:pos x="679" y="898"/>
              </a:cxn>
              <a:cxn ang="0">
                <a:pos x="679" y="0"/>
              </a:cxn>
            </a:cxnLst>
            <a:rect l="0" t="0" r="r" b="b"/>
            <a:pathLst>
              <a:path w="679" h="900">
                <a:moveTo>
                  <a:pt x="0" y="900"/>
                </a:moveTo>
                <a:lnTo>
                  <a:pt x="679" y="898"/>
                </a:lnTo>
                <a:lnTo>
                  <a:pt x="679" y="0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4" name="Freeform 22"/>
          <p:cNvSpPr>
            <a:spLocks/>
          </p:cNvSpPr>
          <p:nvPr/>
        </p:nvSpPr>
        <p:spPr bwMode="auto">
          <a:xfrm>
            <a:off x="3798888" y="3675063"/>
            <a:ext cx="1392237" cy="196850"/>
          </a:xfrm>
          <a:custGeom>
            <a:avLst/>
            <a:gdLst/>
            <a:ahLst/>
            <a:cxnLst>
              <a:cxn ang="0">
                <a:pos x="0" y="124"/>
              </a:cxn>
              <a:cxn ang="0">
                <a:pos x="176" y="0"/>
              </a:cxn>
              <a:cxn ang="0">
                <a:pos x="877" y="0"/>
              </a:cxn>
            </a:cxnLst>
            <a:rect l="0" t="0" r="r" b="b"/>
            <a:pathLst>
              <a:path w="877" h="124">
                <a:moveTo>
                  <a:pt x="0" y="124"/>
                </a:moveTo>
                <a:lnTo>
                  <a:pt x="176" y="0"/>
                </a:lnTo>
                <a:lnTo>
                  <a:pt x="877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5" name="Freeform 23"/>
          <p:cNvSpPr>
            <a:spLocks/>
          </p:cNvSpPr>
          <p:nvPr/>
        </p:nvSpPr>
        <p:spPr bwMode="auto">
          <a:xfrm>
            <a:off x="4202113" y="6043613"/>
            <a:ext cx="982662" cy="76200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507" y="0"/>
              </a:cxn>
              <a:cxn ang="0">
                <a:pos x="619" y="0"/>
              </a:cxn>
            </a:cxnLst>
            <a:rect l="0" t="0" r="r" b="b"/>
            <a:pathLst>
              <a:path w="619" h="48">
                <a:moveTo>
                  <a:pt x="0" y="48"/>
                </a:moveTo>
                <a:lnTo>
                  <a:pt x="507" y="0"/>
                </a:lnTo>
                <a:lnTo>
                  <a:pt x="619" y="0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6" name="Freeform 24"/>
          <p:cNvSpPr>
            <a:spLocks/>
          </p:cNvSpPr>
          <p:nvPr/>
        </p:nvSpPr>
        <p:spPr bwMode="auto">
          <a:xfrm>
            <a:off x="4202113" y="6043613"/>
            <a:ext cx="982662" cy="76200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507" y="0"/>
              </a:cxn>
              <a:cxn ang="0">
                <a:pos x="619" y="0"/>
              </a:cxn>
            </a:cxnLst>
            <a:rect l="0" t="0" r="r" b="b"/>
            <a:pathLst>
              <a:path w="619" h="48">
                <a:moveTo>
                  <a:pt x="0" y="48"/>
                </a:moveTo>
                <a:lnTo>
                  <a:pt x="507" y="0"/>
                </a:lnTo>
                <a:lnTo>
                  <a:pt x="619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7" name="Freeform 25"/>
          <p:cNvSpPr>
            <a:spLocks/>
          </p:cNvSpPr>
          <p:nvPr/>
        </p:nvSpPr>
        <p:spPr bwMode="auto">
          <a:xfrm>
            <a:off x="4487863" y="3814763"/>
            <a:ext cx="119062" cy="854075"/>
          </a:xfrm>
          <a:custGeom>
            <a:avLst/>
            <a:gdLst/>
            <a:ahLst/>
            <a:cxnLst>
              <a:cxn ang="0">
                <a:pos x="2" y="538"/>
              </a:cxn>
              <a:cxn ang="0">
                <a:pos x="75" y="538"/>
              </a:cxn>
              <a:cxn ang="0">
                <a:pos x="75" y="0"/>
              </a:cxn>
              <a:cxn ang="0">
                <a:pos x="0" y="0"/>
              </a:cxn>
            </a:cxnLst>
            <a:rect l="0" t="0" r="r" b="b"/>
            <a:pathLst>
              <a:path w="75" h="538">
                <a:moveTo>
                  <a:pt x="2" y="538"/>
                </a:moveTo>
                <a:lnTo>
                  <a:pt x="75" y="538"/>
                </a:lnTo>
                <a:lnTo>
                  <a:pt x="75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8" name="Freeform 26"/>
          <p:cNvSpPr>
            <a:spLocks/>
          </p:cNvSpPr>
          <p:nvPr/>
        </p:nvSpPr>
        <p:spPr bwMode="auto">
          <a:xfrm>
            <a:off x="3884613" y="5275263"/>
            <a:ext cx="117475" cy="787400"/>
          </a:xfrm>
          <a:custGeom>
            <a:avLst/>
            <a:gdLst/>
            <a:ahLst/>
            <a:cxnLst>
              <a:cxn ang="0">
                <a:pos x="2" y="496"/>
              </a:cxn>
              <a:cxn ang="0">
                <a:pos x="74" y="496"/>
              </a:cxn>
              <a:cxn ang="0">
                <a:pos x="74" y="0"/>
              </a:cxn>
              <a:cxn ang="0">
                <a:pos x="0" y="0"/>
              </a:cxn>
            </a:cxnLst>
            <a:rect l="0" t="0" r="r" b="b"/>
            <a:pathLst>
              <a:path w="74" h="496">
                <a:moveTo>
                  <a:pt x="2" y="496"/>
                </a:moveTo>
                <a:lnTo>
                  <a:pt x="74" y="496"/>
                </a:lnTo>
                <a:lnTo>
                  <a:pt x="74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9" name="Freeform 27"/>
          <p:cNvSpPr>
            <a:spLocks/>
          </p:cNvSpPr>
          <p:nvPr/>
        </p:nvSpPr>
        <p:spPr bwMode="auto">
          <a:xfrm>
            <a:off x="4005263" y="4243388"/>
            <a:ext cx="1077912" cy="1428750"/>
          </a:xfrm>
          <a:custGeom>
            <a:avLst/>
            <a:gdLst/>
            <a:ahLst/>
            <a:cxnLst>
              <a:cxn ang="0">
                <a:pos x="0" y="900"/>
              </a:cxn>
              <a:cxn ang="0">
                <a:pos x="679" y="898"/>
              </a:cxn>
              <a:cxn ang="0">
                <a:pos x="679" y="0"/>
              </a:cxn>
            </a:cxnLst>
            <a:rect l="0" t="0" r="r" b="b"/>
            <a:pathLst>
              <a:path w="679" h="900">
                <a:moveTo>
                  <a:pt x="0" y="900"/>
                </a:moveTo>
                <a:lnTo>
                  <a:pt x="679" y="898"/>
                </a:lnTo>
                <a:lnTo>
                  <a:pt x="679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20" name="Line 28"/>
          <p:cNvSpPr>
            <a:spLocks noChangeShapeType="1"/>
          </p:cNvSpPr>
          <p:nvPr/>
        </p:nvSpPr>
        <p:spPr bwMode="auto">
          <a:xfrm>
            <a:off x="4610100" y="4246563"/>
            <a:ext cx="46990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21" name="Line 29"/>
          <p:cNvSpPr>
            <a:spLocks noChangeShapeType="1"/>
          </p:cNvSpPr>
          <p:nvPr/>
        </p:nvSpPr>
        <p:spPr bwMode="auto">
          <a:xfrm>
            <a:off x="5083175" y="4929188"/>
            <a:ext cx="10160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22" name="Line 30"/>
          <p:cNvSpPr>
            <a:spLocks noChangeShapeType="1"/>
          </p:cNvSpPr>
          <p:nvPr/>
        </p:nvSpPr>
        <p:spPr bwMode="auto">
          <a:xfrm flipH="1">
            <a:off x="5283200" y="2511425"/>
            <a:ext cx="1905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23" name="Line 31"/>
          <p:cNvSpPr>
            <a:spLocks noChangeShapeType="1"/>
          </p:cNvSpPr>
          <p:nvPr/>
        </p:nvSpPr>
        <p:spPr bwMode="auto">
          <a:xfrm flipH="1">
            <a:off x="2576513" y="1895475"/>
            <a:ext cx="7747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24" name="Rectangle 32"/>
          <p:cNvSpPr>
            <a:spLocks noChangeArrowheads="1"/>
          </p:cNvSpPr>
          <p:nvPr/>
        </p:nvSpPr>
        <p:spPr bwMode="auto">
          <a:xfrm>
            <a:off x="3351213" y="1616075"/>
            <a:ext cx="593725" cy="593725"/>
          </a:xfrm>
          <a:prstGeom prst="rect">
            <a:avLst/>
          </a:prstGeom>
          <a:noFill/>
          <a:ln w="12700">
            <a:solidFill>
              <a:srgbClr val="231F2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25" name="Rectangle 33"/>
          <p:cNvSpPr>
            <a:spLocks noChangeArrowheads="1"/>
          </p:cNvSpPr>
          <p:nvPr/>
        </p:nvSpPr>
        <p:spPr bwMode="auto">
          <a:xfrm>
            <a:off x="5038725" y="762000"/>
            <a:ext cx="517525" cy="517525"/>
          </a:xfrm>
          <a:prstGeom prst="rect">
            <a:avLst/>
          </a:prstGeom>
          <a:noFill/>
          <a:ln w="12700">
            <a:solidFill>
              <a:srgbClr val="231F2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26" name="Rectangle 34"/>
          <p:cNvSpPr>
            <a:spLocks noChangeArrowheads="1"/>
          </p:cNvSpPr>
          <p:nvPr/>
        </p:nvSpPr>
        <p:spPr bwMode="auto">
          <a:xfrm>
            <a:off x="4768850" y="2463800"/>
            <a:ext cx="511175" cy="511175"/>
          </a:xfrm>
          <a:prstGeom prst="rect">
            <a:avLst/>
          </a:prstGeom>
          <a:noFill/>
          <a:ln w="12700">
            <a:solidFill>
              <a:srgbClr val="231F2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27" name="Rectangle 35"/>
          <p:cNvSpPr>
            <a:spLocks noChangeArrowheads="1"/>
          </p:cNvSpPr>
          <p:nvPr/>
        </p:nvSpPr>
        <p:spPr bwMode="auto">
          <a:xfrm>
            <a:off x="6019800" y="1541463"/>
            <a:ext cx="1054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Dendrites</a:t>
            </a:r>
            <a:endParaRPr lang="en-US" sz="1800" b="1">
              <a:latin typeface="Arial" charset="0"/>
            </a:endParaRPr>
          </a:p>
        </p:txBody>
      </p:sp>
      <p:sp>
        <p:nvSpPr>
          <p:cNvPr id="8228" name="Rectangle 36"/>
          <p:cNvSpPr>
            <a:spLocks noChangeArrowheads="1"/>
          </p:cNvSpPr>
          <p:nvPr/>
        </p:nvSpPr>
        <p:spPr bwMode="auto">
          <a:xfrm>
            <a:off x="6029325" y="1985963"/>
            <a:ext cx="1028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Cell body</a:t>
            </a:r>
            <a:endParaRPr lang="en-US" sz="1800" b="1">
              <a:latin typeface="Arial" charset="0"/>
            </a:endParaRPr>
          </a:p>
        </p:txBody>
      </p:sp>
      <p:sp>
        <p:nvSpPr>
          <p:cNvPr id="8229" name="Rectangle 37"/>
          <p:cNvSpPr>
            <a:spLocks noChangeArrowheads="1"/>
          </p:cNvSpPr>
          <p:nvPr/>
        </p:nvSpPr>
        <p:spPr bwMode="auto">
          <a:xfrm>
            <a:off x="5972175" y="3195638"/>
            <a:ext cx="571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Axon</a:t>
            </a:r>
            <a:endParaRPr lang="en-US" sz="1800" b="1">
              <a:latin typeface="Arial" charset="0"/>
            </a:endParaRPr>
          </a:p>
        </p:txBody>
      </p:sp>
      <p:sp>
        <p:nvSpPr>
          <p:cNvPr id="8230" name="Rectangle 38"/>
          <p:cNvSpPr>
            <a:spLocks noChangeArrowheads="1"/>
          </p:cNvSpPr>
          <p:nvPr/>
        </p:nvSpPr>
        <p:spPr bwMode="auto">
          <a:xfrm>
            <a:off x="6016625" y="985838"/>
            <a:ext cx="16002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Axodendritic</a:t>
            </a:r>
          </a:p>
          <a:p>
            <a:pPr>
              <a:lnSpc>
                <a:spcPct val="80000"/>
              </a:lnSpc>
            </a:pPr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synapses</a:t>
            </a:r>
            <a:endParaRPr lang="en-US" sz="1800">
              <a:latin typeface="Arial" charset="0"/>
            </a:endParaRPr>
          </a:p>
        </p:txBody>
      </p:sp>
      <p:sp>
        <p:nvSpPr>
          <p:cNvPr id="8231" name="Rectangle 39"/>
          <p:cNvSpPr>
            <a:spLocks noChangeArrowheads="1"/>
          </p:cNvSpPr>
          <p:nvPr/>
        </p:nvSpPr>
        <p:spPr bwMode="auto">
          <a:xfrm>
            <a:off x="5219700" y="4805363"/>
            <a:ext cx="1295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Axosomatic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synapses</a:t>
            </a:r>
            <a:endParaRPr lang="en-US" sz="1800" b="1">
              <a:latin typeface="Arial" charset="0"/>
            </a:endParaRPr>
          </a:p>
        </p:txBody>
      </p:sp>
      <p:sp>
        <p:nvSpPr>
          <p:cNvPr id="8232" name="Rectangle 40"/>
          <p:cNvSpPr>
            <a:spLocks noChangeArrowheads="1"/>
          </p:cNvSpPr>
          <p:nvPr/>
        </p:nvSpPr>
        <p:spPr bwMode="auto">
          <a:xfrm>
            <a:off x="5229225" y="5935663"/>
            <a:ext cx="2311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Cell body (soma) of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postsynaptic neuron </a:t>
            </a:r>
          </a:p>
        </p:txBody>
      </p:sp>
      <p:sp>
        <p:nvSpPr>
          <p:cNvPr id="8233" name="Rectangle 41"/>
          <p:cNvSpPr>
            <a:spLocks noChangeArrowheads="1"/>
          </p:cNvSpPr>
          <p:nvPr/>
        </p:nvSpPr>
        <p:spPr bwMode="auto">
          <a:xfrm>
            <a:off x="5219700" y="3548063"/>
            <a:ext cx="571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Axon</a:t>
            </a:r>
            <a:endParaRPr lang="en-US" sz="1800" b="1">
              <a:latin typeface="Arial" charset="0"/>
            </a:endParaRPr>
          </a:p>
        </p:txBody>
      </p:sp>
      <p:sp>
        <p:nvSpPr>
          <p:cNvPr id="8234" name="Rectangle 42"/>
          <p:cNvSpPr>
            <a:spLocks noChangeArrowheads="1"/>
          </p:cNvSpPr>
          <p:nvPr/>
        </p:nvSpPr>
        <p:spPr bwMode="auto">
          <a:xfrm>
            <a:off x="1476375" y="6138863"/>
            <a:ext cx="3302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(b)</a:t>
            </a:r>
            <a:endParaRPr lang="en-US" sz="1800">
              <a:latin typeface="Arial" charset="0"/>
            </a:endParaRPr>
          </a:p>
        </p:txBody>
      </p:sp>
      <p:sp>
        <p:nvSpPr>
          <p:cNvPr id="8235" name="Rectangle 43"/>
          <p:cNvSpPr>
            <a:spLocks noChangeArrowheads="1"/>
          </p:cNvSpPr>
          <p:nvPr/>
        </p:nvSpPr>
        <p:spPr bwMode="auto">
          <a:xfrm>
            <a:off x="5508625" y="2351088"/>
            <a:ext cx="2565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Axoaxonic synapses</a:t>
            </a:r>
            <a:endParaRPr lang="en-US" sz="1800">
              <a:latin typeface="Arial" charset="0"/>
            </a:endParaRPr>
          </a:p>
        </p:txBody>
      </p:sp>
      <p:sp>
        <p:nvSpPr>
          <p:cNvPr id="8236" name="Rectangle 44"/>
          <p:cNvSpPr>
            <a:spLocks noChangeArrowheads="1"/>
          </p:cNvSpPr>
          <p:nvPr/>
        </p:nvSpPr>
        <p:spPr bwMode="auto">
          <a:xfrm>
            <a:off x="1041400" y="1719263"/>
            <a:ext cx="14859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Axosomatic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synapses</a:t>
            </a:r>
            <a:endParaRPr lang="en-US" sz="1800">
              <a:latin typeface="Arial" charset="0"/>
            </a:endParaRPr>
          </a:p>
        </p:txBody>
      </p:sp>
      <p:sp>
        <p:nvSpPr>
          <p:cNvPr id="8237" name="Rectangle 45"/>
          <p:cNvSpPr>
            <a:spLocks noChangeArrowheads="1"/>
          </p:cNvSpPr>
          <p:nvPr/>
        </p:nvSpPr>
        <p:spPr bwMode="auto">
          <a:xfrm>
            <a:off x="2244725" y="2954338"/>
            <a:ext cx="3302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(a)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Electrical Synapses</a:t>
            </a:r>
          </a:p>
        </p:txBody>
      </p:sp>
      <p:sp>
        <p:nvSpPr>
          <p:cNvPr id="9225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Less common than chemical synapses</a:t>
            </a:r>
          </a:p>
          <a:p>
            <a:pPr lvl="1"/>
            <a:r>
              <a:rPr lang="en-US"/>
              <a:t>Neurons are electrically coupled (joined by gap junctions)</a:t>
            </a:r>
          </a:p>
          <a:p>
            <a:pPr lvl="1"/>
            <a:r>
              <a:rPr lang="en-US"/>
              <a:t>Communication is very rapid, and may be unidirectional or bidirectional</a:t>
            </a:r>
          </a:p>
          <a:p>
            <a:pPr lvl="1"/>
            <a:r>
              <a:rPr lang="en-US"/>
              <a:t>Are important in:</a:t>
            </a:r>
          </a:p>
          <a:p>
            <a:pPr lvl="2"/>
            <a:r>
              <a:rPr lang="en-US"/>
              <a:t>Embryonic nervous tissue</a:t>
            </a:r>
          </a:p>
          <a:p>
            <a:pPr lvl="2"/>
            <a:r>
              <a:rPr lang="en-US"/>
              <a:t>Some brain regions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Chemical Synapses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Specialized for the release and reception of neurotransmitters</a:t>
            </a:r>
          </a:p>
          <a:p>
            <a:r>
              <a:rPr lang="en-US"/>
              <a:t>Typically composed of two parts </a:t>
            </a:r>
          </a:p>
          <a:p>
            <a:pPr lvl="1"/>
            <a:r>
              <a:rPr lang="en-US"/>
              <a:t>Axon terminal of the presynaptic neuron, which contains synaptic vesicles </a:t>
            </a:r>
          </a:p>
          <a:p>
            <a:pPr lvl="1"/>
            <a:r>
              <a:rPr lang="en-US"/>
              <a:t>Receptor region on the postsynaptic neuron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Synaptic Cleft</a:t>
            </a:r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Fluid-filled space separating the presynaptic and postsynaptic neurons</a:t>
            </a:r>
          </a:p>
          <a:p>
            <a:r>
              <a:rPr lang="en-US"/>
              <a:t>Prevents nerve impulses from directly passing from one neuron to the next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6" name="Oval 4">
            <a:hlinkClick r:id="rId2"/>
          </p:cNvPr>
          <p:cNvSpPr>
            <a:spLocks noChangeArrowheads="1"/>
          </p:cNvSpPr>
          <p:nvPr/>
        </p:nvSpPr>
        <p:spPr bwMode="auto">
          <a:xfrm>
            <a:off x="650875" y="6019800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charset="0"/>
              </a:rPr>
              <a:t>PLAY</a:t>
            </a:r>
          </a:p>
        </p:txBody>
      </p:sp>
      <p:sp>
        <p:nvSpPr>
          <p:cNvPr id="141317" name="Text Box 5"/>
          <p:cNvSpPr txBox="1">
            <a:spLocks noChangeArrowheads="1"/>
          </p:cNvSpPr>
          <p:nvPr/>
        </p:nvSpPr>
        <p:spPr bwMode="auto">
          <a:xfrm>
            <a:off x="1565275" y="6043613"/>
            <a:ext cx="3779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latin typeface="Arial" charset="0"/>
              </a:rPr>
              <a:t>Animation: Neurotransmitters</a:t>
            </a:r>
            <a:endParaRPr lang="en-US" sz="2000">
              <a:latin typeface="Arial" charset="0"/>
            </a:endParaRPr>
          </a:p>
        </p:txBody>
      </p:sp>
      <p:sp>
        <p:nvSpPr>
          <p:cNvPr id="14131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Synaptic Cleft</a:t>
            </a:r>
          </a:p>
        </p:txBody>
      </p:sp>
      <p:sp>
        <p:nvSpPr>
          <p:cNvPr id="141319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Transmission across the synaptic cleft: </a:t>
            </a:r>
          </a:p>
          <a:p>
            <a:pPr lvl="1"/>
            <a:r>
              <a:rPr lang="en-US"/>
              <a:t>Is a chemical event (as opposed to an electrical one)</a:t>
            </a:r>
          </a:p>
          <a:p>
            <a:pPr lvl="1"/>
            <a:r>
              <a:rPr lang="en-US"/>
              <a:t>Involves release, diffusion, and binding of neurotransmitters</a:t>
            </a:r>
          </a:p>
          <a:p>
            <a:pPr lvl="1"/>
            <a:r>
              <a:rPr lang="en-US"/>
              <a:t>Ensures unidirectional communication between neurons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Information Transfer</a:t>
            </a:r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AP arrives at axon terminal of the presynaptic neuron and opens voltage-gated Ca</a:t>
            </a:r>
            <a:r>
              <a:rPr lang="en-US" baseline="30000"/>
              <a:t>2+</a:t>
            </a:r>
            <a:r>
              <a:rPr lang="en-US"/>
              <a:t> channels </a:t>
            </a:r>
          </a:p>
          <a:p>
            <a:r>
              <a:rPr lang="en-US"/>
              <a:t>Synaptotagmin protein binds Ca</a:t>
            </a:r>
            <a:r>
              <a:rPr lang="en-US" baseline="30000"/>
              <a:t>2+</a:t>
            </a:r>
            <a:r>
              <a:rPr lang="en-US"/>
              <a:t> and promotes fusion of synaptic vesicles with axon membrane</a:t>
            </a:r>
          </a:p>
          <a:p>
            <a:r>
              <a:rPr lang="en-US"/>
              <a:t>Exocytosis of neurotransmitter occurs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Information Transfer</a:t>
            </a:r>
          </a:p>
        </p:txBody>
      </p:sp>
      <p:sp>
        <p:nvSpPr>
          <p:cNvPr id="1423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Neurotransmitter diffuses and binds to receptors (often chemically gated ion channels) on the postsynaptic neuron</a:t>
            </a:r>
          </a:p>
          <a:p>
            <a:r>
              <a:rPr lang="en-US"/>
              <a:t>Ion channels are opened, causing an excitatory or inhibitory event (graded potential)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8" name="Rectangle 4"/>
          <p:cNvSpPr>
            <a:spLocks noChangeArrowheads="1"/>
          </p:cNvSpPr>
          <p:nvPr/>
        </p:nvSpPr>
        <p:spPr bwMode="auto">
          <a:xfrm>
            <a:off x="8067675" y="6580188"/>
            <a:ext cx="1073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11.17</a:t>
            </a:r>
          </a:p>
        </p:txBody>
      </p:sp>
      <p:pic>
        <p:nvPicPr>
          <p:cNvPr id="113669" name="Picture 5" descr="figure_11_17_01&amp;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28625"/>
            <a:ext cx="8231188" cy="6002338"/>
          </a:xfrm>
          <a:prstGeom prst="rect">
            <a:avLst/>
          </a:prstGeom>
          <a:noFill/>
        </p:spPr>
      </p:pic>
      <p:sp>
        <p:nvSpPr>
          <p:cNvPr id="113670" name="Line 6"/>
          <p:cNvSpPr>
            <a:spLocks noChangeShapeType="1"/>
          </p:cNvSpPr>
          <p:nvPr/>
        </p:nvSpPr>
        <p:spPr bwMode="auto">
          <a:xfrm flipH="1">
            <a:off x="5949950" y="1597025"/>
            <a:ext cx="98425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671" name="Line 7"/>
          <p:cNvSpPr>
            <a:spLocks noChangeShapeType="1"/>
          </p:cNvSpPr>
          <p:nvPr/>
        </p:nvSpPr>
        <p:spPr bwMode="auto">
          <a:xfrm flipV="1">
            <a:off x="5035550" y="1616075"/>
            <a:ext cx="1588" cy="8572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672" name="Line 8"/>
          <p:cNvSpPr>
            <a:spLocks noChangeShapeType="1"/>
          </p:cNvSpPr>
          <p:nvPr/>
        </p:nvSpPr>
        <p:spPr bwMode="auto">
          <a:xfrm flipV="1">
            <a:off x="5035550" y="1019175"/>
            <a:ext cx="1588" cy="1333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673" name="Freeform 9"/>
          <p:cNvSpPr>
            <a:spLocks/>
          </p:cNvSpPr>
          <p:nvPr/>
        </p:nvSpPr>
        <p:spPr bwMode="auto">
          <a:xfrm>
            <a:off x="5416550" y="2708275"/>
            <a:ext cx="193675" cy="177800"/>
          </a:xfrm>
          <a:custGeom>
            <a:avLst/>
            <a:gdLst/>
            <a:ahLst/>
            <a:cxnLst>
              <a:cxn ang="0">
                <a:pos x="0" y="112"/>
              </a:cxn>
              <a:cxn ang="0">
                <a:pos x="44" y="0"/>
              </a:cxn>
              <a:cxn ang="0">
                <a:pos x="122" y="0"/>
              </a:cxn>
            </a:cxnLst>
            <a:rect l="0" t="0" r="r" b="b"/>
            <a:pathLst>
              <a:path w="122" h="112">
                <a:moveTo>
                  <a:pt x="0" y="112"/>
                </a:moveTo>
                <a:lnTo>
                  <a:pt x="44" y="0"/>
                </a:lnTo>
                <a:lnTo>
                  <a:pt x="122" y="0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674" name="Freeform 10"/>
          <p:cNvSpPr>
            <a:spLocks/>
          </p:cNvSpPr>
          <p:nvPr/>
        </p:nvSpPr>
        <p:spPr bwMode="auto">
          <a:xfrm>
            <a:off x="5924550" y="3529013"/>
            <a:ext cx="314325" cy="57150"/>
          </a:xfrm>
          <a:custGeom>
            <a:avLst/>
            <a:gdLst/>
            <a:ahLst/>
            <a:cxnLst>
              <a:cxn ang="0">
                <a:pos x="0" y="36"/>
              </a:cxn>
              <a:cxn ang="0">
                <a:pos x="0" y="0"/>
              </a:cxn>
              <a:cxn ang="0">
                <a:pos x="54" y="0"/>
              </a:cxn>
              <a:cxn ang="0">
                <a:pos x="198" y="0"/>
              </a:cxn>
              <a:cxn ang="0">
                <a:pos x="198" y="34"/>
              </a:cxn>
            </a:cxnLst>
            <a:rect l="0" t="0" r="r" b="b"/>
            <a:pathLst>
              <a:path w="198" h="36">
                <a:moveTo>
                  <a:pt x="0" y="36"/>
                </a:moveTo>
                <a:lnTo>
                  <a:pt x="0" y="0"/>
                </a:lnTo>
                <a:lnTo>
                  <a:pt x="54" y="0"/>
                </a:lnTo>
                <a:lnTo>
                  <a:pt x="198" y="0"/>
                </a:lnTo>
                <a:lnTo>
                  <a:pt x="198" y="34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675" name="Freeform 11"/>
          <p:cNvSpPr>
            <a:spLocks/>
          </p:cNvSpPr>
          <p:nvPr/>
        </p:nvSpPr>
        <p:spPr bwMode="auto">
          <a:xfrm>
            <a:off x="5346700" y="3330575"/>
            <a:ext cx="142875" cy="261938"/>
          </a:xfrm>
          <a:custGeom>
            <a:avLst/>
            <a:gdLst/>
            <a:ahLst/>
            <a:cxnLst>
              <a:cxn ang="0">
                <a:pos x="0" y="165"/>
              </a:cxn>
              <a:cxn ang="0">
                <a:pos x="82" y="115"/>
              </a:cxn>
              <a:cxn ang="0">
                <a:pos x="90" y="0"/>
              </a:cxn>
            </a:cxnLst>
            <a:rect l="0" t="0" r="r" b="b"/>
            <a:pathLst>
              <a:path w="90" h="165">
                <a:moveTo>
                  <a:pt x="0" y="165"/>
                </a:moveTo>
                <a:lnTo>
                  <a:pt x="82" y="115"/>
                </a:lnTo>
                <a:lnTo>
                  <a:pt x="90" y="0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676" name="Line 12"/>
          <p:cNvSpPr>
            <a:spLocks noChangeShapeType="1"/>
          </p:cNvSpPr>
          <p:nvPr/>
        </p:nvSpPr>
        <p:spPr bwMode="auto">
          <a:xfrm>
            <a:off x="6115050" y="3419475"/>
            <a:ext cx="1588" cy="1095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677" name="Line 13"/>
          <p:cNvSpPr>
            <a:spLocks noChangeShapeType="1"/>
          </p:cNvSpPr>
          <p:nvPr/>
        </p:nvSpPr>
        <p:spPr bwMode="auto">
          <a:xfrm flipV="1">
            <a:off x="4949825" y="2266950"/>
            <a:ext cx="1588" cy="12065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678" name="Line 14"/>
          <p:cNvSpPr>
            <a:spLocks noChangeShapeType="1"/>
          </p:cNvSpPr>
          <p:nvPr/>
        </p:nvSpPr>
        <p:spPr bwMode="auto">
          <a:xfrm flipV="1">
            <a:off x="4319588" y="2501900"/>
            <a:ext cx="1587" cy="27305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679" name="Line 15"/>
          <p:cNvSpPr>
            <a:spLocks noChangeShapeType="1"/>
          </p:cNvSpPr>
          <p:nvPr/>
        </p:nvSpPr>
        <p:spPr bwMode="auto">
          <a:xfrm>
            <a:off x="4319588" y="2638425"/>
            <a:ext cx="315912" cy="28575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680" name="Line 16"/>
          <p:cNvSpPr>
            <a:spLocks noChangeShapeType="1"/>
          </p:cNvSpPr>
          <p:nvPr/>
        </p:nvSpPr>
        <p:spPr bwMode="auto">
          <a:xfrm flipV="1">
            <a:off x="3817938" y="3330575"/>
            <a:ext cx="1587" cy="315913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681" name="Line 17"/>
          <p:cNvSpPr>
            <a:spLocks noChangeShapeType="1"/>
          </p:cNvSpPr>
          <p:nvPr/>
        </p:nvSpPr>
        <p:spPr bwMode="auto">
          <a:xfrm>
            <a:off x="3821113" y="3489325"/>
            <a:ext cx="495300" cy="322263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682" name="Line 18"/>
          <p:cNvSpPr>
            <a:spLocks noChangeShapeType="1"/>
          </p:cNvSpPr>
          <p:nvPr/>
        </p:nvSpPr>
        <p:spPr bwMode="auto">
          <a:xfrm flipH="1">
            <a:off x="4949825" y="2327275"/>
            <a:ext cx="387350" cy="1588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683" name="Line 19"/>
          <p:cNvSpPr>
            <a:spLocks noChangeShapeType="1"/>
          </p:cNvSpPr>
          <p:nvPr/>
        </p:nvSpPr>
        <p:spPr bwMode="auto">
          <a:xfrm>
            <a:off x="4376738" y="4849813"/>
            <a:ext cx="1587" cy="8890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684" name="Line 20"/>
          <p:cNvSpPr>
            <a:spLocks noChangeShapeType="1"/>
          </p:cNvSpPr>
          <p:nvPr/>
        </p:nvSpPr>
        <p:spPr bwMode="auto">
          <a:xfrm flipV="1">
            <a:off x="3824288" y="3935413"/>
            <a:ext cx="1587" cy="25400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685" name="Line 21"/>
          <p:cNvSpPr>
            <a:spLocks noChangeShapeType="1"/>
          </p:cNvSpPr>
          <p:nvPr/>
        </p:nvSpPr>
        <p:spPr bwMode="auto">
          <a:xfrm>
            <a:off x="3827463" y="4027488"/>
            <a:ext cx="295275" cy="1587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686" name="Rectangle 22"/>
          <p:cNvSpPr>
            <a:spLocks noChangeArrowheads="1"/>
          </p:cNvSpPr>
          <p:nvPr/>
        </p:nvSpPr>
        <p:spPr bwMode="auto">
          <a:xfrm>
            <a:off x="3768725" y="2173288"/>
            <a:ext cx="11763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92C8"/>
                </a:solidFill>
                <a:latin typeface="Arial" charset="0"/>
              </a:rPr>
              <a:t>      Action potential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arrives at axon terminal.</a:t>
            </a:r>
            <a:endParaRPr lang="en-US" sz="1800" b="1">
              <a:latin typeface="Arial" charset="0"/>
            </a:endParaRPr>
          </a:p>
        </p:txBody>
      </p:sp>
      <p:sp>
        <p:nvSpPr>
          <p:cNvPr id="113687" name="Rectangle 23"/>
          <p:cNvSpPr>
            <a:spLocks noChangeArrowheads="1"/>
          </p:cNvSpPr>
          <p:nvPr/>
        </p:nvSpPr>
        <p:spPr bwMode="auto">
          <a:xfrm>
            <a:off x="3092450" y="2465388"/>
            <a:ext cx="12080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92C8"/>
                </a:solidFill>
                <a:latin typeface="Arial" charset="0"/>
              </a:rPr>
              <a:t>      Voltage-gated Ca</a:t>
            </a:r>
            <a:r>
              <a:rPr lang="en-US" sz="800" b="1" baseline="30000">
                <a:solidFill>
                  <a:srgbClr val="0092C8"/>
                </a:solidFill>
                <a:latin typeface="Arial" charset="0"/>
              </a:rPr>
              <a:t>2+</a:t>
            </a:r>
            <a:r>
              <a:rPr lang="en-US" sz="800" b="1">
                <a:solidFill>
                  <a:srgbClr val="0092C8"/>
                </a:solidFill>
                <a:latin typeface="Arial" charset="0"/>
              </a:rPr>
              <a:t/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channels open and Ca</a:t>
            </a:r>
            <a:r>
              <a:rPr lang="en-US" sz="800" b="1" baseline="30000">
                <a:solidFill>
                  <a:srgbClr val="0092C8"/>
                </a:solidFill>
                <a:latin typeface="Arial" charset="0"/>
              </a:rPr>
              <a:t>2+</a:t>
            </a:r>
            <a:r>
              <a:rPr lang="en-US" sz="800" b="1">
                <a:solidFill>
                  <a:srgbClr val="0092C8"/>
                </a:solidFill>
                <a:latin typeface="Arial" charset="0"/>
              </a:rPr>
              <a:t/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enters the axon terminal.</a:t>
            </a:r>
            <a:endParaRPr lang="en-US" sz="1800" b="1">
              <a:latin typeface="Arial" charset="0"/>
            </a:endParaRPr>
          </a:p>
        </p:txBody>
      </p:sp>
      <p:sp>
        <p:nvSpPr>
          <p:cNvPr id="113688" name="Rectangle 24"/>
          <p:cNvSpPr>
            <a:spLocks noChangeArrowheads="1"/>
          </p:cNvSpPr>
          <p:nvPr/>
        </p:nvSpPr>
        <p:spPr bwMode="auto">
          <a:xfrm>
            <a:off x="2644775" y="3211513"/>
            <a:ext cx="1157288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92C8"/>
                </a:solidFill>
                <a:latin typeface="Arial" charset="0"/>
              </a:rPr>
              <a:t>      Ca</a:t>
            </a:r>
            <a:r>
              <a:rPr lang="en-US" sz="800" b="1" baseline="30000">
                <a:solidFill>
                  <a:srgbClr val="0092C8"/>
                </a:solidFill>
                <a:latin typeface="Arial" charset="0"/>
              </a:rPr>
              <a:t>2+</a:t>
            </a:r>
            <a:r>
              <a:rPr lang="en-US" sz="800" b="1">
                <a:solidFill>
                  <a:srgbClr val="0092C8"/>
                </a:solidFill>
                <a:latin typeface="Arial" charset="0"/>
              </a:rPr>
              <a:t> entry causes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neurotransmitter-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containing synaptic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vesicles to release their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contents by exocytosis.</a:t>
            </a:r>
            <a:endParaRPr lang="en-US" sz="1800" b="1">
              <a:latin typeface="Arial" charset="0"/>
            </a:endParaRPr>
          </a:p>
        </p:txBody>
      </p:sp>
      <p:sp>
        <p:nvSpPr>
          <p:cNvPr id="113689" name="Rectangle 25"/>
          <p:cNvSpPr>
            <a:spLocks noChangeArrowheads="1"/>
          </p:cNvSpPr>
          <p:nvPr/>
        </p:nvSpPr>
        <p:spPr bwMode="auto">
          <a:xfrm>
            <a:off x="2525713" y="541338"/>
            <a:ext cx="17160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000">
                <a:solidFill>
                  <a:srgbClr val="000000"/>
                </a:solidFill>
                <a:latin typeface="Arial Black" pitchFamily="34" charset="0"/>
              </a:rPr>
              <a:t>Chemical synapses</a:t>
            </a:r>
            <a:br>
              <a:rPr lang="en-US" sz="1000">
                <a:solidFill>
                  <a:srgbClr val="000000"/>
                </a:solidFill>
                <a:latin typeface="Arial Black" pitchFamily="34" charset="0"/>
              </a:rPr>
            </a:br>
            <a:r>
              <a:rPr lang="en-US" sz="1000">
                <a:solidFill>
                  <a:srgbClr val="000000"/>
                </a:solidFill>
                <a:latin typeface="Arial Black" pitchFamily="34" charset="0"/>
              </a:rPr>
              <a:t>transmit signals from</a:t>
            </a:r>
            <a:br>
              <a:rPr lang="en-US" sz="1000">
                <a:solidFill>
                  <a:srgbClr val="000000"/>
                </a:solidFill>
                <a:latin typeface="Arial Black" pitchFamily="34" charset="0"/>
              </a:rPr>
            </a:br>
            <a:r>
              <a:rPr lang="en-US" sz="1000">
                <a:solidFill>
                  <a:srgbClr val="000000"/>
                </a:solidFill>
                <a:latin typeface="Arial Black" pitchFamily="34" charset="0"/>
              </a:rPr>
              <a:t>one neuron to another</a:t>
            </a:r>
            <a:br>
              <a:rPr lang="en-US" sz="1000">
                <a:solidFill>
                  <a:srgbClr val="000000"/>
                </a:solidFill>
                <a:latin typeface="Arial Black" pitchFamily="34" charset="0"/>
              </a:rPr>
            </a:br>
            <a:r>
              <a:rPr lang="en-US" sz="1000">
                <a:solidFill>
                  <a:srgbClr val="000000"/>
                </a:solidFill>
                <a:latin typeface="Arial Black" pitchFamily="34" charset="0"/>
              </a:rPr>
              <a:t>using neurotransmitters.</a:t>
            </a:r>
            <a:endParaRPr lang="en-US" sz="1800">
              <a:latin typeface="Arial Black" pitchFamily="34" charset="0"/>
            </a:endParaRPr>
          </a:p>
        </p:txBody>
      </p:sp>
      <p:sp>
        <p:nvSpPr>
          <p:cNvPr id="113690" name="Rectangle 26"/>
          <p:cNvSpPr>
            <a:spLocks noChangeArrowheads="1"/>
          </p:cNvSpPr>
          <p:nvPr/>
        </p:nvSpPr>
        <p:spPr bwMode="auto">
          <a:xfrm>
            <a:off x="5759450" y="2846388"/>
            <a:ext cx="2016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800" b="1" baseline="30000">
                <a:solidFill>
                  <a:srgbClr val="000000"/>
                </a:solidFill>
                <a:latin typeface="Arial" charset="0"/>
              </a:rPr>
              <a:t>2+</a:t>
            </a:r>
            <a:endParaRPr lang="en-US" sz="1800" b="1">
              <a:latin typeface="Arial" charset="0"/>
            </a:endParaRPr>
          </a:p>
        </p:txBody>
      </p:sp>
      <p:sp>
        <p:nvSpPr>
          <p:cNvPr id="113691" name="Rectangle 27"/>
          <p:cNvSpPr>
            <a:spLocks noChangeArrowheads="1"/>
          </p:cNvSpPr>
          <p:nvPr/>
        </p:nvSpPr>
        <p:spPr bwMode="auto">
          <a:xfrm>
            <a:off x="5492750" y="3452813"/>
            <a:ext cx="42545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vesicles</a:t>
            </a:r>
            <a:endParaRPr lang="en-US" sz="1800" b="1">
              <a:latin typeface="Arial" charset="0"/>
            </a:endParaRPr>
          </a:p>
        </p:txBody>
      </p:sp>
      <p:sp>
        <p:nvSpPr>
          <p:cNvPr id="113692" name="Rectangle 28"/>
          <p:cNvSpPr>
            <a:spLocks noChangeArrowheads="1"/>
          </p:cNvSpPr>
          <p:nvPr/>
        </p:nvSpPr>
        <p:spPr bwMode="auto">
          <a:xfrm>
            <a:off x="4216400" y="3387725"/>
            <a:ext cx="396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Axon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terminal</a:t>
            </a:r>
            <a:endParaRPr lang="en-US" sz="1800" b="1">
              <a:latin typeface="Arial" charset="0"/>
            </a:endParaRPr>
          </a:p>
        </p:txBody>
      </p:sp>
      <p:sp>
        <p:nvSpPr>
          <p:cNvPr id="113693" name="Rectangle 29"/>
          <p:cNvSpPr>
            <a:spLocks noChangeArrowheads="1"/>
          </p:cNvSpPr>
          <p:nvPr/>
        </p:nvSpPr>
        <p:spPr bwMode="auto">
          <a:xfrm>
            <a:off x="5619750" y="2640013"/>
            <a:ext cx="7048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Mitochondrion</a:t>
            </a:r>
            <a:endParaRPr lang="en-US" sz="1800" b="1">
              <a:latin typeface="Arial" charset="0"/>
            </a:endParaRPr>
          </a:p>
        </p:txBody>
      </p:sp>
      <p:sp>
        <p:nvSpPr>
          <p:cNvPr id="113694" name="Rectangle 30"/>
          <p:cNvSpPr>
            <a:spLocks noChangeArrowheads="1"/>
          </p:cNvSpPr>
          <p:nvPr/>
        </p:nvSpPr>
        <p:spPr bwMode="auto">
          <a:xfrm>
            <a:off x="4876800" y="1700213"/>
            <a:ext cx="6350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Postsynaptic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13695" name="Rectangle 31"/>
          <p:cNvSpPr>
            <a:spLocks noChangeArrowheads="1"/>
          </p:cNvSpPr>
          <p:nvPr/>
        </p:nvSpPr>
        <p:spPr bwMode="auto">
          <a:xfrm>
            <a:off x="4908550" y="1157288"/>
            <a:ext cx="579438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Presynaptic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13696" name="Rectangle 32"/>
          <p:cNvSpPr>
            <a:spLocks noChangeArrowheads="1"/>
          </p:cNvSpPr>
          <p:nvPr/>
        </p:nvSpPr>
        <p:spPr bwMode="auto">
          <a:xfrm>
            <a:off x="6067425" y="1554163"/>
            <a:ext cx="579438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Presynaptic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13697" name="Rectangle 33"/>
          <p:cNvSpPr>
            <a:spLocks noChangeArrowheads="1"/>
          </p:cNvSpPr>
          <p:nvPr/>
        </p:nvSpPr>
        <p:spPr bwMode="auto">
          <a:xfrm>
            <a:off x="5872163" y="3189288"/>
            <a:ext cx="4857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sz="800">
                <a:solidFill>
                  <a:srgbClr val="000000"/>
                </a:solidFill>
                <a:latin typeface="Arial Black" pitchFamily="34" charset="0"/>
              </a:rPr>
              <a:t>Synaptic</a:t>
            </a:r>
            <a:br>
              <a:rPr lang="en-US" sz="800">
                <a:solidFill>
                  <a:srgbClr val="000000"/>
                </a:solidFill>
                <a:latin typeface="Arial Black" pitchFamily="34" charset="0"/>
              </a:rPr>
            </a:br>
            <a:r>
              <a:rPr lang="en-US" sz="800">
                <a:solidFill>
                  <a:srgbClr val="000000"/>
                </a:solidFill>
                <a:latin typeface="Arial Black" pitchFamily="34" charset="0"/>
              </a:rPr>
              <a:t>cleft</a:t>
            </a:r>
            <a:endParaRPr lang="en-US" sz="1800">
              <a:latin typeface="Arial Black" pitchFamily="34" charset="0"/>
            </a:endParaRPr>
          </a:p>
        </p:txBody>
      </p:sp>
      <p:sp>
        <p:nvSpPr>
          <p:cNvPr id="113698" name="Rectangle 34"/>
          <p:cNvSpPr>
            <a:spLocks noChangeArrowheads="1"/>
          </p:cNvSpPr>
          <p:nvPr/>
        </p:nvSpPr>
        <p:spPr bwMode="auto">
          <a:xfrm>
            <a:off x="5899150" y="3059113"/>
            <a:ext cx="2016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800" b="1" baseline="30000">
                <a:solidFill>
                  <a:srgbClr val="000000"/>
                </a:solidFill>
                <a:latin typeface="Arial" charset="0"/>
              </a:rPr>
              <a:t>2+</a:t>
            </a:r>
            <a:endParaRPr lang="en-US" sz="1800" b="1">
              <a:latin typeface="Arial" charset="0"/>
            </a:endParaRPr>
          </a:p>
        </p:txBody>
      </p:sp>
      <p:sp>
        <p:nvSpPr>
          <p:cNvPr id="113699" name="Rectangle 35"/>
          <p:cNvSpPr>
            <a:spLocks noChangeArrowheads="1"/>
          </p:cNvSpPr>
          <p:nvPr/>
        </p:nvSpPr>
        <p:spPr bwMode="auto">
          <a:xfrm>
            <a:off x="4552950" y="2757488"/>
            <a:ext cx="2016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800" b="1" baseline="30000">
                <a:solidFill>
                  <a:srgbClr val="000000"/>
                </a:solidFill>
                <a:latin typeface="Arial" charset="0"/>
              </a:rPr>
              <a:t>2+</a:t>
            </a:r>
          </a:p>
        </p:txBody>
      </p:sp>
      <p:sp>
        <p:nvSpPr>
          <p:cNvPr id="113700" name="Rectangle 36"/>
          <p:cNvSpPr>
            <a:spLocks noChangeArrowheads="1"/>
          </p:cNvSpPr>
          <p:nvPr/>
        </p:nvSpPr>
        <p:spPr bwMode="auto">
          <a:xfrm>
            <a:off x="4400550" y="2906713"/>
            <a:ext cx="2016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800" b="1" baseline="30000">
                <a:solidFill>
                  <a:srgbClr val="000000"/>
                </a:solidFill>
                <a:latin typeface="Arial" charset="0"/>
              </a:rPr>
              <a:t>2+</a:t>
            </a:r>
          </a:p>
        </p:txBody>
      </p:sp>
      <p:sp>
        <p:nvSpPr>
          <p:cNvPr id="113701" name="Rectangle 37"/>
          <p:cNvSpPr>
            <a:spLocks noChangeArrowheads="1"/>
          </p:cNvSpPr>
          <p:nvPr/>
        </p:nvSpPr>
        <p:spPr bwMode="auto">
          <a:xfrm>
            <a:off x="2425700" y="3827463"/>
            <a:ext cx="1373188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92C8"/>
                </a:solidFill>
                <a:latin typeface="Arial" charset="0"/>
              </a:rPr>
              <a:t>      Neurotransmitter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diffuses across the synaptic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cleft and binds to specific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receptors on the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postsynaptic membrane.</a:t>
            </a:r>
            <a:endParaRPr lang="en-US" sz="1800" b="1">
              <a:latin typeface="Arial" charset="0"/>
            </a:endParaRPr>
          </a:p>
        </p:txBody>
      </p:sp>
      <p:sp>
        <p:nvSpPr>
          <p:cNvPr id="113702" name="Rectangle 38"/>
          <p:cNvSpPr>
            <a:spLocks noChangeArrowheads="1"/>
          </p:cNvSpPr>
          <p:nvPr/>
        </p:nvSpPr>
        <p:spPr bwMode="auto">
          <a:xfrm>
            <a:off x="3381375" y="5370513"/>
            <a:ext cx="1558925" cy="32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92C8"/>
                </a:solidFill>
                <a:latin typeface="Arial" charset="0"/>
              </a:rPr>
              <a:t>      Binding of neurotransmitter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opens ion channels, resulting in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graded potentials.</a:t>
            </a:r>
            <a:endParaRPr lang="en-US" sz="1800" b="1">
              <a:latin typeface="Arial" charset="0"/>
            </a:endParaRPr>
          </a:p>
        </p:txBody>
      </p:sp>
      <p:sp>
        <p:nvSpPr>
          <p:cNvPr id="113703" name="Rectangle 39"/>
          <p:cNvSpPr>
            <a:spLocks noChangeArrowheads="1"/>
          </p:cNvSpPr>
          <p:nvPr/>
        </p:nvSpPr>
        <p:spPr bwMode="auto">
          <a:xfrm>
            <a:off x="5156200" y="5767388"/>
            <a:ext cx="1536700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92C8"/>
                </a:solidFill>
                <a:latin typeface="Arial" charset="0"/>
              </a:rPr>
              <a:t>      Neurotransmitter effects are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terminated by reuptake through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transport proteins, enzymatic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degradation, or diffusion away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from the synapse.</a:t>
            </a:r>
            <a:endParaRPr lang="en-US" sz="1800" b="1">
              <a:latin typeface="Arial" charset="0"/>
            </a:endParaRPr>
          </a:p>
        </p:txBody>
      </p:sp>
      <p:sp>
        <p:nvSpPr>
          <p:cNvPr id="113704" name="Rectangle 40"/>
          <p:cNvSpPr>
            <a:spLocks noChangeArrowheads="1"/>
          </p:cNvSpPr>
          <p:nvPr/>
        </p:nvSpPr>
        <p:spPr bwMode="auto">
          <a:xfrm>
            <a:off x="3857625" y="4586288"/>
            <a:ext cx="603250" cy="10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 b="1">
                <a:solidFill>
                  <a:srgbClr val="000000"/>
                </a:solidFill>
                <a:latin typeface="Arial" charset="0"/>
              </a:rPr>
              <a:t>Ion movement</a:t>
            </a:r>
            <a:endParaRPr lang="en-US" sz="700" b="1">
              <a:latin typeface="Arial" charset="0"/>
            </a:endParaRPr>
          </a:p>
        </p:txBody>
      </p:sp>
      <p:sp>
        <p:nvSpPr>
          <p:cNvPr id="113705" name="Rectangle 41"/>
          <p:cNvSpPr>
            <a:spLocks noChangeArrowheads="1"/>
          </p:cNvSpPr>
          <p:nvPr/>
        </p:nvSpPr>
        <p:spPr bwMode="auto">
          <a:xfrm>
            <a:off x="4152900" y="4732338"/>
            <a:ext cx="708025" cy="10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 b="1">
                <a:solidFill>
                  <a:srgbClr val="000000"/>
                </a:solidFill>
                <a:latin typeface="Arial" charset="0"/>
              </a:rPr>
              <a:t>Graded potential</a:t>
            </a:r>
            <a:endParaRPr lang="en-US" sz="700" b="1">
              <a:latin typeface="Arial" charset="0"/>
            </a:endParaRPr>
          </a:p>
        </p:txBody>
      </p:sp>
      <p:sp>
        <p:nvSpPr>
          <p:cNvPr id="113706" name="Rectangle 42"/>
          <p:cNvSpPr>
            <a:spLocks noChangeArrowheads="1"/>
          </p:cNvSpPr>
          <p:nvPr/>
        </p:nvSpPr>
        <p:spPr bwMode="auto">
          <a:xfrm>
            <a:off x="5359400" y="4840288"/>
            <a:ext cx="398463" cy="10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 b="1">
                <a:solidFill>
                  <a:srgbClr val="000000"/>
                </a:solidFill>
                <a:latin typeface="Arial" charset="0"/>
              </a:rPr>
              <a:t>Reuptake</a:t>
            </a:r>
            <a:endParaRPr lang="en-US" sz="700" b="1">
              <a:latin typeface="Arial" charset="0"/>
            </a:endParaRPr>
          </a:p>
        </p:txBody>
      </p:sp>
      <p:sp>
        <p:nvSpPr>
          <p:cNvPr id="113707" name="Rectangle 43"/>
          <p:cNvSpPr>
            <a:spLocks noChangeArrowheads="1"/>
          </p:cNvSpPr>
          <p:nvPr/>
        </p:nvSpPr>
        <p:spPr bwMode="auto">
          <a:xfrm>
            <a:off x="5803900" y="4624388"/>
            <a:ext cx="5080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700" b="1">
                <a:solidFill>
                  <a:srgbClr val="000000"/>
                </a:solidFill>
                <a:latin typeface="Arial" charset="0"/>
              </a:rPr>
              <a:t>Enzymatic</a:t>
            </a:r>
            <a:br>
              <a:rPr lang="en-US" sz="700" b="1">
                <a:solidFill>
                  <a:srgbClr val="000000"/>
                </a:solidFill>
                <a:latin typeface="Arial" charset="0"/>
              </a:rPr>
            </a:br>
            <a:r>
              <a:rPr lang="en-US" sz="700" b="1">
                <a:solidFill>
                  <a:srgbClr val="000000"/>
                </a:solidFill>
                <a:latin typeface="Arial" charset="0"/>
              </a:rPr>
              <a:t>degradation</a:t>
            </a:r>
            <a:endParaRPr lang="en-US" sz="700" b="1">
              <a:latin typeface="Arial" charset="0"/>
            </a:endParaRPr>
          </a:p>
        </p:txBody>
      </p:sp>
      <p:sp>
        <p:nvSpPr>
          <p:cNvPr id="113708" name="Rectangle 44"/>
          <p:cNvSpPr>
            <a:spLocks noChangeArrowheads="1"/>
          </p:cNvSpPr>
          <p:nvPr/>
        </p:nvSpPr>
        <p:spPr bwMode="auto">
          <a:xfrm>
            <a:off x="5759450" y="5078413"/>
            <a:ext cx="62865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700" b="1">
                <a:solidFill>
                  <a:srgbClr val="000000"/>
                </a:solidFill>
                <a:latin typeface="Arial" charset="0"/>
              </a:rPr>
              <a:t>Diffusion away</a:t>
            </a:r>
            <a:br>
              <a:rPr lang="en-US" sz="700" b="1">
                <a:solidFill>
                  <a:srgbClr val="000000"/>
                </a:solidFill>
                <a:latin typeface="Arial" charset="0"/>
              </a:rPr>
            </a:br>
            <a:r>
              <a:rPr lang="en-US" sz="700" b="1">
                <a:solidFill>
                  <a:srgbClr val="000000"/>
                </a:solidFill>
                <a:latin typeface="Arial" charset="0"/>
              </a:rPr>
              <a:t>from synapse</a:t>
            </a:r>
            <a:endParaRPr lang="en-US" sz="700" b="1">
              <a:latin typeface="Arial" charset="0"/>
            </a:endParaRPr>
          </a:p>
        </p:txBody>
      </p:sp>
      <p:sp>
        <p:nvSpPr>
          <p:cNvPr id="113709" name="Rectangle 45"/>
          <p:cNvSpPr>
            <a:spLocks noChangeArrowheads="1"/>
          </p:cNvSpPr>
          <p:nvPr/>
        </p:nvSpPr>
        <p:spPr bwMode="auto">
          <a:xfrm>
            <a:off x="6137275" y="3998913"/>
            <a:ext cx="6350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Postsynaptic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13710" name="Oval 46"/>
          <p:cNvSpPr>
            <a:spLocks noChangeArrowheads="1"/>
          </p:cNvSpPr>
          <p:nvPr/>
        </p:nvSpPr>
        <p:spPr bwMode="auto">
          <a:xfrm>
            <a:off x="3768725" y="2160588"/>
            <a:ext cx="136525" cy="13652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1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13711" name="Oval 47"/>
          <p:cNvSpPr>
            <a:spLocks noChangeArrowheads="1"/>
          </p:cNvSpPr>
          <p:nvPr/>
        </p:nvSpPr>
        <p:spPr bwMode="auto">
          <a:xfrm>
            <a:off x="3092450" y="2455863"/>
            <a:ext cx="136525" cy="13652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2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13712" name="Oval 48"/>
          <p:cNvSpPr>
            <a:spLocks noChangeArrowheads="1"/>
          </p:cNvSpPr>
          <p:nvPr/>
        </p:nvSpPr>
        <p:spPr bwMode="auto">
          <a:xfrm>
            <a:off x="2644775" y="3192463"/>
            <a:ext cx="136525" cy="13652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3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13713" name="Oval 49"/>
          <p:cNvSpPr>
            <a:spLocks noChangeArrowheads="1"/>
          </p:cNvSpPr>
          <p:nvPr/>
        </p:nvSpPr>
        <p:spPr bwMode="auto">
          <a:xfrm>
            <a:off x="2425700" y="3802063"/>
            <a:ext cx="136525" cy="13652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4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13714" name="Oval 50"/>
          <p:cNvSpPr>
            <a:spLocks noChangeArrowheads="1"/>
          </p:cNvSpPr>
          <p:nvPr/>
        </p:nvSpPr>
        <p:spPr bwMode="auto">
          <a:xfrm>
            <a:off x="3381375" y="5353050"/>
            <a:ext cx="136525" cy="13652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5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13715" name="Oval 51"/>
          <p:cNvSpPr>
            <a:spLocks noChangeArrowheads="1"/>
          </p:cNvSpPr>
          <p:nvPr/>
        </p:nvSpPr>
        <p:spPr bwMode="auto">
          <a:xfrm>
            <a:off x="5156200" y="5746750"/>
            <a:ext cx="136525" cy="13652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6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ChangeArrowheads="1"/>
          </p:cNvSpPr>
          <p:nvPr/>
        </p:nvSpPr>
        <p:spPr bwMode="auto">
          <a:xfrm>
            <a:off x="7542213" y="6580188"/>
            <a:ext cx="15986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11.17, step 1</a:t>
            </a:r>
          </a:p>
        </p:txBody>
      </p:sp>
      <p:pic>
        <p:nvPicPr>
          <p:cNvPr id="114691" name="Picture 3" descr="figure_11_17_1s2&amp;3&amp;4&amp;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27038"/>
            <a:ext cx="8231187" cy="6002337"/>
          </a:xfrm>
          <a:prstGeom prst="rect">
            <a:avLst/>
          </a:prstGeom>
          <a:noFill/>
        </p:spPr>
      </p:pic>
      <p:sp>
        <p:nvSpPr>
          <p:cNvPr id="114692" name="Line 4"/>
          <p:cNvSpPr>
            <a:spLocks noChangeShapeType="1"/>
          </p:cNvSpPr>
          <p:nvPr/>
        </p:nvSpPr>
        <p:spPr bwMode="auto">
          <a:xfrm flipH="1">
            <a:off x="5949950" y="1597025"/>
            <a:ext cx="98425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693" name="Line 5"/>
          <p:cNvSpPr>
            <a:spLocks noChangeShapeType="1"/>
          </p:cNvSpPr>
          <p:nvPr/>
        </p:nvSpPr>
        <p:spPr bwMode="auto">
          <a:xfrm flipV="1">
            <a:off x="5035550" y="1616075"/>
            <a:ext cx="1588" cy="8572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694" name="Line 6"/>
          <p:cNvSpPr>
            <a:spLocks noChangeShapeType="1"/>
          </p:cNvSpPr>
          <p:nvPr/>
        </p:nvSpPr>
        <p:spPr bwMode="auto">
          <a:xfrm flipV="1">
            <a:off x="5035550" y="1019175"/>
            <a:ext cx="1588" cy="1333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695" name="Freeform 7"/>
          <p:cNvSpPr>
            <a:spLocks/>
          </p:cNvSpPr>
          <p:nvPr/>
        </p:nvSpPr>
        <p:spPr bwMode="auto">
          <a:xfrm>
            <a:off x="5416550" y="2708275"/>
            <a:ext cx="193675" cy="177800"/>
          </a:xfrm>
          <a:custGeom>
            <a:avLst/>
            <a:gdLst/>
            <a:ahLst/>
            <a:cxnLst>
              <a:cxn ang="0">
                <a:pos x="0" y="112"/>
              </a:cxn>
              <a:cxn ang="0">
                <a:pos x="44" y="0"/>
              </a:cxn>
              <a:cxn ang="0">
                <a:pos x="122" y="0"/>
              </a:cxn>
            </a:cxnLst>
            <a:rect l="0" t="0" r="r" b="b"/>
            <a:pathLst>
              <a:path w="122" h="112">
                <a:moveTo>
                  <a:pt x="0" y="112"/>
                </a:moveTo>
                <a:lnTo>
                  <a:pt x="44" y="0"/>
                </a:lnTo>
                <a:lnTo>
                  <a:pt x="122" y="0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696" name="Freeform 8"/>
          <p:cNvSpPr>
            <a:spLocks/>
          </p:cNvSpPr>
          <p:nvPr/>
        </p:nvSpPr>
        <p:spPr bwMode="auto">
          <a:xfrm>
            <a:off x="5924550" y="3529013"/>
            <a:ext cx="314325" cy="57150"/>
          </a:xfrm>
          <a:custGeom>
            <a:avLst/>
            <a:gdLst/>
            <a:ahLst/>
            <a:cxnLst>
              <a:cxn ang="0">
                <a:pos x="0" y="36"/>
              </a:cxn>
              <a:cxn ang="0">
                <a:pos x="0" y="0"/>
              </a:cxn>
              <a:cxn ang="0">
                <a:pos x="54" y="0"/>
              </a:cxn>
              <a:cxn ang="0">
                <a:pos x="198" y="0"/>
              </a:cxn>
              <a:cxn ang="0">
                <a:pos x="198" y="34"/>
              </a:cxn>
            </a:cxnLst>
            <a:rect l="0" t="0" r="r" b="b"/>
            <a:pathLst>
              <a:path w="198" h="36">
                <a:moveTo>
                  <a:pt x="0" y="36"/>
                </a:moveTo>
                <a:lnTo>
                  <a:pt x="0" y="0"/>
                </a:lnTo>
                <a:lnTo>
                  <a:pt x="54" y="0"/>
                </a:lnTo>
                <a:lnTo>
                  <a:pt x="198" y="0"/>
                </a:lnTo>
                <a:lnTo>
                  <a:pt x="198" y="34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697" name="Freeform 9"/>
          <p:cNvSpPr>
            <a:spLocks/>
          </p:cNvSpPr>
          <p:nvPr/>
        </p:nvSpPr>
        <p:spPr bwMode="auto">
          <a:xfrm>
            <a:off x="5346700" y="3330575"/>
            <a:ext cx="142875" cy="261938"/>
          </a:xfrm>
          <a:custGeom>
            <a:avLst/>
            <a:gdLst/>
            <a:ahLst/>
            <a:cxnLst>
              <a:cxn ang="0">
                <a:pos x="0" y="165"/>
              </a:cxn>
              <a:cxn ang="0">
                <a:pos x="82" y="115"/>
              </a:cxn>
              <a:cxn ang="0">
                <a:pos x="90" y="0"/>
              </a:cxn>
            </a:cxnLst>
            <a:rect l="0" t="0" r="r" b="b"/>
            <a:pathLst>
              <a:path w="90" h="165">
                <a:moveTo>
                  <a:pt x="0" y="165"/>
                </a:moveTo>
                <a:lnTo>
                  <a:pt x="82" y="115"/>
                </a:lnTo>
                <a:lnTo>
                  <a:pt x="90" y="0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698" name="Line 10"/>
          <p:cNvSpPr>
            <a:spLocks noChangeShapeType="1"/>
          </p:cNvSpPr>
          <p:nvPr/>
        </p:nvSpPr>
        <p:spPr bwMode="auto">
          <a:xfrm>
            <a:off x="6115050" y="3419475"/>
            <a:ext cx="1588" cy="1095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699" name="Line 11"/>
          <p:cNvSpPr>
            <a:spLocks noChangeShapeType="1"/>
          </p:cNvSpPr>
          <p:nvPr/>
        </p:nvSpPr>
        <p:spPr bwMode="auto">
          <a:xfrm flipV="1">
            <a:off x="4949825" y="2266950"/>
            <a:ext cx="1588" cy="12065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700" name="Line 12"/>
          <p:cNvSpPr>
            <a:spLocks noChangeShapeType="1"/>
          </p:cNvSpPr>
          <p:nvPr/>
        </p:nvSpPr>
        <p:spPr bwMode="auto">
          <a:xfrm flipH="1">
            <a:off x="4949825" y="2327275"/>
            <a:ext cx="387350" cy="1588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701" name="Rectangle 13"/>
          <p:cNvSpPr>
            <a:spLocks noChangeArrowheads="1"/>
          </p:cNvSpPr>
          <p:nvPr/>
        </p:nvSpPr>
        <p:spPr bwMode="auto">
          <a:xfrm>
            <a:off x="3768725" y="2173288"/>
            <a:ext cx="11763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92C8"/>
                </a:solidFill>
                <a:latin typeface="Arial" charset="0"/>
              </a:rPr>
              <a:t>      Action potential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arrives at axon terminal.</a:t>
            </a:r>
            <a:endParaRPr lang="en-US" sz="1800" b="1">
              <a:latin typeface="Arial" charset="0"/>
            </a:endParaRPr>
          </a:p>
        </p:txBody>
      </p:sp>
      <p:sp>
        <p:nvSpPr>
          <p:cNvPr id="114702" name="Rectangle 14"/>
          <p:cNvSpPr>
            <a:spLocks noChangeArrowheads="1"/>
          </p:cNvSpPr>
          <p:nvPr/>
        </p:nvSpPr>
        <p:spPr bwMode="auto">
          <a:xfrm>
            <a:off x="2525713" y="541338"/>
            <a:ext cx="17160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000">
                <a:solidFill>
                  <a:srgbClr val="000000"/>
                </a:solidFill>
                <a:latin typeface="Arial Black" pitchFamily="34" charset="0"/>
              </a:rPr>
              <a:t>Chemical synapses</a:t>
            </a:r>
            <a:br>
              <a:rPr lang="en-US" sz="1000">
                <a:solidFill>
                  <a:srgbClr val="000000"/>
                </a:solidFill>
                <a:latin typeface="Arial Black" pitchFamily="34" charset="0"/>
              </a:rPr>
            </a:br>
            <a:r>
              <a:rPr lang="en-US" sz="1000">
                <a:solidFill>
                  <a:srgbClr val="000000"/>
                </a:solidFill>
                <a:latin typeface="Arial Black" pitchFamily="34" charset="0"/>
              </a:rPr>
              <a:t>transmit signals from</a:t>
            </a:r>
            <a:br>
              <a:rPr lang="en-US" sz="1000">
                <a:solidFill>
                  <a:srgbClr val="000000"/>
                </a:solidFill>
                <a:latin typeface="Arial Black" pitchFamily="34" charset="0"/>
              </a:rPr>
            </a:br>
            <a:r>
              <a:rPr lang="en-US" sz="1000">
                <a:solidFill>
                  <a:srgbClr val="000000"/>
                </a:solidFill>
                <a:latin typeface="Arial Black" pitchFamily="34" charset="0"/>
              </a:rPr>
              <a:t>one neuron to another</a:t>
            </a:r>
            <a:br>
              <a:rPr lang="en-US" sz="1000">
                <a:solidFill>
                  <a:srgbClr val="000000"/>
                </a:solidFill>
                <a:latin typeface="Arial Black" pitchFamily="34" charset="0"/>
              </a:rPr>
            </a:br>
            <a:r>
              <a:rPr lang="en-US" sz="1000">
                <a:solidFill>
                  <a:srgbClr val="000000"/>
                </a:solidFill>
                <a:latin typeface="Arial Black" pitchFamily="34" charset="0"/>
              </a:rPr>
              <a:t>using neurotransmitters.</a:t>
            </a:r>
            <a:endParaRPr lang="en-US" sz="1800">
              <a:latin typeface="Arial Black" pitchFamily="34" charset="0"/>
            </a:endParaRPr>
          </a:p>
        </p:txBody>
      </p:sp>
      <p:sp>
        <p:nvSpPr>
          <p:cNvPr id="114703" name="Rectangle 15"/>
          <p:cNvSpPr>
            <a:spLocks noChangeArrowheads="1"/>
          </p:cNvSpPr>
          <p:nvPr/>
        </p:nvSpPr>
        <p:spPr bwMode="auto">
          <a:xfrm>
            <a:off x="5759450" y="2846388"/>
            <a:ext cx="2016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800" b="1" baseline="30000">
                <a:solidFill>
                  <a:srgbClr val="000000"/>
                </a:solidFill>
                <a:latin typeface="Arial" charset="0"/>
              </a:rPr>
              <a:t>2+</a:t>
            </a:r>
            <a:endParaRPr lang="en-US" sz="1800" b="1">
              <a:latin typeface="Arial" charset="0"/>
            </a:endParaRPr>
          </a:p>
        </p:txBody>
      </p:sp>
      <p:sp>
        <p:nvSpPr>
          <p:cNvPr id="114704" name="Rectangle 16"/>
          <p:cNvSpPr>
            <a:spLocks noChangeArrowheads="1"/>
          </p:cNvSpPr>
          <p:nvPr/>
        </p:nvSpPr>
        <p:spPr bwMode="auto">
          <a:xfrm>
            <a:off x="5492750" y="3452813"/>
            <a:ext cx="42545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vesicles</a:t>
            </a:r>
            <a:endParaRPr lang="en-US" sz="1800" b="1">
              <a:latin typeface="Arial" charset="0"/>
            </a:endParaRPr>
          </a:p>
        </p:txBody>
      </p:sp>
      <p:sp>
        <p:nvSpPr>
          <p:cNvPr id="114705" name="Rectangle 17"/>
          <p:cNvSpPr>
            <a:spLocks noChangeArrowheads="1"/>
          </p:cNvSpPr>
          <p:nvPr/>
        </p:nvSpPr>
        <p:spPr bwMode="auto">
          <a:xfrm>
            <a:off x="4216400" y="3387725"/>
            <a:ext cx="396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Axon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terminal</a:t>
            </a:r>
            <a:endParaRPr lang="en-US" sz="1800" b="1">
              <a:latin typeface="Arial" charset="0"/>
            </a:endParaRPr>
          </a:p>
        </p:txBody>
      </p:sp>
      <p:sp>
        <p:nvSpPr>
          <p:cNvPr id="114706" name="Rectangle 18"/>
          <p:cNvSpPr>
            <a:spLocks noChangeArrowheads="1"/>
          </p:cNvSpPr>
          <p:nvPr/>
        </p:nvSpPr>
        <p:spPr bwMode="auto">
          <a:xfrm>
            <a:off x="5619750" y="2640013"/>
            <a:ext cx="7048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Mitochondrion</a:t>
            </a:r>
            <a:endParaRPr lang="en-US" sz="1800" b="1">
              <a:latin typeface="Arial" charset="0"/>
            </a:endParaRPr>
          </a:p>
        </p:txBody>
      </p:sp>
      <p:sp>
        <p:nvSpPr>
          <p:cNvPr id="114707" name="Rectangle 19"/>
          <p:cNvSpPr>
            <a:spLocks noChangeArrowheads="1"/>
          </p:cNvSpPr>
          <p:nvPr/>
        </p:nvSpPr>
        <p:spPr bwMode="auto">
          <a:xfrm>
            <a:off x="4876800" y="1700213"/>
            <a:ext cx="6350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Postsynaptic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14708" name="Rectangle 20"/>
          <p:cNvSpPr>
            <a:spLocks noChangeArrowheads="1"/>
          </p:cNvSpPr>
          <p:nvPr/>
        </p:nvSpPr>
        <p:spPr bwMode="auto">
          <a:xfrm>
            <a:off x="4908550" y="1157288"/>
            <a:ext cx="579438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Presynaptic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14709" name="Rectangle 21"/>
          <p:cNvSpPr>
            <a:spLocks noChangeArrowheads="1"/>
          </p:cNvSpPr>
          <p:nvPr/>
        </p:nvSpPr>
        <p:spPr bwMode="auto">
          <a:xfrm>
            <a:off x="6067425" y="1554163"/>
            <a:ext cx="579438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Presynaptic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14710" name="Rectangle 22"/>
          <p:cNvSpPr>
            <a:spLocks noChangeArrowheads="1"/>
          </p:cNvSpPr>
          <p:nvPr/>
        </p:nvSpPr>
        <p:spPr bwMode="auto">
          <a:xfrm>
            <a:off x="5872163" y="3189288"/>
            <a:ext cx="4857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sz="800">
                <a:solidFill>
                  <a:srgbClr val="000000"/>
                </a:solidFill>
                <a:latin typeface="Arial Black" pitchFamily="34" charset="0"/>
              </a:rPr>
              <a:t>Synaptic</a:t>
            </a:r>
            <a:br>
              <a:rPr lang="en-US" sz="800">
                <a:solidFill>
                  <a:srgbClr val="000000"/>
                </a:solidFill>
                <a:latin typeface="Arial Black" pitchFamily="34" charset="0"/>
              </a:rPr>
            </a:br>
            <a:r>
              <a:rPr lang="en-US" sz="800">
                <a:solidFill>
                  <a:srgbClr val="000000"/>
                </a:solidFill>
                <a:latin typeface="Arial Black" pitchFamily="34" charset="0"/>
              </a:rPr>
              <a:t>cleft</a:t>
            </a:r>
            <a:endParaRPr lang="en-US" sz="1800">
              <a:latin typeface="Arial Black" pitchFamily="34" charset="0"/>
            </a:endParaRPr>
          </a:p>
        </p:txBody>
      </p:sp>
      <p:sp>
        <p:nvSpPr>
          <p:cNvPr id="114711" name="Rectangle 23"/>
          <p:cNvSpPr>
            <a:spLocks noChangeArrowheads="1"/>
          </p:cNvSpPr>
          <p:nvPr/>
        </p:nvSpPr>
        <p:spPr bwMode="auto">
          <a:xfrm>
            <a:off x="5899150" y="3059113"/>
            <a:ext cx="2016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800" b="1" baseline="30000">
                <a:solidFill>
                  <a:srgbClr val="000000"/>
                </a:solidFill>
                <a:latin typeface="Arial" charset="0"/>
              </a:rPr>
              <a:t>2+</a:t>
            </a:r>
            <a:endParaRPr lang="en-US" sz="1800" b="1">
              <a:latin typeface="Arial" charset="0"/>
            </a:endParaRPr>
          </a:p>
        </p:txBody>
      </p:sp>
      <p:sp>
        <p:nvSpPr>
          <p:cNvPr id="114712" name="Rectangle 24"/>
          <p:cNvSpPr>
            <a:spLocks noChangeArrowheads="1"/>
          </p:cNvSpPr>
          <p:nvPr/>
        </p:nvSpPr>
        <p:spPr bwMode="auto">
          <a:xfrm>
            <a:off x="4552950" y="2757488"/>
            <a:ext cx="2016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800" b="1" baseline="30000">
                <a:solidFill>
                  <a:srgbClr val="000000"/>
                </a:solidFill>
                <a:latin typeface="Arial" charset="0"/>
              </a:rPr>
              <a:t>2+</a:t>
            </a:r>
          </a:p>
        </p:txBody>
      </p:sp>
      <p:sp>
        <p:nvSpPr>
          <p:cNvPr id="114713" name="Rectangle 25"/>
          <p:cNvSpPr>
            <a:spLocks noChangeArrowheads="1"/>
          </p:cNvSpPr>
          <p:nvPr/>
        </p:nvSpPr>
        <p:spPr bwMode="auto">
          <a:xfrm>
            <a:off x="4400550" y="2906713"/>
            <a:ext cx="2016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800" b="1" baseline="30000">
                <a:solidFill>
                  <a:srgbClr val="000000"/>
                </a:solidFill>
                <a:latin typeface="Arial" charset="0"/>
              </a:rPr>
              <a:t>2+</a:t>
            </a:r>
          </a:p>
        </p:txBody>
      </p:sp>
      <p:sp>
        <p:nvSpPr>
          <p:cNvPr id="114714" name="Rectangle 26"/>
          <p:cNvSpPr>
            <a:spLocks noChangeArrowheads="1"/>
          </p:cNvSpPr>
          <p:nvPr/>
        </p:nvSpPr>
        <p:spPr bwMode="auto">
          <a:xfrm>
            <a:off x="6137275" y="3998913"/>
            <a:ext cx="6350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Postsynaptic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14715" name="Oval 27"/>
          <p:cNvSpPr>
            <a:spLocks noChangeArrowheads="1"/>
          </p:cNvSpPr>
          <p:nvPr/>
        </p:nvSpPr>
        <p:spPr bwMode="auto">
          <a:xfrm>
            <a:off x="3768725" y="2160588"/>
            <a:ext cx="136525" cy="13652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1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7542213" y="6580188"/>
            <a:ext cx="15986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11.17, step 2</a:t>
            </a:r>
          </a:p>
        </p:txBody>
      </p:sp>
      <p:pic>
        <p:nvPicPr>
          <p:cNvPr id="115715" name="Picture 3" descr="figure_11_17_1s2&amp;3&amp;4&amp;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27038"/>
            <a:ext cx="8231187" cy="6002337"/>
          </a:xfrm>
          <a:prstGeom prst="rect">
            <a:avLst/>
          </a:prstGeom>
          <a:noFill/>
        </p:spPr>
      </p:pic>
      <p:sp>
        <p:nvSpPr>
          <p:cNvPr id="115716" name="Line 4"/>
          <p:cNvSpPr>
            <a:spLocks noChangeShapeType="1"/>
          </p:cNvSpPr>
          <p:nvPr/>
        </p:nvSpPr>
        <p:spPr bwMode="auto">
          <a:xfrm flipH="1">
            <a:off x="5949950" y="1597025"/>
            <a:ext cx="98425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17" name="Line 5"/>
          <p:cNvSpPr>
            <a:spLocks noChangeShapeType="1"/>
          </p:cNvSpPr>
          <p:nvPr/>
        </p:nvSpPr>
        <p:spPr bwMode="auto">
          <a:xfrm flipV="1">
            <a:off x="5035550" y="1616075"/>
            <a:ext cx="1588" cy="8572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18" name="Line 6"/>
          <p:cNvSpPr>
            <a:spLocks noChangeShapeType="1"/>
          </p:cNvSpPr>
          <p:nvPr/>
        </p:nvSpPr>
        <p:spPr bwMode="auto">
          <a:xfrm flipV="1">
            <a:off x="5035550" y="1019175"/>
            <a:ext cx="1588" cy="1333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19" name="Freeform 7"/>
          <p:cNvSpPr>
            <a:spLocks/>
          </p:cNvSpPr>
          <p:nvPr/>
        </p:nvSpPr>
        <p:spPr bwMode="auto">
          <a:xfrm>
            <a:off x="5416550" y="2708275"/>
            <a:ext cx="193675" cy="177800"/>
          </a:xfrm>
          <a:custGeom>
            <a:avLst/>
            <a:gdLst/>
            <a:ahLst/>
            <a:cxnLst>
              <a:cxn ang="0">
                <a:pos x="0" y="112"/>
              </a:cxn>
              <a:cxn ang="0">
                <a:pos x="44" y="0"/>
              </a:cxn>
              <a:cxn ang="0">
                <a:pos x="122" y="0"/>
              </a:cxn>
            </a:cxnLst>
            <a:rect l="0" t="0" r="r" b="b"/>
            <a:pathLst>
              <a:path w="122" h="112">
                <a:moveTo>
                  <a:pt x="0" y="112"/>
                </a:moveTo>
                <a:lnTo>
                  <a:pt x="44" y="0"/>
                </a:lnTo>
                <a:lnTo>
                  <a:pt x="122" y="0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20" name="Freeform 8"/>
          <p:cNvSpPr>
            <a:spLocks/>
          </p:cNvSpPr>
          <p:nvPr/>
        </p:nvSpPr>
        <p:spPr bwMode="auto">
          <a:xfrm>
            <a:off x="5924550" y="3529013"/>
            <a:ext cx="314325" cy="57150"/>
          </a:xfrm>
          <a:custGeom>
            <a:avLst/>
            <a:gdLst/>
            <a:ahLst/>
            <a:cxnLst>
              <a:cxn ang="0">
                <a:pos x="0" y="36"/>
              </a:cxn>
              <a:cxn ang="0">
                <a:pos x="0" y="0"/>
              </a:cxn>
              <a:cxn ang="0">
                <a:pos x="54" y="0"/>
              </a:cxn>
              <a:cxn ang="0">
                <a:pos x="198" y="0"/>
              </a:cxn>
              <a:cxn ang="0">
                <a:pos x="198" y="34"/>
              </a:cxn>
            </a:cxnLst>
            <a:rect l="0" t="0" r="r" b="b"/>
            <a:pathLst>
              <a:path w="198" h="36">
                <a:moveTo>
                  <a:pt x="0" y="36"/>
                </a:moveTo>
                <a:lnTo>
                  <a:pt x="0" y="0"/>
                </a:lnTo>
                <a:lnTo>
                  <a:pt x="54" y="0"/>
                </a:lnTo>
                <a:lnTo>
                  <a:pt x="198" y="0"/>
                </a:lnTo>
                <a:lnTo>
                  <a:pt x="198" y="34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21" name="Freeform 9"/>
          <p:cNvSpPr>
            <a:spLocks/>
          </p:cNvSpPr>
          <p:nvPr/>
        </p:nvSpPr>
        <p:spPr bwMode="auto">
          <a:xfrm>
            <a:off x="5346700" y="3330575"/>
            <a:ext cx="142875" cy="261938"/>
          </a:xfrm>
          <a:custGeom>
            <a:avLst/>
            <a:gdLst/>
            <a:ahLst/>
            <a:cxnLst>
              <a:cxn ang="0">
                <a:pos x="0" y="165"/>
              </a:cxn>
              <a:cxn ang="0">
                <a:pos x="82" y="115"/>
              </a:cxn>
              <a:cxn ang="0">
                <a:pos x="90" y="0"/>
              </a:cxn>
            </a:cxnLst>
            <a:rect l="0" t="0" r="r" b="b"/>
            <a:pathLst>
              <a:path w="90" h="165">
                <a:moveTo>
                  <a:pt x="0" y="165"/>
                </a:moveTo>
                <a:lnTo>
                  <a:pt x="82" y="115"/>
                </a:lnTo>
                <a:lnTo>
                  <a:pt x="90" y="0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22" name="Line 10"/>
          <p:cNvSpPr>
            <a:spLocks noChangeShapeType="1"/>
          </p:cNvSpPr>
          <p:nvPr/>
        </p:nvSpPr>
        <p:spPr bwMode="auto">
          <a:xfrm>
            <a:off x="6115050" y="3419475"/>
            <a:ext cx="1588" cy="1095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23" name="Line 11"/>
          <p:cNvSpPr>
            <a:spLocks noChangeShapeType="1"/>
          </p:cNvSpPr>
          <p:nvPr/>
        </p:nvSpPr>
        <p:spPr bwMode="auto">
          <a:xfrm flipV="1">
            <a:off x="4949825" y="2266950"/>
            <a:ext cx="1588" cy="12065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24" name="Line 12"/>
          <p:cNvSpPr>
            <a:spLocks noChangeShapeType="1"/>
          </p:cNvSpPr>
          <p:nvPr/>
        </p:nvSpPr>
        <p:spPr bwMode="auto">
          <a:xfrm flipV="1">
            <a:off x="4319588" y="2501900"/>
            <a:ext cx="1587" cy="27305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25" name="Line 13"/>
          <p:cNvSpPr>
            <a:spLocks noChangeShapeType="1"/>
          </p:cNvSpPr>
          <p:nvPr/>
        </p:nvSpPr>
        <p:spPr bwMode="auto">
          <a:xfrm>
            <a:off x="4319588" y="2638425"/>
            <a:ext cx="315912" cy="28575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26" name="Line 14"/>
          <p:cNvSpPr>
            <a:spLocks noChangeShapeType="1"/>
          </p:cNvSpPr>
          <p:nvPr/>
        </p:nvSpPr>
        <p:spPr bwMode="auto">
          <a:xfrm flipH="1">
            <a:off x="4949825" y="2327275"/>
            <a:ext cx="387350" cy="1588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27" name="Rectangle 15"/>
          <p:cNvSpPr>
            <a:spLocks noChangeArrowheads="1"/>
          </p:cNvSpPr>
          <p:nvPr/>
        </p:nvSpPr>
        <p:spPr bwMode="auto">
          <a:xfrm>
            <a:off x="3768725" y="2173288"/>
            <a:ext cx="11763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92C8"/>
                </a:solidFill>
                <a:latin typeface="Arial" charset="0"/>
              </a:rPr>
              <a:t>      Action potential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arrives at axon terminal.</a:t>
            </a:r>
            <a:endParaRPr lang="en-US" sz="1800" b="1">
              <a:latin typeface="Arial" charset="0"/>
            </a:endParaRPr>
          </a:p>
        </p:txBody>
      </p:sp>
      <p:sp>
        <p:nvSpPr>
          <p:cNvPr id="115728" name="Rectangle 16"/>
          <p:cNvSpPr>
            <a:spLocks noChangeArrowheads="1"/>
          </p:cNvSpPr>
          <p:nvPr/>
        </p:nvSpPr>
        <p:spPr bwMode="auto">
          <a:xfrm>
            <a:off x="3092450" y="2465388"/>
            <a:ext cx="12080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92C8"/>
                </a:solidFill>
                <a:latin typeface="Arial" charset="0"/>
              </a:rPr>
              <a:t>      Voltage-gated Ca</a:t>
            </a:r>
            <a:r>
              <a:rPr lang="en-US" sz="800" b="1" baseline="30000">
                <a:solidFill>
                  <a:srgbClr val="0092C8"/>
                </a:solidFill>
                <a:latin typeface="Arial" charset="0"/>
              </a:rPr>
              <a:t>2+</a:t>
            </a:r>
            <a:r>
              <a:rPr lang="en-US" sz="800" b="1">
                <a:solidFill>
                  <a:srgbClr val="0092C8"/>
                </a:solidFill>
                <a:latin typeface="Arial" charset="0"/>
              </a:rPr>
              <a:t/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channels open and Ca</a:t>
            </a:r>
            <a:r>
              <a:rPr lang="en-US" sz="800" b="1" baseline="30000">
                <a:solidFill>
                  <a:srgbClr val="0092C8"/>
                </a:solidFill>
                <a:latin typeface="Arial" charset="0"/>
              </a:rPr>
              <a:t>2+</a:t>
            </a:r>
            <a:r>
              <a:rPr lang="en-US" sz="800" b="1">
                <a:solidFill>
                  <a:srgbClr val="0092C8"/>
                </a:solidFill>
                <a:latin typeface="Arial" charset="0"/>
              </a:rPr>
              <a:t/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enters the axon terminal.</a:t>
            </a:r>
            <a:endParaRPr lang="en-US" sz="1800" b="1">
              <a:latin typeface="Arial" charset="0"/>
            </a:endParaRPr>
          </a:p>
        </p:txBody>
      </p:sp>
      <p:sp>
        <p:nvSpPr>
          <p:cNvPr id="115729" name="Rectangle 17"/>
          <p:cNvSpPr>
            <a:spLocks noChangeArrowheads="1"/>
          </p:cNvSpPr>
          <p:nvPr/>
        </p:nvSpPr>
        <p:spPr bwMode="auto">
          <a:xfrm>
            <a:off x="2525713" y="541338"/>
            <a:ext cx="17160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000">
                <a:solidFill>
                  <a:srgbClr val="000000"/>
                </a:solidFill>
                <a:latin typeface="Arial Black" pitchFamily="34" charset="0"/>
              </a:rPr>
              <a:t>Chemical synapses</a:t>
            </a:r>
            <a:br>
              <a:rPr lang="en-US" sz="1000">
                <a:solidFill>
                  <a:srgbClr val="000000"/>
                </a:solidFill>
                <a:latin typeface="Arial Black" pitchFamily="34" charset="0"/>
              </a:rPr>
            </a:br>
            <a:r>
              <a:rPr lang="en-US" sz="1000">
                <a:solidFill>
                  <a:srgbClr val="000000"/>
                </a:solidFill>
                <a:latin typeface="Arial Black" pitchFamily="34" charset="0"/>
              </a:rPr>
              <a:t>transmit signals from</a:t>
            </a:r>
            <a:br>
              <a:rPr lang="en-US" sz="1000">
                <a:solidFill>
                  <a:srgbClr val="000000"/>
                </a:solidFill>
                <a:latin typeface="Arial Black" pitchFamily="34" charset="0"/>
              </a:rPr>
            </a:br>
            <a:r>
              <a:rPr lang="en-US" sz="1000">
                <a:solidFill>
                  <a:srgbClr val="000000"/>
                </a:solidFill>
                <a:latin typeface="Arial Black" pitchFamily="34" charset="0"/>
              </a:rPr>
              <a:t>one neuron to another</a:t>
            </a:r>
            <a:br>
              <a:rPr lang="en-US" sz="1000">
                <a:solidFill>
                  <a:srgbClr val="000000"/>
                </a:solidFill>
                <a:latin typeface="Arial Black" pitchFamily="34" charset="0"/>
              </a:rPr>
            </a:br>
            <a:r>
              <a:rPr lang="en-US" sz="1000">
                <a:solidFill>
                  <a:srgbClr val="000000"/>
                </a:solidFill>
                <a:latin typeface="Arial Black" pitchFamily="34" charset="0"/>
              </a:rPr>
              <a:t>using neurotransmitters.</a:t>
            </a:r>
            <a:endParaRPr lang="en-US" sz="1800">
              <a:latin typeface="Arial Black" pitchFamily="34" charset="0"/>
            </a:endParaRPr>
          </a:p>
        </p:txBody>
      </p:sp>
      <p:sp>
        <p:nvSpPr>
          <p:cNvPr id="115730" name="Rectangle 18"/>
          <p:cNvSpPr>
            <a:spLocks noChangeArrowheads="1"/>
          </p:cNvSpPr>
          <p:nvPr/>
        </p:nvSpPr>
        <p:spPr bwMode="auto">
          <a:xfrm>
            <a:off x="5759450" y="2846388"/>
            <a:ext cx="2016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800" b="1" baseline="30000">
                <a:solidFill>
                  <a:srgbClr val="000000"/>
                </a:solidFill>
                <a:latin typeface="Arial" charset="0"/>
              </a:rPr>
              <a:t>2+</a:t>
            </a:r>
            <a:endParaRPr lang="en-US" sz="1800" b="1">
              <a:latin typeface="Arial" charset="0"/>
            </a:endParaRPr>
          </a:p>
        </p:txBody>
      </p:sp>
      <p:sp>
        <p:nvSpPr>
          <p:cNvPr id="115731" name="Rectangle 19"/>
          <p:cNvSpPr>
            <a:spLocks noChangeArrowheads="1"/>
          </p:cNvSpPr>
          <p:nvPr/>
        </p:nvSpPr>
        <p:spPr bwMode="auto">
          <a:xfrm>
            <a:off x="5492750" y="3452813"/>
            <a:ext cx="42545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vesicles</a:t>
            </a:r>
            <a:endParaRPr lang="en-US" sz="1800" b="1">
              <a:latin typeface="Arial" charset="0"/>
            </a:endParaRPr>
          </a:p>
        </p:txBody>
      </p:sp>
      <p:sp>
        <p:nvSpPr>
          <p:cNvPr id="115732" name="Rectangle 20"/>
          <p:cNvSpPr>
            <a:spLocks noChangeArrowheads="1"/>
          </p:cNvSpPr>
          <p:nvPr/>
        </p:nvSpPr>
        <p:spPr bwMode="auto">
          <a:xfrm>
            <a:off x="4216400" y="3387725"/>
            <a:ext cx="396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Axon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terminal</a:t>
            </a:r>
            <a:endParaRPr lang="en-US" sz="1800" b="1">
              <a:latin typeface="Arial" charset="0"/>
            </a:endParaRPr>
          </a:p>
        </p:txBody>
      </p:sp>
      <p:sp>
        <p:nvSpPr>
          <p:cNvPr id="115733" name="Rectangle 21"/>
          <p:cNvSpPr>
            <a:spLocks noChangeArrowheads="1"/>
          </p:cNvSpPr>
          <p:nvPr/>
        </p:nvSpPr>
        <p:spPr bwMode="auto">
          <a:xfrm>
            <a:off x="5619750" y="2640013"/>
            <a:ext cx="7048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Mitochondrion</a:t>
            </a:r>
            <a:endParaRPr lang="en-US" sz="1800" b="1">
              <a:latin typeface="Arial" charset="0"/>
            </a:endParaRPr>
          </a:p>
        </p:txBody>
      </p:sp>
      <p:sp>
        <p:nvSpPr>
          <p:cNvPr id="115734" name="Rectangle 22"/>
          <p:cNvSpPr>
            <a:spLocks noChangeArrowheads="1"/>
          </p:cNvSpPr>
          <p:nvPr/>
        </p:nvSpPr>
        <p:spPr bwMode="auto">
          <a:xfrm>
            <a:off x="4876800" y="1700213"/>
            <a:ext cx="6350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Postsynaptic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15735" name="Rectangle 23"/>
          <p:cNvSpPr>
            <a:spLocks noChangeArrowheads="1"/>
          </p:cNvSpPr>
          <p:nvPr/>
        </p:nvSpPr>
        <p:spPr bwMode="auto">
          <a:xfrm>
            <a:off x="4908550" y="1157288"/>
            <a:ext cx="579438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Presynaptic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15736" name="Rectangle 24"/>
          <p:cNvSpPr>
            <a:spLocks noChangeArrowheads="1"/>
          </p:cNvSpPr>
          <p:nvPr/>
        </p:nvSpPr>
        <p:spPr bwMode="auto">
          <a:xfrm>
            <a:off x="6067425" y="1554163"/>
            <a:ext cx="579438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Presynaptic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15737" name="Rectangle 25"/>
          <p:cNvSpPr>
            <a:spLocks noChangeArrowheads="1"/>
          </p:cNvSpPr>
          <p:nvPr/>
        </p:nvSpPr>
        <p:spPr bwMode="auto">
          <a:xfrm>
            <a:off x="5872163" y="3189288"/>
            <a:ext cx="4857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sz="800">
                <a:solidFill>
                  <a:srgbClr val="000000"/>
                </a:solidFill>
                <a:latin typeface="Arial Black" pitchFamily="34" charset="0"/>
              </a:rPr>
              <a:t>Synaptic</a:t>
            </a:r>
            <a:br>
              <a:rPr lang="en-US" sz="800">
                <a:solidFill>
                  <a:srgbClr val="000000"/>
                </a:solidFill>
                <a:latin typeface="Arial Black" pitchFamily="34" charset="0"/>
              </a:rPr>
            </a:br>
            <a:r>
              <a:rPr lang="en-US" sz="800">
                <a:solidFill>
                  <a:srgbClr val="000000"/>
                </a:solidFill>
                <a:latin typeface="Arial Black" pitchFamily="34" charset="0"/>
              </a:rPr>
              <a:t>cleft</a:t>
            </a:r>
            <a:endParaRPr lang="en-US" sz="1800">
              <a:latin typeface="Arial Black" pitchFamily="34" charset="0"/>
            </a:endParaRPr>
          </a:p>
        </p:txBody>
      </p:sp>
      <p:sp>
        <p:nvSpPr>
          <p:cNvPr id="115738" name="Rectangle 26"/>
          <p:cNvSpPr>
            <a:spLocks noChangeArrowheads="1"/>
          </p:cNvSpPr>
          <p:nvPr/>
        </p:nvSpPr>
        <p:spPr bwMode="auto">
          <a:xfrm>
            <a:off x="5899150" y="3059113"/>
            <a:ext cx="2016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800" b="1" baseline="30000">
                <a:solidFill>
                  <a:srgbClr val="000000"/>
                </a:solidFill>
                <a:latin typeface="Arial" charset="0"/>
              </a:rPr>
              <a:t>2+</a:t>
            </a:r>
            <a:endParaRPr lang="en-US" sz="1800" b="1">
              <a:latin typeface="Arial" charset="0"/>
            </a:endParaRPr>
          </a:p>
        </p:txBody>
      </p:sp>
      <p:sp>
        <p:nvSpPr>
          <p:cNvPr id="115739" name="Rectangle 27"/>
          <p:cNvSpPr>
            <a:spLocks noChangeArrowheads="1"/>
          </p:cNvSpPr>
          <p:nvPr/>
        </p:nvSpPr>
        <p:spPr bwMode="auto">
          <a:xfrm>
            <a:off x="4552950" y="2757488"/>
            <a:ext cx="2016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800" b="1" baseline="30000">
                <a:solidFill>
                  <a:srgbClr val="000000"/>
                </a:solidFill>
                <a:latin typeface="Arial" charset="0"/>
              </a:rPr>
              <a:t>2+</a:t>
            </a:r>
          </a:p>
        </p:txBody>
      </p:sp>
      <p:sp>
        <p:nvSpPr>
          <p:cNvPr id="115740" name="Rectangle 28"/>
          <p:cNvSpPr>
            <a:spLocks noChangeArrowheads="1"/>
          </p:cNvSpPr>
          <p:nvPr/>
        </p:nvSpPr>
        <p:spPr bwMode="auto">
          <a:xfrm>
            <a:off x="4400550" y="2906713"/>
            <a:ext cx="2016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800" b="1" baseline="30000">
                <a:solidFill>
                  <a:srgbClr val="000000"/>
                </a:solidFill>
                <a:latin typeface="Arial" charset="0"/>
              </a:rPr>
              <a:t>2+</a:t>
            </a:r>
          </a:p>
        </p:txBody>
      </p:sp>
      <p:sp>
        <p:nvSpPr>
          <p:cNvPr id="115741" name="Rectangle 29"/>
          <p:cNvSpPr>
            <a:spLocks noChangeArrowheads="1"/>
          </p:cNvSpPr>
          <p:nvPr/>
        </p:nvSpPr>
        <p:spPr bwMode="auto">
          <a:xfrm>
            <a:off x="6137275" y="3998913"/>
            <a:ext cx="6350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Postsynaptic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15742" name="Oval 30"/>
          <p:cNvSpPr>
            <a:spLocks noChangeArrowheads="1"/>
          </p:cNvSpPr>
          <p:nvPr/>
        </p:nvSpPr>
        <p:spPr bwMode="auto">
          <a:xfrm>
            <a:off x="3768725" y="2160588"/>
            <a:ext cx="136525" cy="13652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1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15743" name="Oval 31"/>
          <p:cNvSpPr>
            <a:spLocks noChangeArrowheads="1"/>
          </p:cNvSpPr>
          <p:nvPr/>
        </p:nvSpPr>
        <p:spPr bwMode="auto">
          <a:xfrm>
            <a:off x="3092450" y="2455863"/>
            <a:ext cx="136525" cy="13652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2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ChangeArrowheads="1"/>
          </p:cNvSpPr>
          <p:nvPr/>
        </p:nvSpPr>
        <p:spPr bwMode="auto">
          <a:xfrm>
            <a:off x="7542213" y="6580188"/>
            <a:ext cx="15986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11.17, step 3</a:t>
            </a:r>
          </a:p>
        </p:txBody>
      </p:sp>
      <p:pic>
        <p:nvPicPr>
          <p:cNvPr id="116739" name="Picture 3" descr="figure_11_17_1s2&amp;3&amp;4&amp;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27038"/>
            <a:ext cx="8231187" cy="6002337"/>
          </a:xfrm>
          <a:prstGeom prst="rect">
            <a:avLst/>
          </a:prstGeom>
          <a:noFill/>
        </p:spPr>
      </p:pic>
      <p:sp>
        <p:nvSpPr>
          <p:cNvPr id="116740" name="Line 4"/>
          <p:cNvSpPr>
            <a:spLocks noChangeShapeType="1"/>
          </p:cNvSpPr>
          <p:nvPr/>
        </p:nvSpPr>
        <p:spPr bwMode="auto">
          <a:xfrm flipH="1">
            <a:off x="5949950" y="1597025"/>
            <a:ext cx="98425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41" name="Line 5"/>
          <p:cNvSpPr>
            <a:spLocks noChangeShapeType="1"/>
          </p:cNvSpPr>
          <p:nvPr/>
        </p:nvSpPr>
        <p:spPr bwMode="auto">
          <a:xfrm flipV="1">
            <a:off x="5035550" y="1616075"/>
            <a:ext cx="1588" cy="8572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42" name="Line 6"/>
          <p:cNvSpPr>
            <a:spLocks noChangeShapeType="1"/>
          </p:cNvSpPr>
          <p:nvPr/>
        </p:nvSpPr>
        <p:spPr bwMode="auto">
          <a:xfrm flipV="1">
            <a:off x="5035550" y="1019175"/>
            <a:ext cx="1588" cy="1333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43" name="Freeform 7"/>
          <p:cNvSpPr>
            <a:spLocks/>
          </p:cNvSpPr>
          <p:nvPr/>
        </p:nvSpPr>
        <p:spPr bwMode="auto">
          <a:xfrm>
            <a:off x="5416550" y="2708275"/>
            <a:ext cx="193675" cy="177800"/>
          </a:xfrm>
          <a:custGeom>
            <a:avLst/>
            <a:gdLst/>
            <a:ahLst/>
            <a:cxnLst>
              <a:cxn ang="0">
                <a:pos x="0" y="112"/>
              </a:cxn>
              <a:cxn ang="0">
                <a:pos x="44" y="0"/>
              </a:cxn>
              <a:cxn ang="0">
                <a:pos x="122" y="0"/>
              </a:cxn>
            </a:cxnLst>
            <a:rect l="0" t="0" r="r" b="b"/>
            <a:pathLst>
              <a:path w="122" h="112">
                <a:moveTo>
                  <a:pt x="0" y="112"/>
                </a:moveTo>
                <a:lnTo>
                  <a:pt x="44" y="0"/>
                </a:lnTo>
                <a:lnTo>
                  <a:pt x="122" y="0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44" name="Freeform 8"/>
          <p:cNvSpPr>
            <a:spLocks/>
          </p:cNvSpPr>
          <p:nvPr/>
        </p:nvSpPr>
        <p:spPr bwMode="auto">
          <a:xfrm>
            <a:off x="5924550" y="3529013"/>
            <a:ext cx="314325" cy="57150"/>
          </a:xfrm>
          <a:custGeom>
            <a:avLst/>
            <a:gdLst/>
            <a:ahLst/>
            <a:cxnLst>
              <a:cxn ang="0">
                <a:pos x="0" y="36"/>
              </a:cxn>
              <a:cxn ang="0">
                <a:pos x="0" y="0"/>
              </a:cxn>
              <a:cxn ang="0">
                <a:pos x="54" y="0"/>
              </a:cxn>
              <a:cxn ang="0">
                <a:pos x="198" y="0"/>
              </a:cxn>
              <a:cxn ang="0">
                <a:pos x="198" y="34"/>
              </a:cxn>
            </a:cxnLst>
            <a:rect l="0" t="0" r="r" b="b"/>
            <a:pathLst>
              <a:path w="198" h="36">
                <a:moveTo>
                  <a:pt x="0" y="36"/>
                </a:moveTo>
                <a:lnTo>
                  <a:pt x="0" y="0"/>
                </a:lnTo>
                <a:lnTo>
                  <a:pt x="54" y="0"/>
                </a:lnTo>
                <a:lnTo>
                  <a:pt x="198" y="0"/>
                </a:lnTo>
                <a:lnTo>
                  <a:pt x="198" y="34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45" name="Freeform 9"/>
          <p:cNvSpPr>
            <a:spLocks/>
          </p:cNvSpPr>
          <p:nvPr/>
        </p:nvSpPr>
        <p:spPr bwMode="auto">
          <a:xfrm>
            <a:off x="5346700" y="3330575"/>
            <a:ext cx="142875" cy="261938"/>
          </a:xfrm>
          <a:custGeom>
            <a:avLst/>
            <a:gdLst/>
            <a:ahLst/>
            <a:cxnLst>
              <a:cxn ang="0">
                <a:pos x="0" y="165"/>
              </a:cxn>
              <a:cxn ang="0">
                <a:pos x="82" y="115"/>
              </a:cxn>
              <a:cxn ang="0">
                <a:pos x="90" y="0"/>
              </a:cxn>
            </a:cxnLst>
            <a:rect l="0" t="0" r="r" b="b"/>
            <a:pathLst>
              <a:path w="90" h="165">
                <a:moveTo>
                  <a:pt x="0" y="165"/>
                </a:moveTo>
                <a:lnTo>
                  <a:pt x="82" y="115"/>
                </a:lnTo>
                <a:lnTo>
                  <a:pt x="90" y="0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46" name="Line 10"/>
          <p:cNvSpPr>
            <a:spLocks noChangeShapeType="1"/>
          </p:cNvSpPr>
          <p:nvPr/>
        </p:nvSpPr>
        <p:spPr bwMode="auto">
          <a:xfrm>
            <a:off x="6115050" y="3419475"/>
            <a:ext cx="1588" cy="1095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47" name="Line 11"/>
          <p:cNvSpPr>
            <a:spLocks noChangeShapeType="1"/>
          </p:cNvSpPr>
          <p:nvPr/>
        </p:nvSpPr>
        <p:spPr bwMode="auto">
          <a:xfrm flipV="1">
            <a:off x="4949825" y="2266950"/>
            <a:ext cx="1588" cy="12065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48" name="Line 12"/>
          <p:cNvSpPr>
            <a:spLocks noChangeShapeType="1"/>
          </p:cNvSpPr>
          <p:nvPr/>
        </p:nvSpPr>
        <p:spPr bwMode="auto">
          <a:xfrm flipV="1">
            <a:off x="4319588" y="2501900"/>
            <a:ext cx="1587" cy="27305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49" name="Line 13"/>
          <p:cNvSpPr>
            <a:spLocks noChangeShapeType="1"/>
          </p:cNvSpPr>
          <p:nvPr/>
        </p:nvSpPr>
        <p:spPr bwMode="auto">
          <a:xfrm>
            <a:off x="4319588" y="2638425"/>
            <a:ext cx="315912" cy="28575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50" name="Line 14"/>
          <p:cNvSpPr>
            <a:spLocks noChangeShapeType="1"/>
          </p:cNvSpPr>
          <p:nvPr/>
        </p:nvSpPr>
        <p:spPr bwMode="auto">
          <a:xfrm flipV="1">
            <a:off x="3817938" y="3330575"/>
            <a:ext cx="1587" cy="315913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51" name="Line 15"/>
          <p:cNvSpPr>
            <a:spLocks noChangeShapeType="1"/>
          </p:cNvSpPr>
          <p:nvPr/>
        </p:nvSpPr>
        <p:spPr bwMode="auto">
          <a:xfrm>
            <a:off x="3821113" y="3489325"/>
            <a:ext cx="495300" cy="322263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52" name="Line 16"/>
          <p:cNvSpPr>
            <a:spLocks noChangeShapeType="1"/>
          </p:cNvSpPr>
          <p:nvPr/>
        </p:nvSpPr>
        <p:spPr bwMode="auto">
          <a:xfrm flipH="1">
            <a:off x="4949825" y="2327275"/>
            <a:ext cx="387350" cy="1588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53" name="Rectangle 17"/>
          <p:cNvSpPr>
            <a:spLocks noChangeArrowheads="1"/>
          </p:cNvSpPr>
          <p:nvPr/>
        </p:nvSpPr>
        <p:spPr bwMode="auto">
          <a:xfrm>
            <a:off x="3768725" y="2173288"/>
            <a:ext cx="11763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92C8"/>
                </a:solidFill>
                <a:latin typeface="Arial" charset="0"/>
              </a:rPr>
              <a:t>      Action potential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arrives at axon terminal.</a:t>
            </a:r>
            <a:endParaRPr lang="en-US" sz="1800" b="1">
              <a:latin typeface="Arial" charset="0"/>
            </a:endParaRPr>
          </a:p>
        </p:txBody>
      </p:sp>
      <p:sp>
        <p:nvSpPr>
          <p:cNvPr id="116754" name="Rectangle 18"/>
          <p:cNvSpPr>
            <a:spLocks noChangeArrowheads="1"/>
          </p:cNvSpPr>
          <p:nvPr/>
        </p:nvSpPr>
        <p:spPr bwMode="auto">
          <a:xfrm>
            <a:off x="3092450" y="2465388"/>
            <a:ext cx="12080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92C8"/>
                </a:solidFill>
                <a:latin typeface="Arial" charset="0"/>
              </a:rPr>
              <a:t>      Voltage-gated Ca</a:t>
            </a:r>
            <a:r>
              <a:rPr lang="en-US" sz="800" b="1" baseline="30000">
                <a:solidFill>
                  <a:srgbClr val="0092C8"/>
                </a:solidFill>
                <a:latin typeface="Arial" charset="0"/>
              </a:rPr>
              <a:t>2+</a:t>
            </a:r>
            <a:r>
              <a:rPr lang="en-US" sz="800" b="1">
                <a:solidFill>
                  <a:srgbClr val="0092C8"/>
                </a:solidFill>
                <a:latin typeface="Arial" charset="0"/>
              </a:rPr>
              <a:t/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channels open and Ca</a:t>
            </a:r>
            <a:r>
              <a:rPr lang="en-US" sz="800" b="1" baseline="30000">
                <a:solidFill>
                  <a:srgbClr val="0092C8"/>
                </a:solidFill>
                <a:latin typeface="Arial" charset="0"/>
              </a:rPr>
              <a:t>2+</a:t>
            </a:r>
            <a:r>
              <a:rPr lang="en-US" sz="800" b="1">
                <a:solidFill>
                  <a:srgbClr val="0092C8"/>
                </a:solidFill>
                <a:latin typeface="Arial" charset="0"/>
              </a:rPr>
              <a:t/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enters the axon terminal.</a:t>
            </a:r>
            <a:endParaRPr lang="en-US" sz="1800" b="1">
              <a:latin typeface="Arial" charset="0"/>
            </a:endParaRPr>
          </a:p>
        </p:txBody>
      </p:sp>
      <p:sp>
        <p:nvSpPr>
          <p:cNvPr id="116755" name="Rectangle 19"/>
          <p:cNvSpPr>
            <a:spLocks noChangeArrowheads="1"/>
          </p:cNvSpPr>
          <p:nvPr/>
        </p:nvSpPr>
        <p:spPr bwMode="auto">
          <a:xfrm>
            <a:off x="2644775" y="3211513"/>
            <a:ext cx="1157288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92C8"/>
                </a:solidFill>
                <a:latin typeface="Arial" charset="0"/>
              </a:rPr>
              <a:t>      Ca</a:t>
            </a:r>
            <a:r>
              <a:rPr lang="en-US" sz="800" b="1" baseline="30000">
                <a:solidFill>
                  <a:srgbClr val="0092C8"/>
                </a:solidFill>
                <a:latin typeface="Arial" charset="0"/>
              </a:rPr>
              <a:t>2+</a:t>
            </a:r>
            <a:r>
              <a:rPr lang="en-US" sz="800" b="1">
                <a:solidFill>
                  <a:srgbClr val="0092C8"/>
                </a:solidFill>
                <a:latin typeface="Arial" charset="0"/>
              </a:rPr>
              <a:t> entry causes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neurotransmitter-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containing synaptic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vesicles to release their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contents by exocytosis.</a:t>
            </a:r>
            <a:endParaRPr lang="en-US" sz="1800" b="1">
              <a:latin typeface="Arial" charset="0"/>
            </a:endParaRPr>
          </a:p>
        </p:txBody>
      </p:sp>
      <p:sp>
        <p:nvSpPr>
          <p:cNvPr id="116756" name="Rectangle 20"/>
          <p:cNvSpPr>
            <a:spLocks noChangeArrowheads="1"/>
          </p:cNvSpPr>
          <p:nvPr/>
        </p:nvSpPr>
        <p:spPr bwMode="auto">
          <a:xfrm>
            <a:off x="2525713" y="541338"/>
            <a:ext cx="17160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000">
                <a:solidFill>
                  <a:srgbClr val="000000"/>
                </a:solidFill>
                <a:latin typeface="Arial Black" pitchFamily="34" charset="0"/>
              </a:rPr>
              <a:t>Chemical synapses</a:t>
            </a:r>
            <a:br>
              <a:rPr lang="en-US" sz="1000">
                <a:solidFill>
                  <a:srgbClr val="000000"/>
                </a:solidFill>
                <a:latin typeface="Arial Black" pitchFamily="34" charset="0"/>
              </a:rPr>
            </a:br>
            <a:r>
              <a:rPr lang="en-US" sz="1000">
                <a:solidFill>
                  <a:srgbClr val="000000"/>
                </a:solidFill>
                <a:latin typeface="Arial Black" pitchFamily="34" charset="0"/>
              </a:rPr>
              <a:t>transmit signals from</a:t>
            </a:r>
            <a:br>
              <a:rPr lang="en-US" sz="1000">
                <a:solidFill>
                  <a:srgbClr val="000000"/>
                </a:solidFill>
                <a:latin typeface="Arial Black" pitchFamily="34" charset="0"/>
              </a:rPr>
            </a:br>
            <a:r>
              <a:rPr lang="en-US" sz="1000">
                <a:solidFill>
                  <a:srgbClr val="000000"/>
                </a:solidFill>
                <a:latin typeface="Arial Black" pitchFamily="34" charset="0"/>
              </a:rPr>
              <a:t>one neuron to another</a:t>
            </a:r>
            <a:br>
              <a:rPr lang="en-US" sz="1000">
                <a:solidFill>
                  <a:srgbClr val="000000"/>
                </a:solidFill>
                <a:latin typeface="Arial Black" pitchFamily="34" charset="0"/>
              </a:rPr>
            </a:br>
            <a:r>
              <a:rPr lang="en-US" sz="1000">
                <a:solidFill>
                  <a:srgbClr val="000000"/>
                </a:solidFill>
                <a:latin typeface="Arial Black" pitchFamily="34" charset="0"/>
              </a:rPr>
              <a:t>using neurotransmitters.</a:t>
            </a:r>
            <a:endParaRPr lang="en-US" sz="1800">
              <a:latin typeface="Arial Black" pitchFamily="34" charset="0"/>
            </a:endParaRPr>
          </a:p>
        </p:txBody>
      </p:sp>
      <p:sp>
        <p:nvSpPr>
          <p:cNvPr id="116757" name="Rectangle 21"/>
          <p:cNvSpPr>
            <a:spLocks noChangeArrowheads="1"/>
          </p:cNvSpPr>
          <p:nvPr/>
        </p:nvSpPr>
        <p:spPr bwMode="auto">
          <a:xfrm>
            <a:off x="5759450" y="2846388"/>
            <a:ext cx="2016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800" b="1" baseline="30000">
                <a:solidFill>
                  <a:srgbClr val="000000"/>
                </a:solidFill>
                <a:latin typeface="Arial" charset="0"/>
              </a:rPr>
              <a:t>2+</a:t>
            </a:r>
            <a:endParaRPr lang="en-US" sz="1800" b="1">
              <a:latin typeface="Arial" charset="0"/>
            </a:endParaRPr>
          </a:p>
        </p:txBody>
      </p:sp>
      <p:sp>
        <p:nvSpPr>
          <p:cNvPr id="116758" name="Rectangle 22"/>
          <p:cNvSpPr>
            <a:spLocks noChangeArrowheads="1"/>
          </p:cNvSpPr>
          <p:nvPr/>
        </p:nvSpPr>
        <p:spPr bwMode="auto">
          <a:xfrm>
            <a:off x="5492750" y="3452813"/>
            <a:ext cx="42545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vesicles</a:t>
            </a:r>
            <a:endParaRPr lang="en-US" sz="1800" b="1">
              <a:latin typeface="Arial" charset="0"/>
            </a:endParaRPr>
          </a:p>
        </p:txBody>
      </p:sp>
      <p:sp>
        <p:nvSpPr>
          <p:cNvPr id="116759" name="Rectangle 23"/>
          <p:cNvSpPr>
            <a:spLocks noChangeArrowheads="1"/>
          </p:cNvSpPr>
          <p:nvPr/>
        </p:nvSpPr>
        <p:spPr bwMode="auto">
          <a:xfrm>
            <a:off x="4216400" y="3387725"/>
            <a:ext cx="396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Axon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terminal</a:t>
            </a:r>
            <a:endParaRPr lang="en-US" sz="1800" b="1">
              <a:latin typeface="Arial" charset="0"/>
            </a:endParaRPr>
          </a:p>
        </p:txBody>
      </p:sp>
      <p:sp>
        <p:nvSpPr>
          <p:cNvPr id="116760" name="Rectangle 24"/>
          <p:cNvSpPr>
            <a:spLocks noChangeArrowheads="1"/>
          </p:cNvSpPr>
          <p:nvPr/>
        </p:nvSpPr>
        <p:spPr bwMode="auto">
          <a:xfrm>
            <a:off x="5619750" y="2640013"/>
            <a:ext cx="7048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Mitochondrion</a:t>
            </a:r>
            <a:endParaRPr lang="en-US" sz="1800" b="1">
              <a:latin typeface="Arial" charset="0"/>
            </a:endParaRPr>
          </a:p>
        </p:txBody>
      </p:sp>
      <p:sp>
        <p:nvSpPr>
          <p:cNvPr id="116761" name="Rectangle 25"/>
          <p:cNvSpPr>
            <a:spLocks noChangeArrowheads="1"/>
          </p:cNvSpPr>
          <p:nvPr/>
        </p:nvSpPr>
        <p:spPr bwMode="auto">
          <a:xfrm>
            <a:off x="4876800" y="1700213"/>
            <a:ext cx="6350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Postsynaptic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16762" name="Rectangle 26"/>
          <p:cNvSpPr>
            <a:spLocks noChangeArrowheads="1"/>
          </p:cNvSpPr>
          <p:nvPr/>
        </p:nvSpPr>
        <p:spPr bwMode="auto">
          <a:xfrm>
            <a:off x="4908550" y="1157288"/>
            <a:ext cx="579438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Presynaptic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16763" name="Rectangle 27"/>
          <p:cNvSpPr>
            <a:spLocks noChangeArrowheads="1"/>
          </p:cNvSpPr>
          <p:nvPr/>
        </p:nvSpPr>
        <p:spPr bwMode="auto">
          <a:xfrm>
            <a:off x="6067425" y="1554163"/>
            <a:ext cx="579438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Presynaptic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16764" name="Rectangle 28"/>
          <p:cNvSpPr>
            <a:spLocks noChangeArrowheads="1"/>
          </p:cNvSpPr>
          <p:nvPr/>
        </p:nvSpPr>
        <p:spPr bwMode="auto">
          <a:xfrm>
            <a:off x="5872163" y="3189288"/>
            <a:ext cx="4857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sz="800">
                <a:solidFill>
                  <a:srgbClr val="000000"/>
                </a:solidFill>
                <a:latin typeface="Arial Black" pitchFamily="34" charset="0"/>
              </a:rPr>
              <a:t>Synaptic</a:t>
            </a:r>
            <a:br>
              <a:rPr lang="en-US" sz="800">
                <a:solidFill>
                  <a:srgbClr val="000000"/>
                </a:solidFill>
                <a:latin typeface="Arial Black" pitchFamily="34" charset="0"/>
              </a:rPr>
            </a:br>
            <a:r>
              <a:rPr lang="en-US" sz="800">
                <a:solidFill>
                  <a:srgbClr val="000000"/>
                </a:solidFill>
                <a:latin typeface="Arial Black" pitchFamily="34" charset="0"/>
              </a:rPr>
              <a:t>cleft</a:t>
            </a:r>
            <a:endParaRPr lang="en-US" sz="1800">
              <a:latin typeface="Arial Black" pitchFamily="34" charset="0"/>
            </a:endParaRPr>
          </a:p>
        </p:txBody>
      </p:sp>
      <p:sp>
        <p:nvSpPr>
          <p:cNvPr id="116765" name="Rectangle 29"/>
          <p:cNvSpPr>
            <a:spLocks noChangeArrowheads="1"/>
          </p:cNvSpPr>
          <p:nvPr/>
        </p:nvSpPr>
        <p:spPr bwMode="auto">
          <a:xfrm>
            <a:off x="5899150" y="3059113"/>
            <a:ext cx="2016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800" b="1" baseline="30000">
                <a:solidFill>
                  <a:srgbClr val="000000"/>
                </a:solidFill>
                <a:latin typeface="Arial" charset="0"/>
              </a:rPr>
              <a:t>2+</a:t>
            </a:r>
            <a:endParaRPr lang="en-US" sz="1800" b="1">
              <a:latin typeface="Arial" charset="0"/>
            </a:endParaRPr>
          </a:p>
        </p:txBody>
      </p:sp>
      <p:sp>
        <p:nvSpPr>
          <p:cNvPr id="116766" name="Rectangle 30"/>
          <p:cNvSpPr>
            <a:spLocks noChangeArrowheads="1"/>
          </p:cNvSpPr>
          <p:nvPr/>
        </p:nvSpPr>
        <p:spPr bwMode="auto">
          <a:xfrm>
            <a:off x="4552950" y="2757488"/>
            <a:ext cx="2016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800" b="1" baseline="30000">
                <a:solidFill>
                  <a:srgbClr val="000000"/>
                </a:solidFill>
                <a:latin typeface="Arial" charset="0"/>
              </a:rPr>
              <a:t>2+</a:t>
            </a:r>
          </a:p>
        </p:txBody>
      </p:sp>
      <p:sp>
        <p:nvSpPr>
          <p:cNvPr id="116767" name="Rectangle 31"/>
          <p:cNvSpPr>
            <a:spLocks noChangeArrowheads="1"/>
          </p:cNvSpPr>
          <p:nvPr/>
        </p:nvSpPr>
        <p:spPr bwMode="auto">
          <a:xfrm>
            <a:off x="4400550" y="2906713"/>
            <a:ext cx="2016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800" b="1" baseline="30000">
                <a:solidFill>
                  <a:srgbClr val="000000"/>
                </a:solidFill>
                <a:latin typeface="Arial" charset="0"/>
              </a:rPr>
              <a:t>2+</a:t>
            </a:r>
          </a:p>
        </p:txBody>
      </p:sp>
      <p:sp>
        <p:nvSpPr>
          <p:cNvPr id="116768" name="Rectangle 32"/>
          <p:cNvSpPr>
            <a:spLocks noChangeArrowheads="1"/>
          </p:cNvSpPr>
          <p:nvPr/>
        </p:nvSpPr>
        <p:spPr bwMode="auto">
          <a:xfrm>
            <a:off x="6137275" y="3998913"/>
            <a:ext cx="6350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Postsynaptic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16769" name="Oval 33"/>
          <p:cNvSpPr>
            <a:spLocks noChangeArrowheads="1"/>
          </p:cNvSpPr>
          <p:nvPr/>
        </p:nvSpPr>
        <p:spPr bwMode="auto">
          <a:xfrm>
            <a:off x="3768725" y="2160588"/>
            <a:ext cx="136525" cy="13652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1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16770" name="Oval 34"/>
          <p:cNvSpPr>
            <a:spLocks noChangeArrowheads="1"/>
          </p:cNvSpPr>
          <p:nvPr/>
        </p:nvSpPr>
        <p:spPr bwMode="auto">
          <a:xfrm>
            <a:off x="3092450" y="2455863"/>
            <a:ext cx="136525" cy="13652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2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16771" name="Oval 35"/>
          <p:cNvSpPr>
            <a:spLocks noChangeArrowheads="1"/>
          </p:cNvSpPr>
          <p:nvPr/>
        </p:nvSpPr>
        <p:spPr bwMode="auto">
          <a:xfrm>
            <a:off x="2644775" y="3192463"/>
            <a:ext cx="136525" cy="13652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3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ChangeArrowheads="1"/>
          </p:cNvSpPr>
          <p:nvPr/>
        </p:nvSpPr>
        <p:spPr bwMode="auto">
          <a:xfrm>
            <a:off x="7542213" y="6580188"/>
            <a:ext cx="15986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11.17, step 4</a:t>
            </a:r>
          </a:p>
        </p:txBody>
      </p:sp>
      <p:pic>
        <p:nvPicPr>
          <p:cNvPr id="117763" name="Picture 3" descr="figure_11_17_1s2&amp;3&amp;4&amp;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1963" y="427038"/>
            <a:ext cx="8231187" cy="6002337"/>
          </a:xfrm>
          <a:prstGeom prst="rect">
            <a:avLst/>
          </a:prstGeom>
          <a:noFill/>
        </p:spPr>
      </p:pic>
      <p:sp>
        <p:nvSpPr>
          <p:cNvPr id="117764" name="Line 4"/>
          <p:cNvSpPr>
            <a:spLocks noChangeShapeType="1"/>
          </p:cNvSpPr>
          <p:nvPr/>
        </p:nvSpPr>
        <p:spPr bwMode="auto">
          <a:xfrm flipH="1">
            <a:off x="5956300" y="1597025"/>
            <a:ext cx="98425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65" name="Line 5"/>
          <p:cNvSpPr>
            <a:spLocks noChangeShapeType="1"/>
          </p:cNvSpPr>
          <p:nvPr/>
        </p:nvSpPr>
        <p:spPr bwMode="auto">
          <a:xfrm flipV="1">
            <a:off x="5041900" y="1616075"/>
            <a:ext cx="1588" cy="8572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66" name="Line 6"/>
          <p:cNvSpPr>
            <a:spLocks noChangeShapeType="1"/>
          </p:cNvSpPr>
          <p:nvPr/>
        </p:nvSpPr>
        <p:spPr bwMode="auto">
          <a:xfrm flipV="1">
            <a:off x="5041900" y="1019175"/>
            <a:ext cx="1588" cy="1333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67" name="Freeform 7"/>
          <p:cNvSpPr>
            <a:spLocks/>
          </p:cNvSpPr>
          <p:nvPr/>
        </p:nvSpPr>
        <p:spPr bwMode="auto">
          <a:xfrm>
            <a:off x="5422900" y="2708275"/>
            <a:ext cx="193675" cy="177800"/>
          </a:xfrm>
          <a:custGeom>
            <a:avLst/>
            <a:gdLst/>
            <a:ahLst/>
            <a:cxnLst>
              <a:cxn ang="0">
                <a:pos x="0" y="112"/>
              </a:cxn>
              <a:cxn ang="0">
                <a:pos x="44" y="0"/>
              </a:cxn>
              <a:cxn ang="0">
                <a:pos x="122" y="0"/>
              </a:cxn>
            </a:cxnLst>
            <a:rect l="0" t="0" r="r" b="b"/>
            <a:pathLst>
              <a:path w="122" h="112">
                <a:moveTo>
                  <a:pt x="0" y="112"/>
                </a:moveTo>
                <a:lnTo>
                  <a:pt x="44" y="0"/>
                </a:lnTo>
                <a:lnTo>
                  <a:pt x="122" y="0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68" name="Freeform 8"/>
          <p:cNvSpPr>
            <a:spLocks/>
          </p:cNvSpPr>
          <p:nvPr/>
        </p:nvSpPr>
        <p:spPr bwMode="auto">
          <a:xfrm>
            <a:off x="5930900" y="3529013"/>
            <a:ext cx="314325" cy="57150"/>
          </a:xfrm>
          <a:custGeom>
            <a:avLst/>
            <a:gdLst/>
            <a:ahLst/>
            <a:cxnLst>
              <a:cxn ang="0">
                <a:pos x="0" y="36"/>
              </a:cxn>
              <a:cxn ang="0">
                <a:pos x="0" y="0"/>
              </a:cxn>
              <a:cxn ang="0">
                <a:pos x="54" y="0"/>
              </a:cxn>
              <a:cxn ang="0">
                <a:pos x="198" y="0"/>
              </a:cxn>
              <a:cxn ang="0">
                <a:pos x="198" y="34"/>
              </a:cxn>
            </a:cxnLst>
            <a:rect l="0" t="0" r="r" b="b"/>
            <a:pathLst>
              <a:path w="198" h="36">
                <a:moveTo>
                  <a:pt x="0" y="36"/>
                </a:moveTo>
                <a:lnTo>
                  <a:pt x="0" y="0"/>
                </a:lnTo>
                <a:lnTo>
                  <a:pt x="54" y="0"/>
                </a:lnTo>
                <a:lnTo>
                  <a:pt x="198" y="0"/>
                </a:lnTo>
                <a:lnTo>
                  <a:pt x="198" y="34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69" name="Freeform 9"/>
          <p:cNvSpPr>
            <a:spLocks/>
          </p:cNvSpPr>
          <p:nvPr/>
        </p:nvSpPr>
        <p:spPr bwMode="auto">
          <a:xfrm>
            <a:off x="5353050" y="3330575"/>
            <a:ext cx="142875" cy="261938"/>
          </a:xfrm>
          <a:custGeom>
            <a:avLst/>
            <a:gdLst/>
            <a:ahLst/>
            <a:cxnLst>
              <a:cxn ang="0">
                <a:pos x="0" y="165"/>
              </a:cxn>
              <a:cxn ang="0">
                <a:pos x="82" y="115"/>
              </a:cxn>
              <a:cxn ang="0">
                <a:pos x="90" y="0"/>
              </a:cxn>
            </a:cxnLst>
            <a:rect l="0" t="0" r="r" b="b"/>
            <a:pathLst>
              <a:path w="90" h="165">
                <a:moveTo>
                  <a:pt x="0" y="165"/>
                </a:moveTo>
                <a:lnTo>
                  <a:pt x="82" y="115"/>
                </a:lnTo>
                <a:lnTo>
                  <a:pt x="90" y="0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70" name="Line 10"/>
          <p:cNvSpPr>
            <a:spLocks noChangeShapeType="1"/>
          </p:cNvSpPr>
          <p:nvPr/>
        </p:nvSpPr>
        <p:spPr bwMode="auto">
          <a:xfrm>
            <a:off x="6121400" y="3419475"/>
            <a:ext cx="1588" cy="1095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71" name="Line 11"/>
          <p:cNvSpPr>
            <a:spLocks noChangeShapeType="1"/>
          </p:cNvSpPr>
          <p:nvPr/>
        </p:nvSpPr>
        <p:spPr bwMode="auto">
          <a:xfrm flipV="1">
            <a:off x="4956175" y="2266950"/>
            <a:ext cx="1588" cy="12065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72" name="Line 12"/>
          <p:cNvSpPr>
            <a:spLocks noChangeShapeType="1"/>
          </p:cNvSpPr>
          <p:nvPr/>
        </p:nvSpPr>
        <p:spPr bwMode="auto">
          <a:xfrm flipV="1">
            <a:off x="4325938" y="2501900"/>
            <a:ext cx="1587" cy="27305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73" name="Line 13"/>
          <p:cNvSpPr>
            <a:spLocks noChangeShapeType="1"/>
          </p:cNvSpPr>
          <p:nvPr/>
        </p:nvSpPr>
        <p:spPr bwMode="auto">
          <a:xfrm>
            <a:off x="4325938" y="2638425"/>
            <a:ext cx="315912" cy="28575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74" name="Line 14"/>
          <p:cNvSpPr>
            <a:spLocks noChangeShapeType="1"/>
          </p:cNvSpPr>
          <p:nvPr/>
        </p:nvSpPr>
        <p:spPr bwMode="auto">
          <a:xfrm flipV="1">
            <a:off x="3824288" y="3330575"/>
            <a:ext cx="1587" cy="315913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75" name="Line 15"/>
          <p:cNvSpPr>
            <a:spLocks noChangeShapeType="1"/>
          </p:cNvSpPr>
          <p:nvPr/>
        </p:nvSpPr>
        <p:spPr bwMode="auto">
          <a:xfrm>
            <a:off x="3827463" y="3489325"/>
            <a:ext cx="495300" cy="322263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76" name="Line 16"/>
          <p:cNvSpPr>
            <a:spLocks noChangeShapeType="1"/>
          </p:cNvSpPr>
          <p:nvPr/>
        </p:nvSpPr>
        <p:spPr bwMode="auto">
          <a:xfrm flipH="1">
            <a:off x="4956175" y="2327275"/>
            <a:ext cx="387350" cy="1588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77" name="Line 17"/>
          <p:cNvSpPr>
            <a:spLocks noChangeShapeType="1"/>
          </p:cNvSpPr>
          <p:nvPr/>
        </p:nvSpPr>
        <p:spPr bwMode="auto">
          <a:xfrm flipV="1">
            <a:off x="3830638" y="3935413"/>
            <a:ext cx="1587" cy="25400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78" name="Line 18"/>
          <p:cNvSpPr>
            <a:spLocks noChangeShapeType="1"/>
          </p:cNvSpPr>
          <p:nvPr/>
        </p:nvSpPr>
        <p:spPr bwMode="auto">
          <a:xfrm>
            <a:off x="3833813" y="4027488"/>
            <a:ext cx="295275" cy="1587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79" name="Rectangle 19"/>
          <p:cNvSpPr>
            <a:spLocks noChangeArrowheads="1"/>
          </p:cNvSpPr>
          <p:nvPr/>
        </p:nvSpPr>
        <p:spPr bwMode="auto">
          <a:xfrm>
            <a:off x="3775075" y="2173288"/>
            <a:ext cx="11763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92C8"/>
                </a:solidFill>
                <a:latin typeface="Arial" charset="0"/>
              </a:rPr>
              <a:t>      Action potential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arrives at axon terminal.</a:t>
            </a:r>
            <a:endParaRPr lang="en-US" sz="1800" b="1">
              <a:latin typeface="Arial" charset="0"/>
            </a:endParaRPr>
          </a:p>
        </p:txBody>
      </p:sp>
      <p:sp>
        <p:nvSpPr>
          <p:cNvPr id="117780" name="Rectangle 20"/>
          <p:cNvSpPr>
            <a:spLocks noChangeArrowheads="1"/>
          </p:cNvSpPr>
          <p:nvPr/>
        </p:nvSpPr>
        <p:spPr bwMode="auto">
          <a:xfrm>
            <a:off x="3098800" y="2465388"/>
            <a:ext cx="12080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92C8"/>
                </a:solidFill>
                <a:latin typeface="Arial" charset="0"/>
              </a:rPr>
              <a:t>      Voltage-gated Ca</a:t>
            </a:r>
            <a:r>
              <a:rPr lang="en-US" sz="800" b="1" baseline="30000">
                <a:solidFill>
                  <a:srgbClr val="0092C8"/>
                </a:solidFill>
                <a:latin typeface="Arial" charset="0"/>
              </a:rPr>
              <a:t>2+</a:t>
            </a:r>
            <a:r>
              <a:rPr lang="en-US" sz="800" b="1">
                <a:solidFill>
                  <a:srgbClr val="0092C8"/>
                </a:solidFill>
                <a:latin typeface="Arial" charset="0"/>
              </a:rPr>
              <a:t/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channels open and Ca</a:t>
            </a:r>
            <a:r>
              <a:rPr lang="en-US" sz="800" b="1" baseline="30000">
                <a:solidFill>
                  <a:srgbClr val="0092C8"/>
                </a:solidFill>
                <a:latin typeface="Arial" charset="0"/>
              </a:rPr>
              <a:t>2+</a:t>
            </a:r>
            <a:r>
              <a:rPr lang="en-US" sz="800" b="1">
                <a:solidFill>
                  <a:srgbClr val="0092C8"/>
                </a:solidFill>
                <a:latin typeface="Arial" charset="0"/>
              </a:rPr>
              <a:t/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enters the axon terminal.</a:t>
            </a:r>
            <a:endParaRPr lang="en-US" sz="1800" b="1">
              <a:latin typeface="Arial" charset="0"/>
            </a:endParaRPr>
          </a:p>
        </p:txBody>
      </p:sp>
      <p:sp>
        <p:nvSpPr>
          <p:cNvPr id="117781" name="Rectangle 21"/>
          <p:cNvSpPr>
            <a:spLocks noChangeArrowheads="1"/>
          </p:cNvSpPr>
          <p:nvPr/>
        </p:nvSpPr>
        <p:spPr bwMode="auto">
          <a:xfrm>
            <a:off x="2651125" y="3211513"/>
            <a:ext cx="1157288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92C8"/>
                </a:solidFill>
                <a:latin typeface="Arial" charset="0"/>
              </a:rPr>
              <a:t>      Ca</a:t>
            </a:r>
            <a:r>
              <a:rPr lang="en-US" sz="800" b="1" baseline="30000">
                <a:solidFill>
                  <a:srgbClr val="0092C8"/>
                </a:solidFill>
                <a:latin typeface="Arial" charset="0"/>
              </a:rPr>
              <a:t>2+</a:t>
            </a:r>
            <a:r>
              <a:rPr lang="en-US" sz="800" b="1">
                <a:solidFill>
                  <a:srgbClr val="0092C8"/>
                </a:solidFill>
                <a:latin typeface="Arial" charset="0"/>
              </a:rPr>
              <a:t> entry causes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neurotransmitter-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containing synaptic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vesicles to release their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contents by exocytosis.</a:t>
            </a:r>
            <a:endParaRPr lang="en-US" sz="1800" b="1">
              <a:latin typeface="Arial" charset="0"/>
            </a:endParaRPr>
          </a:p>
        </p:txBody>
      </p:sp>
      <p:sp>
        <p:nvSpPr>
          <p:cNvPr id="117782" name="Rectangle 22"/>
          <p:cNvSpPr>
            <a:spLocks noChangeArrowheads="1"/>
          </p:cNvSpPr>
          <p:nvPr/>
        </p:nvSpPr>
        <p:spPr bwMode="auto">
          <a:xfrm>
            <a:off x="2532063" y="541338"/>
            <a:ext cx="17160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000">
                <a:solidFill>
                  <a:srgbClr val="000000"/>
                </a:solidFill>
                <a:latin typeface="Arial Black" pitchFamily="34" charset="0"/>
              </a:rPr>
              <a:t>Chemical synapses</a:t>
            </a:r>
            <a:br>
              <a:rPr lang="en-US" sz="1000">
                <a:solidFill>
                  <a:srgbClr val="000000"/>
                </a:solidFill>
                <a:latin typeface="Arial Black" pitchFamily="34" charset="0"/>
              </a:rPr>
            </a:br>
            <a:r>
              <a:rPr lang="en-US" sz="1000">
                <a:solidFill>
                  <a:srgbClr val="000000"/>
                </a:solidFill>
                <a:latin typeface="Arial Black" pitchFamily="34" charset="0"/>
              </a:rPr>
              <a:t>transmit signals from</a:t>
            </a:r>
            <a:br>
              <a:rPr lang="en-US" sz="1000">
                <a:solidFill>
                  <a:srgbClr val="000000"/>
                </a:solidFill>
                <a:latin typeface="Arial Black" pitchFamily="34" charset="0"/>
              </a:rPr>
            </a:br>
            <a:r>
              <a:rPr lang="en-US" sz="1000">
                <a:solidFill>
                  <a:srgbClr val="000000"/>
                </a:solidFill>
                <a:latin typeface="Arial Black" pitchFamily="34" charset="0"/>
              </a:rPr>
              <a:t>one neuron to another</a:t>
            </a:r>
            <a:br>
              <a:rPr lang="en-US" sz="1000">
                <a:solidFill>
                  <a:srgbClr val="000000"/>
                </a:solidFill>
                <a:latin typeface="Arial Black" pitchFamily="34" charset="0"/>
              </a:rPr>
            </a:br>
            <a:r>
              <a:rPr lang="en-US" sz="1000">
                <a:solidFill>
                  <a:srgbClr val="000000"/>
                </a:solidFill>
                <a:latin typeface="Arial Black" pitchFamily="34" charset="0"/>
              </a:rPr>
              <a:t>using neurotransmitters.</a:t>
            </a:r>
            <a:endParaRPr lang="en-US" sz="1800">
              <a:latin typeface="Arial Black" pitchFamily="34" charset="0"/>
            </a:endParaRPr>
          </a:p>
        </p:txBody>
      </p:sp>
      <p:sp>
        <p:nvSpPr>
          <p:cNvPr id="117783" name="Rectangle 23"/>
          <p:cNvSpPr>
            <a:spLocks noChangeArrowheads="1"/>
          </p:cNvSpPr>
          <p:nvPr/>
        </p:nvSpPr>
        <p:spPr bwMode="auto">
          <a:xfrm>
            <a:off x="5765800" y="2846388"/>
            <a:ext cx="2016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800" b="1" baseline="30000">
                <a:solidFill>
                  <a:srgbClr val="000000"/>
                </a:solidFill>
                <a:latin typeface="Arial" charset="0"/>
              </a:rPr>
              <a:t>2+</a:t>
            </a:r>
            <a:endParaRPr lang="en-US" sz="1800" b="1">
              <a:latin typeface="Arial" charset="0"/>
            </a:endParaRPr>
          </a:p>
        </p:txBody>
      </p:sp>
      <p:sp>
        <p:nvSpPr>
          <p:cNvPr id="117784" name="Rectangle 24"/>
          <p:cNvSpPr>
            <a:spLocks noChangeArrowheads="1"/>
          </p:cNvSpPr>
          <p:nvPr/>
        </p:nvSpPr>
        <p:spPr bwMode="auto">
          <a:xfrm>
            <a:off x="5499100" y="3452813"/>
            <a:ext cx="42545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vesicles</a:t>
            </a:r>
            <a:endParaRPr lang="en-US" sz="1800" b="1">
              <a:latin typeface="Arial" charset="0"/>
            </a:endParaRPr>
          </a:p>
        </p:txBody>
      </p:sp>
      <p:sp>
        <p:nvSpPr>
          <p:cNvPr id="117785" name="Rectangle 25"/>
          <p:cNvSpPr>
            <a:spLocks noChangeArrowheads="1"/>
          </p:cNvSpPr>
          <p:nvPr/>
        </p:nvSpPr>
        <p:spPr bwMode="auto">
          <a:xfrm>
            <a:off x="4222750" y="3387725"/>
            <a:ext cx="396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Axon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terminal</a:t>
            </a:r>
            <a:endParaRPr lang="en-US" sz="1800" b="1">
              <a:latin typeface="Arial" charset="0"/>
            </a:endParaRPr>
          </a:p>
        </p:txBody>
      </p:sp>
      <p:sp>
        <p:nvSpPr>
          <p:cNvPr id="117786" name="Rectangle 26"/>
          <p:cNvSpPr>
            <a:spLocks noChangeArrowheads="1"/>
          </p:cNvSpPr>
          <p:nvPr/>
        </p:nvSpPr>
        <p:spPr bwMode="auto">
          <a:xfrm>
            <a:off x="5626100" y="2640013"/>
            <a:ext cx="7048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Mitochondrion</a:t>
            </a:r>
            <a:endParaRPr lang="en-US" sz="1800" b="1">
              <a:latin typeface="Arial" charset="0"/>
            </a:endParaRPr>
          </a:p>
        </p:txBody>
      </p:sp>
      <p:sp>
        <p:nvSpPr>
          <p:cNvPr id="117787" name="Rectangle 27"/>
          <p:cNvSpPr>
            <a:spLocks noChangeArrowheads="1"/>
          </p:cNvSpPr>
          <p:nvPr/>
        </p:nvSpPr>
        <p:spPr bwMode="auto">
          <a:xfrm>
            <a:off x="4883150" y="1700213"/>
            <a:ext cx="6350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Postsynaptic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17788" name="Rectangle 28"/>
          <p:cNvSpPr>
            <a:spLocks noChangeArrowheads="1"/>
          </p:cNvSpPr>
          <p:nvPr/>
        </p:nvSpPr>
        <p:spPr bwMode="auto">
          <a:xfrm>
            <a:off x="4914900" y="1157288"/>
            <a:ext cx="579438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Presynaptic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17789" name="Rectangle 29"/>
          <p:cNvSpPr>
            <a:spLocks noChangeArrowheads="1"/>
          </p:cNvSpPr>
          <p:nvPr/>
        </p:nvSpPr>
        <p:spPr bwMode="auto">
          <a:xfrm>
            <a:off x="6073775" y="1554163"/>
            <a:ext cx="579438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Presynaptic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17790" name="Rectangle 30"/>
          <p:cNvSpPr>
            <a:spLocks noChangeArrowheads="1"/>
          </p:cNvSpPr>
          <p:nvPr/>
        </p:nvSpPr>
        <p:spPr bwMode="auto">
          <a:xfrm>
            <a:off x="5878513" y="3189288"/>
            <a:ext cx="4857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sz="800">
                <a:solidFill>
                  <a:srgbClr val="000000"/>
                </a:solidFill>
                <a:latin typeface="Arial Black" pitchFamily="34" charset="0"/>
              </a:rPr>
              <a:t>Synaptic</a:t>
            </a:r>
            <a:br>
              <a:rPr lang="en-US" sz="800">
                <a:solidFill>
                  <a:srgbClr val="000000"/>
                </a:solidFill>
                <a:latin typeface="Arial Black" pitchFamily="34" charset="0"/>
              </a:rPr>
            </a:br>
            <a:r>
              <a:rPr lang="en-US" sz="800">
                <a:solidFill>
                  <a:srgbClr val="000000"/>
                </a:solidFill>
                <a:latin typeface="Arial Black" pitchFamily="34" charset="0"/>
              </a:rPr>
              <a:t>cleft</a:t>
            </a:r>
            <a:endParaRPr lang="en-US" sz="1800">
              <a:latin typeface="Arial Black" pitchFamily="34" charset="0"/>
            </a:endParaRPr>
          </a:p>
        </p:txBody>
      </p:sp>
      <p:sp>
        <p:nvSpPr>
          <p:cNvPr id="117791" name="Rectangle 31"/>
          <p:cNvSpPr>
            <a:spLocks noChangeArrowheads="1"/>
          </p:cNvSpPr>
          <p:nvPr/>
        </p:nvSpPr>
        <p:spPr bwMode="auto">
          <a:xfrm>
            <a:off x="5905500" y="3059113"/>
            <a:ext cx="2016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800" b="1" baseline="30000">
                <a:solidFill>
                  <a:srgbClr val="000000"/>
                </a:solidFill>
                <a:latin typeface="Arial" charset="0"/>
              </a:rPr>
              <a:t>2+</a:t>
            </a:r>
            <a:endParaRPr lang="en-US" sz="1800" b="1">
              <a:latin typeface="Arial" charset="0"/>
            </a:endParaRPr>
          </a:p>
        </p:txBody>
      </p:sp>
      <p:sp>
        <p:nvSpPr>
          <p:cNvPr id="117792" name="Rectangle 32"/>
          <p:cNvSpPr>
            <a:spLocks noChangeArrowheads="1"/>
          </p:cNvSpPr>
          <p:nvPr/>
        </p:nvSpPr>
        <p:spPr bwMode="auto">
          <a:xfrm>
            <a:off x="4559300" y="2757488"/>
            <a:ext cx="2016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800" b="1" baseline="30000">
                <a:solidFill>
                  <a:srgbClr val="000000"/>
                </a:solidFill>
                <a:latin typeface="Arial" charset="0"/>
              </a:rPr>
              <a:t>2+</a:t>
            </a:r>
          </a:p>
        </p:txBody>
      </p:sp>
      <p:sp>
        <p:nvSpPr>
          <p:cNvPr id="117793" name="Rectangle 33"/>
          <p:cNvSpPr>
            <a:spLocks noChangeArrowheads="1"/>
          </p:cNvSpPr>
          <p:nvPr/>
        </p:nvSpPr>
        <p:spPr bwMode="auto">
          <a:xfrm>
            <a:off x="4406900" y="2906713"/>
            <a:ext cx="2016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800" b="1" baseline="30000">
                <a:solidFill>
                  <a:srgbClr val="000000"/>
                </a:solidFill>
                <a:latin typeface="Arial" charset="0"/>
              </a:rPr>
              <a:t>2+</a:t>
            </a:r>
          </a:p>
        </p:txBody>
      </p:sp>
      <p:sp>
        <p:nvSpPr>
          <p:cNvPr id="117794" name="Rectangle 34"/>
          <p:cNvSpPr>
            <a:spLocks noChangeArrowheads="1"/>
          </p:cNvSpPr>
          <p:nvPr/>
        </p:nvSpPr>
        <p:spPr bwMode="auto">
          <a:xfrm>
            <a:off x="2432050" y="3827463"/>
            <a:ext cx="1373188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92C8"/>
                </a:solidFill>
                <a:latin typeface="Arial" charset="0"/>
              </a:rPr>
              <a:t>      Neurotransmitter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diffuses across the synaptic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cleft and binds to specific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receptors on the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postsynaptic membrane.</a:t>
            </a:r>
            <a:endParaRPr lang="en-US" sz="1800" b="1">
              <a:latin typeface="Arial" charset="0"/>
            </a:endParaRPr>
          </a:p>
        </p:txBody>
      </p:sp>
      <p:sp>
        <p:nvSpPr>
          <p:cNvPr id="117795" name="Rectangle 35"/>
          <p:cNvSpPr>
            <a:spLocks noChangeArrowheads="1"/>
          </p:cNvSpPr>
          <p:nvPr/>
        </p:nvSpPr>
        <p:spPr bwMode="auto">
          <a:xfrm>
            <a:off x="6143625" y="3998913"/>
            <a:ext cx="6350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Postsynaptic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17796" name="Oval 36"/>
          <p:cNvSpPr>
            <a:spLocks noChangeArrowheads="1"/>
          </p:cNvSpPr>
          <p:nvPr/>
        </p:nvSpPr>
        <p:spPr bwMode="auto">
          <a:xfrm>
            <a:off x="3775075" y="2160588"/>
            <a:ext cx="136525" cy="13652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1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17797" name="Oval 37"/>
          <p:cNvSpPr>
            <a:spLocks noChangeArrowheads="1"/>
          </p:cNvSpPr>
          <p:nvPr/>
        </p:nvSpPr>
        <p:spPr bwMode="auto">
          <a:xfrm>
            <a:off x="3098800" y="2455863"/>
            <a:ext cx="136525" cy="13652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2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17798" name="Oval 38"/>
          <p:cNvSpPr>
            <a:spLocks noChangeArrowheads="1"/>
          </p:cNvSpPr>
          <p:nvPr/>
        </p:nvSpPr>
        <p:spPr bwMode="auto">
          <a:xfrm>
            <a:off x="2651125" y="3192463"/>
            <a:ext cx="136525" cy="13652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3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17799" name="Oval 39"/>
          <p:cNvSpPr>
            <a:spLocks noChangeArrowheads="1"/>
          </p:cNvSpPr>
          <p:nvPr/>
        </p:nvSpPr>
        <p:spPr bwMode="auto">
          <a:xfrm>
            <a:off x="2432050" y="3802063"/>
            <a:ext cx="136525" cy="13652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4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ChangeArrowheads="1"/>
          </p:cNvSpPr>
          <p:nvPr/>
        </p:nvSpPr>
        <p:spPr bwMode="auto">
          <a:xfrm>
            <a:off x="7542213" y="6580188"/>
            <a:ext cx="15986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11.17, step 5</a:t>
            </a:r>
          </a:p>
        </p:txBody>
      </p:sp>
      <p:pic>
        <p:nvPicPr>
          <p:cNvPr id="118787" name="Picture 3" descr="figure_11_17_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41338"/>
            <a:ext cx="8231187" cy="5868987"/>
          </a:xfrm>
          <a:prstGeom prst="rect">
            <a:avLst/>
          </a:prstGeom>
          <a:noFill/>
        </p:spPr>
      </p:pic>
      <p:sp>
        <p:nvSpPr>
          <p:cNvPr id="118788" name="Line 4"/>
          <p:cNvSpPr>
            <a:spLocks noChangeShapeType="1"/>
          </p:cNvSpPr>
          <p:nvPr/>
        </p:nvSpPr>
        <p:spPr bwMode="auto">
          <a:xfrm>
            <a:off x="5692775" y="2282825"/>
            <a:ext cx="1588" cy="457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8789" name="Rectangle 5"/>
          <p:cNvSpPr>
            <a:spLocks noChangeArrowheads="1"/>
          </p:cNvSpPr>
          <p:nvPr/>
        </p:nvSpPr>
        <p:spPr bwMode="auto">
          <a:xfrm>
            <a:off x="3032125" y="979488"/>
            <a:ext cx="31877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3700" b="1">
                <a:solidFill>
                  <a:srgbClr val="000000"/>
                </a:solidFill>
                <a:latin typeface="Arial" charset="0"/>
              </a:rPr>
              <a:t>Ion movement</a:t>
            </a:r>
            <a:endParaRPr lang="en-US" sz="1800" b="1">
              <a:latin typeface="Arial" charset="0"/>
            </a:endParaRPr>
          </a:p>
        </p:txBody>
      </p:sp>
      <p:sp>
        <p:nvSpPr>
          <p:cNvPr id="118790" name="Rectangle 6"/>
          <p:cNvSpPr>
            <a:spLocks noChangeArrowheads="1"/>
          </p:cNvSpPr>
          <p:nvPr/>
        </p:nvSpPr>
        <p:spPr bwMode="auto">
          <a:xfrm>
            <a:off x="4460875" y="1776413"/>
            <a:ext cx="3736975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3700" b="1">
                <a:solidFill>
                  <a:srgbClr val="000000"/>
                </a:solidFill>
                <a:latin typeface="Arial" charset="0"/>
              </a:rPr>
              <a:t>Graded potential</a:t>
            </a:r>
            <a:endParaRPr lang="en-US" sz="1800" b="1">
              <a:latin typeface="Arial" charset="0"/>
            </a:endParaRPr>
          </a:p>
        </p:txBody>
      </p:sp>
      <p:sp>
        <p:nvSpPr>
          <p:cNvPr id="118791" name="Rectangle 7"/>
          <p:cNvSpPr>
            <a:spLocks noChangeArrowheads="1"/>
          </p:cNvSpPr>
          <p:nvPr/>
        </p:nvSpPr>
        <p:spPr bwMode="auto">
          <a:xfrm>
            <a:off x="736600" y="4854575"/>
            <a:ext cx="718502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3700" b="1">
                <a:solidFill>
                  <a:srgbClr val="0092C8"/>
                </a:solidFill>
                <a:latin typeface="Arial" charset="0"/>
              </a:rPr>
              <a:t>      Binding of neurotransmitter</a:t>
            </a:r>
            <a:br>
              <a:rPr lang="en-US" sz="3700" b="1">
                <a:solidFill>
                  <a:srgbClr val="0092C8"/>
                </a:solidFill>
                <a:latin typeface="Arial" charset="0"/>
              </a:rPr>
            </a:br>
            <a:r>
              <a:rPr lang="en-US" sz="3700" b="1">
                <a:solidFill>
                  <a:srgbClr val="0092C8"/>
                </a:solidFill>
                <a:latin typeface="Arial" charset="0"/>
              </a:rPr>
              <a:t>opens ion channels, resulting in</a:t>
            </a:r>
            <a:br>
              <a:rPr lang="en-US" sz="3700" b="1">
                <a:solidFill>
                  <a:srgbClr val="0092C8"/>
                </a:solidFill>
                <a:latin typeface="Arial" charset="0"/>
              </a:rPr>
            </a:br>
            <a:r>
              <a:rPr lang="en-US" sz="3700" b="1">
                <a:solidFill>
                  <a:srgbClr val="0092C8"/>
                </a:solidFill>
                <a:latin typeface="Arial" charset="0"/>
              </a:rPr>
              <a:t>graded potentials.</a:t>
            </a:r>
            <a:endParaRPr lang="en-US" sz="3700" b="1">
              <a:latin typeface="Arial" charset="0"/>
            </a:endParaRPr>
          </a:p>
        </p:txBody>
      </p:sp>
      <p:sp>
        <p:nvSpPr>
          <p:cNvPr id="118792" name="Oval 8"/>
          <p:cNvSpPr>
            <a:spLocks noChangeArrowheads="1"/>
          </p:cNvSpPr>
          <p:nvPr/>
        </p:nvSpPr>
        <p:spPr bwMode="auto">
          <a:xfrm>
            <a:off x="736600" y="4773613"/>
            <a:ext cx="635000" cy="635000"/>
          </a:xfrm>
          <a:prstGeom prst="ellipse">
            <a:avLst/>
          </a:prstGeom>
          <a:solidFill>
            <a:schemeClr val="bg1"/>
          </a:solidFill>
          <a:ln w="41275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900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5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ChangeArrowheads="1"/>
          </p:cNvSpPr>
          <p:nvPr/>
        </p:nvSpPr>
        <p:spPr bwMode="auto">
          <a:xfrm>
            <a:off x="7542213" y="6580188"/>
            <a:ext cx="15986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11.17, step 6</a:t>
            </a:r>
          </a:p>
        </p:txBody>
      </p:sp>
      <p:pic>
        <p:nvPicPr>
          <p:cNvPr id="119811" name="Picture 3" descr="figure_11_17_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87363"/>
            <a:ext cx="8231187" cy="6072187"/>
          </a:xfrm>
          <a:prstGeom prst="rect">
            <a:avLst/>
          </a:prstGeom>
          <a:noFill/>
        </p:spPr>
      </p:pic>
      <p:sp>
        <p:nvSpPr>
          <p:cNvPr id="119812" name="Rectangle 4"/>
          <p:cNvSpPr>
            <a:spLocks noChangeArrowheads="1"/>
          </p:cNvSpPr>
          <p:nvPr/>
        </p:nvSpPr>
        <p:spPr bwMode="auto">
          <a:xfrm>
            <a:off x="3003550" y="1830388"/>
            <a:ext cx="1427163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500" b="1">
                <a:solidFill>
                  <a:srgbClr val="000000"/>
                </a:solidFill>
                <a:latin typeface="Arial" charset="0"/>
              </a:rPr>
              <a:t>Reuptake</a:t>
            </a:r>
            <a:endParaRPr lang="en-US" sz="1800" b="1">
              <a:latin typeface="Arial" charset="0"/>
            </a:endParaRPr>
          </a:p>
        </p:txBody>
      </p:sp>
      <p:sp>
        <p:nvSpPr>
          <p:cNvPr id="119813" name="Rectangle 5"/>
          <p:cNvSpPr>
            <a:spLocks noChangeArrowheads="1"/>
          </p:cNvSpPr>
          <p:nvPr/>
        </p:nvSpPr>
        <p:spPr bwMode="auto">
          <a:xfrm>
            <a:off x="4622800" y="1062038"/>
            <a:ext cx="18161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500" b="1">
                <a:solidFill>
                  <a:srgbClr val="000000"/>
                </a:solidFill>
                <a:latin typeface="Arial" charset="0"/>
              </a:rPr>
              <a:t>Enzymatic</a:t>
            </a:r>
            <a:br>
              <a:rPr lang="en-US" sz="2500" b="1">
                <a:solidFill>
                  <a:srgbClr val="000000"/>
                </a:solidFill>
                <a:latin typeface="Arial" charset="0"/>
              </a:rPr>
            </a:br>
            <a:r>
              <a:rPr lang="en-US" sz="2500" b="1">
                <a:solidFill>
                  <a:srgbClr val="000000"/>
                </a:solidFill>
                <a:latin typeface="Arial" charset="0"/>
              </a:rPr>
              <a:t>degradation</a:t>
            </a:r>
            <a:endParaRPr lang="en-US" sz="1800" b="1">
              <a:latin typeface="Arial" charset="0"/>
            </a:endParaRPr>
          </a:p>
        </p:txBody>
      </p:sp>
      <p:sp>
        <p:nvSpPr>
          <p:cNvPr id="119814" name="Rectangle 6"/>
          <p:cNvSpPr>
            <a:spLocks noChangeArrowheads="1"/>
          </p:cNvSpPr>
          <p:nvPr/>
        </p:nvSpPr>
        <p:spPr bwMode="auto">
          <a:xfrm>
            <a:off x="4511675" y="2719388"/>
            <a:ext cx="2241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500" b="1">
                <a:solidFill>
                  <a:srgbClr val="000000"/>
                </a:solidFill>
                <a:latin typeface="Arial" charset="0"/>
              </a:rPr>
              <a:t>Diffusion away</a:t>
            </a:r>
            <a:br>
              <a:rPr lang="en-US" sz="2500" b="1">
                <a:solidFill>
                  <a:srgbClr val="000000"/>
                </a:solidFill>
                <a:latin typeface="Arial" charset="0"/>
              </a:rPr>
            </a:br>
            <a:r>
              <a:rPr lang="en-US" sz="2500" b="1">
                <a:solidFill>
                  <a:srgbClr val="000000"/>
                </a:solidFill>
                <a:latin typeface="Arial" charset="0"/>
              </a:rPr>
              <a:t>from synapse</a:t>
            </a:r>
            <a:endParaRPr lang="en-US" sz="1800" b="1">
              <a:latin typeface="Arial" charset="0"/>
            </a:endParaRPr>
          </a:p>
        </p:txBody>
      </p:sp>
      <p:sp>
        <p:nvSpPr>
          <p:cNvPr id="119815" name="Rectangle 7"/>
          <p:cNvSpPr>
            <a:spLocks noChangeArrowheads="1"/>
          </p:cNvSpPr>
          <p:nvPr/>
        </p:nvSpPr>
        <p:spPr bwMode="auto">
          <a:xfrm>
            <a:off x="1366838" y="5062538"/>
            <a:ext cx="650081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500" b="1">
                <a:solidFill>
                  <a:srgbClr val="0092C8"/>
                </a:solidFill>
                <a:latin typeface="Arial" charset="0"/>
              </a:rPr>
              <a:t>      Neurotransmitter effects are terminated</a:t>
            </a:r>
            <a:br>
              <a:rPr lang="en-US" sz="2500" b="1">
                <a:solidFill>
                  <a:srgbClr val="0092C8"/>
                </a:solidFill>
                <a:latin typeface="Arial" charset="0"/>
              </a:rPr>
            </a:br>
            <a:r>
              <a:rPr lang="en-US" sz="2500" b="1">
                <a:solidFill>
                  <a:srgbClr val="0092C8"/>
                </a:solidFill>
                <a:latin typeface="Arial" charset="0"/>
              </a:rPr>
              <a:t>by reuptake through transport proteins,</a:t>
            </a:r>
            <a:br>
              <a:rPr lang="en-US" sz="2500" b="1">
                <a:solidFill>
                  <a:srgbClr val="0092C8"/>
                </a:solidFill>
                <a:latin typeface="Arial" charset="0"/>
              </a:rPr>
            </a:br>
            <a:r>
              <a:rPr lang="en-US" sz="2500" b="1">
                <a:solidFill>
                  <a:srgbClr val="0092C8"/>
                </a:solidFill>
                <a:latin typeface="Arial" charset="0"/>
              </a:rPr>
              <a:t>enzymatic degradation, or diffusion away</a:t>
            </a:r>
            <a:br>
              <a:rPr lang="en-US" sz="2500" b="1">
                <a:solidFill>
                  <a:srgbClr val="0092C8"/>
                </a:solidFill>
                <a:latin typeface="Arial" charset="0"/>
              </a:rPr>
            </a:br>
            <a:r>
              <a:rPr lang="en-US" sz="2500" b="1">
                <a:solidFill>
                  <a:srgbClr val="0092C8"/>
                </a:solidFill>
                <a:latin typeface="Arial" charset="0"/>
              </a:rPr>
              <a:t>from the synapse.</a:t>
            </a:r>
            <a:endParaRPr lang="en-US" sz="2500" b="1">
              <a:latin typeface="Arial" charset="0"/>
            </a:endParaRPr>
          </a:p>
        </p:txBody>
      </p:sp>
      <p:sp>
        <p:nvSpPr>
          <p:cNvPr id="119816" name="Oval 8"/>
          <p:cNvSpPr>
            <a:spLocks noChangeArrowheads="1"/>
          </p:cNvSpPr>
          <p:nvPr/>
        </p:nvSpPr>
        <p:spPr bwMode="auto">
          <a:xfrm>
            <a:off x="1366838" y="5010150"/>
            <a:ext cx="422275" cy="4222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600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6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ChangeArrowheads="1"/>
          </p:cNvSpPr>
          <p:nvPr/>
        </p:nvSpPr>
        <p:spPr bwMode="auto">
          <a:xfrm>
            <a:off x="8067675" y="6580188"/>
            <a:ext cx="1073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11.17</a:t>
            </a:r>
          </a:p>
        </p:txBody>
      </p:sp>
      <p:pic>
        <p:nvPicPr>
          <p:cNvPr id="120841" name="Picture 9" descr="figure_11_17_01&amp;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27038"/>
            <a:ext cx="8231187" cy="6002337"/>
          </a:xfrm>
          <a:prstGeom prst="rect">
            <a:avLst/>
          </a:prstGeom>
          <a:noFill/>
        </p:spPr>
      </p:pic>
      <p:sp>
        <p:nvSpPr>
          <p:cNvPr id="120842" name="Line 10"/>
          <p:cNvSpPr>
            <a:spLocks noChangeShapeType="1"/>
          </p:cNvSpPr>
          <p:nvPr/>
        </p:nvSpPr>
        <p:spPr bwMode="auto">
          <a:xfrm flipH="1">
            <a:off x="5949950" y="1597025"/>
            <a:ext cx="98425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843" name="Line 11"/>
          <p:cNvSpPr>
            <a:spLocks noChangeShapeType="1"/>
          </p:cNvSpPr>
          <p:nvPr/>
        </p:nvSpPr>
        <p:spPr bwMode="auto">
          <a:xfrm flipV="1">
            <a:off x="5035550" y="1616075"/>
            <a:ext cx="1588" cy="8572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844" name="Line 12"/>
          <p:cNvSpPr>
            <a:spLocks noChangeShapeType="1"/>
          </p:cNvSpPr>
          <p:nvPr/>
        </p:nvSpPr>
        <p:spPr bwMode="auto">
          <a:xfrm flipV="1">
            <a:off x="5035550" y="1019175"/>
            <a:ext cx="1588" cy="1333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845" name="Freeform 13"/>
          <p:cNvSpPr>
            <a:spLocks/>
          </p:cNvSpPr>
          <p:nvPr/>
        </p:nvSpPr>
        <p:spPr bwMode="auto">
          <a:xfrm>
            <a:off x="5416550" y="2708275"/>
            <a:ext cx="193675" cy="177800"/>
          </a:xfrm>
          <a:custGeom>
            <a:avLst/>
            <a:gdLst/>
            <a:ahLst/>
            <a:cxnLst>
              <a:cxn ang="0">
                <a:pos x="0" y="112"/>
              </a:cxn>
              <a:cxn ang="0">
                <a:pos x="44" y="0"/>
              </a:cxn>
              <a:cxn ang="0">
                <a:pos x="122" y="0"/>
              </a:cxn>
            </a:cxnLst>
            <a:rect l="0" t="0" r="r" b="b"/>
            <a:pathLst>
              <a:path w="122" h="112">
                <a:moveTo>
                  <a:pt x="0" y="112"/>
                </a:moveTo>
                <a:lnTo>
                  <a:pt x="44" y="0"/>
                </a:lnTo>
                <a:lnTo>
                  <a:pt x="122" y="0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846" name="Freeform 14"/>
          <p:cNvSpPr>
            <a:spLocks/>
          </p:cNvSpPr>
          <p:nvPr/>
        </p:nvSpPr>
        <p:spPr bwMode="auto">
          <a:xfrm>
            <a:off x="5924550" y="3529013"/>
            <a:ext cx="314325" cy="57150"/>
          </a:xfrm>
          <a:custGeom>
            <a:avLst/>
            <a:gdLst/>
            <a:ahLst/>
            <a:cxnLst>
              <a:cxn ang="0">
                <a:pos x="0" y="36"/>
              </a:cxn>
              <a:cxn ang="0">
                <a:pos x="0" y="0"/>
              </a:cxn>
              <a:cxn ang="0">
                <a:pos x="54" y="0"/>
              </a:cxn>
              <a:cxn ang="0">
                <a:pos x="198" y="0"/>
              </a:cxn>
              <a:cxn ang="0">
                <a:pos x="198" y="34"/>
              </a:cxn>
            </a:cxnLst>
            <a:rect l="0" t="0" r="r" b="b"/>
            <a:pathLst>
              <a:path w="198" h="36">
                <a:moveTo>
                  <a:pt x="0" y="36"/>
                </a:moveTo>
                <a:lnTo>
                  <a:pt x="0" y="0"/>
                </a:lnTo>
                <a:lnTo>
                  <a:pt x="54" y="0"/>
                </a:lnTo>
                <a:lnTo>
                  <a:pt x="198" y="0"/>
                </a:lnTo>
                <a:lnTo>
                  <a:pt x="198" y="34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847" name="Freeform 15"/>
          <p:cNvSpPr>
            <a:spLocks/>
          </p:cNvSpPr>
          <p:nvPr/>
        </p:nvSpPr>
        <p:spPr bwMode="auto">
          <a:xfrm>
            <a:off x="5346700" y="3330575"/>
            <a:ext cx="142875" cy="261938"/>
          </a:xfrm>
          <a:custGeom>
            <a:avLst/>
            <a:gdLst/>
            <a:ahLst/>
            <a:cxnLst>
              <a:cxn ang="0">
                <a:pos x="0" y="165"/>
              </a:cxn>
              <a:cxn ang="0">
                <a:pos x="82" y="115"/>
              </a:cxn>
              <a:cxn ang="0">
                <a:pos x="90" y="0"/>
              </a:cxn>
            </a:cxnLst>
            <a:rect l="0" t="0" r="r" b="b"/>
            <a:pathLst>
              <a:path w="90" h="165">
                <a:moveTo>
                  <a:pt x="0" y="165"/>
                </a:moveTo>
                <a:lnTo>
                  <a:pt x="82" y="115"/>
                </a:lnTo>
                <a:lnTo>
                  <a:pt x="90" y="0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848" name="Line 16"/>
          <p:cNvSpPr>
            <a:spLocks noChangeShapeType="1"/>
          </p:cNvSpPr>
          <p:nvPr/>
        </p:nvSpPr>
        <p:spPr bwMode="auto">
          <a:xfrm>
            <a:off x="6115050" y="3419475"/>
            <a:ext cx="1588" cy="1095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849" name="Line 17"/>
          <p:cNvSpPr>
            <a:spLocks noChangeShapeType="1"/>
          </p:cNvSpPr>
          <p:nvPr/>
        </p:nvSpPr>
        <p:spPr bwMode="auto">
          <a:xfrm flipV="1">
            <a:off x="4949825" y="2266950"/>
            <a:ext cx="1588" cy="12065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850" name="Line 18"/>
          <p:cNvSpPr>
            <a:spLocks noChangeShapeType="1"/>
          </p:cNvSpPr>
          <p:nvPr/>
        </p:nvSpPr>
        <p:spPr bwMode="auto">
          <a:xfrm flipV="1">
            <a:off x="4319588" y="2501900"/>
            <a:ext cx="1587" cy="27305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851" name="Line 19"/>
          <p:cNvSpPr>
            <a:spLocks noChangeShapeType="1"/>
          </p:cNvSpPr>
          <p:nvPr/>
        </p:nvSpPr>
        <p:spPr bwMode="auto">
          <a:xfrm>
            <a:off x="4319588" y="2638425"/>
            <a:ext cx="315912" cy="28575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852" name="Line 20"/>
          <p:cNvSpPr>
            <a:spLocks noChangeShapeType="1"/>
          </p:cNvSpPr>
          <p:nvPr/>
        </p:nvSpPr>
        <p:spPr bwMode="auto">
          <a:xfrm flipV="1">
            <a:off x="3817938" y="3330575"/>
            <a:ext cx="1587" cy="315913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853" name="Line 21"/>
          <p:cNvSpPr>
            <a:spLocks noChangeShapeType="1"/>
          </p:cNvSpPr>
          <p:nvPr/>
        </p:nvSpPr>
        <p:spPr bwMode="auto">
          <a:xfrm>
            <a:off x="3821113" y="3489325"/>
            <a:ext cx="495300" cy="322263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854" name="Line 22"/>
          <p:cNvSpPr>
            <a:spLocks noChangeShapeType="1"/>
          </p:cNvSpPr>
          <p:nvPr/>
        </p:nvSpPr>
        <p:spPr bwMode="auto">
          <a:xfrm flipH="1">
            <a:off x="4949825" y="2327275"/>
            <a:ext cx="387350" cy="1588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855" name="Line 23"/>
          <p:cNvSpPr>
            <a:spLocks noChangeShapeType="1"/>
          </p:cNvSpPr>
          <p:nvPr/>
        </p:nvSpPr>
        <p:spPr bwMode="auto">
          <a:xfrm>
            <a:off x="4376738" y="4849813"/>
            <a:ext cx="1587" cy="8890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856" name="Line 24"/>
          <p:cNvSpPr>
            <a:spLocks noChangeShapeType="1"/>
          </p:cNvSpPr>
          <p:nvPr/>
        </p:nvSpPr>
        <p:spPr bwMode="auto">
          <a:xfrm flipV="1">
            <a:off x="3824288" y="3935413"/>
            <a:ext cx="1587" cy="25400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857" name="Line 25"/>
          <p:cNvSpPr>
            <a:spLocks noChangeShapeType="1"/>
          </p:cNvSpPr>
          <p:nvPr/>
        </p:nvSpPr>
        <p:spPr bwMode="auto">
          <a:xfrm>
            <a:off x="3827463" y="4027488"/>
            <a:ext cx="295275" cy="1587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858" name="Rectangle 26"/>
          <p:cNvSpPr>
            <a:spLocks noChangeArrowheads="1"/>
          </p:cNvSpPr>
          <p:nvPr/>
        </p:nvSpPr>
        <p:spPr bwMode="auto">
          <a:xfrm>
            <a:off x="3768725" y="2173288"/>
            <a:ext cx="11763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92C8"/>
                </a:solidFill>
                <a:latin typeface="Arial" charset="0"/>
              </a:rPr>
              <a:t>      Action potential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arrives at axon terminal.</a:t>
            </a:r>
            <a:endParaRPr lang="en-US" sz="1800" b="1">
              <a:latin typeface="Arial" charset="0"/>
            </a:endParaRPr>
          </a:p>
        </p:txBody>
      </p:sp>
      <p:sp>
        <p:nvSpPr>
          <p:cNvPr id="120859" name="Rectangle 27"/>
          <p:cNvSpPr>
            <a:spLocks noChangeArrowheads="1"/>
          </p:cNvSpPr>
          <p:nvPr/>
        </p:nvSpPr>
        <p:spPr bwMode="auto">
          <a:xfrm>
            <a:off x="3092450" y="2465388"/>
            <a:ext cx="12080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92C8"/>
                </a:solidFill>
                <a:latin typeface="Arial" charset="0"/>
              </a:rPr>
              <a:t>      Voltage-gated Ca</a:t>
            </a:r>
            <a:r>
              <a:rPr lang="en-US" sz="800" b="1" baseline="30000">
                <a:solidFill>
                  <a:srgbClr val="0092C8"/>
                </a:solidFill>
                <a:latin typeface="Arial" charset="0"/>
              </a:rPr>
              <a:t>2+</a:t>
            </a:r>
            <a:r>
              <a:rPr lang="en-US" sz="800" b="1">
                <a:solidFill>
                  <a:srgbClr val="0092C8"/>
                </a:solidFill>
                <a:latin typeface="Arial" charset="0"/>
              </a:rPr>
              <a:t/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channels open and Ca</a:t>
            </a:r>
            <a:r>
              <a:rPr lang="en-US" sz="800" b="1" baseline="30000">
                <a:solidFill>
                  <a:srgbClr val="0092C8"/>
                </a:solidFill>
                <a:latin typeface="Arial" charset="0"/>
              </a:rPr>
              <a:t>2+</a:t>
            </a:r>
            <a:r>
              <a:rPr lang="en-US" sz="800" b="1">
                <a:solidFill>
                  <a:srgbClr val="0092C8"/>
                </a:solidFill>
                <a:latin typeface="Arial" charset="0"/>
              </a:rPr>
              <a:t/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enters the axon terminal.</a:t>
            </a:r>
            <a:endParaRPr lang="en-US" sz="1800" b="1">
              <a:latin typeface="Arial" charset="0"/>
            </a:endParaRPr>
          </a:p>
        </p:txBody>
      </p:sp>
      <p:sp>
        <p:nvSpPr>
          <p:cNvPr id="120860" name="Rectangle 28"/>
          <p:cNvSpPr>
            <a:spLocks noChangeArrowheads="1"/>
          </p:cNvSpPr>
          <p:nvPr/>
        </p:nvSpPr>
        <p:spPr bwMode="auto">
          <a:xfrm>
            <a:off x="2644775" y="3211513"/>
            <a:ext cx="1157288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92C8"/>
                </a:solidFill>
                <a:latin typeface="Arial" charset="0"/>
              </a:rPr>
              <a:t>      Ca</a:t>
            </a:r>
            <a:r>
              <a:rPr lang="en-US" sz="800" b="1" baseline="30000">
                <a:solidFill>
                  <a:srgbClr val="0092C8"/>
                </a:solidFill>
                <a:latin typeface="Arial" charset="0"/>
              </a:rPr>
              <a:t>2+</a:t>
            </a:r>
            <a:r>
              <a:rPr lang="en-US" sz="800" b="1">
                <a:solidFill>
                  <a:srgbClr val="0092C8"/>
                </a:solidFill>
                <a:latin typeface="Arial" charset="0"/>
              </a:rPr>
              <a:t> entry causes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neurotransmitter-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containing synaptic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vesicles to release their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contents by exocytosis.</a:t>
            </a:r>
            <a:endParaRPr lang="en-US" sz="1800" b="1">
              <a:latin typeface="Arial" charset="0"/>
            </a:endParaRPr>
          </a:p>
        </p:txBody>
      </p:sp>
      <p:sp>
        <p:nvSpPr>
          <p:cNvPr id="120861" name="Rectangle 29"/>
          <p:cNvSpPr>
            <a:spLocks noChangeArrowheads="1"/>
          </p:cNvSpPr>
          <p:nvPr/>
        </p:nvSpPr>
        <p:spPr bwMode="auto">
          <a:xfrm>
            <a:off x="2525713" y="541338"/>
            <a:ext cx="17160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000">
                <a:solidFill>
                  <a:srgbClr val="000000"/>
                </a:solidFill>
                <a:latin typeface="Arial Black" pitchFamily="34" charset="0"/>
              </a:rPr>
              <a:t>Chemical synapses</a:t>
            </a:r>
            <a:br>
              <a:rPr lang="en-US" sz="1000">
                <a:solidFill>
                  <a:srgbClr val="000000"/>
                </a:solidFill>
                <a:latin typeface="Arial Black" pitchFamily="34" charset="0"/>
              </a:rPr>
            </a:br>
            <a:r>
              <a:rPr lang="en-US" sz="1000">
                <a:solidFill>
                  <a:srgbClr val="000000"/>
                </a:solidFill>
                <a:latin typeface="Arial Black" pitchFamily="34" charset="0"/>
              </a:rPr>
              <a:t>transmit signals from</a:t>
            </a:r>
            <a:br>
              <a:rPr lang="en-US" sz="1000">
                <a:solidFill>
                  <a:srgbClr val="000000"/>
                </a:solidFill>
                <a:latin typeface="Arial Black" pitchFamily="34" charset="0"/>
              </a:rPr>
            </a:br>
            <a:r>
              <a:rPr lang="en-US" sz="1000">
                <a:solidFill>
                  <a:srgbClr val="000000"/>
                </a:solidFill>
                <a:latin typeface="Arial Black" pitchFamily="34" charset="0"/>
              </a:rPr>
              <a:t>one neuron to another</a:t>
            </a:r>
            <a:br>
              <a:rPr lang="en-US" sz="1000">
                <a:solidFill>
                  <a:srgbClr val="000000"/>
                </a:solidFill>
                <a:latin typeface="Arial Black" pitchFamily="34" charset="0"/>
              </a:rPr>
            </a:br>
            <a:r>
              <a:rPr lang="en-US" sz="1000">
                <a:solidFill>
                  <a:srgbClr val="000000"/>
                </a:solidFill>
                <a:latin typeface="Arial Black" pitchFamily="34" charset="0"/>
              </a:rPr>
              <a:t>using neurotransmitters.</a:t>
            </a:r>
            <a:endParaRPr lang="en-US" sz="1800">
              <a:latin typeface="Arial Black" pitchFamily="34" charset="0"/>
            </a:endParaRPr>
          </a:p>
        </p:txBody>
      </p:sp>
      <p:sp>
        <p:nvSpPr>
          <p:cNvPr id="120862" name="Rectangle 30"/>
          <p:cNvSpPr>
            <a:spLocks noChangeArrowheads="1"/>
          </p:cNvSpPr>
          <p:nvPr/>
        </p:nvSpPr>
        <p:spPr bwMode="auto">
          <a:xfrm>
            <a:off x="5759450" y="2846388"/>
            <a:ext cx="2016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800" b="1" baseline="30000">
                <a:solidFill>
                  <a:srgbClr val="000000"/>
                </a:solidFill>
                <a:latin typeface="Arial" charset="0"/>
              </a:rPr>
              <a:t>2+</a:t>
            </a:r>
            <a:endParaRPr lang="en-US" sz="1800" b="1">
              <a:latin typeface="Arial" charset="0"/>
            </a:endParaRPr>
          </a:p>
        </p:txBody>
      </p:sp>
      <p:sp>
        <p:nvSpPr>
          <p:cNvPr id="120863" name="Rectangle 31"/>
          <p:cNvSpPr>
            <a:spLocks noChangeArrowheads="1"/>
          </p:cNvSpPr>
          <p:nvPr/>
        </p:nvSpPr>
        <p:spPr bwMode="auto">
          <a:xfrm>
            <a:off x="5492750" y="3452813"/>
            <a:ext cx="42545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vesicles</a:t>
            </a:r>
            <a:endParaRPr lang="en-US" sz="1800" b="1">
              <a:latin typeface="Arial" charset="0"/>
            </a:endParaRPr>
          </a:p>
        </p:txBody>
      </p:sp>
      <p:sp>
        <p:nvSpPr>
          <p:cNvPr id="120864" name="Rectangle 32"/>
          <p:cNvSpPr>
            <a:spLocks noChangeArrowheads="1"/>
          </p:cNvSpPr>
          <p:nvPr/>
        </p:nvSpPr>
        <p:spPr bwMode="auto">
          <a:xfrm>
            <a:off x="4216400" y="3387725"/>
            <a:ext cx="396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Axon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terminal</a:t>
            </a:r>
            <a:endParaRPr lang="en-US" sz="1800" b="1">
              <a:latin typeface="Arial" charset="0"/>
            </a:endParaRPr>
          </a:p>
        </p:txBody>
      </p:sp>
      <p:sp>
        <p:nvSpPr>
          <p:cNvPr id="120865" name="Rectangle 33"/>
          <p:cNvSpPr>
            <a:spLocks noChangeArrowheads="1"/>
          </p:cNvSpPr>
          <p:nvPr/>
        </p:nvSpPr>
        <p:spPr bwMode="auto">
          <a:xfrm>
            <a:off x="5619750" y="2640013"/>
            <a:ext cx="7048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Mitochondrion</a:t>
            </a:r>
            <a:endParaRPr lang="en-US" sz="1800" b="1">
              <a:latin typeface="Arial" charset="0"/>
            </a:endParaRPr>
          </a:p>
        </p:txBody>
      </p:sp>
      <p:sp>
        <p:nvSpPr>
          <p:cNvPr id="120866" name="Rectangle 34"/>
          <p:cNvSpPr>
            <a:spLocks noChangeArrowheads="1"/>
          </p:cNvSpPr>
          <p:nvPr/>
        </p:nvSpPr>
        <p:spPr bwMode="auto">
          <a:xfrm>
            <a:off x="4876800" y="1700213"/>
            <a:ext cx="6350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Postsynaptic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20867" name="Rectangle 35"/>
          <p:cNvSpPr>
            <a:spLocks noChangeArrowheads="1"/>
          </p:cNvSpPr>
          <p:nvPr/>
        </p:nvSpPr>
        <p:spPr bwMode="auto">
          <a:xfrm>
            <a:off x="4908550" y="1157288"/>
            <a:ext cx="579438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Presynaptic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20868" name="Rectangle 36"/>
          <p:cNvSpPr>
            <a:spLocks noChangeArrowheads="1"/>
          </p:cNvSpPr>
          <p:nvPr/>
        </p:nvSpPr>
        <p:spPr bwMode="auto">
          <a:xfrm>
            <a:off x="6067425" y="1554163"/>
            <a:ext cx="579438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Presynaptic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20869" name="Rectangle 37"/>
          <p:cNvSpPr>
            <a:spLocks noChangeArrowheads="1"/>
          </p:cNvSpPr>
          <p:nvPr/>
        </p:nvSpPr>
        <p:spPr bwMode="auto">
          <a:xfrm>
            <a:off x="5872163" y="3189288"/>
            <a:ext cx="4857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sz="800">
                <a:solidFill>
                  <a:srgbClr val="000000"/>
                </a:solidFill>
                <a:latin typeface="Arial Black" pitchFamily="34" charset="0"/>
              </a:rPr>
              <a:t>Synaptic</a:t>
            </a:r>
            <a:br>
              <a:rPr lang="en-US" sz="800">
                <a:solidFill>
                  <a:srgbClr val="000000"/>
                </a:solidFill>
                <a:latin typeface="Arial Black" pitchFamily="34" charset="0"/>
              </a:rPr>
            </a:br>
            <a:r>
              <a:rPr lang="en-US" sz="800">
                <a:solidFill>
                  <a:srgbClr val="000000"/>
                </a:solidFill>
                <a:latin typeface="Arial Black" pitchFamily="34" charset="0"/>
              </a:rPr>
              <a:t>cleft</a:t>
            </a:r>
            <a:endParaRPr lang="en-US" sz="1800">
              <a:latin typeface="Arial Black" pitchFamily="34" charset="0"/>
            </a:endParaRPr>
          </a:p>
        </p:txBody>
      </p:sp>
      <p:sp>
        <p:nvSpPr>
          <p:cNvPr id="120870" name="Rectangle 38"/>
          <p:cNvSpPr>
            <a:spLocks noChangeArrowheads="1"/>
          </p:cNvSpPr>
          <p:nvPr/>
        </p:nvSpPr>
        <p:spPr bwMode="auto">
          <a:xfrm>
            <a:off x="5899150" y="3059113"/>
            <a:ext cx="2016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800" b="1" baseline="30000">
                <a:solidFill>
                  <a:srgbClr val="000000"/>
                </a:solidFill>
                <a:latin typeface="Arial" charset="0"/>
              </a:rPr>
              <a:t>2+</a:t>
            </a:r>
            <a:endParaRPr lang="en-US" sz="1800" b="1">
              <a:latin typeface="Arial" charset="0"/>
            </a:endParaRPr>
          </a:p>
        </p:txBody>
      </p:sp>
      <p:sp>
        <p:nvSpPr>
          <p:cNvPr id="120871" name="Rectangle 39"/>
          <p:cNvSpPr>
            <a:spLocks noChangeArrowheads="1"/>
          </p:cNvSpPr>
          <p:nvPr/>
        </p:nvSpPr>
        <p:spPr bwMode="auto">
          <a:xfrm>
            <a:off x="4552950" y="2757488"/>
            <a:ext cx="2016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800" b="1" baseline="30000">
                <a:solidFill>
                  <a:srgbClr val="000000"/>
                </a:solidFill>
                <a:latin typeface="Arial" charset="0"/>
              </a:rPr>
              <a:t>2+</a:t>
            </a:r>
          </a:p>
        </p:txBody>
      </p:sp>
      <p:sp>
        <p:nvSpPr>
          <p:cNvPr id="120872" name="Rectangle 40"/>
          <p:cNvSpPr>
            <a:spLocks noChangeArrowheads="1"/>
          </p:cNvSpPr>
          <p:nvPr/>
        </p:nvSpPr>
        <p:spPr bwMode="auto">
          <a:xfrm>
            <a:off x="4400550" y="2906713"/>
            <a:ext cx="2016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800" b="1" baseline="30000">
                <a:solidFill>
                  <a:srgbClr val="000000"/>
                </a:solidFill>
                <a:latin typeface="Arial" charset="0"/>
              </a:rPr>
              <a:t>2+</a:t>
            </a:r>
          </a:p>
        </p:txBody>
      </p:sp>
      <p:sp>
        <p:nvSpPr>
          <p:cNvPr id="120873" name="Rectangle 41"/>
          <p:cNvSpPr>
            <a:spLocks noChangeArrowheads="1"/>
          </p:cNvSpPr>
          <p:nvPr/>
        </p:nvSpPr>
        <p:spPr bwMode="auto">
          <a:xfrm>
            <a:off x="2425700" y="3827463"/>
            <a:ext cx="1373188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92C8"/>
                </a:solidFill>
                <a:latin typeface="Arial" charset="0"/>
              </a:rPr>
              <a:t>      Neurotransmitter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diffuses across the synaptic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cleft and binds to specific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receptors on the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postsynaptic membrane.</a:t>
            </a:r>
            <a:endParaRPr lang="en-US" sz="1800" b="1">
              <a:latin typeface="Arial" charset="0"/>
            </a:endParaRPr>
          </a:p>
        </p:txBody>
      </p:sp>
      <p:sp>
        <p:nvSpPr>
          <p:cNvPr id="120874" name="Rectangle 42"/>
          <p:cNvSpPr>
            <a:spLocks noChangeArrowheads="1"/>
          </p:cNvSpPr>
          <p:nvPr/>
        </p:nvSpPr>
        <p:spPr bwMode="auto">
          <a:xfrm>
            <a:off x="3381375" y="5370513"/>
            <a:ext cx="1558925" cy="32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92C8"/>
                </a:solidFill>
                <a:latin typeface="Arial" charset="0"/>
              </a:rPr>
              <a:t>      Binding of neurotransmitter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opens ion channels, resulting in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graded potentials.</a:t>
            </a:r>
            <a:endParaRPr lang="en-US" sz="1800" b="1">
              <a:latin typeface="Arial" charset="0"/>
            </a:endParaRPr>
          </a:p>
        </p:txBody>
      </p:sp>
      <p:sp>
        <p:nvSpPr>
          <p:cNvPr id="120875" name="Rectangle 43"/>
          <p:cNvSpPr>
            <a:spLocks noChangeArrowheads="1"/>
          </p:cNvSpPr>
          <p:nvPr/>
        </p:nvSpPr>
        <p:spPr bwMode="auto">
          <a:xfrm>
            <a:off x="5156200" y="5767388"/>
            <a:ext cx="1536700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92C8"/>
                </a:solidFill>
                <a:latin typeface="Arial" charset="0"/>
              </a:rPr>
              <a:t>      Neurotransmitter effects are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terminated by reuptake through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transport proteins, enzymatic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degradation, or diffusion away</a:t>
            </a:r>
            <a:br>
              <a:rPr lang="en-US" sz="800" b="1">
                <a:solidFill>
                  <a:srgbClr val="0092C8"/>
                </a:solidFill>
                <a:latin typeface="Arial" charset="0"/>
              </a:rPr>
            </a:br>
            <a:r>
              <a:rPr lang="en-US" sz="800" b="1">
                <a:solidFill>
                  <a:srgbClr val="0092C8"/>
                </a:solidFill>
                <a:latin typeface="Arial" charset="0"/>
              </a:rPr>
              <a:t>from the synapse.</a:t>
            </a:r>
            <a:endParaRPr lang="en-US" sz="1800" b="1">
              <a:latin typeface="Arial" charset="0"/>
            </a:endParaRPr>
          </a:p>
        </p:txBody>
      </p:sp>
      <p:sp>
        <p:nvSpPr>
          <p:cNvPr id="120876" name="Rectangle 44"/>
          <p:cNvSpPr>
            <a:spLocks noChangeArrowheads="1"/>
          </p:cNvSpPr>
          <p:nvPr/>
        </p:nvSpPr>
        <p:spPr bwMode="auto">
          <a:xfrm>
            <a:off x="3857625" y="4586288"/>
            <a:ext cx="603250" cy="10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 b="1">
                <a:solidFill>
                  <a:srgbClr val="000000"/>
                </a:solidFill>
                <a:latin typeface="Arial" charset="0"/>
              </a:rPr>
              <a:t>Ion movement</a:t>
            </a:r>
            <a:endParaRPr lang="en-US" sz="700" b="1">
              <a:latin typeface="Arial" charset="0"/>
            </a:endParaRPr>
          </a:p>
        </p:txBody>
      </p:sp>
      <p:sp>
        <p:nvSpPr>
          <p:cNvPr id="120877" name="Rectangle 45"/>
          <p:cNvSpPr>
            <a:spLocks noChangeArrowheads="1"/>
          </p:cNvSpPr>
          <p:nvPr/>
        </p:nvSpPr>
        <p:spPr bwMode="auto">
          <a:xfrm>
            <a:off x="4152900" y="4732338"/>
            <a:ext cx="708025" cy="10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 b="1">
                <a:solidFill>
                  <a:srgbClr val="000000"/>
                </a:solidFill>
                <a:latin typeface="Arial" charset="0"/>
              </a:rPr>
              <a:t>Graded potential</a:t>
            </a:r>
            <a:endParaRPr lang="en-US" sz="700" b="1">
              <a:latin typeface="Arial" charset="0"/>
            </a:endParaRPr>
          </a:p>
        </p:txBody>
      </p:sp>
      <p:sp>
        <p:nvSpPr>
          <p:cNvPr id="120878" name="Rectangle 46"/>
          <p:cNvSpPr>
            <a:spLocks noChangeArrowheads="1"/>
          </p:cNvSpPr>
          <p:nvPr/>
        </p:nvSpPr>
        <p:spPr bwMode="auto">
          <a:xfrm>
            <a:off x="5359400" y="4840288"/>
            <a:ext cx="398463" cy="10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 b="1">
                <a:solidFill>
                  <a:srgbClr val="000000"/>
                </a:solidFill>
                <a:latin typeface="Arial" charset="0"/>
              </a:rPr>
              <a:t>Reuptake</a:t>
            </a:r>
            <a:endParaRPr lang="en-US" sz="700" b="1">
              <a:latin typeface="Arial" charset="0"/>
            </a:endParaRPr>
          </a:p>
        </p:txBody>
      </p:sp>
      <p:sp>
        <p:nvSpPr>
          <p:cNvPr id="120879" name="Rectangle 47"/>
          <p:cNvSpPr>
            <a:spLocks noChangeArrowheads="1"/>
          </p:cNvSpPr>
          <p:nvPr/>
        </p:nvSpPr>
        <p:spPr bwMode="auto">
          <a:xfrm>
            <a:off x="5803900" y="4624388"/>
            <a:ext cx="5080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700" b="1">
                <a:solidFill>
                  <a:srgbClr val="000000"/>
                </a:solidFill>
                <a:latin typeface="Arial" charset="0"/>
              </a:rPr>
              <a:t>Enzymatic</a:t>
            </a:r>
            <a:br>
              <a:rPr lang="en-US" sz="700" b="1">
                <a:solidFill>
                  <a:srgbClr val="000000"/>
                </a:solidFill>
                <a:latin typeface="Arial" charset="0"/>
              </a:rPr>
            </a:br>
            <a:r>
              <a:rPr lang="en-US" sz="700" b="1">
                <a:solidFill>
                  <a:srgbClr val="000000"/>
                </a:solidFill>
                <a:latin typeface="Arial" charset="0"/>
              </a:rPr>
              <a:t>degradation</a:t>
            </a:r>
            <a:endParaRPr lang="en-US" sz="700" b="1">
              <a:latin typeface="Arial" charset="0"/>
            </a:endParaRPr>
          </a:p>
        </p:txBody>
      </p:sp>
      <p:sp>
        <p:nvSpPr>
          <p:cNvPr id="120880" name="Rectangle 48"/>
          <p:cNvSpPr>
            <a:spLocks noChangeArrowheads="1"/>
          </p:cNvSpPr>
          <p:nvPr/>
        </p:nvSpPr>
        <p:spPr bwMode="auto">
          <a:xfrm>
            <a:off x="5759450" y="5078413"/>
            <a:ext cx="62865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700" b="1">
                <a:solidFill>
                  <a:srgbClr val="000000"/>
                </a:solidFill>
                <a:latin typeface="Arial" charset="0"/>
              </a:rPr>
              <a:t>Diffusion away</a:t>
            </a:r>
            <a:br>
              <a:rPr lang="en-US" sz="700" b="1">
                <a:solidFill>
                  <a:srgbClr val="000000"/>
                </a:solidFill>
                <a:latin typeface="Arial" charset="0"/>
              </a:rPr>
            </a:br>
            <a:r>
              <a:rPr lang="en-US" sz="700" b="1">
                <a:solidFill>
                  <a:srgbClr val="000000"/>
                </a:solidFill>
                <a:latin typeface="Arial" charset="0"/>
              </a:rPr>
              <a:t>from synapse</a:t>
            </a:r>
            <a:endParaRPr lang="en-US" sz="700" b="1">
              <a:latin typeface="Arial" charset="0"/>
            </a:endParaRPr>
          </a:p>
        </p:txBody>
      </p:sp>
      <p:sp>
        <p:nvSpPr>
          <p:cNvPr id="120881" name="Rectangle 49"/>
          <p:cNvSpPr>
            <a:spLocks noChangeArrowheads="1"/>
          </p:cNvSpPr>
          <p:nvPr/>
        </p:nvSpPr>
        <p:spPr bwMode="auto">
          <a:xfrm>
            <a:off x="6137275" y="3998913"/>
            <a:ext cx="6350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" b="1">
                <a:solidFill>
                  <a:srgbClr val="000000"/>
                </a:solidFill>
                <a:latin typeface="Arial" charset="0"/>
              </a:rPr>
              <a:t>Postsynaptic</a:t>
            </a:r>
            <a:br>
              <a:rPr lang="en-US" sz="800" b="1">
                <a:solidFill>
                  <a:srgbClr val="000000"/>
                </a:solidFill>
                <a:latin typeface="Arial" charset="0"/>
              </a:rPr>
            </a:br>
            <a:r>
              <a:rPr lang="en-US" sz="800" b="1">
                <a:solidFill>
                  <a:srgbClr val="00000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20882" name="Oval 50"/>
          <p:cNvSpPr>
            <a:spLocks noChangeArrowheads="1"/>
          </p:cNvSpPr>
          <p:nvPr/>
        </p:nvSpPr>
        <p:spPr bwMode="auto">
          <a:xfrm>
            <a:off x="3768725" y="2160588"/>
            <a:ext cx="136525" cy="13652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1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20883" name="Oval 51"/>
          <p:cNvSpPr>
            <a:spLocks noChangeArrowheads="1"/>
          </p:cNvSpPr>
          <p:nvPr/>
        </p:nvSpPr>
        <p:spPr bwMode="auto">
          <a:xfrm>
            <a:off x="3092450" y="2455863"/>
            <a:ext cx="136525" cy="13652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2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20884" name="Oval 52"/>
          <p:cNvSpPr>
            <a:spLocks noChangeArrowheads="1"/>
          </p:cNvSpPr>
          <p:nvPr/>
        </p:nvSpPr>
        <p:spPr bwMode="auto">
          <a:xfrm>
            <a:off x="2644775" y="3192463"/>
            <a:ext cx="136525" cy="13652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3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20885" name="Oval 53"/>
          <p:cNvSpPr>
            <a:spLocks noChangeArrowheads="1"/>
          </p:cNvSpPr>
          <p:nvPr/>
        </p:nvSpPr>
        <p:spPr bwMode="auto">
          <a:xfrm>
            <a:off x="2425700" y="3802063"/>
            <a:ext cx="136525" cy="13652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4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20886" name="Oval 54"/>
          <p:cNvSpPr>
            <a:spLocks noChangeArrowheads="1"/>
          </p:cNvSpPr>
          <p:nvPr/>
        </p:nvSpPr>
        <p:spPr bwMode="auto">
          <a:xfrm>
            <a:off x="3381375" y="5353050"/>
            <a:ext cx="136525" cy="13652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5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20887" name="Oval 55"/>
          <p:cNvSpPr>
            <a:spLocks noChangeArrowheads="1"/>
          </p:cNvSpPr>
          <p:nvPr/>
        </p:nvSpPr>
        <p:spPr bwMode="auto">
          <a:xfrm>
            <a:off x="5156200" y="5746750"/>
            <a:ext cx="136525" cy="13652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6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Termination of Neurotransmitter Effects</a:t>
            </a:r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Within a few milliseconds, the neurotransmitter effect is terminated</a:t>
            </a:r>
          </a:p>
          <a:p>
            <a:pPr lvl="1"/>
            <a:r>
              <a:rPr lang="en-US"/>
              <a:t>Degradation by enzymes</a:t>
            </a:r>
          </a:p>
          <a:p>
            <a:pPr lvl="1"/>
            <a:r>
              <a:rPr lang="en-US"/>
              <a:t>Reuptake by astrocytes or axon terminal </a:t>
            </a:r>
          </a:p>
          <a:p>
            <a:pPr lvl="1"/>
            <a:r>
              <a:rPr lang="en-US"/>
              <a:t>Diffusion away from the synaptic cleft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Synaptic Delay</a:t>
            </a:r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Neurotransmitter must be released, diffuse across the synapse, and bind to receptors</a:t>
            </a:r>
          </a:p>
          <a:p>
            <a:r>
              <a:rPr lang="en-US"/>
              <a:t>Synaptic delay—time needed to do this (0.3–5.0 ms) </a:t>
            </a:r>
          </a:p>
          <a:p>
            <a:r>
              <a:rPr lang="en-US"/>
              <a:t>Synaptic delay is the rate-limiting step of neural transmission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Postsynaptic Potentials</a:t>
            </a:r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/>
            <a:r>
              <a:rPr lang="en-US"/>
              <a:t>Graded potentials</a:t>
            </a:r>
          </a:p>
          <a:p>
            <a:pPr marL="571500" indent="-571500"/>
            <a:r>
              <a:rPr lang="en-US"/>
              <a:t>Strength determined by:</a:t>
            </a:r>
          </a:p>
          <a:p>
            <a:pPr marL="879475" lvl="1" indent="-533400"/>
            <a:r>
              <a:rPr lang="en-US"/>
              <a:t>Amount of neurotransmitter released</a:t>
            </a:r>
          </a:p>
          <a:p>
            <a:pPr marL="879475" lvl="1" indent="-533400"/>
            <a:r>
              <a:rPr lang="en-US"/>
              <a:t>Time the neurotransmitter is in the area</a:t>
            </a:r>
          </a:p>
          <a:p>
            <a:pPr marL="571500" indent="-571500"/>
            <a:r>
              <a:rPr lang="en-US"/>
              <a:t> Types of postsynaptic potentials </a:t>
            </a:r>
          </a:p>
          <a:p>
            <a:pPr marL="879475" lvl="1" indent="-533400">
              <a:buFont typeface="Times" charset="0"/>
              <a:buAutoNum type="arabicPeriod"/>
            </a:pPr>
            <a:r>
              <a:rPr lang="en-US"/>
              <a:t>EPSP—excitatory postsynaptic potentials </a:t>
            </a:r>
          </a:p>
          <a:p>
            <a:pPr marL="879475" lvl="1" indent="-533400">
              <a:buFont typeface="Times" charset="0"/>
              <a:buAutoNum type="arabicPeriod"/>
            </a:pPr>
            <a:r>
              <a:rPr lang="en-US"/>
              <a:t>IPSP—inhibitory postsynaptic potentials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60" name="Picture 8" descr="t11_02_1_labeled"/>
          <p:cNvPicPr>
            <a:picLocks noChangeAspect="1" noChangeArrowheads="1"/>
          </p:cNvPicPr>
          <p:nvPr/>
        </p:nvPicPr>
        <p:blipFill>
          <a:blip r:embed="rId2" cstate="print"/>
          <a:srcRect b="6136"/>
          <a:stretch>
            <a:fillRect/>
          </a:stretch>
        </p:blipFill>
        <p:spPr bwMode="auto">
          <a:xfrm>
            <a:off x="303213" y="996950"/>
            <a:ext cx="8535987" cy="4565650"/>
          </a:xfrm>
          <a:prstGeom prst="rect">
            <a:avLst/>
          </a:prstGeom>
          <a:noFill/>
        </p:spPr>
      </p:pic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7689850" y="6580188"/>
            <a:ext cx="14636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Table 11.2 (1 of 4)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7689850" y="6580188"/>
            <a:ext cx="14636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Table 11.2 (2 of 4)</a:t>
            </a:r>
          </a:p>
        </p:txBody>
      </p:sp>
      <p:pic>
        <p:nvPicPr>
          <p:cNvPr id="104452" name="Picture 4" descr="t11_02_2_labeled"/>
          <p:cNvPicPr>
            <a:picLocks noChangeAspect="1" noChangeArrowheads="1"/>
          </p:cNvPicPr>
          <p:nvPr/>
        </p:nvPicPr>
        <p:blipFill>
          <a:blip r:embed="rId2" cstate="print"/>
          <a:srcRect b="8000"/>
          <a:stretch>
            <a:fillRect/>
          </a:stretch>
        </p:blipFill>
        <p:spPr bwMode="auto">
          <a:xfrm>
            <a:off x="303213" y="1524000"/>
            <a:ext cx="8535987" cy="350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7689850" y="6580188"/>
            <a:ext cx="14636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Table 11.2 (3 of 4)</a:t>
            </a:r>
          </a:p>
        </p:txBody>
      </p:sp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2" cstate="print"/>
          <a:srcRect b="5034"/>
          <a:stretch>
            <a:fillRect/>
          </a:stretch>
        </p:blipFill>
        <p:spPr bwMode="auto">
          <a:xfrm>
            <a:off x="303213" y="715963"/>
            <a:ext cx="8535987" cy="5151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7689850" y="6580188"/>
            <a:ext cx="14636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Table 11.2 (4 of 4)</a:t>
            </a:r>
          </a:p>
        </p:txBody>
      </p:sp>
      <p:pic>
        <p:nvPicPr>
          <p:cNvPr id="110595" name="Picture 3"/>
          <p:cNvPicPr>
            <a:picLocks noChangeAspect="1" noChangeArrowheads="1"/>
          </p:cNvPicPr>
          <p:nvPr/>
        </p:nvPicPr>
        <p:blipFill>
          <a:blip r:embed="rId2" cstate="print"/>
          <a:srcRect b="4929"/>
          <a:stretch>
            <a:fillRect/>
          </a:stretch>
        </p:blipFill>
        <p:spPr bwMode="auto">
          <a:xfrm>
            <a:off x="303213" y="722313"/>
            <a:ext cx="8535987" cy="51450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Excitatory Synapses and EPSPs</a:t>
            </a:r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Neurotransmitter binds to and opens chemically gated channels that allow simultaneous flow of Na</a:t>
            </a:r>
            <a:r>
              <a:rPr lang="en-US" baseline="30000"/>
              <a:t>+</a:t>
            </a:r>
            <a:r>
              <a:rPr lang="en-US"/>
              <a:t> and K</a:t>
            </a:r>
            <a:r>
              <a:rPr lang="en-US" baseline="30000"/>
              <a:t>+</a:t>
            </a:r>
            <a:r>
              <a:rPr lang="en-US"/>
              <a:t> in opposite directions</a:t>
            </a:r>
          </a:p>
          <a:p>
            <a:r>
              <a:rPr lang="en-CA"/>
              <a:t>Na</a:t>
            </a:r>
            <a:r>
              <a:rPr lang="en-US" baseline="30000"/>
              <a:t>+</a:t>
            </a:r>
            <a:r>
              <a:rPr lang="en-CA"/>
              <a:t> influx is greater that K</a:t>
            </a:r>
            <a:r>
              <a:rPr lang="en-US" baseline="30000"/>
              <a:t>+</a:t>
            </a:r>
            <a:r>
              <a:rPr lang="en-CA"/>
              <a:t> efflux, causing a net depolarization</a:t>
            </a:r>
            <a:endParaRPr lang="en-US"/>
          </a:p>
          <a:p>
            <a:r>
              <a:rPr lang="en-US"/>
              <a:t>EPSP helps trigger AP at axon hillock if EPSP is of threshold strength and opens the voltage-gated channels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7983538" y="6581775"/>
            <a:ext cx="11572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11.18a</a:t>
            </a:r>
          </a:p>
        </p:txBody>
      </p:sp>
      <p:pic>
        <p:nvPicPr>
          <p:cNvPr id="26635" name="Picture 11"/>
          <p:cNvPicPr>
            <a:picLocks noChangeAspect="1" noChangeArrowheads="1"/>
          </p:cNvPicPr>
          <p:nvPr/>
        </p:nvPicPr>
        <p:blipFill>
          <a:blip r:embed="rId2" cstate="print"/>
          <a:srcRect l="3471" t="16176" b="12659"/>
          <a:stretch>
            <a:fillRect/>
          </a:stretch>
        </p:blipFill>
        <p:spPr bwMode="auto">
          <a:xfrm>
            <a:off x="741363" y="1035050"/>
            <a:ext cx="7945437" cy="4176713"/>
          </a:xfrm>
          <a:prstGeom prst="rect">
            <a:avLst/>
          </a:prstGeom>
          <a:noFill/>
        </p:spPr>
      </p:pic>
      <p:sp>
        <p:nvSpPr>
          <p:cNvPr id="26636" name="Freeform 12"/>
          <p:cNvSpPr>
            <a:spLocks/>
          </p:cNvSpPr>
          <p:nvPr/>
        </p:nvSpPr>
        <p:spPr bwMode="auto">
          <a:xfrm>
            <a:off x="3659188" y="3335338"/>
            <a:ext cx="571500" cy="307975"/>
          </a:xfrm>
          <a:custGeom>
            <a:avLst/>
            <a:gdLst/>
            <a:ahLst/>
            <a:cxnLst>
              <a:cxn ang="0">
                <a:pos x="360" y="194"/>
              </a:cxn>
              <a:cxn ang="0">
                <a:pos x="186" y="0"/>
              </a:cxn>
              <a:cxn ang="0">
                <a:pos x="0" y="0"/>
              </a:cxn>
            </a:cxnLst>
            <a:rect l="0" t="0" r="r" b="b"/>
            <a:pathLst>
              <a:path w="360" h="194">
                <a:moveTo>
                  <a:pt x="360" y="194"/>
                </a:moveTo>
                <a:lnTo>
                  <a:pt x="186" y="0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5343525" y="1182688"/>
            <a:ext cx="3116263" cy="288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000" b="1">
                <a:solidFill>
                  <a:srgbClr val="231F20"/>
                </a:solidFill>
                <a:latin typeface="Arial" charset="0"/>
              </a:rPr>
              <a:t>An EPSP is a local</a:t>
            </a:r>
          </a:p>
          <a:p>
            <a:pPr>
              <a:lnSpc>
                <a:spcPct val="95000"/>
              </a:lnSpc>
            </a:pPr>
            <a:r>
              <a:rPr lang="en-US" sz="2000" b="1">
                <a:solidFill>
                  <a:srgbClr val="231F20"/>
                </a:solidFill>
                <a:latin typeface="Arial" charset="0"/>
              </a:rPr>
              <a:t>depolarization of the </a:t>
            </a:r>
            <a:endParaRPr lang="en-US" sz="1800" b="1">
              <a:latin typeface="Arial" charset="0"/>
            </a:endParaRPr>
          </a:p>
          <a:p>
            <a:pPr>
              <a:lnSpc>
                <a:spcPct val="95000"/>
              </a:lnSpc>
            </a:pPr>
            <a:r>
              <a:rPr lang="en-US" sz="2000" b="1">
                <a:solidFill>
                  <a:srgbClr val="231F20"/>
                </a:solidFill>
                <a:latin typeface="Arial" charset="0"/>
              </a:rPr>
              <a:t>postsynaptic membrane</a:t>
            </a:r>
            <a:endParaRPr lang="en-US" sz="1800" b="1">
              <a:latin typeface="Arial" charset="0"/>
            </a:endParaRPr>
          </a:p>
          <a:p>
            <a:pPr>
              <a:lnSpc>
                <a:spcPct val="95000"/>
              </a:lnSpc>
            </a:pPr>
            <a:r>
              <a:rPr lang="en-US" sz="2000" b="1">
                <a:solidFill>
                  <a:srgbClr val="231F20"/>
                </a:solidFill>
                <a:latin typeface="Arial" charset="0"/>
              </a:rPr>
              <a:t>that brings the neuron</a:t>
            </a:r>
            <a:endParaRPr lang="en-US" sz="1800" b="1">
              <a:latin typeface="Arial" charset="0"/>
            </a:endParaRPr>
          </a:p>
          <a:p>
            <a:pPr>
              <a:lnSpc>
                <a:spcPct val="95000"/>
              </a:lnSpc>
            </a:pPr>
            <a:r>
              <a:rPr lang="en-US" sz="2000" b="1">
                <a:solidFill>
                  <a:srgbClr val="231F20"/>
                </a:solidFill>
                <a:latin typeface="Arial" charset="0"/>
              </a:rPr>
              <a:t>closer to AP threshold. </a:t>
            </a:r>
            <a:endParaRPr lang="en-US" sz="1800" b="1">
              <a:latin typeface="Arial" charset="0"/>
            </a:endParaRPr>
          </a:p>
          <a:p>
            <a:pPr>
              <a:lnSpc>
                <a:spcPct val="95000"/>
              </a:lnSpc>
            </a:pPr>
            <a:r>
              <a:rPr lang="en-US" sz="2000" b="1">
                <a:solidFill>
                  <a:srgbClr val="231F20"/>
                </a:solidFill>
                <a:latin typeface="Arial" charset="0"/>
              </a:rPr>
              <a:t>Neurotransmitter binding </a:t>
            </a:r>
            <a:endParaRPr lang="en-US" sz="1800" b="1">
              <a:latin typeface="Arial" charset="0"/>
            </a:endParaRPr>
          </a:p>
          <a:p>
            <a:pPr>
              <a:lnSpc>
                <a:spcPct val="95000"/>
              </a:lnSpc>
            </a:pPr>
            <a:r>
              <a:rPr lang="en-US" sz="2000" b="1">
                <a:solidFill>
                  <a:srgbClr val="231F20"/>
                </a:solidFill>
                <a:latin typeface="Arial" charset="0"/>
              </a:rPr>
              <a:t>opens chemically gated </a:t>
            </a:r>
            <a:endParaRPr lang="en-US" sz="1800" b="1">
              <a:latin typeface="Arial" charset="0"/>
            </a:endParaRPr>
          </a:p>
          <a:p>
            <a:pPr>
              <a:lnSpc>
                <a:spcPct val="95000"/>
              </a:lnSpc>
            </a:pPr>
            <a:r>
              <a:rPr lang="en-US" sz="2000" b="1">
                <a:solidFill>
                  <a:srgbClr val="231F20"/>
                </a:solidFill>
                <a:latin typeface="Arial" charset="0"/>
              </a:rPr>
              <a:t>ion channels, allowing </a:t>
            </a:r>
            <a:endParaRPr lang="en-US" sz="1800" b="1">
              <a:latin typeface="Arial" charset="0"/>
            </a:endParaRPr>
          </a:p>
          <a:p>
            <a:pPr>
              <a:lnSpc>
                <a:spcPct val="95000"/>
              </a:lnSpc>
            </a:pPr>
            <a:r>
              <a:rPr lang="en-US" sz="2000" b="1">
                <a:solidFill>
                  <a:srgbClr val="231F20"/>
                </a:solidFill>
                <a:latin typeface="Arial" charset="0"/>
              </a:rPr>
              <a:t>the simultaneous pas-</a:t>
            </a:r>
            <a:endParaRPr lang="en-US" sz="1800" b="1">
              <a:latin typeface="Arial" charset="0"/>
            </a:endParaRPr>
          </a:p>
          <a:p>
            <a:pPr>
              <a:lnSpc>
                <a:spcPct val="95000"/>
              </a:lnSpc>
            </a:pPr>
            <a:r>
              <a:rPr lang="en-US" sz="2000" b="1">
                <a:solidFill>
                  <a:srgbClr val="231F20"/>
                </a:solidFill>
                <a:latin typeface="Arial" charset="0"/>
              </a:rPr>
              <a:t>sage of Na</a:t>
            </a:r>
            <a:r>
              <a:rPr lang="en-US" sz="2000" b="1" baseline="30000">
                <a:solidFill>
                  <a:srgbClr val="231F20"/>
                </a:solidFill>
                <a:latin typeface="Arial" charset="0"/>
              </a:rPr>
              <a:t>+</a:t>
            </a:r>
            <a:r>
              <a:rPr lang="en-US" sz="2000" b="1">
                <a:solidFill>
                  <a:srgbClr val="231F20"/>
                </a:solidFill>
                <a:latin typeface="Arial" charset="0"/>
              </a:rPr>
              <a:t> and K</a:t>
            </a:r>
            <a:r>
              <a:rPr lang="en-US" sz="2000" b="1" baseline="30000">
                <a:solidFill>
                  <a:srgbClr val="231F20"/>
                </a:solidFill>
                <a:latin typeface="Arial" charset="0"/>
              </a:rPr>
              <a:t>+</a:t>
            </a:r>
            <a:r>
              <a:rPr lang="en-US" sz="2000" b="1">
                <a:solidFill>
                  <a:srgbClr val="231F20"/>
                </a:solidFill>
                <a:latin typeface="Arial" charset="0"/>
              </a:rPr>
              <a:t>.</a:t>
            </a:r>
            <a:endParaRPr lang="en-US" sz="1800" b="1">
              <a:latin typeface="Arial" charset="0"/>
            </a:endParaRPr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2279650" y="5208588"/>
            <a:ext cx="1382713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Time (ms)</a:t>
            </a:r>
            <a:endParaRPr lang="en-US" sz="1800">
              <a:latin typeface="Arial" charset="0"/>
            </a:endParaRPr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473075" y="5621338"/>
            <a:ext cx="611663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(a) Excitatory postsynaptic potential (EPSP)</a:t>
            </a:r>
            <a:endParaRPr lang="en-US" sz="1800">
              <a:latin typeface="Arial" charset="0"/>
            </a:endParaRPr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2381250" y="3182938"/>
            <a:ext cx="1228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Threshold</a:t>
            </a:r>
            <a:endParaRPr lang="en-US" sz="1800" b="1">
              <a:latin typeface="Arial" charset="0"/>
            </a:endParaRPr>
          </a:p>
        </p:txBody>
      </p:sp>
      <p:sp>
        <p:nvSpPr>
          <p:cNvPr id="26641" name="Rectangle 17"/>
          <p:cNvSpPr>
            <a:spLocks noChangeArrowheads="1"/>
          </p:cNvSpPr>
          <p:nvPr/>
        </p:nvSpPr>
        <p:spPr bwMode="auto">
          <a:xfrm>
            <a:off x="1654175" y="4443413"/>
            <a:ext cx="1071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Stimulus</a:t>
            </a:r>
            <a:endParaRPr lang="en-US" sz="1800" b="1">
              <a:latin typeface="Arial" charset="0"/>
            </a:endParaRPr>
          </a:p>
        </p:txBody>
      </p:sp>
      <p:sp>
        <p:nvSpPr>
          <p:cNvPr id="26642" name="Rectangle 18"/>
          <p:cNvSpPr>
            <a:spLocks noChangeArrowheads="1"/>
          </p:cNvSpPr>
          <p:nvPr/>
        </p:nvSpPr>
        <p:spPr bwMode="auto">
          <a:xfrm rot="-5400000">
            <a:off x="-1185862" y="2582863"/>
            <a:ext cx="35147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Membrane potential (mV)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Inhibitory Synapses and IPSPs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Neurotransmitter binds to and opens channels for K</a:t>
            </a:r>
            <a:r>
              <a:rPr lang="en-US" baseline="30000"/>
              <a:t>+</a:t>
            </a:r>
            <a:r>
              <a:rPr lang="en-US"/>
              <a:t> or Cl</a:t>
            </a:r>
            <a:r>
              <a:rPr lang="en-US" baseline="30000"/>
              <a:t>–</a:t>
            </a:r>
          </a:p>
          <a:p>
            <a:r>
              <a:rPr lang="en-US"/>
              <a:t>Causes a hyperpolarization (the inner surface of membrane becomes more negative)</a:t>
            </a:r>
          </a:p>
          <a:p>
            <a:r>
              <a:rPr lang="en-US"/>
              <a:t>Reduces the postsynaptic neuron’s ability to produce an action potential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7974013" y="6581775"/>
            <a:ext cx="11668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11.18b</a:t>
            </a:r>
          </a:p>
        </p:txBody>
      </p:sp>
      <p:pic>
        <p:nvPicPr>
          <p:cNvPr id="29707" name="Picture 11"/>
          <p:cNvPicPr>
            <a:picLocks noChangeAspect="1" noChangeArrowheads="1"/>
          </p:cNvPicPr>
          <p:nvPr/>
        </p:nvPicPr>
        <p:blipFill>
          <a:blip r:embed="rId2" cstate="print"/>
          <a:srcRect l="3471" t="16499" r="308" b="12497"/>
          <a:stretch>
            <a:fillRect/>
          </a:stretch>
        </p:blipFill>
        <p:spPr bwMode="auto">
          <a:xfrm>
            <a:off x="741363" y="1060450"/>
            <a:ext cx="7920037" cy="4167188"/>
          </a:xfrm>
          <a:prstGeom prst="rect">
            <a:avLst/>
          </a:prstGeom>
          <a:noFill/>
        </p:spPr>
      </p:pic>
      <p:sp>
        <p:nvSpPr>
          <p:cNvPr id="29708" name="Freeform 12"/>
          <p:cNvSpPr>
            <a:spLocks/>
          </p:cNvSpPr>
          <p:nvPr/>
        </p:nvSpPr>
        <p:spPr bwMode="auto">
          <a:xfrm>
            <a:off x="3654425" y="3348038"/>
            <a:ext cx="571500" cy="307975"/>
          </a:xfrm>
          <a:custGeom>
            <a:avLst/>
            <a:gdLst/>
            <a:ahLst/>
            <a:cxnLst>
              <a:cxn ang="0">
                <a:pos x="360" y="194"/>
              </a:cxn>
              <a:cxn ang="0">
                <a:pos x="184" y="0"/>
              </a:cxn>
              <a:cxn ang="0">
                <a:pos x="0" y="0"/>
              </a:cxn>
            </a:cxnLst>
            <a:rect l="0" t="0" r="r" b="b"/>
            <a:pathLst>
              <a:path w="360" h="194">
                <a:moveTo>
                  <a:pt x="360" y="194"/>
                </a:moveTo>
                <a:lnTo>
                  <a:pt x="184" y="0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5346700" y="1147763"/>
            <a:ext cx="3116263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An IPSP is a local</a:t>
            </a:r>
          </a:p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hyperpolarization of the </a:t>
            </a:r>
            <a:endParaRPr lang="en-US" sz="1800" b="1">
              <a:latin typeface="Arial" charset="0"/>
            </a:endParaRPr>
          </a:p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postsynaptic membrane</a:t>
            </a:r>
            <a:endParaRPr lang="en-US" sz="1800" b="1">
              <a:latin typeface="Arial" charset="0"/>
            </a:endParaRPr>
          </a:p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and drives the neuron </a:t>
            </a:r>
            <a:endParaRPr lang="en-US" sz="1800" b="1">
              <a:latin typeface="Arial" charset="0"/>
            </a:endParaRPr>
          </a:p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away from AP threshold. </a:t>
            </a:r>
            <a:endParaRPr lang="en-US" sz="1800" b="1">
              <a:latin typeface="Arial" charset="0"/>
            </a:endParaRPr>
          </a:p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Neurotransmitter binding </a:t>
            </a:r>
            <a:endParaRPr lang="en-US" sz="1800" b="1">
              <a:latin typeface="Arial" charset="0"/>
            </a:endParaRPr>
          </a:p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opens K</a:t>
            </a:r>
            <a:r>
              <a:rPr lang="en-US" sz="2000" b="1" baseline="30000">
                <a:solidFill>
                  <a:srgbClr val="231F20"/>
                </a:solidFill>
                <a:latin typeface="Arial" charset="0"/>
              </a:rPr>
              <a:t>+</a:t>
            </a:r>
            <a:r>
              <a:rPr lang="en-US" sz="2000" b="1">
                <a:solidFill>
                  <a:srgbClr val="231F20"/>
                </a:solidFill>
                <a:latin typeface="Arial" charset="0"/>
              </a:rPr>
              <a:t> or Cl</a:t>
            </a:r>
            <a:r>
              <a:rPr lang="en-US" sz="2000" b="1" baseline="30000">
                <a:solidFill>
                  <a:srgbClr val="231F20"/>
                </a:solidFill>
                <a:latin typeface="Arial" charset="0"/>
              </a:rPr>
              <a:t>–</a:t>
            </a:r>
            <a:r>
              <a:rPr lang="en-US" sz="2000" b="1">
                <a:solidFill>
                  <a:srgbClr val="231F20"/>
                </a:solidFill>
                <a:latin typeface="Arial" charset="0"/>
              </a:rPr>
              <a:t> channels.</a:t>
            </a:r>
            <a:endParaRPr lang="en-US" sz="1800" b="1">
              <a:latin typeface="Arial" charset="0"/>
            </a:endParaRPr>
          </a:p>
        </p:txBody>
      </p:sp>
      <p:sp>
        <p:nvSpPr>
          <p:cNvPr id="29710" name="Rectangle 14"/>
          <p:cNvSpPr>
            <a:spLocks noChangeArrowheads="1"/>
          </p:cNvSpPr>
          <p:nvPr/>
        </p:nvSpPr>
        <p:spPr bwMode="auto">
          <a:xfrm>
            <a:off x="2274888" y="5224463"/>
            <a:ext cx="138271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Time (ms)</a:t>
            </a:r>
            <a:endParaRPr lang="en-US" sz="1800">
              <a:latin typeface="Arial" charset="0"/>
            </a:endParaRPr>
          </a:p>
        </p:txBody>
      </p:sp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468313" y="5634038"/>
            <a:ext cx="591661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(b) Inhibitory postsynaptic potential (IPSP)</a:t>
            </a:r>
            <a:endParaRPr lang="en-US" sz="1800">
              <a:latin typeface="Arial" charset="0"/>
            </a:endParaRPr>
          </a:p>
        </p:txBody>
      </p:sp>
      <p:sp>
        <p:nvSpPr>
          <p:cNvPr id="29712" name="Rectangle 16"/>
          <p:cNvSpPr>
            <a:spLocks noChangeArrowheads="1"/>
          </p:cNvSpPr>
          <p:nvPr/>
        </p:nvSpPr>
        <p:spPr bwMode="auto">
          <a:xfrm>
            <a:off x="2376488" y="3198813"/>
            <a:ext cx="1228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Threshold</a:t>
            </a:r>
            <a:endParaRPr lang="en-US" sz="1800" b="1">
              <a:latin typeface="Arial" charset="0"/>
            </a:endParaRPr>
          </a:p>
        </p:txBody>
      </p:sp>
      <p:sp>
        <p:nvSpPr>
          <p:cNvPr id="29713" name="Rectangle 17"/>
          <p:cNvSpPr>
            <a:spLocks noChangeArrowheads="1"/>
          </p:cNvSpPr>
          <p:nvPr/>
        </p:nvSpPr>
        <p:spPr bwMode="auto">
          <a:xfrm>
            <a:off x="1649413" y="4456113"/>
            <a:ext cx="1071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Stimulus</a:t>
            </a:r>
            <a:endParaRPr lang="en-US" sz="1800" b="1">
              <a:latin typeface="Arial" charset="0"/>
            </a:endParaRPr>
          </a:p>
        </p:txBody>
      </p:sp>
      <p:sp>
        <p:nvSpPr>
          <p:cNvPr id="29714" name="Rectangle 18"/>
          <p:cNvSpPr>
            <a:spLocks noChangeArrowheads="1"/>
          </p:cNvSpPr>
          <p:nvPr/>
        </p:nvSpPr>
        <p:spPr bwMode="auto">
          <a:xfrm rot="-5400000">
            <a:off x="-1193800" y="2568575"/>
            <a:ext cx="35147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Membrane potential (mV)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Integration: Summation</a:t>
            </a:r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single EPSP cannot induce an action potential </a:t>
            </a:r>
          </a:p>
          <a:p>
            <a:r>
              <a:rPr lang="en-US"/>
              <a:t>EPSPs can summate to reach threshold</a:t>
            </a:r>
          </a:p>
          <a:p>
            <a:r>
              <a:rPr lang="en-US"/>
              <a:t>IPSPs can also summate with EPSPs, canceling each other out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Integration: Summation</a:t>
            </a:r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Temporal summation</a:t>
            </a:r>
          </a:p>
          <a:p>
            <a:pPr lvl="1"/>
            <a:r>
              <a:rPr lang="en-US"/>
              <a:t>One or more presynaptic neurons transmit impulses in rapid-fire order</a:t>
            </a:r>
          </a:p>
          <a:p>
            <a:r>
              <a:rPr lang="en-US"/>
              <a:t>Spatial summation</a:t>
            </a:r>
          </a:p>
          <a:p>
            <a:pPr lvl="1"/>
            <a:r>
              <a:rPr lang="en-US"/>
              <a:t>Postsynaptic neuron is stimulated by a large number of terminals at the same time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76200"/>
            <a:ext cx="3810000" cy="40576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5240"/>
            <a:ext cx="4408713" cy="274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895600"/>
            <a:ext cx="4869110" cy="3657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191000"/>
            <a:ext cx="3085714" cy="25842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81400" y="4572000"/>
            <a:ext cx="1925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Neurons have</a:t>
            </a:r>
          </a:p>
          <a:p>
            <a:r>
              <a:rPr lang="en-US" dirty="0" smtClean="0"/>
              <a:t>Multiple synapses.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7116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/>
          </a:bodyPr>
          <a:lstStyle/>
          <a:p>
            <a:r>
              <a:rPr lang="en-US" dirty="0" smtClean="0"/>
              <a:t>Temporal Summation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Temporal summation involves the fact that action potentials start to finish are a little over 3 milliseconds.  Where as EPSPs and IPSPs are several milliseconds.  So several action potentials can occur during one single EPSP or IPSP. </a:t>
            </a:r>
          </a:p>
          <a:p>
            <a:r>
              <a:rPr lang="en-US" dirty="0" smtClean="0"/>
              <a:t>Each IPSP or EPSP can accumulate its electrolyses in the cell. </a:t>
            </a:r>
            <a:endParaRPr lang="en-US" dirty="0" smtClean="0"/>
          </a:p>
          <a:p>
            <a:r>
              <a:rPr lang="en-US" dirty="0" smtClean="0"/>
              <a:t>Assume the axon hillock can algebraically summate.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208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/>
          <a:lstStyle/>
          <a:p>
            <a:r>
              <a:rPr lang="en-US" dirty="0" smtClean="0"/>
              <a:t>Spatial Summation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/>
          <a:lstStyle/>
          <a:p>
            <a:r>
              <a:rPr lang="en-US" dirty="0" smtClean="0"/>
              <a:t>Spatial summation involves the fact that all neurons have several synapses on them.  Thus, the graded potentials are added up in space from all the neuron’s synapses.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2346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r>
              <a:rPr lang="en-US" dirty="0" smtClean="0"/>
              <a:t>Assume the axon hillock performs algebraic summation.  </a:t>
            </a:r>
          </a:p>
          <a:p>
            <a:r>
              <a:rPr lang="en-US" dirty="0" smtClean="0"/>
              <a:t>Assume to start action potentials in the axon, the axon hillock (first area to have voltage dependent gates) must get a 30 mv. charge for threshold</a:t>
            </a:r>
          </a:p>
          <a:p>
            <a:r>
              <a:rPr lang="en-US" dirty="0" smtClean="0"/>
              <a:t>The dendrites and cell body do graded potentials and the synapses occur on these structures.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6422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324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Let’s say the resting membrane potential at the axon hillock is -70 mv.  </a:t>
            </a:r>
          </a:p>
          <a:p>
            <a:r>
              <a:rPr lang="en-US" dirty="0" smtClean="0"/>
              <a:t>To reach threshold there, we need +30 mv charge. So the membrane needs to get to a -40mv at the axon hillock to fire action potentials.</a:t>
            </a:r>
          </a:p>
          <a:p>
            <a:r>
              <a:rPr lang="en-US" dirty="0" smtClean="0"/>
              <a:t>There are several synapses on the dendrites sending EPSP signals.  All there signals give us a +40 mv potential hit at the axon hillock, but we have several synapses sending IPSPs and they give us a – 40 total at the axon hillock. So the membrane potential at the axon hillock does not change.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0785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b="1" dirty="0" smtClean="0"/>
              <a:t>Another scenario</a:t>
            </a:r>
            <a:r>
              <a:rPr lang="en-US" dirty="0" smtClean="0"/>
              <a:t>: There are several synapses on the dendrites sending EPSP signals.  All there signals give us a +40 mv potential hit at the axon hillock, but we have several synapses sending IPSPs and they give us a – 20 total at the axon hillock. So the membrane potential at the axon hillock is +20 mv, bringing the axon hillock to -50 mv, but we need a -40mv to reach threshold, so we are closer but no there yet.  We say the membran</a:t>
            </a:r>
            <a:r>
              <a:rPr lang="en-US" dirty="0" smtClean="0"/>
              <a:t>e has </a:t>
            </a:r>
            <a:r>
              <a:rPr lang="en-US" b="1" dirty="0" smtClean="0"/>
              <a:t>facilitation</a:t>
            </a:r>
            <a:r>
              <a:rPr lang="en-US" dirty="0" smtClean="0"/>
              <a:t>.  </a:t>
            </a:r>
            <a:endParaRPr lang="en-US" dirty="0" smtClean="0"/>
          </a:p>
          <a:p>
            <a:r>
              <a:rPr lang="en-US" dirty="0" smtClean="0"/>
              <a:t>Closer to threshold but not there.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3944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172200"/>
          </a:xfrm>
        </p:spPr>
        <p:txBody>
          <a:bodyPr>
            <a:normAutofit/>
          </a:bodyPr>
          <a:lstStyle/>
          <a:p>
            <a:r>
              <a:rPr lang="en-US" b="1" dirty="0" smtClean="0"/>
              <a:t>Another 4th scenario</a:t>
            </a:r>
            <a:r>
              <a:rPr lang="en-US" dirty="0" smtClean="0"/>
              <a:t>: There are several synapses on the dendrites sending EPSP signals.  All there signals give us a +40 mv potential hit at the axon hillock, but we have several synapses sending IPSPs and they give us a – 50 total at the axon hillock. So the membrane potential at the axon hillock is now a -80 mv  (it originally was a -70 mv).  The membrane has been brough</a:t>
            </a:r>
            <a:r>
              <a:rPr lang="en-US" dirty="0" smtClean="0"/>
              <a:t>t further from threshold, thus now </a:t>
            </a:r>
            <a:r>
              <a:rPr lang="en-US" b="1" dirty="0" smtClean="0"/>
              <a:t>inhibited</a:t>
            </a:r>
            <a:r>
              <a:rPr lang="en-US" dirty="0" smtClean="0"/>
              <a:t>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983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7804150" y="6581775"/>
            <a:ext cx="1336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11.19a, b</a:t>
            </a:r>
          </a:p>
        </p:txBody>
      </p:sp>
      <p:pic>
        <p:nvPicPr>
          <p:cNvPr id="32779" name="Picture 11" descr="figure_11_19-jLE"/>
          <p:cNvPicPr>
            <a:picLocks noChangeAspect="1" noChangeArrowheads="1"/>
          </p:cNvPicPr>
          <p:nvPr/>
        </p:nvPicPr>
        <p:blipFill>
          <a:blip r:embed="rId2" cstate="print"/>
          <a:srcRect r="49733"/>
          <a:stretch>
            <a:fillRect/>
          </a:stretch>
        </p:blipFill>
        <p:spPr bwMode="auto">
          <a:xfrm>
            <a:off x="2409825" y="1076325"/>
            <a:ext cx="4322763" cy="4737100"/>
          </a:xfrm>
          <a:prstGeom prst="rect">
            <a:avLst/>
          </a:prstGeom>
          <a:noFill/>
        </p:spPr>
      </p:pic>
      <p:sp>
        <p:nvSpPr>
          <p:cNvPr id="32780" name="Line 12"/>
          <p:cNvSpPr>
            <a:spLocks noChangeShapeType="1"/>
          </p:cNvSpPr>
          <p:nvPr/>
        </p:nvSpPr>
        <p:spPr bwMode="auto">
          <a:xfrm flipV="1">
            <a:off x="3032125" y="3508375"/>
            <a:ext cx="1588" cy="3175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1" name="Line 13"/>
          <p:cNvSpPr>
            <a:spLocks noChangeShapeType="1"/>
          </p:cNvSpPr>
          <p:nvPr/>
        </p:nvSpPr>
        <p:spPr bwMode="auto">
          <a:xfrm flipV="1">
            <a:off x="4232275" y="3273425"/>
            <a:ext cx="1588" cy="3905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2" name="Rectangle 14"/>
          <p:cNvSpPr>
            <a:spLocks noChangeArrowheads="1"/>
          </p:cNvSpPr>
          <p:nvPr/>
        </p:nvSpPr>
        <p:spPr bwMode="auto">
          <a:xfrm>
            <a:off x="3259138" y="2990850"/>
            <a:ext cx="12541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Threshold of axon of</a:t>
            </a:r>
            <a:endParaRPr lang="en-US" sz="1800" b="1">
              <a:latin typeface="Arial" charset="0"/>
            </a:endParaRPr>
          </a:p>
        </p:txBody>
      </p:sp>
      <p:sp>
        <p:nvSpPr>
          <p:cNvPr id="32783" name="Rectangle 15"/>
          <p:cNvSpPr>
            <a:spLocks noChangeArrowheads="1"/>
          </p:cNvSpPr>
          <p:nvPr/>
        </p:nvSpPr>
        <p:spPr bwMode="auto">
          <a:xfrm>
            <a:off x="3259138" y="3130550"/>
            <a:ext cx="124618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postsynaptic neuron</a:t>
            </a:r>
            <a:endParaRPr lang="en-US" sz="1800" b="1">
              <a:latin typeface="Arial" charset="0"/>
            </a:endParaRPr>
          </a:p>
        </p:txBody>
      </p:sp>
      <p:sp>
        <p:nvSpPr>
          <p:cNvPr id="32784" name="Rectangle 16"/>
          <p:cNvSpPr>
            <a:spLocks noChangeArrowheads="1"/>
          </p:cNvSpPr>
          <p:nvPr/>
        </p:nvSpPr>
        <p:spPr bwMode="auto">
          <a:xfrm>
            <a:off x="2659063" y="5235575"/>
            <a:ext cx="1363662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Excitatory synapse 1 (E</a:t>
            </a:r>
            <a:r>
              <a:rPr lang="en-US" sz="900" b="1" baseline="-25000">
                <a:solidFill>
                  <a:srgbClr val="231F20"/>
                </a:solidFill>
                <a:latin typeface="Arial" charset="0"/>
              </a:rPr>
              <a:t>1</a:t>
            </a:r>
            <a:r>
              <a:rPr lang="en-US" sz="900" b="1">
                <a:solidFill>
                  <a:srgbClr val="231F20"/>
                </a:solidFill>
                <a:latin typeface="Arial" charset="0"/>
              </a:rPr>
              <a:t>)</a:t>
            </a:r>
            <a:endParaRPr lang="en-US" sz="1800" b="1">
              <a:latin typeface="Arial" charset="0"/>
            </a:endParaRPr>
          </a:p>
        </p:txBody>
      </p:sp>
      <p:sp>
        <p:nvSpPr>
          <p:cNvPr id="32785" name="Rectangle 17"/>
          <p:cNvSpPr>
            <a:spLocks noChangeArrowheads="1"/>
          </p:cNvSpPr>
          <p:nvPr/>
        </p:nvSpPr>
        <p:spPr bwMode="auto">
          <a:xfrm>
            <a:off x="2659063" y="5451475"/>
            <a:ext cx="1363662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Excitatory synapse 2 (E</a:t>
            </a:r>
            <a:r>
              <a:rPr lang="en-US" sz="900" b="1" baseline="-25000">
                <a:solidFill>
                  <a:srgbClr val="231F20"/>
                </a:solidFill>
                <a:latin typeface="Arial" charset="0"/>
              </a:rPr>
              <a:t>2</a:t>
            </a:r>
            <a:r>
              <a:rPr lang="en-US" sz="900" b="1">
                <a:solidFill>
                  <a:srgbClr val="231F20"/>
                </a:solidFill>
                <a:latin typeface="Arial" charset="0"/>
              </a:rPr>
              <a:t>)</a:t>
            </a:r>
            <a:endParaRPr lang="en-US" sz="1800" b="1">
              <a:latin typeface="Arial" charset="0"/>
            </a:endParaRPr>
          </a:p>
        </p:txBody>
      </p:sp>
      <p:sp>
        <p:nvSpPr>
          <p:cNvPr id="32786" name="Rectangle 18"/>
          <p:cNvSpPr>
            <a:spLocks noChangeArrowheads="1"/>
          </p:cNvSpPr>
          <p:nvPr/>
        </p:nvSpPr>
        <p:spPr bwMode="auto">
          <a:xfrm>
            <a:off x="2662238" y="5667375"/>
            <a:ext cx="1192212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Inhibitory synapse (I</a:t>
            </a:r>
            <a:r>
              <a:rPr lang="en-US" sz="900" b="1" baseline="-25000">
                <a:solidFill>
                  <a:srgbClr val="231F20"/>
                </a:solidFill>
                <a:latin typeface="Arial" charset="0"/>
              </a:rPr>
              <a:t>1</a:t>
            </a:r>
            <a:r>
              <a:rPr lang="en-US" sz="900" b="1">
                <a:solidFill>
                  <a:srgbClr val="231F20"/>
                </a:solidFill>
                <a:latin typeface="Arial" charset="0"/>
              </a:rPr>
              <a:t>)</a:t>
            </a:r>
            <a:endParaRPr lang="en-US" sz="1800" b="1">
              <a:latin typeface="Arial" charset="0"/>
            </a:endParaRPr>
          </a:p>
        </p:txBody>
      </p:sp>
      <p:sp>
        <p:nvSpPr>
          <p:cNvPr id="32787" name="Rectangle 19"/>
          <p:cNvSpPr>
            <a:spLocks noChangeArrowheads="1"/>
          </p:cNvSpPr>
          <p:nvPr/>
        </p:nvSpPr>
        <p:spPr bwMode="auto">
          <a:xfrm>
            <a:off x="2941638" y="3365500"/>
            <a:ext cx="1028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Resting potential</a:t>
            </a:r>
            <a:endParaRPr lang="en-US" sz="1800" b="1">
              <a:latin typeface="Arial" charset="0"/>
            </a:endParaRPr>
          </a:p>
        </p:txBody>
      </p:sp>
      <p:sp>
        <p:nvSpPr>
          <p:cNvPr id="32788" name="Rectangle 20"/>
          <p:cNvSpPr>
            <a:spLocks noChangeArrowheads="1"/>
          </p:cNvSpPr>
          <p:nvPr/>
        </p:nvSpPr>
        <p:spPr bwMode="auto">
          <a:xfrm>
            <a:off x="3116263" y="3978275"/>
            <a:ext cx="133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E</a:t>
            </a:r>
            <a:r>
              <a:rPr lang="en-US" sz="1000" b="1" baseline="-25000">
                <a:solidFill>
                  <a:srgbClr val="231F20"/>
                </a:solidFill>
                <a:latin typeface="Arial" charset="0"/>
              </a:rPr>
              <a:t>1</a:t>
            </a:r>
          </a:p>
        </p:txBody>
      </p:sp>
      <p:sp>
        <p:nvSpPr>
          <p:cNvPr id="32789" name="Rectangle 21"/>
          <p:cNvSpPr>
            <a:spLocks noChangeArrowheads="1"/>
          </p:cNvSpPr>
          <p:nvPr/>
        </p:nvSpPr>
        <p:spPr bwMode="auto">
          <a:xfrm>
            <a:off x="3662363" y="3978275"/>
            <a:ext cx="133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E</a:t>
            </a:r>
            <a:r>
              <a:rPr lang="en-US" sz="1000" b="1" baseline="-25000">
                <a:solidFill>
                  <a:srgbClr val="231F20"/>
                </a:solidFill>
                <a:latin typeface="Arial" charset="0"/>
              </a:rPr>
              <a:t>1</a:t>
            </a:r>
          </a:p>
        </p:txBody>
      </p:sp>
      <p:sp>
        <p:nvSpPr>
          <p:cNvPr id="32790" name="Rectangle 22"/>
          <p:cNvSpPr>
            <a:spLocks noChangeArrowheads="1"/>
          </p:cNvSpPr>
          <p:nvPr/>
        </p:nvSpPr>
        <p:spPr bwMode="auto">
          <a:xfrm>
            <a:off x="5183188" y="3978275"/>
            <a:ext cx="133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E</a:t>
            </a:r>
            <a:r>
              <a:rPr lang="en-US" sz="1000" b="1" baseline="-25000">
                <a:solidFill>
                  <a:srgbClr val="231F20"/>
                </a:solidFill>
                <a:latin typeface="Arial" charset="0"/>
              </a:rPr>
              <a:t>1</a:t>
            </a:r>
          </a:p>
        </p:txBody>
      </p:sp>
      <p:sp>
        <p:nvSpPr>
          <p:cNvPr id="32791" name="Rectangle 23"/>
          <p:cNvSpPr>
            <a:spLocks noChangeArrowheads="1"/>
          </p:cNvSpPr>
          <p:nvPr/>
        </p:nvSpPr>
        <p:spPr bwMode="auto">
          <a:xfrm>
            <a:off x="5383213" y="3978275"/>
            <a:ext cx="133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E</a:t>
            </a:r>
            <a:r>
              <a:rPr lang="en-US" sz="1000" b="1" baseline="-25000">
                <a:solidFill>
                  <a:srgbClr val="231F20"/>
                </a:solidFill>
                <a:latin typeface="Arial" charset="0"/>
              </a:rPr>
              <a:t>1</a:t>
            </a:r>
          </a:p>
        </p:txBody>
      </p:sp>
      <p:sp>
        <p:nvSpPr>
          <p:cNvPr id="32795" name="Rectangle 27"/>
          <p:cNvSpPr>
            <a:spLocks noChangeArrowheads="1"/>
          </p:cNvSpPr>
          <p:nvPr/>
        </p:nvSpPr>
        <p:spPr bwMode="auto">
          <a:xfrm>
            <a:off x="2846388" y="4464050"/>
            <a:ext cx="182562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(a)</a:t>
            </a:r>
            <a:endParaRPr lang="en-US" sz="1800">
              <a:latin typeface="Arial" charset="0"/>
            </a:endParaRPr>
          </a:p>
        </p:txBody>
      </p:sp>
      <p:sp>
        <p:nvSpPr>
          <p:cNvPr id="32796" name="Rectangle 28"/>
          <p:cNvSpPr>
            <a:spLocks noChangeArrowheads="1"/>
          </p:cNvSpPr>
          <p:nvPr/>
        </p:nvSpPr>
        <p:spPr bwMode="auto">
          <a:xfrm>
            <a:off x="3074988" y="4464050"/>
            <a:ext cx="1622425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No summation: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2 stimuli separated in time </a:t>
            </a:r>
            <a:endParaRPr lang="en-US" sz="1800" b="1">
              <a:latin typeface="Arial" charset="0"/>
            </a:endParaRP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cause EPSPs that do not</a:t>
            </a:r>
            <a:endParaRPr lang="en-US" sz="1800" b="1">
              <a:latin typeface="Arial" charset="0"/>
            </a:endParaRP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add together.</a:t>
            </a:r>
            <a:endParaRPr lang="en-US" sz="1800">
              <a:latin typeface="Arial" charset="0"/>
            </a:endParaRPr>
          </a:p>
        </p:txBody>
      </p:sp>
      <p:sp>
        <p:nvSpPr>
          <p:cNvPr id="32799" name="Freeform 31"/>
          <p:cNvSpPr>
            <a:spLocks/>
          </p:cNvSpPr>
          <p:nvPr/>
        </p:nvSpPr>
        <p:spPr bwMode="auto">
          <a:xfrm>
            <a:off x="2444750" y="4038600"/>
            <a:ext cx="92075" cy="88900"/>
          </a:xfrm>
          <a:custGeom>
            <a:avLst/>
            <a:gdLst/>
            <a:ahLst/>
            <a:cxnLst>
              <a:cxn ang="0">
                <a:pos x="58" y="46"/>
              </a:cxn>
              <a:cxn ang="0">
                <a:pos x="12" y="46"/>
              </a:cxn>
              <a:cxn ang="0">
                <a:pos x="58" y="34"/>
              </a:cxn>
              <a:cxn ang="0">
                <a:pos x="58" y="22"/>
              </a:cxn>
              <a:cxn ang="0">
                <a:pos x="12" y="12"/>
              </a:cxn>
              <a:cxn ang="0">
                <a:pos x="58" y="12"/>
              </a:cxn>
              <a:cxn ang="0">
                <a:pos x="58" y="0"/>
              </a:cxn>
              <a:cxn ang="0">
                <a:pos x="0" y="0"/>
              </a:cxn>
              <a:cxn ang="0">
                <a:pos x="0" y="18"/>
              </a:cxn>
              <a:cxn ang="0">
                <a:pos x="40" y="28"/>
              </a:cxn>
              <a:cxn ang="0">
                <a:pos x="0" y="38"/>
              </a:cxn>
              <a:cxn ang="0">
                <a:pos x="0" y="56"/>
              </a:cxn>
              <a:cxn ang="0">
                <a:pos x="58" y="56"/>
              </a:cxn>
              <a:cxn ang="0">
                <a:pos x="58" y="48"/>
              </a:cxn>
              <a:cxn ang="0">
                <a:pos x="58" y="46"/>
              </a:cxn>
            </a:cxnLst>
            <a:rect l="0" t="0" r="r" b="b"/>
            <a:pathLst>
              <a:path w="58" h="56">
                <a:moveTo>
                  <a:pt x="58" y="46"/>
                </a:moveTo>
                <a:lnTo>
                  <a:pt x="12" y="46"/>
                </a:lnTo>
                <a:lnTo>
                  <a:pt x="58" y="34"/>
                </a:lnTo>
                <a:lnTo>
                  <a:pt x="58" y="22"/>
                </a:lnTo>
                <a:lnTo>
                  <a:pt x="12" y="12"/>
                </a:lnTo>
                <a:lnTo>
                  <a:pt x="58" y="12"/>
                </a:lnTo>
                <a:lnTo>
                  <a:pt x="58" y="0"/>
                </a:lnTo>
                <a:lnTo>
                  <a:pt x="0" y="0"/>
                </a:lnTo>
                <a:lnTo>
                  <a:pt x="0" y="18"/>
                </a:lnTo>
                <a:lnTo>
                  <a:pt x="40" y="28"/>
                </a:lnTo>
                <a:lnTo>
                  <a:pt x="0" y="38"/>
                </a:lnTo>
                <a:lnTo>
                  <a:pt x="0" y="56"/>
                </a:lnTo>
                <a:lnTo>
                  <a:pt x="58" y="56"/>
                </a:lnTo>
                <a:lnTo>
                  <a:pt x="58" y="48"/>
                </a:lnTo>
                <a:lnTo>
                  <a:pt x="58" y="4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00" name="Freeform 32"/>
          <p:cNvSpPr>
            <a:spLocks/>
          </p:cNvSpPr>
          <p:nvPr/>
        </p:nvSpPr>
        <p:spPr bwMode="auto">
          <a:xfrm>
            <a:off x="2470150" y="3965575"/>
            <a:ext cx="66675" cy="60325"/>
          </a:xfrm>
          <a:custGeom>
            <a:avLst/>
            <a:gdLst/>
            <a:ahLst/>
            <a:cxnLst>
              <a:cxn ang="0">
                <a:pos x="34" y="14"/>
              </a:cxn>
              <a:cxn ang="0">
                <a:pos x="34" y="18"/>
              </a:cxn>
              <a:cxn ang="0">
                <a:pos x="34" y="22"/>
              </a:cxn>
              <a:cxn ang="0">
                <a:pos x="32" y="24"/>
              </a:cxn>
              <a:cxn ang="0">
                <a:pos x="28" y="26"/>
              </a:cxn>
              <a:cxn ang="0">
                <a:pos x="24" y="28"/>
              </a:cxn>
              <a:cxn ang="0">
                <a:pos x="24" y="0"/>
              </a:cxn>
              <a:cxn ang="0">
                <a:pos x="14" y="0"/>
              </a:cxn>
              <a:cxn ang="0">
                <a:pos x="6" y="4"/>
              </a:cxn>
              <a:cxn ang="0">
                <a:pos x="0" y="12"/>
              </a:cxn>
              <a:cxn ang="0">
                <a:pos x="0" y="20"/>
              </a:cxn>
              <a:cxn ang="0">
                <a:pos x="0" y="28"/>
              </a:cxn>
              <a:cxn ang="0">
                <a:pos x="6" y="34"/>
              </a:cxn>
              <a:cxn ang="0">
                <a:pos x="12" y="38"/>
              </a:cxn>
              <a:cxn ang="0">
                <a:pos x="22" y="38"/>
              </a:cxn>
              <a:cxn ang="0">
                <a:pos x="30" y="38"/>
              </a:cxn>
              <a:cxn ang="0">
                <a:pos x="36" y="34"/>
              </a:cxn>
              <a:cxn ang="0">
                <a:pos x="42" y="28"/>
              </a:cxn>
              <a:cxn ang="0">
                <a:pos x="42" y="18"/>
              </a:cxn>
              <a:cxn ang="0">
                <a:pos x="42" y="12"/>
              </a:cxn>
              <a:cxn ang="0">
                <a:pos x="40" y="8"/>
              </a:cxn>
              <a:cxn ang="0">
                <a:pos x="36" y="4"/>
              </a:cxn>
              <a:cxn ang="0">
                <a:pos x="30" y="0"/>
              </a:cxn>
              <a:cxn ang="0">
                <a:pos x="28" y="12"/>
              </a:cxn>
              <a:cxn ang="0">
                <a:pos x="32" y="14"/>
              </a:cxn>
              <a:cxn ang="0">
                <a:pos x="34" y="14"/>
              </a:cxn>
              <a:cxn ang="0">
                <a:pos x="18" y="28"/>
              </a:cxn>
              <a:cxn ang="0">
                <a:pos x="14" y="26"/>
              </a:cxn>
              <a:cxn ang="0">
                <a:pos x="10" y="24"/>
              </a:cxn>
              <a:cxn ang="0">
                <a:pos x="8" y="22"/>
              </a:cxn>
              <a:cxn ang="0">
                <a:pos x="8" y="18"/>
              </a:cxn>
              <a:cxn ang="0">
                <a:pos x="8" y="16"/>
              </a:cxn>
              <a:cxn ang="0">
                <a:pos x="10" y="14"/>
              </a:cxn>
              <a:cxn ang="0">
                <a:pos x="14" y="12"/>
              </a:cxn>
              <a:cxn ang="0">
                <a:pos x="18" y="10"/>
              </a:cxn>
              <a:cxn ang="0">
                <a:pos x="18" y="28"/>
              </a:cxn>
              <a:cxn ang="0">
                <a:pos x="34" y="14"/>
              </a:cxn>
            </a:cxnLst>
            <a:rect l="0" t="0" r="r" b="b"/>
            <a:pathLst>
              <a:path w="42" h="38">
                <a:moveTo>
                  <a:pt x="34" y="14"/>
                </a:moveTo>
                <a:lnTo>
                  <a:pt x="34" y="18"/>
                </a:lnTo>
                <a:lnTo>
                  <a:pt x="34" y="22"/>
                </a:lnTo>
                <a:lnTo>
                  <a:pt x="32" y="24"/>
                </a:lnTo>
                <a:lnTo>
                  <a:pt x="28" y="26"/>
                </a:lnTo>
                <a:lnTo>
                  <a:pt x="24" y="28"/>
                </a:lnTo>
                <a:lnTo>
                  <a:pt x="24" y="0"/>
                </a:lnTo>
                <a:lnTo>
                  <a:pt x="14" y="0"/>
                </a:lnTo>
                <a:lnTo>
                  <a:pt x="6" y="4"/>
                </a:lnTo>
                <a:lnTo>
                  <a:pt x="0" y="12"/>
                </a:lnTo>
                <a:lnTo>
                  <a:pt x="0" y="20"/>
                </a:lnTo>
                <a:lnTo>
                  <a:pt x="0" y="28"/>
                </a:lnTo>
                <a:lnTo>
                  <a:pt x="6" y="34"/>
                </a:lnTo>
                <a:lnTo>
                  <a:pt x="12" y="38"/>
                </a:lnTo>
                <a:lnTo>
                  <a:pt x="22" y="38"/>
                </a:lnTo>
                <a:lnTo>
                  <a:pt x="30" y="38"/>
                </a:lnTo>
                <a:lnTo>
                  <a:pt x="36" y="34"/>
                </a:lnTo>
                <a:lnTo>
                  <a:pt x="42" y="28"/>
                </a:lnTo>
                <a:lnTo>
                  <a:pt x="42" y="18"/>
                </a:lnTo>
                <a:lnTo>
                  <a:pt x="42" y="12"/>
                </a:lnTo>
                <a:lnTo>
                  <a:pt x="40" y="8"/>
                </a:lnTo>
                <a:lnTo>
                  <a:pt x="36" y="4"/>
                </a:lnTo>
                <a:lnTo>
                  <a:pt x="30" y="0"/>
                </a:lnTo>
                <a:lnTo>
                  <a:pt x="28" y="12"/>
                </a:lnTo>
                <a:lnTo>
                  <a:pt x="32" y="14"/>
                </a:lnTo>
                <a:lnTo>
                  <a:pt x="34" y="14"/>
                </a:lnTo>
                <a:lnTo>
                  <a:pt x="18" y="28"/>
                </a:lnTo>
                <a:lnTo>
                  <a:pt x="14" y="26"/>
                </a:lnTo>
                <a:lnTo>
                  <a:pt x="10" y="24"/>
                </a:lnTo>
                <a:lnTo>
                  <a:pt x="8" y="22"/>
                </a:lnTo>
                <a:lnTo>
                  <a:pt x="8" y="18"/>
                </a:lnTo>
                <a:lnTo>
                  <a:pt x="8" y="16"/>
                </a:lnTo>
                <a:lnTo>
                  <a:pt x="10" y="14"/>
                </a:lnTo>
                <a:lnTo>
                  <a:pt x="14" y="12"/>
                </a:lnTo>
                <a:lnTo>
                  <a:pt x="18" y="10"/>
                </a:lnTo>
                <a:lnTo>
                  <a:pt x="18" y="28"/>
                </a:lnTo>
                <a:lnTo>
                  <a:pt x="34" y="1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01" name="Freeform 33"/>
          <p:cNvSpPr>
            <a:spLocks/>
          </p:cNvSpPr>
          <p:nvPr/>
        </p:nvSpPr>
        <p:spPr bwMode="auto">
          <a:xfrm>
            <a:off x="2470150" y="3854450"/>
            <a:ext cx="66675" cy="98425"/>
          </a:xfrm>
          <a:custGeom>
            <a:avLst/>
            <a:gdLst/>
            <a:ahLst/>
            <a:cxnLst>
              <a:cxn ang="0">
                <a:pos x="42" y="62"/>
              </a:cxn>
              <a:cxn ang="0">
                <a:pos x="42" y="50"/>
              </a:cxn>
              <a:cxn ang="0">
                <a:pos x="22" y="50"/>
              </a:cxn>
              <a:cxn ang="0">
                <a:pos x="14" y="50"/>
              </a:cxn>
              <a:cxn ang="0">
                <a:pos x="10" y="46"/>
              </a:cxn>
              <a:cxn ang="0">
                <a:pos x="8" y="42"/>
              </a:cxn>
              <a:cxn ang="0">
                <a:pos x="8" y="38"/>
              </a:cxn>
              <a:cxn ang="0">
                <a:pos x="12" y="38"/>
              </a:cxn>
              <a:cxn ang="0">
                <a:pos x="20" y="36"/>
              </a:cxn>
              <a:cxn ang="0">
                <a:pos x="42" y="36"/>
              </a:cxn>
              <a:cxn ang="0">
                <a:pos x="42" y="26"/>
              </a:cxn>
              <a:cxn ang="0">
                <a:pos x="22" y="26"/>
              </a:cxn>
              <a:cxn ang="0">
                <a:pos x="14" y="24"/>
              </a:cxn>
              <a:cxn ang="0">
                <a:pos x="10" y="22"/>
              </a:cxn>
              <a:cxn ang="0">
                <a:pos x="8" y="18"/>
              </a:cxn>
              <a:cxn ang="0">
                <a:pos x="8" y="14"/>
              </a:cxn>
              <a:cxn ang="0">
                <a:pos x="10" y="12"/>
              </a:cxn>
              <a:cxn ang="0">
                <a:pos x="18" y="12"/>
              </a:cxn>
              <a:cxn ang="0">
                <a:pos x="42" y="12"/>
              </a:cxn>
              <a:cxn ang="0">
                <a:pos x="42" y="0"/>
              </a:cxn>
              <a:cxn ang="0">
                <a:pos x="16" y="0"/>
              </a:cxn>
              <a:cxn ang="0">
                <a:pos x="6" y="2"/>
              </a:cxn>
              <a:cxn ang="0">
                <a:pos x="2" y="6"/>
              </a:cxn>
              <a:cxn ang="0">
                <a:pos x="0" y="14"/>
              </a:cxn>
              <a:cxn ang="0">
                <a:pos x="2" y="20"/>
              </a:cxn>
              <a:cxn ang="0">
                <a:pos x="6" y="26"/>
              </a:cxn>
              <a:cxn ang="0">
                <a:pos x="2" y="32"/>
              </a:cxn>
              <a:cxn ang="0">
                <a:pos x="0" y="38"/>
              </a:cxn>
              <a:cxn ang="0">
                <a:pos x="2" y="46"/>
              </a:cxn>
              <a:cxn ang="0">
                <a:pos x="6" y="52"/>
              </a:cxn>
              <a:cxn ang="0">
                <a:pos x="0" y="52"/>
              </a:cxn>
              <a:cxn ang="0">
                <a:pos x="0" y="62"/>
              </a:cxn>
              <a:cxn ang="0">
                <a:pos x="40" y="62"/>
              </a:cxn>
              <a:cxn ang="0">
                <a:pos x="42" y="62"/>
              </a:cxn>
            </a:cxnLst>
            <a:rect l="0" t="0" r="r" b="b"/>
            <a:pathLst>
              <a:path w="42" h="62">
                <a:moveTo>
                  <a:pt x="42" y="62"/>
                </a:moveTo>
                <a:lnTo>
                  <a:pt x="42" y="50"/>
                </a:lnTo>
                <a:lnTo>
                  <a:pt x="22" y="50"/>
                </a:lnTo>
                <a:lnTo>
                  <a:pt x="14" y="50"/>
                </a:lnTo>
                <a:lnTo>
                  <a:pt x="10" y="46"/>
                </a:lnTo>
                <a:lnTo>
                  <a:pt x="8" y="42"/>
                </a:lnTo>
                <a:lnTo>
                  <a:pt x="8" y="38"/>
                </a:lnTo>
                <a:lnTo>
                  <a:pt x="12" y="38"/>
                </a:lnTo>
                <a:lnTo>
                  <a:pt x="20" y="36"/>
                </a:lnTo>
                <a:lnTo>
                  <a:pt x="42" y="36"/>
                </a:lnTo>
                <a:lnTo>
                  <a:pt x="42" y="26"/>
                </a:lnTo>
                <a:lnTo>
                  <a:pt x="22" y="26"/>
                </a:lnTo>
                <a:lnTo>
                  <a:pt x="14" y="24"/>
                </a:lnTo>
                <a:lnTo>
                  <a:pt x="10" y="22"/>
                </a:lnTo>
                <a:lnTo>
                  <a:pt x="8" y="18"/>
                </a:lnTo>
                <a:lnTo>
                  <a:pt x="8" y="14"/>
                </a:lnTo>
                <a:lnTo>
                  <a:pt x="10" y="12"/>
                </a:lnTo>
                <a:lnTo>
                  <a:pt x="18" y="12"/>
                </a:lnTo>
                <a:lnTo>
                  <a:pt x="42" y="12"/>
                </a:lnTo>
                <a:lnTo>
                  <a:pt x="42" y="0"/>
                </a:lnTo>
                <a:lnTo>
                  <a:pt x="16" y="0"/>
                </a:lnTo>
                <a:lnTo>
                  <a:pt x="6" y="2"/>
                </a:lnTo>
                <a:lnTo>
                  <a:pt x="2" y="6"/>
                </a:lnTo>
                <a:lnTo>
                  <a:pt x="0" y="14"/>
                </a:lnTo>
                <a:lnTo>
                  <a:pt x="2" y="20"/>
                </a:lnTo>
                <a:lnTo>
                  <a:pt x="6" y="26"/>
                </a:lnTo>
                <a:lnTo>
                  <a:pt x="2" y="32"/>
                </a:lnTo>
                <a:lnTo>
                  <a:pt x="0" y="38"/>
                </a:lnTo>
                <a:lnTo>
                  <a:pt x="2" y="46"/>
                </a:lnTo>
                <a:lnTo>
                  <a:pt x="6" y="52"/>
                </a:lnTo>
                <a:lnTo>
                  <a:pt x="0" y="52"/>
                </a:lnTo>
                <a:lnTo>
                  <a:pt x="0" y="62"/>
                </a:lnTo>
                <a:lnTo>
                  <a:pt x="40" y="62"/>
                </a:lnTo>
                <a:lnTo>
                  <a:pt x="42" y="6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02" name="Freeform 34"/>
          <p:cNvSpPr>
            <a:spLocks/>
          </p:cNvSpPr>
          <p:nvPr/>
        </p:nvSpPr>
        <p:spPr bwMode="auto">
          <a:xfrm>
            <a:off x="2444750" y="3775075"/>
            <a:ext cx="92075" cy="63500"/>
          </a:xfrm>
          <a:custGeom>
            <a:avLst/>
            <a:gdLst/>
            <a:ahLst/>
            <a:cxnLst>
              <a:cxn ang="0">
                <a:pos x="58" y="30"/>
              </a:cxn>
              <a:cxn ang="0">
                <a:pos x="52" y="30"/>
              </a:cxn>
              <a:cxn ang="0">
                <a:pos x="58" y="24"/>
              </a:cxn>
              <a:cxn ang="0">
                <a:pos x="58" y="18"/>
              </a:cxn>
              <a:cxn ang="0">
                <a:pos x="58" y="10"/>
              </a:cxn>
              <a:cxn ang="0">
                <a:pos x="54" y="4"/>
              </a:cxn>
              <a:cxn ang="0">
                <a:pos x="46" y="0"/>
              </a:cxn>
              <a:cxn ang="0">
                <a:pos x="36" y="0"/>
              </a:cxn>
              <a:cxn ang="0">
                <a:pos x="28" y="0"/>
              </a:cxn>
              <a:cxn ang="0">
                <a:pos x="20" y="4"/>
              </a:cxn>
              <a:cxn ang="0">
                <a:pos x="16" y="10"/>
              </a:cxn>
              <a:cxn ang="0">
                <a:pos x="16" y="18"/>
              </a:cxn>
              <a:cxn ang="0">
                <a:pos x="16" y="24"/>
              </a:cxn>
              <a:cxn ang="0">
                <a:pos x="22" y="30"/>
              </a:cxn>
              <a:cxn ang="0">
                <a:pos x="0" y="30"/>
              </a:cxn>
              <a:cxn ang="0">
                <a:pos x="0" y="40"/>
              </a:cxn>
              <a:cxn ang="0">
                <a:pos x="58" y="40"/>
              </a:cxn>
              <a:cxn ang="0">
                <a:pos x="58" y="32"/>
              </a:cxn>
              <a:cxn ang="0">
                <a:pos x="58" y="30"/>
              </a:cxn>
              <a:cxn ang="0">
                <a:pos x="26" y="26"/>
              </a:cxn>
              <a:cxn ang="0">
                <a:pos x="24" y="24"/>
              </a:cxn>
              <a:cxn ang="0">
                <a:pos x="24" y="20"/>
              </a:cxn>
              <a:cxn ang="0">
                <a:pos x="24" y="16"/>
              </a:cxn>
              <a:cxn ang="0">
                <a:pos x="28" y="14"/>
              </a:cxn>
              <a:cxn ang="0">
                <a:pos x="32" y="12"/>
              </a:cxn>
              <a:cxn ang="0">
                <a:pos x="38" y="10"/>
              </a:cxn>
              <a:cxn ang="0">
                <a:pos x="44" y="12"/>
              </a:cxn>
              <a:cxn ang="0">
                <a:pos x="48" y="14"/>
              </a:cxn>
              <a:cxn ang="0">
                <a:pos x="50" y="16"/>
              </a:cxn>
              <a:cxn ang="0">
                <a:pos x="50" y="20"/>
              </a:cxn>
              <a:cxn ang="0">
                <a:pos x="50" y="24"/>
              </a:cxn>
              <a:cxn ang="0">
                <a:pos x="46" y="28"/>
              </a:cxn>
              <a:cxn ang="0">
                <a:pos x="42" y="28"/>
              </a:cxn>
              <a:cxn ang="0">
                <a:pos x="36" y="30"/>
              </a:cxn>
              <a:cxn ang="0">
                <a:pos x="30" y="28"/>
              </a:cxn>
              <a:cxn ang="0">
                <a:pos x="26" y="26"/>
              </a:cxn>
              <a:cxn ang="0">
                <a:pos x="58" y="30"/>
              </a:cxn>
            </a:cxnLst>
            <a:rect l="0" t="0" r="r" b="b"/>
            <a:pathLst>
              <a:path w="58" h="40">
                <a:moveTo>
                  <a:pt x="58" y="30"/>
                </a:moveTo>
                <a:lnTo>
                  <a:pt x="52" y="30"/>
                </a:lnTo>
                <a:lnTo>
                  <a:pt x="58" y="24"/>
                </a:lnTo>
                <a:lnTo>
                  <a:pt x="58" y="18"/>
                </a:lnTo>
                <a:lnTo>
                  <a:pt x="58" y="10"/>
                </a:lnTo>
                <a:lnTo>
                  <a:pt x="54" y="4"/>
                </a:lnTo>
                <a:lnTo>
                  <a:pt x="46" y="0"/>
                </a:lnTo>
                <a:lnTo>
                  <a:pt x="36" y="0"/>
                </a:lnTo>
                <a:lnTo>
                  <a:pt x="28" y="0"/>
                </a:lnTo>
                <a:lnTo>
                  <a:pt x="20" y="4"/>
                </a:lnTo>
                <a:lnTo>
                  <a:pt x="16" y="10"/>
                </a:lnTo>
                <a:lnTo>
                  <a:pt x="16" y="18"/>
                </a:lnTo>
                <a:lnTo>
                  <a:pt x="16" y="24"/>
                </a:lnTo>
                <a:lnTo>
                  <a:pt x="22" y="30"/>
                </a:lnTo>
                <a:lnTo>
                  <a:pt x="0" y="30"/>
                </a:lnTo>
                <a:lnTo>
                  <a:pt x="0" y="40"/>
                </a:lnTo>
                <a:lnTo>
                  <a:pt x="58" y="40"/>
                </a:lnTo>
                <a:lnTo>
                  <a:pt x="58" y="32"/>
                </a:lnTo>
                <a:lnTo>
                  <a:pt x="58" y="30"/>
                </a:lnTo>
                <a:lnTo>
                  <a:pt x="26" y="26"/>
                </a:lnTo>
                <a:lnTo>
                  <a:pt x="24" y="24"/>
                </a:lnTo>
                <a:lnTo>
                  <a:pt x="24" y="20"/>
                </a:lnTo>
                <a:lnTo>
                  <a:pt x="24" y="16"/>
                </a:lnTo>
                <a:lnTo>
                  <a:pt x="28" y="14"/>
                </a:lnTo>
                <a:lnTo>
                  <a:pt x="32" y="12"/>
                </a:lnTo>
                <a:lnTo>
                  <a:pt x="38" y="10"/>
                </a:lnTo>
                <a:lnTo>
                  <a:pt x="44" y="12"/>
                </a:lnTo>
                <a:lnTo>
                  <a:pt x="48" y="14"/>
                </a:lnTo>
                <a:lnTo>
                  <a:pt x="50" y="16"/>
                </a:lnTo>
                <a:lnTo>
                  <a:pt x="50" y="20"/>
                </a:lnTo>
                <a:lnTo>
                  <a:pt x="50" y="24"/>
                </a:lnTo>
                <a:lnTo>
                  <a:pt x="46" y="28"/>
                </a:lnTo>
                <a:lnTo>
                  <a:pt x="42" y="28"/>
                </a:lnTo>
                <a:lnTo>
                  <a:pt x="36" y="30"/>
                </a:lnTo>
                <a:lnTo>
                  <a:pt x="30" y="28"/>
                </a:lnTo>
                <a:lnTo>
                  <a:pt x="26" y="26"/>
                </a:lnTo>
                <a:lnTo>
                  <a:pt x="58" y="3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03" name="Freeform 35"/>
          <p:cNvSpPr>
            <a:spLocks/>
          </p:cNvSpPr>
          <p:nvPr/>
        </p:nvSpPr>
        <p:spPr bwMode="auto">
          <a:xfrm>
            <a:off x="2470150" y="3717925"/>
            <a:ext cx="66675" cy="44450"/>
          </a:xfrm>
          <a:custGeom>
            <a:avLst/>
            <a:gdLst/>
            <a:ahLst/>
            <a:cxnLst>
              <a:cxn ang="0">
                <a:pos x="30" y="16"/>
              </a:cxn>
              <a:cxn ang="0">
                <a:pos x="16" y="16"/>
              </a:cxn>
              <a:cxn ang="0">
                <a:pos x="10" y="12"/>
              </a:cxn>
              <a:cxn ang="0">
                <a:pos x="10" y="8"/>
              </a:cxn>
              <a:cxn ang="0">
                <a:pos x="12" y="4"/>
              </a:cxn>
              <a:cxn ang="0">
                <a:pos x="2" y="0"/>
              </a:cxn>
              <a:cxn ang="0">
                <a:pos x="0" y="8"/>
              </a:cxn>
              <a:cxn ang="0">
                <a:pos x="0" y="12"/>
              </a:cxn>
              <a:cxn ang="0">
                <a:pos x="6" y="18"/>
              </a:cxn>
              <a:cxn ang="0">
                <a:pos x="0" y="18"/>
              </a:cxn>
              <a:cxn ang="0">
                <a:pos x="0" y="28"/>
              </a:cxn>
              <a:cxn ang="0">
                <a:pos x="42" y="28"/>
              </a:cxn>
              <a:cxn ang="0">
                <a:pos x="42" y="16"/>
              </a:cxn>
              <a:cxn ang="0">
                <a:pos x="32" y="16"/>
              </a:cxn>
              <a:cxn ang="0">
                <a:pos x="30" y="16"/>
              </a:cxn>
            </a:cxnLst>
            <a:rect l="0" t="0" r="r" b="b"/>
            <a:pathLst>
              <a:path w="42" h="28">
                <a:moveTo>
                  <a:pt x="30" y="16"/>
                </a:moveTo>
                <a:lnTo>
                  <a:pt x="16" y="16"/>
                </a:lnTo>
                <a:lnTo>
                  <a:pt x="10" y="12"/>
                </a:lnTo>
                <a:lnTo>
                  <a:pt x="10" y="8"/>
                </a:lnTo>
                <a:lnTo>
                  <a:pt x="12" y="4"/>
                </a:lnTo>
                <a:lnTo>
                  <a:pt x="2" y="0"/>
                </a:lnTo>
                <a:lnTo>
                  <a:pt x="0" y="8"/>
                </a:lnTo>
                <a:lnTo>
                  <a:pt x="0" y="12"/>
                </a:lnTo>
                <a:lnTo>
                  <a:pt x="6" y="18"/>
                </a:lnTo>
                <a:lnTo>
                  <a:pt x="0" y="18"/>
                </a:lnTo>
                <a:lnTo>
                  <a:pt x="0" y="28"/>
                </a:lnTo>
                <a:lnTo>
                  <a:pt x="42" y="28"/>
                </a:lnTo>
                <a:lnTo>
                  <a:pt x="42" y="16"/>
                </a:lnTo>
                <a:lnTo>
                  <a:pt x="32" y="16"/>
                </a:lnTo>
                <a:lnTo>
                  <a:pt x="30" y="1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04" name="Freeform 36"/>
          <p:cNvSpPr>
            <a:spLocks/>
          </p:cNvSpPr>
          <p:nvPr/>
        </p:nvSpPr>
        <p:spPr bwMode="auto">
          <a:xfrm>
            <a:off x="2470150" y="3654425"/>
            <a:ext cx="66675" cy="60325"/>
          </a:xfrm>
          <a:custGeom>
            <a:avLst/>
            <a:gdLst/>
            <a:ahLst/>
            <a:cxnLst>
              <a:cxn ang="0">
                <a:pos x="10" y="24"/>
              </a:cxn>
              <a:cxn ang="0">
                <a:pos x="8" y="20"/>
              </a:cxn>
              <a:cxn ang="0">
                <a:pos x="10" y="14"/>
              </a:cxn>
              <a:cxn ang="0">
                <a:pos x="14" y="12"/>
              </a:cxn>
              <a:cxn ang="0">
                <a:pos x="18" y="24"/>
              </a:cxn>
              <a:cxn ang="0">
                <a:pos x="20" y="32"/>
              </a:cxn>
              <a:cxn ang="0">
                <a:pos x="24" y="36"/>
              </a:cxn>
              <a:cxn ang="0">
                <a:pos x="30" y="38"/>
              </a:cxn>
              <a:cxn ang="0">
                <a:pos x="36" y="38"/>
              </a:cxn>
              <a:cxn ang="0">
                <a:pos x="40" y="34"/>
              </a:cxn>
              <a:cxn ang="0">
                <a:pos x="42" y="30"/>
              </a:cxn>
              <a:cxn ang="0">
                <a:pos x="42" y="24"/>
              </a:cxn>
              <a:cxn ang="0">
                <a:pos x="42" y="18"/>
              </a:cxn>
              <a:cxn ang="0">
                <a:pos x="38" y="12"/>
              </a:cxn>
              <a:cxn ang="0">
                <a:pos x="42" y="10"/>
              </a:cxn>
              <a:cxn ang="0">
                <a:pos x="42" y="0"/>
              </a:cxn>
              <a:cxn ang="0">
                <a:pos x="36" y="2"/>
              </a:cxn>
              <a:cxn ang="0">
                <a:pos x="28" y="2"/>
              </a:cxn>
              <a:cxn ang="0">
                <a:pos x="16" y="2"/>
              </a:cxn>
              <a:cxn ang="0">
                <a:pos x="6" y="4"/>
              </a:cxn>
              <a:cxn ang="0">
                <a:pos x="2" y="8"/>
              </a:cxn>
              <a:cxn ang="0">
                <a:pos x="0" y="20"/>
              </a:cxn>
              <a:cxn ang="0">
                <a:pos x="0" y="26"/>
              </a:cxn>
              <a:cxn ang="0">
                <a:pos x="2" y="32"/>
              </a:cxn>
              <a:cxn ang="0">
                <a:pos x="6" y="36"/>
              </a:cxn>
              <a:cxn ang="0">
                <a:pos x="12" y="38"/>
              </a:cxn>
              <a:cxn ang="0">
                <a:pos x="14" y="28"/>
              </a:cxn>
              <a:cxn ang="0">
                <a:pos x="12" y="24"/>
              </a:cxn>
              <a:cxn ang="0">
                <a:pos x="10" y="24"/>
              </a:cxn>
              <a:cxn ang="0">
                <a:pos x="24" y="12"/>
              </a:cxn>
              <a:cxn ang="0">
                <a:pos x="30" y="14"/>
              </a:cxn>
              <a:cxn ang="0">
                <a:pos x="34" y="16"/>
              </a:cxn>
              <a:cxn ang="0">
                <a:pos x="36" y="22"/>
              </a:cxn>
              <a:cxn ang="0">
                <a:pos x="34" y="26"/>
              </a:cxn>
              <a:cxn ang="0">
                <a:pos x="30" y="28"/>
              </a:cxn>
              <a:cxn ang="0">
                <a:pos x="26" y="26"/>
              </a:cxn>
              <a:cxn ang="0">
                <a:pos x="24" y="20"/>
              </a:cxn>
              <a:cxn ang="0">
                <a:pos x="22" y="12"/>
              </a:cxn>
              <a:cxn ang="0">
                <a:pos x="24" y="12"/>
              </a:cxn>
              <a:cxn ang="0">
                <a:pos x="10" y="24"/>
              </a:cxn>
            </a:cxnLst>
            <a:rect l="0" t="0" r="r" b="b"/>
            <a:pathLst>
              <a:path w="42" h="38">
                <a:moveTo>
                  <a:pt x="10" y="24"/>
                </a:moveTo>
                <a:lnTo>
                  <a:pt x="8" y="20"/>
                </a:lnTo>
                <a:lnTo>
                  <a:pt x="10" y="14"/>
                </a:lnTo>
                <a:lnTo>
                  <a:pt x="14" y="12"/>
                </a:lnTo>
                <a:lnTo>
                  <a:pt x="18" y="24"/>
                </a:lnTo>
                <a:lnTo>
                  <a:pt x="20" y="32"/>
                </a:lnTo>
                <a:lnTo>
                  <a:pt x="24" y="36"/>
                </a:lnTo>
                <a:lnTo>
                  <a:pt x="30" y="38"/>
                </a:lnTo>
                <a:lnTo>
                  <a:pt x="36" y="38"/>
                </a:lnTo>
                <a:lnTo>
                  <a:pt x="40" y="34"/>
                </a:lnTo>
                <a:lnTo>
                  <a:pt x="42" y="30"/>
                </a:lnTo>
                <a:lnTo>
                  <a:pt x="42" y="24"/>
                </a:lnTo>
                <a:lnTo>
                  <a:pt x="42" y="18"/>
                </a:lnTo>
                <a:lnTo>
                  <a:pt x="38" y="12"/>
                </a:lnTo>
                <a:lnTo>
                  <a:pt x="42" y="10"/>
                </a:lnTo>
                <a:lnTo>
                  <a:pt x="42" y="0"/>
                </a:lnTo>
                <a:lnTo>
                  <a:pt x="36" y="2"/>
                </a:lnTo>
                <a:lnTo>
                  <a:pt x="28" y="2"/>
                </a:lnTo>
                <a:lnTo>
                  <a:pt x="16" y="2"/>
                </a:lnTo>
                <a:lnTo>
                  <a:pt x="6" y="4"/>
                </a:lnTo>
                <a:lnTo>
                  <a:pt x="2" y="8"/>
                </a:lnTo>
                <a:lnTo>
                  <a:pt x="0" y="20"/>
                </a:lnTo>
                <a:lnTo>
                  <a:pt x="0" y="26"/>
                </a:lnTo>
                <a:lnTo>
                  <a:pt x="2" y="32"/>
                </a:lnTo>
                <a:lnTo>
                  <a:pt x="6" y="36"/>
                </a:lnTo>
                <a:lnTo>
                  <a:pt x="12" y="38"/>
                </a:lnTo>
                <a:lnTo>
                  <a:pt x="14" y="28"/>
                </a:lnTo>
                <a:lnTo>
                  <a:pt x="12" y="24"/>
                </a:lnTo>
                <a:lnTo>
                  <a:pt x="10" y="24"/>
                </a:lnTo>
                <a:lnTo>
                  <a:pt x="24" y="12"/>
                </a:lnTo>
                <a:lnTo>
                  <a:pt x="30" y="14"/>
                </a:lnTo>
                <a:lnTo>
                  <a:pt x="34" y="16"/>
                </a:lnTo>
                <a:lnTo>
                  <a:pt x="36" y="22"/>
                </a:lnTo>
                <a:lnTo>
                  <a:pt x="34" y="26"/>
                </a:lnTo>
                <a:lnTo>
                  <a:pt x="30" y="28"/>
                </a:lnTo>
                <a:lnTo>
                  <a:pt x="26" y="26"/>
                </a:lnTo>
                <a:lnTo>
                  <a:pt x="24" y="20"/>
                </a:lnTo>
                <a:lnTo>
                  <a:pt x="22" y="12"/>
                </a:lnTo>
                <a:lnTo>
                  <a:pt x="24" y="12"/>
                </a:lnTo>
                <a:lnTo>
                  <a:pt x="10" y="2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05" name="Freeform 37"/>
          <p:cNvSpPr>
            <a:spLocks/>
          </p:cNvSpPr>
          <p:nvPr/>
        </p:nvSpPr>
        <p:spPr bwMode="auto">
          <a:xfrm>
            <a:off x="2470150" y="3581400"/>
            <a:ext cx="66675" cy="60325"/>
          </a:xfrm>
          <a:custGeom>
            <a:avLst/>
            <a:gdLst/>
            <a:ahLst/>
            <a:cxnLst>
              <a:cxn ang="0">
                <a:pos x="16" y="0"/>
              </a:cxn>
              <a:cxn ang="0">
                <a:pos x="8" y="0"/>
              </a:cxn>
              <a:cxn ang="0">
                <a:pos x="4" y="2"/>
              </a:cxn>
              <a:cxn ang="0">
                <a:pos x="0" y="6"/>
              </a:cxn>
              <a:cxn ang="0">
                <a:pos x="0" y="14"/>
              </a:cxn>
              <a:cxn ang="0">
                <a:pos x="2" y="20"/>
              </a:cxn>
              <a:cxn ang="0">
                <a:pos x="6" y="28"/>
              </a:cxn>
              <a:cxn ang="0">
                <a:pos x="0" y="28"/>
              </a:cxn>
              <a:cxn ang="0">
                <a:pos x="0" y="38"/>
              </a:cxn>
              <a:cxn ang="0">
                <a:pos x="42" y="38"/>
              </a:cxn>
              <a:cxn ang="0">
                <a:pos x="42" y="26"/>
              </a:cxn>
              <a:cxn ang="0">
                <a:pos x="24" y="26"/>
              </a:cxn>
              <a:cxn ang="0">
                <a:pos x="14" y="26"/>
              </a:cxn>
              <a:cxn ang="0">
                <a:pos x="10" y="22"/>
              </a:cxn>
              <a:cxn ang="0">
                <a:pos x="8" y="18"/>
              </a:cxn>
              <a:cxn ang="0">
                <a:pos x="8" y="14"/>
              </a:cxn>
              <a:cxn ang="0">
                <a:pos x="12" y="12"/>
              </a:cxn>
              <a:cxn ang="0">
                <a:pos x="20" y="10"/>
              </a:cxn>
              <a:cxn ang="0">
                <a:pos x="42" y="10"/>
              </a:cxn>
              <a:cxn ang="0">
                <a:pos x="42" y="0"/>
              </a:cxn>
              <a:cxn ang="0">
                <a:pos x="18" y="0"/>
              </a:cxn>
              <a:cxn ang="0">
                <a:pos x="16" y="0"/>
              </a:cxn>
            </a:cxnLst>
            <a:rect l="0" t="0" r="r" b="b"/>
            <a:pathLst>
              <a:path w="42" h="38">
                <a:moveTo>
                  <a:pt x="16" y="0"/>
                </a:moveTo>
                <a:lnTo>
                  <a:pt x="8" y="0"/>
                </a:lnTo>
                <a:lnTo>
                  <a:pt x="4" y="2"/>
                </a:lnTo>
                <a:lnTo>
                  <a:pt x="0" y="6"/>
                </a:lnTo>
                <a:lnTo>
                  <a:pt x="0" y="14"/>
                </a:lnTo>
                <a:lnTo>
                  <a:pt x="2" y="20"/>
                </a:lnTo>
                <a:lnTo>
                  <a:pt x="6" y="28"/>
                </a:lnTo>
                <a:lnTo>
                  <a:pt x="0" y="28"/>
                </a:lnTo>
                <a:lnTo>
                  <a:pt x="0" y="38"/>
                </a:lnTo>
                <a:lnTo>
                  <a:pt x="42" y="38"/>
                </a:lnTo>
                <a:lnTo>
                  <a:pt x="42" y="26"/>
                </a:lnTo>
                <a:lnTo>
                  <a:pt x="24" y="26"/>
                </a:lnTo>
                <a:lnTo>
                  <a:pt x="14" y="26"/>
                </a:lnTo>
                <a:lnTo>
                  <a:pt x="10" y="22"/>
                </a:lnTo>
                <a:lnTo>
                  <a:pt x="8" y="18"/>
                </a:lnTo>
                <a:lnTo>
                  <a:pt x="8" y="14"/>
                </a:lnTo>
                <a:lnTo>
                  <a:pt x="12" y="12"/>
                </a:lnTo>
                <a:lnTo>
                  <a:pt x="20" y="10"/>
                </a:lnTo>
                <a:lnTo>
                  <a:pt x="42" y="10"/>
                </a:lnTo>
                <a:lnTo>
                  <a:pt x="42" y="0"/>
                </a:lnTo>
                <a:lnTo>
                  <a:pt x="18" y="0"/>
                </a:lnTo>
                <a:lnTo>
                  <a:pt x="16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06" name="Freeform 38"/>
          <p:cNvSpPr>
            <a:spLocks/>
          </p:cNvSpPr>
          <p:nvPr/>
        </p:nvSpPr>
        <p:spPr bwMode="auto">
          <a:xfrm>
            <a:off x="2470150" y="3505200"/>
            <a:ext cx="66675" cy="63500"/>
          </a:xfrm>
          <a:custGeom>
            <a:avLst/>
            <a:gdLst/>
            <a:ahLst/>
            <a:cxnLst>
              <a:cxn ang="0">
                <a:pos x="34" y="14"/>
              </a:cxn>
              <a:cxn ang="0">
                <a:pos x="34" y="20"/>
              </a:cxn>
              <a:cxn ang="0">
                <a:pos x="34" y="22"/>
              </a:cxn>
              <a:cxn ang="0">
                <a:pos x="32" y="26"/>
              </a:cxn>
              <a:cxn ang="0">
                <a:pos x="28" y="28"/>
              </a:cxn>
              <a:cxn ang="0">
                <a:pos x="24" y="28"/>
              </a:cxn>
              <a:cxn ang="0">
                <a:pos x="24" y="0"/>
              </a:cxn>
              <a:cxn ang="0">
                <a:pos x="14" y="2"/>
              </a:cxn>
              <a:cxn ang="0">
                <a:pos x="6" y="6"/>
              </a:cxn>
              <a:cxn ang="0">
                <a:pos x="0" y="12"/>
              </a:cxn>
              <a:cxn ang="0">
                <a:pos x="0" y="20"/>
              </a:cxn>
              <a:cxn ang="0">
                <a:pos x="0" y="28"/>
              </a:cxn>
              <a:cxn ang="0">
                <a:pos x="6" y="34"/>
              </a:cxn>
              <a:cxn ang="0">
                <a:pos x="12" y="38"/>
              </a:cxn>
              <a:cxn ang="0">
                <a:pos x="22" y="40"/>
              </a:cxn>
              <a:cxn ang="0">
                <a:pos x="30" y="38"/>
              </a:cxn>
              <a:cxn ang="0">
                <a:pos x="36" y="36"/>
              </a:cxn>
              <a:cxn ang="0">
                <a:pos x="42" y="28"/>
              </a:cxn>
              <a:cxn ang="0">
                <a:pos x="42" y="20"/>
              </a:cxn>
              <a:cxn ang="0">
                <a:pos x="42" y="14"/>
              </a:cxn>
              <a:cxn ang="0">
                <a:pos x="40" y="8"/>
              </a:cxn>
              <a:cxn ang="0">
                <a:pos x="36" y="4"/>
              </a:cxn>
              <a:cxn ang="0">
                <a:pos x="30" y="2"/>
              </a:cxn>
              <a:cxn ang="0">
                <a:pos x="28" y="12"/>
              </a:cxn>
              <a:cxn ang="0">
                <a:pos x="32" y="14"/>
              </a:cxn>
              <a:cxn ang="0">
                <a:pos x="34" y="14"/>
              </a:cxn>
              <a:cxn ang="0">
                <a:pos x="18" y="28"/>
              </a:cxn>
              <a:cxn ang="0">
                <a:pos x="14" y="28"/>
              </a:cxn>
              <a:cxn ang="0">
                <a:pos x="10" y="26"/>
              </a:cxn>
              <a:cxn ang="0">
                <a:pos x="8" y="24"/>
              </a:cxn>
              <a:cxn ang="0">
                <a:pos x="8" y="20"/>
              </a:cxn>
              <a:cxn ang="0">
                <a:pos x="8" y="16"/>
              </a:cxn>
              <a:cxn ang="0">
                <a:pos x="10" y="14"/>
              </a:cxn>
              <a:cxn ang="0">
                <a:pos x="14" y="12"/>
              </a:cxn>
              <a:cxn ang="0">
                <a:pos x="18" y="12"/>
              </a:cxn>
              <a:cxn ang="0">
                <a:pos x="18" y="28"/>
              </a:cxn>
              <a:cxn ang="0">
                <a:pos x="34" y="14"/>
              </a:cxn>
            </a:cxnLst>
            <a:rect l="0" t="0" r="r" b="b"/>
            <a:pathLst>
              <a:path w="42" h="40">
                <a:moveTo>
                  <a:pt x="34" y="14"/>
                </a:moveTo>
                <a:lnTo>
                  <a:pt x="34" y="20"/>
                </a:lnTo>
                <a:lnTo>
                  <a:pt x="34" y="22"/>
                </a:lnTo>
                <a:lnTo>
                  <a:pt x="32" y="26"/>
                </a:lnTo>
                <a:lnTo>
                  <a:pt x="28" y="28"/>
                </a:lnTo>
                <a:lnTo>
                  <a:pt x="24" y="28"/>
                </a:lnTo>
                <a:lnTo>
                  <a:pt x="24" y="0"/>
                </a:lnTo>
                <a:lnTo>
                  <a:pt x="14" y="2"/>
                </a:lnTo>
                <a:lnTo>
                  <a:pt x="6" y="6"/>
                </a:lnTo>
                <a:lnTo>
                  <a:pt x="0" y="12"/>
                </a:lnTo>
                <a:lnTo>
                  <a:pt x="0" y="20"/>
                </a:lnTo>
                <a:lnTo>
                  <a:pt x="0" y="28"/>
                </a:lnTo>
                <a:lnTo>
                  <a:pt x="6" y="34"/>
                </a:lnTo>
                <a:lnTo>
                  <a:pt x="12" y="38"/>
                </a:lnTo>
                <a:lnTo>
                  <a:pt x="22" y="40"/>
                </a:lnTo>
                <a:lnTo>
                  <a:pt x="30" y="38"/>
                </a:lnTo>
                <a:lnTo>
                  <a:pt x="36" y="36"/>
                </a:lnTo>
                <a:lnTo>
                  <a:pt x="42" y="28"/>
                </a:lnTo>
                <a:lnTo>
                  <a:pt x="42" y="20"/>
                </a:lnTo>
                <a:lnTo>
                  <a:pt x="42" y="14"/>
                </a:lnTo>
                <a:lnTo>
                  <a:pt x="40" y="8"/>
                </a:lnTo>
                <a:lnTo>
                  <a:pt x="36" y="4"/>
                </a:lnTo>
                <a:lnTo>
                  <a:pt x="30" y="2"/>
                </a:lnTo>
                <a:lnTo>
                  <a:pt x="28" y="12"/>
                </a:lnTo>
                <a:lnTo>
                  <a:pt x="32" y="14"/>
                </a:lnTo>
                <a:lnTo>
                  <a:pt x="34" y="14"/>
                </a:lnTo>
                <a:lnTo>
                  <a:pt x="18" y="28"/>
                </a:lnTo>
                <a:lnTo>
                  <a:pt x="14" y="28"/>
                </a:lnTo>
                <a:lnTo>
                  <a:pt x="10" y="26"/>
                </a:lnTo>
                <a:lnTo>
                  <a:pt x="8" y="24"/>
                </a:lnTo>
                <a:lnTo>
                  <a:pt x="8" y="20"/>
                </a:lnTo>
                <a:lnTo>
                  <a:pt x="8" y="16"/>
                </a:lnTo>
                <a:lnTo>
                  <a:pt x="10" y="14"/>
                </a:lnTo>
                <a:lnTo>
                  <a:pt x="14" y="12"/>
                </a:lnTo>
                <a:lnTo>
                  <a:pt x="18" y="12"/>
                </a:lnTo>
                <a:lnTo>
                  <a:pt x="18" y="28"/>
                </a:lnTo>
                <a:lnTo>
                  <a:pt x="34" y="1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07" name="Freeform 39"/>
          <p:cNvSpPr>
            <a:spLocks/>
          </p:cNvSpPr>
          <p:nvPr/>
        </p:nvSpPr>
        <p:spPr bwMode="auto">
          <a:xfrm>
            <a:off x="2470150" y="3394075"/>
            <a:ext cx="92075" cy="63500"/>
          </a:xfrm>
          <a:custGeom>
            <a:avLst/>
            <a:gdLst/>
            <a:ahLst/>
            <a:cxnLst>
              <a:cxn ang="0">
                <a:pos x="58" y="40"/>
              </a:cxn>
              <a:cxn ang="0">
                <a:pos x="58" y="28"/>
              </a:cxn>
              <a:cxn ang="0">
                <a:pos x="36" y="28"/>
              </a:cxn>
              <a:cxn ang="0">
                <a:pos x="42" y="24"/>
              </a:cxn>
              <a:cxn ang="0">
                <a:pos x="42" y="16"/>
              </a:cxn>
              <a:cxn ang="0">
                <a:pos x="42" y="10"/>
              </a:cxn>
              <a:cxn ang="0">
                <a:pos x="38" y="4"/>
              </a:cxn>
              <a:cxn ang="0">
                <a:pos x="30" y="0"/>
              </a:cxn>
              <a:cxn ang="0">
                <a:pos x="20" y="0"/>
              </a:cxn>
              <a:cxn ang="0">
                <a:pos x="12" y="0"/>
              </a:cxn>
              <a:cxn ang="0">
                <a:pos x="6" y="4"/>
              </a:cxn>
              <a:cxn ang="0">
                <a:pos x="0" y="10"/>
              </a:cxn>
              <a:cxn ang="0">
                <a:pos x="0" y="16"/>
              </a:cxn>
              <a:cxn ang="0">
                <a:pos x="2" y="24"/>
              </a:cxn>
              <a:cxn ang="0">
                <a:pos x="6" y="30"/>
              </a:cxn>
              <a:cxn ang="0">
                <a:pos x="0" y="30"/>
              </a:cxn>
              <a:cxn ang="0">
                <a:pos x="0" y="40"/>
              </a:cxn>
              <a:cxn ang="0">
                <a:pos x="56" y="40"/>
              </a:cxn>
              <a:cxn ang="0">
                <a:pos x="58" y="40"/>
              </a:cxn>
              <a:cxn ang="0">
                <a:pos x="12" y="26"/>
              </a:cxn>
              <a:cxn ang="0">
                <a:pos x="8" y="24"/>
              </a:cxn>
              <a:cxn ang="0">
                <a:pos x="8" y="20"/>
              </a:cxn>
              <a:cxn ang="0">
                <a:pos x="8" y="16"/>
              </a:cxn>
              <a:cxn ang="0">
                <a:pos x="12" y="14"/>
              </a:cxn>
              <a:cxn ang="0">
                <a:pos x="16" y="12"/>
              </a:cxn>
              <a:cxn ang="0">
                <a:pos x="20" y="10"/>
              </a:cxn>
              <a:cxn ang="0">
                <a:pos x="26" y="12"/>
              </a:cxn>
              <a:cxn ang="0">
                <a:pos x="32" y="14"/>
              </a:cxn>
              <a:cxn ang="0">
                <a:pos x="34" y="16"/>
              </a:cxn>
              <a:cxn ang="0">
                <a:pos x="34" y="20"/>
              </a:cxn>
              <a:cxn ang="0">
                <a:pos x="34" y="24"/>
              </a:cxn>
              <a:cxn ang="0">
                <a:pos x="30" y="26"/>
              </a:cxn>
              <a:cxn ang="0">
                <a:pos x="26" y="28"/>
              </a:cxn>
              <a:cxn ang="0">
                <a:pos x="20" y="30"/>
              </a:cxn>
              <a:cxn ang="0">
                <a:pos x="16" y="28"/>
              </a:cxn>
              <a:cxn ang="0">
                <a:pos x="12" y="26"/>
              </a:cxn>
              <a:cxn ang="0">
                <a:pos x="58" y="40"/>
              </a:cxn>
            </a:cxnLst>
            <a:rect l="0" t="0" r="r" b="b"/>
            <a:pathLst>
              <a:path w="58" h="40">
                <a:moveTo>
                  <a:pt x="58" y="40"/>
                </a:moveTo>
                <a:lnTo>
                  <a:pt x="58" y="28"/>
                </a:lnTo>
                <a:lnTo>
                  <a:pt x="36" y="28"/>
                </a:lnTo>
                <a:lnTo>
                  <a:pt x="42" y="24"/>
                </a:lnTo>
                <a:lnTo>
                  <a:pt x="42" y="16"/>
                </a:lnTo>
                <a:lnTo>
                  <a:pt x="42" y="10"/>
                </a:lnTo>
                <a:lnTo>
                  <a:pt x="38" y="4"/>
                </a:lnTo>
                <a:lnTo>
                  <a:pt x="30" y="0"/>
                </a:lnTo>
                <a:lnTo>
                  <a:pt x="20" y="0"/>
                </a:lnTo>
                <a:lnTo>
                  <a:pt x="12" y="0"/>
                </a:lnTo>
                <a:lnTo>
                  <a:pt x="6" y="4"/>
                </a:lnTo>
                <a:lnTo>
                  <a:pt x="0" y="10"/>
                </a:lnTo>
                <a:lnTo>
                  <a:pt x="0" y="16"/>
                </a:lnTo>
                <a:lnTo>
                  <a:pt x="2" y="24"/>
                </a:lnTo>
                <a:lnTo>
                  <a:pt x="6" y="30"/>
                </a:lnTo>
                <a:lnTo>
                  <a:pt x="0" y="30"/>
                </a:lnTo>
                <a:lnTo>
                  <a:pt x="0" y="40"/>
                </a:lnTo>
                <a:lnTo>
                  <a:pt x="56" y="40"/>
                </a:lnTo>
                <a:lnTo>
                  <a:pt x="58" y="40"/>
                </a:lnTo>
                <a:lnTo>
                  <a:pt x="12" y="26"/>
                </a:lnTo>
                <a:lnTo>
                  <a:pt x="8" y="24"/>
                </a:lnTo>
                <a:lnTo>
                  <a:pt x="8" y="20"/>
                </a:lnTo>
                <a:lnTo>
                  <a:pt x="8" y="16"/>
                </a:lnTo>
                <a:lnTo>
                  <a:pt x="12" y="14"/>
                </a:lnTo>
                <a:lnTo>
                  <a:pt x="16" y="12"/>
                </a:lnTo>
                <a:lnTo>
                  <a:pt x="20" y="10"/>
                </a:lnTo>
                <a:lnTo>
                  <a:pt x="26" y="12"/>
                </a:lnTo>
                <a:lnTo>
                  <a:pt x="32" y="14"/>
                </a:lnTo>
                <a:lnTo>
                  <a:pt x="34" y="16"/>
                </a:lnTo>
                <a:lnTo>
                  <a:pt x="34" y="20"/>
                </a:lnTo>
                <a:lnTo>
                  <a:pt x="34" y="24"/>
                </a:lnTo>
                <a:lnTo>
                  <a:pt x="30" y="26"/>
                </a:lnTo>
                <a:lnTo>
                  <a:pt x="26" y="28"/>
                </a:lnTo>
                <a:lnTo>
                  <a:pt x="20" y="30"/>
                </a:lnTo>
                <a:lnTo>
                  <a:pt x="16" y="28"/>
                </a:lnTo>
                <a:lnTo>
                  <a:pt x="12" y="26"/>
                </a:lnTo>
                <a:lnTo>
                  <a:pt x="58" y="4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08" name="Freeform 40"/>
          <p:cNvSpPr>
            <a:spLocks/>
          </p:cNvSpPr>
          <p:nvPr/>
        </p:nvSpPr>
        <p:spPr bwMode="auto">
          <a:xfrm>
            <a:off x="2470150" y="3314700"/>
            <a:ext cx="66675" cy="69850"/>
          </a:xfrm>
          <a:custGeom>
            <a:avLst/>
            <a:gdLst/>
            <a:ahLst/>
            <a:cxnLst>
              <a:cxn ang="0">
                <a:pos x="32" y="40"/>
              </a:cxn>
              <a:cxn ang="0">
                <a:pos x="38" y="38"/>
              </a:cxn>
              <a:cxn ang="0">
                <a:pos x="40" y="32"/>
              </a:cxn>
              <a:cxn ang="0">
                <a:pos x="42" y="28"/>
              </a:cxn>
              <a:cxn ang="0">
                <a:pos x="42" y="22"/>
              </a:cxn>
              <a:cxn ang="0">
                <a:pos x="42" y="14"/>
              </a:cxn>
              <a:cxn ang="0">
                <a:pos x="36" y="6"/>
              </a:cxn>
              <a:cxn ang="0">
                <a:pos x="30" y="2"/>
              </a:cxn>
              <a:cxn ang="0">
                <a:pos x="22" y="0"/>
              </a:cxn>
              <a:cxn ang="0">
                <a:pos x="12" y="2"/>
              </a:cxn>
              <a:cxn ang="0">
                <a:pos x="6" y="6"/>
              </a:cxn>
              <a:cxn ang="0">
                <a:pos x="0" y="14"/>
              </a:cxn>
              <a:cxn ang="0">
                <a:pos x="0" y="22"/>
              </a:cxn>
              <a:cxn ang="0">
                <a:pos x="0" y="28"/>
              </a:cxn>
              <a:cxn ang="0">
                <a:pos x="2" y="32"/>
              </a:cxn>
              <a:cxn ang="0">
                <a:pos x="6" y="38"/>
              </a:cxn>
              <a:cxn ang="0">
                <a:pos x="10" y="40"/>
              </a:cxn>
              <a:cxn ang="0">
                <a:pos x="16" y="42"/>
              </a:cxn>
              <a:cxn ang="0">
                <a:pos x="20" y="44"/>
              </a:cxn>
              <a:cxn ang="0">
                <a:pos x="28" y="42"/>
              </a:cxn>
              <a:cxn ang="0">
                <a:pos x="30" y="40"/>
              </a:cxn>
              <a:cxn ang="0">
                <a:pos x="32" y="40"/>
              </a:cxn>
              <a:cxn ang="0">
                <a:pos x="12" y="30"/>
              </a:cxn>
              <a:cxn ang="0">
                <a:pos x="10" y="26"/>
              </a:cxn>
              <a:cxn ang="0">
                <a:pos x="8" y="22"/>
              </a:cxn>
              <a:cxn ang="0">
                <a:pos x="10" y="18"/>
              </a:cxn>
              <a:cxn ang="0">
                <a:pos x="12" y="14"/>
              </a:cxn>
              <a:cxn ang="0">
                <a:pos x="16" y="12"/>
              </a:cxn>
              <a:cxn ang="0">
                <a:pos x="22" y="12"/>
              </a:cxn>
              <a:cxn ang="0">
                <a:pos x="26" y="12"/>
              </a:cxn>
              <a:cxn ang="0">
                <a:pos x="30" y="14"/>
              </a:cxn>
              <a:cxn ang="0">
                <a:pos x="34" y="18"/>
              </a:cxn>
              <a:cxn ang="0">
                <a:pos x="34" y="22"/>
              </a:cxn>
              <a:cxn ang="0">
                <a:pos x="34" y="26"/>
              </a:cxn>
              <a:cxn ang="0">
                <a:pos x="30" y="30"/>
              </a:cxn>
              <a:cxn ang="0">
                <a:pos x="26" y="32"/>
              </a:cxn>
              <a:cxn ang="0">
                <a:pos x="22" y="32"/>
              </a:cxn>
              <a:cxn ang="0">
                <a:pos x="16" y="32"/>
              </a:cxn>
              <a:cxn ang="0">
                <a:pos x="12" y="30"/>
              </a:cxn>
              <a:cxn ang="0">
                <a:pos x="32" y="40"/>
              </a:cxn>
            </a:cxnLst>
            <a:rect l="0" t="0" r="r" b="b"/>
            <a:pathLst>
              <a:path w="42" h="44">
                <a:moveTo>
                  <a:pt x="32" y="40"/>
                </a:moveTo>
                <a:lnTo>
                  <a:pt x="38" y="38"/>
                </a:lnTo>
                <a:lnTo>
                  <a:pt x="40" y="32"/>
                </a:lnTo>
                <a:lnTo>
                  <a:pt x="42" y="28"/>
                </a:lnTo>
                <a:lnTo>
                  <a:pt x="42" y="22"/>
                </a:lnTo>
                <a:lnTo>
                  <a:pt x="42" y="14"/>
                </a:lnTo>
                <a:lnTo>
                  <a:pt x="36" y="6"/>
                </a:lnTo>
                <a:lnTo>
                  <a:pt x="30" y="2"/>
                </a:lnTo>
                <a:lnTo>
                  <a:pt x="22" y="0"/>
                </a:lnTo>
                <a:lnTo>
                  <a:pt x="12" y="2"/>
                </a:lnTo>
                <a:lnTo>
                  <a:pt x="6" y="6"/>
                </a:lnTo>
                <a:lnTo>
                  <a:pt x="0" y="14"/>
                </a:lnTo>
                <a:lnTo>
                  <a:pt x="0" y="22"/>
                </a:lnTo>
                <a:lnTo>
                  <a:pt x="0" y="28"/>
                </a:lnTo>
                <a:lnTo>
                  <a:pt x="2" y="32"/>
                </a:lnTo>
                <a:lnTo>
                  <a:pt x="6" y="38"/>
                </a:lnTo>
                <a:lnTo>
                  <a:pt x="10" y="40"/>
                </a:lnTo>
                <a:lnTo>
                  <a:pt x="16" y="42"/>
                </a:lnTo>
                <a:lnTo>
                  <a:pt x="20" y="44"/>
                </a:lnTo>
                <a:lnTo>
                  <a:pt x="28" y="42"/>
                </a:lnTo>
                <a:lnTo>
                  <a:pt x="30" y="40"/>
                </a:lnTo>
                <a:lnTo>
                  <a:pt x="32" y="40"/>
                </a:lnTo>
                <a:lnTo>
                  <a:pt x="12" y="30"/>
                </a:lnTo>
                <a:lnTo>
                  <a:pt x="10" y="26"/>
                </a:lnTo>
                <a:lnTo>
                  <a:pt x="8" y="22"/>
                </a:lnTo>
                <a:lnTo>
                  <a:pt x="10" y="18"/>
                </a:lnTo>
                <a:lnTo>
                  <a:pt x="12" y="14"/>
                </a:lnTo>
                <a:lnTo>
                  <a:pt x="16" y="12"/>
                </a:lnTo>
                <a:lnTo>
                  <a:pt x="22" y="12"/>
                </a:lnTo>
                <a:lnTo>
                  <a:pt x="26" y="12"/>
                </a:lnTo>
                <a:lnTo>
                  <a:pt x="30" y="14"/>
                </a:lnTo>
                <a:lnTo>
                  <a:pt x="34" y="18"/>
                </a:lnTo>
                <a:lnTo>
                  <a:pt x="34" y="22"/>
                </a:lnTo>
                <a:lnTo>
                  <a:pt x="34" y="26"/>
                </a:lnTo>
                <a:lnTo>
                  <a:pt x="30" y="30"/>
                </a:lnTo>
                <a:lnTo>
                  <a:pt x="26" y="32"/>
                </a:lnTo>
                <a:lnTo>
                  <a:pt x="22" y="32"/>
                </a:lnTo>
                <a:lnTo>
                  <a:pt x="16" y="32"/>
                </a:lnTo>
                <a:lnTo>
                  <a:pt x="12" y="30"/>
                </a:lnTo>
                <a:lnTo>
                  <a:pt x="32" y="4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09" name="Freeform 41"/>
          <p:cNvSpPr>
            <a:spLocks/>
          </p:cNvSpPr>
          <p:nvPr/>
        </p:nvSpPr>
        <p:spPr bwMode="auto">
          <a:xfrm>
            <a:off x="2447925" y="3270250"/>
            <a:ext cx="88900" cy="38100"/>
          </a:xfrm>
          <a:custGeom>
            <a:avLst/>
            <a:gdLst/>
            <a:ahLst/>
            <a:cxnLst>
              <a:cxn ang="0">
                <a:pos x="14" y="8"/>
              </a:cxn>
              <a:cxn ang="0">
                <a:pos x="0" y="8"/>
              </a:cxn>
              <a:cxn ang="0">
                <a:pos x="6" y="20"/>
              </a:cxn>
              <a:cxn ang="0">
                <a:pos x="14" y="20"/>
              </a:cxn>
              <a:cxn ang="0">
                <a:pos x="14" y="24"/>
              </a:cxn>
              <a:cxn ang="0">
                <a:pos x="24" y="24"/>
              </a:cxn>
              <a:cxn ang="0">
                <a:pos x="24" y="20"/>
              </a:cxn>
              <a:cxn ang="0">
                <a:pos x="42" y="20"/>
              </a:cxn>
              <a:cxn ang="0">
                <a:pos x="48" y="20"/>
              </a:cxn>
              <a:cxn ang="0">
                <a:pos x="54" y="18"/>
              </a:cxn>
              <a:cxn ang="0">
                <a:pos x="56" y="14"/>
              </a:cxn>
              <a:cxn ang="0">
                <a:pos x="56" y="8"/>
              </a:cxn>
              <a:cxn ang="0">
                <a:pos x="56" y="0"/>
              </a:cxn>
              <a:cxn ang="0">
                <a:pos x="46" y="0"/>
              </a:cxn>
              <a:cxn ang="0">
                <a:pos x="48" y="6"/>
              </a:cxn>
              <a:cxn ang="0">
                <a:pos x="48" y="8"/>
              </a:cxn>
              <a:cxn ang="0">
                <a:pos x="46" y="8"/>
              </a:cxn>
              <a:cxn ang="0">
                <a:pos x="40" y="8"/>
              </a:cxn>
              <a:cxn ang="0">
                <a:pos x="24" y="8"/>
              </a:cxn>
              <a:cxn ang="0">
                <a:pos x="24" y="0"/>
              </a:cxn>
              <a:cxn ang="0">
                <a:pos x="14" y="0"/>
              </a:cxn>
              <a:cxn ang="0">
                <a:pos x="14" y="6"/>
              </a:cxn>
              <a:cxn ang="0">
                <a:pos x="14" y="8"/>
              </a:cxn>
            </a:cxnLst>
            <a:rect l="0" t="0" r="r" b="b"/>
            <a:pathLst>
              <a:path w="56" h="24">
                <a:moveTo>
                  <a:pt x="14" y="8"/>
                </a:moveTo>
                <a:lnTo>
                  <a:pt x="0" y="8"/>
                </a:lnTo>
                <a:lnTo>
                  <a:pt x="6" y="20"/>
                </a:lnTo>
                <a:lnTo>
                  <a:pt x="14" y="20"/>
                </a:lnTo>
                <a:lnTo>
                  <a:pt x="14" y="24"/>
                </a:lnTo>
                <a:lnTo>
                  <a:pt x="24" y="24"/>
                </a:lnTo>
                <a:lnTo>
                  <a:pt x="24" y="20"/>
                </a:lnTo>
                <a:lnTo>
                  <a:pt x="42" y="20"/>
                </a:lnTo>
                <a:lnTo>
                  <a:pt x="48" y="20"/>
                </a:lnTo>
                <a:lnTo>
                  <a:pt x="54" y="18"/>
                </a:lnTo>
                <a:lnTo>
                  <a:pt x="56" y="14"/>
                </a:lnTo>
                <a:lnTo>
                  <a:pt x="56" y="8"/>
                </a:lnTo>
                <a:lnTo>
                  <a:pt x="56" y="0"/>
                </a:lnTo>
                <a:lnTo>
                  <a:pt x="46" y="0"/>
                </a:lnTo>
                <a:lnTo>
                  <a:pt x="48" y="6"/>
                </a:lnTo>
                <a:lnTo>
                  <a:pt x="48" y="8"/>
                </a:lnTo>
                <a:lnTo>
                  <a:pt x="46" y="8"/>
                </a:lnTo>
                <a:lnTo>
                  <a:pt x="40" y="8"/>
                </a:lnTo>
                <a:lnTo>
                  <a:pt x="24" y="8"/>
                </a:lnTo>
                <a:lnTo>
                  <a:pt x="24" y="0"/>
                </a:lnTo>
                <a:lnTo>
                  <a:pt x="14" y="0"/>
                </a:lnTo>
                <a:lnTo>
                  <a:pt x="14" y="6"/>
                </a:lnTo>
                <a:lnTo>
                  <a:pt x="14" y="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10" name="Freeform 42"/>
          <p:cNvSpPr>
            <a:spLocks/>
          </p:cNvSpPr>
          <p:nvPr/>
        </p:nvSpPr>
        <p:spPr bwMode="auto">
          <a:xfrm>
            <a:off x="2470150" y="3203575"/>
            <a:ext cx="66675" cy="60325"/>
          </a:xfrm>
          <a:custGeom>
            <a:avLst/>
            <a:gdLst/>
            <a:ahLst/>
            <a:cxnLst>
              <a:cxn ang="0">
                <a:pos x="34" y="14"/>
              </a:cxn>
              <a:cxn ang="0">
                <a:pos x="34" y="18"/>
              </a:cxn>
              <a:cxn ang="0">
                <a:pos x="34" y="22"/>
              </a:cxn>
              <a:cxn ang="0">
                <a:pos x="32" y="24"/>
              </a:cxn>
              <a:cxn ang="0">
                <a:pos x="28" y="26"/>
              </a:cxn>
              <a:cxn ang="0">
                <a:pos x="24" y="28"/>
              </a:cxn>
              <a:cxn ang="0">
                <a:pos x="24" y="0"/>
              </a:cxn>
              <a:cxn ang="0">
                <a:pos x="14" y="0"/>
              </a:cxn>
              <a:cxn ang="0">
                <a:pos x="6" y="4"/>
              </a:cxn>
              <a:cxn ang="0">
                <a:pos x="0" y="12"/>
              </a:cxn>
              <a:cxn ang="0">
                <a:pos x="0" y="20"/>
              </a:cxn>
              <a:cxn ang="0">
                <a:pos x="0" y="26"/>
              </a:cxn>
              <a:cxn ang="0">
                <a:pos x="6" y="34"/>
              </a:cxn>
              <a:cxn ang="0">
                <a:pos x="12" y="38"/>
              </a:cxn>
              <a:cxn ang="0">
                <a:pos x="22" y="38"/>
              </a:cxn>
              <a:cxn ang="0">
                <a:pos x="30" y="38"/>
              </a:cxn>
              <a:cxn ang="0">
                <a:pos x="36" y="34"/>
              </a:cxn>
              <a:cxn ang="0">
                <a:pos x="42" y="28"/>
              </a:cxn>
              <a:cxn ang="0">
                <a:pos x="42" y="18"/>
              </a:cxn>
              <a:cxn ang="0">
                <a:pos x="42" y="12"/>
              </a:cxn>
              <a:cxn ang="0">
                <a:pos x="40" y="6"/>
              </a:cxn>
              <a:cxn ang="0">
                <a:pos x="36" y="4"/>
              </a:cxn>
              <a:cxn ang="0">
                <a:pos x="30" y="0"/>
              </a:cxn>
              <a:cxn ang="0">
                <a:pos x="28" y="12"/>
              </a:cxn>
              <a:cxn ang="0">
                <a:pos x="32" y="14"/>
              </a:cxn>
              <a:cxn ang="0">
                <a:pos x="34" y="14"/>
              </a:cxn>
              <a:cxn ang="0">
                <a:pos x="18" y="28"/>
              </a:cxn>
              <a:cxn ang="0">
                <a:pos x="14" y="26"/>
              </a:cxn>
              <a:cxn ang="0">
                <a:pos x="10" y="24"/>
              </a:cxn>
              <a:cxn ang="0">
                <a:pos x="8" y="22"/>
              </a:cxn>
              <a:cxn ang="0">
                <a:pos x="8" y="18"/>
              </a:cxn>
              <a:cxn ang="0">
                <a:pos x="8" y="16"/>
              </a:cxn>
              <a:cxn ang="0">
                <a:pos x="10" y="14"/>
              </a:cxn>
              <a:cxn ang="0">
                <a:pos x="14" y="12"/>
              </a:cxn>
              <a:cxn ang="0">
                <a:pos x="18" y="10"/>
              </a:cxn>
              <a:cxn ang="0">
                <a:pos x="18" y="28"/>
              </a:cxn>
              <a:cxn ang="0">
                <a:pos x="34" y="14"/>
              </a:cxn>
            </a:cxnLst>
            <a:rect l="0" t="0" r="r" b="b"/>
            <a:pathLst>
              <a:path w="42" h="38">
                <a:moveTo>
                  <a:pt x="34" y="14"/>
                </a:moveTo>
                <a:lnTo>
                  <a:pt x="34" y="18"/>
                </a:lnTo>
                <a:lnTo>
                  <a:pt x="34" y="22"/>
                </a:lnTo>
                <a:lnTo>
                  <a:pt x="32" y="24"/>
                </a:lnTo>
                <a:lnTo>
                  <a:pt x="28" y="26"/>
                </a:lnTo>
                <a:lnTo>
                  <a:pt x="24" y="28"/>
                </a:lnTo>
                <a:lnTo>
                  <a:pt x="24" y="0"/>
                </a:lnTo>
                <a:lnTo>
                  <a:pt x="14" y="0"/>
                </a:lnTo>
                <a:lnTo>
                  <a:pt x="6" y="4"/>
                </a:lnTo>
                <a:lnTo>
                  <a:pt x="0" y="12"/>
                </a:lnTo>
                <a:lnTo>
                  <a:pt x="0" y="20"/>
                </a:lnTo>
                <a:lnTo>
                  <a:pt x="0" y="26"/>
                </a:lnTo>
                <a:lnTo>
                  <a:pt x="6" y="34"/>
                </a:lnTo>
                <a:lnTo>
                  <a:pt x="12" y="38"/>
                </a:lnTo>
                <a:lnTo>
                  <a:pt x="22" y="38"/>
                </a:lnTo>
                <a:lnTo>
                  <a:pt x="30" y="38"/>
                </a:lnTo>
                <a:lnTo>
                  <a:pt x="36" y="34"/>
                </a:lnTo>
                <a:lnTo>
                  <a:pt x="42" y="28"/>
                </a:lnTo>
                <a:lnTo>
                  <a:pt x="42" y="18"/>
                </a:lnTo>
                <a:lnTo>
                  <a:pt x="42" y="12"/>
                </a:lnTo>
                <a:lnTo>
                  <a:pt x="40" y="6"/>
                </a:lnTo>
                <a:lnTo>
                  <a:pt x="36" y="4"/>
                </a:lnTo>
                <a:lnTo>
                  <a:pt x="30" y="0"/>
                </a:lnTo>
                <a:lnTo>
                  <a:pt x="28" y="12"/>
                </a:lnTo>
                <a:lnTo>
                  <a:pt x="32" y="14"/>
                </a:lnTo>
                <a:lnTo>
                  <a:pt x="34" y="14"/>
                </a:lnTo>
                <a:lnTo>
                  <a:pt x="18" y="28"/>
                </a:lnTo>
                <a:lnTo>
                  <a:pt x="14" y="26"/>
                </a:lnTo>
                <a:lnTo>
                  <a:pt x="10" y="24"/>
                </a:lnTo>
                <a:lnTo>
                  <a:pt x="8" y="22"/>
                </a:lnTo>
                <a:lnTo>
                  <a:pt x="8" y="18"/>
                </a:lnTo>
                <a:lnTo>
                  <a:pt x="8" y="16"/>
                </a:lnTo>
                <a:lnTo>
                  <a:pt x="10" y="14"/>
                </a:lnTo>
                <a:lnTo>
                  <a:pt x="14" y="12"/>
                </a:lnTo>
                <a:lnTo>
                  <a:pt x="18" y="10"/>
                </a:lnTo>
                <a:lnTo>
                  <a:pt x="18" y="28"/>
                </a:lnTo>
                <a:lnTo>
                  <a:pt x="34" y="1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11" name="Freeform 43"/>
          <p:cNvSpPr>
            <a:spLocks/>
          </p:cNvSpPr>
          <p:nvPr/>
        </p:nvSpPr>
        <p:spPr bwMode="auto">
          <a:xfrm>
            <a:off x="2470150" y="3130550"/>
            <a:ext cx="66675" cy="57150"/>
          </a:xfrm>
          <a:custGeom>
            <a:avLst/>
            <a:gdLst/>
            <a:ahLst/>
            <a:cxnLst>
              <a:cxn ang="0">
                <a:pos x="16" y="0"/>
              </a:cxn>
              <a:cxn ang="0">
                <a:pos x="8" y="0"/>
              </a:cxn>
              <a:cxn ang="0">
                <a:pos x="4" y="2"/>
              </a:cxn>
              <a:cxn ang="0">
                <a:pos x="0" y="6"/>
              </a:cxn>
              <a:cxn ang="0">
                <a:pos x="0" y="12"/>
              </a:cxn>
              <a:cxn ang="0">
                <a:pos x="2" y="20"/>
              </a:cxn>
              <a:cxn ang="0">
                <a:pos x="6" y="26"/>
              </a:cxn>
              <a:cxn ang="0">
                <a:pos x="0" y="26"/>
              </a:cxn>
              <a:cxn ang="0">
                <a:pos x="0" y="36"/>
              </a:cxn>
              <a:cxn ang="0">
                <a:pos x="42" y="36"/>
              </a:cxn>
              <a:cxn ang="0">
                <a:pos x="42" y="26"/>
              </a:cxn>
              <a:cxn ang="0">
                <a:pos x="24" y="26"/>
              </a:cxn>
              <a:cxn ang="0">
                <a:pos x="14" y="26"/>
              </a:cxn>
              <a:cxn ang="0">
                <a:pos x="10" y="22"/>
              </a:cxn>
              <a:cxn ang="0">
                <a:pos x="8" y="16"/>
              </a:cxn>
              <a:cxn ang="0">
                <a:pos x="8" y="12"/>
              </a:cxn>
              <a:cxn ang="0">
                <a:pos x="12" y="10"/>
              </a:cxn>
              <a:cxn ang="0">
                <a:pos x="20" y="10"/>
              </a:cxn>
              <a:cxn ang="0">
                <a:pos x="42" y="10"/>
              </a:cxn>
              <a:cxn ang="0">
                <a:pos x="42" y="0"/>
              </a:cxn>
              <a:cxn ang="0">
                <a:pos x="18" y="0"/>
              </a:cxn>
              <a:cxn ang="0">
                <a:pos x="16" y="0"/>
              </a:cxn>
            </a:cxnLst>
            <a:rect l="0" t="0" r="r" b="b"/>
            <a:pathLst>
              <a:path w="42" h="36">
                <a:moveTo>
                  <a:pt x="16" y="0"/>
                </a:moveTo>
                <a:lnTo>
                  <a:pt x="8" y="0"/>
                </a:lnTo>
                <a:lnTo>
                  <a:pt x="4" y="2"/>
                </a:lnTo>
                <a:lnTo>
                  <a:pt x="0" y="6"/>
                </a:lnTo>
                <a:lnTo>
                  <a:pt x="0" y="12"/>
                </a:lnTo>
                <a:lnTo>
                  <a:pt x="2" y="20"/>
                </a:lnTo>
                <a:lnTo>
                  <a:pt x="6" y="26"/>
                </a:lnTo>
                <a:lnTo>
                  <a:pt x="0" y="26"/>
                </a:lnTo>
                <a:lnTo>
                  <a:pt x="0" y="36"/>
                </a:lnTo>
                <a:lnTo>
                  <a:pt x="42" y="36"/>
                </a:lnTo>
                <a:lnTo>
                  <a:pt x="42" y="26"/>
                </a:lnTo>
                <a:lnTo>
                  <a:pt x="24" y="26"/>
                </a:lnTo>
                <a:lnTo>
                  <a:pt x="14" y="26"/>
                </a:lnTo>
                <a:lnTo>
                  <a:pt x="10" y="22"/>
                </a:lnTo>
                <a:lnTo>
                  <a:pt x="8" y="16"/>
                </a:lnTo>
                <a:lnTo>
                  <a:pt x="8" y="12"/>
                </a:lnTo>
                <a:lnTo>
                  <a:pt x="12" y="10"/>
                </a:lnTo>
                <a:lnTo>
                  <a:pt x="20" y="10"/>
                </a:lnTo>
                <a:lnTo>
                  <a:pt x="42" y="10"/>
                </a:lnTo>
                <a:lnTo>
                  <a:pt x="42" y="0"/>
                </a:lnTo>
                <a:lnTo>
                  <a:pt x="18" y="0"/>
                </a:lnTo>
                <a:lnTo>
                  <a:pt x="16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12" name="Freeform 44"/>
          <p:cNvSpPr>
            <a:spLocks/>
          </p:cNvSpPr>
          <p:nvPr/>
        </p:nvSpPr>
        <p:spPr bwMode="auto">
          <a:xfrm>
            <a:off x="2447925" y="3079750"/>
            <a:ext cx="88900" cy="38100"/>
          </a:xfrm>
          <a:custGeom>
            <a:avLst/>
            <a:gdLst/>
            <a:ahLst/>
            <a:cxnLst>
              <a:cxn ang="0">
                <a:pos x="14" y="8"/>
              </a:cxn>
              <a:cxn ang="0">
                <a:pos x="0" y="8"/>
              </a:cxn>
              <a:cxn ang="0">
                <a:pos x="6" y="20"/>
              </a:cxn>
              <a:cxn ang="0">
                <a:pos x="14" y="20"/>
              </a:cxn>
              <a:cxn ang="0">
                <a:pos x="14" y="24"/>
              </a:cxn>
              <a:cxn ang="0">
                <a:pos x="24" y="24"/>
              </a:cxn>
              <a:cxn ang="0">
                <a:pos x="24" y="20"/>
              </a:cxn>
              <a:cxn ang="0">
                <a:pos x="42" y="20"/>
              </a:cxn>
              <a:cxn ang="0">
                <a:pos x="48" y="20"/>
              </a:cxn>
              <a:cxn ang="0">
                <a:pos x="54" y="18"/>
              </a:cxn>
              <a:cxn ang="0">
                <a:pos x="56" y="14"/>
              </a:cxn>
              <a:cxn ang="0">
                <a:pos x="56" y="8"/>
              </a:cxn>
              <a:cxn ang="0">
                <a:pos x="56" y="0"/>
              </a:cxn>
              <a:cxn ang="0">
                <a:pos x="46" y="0"/>
              </a:cxn>
              <a:cxn ang="0">
                <a:pos x="48" y="6"/>
              </a:cxn>
              <a:cxn ang="0">
                <a:pos x="48" y="8"/>
              </a:cxn>
              <a:cxn ang="0">
                <a:pos x="46" y="8"/>
              </a:cxn>
              <a:cxn ang="0">
                <a:pos x="40" y="8"/>
              </a:cxn>
              <a:cxn ang="0">
                <a:pos x="24" y="8"/>
              </a:cxn>
              <a:cxn ang="0">
                <a:pos x="24" y="0"/>
              </a:cxn>
              <a:cxn ang="0">
                <a:pos x="14" y="0"/>
              </a:cxn>
              <a:cxn ang="0">
                <a:pos x="14" y="6"/>
              </a:cxn>
              <a:cxn ang="0">
                <a:pos x="14" y="8"/>
              </a:cxn>
            </a:cxnLst>
            <a:rect l="0" t="0" r="r" b="b"/>
            <a:pathLst>
              <a:path w="56" h="24">
                <a:moveTo>
                  <a:pt x="14" y="8"/>
                </a:moveTo>
                <a:lnTo>
                  <a:pt x="0" y="8"/>
                </a:lnTo>
                <a:lnTo>
                  <a:pt x="6" y="20"/>
                </a:lnTo>
                <a:lnTo>
                  <a:pt x="14" y="20"/>
                </a:lnTo>
                <a:lnTo>
                  <a:pt x="14" y="24"/>
                </a:lnTo>
                <a:lnTo>
                  <a:pt x="24" y="24"/>
                </a:lnTo>
                <a:lnTo>
                  <a:pt x="24" y="20"/>
                </a:lnTo>
                <a:lnTo>
                  <a:pt x="42" y="20"/>
                </a:lnTo>
                <a:lnTo>
                  <a:pt x="48" y="20"/>
                </a:lnTo>
                <a:lnTo>
                  <a:pt x="54" y="18"/>
                </a:lnTo>
                <a:lnTo>
                  <a:pt x="56" y="14"/>
                </a:lnTo>
                <a:lnTo>
                  <a:pt x="56" y="8"/>
                </a:lnTo>
                <a:lnTo>
                  <a:pt x="56" y="0"/>
                </a:lnTo>
                <a:lnTo>
                  <a:pt x="46" y="0"/>
                </a:lnTo>
                <a:lnTo>
                  <a:pt x="48" y="6"/>
                </a:lnTo>
                <a:lnTo>
                  <a:pt x="48" y="8"/>
                </a:lnTo>
                <a:lnTo>
                  <a:pt x="46" y="8"/>
                </a:lnTo>
                <a:lnTo>
                  <a:pt x="40" y="8"/>
                </a:lnTo>
                <a:lnTo>
                  <a:pt x="24" y="8"/>
                </a:lnTo>
                <a:lnTo>
                  <a:pt x="24" y="0"/>
                </a:lnTo>
                <a:lnTo>
                  <a:pt x="14" y="0"/>
                </a:lnTo>
                <a:lnTo>
                  <a:pt x="14" y="6"/>
                </a:lnTo>
                <a:lnTo>
                  <a:pt x="14" y="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13" name="Freeform 45"/>
          <p:cNvSpPr>
            <a:spLocks/>
          </p:cNvSpPr>
          <p:nvPr/>
        </p:nvSpPr>
        <p:spPr bwMode="auto">
          <a:xfrm>
            <a:off x="2444750" y="3051175"/>
            <a:ext cx="92075" cy="1905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0" y="0"/>
              </a:cxn>
              <a:cxn ang="0">
                <a:pos x="0" y="12"/>
              </a:cxn>
              <a:cxn ang="0">
                <a:pos x="10" y="12"/>
              </a:cxn>
              <a:cxn ang="0">
                <a:pos x="10" y="2"/>
              </a:cxn>
              <a:cxn ang="0">
                <a:pos x="10" y="0"/>
              </a:cxn>
              <a:cxn ang="0">
                <a:pos x="58" y="0"/>
              </a:cxn>
              <a:cxn ang="0">
                <a:pos x="16" y="0"/>
              </a:cxn>
              <a:cxn ang="0">
                <a:pos x="16" y="12"/>
              </a:cxn>
              <a:cxn ang="0">
                <a:pos x="58" y="12"/>
              </a:cxn>
              <a:cxn ang="0">
                <a:pos x="58" y="0"/>
              </a:cxn>
              <a:cxn ang="0">
                <a:pos x="10" y="0"/>
              </a:cxn>
            </a:cxnLst>
            <a:rect l="0" t="0" r="r" b="b"/>
            <a:pathLst>
              <a:path w="58" h="12">
                <a:moveTo>
                  <a:pt x="10" y="0"/>
                </a:moveTo>
                <a:lnTo>
                  <a:pt x="0" y="0"/>
                </a:lnTo>
                <a:lnTo>
                  <a:pt x="0" y="12"/>
                </a:lnTo>
                <a:lnTo>
                  <a:pt x="10" y="12"/>
                </a:lnTo>
                <a:lnTo>
                  <a:pt x="10" y="2"/>
                </a:lnTo>
                <a:lnTo>
                  <a:pt x="10" y="0"/>
                </a:lnTo>
                <a:lnTo>
                  <a:pt x="58" y="0"/>
                </a:lnTo>
                <a:lnTo>
                  <a:pt x="16" y="0"/>
                </a:lnTo>
                <a:lnTo>
                  <a:pt x="16" y="12"/>
                </a:lnTo>
                <a:lnTo>
                  <a:pt x="58" y="12"/>
                </a:lnTo>
                <a:lnTo>
                  <a:pt x="58" y="0"/>
                </a:lnTo>
                <a:lnTo>
                  <a:pt x="10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14" name="Freeform 46"/>
          <p:cNvSpPr>
            <a:spLocks/>
          </p:cNvSpPr>
          <p:nvPr/>
        </p:nvSpPr>
        <p:spPr bwMode="auto">
          <a:xfrm>
            <a:off x="2470150" y="2974975"/>
            <a:ext cx="66675" cy="63500"/>
          </a:xfrm>
          <a:custGeom>
            <a:avLst/>
            <a:gdLst/>
            <a:ahLst/>
            <a:cxnLst>
              <a:cxn ang="0">
                <a:pos x="10" y="26"/>
              </a:cxn>
              <a:cxn ang="0">
                <a:pos x="8" y="22"/>
              </a:cxn>
              <a:cxn ang="0">
                <a:pos x="10" y="16"/>
              </a:cxn>
              <a:cxn ang="0">
                <a:pos x="14" y="14"/>
              </a:cxn>
              <a:cxn ang="0">
                <a:pos x="18" y="24"/>
              </a:cxn>
              <a:cxn ang="0">
                <a:pos x="20" y="34"/>
              </a:cxn>
              <a:cxn ang="0">
                <a:pos x="24" y="38"/>
              </a:cxn>
              <a:cxn ang="0">
                <a:pos x="30" y="40"/>
              </a:cxn>
              <a:cxn ang="0">
                <a:pos x="36" y="38"/>
              </a:cxn>
              <a:cxn ang="0">
                <a:pos x="40" y="36"/>
              </a:cxn>
              <a:cxn ang="0">
                <a:pos x="42" y="32"/>
              </a:cxn>
              <a:cxn ang="0">
                <a:pos x="42" y="26"/>
              </a:cxn>
              <a:cxn ang="0">
                <a:pos x="42" y="20"/>
              </a:cxn>
              <a:cxn ang="0">
                <a:pos x="38" y="14"/>
              </a:cxn>
              <a:cxn ang="0">
                <a:pos x="38" y="12"/>
              </a:cxn>
              <a:cxn ang="0">
                <a:pos x="42" y="12"/>
              </a:cxn>
              <a:cxn ang="0">
                <a:pos x="42" y="0"/>
              </a:cxn>
              <a:cxn ang="0">
                <a:pos x="36" y="2"/>
              </a:cxn>
              <a:cxn ang="0">
                <a:pos x="28" y="4"/>
              </a:cxn>
              <a:cxn ang="0">
                <a:pos x="16" y="4"/>
              </a:cxn>
              <a:cxn ang="0">
                <a:pos x="6" y="4"/>
              </a:cxn>
              <a:cxn ang="0">
                <a:pos x="2" y="10"/>
              </a:cxn>
              <a:cxn ang="0">
                <a:pos x="0" y="20"/>
              </a:cxn>
              <a:cxn ang="0">
                <a:pos x="0" y="28"/>
              </a:cxn>
              <a:cxn ang="0">
                <a:pos x="2" y="32"/>
              </a:cxn>
              <a:cxn ang="0">
                <a:pos x="6" y="36"/>
              </a:cxn>
              <a:cxn ang="0">
                <a:pos x="12" y="38"/>
              </a:cxn>
              <a:cxn ang="0">
                <a:pos x="14" y="28"/>
              </a:cxn>
              <a:cxn ang="0">
                <a:pos x="12" y="26"/>
              </a:cxn>
              <a:cxn ang="0">
                <a:pos x="10" y="26"/>
              </a:cxn>
              <a:cxn ang="0">
                <a:pos x="24" y="14"/>
              </a:cxn>
              <a:cxn ang="0">
                <a:pos x="30" y="14"/>
              </a:cxn>
              <a:cxn ang="0">
                <a:pos x="34" y="18"/>
              </a:cxn>
              <a:cxn ang="0">
                <a:pos x="36" y="22"/>
              </a:cxn>
              <a:cxn ang="0">
                <a:pos x="34" y="28"/>
              </a:cxn>
              <a:cxn ang="0">
                <a:pos x="30" y="28"/>
              </a:cxn>
              <a:cxn ang="0">
                <a:pos x="26" y="26"/>
              </a:cxn>
              <a:cxn ang="0">
                <a:pos x="24" y="20"/>
              </a:cxn>
              <a:cxn ang="0">
                <a:pos x="22" y="14"/>
              </a:cxn>
              <a:cxn ang="0">
                <a:pos x="24" y="14"/>
              </a:cxn>
              <a:cxn ang="0">
                <a:pos x="10" y="26"/>
              </a:cxn>
            </a:cxnLst>
            <a:rect l="0" t="0" r="r" b="b"/>
            <a:pathLst>
              <a:path w="42" h="40">
                <a:moveTo>
                  <a:pt x="10" y="26"/>
                </a:moveTo>
                <a:lnTo>
                  <a:pt x="8" y="22"/>
                </a:lnTo>
                <a:lnTo>
                  <a:pt x="10" y="16"/>
                </a:lnTo>
                <a:lnTo>
                  <a:pt x="14" y="14"/>
                </a:lnTo>
                <a:lnTo>
                  <a:pt x="18" y="24"/>
                </a:lnTo>
                <a:lnTo>
                  <a:pt x="20" y="34"/>
                </a:lnTo>
                <a:lnTo>
                  <a:pt x="24" y="38"/>
                </a:lnTo>
                <a:lnTo>
                  <a:pt x="30" y="40"/>
                </a:lnTo>
                <a:lnTo>
                  <a:pt x="36" y="38"/>
                </a:lnTo>
                <a:lnTo>
                  <a:pt x="40" y="36"/>
                </a:lnTo>
                <a:lnTo>
                  <a:pt x="42" y="32"/>
                </a:lnTo>
                <a:lnTo>
                  <a:pt x="42" y="26"/>
                </a:lnTo>
                <a:lnTo>
                  <a:pt x="42" y="20"/>
                </a:lnTo>
                <a:lnTo>
                  <a:pt x="38" y="14"/>
                </a:lnTo>
                <a:lnTo>
                  <a:pt x="38" y="12"/>
                </a:lnTo>
                <a:lnTo>
                  <a:pt x="42" y="12"/>
                </a:lnTo>
                <a:lnTo>
                  <a:pt x="42" y="0"/>
                </a:lnTo>
                <a:lnTo>
                  <a:pt x="36" y="2"/>
                </a:lnTo>
                <a:lnTo>
                  <a:pt x="28" y="4"/>
                </a:lnTo>
                <a:lnTo>
                  <a:pt x="16" y="4"/>
                </a:lnTo>
                <a:lnTo>
                  <a:pt x="6" y="4"/>
                </a:lnTo>
                <a:lnTo>
                  <a:pt x="2" y="10"/>
                </a:lnTo>
                <a:lnTo>
                  <a:pt x="0" y="20"/>
                </a:lnTo>
                <a:lnTo>
                  <a:pt x="0" y="28"/>
                </a:lnTo>
                <a:lnTo>
                  <a:pt x="2" y="32"/>
                </a:lnTo>
                <a:lnTo>
                  <a:pt x="6" y="36"/>
                </a:lnTo>
                <a:lnTo>
                  <a:pt x="12" y="38"/>
                </a:lnTo>
                <a:lnTo>
                  <a:pt x="14" y="28"/>
                </a:lnTo>
                <a:lnTo>
                  <a:pt x="12" y="26"/>
                </a:lnTo>
                <a:lnTo>
                  <a:pt x="10" y="26"/>
                </a:lnTo>
                <a:lnTo>
                  <a:pt x="24" y="14"/>
                </a:lnTo>
                <a:lnTo>
                  <a:pt x="30" y="14"/>
                </a:lnTo>
                <a:lnTo>
                  <a:pt x="34" y="18"/>
                </a:lnTo>
                <a:lnTo>
                  <a:pt x="36" y="22"/>
                </a:lnTo>
                <a:lnTo>
                  <a:pt x="34" y="28"/>
                </a:lnTo>
                <a:lnTo>
                  <a:pt x="30" y="28"/>
                </a:lnTo>
                <a:lnTo>
                  <a:pt x="26" y="26"/>
                </a:lnTo>
                <a:lnTo>
                  <a:pt x="24" y="20"/>
                </a:lnTo>
                <a:lnTo>
                  <a:pt x="22" y="14"/>
                </a:lnTo>
                <a:lnTo>
                  <a:pt x="24" y="14"/>
                </a:lnTo>
                <a:lnTo>
                  <a:pt x="10" y="2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15" name="Freeform 47"/>
          <p:cNvSpPr>
            <a:spLocks/>
          </p:cNvSpPr>
          <p:nvPr/>
        </p:nvSpPr>
        <p:spPr bwMode="auto">
          <a:xfrm>
            <a:off x="2444750" y="2946400"/>
            <a:ext cx="92075" cy="15875"/>
          </a:xfrm>
          <a:custGeom>
            <a:avLst/>
            <a:gdLst/>
            <a:ahLst/>
            <a:cxnLst>
              <a:cxn ang="0">
                <a:pos x="58" y="0"/>
              </a:cxn>
              <a:cxn ang="0">
                <a:pos x="0" y="0"/>
              </a:cxn>
              <a:cxn ang="0">
                <a:pos x="0" y="10"/>
              </a:cxn>
              <a:cxn ang="0">
                <a:pos x="58" y="10"/>
              </a:cxn>
              <a:cxn ang="0">
                <a:pos x="58" y="2"/>
              </a:cxn>
              <a:cxn ang="0">
                <a:pos x="58" y="0"/>
              </a:cxn>
            </a:cxnLst>
            <a:rect l="0" t="0" r="r" b="b"/>
            <a:pathLst>
              <a:path w="58" h="10">
                <a:moveTo>
                  <a:pt x="58" y="0"/>
                </a:moveTo>
                <a:lnTo>
                  <a:pt x="0" y="0"/>
                </a:lnTo>
                <a:lnTo>
                  <a:pt x="0" y="10"/>
                </a:lnTo>
                <a:lnTo>
                  <a:pt x="58" y="10"/>
                </a:lnTo>
                <a:lnTo>
                  <a:pt x="58" y="2"/>
                </a:lnTo>
                <a:lnTo>
                  <a:pt x="58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16" name="Freeform 48"/>
          <p:cNvSpPr>
            <a:spLocks/>
          </p:cNvSpPr>
          <p:nvPr/>
        </p:nvSpPr>
        <p:spPr bwMode="auto">
          <a:xfrm>
            <a:off x="2444750" y="2862263"/>
            <a:ext cx="117475" cy="31750"/>
          </a:xfrm>
          <a:custGeom>
            <a:avLst/>
            <a:gdLst/>
            <a:ahLst/>
            <a:cxnLst>
              <a:cxn ang="0">
                <a:pos x="64" y="4"/>
              </a:cxn>
              <a:cxn ang="0">
                <a:pos x="50" y="8"/>
              </a:cxn>
              <a:cxn ang="0">
                <a:pos x="38" y="10"/>
              </a:cxn>
              <a:cxn ang="0">
                <a:pos x="20" y="8"/>
              </a:cxn>
              <a:cxn ang="0">
                <a:pos x="0" y="0"/>
              </a:cxn>
              <a:cxn ang="0">
                <a:pos x="0" y="8"/>
              </a:cxn>
              <a:cxn ang="0">
                <a:pos x="16" y="16"/>
              </a:cxn>
              <a:cxn ang="0">
                <a:pos x="26" y="18"/>
              </a:cxn>
              <a:cxn ang="0">
                <a:pos x="38" y="20"/>
              </a:cxn>
              <a:cxn ang="0">
                <a:pos x="46" y="18"/>
              </a:cxn>
              <a:cxn ang="0">
                <a:pos x="56" y="16"/>
              </a:cxn>
              <a:cxn ang="0">
                <a:pos x="66" y="12"/>
              </a:cxn>
              <a:cxn ang="0">
                <a:pos x="74" y="8"/>
              </a:cxn>
              <a:cxn ang="0">
                <a:pos x="74" y="0"/>
              </a:cxn>
              <a:cxn ang="0">
                <a:pos x="66" y="4"/>
              </a:cxn>
              <a:cxn ang="0">
                <a:pos x="64" y="4"/>
              </a:cxn>
            </a:cxnLst>
            <a:rect l="0" t="0" r="r" b="b"/>
            <a:pathLst>
              <a:path w="74" h="20">
                <a:moveTo>
                  <a:pt x="64" y="4"/>
                </a:moveTo>
                <a:lnTo>
                  <a:pt x="50" y="8"/>
                </a:lnTo>
                <a:lnTo>
                  <a:pt x="38" y="10"/>
                </a:lnTo>
                <a:lnTo>
                  <a:pt x="20" y="8"/>
                </a:lnTo>
                <a:lnTo>
                  <a:pt x="0" y="0"/>
                </a:lnTo>
                <a:lnTo>
                  <a:pt x="0" y="8"/>
                </a:lnTo>
                <a:lnTo>
                  <a:pt x="16" y="16"/>
                </a:lnTo>
                <a:lnTo>
                  <a:pt x="26" y="18"/>
                </a:lnTo>
                <a:lnTo>
                  <a:pt x="38" y="20"/>
                </a:lnTo>
                <a:lnTo>
                  <a:pt x="46" y="18"/>
                </a:lnTo>
                <a:lnTo>
                  <a:pt x="56" y="16"/>
                </a:lnTo>
                <a:lnTo>
                  <a:pt x="66" y="12"/>
                </a:lnTo>
                <a:lnTo>
                  <a:pt x="74" y="8"/>
                </a:lnTo>
                <a:lnTo>
                  <a:pt x="74" y="0"/>
                </a:lnTo>
                <a:lnTo>
                  <a:pt x="66" y="4"/>
                </a:lnTo>
                <a:lnTo>
                  <a:pt x="64" y="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17" name="Freeform 49"/>
          <p:cNvSpPr>
            <a:spLocks/>
          </p:cNvSpPr>
          <p:nvPr/>
        </p:nvSpPr>
        <p:spPr bwMode="auto">
          <a:xfrm>
            <a:off x="2470150" y="2754313"/>
            <a:ext cx="66675" cy="95250"/>
          </a:xfrm>
          <a:custGeom>
            <a:avLst/>
            <a:gdLst/>
            <a:ahLst/>
            <a:cxnLst>
              <a:cxn ang="0">
                <a:pos x="42" y="60"/>
              </a:cxn>
              <a:cxn ang="0">
                <a:pos x="42" y="50"/>
              </a:cxn>
              <a:cxn ang="0">
                <a:pos x="22" y="50"/>
              </a:cxn>
              <a:cxn ang="0">
                <a:pos x="14" y="48"/>
              </a:cxn>
              <a:cxn ang="0">
                <a:pos x="10" y="46"/>
              </a:cxn>
              <a:cxn ang="0">
                <a:pos x="8" y="40"/>
              </a:cxn>
              <a:cxn ang="0">
                <a:pos x="8" y="38"/>
              </a:cxn>
              <a:cxn ang="0">
                <a:pos x="12" y="36"/>
              </a:cxn>
              <a:cxn ang="0">
                <a:pos x="20" y="36"/>
              </a:cxn>
              <a:cxn ang="0">
                <a:pos x="42" y="36"/>
              </a:cxn>
              <a:cxn ang="0">
                <a:pos x="42" y="24"/>
              </a:cxn>
              <a:cxn ang="0">
                <a:pos x="22" y="24"/>
              </a:cxn>
              <a:cxn ang="0">
                <a:pos x="14" y="24"/>
              </a:cxn>
              <a:cxn ang="0">
                <a:pos x="10" y="20"/>
              </a:cxn>
              <a:cxn ang="0">
                <a:pos x="8" y="16"/>
              </a:cxn>
              <a:cxn ang="0">
                <a:pos x="8" y="14"/>
              </a:cxn>
              <a:cxn ang="0">
                <a:pos x="10" y="12"/>
              </a:cxn>
              <a:cxn ang="0">
                <a:pos x="18" y="10"/>
              </a:cxn>
              <a:cxn ang="0">
                <a:pos x="42" y="10"/>
              </a:cxn>
              <a:cxn ang="0">
                <a:pos x="42" y="0"/>
              </a:cxn>
              <a:cxn ang="0">
                <a:pos x="16" y="0"/>
              </a:cxn>
              <a:cxn ang="0">
                <a:pos x="6" y="0"/>
              </a:cxn>
              <a:cxn ang="0">
                <a:pos x="2" y="6"/>
              </a:cxn>
              <a:cxn ang="0">
                <a:pos x="0" y="12"/>
              </a:cxn>
              <a:cxn ang="0">
                <a:pos x="2" y="20"/>
              </a:cxn>
              <a:cxn ang="0">
                <a:pos x="6" y="26"/>
              </a:cxn>
              <a:cxn ang="0">
                <a:pos x="2" y="30"/>
              </a:cxn>
              <a:cxn ang="0">
                <a:pos x="0" y="38"/>
              </a:cxn>
              <a:cxn ang="0">
                <a:pos x="2" y="44"/>
              </a:cxn>
              <a:cxn ang="0">
                <a:pos x="6" y="50"/>
              </a:cxn>
              <a:cxn ang="0">
                <a:pos x="0" y="50"/>
              </a:cxn>
              <a:cxn ang="0">
                <a:pos x="0" y="60"/>
              </a:cxn>
              <a:cxn ang="0">
                <a:pos x="40" y="60"/>
              </a:cxn>
              <a:cxn ang="0">
                <a:pos x="42" y="60"/>
              </a:cxn>
            </a:cxnLst>
            <a:rect l="0" t="0" r="r" b="b"/>
            <a:pathLst>
              <a:path w="42" h="60">
                <a:moveTo>
                  <a:pt x="42" y="60"/>
                </a:moveTo>
                <a:lnTo>
                  <a:pt x="42" y="50"/>
                </a:lnTo>
                <a:lnTo>
                  <a:pt x="22" y="50"/>
                </a:lnTo>
                <a:lnTo>
                  <a:pt x="14" y="48"/>
                </a:lnTo>
                <a:lnTo>
                  <a:pt x="10" y="46"/>
                </a:lnTo>
                <a:lnTo>
                  <a:pt x="8" y="40"/>
                </a:lnTo>
                <a:lnTo>
                  <a:pt x="8" y="38"/>
                </a:lnTo>
                <a:lnTo>
                  <a:pt x="12" y="36"/>
                </a:lnTo>
                <a:lnTo>
                  <a:pt x="20" y="36"/>
                </a:lnTo>
                <a:lnTo>
                  <a:pt x="42" y="36"/>
                </a:lnTo>
                <a:lnTo>
                  <a:pt x="42" y="24"/>
                </a:lnTo>
                <a:lnTo>
                  <a:pt x="22" y="24"/>
                </a:lnTo>
                <a:lnTo>
                  <a:pt x="14" y="24"/>
                </a:lnTo>
                <a:lnTo>
                  <a:pt x="10" y="20"/>
                </a:lnTo>
                <a:lnTo>
                  <a:pt x="8" y="16"/>
                </a:lnTo>
                <a:lnTo>
                  <a:pt x="8" y="14"/>
                </a:lnTo>
                <a:lnTo>
                  <a:pt x="10" y="12"/>
                </a:lnTo>
                <a:lnTo>
                  <a:pt x="18" y="10"/>
                </a:lnTo>
                <a:lnTo>
                  <a:pt x="42" y="10"/>
                </a:lnTo>
                <a:lnTo>
                  <a:pt x="42" y="0"/>
                </a:lnTo>
                <a:lnTo>
                  <a:pt x="16" y="0"/>
                </a:lnTo>
                <a:lnTo>
                  <a:pt x="6" y="0"/>
                </a:lnTo>
                <a:lnTo>
                  <a:pt x="2" y="6"/>
                </a:lnTo>
                <a:lnTo>
                  <a:pt x="0" y="12"/>
                </a:lnTo>
                <a:lnTo>
                  <a:pt x="2" y="20"/>
                </a:lnTo>
                <a:lnTo>
                  <a:pt x="6" y="26"/>
                </a:lnTo>
                <a:lnTo>
                  <a:pt x="2" y="30"/>
                </a:lnTo>
                <a:lnTo>
                  <a:pt x="0" y="38"/>
                </a:lnTo>
                <a:lnTo>
                  <a:pt x="2" y="44"/>
                </a:lnTo>
                <a:lnTo>
                  <a:pt x="6" y="50"/>
                </a:lnTo>
                <a:lnTo>
                  <a:pt x="0" y="50"/>
                </a:lnTo>
                <a:lnTo>
                  <a:pt x="0" y="60"/>
                </a:lnTo>
                <a:lnTo>
                  <a:pt x="40" y="60"/>
                </a:lnTo>
                <a:lnTo>
                  <a:pt x="42" y="6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18" name="Freeform 50"/>
          <p:cNvSpPr>
            <a:spLocks/>
          </p:cNvSpPr>
          <p:nvPr/>
        </p:nvSpPr>
        <p:spPr bwMode="auto">
          <a:xfrm>
            <a:off x="2444750" y="2659063"/>
            <a:ext cx="92075" cy="85725"/>
          </a:xfrm>
          <a:custGeom>
            <a:avLst/>
            <a:gdLst/>
            <a:ahLst/>
            <a:cxnLst>
              <a:cxn ang="0">
                <a:pos x="58" y="22"/>
              </a:cxn>
              <a:cxn ang="0">
                <a:pos x="0" y="0"/>
              </a:cxn>
              <a:cxn ang="0">
                <a:pos x="0" y="14"/>
              </a:cxn>
              <a:cxn ang="0">
                <a:pos x="44" y="28"/>
              </a:cxn>
              <a:cxn ang="0">
                <a:pos x="0" y="42"/>
              </a:cxn>
              <a:cxn ang="0">
                <a:pos x="0" y="54"/>
              </a:cxn>
              <a:cxn ang="0">
                <a:pos x="58" y="34"/>
              </a:cxn>
              <a:cxn ang="0">
                <a:pos x="58" y="24"/>
              </a:cxn>
              <a:cxn ang="0">
                <a:pos x="58" y="22"/>
              </a:cxn>
            </a:cxnLst>
            <a:rect l="0" t="0" r="r" b="b"/>
            <a:pathLst>
              <a:path w="58" h="54">
                <a:moveTo>
                  <a:pt x="58" y="22"/>
                </a:moveTo>
                <a:lnTo>
                  <a:pt x="0" y="0"/>
                </a:lnTo>
                <a:lnTo>
                  <a:pt x="0" y="14"/>
                </a:lnTo>
                <a:lnTo>
                  <a:pt x="44" y="28"/>
                </a:lnTo>
                <a:lnTo>
                  <a:pt x="0" y="42"/>
                </a:lnTo>
                <a:lnTo>
                  <a:pt x="0" y="54"/>
                </a:lnTo>
                <a:lnTo>
                  <a:pt x="58" y="34"/>
                </a:lnTo>
                <a:lnTo>
                  <a:pt x="58" y="24"/>
                </a:lnTo>
                <a:lnTo>
                  <a:pt x="58" y="2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19" name="Freeform 51"/>
          <p:cNvSpPr>
            <a:spLocks/>
          </p:cNvSpPr>
          <p:nvPr/>
        </p:nvSpPr>
        <p:spPr bwMode="auto">
          <a:xfrm>
            <a:off x="2444750" y="2624138"/>
            <a:ext cx="117475" cy="31750"/>
          </a:xfrm>
          <a:custGeom>
            <a:avLst/>
            <a:gdLst/>
            <a:ahLst/>
            <a:cxnLst>
              <a:cxn ang="0">
                <a:pos x="74" y="12"/>
              </a:cxn>
              <a:cxn ang="0">
                <a:pos x="64" y="6"/>
              </a:cxn>
              <a:cxn ang="0">
                <a:pos x="54" y="2"/>
              </a:cxn>
              <a:cxn ang="0">
                <a:pos x="36" y="0"/>
              </a:cxn>
              <a:cxn ang="0">
                <a:pos x="26" y="0"/>
              </a:cxn>
              <a:cxn ang="0">
                <a:pos x="18" y="4"/>
              </a:cxn>
              <a:cxn ang="0">
                <a:pos x="8" y="8"/>
              </a:cxn>
              <a:cxn ang="0">
                <a:pos x="0" y="12"/>
              </a:cxn>
              <a:cxn ang="0">
                <a:pos x="0" y="20"/>
              </a:cxn>
              <a:cxn ang="0">
                <a:pos x="20" y="12"/>
              </a:cxn>
              <a:cxn ang="0">
                <a:pos x="38" y="10"/>
              </a:cxn>
              <a:cxn ang="0">
                <a:pos x="46" y="12"/>
              </a:cxn>
              <a:cxn ang="0">
                <a:pos x="56" y="12"/>
              </a:cxn>
              <a:cxn ang="0">
                <a:pos x="64" y="16"/>
              </a:cxn>
              <a:cxn ang="0">
                <a:pos x="74" y="20"/>
              </a:cxn>
              <a:cxn ang="0">
                <a:pos x="74" y="14"/>
              </a:cxn>
              <a:cxn ang="0">
                <a:pos x="74" y="12"/>
              </a:cxn>
            </a:cxnLst>
            <a:rect l="0" t="0" r="r" b="b"/>
            <a:pathLst>
              <a:path w="74" h="20">
                <a:moveTo>
                  <a:pt x="74" y="12"/>
                </a:moveTo>
                <a:lnTo>
                  <a:pt x="64" y="6"/>
                </a:lnTo>
                <a:lnTo>
                  <a:pt x="54" y="2"/>
                </a:lnTo>
                <a:lnTo>
                  <a:pt x="36" y="0"/>
                </a:lnTo>
                <a:lnTo>
                  <a:pt x="26" y="0"/>
                </a:lnTo>
                <a:lnTo>
                  <a:pt x="18" y="4"/>
                </a:lnTo>
                <a:lnTo>
                  <a:pt x="8" y="8"/>
                </a:lnTo>
                <a:lnTo>
                  <a:pt x="0" y="12"/>
                </a:lnTo>
                <a:lnTo>
                  <a:pt x="0" y="20"/>
                </a:lnTo>
                <a:lnTo>
                  <a:pt x="20" y="12"/>
                </a:lnTo>
                <a:lnTo>
                  <a:pt x="38" y="10"/>
                </a:lnTo>
                <a:lnTo>
                  <a:pt x="46" y="12"/>
                </a:lnTo>
                <a:lnTo>
                  <a:pt x="56" y="12"/>
                </a:lnTo>
                <a:lnTo>
                  <a:pt x="64" y="16"/>
                </a:lnTo>
                <a:lnTo>
                  <a:pt x="74" y="20"/>
                </a:lnTo>
                <a:lnTo>
                  <a:pt x="74" y="14"/>
                </a:lnTo>
                <a:lnTo>
                  <a:pt x="74" y="1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20" name="Rectangle 52"/>
          <p:cNvSpPr>
            <a:spLocks noChangeArrowheads="1"/>
          </p:cNvSpPr>
          <p:nvPr/>
        </p:nvSpPr>
        <p:spPr bwMode="auto">
          <a:xfrm>
            <a:off x="4840288" y="4464050"/>
            <a:ext cx="182562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(b)</a:t>
            </a:r>
            <a:endParaRPr lang="en-US" sz="1800">
              <a:latin typeface="Arial" charset="0"/>
            </a:endParaRPr>
          </a:p>
        </p:txBody>
      </p:sp>
      <p:sp>
        <p:nvSpPr>
          <p:cNvPr id="32821" name="Rectangle 53"/>
          <p:cNvSpPr>
            <a:spLocks noChangeArrowheads="1"/>
          </p:cNvSpPr>
          <p:nvPr/>
        </p:nvSpPr>
        <p:spPr bwMode="auto">
          <a:xfrm>
            <a:off x="5024438" y="448945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i="1">
                <a:solidFill>
                  <a:srgbClr val="231F20"/>
                </a:solidFill>
                <a:latin typeface="Arial" charset="0"/>
              </a:rPr>
              <a:t>  </a:t>
            </a:r>
            <a:endParaRPr lang="en-US" sz="1800">
              <a:latin typeface="Arial" charset="0"/>
            </a:endParaRPr>
          </a:p>
        </p:txBody>
      </p:sp>
      <p:sp>
        <p:nvSpPr>
          <p:cNvPr id="32822" name="Rectangle 54"/>
          <p:cNvSpPr>
            <a:spLocks noChangeArrowheads="1"/>
          </p:cNvSpPr>
          <p:nvPr/>
        </p:nvSpPr>
        <p:spPr bwMode="auto">
          <a:xfrm>
            <a:off x="5078413" y="4464050"/>
            <a:ext cx="1509712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Temporal summation: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2 excitatory stimuli close</a:t>
            </a:r>
            <a:endParaRPr lang="en-US" sz="1800" b="1">
              <a:latin typeface="Arial" charset="0"/>
            </a:endParaRP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in time cause EPSPs</a:t>
            </a:r>
            <a:endParaRPr lang="en-US" sz="1800" b="1">
              <a:latin typeface="Arial" charset="0"/>
            </a:endParaRP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that add together.</a:t>
            </a:r>
          </a:p>
        </p:txBody>
      </p:sp>
      <p:sp>
        <p:nvSpPr>
          <p:cNvPr id="32826" name="Rectangle 58"/>
          <p:cNvSpPr>
            <a:spLocks noChangeArrowheads="1"/>
          </p:cNvSpPr>
          <p:nvPr/>
        </p:nvSpPr>
        <p:spPr bwMode="auto">
          <a:xfrm>
            <a:off x="3332163" y="4232275"/>
            <a:ext cx="346075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Time</a:t>
            </a:r>
            <a:endParaRPr lang="en-US" sz="1800">
              <a:latin typeface="Arial" charset="0"/>
            </a:endParaRPr>
          </a:p>
        </p:txBody>
      </p:sp>
      <p:sp>
        <p:nvSpPr>
          <p:cNvPr id="32827" name="Rectangle 59"/>
          <p:cNvSpPr>
            <a:spLocks noChangeArrowheads="1"/>
          </p:cNvSpPr>
          <p:nvPr/>
        </p:nvSpPr>
        <p:spPr bwMode="auto">
          <a:xfrm>
            <a:off x="5367338" y="4232275"/>
            <a:ext cx="346075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Time</a:t>
            </a:r>
            <a:endParaRPr lang="en-US" sz="1800">
              <a:latin typeface="Arial" charset="0"/>
            </a:endParaRPr>
          </a:p>
        </p:txBody>
      </p:sp>
      <p:sp>
        <p:nvSpPr>
          <p:cNvPr id="32830" name="Rectangle 62"/>
          <p:cNvSpPr>
            <a:spLocks noChangeArrowheads="1"/>
          </p:cNvSpPr>
          <p:nvPr/>
        </p:nvSpPr>
        <p:spPr bwMode="auto">
          <a:xfrm>
            <a:off x="2636838" y="1174750"/>
            <a:ext cx="133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E</a:t>
            </a:r>
            <a:r>
              <a:rPr lang="en-US" sz="1000" b="1" baseline="-25000">
                <a:solidFill>
                  <a:srgbClr val="231F20"/>
                </a:solidFill>
                <a:latin typeface="Arial" charset="0"/>
              </a:rPr>
              <a:t>1</a:t>
            </a:r>
            <a:endParaRPr lang="en-US" sz="1800" b="1">
              <a:latin typeface="Arial" charset="0"/>
            </a:endParaRPr>
          </a:p>
        </p:txBody>
      </p:sp>
      <p:sp>
        <p:nvSpPr>
          <p:cNvPr id="32831" name="Rectangle 63"/>
          <p:cNvSpPr>
            <a:spLocks noChangeArrowheads="1"/>
          </p:cNvSpPr>
          <p:nvPr/>
        </p:nvSpPr>
        <p:spPr bwMode="auto">
          <a:xfrm>
            <a:off x="4684713" y="1174750"/>
            <a:ext cx="133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E</a:t>
            </a:r>
            <a:r>
              <a:rPr lang="en-US" sz="1000" b="1" baseline="-25000">
                <a:solidFill>
                  <a:srgbClr val="231F20"/>
                </a:solidFill>
                <a:latin typeface="Arial" charset="0"/>
              </a:rPr>
              <a:t>1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7804150" y="6581775"/>
            <a:ext cx="1336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11.19c, d</a:t>
            </a:r>
          </a:p>
        </p:txBody>
      </p:sp>
      <p:pic>
        <p:nvPicPr>
          <p:cNvPr id="33803" name="Picture 11" descr="figure_11_19-jLE"/>
          <p:cNvPicPr>
            <a:picLocks noChangeAspect="1" noChangeArrowheads="1"/>
          </p:cNvPicPr>
          <p:nvPr/>
        </p:nvPicPr>
        <p:blipFill>
          <a:blip r:embed="rId2" cstate="print"/>
          <a:srcRect l="48495"/>
          <a:stretch>
            <a:fillRect/>
          </a:stretch>
        </p:blipFill>
        <p:spPr bwMode="auto">
          <a:xfrm>
            <a:off x="2505075" y="1076325"/>
            <a:ext cx="4429125" cy="4737100"/>
          </a:xfrm>
          <a:prstGeom prst="rect">
            <a:avLst/>
          </a:prstGeom>
          <a:noFill/>
        </p:spPr>
      </p:pic>
      <p:sp>
        <p:nvSpPr>
          <p:cNvPr id="33816" name="Rectangle 24"/>
          <p:cNvSpPr>
            <a:spLocks noChangeArrowheads="1"/>
          </p:cNvSpPr>
          <p:nvPr/>
        </p:nvSpPr>
        <p:spPr bwMode="auto">
          <a:xfrm>
            <a:off x="3273425" y="3978275"/>
            <a:ext cx="401638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E</a:t>
            </a:r>
            <a:r>
              <a:rPr lang="en-US" sz="1000" b="1" baseline="-25000">
                <a:solidFill>
                  <a:srgbClr val="231F20"/>
                </a:solidFill>
                <a:latin typeface="Arial" charset="0"/>
              </a:rPr>
              <a:t>1 </a:t>
            </a:r>
            <a:r>
              <a:rPr lang="en-US" sz="1000" b="1">
                <a:solidFill>
                  <a:srgbClr val="231F20"/>
                </a:solidFill>
                <a:latin typeface="Arial" charset="0"/>
              </a:rPr>
              <a:t>+ E</a:t>
            </a:r>
            <a:r>
              <a:rPr lang="en-US" sz="1000" b="1" baseline="-25000">
                <a:solidFill>
                  <a:srgbClr val="231F20"/>
                </a:solidFill>
                <a:latin typeface="Arial" charset="0"/>
              </a:rPr>
              <a:t>2</a:t>
            </a:r>
          </a:p>
          <a:p>
            <a:endParaRPr lang="en-US" sz="1000" b="1" baseline="-25000">
              <a:solidFill>
                <a:srgbClr val="231F20"/>
              </a:solidFill>
              <a:latin typeface="Arial" charset="0"/>
            </a:endParaRPr>
          </a:p>
        </p:txBody>
      </p:sp>
      <p:sp>
        <p:nvSpPr>
          <p:cNvPr id="33817" name="Rectangle 25"/>
          <p:cNvSpPr>
            <a:spLocks noChangeArrowheads="1"/>
          </p:cNvSpPr>
          <p:nvPr/>
        </p:nvSpPr>
        <p:spPr bwMode="auto">
          <a:xfrm>
            <a:off x="5045075" y="3978275"/>
            <a:ext cx="84138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I</a:t>
            </a:r>
            <a:r>
              <a:rPr lang="en-US" sz="1000" b="1" baseline="-25000">
                <a:solidFill>
                  <a:srgbClr val="231F20"/>
                </a:solidFill>
                <a:latin typeface="Arial" charset="0"/>
              </a:rPr>
              <a:t>1</a:t>
            </a:r>
          </a:p>
        </p:txBody>
      </p:sp>
      <p:sp>
        <p:nvSpPr>
          <p:cNvPr id="33818" name="Rectangle 26"/>
          <p:cNvSpPr>
            <a:spLocks noChangeArrowheads="1"/>
          </p:cNvSpPr>
          <p:nvPr/>
        </p:nvSpPr>
        <p:spPr bwMode="auto">
          <a:xfrm>
            <a:off x="5616575" y="3978275"/>
            <a:ext cx="3619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E</a:t>
            </a:r>
            <a:r>
              <a:rPr lang="en-US" sz="1000" b="1" baseline="-25000">
                <a:solidFill>
                  <a:srgbClr val="231F20"/>
                </a:solidFill>
                <a:latin typeface="Arial" charset="0"/>
              </a:rPr>
              <a:t>1</a:t>
            </a:r>
            <a:r>
              <a:rPr lang="en-US" sz="1000" b="1">
                <a:solidFill>
                  <a:srgbClr val="231F20"/>
                </a:solidFill>
                <a:latin typeface="Arial" charset="0"/>
              </a:rPr>
              <a:t> + I</a:t>
            </a:r>
            <a:r>
              <a:rPr lang="en-US" sz="1000" b="1" baseline="-25000">
                <a:solidFill>
                  <a:srgbClr val="231F20"/>
                </a:solidFill>
                <a:latin typeface="Arial" charset="0"/>
              </a:rPr>
              <a:t>1</a:t>
            </a:r>
          </a:p>
        </p:txBody>
      </p:sp>
      <p:sp>
        <p:nvSpPr>
          <p:cNvPr id="33821" name="Rectangle 29"/>
          <p:cNvSpPr>
            <a:spLocks noChangeArrowheads="1"/>
          </p:cNvSpPr>
          <p:nvPr/>
        </p:nvSpPr>
        <p:spPr bwMode="auto">
          <a:xfrm>
            <a:off x="4762500" y="4464050"/>
            <a:ext cx="182563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(d)</a:t>
            </a:r>
            <a:endParaRPr lang="en-US" sz="1800">
              <a:latin typeface="Arial" charset="0"/>
            </a:endParaRPr>
          </a:p>
        </p:txBody>
      </p:sp>
      <p:sp>
        <p:nvSpPr>
          <p:cNvPr id="33822" name="Rectangle 30"/>
          <p:cNvSpPr>
            <a:spLocks noChangeArrowheads="1"/>
          </p:cNvSpPr>
          <p:nvPr/>
        </p:nvSpPr>
        <p:spPr bwMode="auto">
          <a:xfrm>
            <a:off x="4997450" y="4464050"/>
            <a:ext cx="1565275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Spatial summation of</a:t>
            </a:r>
          </a:p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EPSPs and IPSPs: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Changes in membane </a:t>
            </a:r>
            <a:endParaRPr lang="en-US" sz="1800" b="1">
              <a:latin typeface="Arial" charset="0"/>
            </a:endParaRP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potential can cancel each </a:t>
            </a:r>
            <a:endParaRPr lang="en-US" sz="1800" b="1">
              <a:latin typeface="Arial" charset="0"/>
            </a:endParaRP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other out.</a:t>
            </a:r>
            <a:endParaRPr lang="en-US" sz="1800">
              <a:latin typeface="Arial" charset="0"/>
            </a:endParaRPr>
          </a:p>
        </p:txBody>
      </p:sp>
      <p:sp>
        <p:nvSpPr>
          <p:cNvPr id="33823" name="Freeform 31"/>
          <p:cNvSpPr>
            <a:spLocks/>
          </p:cNvSpPr>
          <p:nvPr/>
        </p:nvSpPr>
        <p:spPr bwMode="auto">
          <a:xfrm>
            <a:off x="2516188" y="4038600"/>
            <a:ext cx="92075" cy="88900"/>
          </a:xfrm>
          <a:custGeom>
            <a:avLst/>
            <a:gdLst/>
            <a:ahLst/>
            <a:cxnLst>
              <a:cxn ang="0">
                <a:pos x="58" y="46"/>
              </a:cxn>
              <a:cxn ang="0">
                <a:pos x="12" y="46"/>
              </a:cxn>
              <a:cxn ang="0">
                <a:pos x="58" y="34"/>
              </a:cxn>
              <a:cxn ang="0">
                <a:pos x="58" y="22"/>
              </a:cxn>
              <a:cxn ang="0">
                <a:pos x="12" y="12"/>
              </a:cxn>
              <a:cxn ang="0">
                <a:pos x="58" y="12"/>
              </a:cxn>
              <a:cxn ang="0">
                <a:pos x="58" y="0"/>
              </a:cxn>
              <a:cxn ang="0">
                <a:pos x="0" y="0"/>
              </a:cxn>
              <a:cxn ang="0">
                <a:pos x="0" y="18"/>
              </a:cxn>
              <a:cxn ang="0">
                <a:pos x="40" y="28"/>
              </a:cxn>
              <a:cxn ang="0">
                <a:pos x="0" y="38"/>
              </a:cxn>
              <a:cxn ang="0">
                <a:pos x="0" y="56"/>
              </a:cxn>
              <a:cxn ang="0">
                <a:pos x="58" y="56"/>
              </a:cxn>
              <a:cxn ang="0">
                <a:pos x="58" y="48"/>
              </a:cxn>
              <a:cxn ang="0">
                <a:pos x="58" y="46"/>
              </a:cxn>
            </a:cxnLst>
            <a:rect l="0" t="0" r="r" b="b"/>
            <a:pathLst>
              <a:path w="58" h="56">
                <a:moveTo>
                  <a:pt x="58" y="46"/>
                </a:moveTo>
                <a:lnTo>
                  <a:pt x="12" y="46"/>
                </a:lnTo>
                <a:lnTo>
                  <a:pt x="58" y="34"/>
                </a:lnTo>
                <a:lnTo>
                  <a:pt x="58" y="22"/>
                </a:lnTo>
                <a:lnTo>
                  <a:pt x="12" y="12"/>
                </a:lnTo>
                <a:lnTo>
                  <a:pt x="58" y="12"/>
                </a:lnTo>
                <a:lnTo>
                  <a:pt x="58" y="0"/>
                </a:lnTo>
                <a:lnTo>
                  <a:pt x="0" y="0"/>
                </a:lnTo>
                <a:lnTo>
                  <a:pt x="0" y="18"/>
                </a:lnTo>
                <a:lnTo>
                  <a:pt x="40" y="28"/>
                </a:lnTo>
                <a:lnTo>
                  <a:pt x="0" y="38"/>
                </a:lnTo>
                <a:lnTo>
                  <a:pt x="0" y="56"/>
                </a:lnTo>
                <a:lnTo>
                  <a:pt x="58" y="56"/>
                </a:lnTo>
                <a:lnTo>
                  <a:pt x="58" y="48"/>
                </a:lnTo>
                <a:lnTo>
                  <a:pt x="58" y="4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4" name="Freeform 32"/>
          <p:cNvSpPr>
            <a:spLocks/>
          </p:cNvSpPr>
          <p:nvPr/>
        </p:nvSpPr>
        <p:spPr bwMode="auto">
          <a:xfrm>
            <a:off x="2541588" y="3965575"/>
            <a:ext cx="66675" cy="60325"/>
          </a:xfrm>
          <a:custGeom>
            <a:avLst/>
            <a:gdLst/>
            <a:ahLst/>
            <a:cxnLst>
              <a:cxn ang="0">
                <a:pos x="34" y="14"/>
              </a:cxn>
              <a:cxn ang="0">
                <a:pos x="34" y="18"/>
              </a:cxn>
              <a:cxn ang="0">
                <a:pos x="34" y="22"/>
              </a:cxn>
              <a:cxn ang="0">
                <a:pos x="32" y="24"/>
              </a:cxn>
              <a:cxn ang="0">
                <a:pos x="28" y="26"/>
              </a:cxn>
              <a:cxn ang="0">
                <a:pos x="24" y="28"/>
              </a:cxn>
              <a:cxn ang="0">
                <a:pos x="24" y="0"/>
              </a:cxn>
              <a:cxn ang="0">
                <a:pos x="14" y="0"/>
              </a:cxn>
              <a:cxn ang="0">
                <a:pos x="6" y="4"/>
              </a:cxn>
              <a:cxn ang="0">
                <a:pos x="0" y="12"/>
              </a:cxn>
              <a:cxn ang="0">
                <a:pos x="0" y="20"/>
              </a:cxn>
              <a:cxn ang="0">
                <a:pos x="0" y="28"/>
              </a:cxn>
              <a:cxn ang="0">
                <a:pos x="6" y="34"/>
              </a:cxn>
              <a:cxn ang="0">
                <a:pos x="12" y="38"/>
              </a:cxn>
              <a:cxn ang="0">
                <a:pos x="22" y="38"/>
              </a:cxn>
              <a:cxn ang="0">
                <a:pos x="30" y="38"/>
              </a:cxn>
              <a:cxn ang="0">
                <a:pos x="36" y="34"/>
              </a:cxn>
              <a:cxn ang="0">
                <a:pos x="42" y="28"/>
              </a:cxn>
              <a:cxn ang="0">
                <a:pos x="42" y="18"/>
              </a:cxn>
              <a:cxn ang="0">
                <a:pos x="42" y="12"/>
              </a:cxn>
              <a:cxn ang="0">
                <a:pos x="40" y="8"/>
              </a:cxn>
              <a:cxn ang="0">
                <a:pos x="36" y="4"/>
              </a:cxn>
              <a:cxn ang="0">
                <a:pos x="30" y="0"/>
              </a:cxn>
              <a:cxn ang="0">
                <a:pos x="28" y="12"/>
              </a:cxn>
              <a:cxn ang="0">
                <a:pos x="32" y="14"/>
              </a:cxn>
              <a:cxn ang="0">
                <a:pos x="34" y="14"/>
              </a:cxn>
              <a:cxn ang="0">
                <a:pos x="18" y="28"/>
              </a:cxn>
              <a:cxn ang="0">
                <a:pos x="14" y="26"/>
              </a:cxn>
              <a:cxn ang="0">
                <a:pos x="10" y="24"/>
              </a:cxn>
              <a:cxn ang="0">
                <a:pos x="8" y="22"/>
              </a:cxn>
              <a:cxn ang="0">
                <a:pos x="8" y="18"/>
              </a:cxn>
              <a:cxn ang="0">
                <a:pos x="8" y="16"/>
              </a:cxn>
              <a:cxn ang="0">
                <a:pos x="10" y="14"/>
              </a:cxn>
              <a:cxn ang="0">
                <a:pos x="14" y="12"/>
              </a:cxn>
              <a:cxn ang="0">
                <a:pos x="18" y="10"/>
              </a:cxn>
              <a:cxn ang="0">
                <a:pos x="18" y="28"/>
              </a:cxn>
              <a:cxn ang="0">
                <a:pos x="34" y="14"/>
              </a:cxn>
            </a:cxnLst>
            <a:rect l="0" t="0" r="r" b="b"/>
            <a:pathLst>
              <a:path w="42" h="38">
                <a:moveTo>
                  <a:pt x="34" y="14"/>
                </a:moveTo>
                <a:lnTo>
                  <a:pt x="34" y="18"/>
                </a:lnTo>
                <a:lnTo>
                  <a:pt x="34" y="22"/>
                </a:lnTo>
                <a:lnTo>
                  <a:pt x="32" y="24"/>
                </a:lnTo>
                <a:lnTo>
                  <a:pt x="28" y="26"/>
                </a:lnTo>
                <a:lnTo>
                  <a:pt x="24" y="28"/>
                </a:lnTo>
                <a:lnTo>
                  <a:pt x="24" y="0"/>
                </a:lnTo>
                <a:lnTo>
                  <a:pt x="14" y="0"/>
                </a:lnTo>
                <a:lnTo>
                  <a:pt x="6" y="4"/>
                </a:lnTo>
                <a:lnTo>
                  <a:pt x="0" y="12"/>
                </a:lnTo>
                <a:lnTo>
                  <a:pt x="0" y="20"/>
                </a:lnTo>
                <a:lnTo>
                  <a:pt x="0" y="28"/>
                </a:lnTo>
                <a:lnTo>
                  <a:pt x="6" y="34"/>
                </a:lnTo>
                <a:lnTo>
                  <a:pt x="12" y="38"/>
                </a:lnTo>
                <a:lnTo>
                  <a:pt x="22" y="38"/>
                </a:lnTo>
                <a:lnTo>
                  <a:pt x="30" y="38"/>
                </a:lnTo>
                <a:lnTo>
                  <a:pt x="36" y="34"/>
                </a:lnTo>
                <a:lnTo>
                  <a:pt x="42" y="28"/>
                </a:lnTo>
                <a:lnTo>
                  <a:pt x="42" y="18"/>
                </a:lnTo>
                <a:lnTo>
                  <a:pt x="42" y="12"/>
                </a:lnTo>
                <a:lnTo>
                  <a:pt x="40" y="8"/>
                </a:lnTo>
                <a:lnTo>
                  <a:pt x="36" y="4"/>
                </a:lnTo>
                <a:lnTo>
                  <a:pt x="30" y="0"/>
                </a:lnTo>
                <a:lnTo>
                  <a:pt x="28" y="12"/>
                </a:lnTo>
                <a:lnTo>
                  <a:pt x="32" y="14"/>
                </a:lnTo>
                <a:lnTo>
                  <a:pt x="34" y="14"/>
                </a:lnTo>
                <a:lnTo>
                  <a:pt x="18" y="28"/>
                </a:lnTo>
                <a:lnTo>
                  <a:pt x="14" y="26"/>
                </a:lnTo>
                <a:lnTo>
                  <a:pt x="10" y="24"/>
                </a:lnTo>
                <a:lnTo>
                  <a:pt x="8" y="22"/>
                </a:lnTo>
                <a:lnTo>
                  <a:pt x="8" y="18"/>
                </a:lnTo>
                <a:lnTo>
                  <a:pt x="8" y="16"/>
                </a:lnTo>
                <a:lnTo>
                  <a:pt x="10" y="14"/>
                </a:lnTo>
                <a:lnTo>
                  <a:pt x="14" y="12"/>
                </a:lnTo>
                <a:lnTo>
                  <a:pt x="18" y="10"/>
                </a:lnTo>
                <a:lnTo>
                  <a:pt x="18" y="28"/>
                </a:lnTo>
                <a:lnTo>
                  <a:pt x="34" y="1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5" name="Freeform 33"/>
          <p:cNvSpPr>
            <a:spLocks/>
          </p:cNvSpPr>
          <p:nvPr/>
        </p:nvSpPr>
        <p:spPr bwMode="auto">
          <a:xfrm>
            <a:off x="2541588" y="3854450"/>
            <a:ext cx="66675" cy="98425"/>
          </a:xfrm>
          <a:custGeom>
            <a:avLst/>
            <a:gdLst/>
            <a:ahLst/>
            <a:cxnLst>
              <a:cxn ang="0">
                <a:pos x="42" y="62"/>
              </a:cxn>
              <a:cxn ang="0">
                <a:pos x="42" y="50"/>
              </a:cxn>
              <a:cxn ang="0">
                <a:pos x="22" y="50"/>
              </a:cxn>
              <a:cxn ang="0">
                <a:pos x="14" y="50"/>
              </a:cxn>
              <a:cxn ang="0">
                <a:pos x="10" y="46"/>
              </a:cxn>
              <a:cxn ang="0">
                <a:pos x="8" y="42"/>
              </a:cxn>
              <a:cxn ang="0">
                <a:pos x="8" y="38"/>
              </a:cxn>
              <a:cxn ang="0">
                <a:pos x="12" y="38"/>
              </a:cxn>
              <a:cxn ang="0">
                <a:pos x="20" y="36"/>
              </a:cxn>
              <a:cxn ang="0">
                <a:pos x="42" y="36"/>
              </a:cxn>
              <a:cxn ang="0">
                <a:pos x="42" y="26"/>
              </a:cxn>
              <a:cxn ang="0">
                <a:pos x="22" y="26"/>
              </a:cxn>
              <a:cxn ang="0">
                <a:pos x="14" y="24"/>
              </a:cxn>
              <a:cxn ang="0">
                <a:pos x="10" y="22"/>
              </a:cxn>
              <a:cxn ang="0">
                <a:pos x="8" y="18"/>
              </a:cxn>
              <a:cxn ang="0">
                <a:pos x="8" y="14"/>
              </a:cxn>
              <a:cxn ang="0">
                <a:pos x="10" y="12"/>
              </a:cxn>
              <a:cxn ang="0">
                <a:pos x="18" y="12"/>
              </a:cxn>
              <a:cxn ang="0">
                <a:pos x="42" y="12"/>
              </a:cxn>
              <a:cxn ang="0">
                <a:pos x="42" y="0"/>
              </a:cxn>
              <a:cxn ang="0">
                <a:pos x="16" y="0"/>
              </a:cxn>
              <a:cxn ang="0">
                <a:pos x="6" y="2"/>
              </a:cxn>
              <a:cxn ang="0">
                <a:pos x="2" y="6"/>
              </a:cxn>
              <a:cxn ang="0">
                <a:pos x="0" y="14"/>
              </a:cxn>
              <a:cxn ang="0">
                <a:pos x="2" y="20"/>
              </a:cxn>
              <a:cxn ang="0">
                <a:pos x="6" y="26"/>
              </a:cxn>
              <a:cxn ang="0">
                <a:pos x="2" y="32"/>
              </a:cxn>
              <a:cxn ang="0">
                <a:pos x="0" y="38"/>
              </a:cxn>
              <a:cxn ang="0">
                <a:pos x="2" y="46"/>
              </a:cxn>
              <a:cxn ang="0">
                <a:pos x="6" y="52"/>
              </a:cxn>
              <a:cxn ang="0">
                <a:pos x="0" y="52"/>
              </a:cxn>
              <a:cxn ang="0">
                <a:pos x="0" y="62"/>
              </a:cxn>
              <a:cxn ang="0">
                <a:pos x="40" y="62"/>
              </a:cxn>
              <a:cxn ang="0">
                <a:pos x="42" y="62"/>
              </a:cxn>
            </a:cxnLst>
            <a:rect l="0" t="0" r="r" b="b"/>
            <a:pathLst>
              <a:path w="42" h="62">
                <a:moveTo>
                  <a:pt x="42" y="62"/>
                </a:moveTo>
                <a:lnTo>
                  <a:pt x="42" y="50"/>
                </a:lnTo>
                <a:lnTo>
                  <a:pt x="22" y="50"/>
                </a:lnTo>
                <a:lnTo>
                  <a:pt x="14" y="50"/>
                </a:lnTo>
                <a:lnTo>
                  <a:pt x="10" y="46"/>
                </a:lnTo>
                <a:lnTo>
                  <a:pt x="8" y="42"/>
                </a:lnTo>
                <a:lnTo>
                  <a:pt x="8" y="38"/>
                </a:lnTo>
                <a:lnTo>
                  <a:pt x="12" y="38"/>
                </a:lnTo>
                <a:lnTo>
                  <a:pt x="20" y="36"/>
                </a:lnTo>
                <a:lnTo>
                  <a:pt x="42" y="36"/>
                </a:lnTo>
                <a:lnTo>
                  <a:pt x="42" y="26"/>
                </a:lnTo>
                <a:lnTo>
                  <a:pt x="22" y="26"/>
                </a:lnTo>
                <a:lnTo>
                  <a:pt x="14" y="24"/>
                </a:lnTo>
                <a:lnTo>
                  <a:pt x="10" y="22"/>
                </a:lnTo>
                <a:lnTo>
                  <a:pt x="8" y="18"/>
                </a:lnTo>
                <a:lnTo>
                  <a:pt x="8" y="14"/>
                </a:lnTo>
                <a:lnTo>
                  <a:pt x="10" y="12"/>
                </a:lnTo>
                <a:lnTo>
                  <a:pt x="18" y="12"/>
                </a:lnTo>
                <a:lnTo>
                  <a:pt x="42" y="12"/>
                </a:lnTo>
                <a:lnTo>
                  <a:pt x="42" y="0"/>
                </a:lnTo>
                <a:lnTo>
                  <a:pt x="16" y="0"/>
                </a:lnTo>
                <a:lnTo>
                  <a:pt x="6" y="2"/>
                </a:lnTo>
                <a:lnTo>
                  <a:pt x="2" y="6"/>
                </a:lnTo>
                <a:lnTo>
                  <a:pt x="0" y="14"/>
                </a:lnTo>
                <a:lnTo>
                  <a:pt x="2" y="20"/>
                </a:lnTo>
                <a:lnTo>
                  <a:pt x="6" y="26"/>
                </a:lnTo>
                <a:lnTo>
                  <a:pt x="2" y="32"/>
                </a:lnTo>
                <a:lnTo>
                  <a:pt x="0" y="38"/>
                </a:lnTo>
                <a:lnTo>
                  <a:pt x="2" y="46"/>
                </a:lnTo>
                <a:lnTo>
                  <a:pt x="6" y="52"/>
                </a:lnTo>
                <a:lnTo>
                  <a:pt x="0" y="52"/>
                </a:lnTo>
                <a:lnTo>
                  <a:pt x="0" y="62"/>
                </a:lnTo>
                <a:lnTo>
                  <a:pt x="40" y="62"/>
                </a:lnTo>
                <a:lnTo>
                  <a:pt x="42" y="6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6" name="Freeform 34"/>
          <p:cNvSpPr>
            <a:spLocks/>
          </p:cNvSpPr>
          <p:nvPr/>
        </p:nvSpPr>
        <p:spPr bwMode="auto">
          <a:xfrm>
            <a:off x="2516188" y="3775075"/>
            <a:ext cx="92075" cy="63500"/>
          </a:xfrm>
          <a:custGeom>
            <a:avLst/>
            <a:gdLst/>
            <a:ahLst/>
            <a:cxnLst>
              <a:cxn ang="0">
                <a:pos x="58" y="30"/>
              </a:cxn>
              <a:cxn ang="0">
                <a:pos x="52" y="30"/>
              </a:cxn>
              <a:cxn ang="0">
                <a:pos x="58" y="24"/>
              </a:cxn>
              <a:cxn ang="0">
                <a:pos x="58" y="18"/>
              </a:cxn>
              <a:cxn ang="0">
                <a:pos x="58" y="10"/>
              </a:cxn>
              <a:cxn ang="0">
                <a:pos x="54" y="4"/>
              </a:cxn>
              <a:cxn ang="0">
                <a:pos x="46" y="0"/>
              </a:cxn>
              <a:cxn ang="0">
                <a:pos x="36" y="0"/>
              </a:cxn>
              <a:cxn ang="0">
                <a:pos x="28" y="0"/>
              </a:cxn>
              <a:cxn ang="0">
                <a:pos x="20" y="4"/>
              </a:cxn>
              <a:cxn ang="0">
                <a:pos x="16" y="10"/>
              </a:cxn>
              <a:cxn ang="0">
                <a:pos x="16" y="18"/>
              </a:cxn>
              <a:cxn ang="0">
                <a:pos x="16" y="24"/>
              </a:cxn>
              <a:cxn ang="0">
                <a:pos x="22" y="30"/>
              </a:cxn>
              <a:cxn ang="0">
                <a:pos x="0" y="30"/>
              </a:cxn>
              <a:cxn ang="0">
                <a:pos x="0" y="40"/>
              </a:cxn>
              <a:cxn ang="0">
                <a:pos x="58" y="40"/>
              </a:cxn>
              <a:cxn ang="0">
                <a:pos x="58" y="32"/>
              </a:cxn>
              <a:cxn ang="0">
                <a:pos x="58" y="30"/>
              </a:cxn>
              <a:cxn ang="0">
                <a:pos x="26" y="26"/>
              </a:cxn>
              <a:cxn ang="0">
                <a:pos x="24" y="24"/>
              </a:cxn>
              <a:cxn ang="0">
                <a:pos x="24" y="20"/>
              </a:cxn>
              <a:cxn ang="0">
                <a:pos x="24" y="16"/>
              </a:cxn>
              <a:cxn ang="0">
                <a:pos x="28" y="14"/>
              </a:cxn>
              <a:cxn ang="0">
                <a:pos x="32" y="12"/>
              </a:cxn>
              <a:cxn ang="0">
                <a:pos x="38" y="10"/>
              </a:cxn>
              <a:cxn ang="0">
                <a:pos x="44" y="12"/>
              </a:cxn>
              <a:cxn ang="0">
                <a:pos x="48" y="14"/>
              </a:cxn>
              <a:cxn ang="0">
                <a:pos x="50" y="16"/>
              </a:cxn>
              <a:cxn ang="0">
                <a:pos x="50" y="20"/>
              </a:cxn>
              <a:cxn ang="0">
                <a:pos x="50" y="24"/>
              </a:cxn>
              <a:cxn ang="0">
                <a:pos x="46" y="28"/>
              </a:cxn>
              <a:cxn ang="0">
                <a:pos x="42" y="28"/>
              </a:cxn>
              <a:cxn ang="0">
                <a:pos x="36" y="30"/>
              </a:cxn>
              <a:cxn ang="0">
                <a:pos x="30" y="28"/>
              </a:cxn>
              <a:cxn ang="0">
                <a:pos x="26" y="26"/>
              </a:cxn>
              <a:cxn ang="0">
                <a:pos x="58" y="30"/>
              </a:cxn>
            </a:cxnLst>
            <a:rect l="0" t="0" r="r" b="b"/>
            <a:pathLst>
              <a:path w="58" h="40">
                <a:moveTo>
                  <a:pt x="58" y="30"/>
                </a:moveTo>
                <a:lnTo>
                  <a:pt x="52" y="30"/>
                </a:lnTo>
                <a:lnTo>
                  <a:pt x="58" y="24"/>
                </a:lnTo>
                <a:lnTo>
                  <a:pt x="58" y="18"/>
                </a:lnTo>
                <a:lnTo>
                  <a:pt x="58" y="10"/>
                </a:lnTo>
                <a:lnTo>
                  <a:pt x="54" y="4"/>
                </a:lnTo>
                <a:lnTo>
                  <a:pt x="46" y="0"/>
                </a:lnTo>
                <a:lnTo>
                  <a:pt x="36" y="0"/>
                </a:lnTo>
                <a:lnTo>
                  <a:pt x="28" y="0"/>
                </a:lnTo>
                <a:lnTo>
                  <a:pt x="20" y="4"/>
                </a:lnTo>
                <a:lnTo>
                  <a:pt x="16" y="10"/>
                </a:lnTo>
                <a:lnTo>
                  <a:pt x="16" y="18"/>
                </a:lnTo>
                <a:lnTo>
                  <a:pt x="16" y="24"/>
                </a:lnTo>
                <a:lnTo>
                  <a:pt x="22" y="30"/>
                </a:lnTo>
                <a:lnTo>
                  <a:pt x="0" y="30"/>
                </a:lnTo>
                <a:lnTo>
                  <a:pt x="0" y="40"/>
                </a:lnTo>
                <a:lnTo>
                  <a:pt x="58" y="40"/>
                </a:lnTo>
                <a:lnTo>
                  <a:pt x="58" y="32"/>
                </a:lnTo>
                <a:lnTo>
                  <a:pt x="58" y="30"/>
                </a:lnTo>
                <a:lnTo>
                  <a:pt x="26" y="26"/>
                </a:lnTo>
                <a:lnTo>
                  <a:pt x="24" y="24"/>
                </a:lnTo>
                <a:lnTo>
                  <a:pt x="24" y="20"/>
                </a:lnTo>
                <a:lnTo>
                  <a:pt x="24" y="16"/>
                </a:lnTo>
                <a:lnTo>
                  <a:pt x="28" y="14"/>
                </a:lnTo>
                <a:lnTo>
                  <a:pt x="32" y="12"/>
                </a:lnTo>
                <a:lnTo>
                  <a:pt x="38" y="10"/>
                </a:lnTo>
                <a:lnTo>
                  <a:pt x="44" y="12"/>
                </a:lnTo>
                <a:lnTo>
                  <a:pt x="48" y="14"/>
                </a:lnTo>
                <a:lnTo>
                  <a:pt x="50" y="16"/>
                </a:lnTo>
                <a:lnTo>
                  <a:pt x="50" y="20"/>
                </a:lnTo>
                <a:lnTo>
                  <a:pt x="50" y="24"/>
                </a:lnTo>
                <a:lnTo>
                  <a:pt x="46" y="28"/>
                </a:lnTo>
                <a:lnTo>
                  <a:pt x="42" y="28"/>
                </a:lnTo>
                <a:lnTo>
                  <a:pt x="36" y="30"/>
                </a:lnTo>
                <a:lnTo>
                  <a:pt x="30" y="28"/>
                </a:lnTo>
                <a:lnTo>
                  <a:pt x="26" y="26"/>
                </a:lnTo>
                <a:lnTo>
                  <a:pt x="58" y="3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7" name="Freeform 35"/>
          <p:cNvSpPr>
            <a:spLocks/>
          </p:cNvSpPr>
          <p:nvPr/>
        </p:nvSpPr>
        <p:spPr bwMode="auto">
          <a:xfrm>
            <a:off x="2541588" y="3717925"/>
            <a:ext cx="66675" cy="44450"/>
          </a:xfrm>
          <a:custGeom>
            <a:avLst/>
            <a:gdLst/>
            <a:ahLst/>
            <a:cxnLst>
              <a:cxn ang="0">
                <a:pos x="30" y="16"/>
              </a:cxn>
              <a:cxn ang="0">
                <a:pos x="16" y="16"/>
              </a:cxn>
              <a:cxn ang="0">
                <a:pos x="10" y="12"/>
              </a:cxn>
              <a:cxn ang="0">
                <a:pos x="10" y="8"/>
              </a:cxn>
              <a:cxn ang="0">
                <a:pos x="12" y="4"/>
              </a:cxn>
              <a:cxn ang="0">
                <a:pos x="2" y="0"/>
              </a:cxn>
              <a:cxn ang="0">
                <a:pos x="0" y="8"/>
              </a:cxn>
              <a:cxn ang="0">
                <a:pos x="0" y="12"/>
              </a:cxn>
              <a:cxn ang="0">
                <a:pos x="6" y="18"/>
              </a:cxn>
              <a:cxn ang="0">
                <a:pos x="0" y="18"/>
              </a:cxn>
              <a:cxn ang="0">
                <a:pos x="0" y="28"/>
              </a:cxn>
              <a:cxn ang="0">
                <a:pos x="42" y="28"/>
              </a:cxn>
              <a:cxn ang="0">
                <a:pos x="42" y="16"/>
              </a:cxn>
              <a:cxn ang="0">
                <a:pos x="32" y="16"/>
              </a:cxn>
              <a:cxn ang="0">
                <a:pos x="30" y="16"/>
              </a:cxn>
            </a:cxnLst>
            <a:rect l="0" t="0" r="r" b="b"/>
            <a:pathLst>
              <a:path w="42" h="28">
                <a:moveTo>
                  <a:pt x="30" y="16"/>
                </a:moveTo>
                <a:lnTo>
                  <a:pt x="16" y="16"/>
                </a:lnTo>
                <a:lnTo>
                  <a:pt x="10" y="12"/>
                </a:lnTo>
                <a:lnTo>
                  <a:pt x="10" y="8"/>
                </a:lnTo>
                <a:lnTo>
                  <a:pt x="12" y="4"/>
                </a:lnTo>
                <a:lnTo>
                  <a:pt x="2" y="0"/>
                </a:lnTo>
                <a:lnTo>
                  <a:pt x="0" y="8"/>
                </a:lnTo>
                <a:lnTo>
                  <a:pt x="0" y="12"/>
                </a:lnTo>
                <a:lnTo>
                  <a:pt x="6" y="18"/>
                </a:lnTo>
                <a:lnTo>
                  <a:pt x="0" y="18"/>
                </a:lnTo>
                <a:lnTo>
                  <a:pt x="0" y="28"/>
                </a:lnTo>
                <a:lnTo>
                  <a:pt x="42" y="28"/>
                </a:lnTo>
                <a:lnTo>
                  <a:pt x="42" y="16"/>
                </a:lnTo>
                <a:lnTo>
                  <a:pt x="32" y="16"/>
                </a:lnTo>
                <a:lnTo>
                  <a:pt x="30" y="1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8" name="Freeform 36"/>
          <p:cNvSpPr>
            <a:spLocks/>
          </p:cNvSpPr>
          <p:nvPr/>
        </p:nvSpPr>
        <p:spPr bwMode="auto">
          <a:xfrm>
            <a:off x="2541588" y="3654425"/>
            <a:ext cx="66675" cy="60325"/>
          </a:xfrm>
          <a:custGeom>
            <a:avLst/>
            <a:gdLst/>
            <a:ahLst/>
            <a:cxnLst>
              <a:cxn ang="0">
                <a:pos x="10" y="24"/>
              </a:cxn>
              <a:cxn ang="0">
                <a:pos x="8" y="20"/>
              </a:cxn>
              <a:cxn ang="0">
                <a:pos x="10" y="14"/>
              </a:cxn>
              <a:cxn ang="0">
                <a:pos x="14" y="12"/>
              </a:cxn>
              <a:cxn ang="0">
                <a:pos x="18" y="24"/>
              </a:cxn>
              <a:cxn ang="0">
                <a:pos x="20" y="32"/>
              </a:cxn>
              <a:cxn ang="0">
                <a:pos x="24" y="36"/>
              </a:cxn>
              <a:cxn ang="0">
                <a:pos x="30" y="38"/>
              </a:cxn>
              <a:cxn ang="0">
                <a:pos x="36" y="38"/>
              </a:cxn>
              <a:cxn ang="0">
                <a:pos x="40" y="34"/>
              </a:cxn>
              <a:cxn ang="0">
                <a:pos x="42" y="30"/>
              </a:cxn>
              <a:cxn ang="0">
                <a:pos x="42" y="24"/>
              </a:cxn>
              <a:cxn ang="0">
                <a:pos x="42" y="18"/>
              </a:cxn>
              <a:cxn ang="0">
                <a:pos x="38" y="12"/>
              </a:cxn>
              <a:cxn ang="0">
                <a:pos x="42" y="10"/>
              </a:cxn>
              <a:cxn ang="0">
                <a:pos x="42" y="0"/>
              </a:cxn>
              <a:cxn ang="0">
                <a:pos x="36" y="2"/>
              </a:cxn>
              <a:cxn ang="0">
                <a:pos x="28" y="2"/>
              </a:cxn>
              <a:cxn ang="0">
                <a:pos x="16" y="2"/>
              </a:cxn>
              <a:cxn ang="0">
                <a:pos x="6" y="4"/>
              </a:cxn>
              <a:cxn ang="0">
                <a:pos x="2" y="8"/>
              </a:cxn>
              <a:cxn ang="0">
                <a:pos x="0" y="20"/>
              </a:cxn>
              <a:cxn ang="0">
                <a:pos x="0" y="26"/>
              </a:cxn>
              <a:cxn ang="0">
                <a:pos x="2" y="32"/>
              </a:cxn>
              <a:cxn ang="0">
                <a:pos x="6" y="36"/>
              </a:cxn>
              <a:cxn ang="0">
                <a:pos x="12" y="38"/>
              </a:cxn>
              <a:cxn ang="0">
                <a:pos x="14" y="28"/>
              </a:cxn>
              <a:cxn ang="0">
                <a:pos x="12" y="24"/>
              </a:cxn>
              <a:cxn ang="0">
                <a:pos x="10" y="24"/>
              </a:cxn>
              <a:cxn ang="0">
                <a:pos x="24" y="12"/>
              </a:cxn>
              <a:cxn ang="0">
                <a:pos x="30" y="14"/>
              </a:cxn>
              <a:cxn ang="0">
                <a:pos x="34" y="16"/>
              </a:cxn>
              <a:cxn ang="0">
                <a:pos x="36" y="22"/>
              </a:cxn>
              <a:cxn ang="0">
                <a:pos x="34" y="26"/>
              </a:cxn>
              <a:cxn ang="0">
                <a:pos x="30" y="28"/>
              </a:cxn>
              <a:cxn ang="0">
                <a:pos x="26" y="26"/>
              </a:cxn>
              <a:cxn ang="0">
                <a:pos x="24" y="20"/>
              </a:cxn>
              <a:cxn ang="0">
                <a:pos x="22" y="12"/>
              </a:cxn>
              <a:cxn ang="0">
                <a:pos x="24" y="12"/>
              </a:cxn>
              <a:cxn ang="0">
                <a:pos x="10" y="24"/>
              </a:cxn>
            </a:cxnLst>
            <a:rect l="0" t="0" r="r" b="b"/>
            <a:pathLst>
              <a:path w="42" h="38">
                <a:moveTo>
                  <a:pt x="10" y="24"/>
                </a:moveTo>
                <a:lnTo>
                  <a:pt x="8" y="20"/>
                </a:lnTo>
                <a:lnTo>
                  <a:pt x="10" y="14"/>
                </a:lnTo>
                <a:lnTo>
                  <a:pt x="14" y="12"/>
                </a:lnTo>
                <a:lnTo>
                  <a:pt x="18" y="24"/>
                </a:lnTo>
                <a:lnTo>
                  <a:pt x="20" y="32"/>
                </a:lnTo>
                <a:lnTo>
                  <a:pt x="24" y="36"/>
                </a:lnTo>
                <a:lnTo>
                  <a:pt x="30" y="38"/>
                </a:lnTo>
                <a:lnTo>
                  <a:pt x="36" y="38"/>
                </a:lnTo>
                <a:lnTo>
                  <a:pt x="40" y="34"/>
                </a:lnTo>
                <a:lnTo>
                  <a:pt x="42" y="30"/>
                </a:lnTo>
                <a:lnTo>
                  <a:pt x="42" y="24"/>
                </a:lnTo>
                <a:lnTo>
                  <a:pt x="42" y="18"/>
                </a:lnTo>
                <a:lnTo>
                  <a:pt x="38" y="12"/>
                </a:lnTo>
                <a:lnTo>
                  <a:pt x="42" y="10"/>
                </a:lnTo>
                <a:lnTo>
                  <a:pt x="42" y="0"/>
                </a:lnTo>
                <a:lnTo>
                  <a:pt x="36" y="2"/>
                </a:lnTo>
                <a:lnTo>
                  <a:pt x="28" y="2"/>
                </a:lnTo>
                <a:lnTo>
                  <a:pt x="16" y="2"/>
                </a:lnTo>
                <a:lnTo>
                  <a:pt x="6" y="4"/>
                </a:lnTo>
                <a:lnTo>
                  <a:pt x="2" y="8"/>
                </a:lnTo>
                <a:lnTo>
                  <a:pt x="0" y="20"/>
                </a:lnTo>
                <a:lnTo>
                  <a:pt x="0" y="26"/>
                </a:lnTo>
                <a:lnTo>
                  <a:pt x="2" y="32"/>
                </a:lnTo>
                <a:lnTo>
                  <a:pt x="6" y="36"/>
                </a:lnTo>
                <a:lnTo>
                  <a:pt x="12" y="38"/>
                </a:lnTo>
                <a:lnTo>
                  <a:pt x="14" y="28"/>
                </a:lnTo>
                <a:lnTo>
                  <a:pt x="12" y="24"/>
                </a:lnTo>
                <a:lnTo>
                  <a:pt x="10" y="24"/>
                </a:lnTo>
                <a:lnTo>
                  <a:pt x="24" y="12"/>
                </a:lnTo>
                <a:lnTo>
                  <a:pt x="30" y="14"/>
                </a:lnTo>
                <a:lnTo>
                  <a:pt x="34" y="16"/>
                </a:lnTo>
                <a:lnTo>
                  <a:pt x="36" y="22"/>
                </a:lnTo>
                <a:lnTo>
                  <a:pt x="34" y="26"/>
                </a:lnTo>
                <a:lnTo>
                  <a:pt x="30" y="28"/>
                </a:lnTo>
                <a:lnTo>
                  <a:pt x="26" y="26"/>
                </a:lnTo>
                <a:lnTo>
                  <a:pt x="24" y="20"/>
                </a:lnTo>
                <a:lnTo>
                  <a:pt x="22" y="12"/>
                </a:lnTo>
                <a:lnTo>
                  <a:pt x="24" y="12"/>
                </a:lnTo>
                <a:lnTo>
                  <a:pt x="10" y="2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9" name="Freeform 37"/>
          <p:cNvSpPr>
            <a:spLocks/>
          </p:cNvSpPr>
          <p:nvPr/>
        </p:nvSpPr>
        <p:spPr bwMode="auto">
          <a:xfrm>
            <a:off x="2541588" y="3581400"/>
            <a:ext cx="66675" cy="60325"/>
          </a:xfrm>
          <a:custGeom>
            <a:avLst/>
            <a:gdLst/>
            <a:ahLst/>
            <a:cxnLst>
              <a:cxn ang="0">
                <a:pos x="16" y="0"/>
              </a:cxn>
              <a:cxn ang="0">
                <a:pos x="8" y="0"/>
              </a:cxn>
              <a:cxn ang="0">
                <a:pos x="4" y="2"/>
              </a:cxn>
              <a:cxn ang="0">
                <a:pos x="0" y="6"/>
              </a:cxn>
              <a:cxn ang="0">
                <a:pos x="0" y="14"/>
              </a:cxn>
              <a:cxn ang="0">
                <a:pos x="2" y="20"/>
              </a:cxn>
              <a:cxn ang="0">
                <a:pos x="6" y="28"/>
              </a:cxn>
              <a:cxn ang="0">
                <a:pos x="0" y="28"/>
              </a:cxn>
              <a:cxn ang="0">
                <a:pos x="0" y="38"/>
              </a:cxn>
              <a:cxn ang="0">
                <a:pos x="42" y="38"/>
              </a:cxn>
              <a:cxn ang="0">
                <a:pos x="42" y="26"/>
              </a:cxn>
              <a:cxn ang="0">
                <a:pos x="24" y="26"/>
              </a:cxn>
              <a:cxn ang="0">
                <a:pos x="14" y="26"/>
              </a:cxn>
              <a:cxn ang="0">
                <a:pos x="10" y="22"/>
              </a:cxn>
              <a:cxn ang="0">
                <a:pos x="8" y="18"/>
              </a:cxn>
              <a:cxn ang="0">
                <a:pos x="8" y="14"/>
              </a:cxn>
              <a:cxn ang="0">
                <a:pos x="12" y="12"/>
              </a:cxn>
              <a:cxn ang="0">
                <a:pos x="20" y="10"/>
              </a:cxn>
              <a:cxn ang="0">
                <a:pos x="42" y="10"/>
              </a:cxn>
              <a:cxn ang="0">
                <a:pos x="42" y="0"/>
              </a:cxn>
              <a:cxn ang="0">
                <a:pos x="18" y="0"/>
              </a:cxn>
              <a:cxn ang="0">
                <a:pos x="16" y="0"/>
              </a:cxn>
            </a:cxnLst>
            <a:rect l="0" t="0" r="r" b="b"/>
            <a:pathLst>
              <a:path w="42" h="38">
                <a:moveTo>
                  <a:pt x="16" y="0"/>
                </a:moveTo>
                <a:lnTo>
                  <a:pt x="8" y="0"/>
                </a:lnTo>
                <a:lnTo>
                  <a:pt x="4" y="2"/>
                </a:lnTo>
                <a:lnTo>
                  <a:pt x="0" y="6"/>
                </a:lnTo>
                <a:lnTo>
                  <a:pt x="0" y="14"/>
                </a:lnTo>
                <a:lnTo>
                  <a:pt x="2" y="20"/>
                </a:lnTo>
                <a:lnTo>
                  <a:pt x="6" y="28"/>
                </a:lnTo>
                <a:lnTo>
                  <a:pt x="0" y="28"/>
                </a:lnTo>
                <a:lnTo>
                  <a:pt x="0" y="38"/>
                </a:lnTo>
                <a:lnTo>
                  <a:pt x="42" y="38"/>
                </a:lnTo>
                <a:lnTo>
                  <a:pt x="42" y="26"/>
                </a:lnTo>
                <a:lnTo>
                  <a:pt x="24" y="26"/>
                </a:lnTo>
                <a:lnTo>
                  <a:pt x="14" y="26"/>
                </a:lnTo>
                <a:lnTo>
                  <a:pt x="10" y="22"/>
                </a:lnTo>
                <a:lnTo>
                  <a:pt x="8" y="18"/>
                </a:lnTo>
                <a:lnTo>
                  <a:pt x="8" y="14"/>
                </a:lnTo>
                <a:lnTo>
                  <a:pt x="12" y="12"/>
                </a:lnTo>
                <a:lnTo>
                  <a:pt x="20" y="10"/>
                </a:lnTo>
                <a:lnTo>
                  <a:pt x="42" y="10"/>
                </a:lnTo>
                <a:lnTo>
                  <a:pt x="42" y="0"/>
                </a:lnTo>
                <a:lnTo>
                  <a:pt x="18" y="0"/>
                </a:lnTo>
                <a:lnTo>
                  <a:pt x="16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0" name="Freeform 38"/>
          <p:cNvSpPr>
            <a:spLocks/>
          </p:cNvSpPr>
          <p:nvPr/>
        </p:nvSpPr>
        <p:spPr bwMode="auto">
          <a:xfrm>
            <a:off x="2541588" y="3505200"/>
            <a:ext cx="66675" cy="63500"/>
          </a:xfrm>
          <a:custGeom>
            <a:avLst/>
            <a:gdLst/>
            <a:ahLst/>
            <a:cxnLst>
              <a:cxn ang="0">
                <a:pos x="34" y="14"/>
              </a:cxn>
              <a:cxn ang="0">
                <a:pos x="34" y="20"/>
              </a:cxn>
              <a:cxn ang="0">
                <a:pos x="34" y="22"/>
              </a:cxn>
              <a:cxn ang="0">
                <a:pos x="32" y="26"/>
              </a:cxn>
              <a:cxn ang="0">
                <a:pos x="28" y="28"/>
              </a:cxn>
              <a:cxn ang="0">
                <a:pos x="24" y="28"/>
              </a:cxn>
              <a:cxn ang="0">
                <a:pos x="24" y="0"/>
              </a:cxn>
              <a:cxn ang="0">
                <a:pos x="14" y="2"/>
              </a:cxn>
              <a:cxn ang="0">
                <a:pos x="6" y="6"/>
              </a:cxn>
              <a:cxn ang="0">
                <a:pos x="0" y="12"/>
              </a:cxn>
              <a:cxn ang="0">
                <a:pos x="0" y="20"/>
              </a:cxn>
              <a:cxn ang="0">
                <a:pos x="0" y="28"/>
              </a:cxn>
              <a:cxn ang="0">
                <a:pos x="6" y="34"/>
              </a:cxn>
              <a:cxn ang="0">
                <a:pos x="12" y="38"/>
              </a:cxn>
              <a:cxn ang="0">
                <a:pos x="22" y="40"/>
              </a:cxn>
              <a:cxn ang="0">
                <a:pos x="30" y="38"/>
              </a:cxn>
              <a:cxn ang="0">
                <a:pos x="36" y="36"/>
              </a:cxn>
              <a:cxn ang="0">
                <a:pos x="42" y="28"/>
              </a:cxn>
              <a:cxn ang="0">
                <a:pos x="42" y="20"/>
              </a:cxn>
              <a:cxn ang="0">
                <a:pos x="42" y="14"/>
              </a:cxn>
              <a:cxn ang="0">
                <a:pos x="40" y="8"/>
              </a:cxn>
              <a:cxn ang="0">
                <a:pos x="36" y="4"/>
              </a:cxn>
              <a:cxn ang="0">
                <a:pos x="30" y="2"/>
              </a:cxn>
              <a:cxn ang="0">
                <a:pos x="28" y="12"/>
              </a:cxn>
              <a:cxn ang="0">
                <a:pos x="32" y="14"/>
              </a:cxn>
              <a:cxn ang="0">
                <a:pos x="34" y="14"/>
              </a:cxn>
              <a:cxn ang="0">
                <a:pos x="18" y="28"/>
              </a:cxn>
              <a:cxn ang="0">
                <a:pos x="14" y="28"/>
              </a:cxn>
              <a:cxn ang="0">
                <a:pos x="10" y="26"/>
              </a:cxn>
              <a:cxn ang="0">
                <a:pos x="8" y="24"/>
              </a:cxn>
              <a:cxn ang="0">
                <a:pos x="8" y="20"/>
              </a:cxn>
              <a:cxn ang="0">
                <a:pos x="8" y="16"/>
              </a:cxn>
              <a:cxn ang="0">
                <a:pos x="10" y="14"/>
              </a:cxn>
              <a:cxn ang="0">
                <a:pos x="14" y="12"/>
              </a:cxn>
              <a:cxn ang="0">
                <a:pos x="18" y="12"/>
              </a:cxn>
              <a:cxn ang="0">
                <a:pos x="18" y="28"/>
              </a:cxn>
              <a:cxn ang="0">
                <a:pos x="34" y="14"/>
              </a:cxn>
            </a:cxnLst>
            <a:rect l="0" t="0" r="r" b="b"/>
            <a:pathLst>
              <a:path w="42" h="40">
                <a:moveTo>
                  <a:pt x="34" y="14"/>
                </a:moveTo>
                <a:lnTo>
                  <a:pt x="34" y="20"/>
                </a:lnTo>
                <a:lnTo>
                  <a:pt x="34" y="22"/>
                </a:lnTo>
                <a:lnTo>
                  <a:pt x="32" y="26"/>
                </a:lnTo>
                <a:lnTo>
                  <a:pt x="28" y="28"/>
                </a:lnTo>
                <a:lnTo>
                  <a:pt x="24" y="28"/>
                </a:lnTo>
                <a:lnTo>
                  <a:pt x="24" y="0"/>
                </a:lnTo>
                <a:lnTo>
                  <a:pt x="14" y="2"/>
                </a:lnTo>
                <a:lnTo>
                  <a:pt x="6" y="6"/>
                </a:lnTo>
                <a:lnTo>
                  <a:pt x="0" y="12"/>
                </a:lnTo>
                <a:lnTo>
                  <a:pt x="0" y="20"/>
                </a:lnTo>
                <a:lnTo>
                  <a:pt x="0" y="28"/>
                </a:lnTo>
                <a:lnTo>
                  <a:pt x="6" y="34"/>
                </a:lnTo>
                <a:lnTo>
                  <a:pt x="12" y="38"/>
                </a:lnTo>
                <a:lnTo>
                  <a:pt x="22" y="40"/>
                </a:lnTo>
                <a:lnTo>
                  <a:pt x="30" y="38"/>
                </a:lnTo>
                <a:lnTo>
                  <a:pt x="36" y="36"/>
                </a:lnTo>
                <a:lnTo>
                  <a:pt x="42" y="28"/>
                </a:lnTo>
                <a:lnTo>
                  <a:pt x="42" y="20"/>
                </a:lnTo>
                <a:lnTo>
                  <a:pt x="42" y="14"/>
                </a:lnTo>
                <a:lnTo>
                  <a:pt x="40" y="8"/>
                </a:lnTo>
                <a:lnTo>
                  <a:pt x="36" y="4"/>
                </a:lnTo>
                <a:lnTo>
                  <a:pt x="30" y="2"/>
                </a:lnTo>
                <a:lnTo>
                  <a:pt x="28" y="12"/>
                </a:lnTo>
                <a:lnTo>
                  <a:pt x="32" y="14"/>
                </a:lnTo>
                <a:lnTo>
                  <a:pt x="34" y="14"/>
                </a:lnTo>
                <a:lnTo>
                  <a:pt x="18" y="28"/>
                </a:lnTo>
                <a:lnTo>
                  <a:pt x="14" y="28"/>
                </a:lnTo>
                <a:lnTo>
                  <a:pt x="10" y="26"/>
                </a:lnTo>
                <a:lnTo>
                  <a:pt x="8" y="24"/>
                </a:lnTo>
                <a:lnTo>
                  <a:pt x="8" y="20"/>
                </a:lnTo>
                <a:lnTo>
                  <a:pt x="8" y="16"/>
                </a:lnTo>
                <a:lnTo>
                  <a:pt x="10" y="14"/>
                </a:lnTo>
                <a:lnTo>
                  <a:pt x="14" y="12"/>
                </a:lnTo>
                <a:lnTo>
                  <a:pt x="18" y="12"/>
                </a:lnTo>
                <a:lnTo>
                  <a:pt x="18" y="28"/>
                </a:lnTo>
                <a:lnTo>
                  <a:pt x="34" y="1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1" name="Freeform 39"/>
          <p:cNvSpPr>
            <a:spLocks/>
          </p:cNvSpPr>
          <p:nvPr/>
        </p:nvSpPr>
        <p:spPr bwMode="auto">
          <a:xfrm>
            <a:off x="2541588" y="3394075"/>
            <a:ext cx="92075" cy="63500"/>
          </a:xfrm>
          <a:custGeom>
            <a:avLst/>
            <a:gdLst/>
            <a:ahLst/>
            <a:cxnLst>
              <a:cxn ang="0">
                <a:pos x="58" y="40"/>
              </a:cxn>
              <a:cxn ang="0">
                <a:pos x="58" y="28"/>
              </a:cxn>
              <a:cxn ang="0">
                <a:pos x="36" y="28"/>
              </a:cxn>
              <a:cxn ang="0">
                <a:pos x="42" y="24"/>
              </a:cxn>
              <a:cxn ang="0">
                <a:pos x="42" y="16"/>
              </a:cxn>
              <a:cxn ang="0">
                <a:pos x="42" y="10"/>
              </a:cxn>
              <a:cxn ang="0">
                <a:pos x="38" y="4"/>
              </a:cxn>
              <a:cxn ang="0">
                <a:pos x="30" y="0"/>
              </a:cxn>
              <a:cxn ang="0">
                <a:pos x="20" y="0"/>
              </a:cxn>
              <a:cxn ang="0">
                <a:pos x="12" y="0"/>
              </a:cxn>
              <a:cxn ang="0">
                <a:pos x="6" y="4"/>
              </a:cxn>
              <a:cxn ang="0">
                <a:pos x="0" y="10"/>
              </a:cxn>
              <a:cxn ang="0">
                <a:pos x="0" y="16"/>
              </a:cxn>
              <a:cxn ang="0">
                <a:pos x="2" y="24"/>
              </a:cxn>
              <a:cxn ang="0">
                <a:pos x="6" y="30"/>
              </a:cxn>
              <a:cxn ang="0">
                <a:pos x="0" y="30"/>
              </a:cxn>
              <a:cxn ang="0">
                <a:pos x="0" y="40"/>
              </a:cxn>
              <a:cxn ang="0">
                <a:pos x="56" y="40"/>
              </a:cxn>
              <a:cxn ang="0">
                <a:pos x="58" y="40"/>
              </a:cxn>
              <a:cxn ang="0">
                <a:pos x="12" y="26"/>
              </a:cxn>
              <a:cxn ang="0">
                <a:pos x="8" y="24"/>
              </a:cxn>
              <a:cxn ang="0">
                <a:pos x="8" y="20"/>
              </a:cxn>
              <a:cxn ang="0">
                <a:pos x="8" y="16"/>
              </a:cxn>
              <a:cxn ang="0">
                <a:pos x="12" y="14"/>
              </a:cxn>
              <a:cxn ang="0">
                <a:pos x="16" y="12"/>
              </a:cxn>
              <a:cxn ang="0">
                <a:pos x="20" y="10"/>
              </a:cxn>
              <a:cxn ang="0">
                <a:pos x="26" y="12"/>
              </a:cxn>
              <a:cxn ang="0">
                <a:pos x="32" y="14"/>
              </a:cxn>
              <a:cxn ang="0">
                <a:pos x="34" y="16"/>
              </a:cxn>
              <a:cxn ang="0">
                <a:pos x="34" y="20"/>
              </a:cxn>
              <a:cxn ang="0">
                <a:pos x="34" y="24"/>
              </a:cxn>
              <a:cxn ang="0">
                <a:pos x="30" y="26"/>
              </a:cxn>
              <a:cxn ang="0">
                <a:pos x="26" y="28"/>
              </a:cxn>
              <a:cxn ang="0">
                <a:pos x="20" y="30"/>
              </a:cxn>
              <a:cxn ang="0">
                <a:pos x="16" y="28"/>
              </a:cxn>
              <a:cxn ang="0">
                <a:pos x="12" y="26"/>
              </a:cxn>
              <a:cxn ang="0">
                <a:pos x="58" y="40"/>
              </a:cxn>
            </a:cxnLst>
            <a:rect l="0" t="0" r="r" b="b"/>
            <a:pathLst>
              <a:path w="58" h="40">
                <a:moveTo>
                  <a:pt x="58" y="40"/>
                </a:moveTo>
                <a:lnTo>
                  <a:pt x="58" y="28"/>
                </a:lnTo>
                <a:lnTo>
                  <a:pt x="36" y="28"/>
                </a:lnTo>
                <a:lnTo>
                  <a:pt x="42" y="24"/>
                </a:lnTo>
                <a:lnTo>
                  <a:pt x="42" y="16"/>
                </a:lnTo>
                <a:lnTo>
                  <a:pt x="42" y="10"/>
                </a:lnTo>
                <a:lnTo>
                  <a:pt x="38" y="4"/>
                </a:lnTo>
                <a:lnTo>
                  <a:pt x="30" y="0"/>
                </a:lnTo>
                <a:lnTo>
                  <a:pt x="20" y="0"/>
                </a:lnTo>
                <a:lnTo>
                  <a:pt x="12" y="0"/>
                </a:lnTo>
                <a:lnTo>
                  <a:pt x="6" y="4"/>
                </a:lnTo>
                <a:lnTo>
                  <a:pt x="0" y="10"/>
                </a:lnTo>
                <a:lnTo>
                  <a:pt x="0" y="16"/>
                </a:lnTo>
                <a:lnTo>
                  <a:pt x="2" y="24"/>
                </a:lnTo>
                <a:lnTo>
                  <a:pt x="6" y="30"/>
                </a:lnTo>
                <a:lnTo>
                  <a:pt x="0" y="30"/>
                </a:lnTo>
                <a:lnTo>
                  <a:pt x="0" y="40"/>
                </a:lnTo>
                <a:lnTo>
                  <a:pt x="56" y="40"/>
                </a:lnTo>
                <a:lnTo>
                  <a:pt x="58" y="40"/>
                </a:lnTo>
                <a:lnTo>
                  <a:pt x="12" y="26"/>
                </a:lnTo>
                <a:lnTo>
                  <a:pt x="8" y="24"/>
                </a:lnTo>
                <a:lnTo>
                  <a:pt x="8" y="20"/>
                </a:lnTo>
                <a:lnTo>
                  <a:pt x="8" y="16"/>
                </a:lnTo>
                <a:lnTo>
                  <a:pt x="12" y="14"/>
                </a:lnTo>
                <a:lnTo>
                  <a:pt x="16" y="12"/>
                </a:lnTo>
                <a:lnTo>
                  <a:pt x="20" y="10"/>
                </a:lnTo>
                <a:lnTo>
                  <a:pt x="26" y="12"/>
                </a:lnTo>
                <a:lnTo>
                  <a:pt x="32" y="14"/>
                </a:lnTo>
                <a:lnTo>
                  <a:pt x="34" y="16"/>
                </a:lnTo>
                <a:lnTo>
                  <a:pt x="34" y="20"/>
                </a:lnTo>
                <a:lnTo>
                  <a:pt x="34" y="24"/>
                </a:lnTo>
                <a:lnTo>
                  <a:pt x="30" y="26"/>
                </a:lnTo>
                <a:lnTo>
                  <a:pt x="26" y="28"/>
                </a:lnTo>
                <a:lnTo>
                  <a:pt x="20" y="30"/>
                </a:lnTo>
                <a:lnTo>
                  <a:pt x="16" y="28"/>
                </a:lnTo>
                <a:lnTo>
                  <a:pt x="12" y="26"/>
                </a:lnTo>
                <a:lnTo>
                  <a:pt x="58" y="4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2" name="Freeform 40"/>
          <p:cNvSpPr>
            <a:spLocks/>
          </p:cNvSpPr>
          <p:nvPr/>
        </p:nvSpPr>
        <p:spPr bwMode="auto">
          <a:xfrm>
            <a:off x="2541588" y="3314700"/>
            <a:ext cx="66675" cy="69850"/>
          </a:xfrm>
          <a:custGeom>
            <a:avLst/>
            <a:gdLst/>
            <a:ahLst/>
            <a:cxnLst>
              <a:cxn ang="0">
                <a:pos x="32" y="40"/>
              </a:cxn>
              <a:cxn ang="0">
                <a:pos x="38" y="38"/>
              </a:cxn>
              <a:cxn ang="0">
                <a:pos x="40" y="32"/>
              </a:cxn>
              <a:cxn ang="0">
                <a:pos x="42" y="28"/>
              </a:cxn>
              <a:cxn ang="0">
                <a:pos x="42" y="22"/>
              </a:cxn>
              <a:cxn ang="0">
                <a:pos x="42" y="14"/>
              </a:cxn>
              <a:cxn ang="0">
                <a:pos x="36" y="6"/>
              </a:cxn>
              <a:cxn ang="0">
                <a:pos x="30" y="2"/>
              </a:cxn>
              <a:cxn ang="0">
                <a:pos x="22" y="0"/>
              </a:cxn>
              <a:cxn ang="0">
                <a:pos x="12" y="2"/>
              </a:cxn>
              <a:cxn ang="0">
                <a:pos x="6" y="6"/>
              </a:cxn>
              <a:cxn ang="0">
                <a:pos x="0" y="14"/>
              </a:cxn>
              <a:cxn ang="0">
                <a:pos x="0" y="22"/>
              </a:cxn>
              <a:cxn ang="0">
                <a:pos x="0" y="28"/>
              </a:cxn>
              <a:cxn ang="0">
                <a:pos x="2" y="32"/>
              </a:cxn>
              <a:cxn ang="0">
                <a:pos x="6" y="38"/>
              </a:cxn>
              <a:cxn ang="0">
                <a:pos x="10" y="40"/>
              </a:cxn>
              <a:cxn ang="0">
                <a:pos x="16" y="42"/>
              </a:cxn>
              <a:cxn ang="0">
                <a:pos x="20" y="44"/>
              </a:cxn>
              <a:cxn ang="0">
                <a:pos x="28" y="42"/>
              </a:cxn>
              <a:cxn ang="0">
                <a:pos x="30" y="40"/>
              </a:cxn>
              <a:cxn ang="0">
                <a:pos x="32" y="40"/>
              </a:cxn>
              <a:cxn ang="0">
                <a:pos x="12" y="30"/>
              </a:cxn>
              <a:cxn ang="0">
                <a:pos x="10" y="26"/>
              </a:cxn>
              <a:cxn ang="0">
                <a:pos x="8" y="22"/>
              </a:cxn>
              <a:cxn ang="0">
                <a:pos x="10" y="18"/>
              </a:cxn>
              <a:cxn ang="0">
                <a:pos x="12" y="14"/>
              </a:cxn>
              <a:cxn ang="0">
                <a:pos x="16" y="12"/>
              </a:cxn>
              <a:cxn ang="0">
                <a:pos x="22" y="12"/>
              </a:cxn>
              <a:cxn ang="0">
                <a:pos x="26" y="12"/>
              </a:cxn>
              <a:cxn ang="0">
                <a:pos x="30" y="14"/>
              </a:cxn>
              <a:cxn ang="0">
                <a:pos x="34" y="18"/>
              </a:cxn>
              <a:cxn ang="0">
                <a:pos x="34" y="22"/>
              </a:cxn>
              <a:cxn ang="0">
                <a:pos x="34" y="26"/>
              </a:cxn>
              <a:cxn ang="0">
                <a:pos x="30" y="30"/>
              </a:cxn>
              <a:cxn ang="0">
                <a:pos x="26" y="32"/>
              </a:cxn>
              <a:cxn ang="0">
                <a:pos x="22" y="32"/>
              </a:cxn>
              <a:cxn ang="0">
                <a:pos x="16" y="32"/>
              </a:cxn>
              <a:cxn ang="0">
                <a:pos x="12" y="30"/>
              </a:cxn>
              <a:cxn ang="0">
                <a:pos x="32" y="40"/>
              </a:cxn>
            </a:cxnLst>
            <a:rect l="0" t="0" r="r" b="b"/>
            <a:pathLst>
              <a:path w="42" h="44">
                <a:moveTo>
                  <a:pt x="32" y="40"/>
                </a:moveTo>
                <a:lnTo>
                  <a:pt x="38" y="38"/>
                </a:lnTo>
                <a:lnTo>
                  <a:pt x="40" y="32"/>
                </a:lnTo>
                <a:lnTo>
                  <a:pt x="42" y="28"/>
                </a:lnTo>
                <a:lnTo>
                  <a:pt x="42" y="22"/>
                </a:lnTo>
                <a:lnTo>
                  <a:pt x="42" y="14"/>
                </a:lnTo>
                <a:lnTo>
                  <a:pt x="36" y="6"/>
                </a:lnTo>
                <a:lnTo>
                  <a:pt x="30" y="2"/>
                </a:lnTo>
                <a:lnTo>
                  <a:pt x="22" y="0"/>
                </a:lnTo>
                <a:lnTo>
                  <a:pt x="12" y="2"/>
                </a:lnTo>
                <a:lnTo>
                  <a:pt x="6" y="6"/>
                </a:lnTo>
                <a:lnTo>
                  <a:pt x="0" y="14"/>
                </a:lnTo>
                <a:lnTo>
                  <a:pt x="0" y="22"/>
                </a:lnTo>
                <a:lnTo>
                  <a:pt x="0" y="28"/>
                </a:lnTo>
                <a:lnTo>
                  <a:pt x="2" y="32"/>
                </a:lnTo>
                <a:lnTo>
                  <a:pt x="6" y="38"/>
                </a:lnTo>
                <a:lnTo>
                  <a:pt x="10" y="40"/>
                </a:lnTo>
                <a:lnTo>
                  <a:pt x="16" y="42"/>
                </a:lnTo>
                <a:lnTo>
                  <a:pt x="20" y="44"/>
                </a:lnTo>
                <a:lnTo>
                  <a:pt x="28" y="42"/>
                </a:lnTo>
                <a:lnTo>
                  <a:pt x="30" y="40"/>
                </a:lnTo>
                <a:lnTo>
                  <a:pt x="32" y="40"/>
                </a:lnTo>
                <a:lnTo>
                  <a:pt x="12" y="30"/>
                </a:lnTo>
                <a:lnTo>
                  <a:pt x="10" y="26"/>
                </a:lnTo>
                <a:lnTo>
                  <a:pt x="8" y="22"/>
                </a:lnTo>
                <a:lnTo>
                  <a:pt x="10" y="18"/>
                </a:lnTo>
                <a:lnTo>
                  <a:pt x="12" y="14"/>
                </a:lnTo>
                <a:lnTo>
                  <a:pt x="16" y="12"/>
                </a:lnTo>
                <a:lnTo>
                  <a:pt x="22" y="12"/>
                </a:lnTo>
                <a:lnTo>
                  <a:pt x="26" y="12"/>
                </a:lnTo>
                <a:lnTo>
                  <a:pt x="30" y="14"/>
                </a:lnTo>
                <a:lnTo>
                  <a:pt x="34" y="18"/>
                </a:lnTo>
                <a:lnTo>
                  <a:pt x="34" y="22"/>
                </a:lnTo>
                <a:lnTo>
                  <a:pt x="34" y="26"/>
                </a:lnTo>
                <a:lnTo>
                  <a:pt x="30" y="30"/>
                </a:lnTo>
                <a:lnTo>
                  <a:pt x="26" y="32"/>
                </a:lnTo>
                <a:lnTo>
                  <a:pt x="22" y="32"/>
                </a:lnTo>
                <a:lnTo>
                  <a:pt x="16" y="32"/>
                </a:lnTo>
                <a:lnTo>
                  <a:pt x="12" y="30"/>
                </a:lnTo>
                <a:lnTo>
                  <a:pt x="32" y="4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3" name="Freeform 41"/>
          <p:cNvSpPr>
            <a:spLocks/>
          </p:cNvSpPr>
          <p:nvPr/>
        </p:nvSpPr>
        <p:spPr bwMode="auto">
          <a:xfrm>
            <a:off x="2519363" y="3270250"/>
            <a:ext cx="88900" cy="38100"/>
          </a:xfrm>
          <a:custGeom>
            <a:avLst/>
            <a:gdLst/>
            <a:ahLst/>
            <a:cxnLst>
              <a:cxn ang="0">
                <a:pos x="14" y="8"/>
              </a:cxn>
              <a:cxn ang="0">
                <a:pos x="0" y="8"/>
              </a:cxn>
              <a:cxn ang="0">
                <a:pos x="6" y="20"/>
              </a:cxn>
              <a:cxn ang="0">
                <a:pos x="14" y="20"/>
              </a:cxn>
              <a:cxn ang="0">
                <a:pos x="14" y="24"/>
              </a:cxn>
              <a:cxn ang="0">
                <a:pos x="24" y="24"/>
              </a:cxn>
              <a:cxn ang="0">
                <a:pos x="24" y="20"/>
              </a:cxn>
              <a:cxn ang="0">
                <a:pos x="42" y="20"/>
              </a:cxn>
              <a:cxn ang="0">
                <a:pos x="48" y="20"/>
              </a:cxn>
              <a:cxn ang="0">
                <a:pos x="54" y="18"/>
              </a:cxn>
              <a:cxn ang="0">
                <a:pos x="56" y="14"/>
              </a:cxn>
              <a:cxn ang="0">
                <a:pos x="56" y="8"/>
              </a:cxn>
              <a:cxn ang="0">
                <a:pos x="56" y="0"/>
              </a:cxn>
              <a:cxn ang="0">
                <a:pos x="46" y="0"/>
              </a:cxn>
              <a:cxn ang="0">
                <a:pos x="48" y="6"/>
              </a:cxn>
              <a:cxn ang="0">
                <a:pos x="48" y="8"/>
              </a:cxn>
              <a:cxn ang="0">
                <a:pos x="46" y="8"/>
              </a:cxn>
              <a:cxn ang="0">
                <a:pos x="40" y="8"/>
              </a:cxn>
              <a:cxn ang="0">
                <a:pos x="24" y="8"/>
              </a:cxn>
              <a:cxn ang="0">
                <a:pos x="24" y="0"/>
              </a:cxn>
              <a:cxn ang="0">
                <a:pos x="14" y="0"/>
              </a:cxn>
              <a:cxn ang="0">
                <a:pos x="14" y="6"/>
              </a:cxn>
              <a:cxn ang="0">
                <a:pos x="14" y="8"/>
              </a:cxn>
            </a:cxnLst>
            <a:rect l="0" t="0" r="r" b="b"/>
            <a:pathLst>
              <a:path w="56" h="24">
                <a:moveTo>
                  <a:pt x="14" y="8"/>
                </a:moveTo>
                <a:lnTo>
                  <a:pt x="0" y="8"/>
                </a:lnTo>
                <a:lnTo>
                  <a:pt x="6" y="20"/>
                </a:lnTo>
                <a:lnTo>
                  <a:pt x="14" y="20"/>
                </a:lnTo>
                <a:lnTo>
                  <a:pt x="14" y="24"/>
                </a:lnTo>
                <a:lnTo>
                  <a:pt x="24" y="24"/>
                </a:lnTo>
                <a:lnTo>
                  <a:pt x="24" y="20"/>
                </a:lnTo>
                <a:lnTo>
                  <a:pt x="42" y="20"/>
                </a:lnTo>
                <a:lnTo>
                  <a:pt x="48" y="20"/>
                </a:lnTo>
                <a:lnTo>
                  <a:pt x="54" y="18"/>
                </a:lnTo>
                <a:lnTo>
                  <a:pt x="56" y="14"/>
                </a:lnTo>
                <a:lnTo>
                  <a:pt x="56" y="8"/>
                </a:lnTo>
                <a:lnTo>
                  <a:pt x="56" y="0"/>
                </a:lnTo>
                <a:lnTo>
                  <a:pt x="46" y="0"/>
                </a:lnTo>
                <a:lnTo>
                  <a:pt x="48" y="6"/>
                </a:lnTo>
                <a:lnTo>
                  <a:pt x="48" y="8"/>
                </a:lnTo>
                <a:lnTo>
                  <a:pt x="46" y="8"/>
                </a:lnTo>
                <a:lnTo>
                  <a:pt x="40" y="8"/>
                </a:lnTo>
                <a:lnTo>
                  <a:pt x="24" y="8"/>
                </a:lnTo>
                <a:lnTo>
                  <a:pt x="24" y="0"/>
                </a:lnTo>
                <a:lnTo>
                  <a:pt x="14" y="0"/>
                </a:lnTo>
                <a:lnTo>
                  <a:pt x="14" y="6"/>
                </a:lnTo>
                <a:lnTo>
                  <a:pt x="14" y="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4" name="Freeform 42"/>
          <p:cNvSpPr>
            <a:spLocks/>
          </p:cNvSpPr>
          <p:nvPr/>
        </p:nvSpPr>
        <p:spPr bwMode="auto">
          <a:xfrm>
            <a:off x="2541588" y="3203575"/>
            <a:ext cx="66675" cy="60325"/>
          </a:xfrm>
          <a:custGeom>
            <a:avLst/>
            <a:gdLst/>
            <a:ahLst/>
            <a:cxnLst>
              <a:cxn ang="0">
                <a:pos x="34" y="14"/>
              </a:cxn>
              <a:cxn ang="0">
                <a:pos x="34" y="18"/>
              </a:cxn>
              <a:cxn ang="0">
                <a:pos x="34" y="22"/>
              </a:cxn>
              <a:cxn ang="0">
                <a:pos x="32" y="24"/>
              </a:cxn>
              <a:cxn ang="0">
                <a:pos x="28" y="26"/>
              </a:cxn>
              <a:cxn ang="0">
                <a:pos x="24" y="28"/>
              </a:cxn>
              <a:cxn ang="0">
                <a:pos x="24" y="0"/>
              </a:cxn>
              <a:cxn ang="0">
                <a:pos x="14" y="0"/>
              </a:cxn>
              <a:cxn ang="0">
                <a:pos x="6" y="4"/>
              </a:cxn>
              <a:cxn ang="0">
                <a:pos x="0" y="12"/>
              </a:cxn>
              <a:cxn ang="0">
                <a:pos x="0" y="20"/>
              </a:cxn>
              <a:cxn ang="0">
                <a:pos x="0" y="26"/>
              </a:cxn>
              <a:cxn ang="0">
                <a:pos x="6" y="34"/>
              </a:cxn>
              <a:cxn ang="0">
                <a:pos x="12" y="38"/>
              </a:cxn>
              <a:cxn ang="0">
                <a:pos x="22" y="38"/>
              </a:cxn>
              <a:cxn ang="0">
                <a:pos x="30" y="38"/>
              </a:cxn>
              <a:cxn ang="0">
                <a:pos x="36" y="34"/>
              </a:cxn>
              <a:cxn ang="0">
                <a:pos x="42" y="28"/>
              </a:cxn>
              <a:cxn ang="0">
                <a:pos x="42" y="18"/>
              </a:cxn>
              <a:cxn ang="0">
                <a:pos x="42" y="12"/>
              </a:cxn>
              <a:cxn ang="0">
                <a:pos x="40" y="6"/>
              </a:cxn>
              <a:cxn ang="0">
                <a:pos x="36" y="4"/>
              </a:cxn>
              <a:cxn ang="0">
                <a:pos x="30" y="0"/>
              </a:cxn>
              <a:cxn ang="0">
                <a:pos x="28" y="12"/>
              </a:cxn>
              <a:cxn ang="0">
                <a:pos x="32" y="14"/>
              </a:cxn>
              <a:cxn ang="0">
                <a:pos x="34" y="14"/>
              </a:cxn>
              <a:cxn ang="0">
                <a:pos x="18" y="28"/>
              </a:cxn>
              <a:cxn ang="0">
                <a:pos x="14" y="26"/>
              </a:cxn>
              <a:cxn ang="0">
                <a:pos x="10" y="24"/>
              </a:cxn>
              <a:cxn ang="0">
                <a:pos x="8" y="22"/>
              </a:cxn>
              <a:cxn ang="0">
                <a:pos x="8" y="18"/>
              </a:cxn>
              <a:cxn ang="0">
                <a:pos x="8" y="16"/>
              </a:cxn>
              <a:cxn ang="0">
                <a:pos x="10" y="14"/>
              </a:cxn>
              <a:cxn ang="0">
                <a:pos x="14" y="12"/>
              </a:cxn>
              <a:cxn ang="0">
                <a:pos x="18" y="10"/>
              </a:cxn>
              <a:cxn ang="0">
                <a:pos x="18" y="28"/>
              </a:cxn>
              <a:cxn ang="0">
                <a:pos x="34" y="14"/>
              </a:cxn>
            </a:cxnLst>
            <a:rect l="0" t="0" r="r" b="b"/>
            <a:pathLst>
              <a:path w="42" h="38">
                <a:moveTo>
                  <a:pt x="34" y="14"/>
                </a:moveTo>
                <a:lnTo>
                  <a:pt x="34" y="18"/>
                </a:lnTo>
                <a:lnTo>
                  <a:pt x="34" y="22"/>
                </a:lnTo>
                <a:lnTo>
                  <a:pt x="32" y="24"/>
                </a:lnTo>
                <a:lnTo>
                  <a:pt x="28" y="26"/>
                </a:lnTo>
                <a:lnTo>
                  <a:pt x="24" y="28"/>
                </a:lnTo>
                <a:lnTo>
                  <a:pt x="24" y="0"/>
                </a:lnTo>
                <a:lnTo>
                  <a:pt x="14" y="0"/>
                </a:lnTo>
                <a:lnTo>
                  <a:pt x="6" y="4"/>
                </a:lnTo>
                <a:lnTo>
                  <a:pt x="0" y="12"/>
                </a:lnTo>
                <a:lnTo>
                  <a:pt x="0" y="20"/>
                </a:lnTo>
                <a:lnTo>
                  <a:pt x="0" y="26"/>
                </a:lnTo>
                <a:lnTo>
                  <a:pt x="6" y="34"/>
                </a:lnTo>
                <a:lnTo>
                  <a:pt x="12" y="38"/>
                </a:lnTo>
                <a:lnTo>
                  <a:pt x="22" y="38"/>
                </a:lnTo>
                <a:lnTo>
                  <a:pt x="30" y="38"/>
                </a:lnTo>
                <a:lnTo>
                  <a:pt x="36" y="34"/>
                </a:lnTo>
                <a:lnTo>
                  <a:pt x="42" y="28"/>
                </a:lnTo>
                <a:lnTo>
                  <a:pt x="42" y="18"/>
                </a:lnTo>
                <a:lnTo>
                  <a:pt x="42" y="12"/>
                </a:lnTo>
                <a:lnTo>
                  <a:pt x="40" y="6"/>
                </a:lnTo>
                <a:lnTo>
                  <a:pt x="36" y="4"/>
                </a:lnTo>
                <a:lnTo>
                  <a:pt x="30" y="0"/>
                </a:lnTo>
                <a:lnTo>
                  <a:pt x="28" y="12"/>
                </a:lnTo>
                <a:lnTo>
                  <a:pt x="32" y="14"/>
                </a:lnTo>
                <a:lnTo>
                  <a:pt x="34" y="14"/>
                </a:lnTo>
                <a:lnTo>
                  <a:pt x="18" y="28"/>
                </a:lnTo>
                <a:lnTo>
                  <a:pt x="14" y="26"/>
                </a:lnTo>
                <a:lnTo>
                  <a:pt x="10" y="24"/>
                </a:lnTo>
                <a:lnTo>
                  <a:pt x="8" y="22"/>
                </a:lnTo>
                <a:lnTo>
                  <a:pt x="8" y="18"/>
                </a:lnTo>
                <a:lnTo>
                  <a:pt x="8" y="16"/>
                </a:lnTo>
                <a:lnTo>
                  <a:pt x="10" y="14"/>
                </a:lnTo>
                <a:lnTo>
                  <a:pt x="14" y="12"/>
                </a:lnTo>
                <a:lnTo>
                  <a:pt x="18" y="10"/>
                </a:lnTo>
                <a:lnTo>
                  <a:pt x="18" y="28"/>
                </a:lnTo>
                <a:lnTo>
                  <a:pt x="34" y="1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5" name="Freeform 43"/>
          <p:cNvSpPr>
            <a:spLocks/>
          </p:cNvSpPr>
          <p:nvPr/>
        </p:nvSpPr>
        <p:spPr bwMode="auto">
          <a:xfrm>
            <a:off x="2541588" y="3130550"/>
            <a:ext cx="66675" cy="57150"/>
          </a:xfrm>
          <a:custGeom>
            <a:avLst/>
            <a:gdLst/>
            <a:ahLst/>
            <a:cxnLst>
              <a:cxn ang="0">
                <a:pos x="16" y="0"/>
              </a:cxn>
              <a:cxn ang="0">
                <a:pos x="8" y="0"/>
              </a:cxn>
              <a:cxn ang="0">
                <a:pos x="4" y="2"/>
              </a:cxn>
              <a:cxn ang="0">
                <a:pos x="0" y="6"/>
              </a:cxn>
              <a:cxn ang="0">
                <a:pos x="0" y="12"/>
              </a:cxn>
              <a:cxn ang="0">
                <a:pos x="2" y="20"/>
              </a:cxn>
              <a:cxn ang="0">
                <a:pos x="6" y="26"/>
              </a:cxn>
              <a:cxn ang="0">
                <a:pos x="0" y="26"/>
              </a:cxn>
              <a:cxn ang="0">
                <a:pos x="0" y="36"/>
              </a:cxn>
              <a:cxn ang="0">
                <a:pos x="42" y="36"/>
              </a:cxn>
              <a:cxn ang="0">
                <a:pos x="42" y="26"/>
              </a:cxn>
              <a:cxn ang="0">
                <a:pos x="24" y="26"/>
              </a:cxn>
              <a:cxn ang="0">
                <a:pos x="14" y="26"/>
              </a:cxn>
              <a:cxn ang="0">
                <a:pos x="10" y="22"/>
              </a:cxn>
              <a:cxn ang="0">
                <a:pos x="8" y="16"/>
              </a:cxn>
              <a:cxn ang="0">
                <a:pos x="8" y="12"/>
              </a:cxn>
              <a:cxn ang="0">
                <a:pos x="12" y="10"/>
              </a:cxn>
              <a:cxn ang="0">
                <a:pos x="20" y="10"/>
              </a:cxn>
              <a:cxn ang="0">
                <a:pos x="42" y="10"/>
              </a:cxn>
              <a:cxn ang="0">
                <a:pos x="42" y="0"/>
              </a:cxn>
              <a:cxn ang="0">
                <a:pos x="18" y="0"/>
              </a:cxn>
              <a:cxn ang="0">
                <a:pos x="16" y="0"/>
              </a:cxn>
            </a:cxnLst>
            <a:rect l="0" t="0" r="r" b="b"/>
            <a:pathLst>
              <a:path w="42" h="36">
                <a:moveTo>
                  <a:pt x="16" y="0"/>
                </a:moveTo>
                <a:lnTo>
                  <a:pt x="8" y="0"/>
                </a:lnTo>
                <a:lnTo>
                  <a:pt x="4" y="2"/>
                </a:lnTo>
                <a:lnTo>
                  <a:pt x="0" y="6"/>
                </a:lnTo>
                <a:lnTo>
                  <a:pt x="0" y="12"/>
                </a:lnTo>
                <a:lnTo>
                  <a:pt x="2" y="20"/>
                </a:lnTo>
                <a:lnTo>
                  <a:pt x="6" y="26"/>
                </a:lnTo>
                <a:lnTo>
                  <a:pt x="0" y="26"/>
                </a:lnTo>
                <a:lnTo>
                  <a:pt x="0" y="36"/>
                </a:lnTo>
                <a:lnTo>
                  <a:pt x="42" y="36"/>
                </a:lnTo>
                <a:lnTo>
                  <a:pt x="42" y="26"/>
                </a:lnTo>
                <a:lnTo>
                  <a:pt x="24" y="26"/>
                </a:lnTo>
                <a:lnTo>
                  <a:pt x="14" y="26"/>
                </a:lnTo>
                <a:lnTo>
                  <a:pt x="10" y="22"/>
                </a:lnTo>
                <a:lnTo>
                  <a:pt x="8" y="16"/>
                </a:lnTo>
                <a:lnTo>
                  <a:pt x="8" y="12"/>
                </a:lnTo>
                <a:lnTo>
                  <a:pt x="12" y="10"/>
                </a:lnTo>
                <a:lnTo>
                  <a:pt x="20" y="10"/>
                </a:lnTo>
                <a:lnTo>
                  <a:pt x="42" y="10"/>
                </a:lnTo>
                <a:lnTo>
                  <a:pt x="42" y="0"/>
                </a:lnTo>
                <a:lnTo>
                  <a:pt x="18" y="0"/>
                </a:lnTo>
                <a:lnTo>
                  <a:pt x="16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6" name="Freeform 44"/>
          <p:cNvSpPr>
            <a:spLocks/>
          </p:cNvSpPr>
          <p:nvPr/>
        </p:nvSpPr>
        <p:spPr bwMode="auto">
          <a:xfrm>
            <a:off x="2519363" y="3079750"/>
            <a:ext cx="88900" cy="38100"/>
          </a:xfrm>
          <a:custGeom>
            <a:avLst/>
            <a:gdLst/>
            <a:ahLst/>
            <a:cxnLst>
              <a:cxn ang="0">
                <a:pos x="14" y="8"/>
              </a:cxn>
              <a:cxn ang="0">
                <a:pos x="0" y="8"/>
              </a:cxn>
              <a:cxn ang="0">
                <a:pos x="6" y="20"/>
              </a:cxn>
              <a:cxn ang="0">
                <a:pos x="14" y="20"/>
              </a:cxn>
              <a:cxn ang="0">
                <a:pos x="14" y="24"/>
              </a:cxn>
              <a:cxn ang="0">
                <a:pos x="24" y="24"/>
              </a:cxn>
              <a:cxn ang="0">
                <a:pos x="24" y="20"/>
              </a:cxn>
              <a:cxn ang="0">
                <a:pos x="42" y="20"/>
              </a:cxn>
              <a:cxn ang="0">
                <a:pos x="48" y="20"/>
              </a:cxn>
              <a:cxn ang="0">
                <a:pos x="54" y="18"/>
              </a:cxn>
              <a:cxn ang="0">
                <a:pos x="56" y="14"/>
              </a:cxn>
              <a:cxn ang="0">
                <a:pos x="56" y="8"/>
              </a:cxn>
              <a:cxn ang="0">
                <a:pos x="56" y="0"/>
              </a:cxn>
              <a:cxn ang="0">
                <a:pos x="46" y="0"/>
              </a:cxn>
              <a:cxn ang="0">
                <a:pos x="48" y="6"/>
              </a:cxn>
              <a:cxn ang="0">
                <a:pos x="48" y="8"/>
              </a:cxn>
              <a:cxn ang="0">
                <a:pos x="46" y="8"/>
              </a:cxn>
              <a:cxn ang="0">
                <a:pos x="40" y="8"/>
              </a:cxn>
              <a:cxn ang="0">
                <a:pos x="24" y="8"/>
              </a:cxn>
              <a:cxn ang="0">
                <a:pos x="24" y="0"/>
              </a:cxn>
              <a:cxn ang="0">
                <a:pos x="14" y="0"/>
              </a:cxn>
              <a:cxn ang="0">
                <a:pos x="14" y="6"/>
              </a:cxn>
              <a:cxn ang="0">
                <a:pos x="14" y="8"/>
              </a:cxn>
            </a:cxnLst>
            <a:rect l="0" t="0" r="r" b="b"/>
            <a:pathLst>
              <a:path w="56" h="24">
                <a:moveTo>
                  <a:pt x="14" y="8"/>
                </a:moveTo>
                <a:lnTo>
                  <a:pt x="0" y="8"/>
                </a:lnTo>
                <a:lnTo>
                  <a:pt x="6" y="20"/>
                </a:lnTo>
                <a:lnTo>
                  <a:pt x="14" y="20"/>
                </a:lnTo>
                <a:lnTo>
                  <a:pt x="14" y="24"/>
                </a:lnTo>
                <a:lnTo>
                  <a:pt x="24" y="24"/>
                </a:lnTo>
                <a:lnTo>
                  <a:pt x="24" y="20"/>
                </a:lnTo>
                <a:lnTo>
                  <a:pt x="42" y="20"/>
                </a:lnTo>
                <a:lnTo>
                  <a:pt x="48" y="20"/>
                </a:lnTo>
                <a:lnTo>
                  <a:pt x="54" y="18"/>
                </a:lnTo>
                <a:lnTo>
                  <a:pt x="56" y="14"/>
                </a:lnTo>
                <a:lnTo>
                  <a:pt x="56" y="8"/>
                </a:lnTo>
                <a:lnTo>
                  <a:pt x="56" y="0"/>
                </a:lnTo>
                <a:lnTo>
                  <a:pt x="46" y="0"/>
                </a:lnTo>
                <a:lnTo>
                  <a:pt x="48" y="6"/>
                </a:lnTo>
                <a:lnTo>
                  <a:pt x="48" y="8"/>
                </a:lnTo>
                <a:lnTo>
                  <a:pt x="46" y="8"/>
                </a:lnTo>
                <a:lnTo>
                  <a:pt x="40" y="8"/>
                </a:lnTo>
                <a:lnTo>
                  <a:pt x="24" y="8"/>
                </a:lnTo>
                <a:lnTo>
                  <a:pt x="24" y="0"/>
                </a:lnTo>
                <a:lnTo>
                  <a:pt x="14" y="0"/>
                </a:lnTo>
                <a:lnTo>
                  <a:pt x="14" y="6"/>
                </a:lnTo>
                <a:lnTo>
                  <a:pt x="14" y="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7" name="Freeform 45"/>
          <p:cNvSpPr>
            <a:spLocks/>
          </p:cNvSpPr>
          <p:nvPr/>
        </p:nvSpPr>
        <p:spPr bwMode="auto">
          <a:xfrm>
            <a:off x="2516188" y="3051175"/>
            <a:ext cx="92075" cy="1905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0" y="0"/>
              </a:cxn>
              <a:cxn ang="0">
                <a:pos x="0" y="12"/>
              </a:cxn>
              <a:cxn ang="0">
                <a:pos x="10" y="12"/>
              </a:cxn>
              <a:cxn ang="0">
                <a:pos x="10" y="2"/>
              </a:cxn>
              <a:cxn ang="0">
                <a:pos x="10" y="0"/>
              </a:cxn>
              <a:cxn ang="0">
                <a:pos x="58" y="0"/>
              </a:cxn>
              <a:cxn ang="0">
                <a:pos x="16" y="0"/>
              </a:cxn>
              <a:cxn ang="0">
                <a:pos x="16" y="12"/>
              </a:cxn>
              <a:cxn ang="0">
                <a:pos x="58" y="12"/>
              </a:cxn>
              <a:cxn ang="0">
                <a:pos x="58" y="0"/>
              </a:cxn>
              <a:cxn ang="0">
                <a:pos x="10" y="0"/>
              </a:cxn>
            </a:cxnLst>
            <a:rect l="0" t="0" r="r" b="b"/>
            <a:pathLst>
              <a:path w="58" h="12">
                <a:moveTo>
                  <a:pt x="10" y="0"/>
                </a:moveTo>
                <a:lnTo>
                  <a:pt x="0" y="0"/>
                </a:lnTo>
                <a:lnTo>
                  <a:pt x="0" y="12"/>
                </a:lnTo>
                <a:lnTo>
                  <a:pt x="10" y="12"/>
                </a:lnTo>
                <a:lnTo>
                  <a:pt x="10" y="2"/>
                </a:lnTo>
                <a:lnTo>
                  <a:pt x="10" y="0"/>
                </a:lnTo>
                <a:lnTo>
                  <a:pt x="58" y="0"/>
                </a:lnTo>
                <a:lnTo>
                  <a:pt x="16" y="0"/>
                </a:lnTo>
                <a:lnTo>
                  <a:pt x="16" y="12"/>
                </a:lnTo>
                <a:lnTo>
                  <a:pt x="58" y="12"/>
                </a:lnTo>
                <a:lnTo>
                  <a:pt x="58" y="0"/>
                </a:lnTo>
                <a:lnTo>
                  <a:pt x="10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8" name="Freeform 46"/>
          <p:cNvSpPr>
            <a:spLocks/>
          </p:cNvSpPr>
          <p:nvPr/>
        </p:nvSpPr>
        <p:spPr bwMode="auto">
          <a:xfrm>
            <a:off x="2541588" y="2974975"/>
            <a:ext cx="66675" cy="63500"/>
          </a:xfrm>
          <a:custGeom>
            <a:avLst/>
            <a:gdLst/>
            <a:ahLst/>
            <a:cxnLst>
              <a:cxn ang="0">
                <a:pos x="10" y="26"/>
              </a:cxn>
              <a:cxn ang="0">
                <a:pos x="8" y="22"/>
              </a:cxn>
              <a:cxn ang="0">
                <a:pos x="10" y="16"/>
              </a:cxn>
              <a:cxn ang="0">
                <a:pos x="14" y="14"/>
              </a:cxn>
              <a:cxn ang="0">
                <a:pos x="18" y="24"/>
              </a:cxn>
              <a:cxn ang="0">
                <a:pos x="20" y="34"/>
              </a:cxn>
              <a:cxn ang="0">
                <a:pos x="24" y="38"/>
              </a:cxn>
              <a:cxn ang="0">
                <a:pos x="30" y="40"/>
              </a:cxn>
              <a:cxn ang="0">
                <a:pos x="36" y="38"/>
              </a:cxn>
              <a:cxn ang="0">
                <a:pos x="40" y="36"/>
              </a:cxn>
              <a:cxn ang="0">
                <a:pos x="42" y="32"/>
              </a:cxn>
              <a:cxn ang="0">
                <a:pos x="42" y="26"/>
              </a:cxn>
              <a:cxn ang="0">
                <a:pos x="42" y="20"/>
              </a:cxn>
              <a:cxn ang="0">
                <a:pos x="38" y="14"/>
              </a:cxn>
              <a:cxn ang="0">
                <a:pos x="38" y="12"/>
              </a:cxn>
              <a:cxn ang="0">
                <a:pos x="42" y="12"/>
              </a:cxn>
              <a:cxn ang="0">
                <a:pos x="42" y="0"/>
              </a:cxn>
              <a:cxn ang="0">
                <a:pos x="36" y="2"/>
              </a:cxn>
              <a:cxn ang="0">
                <a:pos x="28" y="4"/>
              </a:cxn>
              <a:cxn ang="0">
                <a:pos x="16" y="4"/>
              </a:cxn>
              <a:cxn ang="0">
                <a:pos x="6" y="4"/>
              </a:cxn>
              <a:cxn ang="0">
                <a:pos x="2" y="10"/>
              </a:cxn>
              <a:cxn ang="0">
                <a:pos x="0" y="20"/>
              </a:cxn>
              <a:cxn ang="0">
                <a:pos x="0" y="28"/>
              </a:cxn>
              <a:cxn ang="0">
                <a:pos x="2" y="32"/>
              </a:cxn>
              <a:cxn ang="0">
                <a:pos x="6" y="36"/>
              </a:cxn>
              <a:cxn ang="0">
                <a:pos x="12" y="38"/>
              </a:cxn>
              <a:cxn ang="0">
                <a:pos x="14" y="28"/>
              </a:cxn>
              <a:cxn ang="0">
                <a:pos x="12" y="26"/>
              </a:cxn>
              <a:cxn ang="0">
                <a:pos x="10" y="26"/>
              </a:cxn>
              <a:cxn ang="0">
                <a:pos x="24" y="14"/>
              </a:cxn>
              <a:cxn ang="0">
                <a:pos x="30" y="14"/>
              </a:cxn>
              <a:cxn ang="0">
                <a:pos x="34" y="18"/>
              </a:cxn>
              <a:cxn ang="0">
                <a:pos x="36" y="22"/>
              </a:cxn>
              <a:cxn ang="0">
                <a:pos x="34" y="28"/>
              </a:cxn>
              <a:cxn ang="0">
                <a:pos x="30" y="28"/>
              </a:cxn>
              <a:cxn ang="0">
                <a:pos x="26" y="26"/>
              </a:cxn>
              <a:cxn ang="0">
                <a:pos x="24" y="20"/>
              </a:cxn>
              <a:cxn ang="0">
                <a:pos x="22" y="14"/>
              </a:cxn>
              <a:cxn ang="0">
                <a:pos x="24" y="14"/>
              </a:cxn>
              <a:cxn ang="0">
                <a:pos x="10" y="26"/>
              </a:cxn>
            </a:cxnLst>
            <a:rect l="0" t="0" r="r" b="b"/>
            <a:pathLst>
              <a:path w="42" h="40">
                <a:moveTo>
                  <a:pt x="10" y="26"/>
                </a:moveTo>
                <a:lnTo>
                  <a:pt x="8" y="22"/>
                </a:lnTo>
                <a:lnTo>
                  <a:pt x="10" y="16"/>
                </a:lnTo>
                <a:lnTo>
                  <a:pt x="14" y="14"/>
                </a:lnTo>
                <a:lnTo>
                  <a:pt x="18" y="24"/>
                </a:lnTo>
                <a:lnTo>
                  <a:pt x="20" y="34"/>
                </a:lnTo>
                <a:lnTo>
                  <a:pt x="24" y="38"/>
                </a:lnTo>
                <a:lnTo>
                  <a:pt x="30" y="40"/>
                </a:lnTo>
                <a:lnTo>
                  <a:pt x="36" y="38"/>
                </a:lnTo>
                <a:lnTo>
                  <a:pt x="40" y="36"/>
                </a:lnTo>
                <a:lnTo>
                  <a:pt x="42" y="32"/>
                </a:lnTo>
                <a:lnTo>
                  <a:pt x="42" y="26"/>
                </a:lnTo>
                <a:lnTo>
                  <a:pt x="42" y="20"/>
                </a:lnTo>
                <a:lnTo>
                  <a:pt x="38" y="14"/>
                </a:lnTo>
                <a:lnTo>
                  <a:pt x="38" y="12"/>
                </a:lnTo>
                <a:lnTo>
                  <a:pt x="42" y="12"/>
                </a:lnTo>
                <a:lnTo>
                  <a:pt x="42" y="0"/>
                </a:lnTo>
                <a:lnTo>
                  <a:pt x="36" y="2"/>
                </a:lnTo>
                <a:lnTo>
                  <a:pt x="28" y="4"/>
                </a:lnTo>
                <a:lnTo>
                  <a:pt x="16" y="4"/>
                </a:lnTo>
                <a:lnTo>
                  <a:pt x="6" y="4"/>
                </a:lnTo>
                <a:lnTo>
                  <a:pt x="2" y="10"/>
                </a:lnTo>
                <a:lnTo>
                  <a:pt x="0" y="20"/>
                </a:lnTo>
                <a:lnTo>
                  <a:pt x="0" y="28"/>
                </a:lnTo>
                <a:lnTo>
                  <a:pt x="2" y="32"/>
                </a:lnTo>
                <a:lnTo>
                  <a:pt x="6" y="36"/>
                </a:lnTo>
                <a:lnTo>
                  <a:pt x="12" y="38"/>
                </a:lnTo>
                <a:lnTo>
                  <a:pt x="14" y="28"/>
                </a:lnTo>
                <a:lnTo>
                  <a:pt x="12" y="26"/>
                </a:lnTo>
                <a:lnTo>
                  <a:pt x="10" y="26"/>
                </a:lnTo>
                <a:lnTo>
                  <a:pt x="24" y="14"/>
                </a:lnTo>
                <a:lnTo>
                  <a:pt x="30" y="14"/>
                </a:lnTo>
                <a:lnTo>
                  <a:pt x="34" y="18"/>
                </a:lnTo>
                <a:lnTo>
                  <a:pt x="36" y="22"/>
                </a:lnTo>
                <a:lnTo>
                  <a:pt x="34" y="28"/>
                </a:lnTo>
                <a:lnTo>
                  <a:pt x="30" y="28"/>
                </a:lnTo>
                <a:lnTo>
                  <a:pt x="26" y="26"/>
                </a:lnTo>
                <a:lnTo>
                  <a:pt x="24" y="20"/>
                </a:lnTo>
                <a:lnTo>
                  <a:pt x="22" y="14"/>
                </a:lnTo>
                <a:lnTo>
                  <a:pt x="24" y="14"/>
                </a:lnTo>
                <a:lnTo>
                  <a:pt x="10" y="2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9" name="Freeform 47"/>
          <p:cNvSpPr>
            <a:spLocks/>
          </p:cNvSpPr>
          <p:nvPr/>
        </p:nvSpPr>
        <p:spPr bwMode="auto">
          <a:xfrm>
            <a:off x="2516188" y="2946400"/>
            <a:ext cx="92075" cy="15875"/>
          </a:xfrm>
          <a:custGeom>
            <a:avLst/>
            <a:gdLst/>
            <a:ahLst/>
            <a:cxnLst>
              <a:cxn ang="0">
                <a:pos x="58" y="0"/>
              </a:cxn>
              <a:cxn ang="0">
                <a:pos x="0" y="0"/>
              </a:cxn>
              <a:cxn ang="0">
                <a:pos x="0" y="10"/>
              </a:cxn>
              <a:cxn ang="0">
                <a:pos x="58" y="10"/>
              </a:cxn>
              <a:cxn ang="0">
                <a:pos x="58" y="2"/>
              </a:cxn>
              <a:cxn ang="0">
                <a:pos x="58" y="0"/>
              </a:cxn>
            </a:cxnLst>
            <a:rect l="0" t="0" r="r" b="b"/>
            <a:pathLst>
              <a:path w="58" h="10">
                <a:moveTo>
                  <a:pt x="58" y="0"/>
                </a:moveTo>
                <a:lnTo>
                  <a:pt x="0" y="0"/>
                </a:lnTo>
                <a:lnTo>
                  <a:pt x="0" y="10"/>
                </a:lnTo>
                <a:lnTo>
                  <a:pt x="58" y="10"/>
                </a:lnTo>
                <a:lnTo>
                  <a:pt x="58" y="2"/>
                </a:lnTo>
                <a:lnTo>
                  <a:pt x="58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0" name="Freeform 48"/>
          <p:cNvSpPr>
            <a:spLocks/>
          </p:cNvSpPr>
          <p:nvPr/>
        </p:nvSpPr>
        <p:spPr bwMode="auto">
          <a:xfrm>
            <a:off x="2516188" y="2862263"/>
            <a:ext cx="117475" cy="31750"/>
          </a:xfrm>
          <a:custGeom>
            <a:avLst/>
            <a:gdLst/>
            <a:ahLst/>
            <a:cxnLst>
              <a:cxn ang="0">
                <a:pos x="64" y="4"/>
              </a:cxn>
              <a:cxn ang="0">
                <a:pos x="50" y="8"/>
              </a:cxn>
              <a:cxn ang="0">
                <a:pos x="38" y="10"/>
              </a:cxn>
              <a:cxn ang="0">
                <a:pos x="20" y="8"/>
              </a:cxn>
              <a:cxn ang="0">
                <a:pos x="0" y="0"/>
              </a:cxn>
              <a:cxn ang="0">
                <a:pos x="0" y="8"/>
              </a:cxn>
              <a:cxn ang="0">
                <a:pos x="16" y="16"/>
              </a:cxn>
              <a:cxn ang="0">
                <a:pos x="26" y="18"/>
              </a:cxn>
              <a:cxn ang="0">
                <a:pos x="38" y="20"/>
              </a:cxn>
              <a:cxn ang="0">
                <a:pos x="46" y="18"/>
              </a:cxn>
              <a:cxn ang="0">
                <a:pos x="56" y="16"/>
              </a:cxn>
              <a:cxn ang="0">
                <a:pos x="66" y="12"/>
              </a:cxn>
              <a:cxn ang="0">
                <a:pos x="74" y="8"/>
              </a:cxn>
              <a:cxn ang="0">
                <a:pos x="74" y="0"/>
              </a:cxn>
              <a:cxn ang="0">
                <a:pos x="66" y="4"/>
              </a:cxn>
              <a:cxn ang="0">
                <a:pos x="64" y="4"/>
              </a:cxn>
            </a:cxnLst>
            <a:rect l="0" t="0" r="r" b="b"/>
            <a:pathLst>
              <a:path w="74" h="20">
                <a:moveTo>
                  <a:pt x="64" y="4"/>
                </a:moveTo>
                <a:lnTo>
                  <a:pt x="50" y="8"/>
                </a:lnTo>
                <a:lnTo>
                  <a:pt x="38" y="10"/>
                </a:lnTo>
                <a:lnTo>
                  <a:pt x="20" y="8"/>
                </a:lnTo>
                <a:lnTo>
                  <a:pt x="0" y="0"/>
                </a:lnTo>
                <a:lnTo>
                  <a:pt x="0" y="8"/>
                </a:lnTo>
                <a:lnTo>
                  <a:pt x="16" y="16"/>
                </a:lnTo>
                <a:lnTo>
                  <a:pt x="26" y="18"/>
                </a:lnTo>
                <a:lnTo>
                  <a:pt x="38" y="20"/>
                </a:lnTo>
                <a:lnTo>
                  <a:pt x="46" y="18"/>
                </a:lnTo>
                <a:lnTo>
                  <a:pt x="56" y="16"/>
                </a:lnTo>
                <a:lnTo>
                  <a:pt x="66" y="12"/>
                </a:lnTo>
                <a:lnTo>
                  <a:pt x="74" y="8"/>
                </a:lnTo>
                <a:lnTo>
                  <a:pt x="74" y="0"/>
                </a:lnTo>
                <a:lnTo>
                  <a:pt x="66" y="4"/>
                </a:lnTo>
                <a:lnTo>
                  <a:pt x="64" y="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1" name="Freeform 49"/>
          <p:cNvSpPr>
            <a:spLocks/>
          </p:cNvSpPr>
          <p:nvPr/>
        </p:nvSpPr>
        <p:spPr bwMode="auto">
          <a:xfrm>
            <a:off x="2541588" y="2754313"/>
            <a:ext cx="66675" cy="95250"/>
          </a:xfrm>
          <a:custGeom>
            <a:avLst/>
            <a:gdLst/>
            <a:ahLst/>
            <a:cxnLst>
              <a:cxn ang="0">
                <a:pos x="42" y="60"/>
              </a:cxn>
              <a:cxn ang="0">
                <a:pos x="42" y="50"/>
              </a:cxn>
              <a:cxn ang="0">
                <a:pos x="22" y="50"/>
              </a:cxn>
              <a:cxn ang="0">
                <a:pos x="14" y="48"/>
              </a:cxn>
              <a:cxn ang="0">
                <a:pos x="10" y="46"/>
              </a:cxn>
              <a:cxn ang="0">
                <a:pos x="8" y="40"/>
              </a:cxn>
              <a:cxn ang="0">
                <a:pos x="8" y="38"/>
              </a:cxn>
              <a:cxn ang="0">
                <a:pos x="12" y="36"/>
              </a:cxn>
              <a:cxn ang="0">
                <a:pos x="20" y="36"/>
              </a:cxn>
              <a:cxn ang="0">
                <a:pos x="42" y="36"/>
              </a:cxn>
              <a:cxn ang="0">
                <a:pos x="42" y="24"/>
              </a:cxn>
              <a:cxn ang="0">
                <a:pos x="22" y="24"/>
              </a:cxn>
              <a:cxn ang="0">
                <a:pos x="14" y="24"/>
              </a:cxn>
              <a:cxn ang="0">
                <a:pos x="10" y="20"/>
              </a:cxn>
              <a:cxn ang="0">
                <a:pos x="8" y="16"/>
              </a:cxn>
              <a:cxn ang="0">
                <a:pos x="8" y="14"/>
              </a:cxn>
              <a:cxn ang="0">
                <a:pos x="10" y="12"/>
              </a:cxn>
              <a:cxn ang="0">
                <a:pos x="18" y="10"/>
              </a:cxn>
              <a:cxn ang="0">
                <a:pos x="42" y="10"/>
              </a:cxn>
              <a:cxn ang="0">
                <a:pos x="42" y="0"/>
              </a:cxn>
              <a:cxn ang="0">
                <a:pos x="16" y="0"/>
              </a:cxn>
              <a:cxn ang="0">
                <a:pos x="6" y="0"/>
              </a:cxn>
              <a:cxn ang="0">
                <a:pos x="2" y="6"/>
              </a:cxn>
              <a:cxn ang="0">
                <a:pos x="0" y="12"/>
              </a:cxn>
              <a:cxn ang="0">
                <a:pos x="2" y="20"/>
              </a:cxn>
              <a:cxn ang="0">
                <a:pos x="6" y="26"/>
              </a:cxn>
              <a:cxn ang="0">
                <a:pos x="2" y="30"/>
              </a:cxn>
              <a:cxn ang="0">
                <a:pos x="0" y="38"/>
              </a:cxn>
              <a:cxn ang="0">
                <a:pos x="2" y="44"/>
              </a:cxn>
              <a:cxn ang="0">
                <a:pos x="6" y="50"/>
              </a:cxn>
              <a:cxn ang="0">
                <a:pos x="0" y="50"/>
              </a:cxn>
              <a:cxn ang="0">
                <a:pos x="0" y="60"/>
              </a:cxn>
              <a:cxn ang="0">
                <a:pos x="40" y="60"/>
              </a:cxn>
              <a:cxn ang="0">
                <a:pos x="42" y="60"/>
              </a:cxn>
            </a:cxnLst>
            <a:rect l="0" t="0" r="r" b="b"/>
            <a:pathLst>
              <a:path w="42" h="60">
                <a:moveTo>
                  <a:pt x="42" y="60"/>
                </a:moveTo>
                <a:lnTo>
                  <a:pt x="42" y="50"/>
                </a:lnTo>
                <a:lnTo>
                  <a:pt x="22" y="50"/>
                </a:lnTo>
                <a:lnTo>
                  <a:pt x="14" y="48"/>
                </a:lnTo>
                <a:lnTo>
                  <a:pt x="10" y="46"/>
                </a:lnTo>
                <a:lnTo>
                  <a:pt x="8" y="40"/>
                </a:lnTo>
                <a:lnTo>
                  <a:pt x="8" y="38"/>
                </a:lnTo>
                <a:lnTo>
                  <a:pt x="12" y="36"/>
                </a:lnTo>
                <a:lnTo>
                  <a:pt x="20" y="36"/>
                </a:lnTo>
                <a:lnTo>
                  <a:pt x="42" y="36"/>
                </a:lnTo>
                <a:lnTo>
                  <a:pt x="42" y="24"/>
                </a:lnTo>
                <a:lnTo>
                  <a:pt x="22" y="24"/>
                </a:lnTo>
                <a:lnTo>
                  <a:pt x="14" y="24"/>
                </a:lnTo>
                <a:lnTo>
                  <a:pt x="10" y="20"/>
                </a:lnTo>
                <a:lnTo>
                  <a:pt x="8" y="16"/>
                </a:lnTo>
                <a:lnTo>
                  <a:pt x="8" y="14"/>
                </a:lnTo>
                <a:lnTo>
                  <a:pt x="10" y="12"/>
                </a:lnTo>
                <a:lnTo>
                  <a:pt x="18" y="10"/>
                </a:lnTo>
                <a:lnTo>
                  <a:pt x="42" y="10"/>
                </a:lnTo>
                <a:lnTo>
                  <a:pt x="42" y="0"/>
                </a:lnTo>
                <a:lnTo>
                  <a:pt x="16" y="0"/>
                </a:lnTo>
                <a:lnTo>
                  <a:pt x="6" y="0"/>
                </a:lnTo>
                <a:lnTo>
                  <a:pt x="2" y="6"/>
                </a:lnTo>
                <a:lnTo>
                  <a:pt x="0" y="12"/>
                </a:lnTo>
                <a:lnTo>
                  <a:pt x="2" y="20"/>
                </a:lnTo>
                <a:lnTo>
                  <a:pt x="6" y="26"/>
                </a:lnTo>
                <a:lnTo>
                  <a:pt x="2" y="30"/>
                </a:lnTo>
                <a:lnTo>
                  <a:pt x="0" y="38"/>
                </a:lnTo>
                <a:lnTo>
                  <a:pt x="2" y="44"/>
                </a:lnTo>
                <a:lnTo>
                  <a:pt x="6" y="50"/>
                </a:lnTo>
                <a:lnTo>
                  <a:pt x="0" y="50"/>
                </a:lnTo>
                <a:lnTo>
                  <a:pt x="0" y="60"/>
                </a:lnTo>
                <a:lnTo>
                  <a:pt x="40" y="60"/>
                </a:lnTo>
                <a:lnTo>
                  <a:pt x="42" y="6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2" name="Freeform 50"/>
          <p:cNvSpPr>
            <a:spLocks/>
          </p:cNvSpPr>
          <p:nvPr/>
        </p:nvSpPr>
        <p:spPr bwMode="auto">
          <a:xfrm>
            <a:off x="2516188" y="2659063"/>
            <a:ext cx="92075" cy="85725"/>
          </a:xfrm>
          <a:custGeom>
            <a:avLst/>
            <a:gdLst/>
            <a:ahLst/>
            <a:cxnLst>
              <a:cxn ang="0">
                <a:pos x="58" y="22"/>
              </a:cxn>
              <a:cxn ang="0">
                <a:pos x="0" y="0"/>
              </a:cxn>
              <a:cxn ang="0">
                <a:pos x="0" y="14"/>
              </a:cxn>
              <a:cxn ang="0">
                <a:pos x="44" y="28"/>
              </a:cxn>
              <a:cxn ang="0">
                <a:pos x="0" y="42"/>
              </a:cxn>
              <a:cxn ang="0">
                <a:pos x="0" y="54"/>
              </a:cxn>
              <a:cxn ang="0">
                <a:pos x="58" y="34"/>
              </a:cxn>
              <a:cxn ang="0">
                <a:pos x="58" y="24"/>
              </a:cxn>
              <a:cxn ang="0">
                <a:pos x="58" y="22"/>
              </a:cxn>
            </a:cxnLst>
            <a:rect l="0" t="0" r="r" b="b"/>
            <a:pathLst>
              <a:path w="58" h="54">
                <a:moveTo>
                  <a:pt x="58" y="22"/>
                </a:moveTo>
                <a:lnTo>
                  <a:pt x="0" y="0"/>
                </a:lnTo>
                <a:lnTo>
                  <a:pt x="0" y="14"/>
                </a:lnTo>
                <a:lnTo>
                  <a:pt x="44" y="28"/>
                </a:lnTo>
                <a:lnTo>
                  <a:pt x="0" y="42"/>
                </a:lnTo>
                <a:lnTo>
                  <a:pt x="0" y="54"/>
                </a:lnTo>
                <a:lnTo>
                  <a:pt x="58" y="34"/>
                </a:lnTo>
                <a:lnTo>
                  <a:pt x="58" y="24"/>
                </a:lnTo>
                <a:lnTo>
                  <a:pt x="58" y="2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3" name="Freeform 51"/>
          <p:cNvSpPr>
            <a:spLocks/>
          </p:cNvSpPr>
          <p:nvPr/>
        </p:nvSpPr>
        <p:spPr bwMode="auto">
          <a:xfrm>
            <a:off x="2516188" y="2624138"/>
            <a:ext cx="117475" cy="31750"/>
          </a:xfrm>
          <a:custGeom>
            <a:avLst/>
            <a:gdLst/>
            <a:ahLst/>
            <a:cxnLst>
              <a:cxn ang="0">
                <a:pos x="74" y="12"/>
              </a:cxn>
              <a:cxn ang="0">
                <a:pos x="64" y="6"/>
              </a:cxn>
              <a:cxn ang="0">
                <a:pos x="54" y="2"/>
              </a:cxn>
              <a:cxn ang="0">
                <a:pos x="36" y="0"/>
              </a:cxn>
              <a:cxn ang="0">
                <a:pos x="26" y="0"/>
              </a:cxn>
              <a:cxn ang="0">
                <a:pos x="18" y="4"/>
              </a:cxn>
              <a:cxn ang="0">
                <a:pos x="8" y="8"/>
              </a:cxn>
              <a:cxn ang="0">
                <a:pos x="0" y="12"/>
              </a:cxn>
              <a:cxn ang="0">
                <a:pos x="0" y="20"/>
              </a:cxn>
              <a:cxn ang="0">
                <a:pos x="20" y="12"/>
              </a:cxn>
              <a:cxn ang="0">
                <a:pos x="38" y="10"/>
              </a:cxn>
              <a:cxn ang="0">
                <a:pos x="46" y="12"/>
              </a:cxn>
              <a:cxn ang="0">
                <a:pos x="56" y="12"/>
              </a:cxn>
              <a:cxn ang="0">
                <a:pos x="64" y="16"/>
              </a:cxn>
              <a:cxn ang="0">
                <a:pos x="74" y="20"/>
              </a:cxn>
              <a:cxn ang="0">
                <a:pos x="74" y="14"/>
              </a:cxn>
              <a:cxn ang="0">
                <a:pos x="74" y="12"/>
              </a:cxn>
            </a:cxnLst>
            <a:rect l="0" t="0" r="r" b="b"/>
            <a:pathLst>
              <a:path w="74" h="20">
                <a:moveTo>
                  <a:pt x="74" y="12"/>
                </a:moveTo>
                <a:lnTo>
                  <a:pt x="64" y="6"/>
                </a:lnTo>
                <a:lnTo>
                  <a:pt x="54" y="2"/>
                </a:lnTo>
                <a:lnTo>
                  <a:pt x="36" y="0"/>
                </a:lnTo>
                <a:lnTo>
                  <a:pt x="26" y="0"/>
                </a:lnTo>
                <a:lnTo>
                  <a:pt x="18" y="4"/>
                </a:lnTo>
                <a:lnTo>
                  <a:pt x="8" y="8"/>
                </a:lnTo>
                <a:lnTo>
                  <a:pt x="0" y="12"/>
                </a:lnTo>
                <a:lnTo>
                  <a:pt x="0" y="20"/>
                </a:lnTo>
                <a:lnTo>
                  <a:pt x="20" y="12"/>
                </a:lnTo>
                <a:lnTo>
                  <a:pt x="38" y="10"/>
                </a:lnTo>
                <a:lnTo>
                  <a:pt x="46" y="12"/>
                </a:lnTo>
                <a:lnTo>
                  <a:pt x="56" y="12"/>
                </a:lnTo>
                <a:lnTo>
                  <a:pt x="64" y="16"/>
                </a:lnTo>
                <a:lnTo>
                  <a:pt x="74" y="20"/>
                </a:lnTo>
                <a:lnTo>
                  <a:pt x="74" y="14"/>
                </a:lnTo>
                <a:lnTo>
                  <a:pt x="74" y="1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7" name="Rectangle 55"/>
          <p:cNvSpPr>
            <a:spLocks noChangeArrowheads="1"/>
          </p:cNvSpPr>
          <p:nvPr/>
        </p:nvSpPr>
        <p:spPr bwMode="auto">
          <a:xfrm>
            <a:off x="2762250" y="4464050"/>
            <a:ext cx="182563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(c)</a:t>
            </a:r>
            <a:endParaRPr lang="en-US" sz="1800">
              <a:latin typeface="Arial" charset="0"/>
            </a:endParaRPr>
          </a:p>
        </p:txBody>
      </p:sp>
      <p:sp>
        <p:nvSpPr>
          <p:cNvPr id="33848" name="Rectangle 56"/>
          <p:cNvSpPr>
            <a:spLocks noChangeArrowheads="1"/>
          </p:cNvSpPr>
          <p:nvPr/>
        </p:nvSpPr>
        <p:spPr bwMode="auto">
          <a:xfrm>
            <a:off x="2943225" y="4489450"/>
            <a:ext cx="34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i="1">
                <a:solidFill>
                  <a:srgbClr val="231F20"/>
                </a:solidFill>
                <a:latin typeface="Arial" charset="0"/>
              </a:rPr>
              <a:t> </a:t>
            </a:r>
            <a:endParaRPr lang="en-US" sz="1800">
              <a:latin typeface="Arial" charset="0"/>
            </a:endParaRPr>
          </a:p>
        </p:txBody>
      </p:sp>
      <p:sp>
        <p:nvSpPr>
          <p:cNvPr id="33849" name="Rectangle 57"/>
          <p:cNvSpPr>
            <a:spLocks noChangeArrowheads="1"/>
          </p:cNvSpPr>
          <p:nvPr/>
        </p:nvSpPr>
        <p:spPr bwMode="auto">
          <a:xfrm>
            <a:off x="2987675" y="4464050"/>
            <a:ext cx="1512888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Spatial summation: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2 simultaneous stimuli at</a:t>
            </a:r>
            <a:endParaRPr lang="en-US" sz="1800" b="1">
              <a:latin typeface="Arial" charset="0"/>
            </a:endParaRP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different locations cause</a:t>
            </a:r>
            <a:endParaRPr lang="en-US" sz="1800" b="1">
              <a:latin typeface="Arial" charset="0"/>
            </a:endParaRP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EPSPs that add together.</a:t>
            </a:r>
            <a:endParaRPr lang="en-US" sz="1800">
              <a:latin typeface="Arial" charset="0"/>
            </a:endParaRPr>
          </a:p>
        </p:txBody>
      </p:sp>
      <p:sp>
        <p:nvSpPr>
          <p:cNvPr id="33852" name="Rectangle 60"/>
          <p:cNvSpPr>
            <a:spLocks noChangeArrowheads="1"/>
          </p:cNvSpPr>
          <p:nvPr/>
        </p:nvSpPr>
        <p:spPr bwMode="auto">
          <a:xfrm>
            <a:off x="3276600" y="4232275"/>
            <a:ext cx="346075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Time</a:t>
            </a:r>
            <a:endParaRPr lang="en-US" sz="1800">
              <a:latin typeface="Arial" charset="0"/>
            </a:endParaRPr>
          </a:p>
        </p:txBody>
      </p:sp>
      <p:sp>
        <p:nvSpPr>
          <p:cNvPr id="33853" name="Rectangle 61"/>
          <p:cNvSpPr>
            <a:spLocks noChangeArrowheads="1"/>
          </p:cNvSpPr>
          <p:nvPr/>
        </p:nvSpPr>
        <p:spPr bwMode="auto">
          <a:xfrm>
            <a:off x="5254625" y="4232275"/>
            <a:ext cx="346075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Time</a:t>
            </a:r>
            <a:endParaRPr lang="en-US" sz="1800">
              <a:latin typeface="Arial" charset="0"/>
            </a:endParaRPr>
          </a:p>
        </p:txBody>
      </p:sp>
      <p:sp>
        <p:nvSpPr>
          <p:cNvPr id="33856" name="Rectangle 64"/>
          <p:cNvSpPr>
            <a:spLocks noChangeArrowheads="1"/>
          </p:cNvSpPr>
          <p:nvPr/>
        </p:nvSpPr>
        <p:spPr bwMode="auto">
          <a:xfrm>
            <a:off x="2616200" y="1174750"/>
            <a:ext cx="133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E</a:t>
            </a:r>
            <a:r>
              <a:rPr lang="en-US" sz="1000" b="1" baseline="-25000">
                <a:solidFill>
                  <a:srgbClr val="231F20"/>
                </a:solidFill>
                <a:latin typeface="Arial" charset="0"/>
              </a:rPr>
              <a:t>1</a:t>
            </a:r>
          </a:p>
        </p:txBody>
      </p:sp>
      <p:sp>
        <p:nvSpPr>
          <p:cNvPr id="33857" name="Rectangle 65"/>
          <p:cNvSpPr>
            <a:spLocks noChangeArrowheads="1"/>
          </p:cNvSpPr>
          <p:nvPr/>
        </p:nvSpPr>
        <p:spPr bwMode="auto">
          <a:xfrm>
            <a:off x="2714625" y="2333625"/>
            <a:ext cx="133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E</a:t>
            </a:r>
            <a:r>
              <a:rPr lang="en-US" sz="1000" b="1" baseline="-25000">
                <a:solidFill>
                  <a:srgbClr val="231F20"/>
                </a:solidFill>
                <a:latin typeface="Arial" charset="0"/>
              </a:rPr>
              <a:t>2</a:t>
            </a:r>
          </a:p>
        </p:txBody>
      </p:sp>
      <p:sp>
        <p:nvSpPr>
          <p:cNvPr id="33858" name="Rectangle 66"/>
          <p:cNvSpPr>
            <a:spLocks noChangeArrowheads="1"/>
          </p:cNvSpPr>
          <p:nvPr/>
        </p:nvSpPr>
        <p:spPr bwMode="auto">
          <a:xfrm>
            <a:off x="4711700" y="2343150"/>
            <a:ext cx="84138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I</a:t>
            </a:r>
            <a:r>
              <a:rPr lang="en-US" sz="1000" b="1" baseline="-25000">
                <a:solidFill>
                  <a:srgbClr val="231F20"/>
                </a:solidFill>
                <a:latin typeface="Arial" charset="0"/>
              </a:rPr>
              <a:t>1</a:t>
            </a:r>
          </a:p>
        </p:txBody>
      </p:sp>
      <p:sp>
        <p:nvSpPr>
          <p:cNvPr id="33859" name="Rectangle 67"/>
          <p:cNvSpPr>
            <a:spLocks noChangeArrowheads="1"/>
          </p:cNvSpPr>
          <p:nvPr/>
        </p:nvSpPr>
        <p:spPr bwMode="auto">
          <a:xfrm>
            <a:off x="4683125" y="1174750"/>
            <a:ext cx="133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E</a:t>
            </a:r>
            <a:r>
              <a:rPr lang="en-US" sz="1000" b="1" baseline="-25000">
                <a:solidFill>
                  <a:srgbClr val="231F20"/>
                </a:solidFill>
                <a:latin typeface="Arial" charset="0"/>
              </a:rPr>
              <a:t>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Integration: Synaptic Potentiation</a:t>
            </a:r>
          </a:p>
        </p:txBody>
      </p:sp>
      <p:sp>
        <p:nvSpPr>
          <p:cNvPr id="34825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 dirty="0"/>
              <a:t>Repeated use increases the efficiency of neurotransmission</a:t>
            </a:r>
          </a:p>
          <a:p>
            <a:r>
              <a:rPr lang="en-US" sz="2600" dirty="0"/>
              <a:t>Ca</a:t>
            </a:r>
            <a:r>
              <a:rPr lang="en-US" sz="2600" baseline="30000" dirty="0"/>
              <a:t>2+</a:t>
            </a:r>
            <a:r>
              <a:rPr lang="en-US" sz="2600" dirty="0"/>
              <a:t> concentration increases in </a:t>
            </a:r>
            <a:r>
              <a:rPr lang="en-US" sz="2600" dirty="0" smtClean="0"/>
              <a:t>pre-synaptic </a:t>
            </a:r>
            <a:r>
              <a:rPr lang="en-US" sz="2600" dirty="0"/>
              <a:t>terminal and </a:t>
            </a:r>
            <a:r>
              <a:rPr lang="en-US" sz="2600" dirty="0" smtClean="0"/>
              <a:t>postsynaptic </a:t>
            </a:r>
            <a:r>
              <a:rPr lang="en-US" sz="2600" dirty="0"/>
              <a:t>neuron</a:t>
            </a:r>
          </a:p>
          <a:p>
            <a:r>
              <a:rPr lang="en-US" sz="2600" dirty="0"/>
              <a:t>Brief high-frequency stimulation partially depolarizes the postsynaptic neuron</a:t>
            </a:r>
          </a:p>
          <a:p>
            <a:pPr lvl="1"/>
            <a:r>
              <a:rPr lang="en-US" sz="2400" dirty="0"/>
              <a:t>Chemically gated channels (NMDA receptors) allow Ca</a:t>
            </a:r>
            <a:r>
              <a:rPr lang="en-US" sz="2400" baseline="30000" dirty="0"/>
              <a:t>2+</a:t>
            </a:r>
            <a:r>
              <a:rPr lang="en-US" sz="2400" dirty="0"/>
              <a:t> entry</a:t>
            </a:r>
          </a:p>
          <a:p>
            <a:pPr lvl="1"/>
            <a:r>
              <a:rPr lang="en-US" sz="2400" dirty="0"/>
              <a:t>Ca</a:t>
            </a:r>
            <a:r>
              <a:rPr lang="en-US" sz="2400" baseline="30000" dirty="0"/>
              <a:t>2+</a:t>
            </a:r>
            <a:r>
              <a:rPr lang="en-US" sz="2400" dirty="0"/>
              <a:t> activates </a:t>
            </a:r>
            <a:r>
              <a:rPr lang="en-US" sz="2400" dirty="0" err="1"/>
              <a:t>kinase</a:t>
            </a:r>
            <a:r>
              <a:rPr lang="en-US" sz="2400" dirty="0"/>
              <a:t> enzymes that promote more effective responses to subsequent stimuli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Integration: Presynaptic Inhibition</a:t>
            </a:r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Release of excitatory neurotransmitter by one neuron may be inhibited by the activity of another neuron via an axoaxonic synapse</a:t>
            </a:r>
          </a:p>
          <a:p>
            <a:r>
              <a:rPr lang="en-US" dirty="0"/>
              <a:t>Less neurotransmitter is released and smaller EPSPs are </a:t>
            </a:r>
            <a:r>
              <a:rPr lang="en-US" dirty="0" smtClean="0"/>
              <a:t>formed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581400"/>
            <a:ext cx="4343400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Neurotransmitters</a:t>
            </a:r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Most neurons make two or more neurotransmitters, which are released at different stimulation frequencies</a:t>
            </a:r>
          </a:p>
          <a:p>
            <a:r>
              <a:rPr lang="en-US"/>
              <a:t>50 or more neurotransmitters have been identified</a:t>
            </a:r>
          </a:p>
          <a:p>
            <a:r>
              <a:rPr lang="en-US"/>
              <a:t>Classified by chemical structure and by function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Chemical Classes of Neurotransmitters</a:t>
            </a:r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Acetylcholine (Ach)</a:t>
            </a:r>
          </a:p>
          <a:p>
            <a:pPr lvl="1"/>
            <a:r>
              <a:rPr lang="en-US"/>
              <a:t>Released at neuromuscular junctions and some ANS neurons</a:t>
            </a:r>
          </a:p>
          <a:p>
            <a:pPr lvl="1"/>
            <a:r>
              <a:rPr lang="en-US"/>
              <a:t>Synthesized by enzyme choline acetyltransferase</a:t>
            </a:r>
          </a:p>
          <a:p>
            <a:pPr lvl="1"/>
            <a:r>
              <a:rPr lang="en-US"/>
              <a:t>Degraded by the enzyme acetylcholinesterase (AChE)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Chemical Classes of Neurotransmitters </a:t>
            </a:r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60375" y="1368425"/>
            <a:ext cx="8228013" cy="52609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Biogenic amines include:</a:t>
            </a:r>
          </a:p>
          <a:p>
            <a:pPr lvl="2">
              <a:lnSpc>
                <a:spcPct val="90000"/>
              </a:lnSpc>
            </a:pPr>
            <a:r>
              <a:rPr lang="en-US"/>
              <a:t>Catecholamines</a:t>
            </a:r>
          </a:p>
          <a:p>
            <a:pPr lvl="3">
              <a:lnSpc>
                <a:spcPct val="90000"/>
              </a:lnSpc>
            </a:pPr>
            <a:r>
              <a:rPr lang="en-US"/>
              <a:t>Dopamine, norepinephrine (NE), and epinephrine</a:t>
            </a:r>
          </a:p>
          <a:p>
            <a:pPr lvl="2">
              <a:lnSpc>
                <a:spcPct val="90000"/>
              </a:lnSpc>
            </a:pPr>
            <a:r>
              <a:rPr lang="en-US"/>
              <a:t>Indolamines</a:t>
            </a:r>
          </a:p>
          <a:p>
            <a:pPr lvl="3">
              <a:lnSpc>
                <a:spcPct val="90000"/>
              </a:lnSpc>
            </a:pPr>
            <a:r>
              <a:rPr lang="en-US"/>
              <a:t>Serotonin and histamine</a:t>
            </a:r>
          </a:p>
          <a:p>
            <a:pPr>
              <a:lnSpc>
                <a:spcPct val="90000"/>
              </a:lnSpc>
            </a:pPr>
            <a:r>
              <a:rPr lang="en-US"/>
              <a:t>Broadly distributed in the brain</a:t>
            </a:r>
          </a:p>
          <a:p>
            <a:pPr>
              <a:lnSpc>
                <a:spcPct val="90000"/>
              </a:lnSpc>
            </a:pPr>
            <a:r>
              <a:rPr lang="en-US"/>
              <a:t>Play roles in emotional behaviors and the biological clock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Chemical Classes of Neurotransmitters </a:t>
            </a:r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Amino acids include:</a:t>
            </a:r>
          </a:p>
          <a:p>
            <a:pPr lvl="2"/>
            <a:r>
              <a:rPr lang="en-US"/>
              <a:t>GABA—Gamma (</a:t>
            </a:r>
            <a:r>
              <a:rPr lang="en-US">
                <a:sym typeface="Symbol" pitchFamily="18" charset="2"/>
              </a:rPr>
              <a:t></a:t>
            </a:r>
            <a:r>
              <a:rPr lang="en-US"/>
              <a:t>)-aminobutyric acid </a:t>
            </a:r>
          </a:p>
          <a:p>
            <a:pPr lvl="2"/>
            <a:r>
              <a:rPr lang="en-US"/>
              <a:t>Glycine</a:t>
            </a:r>
          </a:p>
          <a:p>
            <a:pPr lvl="2"/>
            <a:r>
              <a:rPr lang="en-US"/>
              <a:t>Aspartate</a:t>
            </a:r>
          </a:p>
          <a:p>
            <a:pPr lvl="2"/>
            <a:r>
              <a:rPr lang="en-US"/>
              <a:t>Glutamate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Chemical Classes of Neurotransmitters </a:t>
            </a:r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60375" y="1368425"/>
            <a:ext cx="8228013" cy="5184775"/>
          </a:xfrm>
        </p:spPr>
        <p:txBody>
          <a:bodyPr/>
          <a:lstStyle/>
          <a:p>
            <a:r>
              <a:rPr lang="en-US"/>
              <a:t>Peptides (neuropeptides) include:</a:t>
            </a:r>
          </a:p>
          <a:p>
            <a:pPr lvl="2"/>
            <a:r>
              <a:rPr lang="en-US"/>
              <a:t>Substance P</a:t>
            </a:r>
          </a:p>
          <a:p>
            <a:pPr lvl="3"/>
            <a:r>
              <a:rPr lang="en-US"/>
              <a:t>Mediator of pain signals</a:t>
            </a:r>
          </a:p>
          <a:p>
            <a:pPr lvl="2"/>
            <a:r>
              <a:rPr lang="en-US"/>
              <a:t>Endorphins</a:t>
            </a:r>
          </a:p>
          <a:p>
            <a:pPr lvl="3"/>
            <a:r>
              <a:rPr lang="en-US"/>
              <a:t>Act as natural opiates; reduce pain perception</a:t>
            </a:r>
          </a:p>
          <a:p>
            <a:pPr lvl="2"/>
            <a:r>
              <a:rPr lang="en-US"/>
              <a:t>Gut-brain peptides</a:t>
            </a:r>
          </a:p>
          <a:p>
            <a:pPr lvl="3"/>
            <a:r>
              <a:rPr lang="en-US"/>
              <a:t>Somatostatin and cholecystokinin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Chemical Classes of Neurotransmitters </a:t>
            </a:r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Purines such as ATP:</a:t>
            </a:r>
          </a:p>
          <a:p>
            <a:pPr lvl="2"/>
            <a:r>
              <a:rPr lang="en-US"/>
              <a:t>Act in both the CNS and PNS</a:t>
            </a:r>
          </a:p>
          <a:p>
            <a:pPr lvl="2"/>
            <a:r>
              <a:rPr lang="en-US"/>
              <a:t>Produce fast or slow responses</a:t>
            </a:r>
          </a:p>
          <a:p>
            <a:pPr lvl="2"/>
            <a:r>
              <a:rPr lang="en-US"/>
              <a:t>Induce Ca</a:t>
            </a:r>
            <a:r>
              <a:rPr lang="en-US" baseline="30000"/>
              <a:t>2+</a:t>
            </a:r>
            <a:r>
              <a:rPr lang="en-US"/>
              <a:t> influx in astrocytes</a:t>
            </a:r>
          </a:p>
          <a:p>
            <a:pPr lvl="2"/>
            <a:r>
              <a:rPr lang="en-US"/>
              <a:t>Provoke pain sensation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Chemical Classes of Neurotransmitters </a:t>
            </a:r>
          </a:p>
        </p:txBody>
      </p:sp>
      <p:sp>
        <p:nvSpPr>
          <p:cNvPr id="52233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Gases and lipids</a:t>
            </a:r>
          </a:p>
          <a:p>
            <a:pPr lvl="1"/>
            <a:r>
              <a:rPr lang="en-US"/>
              <a:t>Nitric oxide (NO)</a:t>
            </a:r>
          </a:p>
          <a:p>
            <a:pPr lvl="2"/>
            <a:r>
              <a:rPr lang="en-US"/>
              <a:t>Synthesized on demand </a:t>
            </a:r>
          </a:p>
          <a:p>
            <a:pPr lvl="2"/>
            <a:r>
              <a:rPr lang="en-US"/>
              <a:t>Activates the intracellular receptor guanylyl cyclase to cyclic GMP</a:t>
            </a:r>
          </a:p>
          <a:p>
            <a:pPr lvl="2"/>
            <a:r>
              <a:rPr lang="en-US"/>
              <a:t>Involved in learning and memory</a:t>
            </a:r>
          </a:p>
          <a:p>
            <a:pPr lvl="1"/>
            <a:r>
              <a:rPr lang="en-US"/>
              <a:t>Carbon monoxide (CO) is a regulator of cGMP in the brain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Chemical Classes of Neurotransmitters </a:t>
            </a:r>
          </a:p>
        </p:txBody>
      </p:sp>
      <p:sp>
        <p:nvSpPr>
          <p:cNvPr id="1239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Gases and lipids</a:t>
            </a:r>
          </a:p>
          <a:p>
            <a:pPr lvl="1"/>
            <a:r>
              <a:rPr lang="en-US"/>
              <a:t>Endocannabinoids</a:t>
            </a:r>
          </a:p>
          <a:p>
            <a:pPr lvl="2"/>
            <a:r>
              <a:rPr lang="en-US"/>
              <a:t>Lipid soluble; synthesized on demand from membrane lipids</a:t>
            </a:r>
          </a:p>
          <a:p>
            <a:pPr lvl="2"/>
            <a:r>
              <a:rPr lang="en-US"/>
              <a:t>Bind with G protein–coupled receptors in the brain</a:t>
            </a:r>
          </a:p>
          <a:p>
            <a:pPr lvl="2"/>
            <a:r>
              <a:rPr lang="en-US"/>
              <a:t>Involved in learning and memory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8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Functional Classification of Neurotransmitters</a:t>
            </a:r>
          </a:p>
        </p:txBody>
      </p:sp>
      <p:sp>
        <p:nvSpPr>
          <p:cNvPr id="54283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/>
              <a:t>Neurotransmitter effects may be excitatory (depolarizing) and/or inhibitory (hyperpolarizing)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Determined by the receptor type of the postsynaptic neuron 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GABA and glycine are usually inhibitory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Glutamate is usually excitatory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Acetylcholine</a:t>
            </a:r>
          </a:p>
          <a:p>
            <a:pPr lvl="2">
              <a:lnSpc>
                <a:spcPct val="90000"/>
              </a:lnSpc>
            </a:pPr>
            <a:r>
              <a:rPr lang="en-US" sz="2400"/>
              <a:t>Excitatory at neuromuscular junctions in skeletal muscle</a:t>
            </a:r>
          </a:p>
          <a:p>
            <a:pPr lvl="2">
              <a:lnSpc>
                <a:spcPct val="90000"/>
              </a:lnSpc>
            </a:pPr>
            <a:r>
              <a:rPr lang="en-US" sz="2400"/>
              <a:t>Inhibitory in cardiac muscle</a:t>
            </a:r>
          </a:p>
          <a:p>
            <a:pPr lvl="1">
              <a:lnSpc>
                <a:spcPct val="90000"/>
              </a:lnSpc>
            </a:pPr>
            <a:endParaRPr lang="en-US" sz="240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Neurotransmitter Actions</a:t>
            </a:r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Direct action </a:t>
            </a:r>
          </a:p>
          <a:p>
            <a:pPr lvl="1"/>
            <a:r>
              <a:rPr lang="en-US"/>
              <a:t>Neurotransmitter binds to channel-linked receptor and opens ion channels</a:t>
            </a:r>
          </a:p>
          <a:p>
            <a:pPr lvl="1"/>
            <a:r>
              <a:rPr lang="en-US"/>
              <a:t>Promotes rapid responses </a:t>
            </a:r>
          </a:p>
          <a:p>
            <a:pPr lvl="1"/>
            <a:r>
              <a:rPr lang="en-US"/>
              <a:t>Examples: ACh and amino acids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Neurotransmitter Actions</a:t>
            </a:r>
          </a:p>
        </p:txBody>
      </p:sp>
      <p:sp>
        <p:nvSpPr>
          <p:cNvPr id="12493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Indirect action </a:t>
            </a:r>
          </a:p>
          <a:p>
            <a:pPr lvl="1"/>
            <a:r>
              <a:rPr lang="en-US"/>
              <a:t>Neurotransmitter binds to a G protein-linked receptor and acts through an intracellular second messenger</a:t>
            </a:r>
          </a:p>
          <a:p>
            <a:pPr lvl="1"/>
            <a:r>
              <a:rPr lang="en-US"/>
              <a:t>Promotes long-lasting effects</a:t>
            </a:r>
          </a:p>
          <a:p>
            <a:pPr lvl="1"/>
            <a:r>
              <a:rPr lang="en-US"/>
              <a:t>Examples: biogenic amines, neuropeptides, and dissolved gases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Neurotransmitter Receptors</a:t>
            </a:r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/>
            <a:r>
              <a:rPr lang="en-US"/>
              <a:t>Types</a:t>
            </a:r>
          </a:p>
          <a:p>
            <a:pPr marL="879475" lvl="1" indent="-533400">
              <a:buFont typeface="Times" charset="0"/>
              <a:buAutoNum type="arabicPeriod"/>
            </a:pPr>
            <a:r>
              <a:rPr lang="en-US"/>
              <a:t>Channel-linked receptors</a:t>
            </a:r>
          </a:p>
          <a:p>
            <a:pPr marL="879475" lvl="1" indent="-533400">
              <a:buFont typeface="Times" charset="0"/>
              <a:buAutoNum type="arabicPeriod"/>
            </a:pPr>
            <a:r>
              <a:rPr lang="en-US"/>
              <a:t>G protein-linked receptors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Channel-Linked (Ionotropic) Receptors</a:t>
            </a:r>
          </a:p>
        </p:txBody>
      </p:sp>
      <p:sp>
        <p:nvSpPr>
          <p:cNvPr id="6247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Ligand-gated ion channels</a:t>
            </a:r>
          </a:p>
          <a:p>
            <a:r>
              <a:rPr lang="en-US"/>
              <a:t>Action is immediate and brief</a:t>
            </a:r>
          </a:p>
          <a:p>
            <a:r>
              <a:rPr lang="en-US"/>
              <a:t>Excitatory receptors are channels for small cations</a:t>
            </a:r>
          </a:p>
          <a:p>
            <a:r>
              <a:rPr lang="en-US"/>
              <a:t>Na</a:t>
            </a:r>
            <a:r>
              <a:rPr lang="en-US" baseline="30000"/>
              <a:t>+</a:t>
            </a:r>
            <a:r>
              <a:rPr lang="en-US"/>
              <a:t> influx contributes most to depolarization</a:t>
            </a:r>
            <a:endParaRPr lang="en-US">
              <a:solidFill>
                <a:srgbClr val="FF0000"/>
              </a:solidFill>
            </a:endParaRPr>
          </a:p>
          <a:p>
            <a:r>
              <a:rPr lang="en-US"/>
              <a:t>Inhibitory receptors allow Cl</a:t>
            </a:r>
            <a:r>
              <a:rPr lang="en-US" baseline="30000"/>
              <a:t>–</a:t>
            </a:r>
            <a:r>
              <a:rPr lang="en-US"/>
              <a:t> influx or K</a:t>
            </a:r>
            <a:r>
              <a:rPr lang="en-US" baseline="30000"/>
              <a:t>+</a:t>
            </a:r>
            <a:r>
              <a:rPr lang="en-US"/>
              <a:t> efflux that causes hyperpolarization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7983538" y="6581775"/>
            <a:ext cx="11572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11.20a</a:t>
            </a:r>
          </a:p>
        </p:txBody>
      </p:sp>
      <p:pic>
        <p:nvPicPr>
          <p:cNvPr id="64534" name="Picture 22" descr="figure_11_20a.jpg                                              002EF44DMacintosh HD                   BF7DC75D:"/>
          <p:cNvPicPr>
            <a:picLocks noChangeAspect="1" noChangeArrowheads="1"/>
          </p:cNvPicPr>
          <p:nvPr/>
        </p:nvPicPr>
        <p:blipFill>
          <a:blip r:embed="rId2" cstate="print"/>
          <a:srcRect t="36833"/>
          <a:stretch>
            <a:fillRect/>
          </a:stretch>
        </p:blipFill>
        <p:spPr bwMode="auto">
          <a:xfrm>
            <a:off x="455613" y="1516063"/>
            <a:ext cx="8231187" cy="3705225"/>
          </a:xfrm>
          <a:prstGeom prst="rect">
            <a:avLst/>
          </a:prstGeom>
          <a:noFill/>
        </p:spPr>
      </p:pic>
      <p:sp>
        <p:nvSpPr>
          <p:cNvPr id="64535" name="Freeform 23"/>
          <p:cNvSpPr>
            <a:spLocks/>
          </p:cNvSpPr>
          <p:nvPr/>
        </p:nvSpPr>
        <p:spPr bwMode="auto">
          <a:xfrm>
            <a:off x="1404938" y="3590925"/>
            <a:ext cx="584200" cy="542925"/>
          </a:xfrm>
          <a:custGeom>
            <a:avLst/>
            <a:gdLst/>
            <a:ahLst/>
            <a:cxnLst>
              <a:cxn ang="0">
                <a:pos x="368" y="0"/>
              </a:cxn>
              <a:cxn ang="0">
                <a:pos x="0" y="194"/>
              </a:cxn>
              <a:cxn ang="0">
                <a:pos x="0" y="342"/>
              </a:cxn>
            </a:cxnLst>
            <a:rect l="0" t="0" r="r" b="b"/>
            <a:pathLst>
              <a:path w="368" h="342">
                <a:moveTo>
                  <a:pt x="368" y="0"/>
                </a:moveTo>
                <a:lnTo>
                  <a:pt x="0" y="194"/>
                </a:lnTo>
                <a:lnTo>
                  <a:pt x="0" y="342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36" name="Freeform 24"/>
          <p:cNvSpPr>
            <a:spLocks/>
          </p:cNvSpPr>
          <p:nvPr/>
        </p:nvSpPr>
        <p:spPr bwMode="auto">
          <a:xfrm>
            <a:off x="5721350" y="2062163"/>
            <a:ext cx="415925" cy="284162"/>
          </a:xfrm>
          <a:custGeom>
            <a:avLst/>
            <a:gdLst/>
            <a:ahLst/>
            <a:cxnLst>
              <a:cxn ang="0">
                <a:pos x="262" y="179"/>
              </a:cxn>
              <a:cxn ang="0">
                <a:pos x="96" y="0"/>
              </a:cxn>
              <a:cxn ang="0">
                <a:pos x="0" y="0"/>
              </a:cxn>
            </a:cxnLst>
            <a:rect l="0" t="0" r="r" b="b"/>
            <a:pathLst>
              <a:path w="262" h="179">
                <a:moveTo>
                  <a:pt x="262" y="179"/>
                </a:moveTo>
                <a:lnTo>
                  <a:pt x="96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37" name="Freeform 25"/>
          <p:cNvSpPr>
            <a:spLocks/>
          </p:cNvSpPr>
          <p:nvPr/>
        </p:nvSpPr>
        <p:spPr bwMode="auto">
          <a:xfrm>
            <a:off x="5543550" y="3590925"/>
            <a:ext cx="581025" cy="542925"/>
          </a:xfrm>
          <a:custGeom>
            <a:avLst/>
            <a:gdLst/>
            <a:ahLst/>
            <a:cxnLst>
              <a:cxn ang="0">
                <a:pos x="366" y="0"/>
              </a:cxn>
              <a:cxn ang="0">
                <a:pos x="0" y="194"/>
              </a:cxn>
              <a:cxn ang="0">
                <a:pos x="0" y="342"/>
              </a:cxn>
            </a:cxnLst>
            <a:rect l="0" t="0" r="r" b="b"/>
            <a:pathLst>
              <a:path w="366" h="342">
                <a:moveTo>
                  <a:pt x="366" y="0"/>
                </a:moveTo>
                <a:lnTo>
                  <a:pt x="0" y="194"/>
                </a:lnTo>
                <a:lnTo>
                  <a:pt x="0" y="342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38" name="Rectangle 26"/>
          <p:cNvSpPr>
            <a:spLocks noChangeArrowheads="1"/>
          </p:cNvSpPr>
          <p:nvPr/>
        </p:nvSpPr>
        <p:spPr bwMode="auto">
          <a:xfrm>
            <a:off x="1108075" y="1577975"/>
            <a:ext cx="2195513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Ion flow blocked</a:t>
            </a:r>
            <a:endParaRPr lang="en-US" sz="1800" b="1">
              <a:latin typeface="Arial" charset="0"/>
            </a:endParaRPr>
          </a:p>
        </p:txBody>
      </p:sp>
      <p:sp>
        <p:nvSpPr>
          <p:cNvPr id="64539" name="Rectangle 27"/>
          <p:cNvSpPr>
            <a:spLocks noChangeArrowheads="1"/>
          </p:cNvSpPr>
          <p:nvPr/>
        </p:nvSpPr>
        <p:spPr bwMode="auto">
          <a:xfrm>
            <a:off x="650875" y="4095750"/>
            <a:ext cx="2568575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Closed ion channel</a:t>
            </a:r>
            <a:endParaRPr lang="en-US" sz="1800" b="1">
              <a:latin typeface="Arial" charset="0"/>
            </a:endParaRPr>
          </a:p>
        </p:txBody>
      </p:sp>
      <p:sp>
        <p:nvSpPr>
          <p:cNvPr id="64540" name="Rectangle 28"/>
          <p:cNvSpPr>
            <a:spLocks noChangeArrowheads="1"/>
          </p:cNvSpPr>
          <p:nvPr/>
        </p:nvSpPr>
        <p:spPr bwMode="auto">
          <a:xfrm>
            <a:off x="460375" y="4565650"/>
            <a:ext cx="8232775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(a) Channel-linked receptors</a:t>
            </a:r>
            <a:r>
              <a:rPr lang="en-US" sz="2200" b="1">
                <a:solidFill>
                  <a:srgbClr val="231F20"/>
                </a:solidFill>
                <a:latin typeface="Arial" charset="0"/>
              </a:rPr>
              <a:t> open in response to binding </a:t>
            </a:r>
            <a:endParaRPr lang="en-US" sz="1800" b="1">
              <a:latin typeface="Arial" charset="0"/>
            </a:endParaRPr>
          </a:p>
          <a:p>
            <a:r>
              <a:rPr lang="en-US" sz="1800">
                <a:latin typeface="Arial" charset="0"/>
              </a:rPr>
              <a:t>       </a:t>
            </a:r>
            <a:r>
              <a:rPr lang="en-US" sz="2200" b="1">
                <a:solidFill>
                  <a:srgbClr val="231F20"/>
                </a:solidFill>
                <a:latin typeface="Arial" charset="0"/>
              </a:rPr>
              <a:t> of ligand (ACh in this case).</a:t>
            </a:r>
            <a:endParaRPr lang="en-US" sz="1800">
              <a:latin typeface="Arial" charset="0"/>
            </a:endParaRPr>
          </a:p>
        </p:txBody>
      </p:sp>
      <p:sp>
        <p:nvSpPr>
          <p:cNvPr id="64541" name="Rectangle 29"/>
          <p:cNvSpPr>
            <a:spLocks noChangeArrowheads="1"/>
          </p:cNvSpPr>
          <p:nvPr/>
        </p:nvSpPr>
        <p:spPr bwMode="auto">
          <a:xfrm>
            <a:off x="7239000" y="1577975"/>
            <a:ext cx="1214438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Ions flow</a:t>
            </a:r>
            <a:endParaRPr lang="en-US" sz="1800" b="1">
              <a:latin typeface="Arial" charset="0"/>
            </a:endParaRPr>
          </a:p>
        </p:txBody>
      </p:sp>
      <p:sp>
        <p:nvSpPr>
          <p:cNvPr id="64542" name="Rectangle 30"/>
          <p:cNvSpPr>
            <a:spLocks noChangeArrowheads="1"/>
          </p:cNvSpPr>
          <p:nvPr/>
        </p:nvSpPr>
        <p:spPr bwMode="auto">
          <a:xfrm>
            <a:off x="4752975" y="1911350"/>
            <a:ext cx="919163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Ligand</a:t>
            </a:r>
            <a:endParaRPr lang="en-US" sz="1800" b="1">
              <a:latin typeface="Arial" charset="0"/>
            </a:endParaRPr>
          </a:p>
        </p:txBody>
      </p:sp>
      <p:sp>
        <p:nvSpPr>
          <p:cNvPr id="64543" name="Rectangle 31"/>
          <p:cNvSpPr>
            <a:spLocks noChangeArrowheads="1"/>
          </p:cNvSpPr>
          <p:nvPr/>
        </p:nvSpPr>
        <p:spPr bwMode="auto">
          <a:xfrm>
            <a:off x="4762500" y="4159250"/>
            <a:ext cx="2351088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Open ion channel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 Protein-Linked (Metabotropic) Receptors</a:t>
            </a:r>
          </a:p>
        </p:txBody>
      </p:sp>
      <p:sp>
        <p:nvSpPr>
          <p:cNvPr id="65543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Transmembrane protein complexes </a:t>
            </a:r>
          </a:p>
          <a:p>
            <a:r>
              <a:rPr lang="en-US"/>
              <a:t>Responses are indirect, slow, complex, and often prolonged and widespread</a:t>
            </a:r>
          </a:p>
          <a:p>
            <a:r>
              <a:rPr lang="en-US"/>
              <a:t>Examples: muscarinic ACh receptors and those that bind biogenic amines and neuropeptides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9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 Protein-Linked Receptors: Mechanism</a:t>
            </a:r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60375" y="1368425"/>
            <a:ext cx="8228013" cy="5337175"/>
          </a:xfrm>
        </p:spPr>
        <p:txBody>
          <a:bodyPr/>
          <a:lstStyle/>
          <a:p>
            <a:r>
              <a:rPr lang="en-US"/>
              <a:t>Neurotransmitter binds to G protein–linked receptor</a:t>
            </a:r>
          </a:p>
          <a:p>
            <a:r>
              <a:rPr lang="en-US"/>
              <a:t>G protein is activated </a:t>
            </a:r>
          </a:p>
          <a:p>
            <a:r>
              <a:rPr lang="en-US"/>
              <a:t>Activated G protein controls production of second messengers, e.g., cyclic AMP, cyclic GMP, diacylglycerol or Ca</a:t>
            </a:r>
            <a:r>
              <a:rPr lang="en-US" baseline="30000"/>
              <a:t>2+</a:t>
            </a:r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 Protein-Linked Receptors: Mechanism</a:t>
            </a:r>
          </a:p>
        </p:txBody>
      </p:sp>
      <p:sp>
        <p:nvSpPr>
          <p:cNvPr id="1443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Second messengers</a:t>
            </a:r>
          </a:p>
          <a:p>
            <a:pPr lvl="1"/>
            <a:r>
              <a:rPr lang="en-US"/>
              <a:t>Open or close ion channels</a:t>
            </a:r>
          </a:p>
          <a:p>
            <a:pPr lvl="1"/>
            <a:r>
              <a:rPr lang="en-US"/>
              <a:t>Activate kinase enzymes</a:t>
            </a:r>
          </a:p>
          <a:p>
            <a:pPr lvl="1"/>
            <a:r>
              <a:rPr lang="en-US"/>
              <a:t>Phosphorylate channel proteins </a:t>
            </a:r>
          </a:p>
          <a:p>
            <a:pPr lvl="1"/>
            <a:r>
              <a:rPr lang="en-US"/>
              <a:t>Activate genes and induce protein synthesis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41" name="Rectangle 9"/>
          <p:cNvSpPr>
            <a:spLocks noChangeArrowheads="1"/>
          </p:cNvSpPr>
          <p:nvPr/>
        </p:nvSpPr>
        <p:spPr bwMode="auto">
          <a:xfrm>
            <a:off x="7974013" y="6580188"/>
            <a:ext cx="11668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11.17b</a:t>
            </a:r>
          </a:p>
        </p:txBody>
      </p:sp>
      <p:pic>
        <p:nvPicPr>
          <p:cNvPr id="69699" name="Picture 67" descr="figure_11_20b.jpg                                              002EF44DMacintosh HD                   BF7DC75D:"/>
          <p:cNvPicPr>
            <a:picLocks noChangeAspect="1" noChangeArrowheads="1"/>
          </p:cNvPicPr>
          <p:nvPr/>
        </p:nvPicPr>
        <p:blipFill>
          <a:blip r:embed="rId2" cstate="print"/>
          <a:srcRect t="34019"/>
          <a:stretch>
            <a:fillRect/>
          </a:stretch>
        </p:blipFill>
        <p:spPr bwMode="auto">
          <a:xfrm>
            <a:off x="455613" y="1444625"/>
            <a:ext cx="8231187" cy="3870325"/>
          </a:xfrm>
          <a:prstGeom prst="rect">
            <a:avLst/>
          </a:prstGeom>
          <a:noFill/>
        </p:spPr>
      </p:pic>
      <p:sp>
        <p:nvSpPr>
          <p:cNvPr id="69700" name="Freeform 68"/>
          <p:cNvSpPr>
            <a:spLocks/>
          </p:cNvSpPr>
          <p:nvPr/>
        </p:nvSpPr>
        <p:spPr bwMode="auto">
          <a:xfrm>
            <a:off x="1319213" y="2249488"/>
            <a:ext cx="263525" cy="207962"/>
          </a:xfrm>
          <a:custGeom>
            <a:avLst/>
            <a:gdLst/>
            <a:ahLst/>
            <a:cxnLst>
              <a:cxn ang="0">
                <a:pos x="0" y="131"/>
              </a:cxn>
              <a:cxn ang="0">
                <a:pos x="94" y="0"/>
              </a:cxn>
              <a:cxn ang="0">
                <a:pos x="166" y="0"/>
              </a:cxn>
            </a:cxnLst>
            <a:rect l="0" t="0" r="r" b="b"/>
            <a:pathLst>
              <a:path w="166" h="131">
                <a:moveTo>
                  <a:pt x="0" y="131"/>
                </a:moveTo>
                <a:lnTo>
                  <a:pt x="94" y="0"/>
                </a:lnTo>
                <a:lnTo>
                  <a:pt x="166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01" name="Freeform 69"/>
          <p:cNvSpPr>
            <a:spLocks/>
          </p:cNvSpPr>
          <p:nvPr/>
        </p:nvSpPr>
        <p:spPr bwMode="auto">
          <a:xfrm>
            <a:off x="1354138" y="2454275"/>
            <a:ext cx="527050" cy="739775"/>
          </a:xfrm>
          <a:custGeom>
            <a:avLst/>
            <a:gdLst/>
            <a:ahLst/>
            <a:cxnLst>
              <a:cxn ang="0">
                <a:pos x="0" y="466"/>
              </a:cxn>
              <a:cxn ang="0">
                <a:pos x="260" y="0"/>
              </a:cxn>
              <a:cxn ang="0">
                <a:pos x="332" y="0"/>
              </a:cxn>
            </a:cxnLst>
            <a:rect l="0" t="0" r="r" b="b"/>
            <a:pathLst>
              <a:path w="332" h="466">
                <a:moveTo>
                  <a:pt x="0" y="466"/>
                </a:moveTo>
                <a:lnTo>
                  <a:pt x="260" y="0"/>
                </a:lnTo>
                <a:lnTo>
                  <a:pt x="332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02" name="Line 70"/>
          <p:cNvSpPr>
            <a:spLocks noChangeShapeType="1"/>
          </p:cNvSpPr>
          <p:nvPr/>
        </p:nvSpPr>
        <p:spPr bwMode="auto">
          <a:xfrm>
            <a:off x="6400800" y="1855788"/>
            <a:ext cx="1588" cy="1968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03" name="Line 71"/>
          <p:cNvSpPr>
            <a:spLocks noChangeShapeType="1"/>
          </p:cNvSpPr>
          <p:nvPr/>
        </p:nvSpPr>
        <p:spPr bwMode="auto">
          <a:xfrm>
            <a:off x="3744913" y="1855788"/>
            <a:ext cx="1587" cy="4826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04" name="Line 72"/>
          <p:cNvSpPr>
            <a:spLocks noChangeShapeType="1"/>
          </p:cNvSpPr>
          <p:nvPr/>
        </p:nvSpPr>
        <p:spPr bwMode="auto">
          <a:xfrm>
            <a:off x="7778750" y="1855788"/>
            <a:ext cx="1588" cy="2635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05" name="Line 73"/>
          <p:cNvSpPr>
            <a:spLocks noChangeShapeType="1"/>
          </p:cNvSpPr>
          <p:nvPr/>
        </p:nvSpPr>
        <p:spPr bwMode="auto">
          <a:xfrm>
            <a:off x="525463" y="2052638"/>
            <a:ext cx="1508125" cy="1587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06" name="Line 74"/>
          <p:cNvSpPr>
            <a:spLocks noChangeShapeType="1"/>
          </p:cNvSpPr>
          <p:nvPr/>
        </p:nvSpPr>
        <p:spPr bwMode="auto">
          <a:xfrm>
            <a:off x="935038" y="2052638"/>
            <a:ext cx="1587" cy="20002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07" name="Freeform 75"/>
          <p:cNvSpPr>
            <a:spLocks/>
          </p:cNvSpPr>
          <p:nvPr/>
        </p:nvSpPr>
        <p:spPr bwMode="auto">
          <a:xfrm>
            <a:off x="912813" y="2230438"/>
            <a:ext cx="44450" cy="47625"/>
          </a:xfrm>
          <a:custGeom>
            <a:avLst/>
            <a:gdLst/>
            <a:ahLst/>
            <a:cxnLst>
              <a:cxn ang="0">
                <a:pos x="14" y="30"/>
              </a:cxn>
              <a:cxn ang="0">
                <a:pos x="8" y="28"/>
              </a:cxn>
              <a:cxn ang="0">
                <a:pos x="4" y="24"/>
              </a:cxn>
              <a:cxn ang="0">
                <a:pos x="0" y="20"/>
              </a:cxn>
              <a:cxn ang="0">
                <a:pos x="0" y="14"/>
              </a:cxn>
              <a:cxn ang="0">
                <a:pos x="0" y="10"/>
              </a:cxn>
              <a:cxn ang="0">
                <a:pos x="4" y="4"/>
              </a:cxn>
              <a:cxn ang="0">
                <a:pos x="8" y="2"/>
              </a:cxn>
              <a:cxn ang="0">
                <a:pos x="14" y="0"/>
              </a:cxn>
              <a:cxn ang="0">
                <a:pos x="20" y="2"/>
              </a:cxn>
              <a:cxn ang="0">
                <a:pos x="24" y="4"/>
              </a:cxn>
              <a:cxn ang="0">
                <a:pos x="28" y="10"/>
              </a:cxn>
              <a:cxn ang="0">
                <a:pos x="28" y="14"/>
              </a:cxn>
              <a:cxn ang="0">
                <a:pos x="28" y="20"/>
              </a:cxn>
              <a:cxn ang="0">
                <a:pos x="24" y="24"/>
              </a:cxn>
              <a:cxn ang="0">
                <a:pos x="20" y="28"/>
              </a:cxn>
              <a:cxn ang="0">
                <a:pos x="16" y="30"/>
              </a:cxn>
              <a:cxn ang="0">
                <a:pos x="14" y="30"/>
              </a:cxn>
            </a:cxnLst>
            <a:rect l="0" t="0" r="r" b="b"/>
            <a:pathLst>
              <a:path w="28" h="30">
                <a:moveTo>
                  <a:pt x="14" y="30"/>
                </a:moveTo>
                <a:lnTo>
                  <a:pt x="8" y="28"/>
                </a:lnTo>
                <a:lnTo>
                  <a:pt x="4" y="24"/>
                </a:lnTo>
                <a:lnTo>
                  <a:pt x="0" y="20"/>
                </a:lnTo>
                <a:lnTo>
                  <a:pt x="0" y="14"/>
                </a:lnTo>
                <a:lnTo>
                  <a:pt x="0" y="10"/>
                </a:lnTo>
                <a:lnTo>
                  <a:pt x="4" y="4"/>
                </a:lnTo>
                <a:lnTo>
                  <a:pt x="8" y="2"/>
                </a:lnTo>
                <a:lnTo>
                  <a:pt x="14" y="0"/>
                </a:lnTo>
                <a:lnTo>
                  <a:pt x="20" y="2"/>
                </a:lnTo>
                <a:lnTo>
                  <a:pt x="24" y="4"/>
                </a:lnTo>
                <a:lnTo>
                  <a:pt x="28" y="10"/>
                </a:lnTo>
                <a:lnTo>
                  <a:pt x="28" y="14"/>
                </a:lnTo>
                <a:lnTo>
                  <a:pt x="28" y="20"/>
                </a:lnTo>
                <a:lnTo>
                  <a:pt x="24" y="24"/>
                </a:lnTo>
                <a:lnTo>
                  <a:pt x="20" y="28"/>
                </a:lnTo>
                <a:lnTo>
                  <a:pt x="16" y="30"/>
                </a:lnTo>
                <a:lnTo>
                  <a:pt x="14" y="3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08" name="Line 76"/>
          <p:cNvSpPr>
            <a:spLocks noChangeShapeType="1"/>
          </p:cNvSpPr>
          <p:nvPr/>
        </p:nvSpPr>
        <p:spPr bwMode="auto">
          <a:xfrm>
            <a:off x="1547813" y="4079875"/>
            <a:ext cx="815975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09" name="Line 77"/>
          <p:cNvSpPr>
            <a:spLocks noChangeShapeType="1"/>
          </p:cNvSpPr>
          <p:nvPr/>
        </p:nvSpPr>
        <p:spPr bwMode="auto">
          <a:xfrm flipV="1">
            <a:off x="1890713" y="3375025"/>
            <a:ext cx="1587" cy="70485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10" name="Freeform 78"/>
          <p:cNvSpPr>
            <a:spLocks/>
          </p:cNvSpPr>
          <p:nvPr/>
        </p:nvSpPr>
        <p:spPr bwMode="auto">
          <a:xfrm>
            <a:off x="1868488" y="3352800"/>
            <a:ext cx="44450" cy="47625"/>
          </a:xfrm>
          <a:custGeom>
            <a:avLst/>
            <a:gdLst/>
            <a:ahLst/>
            <a:cxnLst>
              <a:cxn ang="0">
                <a:pos x="14" y="30"/>
              </a:cxn>
              <a:cxn ang="0">
                <a:pos x="8" y="28"/>
              </a:cxn>
              <a:cxn ang="0">
                <a:pos x="4" y="24"/>
              </a:cxn>
              <a:cxn ang="0">
                <a:pos x="0" y="20"/>
              </a:cxn>
              <a:cxn ang="0">
                <a:pos x="0" y="14"/>
              </a:cxn>
              <a:cxn ang="0">
                <a:pos x="0" y="10"/>
              </a:cxn>
              <a:cxn ang="0">
                <a:pos x="4" y="4"/>
              </a:cxn>
              <a:cxn ang="0">
                <a:pos x="8" y="2"/>
              </a:cxn>
              <a:cxn ang="0">
                <a:pos x="14" y="0"/>
              </a:cxn>
              <a:cxn ang="0">
                <a:pos x="20" y="2"/>
              </a:cxn>
              <a:cxn ang="0">
                <a:pos x="24" y="4"/>
              </a:cxn>
              <a:cxn ang="0">
                <a:pos x="26" y="10"/>
              </a:cxn>
              <a:cxn ang="0">
                <a:pos x="28" y="14"/>
              </a:cxn>
              <a:cxn ang="0">
                <a:pos x="26" y="20"/>
              </a:cxn>
              <a:cxn ang="0">
                <a:pos x="24" y="24"/>
              </a:cxn>
              <a:cxn ang="0">
                <a:pos x="20" y="28"/>
              </a:cxn>
              <a:cxn ang="0">
                <a:pos x="16" y="30"/>
              </a:cxn>
              <a:cxn ang="0">
                <a:pos x="14" y="30"/>
              </a:cxn>
            </a:cxnLst>
            <a:rect l="0" t="0" r="r" b="b"/>
            <a:pathLst>
              <a:path w="28" h="30">
                <a:moveTo>
                  <a:pt x="14" y="30"/>
                </a:moveTo>
                <a:lnTo>
                  <a:pt x="8" y="28"/>
                </a:lnTo>
                <a:lnTo>
                  <a:pt x="4" y="24"/>
                </a:lnTo>
                <a:lnTo>
                  <a:pt x="0" y="20"/>
                </a:lnTo>
                <a:lnTo>
                  <a:pt x="0" y="14"/>
                </a:lnTo>
                <a:lnTo>
                  <a:pt x="0" y="10"/>
                </a:lnTo>
                <a:lnTo>
                  <a:pt x="4" y="4"/>
                </a:lnTo>
                <a:lnTo>
                  <a:pt x="8" y="2"/>
                </a:lnTo>
                <a:lnTo>
                  <a:pt x="14" y="0"/>
                </a:lnTo>
                <a:lnTo>
                  <a:pt x="20" y="2"/>
                </a:lnTo>
                <a:lnTo>
                  <a:pt x="24" y="4"/>
                </a:lnTo>
                <a:lnTo>
                  <a:pt x="26" y="10"/>
                </a:lnTo>
                <a:lnTo>
                  <a:pt x="28" y="14"/>
                </a:lnTo>
                <a:lnTo>
                  <a:pt x="26" y="20"/>
                </a:lnTo>
                <a:lnTo>
                  <a:pt x="24" y="24"/>
                </a:lnTo>
                <a:lnTo>
                  <a:pt x="20" y="28"/>
                </a:lnTo>
                <a:lnTo>
                  <a:pt x="16" y="30"/>
                </a:lnTo>
                <a:lnTo>
                  <a:pt x="14" y="3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11" name="Line 79"/>
          <p:cNvSpPr>
            <a:spLocks noChangeShapeType="1"/>
          </p:cNvSpPr>
          <p:nvPr/>
        </p:nvSpPr>
        <p:spPr bwMode="auto">
          <a:xfrm>
            <a:off x="2490788" y="4079875"/>
            <a:ext cx="841375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12" name="Line 80"/>
          <p:cNvSpPr>
            <a:spLocks noChangeShapeType="1"/>
          </p:cNvSpPr>
          <p:nvPr/>
        </p:nvSpPr>
        <p:spPr bwMode="auto">
          <a:xfrm flipV="1">
            <a:off x="2922588" y="3305175"/>
            <a:ext cx="1587" cy="77787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13" name="Freeform 81"/>
          <p:cNvSpPr>
            <a:spLocks/>
          </p:cNvSpPr>
          <p:nvPr/>
        </p:nvSpPr>
        <p:spPr bwMode="auto">
          <a:xfrm>
            <a:off x="2900363" y="3282950"/>
            <a:ext cx="47625" cy="44450"/>
          </a:xfrm>
          <a:custGeom>
            <a:avLst/>
            <a:gdLst/>
            <a:ahLst/>
            <a:cxnLst>
              <a:cxn ang="0">
                <a:pos x="14" y="28"/>
              </a:cxn>
              <a:cxn ang="0">
                <a:pos x="10" y="28"/>
              </a:cxn>
              <a:cxn ang="0">
                <a:pos x="4" y="24"/>
              </a:cxn>
              <a:cxn ang="0">
                <a:pos x="2" y="20"/>
              </a:cxn>
              <a:cxn ang="0">
                <a:pos x="0" y="14"/>
              </a:cxn>
              <a:cxn ang="0">
                <a:pos x="2" y="8"/>
              </a:cxn>
              <a:cxn ang="0">
                <a:pos x="4" y="4"/>
              </a:cxn>
              <a:cxn ang="0">
                <a:pos x="10" y="0"/>
              </a:cxn>
              <a:cxn ang="0">
                <a:pos x="14" y="0"/>
              </a:cxn>
              <a:cxn ang="0">
                <a:pos x="20" y="0"/>
              </a:cxn>
              <a:cxn ang="0">
                <a:pos x="24" y="4"/>
              </a:cxn>
              <a:cxn ang="0">
                <a:pos x="28" y="8"/>
              </a:cxn>
              <a:cxn ang="0">
                <a:pos x="30" y="14"/>
              </a:cxn>
              <a:cxn ang="0">
                <a:pos x="28" y="20"/>
              </a:cxn>
              <a:cxn ang="0">
                <a:pos x="24" y="24"/>
              </a:cxn>
              <a:cxn ang="0">
                <a:pos x="20" y="28"/>
              </a:cxn>
              <a:cxn ang="0">
                <a:pos x="16" y="28"/>
              </a:cxn>
              <a:cxn ang="0">
                <a:pos x="14" y="28"/>
              </a:cxn>
            </a:cxnLst>
            <a:rect l="0" t="0" r="r" b="b"/>
            <a:pathLst>
              <a:path w="30" h="28">
                <a:moveTo>
                  <a:pt x="14" y="28"/>
                </a:moveTo>
                <a:lnTo>
                  <a:pt x="10" y="28"/>
                </a:lnTo>
                <a:lnTo>
                  <a:pt x="4" y="24"/>
                </a:lnTo>
                <a:lnTo>
                  <a:pt x="2" y="20"/>
                </a:lnTo>
                <a:lnTo>
                  <a:pt x="0" y="14"/>
                </a:lnTo>
                <a:lnTo>
                  <a:pt x="2" y="8"/>
                </a:lnTo>
                <a:lnTo>
                  <a:pt x="4" y="4"/>
                </a:lnTo>
                <a:lnTo>
                  <a:pt x="10" y="0"/>
                </a:lnTo>
                <a:lnTo>
                  <a:pt x="14" y="0"/>
                </a:lnTo>
                <a:lnTo>
                  <a:pt x="20" y="0"/>
                </a:lnTo>
                <a:lnTo>
                  <a:pt x="24" y="4"/>
                </a:lnTo>
                <a:lnTo>
                  <a:pt x="28" y="8"/>
                </a:lnTo>
                <a:lnTo>
                  <a:pt x="30" y="14"/>
                </a:lnTo>
                <a:lnTo>
                  <a:pt x="28" y="20"/>
                </a:lnTo>
                <a:lnTo>
                  <a:pt x="24" y="24"/>
                </a:lnTo>
                <a:lnTo>
                  <a:pt x="20" y="28"/>
                </a:lnTo>
                <a:lnTo>
                  <a:pt x="16" y="28"/>
                </a:lnTo>
                <a:lnTo>
                  <a:pt x="14" y="28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14" name="Line 82"/>
          <p:cNvSpPr>
            <a:spLocks noChangeShapeType="1"/>
          </p:cNvSpPr>
          <p:nvPr/>
        </p:nvSpPr>
        <p:spPr bwMode="auto">
          <a:xfrm>
            <a:off x="3443288" y="4079875"/>
            <a:ext cx="1138237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15" name="Line 83"/>
          <p:cNvSpPr>
            <a:spLocks noChangeShapeType="1"/>
          </p:cNvSpPr>
          <p:nvPr/>
        </p:nvSpPr>
        <p:spPr bwMode="auto">
          <a:xfrm flipV="1">
            <a:off x="3998913" y="3349625"/>
            <a:ext cx="279400" cy="73025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16" name="Freeform 84"/>
          <p:cNvSpPr>
            <a:spLocks/>
          </p:cNvSpPr>
          <p:nvPr/>
        </p:nvSpPr>
        <p:spPr bwMode="auto">
          <a:xfrm>
            <a:off x="4252913" y="3327400"/>
            <a:ext cx="47625" cy="44450"/>
          </a:xfrm>
          <a:custGeom>
            <a:avLst/>
            <a:gdLst/>
            <a:ahLst/>
            <a:cxnLst>
              <a:cxn ang="0">
                <a:pos x="16" y="28"/>
              </a:cxn>
              <a:cxn ang="0">
                <a:pos x="10" y="28"/>
              </a:cxn>
              <a:cxn ang="0">
                <a:pos x="4" y="24"/>
              </a:cxn>
              <a:cxn ang="0">
                <a:pos x="2" y="20"/>
              </a:cxn>
              <a:cxn ang="0">
                <a:pos x="0" y="14"/>
              </a:cxn>
              <a:cxn ang="0">
                <a:pos x="2" y="8"/>
              </a:cxn>
              <a:cxn ang="0">
                <a:pos x="4" y="4"/>
              </a:cxn>
              <a:cxn ang="0">
                <a:pos x="10" y="0"/>
              </a:cxn>
              <a:cxn ang="0">
                <a:pos x="16" y="0"/>
              </a:cxn>
              <a:cxn ang="0">
                <a:pos x="20" y="0"/>
              </a:cxn>
              <a:cxn ang="0">
                <a:pos x="26" y="4"/>
              </a:cxn>
              <a:cxn ang="0">
                <a:pos x="28" y="8"/>
              </a:cxn>
              <a:cxn ang="0">
                <a:pos x="30" y="14"/>
              </a:cxn>
              <a:cxn ang="0">
                <a:pos x="28" y="20"/>
              </a:cxn>
              <a:cxn ang="0">
                <a:pos x="26" y="24"/>
              </a:cxn>
              <a:cxn ang="0">
                <a:pos x="20" y="28"/>
              </a:cxn>
              <a:cxn ang="0">
                <a:pos x="18" y="28"/>
              </a:cxn>
              <a:cxn ang="0">
                <a:pos x="16" y="28"/>
              </a:cxn>
            </a:cxnLst>
            <a:rect l="0" t="0" r="r" b="b"/>
            <a:pathLst>
              <a:path w="30" h="28">
                <a:moveTo>
                  <a:pt x="16" y="28"/>
                </a:moveTo>
                <a:lnTo>
                  <a:pt x="10" y="28"/>
                </a:lnTo>
                <a:lnTo>
                  <a:pt x="4" y="24"/>
                </a:lnTo>
                <a:lnTo>
                  <a:pt x="2" y="20"/>
                </a:lnTo>
                <a:lnTo>
                  <a:pt x="0" y="14"/>
                </a:lnTo>
                <a:lnTo>
                  <a:pt x="2" y="8"/>
                </a:lnTo>
                <a:lnTo>
                  <a:pt x="4" y="4"/>
                </a:lnTo>
                <a:lnTo>
                  <a:pt x="10" y="0"/>
                </a:lnTo>
                <a:lnTo>
                  <a:pt x="16" y="0"/>
                </a:lnTo>
                <a:lnTo>
                  <a:pt x="20" y="0"/>
                </a:lnTo>
                <a:lnTo>
                  <a:pt x="26" y="4"/>
                </a:lnTo>
                <a:lnTo>
                  <a:pt x="28" y="8"/>
                </a:lnTo>
                <a:lnTo>
                  <a:pt x="30" y="14"/>
                </a:lnTo>
                <a:lnTo>
                  <a:pt x="28" y="20"/>
                </a:lnTo>
                <a:lnTo>
                  <a:pt x="26" y="24"/>
                </a:lnTo>
                <a:lnTo>
                  <a:pt x="20" y="28"/>
                </a:lnTo>
                <a:lnTo>
                  <a:pt x="18" y="28"/>
                </a:lnTo>
                <a:lnTo>
                  <a:pt x="16" y="28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17" name="Freeform 85"/>
          <p:cNvSpPr>
            <a:spLocks/>
          </p:cNvSpPr>
          <p:nvPr/>
        </p:nvSpPr>
        <p:spPr bwMode="auto">
          <a:xfrm>
            <a:off x="7061200" y="3213100"/>
            <a:ext cx="44450" cy="44450"/>
          </a:xfrm>
          <a:custGeom>
            <a:avLst/>
            <a:gdLst/>
            <a:ahLst/>
            <a:cxnLst>
              <a:cxn ang="0">
                <a:pos x="14" y="0"/>
              </a:cxn>
              <a:cxn ang="0">
                <a:pos x="20" y="2"/>
              </a:cxn>
              <a:cxn ang="0">
                <a:pos x="24" y="4"/>
              </a:cxn>
              <a:cxn ang="0">
                <a:pos x="28" y="8"/>
              </a:cxn>
              <a:cxn ang="0">
                <a:pos x="28" y="14"/>
              </a:cxn>
              <a:cxn ang="0">
                <a:pos x="28" y="20"/>
              </a:cxn>
              <a:cxn ang="0">
                <a:pos x="24" y="24"/>
              </a:cxn>
              <a:cxn ang="0">
                <a:pos x="20" y="28"/>
              </a:cxn>
              <a:cxn ang="0">
                <a:pos x="14" y="28"/>
              </a:cxn>
              <a:cxn ang="0">
                <a:pos x="8" y="28"/>
              </a:cxn>
              <a:cxn ang="0">
                <a:pos x="4" y="24"/>
              </a:cxn>
              <a:cxn ang="0">
                <a:pos x="0" y="20"/>
              </a:cxn>
              <a:cxn ang="0">
                <a:pos x="0" y="14"/>
              </a:cxn>
              <a:cxn ang="0">
                <a:pos x="0" y="8"/>
              </a:cxn>
              <a:cxn ang="0">
                <a:pos x="4" y="4"/>
              </a:cxn>
              <a:cxn ang="0">
                <a:pos x="8" y="2"/>
              </a:cxn>
              <a:cxn ang="0">
                <a:pos x="12" y="0"/>
              </a:cxn>
              <a:cxn ang="0">
                <a:pos x="14" y="0"/>
              </a:cxn>
            </a:cxnLst>
            <a:rect l="0" t="0" r="r" b="b"/>
            <a:pathLst>
              <a:path w="28" h="28">
                <a:moveTo>
                  <a:pt x="14" y="0"/>
                </a:moveTo>
                <a:lnTo>
                  <a:pt x="20" y="2"/>
                </a:lnTo>
                <a:lnTo>
                  <a:pt x="24" y="4"/>
                </a:lnTo>
                <a:lnTo>
                  <a:pt x="28" y="8"/>
                </a:lnTo>
                <a:lnTo>
                  <a:pt x="28" y="14"/>
                </a:lnTo>
                <a:lnTo>
                  <a:pt x="28" y="20"/>
                </a:lnTo>
                <a:lnTo>
                  <a:pt x="24" y="24"/>
                </a:lnTo>
                <a:lnTo>
                  <a:pt x="20" y="28"/>
                </a:lnTo>
                <a:lnTo>
                  <a:pt x="14" y="28"/>
                </a:lnTo>
                <a:lnTo>
                  <a:pt x="8" y="28"/>
                </a:lnTo>
                <a:lnTo>
                  <a:pt x="4" y="24"/>
                </a:lnTo>
                <a:lnTo>
                  <a:pt x="0" y="20"/>
                </a:lnTo>
                <a:lnTo>
                  <a:pt x="0" y="14"/>
                </a:lnTo>
                <a:lnTo>
                  <a:pt x="0" y="8"/>
                </a:lnTo>
                <a:lnTo>
                  <a:pt x="4" y="4"/>
                </a:lnTo>
                <a:lnTo>
                  <a:pt x="8" y="2"/>
                </a:lnTo>
                <a:lnTo>
                  <a:pt x="12" y="0"/>
                </a:lnTo>
                <a:lnTo>
                  <a:pt x="14" y="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18" name="Line 86"/>
          <p:cNvSpPr>
            <a:spLocks noChangeShapeType="1"/>
          </p:cNvSpPr>
          <p:nvPr/>
        </p:nvSpPr>
        <p:spPr bwMode="auto">
          <a:xfrm>
            <a:off x="6778625" y="2946400"/>
            <a:ext cx="1588" cy="56832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19" name="Line 87"/>
          <p:cNvSpPr>
            <a:spLocks noChangeShapeType="1"/>
          </p:cNvSpPr>
          <p:nvPr/>
        </p:nvSpPr>
        <p:spPr bwMode="auto">
          <a:xfrm>
            <a:off x="6778625" y="3235325"/>
            <a:ext cx="304800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20" name="Freeform 88"/>
          <p:cNvSpPr>
            <a:spLocks/>
          </p:cNvSpPr>
          <p:nvPr/>
        </p:nvSpPr>
        <p:spPr bwMode="auto">
          <a:xfrm>
            <a:off x="5149850" y="3971925"/>
            <a:ext cx="47625" cy="47625"/>
          </a:xfrm>
          <a:custGeom>
            <a:avLst/>
            <a:gdLst/>
            <a:ahLst/>
            <a:cxnLst>
              <a:cxn ang="0">
                <a:pos x="14" y="30"/>
              </a:cxn>
              <a:cxn ang="0">
                <a:pos x="10" y="28"/>
              </a:cxn>
              <a:cxn ang="0">
                <a:pos x="4" y="26"/>
              </a:cxn>
              <a:cxn ang="0">
                <a:pos x="2" y="20"/>
              </a:cxn>
              <a:cxn ang="0">
                <a:pos x="0" y="16"/>
              </a:cxn>
              <a:cxn ang="0">
                <a:pos x="2" y="10"/>
              </a:cxn>
              <a:cxn ang="0">
                <a:pos x="4" y="6"/>
              </a:cxn>
              <a:cxn ang="0">
                <a:pos x="10" y="2"/>
              </a:cxn>
              <a:cxn ang="0">
                <a:pos x="14" y="0"/>
              </a:cxn>
              <a:cxn ang="0">
                <a:pos x="20" y="2"/>
              </a:cxn>
              <a:cxn ang="0">
                <a:pos x="26" y="6"/>
              </a:cxn>
              <a:cxn ang="0">
                <a:pos x="28" y="10"/>
              </a:cxn>
              <a:cxn ang="0">
                <a:pos x="30" y="16"/>
              </a:cxn>
              <a:cxn ang="0">
                <a:pos x="28" y="20"/>
              </a:cxn>
              <a:cxn ang="0">
                <a:pos x="26" y="26"/>
              </a:cxn>
              <a:cxn ang="0">
                <a:pos x="20" y="28"/>
              </a:cxn>
              <a:cxn ang="0">
                <a:pos x="16" y="30"/>
              </a:cxn>
              <a:cxn ang="0">
                <a:pos x="14" y="30"/>
              </a:cxn>
            </a:cxnLst>
            <a:rect l="0" t="0" r="r" b="b"/>
            <a:pathLst>
              <a:path w="30" h="30">
                <a:moveTo>
                  <a:pt x="14" y="30"/>
                </a:moveTo>
                <a:lnTo>
                  <a:pt x="10" y="28"/>
                </a:lnTo>
                <a:lnTo>
                  <a:pt x="4" y="26"/>
                </a:lnTo>
                <a:lnTo>
                  <a:pt x="2" y="20"/>
                </a:lnTo>
                <a:lnTo>
                  <a:pt x="0" y="16"/>
                </a:lnTo>
                <a:lnTo>
                  <a:pt x="2" y="10"/>
                </a:lnTo>
                <a:lnTo>
                  <a:pt x="4" y="6"/>
                </a:lnTo>
                <a:lnTo>
                  <a:pt x="10" y="2"/>
                </a:lnTo>
                <a:lnTo>
                  <a:pt x="14" y="0"/>
                </a:lnTo>
                <a:lnTo>
                  <a:pt x="20" y="2"/>
                </a:lnTo>
                <a:lnTo>
                  <a:pt x="26" y="6"/>
                </a:lnTo>
                <a:lnTo>
                  <a:pt x="28" y="10"/>
                </a:lnTo>
                <a:lnTo>
                  <a:pt x="30" y="16"/>
                </a:lnTo>
                <a:lnTo>
                  <a:pt x="28" y="20"/>
                </a:lnTo>
                <a:lnTo>
                  <a:pt x="26" y="26"/>
                </a:lnTo>
                <a:lnTo>
                  <a:pt x="20" y="28"/>
                </a:lnTo>
                <a:lnTo>
                  <a:pt x="16" y="30"/>
                </a:lnTo>
                <a:lnTo>
                  <a:pt x="14" y="3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21" name="Line 89"/>
          <p:cNvSpPr>
            <a:spLocks noChangeShapeType="1"/>
          </p:cNvSpPr>
          <p:nvPr/>
        </p:nvSpPr>
        <p:spPr bwMode="auto">
          <a:xfrm flipV="1">
            <a:off x="5540375" y="3822700"/>
            <a:ext cx="1588" cy="35560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22" name="Line 90"/>
          <p:cNvSpPr>
            <a:spLocks noChangeShapeType="1"/>
          </p:cNvSpPr>
          <p:nvPr/>
        </p:nvSpPr>
        <p:spPr bwMode="auto">
          <a:xfrm flipH="1">
            <a:off x="5172075" y="3997325"/>
            <a:ext cx="368300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23" name="Freeform 91"/>
          <p:cNvSpPr>
            <a:spLocks/>
          </p:cNvSpPr>
          <p:nvPr/>
        </p:nvSpPr>
        <p:spPr bwMode="auto">
          <a:xfrm>
            <a:off x="7108825" y="3692525"/>
            <a:ext cx="44450" cy="44450"/>
          </a:xfrm>
          <a:custGeom>
            <a:avLst/>
            <a:gdLst/>
            <a:ahLst/>
            <a:cxnLst>
              <a:cxn ang="0">
                <a:pos x="14" y="28"/>
              </a:cxn>
              <a:cxn ang="0">
                <a:pos x="8" y="26"/>
              </a:cxn>
              <a:cxn ang="0">
                <a:pos x="4" y="24"/>
              </a:cxn>
              <a:cxn ang="0">
                <a:pos x="0" y="20"/>
              </a:cxn>
              <a:cxn ang="0">
                <a:pos x="0" y="14"/>
              </a:cxn>
              <a:cxn ang="0">
                <a:pos x="0" y="8"/>
              </a:cxn>
              <a:cxn ang="0">
                <a:pos x="4" y="4"/>
              </a:cxn>
              <a:cxn ang="0">
                <a:pos x="8" y="0"/>
              </a:cxn>
              <a:cxn ang="0">
                <a:pos x="14" y="0"/>
              </a:cxn>
              <a:cxn ang="0">
                <a:pos x="20" y="0"/>
              </a:cxn>
              <a:cxn ang="0">
                <a:pos x="24" y="4"/>
              </a:cxn>
              <a:cxn ang="0">
                <a:pos x="28" y="8"/>
              </a:cxn>
              <a:cxn ang="0">
                <a:pos x="28" y="14"/>
              </a:cxn>
              <a:cxn ang="0">
                <a:pos x="28" y="20"/>
              </a:cxn>
              <a:cxn ang="0">
                <a:pos x="24" y="24"/>
              </a:cxn>
              <a:cxn ang="0">
                <a:pos x="20" y="26"/>
              </a:cxn>
              <a:cxn ang="0">
                <a:pos x="16" y="28"/>
              </a:cxn>
              <a:cxn ang="0">
                <a:pos x="14" y="28"/>
              </a:cxn>
            </a:cxnLst>
            <a:rect l="0" t="0" r="r" b="b"/>
            <a:pathLst>
              <a:path w="28" h="28">
                <a:moveTo>
                  <a:pt x="14" y="28"/>
                </a:moveTo>
                <a:lnTo>
                  <a:pt x="8" y="26"/>
                </a:lnTo>
                <a:lnTo>
                  <a:pt x="4" y="24"/>
                </a:lnTo>
                <a:lnTo>
                  <a:pt x="0" y="20"/>
                </a:lnTo>
                <a:lnTo>
                  <a:pt x="0" y="14"/>
                </a:lnTo>
                <a:lnTo>
                  <a:pt x="0" y="8"/>
                </a:lnTo>
                <a:lnTo>
                  <a:pt x="4" y="4"/>
                </a:lnTo>
                <a:lnTo>
                  <a:pt x="8" y="0"/>
                </a:lnTo>
                <a:lnTo>
                  <a:pt x="14" y="0"/>
                </a:lnTo>
                <a:lnTo>
                  <a:pt x="20" y="0"/>
                </a:lnTo>
                <a:lnTo>
                  <a:pt x="24" y="4"/>
                </a:lnTo>
                <a:lnTo>
                  <a:pt x="28" y="8"/>
                </a:lnTo>
                <a:lnTo>
                  <a:pt x="28" y="14"/>
                </a:lnTo>
                <a:lnTo>
                  <a:pt x="28" y="20"/>
                </a:lnTo>
                <a:lnTo>
                  <a:pt x="24" y="24"/>
                </a:lnTo>
                <a:lnTo>
                  <a:pt x="20" y="26"/>
                </a:lnTo>
                <a:lnTo>
                  <a:pt x="16" y="28"/>
                </a:lnTo>
                <a:lnTo>
                  <a:pt x="14" y="28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24" name="Line 92"/>
          <p:cNvSpPr>
            <a:spLocks noChangeShapeType="1"/>
          </p:cNvSpPr>
          <p:nvPr/>
        </p:nvSpPr>
        <p:spPr bwMode="auto">
          <a:xfrm flipV="1">
            <a:off x="7346950" y="3397250"/>
            <a:ext cx="1588" cy="35242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25" name="Line 93"/>
          <p:cNvSpPr>
            <a:spLocks noChangeShapeType="1"/>
          </p:cNvSpPr>
          <p:nvPr/>
        </p:nvSpPr>
        <p:spPr bwMode="auto">
          <a:xfrm flipH="1">
            <a:off x="7131050" y="3568700"/>
            <a:ext cx="215900" cy="14605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26" name="Freeform 94"/>
          <p:cNvSpPr>
            <a:spLocks/>
          </p:cNvSpPr>
          <p:nvPr/>
        </p:nvSpPr>
        <p:spPr bwMode="auto">
          <a:xfrm>
            <a:off x="541338" y="1509713"/>
            <a:ext cx="168275" cy="168275"/>
          </a:xfrm>
          <a:custGeom>
            <a:avLst/>
            <a:gdLst/>
            <a:ahLst/>
            <a:cxnLst>
              <a:cxn ang="0">
                <a:pos x="106" y="52"/>
              </a:cxn>
              <a:cxn ang="0">
                <a:pos x="104" y="64"/>
              </a:cxn>
              <a:cxn ang="0">
                <a:pos x="102" y="74"/>
              </a:cxn>
              <a:cxn ang="0">
                <a:pos x="96" y="82"/>
              </a:cxn>
              <a:cxn ang="0">
                <a:pos x="90" y="90"/>
              </a:cxn>
              <a:cxn ang="0">
                <a:pos x="82" y="96"/>
              </a:cxn>
              <a:cxn ang="0">
                <a:pos x="74" y="102"/>
              </a:cxn>
              <a:cxn ang="0">
                <a:pos x="64" y="104"/>
              </a:cxn>
              <a:cxn ang="0">
                <a:pos x="54" y="106"/>
              </a:cxn>
              <a:cxn ang="0">
                <a:pos x="42" y="104"/>
              </a:cxn>
              <a:cxn ang="0">
                <a:pos x="32" y="102"/>
              </a:cxn>
              <a:cxn ang="0">
                <a:pos x="24" y="96"/>
              </a:cxn>
              <a:cxn ang="0">
                <a:pos x="16" y="90"/>
              </a:cxn>
              <a:cxn ang="0">
                <a:pos x="10" y="82"/>
              </a:cxn>
              <a:cxn ang="0">
                <a:pos x="4" y="74"/>
              </a:cxn>
              <a:cxn ang="0">
                <a:pos x="2" y="64"/>
              </a:cxn>
              <a:cxn ang="0">
                <a:pos x="0" y="52"/>
              </a:cxn>
              <a:cxn ang="0">
                <a:pos x="2" y="42"/>
              </a:cxn>
              <a:cxn ang="0">
                <a:pos x="4" y="32"/>
              </a:cxn>
              <a:cxn ang="0">
                <a:pos x="10" y="24"/>
              </a:cxn>
              <a:cxn ang="0">
                <a:pos x="16" y="16"/>
              </a:cxn>
              <a:cxn ang="0">
                <a:pos x="24" y="10"/>
              </a:cxn>
              <a:cxn ang="0">
                <a:pos x="32" y="4"/>
              </a:cxn>
              <a:cxn ang="0">
                <a:pos x="42" y="2"/>
              </a:cxn>
              <a:cxn ang="0">
                <a:pos x="54" y="0"/>
              </a:cxn>
              <a:cxn ang="0">
                <a:pos x="64" y="2"/>
              </a:cxn>
              <a:cxn ang="0">
                <a:pos x="74" y="4"/>
              </a:cxn>
              <a:cxn ang="0">
                <a:pos x="82" y="10"/>
              </a:cxn>
              <a:cxn ang="0">
                <a:pos x="90" y="16"/>
              </a:cxn>
              <a:cxn ang="0">
                <a:pos x="96" y="24"/>
              </a:cxn>
              <a:cxn ang="0">
                <a:pos x="102" y="32"/>
              </a:cxn>
              <a:cxn ang="0">
                <a:pos x="104" y="42"/>
              </a:cxn>
              <a:cxn ang="0">
                <a:pos x="104" y="52"/>
              </a:cxn>
              <a:cxn ang="0">
                <a:pos x="106" y="52"/>
              </a:cxn>
            </a:cxnLst>
            <a:rect l="0" t="0" r="r" b="b"/>
            <a:pathLst>
              <a:path w="106" h="106">
                <a:moveTo>
                  <a:pt x="106" y="52"/>
                </a:moveTo>
                <a:lnTo>
                  <a:pt x="104" y="64"/>
                </a:lnTo>
                <a:lnTo>
                  <a:pt x="102" y="74"/>
                </a:lnTo>
                <a:lnTo>
                  <a:pt x="96" y="82"/>
                </a:lnTo>
                <a:lnTo>
                  <a:pt x="90" y="90"/>
                </a:lnTo>
                <a:lnTo>
                  <a:pt x="82" y="96"/>
                </a:lnTo>
                <a:lnTo>
                  <a:pt x="74" y="102"/>
                </a:lnTo>
                <a:lnTo>
                  <a:pt x="64" y="104"/>
                </a:lnTo>
                <a:lnTo>
                  <a:pt x="54" y="106"/>
                </a:lnTo>
                <a:lnTo>
                  <a:pt x="42" y="104"/>
                </a:lnTo>
                <a:lnTo>
                  <a:pt x="32" y="102"/>
                </a:lnTo>
                <a:lnTo>
                  <a:pt x="24" y="96"/>
                </a:lnTo>
                <a:lnTo>
                  <a:pt x="16" y="90"/>
                </a:lnTo>
                <a:lnTo>
                  <a:pt x="10" y="82"/>
                </a:lnTo>
                <a:lnTo>
                  <a:pt x="4" y="74"/>
                </a:lnTo>
                <a:lnTo>
                  <a:pt x="2" y="64"/>
                </a:lnTo>
                <a:lnTo>
                  <a:pt x="0" y="52"/>
                </a:lnTo>
                <a:lnTo>
                  <a:pt x="2" y="42"/>
                </a:lnTo>
                <a:lnTo>
                  <a:pt x="4" y="32"/>
                </a:lnTo>
                <a:lnTo>
                  <a:pt x="10" y="24"/>
                </a:lnTo>
                <a:lnTo>
                  <a:pt x="16" y="16"/>
                </a:lnTo>
                <a:lnTo>
                  <a:pt x="24" y="10"/>
                </a:lnTo>
                <a:lnTo>
                  <a:pt x="32" y="4"/>
                </a:lnTo>
                <a:lnTo>
                  <a:pt x="42" y="2"/>
                </a:lnTo>
                <a:lnTo>
                  <a:pt x="54" y="0"/>
                </a:lnTo>
                <a:lnTo>
                  <a:pt x="64" y="2"/>
                </a:lnTo>
                <a:lnTo>
                  <a:pt x="74" y="4"/>
                </a:lnTo>
                <a:lnTo>
                  <a:pt x="82" y="10"/>
                </a:lnTo>
                <a:lnTo>
                  <a:pt x="90" y="16"/>
                </a:lnTo>
                <a:lnTo>
                  <a:pt x="96" y="24"/>
                </a:lnTo>
                <a:lnTo>
                  <a:pt x="102" y="32"/>
                </a:lnTo>
                <a:lnTo>
                  <a:pt x="104" y="42"/>
                </a:lnTo>
                <a:lnTo>
                  <a:pt x="104" y="52"/>
                </a:lnTo>
                <a:lnTo>
                  <a:pt x="106" y="5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27" name="Freeform 95"/>
          <p:cNvSpPr>
            <a:spLocks/>
          </p:cNvSpPr>
          <p:nvPr/>
        </p:nvSpPr>
        <p:spPr bwMode="auto">
          <a:xfrm>
            <a:off x="541338" y="1509713"/>
            <a:ext cx="168275" cy="168275"/>
          </a:xfrm>
          <a:custGeom>
            <a:avLst/>
            <a:gdLst/>
            <a:ahLst/>
            <a:cxnLst>
              <a:cxn ang="0">
                <a:pos x="106" y="52"/>
              </a:cxn>
              <a:cxn ang="0">
                <a:pos x="104" y="64"/>
              </a:cxn>
              <a:cxn ang="0">
                <a:pos x="102" y="74"/>
              </a:cxn>
              <a:cxn ang="0">
                <a:pos x="96" y="82"/>
              </a:cxn>
              <a:cxn ang="0">
                <a:pos x="90" y="90"/>
              </a:cxn>
              <a:cxn ang="0">
                <a:pos x="82" y="96"/>
              </a:cxn>
              <a:cxn ang="0">
                <a:pos x="74" y="102"/>
              </a:cxn>
              <a:cxn ang="0">
                <a:pos x="64" y="104"/>
              </a:cxn>
              <a:cxn ang="0">
                <a:pos x="54" y="106"/>
              </a:cxn>
              <a:cxn ang="0">
                <a:pos x="42" y="104"/>
              </a:cxn>
              <a:cxn ang="0">
                <a:pos x="32" y="102"/>
              </a:cxn>
              <a:cxn ang="0">
                <a:pos x="24" y="96"/>
              </a:cxn>
              <a:cxn ang="0">
                <a:pos x="16" y="90"/>
              </a:cxn>
              <a:cxn ang="0">
                <a:pos x="10" y="82"/>
              </a:cxn>
              <a:cxn ang="0">
                <a:pos x="4" y="74"/>
              </a:cxn>
              <a:cxn ang="0">
                <a:pos x="2" y="64"/>
              </a:cxn>
              <a:cxn ang="0">
                <a:pos x="0" y="52"/>
              </a:cxn>
              <a:cxn ang="0">
                <a:pos x="2" y="42"/>
              </a:cxn>
              <a:cxn ang="0">
                <a:pos x="4" y="32"/>
              </a:cxn>
              <a:cxn ang="0">
                <a:pos x="10" y="24"/>
              </a:cxn>
              <a:cxn ang="0">
                <a:pos x="16" y="16"/>
              </a:cxn>
              <a:cxn ang="0">
                <a:pos x="24" y="10"/>
              </a:cxn>
              <a:cxn ang="0">
                <a:pos x="32" y="4"/>
              </a:cxn>
              <a:cxn ang="0">
                <a:pos x="42" y="2"/>
              </a:cxn>
              <a:cxn ang="0">
                <a:pos x="54" y="0"/>
              </a:cxn>
              <a:cxn ang="0">
                <a:pos x="64" y="2"/>
              </a:cxn>
              <a:cxn ang="0">
                <a:pos x="74" y="4"/>
              </a:cxn>
              <a:cxn ang="0">
                <a:pos x="82" y="10"/>
              </a:cxn>
              <a:cxn ang="0">
                <a:pos x="90" y="16"/>
              </a:cxn>
              <a:cxn ang="0">
                <a:pos x="96" y="24"/>
              </a:cxn>
              <a:cxn ang="0">
                <a:pos x="102" y="32"/>
              </a:cxn>
              <a:cxn ang="0">
                <a:pos x="104" y="42"/>
              </a:cxn>
              <a:cxn ang="0">
                <a:pos x="104" y="52"/>
              </a:cxn>
            </a:cxnLst>
            <a:rect l="0" t="0" r="r" b="b"/>
            <a:pathLst>
              <a:path w="106" h="106">
                <a:moveTo>
                  <a:pt x="106" y="52"/>
                </a:moveTo>
                <a:lnTo>
                  <a:pt x="104" y="64"/>
                </a:lnTo>
                <a:lnTo>
                  <a:pt x="102" y="74"/>
                </a:lnTo>
                <a:lnTo>
                  <a:pt x="96" y="82"/>
                </a:lnTo>
                <a:lnTo>
                  <a:pt x="90" y="90"/>
                </a:lnTo>
                <a:lnTo>
                  <a:pt x="82" y="96"/>
                </a:lnTo>
                <a:lnTo>
                  <a:pt x="74" y="102"/>
                </a:lnTo>
                <a:lnTo>
                  <a:pt x="64" y="104"/>
                </a:lnTo>
                <a:lnTo>
                  <a:pt x="54" y="106"/>
                </a:lnTo>
                <a:lnTo>
                  <a:pt x="42" y="104"/>
                </a:lnTo>
                <a:lnTo>
                  <a:pt x="32" y="102"/>
                </a:lnTo>
                <a:lnTo>
                  <a:pt x="24" y="96"/>
                </a:lnTo>
                <a:lnTo>
                  <a:pt x="16" y="90"/>
                </a:lnTo>
                <a:lnTo>
                  <a:pt x="10" y="82"/>
                </a:lnTo>
                <a:lnTo>
                  <a:pt x="4" y="74"/>
                </a:lnTo>
                <a:lnTo>
                  <a:pt x="2" y="64"/>
                </a:lnTo>
                <a:lnTo>
                  <a:pt x="0" y="52"/>
                </a:lnTo>
                <a:lnTo>
                  <a:pt x="2" y="42"/>
                </a:lnTo>
                <a:lnTo>
                  <a:pt x="4" y="32"/>
                </a:lnTo>
                <a:lnTo>
                  <a:pt x="10" y="24"/>
                </a:lnTo>
                <a:lnTo>
                  <a:pt x="16" y="16"/>
                </a:lnTo>
                <a:lnTo>
                  <a:pt x="24" y="10"/>
                </a:lnTo>
                <a:lnTo>
                  <a:pt x="32" y="4"/>
                </a:lnTo>
                <a:lnTo>
                  <a:pt x="42" y="2"/>
                </a:lnTo>
                <a:lnTo>
                  <a:pt x="54" y="0"/>
                </a:lnTo>
                <a:lnTo>
                  <a:pt x="64" y="2"/>
                </a:lnTo>
                <a:lnTo>
                  <a:pt x="74" y="4"/>
                </a:lnTo>
                <a:lnTo>
                  <a:pt x="82" y="10"/>
                </a:lnTo>
                <a:lnTo>
                  <a:pt x="90" y="16"/>
                </a:lnTo>
                <a:lnTo>
                  <a:pt x="96" y="24"/>
                </a:lnTo>
                <a:lnTo>
                  <a:pt x="102" y="32"/>
                </a:lnTo>
                <a:lnTo>
                  <a:pt x="104" y="42"/>
                </a:lnTo>
                <a:lnTo>
                  <a:pt x="104" y="52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28" name="Rectangle 96"/>
          <p:cNvSpPr>
            <a:spLocks noChangeArrowheads="1"/>
          </p:cNvSpPr>
          <p:nvPr/>
        </p:nvSpPr>
        <p:spPr bwMode="auto">
          <a:xfrm>
            <a:off x="587375" y="1498600"/>
            <a:ext cx="84138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1800">
              <a:latin typeface="Arial" charset="0"/>
            </a:endParaRPr>
          </a:p>
        </p:txBody>
      </p:sp>
      <p:sp>
        <p:nvSpPr>
          <p:cNvPr id="69729" name="Rectangle 97"/>
          <p:cNvSpPr>
            <a:spLocks noChangeArrowheads="1"/>
          </p:cNvSpPr>
          <p:nvPr/>
        </p:nvSpPr>
        <p:spPr bwMode="auto">
          <a:xfrm>
            <a:off x="533400" y="1511300"/>
            <a:ext cx="1519238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Neurotransmitter </a:t>
            </a:r>
          </a:p>
          <a:p>
            <a:r>
              <a:rPr lang="en-US" sz="1100" b="1">
                <a:solidFill>
                  <a:srgbClr val="0092C8"/>
                </a:solidFill>
                <a:latin typeface="Arial" charset="0"/>
              </a:rPr>
              <a:t>(1st messenger) binds </a:t>
            </a:r>
            <a:endParaRPr lang="en-US" sz="1800" b="1">
              <a:latin typeface="Arial" charset="0"/>
            </a:endParaRPr>
          </a:p>
          <a:p>
            <a:r>
              <a:rPr lang="en-US" sz="1100" b="1">
                <a:solidFill>
                  <a:srgbClr val="0092C8"/>
                </a:solidFill>
                <a:latin typeface="Arial" charset="0"/>
              </a:rPr>
              <a:t>and activates receptor.</a:t>
            </a:r>
            <a:endParaRPr lang="en-US" sz="1800" b="1">
              <a:latin typeface="Arial" charset="0"/>
            </a:endParaRPr>
          </a:p>
        </p:txBody>
      </p:sp>
      <p:sp>
        <p:nvSpPr>
          <p:cNvPr id="69730" name="Rectangle 98"/>
          <p:cNvSpPr>
            <a:spLocks noChangeArrowheads="1"/>
          </p:cNvSpPr>
          <p:nvPr/>
        </p:nvSpPr>
        <p:spPr bwMode="auto">
          <a:xfrm>
            <a:off x="1616075" y="2155825"/>
            <a:ext cx="7683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Receptor</a:t>
            </a:r>
            <a:endParaRPr lang="en-US" sz="1800" b="1">
              <a:latin typeface="Arial" charset="0"/>
            </a:endParaRPr>
          </a:p>
        </p:txBody>
      </p:sp>
      <p:sp>
        <p:nvSpPr>
          <p:cNvPr id="69731" name="Rectangle 99"/>
          <p:cNvSpPr>
            <a:spLocks noChangeArrowheads="1"/>
          </p:cNvSpPr>
          <p:nvPr/>
        </p:nvSpPr>
        <p:spPr bwMode="auto">
          <a:xfrm>
            <a:off x="1914525" y="2362200"/>
            <a:ext cx="7874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G protein</a:t>
            </a:r>
            <a:endParaRPr lang="en-US" sz="1800" b="1">
              <a:latin typeface="Arial" charset="0"/>
            </a:endParaRPr>
          </a:p>
        </p:txBody>
      </p:sp>
      <p:sp>
        <p:nvSpPr>
          <p:cNvPr id="69732" name="Rectangle 100"/>
          <p:cNvSpPr>
            <a:spLocks noChangeArrowheads="1"/>
          </p:cNvSpPr>
          <p:nvPr/>
        </p:nvSpPr>
        <p:spPr bwMode="auto">
          <a:xfrm>
            <a:off x="6035675" y="1466850"/>
            <a:ext cx="9048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Closed ion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channel</a:t>
            </a:r>
            <a:endParaRPr lang="en-US" sz="1800" b="1">
              <a:latin typeface="Arial" charset="0"/>
            </a:endParaRPr>
          </a:p>
        </p:txBody>
      </p:sp>
      <p:sp>
        <p:nvSpPr>
          <p:cNvPr id="69733" name="Rectangle 101"/>
          <p:cNvSpPr>
            <a:spLocks noChangeArrowheads="1"/>
          </p:cNvSpPr>
          <p:nvPr/>
        </p:nvSpPr>
        <p:spPr bwMode="auto">
          <a:xfrm>
            <a:off x="3028950" y="1644650"/>
            <a:ext cx="15351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Adenylate cyclase</a:t>
            </a:r>
            <a:endParaRPr lang="en-US" sz="1800" b="1">
              <a:latin typeface="Arial" charset="0"/>
            </a:endParaRPr>
          </a:p>
        </p:txBody>
      </p:sp>
      <p:sp>
        <p:nvSpPr>
          <p:cNvPr id="69734" name="Rectangle 102"/>
          <p:cNvSpPr>
            <a:spLocks noChangeArrowheads="1"/>
          </p:cNvSpPr>
          <p:nvPr/>
        </p:nvSpPr>
        <p:spPr bwMode="auto">
          <a:xfrm>
            <a:off x="7397750" y="1466850"/>
            <a:ext cx="8159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Open ion 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channel</a:t>
            </a:r>
            <a:endParaRPr lang="en-US" sz="1800" b="1">
              <a:latin typeface="Arial" charset="0"/>
            </a:endParaRPr>
          </a:p>
        </p:txBody>
      </p:sp>
      <p:sp>
        <p:nvSpPr>
          <p:cNvPr id="69735" name="Freeform 103"/>
          <p:cNvSpPr>
            <a:spLocks/>
          </p:cNvSpPr>
          <p:nvPr/>
        </p:nvSpPr>
        <p:spPr bwMode="auto">
          <a:xfrm>
            <a:off x="1544638" y="4137025"/>
            <a:ext cx="168275" cy="168275"/>
          </a:xfrm>
          <a:custGeom>
            <a:avLst/>
            <a:gdLst/>
            <a:ahLst/>
            <a:cxnLst>
              <a:cxn ang="0">
                <a:pos x="106" y="54"/>
              </a:cxn>
              <a:cxn ang="0">
                <a:pos x="104" y="64"/>
              </a:cxn>
              <a:cxn ang="0">
                <a:pos x="102" y="74"/>
              </a:cxn>
              <a:cxn ang="0">
                <a:pos x="96" y="82"/>
              </a:cxn>
              <a:cxn ang="0">
                <a:pos x="90" y="90"/>
              </a:cxn>
              <a:cxn ang="0">
                <a:pos x="82" y="96"/>
              </a:cxn>
              <a:cxn ang="0">
                <a:pos x="74" y="102"/>
              </a:cxn>
              <a:cxn ang="0">
                <a:pos x="64" y="104"/>
              </a:cxn>
              <a:cxn ang="0">
                <a:pos x="52" y="106"/>
              </a:cxn>
              <a:cxn ang="0">
                <a:pos x="42" y="104"/>
              </a:cxn>
              <a:cxn ang="0">
                <a:pos x="32" y="102"/>
              </a:cxn>
              <a:cxn ang="0">
                <a:pos x="24" y="96"/>
              </a:cxn>
              <a:cxn ang="0">
                <a:pos x="16" y="90"/>
              </a:cxn>
              <a:cxn ang="0">
                <a:pos x="10" y="82"/>
              </a:cxn>
              <a:cxn ang="0">
                <a:pos x="4" y="74"/>
              </a:cxn>
              <a:cxn ang="0">
                <a:pos x="2" y="64"/>
              </a:cxn>
              <a:cxn ang="0">
                <a:pos x="0" y="54"/>
              </a:cxn>
              <a:cxn ang="0">
                <a:pos x="2" y="42"/>
              </a:cxn>
              <a:cxn ang="0">
                <a:pos x="4" y="32"/>
              </a:cxn>
              <a:cxn ang="0">
                <a:pos x="10" y="24"/>
              </a:cxn>
              <a:cxn ang="0">
                <a:pos x="16" y="16"/>
              </a:cxn>
              <a:cxn ang="0">
                <a:pos x="24" y="10"/>
              </a:cxn>
              <a:cxn ang="0">
                <a:pos x="32" y="4"/>
              </a:cxn>
              <a:cxn ang="0">
                <a:pos x="42" y="2"/>
              </a:cxn>
              <a:cxn ang="0">
                <a:pos x="52" y="0"/>
              </a:cxn>
              <a:cxn ang="0">
                <a:pos x="64" y="2"/>
              </a:cxn>
              <a:cxn ang="0">
                <a:pos x="74" y="4"/>
              </a:cxn>
              <a:cxn ang="0">
                <a:pos x="82" y="10"/>
              </a:cxn>
              <a:cxn ang="0">
                <a:pos x="90" y="16"/>
              </a:cxn>
              <a:cxn ang="0">
                <a:pos x="96" y="24"/>
              </a:cxn>
              <a:cxn ang="0">
                <a:pos x="102" y="32"/>
              </a:cxn>
              <a:cxn ang="0">
                <a:pos x="104" y="42"/>
              </a:cxn>
              <a:cxn ang="0">
                <a:pos x="104" y="54"/>
              </a:cxn>
              <a:cxn ang="0">
                <a:pos x="106" y="54"/>
              </a:cxn>
            </a:cxnLst>
            <a:rect l="0" t="0" r="r" b="b"/>
            <a:pathLst>
              <a:path w="106" h="106">
                <a:moveTo>
                  <a:pt x="106" y="54"/>
                </a:moveTo>
                <a:lnTo>
                  <a:pt x="104" y="64"/>
                </a:lnTo>
                <a:lnTo>
                  <a:pt x="102" y="74"/>
                </a:lnTo>
                <a:lnTo>
                  <a:pt x="96" y="82"/>
                </a:lnTo>
                <a:lnTo>
                  <a:pt x="90" y="90"/>
                </a:lnTo>
                <a:lnTo>
                  <a:pt x="82" y="96"/>
                </a:lnTo>
                <a:lnTo>
                  <a:pt x="74" y="102"/>
                </a:lnTo>
                <a:lnTo>
                  <a:pt x="64" y="104"/>
                </a:lnTo>
                <a:lnTo>
                  <a:pt x="52" y="106"/>
                </a:lnTo>
                <a:lnTo>
                  <a:pt x="42" y="104"/>
                </a:lnTo>
                <a:lnTo>
                  <a:pt x="32" y="102"/>
                </a:lnTo>
                <a:lnTo>
                  <a:pt x="24" y="96"/>
                </a:lnTo>
                <a:lnTo>
                  <a:pt x="16" y="90"/>
                </a:lnTo>
                <a:lnTo>
                  <a:pt x="10" y="82"/>
                </a:lnTo>
                <a:lnTo>
                  <a:pt x="4" y="74"/>
                </a:lnTo>
                <a:lnTo>
                  <a:pt x="2" y="64"/>
                </a:lnTo>
                <a:lnTo>
                  <a:pt x="0" y="54"/>
                </a:lnTo>
                <a:lnTo>
                  <a:pt x="2" y="42"/>
                </a:lnTo>
                <a:lnTo>
                  <a:pt x="4" y="32"/>
                </a:lnTo>
                <a:lnTo>
                  <a:pt x="10" y="24"/>
                </a:lnTo>
                <a:lnTo>
                  <a:pt x="16" y="16"/>
                </a:lnTo>
                <a:lnTo>
                  <a:pt x="24" y="10"/>
                </a:lnTo>
                <a:lnTo>
                  <a:pt x="32" y="4"/>
                </a:lnTo>
                <a:lnTo>
                  <a:pt x="42" y="2"/>
                </a:lnTo>
                <a:lnTo>
                  <a:pt x="52" y="0"/>
                </a:lnTo>
                <a:lnTo>
                  <a:pt x="64" y="2"/>
                </a:lnTo>
                <a:lnTo>
                  <a:pt x="74" y="4"/>
                </a:lnTo>
                <a:lnTo>
                  <a:pt x="82" y="10"/>
                </a:lnTo>
                <a:lnTo>
                  <a:pt x="90" y="16"/>
                </a:lnTo>
                <a:lnTo>
                  <a:pt x="96" y="24"/>
                </a:lnTo>
                <a:lnTo>
                  <a:pt x="102" y="32"/>
                </a:lnTo>
                <a:lnTo>
                  <a:pt x="104" y="42"/>
                </a:lnTo>
                <a:lnTo>
                  <a:pt x="104" y="54"/>
                </a:lnTo>
                <a:lnTo>
                  <a:pt x="106" y="5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36" name="Freeform 104"/>
          <p:cNvSpPr>
            <a:spLocks/>
          </p:cNvSpPr>
          <p:nvPr/>
        </p:nvSpPr>
        <p:spPr bwMode="auto">
          <a:xfrm>
            <a:off x="1544638" y="4137025"/>
            <a:ext cx="168275" cy="168275"/>
          </a:xfrm>
          <a:custGeom>
            <a:avLst/>
            <a:gdLst/>
            <a:ahLst/>
            <a:cxnLst>
              <a:cxn ang="0">
                <a:pos x="106" y="54"/>
              </a:cxn>
              <a:cxn ang="0">
                <a:pos x="104" y="64"/>
              </a:cxn>
              <a:cxn ang="0">
                <a:pos x="102" y="74"/>
              </a:cxn>
              <a:cxn ang="0">
                <a:pos x="96" y="82"/>
              </a:cxn>
              <a:cxn ang="0">
                <a:pos x="90" y="90"/>
              </a:cxn>
              <a:cxn ang="0">
                <a:pos x="82" y="96"/>
              </a:cxn>
              <a:cxn ang="0">
                <a:pos x="74" y="102"/>
              </a:cxn>
              <a:cxn ang="0">
                <a:pos x="64" y="104"/>
              </a:cxn>
              <a:cxn ang="0">
                <a:pos x="52" y="106"/>
              </a:cxn>
              <a:cxn ang="0">
                <a:pos x="42" y="104"/>
              </a:cxn>
              <a:cxn ang="0">
                <a:pos x="32" y="102"/>
              </a:cxn>
              <a:cxn ang="0">
                <a:pos x="24" y="96"/>
              </a:cxn>
              <a:cxn ang="0">
                <a:pos x="16" y="90"/>
              </a:cxn>
              <a:cxn ang="0">
                <a:pos x="10" y="82"/>
              </a:cxn>
              <a:cxn ang="0">
                <a:pos x="4" y="74"/>
              </a:cxn>
              <a:cxn ang="0">
                <a:pos x="2" y="64"/>
              </a:cxn>
              <a:cxn ang="0">
                <a:pos x="0" y="54"/>
              </a:cxn>
              <a:cxn ang="0">
                <a:pos x="2" y="42"/>
              </a:cxn>
              <a:cxn ang="0">
                <a:pos x="4" y="32"/>
              </a:cxn>
              <a:cxn ang="0">
                <a:pos x="10" y="24"/>
              </a:cxn>
              <a:cxn ang="0">
                <a:pos x="16" y="16"/>
              </a:cxn>
              <a:cxn ang="0">
                <a:pos x="24" y="10"/>
              </a:cxn>
              <a:cxn ang="0">
                <a:pos x="32" y="4"/>
              </a:cxn>
              <a:cxn ang="0">
                <a:pos x="42" y="2"/>
              </a:cxn>
              <a:cxn ang="0">
                <a:pos x="52" y="0"/>
              </a:cxn>
              <a:cxn ang="0">
                <a:pos x="64" y="2"/>
              </a:cxn>
              <a:cxn ang="0">
                <a:pos x="74" y="4"/>
              </a:cxn>
              <a:cxn ang="0">
                <a:pos x="82" y="10"/>
              </a:cxn>
              <a:cxn ang="0">
                <a:pos x="90" y="16"/>
              </a:cxn>
              <a:cxn ang="0">
                <a:pos x="96" y="24"/>
              </a:cxn>
              <a:cxn ang="0">
                <a:pos x="102" y="32"/>
              </a:cxn>
              <a:cxn ang="0">
                <a:pos x="104" y="42"/>
              </a:cxn>
              <a:cxn ang="0">
                <a:pos x="104" y="54"/>
              </a:cxn>
            </a:cxnLst>
            <a:rect l="0" t="0" r="r" b="b"/>
            <a:pathLst>
              <a:path w="106" h="106">
                <a:moveTo>
                  <a:pt x="106" y="54"/>
                </a:moveTo>
                <a:lnTo>
                  <a:pt x="104" y="64"/>
                </a:lnTo>
                <a:lnTo>
                  <a:pt x="102" y="74"/>
                </a:lnTo>
                <a:lnTo>
                  <a:pt x="96" y="82"/>
                </a:lnTo>
                <a:lnTo>
                  <a:pt x="90" y="90"/>
                </a:lnTo>
                <a:lnTo>
                  <a:pt x="82" y="96"/>
                </a:lnTo>
                <a:lnTo>
                  <a:pt x="74" y="102"/>
                </a:lnTo>
                <a:lnTo>
                  <a:pt x="64" y="104"/>
                </a:lnTo>
                <a:lnTo>
                  <a:pt x="52" y="106"/>
                </a:lnTo>
                <a:lnTo>
                  <a:pt x="42" y="104"/>
                </a:lnTo>
                <a:lnTo>
                  <a:pt x="32" y="102"/>
                </a:lnTo>
                <a:lnTo>
                  <a:pt x="24" y="96"/>
                </a:lnTo>
                <a:lnTo>
                  <a:pt x="16" y="90"/>
                </a:lnTo>
                <a:lnTo>
                  <a:pt x="10" y="82"/>
                </a:lnTo>
                <a:lnTo>
                  <a:pt x="4" y="74"/>
                </a:lnTo>
                <a:lnTo>
                  <a:pt x="2" y="64"/>
                </a:lnTo>
                <a:lnTo>
                  <a:pt x="0" y="54"/>
                </a:lnTo>
                <a:lnTo>
                  <a:pt x="2" y="42"/>
                </a:lnTo>
                <a:lnTo>
                  <a:pt x="4" y="32"/>
                </a:lnTo>
                <a:lnTo>
                  <a:pt x="10" y="24"/>
                </a:lnTo>
                <a:lnTo>
                  <a:pt x="16" y="16"/>
                </a:lnTo>
                <a:lnTo>
                  <a:pt x="24" y="10"/>
                </a:lnTo>
                <a:lnTo>
                  <a:pt x="32" y="4"/>
                </a:lnTo>
                <a:lnTo>
                  <a:pt x="42" y="2"/>
                </a:lnTo>
                <a:lnTo>
                  <a:pt x="52" y="0"/>
                </a:lnTo>
                <a:lnTo>
                  <a:pt x="64" y="2"/>
                </a:lnTo>
                <a:lnTo>
                  <a:pt x="74" y="4"/>
                </a:lnTo>
                <a:lnTo>
                  <a:pt x="82" y="10"/>
                </a:lnTo>
                <a:lnTo>
                  <a:pt x="90" y="16"/>
                </a:lnTo>
                <a:lnTo>
                  <a:pt x="96" y="24"/>
                </a:lnTo>
                <a:lnTo>
                  <a:pt x="102" y="32"/>
                </a:lnTo>
                <a:lnTo>
                  <a:pt x="104" y="42"/>
                </a:lnTo>
                <a:lnTo>
                  <a:pt x="104" y="54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37" name="Freeform 105"/>
          <p:cNvSpPr>
            <a:spLocks/>
          </p:cNvSpPr>
          <p:nvPr/>
        </p:nvSpPr>
        <p:spPr bwMode="auto">
          <a:xfrm>
            <a:off x="2503488" y="4137025"/>
            <a:ext cx="168275" cy="168275"/>
          </a:xfrm>
          <a:custGeom>
            <a:avLst/>
            <a:gdLst/>
            <a:ahLst/>
            <a:cxnLst>
              <a:cxn ang="0">
                <a:pos x="106" y="54"/>
              </a:cxn>
              <a:cxn ang="0">
                <a:pos x="104" y="64"/>
              </a:cxn>
              <a:cxn ang="0">
                <a:pos x="102" y="74"/>
              </a:cxn>
              <a:cxn ang="0">
                <a:pos x="96" y="82"/>
              </a:cxn>
              <a:cxn ang="0">
                <a:pos x="90" y="90"/>
              </a:cxn>
              <a:cxn ang="0">
                <a:pos x="82" y="96"/>
              </a:cxn>
              <a:cxn ang="0">
                <a:pos x="74" y="102"/>
              </a:cxn>
              <a:cxn ang="0">
                <a:pos x="64" y="104"/>
              </a:cxn>
              <a:cxn ang="0">
                <a:pos x="54" y="106"/>
              </a:cxn>
              <a:cxn ang="0">
                <a:pos x="42" y="104"/>
              </a:cxn>
              <a:cxn ang="0">
                <a:pos x="32" y="102"/>
              </a:cxn>
              <a:cxn ang="0">
                <a:pos x="24" y="96"/>
              </a:cxn>
              <a:cxn ang="0">
                <a:pos x="16" y="90"/>
              </a:cxn>
              <a:cxn ang="0">
                <a:pos x="10" y="82"/>
              </a:cxn>
              <a:cxn ang="0">
                <a:pos x="4" y="74"/>
              </a:cxn>
              <a:cxn ang="0">
                <a:pos x="2" y="64"/>
              </a:cxn>
              <a:cxn ang="0">
                <a:pos x="0" y="54"/>
              </a:cxn>
              <a:cxn ang="0">
                <a:pos x="2" y="42"/>
              </a:cxn>
              <a:cxn ang="0">
                <a:pos x="4" y="32"/>
              </a:cxn>
              <a:cxn ang="0">
                <a:pos x="10" y="24"/>
              </a:cxn>
              <a:cxn ang="0">
                <a:pos x="16" y="16"/>
              </a:cxn>
              <a:cxn ang="0">
                <a:pos x="24" y="10"/>
              </a:cxn>
              <a:cxn ang="0">
                <a:pos x="32" y="4"/>
              </a:cxn>
              <a:cxn ang="0">
                <a:pos x="42" y="2"/>
              </a:cxn>
              <a:cxn ang="0">
                <a:pos x="54" y="0"/>
              </a:cxn>
              <a:cxn ang="0">
                <a:pos x="64" y="2"/>
              </a:cxn>
              <a:cxn ang="0">
                <a:pos x="74" y="4"/>
              </a:cxn>
              <a:cxn ang="0">
                <a:pos x="82" y="10"/>
              </a:cxn>
              <a:cxn ang="0">
                <a:pos x="90" y="16"/>
              </a:cxn>
              <a:cxn ang="0">
                <a:pos x="96" y="24"/>
              </a:cxn>
              <a:cxn ang="0">
                <a:pos x="102" y="32"/>
              </a:cxn>
              <a:cxn ang="0">
                <a:pos x="104" y="42"/>
              </a:cxn>
              <a:cxn ang="0">
                <a:pos x="104" y="54"/>
              </a:cxn>
              <a:cxn ang="0">
                <a:pos x="106" y="54"/>
              </a:cxn>
            </a:cxnLst>
            <a:rect l="0" t="0" r="r" b="b"/>
            <a:pathLst>
              <a:path w="106" h="106">
                <a:moveTo>
                  <a:pt x="106" y="54"/>
                </a:moveTo>
                <a:lnTo>
                  <a:pt x="104" y="64"/>
                </a:lnTo>
                <a:lnTo>
                  <a:pt x="102" y="74"/>
                </a:lnTo>
                <a:lnTo>
                  <a:pt x="96" y="82"/>
                </a:lnTo>
                <a:lnTo>
                  <a:pt x="90" y="90"/>
                </a:lnTo>
                <a:lnTo>
                  <a:pt x="82" y="96"/>
                </a:lnTo>
                <a:lnTo>
                  <a:pt x="74" y="102"/>
                </a:lnTo>
                <a:lnTo>
                  <a:pt x="64" y="104"/>
                </a:lnTo>
                <a:lnTo>
                  <a:pt x="54" y="106"/>
                </a:lnTo>
                <a:lnTo>
                  <a:pt x="42" y="104"/>
                </a:lnTo>
                <a:lnTo>
                  <a:pt x="32" y="102"/>
                </a:lnTo>
                <a:lnTo>
                  <a:pt x="24" y="96"/>
                </a:lnTo>
                <a:lnTo>
                  <a:pt x="16" y="90"/>
                </a:lnTo>
                <a:lnTo>
                  <a:pt x="10" y="82"/>
                </a:lnTo>
                <a:lnTo>
                  <a:pt x="4" y="74"/>
                </a:lnTo>
                <a:lnTo>
                  <a:pt x="2" y="64"/>
                </a:lnTo>
                <a:lnTo>
                  <a:pt x="0" y="54"/>
                </a:lnTo>
                <a:lnTo>
                  <a:pt x="2" y="42"/>
                </a:lnTo>
                <a:lnTo>
                  <a:pt x="4" y="32"/>
                </a:lnTo>
                <a:lnTo>
                  <a:pt x="10" y="24"/>
                </a:lnTo>
                <a:lnTo>
                  <a:pt x="16" y="16"/>
                </a:lnTo>
                <a:lnTo>
                  <a:pt x="24" y="10"/>
                </a:lnTo>
                <a:lnTo>
                  <a:pt x="32" y="4"/>
                </a:lnTo>
                <a:lnTo>
                  <a:pt x="42" y="2"/>
                </a:lnTo>
                <a:lnTo>
                  <a:pt x="54" y="0"/>
                </a:lnTo>
                <a:lnTo>
                  <a:pt x="64" y="2"/>
                </a:lnTo>
                <a:lnTo>
                  <a:pt x="74" y="4"/>
                </a:lnTo>
                <a:lnTo>
                  <a:pt x="82" y="10"/>
                </a:lnTo>
                <a:lnTo>
                  <a:pt x="90" y="16"/>
                </a:lnTo>
                <a:lnTo>
                  <a:pt x="96" y="24"/>
                </a:lnTo>
                <a:lnTo>
                  <a:pt x="102" y="32"/>
                </a:lnTo>
                <a:lnTo>
                  <a:pt x="104" y="42"/>
                </a:lnTo>
                <a:lnTo>
                  <a:pt x="104" y="54"/>
                </a:lnTo>
                <a:lnTo>
                  <a:pt x="106" y="5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38" name="Freeform 106"/>
          <p:cNvSpPr>
            <a:spLocks/>
          </p:cNvSpPr>
          <p:nvPr/>
        </p:nvSpPr>
        <p:spPr bwMode="auto">
          <a:xfrm>
            <a:off x="2503488" y="4137025"/>
            <a:ext cx="168275" cy="168275"/>
          </a:xfrm>
          <a:custGeom>
            <a:avLst/>
            <a:gdLst/>
            <a:ahLst/>
            <a:cxnLst>
              <a:cxn ang="0">
                <a:pos x="106" y="54"/>
              </a:cxn>
              <a:cxn ang="0">
                <a:pos x="104" y="64"/>
              </a:cxn>
              <a:cxn ang="0">
                <a:pos x="102" y="74"/>
              </a:cxn>
              <a:cxn ang="0">
                <a:pos x="96" y="82"/>
              </a:cxn>
              <a:cxn ang="0">
                <a:pos x="90" y="90"/>
              </a:cxn>
              <a:cxn ang="0">
                <a:pos x="82" y="96"/>
              </a:cxn>
              <a:cxn ang="0">
                <a:pos x="74" y="102"/>
              </a:cxn>
              <a:cxn ang="0">
                <a:pos x="64" y="104"/>
              </a:cxn>
              <a:cxn ang="0">
                <a:pos x="54" y="106"/>
              </a:cxn>
              <a:cxn ang="0">
                <a:pos x="42" y="104"/>
              </a:cxn>
              <a:cxn ang="0">
                <a:pos x="32" y="102"/>
              </a:cxn>
              <a:cxn ang="0">
                <a:pos x="24" y="96"/>
              </a:cxn>
              <a:cxn ang="0">
                <a:pos x="16" y="90"/>
              </a:cxn>
              <a:cxn ang="0">
                <a:pos x="10" y="82"/>
              </a:cxn>
              <a:cxn ang="0">
                <a:pos x="4" y="74"/>
              </a:cxn>
              <a:cxn ang="0">
                <a:pos x="2" y="64"/>
              </a:cxn>
              <a:cxn ang="0">
                <a:pos x="0" y="54"/>
              </a:cxn>
              <a:cxn ang="0">
                <a:pos x="2" y="42"/>
              </a:cxn>
              <a:cxn ang="0">
                <a:pos x="4" y="32"/>
              </a:cxn>
              <a:cxn ang="0">
                <a:pos x="10" y="24"/>
              </a:cxn>
              <a:cxn ang="0">
                <a:pos x="16" y="16"/>
              </a:cxn>
              <a:cxn ang="0">
                <a:pos x="24" y="10"/>
              </a:cxn>
              <a:cxn ang="0">
                <a:pos x="32" y="4"/>
              </a:cxn>
              <a:cxn ang="0">
                <a:pos x="42" y="2"/>
              </a:cxn>
              <a:cxn ang="0">
                <a:pos x="54" y="0"/>
              </a:cxn>
              <a:cxn ang="0">
                <a:pos x="64" y="2"/>
              </a:cxn>
              <a:cxn ang="0">
                <a:pos x="74" y="4"/>
              </a:cxn>
              <a:cxn ang="0">
                <a:pos x="82" y="10"/>
              </a:cxn>
              <a:cxn ang="0">
                <a:pos x="90" y="16"/>
              </a:cxn>
              <a:cxn ang="0">
                <a:pos x="96" y="24"/>
              </a:cxn>
              <a:cxn ang="0">
                <a:pos x="102" y="32"/>
              </a:cxn>
              <a:cxn ang="0">
                <a:pos x="104" y="42"/>
              </a:cxn>
              <a:cxn ang="0">
                <a:pos x="104" y="54"/>
              </a:cxn>
            </a:cxnLst>
            <a:rect l="0" t="0" r="r" b="b"/>
            <a:pathLst>
              <a:path w="106" h="106">
                <a:moveTo>
                  <a:pt x="106" y="54"/>
                </a:moveTo>
                <a:lnTo>
                  <a:pt x="104" y="64"/>
                </a:lnTo>
                <a:lnTo>
                  <a:pt x="102" y="74"/>
                </a:lnTo>
                <a:lnTo>
                  <a:pt x="96" y="82"/>
                </a:lnTo>
                <a:lnTo>
                  <a:pt x="90" y="90"/>
                </a:lnTo>
                <a:lnTo>
                  <a:pt x="82" y="96"/>
                </a:lnTo>
                <a:lnTo>
                  <a:pt x="74" y="102"/>
                </a:lnTo>
                <a:lnTo>
                  <a:pt x="64" y="104"/>
                </a:lnTo>
                <a:lnTo>
                  <a:pt x="54" y="106"/>
                </a:lnTo>
                <a:lnTo>
                  <a:pt x="42" y="104"/>
                </a:lnTo>
                <a:lnTo>
                  <a:pt x="32" y="102"/>
                </a:lnTo>
                <a:lnTo>
                  <a:pt x="24" y="96"/>
                </a:lnTo>
                <a:lnTo>
                  <a:pt x="16" y="90"/>
                </a:lnTo>
                <a:lnTo>
                  <a:pt x="10" y="82"/>
                </a:lnTo>
                <a:lnTo>
                  <a:pt x="4" y="74"/>
                </a:lnTo>
                <a:lnTo>
                  <a:pt x="2" y="64"/>
                </a:lnTo>
                <a:lnTo>
                  <a:pt x="0" y="54"/>
                </a:lnTo>
                <a:lnTo>
                  <a:pt x="2" y="42"/>
                </a:lnTo>
                <a:lnTo>
                  <a:pt x="4" y="32"/>
                </a:lnTo>
                <a:lnTo>
                  <a:pt x="10" y="24"/>
                </a:lnTo>
                <a:lnTo>
                  <a:pt x="16" y="16"/>
                </a:lnTo>
                <a:lnTo>
                  <a:pt x="24" y="10"/>
                </a:lnTo>
                <a:lnTo>
                  <a:pt x="32" y="4"/>
                </a:lnTo>
                <a:lnTo>
                  <a:pt x="42" y="2"/>
                </a:lnTo>
                <a:lnTo>
                  <a:pt x="54" y="0"/>
                </a:lnTo>
                <a:lnTo>
                  <a:pt x="64" y="2"/>
                </a:lnTo>
                <a:lnTo>
                  <a:pt x="74" y="4"/>
                </a:lnTo>
                <a:lnTo>
                  <a:pt x="82" y="10"/>
                </a:lnTo>
                <a:lnTo>
                  <a:pt x="90" y="16"/>
                </a:lnTo>
                <a:lnTo>
                  <a:pt x="96" y="24"/>
                </a:lnTo>
                <a:lnTo>
                  <a:pt x="102" y="32"/>
                </a:lnTo>
                <a:lnTo>
                  <a:pt x="104" y="42"/>
                </a:lnTo>
                <a:lnTo>
                  <a:pt x="104" y="54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39" name="Freeform 107"/>
          <p:cNvSpPr>
            <a:spLocks/>
          </p:cNvSpPr>
          <p:nvPr/>
        </p:nvSpPr>
        <p:spPr bwMode="auto">
          <a:xfrm>
            <a:off x="3449638" y="4137025"/>
            <a:ext cx="165100" cy="168275"/>
          </a:xfrm>
          <a:custGeom>
            <a:avLst/>
            <a:gdLst/>
            <a:ahLst/>
            <a:cxnLst>
              <a:cxn ang="0">
                <a:pos x="104" y="54"/>
              </a:cxn>
              <a:cxn ang="0">
                <a:pos x="104" y="64"/>
              </a:cxn>
              <a:cxn ang="0">
                <a:pos x="100" y="74"/>
              </a:cxn>
              <a:cxn ang="0">
                <a:pos x="96" y="82"/>
              </a:cxn>
              <a:cxn ang="0">
                <a:pos x="88" y="90"/>
              </a:cxn>
              <a:cxn ang="0">
                <a:pos x="82" y="96"/>
              </a:cxn>
              <a:cxn ang="0">
                <a:pos x="72" y="102"/>
              </a:cxn>
              <a:cxn ang="0">
                <a:pos x="62" y="104"/>
              </a:cxn>
              <a:cxn ang="0">
                <a:pos x="52" y="106"/>
              </a:cxn>
              <a:cxn ang="0">
                <a:pos x="42" y="104"/>
              </a:cxn>
              <a:cxn ang="0">
                <a:pos x="32" y="102"/>
              </a:cxn>
              <a:cxn ang="0">
                <a:pos x="22" y="96"/>
              </a:cxn>
              <a:cxn ang="0">
                <a:pos x="14" y="90"/>
              </a:cxn>
              <a:cxn ang="0">
                <a:pos x="8" y="82"/>
              </a:cxn>
              <a:cxn ang="0">
                <a:pos x="4" y="74"/>
              </a:cxn>
              <a:cxn ang="0">
                <a:pos x="0" y="64"/>
              </a:cxn>
              <a:cxn ang="0">
                <a:pos x="0" y="54"/>
              </a:cxn>
              <a:cxn ang="0">
                <a:pos x="0" y="42"/>
              </a:cxn>
              <a:cxn ang="0">
                <a:pos x="4" y="32"/>
              </a:cxn>
              <a:cxn ang="0">
                <a:pos x="8" y="24"/>
              </a:cxn>
              <a:cxn ang="0">
                <a:pos x="14" y="16"/>
              </a:cxn>
              <a:cxn ang="0">
                <a:pos x="22" y="10"/>
              </a:cxn>
              <a:cxn ang="0">
                <a:pos x="32" y="4"/>
              </a:cxn>
              <a:cxn ang="0">
                <a:pos x="42" y="2"/>
              </a:cxn>
              <a:cxn ang="0">
                <a:pos x="52" y="0"/>
              </a:cxn>
              <a:cxn ang="0">
                <a:pos x="62" y="2"/>
              </a:cxn>
              <a:cxn ang="0">
                <a:pos x="72" y="4"/>
              </a:cxn>
              <a:cxn ang="0">
                <a:pos x="82" y="10"/>
              </a:cxn>
              <a:cxn ang="0">
                <a:pos x="88" y="16"/>
              </a:cxn>
              <a:cxn ang="0">
                <a:pos x="96" y="24"/>
              </a:cxn>
              <a:cxn ang="0">
                <a:pos x="100" y="32"/>
              </a:cxn>
              <a:cxn ang="0">
                <a:pos x="104" y="42"/>
              </a:cxn>
              <a:cxn ang="0">
                <a:pos x="104" y="52"/>
              </a:cxn>
              <a:cxn ang="0">
                <a:pos x="104" y="54"/>
              </a:cxn>
            </a:cxnLst>
            <a:rect l="0" t="0" r="r" b="b"/>
            <a:pathLst>
              <a:path w="104" h="106">
                <a:moveTo>
                  <a:pt x="104" y="54"/>
                </a:moveTo>
                <a:lnTo>
                  <a:pt x="104" y="64"/>
                </a:lnTo>
                <a:lnTo>
                  <a:pt x="100" y="74"/>
                </a:lnTo>
                <a:lnTo>
                  <a:pt x="96" y="82"/>
                </a:lnTo>
                <a:lnTo>
                  <a:pt x="88" y="90"/>
                </a:lnTo>
                <a:lnTo>
                  <a:pt x="82" y="96"/>
                </a:lnTo>
                <a:lnTo>
                  <a:pt x="72" y="102"/>
                </a:lnTo>
                <a:lnTo>
                  <a:pt x="62" y="104"/>
                </a:lnTo>
                <a:lnTo>
                  <a:pt x="52" y="106"/>
                </a:lnTo>
                <a:lnTo>
                  <a:pt x="42" y="104"/>
                </a:lnTo>
                <a:lnTo>
                  <a:pt x="32" y="102"/>
                </a:lnTo>
                <a:lnTo>
                  <a:pt x="22" y="96"/>
                </a:lnTo>
                <a:lnTo>
                  <a:pt x="14" y="90"/>
                </a:lnTo>
                <a:lnTo>
                  <a:pt x="8" y="82"/>
                </a:lnTo>
                <a:lnTo>
                  <a:pt x="4" y="74"/>
                </a:lnTo>
                <a:lnTo>
                  <a:pt x="0" y="64"/>
                </a:lnTo>
                <a:lnTo>
                  <a:pt x="0" y="54"/>
                </a:lnTo>
                <a:lnTo>
                  <a:pt x="0" y="42"/>
                </a:lnTo>
                <a:lnTo>
                  <a:pt x="4" y="32"/>
                </a:lnTo>
                <a:lnTo>
                  <a:pt x="8" y="24"/>
                </a:lnTo>
                <a:lnTo>
                  <a:pt x="14" y="16"/>
                </a:lnTo>
                <a:lnTo>
                  <a:pt x="22" y="10"/>
                </a:lnTo>
                <a:lnTo>
                  <a:pt x="32" y="4"/>
                </a:lnTo>
                <a:lnTo>
                  <a:pt x="42" y="2"/>
                </a:lnTo>
                <a:lnTo>
                  <a:pt x="52" y="0"/>
                </a:lnTo>
                <a:lnTo>
                  <a:pt x="62" y="2"/>
                </a:lnTo>
                <a:lnTo>
                  <a:pt x="72" y="4"/>
                </a:lnTo>
                <a:lnTo>
                  <a:pt x="82" y="10"/>
                </a:lnTo>
                <a:lnTo>
                  <a:pt x="88" y="16"/>
                </a:lnTo>
                <a:lnTo>
                  <a:pt x="96" y="24"/>
                </a:lnTo>
                <a:lnTo>
                  <a:pt x="100" y="32"/>
                </a:lnTo>
                <a:lnTo>
                  <a:pt x="104" y="42"/>
                </a:lnTo>
                <a:lnTo>
                  <a:pt x="104" y="52"/>
                </a:lnTo>
                <a:lnTo>
                  <a:pt x="104" y="5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40" name="Freeform 108"/>
          <p:cNvSpPr>
            <a:spLocks/>
          </p:cNvSpPr>
          <p:nvPr/>
        </p:nvSpPr>
        <p:spPr bwMode="auto">
          <a:xfrm>
            <a:off x="3449638" y="4137025"/>
            <a:ext cx="165100" cy="168275"/>
          </a:xfrm>
          <a:custGeom>
            <a:avLst/>
            <a:gdLst/>
            <a:ahLst/>
            <a:cxnLst>
              <a:cxn ang="0">
                <a:pos x="104" y="54"/>
              </a:cxn>
              <a:cxn ang="0">
                <a:pos x="104" y="64"/>
              </a:cxn>
              <a:cxn ang="0">
                <a:pos x="100" y="74"/>
              </a:cxn>
              <a:cxn ang="0">
                <a:pos x="96" y="82"/>
              </a:cxn>
              <a:cxn ang="0">
                <a:pos x="88" y="90"/>
              </a:cxn>
              <a:cxn ang="0">
                <a:pos x="82" y="96"/>
              </a:cxn>
              <a:cxn ang="0">
                <a:pos x="72" y="102"/>
              </a:cxn>
              <a:cxn ang="0">
                <a:pos x="62" y="104"/>
              </a:cxn>
              <a:cxn ang="0">
                <a:pos x="52" y="106"/>
              </a:cxn>
              <a:cxn ang="0">
                <a:pos x="42" y="104"/>
              </a:cxn>
              <a:cxn ang="0">
                <a:pos x="32" y="102"/>
              </a:cxn>
              <a:cxn ang="0">
                <a:pos x="22" y="96"/>
              </a:cxn>
              <a:cxn ang="0">
                <a:pos x="14" y="90"/>
              </a:cxn>
              <a:cxn ang="0">
                <a:pos x="8" y="82"/>
              </a:cxn>
              <a:cxn ang="0">
                <a:pos x="4" y="74"/>
              </a:cxn>
              <a:cxn ang="0">
                <a:pos x="0" y="64"/>
              </a:cxn>
              <a:cxn ang="0">
                <a:pos x="0" y="54"/>
              </a:cxn>
              <a:cxn ang="0">
                <a:pos x="0" y="42"/>
              </a:cxn>
              <a:cxn ang="0">
                <a:pos x="4" y="32"/>
              </a:cxn>
              <a:cxn ang="0">
                <a:pos x="8" y="24"/>
              </a:cxn>
              <a:cxn ang="0">
                <a:pos x="14" y="16"/>
              </a:cxn>
              <a:cxn ang="0">
                <a:pos x="22" y="10"/>
              </a:cxn>
              <a:cxn ang="0">
                <a:pos x="32" y="4"/>
              </a:cxn>
              <a:cxn ang="0">
                <a:pos x="42" y="2"/>
              </a:cxn>
              <a:cxn ang="0">
                <a:pos x="52" y="0"/>
              </a:cxn>
              <a:cxn ang="0">
                <a:pos x="62" y="2"/>
              </a:cxn>
              <a:cxn ang="0">
                <a:pos x="72" y="4"/>
              </a:cxn>
              <a:cxn ang="0">
                <a:pos x="82" y="10"/>
              </a:cxn>
              <a:cxn ang="0">
                <a:pos x="88" y="16"/>
              </a:cxn>
              <a:cxn ang="0">
                <a:pos x="96" y="24"/>
              </a:cxn>
              <a:cxn ang="0">
                <a:pos x="100" y="32"/>
              </a:cxn>
              <a:cxn ang="0">
                <a:pos x="104" y="42"/>
              </a:cxn>
              <a:cxn ang="0">
                <a:pos x="104" y="52"/>
              </a:cxn>
            </a:cxnLst>
            <a:rect l="0" t="0" r="r" b="b"/>
            <a:pathLst>
              <a:path w="104" h="106">
                <a:moveTo>
                  <a:pt x="104" y="54"/>
                </a:moveTo>
                <a:lnTo>
                  <a:pt x="104" y="64"/>
                </a:lnTo>
                <a:lnTo>
                  <a:pt x="100" y="74"/>
                </a:lnTo>
                <a:lnTo>
                  <a:pt x="96" y="82"/>
                </a:lnTo>
                <a:lnTo>
                  <a:pt x="88" y="90"/>
                </a:lnTo>
                <a:lnTo>
                  <a:pt x="82" y="96"/>
                </a:lnTo>
                <a:lnTo>
                  <a:pt x="72" y="102"/>
                </a:lnTo>
                <a:lnTo>
                  <a:pt x="62" y="104"/>
                </a:lnTo>
                <a:lnTo>
                  <a:pt x="52" y="106"/>
                </a:lnTo>
                <a:lnTo>
                  <a:pt x="42" y="104"/>
                </a:lnTo>
                <a:lnTo>
                  <a:pt x="32" y="102"/>
                </a:lnTo>
                <a:lnTo>
                  <a:pt x="22" y="96"/>
                </a:lnTo>
                <a:lnTo>
                  <a:pt x="14" y="90"/>
                </a:lnTo>
                <a:lnTo>
                  <a:pt x="8" y="82"/>
                </a:lnTo>
                <a:lnTo>
                  <a:pt x="4" y="74"/>
                </a:lnTo>
                <a:lnTo>
                  <a:pt x="0" y="64"/>
                </a:lnTo>
                <a:lnTo>
                  <a:pt x="0" y="54"/>
                </a:lnTo>
                <a:lnTo>
                  <a:pt x="0" y="42"/>
                </a:lnTo>
                <a:lnTo>
                  <a:pt x="4" y="32"/>
                </a:lnTo>
                <a:lnTo>
                  <a:pt x="8" y="24"/>
                </a:lnTo>
                <a:lnTo>
                  <a:pt x="14" y="16"/>
                </a:lnTo>
                <a:lnTo>
                  <a:pt x="22" y="10"/>
                </a:lnTo>
                <a:lnTo>
                  <a:pt x="32" y="4"/>
                </a:lnTo>
                <a:lnTo>
                  <a:pt x="42" y="2"/>
                </a:lnTo>
                <a:lnTo>
                  <a:pt x="52" y="0"/>
                </a:lnTo>
                <a:lnTo>
                  <a:pt x="62" y="2"/>
                </a:lnTo>
                <a:lnTo>
                  <a:pt x="72" y="4"/>
                </a:lnTo>
                <a:lnTo>
                  <a:pt x="82" y="10"/>
                </a:lnTo>
                <a:lnTo>
                  <a:pt x="88" y="16"/>
                </a:lnTo>
                <a:lnTo>
                  <a:pt x="96" y="24"/>
                </a:lnTo>
                <a:lnTo>
                  <a:pt x="100" y="32"/>
                </a:lnTo>
                <a:lnTo>
                  <a:pt x="104" y="42"/>
                </a:lnTo>
                <a:lnTo>
                  <a:pt x="104" y="52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41" name="Freeform 109"/>
          <p:cNvSpPr>
            <a:spLocks/>
          </p:cNvSpPr>
          <p:nvPr/>
        </p:nvSpPr>
        <p:spPr bwMode="auto">
          <a:xfrm>
            <a:off x="5651500" y="3841750"/>
            <a:ext cx="165100" cy="168275"/>
          </a:xfrm>
          <a:custGeom>
            <a:avLst/>
            <a:gdLst/>
            <a:ahLst/>
            <a:cxnLst>
              <a:cxn ang="0">
                <a:pos x="104" y="52"/>
              </a:cxn>
              <a:cxn ang="0">
                <a:pos x="104" y="64"/>
              </a:cxn>
              <a:cxn ang="0">
                <a:pos x="100" y="74"/>
              </a:cxn>
              <a:cxn ang="0">
                <a:pos x="96" y="82"/>
              </a:cxn>
              <a:cxn ang="0">
                <a:pos x="88" y="90"/>
              </a:cxn>
              <a:cxn ang="0">
                <a:pos x="82" y="96"/>
              </a:cxn>
              <a:cxn ang="0">
                <a:pos x="72" y="102"/>
              </a:cxn>
              <a:cxn ang="0">
                <a:pos x="62" y="104"/>
              </a:cxn>
              <a:cxn ang="0">
                <a:pos x="52" y="106"/>
              </a:cxn>
              <a:cxn ang="0">
                <a:pos x="42" y="104"/>
              </a:cxn>
              <a:cxn ang="0">
                <a:pos x="32" y="102"/>
              </a:cxn>
              <a:cxn ang="0">
                <a:pos x="22" y="96"/>
              </a:cxn>
              <a:cxn ang="0">
                <a:pos x="14" y="90"/>
              </a:cxn>
              <a:cxn ang="0">
                <a:pos x="8" y="82"/>
              </a:cxn>
              <a:cxn ang="0">
                <a:pos x="4" y="74"/>
              </a:cxn>
              <a:cxn ang="0">
                <a:pos x="0" y="64"/>
              </a:cxn>
              <a:cxn ang="0">
                <a:pos x="0" y="52"/>
              </a:cxn>
              <a:cxn ang="0">
                <a:pos x="0" y="42"/>
              </a:cxn>
              <a:cxn ang="0">
                <a:pos x="4" y="32"/>
              </a:cxn>
              <a:cxn ang="0">
                <a:pos x="8" y="24"/>
              </a:cxn>
              <a:cxn ang="0">
                <a:pos x="14" y="16"/>
              </a:cxn>
              <a:cxn ang="0">
                <a:pos x="22" y="8"/>
              </a:cxn>
              <a:cxn ang="0">
                <a:pos x="32" y="4"/>
              </a:cxn>
              <a:cxn ang="0">
                <a:pos x="42" y="2"/>
              </a:cxn>
              <a:cxn ang="0">
                <a:pos x="52" y="0"/>
              </a:cxn>
              <a:cxn ang="0">
                <a:pos x="62" y="2"/>
              </a:cxn>
              <a:cxn ang="0">
                <a:pos x="72" y="4"/>
              </a:cxn>
              <a:cxn ang="0">
                <a:pos x="82" y="8"/>
              </a:cxn>
              <a:cxn ang="0">
                <a:pos x="88" y="16"/>
              </a:cxn>
              <a:cxn ang="0">
                <a:pos x="96" y="24"/>
              </a:cxn>
              <a:cxn ang="0">
                <a:pos x="100" y="32"/>
              </a:cxn>
              <a:cxn ang="0">
                <a:pos x="104" y="42"/>
              </a:cxn>
              <a:cxn ang="0">
                <a:pos x="104" y="50"/>
              </a:cxn>
              <a:cxn ang="0">
                <a:pos x="104" y="52"/>
              </a:cxn>
            </a:cxnLst>
            <a:rect l="0" t="0" r="r" b="b"/>
            <a:pathLst>
              <a:path w="104" h="106">
                <a:moveTo>
                  <a:pt x="104" y="52"/>
                </a:moveTo>
                <a:lnTo>
                  <a:pt x="104" y="64"/>
                </a:lnTo>
                <a:lnTo>
                  <a:pt x="100" y="74"/>
                </a:lnTo>
                <a:lnTo>
                  <a:pt x="96" y="82"/>
                </a:lnTo>
                <a:lnTo>
                  <a:pt x="88" y="90"/>
                </a:lnTo>
                <a:lnTo>
                  <a:pt x="82" y="96"/>
                </a:lnTo>
                <a:lnTo>
                  <a:pt x="72" y="102"/>
                </a:lnTo>
                <a:lnTo>
                  <a:pt x="62" y="104"/>
                </a:lnTo>
                <a:lnTo>
                  <a:pt x="52" y="106"/>
                </a:lnTo>
                <a:lnTo>
                  <a:pt x="42" y="104"/>
                </a:lnTo>
                <a:lnTo>
                  <a:pt x="32" y="102"/>
                </a:lnTo>
                <a:lnTo>
                  <a:pt x="22" y="96"/>
                </a:lnTo>
                <a:lnTo>
                  <a:pt x="14" y="90"/>
                </a:lnTo>
                <a:lnTo>
                  <a:pt x="8" y="82"/>
                </a:lnTo>
                <a:lnTo>
                  <a:pt x="4" y="74"/>
                </a:lnTo>
                <a:lnTo>
                  <a:pt x="0" y="64"/>
                </a:lnTo>
                <a:lnTo>
                  <a:pt x="0" y="52"/>
                </a:lnTo>
                <a:lnTo>
                  <a:pt x="0" y="42"/>
                </a:lnTo>
                <a:lnTo>
                  <a:pt x="4" y="32"/>
                </a:lnTo>
                <a:lnTo>
                  <a:pt x="8" y="24"/>
                </a:lnTo>
                <a:lnTo>
                  <a:pt x="14" y="16"/>
                </a:lnTo>
                <a:lnTo>
                  <a:pt x="22" y="8"/>
                </a:lnTo>
                <a:lnTo>
                  <a:pt x="32" y="4"/>
                </a:lnTo>
                <a:lnTo>
                  <a:pt x="42" y="2"/>
                </a:lnTo>
                <a:lnTo>
                  <a:pt x="52" y="0"/>
                </a:lnTo>
                <a:lnTo>
                  <a:pt x="62" y="2"/>
                </a:lnTo>
                <a:lnTo>
                  <a:pt x="72" y="4"/>
                </a:lnTo>
                <a:lnTo>
                  <a:pt x="82" y="8"/>
                </a:lnTo>
                <a:lnTo>
                  <a:pt x="88" y="16"/>
                </a:lnTo>
                <a:lnTo>
                  <a:pt x="96" y="24"/>
                </a:lnTo>
                <a:lnTo>
                  <a:pt x="100" y="32"/>
                </a:lnTo>
                <a:lnTo>
                  <a:pt x="104" y="42"/>
                </a:lnTo>
                <a:lnTo>
                  <a:pt x="104" y="50"/>
                </a:lnTo>
                <a:lnTo>
                  <a:pt x="104" y="5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42" name="Freeform 110"/>
          <p:cNvSpPr>
            <a:spLocks/>
          </p:cNvSpPr>
          <p:nvPr/>
        </p:nvSpPr>
        <p:spPr bwMode="auto">
          <a:xfrm>
            <a:off x="5651500" y="3841750"/>
            <a:ext cx="165100" cy="168275"/>
          </a:xfrm>
          <a:custGeom>
            <a:avLst/>
            <a:gdLst/>
            <a:ahLst/>
            <a:cxnLst>
              <a:cxn ang="0">
                <a:pos x="104" y="52"/>
              </a:cxn>
              <a:cxn ang="0">
                <a:pos x="104" y="64"/>
              </a:cxn>
              <a:cxn ang="0">
                <a:pos x="100" y="74"/>
              </a:cxn>
              <a:cxn ang="0">
                <a:pos x="96" y="82"/>
              </a:cxn>
              <a:cxn ang="0">
                <a:pos x="88" y="90"/>
              </a:cxn>
              <a:cxn ang="0">
                <a:pos x="82" y="96"/>
              </a:cxn>
              <a:cxn ang="0">
                <a:pos x="72" y="102"/>
              </a:cxn>
              <a:cxn ang="0">
                <a:pos x="62" y="104"/>
              </a:cxn>
              <a:cxn ang="0">
                <a:pos x="52" y="106"/>
              </a:cxn>
              <a:cxn ang="0">
                <a:pos x="42" y="104"/>
              </a:cxn>
              <a:cxn ang="0">
                <a:pos x="32" y="102"/>
              </a:cxn>
              <a:cxn ang="0">
                <a:pos x="22" y="96"/>
              </a:cxn>
              <a:cxn ang="0">
                <a:pos x="14" y="90"/>
              </a:cxn>
              <a:cxn ang="0">
                <a:pos x="8" y="82"/>
              </a:cxn>
              <a:cxn ang="0">
                <a:pos x="4" y="74"/>
              </a:cxn>
              <a:cxn ang="0">
                <a:pos x="0" y="64"/>
              </a:cxn>
              <a:cxn ang="0">
                <a:pos x="0" y="52"/>
              </a:cxn>
              <a:cxn ang="0">
                <a:pos x="0" y="42"/>
              </a:cxn>
              <a:cxn ang="0">
                <a:pos x="4" y="32"/>
              </a:cxn>
              <a:cxn ang="0">
                <a:pos x="8" y="24"/>
              </a:cxn>
              <a:cxn ang="0">
                <a:pos x="14" y="16"/>
              </a:cxn>
              <a:cxn ang="0">
                <a:pos x="22" y="8"/>
              </a:cxn>
              <a:cxn ang="0">
                <a:pos x="32" y="4"/>
              </a:cxn>
              <a:cxn ang="0">
                <a:pos x="42" y="2"/>
              </a:cxn>
              <a:cxn ang="0">
                <a:pos x="52" y="0"/>
              </a:cxn>
              <a:cxn ang="0">
                <a:pos x="62" y="2"/>
              </a:cxn>
              <a:cxn ang="0">
                <a:pos x="72" y="4"/>
              </a:cxn>
              <a:cxn ang="0">
                <a:pos x="82" y="8"/>
              </a:cxn>
              <a:cxn ang="0">
                <a:pos x="88" y="16"/>
              </a:cxn>
              <a:cxn ang="0">
                <a:pos x="96" y="24"/>
              </a:cxn>
              <a:cxn ang="0">
                <a:pos x="100" y="32"/>
              </a:cxn>
              <a:cxn ang="0">
                <a:pos x="104" y="42"/>
              </a:cxn>
              <a:cxn ang="0">
                <a:pos x="104" y="50"/>
              </a:cxn>
            </a:cxnLst>
            <a:rect l="0" t="0" r="r" b="b"/>
            <a:pathLst>
              <a:path w="104" h="106">
                <a:moveTo>
                  <a:pt x="104" y="52"/>
                </a:moveTo>
                <a:lnTo>
                  <a:pt x="104" y="64"/>
                </a:lnTo>
                <a:lnTo>
                  <a:pt x="100" y="74"/>
                </a:lnTo>
                <a:lnTo>
                  <a:pt x="96" y="82"/>
                </a:lnTo>
                <a:lnTo>
                  <a:pt x="88" y="90"/>
                </a:lnTo>
                <a:lnTo>
                  <a:pt x="82" y="96"/>
                </a:lnTo>
                <a:lnTo>
                  <a:pt x="72" y="102"/>
                </a:lnTo>
                <a:lnTo>
                  <a:pt x="62" y="104"/>
                </a:lnTo>
                <a:lnTo>
                  <a:pt x="52" y="106"/>
                </a:lnTo>
                <a:lnTo>
                  <a:pt x="42" y="104"/>
                </a:lnTo>
                <a:lnTo>
                  <a:pt x="32" y="102"/>
                </a:lnTo>
                <a:lnTo>
                  <a:pt x="22" y="96"/>
                </a:lnTo>
                <a:lnTo>
                  <a:pt x="14" y="90"/>
                </a:lnTo>
                <a:lnTo>
                  <a:pt x="8" y="82"/>
                </a:lnTo>
                <a:lnTo>
                  <a:pt x="4" y="74"/>
                </a:lnTo>
                <a:lnTo>
                  <a:pt x="0" y="64"/>
                </a:lnTo>
                <a:lnTo>
                  <a:pt x="0" y="52"/>
                </a:lnTo>
                <a:lnTo>
                  <a:pt x="0" y="42"/>
                </a:lnTo>
                <a:lnTo>
                  <a:pt x="4" y="32"/>
                </a:lnTo>
                <a:lnTo>
                  <a:pt x="8" y="24"/>
                </a:lnTo>
                <a:lnTo>
                  <a:pt x="14" y="16"/>
                </a:lnTo>
                <a:lnTo>
                  <a:pt x="22" y="8"/>
                </a:lnTo>
                <a:lnTo>
                  <a:pt x="32" y="4"/>
                </a:lnTo>
                <a:lnTo>
                  <a:pt x="42" y="2"/>
                </a:lnTo>
                <a:lnTo>
                  <a:pt x="52" y="0"/>
                </a:lnTo>
                <a:lnTo>
                  <a:pt x="62" y="2"/>
                </a:lnTo>
                <a:lnTo>
                  <a:pt x="72" y="4"/>
                </a:lnTo>
                <a:lnTo>
                  <a:pt x="82" y="8"/>
                </a:lnTo>
                <a:lnTo>
                  <a:pt x="88" y="16"/>
                </a:lnTo>
                <a:lnTo>
                  <a:pt x="96" y="24"/>
                </a:lnTo>
                <a:lnTo>
                  <a:pt x="100" y="32"/>
                </a:lnTo>
                <a:lnTo>
                  <a:pt x="104" y="42"/>
                </a:lnTo>
                <a:lnTo>
                  <a:pt x="104" y="50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43" name="Freeform 111"/>
          <p:cNvSpPr>
            <a:spLocks/>
          </p:cNvSpPr>
          <p:nvPr/>
        </p:nvSpPr>
        <p:spPr bwMode="auto">
          <a:xfrm>
            <a:off x="7400925" y="3400425"/>
            <a:ext cx="165100" cy="168275"/>
          </a:xfrm>
          <a:custGeom>
            <a:avLst/>
            <a:gdLst/>
            <a:ahLst/>
            <a:cxnLst>
              <a:cxn ang="0">
                <a:pos x="104" y="52"/>
              </a:cxn>
              <a:cxn ang="0">
                <a:pos x="104" y="64"/>
              </a:cxn>
              <a:cxn ang="0">
                <a:pos x="100" y="74"/>
              </a:cxn>
              <a:cxn ang="0">
                <a:pos x="96" y="82"/>
              </a:cxn>
              <a:cxn ang="0">
                <a:pos x="90" y="90"/>
              </a:cxn>
              <a:cxn ang="0">
                <a:pos x="82" y="96"/>
              </a:cxn>
              <a:cxn ang="0">
                <a:pos x="72" y="102"/>
              </a:cxn>
              <a:cxn ang="0">
                <a:pos x="62" y="104"/>
              </a:cxn>
              <a:cxn ang="0">
                <a:pos x="52" y="106"/>
              </a:cxn>
              <a:cxn ang="0">
                <a:pos x="42" y="104"/>
              </a:cxn>
              <a:cxn ang="0">
                <a:pos x="32" y="102"/>
              </a:cxn>
              <a:cxn ang="0">
                <a:pos x="22" y="96"/>
              </a:cxn>
              <a:cxn ang="0">
                <a:pos x="16" y="90"/>
              </a:cxn>
              <a:cxn ang="0">
                <a:pos x="8" y="82"/>
              </a:cxn>
              <a:cxn ang="0">
                <a:pos x="4" y="74"/>
              </a:cxn>
              <a:cxn ang="0">
                <a:pos x="0" y="64"/>
              </a:cxn>
              <a:cxn ang="0">
                <a:pos x="0" y="52"/>
              </a:cxn>
              <a:cxn ang="0">
                <a:pos x="0" y="42"/>
              </a:cxn>
              <a:cxn ang="0">
                <a:pos x="4" y="32"/>
              </a:cxn>
              <a:cxn ang="0">
                <a:pos x="8" y="24"/>
              </a:cxn>
              <a:cxn ang="0">
                <a:pos x="16" y="16"/>
              </a:cxn>
              <a:cxn ang="0">
                <a:pos x="22" y="10"/>
              </a:cxn>
              <a:cxn ang="0">
                <a:pos x="32" y="4"/>
              </a:cxn>
              <a:cxn ang="0">
                <a:pos x="42" y="2"/>
              </a:cxn>
              <a:cxn ang="0">
                <a:pos x="52" y="0"/>
              </a:cxn>
              <a:cxn ang="0">
                <a:pos x="62" y="2"/>
              </a:cxn>
              <a:cxn ang="0">
                <a:pos x="72" y="4"/>
              </a:cxn>
              <a:cxn ang="0">
                <a:pos x="82" y="10"/>
              </a:cxn>
              <a:cxn ang="0">
                <a:pos x="90" y="16"/>
              </a:cxn>
              <a:cxn ang="0">
                <a:pos x="96" y="24"/>
              </a:cxn>
              <a:cxn ang="0">
                <a:pos x="100" y="32"/>
              </a:cxn>
              <a:cxn ang="0">
                <a:pos x="104" y="42"/>
              </a:cxn>
              <a:cxn ang="0">
                <a:pos x="104" y="50"/>
              </a:cxn>
              <a:cxn ang="0">
                <a:pos x="104" y="52"/>
              </a:cxn>
            </a:cxnLst>
            <a:rect l="0" t="0" r="r" b="b"/>
            <a:pathLst>
              <a:path w="104" h="106">
                <a:moveTo>
                  <a:pt x="104" y="52"/>
                </a:moveTo>
                <a:lnTo>
                  <a:pt x="104" y="64"/>
                </a:lnTo>
                <a:lnTo>
                  <a:pt x="100" y="74"/>
                </a:lnTo>
                <a:lnTo>
                  <a:pt x="96" y="82"/>
                </a:lnTo>
                <a:lnTo>
                  <a:pt x="90" y="90"/>
                </a:lnTo>
                <a:lnTo>
                  <a:pt x="82" y="96"/>
                </a:lnTo>
                <a:lnTo>
                  <a:pt x="72" y="102"/>
                </a:lnTo>
                <a:lnTo>
                  <a:pt x="62" y="104"/>
                </a:lnTo>
                <a:lnTo>
                  <a:pt x="52" y="106"/>
                </a:lnTo>
                <a:lnTo>
                  <a:pt x="42" y="104"/>
                </a:lnTo>
                <a:lnTo>
                  <a:pt x="32" y="102"/>
                </a:lnTo>
                <a:lnTo>
                  <a:pt x="22" y="96"/>
                </a:lnTo>
                <a:lnTo>
                  <a:pt x="16" y="90"/>
                </a:lnTo>
                <a:lnTo>
                  <a:pt x="8" y="82"/>
                </a:lnTo>
                <a:lnTo>
                  <a:pt x="4" y="74"/>
                </a:lnTo>
                <a:lnTo>
                  <a:pt x="0" y="64"/>
                </a:lnTo>
                <a:lnTo>
                  <a:pt x="0" y="52"/>
                </a:lnTo>
                <a:lnTo>
                  <a:pt x="0" y="42"/>
                </a:lnTo>
                <a:lnTo>
                  <a:pt x="4" y="32"/>
                </a:lnTo>
                <a:lnTo>
                  <a:pt x="8" y="24"/>
                </a:lnTo>
                <a:lnTo>
                  <a:pt x="16" y="16"/>
                </a:lnTo>
                <a:lnTo>
                  <a:pt x="22" y="10"/>
                </a:lnTo>
                <a:lnTo>
                  <a:pt x="32" y="4"/>
                </a:lnTo>
                <a:lnTo>
                  <a:pt x="42" y="2"/>
                </a:lnTo>
                <a:lnTo>
                  <a:pt x="52" y="0"/>
                </a:lnTo>
                <a:lnTo>
                  <a:pt x="62" y="2"/>
                </a:lnTo>
                <a:lnTo>
                  <a:pt x="72" y="4"/>
                </a:lnTo>
                <a:lnTo>
                  <a:pt x="82" y="10"/>
                </a:lnTo>
                <a:lnTo>
                  <a:pt x="90" y="16"/>
                </a:lnTo>
                <a:lnTo>
                  <a:pt x="96" y="24"/>
                </a:lnTo>
                <a:lnTo>
                  <a:pt x="100" y="32"/>
                </a:lnTo>
                <a:lnTo>
                  <a:pt x="104" y="42"/>
                </a:lnTo>
                <a:lnTo>
                  <a:pt x="104" y="50"/>
                </a:lnTo>
                <a:lnTo>
                  <a:pt x="104" y="5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44" name="Freeform 112"/>
          <p:cNvSpPr>
            <a:spLocks/>
          </p:cNvSpPr>
          <p:nvPr/>
        </p:nvSpPr>
        <p:spPr bwMode="auto">
          <a:xfrm>
            <a:off x="7400925" y="3400425"/>
            <a:ext cx="165100" cy="168275"/>
          </a:xfrm>
          <a:custGeom>
            <a:avLst/>
            <a:gdLst/>
            <a:ahLst/>
            <a:cxnLst>
              <a:cxn ang="0">
                <a:pos x="104" y="52"/>
              </a:cxn>
              <a:cxn ang="0">
                <a:pos x="104" y="64"/>
              </a:cxn>
              <a:cxn ang="0">
                <a:pos x="100" y="74"/>
              </a:cxn>
              <a:cxn ang="0">
                <a:pos x="96" y="82"/>
              </a:cxn>
              <a:cxn ang="0">
                <a:pos x="90" y="90"/>
              </a:cxn>
              <a:cxn ang="0">
                <a:pos x="82" y="96"/>
              </a:cxn>
              <a:cxn ang="0">
                <a:pos x="72" y="102"/>
              </a:cxn>
              <a:cxn ang="0">
                <a:pos x="62" y="104"/>
              </a:cxn>
              <a:cxn ang="0">
                <a:pos x="52" y="106"/>
              </a:cxn>
              <a:cxn ang="0">
                <a:pos x="42" y="104"/>
              </a:cxn>
              <a:cxn ang="0">
                <a:pos x="32" y="102"/>
              </a:cxn>
              <a:cxn ang="0">
                <a:pos x="22" y="96"/>
              </a:cxn>
              <a:cxn ang="0">
                <a:pos x="16" y="90"/>
              </a:cxn>
              <a:cxn ang="0">
                <a:pos x="8" y="82"/>
              </a:cxn>
              <a:cxn ang="0">
                <a:pos x="4" y="74"/>
              </a:cxn>
              <a:cxn ang="0">
                <a:pos x="0" y="64"/>
              </a:cxn>
              <a:cxn ang="0">
                <a:pos x="0" y="52"/>
              </a:cxn>
              <a:cxn ang="0">
                <a:pos x="0" y="42"/>
              </a:cxn>
              <a:cxn ang="0">
                <a:pos x="4" y="32"/>
              </a:cxn>
              <a:cxn ang="0">
                <a:pos x="8" y="24"/>
              </a:cxn>
              <a:cxn ang="0">
                <a:pos x="16" y="16"/>
              </a:cxn>
              <a:cxn ang="0">
                <a:pos x="22" y="10"/>
              </a:cxn>
              <a:cxn ang="0">
                <a:pos x="32" y="4"/>
              </a:cxn>
              <a:cxn ang="0">
                <a:pos x="42" y="2"/>
              </a:cxn>
              <a:cxn ang="0">
                <a:pos x="52" y="0"/>
              </a:cxn>
              <a:cxn ang="0">
                <a:pos x="62" y="2"/>
              </a:cxn>
              <a:cxn ang="0">
                <a:pos x="72" y="4"/>
              </a:cxn>
              <a:cxn ang="0">
                <a:pos x="82" y="10"/>
              </a:cxn>
              <a:cxn ang="0">
                <a:pos x="90" y="16"/>
              </a:cxn>
              <a:cxn ang="0">
                <a:pos x="96" y="24"/>
              </a:cxn>
              <a:cxn ang="0">
                <a:pos x="100" y="32"/>
              </a:cxn>
              <a:cxn ang="0">
                <a:pos x="104" y="42"/>
              </a:cxn>
              <a:cxn ang="0">
                <a:pos x="104" y="50"/>
              </a:cxn>
            </a:cxnLst>
            <a:rect l="0" t="0" r="r" b="b"/>
            <a:pathLst>
              <a:path w="104" h="106">
                <a:moveTo>
                  <a:pt x="104" y="52"/>
                </a:moveTo>
                <a:lnTo>
                  <a:pt x="104" y="64"/>
                </a:lnTo>
                <a:lnTo>
                  <a:pt x="100" y="74"/>
                </a:lnTo>
                <a:lnTo>
                  <a:pt x="96" y="82"/>
                </a:lnTo>
                <a:lnTo>
                  <a:pt x="90" y="90"/>
                </a:lnTo>
                <a:lnTo>
                  <a:pt x="82" y="96"/>
                </a:lnTo>
                <a:lnTo>
                  <a:pt x="72" y="102"/>
                </a:lnTo>
                <a:lnTo>
                  <a:pt x="62" y="104"/>
                </a:lnTo>
                <a:lnTo>
                  <a:pt x="52" y="106"/>
                </a:lnTo>
                <a:lnTo>
                  <a:pt x="42" y="104"/>
                </a:lnTo>
                <a:lnTo>
                  <a:pt x="32" y="102"/>
                </a:lnTo>
                <a:lnTo>
                  <a:pt x="22" y="96"/>
                </a:lnTo>
                <a:lnTo>
                  <a:pt x="16" y="90"/>
                </a:lnTo>
                <a:lnTo>
                  <a:pt x="8" y="82"/>
                </a:lnTo>
                <a:lnTo>
                  <a:pt x="4" y="74"/>
                </a:lnTo>
                <a:lnTo>
                  <a:pt x="0" y="64"/>
                </a:lnTo>
                <a:lnTo>
                  <a:pt x="0" y="52"/>
                </a:lnTo>
                <a:lnTo>
                  <a:pt x="0" y="42"/>
                </a:lnTo>
                <a:lnTo>
                  <a:pt x="4" y="32"/>
                </a:lnTo>
                <a:lnTo>
                  <a:pt x="8" y="24"/>
                </a:lnTo>
                <a:lnTo>
                  <a:pt x="16" y="16"/>
                </a:lnTo>
                <a:lnTo>
                  <a:pt x="22" y="10"/>
                </a:lnTo>
                <a:lnTo>
                  <a:pt x="32" y="4"/>
                </a:lnTo>
                <a:lnTo>
                  <a:pt x="42" y="2"/>
                </a:lnTo>
                <a:lnTo>
                  <a:pt x="52" y="0"/>
                </a:lnTo>
                <a:lnTo>
                  <a:pt x="62" y="2"/>
                </a:lnTo>
                <a:lnTo>
                  <a:pt x="72" y="4"/>
                </a:lnTo>
                <a:lnTo>
                  <a:pt x="82" y="10"/>
                </a:lnTo>
                <a:lnTo>
                  <a:pt x="90" y="16"/>
                </a:lnTo>
                <a:lnTo>
                  <a:pt x="96" y="24"/>
                </a:lnTo>
                <a:lnTo>
                  <a:pt x="100" y="32"/>
                </a:lnTo>
                <a:lnTo>
                  <a:pt x="104" y="42"/>
                </a:lnTo>
                <a:lnTo>
                  <a:pt x="104" y="50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45" name="Rectangle 113"/>
          <p:cNvSpPr>
            <a:spLocks noChangeArrowheads="1"/>
          </p:cNvSpPr>
          <p:nvPr/>
        </p:nvSpPr>
        <p:spPr bwMode="auto">
          <a:xfrm>
            <a:off x="1587500" y="4124325"/>
            <a:ext cx="84138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0092C8"/>
                </a:solidFill>
                <a:latin typeface="Arial Black" pitchFamily="34" charset="0"/>
              </a:rPr>
              <a:t>2</a:t>
            </a:r>
            <a:endParaRPr lang="en-US" sz="1800">
              <a:latin typeface="Arial" charset="0"/>
            </a:endParaRPr>
          </a:p>
        </p:txBody>
      </p:sp>
      <p:sp>
        <p:nvSpPr>
          <p:cNvPr id="69746" name="Rectangle 114"/>
          <p:cNvSpPr>
            <a:spLocks noChangeArrowheads="1"/>
          </p:cNvSpPr>
          <p:nvPr/>
        </p:nvSpPr>
        <p:spPr bwMode="auto">
          <a:xfrm>
            <a:off x="1543050" y="4143375"/>
            <a:ext cx="8350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Receptor</a:t>
            </a:r>
          </a:p>
          <a:p>
            <a:r>
              <a:rPr lang="en-US" sz="1100" b="1">
                <a:solidFill>
                  <a:srgbClr val="0092C8"/>
                </a:solidFill>
                <a:latin typeface="Arial" charset="0"/>
              </a:rPr>
              <a:t>activates G </a:t>
            </a:r>
            <a:endParaRPr lang="en-US" sz="1800" b="1">
              <a:latin typeface="Arial" charset="0"/>
            </a:endParaRPr>
          </a:p>
          <a:p>
            <a:r>
              <a:rPr lang="en-US" sz="1100" b="1">
                <a:solidFill>
                  <a:srgbClr val="0092C8"/>
                </a:solidFill>
                <a:latin typeface="Arial" charset="0"/>
              </a:rPr>
              <a:t>protein.</a:t>
            </a:r>
          </a:p>
        </p:txBody>
      </p:sp>
      <p:sp>
        <p:nvSpPr>
          <p:cNvPr id="69747" name="Rectangle 115"/>
          <p:cNvSpPr>
            <a:spLocks noChangeArrowheads="1"/>
          </p:cNvSpPr>
          <p:nvPr/>
        </p:nvSpPr>
        <p:spPr bwMode="auto">
          <a:xfrm>
            <a:off x="2549525" y="4124325"/>
            <a:ext cx="84138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0092C8"/>
                </a:solidFill>
                <a:latin typeface="Arial Black" pitchFamily="34" charset="0"/>
              </a:rPr>
              <a:t>3</a:t>
            </a:r>
            <a:endParaRPr lang="en-US" sz="1800">
              <a:latin typeface="Arial" charset="0"/>
            </a:endParaRPr>
          </a:p>
        </p:txBody>
      </p:sp>
      <p:sp>
        <p:nvSpPr>
          <p:cNvPr id="69748" name="Rectangle 116"/>
          <p:cNvSpPr>
            <a:spLocks noChangeArrowheads="1"/>
          </p:cNvSpPr>
          <p:nvPr/>
        </p:nvSpPr>
        <p:spPr bwMode="auto">
          <a:xfrm>
            <a:off x="2501900" y="4143375"/>
            <a:ext cx="847725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G protein</a:t>
            </a:r>
          </a:p>
          <a:p>
            <a:r>
              <a:rPr lang="en-US" sz="1100" b="1">
                <a:solidFill>
                  <a:srgbClr val="0092C8"/>
                </a:solidFill>
                <a:latin typeface="Arial" charset="0"/>
              </a:rPr>
              <a:t>activates </a:t>
            </a:r>
            <a:endParaRPr lang="en-US" sz="1800" b="1">
              <a:latin typeface="Arial" charset="0"/>
            </a:endParaRPr>
          </a:p>
          <a:p>
            <a:r>
              <a:rPr lang="en-US" sz="1100" b="1">
                <a:solidFill>
                  <a:srgbClr val="0092C8"/>
                </a:solidFill>
                <a:latin typeface="Arial" charset="0"/>
              </a:rPr>
              <a:t>adenylate </a:t>
            </a:r>
            <a:endParaRPr lang="en-US" sz="1800" b="1">
              <a:latin typeface="Arial" charset="0"/>
            </a:endParaRPr>
          </a:p>
          <a:p>
            <a:r>
              <a:rPr lang="en-US" sz="1100" b="1">
                <a:solidFill>
                  <a:srgbClr val="0092C8"/>
                </a:solidFill>
                <a:latin typeface="Arial" charset="0"/>
              </a:rPr>
              <a:t>cyclase.</a:t>
            </a:r>
          </a:p>
        </p:txBody>
      </p:sp>
      <p:sp>
        <p:nvSpPr>
          <p:cNvPr id="69749" name="Rectangle 117"/>
          <p:cNvSpPr>
            <a:spLocks noChangeArrowheads="1"/>
          </p:cNvSpPr>
          <p:nvPr/>
        </p:nvSpPr>
        <p:spPr bwMode="auto">
          <a:xfrm>
            <a:off x="3489325" y="4124325"/>
            <a:ext cx="84138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0092C8"/>
                </a:solidFill>
                <a:latin typeface="Arial Black" pitchFamily="34" charset="0"/>
              </a:rPr>
              <a:t>4</a:t>
            </a:r>
            <a:endParaRPr lang="en-US" sz="1800">
              <a:latin typeface="Arial" charset="0"/>
            </a:endParaRPr>
          </a:p>
        </p:txBody>
      </p:sp>
      <p:sp>
        <p:nvSpPr>
          <p:cNvPr id="69750" name="Rectangle 118"/>
          <p:cNvSpPr>
            <a:spLocks noChangeArrowheads="1"/>
          </p:cNvSpPr>
          <p:nvPr/>
        </p:nvSpPr>
        <p:spPr bwMode="auto">
          <a:xfrm>
            <a:off x="3444875" y="4143375"/>
            <a:ext cx="1163638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Adenylate </a:t>
            </a:r>
          </a:p>
          <a:p>
            <a:r>
              <a:rPr lang="en-US" sz="1100" b="1">
                <a:solidFill>
                  <a:srgbClr val="0092C8"/>
                </a:solidFill>
                <a:latin typeface="Arial" charset="0"/>
              </a:rPr>
              <a:t>cyclase converts </a:t>
            </a:r>
            <a:endParaRPr lang="en-US" sz="1800" b="1">
              <a:latin typeface="Arial" charset="0"/>
            </a:endParaRPr>
          </a:p>
          <a:p>
            <a:r>
              <a:rPr lang="en-US" sz="1100" b="1">
                <a:solidFill>
                  <a:srgbClr val="0092C8"/>
                </a:solidFill>
                <a:latin typeface="Arial" charset="0"/>
              </a:rPr>
              <a:t>ATP to cAMP </a:t>
            </a:r>
            <a:endParaRPr lang="en-US" sz="1800" b="1">
              <a:latin typeface="Arial" charset="0"/>
            </a:endParaRPr>
          </a:p>
          <a:p>
            <a:r>
              <a:rPr lang="en-US" sz="1100" b="1">
                <a:solidFill>
                  <a:srgbClr val="0092C8"/>
                </a:solidFill>
                <a:latin typeface="Arial" charset="0"/>
              </a:rPr>
              <a:t>(2nd messenger).</a:t>
            </a:r>
            <a:endParaRPr lang="en-US" sz="1800" b="1">
              <a:latin typeface="Arial" charset="0"/>
            </a:endParaRPr>
          </a:p>
        </p:txBody>
      </p:sp>
      <p:sp>
        <p:nvSpPr>
          <p:cNvPr id="69751" name="Rectangle 119"/>
          <p:cNvSpPr>
            <a:spLocks noChangeArrowheads="1"/>
          </p:cNvSpPr>
          <p:nvPr/>
        </p:nvSpPr>
        <p:spPr bwMode="auto">
          <a:xfrm>
            <a:off x="5016500" y="2927350"/>
            <a:ext cx="1736725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cAMP changes </a:t>
            </a:r>
          </a:p>
          <a:p>
            <a:r>
              <a:rPr lang="en-US" sz="1100" b="1">
                <a:solidFill>
                  <a:srgbClr val="0092C8"/>
                </a:solidFill>
                <a:latin typeface="Arial" charset="0"/>
              </a:rPr>
              <a:t>membrane permeability </a:t>
            </a:r>
            <a:endParaRPr lang="en-US" sz="1800" b="1">
              <a:latin typeface="Arial" charset="0"/>
            </a:endParaRPr>
          </a:p>
          <a:p>
            <a:r>
              <a:rPr lang="en-US" sz="1100" b="1">
                <a:solidFill>
                  <a:srgbClr val="0092C8"/>
                </a:solidFill>
                <a:latin typeface="Arial" charset="0"/>
              </a:rPr>
              <a:t>by opening or closing ion </a:t>
            </a:r>
            <a:endParaRPr lang="en-US" sz="1800" b="1">
              <a:latin typeface="Arial" charset="0"/>
            </a:endParaRPr>
          </a:p>
          <a:p>
            <a:r>
              <a:rPr lang="en-US" sz="1100" b="1">
                <a:solidFill>
                  <a:srgbClr val="0092C8"/>
                </a:solidFill>
                <a:latin typeface="Arial" charset="0"/>
              </a:rPr>
              <a:t>channels.</a:t>
            </a:r>
            <a:endParaRPr lang="en-US" sz="1800" b="1">
              <a:latin typeface="Arial" charset="0"/>
            </a:endParaRPr>
          </a:p>
        </p:txBody>
      </p:sp>
      <p:sp>
        <p:nvSpPr>
          <p:cNvPr id="69752" name="Rectangle 120"/>
          <p:cNvSpPr>
            <a:spLocks noChangeArrowheads="1"/>
          </p:cNvSpPr>
          <p:nvPr/>
        </p:nvSpPr>
        <p:spPr bwMode="auto">
          <a:xfrm>
            <a:off x="5654675" y="3841750"/>
            <a:ext cx="152400" cy="16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92C8"/>
                </a:solidFill>
                <a:latin typeface="Arial Black" pitchFamily="34" charset="0"/>
              </a:rPr>
              <a:t>5b</a:t>
            </a:r>
            <a:endParaRPr lang="en-US" sz="1800">
              <a:latin typeface="Arial" charset="0"/>
            </a:endParaRPr>
          </a:p>
        </p:txBody>
      </p:sp>
      <p:sp>
        <p:nvSpPr>
          <p:cNvPr id="69753" name="Rectangle 121"/>
          <p:cNvSpPr>
            <a:spLocks noChangeArrowheads="1"/>
          </p:cNvSpPr>
          <p:nvPr/>
        </p:nvSpPr>
        <p:spPr bwMode="auto">
          <a:xfrm>
            <a:off x="5648325" y="3848100"/>
            <a:ext cx="1290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cAMP activates </a:t>
            </a:r>
          </a:p>
          <a:p>
            <a:r>
              <a:rPr lang="en-US" sz="1100" b="1">
                <a:solidFill>
                  <a:srgbClr val="0092C8"/>
                </a:solidFill>
                <a:latin typeface="Arial" charset="0"/>
              </a:rPr>
              <a:t>enzymes.</a:t>
            </a:r>
            <a:endParaRPr lang="en-US" sz="1800" b="1">
              <a:latin typeface="Arial" charset="0"/>
            </a:endParaRPr>
          </a:p>
        </p:txBody>
      </p:sp>
      <p:sp>
        <p:nvSpPr>
          <p:cNvPr id="69754" name="Rectangle 122"/>
          <p:cNvSpPr>
            <a:spLocks noChangeArrowheads="1"/>
          </p:cNvSpPr>
          <p:nvPr/>
        </p:nvSpPr>
        <p:spPr bwMode="auto">
          <a:xfrm>
            <a:off x="7407275" y="3400425"/>
            <a:ext cx="152400" cy="16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92C8"/>
                </a:solidFill>
                <a:latin typeface="Arial Black" pitchFamily="34" charset="0"/>
              </a:rPr>
              <a:t>5c</a:t>
            </a:r>
            <a:endParaRPr lang="en-US" sz="1800">
              <a:latin typeface="Arial" charset="0"/>
            </a:endParaRPr>
          </a:p>
        </p:txBody>
      </p:sp>
      <p:sp>
        <p:nvSpPr>
          <p:cNvPr id="69755" name="Rectangle 123"/>
          <p:cNvSpPr>
            <a:spLocks noChangeArrowheads="1"/>
          </p:cNvSpPr>
          <p:nvPr/>
        </p:nvSpPr>
        <p:spPr bwMode="auto">
          <a:xfrm>
            <a:off x="7391400" y="3394075"/>
            <a:ext cx="1290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cAMP activates </a:t>
            </a:r>
          </a:p>
          <a:p>
            <a:r>
              <a:rPr lang="en-US" sz="1100" b="1">
                <a:solidFill>
                  <a:srgbClr val="0092C8"/>
                </a:solidFill>
                <a:latin typeface="Arial" charset="0"/>
              </a:rPr>
              <a:t>specific genes.</a:t>
            </a:r>
            <a:endParaRPr lang="en-US" sz="1800" b="1">
              <a:latin typeface="Arial" charset="0"/>
            </a:endParaRPr>
          </a:p>
        </p:txBody>
      </p:sp>
      <p:sp>
        <p:nvSpPr>
          <p:cNvPr id="69756" name="Rectangle 124"/>
          <p:cNvSpPr>
            <a:spLocks noChangeArrowheads="1"/>
          </p:cNvSpPr>
          <p:nvPr/>
        </p:nvSpPr>
        <p:spPr bwMode="auto">
          <a:xfrm>
            <a:off x="4733925" y="4654550"/>
            <a:ext cx="12319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Active enzyme</a:t>
            </a:r>
            <a:endParaRPr lang="en-US" sz="1800" b="1">
              <a:latin typeface="Arial" charset="0"/>
            </a:endParaRPr>
          </a:p>
        </p:txBody>
      </p:sp>
      <p:sp>
        <p:nvSpPr>
          <p:cNvPr id="69757" name="Rectangle 125"/>
          <p:cNvSpPr>
            <a:spLocks noChangeArrowheads="1"/>
          </p:cNvSpPr>
          <p:nvPr/>
        </p:nvSpPr>
        <p:spPr bwMode="auto">
          <a:xfrm>
            <a:off x="654050" y="3797300"/>
            <a:ext cx="3857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GDP</a:t>
            </a:r>
            <a:endParaRPr lang="en-US" sz="1800" b="1">
              <a:latin typeface="Arial" charset="0"/>
            </a:endParaRPr>
          </a:p>
        </p:txBody>
      </p:sp>
      <p:sp>
        <p:nvSpPr>
          <p:cNvPr id="69758" name="Freeform 126"/>
          <p:cNvSpPr>
            <a:spLocks/>
          </p:cNvSpPr>
          <p:nvPr/>
        </p:nvSpPr>
        <p:spPr bwMode="auto">
          <a:xfrm>
            <a:off x="5026025" y="2933700"/>
            <a:ext cx="168275" cy="168275"/>
          </a:xfrm>
          <a:custGeom>
            <a:avLst/>
            <a:gdLst/>
            <a:ahLst/>
            <a:cxnLst>
              <a:cxn ang="0">
                <a:pos x="106" y="54"/>
              </a:cxn>
              <a:cxn ang="0">
                <a:pos x="104" y="64"/>
              </a:cxn>
              <a:cxn ang="0">
                <a:pos x="102" y="74"/>
              </a:cxn>
              <a:cxn ang="0">
                <a:pos x="96" y="82"/>
              </a:cxn>
              <a:cxn ang="0">
                <a:pos x="90" y="90"/>
              </a:cxn>
              <a:cxn ang="0">
                <a:pos x="82" y="96"/>
              </a:cxn>
              <a:cxn ang="0">
                <a:pos x="74" y="102"/>
              </a:cxn>
              <a:cxn ang="0">
                <a:pos x="64" y="104"/>
              </a:cxn>
              <a:cxn ang="0">
                <a:pos x="54" y="106"/>
              </a:cxn>
              <a:cxn ang="0">
                <a:pos x="42" y="104"/>
              </a:cxn>
              <a:cxn ang="0">
                <a:pos x="32" y="102"/>
              </a:cxn>
              <a:cxn ang="0">
                <a:pos x="24" y="96"/>
              </a:cxn>
              <a:cxn ang="0">
                <a:pos x="16" y="90"/>
              </a:cxn>
              <a:cxn ang="0">
                <a:pos x="10" y="82"/>
              </a:cxn>
              <a:cxn ang="0">
                <a:pos x="4" y="74"/>
              </a:cxn>
              <a:cxn ang="0">
                <a:pos x="2" y="64"/>
              </a:cxn>
              <a:cxn ang="0">
                <a:pos x="0" y="54"/>
              </a:cxn>
              <a:cxn ang="0">
                <a:pos x="2" y="42"/>
              </a:cxn>
              <a:cxn ang="0">
                <a:pos x="4" y="32"/>
              </a:cxn>
              <a:cxn ang="0">
                <a:pos x="10" y="24"/>
              </a:cxn>
              <a:cxn ang="0">
                <a:pos x="16" y="16"/>
              </a:cxn>
              <a:cxn ang="0">
                <a:pos x="24" y="10"/>
              </a:cxn>
              <a:cxn ang="0">
                <a:pos x="32" y="4"/>
              </a:cxn>
              <a:cxn ang="0">
                <a:pos x="42" y="2"/>
              </a:cxn>
              <a:cxn ang="0">
                <a:pos x="54" y="0"/>
              </a:cxn>
              <a:cxn ang="0">
                <a:pos x="64" y="2"/>
              </a:cxn>
              <a:cxn ang="0">
                <a:pos x="74" y="4"/>
              </a:cxn>
              <a:cxn ang="0">
                <a:pos x="82" y="10"/>
              </a:cxn>
              <a:cxn ang="0">
                <a:pos x="90" y="16"/>
              </a:cxn>
              <a:cxn ang="0">
                <a:pos x="96" y="24"/>
              </a:cxn>
              <a:cxn ang="0">
                <a:pos x="102" y="32"/>
              </a:cxn>
              <a:cxn ang="0">
                <a:pos x="104" y="42"/>
              </a:cxn>
              <a:cxn ang="0">
                <a:pos x="104" y="54"/>
              </a:cxn>
              <a:cxn ang="0">
                <a:pos x="106" y="54"/>
              </a:cxn>
            </a:cxnLst>
            <a:rect l="0" t="0" r="r" b="b"/>
            <a:pathLst>
              <a:path w="106" h="106">
                <a:moveTo>
                  <a:pt x="106" y="54"/>
                </a:moveTo>
                <a:lnTo>
                  <a:pt x="104" y="64"/>
                </a:lnTo>
                <a:lnTo>
                  <a:pt x="102" y="74"/>
                </a:lnTo>
                <a:lnTo>
                  <a:pt x="96" y="82"/>
                </a:lnTo>
                <a:lnTo>
                  <a:pt x="90" y="90"/>
                </a:lnTo>
                <a:lnTo>
                  <a:pt x="82" y="96"/>
                </a:lnTo>
                <a:lnTo>
                  <a:pt x="74" y="102"/>
                </a:lnTo>
                <a:lnTo>
                  <a:pt x="64" y="104"/>
                </a:lnTo>
                <a:lnTo>
                  <a:pt x="54" y="106"/>
                </a:lnTo>
                <a:lnTo>
                  <a:pt x="42" y="104"/>
                </a:lnTo>
                <a:lnTo>
                  <a:pt x="32" y="102"/>
                </a:lnTo>
                <a:lnTo>
                  <a:pt x="24" y="96"/>
                </a:lnTo>
                <a:lnTo>
                  <a:pt x="16" y="90"/>
                </a:lnTo>
                <a:lnTo>
                  <a:pt x="10" y="82"/>
                </a:lnTo>
                <a:lnTo>
                  <a:pt x="4" y="74"/>
                </a:lnTo>
                <a:lnTo>
                  <a:pt x="2" y="64"/>
                </a:lnTo>
                <a:lnTo>
                  <a:pt x="0" y="54"/>
                </a:lnTo>
                <a:lnTo>
                  <a:pt x="2" y="42"/>
                </a:lnTo>
                <a:lnTo>
                  <a:pt x="4" y="32"/>
                </a:lnTo>
                <a:lnTo>
                  <a:pt x="10" y="24"/>
                </a:lnTo>
                <a:lnTo>
                  <a:pt x="16" y="16"/>
                </a:lnTo>
                <a:lnTo>
                  <a:pt x="24" y="10"/>
                </a:lnTo>
                <a:lnTo>
                  <a:pt x="32" y="4"/>
                </a:lnTo>
                <a:lnTo>
                  <a:pt x="42" y="2"/>
                </a:lnTo>
                <a:lnTo>
                  <a:pt x="54" y="0"/>
                </a:lnTo>
                <a:lnTo>
                  <a:pt x="64" y="2"/>
                </a:lnTo>
                <a:lnTo>
                  <a:pt x="74" y="4"/>
                </a:lnTo>
                <a:lnTo>
                  <a:pt x="82" y="10"/>
                </a:lnTo>
                <a:lnTo>
                  <a:pt x="90" y="16"/>
                </a:lnTo>
                <a:lnTo>
                  <a:pt x="96" y="24"/>
                </a:lnTo>
                <a:lnTo>
                  <a:pt x="102" y="32"/>
                </a:lnTo>
                <a:lnTo>
                  <a:pt x="104" y="42"/>
                </a:lnTo>
                <a:lnTo>
                  <a:pt x="104" y="54"/>
                </a:lnTo>
                <a:lnTo>
                  <a:pt x="106" y="5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59" name="Freeform 127"/>
          <p:cNvSpPr>
            <a:spLocks/>
          </p:cNvSpPr>
          <p:nvPr/>
        </p:nvSpPr>
        <p:spPr bwMode="auto">
          <a:xfrm>
            <a:off x="5026025" y="2933700"/>
            <a:ext cx="168275" cy="168275"/>
          </a:xfrm>
          <a:custGeom>
            <a:avLst/>
            <a:gdLst/>
            <a:ahLst/>
            <a:cxnLst>
              <a:cxn ang="0">
                <a:pos x="106" y="54"/>
              </a:cxn>
              <a:cxn ang="0">
                <a:pos x="104" y="64"/>
              </a:cxn>
              <a:cxn ang="0">
                <a:pos x="102" y="74"/>
              </a:cxn>
              <a:cxn ang="0">
                <a:pos x="96" y="82"/>
              </a:cxn>
              <a:cxn ang="0">
                <a:pos x="90" y="90"/>
              </a:cxn>
              <a:cxn ang="0">
                <a:pos x="82" y="96"/>
              </a:cxn>
              <a:cxn ang="0">
                <a:pos x="74" y="102"/>
              </a:cxn>
              <a:cxn ang="0">
                <a:pos x="64" y="104"/>
              </a:cxn>
              <a:cxn ang="0">
                <a:pos x="54" y="106"/>
              </a:cxn>
              <a:cxn ang="0">
                <a:pos x="42" y="104"/>
              </a:cxn>
              <a:cxn ang="0">
                <a:pos x="32" y="102"/>
              </a:cxn>
              <a:cxn ang="0">
                <a:pos x="24" y="96"/>
              </a:cxn>
              <a:cxn ang="0">
                <a:pos x="16" y="90"/>
              </a:cxn>
              <a:cxn ang="0">
                <a:pos x="10" y="82"/>
              </a:cxn>
              <a:cxn ang="0">
                <a:pos x="4" y="74"/>
              </a:cxn>
              <a:cxn ang="0">
                <a:pos x="2" y="64"/>
              </a:cxn>
              <a:cxn ang="0">
                <a:pos x="0" y="54"/>
              </a:cxn>
              <a:cxn ang="0">
                <a:pos x="2" y="42"/>
              </a:cxn>
              <a:cxn ang="0">
                <a:pos x="4" y="32"/>
              </a:cxn>
              <a:cxn ang="0">
                <a:pos x="10" y="24"/>
              </a:cxn>
              <a:cxn ang="0">
                <a:pos x="16" y="16"/>
              </a:cxn>
              <a:cxn ang="0">
                <a:pos x="24" y="10"/>
              </a:cxn>
              <a:cxn ang="0">
                <a:pos x="32" y="4"/>
              </a:cxn>
              <a:cxn ang="0">
                <a:pos x="42" y="2"/>
              </a:cxn>
              <a:cxn ang="0">
                <a:pos x="54" y="0"/>
              </a:cxn>
              <a:cxn ang="0">
                <a:pos x="64" y="2"/>
              </a:cxn>
              <a:cxn ang="0">
                <a:pos x="74" y="4"/>
              </a:cxn>
              <a:cxn ang="0">
                <a:pos x="82" y="10"/>
              </a:cxn>
              <a:cxn ang="0">
                <a:pos x="90" y="16"/>
              </a:cxn>
              <a:cxn ang="0">
                <a:pos x="96" y="24"/>
              </a:cxn>
              <a:cxn ang="0">
                <a:pos x="102" y="32"/>
              </a:cxn>
              <a:cxn ang="0">
                <a:pos x="104" y="42"/>
              </a:cxn>
              <a:cxn ang="0">
                <a:pos x="104" y="54"/>
              </a:cxn>
            </a:cxnLst>
            <a:rect l="0" t="0" r="r" b="b"/>
            <a:pathLst>
              <a:path w="106" h="106">
                <a:moveTo>
                  <a:pt x="106" y="54"/>
                </a:moveTo>
                <a:lnTo>
                  <a:pt x="104" y="64"/>
                </a:lnTo>
                <a:lnTo>
                  <a:pt x="102" y="74"/>
                </a:lnTo>
                <a:lnTo>
                  <a:pt x="96" y="82"/>
                </a:lnTo>
                <a:lnTo>
                  <a:pt x="90" y="90"/>
                </a:lnTo>
                <a:lnTo>
                  <a:pt x="82" y="96"/>
                </a:lnTo>
                <a:lnTo>
                  <a:pt x="74" y="102"/>
                </a:lnTo>
                <a:lnTo>
                  <a:pt x="64" y="104"/>
                </a:lnTo>
                <a:lnTo>
                  <a:pt x="54" y="106"/>
                </a:lnTo>
                <a:lnTo>
                  <a:pt x="42" y="104"/>
                </a:lnTo>
                <a:lnTo>
                  <a:pt x="32" y="102"/>
                </a:lnTo>
                <a:lnTo>
                  <a:pt x="24" y="96"/>
                </a:lnTo>
                <a:lnTo>
                  <a:pt x="16" y="90"/>
                </a:lnTo>
                <a:lnTo>
                  <a:pt x="10" y="82"/>
                </a:lnTo>
                <a:lnTo>
                  <a:pt x="4" y="74"/>
                </a:lnTo>
                <a:lnTo>
                  <a:pt x="2" y="64"/>
                </a:lnTo>
                <a:lnTo>
                  <a:pt x="0" y="54"/>
                </a:lnTo>
                <a:lnTo>
                  <a:pt x="2" y="42"/>
                </a:lnTo>
                <a:lnTo>
                  <a:pt x="4" y="32"/>
                </a:lnTo>
                <a:lnTo>
                  <a:pt x="10" y="24"/>
                </a:lnTo>
                <a:lnTo>
                  <a:pt x="16" y="16"/>
                </a:lnTo>
                <a:lnTo>
                  <a:pt x="24" y="10"/>
                </a:lnTo>
                <a:lnTo>
                  <a:pt x="32" y="4"/>
                </a:lnTo>
                <a:lnTo>
                  <a:pt x="42" y="2"/>
                </a:lnTo>
                <a:lnTo>
                  <a:pt x="54" y="0"/>
                </a:lnTo>
                <a:lnTo>
                  <a:pt x="64" y="2"/>
                </a:lnTo>
                <a:lnTo>
                  <a:pt x="74" y="4"/>
                </a:lnTo>
                <a:lnTo>
                  <a:pt x="82" y="10"/>
                </a:lnTo>
                <a:lnTo>
                  <a:pt x="90" y="16"/>
                </a:lnTo>
                <a:lnTo>
                  <a:pt x="96" y="24"/>
                </a:lnTo>
                <a:lnTo>
                  <a:pt x="102" y="32"/>
                </a:lnTo>
                <a:lnTo>
                  <a:pt x="104" y="42"/>
                </a:lnTo>
                <a:lnTo>
                  <a:pt x="104" y="54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60" name="Rectangle 128"/>
          <p:cNvSpPr>
            <a:spLocks noChangeArrowheads="1"/>
          </p:cNvSpPr>
          <p:nvPr/>
        </p:nvSpPr>
        <p:spPr bwMode="auto">
          <a:xfrm>
            <a:off x="5032375" y="2933700"/>
            <a:ext cx="152400" cy="16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92C8"/>
                </a:solidFill>
                <a:latin typeface="Arial Black" pitchFamily="34" charset="0"/>
              </a:rPr>
              <a:t>5a</a:t>
            </a:r>
            <a:endParaRPr lang="en-US" sz="1800">
              <a:latin typeface="Arial" charset="0"/>
            </a:endParaRPr>
          </a:p>
        </p:txBody>
      </p:sp>
      <p:sp>
        <p:nvSpPr>
          <p:cNvPr id="69761" name="Rectangle 129"/>
          <p:cNvSpPr>
            <a:spLocks noChangeArrowheads="1"/>
          </p:cNvSpPr>
          <p:nvPr/>
        </p:nvSpPr>
        <p:spPr bwMode="auto">
          <a:xfrm>
            <a:off x="466725" y="4886325"/>
            <a:ext cx="812641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(b) G-protein linked receptors 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cause formation of an intracellular second messenger (cyclic 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      AMP in this case) that brings about the cell’s response.</a:t>
            </a:r>
            <a:endParaRPr lang="en-US" sz="1800">
              <a:latin typeface="Arial" charset="0"/>
            </a:endParaRPr>
          </a:p>
        </p:txBody>
      </p:sp>
      <p:sp>
        <p:nvSpPr>
          <p:cNvPr id="69762" name="Rectangle 130"/>
          <p:cNvSpPr>
            <a:spLocks noChangeArrowheads="1"/>
          </p:cNvSpPr>
          <p:nvPr/>
        </p:nvSpPr>
        <p:spPr bwMode="auto">
          <a:xfrm>
            <a:off x="7392988" y="4562475"/>
            <a:ext cx="6889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chemeClr val="bg1"/>
                </a:solidFill>
                <a:latin typeface="Arial" charset="0"/>
              </a:rPr>
              <a:t>Nucleus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ChangeArrowheads="1"/>
          </p:cNvSpPr>
          <p:nvPr/>
        </p:nvSpPr>
        <p:spPr bwMode="auto">
          <a:xfrm>
            <a:off x="7448550" y="6580188"/>
            <a:ext cx="1692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11.17b, step 1</a:t>
            </a:r>
          </a:p>
        </p:txBody>
      </p:sp>
      <p:pic>
        <p:nvPicPr>
          <p:cNvPr id="125955" name="Picture 3" descr="figure_11_20_b"/>
          <p:cNvPicPr>
            <a:picLocks noChangeAspect="1" noChangeArrowheads="1"/>
          </p:cNvPicPr>
          <p:nvPr/>
        </p:nvPicPr>
        <p:blipFill>
          <a:blip r:embed="rId2" cstate="print"/>
          <a:srcRect t="34975"/>
          <a:stretch>
            <a:fillRect/>
          </a:stretch>
        </p:blipFill>
        <p:spPr bwMode="auto">
          <a:xfrm>
            <a:off x="455613" y="1520825"/>
            <a:ext cx="8231187" cy="3816350"/>
          </a:xfrm>
          <a:prstGeom prst="rect">
            <a:avLst/>
          </a:prstGeom>
          <a:noFill/>
        </p:spPr>
      </p:pic>
      <p:sp>
        <p:nvSpPr>
          <p:cNvPr id="125956" name="Freeform 4"/>
          <p:cNvSpPr>
            <a:spLocks/>
          </p:cNvSpPr>
          <p:nvPr/>
        </p:nvSpPr>
        <p:spPr bwMode="auto">
          <a:xfrm>
            <a:off x="1303338" y="2366963"/>
            <a:ext cx="377825" cy="182562"/>
          </a:xfrm>
          <a:custGeom>
            <a:avLst/>
            <a:gdLst/>
            <a:ahLst/>
            <a:cxnLst>
              <a:cxn ang="0">
                <a:pos x="0" y="115"/>
              </a:cxn>
              <a:cxn ang="0">
                <a:pos x="142" y="0"/>
              </a:cxn>
              <a:cxn ang="0">
                <a:pos x="238" y="0"/>
              </a:cxn>
            </a:cxnLst>
            <a:rect l="0" t="0" r="r" b="b"/>
            <a:pathLst>
              <a:path w="238" h="115">
                <a:moveTo>
                  <a:pt x="0" y="115"/>
                </a:moveTo>
                <a:lnTo>
                  <a:pt x="142" y="0"/>
                </a:lnTo>
                <a:lnTo>
                  <a:pt x="238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5957" name="Line 5"/>
          <p:cNvSpPr>
            <a:spLocks noChangeShapeType="1"/>
          </p:cNvSpPr>
          <p:nvPr/>
        </p:nvSpPr>
        <p:spPr bwMode="auto">
          <a:xfrm>
            <a:off x="509588" y="2147888"/>
            <a:ext cx="1517650" cy="1587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5958" name="Line 6"/>
          <p:cNvSpPr>
            <a:spLocks noChangeShapeType="1"/>
          </p:cNvSpPr>
          <p:nvPr/>
        </p:nvSpPr>
        <p:spPr bwMode="auto">
          <a:xfrm>
            <a:off x="919163" y="2147888"/>
            <a:ext cx="1587" cy="20002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5959" name="Freeform 7"/>
          <p:cNvSpPr>
            <a:spLocks/>
          </p:cNvSpPr>
          <p:nvPr/>
        </p:nvSpPr>
        <p:spPr bwMode="auto">
          <a:xfrm>
            <a:off x="896938" y="2322513"/>
            <a:ext cx="44450" cy="47625"/>
          </a:xfrm>
          <a:custGeom>
            <a:avLst/>
            <a:gdLst/>
            <a:ahLst/>
            <a:cxnLst>
              <a:cxn ang="0">
                <a:pos x="14" y="30"/>
              </a:cxn>
              <a:cxn ang="0">
                <a:pos x="8" y="28"/>
              </a:cxn>
              <a:cxn ang="0">
                <a:pos x="4" y="26"/>
              </a:cxn>
              <a:cxn ang="0">
                <a:pos x="0" y="20"/>
              </a:cxn>
              <a:cxn ang="0">
                <a:pos x="0" y="16"/>
              </a:cxn>
              <a:cxn ang="0">
                <a:pos x="0" y="10"/>
              </a:cxn>
              <a:cxn ang="0">
                <a:pos x="4" y="6"/>
              </a:cxn>
              <a:cxn ang="0">
                <a:pos x="8" y="2"/>
              </a:cxn>
              <a:cxn ang="0">
                <a:pos x="14" y="0"/>
              </a:cxn>
              <a:cxn ang="0">
                <a:pos x="20" y="2"/>
              </a:cxn>
              <a:cxn ang="0">
                <a:pos x="24" y="6"/>
              </a:cxn>
              <a:cxn ang="0">
                <a:pos x="26" y="10"/>
              </a:cxn>
              <a:cxn ang="0">
                <a:pos x="28" y="16"/>
              </a:cxn>
              <a:cxn ang="0">
                <a:pos x="26" y="20"/>
              </a:cxn>
              <a:cxn ang="0">
                <a:pos x="24" y="26"/>
              </a:cxn>
              <a:cxn ang="0">
                <a:pos x="20" y="28"/>
              </a:cxn>
              <a:cxn ang="0">
                <a:pos x="16" y="30"/>
              </a:cxn>
              <a:cxn ang="0">
                <a:pos x="14" y="30"/>
              </a:cxn>
            </a:cxnLst>
            <a:rect l="0" t="0" r="r" b="b"/>
            <a:pathLst>
              <a:path w="28" h="30">
                <a:moveTo>
                  <a:pt x="14" y="30"/>
                </a:moveTo>
                <a:lnTo>
                  <a:pt x="8" y="28"/>
                </a:lnTo>
                <a:lnTo>
                  <a:pt x="4" y="26"/>
                </a:lnTo>
                <a:lnTo>
                  <a:pt x="0" y="20"/>
                </a:lnTo>
                <a:lnTo>
                  <a:pt x="0" y="16"/>
                </a:lnTo>
                <a:lnTo>
                  <a:pt x="0" y="10"/>
                </a:lnTo>
                <a:lnTo>
                  <a:pt x="4" y="6"/>
                </a:lnTo>
                <a:lnTo>
                  <a:pt x="8" y="2"/>
                </a:lnTo>
                <a:lnTo>
                  <a:pt x="14" y="0"/>
                </a:lnTo>
                <a:lnTo>
                  <a:pt x="20" y="2"/>
                </a:lnTo>
                <a:lnTo>
                  <a:pt x="24" y="6"/>
                </a:lnTo>
                <a:lnTo>
                  <a:pt x="26" y="10"/>
                </a:lnTo>
                <a:lnTo>
                  <a:pt x="28" y="16"/>
                </a:lnTo>
                <a:lnTo>
                  <a:pt x="26" y="20"/>
                </a:lnTo>
                <a:lnTo>
                  <a:pt x="24" y="26"/>
                </a:lnTo>
                <a:lnTo>
                  <a:pt x="20" y="28"/>
                </a:lnTo>
                <a:lnTo>
                  <a:pt x="16" y="30"/>
                </a:lnTo>
                <a:lnTo>
                  <a:pt x="14" y="3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5960" name="Rectangle 8"/>
          <p:cNvSpPr>
            <a:spLocks noChangeArrowheads="1"/>
          </p:cNvSpPr>
          <p:nvPr/>
        </p:nvSpPr>
        <p:spPr bwMode="auto">
          <a:xfrm>
            <a:off x="447675" y="5014913"/>
            <a:ext cx="80772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>
                <a:solidFill>
                  <a:srgbClr val="000000"/>
                </a:solidFill>
                <a:latin typeface="Arial Black" pitchFamily="34" charset="0"/>
              </a:rPr>
              <a:t>(b) G-protein linked receptors </a:t>
            </a:r>
            <a:r>
              <a:rPr lang="en-US" sz="1400" b="1">
                <a:solidFill>
                  <a:srgbClr val="000000"/>
                </a:solidFill>
                <a:latin typeface="Arial" charset="0"/>
              </a:rPr>
              <a:t>cause formation of an intracellular second messenger (cyclic</a:t>
            </a:r>
            <a:br>
              <a:rPr lang="en-US" sz="1400" b="1">
                <a:solidFill>
                  <a:srgbClr val="000000"/>
                </a:solidFill>
                <a:latin typeface="Arial" charset="0"/>
              </a:rPr>
            </a:br>
            <a:r>
              <a:rPr lang="en-US" sz="1400" b="1">
                <a:solidFill>
                  <a:srgbClr val="000000"/>
                </a:solidFill>
                <a:latin typeface="Arial" charset="0"/>
              </a:rPr>
              <a:t> AMP in this case) that brings about the cell</a:t>
            </a:r>
            <a:r>
              <a:rPr lang="en-US" sz="1400" b="1">
                <a:solidFill>
                  <a:srgbClr val="000000"/>
                </a:solidFill>
                <a:latin typeface="Arial" charset="0"/>
                <a:ea typeface="ヒラギノ角ゴ ProN W3" pitchFamily="1" charset="-128"/>
              </a:rPr>
              <a:t>’</a:t>
            </a:r>
            <a:r>
              <a:rPr lang="en-US" sz="1400" b="1">
                <a:solidFill>
                  <a:srgbClr val="000000"/>
                </a:solidFill>
                <a:latin typeface="Arial" charset="0"/>
              </a:rPr>
              <a:t>s response.</a:t>
            </a:r>
            <a:endParaRPr lang="en-US" sz="1800">
              <a:latin typeface="Arial Black" pitchFamily="34" charset="0"/>
            </a:endParaRPr>
          </a:p>
        </p:txBody>
      </p:sp>
      <p:sp>
        <p:nvSpPr>
          <p:cNvPr id="125961" name="Rectangle 9"/>
          <p:cNvSpPr>
            <a:spLocks noChangeArrowheads="1"/>
          </p:cNvSpPr>
          <p:nvPr/>
        </p:nvSpPr>
        <p:spPr bwMode="auto">
          <a:xfrm>
            <a:off x="1714500" y="2255838"/>
            <a:ext cx="7683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Receptor</a:t>
            </a:r>
            <a:endParaRPr lang="en-US" sz="1800" b="1">
              <a:latin typeface="Arial" charset="0"/>
            </a:endParaRPr>
          </a:p>
        </p:txBody>
      </p:sp>
      <p:sp>
        <p:nvSpPr>
          <p:cNvPr id="125962" name="Rectangle 10"/>
          <p:cNvSpPr>
            <a:spLocks noChangeArrowheads="1"/>
          </p:cNvSpPr>
          <p:nvPr/>
        </p:nvSpPr>
        <p:spPr bwMode="auto">
          <a:xfrm>
            <a:off x="514350" y="1676400"/>
            <a:ext cx="15192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Neurotransmitter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(1st messenger) binds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and activates receptor.</a:t>
            </a:r>
            <a:endParaRPr lang="en-US" sz="1800" b="1">
              <a:latin typeface="Arial" charset="0"/>
            </a:endParaRPr>
          </a:p>
        </p:txBody>
      </p:sp>
      <p:sp>
        <p:nvSpPr>
          <p:cNvPr id="125963" name="Oval 11"/>
          <p:cNvSpPr>
            <a:spLocks noChangeArrowheads="1"/>
          </p:cNvSpPr>
          <p:nvPr/>
        </p:nvSpPr>
        <p:spPr bwMode="auto">
          <a:xfrm>
            <a:off x="514350" y="1647825"/>
            <a:ext cx="1905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1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ChangeArrowheads="1"/>
          </p:cNvSpPr>
          <p:nvPr/>
        </p:nvSpPr>
        <p:spPr bwMode="auto">
          <a:xfrm>
            <a:off x="7448550" y="6580188"/>
            <a:ext cx="1692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11.17b, step 2</a:t>
            </a:r>
          </a:p>
        </p:txBody>
      </p:sp>
      <p:pic>
        <p:nvPicPr>
          <p:cNvPr id="126979" name="Picture 3" descr="figure_11_20_b4"/>
          <p:cNvPicPr>
            <a:picLocks noChangeAspect="1" noChangeArrowheads="1"/>
          </p:cNvPicPr>
          <p:nvPr/>
        </p:nvPicPr>
        <p:blipFill>
          <a:blip r:embed="rId2" cstate="print"/>
          <a:srcRect t="34975"/>
          <a:stretch>
            <a:fillRect/>
          </a:stretch>
        </p:blipFill>
        <p:spPr bwMode="auto">
          <a:xfrm>
            <a:off x="455613" y="1520825"/>
            <a:ext cx="8231187" cy="3816350"/>
          </a:xfrm>
          <a:prstGeom prst="rect">
            <a:avLst/>
          </a:prstGeom>
          <a:noFill/>
        </p:spPr>
      </p:pic>
      <p:sp>
        <p:nvSpPr>
          <p:cNvPr id="126980" name="Freeform 4"/>
          <p:cNvSpPr>
            <a:spLocks/>
          </p:cNvSpPr>
          <p:nvPr/>
        </p:nvSpPr>
        <p:spPr bwMode="auto">
          <a:xfrm>
            <a:off x="1303338" y="2366963"/>
            <a:ext cx="377825" cy="182562"/>
          </a:xfrm>
          <a:custGeom>
            <a:avLst/>
            <a:gdLst/>
            <a:ahLst/>
            <a:cxnLst>
              <a:cxn ang="0">
                <a:pos x="0" y="115"/>
              </a:cxn>
              <a:cxn ang="0">
                <a:pos x="142" y="0"/>
              </a:cxn>
              <a:cxn ang="0">
                <a:pos x="238" y="0"/>
              </a:cxn>
            </a:cxnLst>
            <a:rect l="0" t="0" r="r" b="b"/>
            <a:pathLst>
              <a:path w="238" h="115">
                <a:moveTo>
                  <a:pt x="0" y="115"/>
                </a:moveTo>
                <a:lnTo>
                  <a:pt x="142" y="0"/>
                </a:lnTo>
                <a:lnTo>
                  <a:pt x="238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6981" name="Freeform 5"/>
          <p:cNvSpPr>
            <a:spLocks/>
          </p:cNvSpPr>
          <p:nvPr/>
        </p:nvSpPr>
        <p:spPr bwMode="auto">
          <a:xfrm>
            <a:off x="1338263" y="2574925"/>
            <a:ext cx="641350" cy="711200"/>
          </a:xfrm>
          <a:custGeom>
            <a:avLst/>
            <a:gdLst/>
            <a:ahLst/>
            <a:cxnLst>
              <a:cxn ang="0">
                <a:pos x="0" y="448"/>
              </a:cxn>
              <a:cxn ang="0">
                <a:pos x="308" y="0"/>
              </a:cxn>
              <a:cxn ang="0">
                <a:pos x="404" y="0"/>
              </a:cxn>
            </a:cxnLst>
            <a:rect l="0" t="0" r="r" b="b"/>
            <a:pathLst>
              <a:path w="404" h="448">
                <a:moveTo>
                  <a:pt x="0" y="448"/>
                </a:moveTo>
                <a:lnTo>
                  <a:pt x="308" y="0"/>
                </a:lnTo>
                <a:lnTo>
                  <a:pt x="404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6982" name="Line 6"/>
          <p:cNvSpPr>
            <a:spLocks noChangeShapeType="1"/>
          </p:cNvSpPr>
          <p:nvPr/>
        </p:nvSpPr>
        <p:spPr bwMode="auto">
          <a:xfrm>
            <a:off x="509588" y="2147888"/>
            <a:ext cx="1517650" cy="1587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6983" name="Line 7"/>
          <p:cNvSpPr>
            <a:spLocks noChangeShapeType="1"/>
          </p:cNvSpPr>
          <p:nvPr/>
        </p:nvSpPr>
        <p:spPr bwMode="auto">
          <a:xfrm>
            <a:off x="919163" y="2147888"/>
            <a:ext cx="1587" cy="20002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6984" name="Freeform 8"/>
          <p:cNvSpPr>
            <a:spLocks/>
          </p:cNvSpPr>
          <p:nvPr/>
        </p:nvSpPr>
        <p:spPr bwMode="auto">
          <a:xfrm>
            <a:off x="896938" y="2322513"/>
            <a:ext cx="44450" cy="47625"/>
          </a:xfrm>
          <a:custGeom>
            <a:avLst/>
            <a:gdLst/>
            <a:ahLst/>
            <a:cxnLst>
              <a:cxn ang="0">
                <a:pos x="14" y="30"/>
              </a:cxn>
              <a:cxn ang="0">
                <a:pos x="8" y="28"/>
              </a:cxn>
              <a:cxn ang="0">
                <a:pos x="4" y="26"/>
              </a:cxn>
              <a:cxn ang="0">
                <a:pos x="0" y="20"/>
              </a:cxn>
              <a:cxn ang="0">
                <a:pos x="0" y="16"/>
              </a:cxn>
              <a:cxn ang="0">
                <a:pos x="0" y="10"/>
              </a:cxn>
              <a:cxn ang="0">
                <a:pos x="4" y="6"/>
              </a:cxn>
              <a:cxn ang="0">
                <a:pos x="8" y="2"/>
              </a:cxn>
              <a:cxn ang="0">
                <a:pos x="14" y="0"/>
              </a:cxn>
              <a:cxn ang="0">
                <a:pos x="20" y="2"/>
              </a:cxn>
              <a:cxn ang="0">
                <a:pos x="24" y="6"/>
              </a:cxn>
              <a:cxn ang="0">
                <a:pos x="26" y="10"/>
              </a:cxn>
              <a:cxn ang="0">
                <a:pos x="28" y="16"/>
              </a:cxn>
              <a:cxn ang="0">
                <a:pos x="26" y="20"/>
              </a:cxn>
              <a:cxn ang="0">
                <a:pos x="24" y="26"/>
              </a:cxn>
              <a:cxn ang="0">
                <a:pos x="20" y="28"/>
              </a:cxn>
              <a:cxn ang="0">
                <a:pos x="16" y="30"/>
              </a:cxn>
              <a:cxn ang="0">
                <a:pos x="14" y="30"/>
              </a:cxn>
            </a:cxnLst>
            <a:rect l="0" t="0" r="r" b="b"/>
            <a:pathLst>
              <a:path w="28" h="30">
                <a:moveTo>
                  <a:pt x="14" y="30"/>
                </a:moveTo>
                <a:lnTo>
                  <a:pt x="8" y="28"/>
                </a:lnTo>
                <a:lnTo>
                  <a:pt x="4" y="26"/>
                </a:lnTo>
                <a:lnTo>
                  <a:pt x="0" y="20"/>
                </a:lnTo>
                <a:lnTo>
                  <a:pt x="0" y="16"/>
                </a:lnTo>
                <a:lnTo>
                  <a:pt x="0" y="10"/>
                </a:lnTo>
                <a:lnTo>
                  <a:pt x="4" y="6"/>
                </a:lnTo>
                <a:lnTo>
                  <a:pt x="8" y="2"/>
                </a:lnTo>
                <a:lnTo>
                  <a:pt x="14" y="0"/>
                </a:lnTo>
                <a:lnTo>
                  <a:pt x="20" y="2"/>
                </a:lnTo>
                <a:lnTo>
                  <a:pt x="24" y="6"/>
                </a:lnTo>
                <a:lnTo>
                  <a:pt x="26" y="10"/>
                </a:lnTo>
                <a:lnTo>
                  <a:pt x="28" y="16"/>
                </a:lnTo>
                <a:lnTo>
                  <a:pt x="26" y="20"/>
                </a:lnTo>
                <a:lnTo>
                  <a:pt x="24" y="26"/>
                </a:lnTo>
                <a:lnTo>
                  <a:pt x="20" y="28"/>
                </a:lnTo>
                <a:lnTo>
                  <a:pt x="16" y="30"/>
                </a:lnTo>
                <a:lnTo>
                  <a:pt x="14" y="3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6985" name="Line 9"/>
          <p:cNvSpPr>
            <a:spLocks noChangeShapeType="1"/>
          </p:cNvSpPr>
          <p:nvPr/>
        </p:nvSpPr>
        <p:spPr bwMode="auto">
          <a:xfrm>
            <a:off x="1531938" y="4175125"/>
            <a:ext cx="815975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6986" name="Line 10"/>
          <p:cNvSpPr>
            <a:spLocks noChangeShapeType="1"/>
          </p:cNvSpPr>
          <p:nvPr/>
        </p:nvSpPr>
        <p:spPr bwMode="auto">
          <a:xfrm flipV="1">
            <a:off x="1874838" y="3470275"/>
            <a:ext cx="1587" cy="70485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6987" name="Freeform 11"/>
          <p:cNvSpPr>
            <a:spLocks/>
          </p:cNvSpPr>
          <p:nvPr/>
        </p:nvSpPr>
        <p:spPr bwMode="auto">
          <a:xfrm>
            <a:off x="1852613" y="3448050"/>
            <a:ext cx="44450" cy="44450"/>
          </a:xfrm>
          <a:custGeom>
            <a:avLst/>
            <a:gdLst/>
            <a:ahLst/>
            <a:cxnLst>
              <a:cxn ang="0">
                <a:pos x="14" y="28"/>
              </a:cxn>
              <a:cxn ang="0">
                <a:pos x="8" y="26"/>
              </a:cxn>
              <a:cxn ang="0">
                <a:pos x="4" y="24"/>
              </a:cxn>
              <a:cxn ang="0">
                <a:pos x="0" y="20"/>
              </a:cxn>
              <a:cxn ang="0">
                <a:pos x="0" y="14"/>
              </a:cxn>
              <a:cxn ang="0">
                <a:pos x="0" y="8"/>
              </a:cxn>
              <a:cxn ang="0">
                <a:pos x="4" y="4"/>
              </a:cxn>
              <a:cxn ang="0">
                <a:pos x="8" y="0"/>
              </a:cxn>
              <a:cxn ang="0">
                <a:pos x="14" y="0"/>
              </a:cxn>
              <a:cxn ang="0">
                <a:pos x="20" y="0"/>
              </a:cxn>
              <a:cxn ang="0">
                <a:pos x="24" y="4"/>
              </a:cxn>
              <a:cxn ang="0">
                <a:pos x="26" y="8"/>
              </a:cxn>
              <a:cxn ang="0">
                <a:pos x="28" y="14"/>
              </a:cxn>
              <a:cxn ang="0">
                <a:pos x="26" y="20"/>
              </a:cxn>
              <a:cxn ang="0">
                <a:pos x="24" y="24"/>
              </a:cxn>
              <a:cxn ang="0">
                <a:pos x="20" y="26"/>
              </a:cxn>
              <a:cxn ang="0">
                <a:pos x="16" y="28"/>
              </a:cxn>
              <a:cxn ang="0">
                <a:pos x="14" y="28"/>
              </a:cxn>
            </a:cxnLst>
            <a:rect l="0" t="0" r="r" b="b"/>
            <a:pathLst>
              <a:path w="28" h="28">
                <a:moveTo>
                  <a:pt x="14" y="28"/>
                </a:moveTo>
                <a:lnTo>
                  <a:pt x="8" y="26"/>
                </a:lnTo>
                <a:lnTo>
                  <a:pt x="4" y="24"/>
                </a:lnTo>
                <a:lnTo>
                  <a:pt x="0" y="20"/>
                </a:lnTo>
                <a:lnTo>
                  <a:pt x="0" y="14"/>
                </a:lnTo>
                <a:lnTo>
                  <a:pt x="0" y="8"/>
                </a:lnTo>
                <a:lnTo>
                  <a:pt x="4" y="4"/>
                </a:lnTo>
                <a:lnTo>
                  <a:pt x="8" y="0"/>
                </a:lnTo>
                <a:lnTo>
                  <a:pt x="14" y="0"/>
                </a:lnTo>
                <a:lnTo>
                  <a:pt x="20" y="0"/>
                </a:lnTo>
                <a:lnTo>
                  <a:pt x="24" y="4"/>
                </a:lnTo>
                <a:lnTo>
                  <a:pt x="26" y="8"/>
                </a:lnTo>
                <a:lnTo>
                  <a:pt x="28" y="14"/>
                </a:lnTo>
                <a:lnTo>
                  <a:pt x="26" y="20"/>
                </a:lnTo>
                <a:lnTo>
                  <a:pt x="24" y="24"/>
                </a:lnTo>
                <a:lnTo>
                  <a:pt x="20" y="26"/>
                </a:lnTo>
                <a:lnTo>
                  <a:pt x="16" y="28"/>
                </a:lnTo>
                <a:lnTo>
                  <a:pt x="14" y="28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6988" name="Rectangle 12"/>
          <p:cNvSpPr>
            <a:spLocks noChangeArrowheads="1"/>
          </p:cNvSpPr>
          <p:nvPr/>
        </p:nvSpPr>
        <p:spPr bwMode="auto">
          <a:xfrm>
            <a:off x="447675" y="5014913"/>
            <a:ext cx="80772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>
                <a:solidFill>
                  <a:srgbClr val="000000"/>
                </a:solidFill>
                <a:latin typeface="Arial Black" pitchFamily="34" charset="0"/>
              </a:rPr>
              <a:t>(b) G-protein linked receptors </a:t>
            </a:r>
            <a:r>
              <a:rPr lang="en-US" sz="1400" b="1">
                <a:solidFill>
                  <a:srgbClr val="000000"/>
                </a:solidFill>
                <a:latin typeface="Arial" charset="0"/>
              </a:rPr>
              <a:t>cause formation of an intracellular second messenger (cyclic</a:t>
            </a:r>
            <a:br>
              <a:rPr lang="en-US" sz="1400" b="1">
                <a:solidFill>
                  <a:srgbClr val="000000"/>
                </a:solidFill>
                <a:latin typeface="Arial" charset="0"/>
              </a:rPr>
            </a:br>
            <a:r>
              <a:rPr lang="en-US" sz="1400" b="1">
                <a:solidFill>
                  <a:srgbClr val="000000"/>
                </a:solidFill>
                <a:latin typeface="Arial" charset="0"/>
              </a:rPr>
              <a:t> AMP in this case) that brings about the cell</a:t>
            </a:r>
            <a:r>
              <a:rPr lang="en-US" sz="1400" b="1">
                <a:solidFill>
                  <a:srgbClr val="000000"/>
                </a:solidFill>
                <a:latin typeface="Arial" charset="0"/>
                <a:ea typeface="ヒラギノ角ゴ ProN W3" pitchFamily="1" charset="-128"/>
              </a:rPr>
              <a:t>’</a:t>
            </a:r>
            <a:r>
              <a:rPr lang="en-US" sz="1400" b="1">
                <a:solidFill>
                  <a:srgbClr val="000000"/>
                </a:solidFill>
                <a:latin typeface="Arial" charset="0"/>
              </a:rPr>
              <a:t>s response.</a:t>
            </a:r>
            <a:endParaRPr lang="en-US" sz="1800">
              <a:latin typeface="Arial Black" pitchFamily="34" charset="0"/>
            </a:endParaRPr>
          </a:p>
        </p:txBody>
      </p:sp>
      <p:sp>
        <p:nvSpPr>
          <p:cNvPr id="126989" name="Rectangle 13"/>
          <p:cNvSpPr>
            <a:spLocks noChangeArrowheads="1"/>
          </p:cNvSpPr>
          <p:nvPr/>
        </p:nvSpPr>
        <p:spPr bwMode="auto">
          <a:xfrm>
            <a:off x="1714500" y="2255838"/>
            <a:ext cx="7683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Receptor</a:t>
            </a:r>
            <a:endParaRPr lang="en-US" sz="1800" b="1">
              <a:latin typeface="Arial" charset="0"/>
            </a:endParaRPr>
          </a:p>
        </p:txBody>
      </p:sp>
      <p:sp>
        <p:nvSpPr>
          <p:cNvPr id="126990" name="Rectangle 14"/>
          <p:cNvSpPr>
            <a:spLocks noChangeArrowheads="1"/>
          </p:cNvSpPr>
          <p:nvPr/>
        </p:nvSpPr>
        <p:spPr bwMode="auto">
          <a:xfrm>
            <a:off x="2012950" y="2462213"/>
            <a:ext cx="7874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G protein</a:t>
            </a:r>
            <a:endParaRPr lang="en-US" sz="1800" b="1">
              <a:latin typeface="Arial" charset="0"/>
            </a:endParaRPr>
          </a:p>
        </p:txBody>
      </p:sp>
      <p:sp>
        <p:nvSpPr>
          <p:cNvPr id="126991" name="Rectangle 15"/>
          <p:cNvSpPr>
            <a:spLocks noChangeArrowheads="1"/>
          </p:cNvSpPr>
          <p:nvPr/>
        </p:nvSpPr>
        <p:spPr bwMode="auto">
          <a:xfrm>
            <a:off x="1282700" y="3946525"/>
            <a:ext cx="260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GTP</a:t>
            </a:r>
            <a:endParaRPr lang="en-US" sz="1800" b="1">
              <a:latin typeface="Arial" charset="0"/>
            </a:endParaRPr>
          </a:p>
        </p:txBody>
      </p:sp>
      <p:sp>
        <p:nvSpPr>
          <p:cNvPr id="126992" name="Rectangle 16"/>
          <p:cNvSpPr>
            <a:spLocks noChangeArrowheads="1"/>
          </p:cNvSpPr>
          <p:nvPr/>
        </p:nvSpPr>
        <p:spPr bwMode="auto">
          <a:xfrm>
            <a:off x="654050" y="3927475"/>
            <a:ext cx="3857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GDP</a:t>
            </a:r>
            <a:endParaRPr lang="en-US" sz="1800" b="1">
              <a:latin typeface="Arial" charset="0"/>
            </a:endParaRPr>
          </a:p>
        </p:txBody>
      </p:sp>
      <p:sp>
        <p:nvSpPr>
          <p:cNvPr id="126993" name="Rectangle 17"/>
          <p:cNvSpPr>
            <a:spLocks noChangeArrowheads="1"/>
          </p:cNvSpPr>
          <p:nvPr/>
        </p:nvSpPr>
        <p:spPr bwMode="auto">
          <a:xfrm>
            <a:off x="2149475" y="3527425"/>
            <a:ext cx="260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GTP</a:t>
            </a:r>
            <a:endParaRPr lang="en-US" sz="1800" b="1">
              <a:latin typeface="Arial" charset="0"/>
            </a:endParaRPr>
          </a:p>
        </p:txBody>
      </p:sp>
      <p:sp>
        <p:nvSpPr>
          <p:cNvPr id="126994" name="Rectangle 18"/>
          <p:cNvSpPr>
            <a:spLocks noChangeArrowheads="1"/>
          </p:cNvSpPr>
          <p:nvPr/>
        </p:nvSpPr>
        <p:spPr bwMode="auto">
          <a:xfrm>
            <a:off x="514350" y="1676400"/>
            <a:ext cx="15192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Neurotransmitter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(1st messenger) binds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and activates receptor.</a:t>
            </a:r>
            <a:endParaRPr lang="en-US" sz="1800" b="1">
              <a:latin typeface="Arial" charset="0"/>
            </a:endParaRPr>
          </a:p>
        </p:txBody>
      </p:sp>
      <p:sp>
        <p:nvSpPr>
          <p:cNvPr id="126995" name="Rectangle 19"/>
          <p:cNvSpPr>
            <a:spLocks noChangeArrowheads="1"/>
          </p:cNvSpPr>
          <p:nvPr/>
        </p:nvSpPr>
        <p:spPr bwMode="auto">
          <a:xfrm>
            <a:off x="1492250" y="4271963"/>
            <a:ext cx="835025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Receptor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activates G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protein.</a:t>
            </a:r>
            <a:endParaRPr lang="en-US" sz="1800" b="1">
              <a:latin typeface="Arial" charset="0"/>
            </a:endParaRPr>
          </a:p>
        </p:txBody>
      </p:sp>
      <p:sp>
        <p:nvSpPr>
          <p:cNvPr id="126996" name="Rectangle 20"/>
          <p:cNvSpPr>
            <a:spLocks noChangeArrowheads="1"/>
          </p:cNvSpPr>
          <p:nvPr/>
        </p:nvSpPr>
        <p:spPr bwMode="auto">
          <a:xfrm>
            <a:off x="7661275" y="4632325"/>
            <a:ext cx="5921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200" b="1">
                <a:solidFill>
                  <a:srgbClr val="FFFFFF"/>
                </a:solidFill>
                <a:latin typeface="Arial" charset="0"/>
              </a:rPr>
              <a:t>Nucleus</a:t>
            </a:r>
            <a:endParaRPr lang="en-US" sz="1800" b="1">
              <a:latin typeface="Arial" charset="0"/>
            </a:endParaRPr>
          </a:p>
        </p:txBody>
      </p:sp>
      <p:sp>
        <p:nvSpPr>
          <p:cNvPr id="126997" name="Oval 21"/>
          <p:cNvSpPr>
            <a:spLocks noChangeArrowheads="1"/>
          </p:cNvSpPr>
          <p:nvPr/>
        </p:nvSpPr>
        <p:spPr bwMode="auto">
          <a:xfrm>
            <a:off x="514350" y="1647825"/>
            <a:ext cx="1905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1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26998" name="Oval 22"/>
          <p:cNvSpPr>
            <a:spLocks noChangeArrowheads="1"/>
          </p:cNvSpPr>
          <p:nvPr/>
        </p:nvSpPr>
        <p:spPr bwMode="auto">
          <a:xfrm>
            <a:off x="1492250" y="4246563"/>
            <a:ext cx="1905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2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ChangeArrowheads="1"/>
          </p:cNvSpPr>
          <p:nvPr/>
        </p:nvSpPr>
        <p:spPr bwMode="auto">
          <a:xfrm>
            <a:off x="7448550" y="6580188"/>
            <a:ext cx="1692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11.17b, step 3</a:t>
            </a:r>
          </a:p>
        </p:txBody>
      </p:sp>
      <p:pic>
        <p:nvPicPr>
          <p:cNvPr id="128003" name="Picture 3" descr="figure_11_20_b5"/>
          <p:cNvPicPr>
            <a:picLocks noChangeAspect="1" noChangeArrowheads="1"/>
          </p:cNvPicPr>
          <p:nvPr/>
        </p:nvPicPr>
        <p:blipFill>
          <a:blip r:embed="rId2" cstate="print"/>
          <a:srcRect t="34975"/>
          <a:stretch>
            <a:fillRect/>
          </a:stretch>
        </p:blipFill>
        <p:spPr bwMode="auto">
          <a:xfrm>
            <a:off x="455613" y="1520825"/>
            <a:ext cx="8231187" cy="3816350"/>
          </a:xfrm>
          <a:prstGeom prst="rect">
            <a:avLst/>
          </a:prstGeom>
          <a:noFill/>
        </p:spPr>
      </p:pic>
      <p:sp>
        <p:nvSpPr>
          <p:cNvPr id="128004" name="Freeform 4"/>
          <p:cNvSpPr>
            <a:spLocks/>
          </p:cNvSpPr>
          <p:nvPr/>
        </p:nvSpPr>
        <p:spPr bwMode="auto">
          <a:xfrm>
            <a:off x="1303338" y="2366963"/>
            <a:ext cx="377825" cy="182562"/>
          </a:xfrm>
          <a:custGeom>
            <a:avLst/>
            <a:gdLst/>
            <a:ahLst/>
            <a:cxnLst>
              <a:cxn ang="0">
                <a:pos x="0" y="115"/>
              </a:cxn>
              <a:cxn ang="0">
                <a:pos x="142" y="0"/>
              </a:cxn>
              <a:cxn ang="0">
                <a:pos x="238" y="0"/>
              </a:cxn>
            </a:cxnLst>
            <a:rect l="0" t="0" r="r" b="b"/>
            <a:pathLst>
              <a:path w="238" h="115">
                <a:moveTo>
                  <a:pt x="0" y="115"/>
                </a:moveTo>
                <a:lnTo>
                  <a:pt x="142" y="0"/>
                </a:lnTo>
                <a:lnTo>
                  <a:pt x="238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005" name="Freeform 5"/>
          <p:cNvSpPr>
            <a:spLocks/>
          </p:cNvSpPr>
          <p:nvPr/>
        </p:nvSpPr>
        <p:spPr bwMode="auto">
          <a:xfrm>
            <a:off x="1338263" y="2574925"/>
            <a:ext cx="641350" cy="711200"/>
          </a:xfrm>
          <a:custGeom>
            <a:avLst/>
            <a:gdLst/>
            <a:ahLst/>
            <a:cxnLst>
              <a:cxn ang="0">
                <a:pos x="0" y="448"/>
              </a:cxn>
              <a:cxn ang="0">
                <a:pos x="308" y="0"/>
              </a:cxn>
              <a:cxn ang="0">
                <a:pos x="404" y="0"/>
              </a:cxn>
            </a:cxnLst>
            <a:rect l="0" t="0" r="r" b="b"/>
            <a:pathLst>
              <a:path w="404" h="448">
                <a:moveTo>
                  <a:pt x="0" y="448"/>
                </a:moveTo>
                <a:lnTo>
                  <a:pt x="308" y="0"/>
                </a:lnTo>
                <a:lnTo>
                  <a:pt x="404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006" name="Line 6"/>
          <p:cNvSpPr>
            <a:spLocks noChangeShapeType="1"/>
          </p:cNvSpPr>
          <p:nvPr/>
        </p:nvSpPr>
        <p:spPr bwMode="auto">
          <a:xfrm>
            <a:off x="3732213" y="1947863"/>
            <a:ext cx="1587" cy="482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007" name="Line 7"/>
          <p:cNvSpPr>
            <a:spLocks noChangeShapeType="1"/>
          </p:cNvSpPr>
          <p:nvPr/>
        </p:nvSpPr>
        <p:spPr bwMode="auto">
          <a:xfrm>
            <a:off x="509588" y="2147888"/>
            <a:ext cx="1517650" cy="1587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008" name="Line 8"/>
          <p:cNvSpPr>
            <a:spLocks noChangeShapeType="1"/>
          </p:cNvSpPr>
          <p:nvPr/>
        </p:nvSpPr>
        <p:spPr bwMode="auto">
          <a:xfrm>
            <a:off x="919163" y="2147888"/>
            <a:ext cx="1587" cy="20002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009" name="Freeform 9"/>
          <p:cNvSpPr>
            <a:spLocks/>
          </p:cNvSpPr>
          <p:nvPr/>
        </p:nvSpPr>
        <p:spPr bwMode="auto">
          <a:xfrm>
            <a:off x="896938" y="2322513"/>
            <a:ext cx="44450" cy="47625"/>
          </a:xfrm>
          <a:custGeom>
            <a:avLst/>
            <a:gdLst/>
            <a:ahLst/>
            <a:cxnLst>
              <a:cxn ang="0">
                <a:pos x="14" y="30"/>
              </a:cxn>
              <a:cxn ang="0">
                <a:pos x="8" y="28"/>
              </a:cxn>
              <a:cxn ang="0">
                <a:pos x="4" y="26"/>
              </a:cxn>
              <a:cxn ang="0">
                <a:pos x="0" y="20"/>
              </a:cxn>
              <a:cxn ang="0">
                <a:pos x="0" y="16"/>
              </a:cxn>
              <a:cxn ang="0">
                <a:pos x="0" y="10"/>
              </a:cxn>
              <a:cxn ang="0">
                <a:pos x="4" y="6"/>
              </a:cxn>
              <a:cxn ang="0">
                <a:pos x="8" y="2"/>
              </a:cxn>
              <a:cxn ang="0">
                <a:pos x="14" y="0"/>
              </a:cxn>
              <a:cxn ang="0">
                <a:pos x="20" y="2"/>
              </a:cxn>
              <a:cxn ang="0">
                <a:pos x="24" y="6"/>
              </a:cxn>
              <a:cxn ang="0">
                <a:pos x="26" y="10"/>
              </a:cxn>
              <a:cxn ang="0">
                <a:pos x="28" y="16"/>
              </a:cxn>
              <a:cxn ang="0">
                <a:pos x="26" y="20"/>
              </a:cxn>
              <a:cxn ang="0">
                <a:pos x="24" y="26"/>
              </a:cxn>
              <a:cxn ang="0">
                <a:pos x="20" y="28"/>
              </a:cxn>
              <a:cxn ang="0">
                <a:pos x="16" y="30"/>
              </a:cxn>
              <a:cxn ang="0">
                <a:pos x="14" y="30"/>
              </a:cxn>
            </a:cxnLst>
            <a:rect l="0" t="0" r="r" b="b"/>
            <a:pathLst>
              <a:path w="28" h="30">
                <a:moveTo>
                  <a:pt x="14" y="30"/>
                </a:moveTo>
                <a:lnTo>
                  <a:pt x="8" y="28"/>
                </a:lnTo>
                <a:lnTo>
                  <a:pt x="4" y="26"/>
                </a:lnTo>
                <a:lnTo>
                  <a:pt x="0" y="20"/>
                </a:lnTo>
                <a:lnTo>
                  <a:pt x="0" y="16"/>
                </a:lnTo>
                <a:lnTo>
                  <a:pt x="0" y="10"/>
                </a:lnTo>
                <a:lnTo>
                  <a:pt x="4" y="6"/>
                </a:lnTo>
                <a:lnTo>
                  <a:pt x="8" y="2"/>
                </a:lnTo>
                <a:lnTo>
                  <a:pt x="14" y="0"/>
                </a:lnTo>
                <a:lnTo>
                  <a:pt x="20" y="2"/>
                </a:lnTo>
                <a:lnTo>
                  <a:pt x="24" y="6"/>
                </a:lnTo>
                <a:lnTo>
                  <a:pt x="26" y="10"/>
                </a:lnTo>
                <a:lnTo>
                  <a:pt x="28" y="16"/>
                </a:lnTo>
                <a:lnTo>
                  <a:pt x="26" y="20"/>
                </a:lnTo>
                <a:lnTo>
                  <a:pt x="24" y="26"/>
                </a:lnTo>
                <a:lnTo>
                  <a:pt x="20" y="28"/>
                </a:lnTo>
                <a:lnTo>
                  <a:pt x="16" y="30"/>
                </a:lnTo>
                <a:lnTo>
                  <a:pt x="14" y="3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010" name="Line 10"/>
          <p:cNvSpPr>
            <a:spLocks noChangeShapeType="1"/>
          </p:cNvSpPr>
          <p:nvPr/>
        </p:nvSpPr>
        <p:spPr bwMode="auto">
          <a:xfrm>
            <a:off x="1531938" y="4175125"/>
            <a:ext cx="815975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011" name="Line 11"/>
          <p:cNvSpPr>
            <a:spLocks noChangeShapeType="1"/>
          </p:cNvSpPr>
          <p:nvPr/>
        </p:nvSpPr>
        <p:spPr bwMode="auto">
          <a:xfrm flipV="1">
            <a:off x="1874838" y="3470275"/>
            <a:ext cx="1587" cy="70485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012" name="Freeform 12"/>
          <p:cNvSpPr>
            <a:spLocks/>
          </p:cNvSpPr>
          <p:nvPr/>
        </p:nvSpPr>
        <p:spPr bwMode="auto">
          <a:xfrm>
            <a:off x="1852613" y="3448050"/>
            <a:ext cx="44450" cy="44450"/>
          </a:xfrm>
          <a:custGeom>
            <a:avLst/>
            <a:gdLst/>
            <a:ahLst/>
            <a:cxnLst>
              <a:cxn ang="0">
                <a:pos x="14" y="28"/>
              </a:cxn>
              <a:cxn ang="0">
                <a:pos x="8" y="26"/>
              </a:cxn>
              <a:cxn ang="0">
                <a:pos x="4" y="24"/>
              </a:cxn>
              <a:cxn ang="0">
                <a:pos x="0" y="20"/>
              </a:cxn>
              <a:cxn ang="0">
                <a:pos x="0" y="14"/>
              </a:cxn>
              <a:cxn ang="0">
                <a:pos x="0" y="8"/>
              </a:cxn>
              <a:cxn ang="0">
                <a:pos x="4" y="4"/>
              </a:cxn>
              <a:cxn ang="0">
                <a:pos x="8" y="0"/>
              </a:cxn>
              <a:cxn ang="0">
                <a:pos x="14" y="0"/>
              </a:cxn>
              <a:cxn ang="0">
                <a:pos x="20" y="0"/>
              </a:cxn>
              <a:cxn ang="0">
                <a:pos x="24" y="4"/>
              </a:cxn>
              <a:cxn ang="0">
                <a:pos x="26" y="8"/>
              </a:cxn>
              <a:cxn ang="0">
                <a:pos x="28" y="14"/>
              </a:cxn>
              <a:cxn ang="0">
                <a:pos x="26" y="20"/>
              </a:cxn>
              <a:cxn ang="0">
                <a:pos x="24" y="24"/>
              </a:cxn>
              <a:cxn ang="0">
                <a:pos x="20" y="26"/>
              </a:cxn>
              <a:cxn ang="0">
                <a:pos x="16" y="28"/>
              </a:cxn>
              <a:cxn ang="0">
                <a:pos x="14" y="28"/>
              </a:cxn>
            </a:cxnLst>
            <a:rect l="0" t="0" r="r" b="b"/>
            <a:pathLst>
              <a:path w="28" h="28">
                <a:moveTo>
                  <a:pt x="14" y="28"/>
                </a:moveTo>
                <a:lnTo>
                  <a:pt x="8" y="26"/>
                </a:lnTo>
                <a:lnTo>
                  <a:pt x="4" y="24"/>
                </a:lnTo>
                <a:lnTo>
                  <a:pt x="0" y="20"/>
                </a:lnTo>
                <a:lnTo>
                  <a:pt x="0" y="14"/>
                </a:lnTo>
                <a:lnTo>
                  <a:pt x="0" y="8"/>
                </a:lnTo>
                <a:lnTo>
                  <a:pt x="4" y="4"/>
                </a:lnTo>
                <a:lnTo>
                  <a:pt x="8" y="0"/>
                </a:lnTo>
                <a:lnTo>
                  <a:pt x="14" y="0"/>
                </a:lnTo>
                <a:lnTo>
                  <a:pt x="20" y="0"/>
                </a:lnTo>
                <a:lnTo>
                  <a:pt x="24" y="4"/>
                </a:lnTo>
                <a:lnTo>
                  <a:pt x="26" y="8"/>
                </a:lnTo>
                <a:lnTo>
                  <a:pt x="28" y="14"/>
                </a:lnTo>
                <a:lnTo>
                  <a:pt x="26" y="20"/>
                </a:lnTo>
                <a:lnTo>
                  <a:pt x="24" y="24"/>
                </a:lnTo>
                <a:lnTo>
                  <a:pt x="20" y="26"/>
                </a:lnTo>
                <a:lnTo>
                  <a:pt x="16" y="28"/>
                </a:lnTo>
                <a:lnTo>
                  <a:pt x="14" y="28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013" name="Line 13"/>
          <p:cNvSpPr>
            <a:spLocks noChangeShapeType="1"/>
          </p:cNvSpPr>
          <p:nvPr/>
        </p:nvSpPr>
        <p:spPr bwMode="auto">
          <a:xfrm>
            <a:off x="2535238" y="4175125"/>
            <a:ext cx="828675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014" name="Line 14"/>
          <p:cNvSpPr>
            <a:spLocks noChangeShapeType="1"/>
          </p:cNvSpPr>
          <p:nvPr/>
        </p:nvSpPr>
        <p:spPr bwMode="auto">
          <a:xfrm flipV="1">
            <a:off x="2909888" y="3400425"/>
            <a:ext cx="1587" cy="77470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015" name="Freeform 15"/>
          <p:cNvSpPr>
            <a:spLocks/>
          </p:cNvSpPr>
          <p:nvPr/>
        </p:nvSpPr>
        <p:spPr bwMode="auto">
          <a:xfrm>
            <a:off x="2884488" y="3375025"/>
            <a:ext cx="47625" cy="47625"/>
          </a:xfrm>
          <a:custGeom>
            <a:avLst/>
            <a:gdLst/>
            <a:ahLst/>
            <a:cxnLst>
              <a:cxn ang="0">
                <a:pos x="16" y="30"/>
              </a:cxn>
              <a:cxn ang="0">
                <a:pos x="10" y="28"/>
              </a:cxn>
              <a:cxn ang="0">
                <a:pos x="6" y="26"/>
              </a:cxn>
              <a:cxn ang="0">
                <a:pos x="2" y="20"/>
              </a:cxn>
              <a:cxn ang="0">
                <a:pos x="0" y="14"/>
              </a:cxn>
              <a:cxn ang="0">
                <a:pos x="2" y="10"/>
              </a:cxn>
              <a:cxn ang="0">
                <a:pos x="6" y="4"/>
              </a:cxn>
              <a:cxn ang="0">
                <a:pos x="10" y="2"/>
              </a:cxn>
              <a:cxn ang="0">
                <a:pos x="16" y="0"/>
              </a:cxn>
              <a:cxn ang="0">
                <a:pos x="20" y="2"/>
              </a:cxn>
              <a:cxn ang="0">
                <a:pos x="26" y="4"/>
              </a:cxn>
              <a:cxn ang="0">
                <a:pos x="28" y="10"/>
              </a:cxn>
              <a:cxn ang="0">
                <a:pos x="30" y="14"/>
              </a:cxn>
              <a:cxn ang="0">
                <a:pos x="28" y="20"/>
              </a:cxn>
              <a:cxn ang="0">
                <a:pos x="26" y="26"/>
              </a:cxn>
              <a:cxn ang="0">
                <a:pos x="20" y="28"/>
              </a:cxn>
              <a:cxn ang="0">
                <a:pos x="18" y="30"/>
              </a:cxn>
              <a:cxn ang="0">
                <a:pos x="16" y="30"/>
              </a:cxn>
            </a:cxnLst>
            <a:rect l="0" t="0" r="r" b="b"/>
            <a:pathLst>
              <a:path w="30" h="30">
                <a:moveTo>
                  <a:pt x="16" y="30"/>
                </a:moveTo>
                <a:lnTo>
                  <a:pt x="10" y="28"/>
                </a:lnTo>
                <a:lnTo>
                  <a:pt x="6" y="26"/>
                </a:lnTo>
                <a:lnTo>
                  <a:pt x="2" y="20"/>
                </a:lnTo>
                <a:lnTo>
                  <a:pt x="0" y="14"/>
                </a:lnTo>
                <a:lnTo>
                  <a:pt x="2" y="10"/>
                </a:lnTo>
                <a:lnTo>
                  <a:pt x="6" y="4"/>
                </a:lnTo>
                <a:lnTo>
                  <a:pt x="10" y="2"/>
                </a:lnTo>
                <a:lnTo>
                  <a:pt x="16" y="0"/>
                </a:lnTo>
                <a:lnTo>
                  <a:pt x="20" y="2"/>
                </a:lnTo>
                <a:lnTo>
                  <a:pt x="26" y="4"/>
                </a:lnTo>
                <a:lnTo>
                  <a:pt x="28" y="10"/>
                </a:lnTo>
                <a:lnTo>
                  <a:pt x="30" y="14"/>
                </a:lnTo>
                <a:lnTo>
                  <a:pt x="28" y="20"/>
                </a:lnTo>
                <a:lnTo>
                  <a:pt x="26" y="26"/>
                </a:lnTo>
                <a:lnTo>
                  <a:pt x="20" y="28"/>
                </a:lnTo>
                <a:lnTo>
                  <a:pt x="18" y="30"/>
                </a:lnTo>
                <a:lnTo>
                  <a:pt x="16" y="3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016" name="Rectangle 16"/>
          <p:cNvSpPr>
            <a:spLocks noChangeArrowheads="1"/>
          </p:cNvSpPr>
          <p:nvPr/>
        </p:nvSpPr>
        <p:spPr bwMode="auto">
          <a:xfrm>
            <a:off x="447675" y="5014913"/>
            <a:ext cx="80772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>
                <a:solidFill>
                  <a:srgbClr val="000000"/>
                </a:solidFill>
                <a:latin typeface="Arial Black" pitchFamily="34" charset="0"/>
              </a:rPr>
              <a:t>(b) G-protein linked receptors </a:t>
            </a:r>
            <a:r>
              <a:rPr lang="en-US" sz="1400" b="1">
                <a:solidFill>
                  <a:srgbClr val="000000"/>
                </a:solidFill>
                <a:latin typeface="Arial" charset="0"/>
              </a:rPr>
              <a:t>cause formation of an intracellular second messenger (cyclic</a:t>
            </a:r>
            <a:br>
              <a:rPr lang="en-US" sz="1400" b="1">
                <a:solidFill>
                  <a:srgbClr val="000000"/>
                </a:solidFill>
                <a:latin typeface="Arial" charset="0"/>
              </a:rPr>
            </a:br>
            <a:r>
              <a:rPr lang="en-US" sz="1400" b="1">
                <a:solidFill>
                  <a:srgbClr val="000000"/>
                </a:solidFill>
                <a:latin typeface="Arial" charset="0"/>
              </a:rPr>
              <a:t> AMP in this case) that brings about the cell</a:t>
            </a:r>
            <a:r>
              <a:rPr lang="en-US" sz="1400" b="1">
                <a:solidFill>
                  <a:srgbClr val="000000"/>
                </a:solidFill>
                <a:latin typeface="Arial" charset="0"/>
                <a:ea typeface="ヒラギノ角ゴ ProN W3" pitchFamily="1" charset="-128"/>
              </a:rPr>
              <a:t>’</a:t>
            </a:r>
            <a:r>
              <a:rPr lang="en-US" sz="1400" b="1">
                <a:solidFill>
                  <a:srgbClr val="000000"/>
                </a:solidFill>
                <a:latin typeface="Arial" charset="0"/>
              </a:rPr>
              <a:t>s response.</a:t>
            </a:r>
            <a:endParaRPr lang="en-US" sz="1800">
              <a:latin typeface="Arial Black" pitchFamily="34" charset="0"/>
            </a:endParaRPr>
          </a:p>
        </p:txBody>
      </p:sp>
      <p:sp>
        <p:nvSpPr>
          <p:cNvPr id="128017" name="Rectangle 17"/>
          <p:cNvSpPr>
            <a:spLocks noChangeArrowheads="1"/>
          </p:cNvSpPr>
          <p:nvPr/>
        </p:nvSpPr>
        <p:spPr bwMode="auto">
          <a:xfrm>
            <a:off x="1714500" y="2255838"/>
            <a:ext cx="7683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Receptor</a:t>
            </a:r>
            <a:endParaRPr lang="en-US" sz="1800" b="1">
              <a:latin typeface="Arial" charset="0"/>
            </a:endParaRPr>
          </a:p>
        </p:txBody>
      </p:sp>
      <p:sp>
        <p:nvSpPr>
          <p:cNvPr id="128018" name="Rectangle 18"/>
          <p:cNvSpPr>
            <a:spLocks noChangeArrowheads="1"/>
          </p:cNvSpPr>
          <p:nvPr/>
        </p:nvSpPr>
        <p:spPr bwMode="auto">
          <a:xfrm>
            <a:off x="2012950" y="2462213"/>
            <a:ext cx="7874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G protein</a:t>
            </a:r>
            <a:endParaRPr lang="en-US" sz="1800" b="1">
              <a:latin typeface="Arial" charset="0"/>
            </a:endParaRPr>
          </a:p>
        </p:txBody>
      </p:sp>
      <p:sp>
        <p:nvSpPr>
          <p:cNvPr id="128019" name="Rectangle 19"/>
          <p:cNvSpPr>
            <a:spLocks noChangeArrowheads="1"/>
          </p:cNvSpPr>
          <p:nvPr/>
        </p:nvSpPr>
        <p:spPr bwMode="auto">
          <a:xfrm>
            <a:off x="3203575" y="1739900"/>
            <a:ext cx="15351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Adenylate cyclase</a:t>
            </a:r>
            <a:endParaRPr lang="en-US" sz="1800" b="1">
              <a:latin typeface="Arial" charset="0"/>
            </a:endParaRPr>
          </a:p>
        </p:txBody>
      </p:sp>
      <p:sp>
        <p:nvSpPr>
          <p:cNvPr id="128020" name="Rectangle 20"/>
          <p:cNvSpPr>
            <a:spLocks noChangeArrowheads="1"/>
          </p:cNvSpPr>
          <p:nvPr/>
        </p:nvSpPr>
        <p:spPr bwMode="auto">
          <a:xfrm>
            <a:off x="1282700" y="3946525"/>
            <a:ext cx="260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GTP</a:t>
            </a:r>
            <a:endParaRPr lang="en-US" sz="1800" b="1">
              <a:latin typeface="Arial" charset="0"/>
            </a:endParaRPr>
          </a:p>
        </p:txBody>
      </p:sp>
      <p:sp>
        <p:nvSpPr>
          <p:cNvPr id="128021" name="Rectangle 21"/>
          <p:cNvSpPr>
            <a:spLocks noChangeArrowheads="1"/>
          </p:cNvSpPr>
          <p:nvPr/>
        </p:nvSpPr>
        <p:spPr bwMode="auto">
          <a:xfrm>
            <a:off x="654050" y="3927475"/>
            <a:ext cx="3857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GDP</a:t>
            </a:r>
            <a:endParaRPr lang="en-US" sz="1800" b="1">
              <a:latin typeface="Arial" charset="0"/>
            </a:endParaRPr>
          </a:p>
        </p:txBody>
      </p:sp>
      <p:sp>
        <p:nvSpPr>
          <p:cNvPr id="128022" name="Rectangle 22"/>
          <p:cNvSpPr>
            <a:spLocks noChangeArrowheads="1"/>
          </p:cNvSpPr>
          <p:nvPr/>
        </p:nvSpPr>
        <p:spPr bwMode="auto">
          <a:xfrm>
            <a:off x="2149475" y="3527425"/>
            <a:ext cx="260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GTP</a:t>
            </a:r>
            <a:endParaRPr lang="en-US" sz="1800" b="1">
              <a:latin typeface="Arial" charset="0"/>
            </a:endParaRPr>
          </a:p>
        </p:txBody>
      </p:sp>
      <p:sp>
        <p:nvSpPr>
          <p:cNvPr id="128023" name="Rectangle 23"/>
          <p:cNvSpPr>
            <a:spLocks noChangeArrowheads="1"/>
          </p:cNvSpPr>
          <p:nvPr/>
        </p:nvSpPr>
        <p:spPr bwMode="auto">
          <a:xfrm>
            <a:off x="3171825" y="3457575"/>
            <a:ext cx="260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GTP</a:t>
            </a:r>
            <a:endParaRPr lang="en-US" sz="1800" b="1">
              <a:latin typeface="Arial" charset="0"/>
            </a:endParaRPr>
          </a:p>
        </p:txBody>
      </p:sp>
      <p:sp>
        <p:nvSpPr>
          <p:cNvPr id="128024" name="Rectangle 24"/>
          <p:cNvSpPr>
            <a:spLocks noChangeArrowheads="1"/>
          </p:cNvSpPr>
          <p:nvPr/>
        </p:nvSpPr>
        <p:spPr bwMode="auto">
          <a:xfrm>
            <a:off x="514350" y="1676400"/>
            <a:ext cx="15192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Neurotransmitter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(1st messenger) binds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and activates receptor.</a:t>
            </a:r>
            <a:endParaRPr lang="en-US" sz="1800" b="1">
              <a:latin typeface="Arial" charset="0"/>
            </a:endParaRPr>
          </a:p>
        </p:txBody>
      </p:sp>
      <p:sp>
        <p:nvSpPr>
          <p:cNvPr id="128025" name="Rectangle 25"/>
          <p:cNvSpPr>
            <a:spLocks noChangeArrowheads="1"/>
          </p:cNvSpPr>
          <p:nvPr/>
        </p:nvSpPr>
        <p:spPr bwMode="auto">
          <a:xfrm>
            <a:off x="1492250" y="4271963"/>
            <a:ext cx="835025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Receptor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activates G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protein.</a:t>
            </a:r>
            <a:endParaRPr lang="en-US" sz="1800" b="1">
              <a:latin typeface="Arial" charset="0"/>
            </a:endParaRPr>
          </a:p>
        </p:txBody>
      </p:sp>
      <p:sp>
        <p:nvSpPr>
          <p:cNvPr id="128026" name="Rectangle 26"/>
          <p:cNvSpPr>
            <a:spLocks noChangeArrowheads="1"/>
          </p:cNvSpPr>
          <p:nvPr/>
        </p:nvSpPr>
        <p:spPr bwMode="auto">
          <a:xfrm>
            <a:off x="2501900" y="4271963"/>
            <a:ext cx="84772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G protein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activates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adenylate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cyclase.</a:t>
            </a:r>
            <a:endParaRPr lang="en-US" sz="1800" b="1">
              <a:latin typeface="Arial" charset="0"/>
            </a:endParaRPr>
          </a:p>
        </p:txBody>
      </p:sp>
      <p:sp>
        <p:nvSpPr>
          <p:cNvPr id="128027" name="Rectangle 27"/>
          <p:cNvSpPr>
            <a:spLocks noChangeArrowheads="1"/>
          </p:cNvSpPr>
          <p:nvPr/>
        </p:nvSpPr>
        <p:spPr bwMode="auto">
          <a:xfrm>
            <a:off x="7661275" y="4632325"/>
            <a:ext cx="5921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200" b="1">
                <a:solidFill>
                  <a:srgbClr val="FFFFFF"/>
                </a:solidFill>
                <a:latin typeface="Arial" charset="0"/>
              </a:rPr>
              <a:t>Nucleus</a:t>
            </a:r>
            <a:endParaRPr lang="en-US" sz="1800" b="1">
              <a:latin typeface="Arial" charset="0"/>
            </a:endParaRPr>
          </a:p>
        </p:txBody>
      </p:sp>
      <p:sp>
        <p:nvSpPr>
          <p:cNvPr id="128028" name="Oval 28"/>
          <p:cNvSpPr>
            <a:spLocks noChangeArrowheads="1"/>
          </p:cNvSpPr>
          <p:nvPr/>
        </p:nvSpPr>
        <p:spPr bwMode="auto">
          <a:xfrm>
            <a:off x="514350" y="1647825"/>
            <a:ext cx="1905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1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28029" name="Oval 29"/>
          <p:cNvSpPr>
            <a:spLocks noChangeArrowheads="1"/>
          </p:cNvSpPr>
          <p:nvPr/>
        </p:nvSpPr>
        <p:spPr bwMode="auto">
          <a:xfrm>
            <a:off x="1492250" y="4246563"/>
            <a:ext cx="1905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2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28030" name="Oval 30"/>
          <p:cNvSpPr>
            <a:spLocks noChangeArrowheads="1"/>
          </p:cNvSpPr>
          <p:nvPr/>
        </p:nvSpPr>
        <p:spPr bwMode="auto">
          <a:xfrm>
            <a:off x="2501900" y="4246563"/>
            <a:ext cx="1905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3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7448550" y="6580188"/>
            <a:ext cx="1692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11.17b, step 4</a:t>
            </a:r>
          </a:p>
        </p:txBody>
      </p:sp>
      <p:pic>
        <p:nvPicPr>
          <p:cNvPr id="129027" name="Picture 3" descr="figure_11_20_b6"/>
          <p:cNvPicPr>
            <a:picLocks noChangeAspect="1" noChangeArrowheads="1"/>
          </p:cNvPicPr>
          <p:nvPr/>
        </p:nvPicPr>
        <p:blipFill>
          <a:blip r:embed="rId2" cstate="print"/>
          <a:srcRect t="34975"/>
          <a:stretch>
            <a:fillRect/>
          </a:stretch>
        </p:blipFill>
        <p:spPr bwMode="auto">
          <a:xfrm>
            <a:off x="455613" y="1520825"/>
            <a:ext cx="8231187" cy="3816350"/>
          </a:xfrm>
          <a:prstGeom prst="rect">
            <a:avLst/>
          </a:prstGeom>
          <a:noFill/>
        </p:spPr>
      </p:pic>
      <p:sp>
        <p:nvSpPr>
          <p:cNvPr id="129028" name="Freeform 4"/>
          <p:cNvSpPr>
            <a:spLocks/>
          </p:cNvSpPr>
          <p:nvPr/>
        </p:nvSpPr>
        <p:spPr bwMode="auto">
          <a:xfrm>
            <a:off x="1303338" y="2366963"/>
            <a:ext cx="377825" cy="182562"/>
          </a:xfrm>
          <a:custGeom>
            <a:avLst/>
            <a:gdLst/>
            <a:ahLst/>
            <a:cxnLst>
              <a:cxn ang="0">
                <a:pos x="0" y="115"/>
              </a:cxn>
              <a:cxn ang="0">
                <a:pos x="142" y="0"/>
              </a:cxn>
              <a:cxn ang="0">
                <a:pos x="238" y="0"/>
              </a:cxn>
            </a:cxnLst>
            <a:rect l="0" t="0" r="r" b="b"/>
            <a:pathLst>
              <a:path w="238" h="115">
                <a:moveTo>
                  <a:pt x="0" y="115"/>
                </a:moveTo>
                <a:lnTo>
                  <a:pt x="142" y="0"/>
                </a:lnTo>
                <a:lnTo>
                  <a:pt x="238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029" name="Freeform 5"/>
          <p:cNvSpPr>
            <a:spLocks/>
          </p:cNvSpPr>
          <p:nvPr/>
        </p:nvSpPr>
        <p:spPr bwMode="auto">
          <a:xfrm>
            <a:off x="1338263" y="2574925"/>
            <a:ext cx="641350" cy="711200"/>
          </a:xfrm>
          <a:custGeom>
            <a:avLst/>
            <a:gdLst/>
            <a:ahLst/>
            <a:cxnLst>
              <a:cxn ang="0">
                <a:pos x="0" y="448"/>
              </a:cxn>
              <a:cxn ang="0">
                <a:pos x="308" y="0"/>
              </a:cxn>
              <a:cxn ang="0">
                <a:pos x="404" y="0"/>
              </a:cxn>
            </a:cxnLst>
            <a:rect l="0" t="0" r="r" b="b"/>
            <a:pathLst>
              <a:path w="404" h="448">
                <a:moveTo>
                  <a:pt x="0" y="448"/>
                </a:moveTo>
                <a:lnTo>
                  <a:pt x="308" y="0"/>
                </a:lnTo>
                <a:lnTo>
                  <a:pt x="404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030" name="Line 6"/>
          <p:cNvSpPr>
            <a:spLocks noChangeShapeType="1"/>
          </p:cNvSpPr>
          <p:nvPr/>
        </p:nvSpPr>
        <p:spPr bwMode="auto">
          <a:xfrm>
            <a:off x="3732213" y="1947863"/>
            <a:ext cx="1587" cy="482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031" name="Line 7"/>
          <p:cNvSpPr>
            <a:spLocks noChangeShapeType="1"/>
          </p:cNvSpPr>
          <p:nvPr/>
        </p:nvSpPr>
        <p:spPr bwMode="auto">
          <a:xfrm>
            <a:off x="509588" y="2147888"/>
            <a:ext cx="1517650" cy="1587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032" name="Line 8"/>
          <p:cNvSpPr>
            <a:spLocks noChangeShapeType="1"/>
          </p:cNvSpPr>
          <p:nvPr/>
        </p:nvSpPr>
        <p:spPr bwMode="auto">
          <a:xfrm>
            <a:off x="919163" y="2147888"/>
            <a:ext cx="1587" cy="20002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033" name="Freeform 9"/>
          <p:cNvSpPr>
            <a:spLocks/>
          </p:cNvSpPr>
          <p:nvPr/>
        </p:nvSpPr>
        <p:spPr bwMode="auto">
          <a:xfrm>
            <a:off x="896938" y="2322513"/>
            <a:ext cx="44450" cy="47625"/>
          </a:xfrm>
          <a:custGeom>
            <a:avLst/>
            <a:gdLst/>
            <a:ahLst/>
            <a:cxnLst>
              <a:cxn ang="0">
                <a:pos x="14" y="30"/>
              </a:cxn>
              <a:cxn ang="0">
                <a:pos x="8" y="28"/>
              </a:cxn>
              <a:cxn ang="0">
                <a:pos x="4" y="26"/>
              </a:cxn>
              <a:cxn ang="0">
                <a:pos x="0" y="20"/>
              </a:cxn>
              <a:cxn ang="0">
                <a:pos x="0" y="16"/>
              </a:cxn>
              <a:cxn ang="0">
                <a:pos x="0" y="10"/>
              </a:cxn>
              <a:cxn ang="0">
                <a:pos x="4" y="6"/>
              </a:cxn>
              <a:cxn ang="0">
                <a:pos x="8" y="2"/>
              </a:cxn>
              <a:cxn ang="0">
                <a:pos x="14" y="0"/>
              </a:cxn>
              <a:cxn ang="0">
                <a:pos x="20" y="2"/>
              </a:cxn>
              <a:cxn ang="0">
                <a:pos x="24" y="6"/>
              </a:cxn>
              <a:cxn ang="0">
                <a:pos x="26" y="10"/>
              </a:cxn>
              <a:cxn ang="0">
                <a:pos x="28" y="16"/>
              </a:cxn>
              <a:cxn ang="0">
                <a:pos x="26" y="20"/>
              </a:cxn>
              <a:cxn ang="0">
                <a:pos x="24" y="26"/>
              </a:cxn>
              <a:cxn ang="0">
                <a:pos x="20" y="28"/>
              </a:cxn>
              <a:cxn ang="0">
                <a:pos x="16" y="30"/>
              </a:cxn>
              <a:cxn ang="0">
                <a:pos x="14" y="30"/>
              </a:cxn>
            </a:cxnLst>
            <a:rect l="0" t="0" r="r" b="b"/>
            <a:pathLst>
              <a:path w="28" h="30">
                <a:moveTo>
                  <a:pt x="14" y="30"/>
                </a:moveTo>
                <a:lnTo>
                  <a:pt x="8" y="28"/>
                </a:lnTo>
                <a:lnTo>
                  <a:pt x="4" y="26"/>
                </a:lnTo>
                <a:lnTo>
                  <a:pt x="0" y="20"/>
                </a:lnTo>
                <a:lnTo>
                  <a:pt x="0" y="16"/>
                </a:lnTo>
                <a:lnTo>
                  <a:pt x="0" y="10"/>
                </a:lnTo>
                <a:lnTo>
                  <a:pt x="4" y="6"/>
                </a:lnTo>
                <a:lnTo>
                  <a:pt x="8" y="2"/>
                </a:lnTo>
                <a:lnTo>
                  <a:pt x="14" y="0"/>
                </a:lnTo>
                <a:lnTo>
                  <a:pt x="20" y="2"/>
                </a:lnTo>
                <a:lnTo>
                  <a:pt x="24" y="6"/>
                </a:lnTo>
                <a:lnTo>
                  <a:pt x="26" y="10"/>
                </a:lnTo>
                <a:lnTo>
                  <a:pt x="28" y="16"/>
                </a:lnTo>
                <a:lnTo>
                  <a:pt x="26" y="20"/>
                </a:lnTo>
                <a:lnTo>
                  <a:pt x="24" y="26"/>
                </a:lnTo>
                <a:lnTo>
                  <a:pt x="20" y="28"/>
                </a:lnTo>
                <a:lnTo>
                  <a:pt x="16" y="30"/>
                </a:lnTo>
                <a:lnTo>
                  <a:pt x="14" y="3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034" name="Line 10"/>
          <p:cNvSpPr>
            <a:spLocks noChangeShapeType="1"/>
          </p:cNvSpPr>
          <p:nvPr/>
        </p:nvSpPr>
        <p:spPr bwMode="auto">
          <a:xfrm>
            <a:off x="1531938" y="4175125"/>
            <a:ext cx="815975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035" name="Line 11"/>
          <p:cNvSpPr>
            <a:spLocks noChangeShapeType="1"/>
          </p:cNvSpPr>
          <p:nvPr/>
        </p:nvSpPr>
        <p:spPr bwMode="auto">
          <a:xfrm flipV="1">
            <a:off x="1874838" y="3470275"/>
            <a:ext cx="1587" cy="70485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036" name="Freeform 12"/>
          <p:cNvSpPr>
            <a:spLocks/>
          </p:cNvSpPr>
          <p:nvPr/>
        </p:nvSpPr>
        <p:spPr bwMode="auto">
          <a:xfrm>
            <a:off x="1852613" y="3448050"/>
            <a:ext cx="44450" cy="44450"/>
          </a:xfrm>
          <a:custGeom>
            <a:avLst/>
            <a:gdLst/>
            <a:ahLst/>
            <a:cxnLst>
              <a:cxn ang="0">
                <a:pos x="14" y="28"/>
              </a:cxn>
              <a:cxn ang="0">
                <a:pos x="8" y="26"/>
              </a:cxn>
              <a:cxn ang="0">
                <a:pos x="4" y="24"/>
              </a:cxn>
              <a:cxn ang="0">
                <a:pos x="0" y="20"/>
              </a:cxn>
              <a:cxn ang="0">
                <a:pos x="0" y="14"/>
              </a:cxn>
              <a:cxn ang="0">
                <a:pos x="0" y="8"/>
              </a:cxn>
              <a:cxn ang="0">
                <a:pos x="4" y="4"/>
              </a:cxn>
              <a:cxn ang="0">
                <a:pos x="8" y="0"/>
              </a:cxn>
              <a:cxn ang="0">
                <a:pos x="14" y="0"/>
              </a:cxn>
              <a:cxn ang="0">
                <a:pos x="20" y="0"/>
              </a:cxn>
              <a:cxn ang="0">
                <a:pos x="24" y="4"/>
              </a:cxn>
              <a:cxn ang="0">
                <a:pos x="26" y="8"/>
              </a:cxn>
              <a:cxn ang="0">
                <a:pos x="28" y="14"/>
              </a:cxn>
              <a:cxn ang="0">
                <a:pos x="26" y="20"/>
              </a:cxn>
              <a:cxn ang="0">
                <a:pos x="24" y="24"/>
              </a:cxn>
              <a:cxn ang="0">
                <a:pos x="20" y="26"/>
              </a:cxn>
              <a:cxn ang="0">
                <a:pos x="16" y="28"/>
              </a:cxn>
              <a:cxn ang="0">
                <a:pos x="14" y="28"/>
              </a:cxn>
            </a:cxnLst>
            <a:rect l="0" t="0" r="r" b="b"/>
            <a:pathLst>
              <a:path w="28" h="28">
                <a:moveTo>
                  <a:pt x="14" y="28"/>
                </a:moveTo>
                <a:lnTo>
                  <a:pt x="8" y="26"/>
                </a:lnTo>
                <a:lnTo>
                  <a:pt x="4" y="24"/>
                </a:lnTo>
                <a:lnTo>
                  <a:pt x="0" y="20"/>
                </a:lnTo>
                <a:lnTo>
                  <a:pt x="0" y="14"/>
                </a:lnTo>
                <a:lnTo>
                  <a:pt x="0" y="8"/>
                </a:lnTo>
                <a:lnTo>
                  <a:pt x="4" y="4"/>
                </a:lnTo>
                <a:lnTo>
                  <a:pt x="8" y="0"/>
                </a:lnTo>
                <a:lnTo>
                  <a:pt x="14" y="0"/>
                </a:lnTo>
                <a:lnTo>
                  <a:pt x="20" y="0"/>
                </a:lnTo>
                <a:lnTo>
                  <a:pt x="24" y="4"/>
                </a:lnTo>
                <a:lnTo>
                  <a:pt x="26" y="8"/>
                </a:lnTo>
                <a:lnTo>
                  <a:pt x="28" y="14"/>
                </a:lnTo>
                <a:lnTo>
                  <a:pt x="26" y="20"/>
                </a:lnTo>
                <a:lnTo>
                  <a:pt x="24" y="24"/>
                </a:lnTo>
                <a:lnTo>
                  <a:pt x="20" y="26"/>
                </a:lnTo>
                <a:lnTo>
                  <a:pt x="16" y="28"/>
                </a:lnTo>
                <a:lnTo>
                  <a:pt x="14" y="28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037" name="Line 13"/>
          <p:cNvSpPr>
            <a:spLocks noChangeShapeType="1"/>
          </p:cNvSpPr>
          <p:nvPr/>
        </p:nvSpPr>
        <p:spPr bwMode="auto">
          <a:xfrm>
            <a:off x="2535238" y="4175125"/>
            <a:ext cx="828675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038" name="Line 14"/>
          <p:cNvSpPr>
            <a:spLocks noChangeShapeType="1"/>
          </p:cNvSpPr>
          <p:nvPr/>
        </p:nvSpPr>
        <p:spPr bwMode="auto">
          <a:xfrm flipV="1">
            <a:off x="2909888" y="3400425"/>
            <a:ext cx="1587" cy="77470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039" name="Freeform 15"/>
          <p:cNvSpPr>
            <a:spLocks/>
          </p:cNvSpPr>
          <p:nvPr/>
        </p:nvSpPr>
        <p:spPr bwMode="auto">
          <a:xfrm>
            <a:off x="2884488" y="3375025"/>
            <a:ext cx="47625" cy="47625"/>
          </a:xfrm>
          <a:custGeom>
            <a:avLst/>
            <a:gdLst/>
            <a:ahLst/>
            <a:cxnLst>
              <a:cxn ang="0">
                <a:pos x="16" y="30"/>
              </a:cxn>
              <a:cxn ang="0">
                <a:pos x="10" y="28"/>
              </a:cxn>
              <a:cxn ang="0">
                <a:pos x="6" y="26"/>
              </a:cxn>
              <a:cxn ang="0">
                <a:pos x="2" y="20"/>
              </a:cxn>
              <a:cxn ang="0">
                <a:pos x="0" y="14"/>
              </a:cxn>
              <a:cxn ang="0">
                <a:pos x="2" y="10"/>
              </a:cxn>
              <a:cxn ang="0">
                <a:pos x="6" y="4"/>
              </a:cxn>
              <a:cxn ang="0">
                <a:pos x="10" y="2"/>
              </a:cxn>
              <a:cxn ang="0">
                <a:pos x="16" y="0"/>
              </a:cxn>
              <a:cxn ang="0">
                <a:pos x="20" y="2"/>
              </a:cxn>
              <a:cxn ang="0">
                <a:pos x="26" y="4"/>
              </a:cxn>
              <a:cxn ang="0">
                <a:pos x="28" y="10"/>
              </a:cxn>
              <a:cxn ang="0">
                <a:pos x="30" y="14"/>
              </a:cxn>
              <a:cxn ang="0">
                <a:pos x="28" y="20"/>
              </a:cxn>
              <a:cxn ang="0">
                <a:pos x="26" y="26"/>
              </a:cxn>
              <a:cxn ang="0">
                <a:pos x="20" y="28"/>
              </a:cxn>
              <a:cxn ang="0">
                <a:pos x="18" y="30"/>
              </a:cxn>
              <a:cxn ang="0">
                <a:pos x="16" y="30"/>
              </a:cxn>
            </a:cxnLst>
            <a:rect l="0" t="0" r="r" b="b"/>
            <a:pathLst>
              <a:path w="30" h="30">
                <a:moveTo>
                  <a:pt x="16" y="30"/>
                </a:moveTo>
                <a:lnTo>
                  <a:pt x="10" y="28"/>
                </a:lnTo>
                <a:lnTo>
                  <a:pt x="6" y="26"/>
                </a:lnTo>
                <a:lnTo>
                  <a:pt x="2" y="20"/>
                </a:lnTo>
                <a:lnTo>
                  <a:pt x="0" y="14"/>
                </a:lnTo>
                <a:lnTo>
                  <a:pt x="2" y="10"/>
                </a:lnTo>
                <a:lnTo>
                  <a:pt x="6" y="4"/>
                </a:lnTo>
                <a:lnTo>
                  <a:pt x="10" y="2"/>
                </a:lnTo>
                <a:lnTo>
                  <a:pt x="16" y="0"/>
                </a:lnTo>
                <a:lnTo>
                  <a:pt x="20" y="2"/>
                </a:lnTo>
                <a:lnTo>
                  <a:pt x="26" y="4"/>
                </a:lnTo>
                <a:lnTo>
                  <a:pt x="28" y="10"/>
                </a:lnTo>
                <a:lnTo>
                  <a:pt x="30" y="14"/>
                </a:lnTo>
                <a:lnTo>
                  <a:pt x="28" y="20"/>
                </a:lnTo>
                <a:lnTo>
                  <a:pt x="26" y="26"/>
                </a:lnTo>
                <a:lnTo>
                  <a:pt x="20" y="28"/>
                </a:lnTo>
                <a:lnTo>
                  <a:pt x="18" y="30"/>
                </a:lnTo>
                <a:lnTo>
                  <a:pt x="16" y="3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040" name="Line 16"/>
          <p:cNvSpPr>
            <a:spLocks noChangeShapeType="1"/>
          </p:cNvSpPr>
          <p:nvPr/>
        </p:nvSpPr>
        <p:spPr bwMode="auto">
          <a:xfrm>
            <a:off x="3509963" y="4175125"/>
            <a:ext cx="1109662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041" name="Line 17"/>
          <p:cNvSpPr>
            <a:spLocks noChangeShapeType="1"/>
          </p:cNvSpPr>
          <p:nvPr/>
        </p:nvSpPr>
        <p:spPr bwMode="auto">
          <a:xfrm flipV="1">
            <a:off x="3986213" y="3444875"/>
            <a:ext cx="276225" cy="73025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042" name="Freeform 18"/>
          <p:cNvSpPr>
            <a:spLocks/>
          </p:cNvSpPr>
          <p:nvPr/>
        </p:nvSpPr>
        <p:spPr bwMode="auto">
          <a:xfrm>
            <a:off x="4240213" y="3419475"/>
            <a:ext cx="44450" cy="47625"/>
          </a:xfrm>
          <a:custGeom>
            <a:avLst/>
            <a:gdLst/>
            <a:ahLst/>
            <a:cxnLst>
              <a:cxn ang="0">
                <a:pos x="14" y="30"/>
              </a:cxn>
              <a:cxn ang="0">
                <a:pos x="8" y="28"/>
              </a:cxn>
              <a:cxn ang="0">
                <a:pos x="4" y="26"/>
              </a:cxn>
              <a:cxn ang="0">
                <a:pos x="0" y="20"/>
              </a:cxn>
              <a:cxn ang="0">
                <a:pos x="0" y="16"/>
              </a:cxn>
              <a:cxn ang="0">
                <a:pos x="0" y="10"/>
              </a:cxn>
              <a:cxn ang="0">
                <a:pos x="4" y="6"/>
              </a:cxn>
              <a:cxn ang="0">
                <a:pos x="8" y="2"/>
              </a:cxn>
              <a:cxn ang="0">
                <a:pos x="14" y="0"/>
              </a:cxn>
              <a:cxn ang="0">
                <a:pos x="20" y="2"/>
              </a:cxn>
              <a:cxn ang="0">
                <a:pos x="24" y="6"/>
              </a:cxn>
              <a:cxn ang="0">
                <a:pos x="28" y="10"/>
              </a:cxn>
              <a:cxn ang="0">
                <a:pos x="28" y="16"/>
              </a:cxn>
              <a:cxn ang="0">
                <a:pos x="28" y="20"/>
              </a:cxn>
              <a:cxn ang="0">
                <a:pos x="24" y="26"/>
              </a:cxn>
              <a:cxn ang="0">
                <a:pos x="20" y="28"/>
              </a:cxn>
              <a:cxn ang="0">
                <a:pos x="16" y="30"/>
              </a:cxn>
              <a:cxn ang="0">
                <a:pos x="14" y="30"/>
              </a:cxn>
            </a:cxnLst>
            <a:rect l="0" t="0" r="r" b="b"/>
            <a:pathLst>
              <a:path w="28" h="30">
                <a:moveTo>
                  <a:pt x="14" y="30"/>
                </a:moveTo>
                <a:lnTo>
                  <a:pt x="8" y="28"/>
                </a:lnTo>
                <a:lnTo>
                  <a:pt x="4" y="26"/>
                </a:lnTo>
                <a:lnTo>
                  <a:pt x="0" y="20"/>
                </a:lnTo>
                <a:lnTo>
                  <a:pt x="0" y="16"/>
                </a:lnTo>
                <a:lnTo>
                  <a:pt x="0" y="10"/>
                </a:lnTo>
                <a:lnTo>
                  <a:pt x="4" y="6"/>
                </a:lnTo>
                <a:lnTo>
                  <a:pt x="8" y="2"/>
                </a:lnTo>
                <a:lnTo>
                  <a:pt x="14" y="0"/>
                </a:lnTo>
                <a:lnTo>
                  <a:pt x="20" y="2"/>
                </a:lnTo>
                <a:lnTo>
                  <a:pt x="24" y="6"/>
                </a:lnTo>
                <a:lnTo>
                  <a:pt x="28" y="10"/>
                </a:lnTo>
                <a:lnTo>
                  <a:pt x="28" y="16"/>
                </a:lnTo>
                <a:lnTo>
                  <a:pt x="28" y="20"/>
                </a:lnTo>
                <a:lnTo>
                  <a:pt x="24" y="26"/>
                </a:lnTo>
                <a:lnTo>
                  <a:pt x="20" y="28"/>
                </a:lnTo>
                <a:lnTo>
                  <a:pt x="16" y="30"/>
                </a:lnTo>
                <a:lnTo>
                  <a:pt x="14" y="3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043" name="Rectangle 19"/>
          <p:cNvSpPr>
            <a:spLocks noChangeArrowheads="1"/>
          </p:cNvSpPr>
          <p:nvPr/>
        </p:nvSpPr>
        <p:spPr bwMode="auto">
          <a:xfrm>
            <a:off x="447675" y="5014913"/>
            <a:ext cx="80772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>
                <a:solidFill>
                  <a:srgbClr val="000000"/>
                </a:solidFill>
                <a:latin typeface="Arial Black" pitchFamily="34" charset="0"/>
              </a:rPr>
              <a:t>(b) G-protein linked receptors </a:t>
            </a:r>
            <a:r>
              <a:rPr lang="en-US" sz="1400" b="1">
                <a:solidFill>
                  <a:srgbClr val="000000"/>
                </a:solidFill>
                <a:latin typeface="Arial" charset="0"/>
              </a:rPr>
              <a:t>cause formation of an intracellular second messenger (cyclic</a:t>
            </a:r>
            <a:br>
              <a:rPr lang="en-US" sz="1400" b="1">
                <a:solidFill>
                  <a:srgbClr val="000000"/>
                </a:solidFill>
                <a:latin typeface="Arial" charset="0"/>
              </a:rPr>
            </a:br>
            <a:r>
              <a:rPr lang="en-US" sz="1400" b="1">
                <a:solidFill>
                  <a:srgbClr val="000000"/>
                </a:solidFill>
                <a:latin typeface="Arial" charset="0"/>
              </a:rPr>
              <a:t> AMP in this case) that brings about the cell</a:t>
            </a:r>
            <a:r>
              <a:rPr lang="en-US" sz="1400" b="1">
                <a:solidFill>
                  <a:srgbClr val="000000"/>
                </a:solidFill>
                <a:latin typeface="Arial" charset="0"/>
                <a:ea typeface="ヒラギノ角ゴ ProN W3" pitchFamily="1" charset="-128"/>
              </a:rPr>
              <a:t>’</a:t>
            </a:r>
            <a:r>
              <a:rPr lang="en-US" sz="1400" b="1">
                <a:solidFill>
                  <a:srgbClr val="000000"/>
                </a:solidFill>
                <a:latin typeface="Arial" charset="0"/>
              </a:rPr>
              <a:t>s response.</a:t>
            </a:r>
            <a:endParaRPr lang="en-US" sz="1800">
              <a:latin typeface="Arial Black" pitchFamily="34" charset="0"/>
            </a:endParaRPr>
          </a:p>
        </p:txBody>
      </p:sp>
      <p:sp>
        <p:nvSpPr>
          <p:cNvPr id="129044" name="Rectangle 20"/>
          <p:cNvSpPr>
            <a:spLocks noChangeArrowheads="1"/>
          </p:cNvSpPr>
          <p:nvPr/>
        </p:nvSpPr>
        <p:spPr bwMode="auto">
          <a:xfrm>
            <a:off x="1714500" y="2255838"/>
            <a:ext cx="7683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Receptor</a:t>
            </a:r>
            <a:endParaRPr lang="en-US" sz="1800" b="1">
              <a:latin typeface="Arial" charset="0"/>
            </a:endParaRPr>
          </a:p>
        </p:txBody>
      </p:sp>
      <p:sp>
        <p:nvSpPr>
          <p:cNvPr id="129045" name="Rectangle 21"/>
          <p:cNvSpPr>
            <a:spLocks noChangeArrowheads="1"/>
          </p:cNvSpPr>
          <p:nvPr/>
        </p:nvSpPr>
        <p:spPr bwMode="auto">
          <a:xfrm>
            <a:off x="2012950" y="2462213"/>
            <a:ext cx="7874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G protein</a:t>
            </a:r>
            <a:endParaRPr lang="en-US" sz="1800" b="1">
              <a:latin typeface="Arial" charset="0"/>
            </a:endParaRPr>
          </a:p>
        </p:txBody>
      </p:sp>
      <p:sp>
        <p:nvSpPr>
          <p:cNvPr id="129046" name="Rectangle 22"/>
          <p:cNvSpPr>
            <a:spLocks noChangeArrowheads="1"/>
          </p:cNvSpPr>
          <p:nvPr/>
        </p:nvSpPr>
        <p:spPr bwMode="auto">
          <a:xfrm>
            <a:off x="3203575" y="1739900"/>
            <a:ext cx="15351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Adenylate cyclase</a:t>
            </a:r>
            <a:endParaRPr lang="en-US" sz="1800" b="1">
              <a:latin typeface="Arial" charset="0"/>
            </a:endParaRPr>
          </a:p>
        </p:txBody>
      </p:sp>
      <p:sp>
        <p:nvSpPr>
          <p:cNvPr id="129047" name="Rectangle 23"/>
          <p:cNvSpPr>
            <a:spLocks noChangeArrowheads="1"/>
          </p:cNvSpPr>
          <p:nvPr/>
        </p:nvSpPr>
        <p:spPr bwMode="auto">
          <a:xfrm>
            <a:off x="4422775" y="3025775"/>
            <a:ext cx="25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ATP</a:t>
            </a:r>
            <a:endParaRPr lang="en-US" sz="1800" b="1">
              <a:latin typeface="Arial" charset="0"/>
            </a:endParaRPr>
          </a:p>
        </p:txBody>
      </p:sp>
      <p:sp>
        <p:nvSpPr>
          <p:cNvPr id="129048" name="Rectangle 24"/>
          <p:cNvSpPr>
            <a:spLocks noChangeArrowheads="1"/>
          </p:cNvSpPr>
          <p:nvPr/>
        </p:nvSpPr>
        <p:spPr bwMode="auto">
          <a:xfrm>
            <a:off x="1282700" y="3946525"/>
            <a:ext cx="260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GTP</a:t>
            </a:r>
            <a:endParaRPr lang="en-US" sz="1800" b="1">
              <a:latin typeface="Arial" charset="0"/>
            </a:endParaRPr>
          </a:p>
        </p:txBody>
      </p:sp>
      <p:sp>
        <p:nvSpPr>
          <p:cNvPr id="129049" name="Rectangle 25"/>
          <p:cNvSpPr>
            <a:spLocks noChangeArrowheads="1"/>
          </p:cNvSpPr>
          <p:nvPr/>
        </p:nvSpPr>
        <p:spPr bwMode="auto">
          <a:xfrm>
            <a:off x="654050" y="3927475"/>
            <a:ext cx="3857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GDP</a:t>
            </a:r>
            <a:endParaRPr lang="en-US" sz="1800" b="1">
              <a:latin typeface="Arial" charset="0"/>
            </a:endParaRPr>
          </a:p>
        </p:txBody>
      </p:sp>
      <p:sp>
        <p:nvSpPr>
          <p:cNvPr id="129050" name="Rectangle 26"/>
          <p:cNvSpPr>
            <a:spLocks noChangeArrowheads="1"/>
          </p:cNvSpPr>
          <p:nvPr/>
        </p:nvSpPr>
        <p:spPr bwMode="auto">
          <a:xfrm>
            <a:off x="4546600" y="3419475"/>
            <a:ext cx="3524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cAMP</a:t>
            </a:r>
            <a:endParaRPr lang="en-US" sz="1800" b="1">
              <a:latin typeface="Arial" charset="0"/>
            </a:endParaRPr>
          </a:p>
        </p:txBody>
      </p:sp>
      <p:sp>
        <p:nvSpPr>
          <p:cNvPr id="129051" name="Rectangle 27"/>
          <p:cNvSpPr>
            <a:spLocks noChangeArrowheads="1"/>
          </p:cNvSpPr>
          <p:nvPr/>
        </p:nvSpPr>
        <p:spPr bwMode="auto">
          <a:xfrm>
            <a:off x="2149475" y="3527425"/>
            <a:ext cx="260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GTP</a:t>
            </a:r>
            <a:endParaRPr lang="en-US" sz="1800" b="1">
              <a:latin typeface="Arial" charset="0"/>
            </a:endParaRPr>
          </a:p>
        </p:txBody>
      </p:sp>
      <p:sp>
        <p:nvSpPr>
          <p:cNvPr id="129052" name="Rectangle 28"/>
          <p:cNvSpPr>
            <a:spLocks noChangeArrowheads="1"/>
          </p:cNvSpPr>
          <p:nvPr/>
        </p:nvSpPr>
        <p:spPr bwMode="auto">
          <a:xfrm>
            <a:off x="3171825" y="3457575"/>
            <a:ext cx="260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GTP</a:t>
            </a:r>
            <a:endParaRPr lang="en-US" sz="1800" b="1">
              <a:latin typeface="Arial" charset="0"/>
            </a:endParaRPr>
          </a:p>
        </p:txBody>
      </p:sp>
      <p:sp>
        <p:nvSpPr>
          <p:cNvPr id="129053" name="Rectangle 29"/>
          <p:cNvSpPr>
            <a:spLocks noChangeArrowheads="1"/>
          </p:cNvSpPr>
          <p:nvPr/>
        </p:nvSpPr>
        <p:spPr bwMode="auto">
          <a:xfrm>
            <a:off x="514350" y="1676400"/>
            <a:ext cx="15192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Neurotransmitter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(1st messenger) binds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and activates receptor.</a:t>
            </a:r>
            <a:endParaRPr lang="en-US" sz="1800" b="1">
              <a:latin typeface="Arial" charset="0"/>
            </a:endParaRPr>
          </a:p>
        </p:txBody>
      </p:sp>
      <p:sp>
        <p:nvSpPr>
          <p:cNvPr id="129054" name="Rectangle 30"/>
          <p:cNvSpPr>
            <a:spLocks noChangeArrowheads="1"/>
          </p:cNvSpPr>
          <p:nvPr/>
        </p:nvSpPr>
        <p:spPr bwMode="auto">
          <a:xfrm>
            <a:off x="1492250" y="4271963"/>
            <a:ext cx="835025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Receptor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activates G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protein.</a:t>
            </a:r>
            <a:endParaRPr lang="en-US" sz="1800" b="1">
              <a:latin typeface="Arial" charset="0"/>
            </a:endParaRPr>
          </a:p>
        </p:txBody>
      </p:sp>
      <p:sp>
        <p:nvSpPr>
          <p:cNvPr id="129055" name="Rectangle 31"/>
          <p:cNvSpPr>
            <a:spLocks noChangeArrowheads="1"/>
          </p:cNvSpPr>
          <p:nvPr/>
        </p:nvSpPr>
        <p:spPr bwMode="auto">
          <a:xfrm>
            <a:off x="2501900" y="4271963"/>
            <a:ext cx="84772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G protein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activates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adenylate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cyclase.</a:t>
            </a:r>
            <a:endParaRPr lang="en-US" sz="1800" b="1">
              <a:latin typeface="Arial" charset="0"/>
            </a:endParaRPr>
          </a:p>
        </p:txBody>
      </p:sp>
      <p:sp>
        <p:nvSpPr>
          <p:cNvPr id="129056" name="Rectangle 32"/>
          <p:cNvSpPr>
            <a:spLocks noChangeArrowheads="1"/>
          </p:cNvSpPr>
          <p:nvPr/>
        </p:nvSpPr>
        <p:spPr bwMode="auto">
          <a:xfrm>
            <a:off x="3495675" y="4271963"/>
            <a:ext cx="115570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Adenylate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cyclase converts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ATP to cAMP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(2nd messenger).</a:t>
            </a:r>
            <a:endParaRPr lang="en-US" sz="1800" b="1">
              <a:latin typeface="Arial" charset="0"/>
            </a:endParaRPr>
          </a:p>
        </p:txBody>
      </p:sp>
      <p:sp>
        <p:nvSpPr>
          <p:cNvPr id="129057" name="Rectangle 33"/>
          <p:cNvSpPr>
            <a:spLocks noChangeArrowheads="1"/>
          </p:cNvSpPr>
          <p:nvPr/>
        </p:nvSpPr>
        <p:spPr bwMode="auto">
          <a:xfrm>
            <a:off x="7661275" y="4632325"/>
            <a:ext cx="5921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200" b="1">
                <a:solidFill>
                  <a:srgbClr val="FFFFFF"/>
                </a:solidFill>
                <a:latin typeface="Arial" charset="0"/>
              </a:rPr>
              <a:t>Nucleus</a:t>
            </a:r>
            <a:endParaRPr lang="en-US" sz="1800" b="1">
              <a:latin typeface="Arial" charset="0"/>
            </a:endParaRPr>
          </a:p>
        </p:txBody>
      </p:sp>
      <p:sp>
        <p:nvSpPr>
          <p:cNvPr id="129058" name="Oval 34"/>
          <p:cNvSpPr>
            <a:spLocks noChangeArrowheads="1"/>
          </p:cNvSpPr>
          <p:nvPr/>
        </p:nvSpPr>
        <p:spPr bwMode="auto">
          <a:xfrm>
            <a:off x="514350" y="1647825"/>
            <a:ext cx="1905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1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29059" name="Oval 35"/>
          <p:cNvSpPr>
            <a:spLocks noChangeArrowheads="1"/>
          </p:cNvSpPr>
          <p:nvPr/>
        </p:nvSpPr>
        <p:spPr bwMode="auto">
          <a:xfrm>
            <a:off x="1492250" y="4246563"/>
            <a:ext cx="1905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2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29060" name="Oval 36"/>
          <p:cNvSpPr>
            <a:spLocks noChangeArrowheads="1"/>
          </p:cNvSpPr>
          <p:nvPr/>
        </p:nvSpPr>
        <p:spPr bwMode="auto">
          <a:xfrm>
            <a:off x="2501900" y="4246563"/>
            <a:ext cx="1905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3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29061" name="Oval 37"/>
          <p:cNvSpPr>
            <a:spLocks noChangeArrowheads="1"/>
          </p:cNvSpPr>
          <p:nvPr/>
        </p:nvSpPr>
        <p:spPr bwMode="auto">
          <a:xfrm>
            <a:off x="3495675" y="4246563"/>
            <a:ext cx="1905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4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ChangeArrowheads="1"/>
          </p:cNvSpPr>
          <p:nvPr/>
        </p:nvSpPr>
        <p:spPr bwMode="auto">
          <a:xfrm>
            <a:off x="7364413" y="6580188"/>
            <a:ext cx="17764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11.17b, step 5a</a:t>
            </a:r>
          </a:p>
        </p:txBody>
      </p:sp>
      <p:pic>
        <p:nvPicPr>
          <p:cNvPr id="130051" name="Picture 3" descr="figure_11_20_b7"/>
          <p:cNvPicPr>
            <a:picLocks noChangeAspect="1" noChangeArrowheads="1"/>
          </p:cNvPicPr>
          <p:nvPr/>
        </p:nvPicPr>
        <p:blipFill>
          <a:blip r:embed="rId2" cstate="print"/>
          <a:srcRect t="34975"/>
          <a:stretch>
            <a:fillRect/>
          </a:stretch>
        </p:blipFill>
        <p:spPr bwMode="auto">
          <a:xfrm>
            <a:off x="455613" y="1520825"/>
            <a:ext cx="8231187" cy="3816350"/>
          </a:xfrm>
          <a:prstGeom prst="rect">
            <a:avLst/>
          </a:prstGeom>
          <a:noFill/>
        </p:spPr>
      </p:pic>
      <p:sp>
        <p:nvSpPr>
          <p:cNvPr id="130052" name="Freeform 4"/>
          <p:cNvSpPr>
            <a:spLocks/>
          </p:cNvSpPr>
          <p:nvPr/>
        </p:nvSpPr>
        <p:spPr bwMode="auto">
          <a:xfrm>
            <a:off x="1303338" y="2366963"/>
            <a:ext cx="377825" cy="182562"/>
          </a:xfrm>
          <a:custGeom>
            <a:avLst/>
            <a:gdLst/>
            <a:ahLst/>
            <a:cxnLst>
              <a:cxn ang="0">
                <a:pos x="0" y="115"/>
              </a:cxn>
              <a:cxn ang="0">
                <a:pos x="142" y="0"/>
              </a:cxn>
              <a:cxn ang="0">
                <a:pos x="238" y="0"/>
              </a:cxn>
            </a:cxnLst>
            <a:rect l="0" t="0" r="r" b="b"/>
            <a:pathLst>
              <a:path w="238" h="115">
                <a:moveTo>
                  <a:pt x="0" y="115"/>
                </a:moveTo>
                <a:lnTo>
                  <a:pt x="142" y="0"/>
                </a:lnTo>
                <a:lnTo>
                  <a:pt x="238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053" name="Freeform 5"/>
          <p:cNvSpPr>
            <a:spLocks/>
          </p:cNvSpPr>
          <p:nvPr/>
        </p:nvSpPr>
        <p:spPr bwMode="auto">
          <a:xfrm>
            <a:off x="1338263" y="2574925"/>
            <a:ext cx="641350" cy="711200"/>
          </a:xfrm>
          <a:custGeom>
            <a:avLst/>
            <a:gdLst/>
            <a:ahLst/>
            <a:cxnLst>
              <a:cxn ang="0">
                <a:pos x="0" y="448"/>
              </a:cxn>
              <a:cxn ang="0">
                <a:pos x="308" y="0"/>
              </a:cxn>
              <a:cxn ang="0">
                <a:pos x="404" y="0"/>
              </a:cxn>
            </a:cxnLst>
            <a:rect l="0" t="0" r="r" b="b"/>
            <a:pathLst>
              <a:path w="404" h="448">
                <a:moveTo>
                  <a:pt x="0" y="448"/>
                </a:moveTo>
                <a:lnTo>
                  <a:pt x="308" y="0"/>
                </a:lnTo>
                <a:lnTo>
                  <a:pt x="404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054" name="Line 6"/>
          <p:cNvSpPr>
            <a:spLocks noChangeShapeType="1"/>
          </p:cNvSpPr>
          <p:nvPr/>
        </p:nvSpPr>
        <p:spPr bwMode="auto">
          <a:xfrm>
            <a:off x="6388100" y="1947863"/>
            <a:ext cx="1588" cy="2000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055" name="Line 7"/>
          <p:cNvSpPr>
            <a:spLocks noChangeShapeType="1"/>
          </p:cNvSpPr>
          <p:nvPr/>
        </p:nvSpPr>
        <p:spPr bwMode="auto">
          <a:xfrm>
            <a:off x="3732213" y="1947863"/>
            <a:ext cx="1587" cy="482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056" name="Line 8"/>
          <p:cNvSpPr>
            <a:spLocks noChangeShapeType="1"/>
          </p:cNvSpPr>
          <p:nvPr/>
        </p:nvSpPr>
        <p:spPr bwMode="auto">
          <a:xfrm>
            <a:off x="7766050" y="1947863"/>
            <a:ext cx="1588" cy="2635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057" name="Line 9"/>
          <p:cNvSpPr>
            <a:spLocks noChangeShapeType="1"/>
          </p:cNvSpPr>
          <p:nvPr/>
        </p:nvSpPr>
        <p:spPr bwMode="auto">
          <a:xfrm>
            <a:off x="509588" y="2147888"/>
            <a:ext cx="1517650" cy="1587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058" name="Line 10"/>
          <p:cNvSpPr>
            <a:spLocks noChangeShapeType="1"/>
          </p:cNvSpPr>
          <p:nvPr/>
        </p:nvSpPr>
        <p:spPr bwMode="auto">
          <a:xfrm>
            <a:off x="919163" y="2147888"/>
            <a:ext cx="1587" cy="20002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059" name="Freeform 11"/>
          <p:cNvSpPr>
            <a:spLocks/>
          </p:cNvSpPr>
          <p:nvPr/>
        </p:nvSpPr>
        <p:spPr bwMode="auto">
          <a:xfrm>
            <a:off x="896938" y="2322513"/>
            <a:ext cx="44450" cy="47625"/>
          </a:xfrm>
          <a:custGeom>
            <a:avLst/>
            <a:gdLst/>
            <a:ahLst/>
            <a:cxnLst>
              <a:cxn ang="0">
                <a:pos x="14" y="30"/>
              </a:cxn>
              <a:cxn ang="0">
                <a:pos x="8" y="28"/>
              </a:cxn>
              <a:cxn ang="0">
                <a:pos x="4" y="26"/>
              </a:cxn>
              <a:cxn ang="0">
                <a:pos x="0" y="20"/>
              </a:cxn>
              <a:cxn ang="0">
                <a:pos x="0" y="16"/>
              </a:cxn>
              <a:cxn ang="0">
                <a:pos x="0" y="10"/>
              </a:cxn>
              <a:cxn ang="0">
                <a:pos x="4" y="6"/>
              </a:cxn>
              <a:cxn ang="0">
                <a:pos x="8" y="2"/>
              </a:cxn>
              <a:cxn ang="0">
                <a:pos x="14" y="0"/>
              </a:cxn>
              <a:cxn ang="0">
                <a:pos x="20" y="2"/>
              </a:cxn>
              <a:cxn ang="0">
                <a:pos x="24" y="6"/>
              </a:cxn>
              <a:cxn ang="0">
                <a:pos x="26" y="10"/>
              </a:cxn>
              <a:cxn ang="0">
                <a:pos x="28" y="16"/>
              </a:cxn>
              <a:cxn ang="0">
                <a:pos x="26" y="20"/>
              </a:cxn>
              <a:cxn ang="0">
                <a:pos x="24" y="26"/>
              </a:cxn>
              <a:cxn ang="0">
                <a:pos x="20" y="28"/>
              </a:cxn>
              <a:cxn ang="0">
                <a:pos x="16" y="30"/>
              </a:cxn>
              <a:cxn ang="0">
                <a:pos x="14" y="30"/>
              </a:cxn>
            </a:cxnLst>
            <a:rect l="0" t="0" r="r" b="b"/>
            <a:pathLst>
              <a:path w="28" h="30">
                <a:moveTo>
                  <a:pt x="14" y="30"/>
                </a:moveTo>
                <a:lnTo>
                  <a:pt x="8" y="28"/>
                </a:lnTo>
                <a:lnTo>
                  <a:pt x="4" y="26"/>
                </a:lnTo>
                <a:lnTo>
                  <a:pt x="0" y="20"/>
                </a:lnTo>
                <a:lnTo>
                  <a:pt x="0" y="16"/>
                </a:lnTo>
                <a:lnTo>
                  <a:pt x="0" y="10"/>
                </a:lnTo>
                <a:lnTo>
                  <a:pt x="4" y="6"/>
                </a:lnTo>
                <a:lnTo>
                  <a:pt x="8" y="2"/>
                </a:lnTo>
                <a:lnTo>
                  <a:pt x="14" y="0"/>
                </a:lnTo>
                <a:lnTo>
                  <a:pt x="20" y="2"/>
                </a:lnTo>
                <a:lnTo>
                  <a:pt x="24" y="6"/>
                </a:lnTo>
                <a:lnTo>
                  <a:pt x="26" y="10"/>
                </a:lnTo>
                <a:lnTo>
                  <a:pt x="28" y="16"/>
                </a:lnTo>
                <a:lnTo>
                  <a:pt x="26" y="20"/>
                </a:lnTo>
                <a:lnTo>
                  <a:pt x="24" y="26"/>
                </a:lnTo>
                <a:lnTo>
                  <a:pt x="20" y="28"/>
                </a:lnTo>
                <a:lnTo>
                  <a:pt x="16" y="30"/>
                </a:lnTo>
                <a:lnTo>
                  <a:pt x="14" y="3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060" name="Line 12"/>
          <p:cNvSpPr>
            <a:spLocks noChangeShapeType="1"/>
          </p:cNvSpPr>
          <p:nvPr/>
        </p:nvSpPr>
        <p:spPr bwMode="auto">
          <a:xfrm>
            <a:off x="1531938" y="4175125"/>
            <a:ext cx="815975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061" name="Line 13"/>
          <p:cNvSpPr>
            <a:spLocks noChangeShapeType="1"/>
          </p:cNvSpPr>
          <p:nvPr/>
        </p:nvSpPr>
        <p:spPr bwMode="auto">
          <a:xfrm flipV="1">
            <a:off x="1874838" y="3470275"/>
            <a:ext cx="1587" cy="70485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062" name="Freeform 14"/>
          <p:cNvSpPr>
            <a:spLocks/>
          </p:cNvSpPr>
          <p:nvPr/>
        </p:nvSpPr>
        <p:spPr bwMode="auto">
          <a:xfrm>
            <a:off x="1852613" y="3448050"/>
            <a:ext cx="44450" cy="44450"/>
          </a:xfrm>
          <a:custGeom>
            <a:avLst/>
            <a:gdLst/>
            <a:ahLst/>
            <a:cxnLst>
              <a:cxn ang="0">
                <a:pos x="14" y="28"/>
              </a:cxn>
              <a:cxn ang="0">
                <a:pos x="8" y="26"/>
              </a:cxn>
              <a:cxn ang="0">
                <a:pos x="4" y="24"/>
              </a:cxn>
              <a:cxn ang="0">
                <a:pos x="0" y="20"/>
              </a:cxn>
              <a:cxn ang="0">
                <a:pos x="0" y="14"/>
              </a:cxn>
              <a:cxn ang="0">
                <a:pos x="0" y="8"/>
              </a:cxn>
              <a:cxn ang="0">
                <a:pos x="4" y="4"/>
              </a:cxn>
              <a:cxn ang="0">
                <a:pos x="8" y="0"/>
              </a:cxn>
              <a:cxn ang="0">
                <a:pos x="14" y="0"/>
              </a:cxn>
              <a:cxn ang="0">
                <a:pos x="20" y="0"/>
              </a:cxn>
              <a:cxn ang="0">
                <a:pos x="24" y="4"/>
              </a:cxn>
              <a:cxn ang="0">
                <a:pos x="26" y="8"/>
              </a:cxn>
              <a:cxn ang="0">
                <a:pos x="28" y="14"/>
              </a:cxn>
              <a:cxn ang="0">
                <a:pos x="26" y="20"/>
              </a:cxn>
              <a:cxn ang="0">
                <a:pos x="24" y="24"/>
              </a:cxn>
              <a:cxn ang="0">
                <a:pos x="20" y="26"/>
              </a:cxn>
              <a:cxn ang="0">
                <a:pos x="16" y="28"/>
              </a:cxn>
              <a:cxn ang="0">
                <a:pos x="14" y="28"/>
              </a:cxn>
            </a:cxnLst>
            <a:rect l="0" t="0" r="r" b="b"/>
            <a:pathLst>
              <a:path w="28" h="28">
                <a:moveTo>
                  <a:pt x="14" y="28"/>
                </a:moveTo>
                <a:lnTo>
                  <a:pt x="8" y="26"/>
                </a:lnTo>
                <a:lnTo>
                  <a:pt x="4" y="24"/>
                </a:lnTo>
                <a:lnTo>
                  <a:pt x="0" y="20"/>
                </a:lnTo>
                <a:lnTo>
                  <a:pt x="0" y="14"/>
                </a:lnTo>
                <a:lnTo>
                  <a:pt x="0" y="8"/>
                </a:lnTo>
                <a:lnTo>
                  <a:pt x="4" y="4"/>
                </a:lnTo>
                <a:lnTo>
                  <a:pt x="8" y="0"/>
                </a:lnTo>
                <a:lnTo>
                  <a:pt x="14" y="0"/>
                </a:lnTo>
                <a:lnTo>
                  <a:pt x="20" y="0"/>
                </a:lnTo>
                <a:lnTo>
                  <a:pt x="24" y="4"/>
                </a:lnTo>
                <a:lnTo>
                  <a:pt x="26" y="8"/>
                </a:lnTo>
                <a:lnTo>
                  <a:pt x="28" y="14"/>
                </a:lnTo>
                <a:lnTo>
                  <a:pt x="26" y="20"/>
                </a:lnTo>
                <a:lnTo>
                  <a:pt x="24" y="24"/>
                </a:lnTo>
                <a:lnTo>
                  <a:pt x="20" y="26"/>
                </a:lnTo>
                <a:lnTo>
                  <a:pt x="16" y="28"/>
                </a:lnTo>
                <a:lnTo>
                  <a:pt x="14" y="28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063" name="Line 15"/>
          <p:cNvSpPr>
            <a:spLocks noChangeShapeType="1"/>
          </p:cNvSpPr>
          <p:nvPr/>
        </p:nvSpPr>
        <p:spPr bwMode="auto">
          <a:xfrm>
            <a:off x="2535238" y="4175125"/>
            <a:ext cx="828675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064" name="Line 16"/>
          <p:cNvSpPr>
            <a:spLocks noChangeShapeType="1"/>
          </p:cNvSpPr>
          <p:nvPr/>
        </p:nvSpPr>
        <p:spPr bwMode="auto">
          <a:xfrm flipV="1">
            <a:off x="2909888" y="3400425"/>
            <a:ext cx="1587" cy="77470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065" name="Freeform 17"/>
          <p:cNvSpPr>
            <a:spLocks/>
          </p:cNvSpPr>
          <p:nvPr/>
        </p:nvSpPr>
        <p:spPr bwMode="auto">
          <a:xfrm>
            <a:off x="2884488" y="3375025"/>
            <a:ext cx="47625" cy="47625"/>
          </a:xfrm>
          <a:custGeom>
            <a:avLst/>
            <a:gdLst/>
            <a:ahLst/>
            <a:cxnLst>
              <a:cxn ang="0">
                <a:pos x="16" y="30"/>
              </a:cxn>
              <a:cxn ang="0">
                <a:pos x="10" y="28"/>
              </a:cxn>
              <a:cxn ang="0">
                <a:pos x="6" y="26"/>
              </a:cxn>
              <a:cxn ang="0">
                <a:pos x="2" y="20"/>
              </a:cxn>
              <a:cxn ang="0">
                <a:pos x="0" y="14"/>
              </a:cxn>
              <a:cxn ang="0">
                <a:pos x="2" y="10"/>
              </a:cxn>
              <a:cxn ang="0">
                <a:pos x="6" y="4"/>
              </a:cxn>
              <a:cxn ang="0">
                <a:pos x="10" y="2"/>
              </a:cxn>
              <a:cxn ang="0">
                <a:pos x="16" y="0"/>
              </a:cxn>
              <a:cxn ang="0">
                <a:pos x="20" y="2"/>
              </a:cxn>
              <a:cxn ang="0">
                <a:pos x="26" y="4"/>
              </a:cxn>
              <a:cxn ang="0">
                <a:pos x="28" y="10"/>
              </a:cxn>
              <a:cxn ang="0">
                <a:pos x="30" y="14"/>
              </a:cxn>
              <a:cxn ang="0">
                <a:pos x="28" y="20"/>
              </a:cxn>
              <a:cxn ang="0">
                <a:pos x="26" y="26"/>
              </a:cxn>
              <a:cxn ang="0">
                <a:pos x="20" y="28"/>
              </a:cxn>
              <a:cxn ang="0">
                <a:pos x="18" y="30"/>
              </a:cxn>
              <a:cxn ang="0">
                <a:pos x="16" y="30"/>
              </a:cxn>
            </a:cxnLst>
            <a:rect l="0" t="0" r="r" b="b"/>
            <a:pathLst>
              <a:path w="30" h="30">
                <a:moveTo>
                  <a:pt x="16" y="30"/>
                </a:moveTo>
                <a:lnTo>
                  <a:pt x="10" y="28"/>
                </a:lnTo>
                <a:lnTo>
                  <a:pt x="6" y="26"/>
                </a:lnTo>
                <a:lnTo>
                  <a:pt x="2" y="20"/>
                </a:lnTo>
                <a:lnTo>
                  <a:pt x="0" y="14"/>
                </a:lnTo>
                <a:lnTo>
                  <a:pt x="2" y="10"/>
                </a:lnTo>
                <a:lnTo>
                  <a:pt x="6" y="4"/>
                </a:lnTo>
                <a:lnTo>
                  <a:pt x="10" y="2"/>
                </a:lnTo>
                <a:lnTo>
                  <a:pt x="16" y="0"/>
                </a:lnTo>
                <a:lnTo>
                  <a:pt x="20" y="2"/>
                </a:lnTo>
                <a:lnTo>
                  <a:pt x="26" y="4"/>
                </a:lnTo>
                <a:lnTo>
                  <a:pt x="28" y="10"/>
                </a:lnTo>
                <a:lnTo>
                  <a:pt x="30" y="14"/>
                </a:lnTo>
                <a:lnTo>
                  <a:pt x="28" y="20"/>
                </a:lnTo>
                <a:lnTo>
                  <a:pt x="26" y="26"/>
                </a:lnTo>
                <a:lnTo>
                  <a:pt x="20" y="28"/>
                </a:lnTo>
                <a:lnTo>
                  <a:pt x="18" y="30"/>
                </a:lnTo>
                <a:lnTo>
                  <a:pt x="16" y="3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066" name="Line 18"/>
          <p:cNvSpPr>
            <a:spLocks noChangeShapeType="1"/>
          </p:cNvSpPr>
          <p:nvPr/>
        </p:nvSpPr>
        <p:spPr bwMode="auto">
          <a:xfrm>
            <a:off x="3509963" y="4175125"/>
            <a:ext cx="1109662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067" name="Line 19"/>
          <p:cNvSpPr>
            <a:spLocks noChangeShapeType="1"/>
          </p:cNvSpPr>
          <p:nvPr/>
        </p:nvSpPr>
        <p:spPr bwMode="auto">
          <a:xfrm flipV="1">
            <a:off x="3986213" y="3444875"/>
            <a:ext cx="276225" cy="73025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068" name="Freeform 20"/>
          <p:cNvSpPr>
            <a:spLocks/>
          </p:cNvSpPr>
          <p:nvPr/>
        </p:nvSpPr>
        <p:spPr bwMode="auto">
          <a:xfrm>
            <a:off x="4240213" y="3419475"/>
            <a:ext cx="44450" cy="47625"/>
          </a:xfrm>
          <a:custGeom>
            <a:avLst/>
            <a:gdLst/>
            <a:ahLst/>
            <a:cxnLst>
              <a:cxn ang="0">
                <a:pos x="14" y="30"/>
              </a:cxn>
              <a:cxn ang="0">
                <a:pos x="8" y="28"/>
              </a:cxn>
              <a:cxn ang="0">
                <a:pos x="4" y="26"/>
              </a:cxn>
              <a:cxn ang="0">
                <a:pos x="0" y="20"/>
              </a:cxn>
              <a:cxn ang="0">
                <a:pos x="0" y="16"/>
              </a:cxn>
              <a:cxn ang="0">
                <a:pos x="0" y="10"/>
              </a:cxn>
              <a:cxn ang="0">
                <a:pos x="4" y="6"/>
              </a:cxn>
              <a:cxn ang="0">
                <a:pos x="8" y="2"/>
              </a:cxn>
              <a:cxn ang="0">
                <a:pos x="14" y="0"/>
              </a:cxn>
              <a:cxn ang="0">
                <a:pos x="20" y="2"/>
              </a:cxn>
              <a:cxn ang="0">
                <a:pos x="24" y="6"/>
              </a:cxn>
              <a:cxn ang="0">
                <a:pos x="28" y="10"/>
              </a:cxn>
              <a:cxn ang="0">
                <a:pos x="28" y="16"/>
              </a:cxn>
              <a:cxn ang="0">
                <a:pos x="28" y="20"/>
              </a:cxn>
              <a:cxn ang="0">
                <a:pos x="24" y="26"/>
              </a:cxn>
              <a:cxn ang="0">
                <a:pos x="20" y="28"/>
              </a:cxn>
              <a:cxn ang="0">
                <a:pos x="16" y="30"/>
              </a:cxn>
              <a:cxn ang="0">
                <a:pos x="14" y="30"/>
              </a:cxn>
            </a:cxnLst>
            <a:rect l="0" t="0" r="r" b="b"/>
            <a:pathLst>
              <a:path w="28" h="30">
                <a:moveTo>
                  <a:pt x="14" y="30"/>
                </a:moveTo>
                <a:lnTo>
                  <a:pt x="8" y="28"/>
                </a:lnTo>
                <a:lnTo>
                  <a:pt x="4" y="26"/>
                </a:lnTo>
                <a:lnTo>
                  <a:pt x="0" y="20"/>
                </a:lnTo>
                <a:lnTo>
                  <a:pt x="0" y="16"/>
                </a:lnTo>
                <a:lnTo>
                  <a:pt x="0" y="10"/>
                </a:lnTo>
                <a:lnTo>
                  <a:pt x="4" y="6"/>
                </a:lnTo>
                <a:lnTo>
                  <a:pt x="8" y="2"/>
                </a:lnTo>
                <a:lnTo>
                  <a:pt x="14" y="0"/>
                </a:lnTo>
                <a:lnTo>
                  <a:pt x="20" y="2"/>
                </a:lnTo>
                <a:lnTo>
                  <a:pt x="24" y="6"/>
                </a:lnTo>
                <a:lnTo>
                  <a:pt x="28" y="10"/>
                </a:lnTo>
                <a:lnTo>
                  <a:pt x="28" y="16"/>
                </a:lnTo>
                <a:lnTo>
                  <a:pt x="28" y="20"/>
                </a:lnTo>
                <a:lnTo>
                  <a:pt x="24" y="26"/>
                </a:lnTo>
                <a:lnTo>
                  <a:pt x="20" y="28"/>
                </a:lnTo>
                <a:lnTo>
                  <a:pt x="16" y="30"/>
                </a:lnTo>
                <a:lnTo>
                  <a:pt x="14" y="3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069" name="Freeform 21"/>
          <p:cNvSpPr>
            <a:spLocks/>
          </p:cNvSpPr>
          <p:nvPr/>
        </p:nvSpPr>
        <p:spPr bwMode="auto">
          <a:xfrm>
            <a:off x="7048500" y="3308350"/>
            <a:ext cx="44450" cy="44450"/>
          </a:xfrm>
          <a:custGeom>
            <a:avLst/>
            <a:gdLst/>
            <a:ahLst/>
            <a:cxnLst>
              <a:cxn ang="0">
                <a:pos x="14" y="0"/>
              </a:cxn>
              <a:cxn ang="0">
                <a:pos x="20" y="0"/>
              </a:cxn>
              <a:cxn ang="0">
                <a:pos x="24" y="4"/>
              </a:cxn>
              <a:cxn ang="0">
                <a:pos x="28" y="8"/>
              </a:cxn>
              <a:cxn ang="0">
                <a:pos x="28" y="14"/>
              </a:cxn>
              <a:cxn ang="0">
                <a:pos x="28" y="18"/>
              </a:cxn>
              <a:cxn ang="0">
                <a:pos x="24" y="24"/>
              </a:cxn>
              <a:cxn ang="0">
                <a:pos x="20" y="26"/>
              </a:cxn>
              <a:cxn ang="0">
                <a:pos x="14" y="28"/>
              </a:cxn>
              <a:cxn ang="0">
                <a:pos x="8" y="26"/>
              </a:cxn>
              <a:cxn ang="0">
                <a:pos x="4" y="24"/>
              </a:cxn>
              <a:cxn ang="0">
                <a:pos x="0" y="18"/>
              </a:cxn>
              <a:cxn ang="0">
                <a:pos x="0" y="14"/>
              </a:cxn>
              <a:cxn ang="0">
                <a:pos x="0" y="8"/>
              </a:cxn>
              <a:cxn ang="0">
                <a:pos x="4" y="4"/>
              </a:cxn>
              <a:cxn ang="0">
                <a:pos x="8" y="0"/>
              </a:cxn>
              <a:cxn ang="0">
                <a:pos x="12" y="0"/>
              </a:cxn>
              <a:cxn ang="0">
                <a:pos x="14" y="0"/>
              </a:cxn>
            </a:cxnLst>
            <a:rect l="0" t="0" r="r" b="b"/>
            <a:pathLst>
              <a:path w="28" h="28">
                <a:moveTo>
                  <a:pt x="14" y="0"/>
                </a:moveTo>
                <a:lnTo>
                  <a:pt x="20" y="0"/>
                </a:lnTo>
                <a:lnTo>
                  <a:pt x="24" y="4"/>
                </a:lnTo>
                <a:lnTo>
                  <a:pt x="28" y="8"/>
                </a:lnTo>
                <a:lnTo>
                  <a:pt x="28" y="14"/>
                </a:lnTo>
                <a:lnTo>
                  <a:pt x="28" y="18"/>
                </a:lnTo>
                <a:lnTo>
                  <a:pt x="24" y="24"/>
                </a:lnTo>
                <a:lnTo>
                  <a:pt x="20" y="26"/>
                </a:lnTo>
                <a:lnTo>
                  <a:pt x="14" y="28"/>
                </a:lnTo>
                <a:lnTo>
                  <a:pt x="8" y="26"/>
                </a:lnTo>
                <a:lnTo>
                  <a:pt x="4" y="24"/>
                </a:lnTo>
                <a:lnTo>
                  <a:pt x="0" y="18"/>
                </a:lnTo>
                <a:lnTo>
                  <a:pt x="0" y="14"/>
                </a:lnTo>
                <a:lnTo>
                  <a:pt x="0" y="8"/>
                </a:lnTo>
                <a:lnTo>
                  <a:pt x="4" y="4"/>
                </a:lnTo>
                <a:lnTo>
                  <a:pt x="8" y="0"/>
                </a:lnTo>
                <a:lnTo>
                  <a:pt x="12" y="0"/>
                </a:lnTo>
                <a:lnTo>
                  <a:pt x="14" y="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070" name="Line 22"/>
          <p:cNvSpPr>
            <a:spLocks noChangeShapeType="1"/>
          </p:cNvSpPr>
          <p:nvPr/>
        </p:nvSpPr>
        <p:spPr bwMode="auto">
          <a:xfrm>
            <a:off x="6816725" y="3057525"/>
            <a:ext cx="1588" cy="56515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071" name="Line 23"/>
          <p:cNvSpPr>
            <a:spLocks noChangeShapeType="1"/>
          </p:cNvSpPr>
          <p:nvPr/>
        </p:nvSpPr>
        <p:spPr bwMode="auto">
          <a:xfrm>
            <a:off x="6816725" y="3330575"/>
            <a:ext cx="254000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072" name="Rectangle 24"/>
          <p:cNvSpPr>
            <a:spLocks noChangeArrowheads="1"/>
          </p:cNvSpPr>
          <p:nvPr/>
        </p:nvSpPr>
        <p:spPr bwMode="auto">
          <a:xfrm>
            <a:off x="447675" y="5014913"/>
            <a:ext cx="80772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>
                <a:solidFill>
                  <a:srgbClr val="000000"/>
                </a:solidFill>
                <a:latin typeface="Arial Black" pitchFamily="34" charset="0"/>
              </a:rPr>
              <a:t>(b) G-protein linked receptors </a:t>
            </a:r>
            <a:r>
              <a:rPr lang="en-US" sz="1400" b="1">
                <a:solidFill>
                  <a:srgbClr val="000000"/>
                </a:solidFill>
                <a:latin typeface="Arial" charset="0"/>
              </a:rPr>
              <a:t>cause formation of an intracellular second messenger (cyclic</a:t>
            </a:r>
            <a:br>
              <a:rPr lang="en-US" sz="1400" b="1">
                <a:solidFill>
                  <a:srgbClr val="000000"/>
                </a:solidFill>
                <a:latin typeface="Arial" charset="0"/>
              </a:rPr>
            </a:br>
            <a:r>
              <a:rPr lang="en-US" sz="1400" b="1">
                <a:solidFill>
                  <a:srgbClr val="000000"/>
                </a:solidFill>
                <a:latin typeface="Arial" charset="0"/>
              </a:rPr>
              <a:t> AMP in this case) that brings about the cell</a:t>
            </a:r>
            <a:r>
              <a:rPr lang="en-US" sz="1400" b="1">
                <a:solidFill>
                  <a:srgbClr val="000000"/>
                </a:solidFill>
                <a:latin typeface="Arial" charset="0"/>
                <a:ea typeface="ヒラギノ角ゴ ProN W3" pitchFamily="1" charset="-128"/>
              </a:rPr>
              <a:t>’</a:t>
            </a:r>
            <a:r>
              <a:rPr lang="en-US" sz="1400" b="1">
                <a:solidFill>
                  <a:srgbClr val="000000"/>
                </a:solidFill>
                <a:latin typeface="Arial" charset="0"/>
              </a:rPr>
              <a:t>s response.</a:t>
            </a:r>
            <a:endParaRPr lang="en-US" sz="1800">
              <a:latin typeface="Arial Black" pitchFamily="34" charset="0"/>
            </a:endParaRPr>
          </a:p>
        </p:txBody>
      </p:sp>
      <p:sp>
        <p:nvSpPr>
          <p:cNvPr id="130073" name="Rectangle 25"/>
          <p:cNvSpPr>
            <a:spLocks noChangeArrowheads="1"/>
          </p:cNvSpPr>
          <p:nvPr/>
        </p:nvSpPr>
        <p:spPr bwMode="auto">
          <a:xfrm>
            <a:off x="1714500" y="2255838"/>
            <a:ext cx="7683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Receptor</a:t>
            </a:r>
            <a:endParaRPr lang="en-US" sz="1800" b="1">
              <a:latin typeface="Arial" charset="0"/>
            </a:endParaRPr>
          </a:p>
        </p:txBody>
      </p:sp>
      <p:sp>
        <p:nvSpPr>
          <p:cNvPr id="130074" name="Rectangle 26"/>
          <p:cNvSpPr>
            <a:spLocks noChangeArrowheads="1"/>
          </p:cNvSpPr>
          <p:nvPr/>
        </p:nvSpPr>
        <p:spPr bwMode="auto">
          <a:xfrm>
            <a:off x="2012950" y="2462213"/>
            <a:ext cx="7874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G protein</a:t>
            </a:r>
            <a:endParaRPr lang="en-US" sz="1800" b="1">
              <a:latin typeface="Arial" charset="0"/>
            </a:endParaRPr>
          </a:p>
        </p:txBody>
      </p:sp>
      <p:sp>
        <p:nvSpPr>
          <p:cNvPr id="130075" name="Rectangle 27"/>
          <p:cNvSpPr>
            <a:spLocks noChangeArrowheads="1"/>
          </p:cNvSpPr>
          <p:nvPr/>
        </p:nvSpPr>
        <p:spPr bwMode="auto">
          <a:xfrm>
            <a:off x="5359400" y="1739900"/>
            <a:ext cx="16224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Closed ion channel</a:t>
            </a:r>
            <a:endParaRPr lang="en-US" sz="1800" b="1">
              <a:latin typeface="Arial" charset="0"/>
            </a:endParaRPr>
          </a:p>
        </p:txBody>
      </p:sp>
      <p:sp>
        <p:nvSpPr>
          <p:cNvPr id="130076" name="Rectangle 28"/>
          <p:cNvSpPr>
            <a:spLocks noChangeArrowheads="1"/>
          </p:cNvSpPr>
          <p:nvPr/>
        </p:nvSpPr>
        <p:spPr bwMode="auto">
          <a:xfrm>
            <a:off x="3203575" y="1739900"/>
            <a:ext cx="15351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Adenylate cyclase</a:t>
            </a:r>
            <a:endParaRPr lang="en-US" sz="1800" b="1">
              <a:latin typeface="Arial" charset="0"/>
            </a:endParaRPr>
          </a:p>
        </p:txBody>
      </p:sp>
      <p:sp>
        <p:nvSpPr>
          <p:cNvPr id="130077" name="Rectangle 29"/>
          <p:cNvSpPr>
            <a:spLocks noChangeArrowheads="1"/>
          </p:cNvSpPr>
          <p:nvPr/>
        </p:nvSpPr>
        <p:spPr bwMode="auto">
          <a:xfrm>
            <a:off x="7150100" y="1739900"/>
            <a:ext cx="14843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Open ion channel</a:t>
            </a:r>
            <a:endParaRPr lang="en-US" sz="1800" b="1">
              <a:latin typeface="Arial" charset="0"/>
            </a:endParaRPr>
          </a:p>
        </p:txBody>
      </p:sp>
      <p:sp>
        <p:nvSpPr>
          <p:cNvPr id="130078" name="Rectangle 30"/>
          <p:cNvSpPr>
            <a:spLocks noChangeArrowheads="1"/>
          </p:cNvSpPr>
          <p:nvPr/>
        </p:nvSpPr>
        <p:spPr bwMode="auto">
          <a:xfrm>
            <a:off x="4422775" y="3025775"/>
            <a:ext cx="25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ATP</a:t>
            </a:r>
            <a:endParaRPr lang="en-US" sz="1800" b="1">
              <a:latin typeface="Arial" charset="0"/>
            </a:endParaRPr>
          </a:p>
        </p:txBody>
      </p:sp>
      <p:sp>
        <p:nvSpPr>
          <p:cNvPr id="130079" name="Rectangle 31"/>
          <p:cNvSpPr>
            <a:spLocks noChangeArrowheads="1"/>
          </p:cNvSpPr>
          <p:nvPr/>
        </p:nvSpPr>
        <p:spPr bwMode="auto">
          <a:xfrm>
            <a:off x="1282700" y="3946525"/>
            <a:ext cx="260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GTP</a:t>
            </a:r>
            <a:endParaRPr lang="en-US" sz="1800" b="1">
              <a:latin typeface="Arial" charset="0"/>
            </a:endParaRPr>
          </a:p>
        </p:txBody>
      </p:sp>
      <p:sp>
        <p:nvSpPr>
          <p:cNvPr id="130080" name="Rectangle 32"/>
          <p:cNvSpPr>
            <a:spLocks noChangeArrowheads="1"/>
          </p:cNvSpPr>
          <p:nvPr/>
        </p:nvSpPr>
        <p:spPr bwMode="auto">
          <a:xfrm>
            <a:off x="654050" y="3927475"/>
            <a:ext cx="3857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GDP</a:t>
            </a:r>
            <a:endParaRPr lang="en-US" sz="1800" b="1">
              <a:latin typeface="Arial" charset="0"/>
            </a:endParaRPr>
          </a:p>
        </p:txBody>
      </p:sp>
      <p:sp>
        <p:nvSpPr>
          <p:cNvPr id="130081" name="Rectangle 33"/>
          <p:cNvSpPr>
            <a:spLocks noChangeArrowheads="1"/>
          </p:cNvSpPr>
          <p:nvPr/>
        </p:nvSpPr>
        <p:spPr bwMode="auto">
          <a:xfrm>
            <a:off x="4546600" y="3419475"/>
            <a:ext cx="3524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cAMP</a:t>
            </a:r>
            <a:endParaRPr lang="en-US" sz="1800" b="1">
              <a:latin typeface="Arial" charset="0"/>
            </a:endParaRPr>
          </a:p>
        </p:txBody>
      </p:sp>
      <p:sp>
        <p:nvSpPr>
          <p:cNvPr id="130082" name="Rectangle 34"/>
          <p:cNvSpPr>
            <a:spLocks noChangeArrowheads="1"/>
          </p:cNvSpPr>
          <p:nvPr/>
        </p:nvSpPr>
        <p:spPr bwMode="auto">
          <a:xfrm>
            <a:off x="2149475" y="3527425"/>
            <a:ext cx="260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GTP</a:t>
            </a:r>
            <a:endParaRPr lang="en-US" sz="1800" b="1">
              <a:latin typeface="Arial" charset="0"/>
            </a:endParaRPr>
          </a:p>
        </p:txBody>
      </p:sp>
      <p:sp>
        <p:nvSpPr>
          <p:cNvPr id="130083" name="Rectangle 35"/>
          <p:cNvSpPr>
            <a:spLocks noChangeArrowheads="1"/>
          </p:cNvSpPr>
          <p:nvPr/>
        </p:nvSpPr>
        <p:spPr bwMode="auto">
          <a:xfrm>
            <a:off x="3171825" y="3457575"/>
            <a:ext cx="260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GTP</a:t>
            </a:r>
            <a:endParaRPr lang="en-US" sz="1800" b="1">
              <a:latin typeface="Arial" charset="0"/>
            </a:endParaRPr>
          </a:p>
        </p:txBody>
      </p:sp>
      <p:sp>
        <p:nvSpPr>
          <p:cNvPr id="130084" name="Rectangle 36"/>
          <p:cNvSpPr>
            <a:spLocks noChangeArrowheads="1"/>
          </p:cNvSpPr>
          <p:nvPr/>
        </p:nvSpPr>
        <p:spPr bwMode="auto">
          <a:xfrm>
            <a:off x="514350" y="1676400"/>
            <a:ext cx="15192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Neurotransmitter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(1st messenger) binds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and activates receptor.</a:t>
            </a:r>
            <a:endParaRPr lang="en-US" sz="1800" b="1">
              <a:latin typeface="Arial" charset="0"/>
            </a:endParaRPr>
          </a:p>
        </p:txBody>
      </p:sp>
      <p:sp>
        <p:nvSpPr>
          <p:cNvPr id="130085" name="Rectangle 37"/>
          <p:cNvSpPr>
            <a:spLocks noChangeArrowheads="1"/>
          </p:cNvSpPr>
          <p:nvPr/>
        </p:nvSpPr>
        <p:spPr bwMode="auto">
          <a:xfrm>
            <a:off x="1492250" y="4271963"/>
            <a:ext cx="835025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Receptor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activates G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protein.</a:t>
            </a:r>
            <a:endParaRPr lang="en-US" sz="1800" b="1">
              <a:latin typeface="Arial" charset="0"/>
            </a:endParaRPr>
          </a:p>
        </p:txBody>
      </p:sp>
      <p:sp>
        <p:nvSpPr>
          <p:cNvPr id="130086" name="Rectangle 38"/>
          <p:cNvSpPr>
            <a:spLocks noChangeArrowheads="1"/>
          </p:cNvSpPr>
          <p:nvPr/>
        </p:nvSpPr>
        <p:spPr bwMode="auto">
          <a:xfrm>
            <a:off x="2501900" y="4271963"/>
            <a:ext cx="84772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G protein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activates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adenylate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cyclase.</a:t>
            </a:r>
            <a:endParaRPr lang="en-US" sz="1800" b="1">
              <a:latin typeface="Arial" charset="0"/>
            </a:endParaRPr>
          </a:p>
        </p:txBody>
      </p:sp>
      <p:sp>
        <p:nvSpPr>
          <p:cNvPr id="130087" name="Rectangle 39"/>
          <p:cNvSpPr>
            <a:spLocks noChangeArrowheads="1"/>
          </p:cNvSpPr>
          <p:nvPr/>
        </p:nvSpPr>
        <p:spPr bwMode="auto">
          <a:xfrm>
            <a:off x="3495675" y="4271963"/>
            <a:ext cx="115570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Adenylate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cyclase converts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ATP to cAMP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(2nd messenger).</a:t>
            </a:r>
            <a:endParaRPr lang="en-US" sz="1800" b="1">
              <a:latin typeface="Arial" charset="0"/>
            </a:endParaRPr>
          </a:p>
        </p:txBody>
      </p:sp>
      <p:sp>
        <p:nvSpPr>
          <p:cNvPr id="130088" name="Rectangle 40"/>
          <p:cNvSpPr>
            <a:spLocks noChangeArrowheads="1"/>
          </p:cNvSpPr>
          <p:nvPr/>
        </p:nvSpPr>
        <p:spPr bwMode="auto">
          <a:xfrm>
            <a:off x="5003800" y="3051175"/>
            <a:ext cx="1766888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 cAMP changes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membrane permeability by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opening and closing ion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channels.</a:t>
            </a:r>
            <a:endParaRPr lang="en-US" sz="1800" b="1">
              <a:latin typeface="Arial" charset="0"/>
            </a:endParaRPr>
          </a:p>
        </p:txBody>
      </p:sp>
      <p:sp>
        <p:nvSpPr>
          <p:cNvPr id="130089" name="Rectangle 41"/>
          <p:cNvSpPr>
            <a:spLocks noChangeArrowheads="1"/>
          </p:cNvSpPr>
          <p:nvPr/>
        </p:nvSpPr>
        <p:spPr bwMode="auto">
          <a:xfrm>
            <a:off x="7661275" y="4632325"/>
            <a:ext cx="5921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200" b="1">
                <a:solidFill>
                  <a:srgbClr val="FFFFFF"/>
                </a:solidFill>
                <a:latin typeface="Arial" charset="0"/>
              </a:rPr>
              <a:t>Nucleus</a:t>
            </a:r>
            <a:endParaRPr lang="en-US" sz="1800" b="1">
              <a:latin typeface="Arial" charset="0"/>
            </a:endParaRPr>
          </a:p>
        </p:txBody>
      </p:sp>
      <p:sp>
        <p:nvSpPr>
          <p:cNvPr id="130090" name="Oval 42"/>
          <p:cNvSpPr>
            <a:spLocks noChangeArrowheads="1"/>
          </p:cNvSpPr>
          <p:nvPr/>
        </p:nvSpPr>
        <p:spPr bwMode="auto">
          <a:xfrm>
            <a:off x="514350" y="1647825"/>
            <a:ext cx="1905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1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30091" name="Oval 43"/>
          <p:cNvSpPr>
            <a:spLocks noChangeArrowheads="1"/>
          </p:cNvSpPr>
          <p:nvPr/>
        </p:nvSpPr>
        <p:spPr bwMode="auto">
          <a:xfrm>
            <a:off x="1492250" y="4246563"/>
            <a:ext cx="1905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2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30092" name="Oval 44"/>
          <p:cNvSpPr>
            <a:spLocks noChangeArrowheads="1"/>
          </p:cNvSpPr>
          <p:nvPr/>
        </p:nvSpPr>
        <p:spPr bwMode="auto">
          <a:xfrm>
            <a:off x="2501900" y="4246563"/>
            <a:ext cx="1905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3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30093" name="Oval 45"/>
          <p:cNvSpPr>
            <a:spLocks noChangeArrowheads="1"/>
          </p:cNvSpPr>
          <p:nvPr/>
        </p:nvSpPr>
        <p:spPr bwMode="auto">
          <a:xfrm>
            <a:off x="3495675" y="4246563"/>
            <a:ext cx="1905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4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30094" name="Oval 46"/>
          <p:cNvSpPr>
            <a:spLocks noChangeArrowheads="1"/>
          </p:cNvSpPr>
          <p:nvPr/>
        </p:nvSpPr>
        <p:spPr bwMode="auto">
          <a:xfrm>
            <a:off x="5003800" y="2997200"/>
            <a:ext cx="234950" cy="23495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5a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ChangeArrowheads="1"/>
          </p:cNvSpPr>
          <p:nvPr/>
        </p:nvSpPr>
        <p:spPr bwMode="auto">
          <a:xfrm>
            <a:off x="7354888" y="6580188"/>
            <a:ext cx="17859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11.17b, step 5b</a:t>
            </a:r>
          </a:p>
        </p:txBody>
      </p:sp>
      <p:pic>
        <p:nvPicPr>
          <p:cNvPr id="131075" name="Picture 3" descr="figure_11_20_b8"/>
          <p:cNvPicPr>
            <a:picLocks noChangeAspect="1" noChangeArrowheads="1"/>
          </p:cNvPicPr>
          <p:nvPr/>
        </p:nvPicPr>
        <p:blipFill>
          <a:blip r:embed="rId2" cstate="print"/>
          <a:srcRect t="34975"/>
          <a:stretch>
            <a:fillRect/>
          </a:stretch>
        </p:blipFill>
        <p:spPr bwMode="auto">
          <a:xfrm>
            <a:off x="455613" y="1520825"/>
            <a:ext cx="8231187" cy="3816350"/>
          </a:xfrm>
          <a:prstGeom prst="rect">
            <a:avLst/>
          </a:prstGeom>
          <a:noFill/>
        </p:spPr>
      </p:pic>
      <p:sp>
        <p:nvSpPr>
          <p:cNvPr id="131076" name="Freeform 4"/>
          <p:cNvSpPr>
            <a:spLocks/>
          </p:cNvSpPr>
          <p:nvPr/>
        </p:nvSpPr>
        <p:spPr bwMode="auto">
          <a:xfrm>
            <a:off x="1303338" y="2366963"/>
            <a:ext cx="377825" cy="182562"/>
          </a:xfrm>
          <a:custGeom>
            <a:avLst/>
            <a:gdLst/>
            <a:ahLst/>
            <a:cxnLst>
              <a:cxn ang="0">
                <a:pos x="0" y="115"/>
              </a:cxn>
              <a:cxn ang="0">
                <a:pos x="142" y="0"/>
              </a:cxn>
              <a:cxn ang="0">
                <a:pos x="238" y="0"/>
              </a:cxn>
            </a:cxnLst>
            <a:rect l="0" t="0" r="r" b="b"/>
            <a:pathLst>
              <a:path w="238" h="115">
                <a:moveTo>
                  <a:pt x="0" y="115"/>
                </a:moveTo>
                <a:lnTo>
                  <a:pt x="142" y="0"/>
                </a:lnTo>
                <a:lnTo>
                  <a:pt x="238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077" name="Freeform 5"/>
          <p:cNvSpPr>
            <a:spLocks/>
          </p:cNvSpPr>
          <p:nvPr/>
        </p:nvSpPr>
        <p:spPr bwMode="auto">
          <a:xfrm>
            <a:off x="1338263" y="2574925"/>
            <a:ext cx="641350" cy="711200"/>
          </a:xfrm>
          <a:custGeom>
            <a:avLst/>
            <a:gdLst/>
            <a:ahLst/>
            <a:cxnLst>
              <a:cxn ang="0">
                <a:pos x="0" y="448"/>
              </a:cxn>
              <a:cxn ang="0">
                <a:pos x="308" y="0"/>
              </a:cxn>
              <a:cxn ang="0">
                <a:pos x="404" y="0"/>
              </a:cxn>
            </a:cxnLst>
            <a:rect l="0" t="0" r="r" b="b"/>
            <a:pathLst>
              <a:path w="404" h="448">
                <a:moveTo>
                  <a:pt x="0" y="448"/>
                </a:moveTo>
                <a:lnTo>
                  <a:pt x="308" y="0"/>
                </a:lnTo>
                <a:lnTo>
                  <a:pt x="404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078" name="Line 6"/>
          <p:cNvSpPr>
            <a:spLocks noChangeShapeType="1"/>
          </p:cNvSpPr>
          <p:nvPr/>
        </p:nvSpPr>
        <p:spPr bwMode="auto">
          <a:xfrm>
            <a:off x="6388100" y="1947863"/>
            <a:ext cx="1588" cy="2000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079" name="Line 7"/>
          <p:cNvSpPr>
            <a:spLocks noChangeShapeType="1"/>
          </p:cNvSpPr>
          <p:nvPr/>
        </p:nvSpPr>
        <p:spPr bwMode="auto">
          <a:xfrm>
            <a:off x="3732213" y="1947863"/>
            <a:ext cx="1587" cy="482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080" name="Line 8"/>
          <p:cNvSpPr>
            <a:spLocks noChangeShapeType="1"/>
          </p:cNvSpPr>
          <p:nvPr/>
        </p:nvSpPr>
        <p:spPr bwMode="auto">
          <a:xfrm>
            <a:off x="7766050" y="1947863"/>
            <a:ext cx="1588" cy="2635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081" name="Line 9"/>
          <p:cNvSpPr>
            <a:spLocks noChangeShapeType="1"/>
          </p:cNvSpPr>
          <p:nvPr/>
        </p:nvSpPr>
        <p:spPr bwMode="auto">
          <a:xfrm>
            <a:off x="509588" y="2147888"/>
            <a:ext cx="1517650" cy="1587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082" name="Line 10"/>
          <p:cNvSpPr>
            <a:spLocks noChangeShapeType="1"/>
          </p:cNvSpPr>
          <p:nvPr/>
        </p:nvSpPr>
        <p:spPr bwMode="auto">
          <a:xfrm>
            <a:off x="919163" y="2147888"/>
            <a:ext cx="1587" cy="20002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083" name="Freeform 11"/>
          <p:cNvSpPr>
            <a:spLocks/>
          </p:cNvSpPr>
          <p:nvPr/>
        </p:nvSpPr>
        <p:spPr bwMode="auto">
          <a:xfrm>
            <a:off x="896938" y="2322513"/>
            <a:ext cx="44450" cy="47625"/>
          </a:xfrm>
          <a:custGeom>
            <a:avLst/>
            <a:gdLst/>
            <a:ahLst/>
            <a:cxnLst>
              <a:cxn ang="0">
                <a:pos x="14" y="30"/>
              </a:cxn>
              <a:cxn ang="0">
                <a:pos x="8" y="28"/>
              </a:cxn>
              <a:cxn ang="0">
                <a:pos x="4" y="26"/>
              </a:cxn>
              <a:cxn ang="0">
                <a:pos x="0" y="20"/>
              </a:cxn>
              <a:cxn ang="0">
                <a:pos x="0" y="16"/>
              </a:cxn>
              <a:cxn ang="0">
                <a:pos x="0" y="10"/>
              </a:cxn>
              <a:cxn ang="0">
                <a:pos x="4" y="6"/>
              </a:cxn>
              <a:cxn ang="0">
                <a:pos x="8" y="2"/>
              </a:cxn>
              <a:cxn ang="0">
                <a:pos x="14" y="0"/>
              </a:cxn>
              <a:cxn ang="0">
                <a:pos x="20" y="2"/>
              </a:cxn>
              <a:cxn ang="0">
                <a:pos x="24" y="6"/>
              </a:cxn>
              <a:cxn ang="0">
                <a:pos x="26" y="10"/>
              </a:cxn>
              <a:cxn ang="0">
                <a:pos x="28" y="16"/>
              </a:cxn>
              <a:cxn ang="0">
                <a:pos x="26" y="20"/>
              </a:cxn>
              <a:cxn ang="0">
                <a:pos x="24" y="26"/>
              </a:cxn>
              <a:cxn ang="0">
                <a:pos x="20" y="28"/>
              </a:cxn>
              <a:cxn ang="0">
                <a:pos x="16" y="30"/>
              </a:cxn>
              <a:cxn ang="0">
                <a:pos x="14" y="30"/>
              </a:cxn>
            </a:cxnLst>
            <a:rect l="0" t="0" r="r" b="b"/>
            <a:pathLst>
              <a:path w="28" h="30">
                <a:moveTo>
                  <a:pt x="14" y="30"/>
                </a:moveTo>
                <a:lnTo>
                  <a:pt x="8" y="28"/>
                </a:lnTo>
                <a:lnTo>
                  <a:pt x="4" y="26"/>
                </a:lnTo>
                <a:lnTo>
                  <a:pt x="0" y="20"/>
                </a:lnTo>
                <a:lnTo>
                  <a:pt x="0" y="16"/>
                </a:lnTo>
                <a:lnTo>
                  <a:pt x="0" y="10"/>
                </a:lnTo>
                <a:lnTo>
                  <a:pt x="4" y="6"/>
                </a:lnTo>
                <a:lnTo>
                  <a:pt x="8" y="2"/>
                </a:lnTo>
                <a:lnTo>
                  <a:pt x="14" y="0"/>
                </a:lnTo>
                <a:lnTo>
                  <a:pt x="20" y="2"/>
                </a:lnTo>
                <a:lnTo>
                  <a:pt x="24" y="6"/>
                </a:lnTo>
                <a:lnTo>
                  <a:pt x="26" y="10"/>
                </a:lnTo>
                <a:lnTo>
                  <a:pt x="28" y="16"/>
                </a:lnTo>
                <a:lnTo>
                  <a:pt x="26" y="20"/>
                </a:lnTo>
                <a:lnTo>
                  <a:pt x="24" y="26"/>
                </a:lnTo>
                <a:lnTo>
                  <a:pt x="20" y="28"/>
                </a:lnTo>
                <a:lnTo>
                  <a:pt x="16" y="30"/>
                </a:lnTo>
                <a:lnTo>
                  <a:pt x="14" y="3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084" name="Line 12"/>
          <p:cNvSpPr>
            <a:spLocks noChangeShapeType="1"/>
          </p:cNvSpPr>
          <p:nvPr/>
        </p:nvSpPr>
        <p:spPr bwMode="auto">
          <a:xfrm>
            <a:off x="1531938" y="4175125"/>
            <a:ext cx="815975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085" name="Line 13"/>
          <p:cNvSpPr>
            <a:spLocks noChangeShapeType="1"/>
          </p:cNvSpPr>
          <p:nvPr/>
        </p:nvSpPr>
        <p:spPr bwMode="auto">
          <a:xfrm flipV="1">
            <a:off x="1874838" y="3470275"/>
            <a:ext cx="1587" cy="70485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086" name="Freeform 14"/>
          <p:cNvSpPr>
            <a:spLocks/>
          </p:cNvSpPr>
          <p:nvPr/>
        </p:nvSpPr>
        <p:spPr bwMode="auto">
          <a:xfrm>
            <a:off x="1852613" y="3448050"/>
            <a:ext cx="44450" cy="44450"/>
          </a:xfrm>
          <a:custGeom>
            <a:avLst/>
            <a:gdLst/>
            <a:ahLst/>
            <a:cxnLst>
              <a:cxn ang="0">
                <a:pos x="14" y="28"/>
              </a:cxn>
              <a:cxn ang="0">
                <a:pos x="8" y="26"/>
              </a:cxn>
              <a:cxn ang="0">
                <a:pos x="4" y="24"/>
              </a:cxn>
              <a:cxn ang="0">
                <a:pos x="0" y="20"/>
              </a:cxn>
              <a:cxn ang="0">
                <a:pos x="0" y="14"/>
              </a:cxn>
              <a:cxn ang="0">
                <a:pos x="0" y="8"/>
              </a:cxn>
              <a:cxn ang="0">
                <a:pos x="4" y="4"/>
              </a:cxn>
              <a:cxn ang="0">
                <a:pos x="8" y="0"/>
              </a:cxn>
              <a:cxn ang="0">
                <a:pos x="14" y="0"/>
              </a:cxn>
              <a:cxn ang="0">
                <a:pos x="20" y="0"/>
              </a:cxn>
              <a:cxn ang="0">
                <a:pos x="24" y="4"/>
              </a:cxn>
              <a:cxn ang="0">
                <a:pos x="26" y="8"/>
              </a:cxn>
              <a:cxn ang="0">
                <a:pos x="28" y="14"/>
              </a:cxn>
              <a:cxn ang="0">
                <a:pos x="26" y="20"/>
              </a:cxn>
              <a:cxn ang="0">
                <a:pos x="24" y="24"/>
              </a:cxn>
              <a:cxn ang="0">
                <a:pos x="20" y="26"/>
              </a:cxn>
              <a:cxn ang="0">
                <a:pos x="16" y="28"/>
              </a:cxn>
              <a:cxn ang="0">
                <a:pos x="14" y="28"/>
              </a:cxn>
            </a:cxnLst>
            <a:rect l="0" t="0" r="r" b="b"/>
            <a:pathLst>
              <a:path w="28" h="28">
                <a:moveTo>
                  <a:pt x="14" y="28"/>
                </a:moveTo>
                <a:lnTo>
                  <a:pt x="8" y="26"/>
                </a:lnTo>
                <a:lnTo>
                  <a:pt x="4" y="24"/>
                </a:lnTo>
                <a:lnTo>
                  <a:pt x="0" y="20"/>
                </a:lnTo>
                <a:lnTo>
                  <a:pt x="0" y="14"/>
                </a:lnTo>
                <a:lnTo>
                  <a:pt x="0" y="8"/>
                </a:lnTo>
                <a:lnTo>
                  <a:pt x="4" y="4"/>
                </a:lnTo>
                <a:lnTo>
                  <a:pt x="8" y="0"/>
                </a:lnTo>
                <a:lnTo>
                  <a:pt x="14" y="0"/>
                </a:lnTo>
                <a:lnTo>
                  <a:pt x="20" y="0"/>
                </a:lnTo>
                <a:lnTo>
                  <a:pt x="24" y="4"/>
                </a:lnTo>
                <a:lnTo>
                  <a:pt x="26" y="8"/>
                </a:lnTo>
                <a:lnTo>
                  <a:pt x="28" y="14"/>
                </a:lnTo>
                <a:lnTo>
                  <a:pt x="26" y="20"/>
                </a:lnTo>
                <a:lnTo>
                  <a:pt x="24" y="24"/>
                </a:lnTo>
                <a:lnTo>
                  <a:pt x="20" y="26"/>
                </a:lnTo>
                <a:lnTo>
                  <a:pt x="16" y="28"/>
                </a:lnTo>
                <a:lnTo>
                  <a:pt x="14" y="28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087" name="Line 15"/>
          <p:cNvSpPr>
            <a:spLocks noChangeShapeType="1"/>
          </p:cNvSpPr>
          <p:nvPr/>
        </p:nvSpPr>
        <p:spPr bwMode="auto">
          <a:xfrm>
            <a:off x="2535238" y="4175125"/>
            <a:ext cx="828675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088" name="Line 16"/>
          <p:cNvSpPr>
            <a:spLocks noChangeShapeType="1"/>
          </p:cNvSpPr>
          <p:nvPr/>
        </p:nvSpPr>
        <p:spPr bwMode="auto">
          <a:xfrm flipV="1">
            <a:off x="2909888" y="3400425"/>
            <a:ext cx="1587" cy="77470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089" name="Freeform 17"/>
          <p:cNvSpPr>
            <a:spLocks/>
          </p:cNvSpPr>
          <p:nvPr/>
        </p:nvSpPr>
        <p:spPr bwMode="auto">
          <a:xfrm>
            <a:off x="2884488" y="3375025"/>
            <a:ext cx="47625" cy="47625"/>
          </a:xfrm>
          <a:custGeom>
            <a:avLst/>
            <a:gdLst/>
            <a:ahLst/>
            <a:cxnLst>
              <a:cxn ang="0">
                <a:pos x="16" y="30"/>
              </a:cxn>
              <a:cxn ang="0">
                <a:pos x="10" y="28"/>
              </a:cxn>
              <a:cxn ang="0">
                <a:pos x="6" y="26"/>
              </a:cxn>
              <a:cxn ang="0">
                <a:pos x="2" y="20"/>
              </a:cxn>
              <a:cxn ang="0">
                <a:pos x="0" y="14"/>
              </a:cxn>
              <a:cxn ang="0">
                <a:pos x="2" y="10"/>
              </a:cxn>
              <a:cxn ang="0">
                <a:pos x="6" y="4"/>
              </a:cxn>
              <a:cxn ang="0">
                <a:pos x="10" y="2"/>
              </a:cxn>
              <a:cxn ang="0">
                <a:pos x="16" y="0"/>
              </a:cxn>
              <a:cxn ang="0">
                <a:pos x="20" y="2"/>
              </a:cxn>
              <a:cxn ang="0">
                <a:pos x="26" y="4"/>
              </a:cxn>
              <a:cxn ang="0">
                <a:pos x="28" y="10"/>
              </a:cxn>
              <a:cxn ang="0">
                <a:pos x="30" y="14"/>
              </a:cxn>
              <a:cxn ang="0">
                <a:pos x="28" y="20"/>
              </a:cxn>
              <a:cxn ang="0">
                <a:pos x="26" y="26"/>
              </a:cxn>
              <a:cxn ang="0">
                <a:pos x="20" y="28"/>
              </a:cxn>
              <a:cxn ang="0">
                <a:pos x="18" y="30"/>
              </a:cxn>
              <a:cxn ang="0">
                <a:pos x="16" y="30"/>
              </a:cxn>
            </a:cxnLst>
            <a:rect l="0" t="0" r="r" b="b"/>
            <a:pathLst>
              <a:path w="30" h="30">
                <a:moveTo>
                  <a:pt x="16" y="30"/>
                </a:moveTo>
                <a:lnTo>
                  <a:pt x="10" y="28"/>
                </a:lnTo>
                <a:lnTo>
                  <a:pt x="6" y="26"/>
                </a:lnTo>
                <a:lnTo>
                  <a:pt x="2" y="20"/>
                </a:lnTo>
                <a:lnTo>
                  <a:pt x="0" y="14"/>
                </a:lnTo>
                <a:lnTo>
                  <a:pt x="2" y="10"/>
                </a:lnTo>
                <a:lnTo>
                  <a:pt x="6" y="4"/>
                </a:lnTo>
                <a:lnTo>
                  <a:pt x="10" y="2"/>
                </a:lnTo>
                <a:lnTo>
                  <a:pt x="16" y="0"/>
                </a:lnTo>
                <a:lnTo>
                  <a:pt x="20" y="2"/>
                </a:lnTo>
                <a:lnTo>
                  <a:pt x="26" y="4"/>
                </a:lnTo>
                <a:lnTo>
                  <a:pt x="28" y="10"/>
                </a:lnTo>
                <a:lnTo>
                  <a:pt x="30" y="14"/>
                </a:lnTo>
                <a:lnTo>
                  <a:pt x="28" y="20"/>
                </a:lnTo>
                <a:lnTo>
                  <a:pt x="26" y="26"/>
                </a:lnTo>
                <a:lnTo>
                  <a:pt x="20" y="28"/>
                </a:lnTo>
                <a:lnTo>
                  <a:pt x="18" y="30"/>
                </a:lnTo>
                <a:lnTo>
                  <a:pt x="16" y="3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090" name="Line 18"/>
          <p:cNvSpPr>
            <a:spLocks noChangeShapeType="1"/>
          </p:cNvSpPr>
          <p:nvPr/>
        </p:nvSpPr>
        <p:spPr bwMode="auto">
          <a:xfrm>
            <a:off x="3509963" y="4175125"/>
            <a:ext cx="1109662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091" name="Line 19"/>
          <p:cNvSpPr>
            <a:spLocks noChangeShapeType="1"/>
          </p:cNvSpPr>
          <p:nvPr/>
        </p:nvSpPr>
        <p:spPr bwMode="auto">
          <a:xfrm flipV="1">
            <a:off x="3986213" y="3444875"/>
            <a:ext cx="276225" cy="73025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092" name="Freeform 20"/>
          <p:cNvSpPr>
            <a:spLocks/>
          </p:cNvSpPr>
          <p:nvPr/>
        </p:nvSpPr>
        <p:spPr bwMode="auto">
          <a:xfrm>
            <a:off x="4240213" y="3419475"/>
            <a:ext cx="44450" cy="47625"/>
          </a:xfrm>
          <a:custGeom>
            <a:avLst/>
            <a:gdLst/>
            <a:ahLst/>
            <a:cxnLst>
              <a:cxn ang="0">
                <a:pos x="14" y="30"/>
              </a:cxn>
              <a:cxn ang="0">
                <a:pos x="8" y="28"/>
              </a:cxn>
              <a:cxn ang="0">
                <a:pos x="4" y="26"/>
              </a:cxn>
              <a:cxn ang="0">
                <a:pos x="0" y="20"/>
              </a:cxn>
              <a:cxn ang="0">
                <a:pos x="0" y="16"/>
              </a:cxn>
              <a:cxn ang="0">
                <a:pos x="0" y="10"/>
              </a:cxn>
              <a:cxn ang="0">
                <a:pos x="4" y="6"/>
              </a:cxn>
              <a:cxn ang="0">
                <a:pos x="8" y="2"/>
              </a:cxn>
              <a:cxn ang="0">
                <a:pos x="14" y="0"/>
              </a:cxn>
              <a:cxn ang="0">
                <a:pos x="20" y="2"/>
              </a:cxn>
              <a:cxn ang="0">
                <a:pos x="24" y="6"/>
              </a:cxn>
              <a:cxn ang="0">
                <a:pos x="28" y="10"/>
              </a:cxn>
              <a:cxn ang="0">
                <a:pos x="28" y="16"/>
              </a:cxn>
              <a:cxn ang="0">
                <a:pos x="28" y="20"/>
              </a:cxn>
              <a:cxn ang="0">
                <a:pos x="24" y="26"/>
              </a:cxn>
              <a:cxn ang="0">
                <a:pos x="20" y="28"/>
              </a:cxn>
              <a:cxn ang="0">
                <a:pos x="16" y="30"/>
              </a:cxn>
              <a:cxn ang="0">
                <a:pos x="14" y="30"/>
              </a:cxn>
            </a:cxnLst>
            <a:rect l="0" t="0" r="r" b="b"/>
            <a:pathLst>
              <a:path w="28" h="30">
                <a:moveTo>
                  <a:pt x="14" y="30"/>
                </a:moveTo>
                <a:lnTo>
                  <a:pt x="8" y="28"/>
                </a:lnTo>
                <a:lnTo>
                  <a:pt x="4" y="26"/>
                </a:lnTo>
                <a:lnTo>
                  <a:pt x="0" y="20"/>
                </a:lnTo>
                <a:lnTo>
                  <a:pt x="0" y="16"/>
                </a:lnTo>
                <a:lnTo>
                  <a:pt x="0" y="10"/>
                </a:lnTo>
                <a:lnTo>
                  <a:pt x="4" y="6"/>
                </a:lnTo>
                <a:lnTo>
                  <a:pt x="8" y="2"/>
                </a:lnTo>
                <a:lnTo>
                  <a:pt x="14" y="0"/>
                </a:lnTo>
                <a:lnTo>
                  <a:pt x="20" y="2"/>
                </a:lnTo>
                <a:lnTo>
                  <a:pt x="24" y="6"/>
                </a:lnTo>
                <a:lnTo>
                  <a:pt x="28" y="10"/>
                </a:lnTo>
                <a:lnTo>
                  <a:pt x="28" y="16"/>
                </a:lnTo>
                <a:lnTo>
                  <a:pt x="28" y="20"/>
                </a:lnTo>
                <a:lnTo>
                  <a:pt x="24" y="26"/>
                </a:lnTo>
                <a:lnTo>
                  <a:pt x="20" y="28"/>
                </a:lnTo>
                <a:lnTo>
                  <a:pt x="16" y="30"/>
                </a:lnTo>
                <a:lnTo>
                  <a:pt x="14" y="3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093" name="Freeform 21"/>
          <p:cNvSpPr>
            <a:spLocks/>
          </p:cNvSpPr>
          <p:nvPr/>
        </p:nvSpPr>
        <p:spPr bwMode="auto">
          <a:xfrm>
            <a:off x="7048500" y="3308350"/>
            <a:ext cx="44450" cy="44450"/>
          </a:xfrm>
          <a:custGeom>
            <a:avLst/>
            <a:gdLst/>
            <a:ahLst/>
            <a:cxnLst>
              <a:cxn ang="0">
                <a:pos x="14" y="0"/>
              </a:cxn>
              <a:cxn ang="0">
                <a:pos x="20" y="0"/>
              </a:cxn>
              <a:cxn ang="0">
                <a:pos x="24" y="4"/>
              </a:cxn>
              <a:cxn ang="0">
                <a:pos x="28" y="8"/>
              </a:cxn>
              <a:cxn ang="0">
                <a:pos x="28" y="14"/>
              </a:cxn>
              <a:cxn ang="0">
                <a:pos x="28" y="18"/>
              </a:cxn>
              <a:cxn ang="0">
                <a:pos x="24" y="24"/>
              </a:cxn>
              <a:cxn ang="0">
                <a:pos x="20" y="26"/>
              </a:cxn>
              <a:cxn ang="0">
                <a:pos x="14" y="28"/>
              </a:cxn>
              <a:cxn ang="0">
                <a:pos x="8" y="26"/>
              </a:cxn>
              <a:cxn ang="0">
                <a:pos x="4" y="24"/>
              </a:cxn>
              <a:cxn ang="0">
                <a:pos x="0" y="18"/>
              </a:cxn>
              <a:cxn ang="0">
                <a:pos x="0" y="14"/>
              </a:cxn>
              <a:cxn ang="0">
                <a:pos x="0" y="8"/>
              </a:cxn>
              <a:cxn ang="0">
                <a:pos x="4" y="4"/>
              </a:cxn>
              <a:cxn ang="0">
                <a:pos x="8" y="0"/>
              </a:cxn>
              <a:cxn ang="0">
                <a:pos x="12" y="0"/>
              </a:cxn>
              <a:cxn ang="0">
                <a:pos x="14" y="0"/>
              </a:cxn>
            </a:cxnLst>
            <a:rect l="0" t="0" r="r" b="b"/>
            <a:pathLst>
              <a:path w="28" h="28">
                <a:moveTo>
                  <a:pt x="14" y="0"/>
                </a:moveTo>
                <a:lnTo>
                  <a:pt x="20" y="0"/>
                </a:lnTo>
                <a:lnTo>
                  <a:pt x="24" y="4"/>
                </a:lnTo>
                <a:lnTo>
                  <a:pt x="28" y="8"/>
                </a:lnTo>
                <a:lnTo>
                  <a:pt x="28" y="14"/>
                </a:lnTo>
                <a:lnTo>
                  <a:pt x="28" y="18"/>
                </a:lnTo>
                <a:lnTo>
                  <a:pt x="24" y="24"/>
                </a:lnTo>
                <a:lnTo>
                  <a:pt x="20" y="26"/>
                </a:lnTo>
                <a:lnTo>
                  <a:pt x="14" y="28"/>
                </a:lnTo>
                <a:lnTo>
                  <a:pt x="8" y="26"/>
                </a:lnTo>
                <a:lnTo>
                  <a:pt x="4" y="24"/>
                </a:lnTo>
                <a:lnTo>
                  <a:pt x="0" y="18"/>
                </a:lnTo>
                <a:lnTo>
                  <a:pt x="0" y="14"/>
                </a:lnTo>
                <a:lnTo>
                  <a:pt x="0" y="8"/>
                </a:lnTo>
                <a:lnTo>
                  <a:pt x="4" y="4"/>
                </a:lnTo>
                <a:lnTo>
                  <a:pt x="8" y="0"/>
                </a:lnTo>
                <a:lnTo>
                  <a:pt x="12" y="0"/>
                </a:lnTo>
                <a:lnTo>
                  <a:pt x="14" y="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094" name="Line 22"/>
          <p:cNvSpPr>
            <a:spLocks noChangeShapeType="1"/>
          </p:cNvSpPr>
          <p:nvPr/>
        </p:nvSpPr>
        <p:spPr bwMode="auto">
          <a:xfrm>
            <a:off x="6816725" y="3057525"/>
            <a:ext cx="1588" cy="56515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095" name="Line 23"/>
          <p:cNvSpPr>
            <a:spLocks noChangeShapeType="1"/>
          </p:cNvSpPr>
          <p:nvPr/>
        </p:nvSpPr>
        <p:spPr bwMode="auto">
          <a:xfrm>
            <a:off x="6816725" y="3330575"/>
            <a:ext cx="254000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096" name="Freeform 24"/>
          <p:cNvSpPr>
            <a:spLocks/>
          </p:cNvSpPr>
          <p:nvPr/>
        </p:nvSpPr>
        <p:spPr bwMode="auto">
          <a:xfrm>
            <a:off x="5137150" y="4067175"/>
            <a:ext cx="44450" cy="44450"/>
          </a:xfrm>
          <a:custGeom>
            <a:avLst/>
            <a:gdLst/>
            <a:ahLst/>
            <a:cxnLst>
              <a:cxn ang="0">
                <a:pos x="14" y="28"/>
              </a:cxn>
              <a:cxn ang="0">
                <a:pos x="8" y="28"/>
              </a:cxn>
              <a:cxn ang="0">
                <a:pos x="4" y="24"/>
              </a:cxn>
              <a:cxn ang="0">
                <a:pos x="2" y="20"/>
              </a:cxn>
              <a:cxn ang="0">
                <a:pos x="0" y="14"/>
              </a:cxn>
              <a:cxn ang="0">
                <a:pos x="2" y="8"/>
              </a:cxn>
              <a:cxn ang="0">
                <a:pos x="4" y="4"/>
              </a:cxn>
              <a:cxn ang="0">
                <a:pos x="8" y="2"/>
              </a:cxn>
              <a:cxn ang="0">
                <a:pos x="14" y="0"/>
              </a:cxn>
              <a:cxn ang="0">
                <a:pos x="20" y="2"/>
              </a:cxn>
              <a:cxn ang="0">
                <a:pos x="24" y="4"/>
              </a:cxn>
              <a:cxn ang="0">
                <a:pos x="28" y="8"/>
              </a:cxn>
              <a:cxn ang="0">
                <a:pos x="28" y="14"/>
              </a:cxn>
              <a:cxn ang="0">
                <a:pos x="28" y="20"/>
              </a:cxn>
              <a:cxn ang="0">
                <a:pos x="24" y="24"/>
              </a:cxn>
              <a:cxn ang="0">
                <a:pos x="20" y="28"/>
              </a:cxn>
              <a:cxn ang="0">
                <a:pos x="16" y="28"/>
              </a:cxn>
              <a:cxn ang="0">
                <a:pos x="14" y="28"/>
              </a:cxn>
            </a:cxnLst>
            <a:rect l="0" t="0" r="r" b="b"/>
            <a:pathLst>
              <a:path w="28" h="28">
                <a:moveTo>
                  <a:pt x="14" y="28"/>
                </a:moveTo>
                <a:lnTo>
                  <a:pt x="8" y="28"/>
                </a:lnTo>
                <a:lnTo>
                  <a:pt x="4" y="24"/>
                </a:lnTo>
                <a:lnTo>
                  <a:pt x="2" y="20"/>
                </a:lnTo>
                <a:lnTo>
                  <a:pt x="0" y="14"/>
                </a:lnTo>
                <a:lnTo>
                  <a:pt x="2" y="8"/>
                </a:lnTo>
                <a:lnTo>
                  <a:pt x="4" y="4"/>
                </a:lnTo>
                <a:lnTo>
                  <a:pt x="8" y="2"/>
                </a:lnTo>
                <a:lnTo>
                  <a:pt x="14" y="0"/>
                </a:lnTo>
                <a:lnTo>
                  <a:pt x="20" y="2"/>
                </a:lnTo>
                <a:lnTo>
                  <a:pt x="24" y="4"/>
                </a:lnTo>
                <a:lnTo>
                  <a:pt x="28" y="8"/>
                </a:lnTo>
                <a:lnTo>
                  <a:pt x="28" y="14"/>
                </a:lnTo>
                <a:lnTo>
                  <a:pt x="28" y="20"/>
                </a:lnTo>
                <a:lnTo>
                  <a:pt x="24" y="24"/>
                </a:lnTo>
                <a:lnTo>
                  <a:pt x="20" y="28"/>
                </a:lnTo>
                <a:lnTo>
                  <a:pt x="16" y="28"/>
                </a:lnTo>
                <a:lnTo>
                  <a:pt x="14" y="28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097" name="Line 25"/>
          <p:cNvSpPr>
            <a:spLocks noChangeShapeType="1"/>
          </p:cNvSpPr>
          <p:nvPr/>
        </p:nvSpPr>
        <p:spPr bwMode="auto">
          <a:xfrm flipV="1">
            <a:off x="5527675" y="3876675"/>
            <a:ext cx="1588" cy="39687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098" name="Line 26"/>
          <p:cNvSpPr>
            <a:spLocks noChangeShapeType="1"/>
          </p:cNvSpPr>
          <p:nvPr/>
        </p:nvSpPr>
        <p:spPr bwMode="auto">
          <a:xfrm flipH="1">
            <a:off x="5159375" y="4089400"/>
            <a:ext cx="368300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099" name="Rectangle 27"/>
          <p:cNvSpPr>
            <a:spLocks noChangeArrowheads="1"/>
          </p:cNvSpPr>
          <p:nvPr/>
        </p:nvSpPr>
        <p:spPr bwMode="auto">
          <a:xfrm>
            <a:off x="447675" y="5014913"/>
            <a:ext cx="80772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>
                <a:solidFill>
                  <a:srgbClr val="000000"/>
                </a:solidFill>
                <a:latin typeface="Arial Black" pitchFamily="34" charset="0"/>
              </a:rPr>
              <a:t>(b) G-protein linked receptors </a:t>
            </a:r>
            <a:r>
              <a:rPr lang="en-US" sz="1400" b="1">
                <a:solidFill>
                  <a:srgbClr val="000000"/>
                </a:solidFill>
                <a:latin typeface="Arial" charset="0"/>
              </a:rPr>
              <a:t>cause formation of an intracellular second messenger (cyclic</a:t>
            </a:r>
            <a:br>
              <a:rPr lang="en-US" sz="1400" b="1">
                <a:solidFill>
                  <a:srgbClr val="000000"/>
                </a:solidFill>
                <a:latin typeface="Arial" charset="0"/>
              </a:rPr>
            </a:br>
            <a:r>
              <a:rPr lang="en-US" sz="1400" b="1">
                <a:solidFill>
                  <a:srgbClr val="000000"/>
                </a:solidFill>
                <a:latin typeface="Arial" charset="0"/>
              </a:rPr>
              <a:t> AMP in this case) that brings about the cell</a:t>
            </a:r>
            <a:r>
              <a:rPr lang="en-US" sz="1400" b="1">
                <a:solidFill>
                  <a:srgbClr val="000000"/>
                </a:solidFill>
                <a:latin typeface="Arial" charset="0"/>
                <a:ea typeface="ヒラギノ角ゴ ProN W3" pitchFamily="1" charset="-128"/>
              </a:rPr>
              <a:t>’</a:t>
            </a:r>
            <a:r>
              <a:rPr lang="en-US" sz="1400" b="1">
                <a:solidFill>
                  <a:srgbClr val="000000"/>
                </a:solidFill>
                <a:latin typeface="Arial" charset="0"/>
              </a:rPr>
              <a:t>s response.</a:t>
            </a:r>
            <a:endParaRPr lang="en-US" sz="1800">
              <a:latin typeface="Arial Black" pitchFamily="34" charset="0"/>
            </a:endParaRPr>
          </a:p>
        </p:txBody>
      </p:sp>
      <p:sp>
        <p:nvSpPr>
          <p:cNvPr id="131100" name="Rectangle 28"/>
          <p:cNvSpPr>
            <a:spLocks noChangeArrowheads="1"/>
          </p:cNvSpPr>
          <p:nvPr/>
        </p:nvSpPr>
        <p:spPr bwMode="auto">
          <a:xfrm>
            <a:off x="1714500" y="2255838"/>
            <a:ext cx="7683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Receptor</a:t>
            </a:r>
            <a:endParaRPr lang="en-US" sz="1800" b="1">
              <a:latin typeface="Arial" charset="0"/>
            </a:endParaRPr>
          </a:p>
        </p:txBody>
      </p:sp>
      <p:sp>
        <p:nvSpPr>
          <p:cNvPr id="131101" name="Rectangle 29"/>
          <p:cNvSpPr>
            <a:spLocks noChangeArrowheads="1"/>
          </p:cNvSpPr>
          <p:nvPr/>
        </p:nvSpPr>
        <p:spPr bwMode="auto">
          <a:xfrm>
            <a:off x="2012950" y="2462213"/>
            <a:ext cx="7874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G protein</a:t>
            </a:r>
            <a:endParaRPr lang="en-US" sz="1800" b="1">
              <a:latin typeface="Arial" charset="0"/>
            </a:endParaRPr>
          </a:p>
        </p:txBody>
      </p:sp>
      <p:sp>
        <p:nvSpPr>
          <p:cNvPr id="131102" name="Rectangle 30"/>
          <p:cNvSpPr>
            <a:spLocks noChangeArrowheads="1"/>
          </p:cNvSpPr>
          <p:nvPr/>
        </p:nvSpPr>
        <p:spPr bwMode="auto">
          <a:xfrm>
            <a:off x="4972050" y="4746625"/>
            <a:ext cx="10556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200" b="1">
                <a:solidFill>
                  <a:srgbClr val="000000"/>
                </a:solidFill>
                <a:latin typeface="Arial" charset="0"/>
              </a:rPr>
              <a:t>Active enzyme</a:t>
            </a:r>
            <a:endParaRPr lang="en-US" sz="1800" b="1">
              <a:latin typeface="Arial" charset="0"/>
            </a:endParaRPr>
          </a:p>
        </p:txBody>
      </p:sp>
      <p:sp>
        <p:nvSpPr>
          <p:cNvPr id="131103" name="Rectangle 31"/>
          <p:cNvSpPr>
            <a:spLocks noChangeArrowheads="1"/>
          </p:cNvSpPr>
          <p:nvPr/>
        </p:nvSpPr>
        <p:spPr bwMode="auto">
          <a:xfrm>
            <a:off x="5359400" y="1739900"/>
            <a:ext cx="16224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Closed ion channel</a:t>
            </a:r>
            <a:endParaRPr lang="en-US" sz="1800" b="1">
              <a:latin typeface="Arial" charset="0"/>
            </a:endParaRPr>
          </a:p>
        </p:txBody>
      </p:sp>
      <p:sp>
        <p:nvSpPr>
          <p:cNvPr id="131104" name="Rectangle 32"/>
          <p:cNvSpPr>
            <a:spLocks noChangeArrowheads="1"/>
          </p:cNvSpPr>
          <p:nvPr/>
        </p:nvSpPr>
        <p:spPr bwMode="auto">
          <a:xfrm>
            <a:off x="3203575" y="1739900"/>
            <a:ext cx="15351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Adenylate cyclase</a:t>
            </a:r>
            <a:endParaRPr lang="en-US" sz="1800" b="1">
              <a:latin typeface="Arial" charset="0"/>
            </a:endParaRPr>
          </a:p>
        </p:txBody>
      </p:sp>
      <p:sp>
        <p:nvSpPr>
          <p:cNvPr id="131105" name="Rectangle 33"/>
          <p:cNvSpPr>
            <a:spLocks noChangeArrowheads="1"/>
          </p:cNvSpPr>
          <p:nvPr/>
        </p:nvSpPr>
        <p:spPr bwMode="auto">
          <a:xfrm>
            <a:off x="7150100" y="1739900"/>
            <a:ext cx="14843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Open ion channel</a:t>
            </a:r>
            <a:endParaRPr lang="en-US" sz="1800" b="1">
              <a:latin typeface="Arial" charset="0"/>
            </a:endParaRPr>
          </a:p>
        </p:txBody>
      </p:sp>
      <p:sp>
        <p:nvSpPr>
          <p:cNvPr id="131106" name="Rectangle 34"/>
          <p:cNvSpPr>
            <a:spLocks noChangeArrowheads="1"/>
          </p:cNvSpPr>
          <p:nvPr/>
        </p:nvSpPr>
        <p:spPr bwMode="auto">
          <a:xfrm>
            <a:off x="4422775" y="3025775"/>
            <a:ext cx="25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ATP</a:t>
            </a:r>
            <a:endParaRPr lang="en-US" sz="1800" b="1">
              <a:latin typeface="Arial" charset="0"/>
            </a:endParaRPr>
          </a:p>
        </p:txBody>
      </p:sp>
      <p:sp>
        <p:nvSpPr>
          <p:cNvPr id="131107" name="Rectangle 35"/>
          <p:cNvSpPr>
            <a:spLocks noChangeArrowheads="1"/>
          </p:cNvSpPr>
          <p:nvPr/>
        </p:nvSpPr>
        <p:spPr bwMode="auto">
          <a:xfrm>
            <a:off x="1282700" y="3946525"/>
            <a:ext cx="260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GTP</a:t>
            </a:r>
            <a:endParaRPr lang="en-US" sz="1800" b="1">
              <a:latin typeface="Arial" charset="0"/>
            </a:endParaRPr>
          </a:p>
        </p:txBody>
      </p:sp>
      <p:sp>
        <p:nvSpPr>
          <p:cNvPr id="131108" name="Rectangle 36"/>
          <p:cNvSpPr>
            <a:spLocks noChangeArrowheads="1"/>
          </p:cNvSpPr>
          <p:nvPr/>
        </p:nvSpPr>
        <p:spPr bwMode="auto">
          <a:xfrm>
            <a:off x="654050" y="3927475"/>
            <a:ext cx="3857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GDP</a:t>
            </a:r>
            <a:endParaRPr lang="en-US" sz="1800" b="1">
              <a:latin typeface="Arial" charset="0"/>
            </a:endParaRPr>
          </a:p>
        </p:txBody>
      </p:sp>
      <p:sp>
        <p:nvSpPr>
          <p:cNvPr id="131109" name="Rectangle 37"/>
          <p:cNvSpPr>
            <a:spLocks noChangeArrowheads="1"/>
          </p:cNvSpPr>
          <p:nvPr/>
        </p:nvSpPr>
        <p:spPr bwMode="auto">
          <a:xfrm>
            <a:off x="4546600" y="3419475"/>
            <a:ext cx="3524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cAMP</a:t>
            </a:r>
            <a:endParaRPr lang="en-US" sz="1800" b="1">
              <a:latin typeface="Arial" charset="0"/>
            </a:endParaRPr>
          </a:p>
        </p:txBody>
      </p:sp>
      <p:sp>
        <p:nvSpPr>
          <p:cNvPr id="131110" name="Rectangle 38"/>
          <p:cNvSpPr>
            <a:spLocks noChangeArrowheads="1"/>
          </p:cNvSpPr>
          <p:nvPr/>
        </p:nvSpPr>
        <p:spPr bwMode="auto">
          <a:xfrm>
            <a:off x="2149475" y="3527425"/>
            <a:ext cx="260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GTP</a:t>
            </a:r>
            <a:endParaRPr lang="en-US" sz="1800" b="1">
              <a:latin typeface="Arial" charset="0"/>
            </a:endParaRPr>
          </a:p>
        </p:txBody>
      </p:sp>
      <p:sp>
        <p:nvSpPr>
          <p:cNvPr id="131111" name="Rectangle 39"/>
          <p:cNvSpPr>
            <a:spLocks noChangeArrowheads="1"/>
          </p:cNvSpPr>
          <p:nvPr/>
        </p:nvSpPr>
        <p:spPr bwMode="auto">
          <a:xfrm>
            <a:off x="3171825" y="3457575"/>
            <a:ext cx="260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GTP</a:t>
            </a:r>
            <a:endParaRPr lang="en-US" sz="1800" b="1">
              <a:latin typeface="Arial" charset="0"/>
            </a:endParaRPr>
          </a:p>
        </p:txBody>
      </p:sp>
      <p:sp>
        <p:nvSpPr>
          <p:cNvPr id="131112" name="Rectangle 40"/>
          <p:cNvSpPr>
            <a:spLocks noChangeArrowheads="1"/>
          </p:cNvSpPr>
          <p:nvPr/>
        </p:nvSpPr>
        <p:spPr bwMode="auto">
          <a:xfrm>
            <a:off x="514350" y="1676400"/>
            <a:ext cx="15192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Neurotransmitter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(1st messenger) binds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and activates receptor.</a:t>
            </a:r>
            <a:endParaRPr lang="en-US" sz="1800" b="1">
              <a:latin typeface="Arial" charset="0"/>
            </a:endParaRPr>
          </a:p>
        </p:txBody>
      </p:sp>
      <p:sp>
        <p:nvSpPr>
          <p:cNvPr id="131113" name="Rectangle 41"/>
          <p:cNvSpPr>
            <a:spLocks noChangeArrowheads="1"/>
          </p:cNvSpPr>
          <p:nvPr/>
        </p:nvSpPr>
        <p:spPr bwMode="auto">
          <a:xfrm>
            <a:off x="1492250" y="4271963"/>
            <a:ext cx="835025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Receptor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activates G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protein.</a:t>
            </a:r>
            <a:endParaRPr lang="en-US" sz="1800" b="1">
              <a:latin typeface="Arial" charset="0"/>
            </a:endParaRPr>
          </a:p>
        </p:txBody>
      </p:sp>
      <p:sp>
        <p:nvSpPr>
          <p:cNvPr id="131114" name="Rectangle 42"/>
          <p:cNvSpPr>
            <a:spLocks noChangeArrowheads="1"/>
          </p:cNvSpPr>
          <p:nvPr/>
        </p:nvSpPr>
        <p:spPr bwMode="auto">
          <a:xfrm>
            <a:off x="2501900" y="4271963"/>
            <a:ext cx="84772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G protein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activates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adenylate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cyclase.</a:t>
            </a:r>
            <a:endParaRPr lang="en-US" sz="1800" b="1">
              <a:latin typeface="Arial" charset="0"/>
            </a:endParaRPr>
          </a:p>
        </p:txBody>
      </p:sp>
      <p:sp>
        <p:nvSpPr>
          <p:cNvPr id="131115" name="Rectangle 43"/>
          <p:cNvSpPr>
            <a:spLocks noChangeArrowheads="1"/>
          </p:cNvSpPr>
          <p:nvPr/>
        </p:nvSpPr>
        <p:spPr bwMode="auto">
          <a:xfrm>
            <a:off x="3495675" y="4271963"/>
            <a:ext cx="115570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Adenylate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cyclase converts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ATP to cAMP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(2nd messenger).</a:t>
            </a:r>
            <a:endParaRPr lang="en-US" sz="1800" b="1">
              <a:latin typeface="Arial" charset="0"/>
            </a:endParaRPr>
          </a:p>
        </p:txBody>
      </p:sp>
      <p:sp>
        <p:nvSpPr>
          <p:cNvPr id="131116" name="Rectangle 44"/>
          <p:cNvSpPr>
            <a:spLocks noChangeArrowheads="1"/>
          </p:cNvSpPr>
          <p:nvPr/>
        </p:nvSpPr>
        <p:spPr bwMode="auto">
          <a:xfrm>
            <a:off x="5003800" y="3051175"/>
            <a:ext cx="1766888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 cAMP changes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membrane permeability by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opening and closing ion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channels.</a:t>
            </a:r>
            <a:endParaRPr lang="en-US" sz="1800" b="1">
              <a:latin typeface="Arial" charset="0"/>
            </a:endParaRPr>
          </a:p>
        </p:txBody>
      </p:sp>
      <p:sp>
        <p:nvSpPr>
          <p:cNvPr id="131117" name="Rectangle 45"/>
          <p:cNvSpPr>
            <a:spLocks noChangeArrowheads="1"/>
          </p:cNvSpPr>
          <p:nvPr/>
        </p:nvSpPr>
        <p:spPr bwMode="auto">
          <a:xfrm>
            <a:off x="5597525" y="3946525"/>
            <a:ext cx="1290638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 cAMP activates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enzymes.</a:t>
            </a:r>
            <a:endParaRPr lang="en-US" sz="1800" b="1">
              <a:latin typeface="Arial" charset="0"/>
            </a:endParaRPr>
          </a:p>
        </p:txBody>
      </p:sp>
      <p:sp>
        <p:nvSpPr>
          <p:cNvPr id="131118" name="Rectangle 46"/>
          <p:cNvSpPr>
            <a:spLocks noChangeArrowheads="1"/>
          </p:cNvSpPr>
          <p:nvPr/>
        </p:nvSpPr>
        <p:spPr bwMode="auto">
          <a:xfrm>
            <a:off x="7661275" y="4632325"/>
            <a:ext cx="5921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200" b="1">
                <a:solidFill>
                  <a:srgbClr val="FFFFFF"/>
                </a:solidFill>
                <a:latin typeface="Arial" charset="0"/>
              </a:rPr>
              <a:t>Nucleus</a:t>
            </a:r>
            <a:endParaRPr lang="en-US" sz="1800" b="1">
              <a:latin typeface="Arial" charset="0"/>
            </a:endParaRPr>
          </a:p>
        </p:txBody>
      </p:sp>
      <p:sp>
        <p:nvSpPr>
          <p:cNvPr id="131119" name="Oval 47"/>
          <p:cNvSpPr>
            <a:spLocks noChangeArrowheads="1"/>
          </p:cNvSpPr>
          <p:nvPr/>
        </p:nvSpPr>
        <p:spPr bwMode="auto">
          <a:xfrm>
            <a:off x="514350" y="1647825"/>
            <a:ext cx="1905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1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31120" name="Oval 48"/>
          <p:cNvSpPr>
            <a:spLocks noChangeArrowheads="1"/>
          </p:cNvSpPr>
          <p:nvPr/>
        </p:nvSpPr>
        <p:spPr bwMode="auto">
          <a:xfrm>
            <a:off x="1492250" y="4246563"/>
            <a:ext cx="1905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2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31121" name="Oval 49"/>
          <p:cNvSpPr>
            <a:spLocks noChangeArrowheads="1"/>
          </p:cNvSpPr>
          <p:nvPr/>
        </p:nvSpPr>
        <p:spPr bwMode="auto">
          <a:xfrm>
            <a:off x="2501900" y="4246563"/>
            <a:ext cx="1905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3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31122" name="Oval 50"/>
          <p:cNvSpPr>
            <a:spLocks noChangeArrowheads="1"/>
          </p:cNvSpPr>
          <p:nvPr/>
        </p:nvSpPr>
        <p:spPr bwMode="auto">
          <a:xfrm>
            <a:off x="3495675" y="4246563"/>
            <a:ext cx="1905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4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31123" name="Oval 51"/>
          <p:cNvSpPr>
            <a:spLocks noChangeArrowheads="1"/>
          </p:cNvSpPr>
          <p:nvPr/>
        </p:nvSpPr>
        <p:spPr bwMode="auto">
          <a:xfrm>
            <a:off x="5003800" y="2997200"/>
            <a:ext cx="234950" cy="23495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5a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31124" name="Oval 52"/>
          <p:cNvSpPr>
            <a:spLocks noChangeArrowheads="1"/>
          </p:cNvSpPr>
          <p:nvPr/>
        </p:nvSpPr>
        <p:spPr bwMode="auto">
          <a:xfrm>
            <a:off x="5597525" y="3886200"/>
            <a:ext cx="234950" cy="23495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5b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ChangeArrowheads="1"/>
          </p:cNvSpPr>
          <p:nvPr/>
        </p:nvSpPr>
        <p:spPr bwMode="auto">
          <a:xfrm>
            <a:off x="7364413" y="6580188"/>
            <a:ext cx="17764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11.17b, step 5c</a:t>
            </a:r>
          </a:p>
        </p:txBody>
      </p:sp>
      <p:pic>
        <p:nvPicPr>
          <p:cNvPr id="132099" name="Picture 3" descr="figure_11_20_b1&amp;9"/>
          <p:cNvPicPr>
            <a:picLocks noChangeAspect="1" noChangeArrowheads="1"/>
          </p:cNvPicPr>
          <p:nvPr/>
        </p:nvPicPr>
        <p:blipFill>
          <a:blip r:embed="rId2" cstate="print"/>
          <a:srcRect t="35001"/>
          <a:stretch>
            <a:fillRect/>
          </a:stretch>
        </p:blipFill>
        <p:spPr bwMode="auto">
          <a:xfrm>
            <a:off x="455613" y="1522413"/>
            <a:ext cx="8231187" cy="3814762"/>
          </a:xfrm>
          <a:prstGeom prst="rect">
            <a:avLst/>
          </a:prstGeom>
          <a:noFill/>
        </p:spPr>
      </p:pic>
      <p:sp>
        <p:nvSpPr>
          <p:cNvPr id="132100" name="Freeform 4"/>
          <p:cNvSpPr>
            <a:spLocks/>
          </p:cNvSpPr>
          <p:nvPr/>
        </p:nvSpPr>
        <p:spPr bwMode="auto">
          <a:xfrm>
            <a:off x="1303338" y="2366963"/>
            <a:ext cx="377825" cy="182562"/>
          </a:xfrm>
          <a:custGeom>
            <a:avLst/>
            <a:gdLst/>
            <a:ahLst/>
            <a:cxnLst>
              <a:cxn ang="0">
                <a:pos x="0" y="115"/>
              </a:cxn>
              <a:cxn ang="0">
                <a:pos x="142" y="0"/>
              </a:cxn>
              <a:cxn ang="0">
                <a:pos x="238" y="0"/>
              </a:cxn>
            </a:cxnLst>
            <a:rect l="0" t="0" r="r" b="b"/>
            <a:pathLst>
              <a:path w="238" h="115">
                <a:moveTo>
                  <a:pt x="0" y="115"/>
                </a:moveTo>
                <a:lnTo>
                  <a:pt x="142" y="0"/>
                </a:lnTo>
                <a:lnTo>
                  <a:pt x="238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01" name="Freeform 5"/>
          <p:cNvSpPr>
            <a:spLocks/>
          </p:cNvSpPr>
          <p:nvPr/>
        </p:nvSpPr>
        <p:spPr bwMode="auto">
          <a:xfrm>
            <a:off x="1338263" y="2574925"/>
            <a:ext cx="641350" cy="711200"/>
          </a:xfrm>
          <a:custGeom>
            <a:avLst/>
            <a:gdLst/>
            <a:ahLst/>
            <a:cxnLst>
              <a:cxn ang="0">
                <a:pos x="0" y="448"/>
              </a:cxn>
              <a:cxn ang="0">
                <a:pos x="308" y="0"/>
              </a:cxn>
              <a:cxn ang="0">
                <a:pos x="404" y="0"/>
              </a:cxn>
            </a:cxnLst>
            <a:rect l="0" t="0" r="r" b="b"/>
            <a:pathLst>
              <a:path w="404" h="448">
                <a:moveTo>
                  <a:pt x="0" y="448"/>
                </a:moveTo>
                <a:lnTo>
                  <a:pt x="308" y="0"/>
                </a:lnTo>
                <a:lnTo>
                  <a:pt x="404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02" name="Line 6"/>
          <p:cNvSpPr>
            <a:spLocks noChangeShapeType="1"/>
          </p:cNvSpPr>
          <p:nvPr/>
        </p:nvSpPr>
        <p:spPr bwMode="auto">
          <a:xfrm>
            <a:off x="6388100" y="1947863"/>
            <a:ext cx="1588" cy="2000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03" name="Line 7"/>
          <p:cNvSpPr>
            <a:spLocks noChangeShapeType="1"/>
          </p:cNvSpPr>
          <p:nvPr/>
        </p:nvSpPr>
        <p:spPr bwMode="auto">
          <a:xfrm>
            <a:off x="3732213" y="1947863"/>
            <a:ext cx="1587" cy="482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04" name="Line 8"/>
          <p:cNvSpPr>
            <a:spLocks noChangeShapeType="1"/>
          </p:cNvSpPr>
          <p:nvPr/>
        </p:nvSpPr>
        <p:spPr bwMode="auto">
          <a:xfrm>
            <a:off x="7766050" y="1947863"/>
            <a:ext cx="1588" cy="2635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05" name="Line 9"/>
          <p:cNvSpPr>
            <a:spLocks noChangeShapeType="1"/>
          </p:cNvSpPr>
          <p:nvPr/>
        </p:nvSpPr>
        <p:spPr bwMode="auto">
          <a:xfrm>
            <a:off x="509588" y="2147888"/>
            <a:ext cx="1517650" cy="1587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06" name="Line 10"/>
          <p:cNvSpPr>
            <a:spLocks noChangeShapeType="1"/>
          </p:cNvSpPr>
          <p:nvPr/>
        </p:nvSpPr>
        <p:spPr bwMode="auto">
          <a:xfrm>
            <a:off x="919163" y="2147888"/>
            <a:ext cx="1587" cy="20002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07" name="Freeform 11"/>
          <p:cNvSpPr>
            <a:spLocks/>
          </p:cNvSpPr>
          <p:nvPr/>
        </p:nvSpPr>
        <p:spPr bwMode="auto">
          <a:xfrm>
            <a:off x="896938" y="2322513"/>
            <a:ext cx="44450" cy="47625"/>
          </a:xfrm>
          <a:custGeom>
            <a:avLst/>
            <a:gdLst/>
            <a:ahLst/>
            <a:cxnLst>
              <a:cxn ang="0">
                <a:pos x="14" y="30"/>
              </a:cxn>
              <a:cxn ang="0">
                <a:pos x="8" y="28"/>
              </a:cxn>
              <a:cxn ang="0">
                <a:pos x="4" y="26"/>
              </a:cxn>
              <a:cxn ang="0">
                <a:pos x="0" y="20"/>
              </a:cxn>
              <a:cxn ang="0">
                <a:pos x="0" y="16"/>
              </a:cxn>
              <a:cxn ang="0">
                <a:pos x="0" y="10"/>
              </a:cxn>
              <a:cxn ang="0">
                <a:pos x="4" y="6"/>
              </a:cxn>
              <a:cxn ang="0">
                <a:pos x="8" y="2"/>
              </a:cxn>
              <a:cxn ang="0">
                <a:pos x="14" y="0"/>
              </a:cxn>
              <a:cxn ang="0">
                <a:pos x="20" y="2"/>
              </a:cxn>
              <a:cxn ang="0">
                <a:pos x="24" y="6"/>
              </a:cxn>
              <a:cxn ang="0">
                <a:pos x="26" y="10"/>
              </a:cxn>
              <a:cxn ang="0">
                <a:pos x="28" y="16"/>
              </a:cxn>
              <a:cxn ang="0">
                <a:pos x="26" y="20"/>
              </a:cxn>
              <a:cxn ang="0">
                <a:pos x="24" y="26"/>
              </a:cxn>
              <a:cxn ang="0">
                <a:pos x="20" y="28"/>
              </a:cxn>
              <a:cxn ang="0">
                <a:pos x="16" y="30"/>
              </a:cxn>
              <a:cxn ang="0">
                <a:pos x="14" y="30"/>
              </a:cxn>
            </a:cxnLst>
            <a:rect l="0" t="0" r="r" b="b"/>
            <a:pathLst>
              <a:path w="28" h="30">
                <a:moveTo>
                  <a:pt x="14" y="30"/>
                </a:moveTo>
                <a:lnTo>
                  <a:pt x="8" y="28"/>
                </a:lnTo>
                <a:lnTo>
                  <a:pt x="4" y="26"/>
                </a:lnTo>
                <a:lnTo>
                  <a:pt x="0" y="20"/>
                </a:lnTo>
                <a:lnTo>
                  <a:pt x="0" y="16"/>
                </a:lnTo>
                <a:lnTo>
                  <a:pt x="0" y="10"/>
                </a:lnTo>
                <a:lnTo>
                  <a:pt x="4" y="6"/>
                </a:lnTo>
                <a:lnTo>
                  <a:pt x="8" y="2"/>
                </a:lnTo>
                <a:lnTo>
                  <a:pt x="14" y="0"/>
                </a:lnTo>
                <a:lnTo>
                  <a:pt x="20" y="2"/>
                </a:lnTo>
                <a:lnTo>
                  <a:pt x="24" y="6"/>
                </a:lnTo>
                <a:lnTo>
                  <a:pt x="26" y="10"/>
                </a:lnTo>
                <a:lnTo>
                  <a:pt x="28" y="16"/>
                </a:lnTo>
                <a:lnTo>
                  <a:pt x="26" y="20"/>
                </a:lnTo>
                <a:lnTo>
                  <a:pt x="24" y="26"/>
                </a:lnTo>
                <a:lnTo>
                  <a:pt x="20" y="28"/>
                </a:lnTo>
                <a:lnTo>
                  <a:pt x="16" y="30"/>
                </a:lnTo>
                <a:lnTo>
                  <a:pt x="14" y="3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08" name="Line 12"/>
          <p:cNvSpPr>
            <a:spLocks noChangeShapeType="1"/>
          </p:cNvSpPr>
          <p:nvPr/>
        </p:nvSpPr>
        <p:spPr bwMode="auto">
          <a:xfrm>
            <a:off x="1531938" y="4175125"/>
            <a:ext cx="815975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09" name="Line 13"/>
          <p:cNvSpPr>
            <a:spLocks noChangeShapeType="1"/>
          </p:cNvSpPr>
          <p:nvPr/>
        </p:nvSpPr>
        <p:spPr bwMode="auto">
          <a:xfrm flipV="1">
            <a:off x="1874838" y="3470275"/>
            <a:ext cx="1587" cy="70485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10" name="Freeform 14"/>
          <p:cNvSpPr>
            <a:spLocks/>
          </p:cNvSpPr>
          <p:nvPr/>
        </p:nvSpPr>
        <p:spPr bwMode="auto">
          <a:xfrm>
            <a:off x="1852613" y="3448050"/>
            <a:ext cx="44450" cy="44450"/>
          </a:xfrm>
          <a:custGeom>
            <a:avLst/>
            <a:gdLst/>
            <a:ahLst/>
            <a:cxnLst>
              <a:cxn ang="0">
                <a:pos x="14" y="28"/>
              </a:cxn>
              <a:cxn ang="0">
                <a:pos x="8" y="26"/>
              </a:cxn>
              <a:cxn ang="0">
                <a:pos x="4" y="24"/>
              </a:cxn>
              <a:cxn ang="0">
                <a:pos x="0" y="20"/>
              </a:cxn>
              <a:cxn ang="0">
                <a:pos x="0" y="14"/>
              </a:cxn>
              <a:cxn ang="0">
                <a:pos x="0" y="8"/>
              </a:cxn>
              <a:cxn ang="0">
                <a:pos x="4" y="4"/>
              </a:cxn>
              <a:cxn ang="0">
                <a:pos x="8" y="0"/>
              </a:cxn>
              <a:cxn ang="0">
                <a:pos x="14" y="0"/>
              </a:cxn>
              <a:cxn ang="0">
                <a:pos x="20" y="0"/>
              </a:cxn>
              <a:cxn ang="0">
                <a:pos x="24" y="4"/>
              </a:cxn>
              <a:cxn ang="0">
                <a:pos x="26" y="8"/>
              </a:cxn>
              <a:cxn ang="0">
                <a:pos x="28" y="14"/>
              </a:cxn>
              <a:cxn ang="0">
                <a:pos x="26" y="20"/>
              </a:cxn>
              <a:cxn ang="0">
                <a:pos x="24" y="24"/>
              </a:cxn>
              <a:cxn ang="0">
                <a:pos x="20" y="26"/>
              </a:cxn>
              <a:cxn ang="0">
                <a:pos x="16" y="28"/>
              </a:cxn>
              <a:cxn ang="0">
                <a:pos x="14" y="28"/>
              </a:cxn>
            </a:cxnLst>
            <a:rect l="0" t="0" r="r" b="b"/>
            <a:pathLst>
              <a:path w="28" h="28">
                <a:moveTo>
                  <a:pt x="14" y="28"/>
                </a:moveTo>
                <a:lnTo>
                  <a:pt x="8" y="26"/>
                </a:lnTo>
                <a:lnTo>
                  <a:pt x="4" y="24"/>
                </a:lnTo>
                <a:lnTo>
                  <a:pt x="0" y="20"/>
                </a:lnTo>
                <a:lnTo>
                  <a:pt x="0" y="14"/>
                </a:lnTo>
                <a:lnTo>
                  <a:pt x="0" y="8"/>
                </a:lnTo>
                <a:lnTo>
                  <a:pt x="4" y="4"/>
                </a:lnTo>
                <a:lnTo>
                  <a:pt x="8" y="0"/>
                </a:lnTo>
                <a:lnTo>
                  <a:pt x="14" y="0"/>
                </a:lnTo>
                <a:lnTo>
                  <a:pt x="20" y="0"/>
                </a:lnTo>
                <a:lnTo>
                  <a:pt x="24" y="4"/>
                </a:lnTo>
                <a:lnTo>
                  <a:pt x="26" y="8"/>
                </a:lnTo>
                <a:lnTo>
                  <a:pt x="28" y="14"/>
                </a:lnTo>
                <a:lnTo>
                  <a:pt x="26" y="20"/>
                </a:lnTo>
                <a:lnTo>
                  <a:pt x="24" y="24"/>
                </a:lnTo>
                <a:lnTo>
                  <a:pt x="20" y="26"/>
                </a:lnTo>
                <a:lnTo>
                  <a:pt x="16" y="28"/>
                </a:lnTo>
                <a:lnTo>
                  <a:pt x="14" y="28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11" name="Line 15"/>
          <p:cNvSpPr>
            <a:spLocks noChangeShapeType="1"/>
          </p:cNvSpPr>
          <p:nvPr/>
        </p:nvSpPr>
        <p:spPr bwMode="auto">
          <a:xfrm>
            <a:off x="2535238" y="4175125"/>
            <a:ext cx="828675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12" name="Line 16"/>
          <p:cNvSpPr>
            <a:spLocks noChangeShapeType="1"/>
          </p:cNvSpPr>
          <p:nvPr/>
        </p:nvSpPr>
        <p:spPr bwMode="auto">
          <a:xfrm flipV="1">
            <a:off x="2909888" y="3400425"/>
            <a:ext cx="1587" cy="77470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13" name="Freeform 17"/>
          <p:cNvSpPr>
            <a:spLocks/>
          </p:cNvSpPr>
          <p:nvPr/>
        </p:nvSpPr>
        <p:spPr bwMode="auto">
          <a:xfrm>
            <a:off x="2884488" y="3375025"/>
            <a:ext cx="47625" cy="47625"/>
          </a:xfrm>
          <a:custGeom>
            <a:avLst/>
            <a:gdLst/>
            <a:ahLst/>
            <a:cxnLst>
              <a:cxn ang="0">
                <a:pos x="16" y="30"/>
              </a:cxn>
              <a:cxn ang="0">
                <a:pos x="10" y="28"/>
              </a:cxn>
              <a:cxn ang="0">
                <a:pos x="6" y="26"/>
              </a:cxn>
              <a:cxn ang="0">
                <a:pos x="2" y="20"/>
              </a:cxn>
              <a:cxn ang="0">
                <a:pos x="0" y="14"/>
              </a:cxn>
              <a:cxn ang="0">
                <a:pos x="2" y="10"/>
              </a:cxn>
              <a:cxn ang="0">
                <a:pos x="6" y="4"/>
              </a:cxn>
              <a:cxn ang="0">
                <a:pos x="10" y="2"/>
              </a:cxn>
              <a:cxn ang="0">
                <a:pos x="16" y="0"/>
              </a:cxn>
              <a:cxn ang="0">
                <a:pos x="20" y="2"/>
              </a:cxn>
              <a:cxn ang="0">
                <a:pos x="26" y="4"/>
              </a:cxn>
              <a:cxn ang="0">
                <a:pos x="28" y="10"/>
              </a:cxn>
              <a:cxn ang="0">
                <a:pos x="30" y="14"/>
              </a:cxn>
              <a:cxn ang="0">
                <a:pos x="28" y="20"/>
              </a:cxn>
              <a:cxn ang="0">
                <a:pos x="26" y="26"/>
              </a:cxn>
              <a:cxn ang="0">
                <a:pos x="20" y="28"/>
              </a:cxn>
              <a:cxn ang="0">
                <a:pos x="18" y="30"/>
              </a:cxn>
              <a:cxn ang="0">
                <a:pos x="16" y="30"/>
              </a:cxn>
            </a:cxnLst>
            <a:rect l="0" t="0" r="r" b="b"/>
            <a:pathLst>
              <a:path w="30" h="30">
                <a:moveTo>
                  <a:pt x="16" y="30"/>
                </a:moveTo>
                <a:lnTo>
                  <a:pt x="10" y="28"/>
                </a:lnTo>
                <a:lnTo>
                  <a:pt x="6" y="26"/>
                </a:lnTo>
                <a:lnTo>
                  <a:pt x="2" y="20"/>
                </a:lnTo>
                <a:lnTo>
                  <a:pt x="0" y="14"/>
                </a:lnTo>
                <a:lnTo>
                  <a:pt x="2" y="10"/>
                </a:lnTo>
                <a:lnTo>
                  <a:pt x="6" y="4"/>
                </a:lnTo>
                <a:lnTo>
                  <a:pt x="10" y="2"/>
                </a:lnTo>
                <a:lnTo>
                  <a:pt x="16" y="0"/>
                </a:lnTo>
                <a:lnTo>
                  <a:pt x="20" y="2"/>
                </a:lnTo>
                <a:lnTo>
                  <a:pt x="26" y="4"/>
                </a:lnTo>
                <a:lnTo>
                  <a:pt x="28" y="10"/>
                </a:lnTo>
                <a:lnTo>
                  <a:pt x="30" y="14"/>
                </a:lnTo>
                <a:lnTo>
                  <a:pt x="28" y="20"/>
                </a:lnTo>
                <a:lnTo>
                  <a:pt x="26" y="26"/>
                </a:lnTo>
                <a:lnTo>
                  <a:pt x="20" y="28"/>
                </a:lnTo>
                <a:lnTo>
                  <a:pt x="18" y="30"/>
                </a:lnTo>
                <a:lnTo>
                  <a:pt x="16" y="3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14" name="Line 18"/>
          <p:cNvSpPr>
            <a:spLocks noChangeShapeType="1"/>
          </p:cNvSpPr>
          <p:nvPr/>
        </p:nvSpPr>
        <p:spPr bwMode="auto">
          <a:xfrm>
            <a:off x="3509963" y="4175125"/>
            <a:ext cx="1109662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15" name="Line 19"/>
          <p:cNvSpPr>
            <a:spLocks noChangeShapeType="1"/>
          </p:cNvSpPr>
          <p:nvPr/>
        </p:nvSpPr>
        <p:spPr bwMode="auto">
          <a:xfrm flipV="1">
            <a:off x="3986213" y="3444875"/>
            <a:ext cx="276225" cy="73025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16" name="Freeform 20"/>
          <p:cNvSpPr>
            <a:spLocks/>
          </p:cNvSpPr>
          <p:nvPr/>
        </p:nvSpPr>
        <p:spPr bwMode="auto">
          <a:xfrm>
            <a:off x="4240213" y="3419475"/>
            <a:ext cx="44450" cy="47625"/>
          </a:xfrm>
          <a:custGeom>
            <a:avLst/>
            <a:gdLst/>
            <a:ahLst/>
            <a:cxnLst>
              <a:cxn ang="0">
                <a:pos x="14" y="30"/>
              </a:cxn>
              <a:cxn ang="0">
                <a:pos x="8" y="28"/>
              </a:cxn>
              <a:cxn ang="0">
                <a:pos x="4" y="26"/>
              </a:cxn>
              <a:cxn ang="0">
                <a:pos x="0" y="20"/>
              </a:cxn>
              <a:cxn ang="0">
                <a:pos x="0" y="16"/>
              </a:cxn>
              <a:cxn ang="0">
                <a:pos x="0" y="10"/>
              </a:cxn>
              <a:cxn ang="0">
                <a:pos x="4" y="6"/>
              </a:cxn>
              <a:cxn ang="0">
                <a:pos x="8" y="2"/>
              </a:cxn>
              <a:cxn ang="0">
                <a:pos x="14" y="0"/>
              </a:cxn>
              <a:cxn ang="0">
                <a:pos x="20" y="2"/>
              </a:cxn>
              <a:cxn ang="0">
                <a:pos x="24" y="6"/>
              </a:cxn>
              <a:cxn ang="0">
                <a:pos x="28" y="10"/>
              </a:cxn>
              <a:cxn ang="0">
                <a:pos x="28" y="16"/>
              </a:cxn>
              <a:cxn ang="0">
                <a:pos x="28" y="20"/>
              </a:cxn>
              <a:cxn ang="0">
                <a:pos x="24" y="26"/>
              </a:cxn>
              <a:cxn ang="0">
                <a:pos x="20" y="28"/>
              </a:cxn>
              <a:cxn ang="0">
                <a:pos x="16" y="30"/>
              </a:cxn>
              <a:cxn ang="0">
                <a:pos x="14" y="30"/>
              </a:cxn>
            </a:cxnLst>
            <a:rect l="0" t="0" r="r" b="b"/>
            <a:pathLst>
              <a:path w="28" h="30">
                <a:moveTo>
                  <a:pt x="14" y="30"/>
                </a:moveTo>
                <a:lnTo>
                  <a:pt x="8" y="28"/>
                </a:lnTo>
                <a:lnTo>
                  <a:pt x="4" y="26"/>
                </a:lnTo>
                <a:lnTo>
                  <a:pt x="0" y="20"/>
                </a:lnTo>
                <a:lnTo>
                  <a:pt x="0" y="16"/>
                </a:lnTo>
                <a:lnTo>
                  <a:pt x="0" y="10"/>
                </a:lnTo>
                <a:lnTo>
                  <a:pt x="4" y="6"/>
                </a:lnTo>
                <a:lnTo>
                  <a:pt x="8" y="2"/>
                </a:lnTo>
                <a:lnTo>
                  <a:pt x="14" y="0"/>
                </a:lnTo>
                <a:lnTo>
                  <a:pt x="20" y="2"/>
                </a:lnTo>
                <a:lnTo>
                  <a:pt x="24" y="6"/>
                </a:lnTo>
                <a:lnTo>
                  <a:pt x="28" y="10"/>
                </a:lnTo>
                <a:lnTo>
                  <a:pt x="28" y="16"/>
                </a:lnTo>
                <a:lnTo>
                  <a:pt x="28" y="20"/>
                </a:lnTo>
                <a:lnTo>
                  <a:pt x="24" y="26"/>
                </a:lnTo>
                <a:lnTo>
                  <a:pt x="20" y="28"/>
                </a:lnTo>
                <a:lnTo>
                  <a:pt x="16" y="30"/>
                </a:lnTo>
                <a:lnTo>
                  <a:pt x="14" y="3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17" name="Freeform 21"/>
          <p:cNvSpPr>
            <a:spLocks/>
          </p:cNvSpPr>
          <p:nvPr/>
        </p:nvSpPr>
        <p:spPr bwMode="auto">
          <a:xfrm>
            <a:off x="7048500" y="3308350"/>
            <a:ext cx="44450" cy="44450"/>
          </a:xfrm>
          <a:custGeom>
            <a:avLst/>
            <a:gdLst/>
            <a:ahLst/>
            <a:cxnLst>
              <a:cxn ang="0">
                <a:pos x="14" y="0"/>
              </a:cxn>
              <a:cxn ang="0">
                <a:pos x="20" y="0"/>
              </a:cxn>
              <a:cxn ang="0">
                <a:pos x="24" y="4"/>
              </a:cxn>
              <a:cxn ang="0">
                <a:pos x="28" y="8"/>
              </a:cxn>
              <a:cxn ang="0">
                <a:pos x="28" y="14"/>
              </a:cxn>
              <a:cxn ang="0">
                <a:pos x="28" y="18"/>
              </a:cxn>
              <a:cxn ang="0">
                <a:pos x="24" y="24"/>
              </a:cxn>
              <a:cxn ang="0">
                <a:pos x="20" y="26"/>
              </a:cxn>
              <a:cxn ang="0">
                <a:pos x="14" y="28"/>
              </a:cxn>
              <a:cxn ang="0">
                <a:pos x="8" y="26"/>
              </a:cxn>
              <a:cxn ang="0">
                <a:pos x="4" y="24"/>
              </a:cxn>
              <a:cxn ang="0">
                <a:pos x="0" y="18"/>
              </a:cxn>
              <a:cxn ang="0">
                <a:pos x="0" y="14"/>
              </a:cxn>
              <a:cxn ang="0">
                <a:pos x="0" y="8"/>
              </a:cxn>
              <a:cxn ang="0">
                <a:pos x="4" y="4"/>
              </a:cxn>
              <a:cxn ang="0">
                <a:pos x="8" y="0"/>
              </a:cxn>
              <a:cxn ang="0">
                <a:pos x="12" y="0"/>
              </a:cxn>
              <a:cxn ang="0">
                <a:pos x="14" y="0"/>
              </a:cxn>
            </a:cxnLst>
            <a:rect l="0" t="0" r="r" b="b"/>
            <a:pathLst>
              <a:path w="28" h="28">
                <a:moveTo>
                  <a:pt x="14" y="0"/>
                </a:moveTo>
                <a:lnTo>
                  <a:pt x="20" y="0"/>
                </a:lnTo>
                <a:lnTo>
                  <a:pt x="24" y="4"/>
                </a:lnTo>
                <a:lnTo>
                  <a:pt x="28" y="8"/>
                </a:lnTo>
                <a:lnTo>
                  <a:pt x="28" y="14"/>
                </a:lnTo>
                <a:lnTo>
                  <a:pt x="28" y="18"/>
                </a:lnTo>
                <a:lnTo>
                  <a:pt x="24" y="24"/>
                </a:lnTo>
                <a:lnTo>
                  <a:pt x="20" y="26"/>
                </a:lnTo>
                <a:lnTo>
                  <a:pt x="14" y="28"/>
                </a:lnTo>
                <a:lnTo>
                  <a:pt x="8" y="26"/>
                </a:lnTo>
                <a:lnTo>
                  <a:pt x="4" y="24"/>
                </a:lnTo>
                <a:lnTo>
                  <a:pt x="0" y="18"/>
                </a:lnTo>
                <a:lnTo>
                  <a:pt x="0" y="14"/>
                </a:lnTo>
                <a:lnTo>
                  <a:pt x="0" y="8"/>
                </a:lnTo>
                <a:lnTo>
                  <a:pt x="4" y="4"/>
                </a:lnTo>
                <a:lnTo>
                  <a:pt x="8" y="0"/>
                </a:lnTo>
                <a:lnTo>
                  <a:pt x="12" y="0"/>
                </a:lnTo>
                <a:lnTo>
                  <a:pt x="14" y="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18" name="Line 22"/>
          <p:cNvSpPr>
            <a:spLocks noChangeShapeType="1"/>
          </p:cNvSpPr>
          <p:nvPr/>
        </p:nvSpPr>
        <p:spPr bwMode="auto">
          <a:xfrm>
            <a:off x="6816725" y="3057525"/>
            <a:ext cx="1588" cy="56515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19" name="Line 23"/>
          <p:cNvSpPr>
            <a:spLocks noChangeShapeType="1"/>
          </p:cNvSpPr>
          <p:nvPr/>
        </p:nvSpPr>
        <p:spPr bwMode="auto">
          <a:xfrm>
            <a:off x="6816725" y="3330575"/>
            <a:ext cx="254000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20" name="Freeform 24"/>
          <p:cNvSpPr>
            <a:spLocks/>
          </p:cNvSpPr>
          <p:nvPr/>
        </p:nvSpPr>
        <p:spPr bwMode="auto">
          <a:xfrm>
            <a:off x="5137150" y="4067175"/>
            <a:ext cx="44450" cy="44450"/>
          </a:xfrm>
          <a:custGeom>
            <a:avLst/>
            <a:gdLst/>
            <a:ahLst/>
            <a:cxnLst>
              <a:cxn ang="0">
                <a:pos x="14" y="28"/>
              </a:cxn>
              <a:cxn ang="0">
                <a:pos x="8" y="28"/>
              </a:cxn>
              <a:cxn ang="0">
                <a:pos x="4" y="24"/>
              </a:cxn>
              <a:cxn ang="0">
                <a:pos x="2" y="20"/>
              </a:cxn>
              <a:cxn ang="0">
                <a:pos x="0" y="14"/>
              </a:cxn>
              <a:cxn ang="0">
                <a:pos x="2" y="8"/>
              </a:cxn>
              <a:cxn ang="0">
                <a:pos x="4" y="4"/>
              </a:cxn>
              <a:cxn ang="0">
                <a:pos x="8" y="2"/>
              </a:cxn>
              <a:cxn ang="0">
                <a:pos x="14" y="0"/>
              </a:cxn>
              <a:cxn ang="0">
                <a:pos x="20" y="2"/>
              </a:cxn>
              <a:cxn ang="0">
                <a:pos x="24" y="4"/>
              </a:cxn>
              <a:cxn ang="0">
                <a:pos x="28" y="8"/>
              </a:cxn>
              <a:cxn ang="0">
                <a:pos x="28" y="14"/>
              </a:cxn>
              <a:cxn ang="0">
                <a:pos x="28" y="20"/>
              </a:cxn>
              <a:cxn ang="0">
                <a:pos x="24" y="24"/>
              </a:cxn>
              <a:cxn ang="0">
                <a:pos x="20" y="28"/>
              </a:cxn>
              <a:cxn ang="0">
                <a:pos x="16" y="28"/>
              </a:cxn>
              <a:cxn ang="0">
                <a:pos x="14" y="28"/>
              </a:cxn>
            </a:cxnLst>
            <a:rect l="0" t="0" r="r" b="b"/>
            <a:pathLst>
              <a:path w="28" h="28">
                <a:moveTo>
                  <a:pt x="14" y="28"/>
                </a:moveTo>
                <a:lnTo>
                  <a:pt x="8" y="28"/>
                </a:lnTo>
                <a:lnTo>
                  <a:pt x="4" y="24"/>
                </a:lnTo>
                <a:lnTo>
                  <a:pt x="2" y="20"/>
                </a:lnTo>
                <a:lnTo>
                  <a:pt x="0" y="14"/>
                </a:lnTo>
                <a:lnTo>
                  <a:pt x="2" y="8"/>
                </a:lnTo>
                <a:lnTo>
                  <a:pt x="4" y="4"/>
                </a:lnTo>
                <a:lnTo>
                  <a:pt x="8" y="2"/>
                </a:lnTo>
                <a:lnTo>
                  <a:pt x="14" y="0"/>
                </a:lnTo>
                <a:lnTo>
                  <a:pt x="20" y="2"/>
                </a:lnTo>
                <a:lnTo>
                  <a:pt x="24" y="4"/>
                </a:lnTo>
                <a:lnTo>
                  <a:pt x="28" y="8"/>
                </a:lnTo>
                <a:lnTo>
                  <a:pt x="28" y="14"/>
                </a:lnTo>
                <a:lnTo>
                  <a:pt x="28" y="20"/>
                </a:lnTo>
                <a:lnTo>
                  <a:pt x="24" y="24"/>
                </a:lnTo>
                <a:lnTo>
                  <a:pt x="20" y="28"/>
                </a:lnTo>
                <a:lnTo>
                  <a:pt x="16" y="28"/>
                </a:lnTo>
                <a:lnTo>
                  <a:pt x="14" y="28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21" name="Line 25"/>
          <p:cNvSpPr>
            <a:spLocks noChangeShapeType="1"/>
          </p:cNvSpPr>
          <p:nvPr/>
        </p:nvSpPr>
        <p:spPr bwMode="auto">
          <a:xfrm flipV="1">
            <a:off x="5527675" y="3876675"/>
            <a:ext cx="1588" cy="39687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22" name="Line 26"/>
          <p:cNvSpPr>
            <a:spLocks noChangeShapeType="1"/>
          </p:cNvSpPr>
          <p:nvPr/>
        </p:nvSpPr>
        <p:spPr bwMode="auto">
          <a:xfrm flipH="1">
            <a:off x="5159375" y="4089400"/>
            <a:ext cx="368300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23" name="Freeform 27"/>
          <p:cNvSpPr>
            <a:spLocks/>
          </p:cNvSpPr>
          <p:nvPr/>
        </p:nvSpPr>
        <p:spPr bwMode="auto">
          <a:xfrm>
            <a:off x="7112000" y="3784600"/>
            <a:ext cx="44450" cy="47625"/>
          </a:xfrm>
          <a:custGeom>
            <a:avLst/>
            <a:gdLst/>
            <a:ahLst/>
            <a:cxnLst>
              <a:cxn ang="0">
                <a:pos x="14" y="30"/>
              </a:cxn>
              <a:cxn ang="0">
                <a:pos x="8" y="28"/>
              </a:cxn>
              <a:cxn ang="0">
                <a:pos x="4" y="26"/>
              </a:cxn>
              <a:cxn ang="0">
                <a:pos x="0" y="20"/>
              </a:cxn>
              <a:cxn ang="0">
                <a:pos x="0" y="14"/>
              </a:cxn>
              <a:cxn ang="0">
                <a:pos x="0" y="10"/>
              </a:cxn>
              <a:cxn ang="0">
                <a:pos x="4" y="4"/>
              </a:cxn>
              <a:cxn ang="0">
                <a:pos x="8" y="2"/>
              </a:cxn>
              <a:cxn ang="0">
                <a:pos x="14" y="0"/>
              </a:cxn>
              <a:cxn ang="0">
                <a:pos x="20" y="2"/>
              </a:cxn>
              <a:cxn ang="0">
                <a:pos x="24" y="4"/>
              </a:cxn>
              <a:cxn ang="0">
                <a:pos x="28" y="10"/>
              </a:cxn>
              <a:cxn ang="0">
                <a:pos x="28" y="14"/>
              </a:cxn>
              <a:cxn ang="0">
                <a:pos x="28" y="20"/>
              </a:cxn>
              <a:cxn ang="0">
                <a:pos x="24" y="26"/>
              </a:cxn>
              <a:cxn ang="0">
                <a:pos x="20" y="28"/>
              </a:cxn>
              <a:cxn ang="0">
                <a:pos x="16" y="30"/>
              </a:cxn>
              <a:cxn ang="0">
                <a:pos x="14" y="30"/>
              </a:cxn>
            </a:cxnLst>
            <a:rect l="0" t="0" r="r" b="b"/>
            <a:pathLst>
              <a:path w="28" h="30">
                <a:moveTo>
                  <a:pt x="14" y="30"/>
                </a:moveTo>
                <a:lnTo>
                  <a:pt x="8" y="28"/>
                </a:lnTo>
                <a:lnTo>
                  <a:pt x="4" y="26"/>
                </a:lnTo>
                <a:lnTo>
                  <a:pt x="0" y="20"/>
                </a:lnTo>
                <a:lnTo>
                  <a:pt x="0" y="14"/>
                </a:lnTo>
                <a:lnTo>
                  <a:pt x="0" y="10"/>
                </a:lnTo>
                <a:lnTo>
                  <a:pt x="4" y="4"/>
                </a:lnTo>
                <a:lnTo>
                  <a:pt x="8" y="2"/>
                </a:lnTo>
                <a:lnTo>
                  <a:pt x="14" y="0"/>
                </a:lnTo>
                <a:lnTo>
                  <a:pt x="20" y="2"/>
                </a:lnTo>
                <a:lnTo>
                  <a:pt x="24" y="4"/>
                </a:lnTo>
                <a:lnTo>
                  <a:pt x="28" y="10"/>
                </a:lnTo>
                <a:lnTo>
                  <a:pt x="28" y="14"/>
                </a:lnTo>
                <a:lnTo>
                  <a:pt x="28" y="20"/>
                </a:lnTo>
                <a:lnTo>
                  <a:pt x="24" y="26"/>
                </a:lnTo>
                <a:lnTo>
                  <a:pt x="20" y="28"/>
                </a:lnTo>
                <a:lnTo>
                  <a:pt x="16" y="30"/>
                </a:lnTo>
                <a:lnTo>
                  <a:pt x="14" y="3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24" name="Line 28"/>
          <p:cNvSpPr>
            <a:spLocks noChangeShapeType="1"/>
          </p:cNvSpPr>
          <p:nvPr/>
        </p:nvSpPr>
        <p:spPr bwMode="auto">
          <a:xfrm flipV="1">
            <a:off x="7410450" y="3489325"/>
            <a:ext cx="1588" cy="47942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25" name="Line 29"/>
          <p:cNvSpPr>
            <a:spLocks noChangeShapeType="1"/>
          </p:cNvSpPr>
          <p:nvPr/>
        </p:nvSpPr>
        <p:spPr bwMode="auto">
          <a:xfrm flipH="1">
            <a:off x="7118350" y="3660775"/>
            <a:ext cx="292100" cy="14605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26" name="Rectangle 30"/>
          <p:cNvSpPr>
            <a:spLocks noChangeArrowheads="1"/>
          </p:cNvSpPr>
          <p:nvPr/>
        </p:nvSpPr>
        <p:spPr bwMode="auto">
          <a:xfrm>
            <a:off x="447675" y="5014913"/>
            <a:ext cx="80772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>
                <a:solidFill>
                  <a:srgbClr val="000000"/>
                </a:solidFill>
                <a:latin typeface="Arial Black" pitchFamily="34" charset="0"/>
              </a:rPr>
              <a:t>(b) G-protein linked receptors </a:t>
            </a:r>
            <a:r>
              <a:rPr lang="en-US" sz="1400" b="1">
                <a:solidFill>
                  <a:srgbClr val="000000"/>
                </a:solidFill>
                <a:latin typeface="Arial" charset="0"/>
              </a:rPr>
              <a:t>cause formation of an intracellular second messenger (cyclic</a:t>
            </a:r>
            <a:br>
              <a:rPr lang="en-US" sz="1400" b="1">
                <a:solidFill>
                  <a:srgbClr val="000000"/>
                </a:solidFill>
                <a:latin typeface="Arial" charset="0"/>
              </a:rPr>
            </a:br>
            <a:r>
              <a:rPr lang="en-US" sz="1400" b="1">
                <a:solidFill>
                  <a:srgbClr val="000000"/>
                </a:solidFill>
                <a:latin typeface="Arial" charset="0"/>
              </a:rPr>
              <a:t> AMP in this case) that brings about the cell</a:t>
            </a:r>
            <a:r>
              <a:rPr lang="en-US" sz="1400" b="1">
                <a:solidFill>
                  <a:srgbClr val="000000"/>
                </a:solidFill>
                <a:latin typeface="Arial" charset="0"/>
                <a:ea typeface="ヒラギノ角ゴ ProN W3" pitchFamily="1" charset="-128"/>
              </a:rPr>
              <a:t>’</a:t>
            </a:r>
            <a:r>
              <a:rPr lang="en-US" sz="1400" b="1">
                <a:solidFill>
                  <a:srgbClr val="000000"/>
                </a:solidFill>
                <a:latin typeface="Arial" charset="0"/>
              </a:rPr>
              <a:t>s response.</a:t>
            </a:r>
            <a:endParaRPr lang="en-US" sz="1800">
              <a:latin typeface="Arial Black" pitchFamily="34" charset="0"/>
            </a:endParaRPr>
          </a:p>
        </p:txBody>
      </p:sp>
      <p:sp>
        <p:nvSpPr>
          <p:cNvPr id="132127" name="Rectangle 31"/>
          <p:cNvSpPr>
            <a:spLocks noChangeArrowheads="1"/>
          </p:cNvSpPr>
          <p:nvPr/>
        </p:nvSpPr>
        <p:spPr bwMode="auto">
          <a:xfrm>
            <a:off x="1714500" y="2255838"/>
            <a:ext cx="7683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Receptor</a:t>
            </a:r>
            <a:endParaRPr lang="en-US" sz="1800" b="1">
              <a:latin typeface="Arial" charset="0"/>
            </a:endParaRPr>
          </a:p>
        </p:txBody>
      </p:sp>
      <p:sp>
        <p:nvSpPr>
          <p:cNvPr id="132128" name="Rectangle 32"/>
          <p:cNvSpPr>
            <a:spLocks noChangeArrowheads="1"/>
          </p:cNvSpPr>
          <p:nvPr/>
        </p:nvSpPr>
        <p:spPr bwMode="auto">
          <a:xfrm>
            <a:off x="2012950" y="2462213"/>
            <a:ext cx="7874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G protein</a:t>
            </a:r>
            <a:endParaRPr lang="en-US" sz="1800" b="1">
              <a:latin typeface="Arial" charset="0"/>
            </a:endParaRPr>
          </a:p>
        </p:txBody>
      </p:sp>
      <p:sp>
        <p:nvSpPr>
          <p:cNvPr id="132129" name="Rectangle 33"/>
          <p:cNvSpPr>
            <a:spLocks noChangeArrowheads="1"/>
          </p:cNvSpPr>
          <p:nvPr/>
        </p:nvSpPr>
        <p:spPr bwMode="auto">
          <a:xfrm>
            <a:off x="4972050" y="4746625"/>
            <a:ext cx="10556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200" b="1">
                <a:solidFill>
                  <a:srgbClr val="000000"/>
                </a:solidFill>
                <a:latin typeface="Arial" charset="0"/>
              </a:rPr>
              <a:t>Active enzyme</a:t>
            </a:r>
            <a:endParaRPr lang="en-US" sz="1800" b="1">
              <a:latin typeface="Arial" charset="0"/>
            </a:endParaRPr>
          </a:p>
        </p:txBody>
      </p:sp>
      <p:sp>
        <p:nvSpPr>
          <p:cNvPr id="132130" name="Rectangle 34"/>
          <p:cNvSpPr>
            <a:spLocks noChangeArrowheads="1"/>
          </p:cNvSpPr>
          <p:nvPr/>
        </p:nvSpPr>
        <p:spPr bwMode="auto">
          <a:xfrm>
            <a:off x="5359400" y="1739900"/>
            <a:ext cx="16224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Closed ion channel</a:t>
            </a:r>
            <a:endParaRPr lang="en-US" sz="1800" b="1">
              <a:latin typeface="Arial" charset="0"/>
            </a:endParaRPr>
          </a:p>
        </p:txBody>
      </p:sp>
      <p:sp>
        <p:nvSpPr>
          <p:cNvPr id="132131" name="Rectangle 35"/>
          <p:cNvSpPr>
            <a:spLocks noChangeArrowheads="1"/>
          </p:cNvSpPr>
          <p:nvPr/>
        </p:nvSpPr>
        <p:spPr bwMode="auto">
          <a:xfrm>
            <a:off x="3203575" y="1739900"/>
            <a:ext cx="15351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Adenylate cyclase</a:t>
            </a:r>
            <a:endParaRPr lang="en-US" sz="1800" b="1">
              <a:latin typeface="Arial" charset="0"/>
            </a:endParaRPr>
          </a:p>
        </p:txBody>
      </p:sp>
      <p:sp>
        <p:nvSpPr>
          <p:cNvPr id="132132" name="Rectangle 36"/>
          <p:cNvSpPr>
            <a:spLocks noChangeArrowheads="1"/>
          </p:cNvSpPr>
          <p:nvPr/>
        </p:nvSpPr>
        <p:spPr bwMode="auto">
          <a:xfrm>
            <a:off x="7150100" y="1739900"/>
            <a:ext cx="14843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Open ion channel</a:t>
            </a:r>
            <a:endParaRPr lang="en-US" sz="1800" b="1">
              <a:latin typeface="Arial" charset="0"/>
            </a:endParaRPr>
          </a:p>
        </p:txBody>
      </p:sp>
      <p:sp>
        <p:nvSpPr>
          <p:cNvPr id="132133" name="Rectangle 37"/>
          <p:cNvSpPr>
            <a:spLocks noChangeArrowheads="1"/>
          </p:cNvSpPr>
          <p:nvPr/>
        </p:nvSpPr>
        <p:spPr bwMode="auto">
          <a:xfrm>
            <a:off x="4422775" y="3025775"/>
            <a:ext cx="25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ATP</a:t>
            </a:r>
            <a:endParaRPr lang="en-US" sz="1800" b="1">
              <a:latin typeface="Arial" charset="0"/>
            </a:endParaRPr>
          </a:p>
        </p:txBody>
      </p:sp>
      <p:sp>
        <p:nvSpPr>
          <p:cNvPr id="132134" name="Rectangle 38"/>
          <p:cNvSpPr>
            <a:spLocks noChangeArrowheads="1"/>
          </p:cNvSpPr>
          <p:nvPr/>
        </p:nvSpPr>
        <p:spPr bwMode="auto">
          <a:xfrm>
            <a:off x="1282700" y="3946525"/>
            <a:ext cx="260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GTP</a:t>
            </a:r>
            <a:endParaRPr lang="en-US" sz="1800" b="1">
              <a:latin typeface="Arial" charset="0"/>
            </a:endParaRPr>
          </a:p>
        </p:txBody>
      </p:sp>
      <p:sp>
        <p:nvSpPr>
          <p:cNvPr id="132135" name="Rectangle 39"/>
          <p:cNvSpPr>
            <a:spLocks noChangeArrowheads="1"/>
          </p:cNvSpPr>
          <p:nvPr/>
        </p:nvSpPr>
        <p:spPr bwMode="auto">
          <a:xfrm>
            <a:off x="654050" y="3927475"/>
            <a:ext cx="3857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0000"/>
                </a:solidFill>
                <a:latin typeface="Arial" charset="0"/>
              </a:rPr>
              <a:t>GDP</a:t>
            </a:r>
            <a:endParaRPr lang="en-US" sz="1800" b="1">
              <a:latin typeface="Arial" charset="0"/>
            </a:endParaRPr>
          </a:p>
        </p:txBody>
      </p:sp>
      <p:sp>
        <p:nvSpPr>
          <p:cNvPr id="132136" name="Rectangle 40"/>
          <p:cNvSpPr>
            <a:spLocks noChangeArrowheads="1"/>
          </p:cNvSpPr>
          <p:nvPr/>
        </p:nvSpPr>
        <p:spPr bwMode="auto">
          <a:xfrm>
            <a:off x="4546600" y="3419475"/>
            <a:ext cx="3524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cAMP</a:t>
            </a:r>
            <a:endParaRPr lang="en-US" sz="1800" b="1">
              <a:latin typeface="Arial" charset="0"/>
            </a:endParaRPr>
          </a:p>
        </p:txBody>
      </p:sp>
      <p:sp>
        <p:nvSpPr>
          <p:cNvPr id="132137" name="Rectangle 41"/>
          <p:cNvSpPr>
            <a:spLocks noChangeArrowheads="1"/>
          </p:cNvSpPr>
          <p:nvPr/>
        </p:nvSpPr>
        <p:spPr bwMode="auto">
          <a:xfrm>
            <a:off x="2149475" y="3527425"/>
            <a:ext cx="260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GTP</a:t>
            </a:r>
            <a:endParaRPr lang="en-US" sz="1800" b="1">
              <a:latin typeface="Arial" charset="0"/>
            </a:endParaRPr>
          </a:p>
        </p:txBody>
      </p:sp>
      <p:sp>
        <p:nvSpPr>
          <p:cNvPr id="132138" name="Rectangle 42"/>
          <p:cNvSpPr>
            <a:spLocks noChangeArrowheads="1"/>
          </p:cNvSpPr>
          <p:nvPr/>
        </p:nvSpPr>
        <p:spPr bwMode="auto">
          <a:xfrm>
            <a:off x="3171825" y="3457575"/>
            <a:ext cx="260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000000"/>
                </a:solidFill>
                <a:latin typeface="Arial" charset="0"/>
              </a:rPr>
              <a:t>GTP</a:t>
            </a:r>
            <a:endParaRPr lang="en-US" sz="1800" b="1">
              <a:latin typeface="Arial" charset="0"/>
            </a:endParaRPr>
          </a:p>
        </p:txBody>
      </p:sp>
      <p:sp>
        <p:nvSpPr>
          <p:cNvPr id="132139" name="Rectangle 43"/>
          <p:cNvSpPr>
            <a:spLocks noChangeArrowheads="1"/>
          </p:cNvSpPr>
          <p:nvPr/>
        </p:nvSpPr>
        <p:spPr bwMode="auto">
          <a:xfrm>
            <a:off x="514350" y="1676400"/>
            <a:ext cx="15192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Neurotransmitter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(1st messenger) binds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and activates receptor.</a:t>
            </a:r>
            <a:endParaRPr lang="en-US" sz="1800" b="1">
              <a:latin typeface="Arial" charset="0"/>
            </a:endParaRPr>
          </a:p>
        </p:txBody>
      </p:sp>
      <p:sp>
        <p:nvSpPr>
          <p:cNvPr id="132140" name="Rectangle 44"/>
          <p:cNvSpPr>
            <a:spLocks noChangeArrowheads="1"/>
          </p:cNvSpPr>
          <p:nvPr/>
        </p:nvSpPr>
        <p:spPr bwMode="auto">
          <a:xfrm>
            <a:off x="1492250" y="4271963"/>
            <a:ext cx="835025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Receptor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activates G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protein.</a:t>
            </a:r>
            <a:endParaRPr lang="en-US" sz="1800" b="1">
              <a:latin typeface="Arial" charset="0"/>
            </a:endParaRPr>
          </a:p>
        </p:txBody>
      </p:sp>
      <p:sp>
        <p:nvSpPr>
          <p:cNvPr id="132141" name="Rectangle 45"/>
          <p:cNvSpPr>
            <a:spLocks noChangeArrowheads="1"/>
          </p:cNvSpPr>
          <p:nvPr/>
        </p:nvSpPr>
        <p:spPr bwMode="auto">
          <a:xfrm>
            <a:off x="2501900" y="4271963"/>
            <a:ext cx="84772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G protein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activates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adenylate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cyclase.</a:t>
            </a:r>
            <a:endParaRPr lang="en-US" sz="1800" b="1">
              <a:latin typeface="Arial" charset="0"/>
            </a:endParaRPr>
          </a:p>
        </p:txBody>
      </p:sp>
      <p:sp>
        <p:nvSpPr>
          <p:cNvPr id="132142" name="Rectangle 46"/>
          <p:cNvSpPr>
            <a:spLocks noChangeArrowheads="1"/>
          </p:cNvSpPr>
          <p:nvPr/>
        </p:nvSpPr>
        <p:spPr bwMode="auto">
          <a:xfrm>
            <a:off x="3495675" y="4271963"/>
            <a:ext cx="115570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Adenylate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cyclase converts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ATP to cAMP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(2nd messenger).</a:t>
            </a:r>
            <a:endParaRPr lang="en-US" sz="1800" b="1">
              <a:latin typeface="Arial" charset="0"/>
            </a:endParaRPr>
          </a:p>
        </p:txBody>
      </p:sp>
      <p:sp>
        <p:nvSpPr>
          <p:cNvPr id="132143" name="Rectangle 47"/>
          <p:cNvSpPr>
            <a:spLocks noChangeArrowheads="1"/>
          </p:cNvSpPr>
          <p:nvPr/>
        </p:nvSpPr>
        <p:spPr bwMode="auto">
          <a:xfrm>
            <a:off x="5003800" y="3051175"/>
            <a:ext cx="1766888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 cAMP changes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membrane permeability by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opening and closing ion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channels.</a:t>
            </a:r>
            <a:endParaRPr lang="en-US" sz="1800" b="1">
              <a:latin typeface="Arial" charset="0"/>
            </a:endParaRPr>
          </a:p>
        </p:txBody>
      </p:sp>
      <p:sp>
        <p:nvSpPr>
          <p:cNvPr id="132144" name="Rectangle 48"/>
          <p:cNvSpPr>
            <a:spLocks noChangeArrowheads="1"/>
          </p:cNvSpPr>
          <p:nvPr/>
        </p:nvSpPr>
        <p:spPr bwMode="auto">
          <a:xfrm>
            <a:off x="5597525" y="3946525"/>
            <a:ext cx="1290638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 cAMP activates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enzymes.</a:t>
            </a:r>
            <a:endParaRPr lang="en-US" sz="1800" b="1">
              <a:latin typeface="Arial" charset="0"/>
            </a:endParaRPr>
          </a:p>
        </p:txBody>
      </p:sp>
      <p:sp>
        <p:nvSpPr>
          <p:cNvPr id="132145" name="Rectangle 49"/>
          <p:cNvSpPr>
            <a:spLocks noChangeArrowheads="1"/>
          </p:cNvSpPr>
          <p:nvPr/>
        </p:nvSpPr>
        <p:spPr bwMode="auto">
          <a:xfrm>
            <a:off x="7505700" y="3559175"/>
            <a:ext cx="1000125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100" b="1">
                <a:solidFill>
                  <a:srgbClr val="0092C8"/>
                </a:solidFill>
                <a:latin typeface="Arial" charset="0"/>
              </a:rPr>
              <a:t>       cAMP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activates</a:t>
            </a:r>
            <a:br>
              <a:rPr lang="en-US" sz="1100" b="1">
                <a:solidFill>
                  <a:srgbClr val="0092C8"/>
                </a:solidFill>
                <a:latin typeface="Arial" charset="0"/>
              </a:rPr>
            </a:br>
            <a:r>
              <a:rPr lang="en-US" sz="1100" b="1">
                <a:solidFill>
                  <a:srgbClr val="0092C8"/>
                </a:solidFill>
                <a:latin typeface="Arial" charset="0"/>
              </a:rPr>
              <a:t>specific genes.</a:t>
            </a:r>
            <a:endParaRPr lang="en-US" sz="1800" b="1">
              <a:latin typeface="Arial" charset="0"/>
            </a:endParaRPr>
          </a:p>
        </p:txBody>
      </p:sp>
      <p:sp>
        <p:nvSpPr>
          <p:cNvPr id="132146" name="Rectangle 50"/>
          <p:cNvSpPr>
            <a:spLocks noChangeArrowheads="1"/>
          </p:cNvSpPr>
          <p:nvPr/>
        </p:nvSpPr>
        <p:spPr bwMode="auto">
          <a:xfrm>
            <a:off x="7661275" y="4632325"/>
            <a:ext cx="5921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200" b="1">
                <a:solidFill>
                  <a:srgbClr val="FFFFFF"/>
                </a:solidFill>
                <a:latin typeface="Arial" charset="0"/>
              </a:rPr>
              <a:t>Nucleus</a:t>
            </a:r>
            <a:endParaRPr lang="en-US" sz="1800" b="1">
              <a:latin typeface="Arial" charset="0"/>
            </a:endParaRPr>
          </a:p>
        </p:txBody>
      </p:sp>
      <p:sp>
        <p:nvSpPr>
          <p:cNvPr id="132147" name="Oval 51"/>
          <p:cNvSpPr>
            <a:spLocks noChangeArrowheads="1"/>
          </p:cNvSpPr>
          <p:nvPr/>
        </p:nvSpPr>
        <p:spPr bwMode="auto">
          <a:xfrm>
            <a:off x="514350" y="1647825"/>
            <a:ext cx="1905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1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32148" name="Oval 52"/>
          <p:cNvSpPr>
            <a:spLocks noChangeArrowheads="1"/>
          </p:cNvSpPr>
          <p:nvPr/>
        </p:nvSpPr>
        <p:spPr bwMode="auto">
          <a:xfrm>
            <a:off x="1492250" y="4246563"/>
            <a:ext cx="1905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2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32149" name="Oval 53"/>
          <p:cNvSpPr>
            <a:spLocks noChangeArrowheads="1"/>
          </p:cNvSpPr>
          <p:nvPr/>
        </p:nvSpPr>
        <p:spPr bwMode="auto">
          <a:xfrm>
            <a:off x="2501900" y="4246563"/>
            <a:ext cx="1905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3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32150" name="Oval 54"/>
          <p:cNvSpPr>
            <a:spLocks noChangeArrowheads="1"/>
          </p:cNvSpPr>
          <p:nvPr/>
        </p:nvSpPr>
        <p:spPr bwMode="auto">
          <a:xfrm>
            <a:off x="3495675" y="4246563"/>
            <a:ext cx="1905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4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32151" name="Oval 55"/>
          <p:cNvSpPr>
            <a:spLocks noChangeArrowheads="1"/>
          </p:cNvSpPr>
          <p:nvPr/>
        </p:nvSpPr>
        <p:spPr bwMode="auto">
          <a:xfrm>
            <a:off x="5003800" y="2997200"/>
            <a:ext cx="234950" cy="23495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5a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32152" name="Oval 56"/>
          <p:cNvSpPr>
            <a:spLocks noChangeArrowheads="1"/>
          </p:cNvSpPr>
          <p:nvPr/>
        </p:nvSpPr>
        <p:spPr bwMode="auto">
          <a:xfrm>
            <a:off x="5597525" y="3886200"/>
            <a:ext cx="234950" cy="23495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5b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  <p:sp>
        <p:nvSpPr>
          <p:cNvPr id="132153" name="Oval 57"/>
          <p:cNvSpPr>
            <a:spLocks noChangeArrowheads="1"/>
          </p:cNvSpPr>
          <p:nvPr/>
        </p:nvSpPr>
        <p:spPr bwMode="auto">
          <a:xfrm>
            <a:off x="7505700" y="3505200"/>
            <a:ext cx="234950" cy="23495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92C8"/>
                </a:solidFill>
                <a:latin typeface="Arial Black" pitchFamily="34" charset="0"/>
                <a:ea typeface="ＭＳ Ｐゴシック" pitchFamily="1" charset="-128"/>
              </a:rPr>
              <a:t>5c</a:t>
            </a:r>
            <a:endParaRPr lang="en-US" sz="1000">
              <a:latin typeface="Arial Black" pitchFamily="34" charset="0"/>
              <a:ea typeface="ＭＳ Ｐゴシック" pitchFamily="1" charset="-128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Neural Integration: Neuronal Pools</a:t>
            </a:r>
          </a:p>
        </p:txBody>
      </p:sp>
      <p:sp>
        <p:nvSpPr>
          <p:cNvPr id="70663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Functional groups of neurons that:</a:t>
            </a:r>
          </a:p>
          <a:p>
            <a:pPr lvl="1"/>
            <a:r>
              <a:rPr lang="en-US"/>
              <a:t>Integrate incoming information</a:t>
            </a:r>
          </a:p>
          <a:p>
            <a:pPr lvl="1"/>
            <a:r>
              <a:rPr lang="en-US"/>
              <a:t>Forward the processed information to other destinations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Neural Integration: Neuronal Pools</a:t>
            </a:r>
          </a:p>
        </p:txBody>
      </p:sp>
      <p:sp>
        <p:nvSpPr>
          <p:cNvPr id="14541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Simple neuronal pool</a:t>
            </a:r>
          </a:p>
          <a:p>
            <a:pPr lvl="1"/>
            <a:r>
              <a:rPr lang="en-US"/>
              <a:t>Single presynaptic fiber branches and synapses with several neurons in the pool</a:t>
            </a:r>
          </a:p>
          <a:p>
            <a:pPr lvl="1"/>
            <a:r>
              <a:rPr lang="en-US"/>
              <a:t>Discharge zone—neurons most closely associated with the incoming fiber</a:t>
            </a:r>
          </a:p>
          <a:p>
            <a:pPr lvl="1"/>
            <a:r>
              <a:rPr lang="en-US"/>
              <a:t>Facilitated zone—neurons farther away from incoming fiber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11.21</a:t>
            </a:r>
          </a:p>
        </p:txBody>
      </p:sp>
      <p:pic>
        <p:nvPicPr>
          <p:cNvPr id="72715" name="Picture 11" descr="figure_11_21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22288"/>
            <a:ext cx="8231188" cy="5868987"/>
          </a:xfrm>
          <a:prstGeom prst="rect">
            <a:avLst/>
          </a:prstGeom>
          <a:noFill/>
        </p:spPr>
      </p:pic>
      <p:sp>
        <p:nvSpPr>
          <p:cNvPr id="72716" name="Line 12"/>
          <p:cNvSpPr>
            <a:spLocks noChangeShapeType="1"/>
          </p:cNvSpPr>
          <p:nvPr/>
        </p:nvSpPr>
        <p:spPr bwMode="auto">
          <a:xfrm>
            <a:off x="4576763" y="1698625"/>
            <a:ext cx="365125" cy="1588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17" name="Line 13"/>
          <p:cNvSpPr>
            <a:spLocks noChangeShapeType="1"/>
          </p:cNvSpPr>
          <p:nvPr/>
        </p:nvSpPr>
        <p:spPr bwMode="auto">
          <a:xfrm>
            <a:off x="1790700" y="5891213"/>
            <a:ext cx="1588" cy="200025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18" name="Line 14"/>
          <p:cNvSpPr>
            <a:spLocks noChangeShapeType="1"/>
          </p:cNvSpPr>
          <p:nvPr/>
        </p:nvSpPr>
        <p:spPr bwMode="auto">
          <a:xfrm>
            <a:off x="7351713" y="5891213"/>
            <a:ext cx="1587" cy="200025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19" name="Line 15"/>
          <p:cNvSpPr>
            <a:spLocks noChangeShapeType="1"/>
          </p:cNvSpPr>
          <p:nvPr/>
        </p:nvSpPr>
        <p:spPr bwMode="auto">
          <a:xfrm>
            <a:off x="4592638" y="5891213"/>
            <a:ext cx="1587" cy="200025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20" name="Rectangle 16"/>
          <p:cNvSpPr>
            <a:spLocks noChangeArrowheads="1"/>
          </p:cNvSpPr>
          <p:nvPr/>
        </p:nvSpPr>
        <p:spPr bwMode="auto">
          <a:xfrm>
            <a:off x="3036888" y="1535113"/>
            <a:ext cx="15097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 b="1">
                <a:solidFill>
                  <a:srgbClr val="231F20"/>
                </a:solidFill>
                <a:latin typeface="Arial" charset="0"/>
              </a:rPr>
              <a:t>Presynaptic</a:t>
            </a:r>
          </a:p>
          <a:p>
            <a:r>
              <a:rPr lang="en-US" sz="2100" b="1">
                <a:solidFill>
                  <a:srgbClr val="231F20"/>
                </a:solidFill>
                <a:latin typeface="Arial" charset="0"/>
              </a:rPr>
              <a:t>(input) fiber</a:t>
            </a:r>
            <a:endParaRPr lang="en-US" sz="1800" b="1">
              <a:latin typeface="Arial" charset="0"/>
            </a:endParaRPr>
          </a:p>
        </p:txBody>
      </p:sp>
      <p:sp>
        <p:nvSpPr>
          <p:cNvPr id="72721" name="Rectangle 17"/>
          <p:cNvSpPr>
            <a:spLocks noChangeArrowheads="1"/>
          </p:cNvSpPr>
          <p:nvPr/>
        </p:nvSpPr>
        <p:spPr bwMode="auto">
          <a:xfrm>
            <a:off x="884238" y="6094413"/>
            <a:ext cx="20018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 b="1">
                <a:solidFill>
                  <a:srgbClr val="231F20"/>
                </a:solidFill>
                <a:latin typeface="Arial" charset="0"/>
              </a:rPr>
              <a:t>Facilitated zone</a:t>
            </a:r>
            <a:endParaRPr lang="en-US" sz="1800" b="1">
              <a:latin typeface="Arial" charset="0"/>
            </a:endParaRPr>
          </a:p>
        </p:txBody>
      </p:sp>
      <p:sp>
        <p:nvSpPr>
          <p:cNvPr id="72722" name="Rectangle 18"/>
          <p:cNvSpPr>
            <a:spLocks noChangeArrowheads="1"/>
          </p:cNvSpPr>
          <p:nvPr/>
        </p:nvSpPr>
        <p:spPr bwMode="auto">
          <a:xfrm>
            <a:off x="3690938" y="6094413"/>
            <a:ext cx="19700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 b="1">
                <a:solidFill>
                  <a:srgbClr val="231F20"/>
                </a:solidFill>
                <a:latin typeface="Arial" charset="0"/>
              </a:rPr>
              <a:t>Discharge zone</a:t>
            </a:r>
            <a:endParaRPr lang="en-US" sz="1800" b="1">
              <a:latin typeface="Arial" charset="0"/>
            </a:endParaRPr>
          </a:p>
        </p:txBody>
      </p:sp>
      <p:sp>
        <p:nvSpPr>
          <p:cNvPr id="72723" name="Rectangle 19"/>
          <p:cNvSpPr>
            <a:spLocks noChangeArrowheads="1"/>
          </p:cNvSpPr>
          <p:nvPr/>
        </p:nvSpPr>
        <p:spPr bwMode="auto">
          <a:xfrm>
            <a:off x="6440488" y="6094413"/>
            <a:ext cx="20018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 b="1">
                <a:solidFill>
                  <a:srgbClr val="231F20"/>
                </a:solidFill>
                <a:latin typeface="Arial" charset="0"/>
              </a:rPr>
              <a:t>Facilitated zone</a:t>
            </a:r>
            <a:endParaRPr lang="en-US" sz="1800" b="1">
              <a:latin typeface="Arial" charset="0"/>
            </a:endParaRPr>
          </a:p>
        </p:txBody>
      </p:sp>
      <p:sp>
        <p:nvSpPr>
          <p:cNvPr id="72724" name="Freeform 20"/>
          <p:cNvSpPr>
            <a:spLocks/>
          </p:cNvSpPr>
          <p:nvPr/>
        </p:nvSpPr>
        <p:spPr bwMode="auto">
          <a:xfrm rot="5400000">
            <a:off x="1703388" y="4597400"/>
            <a:ext cx="203200" cy="2371725"/>
          </a:xfrm>
          <a:custGeom>
            <a:avLst/>
            <a:gdLst/>
            <a:ahLst/>
            <a:cxnLst>
              <a:cxn ang="0">
                <a:pos x="4" y="866"/>
              </a:cxn>
              <a:cxn ang="0">
                <a:pos x="128" y="866"/>
              </a:cxn>
              <a:cxn ang="0">
                <a:pos x="128" y="0"/>
              </a:cxn>
              <a:cxn ang="0">
                <a:pos x="0" y="0"/>
              </a:cxn>
            </a:cxnLst>
            <a:rect l="0" t="0" r="r" b="b"/>
            <a:pathLst>
              <a:path w="128" h="866">
                <a:moveTo>
                  <a:pt x="4" y="866"/>
                </a:moveTo>
                <a:lnTo>
                  <a:pt x="128" y="866"/>
                </a:lnTo>
                <a:lnTo>
                  <a:pt x="128" y="0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25" name="Freeform 21"/>
          <p:cNvSpPr>
            <a:spLocks/>
          </p:cNvSpPr>
          <p:nvPr/>
        </p:nvSpPr>
        <p:spPr bwMode="auto">
          <a:xfrm rot="5400000">
            <a:off x="4513263" y="4217987"/>
            <a:ext cx="203200" cy="3133725"/>
          </a:xfrm>
          <a:custGeom>
            <a:avLst/>
            <a:gdLst/>
            <a:ahLst/>
            <a:cxnLst>
              <a:cxn ang="0">
                <a:pos x="4" y="866"/>
              </a:cxn>
              <a:cxn ang="0">
                <a:pos x="128" y="866"/>
              </a:cxn>
              <a:cxn ang="0">
                <a:pos x="128" y="0"/>
              </a:cxn>
              <a:cxn ang="0">
                <a:pos x="0" y="0"/>
              </a:cxn>
            </a:cxnLst>
            <a:rect l="0" t="0" r="r" b="b"/>
            <a:pathLst>
              <a:path w="128" h="866">
                <a:moveTo>
                  <a:pt x="4" y="866"/>
                </a:moveTo>
                <a:lnTo>
                  <a:pt x="128" y="866"/>
                </a:lnTo>
                <a:lnTo>
                  <a:pt x="128" y="0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26" name="Freeform 22"/>
          <p:cNvSpPr>
            <a:spLocks/>
          </p:cNvSpPr>
          <p:nvPr/>
        </p:nvSpPr>
        <p:spPr bwMode="auto">
          <a:xfrm rot="5400000">
            <a:off x="7265194" y="4645819"/>
            <a:ext cx="203200" cy="2278062"/>
          </a:xfrm>
          <a:custGeom>
            <a:avLst/>
            <a:gdLst/>
            <a:ahLst/>
            <a:cxnLst>
              <a:cxn ang="0">
                <a:pos x="4" y="866"/>
              </a:cxn>
              <a:cxn ang="0">
                <a:pos x="128" y="866"/>
              </a:cxn>
              <a:cxn ang="0">
                <a:pos x="128" y="0"/>
              </a:cxn>
              <a:cxn ang="0">
                <a:pos x="0" y="0"/>
              </a:cxn>
            </a:cxnLst>
            <a:rect l="0" t="0" r="r" b="b"/>
            <a:pathLst>
              <a:path w="128" h="866">
                <a:moveTo>
                  <a:pt x="4" y="866"/>
                </a:moveTo>
                <a:lnTo>
                  <a:pt x="128" y="866"/>
                </a:lnTo>
                <a:lnTo>
                  <a:pt x="128" y="0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Circuits in Neuronal Pools </a:t>
            </a:r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Diverging circuit</a:t>
            </a:r>
          </a:p>
          <a:p>
            <a:pPr lvl="1"/>
            <a:r>
              <a:rPr lang="en-US"/>
              <a:t>One incoming fiber stimulates an ever-increasing number of fibers, often amplifying circuits</a:t>
            </a:r>
          </a:p>
          <a:p>
            <a:pPr lvl="1"/>
            <a:r>
              <a:rPr lang="en-US"/>
              <a:t>May affect a single pathway or several</a:t>
            </a:r>
          </a:p>
          <a:p>
            <a:pPr lvl="1"/>
            <a:r>
              <a:rPr lang="en-US"/>
              <a:t>Common in both sensory and motor systems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4" name="Rectangle 8"/>
          <p:cNvSpPr>
            <a:spLocks noChangeArrowheads="1"/>
          </p:cNvSpPr>
          <p:nvPr/>
        </p:nvSpPr>
        <p:spPr bwMode="auto">
          <a:xfrm>
            <a:off x="7983538" y="6581775"/>
            <a:ext cx="11572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11.22a</a:t>
            </a:r>
          </a:p>
        </p:txBody>
      </p:sp>
      <p:pic>
        <p:nvPicPr>
          <p:cNvPr id="75786" name="Picture 10"/>
          <p:cNvPicPr>
            <a:picLocks noChangeAspect="1" noChangeArrowheads="1"/>
          </p:cNvPicPr>
          <p:nvPr/>
        </p:nvPicPr>
        <p:blipFill>
          <a:blip r:embed="rId2" cstate="print"/>
          <a:srcRect b="4488"/>
          <a:stretch>
            <a:fillRect/>
          </a:stretch>
        </p:blipFill>
        <p:spPr bwMode="auto">
          <a:xfrm>
            <a:off x="1141413" y="285750"/>
            <a:ext cx="6859587" cy="6115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ChangeArrowheads="1"/>
          </p:cNvSpPr>
          <p:nvPr/>
        </p:nvSpPr>
        <p:spPr bwMode="auto">
          <a:xfrm>
            <a:off x="7974013" y="6581775"/>
            <a:ext cx="11668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11.22b</a:t>
            </a:r>
          </a:p>
        </p:txBody>
      </p:sp>
      <p:pic>
        <p:nvPicPr>
          <p:cNvPr id="136196" name="Picture 4"/>
          <p:cNvPicPr>
            <a:picLocks noChangeAspect="1" noChangeArrowheads="1"/>
          </p:cNvPicPr>
          <p:nvPr/>
        </p:nvPicPr>
        <p:blipFill>
          <a:blip r:embed="rId2" cstate="print"/>
          <a:srcRect b="4761"/>
          <a:stretch>
            <a:fillRect/>
          </a:stretch>
        </p:blipFill>
        <p:spPr bwMode="auto">
          <a:xfrm>
            <a:off x="544513" y="303213"/>
            <a:ext cx="8053387" cy="60975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Circuits in Neuronal Pools </a:t>
            </a:r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Converging circuit</a:t>
            </a:r>
          </a:p>
          <a:p>
            <a:pPr lvl="1"/>
            <a:r>
              <a:rPr lang="en-US"/>
              <a:t>Opposite of diverging circuits, resulting in either strong stimulation or inhibition</a:t>
            </a:r>
          </a:p>
          <a:p>
            <a:pPr lvl="1"/>
            <a:r>
              <a:rPr lang="en-US"/>
              <a:t>Also common in sensory and motor systems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6" name="Rectangle 8"/>
          <p:cNvSpPr>
            <a:spLocks noChangeArrowheads="1"/>
          </p:cNvSpPr>
          <p:nvPr/>
        </p:nvSpPr>
        <p:spPr bwMode="auto">
          <a:xfrm>
            <a:off x="7804150" y="6581775"/>
            <a:ext cx="1336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11.22c, d</a:t>
            </a:r>
          </a:p>
        </p:txBody>
      </p:sp>
      <p:pic>
        <p:nvPicPr>
          <p:cNvPr id="78858" name="Picture 10"/>
          <p:cNvPicPr>
            <a:picLocks noChangeAspect="1" noChangeArrowheads="1"/>
          </p:cNvPicPr>
          <p:nvPr/>
        </p:nvPicPr>
        <p:blipFill>
          <a:blip r:embed="rId2" cstate="print"/>
          <a:srcRect b="4620"/>
          <a:stretch>
            <a:fillRect/>
          </a:stretch>
        </p:blipFill>
        <p:spPr bwMode="auto">
          <a:xfrm>
            <a:off x="303213" y="481013"/>
            <a:ext cx="8535987" cy="5767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Circuits in Neuronal Pools</a:t>
            </a:r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Reverberating (oscillating) circuit</a:t>
            </a:r>
          </a:p>
          <a:p>
            <a:pPr lvl="1"/>
            <a:r>
              <a:rPr lang="en-US"/>
              <a:t>Chain of neurons containing collateral synapses with previous neurons in the chain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8" name="Rectangle 8"/>
          <p:cNvSpPr>
            <a:spLocks noChangeArrowheads="1"/>
          </p:cNvSpPr>
          <p:nvPr/>
        </p:nvSpPr>
        <p:spPr bwMode="auto">
          <a:xfrm>
            <a:off x="7983538" y="6581775"/>
            <a:ext cx="11572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11.22e</a:t>
            </a:r>
          </a:p>
        </p:txBody>
      </p:sp>
      <p:pic>
        <p:nvPicPr>
          <p:cNvPr id="81930" name="Picture 10"/>
          <p:cNvPicPr>
            <a:picLocks noChangeAspect="1" noChangeArrowheads="1"/>
          </p:cNvPicPr>
          <p:nvPr/>
        </p:nvPicPr>
        <p:blipFill>
          <a:blip r:embed="rId2" cstate="print"/>
          <a:srcRect b="11301"/>
          <a:stretch>
            <a:fillRect/>
          </a:stretch>
        </p:blipFill>
        <p:spPr bwMode="auto">
          <a:xfrm>
            <a:off x="303213" y="2038350"/>
            <a:ext cx="8535987" cy="2466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5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Circuits in Neuronal Pools </a:t>
            </a:r>
          </a:p>
        </p:txBody>
      </p:sp>
      <p:sp>
        <p:nvSpPr>
          <p:cNvPr id="8295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Parallel after-discharge circuit</a:t>
            </a:r>
          </a:p>
          <a:p>
            <a:pPr lvl="1"/>
            <a:r>
              <a:rPr lang="en-US"/>
              <a:t>Incoming fiber stimulates several neurons in parallel arrays to stimulate a common output cell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00" name="Rectangle 8"/>
          <p:cNvSpPr>
            <a:spLocks noChangeArrowheads="1"/>
          </p:cNvSpPr>
          <p:nvPr/>
        </p:nvSpPr>
        <p:spPr bwMode="auto">
          <a:xfrm>
            <a:off x="8016875" y="6581775"/>
            <a:ext cx="1123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11.22f</a:t>
            </a:r>
          </a:p>
        </p:txBody>
      </p:sp>
      <p:pic>
        <p:nvPicPr>
          <p:cNvPr id="85002" name="Picture 10"/>
          <p:cNvPicPr>
            <a:picLocks noChangeAspect="1" noChangeArrowheads="1"/>
          </p:cNvPicPr>
          <p:nvPr/>
        </p:nvPicPr>
        <p:blipFill>
          <a:blip r:embed="rId2" cstate="print"/>
          <a:srcRect b="6197"/>
          <a:stretch>
            <a:fillRect/>
          </a:stretch>
        </p:blipFill>
        <p:spPr bwMode="auto">
          <a:xfrm>
            <a:off x="303213" y="1252538"/>
            <a:ext cx="8535987" cy="41576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Patterns of Neural Processing</a:t>
            </a:r>
          </a:p>
        </p:txBody>
      </p:sp>
      <p:sp>
        <p:nvSpPr>
          <p:cNvPr id="86023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Serial processing</a:t>
            </a:r>
          </a:p>
          <a:p>
            <a:pPr lvl="1"/>
            <a:r>
              <a:rPr lang="en-US"/>
              <a:t>Input travels along one pathway to a specific destination</a:t>
            </a:r>
          </a:p>
          <a:p>
            <a:pPr lvl="1"/>
            <a:r>
              <a:rPr lang="en-US"/>
              <a:t>Works in an all-or-none manner to produce a specific response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Patterns of Neural Processing</a:t>
            </a:r>
          </a:p>
        </p:txBody>
      </p:sp>
      <p:sp>
        <p:nvSpPr>
          <p:cNvPr id="1464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Serial processing</a:t>
            </a:r>
          </a:p>
          <a:p>
            <a:pPr lvl="1"/>
            <a:r>
              <a:rPr lang="en-US"/>
              <a:t>Example: reflexes—rapid, automatic responses to stimuli that always cause the same response</a:t>
            </a:r>
          </a:p>
          <a:p>
            <a:pPr lvl="1"/>
            <a:r>
              <a:rPr lang="en-US"/>
              <a:t>Reflex arcs (pathways) have five essential components: receptor, sensory neuron, CNS integration center, motor neuron, and effector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72" name="Rectangle 8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11.23</a:t>
            </a:r>
          </a:p>
        </p:txBody>
      </p:sp>
      <p:pic>
        <p:nvPicPr>
          <p:cNvPr id="88075" name="Picture 11" descr="figure_11_23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1287463"/>
            <a:ext cx="8231187" cy="4311650"/>
          </a:xfrm>
          <a:prstGeom prst="rect">
            <a:avLst/>
          </a:prstGeom>
          <a:noFill/>
        </p:spPr>
      </p:pic>
      <p:sp>
        <p:nvSpPr>
          <p:cNvPr id="88076" name="Freeform 12"/>
          <p:cNvSpPr>
            <a:spLocks/>
          </p:cNvSpPr>
          <p:nvPr/>
        </p:nvSpPr>
        <p:spPr bwMode="auto">
          <a:xfrm>
            <a:off x="5597525" y="4733925"/>
            <a:ext cx="863600" cy="6445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4" y="406"/>
              </a:cxn>
              <a:cxn ang="0">
                <a:pos x="544" y="406"/>
              </a:cxn>
            </a:cxnLst>
            <a:rect l="0" t="0" r="r" b="b"/>
            <a:pathLst>
              <a:path w="544" h="406">
                <a:moveTo>
                  <a:pt x="0" y="0"/>
                </a:moveTo>
                <a:lnTo>
                  <a:pt x="184" y="406"/>
                </a:lnTo>
                <a:lnTo>
                  <a:pt x="544" y="406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77" name="Freeform 13"/>
          <p:cNvSpPr>
            <a:spLocks/>
          </p:cNvSpPr>
          <p:nvPr/>
        </p:nvSpPr>
        <p:spPr bwMode="auto">
          <a:xfrm>
            <a:off x="5556250" y="2166938"/>
            <a:ext cx="1025525" cy="1208087"/>
          </a:xfrm>
          <a:custGeom>
            <a:avLst/>
            <a:gdLst/>
            <a:ahLst/>
            <a:cxnLst>
              <a:cxn ang="0">
                <a:pos x="646" y="0"/>
              </a:cxn>
              <a:cxn ang="0">
                <a:pos x="316" y="0"/>
              </a:cxn>
              <a:cxn ang="0">
                <a:pos x="0" y="761"/>
              </a:cxn>
            </a:cxnLst>
            <a:rect l="0" t="0" r="r" b="b"/>
            <a:pathLst>
              <a:path w="646" h="761">
                <a:moveTo>
                  <a:pt x="646" y="0"/>
                </a:moveTo>
                <a:lnTo>
                  <a:pt x="316" y="0"/>
                </a:lnTo>
                <a:lnTo>
                  <a:pt x="0" y="761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78" name="Freeform 14"/>
          <p:cNvSpPr>
            <a:spLocks/>
          </p:cNvSpPr>
          <p:nvPr/>
        </p:nvSpPr>
        <p:spPr bwMode="auto">
          <a:xfrm>
            <a:off x="598488" y="2087563"/>
            <a:ext cx="349250" cy="352425"/>
          </a:xfrm>
          <a:custGeom>
            <a:avLst/>
            <a:gdLst/>
            <a:ahLst/>
            <a:cxnLst>
              <a:cxn ang="0">
                <a:pos x="220" y="110"/>
              </a:cxn>
              <a:cxn ang="0">
                <a:pos x="218" y="134"/>
              </a:cxn>
              <a:cxn ang="0">
                <a:pos x="212" y="154"/>
              </a:cxn>
              <a:cxn ang="0">
                <a:pos x="202" y="172"/>
              </a:cxn>
              <a:cxn ang="0">
                <a:pos x="188" y="188"/>
              </a:cxn>
              <a:cxn ang="0">
                <a:pos x="172" y="202"/>
              </a:cxn>
              <a:cxn ang="0">
                <a:pos x="154" y="212"/>
              </a:cxn>
              <a:cxn ang="0">
                <a:pos x="132" y="218"/>
              </a:cxn>
              <a:cxn ang="0">
                <a:pos x="110" y="222"/>
              </a:cxn>
              <a:cxn ang="0">
                <a:pos x="88" y="218"/>
              </a:cxn>
              <a:cxn ang="0">
                <a:pos x="68" y="212"/>
              </a:cxn>
              <a:cxn ang="0">
                <a:pos x="50" y="202"/>
              </a:cxn>
              <a:cxn ang="0">
                <a:pos x="32" y="188"/>
              </a:cxn>
              <a:cxn ang="0">
                <a:pos x="20" y="172"/>
              </a:cxn>
              <a:cxn ang="0">
                <a:pos x="10" y="154"/>
              </a:cxn>
              <a:cxn ang="0">
                <a:pos x="2" y="134"/>
              </a:cxn>
              <a:cxn ang="0">
                <a:pos x="0" y="110"/>
              </a:cxn>
              <a:cxn ang="0">
                <a:pos x="2" y="88"/>
              </a:cxn>
              <a:cxn ang="0">
                <a:pos x="10" y="68"/>
              </a:cxn>
              <a:cxn ang="0">
                <a:pos x="20" y="50"/>
              </a:cxn>
              <a:cxn ang="0">
                <a:pos x="32" y="32"/>
              </a:cxn>
              <a:cxn ang="0">
                <a:pos x="50" y="20"/>
              </a:cxn>
              <a:cxn ang="0">
                <a:pos x="68" y="10"/>
              </a:cxn>
              <a:cxn ang="0">
                <a:pos x="88" y="2"/>
              </a:cxn>
              <a:cxn ang="0">
                <a:pos x="110" y="0"/>
              </a:cxn>
              <a:cxn ang="0">
                <a:pos x="132" y="2"/>
              </a:cxn>
              <a:cxn ang="0">
                <a:pos x="154" y="10"/>
              </a:cxn>
              <a:cxn ang="0">
                <a:pos x="172" y="20"/>
              </a:cxn>
              <a:cxn ang="0">
                <a:pos x="188" y="32"/>
              </a:cxn>
              <a:cxn ang="0">
                <a:pos x="202" y="50"/>
              </a:cxn>
              <a:cxn ang="0">
                <a:pos x="212" y="68"/>
              </a:cxn>
              <a:cxn ang="0">
                <a:pos x="218" y="88"/>
              </a:cxn>
              <a:cxn ang="0">
                <a:pos x="218" y="110"/>
              </a:cxn>
              <a:cxn ang="0">
                <a:pos x="220" y="110"/>
              </a:cxn>
            </a:cxnLst>
            <a:rect l="0" t="0" r="r" b="b"/>
            <a:pathLst>
              <a:path w="220" h="222">
                <a:moveTo>
                  <a:pt x="220" y="110"/>
                </a:moveTo>
                <a:lnTo>
                  <a:pt x="218" y="134"/>
                </a:lnTo>
                <a:lnTo>
                  <a:pt x="212" y="154"/>
                </a:lnTo>
                <a:lnTo>
                  <a:pt x="202" y="172"/>
                </a:lnTo>
                <a:lnTo>
                  <a:pt x="188" y="188"/>
                </a:lnTo>
                <a:lnTo>
                  <a:pt x="172" y="202"/>
                </a:lnTo>
                <a:lnTo>
                  <a:pt x="154" y="212"/>
                </a:lnTo>
                <a:lnTo>
                  <a:pt x="132" y="218"/>
                </a:lnTo>
                <a:lnTo>
                  <a:pt x="110" y="222"/>
                </a:lnTo>
                <a:lnTo>
                  <a:pt x="88" y="218"/>
                </a:lnTo>
                <a:lnTo>
                  <a:pt x="68" y="212"/>
                </a:lnTo>
                <a:lnTo>
                  <a:pt x="50" y="202"/>
                </a:lnTo>
                <a:lnTo>
                  <a:pt x="32" y="188"/>
                </a:lnTo>
                <a:lnTo>
                  <a:pt x="20" y="172"/>
                </a:lnTo>
                <a:lnTo>
                  <a:pt x="10" y="154"/>
                </a:lnTo>
                <a:lnTo>
                  <a:pt x="2" y="134"/>
                </a:lnTo>
                <a:lnTo>
                  <a:pt x="0" y="110"/>
                </a:lnTo>
                <a:lnTo>
                  <a:pt x="2" y="88"/>
                </a:lnTo>
                <a:lnTo>
                  <a:pt x="10" y="68"/>
                </a:lnTo>
                <a:lnTo>
                  <a:pt x="20" y="50"/>
                </a:lnTo>
                <a:lnTo>
                  <a:pt x="32" y="32"/>
                </a:lnTo>
                <a:lnTo>
                  <a:pt x="50" y="20"/>
                </a:lnTo>
                <a:lnTo>
                  <a:pt x="68" y="10"/>
                </a:lnTo>
                <a:lnTo>
                  <a:pt x="88" y="2"/>
                </a:lnTo>
                <a:lnTo>
                  <a:pt x="110" y="0"/>
                </a:lnTo>
                <a:lnTo>
                  <a:pt x="132" y="2"/>
                </a:lnTo>
                <a:lnTo>
                  <a:pt x="154" y="10"/>
                </a:lnTo>
                <a:lnTo>
                  <a:pt x="172" y="20"/>
                </a:lnTo>
                <a:lnTo>
                  <a:pt x="188" y="32"/>
                </a:lnTo>
                <a:lnTo>
                  <a:pt x="202" y="50"/>
                </a:lnTo>
                <a:lnTo>
                  <a:pt x="212" y="68"/>
                </a:lnTo>
                <a:lnTo>
                  <a:pt x="218" y="88"/>
                </a:lnTo>
                <a:lnTo>
                  <a:pt x="218" y="110"/>
                </a:lnTo>
                <a:lnTo>
                  <a:pt x="220" y="11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79" name="Freeform 15"/>
          <p:cNvSpPr>
            <a:spLocks/>
          </p:cNvSpPr>
          <p:nvPr/>
        </p:nvSpPr>
        <p:spPr bwMode="auto">
          <a:xfrm>
            <a:off x="598488" y="2087563"/>
            <a:ext cx="349250" cy="352425"/>
          </a:xfrm>
          <a:custGeom>
            <a:avLst/>
            <a:gdLst/>
            <a:ahLst/>
            <a:cxnLst>
              <a:cxn ang="0">
                <a:pos x="220" y="110"/>
              </a:cxn>
              <a:cxn ang="0">
                <a:pos x="218" y="134"/>
              </a:cxn>
              <a:cxn ang="0">
                <a:pos x="212" y="154"/>
              </a:cxn>
              <a:cxn ang="0">
                <a:pos x="202" y="172"/>
              </a:cxn>
              <a:cxn ang="0">
                <a:pos x="188" y="188"/>
              </a:cxn>
              <a:cxn ang="0">
                <a:pos x="172" y="202"/>
              </a:cxn>
              <a:cxn ang="0">
                <a:pos x="154" y="212"/>
              </a:cxn>
              <a:cxn ang="0">
                <a:pos x="132" y="218"/>
              </a:cxn>
              <a:cxn ang="0">
                <a:pos x="110" y="222"/>
              </a:cxn>
              <a:cxn ang="0">
                <a:pos x="88" y="218"/>
              </a:cxn>
              <a:cxn ang="0">
                <a:pos x="68" y="212"/>
              </a:cxn>
              <a:cxn ang="0">
                <a:pos x="50" y="202"/>
              </a:cxn>
              <a:cxn ang="0">
                <a:pos x="32" y="188"/>
              </a:cxn>
              <a:cxn ang="0">
                <a:pos x="20" y="172"/>
              </a:cxn>
              <a:cxn ang="0">
                <a:pos x="10" y="154"/>
              </a:cxn>
              <a:cxn ang="0">
                <a:pos x="2" y="134"/>
              </a:cxn>
              <a:cxn ang="0">
                <a:pos x="0" y="110"/>
              </a:cxn>
              <a:cxn ang="0">
                <a:pos x="2" y="88"/>
              </a:cxn>
              <a:cxn ang="0">
                <a:pos x="10" y="68"/>
              </a:cxn>
              <a:cxn ang="0">
                <a:pos x="20" y="50"/>
              </a:cxn>
              <a:cxn ang="0">
                <a:pos x="32" y="32"/>
              </a:cxn>
              <a:cxn ang="0">
                <a:pos x="50" y="20"/>
              </a:cxn>
              <a:cxn ang="0">
                <a:pos x="68" y="10"/>
              </a:cxn>
              <a:cxn ang="0">
                <a:pos x="88" y="2"/>
              </a:cxn>
              <a:cxn ang="0">
                <a:pos x="110" y="0"/>
              </a:cxn>
              <a:cxn ang="0">
                <a:pos x="132" y="2"/>
              </a:cxn>
              <a:cxn ang="0">
                <a:pos x="154" y="10"/>
              </a:cxn>
              <a:cxn ang="0">
                <a:pos x="172" y="20"/>
              </a:cxn>
              <a:cxn ang="0">
                <a:pos x="188" y="32"/>
              </a:cxn>
              <a:cxn ang="0">
                <a:pos x="202" y="50"/>
              </a:cxn>
              <a:cxn ang="0">
                <a:pos x="212" y="68"/>
              </a:cxn>
              <a:cxn ang="0">
                <a:pos x="218" y="88"/>
              </a:cxn>
              <a:cxn ang="0">
                <a:pos x="218" y="110"/>
              </a:cxn>
            </a:cxnLst>
            <a:rect l="0" t="0" r="r" b="b"/>
            <a:pathLst>
              <a:path w="220" h="222">
                <a:moveTo>
                  <a:pt x="220" y="110"/>
                </a:moveTo>
                <a:lnTo>
                  <a:pt x="218" y="134"/>
                </a:lnTo>
                <a:lnTo>
                  <a:pt x="212" y="154"/>
                </a:lnTo>
                <a:lnTo>
                  <a:pt x="202" y="172"/>
                </a:lnTo>
                <a:lnTo>
                  <a:pt x="188" y="188"/>
                </a:lnTo>
                <a:lnTo>
                  <a:pt x="172" y="202"/>
                </a:lnTo>
                <a:lnTo>
                  <a:pt x="154" y="212"/>
                </a:lnTo>
                <a:lnTo>
                  <a:pt x="132" y="218"/>
                </a:lnTo>
                <a:lnTo>
                  <a:pt x="110" y="222"/>
                </a:lnTo>
                <a:lnTo>
                  <a:pt x="88" y="218"/>
                </a:lnTo>
                <a:lnTo>
                  <a:pt x="68" y="212"/>
                </a:lnTo>
                <a:lnTo>
                  <a:pt x="50" y="202"/>
                </a:lnTo>
                <a:lnTo>
                  <a:pt x="32" y="188"/>
                </a:lnTo>
                <a:lnTo>
                  <a:pt x="20" y="172"/>
                </a:lnTo>
                <a:lnTo>
                  <a:pt x="10" y="154"/>
                </a:lnTo>
                <a:lnTo>
                  <a:pt x="2" y="134"/>
                </a:lnTo>
                <a:lnTo>
                  <a:pt x="0" y="110"/>
                </a:lnTo>
                <a:lnTo>
                  <a:pt x="2" y="88"/>
                </a:lnTo>
                <a:lnTo>
                  <a:pt x="10" y="68"/>
                </a:lnTo>
                <a:lnTo>
                  <a:pt x="20" y="50"/>
                </a:lnTo>
                <a:lnTo>
                  <a:pt x="32" y="32"/>
                </a:lnTo>
                <a:lnTo>
                  <a:pt x="50" y="20"/>
                </a:lnTo>
                <a:lnTo>
                  <a:pt x="68" y="10"/>
                </a:lnTo>
                <a:lnTo>
                  <a:pt x="88" y="2"/>
                </a:lnTo>
                <a:lnTo>
                  <a:pt x="110" y="0"/>
                </a:lnTo>
                <a:lnTo>
                  <a:pt x="132" y="2"/>
                </a:lnTo>
                <a:lnTo>
                  <a:pt x="154" y="10"/>
                </a:lnTo>
                <a:lnTo>
                  <a:pt x="172" y="20"/>
                </a:lnTo>
                <a:lnTo>
                  <a:pt x="188" y="32"/>
                </a:lnTo>
                <a:lnTo>
                  <a:pt x="202" y="50"/>
                </a:lnTo>
                <a:lnTo>
                  <a:pt x="212" y="68"/>
                </a:lnTo>
                <a:lnTo>
                  <a:pt x="218" y="88"/>
                </a:lnTo>
                <a:lnTo>
                  <a:pt x="218" y="11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80" name="Freeform 16"/>
          <p:cNvSpPr>
            <a:spLocks/>
          </p:cNvSpPr>
          <p:nvPr/>
        </p:nvSpPr>
        <p:spPr bwMode="auto">
          <a:xfrm>
            <a:off x="598488" y="2684463"/>
            <a:ext cx="349250" cy="354012"/>
          </a:xfrm>
          <a:custGeom>
            <a:avLst/>
            <a:gdLst/>
            <a:ahLst/>
            <a:cxnLst>
              <a:cxn ang="0">
                <a:pos x="220" y="110"/>
              </a:cxn>
              <a:cxn ang="0">
                <a:pos x="218" y="135"/>
              </a:cxn>
              <a:cxn ang="0">
                <a:pos x="212" y="155"/>
              </a:cxn>
              <a:cxn ang="0">
                <a:pos x="202" y="173"/>
              </a:cxn>
              <a:cxn ang="0">
                <a:pos x="188" y="189"/>
              </a:cxn>
              <a:cxn ang="0">
                <a:pos x="172" y="203"/>
              </a:cxn>
              <a:cxn ang="0">
                <a:pos x="154" y="213"/>
              </a:cxn>
              <a:cxn ang="0">
                <a:pos x="132" y="219"/>
              </a:cxn>
              <a:cxn ang="0">
                <a:pos x="110" y="223"/>
              </a:cxn>
              <a:cxn ang="0">
                <a:pos x="88" y="219"/>
              </a:cxn>
              <a:cxn ang="0">
                <a:pos x="68" y="213"/>
              </a:cxn>
              <a:cxn ang="0">
                <a:pos x="50" y="203"/>
              </a:cxn>
              <a:cxn ang="0">
                <a:pos x="32" y="189"/>
              </a:cxn>
              <a:cxn ang="0">
                <a:pos x="20" y="173"/>
              </a:cxn>
              <a:cxn ang="0">
                <a:pos x="10" y="155"/>
              </a:cxn>
              <a:cxn ang="0">
                <a:pos x="2" y="135"/>
              </a:cxn>
              <a:cxn ang="0">
                <a:pos x="0" y="110"/>
              </a:cxn>
              <a:cxn ang="0">
                <a:pos x="2" y="88"/>
              </a:cxn>
              <a:cxn ang="0">
                <a:pos x="10" y="68"/>
              </a:cxn>
              <a:cxn ang="0">
                <a:pos x="20" y="50"/>
              </a:cxn>
              <a:cxn ang="0">
                <a:pos x="32" y="32"/>
              </a:cxn>
              <a:cxn ang="0">
                <a:pos x="50" y="20"/>
              </a:cxn>
              <a:cxn ang="0">
                <a:pos x="68" y="10"/>
              </a:cxn>
              <a:cxn ang="0">
                <a:pos x="88" y="2"/>
              </a:cxn>
              <a:cxn ang="0">
                <a:pos x="110" y="0"/>
              </a:cxn>
              <a:cxn ang="0">
                <a:pos x="132" y="2"/>
              </a:cxn>
              <a:cxn ang="0">
                <a:pos x="154" y="10"/>
              </a:cxn>
              <a:cxn ang="0">
                <a:pos x="172" y="20"/>
              </a:cxn>
              <a:cxn ang="0">
                <a:pos x="188" y="32"/>
              </a:cxn>
              <a:cxn ang="0">
                <a:pos x="202" y="50"/>
              </a:cxn>
              <a:cxn ang="0">
                <a:pos x="212" y="68"/>
              </a:cxn>
              <a:cxn ang="0">
                <a:pos x="218" y="88"/>
              </a:cxn>
              <a:cxn ang="0">
                <a:pos x="218" y="110"/>
              </a:cxn>
              <a:cxn ang="0">
                <a:pos x="220" y="110"/>
              </a:cxn>
            </a:cxnLst>
            <a:rect l="0" t="0" r="r" b="b"/>
            <a:pathLst>
              <a:path w="220" h="223">
                <a:moveTo>
                  <a:pt x="220" y="110"/>
                </a:moveTo>
                <a:lnTo>
                  <a:pt x="218" y="135"/>
                </a:lnTo>
                <a:lnTo>
                  <a:pt x="212" y="155"/>
                </a:lnTo>
                <a:lnTo>
                  <a:pt x="202" y="173"/>
                </a:lnTo>
                <a:lnTo>
                  <a:pt x="188" y="189"/>
                </a:lnTo>
                <a:lnTo>
                  <a:pt x="172" y="203"/>
                </a:lnTo>
                <a:lnTo>
                  <a:pt x="154" y="213"/>
                </a:lnTo>
                <a:lnTo>
                  <a:pt x="132" y="219"/>
                </a:lnTo>
                <a:lnTo>
                  <a:pt x="110" y="223"/>
                </a:lnTo>
                <a:lnTo>
                  <a:pt x="88" y="219"/>
                </a:lnTo>
                <a:lnTo>
                  <a:pt x="68" y="213"/>
                </a:lnTo>
                <a:lnTo>
                  <a:pt x="50" y="203"/>
                </a:lnTo>
                <a:lnTo>
                  <a:pt x="32" y="189"/>
                </a:lnTo>
                <a:lnTo>
                  <a:pt x="20" y="173"/>
                </a:lnTo>
                <a:lnTo>
                  <a:pt x="10" y="155"/>
                </a:lnTo>
                <a:lnTo>
                  <a:pt x="2" y="135"/>
                </a:lnTo>
                <a:lnTo>
                  <a:pt x="0" y="110"/>
                </a:lnTo>
                <a:lnTo>
                  <a:pt x="2" y="88"/>
                </a:lnTo>
                <a:lnTo>
                  <a:pt x="10" y="68"/>
                </a:lnTo>
                <a:lnTo>
                  <a:pt x="20" y="50"/>
                </a:lnTo>
                <a:lnTo>
                  <a:pt x="32" y="32"/>
                </a:lnTo>
                <a:lnTo>
                  <a:pt x="50" y="20"/>
                </a:lnTo>
                <a:lnTo>
                  <a:pt x="68" y="10"/>
                </a:lnTo>
                <a:lnTo>
                  <a:pt x="88" y="2"/>
                </a:lnTo>
                <a:lnTo>
                  <a:pt x="110" y="0"/>
                </a:lnTo>
                <a:lnTo>
                  <a:pt x="132" y="2"/>
                </a:lnTo>
                <a:lnTo>
                  <a:pt x="154" y="10"/>
                </a:lnTo>
                <a:lnTo>
                  <a:pt x="172" y="20"/>
                </a:lnTo>
                <a:lnTo>
                  <a:pt x="188" y="32"/>
                </a:lnTo>
                <a:lnTo>
                  <a:pt x="202" y="50"/>
                </a:lnTo>
                <a:lnTo>
                  <a:pt x="212" y="68"/>
                </a:lnTo>
                <a:lnTo>
                  <a:pt x="218" y="88"/>
                </a:lnTo>
                <a:lnTo>
                  <a:pt x="218" y="110"/>
                </a:lnTo>
                <a:lnTo>
                  <a:pt x="220" y="11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81" name="Freeform 17"/>
          <p:cNvSpPr>
            <a:spLocks/>
          </p:cNvSpPr>
          <p:nvPr/>
        </p:nvSpPr>
        <p:spPr bwMode="auto">
          <a:xfrm>
            <a:off x="598488" y="2684463"/>
            <a:ext cx="349250" cy="354012"/>
          </a:xfrm>
          <a:custGeom>
            <a:avLst/>
            <a:gdLst/>
            <a:ahLst/>
            <a:cxnLst>
              <a:cxn ang="0">
                <a:pos x="220" y="110"/>
              </a:cxn>
              <a:cxn ang="0">
                <a:pos x="218" y="135"/>
              </a:cxn>
              <a:cxn ang="0">
                <a:pos x="212" y="155"/>
              </a:cxn>
              <a:cxn ang="0">
                <a:pos x="202" y="173"/>
              </a:cxn>
              <a:cxn ang="0">
                <a:pos x="188" y="189"/>
              </a:cxn>
              <a:cxn ang="0">
                <a:pos x="172" y="203"/>
              </a:cxn>
              <a:cxn ang="0">
                <a:pos x="154" y="213"/>
              </a:cxn>
              <a:cxn ang="0">
                <a:pos x="132" y="219"/>
              </a:cxn>
              <a:cxn ang="0">
                <a:pos x="110" y="223"/>
              </a:cxn>
              <a:cxn ang="0">
                <a:pos x="88" y="219"/>
              </a:cxn>
              <a:cxn ang="0">
                <a:pos x="68" y="213"/>
              </a:cxn>
              <a:cxn ang="0">
                <a:pos x="50" y="203"/>
              </a:cxn>
              <a:cxn ang="0">
                <a:pos x="32" y="189"/>
              </a:cxn>
              <a:cxn ang="0">
                <a:pos x="20" y="173"/>
              </a:cxn>
              <a:cxn ang="0">
                <a:pos x="10" y="155"/>
              </a:cxn>
              <a:cxn ang="0">
                <a:pos x="2" y="135"/>
              </a:cxn>
              <a:cxn ang="0">
                <a:pos x="0" y="110"/>
              </a:cxn>
              <a:cxn ang="0">
                <a:pos x="2" y="88"/>
              </a:cxn>
              <a:cxn ang="0">
                <a:pos x="10" y="68"/>
              </a:cxn>
              <a:cxn ang="0">
                <a:pos x="20" y="50"/>
              </a:cxn>
              <a:cxn ang="0">
                <a:pos x="32" y="32"/>
              </a:cxn>
              <a:cxn ang="0">
                <a:pos x="50" y="20"/>
              </a:cxn>
              <a:cxn ang="0">
                <a:pos x="68" y="10"/>
              </a:cxn>
              <a:cxn ang="0">
                <a:pos x="88" y="2"/>
              </a:cxn>
              <a:cxn ang="0">
                <a:pos x="110" y="0"/>
              </a:cxn>
              <a:cxn ang="0">
                <a:pos x="132" y="2"/>
              </a:cxn>
              <a:cxn ang="0">
                <a:pos x="154" y="10"/>
              </a:cxn>
              <a:cxn ang="0">
                <a:pos x="172" y="20"/>
              </a:cxn>
              <a:cxn ang="0">
                <a:pos x="188" y="32"/>
              </a:cxn>
              <a:cxn ang="0">
                <a:pos x="202" y="50"/>
              </a:cxn>
              <a:cxn ang="0">
                <a:pos x="212" y="68"/>
              </a:cxn>
              <a:cxn ang="0">
                <a:pos x="218" y="88"/>
              </a:cxn>
              <a:cxn ang="0">
                <a:pos x="218" y="110"/>
              </a:cxn>
            </a:cxnLst>
            <a:rect l="0" t="0" r="r" b="b"/>
            <a:pathLst>
              <a:path w="220" h="223">
                <a:moveTo>
                  <a:pt x="220" y="110"/>
                </a:moveTo>
                <a:lnTo>
                  <a:pt x="218" y="135"/>
                </a:lnTo>
                <a:lnTo>
                  <a:pt x="212" y="155"/>
                </a:lnTo>
                <a:lnTo>
                  <a:pt x="202" y="173"/>
                </a:lnTo>
                <a:lnTo>
                  <a:pt x="188" y="189"/>
                </a:lnTo>
                <a:lnTo>
                  <a:pt x="172" y="203"/>
                </a:lnTo>
                <a:lnTo>
                  <a:pt x="154" y="213"/>
                </a:lnTo>
                <a:lnTo>
                  <a:pt x="132" y="219"/>
                </a:lnTo>
                <a:lnTo>
                  <a:pt x="110" y="223"/>
                </a:lnTo>
                <a:lnTo>
                  <a:pt x="88" y="219"/>
                </a:lnTo>
                <a:lnTo>
                  <a:pt x="68" y="213"/>
                </a:lnTo>
                <a:lnTo>
                  <a:pt x="50" y="203"/>
                </a:lnTo>
                <a:lnTo>
                  <a:pt x="32" y="189"/>
                </a:lnTo>
                <a:lnTo>
                  <a:pt x="20" y="173"/>
                </a:lnTo>
                <a:lnTo>
                  <a:pt x="10" y="155"/>
                </a:lnTo>
                <a:lnTo>
                  <a:pt x="2" y="135"/>
                </a:lnTo>
                <a:lnTo>
                  <a:pt x="0" y="110"/>
                </a:lnTo>
                <a:lnTo>
                  <a:pt x="2" y="88"/>
                </a:lnTo>
                <a:lnTo>
                  <a:pt x="10" y="68"/>
                </a:lnTo>
                <a:lnTo>
                  <a:pt x="20" y="50"/>
                </a:lnTo>
                <a:lnTo>
                  <a:pt x="32" y="32"/>
                </a:lnTo>
                <a:lnTo>
                  <a:pt x="50" y="20"/>
                </a:lnTo>
                <a:lnTo>
                  <a:pt x="68" y="10"/>
                </a:lnTo>
                <a:lnTo>
                  <a:pt x="88" y="2"/>
                </a:lnTo>
                <a:lnTo>
                  <a:pt x="110" y="0"/>
                </a:lnTo>
                <a:lnTo>
                  <a:pt x="132" y="2"/>
                </a:lnTo>
                <a:lnTo>
                  <a:pt x="154" y="10"/>
                </a:lnTo>
                <a:lnTo>
                  <a:pt x="172" y="20"/>
                </a:lnTo>
                <a:lnTo>
                  <a:pt x="188" y="32"/>
                </a:lnTo>
                <a:lnTo>
                  <a:pt x="202" y="50"/>
                </a:lnTo>
                <a:lnTo>
                  <a:pt x="212" y="68"/>
                </a:lnTo>
                <a:lnTo>
                  <a:pt x="218" y="88"/>
                </a:lnTo>
                <a:lnTo>
                  <a:pt x="218" y="11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82" name="Freeform 18"/>
          <p:cNvSpPr>
            <a:spLocks/>
          </p:cNvSpPr>
          <p:nvPr/>
        </p:nvSpPr>
        <p:spPr bwMode="auto">
          <a:xfrm>
            <a:off x="598488" y="3276600"/>
            <a:ext cx="349250" cy="349250"/>
          </a:xfrm>
          <a:custGeom>
            <a:avLst/>
            <a:gdLst/>
            <a:ahLst/>
            <a:cxnLst>
              <a:cxn ang="0">
                <a:pos x="220" y="110"/>
              </a:cxn>
              <a:cxn ang="0">
                <a:pos x="218" y="132"/>
              </a:cxn>
              <a:cxn ang="0">
                <a:pos x="212" y="152"/>
              </a:cxn>
              <a:cxn ang="0">
                <a:pos x="202" y="172"/>
              </a:cxn>
              <a:cxn ang="0">
                <a:pos x="188" y="188"/>
              </a:cxn>
              <a:cxn ang="0">
                <a:pos x="172" y="200"/>
              </a:cxn>
              <a:cxn ang="0">
                <a:pos x="154" y="212"/>
              </a:cxn>
              <a:cxn ang="0">
                <a:pos x="132" y="218"/>
              </a:cxn>
              <a:cxn ang="0">
                <a:pos x="110" y="220"/>
              </a:cxn>
              <a:cxn ang="0">
                <a:pos x="88" y="218"/>
              </a:cxn>
              <a:cxn ang="0">
                <a:pos x="68" y="212"/>
              </a:cxn>
              <a:cxn ang="0">
                <a:pos x="50" y="200"/>
              </a:cxn>
              <a:cxn ang="0">
                <a:pos x="32" y="188"/>
              </a:cxn>
              <a:cxn ang="0">
                <a:pos x="20" y="172"/>
              </a:cxn>
              <a:cxn ang="0">
                <a:pos x="10" y="152"/>
              </a:cxn>
              <a:cxn ang="0">
                <a:pos x="2" y="132"/>
              </a:cxn>
              <a:cxn ang="0">
                <a:pos x="0" y="110"/>
              </a:cxn>
              <a:cxn ang="0">
                <a:pos x="2" y="88"/>
              </a:cxn>
              <a:cxn ang="0">
                <a:pos x="10" y="66"/>
              </a:cxn>
              <a:cxn ang="0">
                <a:pos x="20" y="48"/>
              </a:cxn>
              <a:cxn ang="0">
                <a:pos x="32" y="32"/>
              </a:cxn>
              <a:cxn ang="0">
                <a:pos x="50" y="18"/>
              </a:cxn>
              <a:cxn ang="0">
                <a:pos x="68" y="8"/>
              </a:cxn>
              <a:cxn ang="0">
                <a:pos x="88" y="2"/>
              </a:cxn>
              <a:cxn ang="0">
                <a:pos x="110" y="0"/>
              </a:cxn>
              <a:cxn ang="0">
                <a:pos x="132" y="2"/>
              </a:cxn>
              <a:cxn ang="0">
                <a:pos x="154" y="8"/>
              </a:cxn>
              <a:cxn ang="0">
                <a:pos x="172" y="18"/>
              </a:cxn>
              <a:cxn ang="0">
                <a:pos x="188" y="32"/>
              </a:cxn>
              <a:cxn ang="0">
                <a:pos x="202" y="48"/>
              </a:cxn>
              <a:cxn ang="0">
                <a:pos x="212" y="66"/>
              </a:cxn>
              <a:cxn ang="0">
                <a:pos x="218" y="88"/>
              </a:cxn>
              <a:cxn ang="0">
                <a:pos x="218" y="110"/>
              </a:cxn>
              <a:cxn ang="0">
                <a:pos x="220" y="110"/>
              </a:cxn>
            </a:cxnLst>
            <a:rect l="0" t="0" r="r" b="b"/>
            <a:pathLst>
              <a:path w="220" h="220">
                <a:moveTo>
                  <a:pt x="220" y="110"/>
                </a:moveTo>
                <a:lnTo>
                  <a:pt x="218" y="132"/>
                </a:lnTo>
                <a:lnTo>
                  <a:pt x="212" y="152"/>
                </a:lnTo>
                <a:lnTo>
                  <a:pt x="202" y="172"/>
                </a:lnTo>
                <a:lnTo>
                  <a:pt x="188" y="188"/>
                </a:lnTo>
                <a:lnTo>
                  <a:pt x="172" y="200"/>
                </a:lnTo>
                <a:lnTo>
                  <a:pt x="154" y="212"/>
                </a:lnTo>
                <a:lnTo>
                  <a:pt x="132" y="218"/>
                </a:lnTo>
                <a:lnTo>
                  <a:pt x="110" y="220"/>
                </a:lnTo>
                <a:lnTo>
                  <a:pt x="88" y="218"/>
                </a:lnTo>
                <a:lnTo>
                  <a:pt x="68" y="212"/>
                </a:lnTo>
                <a:lnTo>
                  <a:pt x="50" y="200"/>
                </a:lnTo>
                <a:lnTo>
                  <a:pt x="32" y="188"/>
                </a:lnTo>
                <a:lnTo>
                  <a:pt x="20" y="172"/>
                </a:lnTo>
                <a:lnTo>
                  <a:pt x="10" y="152"/>
                </a:lnTo>
                <a:lnTo>
                  <a:pt x="2" y="132"/>
                </a:lnTo>
                <a:lnTo>
                  <a:pt x="0" y="110"/>
                </a:lnTo>
                <a:lnTo>
                  <a:pt x="2" y="88"/>
                </a:lnTo>
                <a:lnTo>
                  <a:pt x="10" y="66"/>
                </a:lnTo>
                <a:lnTo>
                  <a:pt x="20" y="48"/>
                </a:lnTo>
                <a:lnTo>
                  <a:pt x="32" y="32"/>
                </a:lnTo>
                <a:lnTo>
                  <a:pt x="50" y="18"/>
                </a:lnTo>
                <a:lnTo>
                  <a:pt x="68" y="8"/>
                </a:lnTo>
                <a:lnTo>
                  <a:pt x="88" y="2"/>
                </a:lnTo>
                <a:lnTo>
                  <a:pt x="110" y="0"/>
                </a:lnTo>
                <a:lnTo>
                  <a:pt x="132" y="2"/>
                </a:lnTo>
                <a:lnTo>
                  <a:pt x="154" y="8"/>
                </a:lnTo>
                <a:lnTo>
                  <a:pt x="172" y="18"/>
                </a:lnTo>
                <a:lnTo>
                  <a:pt x="188" y="32"/>
                </a:lnTo>
                <a:lnTo>
                  <a:pt x="202" y="48"/>
                </a:lnTo>
                <a:lnTo>
                  <a:pt x="212" y="66"/>
                </a:lnTo>
                <a:lnTo>
                  <a:pt x="218" y="88"/>
                </a:lnTo>
                <a:lnTo>
                  <a:pt x="218" y="110"/>
                </a:lnTo>
                <a:lnTo>
                  <a:pt x="220" y="11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83" name="Freeform 19"/>
          <p:cNvSpPr>
            <a:spLocks/>
          </p:cNvSpPr>
          <p:nvPr/>
        </p:nvSpPr>
        <p:spPr bwMode="auto">
          <a:xfrm>
            <a:off x="598488" y="3276600"/>
            <a:ext cx="349250" cy="349250"/>
          </a:xfrm>
          <a:custGeom>
            <a:avLst/>
            <a:gdLst/>
            <a:ahLst/>
            <a:cxnLst>
              <a:cxn ang="0">
                <a:pos x="220" y="110"/>
              </a:cxn>
              <a:cxn ang="0">
                <a:pos x="218" y="132"/>
              </a:cxn>
              <a:cxn ang="0">
                <a:pos x="212" y="152"/>
              </a:cxn>
              <a:cxn ang="0">
                <a:pos x="202" y="172"/>
              </a:cxn>
              <a:cxn ang="0">
                <a:pos x="188" y="188"/>
              </a:cxn>
              <a:cxn ang="0">
                <a:pos x="172" y="200"/>
              </a:cxn>
              <a:cxn ang="0">
                <a:pos x="154" y="212"/>
              </a:cxn>
              <a:cxn ang="0">
                <a:pos x="132" y="218"/>
              </a:cxn>
              <a:cxn ang="0">
                <a:pos x="110" y="220"/>
              </a:cxn>
              <a:cxn ang="0">
                <a:pos x="88" y="218"/>
              </a:cxn>
              <a:cxn ang="0">
                <a:pos x="68" y="212"/>
              </a:cxn>
              <a:cxn ang="0">
                <a:pos x="50" y="200"/>
              </a:cxn>
              <a:cxn ang="0">
                <a:pos x="32" y="188"/>
              </a:cxn>
              <a:cxn ang="0">
                <a:pos x="20" y="172"/>
              </a:cxn>
              <a:cxn ang="0">
                <a:pos x="10" y="152"/>
              </a:cxn>
              <a:cxn ang="0">
                <a:pos x="2" y="132"/>
              </a:cxn>
              <a:cxn ang="0">
                <a:pos x="0" y="110"/>
              </a:cxn>
              <a:cxn ang="0">
                <a:pos x="2" y="88"/>
              </a:cxn>
              <a:cxn ang="0">
                <a:pos x="10" y="66"/>
              </a:cxn>
              <a:cxn ang="0">
                <a:pos x="20" y="48"/>
              </a:cxn>
              <a:cxn ang="0">
                <a:pos x="32" y="32"/>
              </a:cxn>
              <a:cxn ang="0">
                <a:pos x="50" y="18"/>
              </a:cxn>
              <a:cxn ang="0">
                <a:pos x="68" y="8"/>
              </a:cxn>
              <a:cxn ang="0">
                <a:pos x="88" y="2"/>
              </a:cxn>
              <a:cxn ang="0">
                <a:pos x="110" y="0"/>
              </a:cxn>
              <a:cxn ang="0">
                <a:pos x="132" y="2"/>
              </a:cxn>
              <a:cxn ang="0">
                <a:pos x="154" y="8"/>
              </a:cxn>
              <a:cxn ang="0">
                <a:pos x="172" y="18"/>
              </a:cxn>
              <a:cxn ang="0">
                <a:pos x="188" y="32"/>
              </a:cxn>
              <a:cxn ang="0">
                <a:pos x="202" y="48"/>
              </a:cxn>
              <a:cxn ang="0">
                <a:pos x="212" y="66"/>
              </a:cxn>
              <a:cxn ang="0">
                <a:pos x="218" y="88"/>
              </a:cxn>
              <a:cxn ang="0">
                <a:pos x="218" y="110"/>
              </a:cxn>
            </a:cxnLst>
            <a:rect l="0" t="0" r="r" b="b"/>
            <a:pathLst>
              <a:path w="220" h="220">
                <a:moveTo>
                  <a:pt x="220" y="110"/>
                </a:moveTo>
                <a:lnTo>
                  <a:pt x="218" y="132"/>
                </a:lnTo>
                <a:lnTo>
                  <a:pt x="212" y="152"/>
                </a:lnTo>
                <a:lnTo>
                  <a:pt x="202" y="172"/>
                </a:lnTo>
                <a:lnTo>
                  <a:pt x="188" y="188"/>
                </a:lnTo>
                <a:lnTo>
                  <a:pt x="172" y="200"/>
                </a:lnTo>
                <a:lnTo>
                  <a:pt x="154" y="212"/>
                </a:lnTo>
                <a:lnTo>
                  <a:pt x="132" y="218"/>
                </a:lnTo>
                <a:lnTo>
                  <a:pt x="110" y="220"/>
                </a:lnTo>
                <a:lnTo>
                  <a:pt x="88" y="218"/>
                </a:lnTo>
                <a:lnTo>
                  <a:pt x="68" y="212"/>
                </a:lnTo>
                <a:lnTo>
                  <a:pt x="50" y="200"/>
                </a:lnTo>
                <a:lnTo>
                  <a:pt x="32" y="188"/>
                </a:lnTo>
                <a:lnTo>
                  <a:pt x="20" y="172"/>
                </a:lnTo>
                <a:lnTo>
                  <a:pt x="10" y="152"/>
                </a:lnTo>
                <a:lnTo>
                  <a:pt x="2" y="132"/>
                </a:lnTo>
                <a:lnTo>
                  <a:pt x="0" y="110"/>
                </a:lnTo>
                <a:lnTo>
                  <a:pt x="2" y="88"/>
                </a:lnTo>
                <a:lnTo>
                  <a:pt x="10" y="66"/>
                </a:lnTo>
                <a:lnTo>
                  <a:pt x="20" y="48"/>
                </a:lnTo>
                <a:lnTo>
                  <a:pt x="32" y="32"/>
                </a:lnTo>
                <a:lnTo>
                  <a:pt x="50" y="18"/>
                </a:lnTo>
                <a:lnTo>
                  <a:pt x="68" y="8"/>
                </a:lnTo>
                <a:lnTo>
                  <a:pt x="88" y="2"/>
                </a:lnTo>
                <a:lnTo>
                  <a:pt x="110" y="0"/>
                </a:lnTo>
                <a:lnTo>
                  <a:pt x="132" y="2"/>
                </a:lnTo>
                <a:lnTo>
                  <a:pt x="154" y="8"/>
                </a:lnTo>
                <a:lnTo>
                  <a:pt x="172" y="18"/>
                </a:lnTo>
                <a:lnTo>
                  <a:pt x="188" y="32"/>
                </a:lnTo>
                <a:lnTo>
                  <a:pt x="202" y="48"/>
                </a:lnTo>
                <a:lnTo>
                  <a:pt x="212" y="66"/>
                </a:lnTo>
                <a:lnTo>
                  <a:pt x="218" y="88"/>
                </a:lnTo>
                <a:lnTo>
                  <a:pt x="218" y="11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84" name="Freeform 20"/>
          <p:cNvSpPr>
            <a:spLocks/>
          </p:cNvSpPr>
          <p:nvPr/>
        </p:nvSpPr>
        <p:spPr bwMode="auto">
          <a:xfrm>
            <a:off x="598488" y="3863975"/>
            <a:ext cx="349250" cy="349250"/>
          </a:xfrm>
          <a:custGeom>
            <a:avLst/>
            <a:gdLst/>
            <a:ahLst/>
            <a:cxnLst>
              <a:cxn ang="0">
                <a:pos x="220" y="110"/>
              </a:cxn>
              <a:cxn ang="0">
                <a:pos x="218" y="132"/>
              </a:cxn>
              <a:cxn ang="0">
                <a:pos x="212" y="154"/>
              </a:cxn>
              <a:cxn ang="0">
                <a:pos x="202" y="172"/>
              </a:cxn>
              <a:cxn ang="0">
                <a:pos x="188" y="188"/>
              </a:cxn>
              <a:cxn ang="0">
                <a:pos x="172" y="202"/>
              </a:cxn>
              <a:cxn ang="0">
                <a:pos x="154" y="212"/>
              </a:cxn>
              <a:cxn ang="0">
                <a:pos x="132" y="218"/>
              </a:cxn>
              <a:cxn ang="0">
                <a:pos x="110" y="220"/>
              </a:cxn>
              <a:cxn ang="0">
                <a:pos x="88" y="218"/>
              </a:cxn>
              <a:cxn ang="0">
                <a:pos x="68" y="212"/>
              </a:cxn>
              <a:cxn ang="0">
                <a:pos x="50" y="202"/>
              </a:cxn>
              <a:cxn ang="0">
                <a:pos x="32" y="188"/>
              </a:cxn>
              <a:cxn ang="0">
                <a:pos x="20" y="172"/>
              </a:cxn>
              <a:cxn ang="0">
                <a:pos x="10" y="154"/>
              </a:cxn>
              <a:cxn ang="0">
                <a:pos x="2" y="132"/>
              </a:cxn>
              <a:cxn ang="0">
                <a:pos x="0" y="110"/>
              </a:cxn>
              <a:cxn ang="0">
                <a:pos x="2" y="88"/>
              </a:cxn>
              <a:cxn ang="0">
                <a:pos x="10" y="68"/>
              </a:cxn>
              <a:cxn ang="0">
                <a:pos x="20" y="48"/>
              </a:cxn>
              <a:cxn ang="0">
                <a:pos x="32" y="32"/>
              </a:cxn>
              <a:cxn ang="0">
                <a:pos x="50" y="18"/>
              </a:cxn>
              <a:cxn ang="0">
                <a:pos x="68" y="8"/>
              </a:cxn>
              <a:cxn ang="0">
                <a:pos x="88" y="2"/>
              </a:cxn>
              <a:cxn ang="0">
                <a:pos x="110" y="0"/>
              </a:cxn>
              <a:cxn ang="0">
                <a:pos x="132" y="2"/>
              </a:cxn>
              <a:cxn ang="0">
                <a:pos x="154" y="8"/>
              </a:cxn>
              <a:cxn ang="0">
                <a:pos x="172" y="18"/>
              </a:cxn>
              <a:cxn ang="0">
                <a:pos x="188" y="32"/>
              </a:cxn>
              <a:cxn ang="0">
                <a:pos x="202" y="48"/>
              </a:cxn>
              <a:cxn ang="0">
                <a:pos x="212" y="68"/>
              </a:cxn>
              <a:cxn ang="0">
                <a:pos x="218" y="88"/>
              </a:cxn>
              <a:cxn ang="0">
                <a:pos x="218" y="110"/>
              </a:cxn>
              <a:cxn ang="0">
                <a:pos x="220" y="110"/>
              </a:cxn>
            </a:cxnLst>
            <a:rect l="0" t="0" r="r" b="b"/>
            <a:pathLst>
              <a:path w="220" h="220">
                <a:moveTo>
                  <a:pt x="220" y="110"/>
                </a:moveTo>
                <a:lnTo>
                  <a:pt x="218" y="132"/>
                </a:lnTo>
                <a:lnTo>
                  <a:pt x="212" y="154"/>
                </a:lnTo>
                <a:lnTo>
                  <a:pt x="202" y="172"/>
                </a:lnTo>
                <a:lnTo>
                  <a:pt x="188" y="188"/>
                </a:lnTo>
                <a:lnTo>
                  <a:pt x="172" y="202"/>
                </a:lnTo>
                <a:lnTo>
                  <a:pt x="154" y="212"/>
                </a:lnTo>
                <a:lnTo>
                  <a:pt x="132" y="218"/>
                </a:lnTo>
                <a:lnTo>
                  <a:pt x="110" y="220"/>
                </a:lnTo>
                <a:lnTo>
                  <a:pt x="88" y="218"/>
                </a:lnTo>
                <a:lnTo>
                  <a:pt x="68" y="212"/>
                </a:lnTo>
                <a:lnTo>
                  <a:pt x="50" y="202"/>
                </a:lnTo>
                <a:lnTo>
                  <a:pt x="32" y="188"/>
                </a:lnTo>
                <a:lnTo>
                  <a:pt x="20" y="172"/>
                </a:lnTo>
                <a:lnTo>
                  <a:pt x="10" y="154"/>
                </a:lnTo>
                <a:lnTo>
                  <a:pt x="2" y="132"/>
                </a:lnTo>
                <a:lnTo>
                  <a:pt x="0" y="110"/>
                </a:lnTo>
                <a:lnTo>
                  <a:pt x="2" y="88"/>
                </a:lnTo>
                <a:lnTo>
                  <a:pt x="10" y="68"/>
                </a:lnTo>
                <a:lnTo>
                  <a:pt x="20" y="48"/>
                </a:lnTo>
                <a:lnTo>
                  <a:pt x="32" y="32"/>
                </a:lnTo>
                <a:lnTo>
                  <a:pt x="50" y="18"/>
                </a:lnTo>
                <a:lnTo>
                  <a:pt x="68" y="8"/>
                </a:lnTo>
                <a:lnTo>
                  <a:pt x="88" y="2"/>
                </a:lnTo>
                <a:lnTo>
                  <a:pt x="110" y="0"/>
                </a:lnTo>
                <a:lnTo>
                  <a:pt x="132" y="2"/>
                </a:lnTo>
                <a:lnTo>
                  <a:pt x="154" y="8"/>
                </a:lnTo>
                <a:lnTo>
                  <a:pt x="172" y="18"/>
                </a:lnTo>
                <a:lnTo>
                  <a:pt x="188" y="32"/>
                </a:lnTo>
                <a:lnTo>
                  <a:pt x="202" y="48"/>
                </a:lnTo>
                <a:lnTo>
                  <a:pt x="212" y="68"/>
                </a:lnTo>
                <a:lnTo>
                  <a:pt x="218" y="88"/>
                </a:lnTo>
                <a:lnTo>
                  <a:pt x="218" y="110"/>
                </a:lnTo>
                <a:lnTo>
                  <a:pt x="220" y="11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85" name="Freeform 21"/>
          <p:cNvSpPr>
            <a:spLocks/>
          </p:cNvSpPr>
          <p:nvPr/>
        </p:nvSpPr>
        <p:spPr bwMode="auto">
          <a:xfrm>
            <a:off x="598488" y="3863975"/>
            <a:ext cx="349250" cy="349250"/>
          </a:xfrm>
          <a:custGeom>
            <a:avLst/>
            <a:gdLst/>
            <a:ahLst/>
            <a:cxnLst>
              <a:cxn ang="0">
                <a:pos x="220" y="110"/>
              </a:cxn>
              <a:cxn ang="0">
                <a:pos x="218" y="132"/>
              </a:cxn>
              <a:cxn ang="0">
                <a:pos x="212" y="154"/>
              </a:cxn>
              <a:cxn ang="0">
                <a:pos x="202" y="172"/>
              </a:cxn>
              <a:cxn ang="0">
                <a:pos x="188" y="188"/>
              </a:cxn>
              <a:cxn ang="0">
                <a:pos x="172" y="202"/>
              </a:cxn>
              <a:cxn ang="0">
                <a:pos x="154" y="212"/>
              </a:cxn>
              <a:cxn ang="0">
                <a:pos x="132" y="218"/>
              </a:cxn>
              <a:cxn ang="0">
                <a:pos x="110" y="220"/>
              </a:cxn>
              <a:cxn ang="0">
                <a:pos x="88" y="218"/>
              </a:cxn>
              <a:cxn ang="0">
                <a:pos x="68" y="212"/>
              </a:cxn>
              <a:cxn ang="0">
                <a:pos x="50" y="202"/>
              </a:cxn>
              <a:cxn ang="0">
                <a:pos x="32" y="188"/>
              </a:cxn>
              <a:cxn ang="0">
                <a:pos x="20" y="172"/>
              </a:cxn>
              <a:cxn ang="0">
                <a:pos x="10" y="154"/>
              </a:cxn>
              <a:cxn ang="0">
                <a:pos x="2" y="132"/>
              </a:cxn>
              <a:cxn ang="0">
                <a:pos x="0" y="110"/>
              </a:cxn>
              <a:cxn ang="0">
                <a:pos x="2" y="88"/>
              </a:cxn>
              <a:cxn ang="0">
                <a:pos x="10" y="68"/>
              </a:cxn>
              <a:cxn ang="0">
                <a:pos x="20" y="48"/>
              </a:cxn>
              <a:cxn ang="0">
                <a:pos x="32" y="32"/>
              </a:cxn>
              <a:cxn ang="0">
                <a:pos x="50" y="18"/>
              </a:cxn>
              <a:cxn ang="0">
                <a:pos x="68" y="8"/>
              </a:cxn>
              <a:cxn ang="0">
                <a:pos x="88" y="2"/>
              </a:cxn>
              <a:cxn ang="0">
                <a:pos x="110" y="0"/>
              </a:cxn>
              <a:cxn ang="0">
                <a:pos x="132" y="2"/>
              </a:cxn>
              <a:cxn ang="0">
                <a:pos x="154" y="8"/>
              </a:cxn>
              <a:cxn ang="0">
                <a:pos x="172" y="18"/>
              </a:cxn>
              <a:cxn ang="0">
                <a:pos x="188" y="32"/>
              </a:cxn>
              <a:cxn ang="0">
                <a:pos x="202" y="48"/>
              </a:cxn>
              <a:cxn ang="0">
                <a:pos x="212" y="68"/>
              </a:cxn>
              <a:cxn ang="0">
                <a:pos x="218" y="88"/>
              </a:cxn>
              <a:cxn ang="0">
                <a:pos x="218" y="110"/>
              </a:cxn>
            </a:cxnLst>
            <a:rect l="0" t="0" r="r" b="b"/>
            <a:pathLst>
              <a:path w="220" h="220">
                <a:moveTo>
                  <a:pt x="220" y="110"/>
                </a:moveTo>
                <a:lnTo>
                  <a:pt x="218" y="132"/>
                </a:lnTo>
                <a:lnTo>
                  <a:pt x="212" y="154"/>
                </a:lnTo>
                <a:lnTo>
                  <a:pt x="202" y="172"/>
                </a:lnTo>
                <a:lnTo>
                  <a:pt x="188" y="188"/>
                </a:lnTo>
                <a:lnTo>
                  <a:pt x="172" y="202"/>
                </a:lnTo>
                <a:lnTo>
                  <a:pt x="154" y="212"/>
                </a:lnTo>
                <a:lnTo>
                  <a:pt x="132" y="218"/>
                </a:lnTo>
                <a:lnTo>
                  <a:pt x="110" y="220"/>
                </a:lnTo>
                <a:lnTo>
                  <a:pt x="88" y="218"/>
                </a:lnTo>
                <a:lnTo>
                  <a:pt x="68" y="212"/>
                </a:lnTo>
                <a:lnTo>
                  <a:pt x="50" y="202"/>
                </a:lnTo>
                <a:lnTo>
                  <a:pt x="32" y="188"/>
                </a:lnTo>
                <a:lnTo>
                  <a:pt x="20" y="172"/>
                </a:lnTo>
                <a:lnTo>
                  <a:pt x="10" y="154"/>
                </a:lnTo>
                <a:lnTo>
                  <a:pt x="2" y="132"/>
                </a:lnTo>
                <a:lnTo>
                  <a:pt x="0" y="110"/>
                </a:lnTo>
                <a:lnTo>
                  <a:pt x="2" y="88"/>
                </a:lnTo>
                <a:lnTo>
                  <a:pt x="10" y="68"/>
                </a:lnTo>
                <a:lnTo>
                  <a:pt x="20" y="48"/>
                </a:lnTo>
                <a:lnTo>
                  <a:pt x="32" y="32"/>
                </a:lnTo>
                <a:lnTo>
                  <a:pt x="50" y="18"/>
                </a:lnTo>
                <a:lnTo>
                  <a:pt x="68" y="8"/>
                </a:lnTo>
                <a:lnTo>
                  <a:pt x="88" y="2"/>
                </a:lnTo>
                <a:lnTo>
                  <a:pt x="110" y="0"/>
                </a:lnTo>
                <a:lnTo>
                  <a:pt x="132" y="2"/>
                </a:lnTo>
                <a:lnTo>
                  <a:pt x="154" y="8"/>
                </a:lnTo>
                <a:lnTo>
                  <a:pt x="172" y="18"/>
                </a:lnTo>
                <a:lnTo>
                  <a:pt x="188" y="32"/>
                </a:lnTo>
                <a:lnTo>
                  <a:pt x="202" y="48"/>
                </a:lnTo>
                <a:lnTo>
                  <a:pt x="212" y="68"/>
                </a:lnTo>
                <a:lnTo>
                  <a:pt x="218" y="88"/>
                </a:lnTo>
                <a:lnTo>
                  <a:pt x="218" y="11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86" name="Freeform 22"/>
          <p:cNvSpPr>
            <a:spLocks/>
          </p:cNvSpPr>
          <p:nvPr/>
        </p:nvSpPr>
        <p:spPr bwMode="auto">
          <a:xfrm>
            <a:off x="598488" y="4451350"/>
            <a:ext cx="349250" cy="352425"/>
          </a:xfrm>
          <a:custGeom>
            <a:avLst/>
            <a:gdLst/>
            <a:ahLst/>
            <a:cxnLst>
              <a:cxn ang="0">
                <a:pos x="220" y="110"/>
              </a:cxn>
              <a:cxn ang="0">
                <a:pos x="218" y="134"/>
              </a:cxn>
              <a:cxn ang="0">
                <a:pos x="212" y="154"/>
              </a:cxn>
              <a:cxn ang="0">
                <a:pos x="202" y="172"/>
              </a:cxn>
              <a:cxn ang="0">
                <a:pos x="188" y="188"/>
              </a:cxn>
              <a:cxn ang="0">
                <a:pos x="172" y="202"/>
              </a:cxn>
              <a:cxn ang="0">
                <a:pos x="154" y="212"/>
              </a:cxn>
              <a:cxn ang="0">
                <a:pos x="132" y="218"/>
              </a:cxn>
              <a:cxn ang="0">
                <a:pos x="110" y="222"/>
              </a:cxn>
              <a:cxn ang="0">
                <a:pos x="88" y="218"/>
              </a:cxn>
              <a:cxn ang="0">
                <a:pos x="68" y="212"/>
              </a:cxn>
              <a:cxn ang="0">
                <a:pos x="50" y="202"/>
              </a:cxn>
              <a:cxn ang="0">
                <a:pos x="32" y="188"/>
              </a:cxn>
              <a:cxn ang="0">
                <a:pos x="20" y="172"/>
              </a:cxn>
              <a:cxn ang="0">
                <a:pos x="10" y="154"/>
              </a:cxn>
              <a:cxn ang="0">
                <a:pos x="2" y="134"/>
              </a:cxn>
              <a:cxn ang="0">
                <a:pos x="0" y="110"/>
              </a:cxn>
              <a:cxn ang="0">
                <a:pos x="2" y="88"/>
              </a:cxn>
              <a:cxn ang="0">
                <a:pos x="10" y="68"/>
              </a:cxn>
              <a:cxn ang="0">
                <a:pos x="20" y="50"/>
              </a:cxn>
              <a:cxn ang="0">
                <a:pos x="32" y="32"/>
              </a:cxn>
              <a:cxn ang="0">
                <a:pos x="50" y="20"/>
              </a:cxn>
              <a:cxn ang="0">
                <a:pos x="68" y="10"/>
              </a:cxn>
              <a:cxn ang="0">
                <a:pos x="88" y="2"/>
              </a:cxn>
              <a:cxn ang="0">
                <a:pos x="110" y="0"/>
              </a:cxn>
              <a:cxn ang="0">
                <a:pos x="132" y="2"/>
              </a:cxn>
              <a:cxn ang="0">
                <a:pos x="154" y="10"/>
              </a:cxn>
              <a:cxn ang="0">
                <a:pos x="172" y="20"/>
              </a:cxn>
              <a:cxn ang="0">
                <a:pos x="188" y="32"/>
              </a:cxn>
              <a:cxn ang="0">
                <a:pos x="202" y="50"/>
              </a:cxn>
              <a:cxn ang="0">
                <a:pos x="212" y="68"/>
              </a:cxn>
              <a:cxn ang="0">
                <a:pos x="218" y="88"/>
              </a:cxn>
              <a:cxn ang="0">
                <a:pos x="218" y="110"/>
              </a:cxn>
              <a:cxn ang="0">
                <a:pos x="220" y="110"/>
              </a:cxn>
            </a:cxnLst>
            <a:rect l="0" t="0" r="r" b="b"/>
            <a:pathLst>
              <a:path w="220" h="222">
                <a:moveTo>
                  <a:pt x="220" y="110"/>
                </a:moveTo>
                <a:lnTo>
                  <a:pt x="218" y="134"/>
                </a:lnTo>
                <a:lnTo>
                  <a:pt x="212" y="154"/>
                </a:lnTo>
                <a:lnTo>
                  <a:pt x="202" y="172"/>
                </a:lnTo>
                <a:lnTo>
                  <a:pt x="188" y="188"/>
                </a:lnTo>
                <a:lnTo>
                  <a:pt x="172" y="202"/>
                </a:lnTo>
                <a:lnTo>
                  <a:pt x="154" y="212"/>
                </a:lnTo>
                <a:lnTo>
                  <a:pt x="132" y="218"/>
                </a:lnTo>
                <a:lnTo>
                  <a:pt x="110" y="222"/>
                </a:lnTo>
                <a:lnTo>
                  <a:pt x="88" y="218"/>
                </a:lnTo>
                <a:lnTo>
                  <a:pt x="68" y="212"/>
                </a:lnTo>
                <a:lnTo>
                  <a:pt x="50" y="202"/>
                </a:lnTo>
                <a:lnTo>
                  <a:pt x="32" y="188"/>
                </a:lnTo>
                <a:lnTo>
                  <a:pt x="20" y="172"/>
                </a:lnTo>
                <a:lnTo>
                  <a:pt x="10" y="154"/>
                </a:lnTo>
                <a:lnTo>
                  <a:pt x="2" y="134"/>
                </a:lnTo>
                <a:lnTo>
                  <a:pt x="0" y="110"/>
                </a:lnTo>
                <a:lnTo>
                  <a:pt x="2" y="88"/>
                </a:lnTo>
                <a:lnTo>
                  <a:pt x="10" y="68"/>
                </a:lnTo>
                <a:lnTo>
                  <a:pt x="20" y="50"/>
                </a:lnTo>
                <a:lnTo>
                  <a:pt x="32" y="32"/>
                </a:lnTo>
                <a:lnTo>
                  <a:pt x="50" y="20"/>
                </a:lnTo>
                <a:lnTo>
                  <a:pt x="68" y="10"/>
                </a:lnTo>
                <a:lnTo>
                  <a:pt x="88" y="2"/>
                </a:lnTo>
                <a:lnTo>
                  <a:pt x="110" y="0"/>
                </a:lnTo>
                <a:lnTo>
                  <a:pt x="132" y="2"/>
                </a:lnTo>
                <a:lnTo>
                  <a:pt x="154" y="10"/>
                </a:lnTo>
                <a:lnTo>
                  <a:pt x="172" y="20"/>
                </a:lnTo>
                <a:lnTo>
                  <a:pt x="188" y="32"/>
                </a:lnTo>
                <a:lnTo>
                  <a:pt x="202" y="50"/>
                </a:lnTo>
                <a:lnTo>
                  <a:pt x="212" y="68"/>
                </a:lnTo>
                <a:lnTo>
                  <a:pt x="218" y="88"/>
                </a:lnTo>
                <a:lnTo>
                  <a:pt x="218" y="110"/>
                </a:lnTo>
                <a:lnTo>
                  <a:pt x="220" y="11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87" name="Freeform 23"/>
          <p:cNvSpPr>
            <a:spLocks/>
          </p:cNvSpPr>
          <p:nvPr/>
        </p:nvSpPr>
        <p:spPr bwMode="auto">
          <a:xfrm>
            <a:off x="598488" y="4451350"/>
            <a:ext cx="349250" cy="352425"/>
          </a:xfrm>
          <a:custGeom>
            <a:avLst/>
            <a:gdLst/>
            <a:ahLst/>
            <a:cxnLst>
              <a:cxn ang="0">
                <a:pos x="220" y="110"/>
              </a:cxn>
              <a:cxn ang="0">
                <a:pos x="218" y="134"/>
              </a:cxn>
              <a:cxn ang="0">
                <a:pos x="212" y="154"/>
              </a:cxn>
              <a:cxn ang="0">
                <a:pos x="202" y="172"/>
              </a:cxn>
              <a:cxn ang="0">
                <a:pos x="188" y="188"/>
              </a:cxn>
              <a:cxn ang="0">
                <a:pos x="172" y="202"/>
              </a:cxn>
              <a:cxn ang="0">
                <a:pos x="154" y="212"/>
              </a:cxn>
              <a:cxn ang="0">
                <a:pos x="132" y="218"/>
              </a:cxn>
              <a:cxn ang="0">
                <a:pos x="110" y="222"/>
              </a:cxn>
              <a:cxn ang="0">
                <a:pos x="88" y="218"/>
              </a:cxn>
              <a:cxn ang="0">
                <a:pos x="68" y="212"/>
              </a:cxn>
              <a:cxn ang="0">
                <a:pos x="50" y="202"/>
              </a:cxn>
              <a:cxn ang="0">
                <a:pos x="32" y="188"/>
              </a:cxn>
              <a:cxn ang="0">
                <a:pos x="20" y="172"/>
              </a:cxn>
              <a:cxn ang="0">
                <a:pos x="10" y="154"/>
              </a:cxn>
              <a:cxn ang="0">
                <a:pos x="2" y="134"/>
              </a:cxn>
              <a:cxn ang="0">
                <a:pos x="0" y="110"/>
              </a:cxn>
              <a:cxn ang="0">
                <a:pos x="2" y="88"/>
              </a:cxn>
              <a:cxn ang="0">
                <a:pos x="10" y="68"/>
              </a:cxn>
              <a:cxn ang="0">
                <a:pos x="20" y="50"/>
              </a:cxn>
              <a:cxn ang="0">
                <a:pos x="32" y="32"/>
              </a:cxn>
              <a:cxn ang="0">
                <a:pos x="50" y="20"/>
              </a:cxn>
              <a:cxn ang="0">
                <a:pos x="68" y="10"/>
              </a:cxn>
              <a:cxn ang="0">
                <a:pos x="88" y="2"/>
              </a:cxn>
              <a:cxn ang="0">
                <a:pos x="110" y="0"/>
              </a:cxn>
              <a:cxn ang="0">
                <a:pos x="132" y="2"/>
              </a:cxn>
              <a:cxn ang="0">
                <a:pos x="154" y="10"/>
              </a:cxn>
              <a:cxn ang="0">
                <a:pos x="172" y="20"/>
              </a:cxn>
              <a:cxn ang="0">
                <a:pos x="188" y="32"/>
              </a:cxn>
              <a:cxn ang="0">
                <a:pos x="202" y="50"/>
              </a:cxn>
              <a:cxn ang="0">
                <a:pos x="212" y="68"/>
              </a:cxn>
              <a:cxn ang="0">
                <a:pos x="218" y="88"/>
              </a:cxn>
              <a:cxn ang="0">
                <a:pos x="218" y="110"/>
              </a:cxn>
            </a:cxnLst>
            <a:rect l="0" t="0" r="r" b="b"/>
            <a:pathLst>
              <a:path w="220" h="222">
                <a:moveTo>
                  <a:pt x="220" y="110"/>
                </a:moveTo>
                <a:lnTo>
                  <a:pt x="218" y="134"/>
                </a:lnTo>
                <a:lnTo>
                  <a:pt x="212" y="154"/>
                </a:lnTo>
                <a:lnTo>
                  <a:pt x="202" y="172"/>
                </a:lnTo>
                <a:lnTo>
                  <a:pt x="188" y="188"/>
                </a:lnTo>
                <a:lnTo>
                  <a:pt x="172" y="202"/>
                </a:lnTo>
                <a:lnTo>
                  <a:pt x="154" y="212"/>
                </a:lnTo>
                <a:lnTo>
                  <a:pt x="132" y="218"/>
                </a:lnTo>
                <a:lnTo>
                  <a:pt x="110" y="222"/>
                </a:lnTo>
                <a:lnTo>
                  <a:pt x="88" y="218"/>
                </a:lnTo>
                <a:lnTo>
                  <a:pt x="68" y="212"/>
                </a:lnTo>
                <a:lnTo>
                  <a:pt x="50" y="202"/>
                </a:lnTo>
                <a:lnTo>
                  <a:pt x="32" y="188"/>
                </a:lnTo>
                <a:lnTo>
                  <a:pt x="20" y="172"/>
                </a:lnTo>
                <a:lnTo>
                  <a:pt x="10" y="154"/>
                </a:lnTo>
                <a:lnTo>
                  <a:pt x="2" y="134"/>
                </a:lnTo>
                <a:lnTo>
                  <a:pt x="0" y="110"/>
                </a:lnTo>
                <a:lnTo>
                  <a:pt x="2" y="88"/>
                </a:lnTo>
                <a:lnTo>
                  <a:pt x="10" y="68"/>
                </a:lnTo>
                <a:lnTo>
                  <a:pt x="20" y="50"/>
                </a:lnTo>
                <a:lnTo>
                  <a:pt x="32" y="32"/>
                </a:lnTo>
                <a:lnTo>
                  <a:pt x="50" y="20"/>
                </a:lnTo>
                <a:lnTo>
                  <a:pt x="68" y="10"/>
                </a:lnTo>
                <a:lnTo>
                  <a:pt x="88" y="2"/>
                </a:lnTo>
                <a:lnTo>
                  <a:pt x="110" y="0"/>
                </a:lnTo>
                <a:lnTo>
                  <a:pt x="132" y="2"/>
                </a:lnTo>
                <a:lnTo>
                  <a:pt x="154" y="10"/>
                </a:lnTo>
                <a:lnTo>
                  <a:pt x="172" y="20"/>
                </a:lnTo>
                <a:lnTo>
                  <a:pt x="188" y="32"/>
                </a:lnTo>
                <a:lnTo>
                  <a:pt x="202" y="50"/>
                </a:lnTo>
                <a:lnTo>
                  <a:pt x="212" y="68"/>
                </a:lnTo>
                <a:lnTo>
                  <a:pt x="218" y="88"/>
                </a:lnTo>
                <a:lnTo>
                  <a:pt x="218" y="11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88" name="Rectangle 24"/>
          <p:cNvSpPr>
            <a:spLocks noChangeArrowheads="1"/>
          </p:cNvSpPr>
          <p:nvPr/>
        </p:nvSpPr>
        <p:spPr bwMode="auto">
          <a:xfrm>
            <a:off x="682625" y="2114550"/>
            <a:ext cx="177800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1</a:t>
            </a:r>
            <a:endParaRPr lang="en-US" sz="1800">
              <a:latin typeface="Arial" charset="0"/>
            </a:endParaRPr>
          </a:p>
        </p:txBody>
      </p:sp>
      <p:sp>
        <p:nvSpPr>
          <p:cNvPr id="88089" name="Rectangle 25"/>
          <p:cNvSpPr>
            <a:spLocks noChangeArrowheads="1"/>
          </p:cNvSpPr>
          <p:nvPr/>
        </p:nvSpPr>
        <p:spPr bwMode="auto">
          <a:xfrm>
            <a:off x="682625" y="2711450"/>
            <a:ext cx="177800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2</a:t>
            </a:r>
            <a:endParaRPr lang="en-US" sz="1800">
              <a:latin typeface="Arial" charset="0"/>
            </a:endParaRPr>
          </a:p>
        </p:txBody>
      </p:sp>
      <p:sp>
        <p:nvSpPr>
          <p:cNvPr id="88090" name="Rectangle 26"/>
          <p:cNvSpPr>
            <a:spLocks noChangeArrowheads="1"/>
          </p:cNvSpPr>
          <p:nvPr/>
        </p:nvSpPr>
        <p:spPr bwMode="auto">
          <a:xfrm>
            <a:off x="682625" y="3298825"/>
            <a:ext cx="177800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3</a:t>
            </a:r>
            <a:endParaRPr lang="en-US" sz="1800">
              <a:latin typeface="Arial" charset="0"/>
            </a:endParaRPr>
          </a:p>
        </p:txBody>
      </p:sp>
      <p:sp>
        <p:nvSpPr>
          <p:cNvPr id="88091" name="Rectangle 27"/>
          <p:cNvSpPr>
            <a:spLocks noChangeArrowheads="1"/>
          </p:cNvSpPr>
          <p:nvPr/>
        </p:nvSpPr>
        <p:spPr bwMode="auto">
          <a:xfrm>
            <a:off x="682625" y="3886200"/>
            <a:ext cx="177800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4</a:t>
            </a:r>
            <a:endParaRPr lang="en-US" sz="1800">
              <a:latin typeface="Arial" charset="0"/>
            </a:endParaRPr>
          </a:p>
        </p:txBody>
      </p:sp>
      <p:sp>
        <p:nvSpPr>
          <p:cNvPr id="88092" name="Rectangle 28"/>
          <p:cNvSpPr>
            <a:spLocks noChangeArrowheads="1"/>
          </p:cNvSpPr>
          <p:nvPr/>
        </p:nvSpPr>
        <p:spPr bwMode="auto">
          <a:xfrm>
            <a:off x="682625" y="4476750"/>
            <a:ext cx="177800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5</a:t>
            </a:r>
            <a:endParaRPr lang="en-US" sz="1800">
              <a:latin typeface="Arial" charset="0"/>
            </a:endParaRPr>
          </a:p>
        </p:txBody>
      </p:sp>
      <p:sp>
        <p:nvSpPr>
          <p:cNvPr id="88093" name="Rectangle 29"/>
          <p:cNvSpPr>
            <a:spLocks noChangeArrowheads="1"/>
          </p:cNvSpPr>
          <p:nvPr/>
        </p:nvSpPr>
        <p:spPr bwMode="auto">
          <a:xfrm>
            <a:off x="1047750" y="2127250"/>
            <a:ext cx="1101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Receptor</a:t>
            </a:r>
            <a:endParaRPr lang="en-US" sz="1800" b="1">
              <a:latin typeface="Arial" charset="0"/>
            </a:endParaRPr>
          </a:p>
        </p:txBody>
      </p:sp>
      <p:sp>
        <p:nvSpPr>
          <p:cNvPr id="88094" name="Rectangle 30"/>
          <p:cNvSpPr>
            <a:spLocks noChangeArrowheads="1"/>
          </p:cNvSpPr>
          <p:nvPr/>
        </p:nvSpPr>
        <p:spPr bwMode="auto">
          <a:xfrm>
            <a:off x="2092325" y="2127250"/>
            <a:ext cx="69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 </a:t>
            </a:r>
            <a:endParaRPr lang="en-US" sz="1800" b="1">
              <a:latin typeface="Arial" charset="0"/>
            </a:endParaRPr>
          </a:p>
        </p:txBody>
      </p:sp>
      <p:sp>
        <p:nvSpPr>
          <p:cNvPr id="88095" name="Rectangle 31"/>
          <p:cNvSpPr>
            <a:spLocks noChangeArrowheads="1"/>
          </p:cNvSpPr>
          <p:nvPr/>
        </p:nvSpPr>
        <p:spPr bwMode="auto">
          <a:xfrm>
            <a:off x="1047750" y="2733675"/>
            <a:ext cx="19351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Sensory neuron</a:t>
            </a:r>
            <a:endParaRPr lang="en-US" sz="1800" b="1">
              <a:latin typeface="Arial" charset="0"/>
            </a:endParaRPr>
          </a:p>
        </p:txBody>
      </p:sp>
      <p:sp>
        <p:nvSpPr>
          <p:cNvPr id="88096" name="Rectangle 32"/>
          <p:cNvSpPr>
            <a:spLocks noChangeArrowheads="1"/>
          </p:cNvSpPr>
          <p:nvPr/>
        </p:nvSpPr>
        <p:spPr bwMode="auto">
          <a:xfrm>
            <a:off x="1047750" y="3317875"/>
            <a:ext cx="2143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Integration center</a:t>
            </a:r>
            <a:endParaRPr lang="en-US" sz="1800" b="1">
              <a:latin typeface="Arial" charset="0"/>
            </a:endParaRPr>
          </a:p>
        </p:txBody>
      </p:sp>
      <p:sp>
        <p:nvSpPr>
          <p:cNvPr id="88097" name="Rectangle 33"/>
          <p:cNvSpPr>
            <a:spLocks noChangeArrowheads="1"/>
          </p:cNvSpPr>
          <p:nvPr/>
        </p:nvSpPr>
        <p:spPr bwMode="auto">
          <a:xfrm>
            <a:off x="1047750" y="3914775"/>
            <a:ext cx="163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Motor neuron</a:t>
            </a:r>
            <a:endParaRPr lang="en-US" sz="1800" b="1">
              <a:latin typeface="Arial" charset="0"/>
            </a:endParaRPr>
          </a:p>
        </p:txBody>
      </p:sp>
      <p:sp>
        <p:nvSpPr>
          <p:cNvPr id="88098" name="Rectangle 34"/>
          <p:cNvSpPr>
            <a:spLocks noChangeArrowheads="1"/>
          </p:cNvSpPr>
          <p:nvPr/>
        </p:nvSpPr>
        <p:spPr bwMode="auto">
          <a:xfrm>
            <a:off x="1047750" y="4476750"/>
            <a:ext cx="958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Effector</a:t>
            </a:r>
            <a:endParaRPr lang="en-US" sz="1800" b="1">
              <a:latin typeface="Arial" charset="0"/>
            </a:endParaRPr>
          </a:p>
        </p:txBody>
      </p:sp>
      <p:sp>
        <p:nvSpPr>
          <p:cNvPr id="88099" name="Rectangle 35"/>
          <p:cNvSpPr>
            <a:spLocks noChangeArrowheads="1"/>
          </p:cNvSpPr>
          <p:nvPr/>
        </p:nvSpPr>
        <p:spPr bwMode="auto">
          <a:xfrm>
            <a:off x="1336675" y="1035050"/>
            <a:ext cx="1071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Stimulus</a:t>
            </a:r>
            <a:endParaRPr lang="en-US" sz="1800" b="1">
              <a:latin typeface="Arial" charset="0"/>
            </a:endParaRPr>
          </a:p>
        </p:txBody>
      </p:sp>
      <p:sp>
        <p:nvSpPr>
          <p:cNvPr id="88100" name="Rectangle 36"/>
          <p:cNvSpPr>
            <a:spLocks noChangeArrowheads="1"/>
          </p:cNvSpPr>
          <p:nvPr/>
        </p:nvSpPr>
        <p:spPr bwMode="auto">
          <a:xfrm>
            <a:off x="1257300" y="5521325"/>
            <a:ext cx="12160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Response</a:t>
            </a:r>
            <a:endParaRPr lang="en-US" sz="1800" b="1">
              <a:latin typeface="Arial" charset="0"/>
            </a:endParaRPr>
          </a:p>
        </p:txBody>
      </p:sp>
      <p:sp>
        <p:nvSpPr>
          <p:cNvPr id="88101" name="Rectangle 37"/>
          <p:cNvSpPr>
            <a:spLocks noChangeArrowheads="1"/>
          </p:cNvSpPr>
          <p:nvPr/>
        </p:nvSpPr>
        <p:spPr bwMode="auto">
          <a:xfrm>
            <a:off x="6511925" y="5232400"/>
            <a:ext cx="2159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Spinal cord (CNS)</a:t>
            </a:r>
            <a:endParaRPr lang="en-US" sz="1800" b="1">
              <a:latin typeface="Arial" charset="0"/>
            </a:endParaRPr>
          </a:p>
        </p:txBody>
      </p:sp>
      <p:sp>
        <p:nvSpPr>
          <p:cNvPr id="88102" name="Rectangle 38"/>
          <p:cNvSpPr>
            <a:spLocks noChangeArrowheads="1"/>
          </p:cNvSpPr>
          <p:nvPr/>
        </p:nvSpPr>
        <p:spPr bwMode="auto">
          <a:xfrm>
            <a:off x="6638925" y="2032000"/>
            <a:ext cx="1411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Interneuron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Patterns of Neural Processing</a:t>
            </a:r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Parallel processing</a:t>
            </a:r>
          </a:p>
          <a:p>
            <a:pPr lvl="1"/>
            <a:r>
              <a:rPr lang="en-US"/>
              <a:t>Input travels along several pathways</a:t>
            </a:r>
          </a:p>
          <a:p>
            <a:pPr lvl="1"/>
            <a:r>
              <a:rPr lang="en-US"/>
              <a:t>One stimulus promotes numerous responses</a:t>
            </a:r>
          </a:p>
          <a:p>
            <a:pPr lvl="1"/>
            <a:r>
              <a:rPr lang="en-US"/>
              <a:t>Important for higher-level mental functioning</a:t>
            </a:r>
          </a:p>
          <a:p>
            <a:r>
              <a:rPr lang="en-US"/>
              <a:t>Example: a smell may remind one of the odor and associated experiences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Developmental Aspects of Neurons</a:t>
            </a:r>
          </a:p>
        </p:txBody>
      </p:sp>
      <p:sp>
        <p:nvSpPr>
          <p:cNvPr id="91143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/>
              <a:t>The nervous system originates from the neural tube and neural crest formed from ectoderm</a:t>
            </a:r>
          </a:p>
          <a:p>
            <a:r>
              <a:rPr lang="en-US" sz="2600"/>
              <a:t>The neural tube becomes the CNS</a:t>
            </a:r>
          </a:p>
          <a:p>
            <a:pPr lvl="1"/>
            <a:r>
              <a:rPr lang="en-US" sz="2400"/>
              <a:t>Neuroepithelial cells of the neural tube undergo differentiation to form cells needed for development</a:t>
            </a:r>
          </a:p>
          <a:p>
            <a:pPr lvl="1"/>
            <a:r>
              <a:rPr lang="en-US" sz="2400"/>
              <a:t>Cells (neuroblasts) become amitotic and migrate</a:t>
            </a:r>
          </a:p>
          <a:p>
            <a:pPr lvl="1"/>
            <a:r>
              <a:rPr lang="en-US" sz="2400"/>
              <a:t>Neuroblasts sprout axons to connect with targets and become neurons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9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Axonal Growth</a:t>
            </a:r>
          </a:p>
        </p:txBody>
      </p:sp>
      <p:sp>
        <p:nvSpPr>
          <p:cNvPr id="9319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/>
              <a:t>Growth cone at tip of axon interacts with its environment via:</a:t>
            </a:r>
          </a:p>
          <a:p>
            <a:pPr lvl="1"/>
            <a:r>
              <a:rPr lang="en-US" sz="2400"/>
              <a:t>Cell surface adhesion proteins (laminin, integrin, and nerve cell adhesion molecules or N-CAMs)</a:t>
            </a:r>
          </a:p>
          <a:p>
            <a:pPr lvl="1"/>
            <a:r>
              <a:rPr lang="en-US" sz="2400"/>
              <a:t>Neurotropins that attract or repel the growth cone</a:t>
            </a:r>
          </a:p>
          <a:p>
            <a:pPr lvl="1"/>
            <a:r>
              <a:rPr lang="en-US" sz="2400"/>
              <a:t>Nerve growth factor (NGF), which keeps the neuroblast alive</a:t>
            </a:r>
          </a:p>
          <a:p>
            <a:r>
              <a:rPr lang="en-US" sz="2600"/>
              <a:t>Astrocytes provide physical support and cholesterol essential for construction of synapses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Cell Death</a:t>
            </a:r>
          </a:p>
        </p:txBody>
      </p:sp>
      <p:sp>
        <p:nvSpPr>
          <p:cNvPr id="95239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About 2/3 of neurons die before birth</a:t>
            </a:r>
          </a:p>
          <a:p>
            <a:pPr lvl="1"/>
            <a:r>
              <a:rPr lang="en-US"/>
              <a:t>Death results in cells that fail to make functional synaptic contacts</a:t>
            </a:r>
          </a:p>
          <a:p>
            <a:pPr lvl="1"/>
            <a:r>
              <a:rPr lang="en-US"/>
              <a:t>Many cells also die due to apoptosis (programmed cell death) during development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ieb_Lect_Design_Approved">
  <a:themeElements>
    <a:clrScheme name="Marieb_Lect_Design_Approv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ign_Approv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ign_Approv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arieb_Lect_Des_App-blank">
  <a:themeElements>
    <a:clrScheme name="Marieb_Lect_Des_App-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_App-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_App-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G4_01:Production_Current:HAP8:Marieb_Lect_Des_App-blank.pot</Template>
  <TotalTime>1934</TotalTime>
  <Words>3082</Words>
  <Application>Microsoft Office PowerPoint</Application>
  <PresentationFormat>On-screen Show (4:3)</PresentationFormat>
  <Paragraphs>709</Paragraphs>
  <Slides>87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87</vt:i4>
      </vt:variant>
    </vt:vector>
  </HeadingPairs>
  <TitlesOfParts>
    <vt:vector size="89" baseType="lpstr">
      <vt:lpstr>Marieb_Lect_Design_Approved</vt:lpstr>
      <vt:lpstr>Marieb_Lect_Des_App-blank</vt:lpstr>
      <vt:lpstr>11  </vt:lpstr>
      <vt:lpstr>The Synapse</vt:lpstr>
      <vt:lpstr>The Synapse</vt:lpstr>
      <vt:lpstr>Types of Synapses Neuro-neuronal</vt:lpstr>
      <vt:lpstr>PowerPoint Presentation</vt:lpstr>
      <vt:lpstr>Electrical Synapses</vt:lpstr>
      <vt:lpstr>Chemical Synapses</vt:lpstr>
      <vt:lpstr>Synaptic Cleft</vt:lpstr>
      <vt:lpstr>Synaptic Cleft</vt:lpstr>
      <vt:lpstr>Information Transfer</vt:lpstr>
      <vt:lpstr>Information Transfer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Termination of Neurotransmitter Effects</vt:lpstr>
      <vt:lpstr>Synaptic Delay</vt:lpstr>
      <vt:lpstr>Postsynaptic Potentials</vt:lpstr>
      <vt:lpstr>PowerPoint Presentation</vt:lpstr>
      <vt:lpstr>PowerPoint Presentation</vt:lpstr>
      <vt:lpstr>PowerPoint Presentation</vt:lpstr>
      <vt:lpstr>PowerPoint Presentation</vt:lpstr>
      <vt:lpstr>Excitatory Synapses and EPSPs</vt:lpstr>
      <vt:lpstr>PowerPoint Presentation</vt:lpstr>
      <vt:lpstr>Inhibitory Synapses and IPSPs</vt:lpstr>
      <vt:lpstr>PowerPoint Presentation</vt:lpstr>
      <vt:lpstr>Integration: Summation</vt:lpstr>
      <vt:lpstr>Integration: Summation</vt:lpstr>
      <vt:lpstr>PowerPoint Presentation</vt:lpstr>
      <vt:lpstr>Temporal Summation</vt:lpstr>
      <vt:lpstr>Spatial Summation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Integration: Synaptic Potentiation</vt:lpstr>
      <vt:lpstr>Integration: Presynaptic Inhibition</vt:lpstr>
      <vt:lpstr>Neurotransmitters</vt:lpstr>
      <vt:lpstr>Chemical Classes of Neurotransmitters</vt:lpstr>
      <vt:lpstr>Chemical Classes of Neurotransmitters </vt:lpstr>
      <vt:lpstr>Chemical Classes of Neurotransmitters </vt:lpstr>
      <vt:lpstr>Chemical Classes of Neurotransmitters </vt:lpstr>
      <vt:lpstr>Chemical Classes of Neurotransmitters </vt:lpstr>
      <vt:lpstr>Chemical Classes of Neurotransmitters </vt:lpstr>
      <vt:lpstr>Chemical Classes of Neurotransmitters </vt:lpstr>
      <vt:lpstr>Functional Classification of Neurotransmitters</vt:lpstr>
      <vt:lpstr>Neurotransmitter Actions</vt:lpstr>
      <vt:lpstr>Neurotransmitter Actions</vt:lpstr>
      <vt:lpstr>Neurotransmitter Receptors</vt:lpstr>
      <vt:lpstr>Channel-Linked (Ionotropic) Receptors</vt:lpstr>
      <vt:lpstr>PowerPoint Presentation</vt:lpstr>
      <vt:lpstr>G Protein-Linked (Metabotropic) Receptors</vt:lpstr>
      <vt:lpstr>G Protein-Linked Receptors: Mechanism</vt:lpstr>
      <vt:lpstr>G Protein-Linked Receptors: Mechanism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Neural Integration: Neuronal Pools</vt:lpstr>
      <vt:lpstr>Neural Integration: Neuronal Pools</vt:lpstr>
      <vt:lpstr>PowerPoint Presentation</vt:lpstr>
      <vt:lpstr>Types of Circuits in Neuronal Pools </vt:lpstr>
      <vt:lpstr>PowerPoint Presentation</vt:lpstr>
      <vt:lpstr>PowerPoint Presentation</vt:lpstr>
      <vt:lpstr>Types of Circuits in Neuronal Pools </vt:lpstr>
      <vt:lpstr>PowerPoint Presentation</vt:lpstr>
      <vt:lpstr>Types of Circuits in Neuronal Pools</vt:lpstr>
      <vt:lpstr>PowerPoint Presentation</vt:lpstr>
      <vt:lpstr>Types of Circuits in Neuronal Pools </vt:lpstr>
      <vt:lpstr>PowerPoint Presentation</vt:lpstr>
      <vt:lpstr>Patterns of Neural Processing</vt:lpstr>
      <vt:lpstr>Patterns of Neural Processing</vt:lpstr>
      <vt:lpstr>PowerPoint Presentation</vt:lpstr>
      <vt:lpstr>Patterns of Neural Processing</vt:lpstr>
      <vt:lpstr>Developmental Aspects of Neurons</vt:lpstr>
      <vt:lpstr>Axonal Growth</vt:lpstr>
      <vt:lpstr>Cell Death</vt:lpstr>
    </vt:vector>
  </TitlesOfParts>
  <Company>뿿_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  </dc:title>
  <dc:creator>R U</dc:creator>
  <cp:lastModifiedBy>User</cp:lastModifiedBy>
  <cp:revision>41</cp:revision>
  <dcterms:created xsi:type="dcterms:W3CDTF">2009-03-03T23:58:02Z</dcterms:created>
  <dcterms:modified xsi:type="dcterms:W3CDTF">2017-10-29T19:22:01Z</dcterms:modified>
</cp:coreProperties>
</file>