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  <p:sldMasterId id="2147483651" r:id="rId2"/>
  </p:sldMasterIdLst>
  <p:sldIdLst>
    <p:sldId id="256" r:id="rId3"/>
    <p:sldId id="257" r:id="rId4"/>
    <p:sldId id="258" r:id="rId5"/>
    <p:sldId id="259" r:id="rId6"/>
    <p:sldId id="260" r:id="rId7"/>
    <p:sldId id="303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311" r:id="rId17"/>
    <p:sldId id="269" r:id="rId18"/>
    <p:sldId id="270" r:id="rId19"/>
    <p:sldId id="271" r:id="rId20"/>
    <p:sldId id="272" r:id="rId21"/>
    <p:sldId id="273" r:id="rId22"/>
    <p:sldId id="304" r:id="rId23"/>
    <p:sldId id="274" r:id="rId24"/>
    <p:sldId id="275" r:id="rId25"/>
    <p:sldId id="307" r:id="rId26"/>
    <p:sldId id="298" r:id="rId27"/>
    <p:sldId id="276" r:id="rId28"/>
    <p:sldId id="277" r:id="rId29"/>
    <p:sldId id="299" r:id="rId30"/>
    <p:sldId id="278" r:id="rId31"/>
    <p:sldId id="308" r:id="rId32"/>
    <p:sldId id="279" r:id="rId33"/>
    <p:sldId id="300" r:id="rId34"/>
    <p:sldId id="280" r:id="rId35"/>
    <p:sldId id="309" r:id="rId36"/>
    <p:sldId id="281" r:id="rId37"/>
    <p:sldId id="310" r:id="rId38"/>
    <p:sldId id="282" r:id="rId39"/>
    <p:sldId id="285" r:id="rId40"/>
    <p:sldId id="286" r:id="rId41"/>
    <p:sldId id="301" r:id="rId42"/>
    <p:sldId id="287" r:id="rId43"/>
    <p:sldId id="305" r:id="rId44"/>
    <p:sldId id="288" r:id="rId45"/>
    <p:sldId id="289" r:id="rId46"/>
    <p:sldId id="302" r:id="rId47"/>
    <p:sldId id="290" r:id="rId48"/>
    <p:sldId id="297" r:id="rId49"/>
    <p:sldId id="306" r:id="rId50"/>
    <p:sldId id="291" r:id="rId51"/>
    <p:sldId id="292" r:id="rId52"/>
    <p:sldId id="293" r:id="rId53"/>
    <p:sldId id="294" r:id="rId54"/>
    <p:sldId id="295" r:id="rId55"/>
    <p:sldId id="296" r:id="rId56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178" autoAdjust="0"/>
    <p:restoredTop sz="97525" autoAdjust="0"/>
  </p:normalViewPr>
  <p:slideViewPr>
    <p:cSldViewPr>
      <p:cViewPr varScale="1">
        <p:scale>
          <a:sx n="102" d="100"/>
          <a:sy n="102" d="100"/>
        </p:scale>
        <p:origin x="-1380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/>
          <p:cNvPicPr>
            <a:picLocks noChangeAspect="1" noChangeArrowheads="1"/>
          </p:cNvPicPr>
          <p:nvPr/>
        </p:nvPicPr>
        <p:blipFill>
          <a:blip r:embed="rId2" cstate="print"/>
          <a:srcRect l="4555"/>
          <a:stretch>
            <a:fillRect/>
          </a:stretch>
        </p:blipFill>
        <p:spPr bwMode="auto">
          <a:xfrm>
            <a:off x="0" y="0"/>
            <a:ext cx="5422900" cy="6858000"/>
          </a:xfrm>
          <a:prstGeom prst="rect">
            <a:avLst/>
          </a:prstGeom>
          <a:noFill/>
        </p:spPr>
      </p:pic>
      <p:sp>
        <p:nvSpPr>
          <p:cNvPr id="74755" name="Rectangle 3"/>
          <p:cNvSpPr>
            <a:spLocks noChangeArrowheads="1"/>
          </p:cNvSpPr>
          <p:nvPr/>
        </p:nvSpPr>
        <p:spPr bwMode="auto">
          <a:xfrm>
            <a:off x="5399088" y="0"/>
            <a:ext cx="3744912" cy="6858000"/>
          </a:xfrm>
          <a:prstGeom prst="rect">
            <a:avLst/>
          </a:prstGeom>
          <a:solidFill>
            <a:srgbClr val="D39B5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475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7469188" y="2079625"/>
            <a:ext cx="1446212" cy="1414463"/>
          </a:xfrm>
        </p:spPr>
        <p:txBody>
          <a:bodyPr/>
          <a:lstStyle>
            <a:lvl1pPr>
              <a:defRPr sz="7200" i="1">
                <a:solidFill>
                  <a:srgbClr val="4978A3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4757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5756275" y="4086225"/>
            <a:ext cx="3113088" cy="2286000"/>
          </a:xfrm>
        </p:spPr>
        <p:txBody>
          <a:bodyPr/>
          <a:lstStyle>
            <a:lvl1pPr marL="0" indent="0">
              <a:lnSpc>
                <a:spcPct val="90000"/>
              </a:lnSpc>
              <a:buFont typeface="Times" charset="0"/>
              <a:buNone/>
              <a:defRPr sz="35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4758" name="Text Box 6"/>
          <p:cNvSpPr txBox="1">
            <a:spLocks noChangeArrowheads="1"/>
          </p:cNvSpPr>
          <p:nvPr/>
        </p:nvSpPr>
        <p:spPr bwMode="auto">
          <a:xfrm>
            <a:off x="5741988" y="274638"/>
            <a:ext cx="33020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000">
                <a:solidFill>
                  <a:srgbClr val="2A3872"/>
                </a:solidFill>
                <a:latin typeface="Arial" charset="0"/>
              </a:rPr>
              <a:t>PowerPoint</a:t>
            </a:r>
            <a:r>
              <a:rPr lang="en-US" sz="2000" baseline="30000">
                <a:solidFill>
                  <a:srgbClr val="2A3872"/>
                </a:solidFill>
                <a:latin typeface="Arial" charset="0"/>
              </a:rPr>
              <a:t>®</a:t>
            </a:r>
            <a:r>
              <a:rPr lang="en-US" sz="2000">
                <a:solidFill>
                  <a:srgbClr val="2A3872"/>
                </a:solidFill>
                <a:latin typeface="Arial" charset="0"/>
              </a:rPr>
              <a:t> Lecture Slides </a:t>
            </a:r>
          </a:p>
          <a:p>
            <a:r>
              <a:rPr lang="en-US" sz="2000">
                <a:latin typeface="Arial" charset="0"/>
              </a:rPr>
              <a:t>prepared by </a:t>
            </a:r>
          </a:p>
          <a:p>
            <a:r>
              <a:rPr lang="en-US" sz="2000">
                <a:latin typeface="Arial" charset="0"/>
              </a:rPr>
              <a:t>Janice Meeking, </a:t>
            </a:r>
          </a:p>
          <a:p>
            <a:r>
              <a:rPr lang="en-US" sz="2000">
                <a:latin typeface="Arial" charset="0"/>
              </a:rPr>
              <a:t>Mount Royal College</a:t>
            </a:r>
            <a:endParaRPr lang="en-US" sz="200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74759" name="Text Box 7"/>
          <p:cNvSpPr txBox="1">
            <a:spLocks noChangeArrowheads="1"/>
          </p:cNvSpPr>
          <p:nvPr/>
        </p:nvSpPr>
        <p:spPr bwMode="auto">
          <a:xfrm>
            <a:off x="5751513" y="2741613"/>
            <a:ext cx="167005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Aft>
                <a:spcPct val="50000"/>
              </a:spcAft>
              <a:buClr>
                <a:srgbClr val="669900"/>
              </a:buClr>
              <a:buFont typeface="Wingdings" pitchFamily="2" charset="2"/>
              <a:buNone/>
            </a:pPr>
            <a:r>
              <a:rPr lang="en-US" sz="1800" b="1">
                <a:latin typeface="Arial" charset="0"/>
              </a:rPr>
              <a:t>C H A P T E R</a:t>
            </a:r>
          </a:p>
        </p:txBody>
      </p:sp>
      <p:sp>
        <p:nvSpPr>
          <p:cNvPr id="74760" name="Rectangle 8"/>
          <p:cNvSpPr>
            <a:spLocks noChangeArrowheads="1"/>
          </p:cNvSpPr>
          <p:nvPr/>
        </p:nvSpPr>
        <p:spPr bwMode="auto">
          <a:xfrm>
            <a:off x="5359400" y="0"/>
            <a:ext cx="85725" cy="6858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4761" name="Rectangle 9"/>
          <p:cNvSpPr>
            <a:spLocks noChangeArrowheads="1"/>
          </p:cNvSpPr>
          <p:nvPr/>
        </p:nvSpPr>
        <p:spPr bwMode="auto">
          <a:xfrm>
            <a:off x="0" y="6664325"/>
            <a:ext cx="5373688" cy="193675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4762" name="Text Box 10"/>
          <p:cNvSpPr txBox="1">
            <a:spLocks noChangeArrowheads="1"/>
          </p:cNvSpPr>
          <p:nvPr/>
        </p:nvSpPr>
        <p:spPr bwMode="auto">
          <a:xfrm>
            <a:off x="0" y="6623050"/>
            <a:ext cx="535781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1000">
                <a:solidFill>
                  <a:schemeClr val="bg1"/>
                </a:solidFill>
                <a:latin typeface="Arial" charset="0"/>
              </a:rPr>
              <a:t>Copyright © 2010 Pearson Education, Inc.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0375" y="1368425"/>
            <a:ext cx="4037013" cy="49434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9788" y="1368425"/>
            <a:ext cx="4038600" cy="49434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30988" y="261938"/>
            <a:ext cx="2057400" cy="60499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8788" y="261938"/>
            <a:ext cx="6019800" cy="60499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/>
          <p:cNvPicPr>
            <a:picLocks noChangeAspect="1" noChangeArrowheads="1"/>
          </p:cNvPicPr>
          <p:nvPr/>
        </p:nvPicPr>
        <p:blipFill>
          <a:blip r:embed="rId2" cstate="print"/>
          <a:srcRect l="4555"/>
          <a:stretch>
            <a:fillRect/>
          </a:stretch>
        </p:blipFill>
        <p:spPr bwMode="auto">
          <a:xfrm>
            <a:off x="0" y="0"/>
            <a:ext cx="5422900" cy="6858000"/>
          </a:xfrm>
          <a:prstGeom prst="rect">
            <a:avLst/>
          </a:prstGeom>
          <a:noFill/>
        </p:spPr>
      </p:pic>
      <p:sp>
        <p:nvSpPr>
          <p:cNvPr id="77827" name="Rectangle 3"/>
          <p:cNvSpPr>
            <a:spLocks noChangeArrowheads="1"/>
          </p:cNvSpPr>
          <p:nvPr/>
        </p:nvSpPr>
        <p:spPr bwMode="auto">
          <a:xfrm>
            <a:off x="5399088" y="0"/>
            <a:ext cx="3744912" cy="6858000"/>
          </a:xfrm>
          <a:prstGeom prst="rect">
            <a:avLst/>
          </a:prstGeom>
          <a:solidFill>
            <a:srgbClr val="D39B5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782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7469188" y="2079625"/>
            <a:ext cx="1446212" cy="1414463"/>
          </a:xfrm>
        </p:spPr>
        <p:txBody>
          <a:bodyPr/>
          <a:lstStyle>
            <a:lvl1pPr>
              <a:defRPr sz="7200" i="1">
                <a:solidFill>
                  <a:srgbClr val="4978A3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782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5756275" y="4086225"/>
            <a:ext cx="3113088" cy="2286000"/>
          </a:xfrm>
        </p:spPr>
        <p:txBody>
          <a:bodyPr/>
          <a:lstStyle>
            <a:lvl1pPr marL="0" indent="0">
              <a:lnSpc>
                <a:spcPct val="90000"/>
              </a:lnSpc>
              <a:buFont typeface="Times" charset="0"/>
              <a:buNone/>
              <a:defRPr sz="35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7830" name="Text Box 6"/>
          <p:cNvSpPr txBox="1">
            <a:spLocks noChangeArrowheads="1"/>
          </p:cNvSpPr>
          <p:nvPr/>
        </p:nvSpPr>
        <p:spPr bwMode="auto">
          <a:xfrm>
            <a:off x="5741988" y="274638"/>
            <a:ext cx="33020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000">
                <a:solidFill>
                  <a:srgbClr val="2A3872"/>
                </a:solidFill>
                <a:latin typeface="Arial" charset="0"/>
              </a:rPr>
              <a:t>PowerPoint</a:t>
            </a:r>
            <a:r>
              <a:rPr lang="en-US" sz="2000" baseline="30000">
                <a:solidFill>
                  <a:srgbClr val="2A3872"/>
                </a:solidFill>
                <a:latin typeface="Arial" charset="0"/>
              </a:rPr>
              <a:t>®</a:t>
            </a:r>
            <a:r>
              <a:rPr lang="en-US" sz="2000">
                <a:solidFill>
                  <a:srgbClr val="2A3872"/>
                </a:solidFill>
                <a:latin typeface="Arial" charset="0"/>
              </a:rPr>
              <a:t> Lecture Slides </a:t>
            </a:r>
          </a:p>
          <a:p>
            <a:r>
              <a:rPr lang="en-US" sz="2000">
                <a:solidFill>
                  <a:schemeClr val="bg1"/>
                </a:solidFill>
                <a:latin typeface="Arial" charset="0"/>
              </a:rPr>
              <a:t>prepared by Vince Austin, </a:t>
            </a:r>
          </a:p>
          <a:p>
            <a:r>
              <a:rPr lang="en-US" sz="2000">
                <a:solidFill>
                  <a:schemeClr val="bg1"/>
                </a:solidFill>
                <a:latin typeface="Arial" charset="0"/>
              </a:rPr>
              <a:t>Bluegrass Technical </a:t>
            </a:r>
            <a:br>
              <a:rPr lang="en-US" sz="2000">
                <a:solidFill>
                  <a:schemeClr val="bg1"/>
                </a:solidFill>
                <a:latin typeface="Arial" charset="0"/>
              </a:rPr>
            </a:br>
            <a:r>
              <a:rPr lang="en-US" sz="2000">
                <a:solidFill>
                  <a:schemeClr val="bg1"/>
                </a:solidFill>
                <a:latin typeface="Arial" charset="0"/>
              </a:rPr>
              <a:t>and Community College</a:t>
            </a:r>
          </a:p>
        </p:txBody>
      </p:sp>
      <p:sp>
        <p:nvSpPr>
          <p:cNvPr id="77831" name="Text Box 7"/>
          <p:cNvSpPr txBox="1">
            <a:spLocks noChangeArrowheads="1"/>
          </p:cNvSpPr>
          <p:nvPr/>
        </p:nvSpPr>
        <p:spPr bwMode="auto">
          <a:xfrm>
            <a:off x="5751513" y="2741613"/>
            <a:ext cx="167005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Aft>
                <a:spcPct val="50000"/>
              </a:spcAft>
              <a:buClr>
                <a:srgbClr val="669900"/>
              </a:buClr>
              <a:buFont typeface="Wingdings" pitchFamily="2" charset="2"/>
              <a:buNone/>
            </a:pPr>
            <a:r>
              <a:rPr lang="en-US" sz="1800" b="1">
                <a:latin typeface="Arial" charset="0"/>
              </a:rPr>
              <a:t>C H A P T E R</a:t>
            </a:r>
          </a:p>
        </p:txBody>
      </p:sp>
      <p:sp>
        <p:nvSpPr>
          <p:cNvPr id="77832" name="Rectangle 8"/>
          <p:cNvSpPr>
            <a:spLocks noChangeArrowheads="1"/>
          </p:cNvSpPr>
          <p:nvPr/>
        </p:nvSpPr>
        <p:spPr bwMode="auto">
          <a:xfrm>
            <a:off x="5359400" y="0"/>
            <a:ext cx="85725" cy="6858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7833" name="Rectangle 9"/>
          <p:cNvSpPr>
            <a:spLocks noChangeArrowheads="1"/>
          </p:cNvSpPr>
          <p:nvPr/>
        </p:nvSpPr>
        <p:spPr bwMode="auto">
          <a:xfrm>
            <a:off x="0" y="6664325"/>
            <a:ext cx="5373688" cy="193675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7834" name="Text Box 10"/>
          <p:cNvSpPr txBox="1">
            <a:spLocks noChangeArrowheads="1"/>
          </p:cNvSpPr>
          <p:nvPr/>
        </p:nvSpPr>
        <p:spPr bwMode="auto">
          <a:xfrm>
            <a:off x="0" y="6623050"/>
            <a:ext cx="535781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1000">
                <a:solidFill>
                  <a:schemeClr val="bg1"/>
                </a:solidFill>
                <a:latin typeface="Arial" charset="0"/>
              </a:rPr>
              <a:t>Copyright © 2010 Pearson Education, Inc.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0375" y="1368425"/>
            <a:ext cx="4037013" cy="49434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9788" y="1368425"/>
            <a:ext cx="4038600" cy="49434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30988" y="261938"/>
            <a:ext cx="2057400" cy="60499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8788" y="261938"/>
            <a:ext cx="6019800" cy="60499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ChangeArrowheads="1"/>
          </p:cNvSpPr>
          <p:nvPr/>
        </p:nvSpPr>
        <p:spPr bwMode="auto">
          <a:xfrm>
            <a:off x="0" y="0"/>
            <a:ext cx="9144000" cy="111125"/>
          </a:xfrm>
          <a:prstGeom prst="rect">
            <a:avLst/>
          </a:prstGeom>
          <a:solidFill>
            <a:srgbClr val="4587B1"/>
          </a:solidFill>
          <a:ln w="34925">
            <a:noFill/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8788" y="261938"/>
            <a:ext cx="822642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73732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0375" y="1368425"/>
            <a:ext cx="8228013" cy="494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73733" name="Text Box 5"/>
          <p:cNvSpPr txBox="1">
            <a:spLocks noChangeArrowheads="1"/>
          </p:cNvSpPr>
          <p:nvPr/>
        </p:nvSpPr>
        <p:spPr bwMode="auto">
          <a:xfrm>
            <a:off x="0" y="6643688"/>
            <a:ext cx="2097088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800">
                <a:solidFill>
                  <a:srgbClr val="053D76"/>
                </a:solidFill>
                <a:latin typeface="Arial" charset="0"/>
              </a:rPr>
              <a:t>Copyright © 2010 Pearson Education, Inc.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9pPr>
    </p:titleStyle>
    <p:bodyStyle>
      <a:lvl1pPr marL="231775" indent="-231775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31825" indent="-28575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2pPr>
      <a:lvl3pPr marL="9747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3pPr>
      <a:lvl4pPr marL="13176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4pPr>
      <a:lvl5pPr marL="16605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5pPr>
      <a:lvl6pPr marL="21177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6pPr>
      <a:lvl7pPr marL="25749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7pPr>
      <a:lvl8pPr marL="30321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8pPr>
      <a:lvl9pPr marL="34893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8788" y="261938"/>
            <a:ext cx="822642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0375" y="1368425"/>
            <a:ext cx="8228013" cy="494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76804" name="Text Box 4"/>
          <p:cNvSpPr txBox="1">
            <a:spLocks noChangeArrowheads="1"/>
          </p:cNvSpPr>
          <p:nvPr/>
        </p:nvSpPr>
        <p:spPr bwMode="auto">
          <a:xfrm>
            <a:off x="0" y="6643688"/>
            <a:ext cx="2097088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800">
                <a:solidFill>
                  <a:srgbClr val="053D76"/>
                </a:solidFill>
                <a:latin typeface="Arial" charset="0"/>
              </a:rPr>
              <a:t>Copyright © 2010 Pearson Education, Inc.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9pPr>
    </p:titleStyle>
    <p:bodyStyle>
      <a:lvl1pPr marL="231775" indent="-231775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31825" indent="-28575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2pPr>
      <a:lvl3pPr marL="9747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3pPr>
      <a:lvl4pPr marL="13176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4pPr>
      <a:lvl5pPr marL="16605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5pPr>
      <a:lvl6pPr marL="21177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6pPr>
      <a:lvl7pPr marL="25749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7pPr>
      <a:lvl8pPr marL="30321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8pPr>
      <a:lvl9pPr marL="34893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12  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The Spinal Cord</a:t>
            </a:r>
          </a:p>
          <a:p>
            <a:r>
              <a:rPr lang="en-US" dirty="0" smtClean="0"/>
              <a:t>Mike </a:t>
            </a:r>
            <a:r>
              <a:rPr lang="en-US" smtClean="0"/>
              <a:t>Clark,MD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 The Spinal Cord: Embryonic Development</a:t>
            </a: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By week 6, there are two clusters of neuroblasts</a:t>
            </a:r>
          </a:p>
          <a:p>
            <a:pPr lvl="1">
              <a:lnSpc>
                <a:spcPct val="90000"/>
              </a:lnSpc>
            </a:pPr>
            <a:r>
              <a:rPr lang="en-US"/>
              <a:t>Alar plate—will become interneurons; axons form white matter of cord</a:t>
            </a:r>
          </a:p>
          <a:p>
            <a:pPr lvl="1">
              <a:lnSpc>
                <a:spcPct val="90000"/>
              </a:lnSpc>
            </a:pPr>
            <a:r>
              <a:rPr lang="en-US"/>
              <a:t>Basal plate—will become motor neurons; axons will grow to effectors</a:t>
            </a:r>
          </a:p>
          <a:p>
            <a:pPr>
              <a:lnSpc>
                <a:spcPct val="90000"/>
              </a:lnSpc>
            </a:pPr>
            <a:r>
              <a:rPr lang="en-US"/>
              <a:t>Neural crest cells form the dorsal root ganglia sensory neurons; axons grow into the dorsal aspect of the cord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0" name="Rectangle 6"/>
          <p:cNvSpPr>
            <a:spLocks noChangeArrowheads="1"/>
          </p:cNvSpPr>
          <p:nvPr/>
        </p:nvSpPr>
        <p:spPr bwMode="auto">
          <a:xfrm>
            <a:off x="8069263" y="6580188"/>
            <a:ext cx="107315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12.28</a:t>
            </a:r>
          </a:p>
        </p:txBody>
      </p:sp>
      <p:pic>
        <p:nvPicPr>
          <p:cNvPr id="6186" name="Picture 42" descr="figure_12_28-jL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5613" y="579438"/>
            <a:ext cx="8231187" cy="5868987"/>
          </a:xfrm>
          <a:prstGeom prst="rect">
            <a:avLst/>
          </a:prstGeom>
          <a:noFill/>
        </p:spPr>
      </p:pic>
      <p:sp>
        <p:nvSpPr>
          <p:cNvPr id="6187" name="Line 43"/>
          <p:cNvSpPr>
            <a:spLocks noChangeShapeType="1"/>
          </p:cNvSpPr>
          <p:nvPr/>
        </p:nvSpPr>
        <p:spPr bwMode="auto">
          <a:xfrm>
            <a:off x="1506538" y="3581400"/>
            <a:ext cx="1257300" cy="1588"/>
          </a:xfrm>
          <a:prstGeom prst="line">
            <a:avLst/>
          </a:prstGeom>
          <a:noFill/>
          <a:ln w="5080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88" name="Line 44"/>
          <p:cNvSpPr>
            <a:spLocks noChangeShapeType="1"/>
          </p:cNvSpPr>
          <p:nvPr/>
        </p:nvSpPr>
        <p:spPr bwMode="auto">
          <a:xfrm>
            <a:off x="1785938" y="3581400"/>
            <a:ext cx="1152525" cy="285750"/>
          </a:xfrm>
          <a:prstGeom prst="line">
            <a:avLst/>
          </a:prstGeom>
          <a:noFill/>
          <a:ln w="5080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89" name="Freeform 45"/>
          <p:cNvSpPr>
            <a:spLocks/>
          </p:cNvSpPr>
          <p:nvPr/>
        </p:nvSpPr>
        <p:spPr bwMode="auto">
          <a:xfrm>
            <a:off x="3414713" y="4552950"/>
            <a:ext cx="815975" cy="1365250"/>
          </a:xfrm>
          <a:custGeom>
            <a:avLst/>
            <a:gdLst/>
            <a:ahLst/>
            <a:cxnLst>
              <a:cxn ang="0">
                <a:pos x="0" y="860"/>
              </a:cxn>
              <a:cxn ang="0">
                <a:pos x="0" y="540"/>
              </a:cxn>
              <a:cxn ang="0">
                <a:pos x="514" y="0"/>
              </a:cxn>
            </a:cxnLst>
            <a:rect l="0" t="0" r="r" b="b"/>
            <a:pathLst>
              <a:path w="514" h="860">
                <a:moveTo>
                  <a:pt x="0" y="860"/>
                </a:moveTo>
                <a:lnTo>
                  <a:pt x="0" y="540"/>
                </a:lnTo>
                <a:lnTo>
                  <a:pt x="514" y="0"/>
                </a:lnTo>
              </a:path>
            </a:pathLst>
          </a:custGeom>
          <a:noFill/>
          <a:ln w="5080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90" name="Freeform 46"/>
          <p:cNvSpPr>
            <a:spLocks/>
          </p:cNvSpPr>
          <p:nvPr/>
        </p:nvSpPr>
        <p:spPr bwMode="auto">
          <a:xfrm>
            <a:off x="4243388" y="3619500"/>
            <a:ext cx="611187" cy="2298700"/>
          </a:xfrm>
          <a:custGeom>
            <a:avLst/>
            <a:gdLst/>
            <a:ahLst/>
            <a:cxnLst>
              <a:cxn ang="0">
                <a:pos x="385" y="1448"/>
              </a:cxn>
              <a:cxn ang="0">
                <a:pos x="385" y="1282"/>
              </a:cxn>
              <a:cxn ang="0">
                <a:pos x="0" y="0"/>
              </a:cxn>
            </a:cxnLst>
            <a:rect l="0" t="0" r="r" b="b"/>
            <a:pathLst>
              <a:path w="385" h="1448">
                <a:moveTo>
                  <a:pt x="385" y="1448"/>
                </a:moveTo>
                <a:lnTo>
                  <a:pt x="385" y="1282"/>
                </a:lnTo>
                <a:lnTo>
                  <a:pt x="0" y="0"/>
                </a:lnTo>
              </a:path>
            </a:pathLst>
          </a:custGeom>
          <a:noFill/>
          <a:ln w="5080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91" name="Freeform 47"/>
          <p:cNvSpPr>
            <a:spLocks/>
          </p:cNvSpPr>
          <p:nvPr/>
        </p:nvSpPr>
        <p:spPr bwMode="auto">
          <a:xfrm>
            <a:off x="6007100" y="1077913"/>
            <a:ext cx="209550" cy="501650"/>
          </a:xfrm>
          <a:custGeom>
            <a:avLst/>
            <a:gdLst/>
            <a:ahLst/>
            <a:cxnLst>
              <a:cxn ang="0">
                <a:pos x="132" y="0"/>
              </a:cxn>
              <a:cxn ang="0">
                <a:pos x="132" y="136"/>
              </a:cxn>
              <a:cxn ang="0">
                <a:pos x="0" y="316"/>
              </a:cxn>
            </a:cxnLst>
            <a:rect l="0" t="0" r="r" b="b"/>
            <a:pathLst>
              <a:path w="132" h="316">
                <a:moveTo>
                  <a:pt x="132" y="0"/>
                </a:moveTo>
                <a:lnTo>
                  <a:pt x="132" y="136"/>
                </a:lnTo>
                <a:lnTo>
                  <a:pt x="0" y="316"/>
                </a:lnTo>
              </a:path>
            </a:pathLst>
          </a:custGeom>
          <a:noFill/>
          <a:ln w="5080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92" name="Line 48"/>
          <p:cNvSpPr>
            <a:spLocks noChangeShapeType="1"/>
          </p:cNvSpPr>
          <p:nvPr/>
        </p:nvSpPr>
        <p:spPr bwMode="auto">
          <a:xfrm flipV="1">
            <a:off x="3414713" y="4203700"/>
            <a:ext cx="692150" cy="1206500"/>
          </a:xfrm>
          <a:prstGeom prst="line">
            <a:avLst/>
          </a:prstGeom>
          <a:noFill/>
          <a:ln w="5080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93" name="Line 49"/>
          <p:cNvSpPr>
            <a:spLocks noChangeShapeType="1"/>
          </p:cNvSpPr>
          <p:nvPr/>
        </p:nvSpPr>
        <p:spPr bwMode="auto">
          <a:xfrm>
            <a:off x="6216650" y="1293813"/>
            <a:ext cx="304800" cy="555625"/>
          </a:xfrm>
          <a:prstGeom prst="line">
            <a:avLst/>
          </a:prstGeom>
          <a:noFill/>
          <a:ln w="5080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94" name="Freeform 50"/>
          <p:cNvSpPr>
            <a:spLocks/>
          </p:cNvSpPr>
          <p:nvPr/>
        </p:nvSpPr>
        <p:spPr bwMode="auto">
          <a:xfrm>
            <a:off x="5746750" y="2344738"/>
            <a:ext cx="171450" cy="1246187"/>
          </a:xfrm>
          <a:custGeom>
            <a:avLst/>
            <a:gdLst/>
            <a:ahLst/>
            <a:cxnLst>
              <a:cxn ang="0">
                <a:pos x="2" y="0"/>
              </a:cxn>
              <a:cxn ang="0">
                <a:pos x="108" y="0"/>
              </a:cxn>
              <a:cxn ang="0">
                <a:pos x="108" y="785"/>
              </a:cxn>
              <a:cxn ang="0">
                <a:pos x="0" y="785"/>
              </a:cxn>
            </a:cxnLst>
            <a:rect l="0" t="0" r="r" b="b"/>
            <a:pathLst>
              <a:path w="108" h="785">
                <a:moveTo>
                  <a:pt x="2" y="0"/>
                </a:moveTo>
                <a:lnTo>
                  <a:pt x="108" y="0"/>
                </a:lnTo>
                <a:lnTo>
                  <a:pt x="108" y="785"/>
                </a:lnTo>
                <a:lnTo>
                  <a:pt x="0" y="785"/>
                </a:lnTo>
              </a:path>
            </a:pathLst>
          </a:custGeom>
          <a:noFill/>
          <a:ln w="5080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95" name="Freeform 51"/>
          <p:cNvSpPr>
            <a:spLocks/>
          </p:cNvSpPr>
          <p:nvPr/>
        </p:nvSpPr>
        <p:spPr bwMode="auto">
          <a:xfrm>
            <a:off x="5746750" y="3648075"/>
            <a:ext cx="171450" cy="1184275"/>
          </a:xfrm>
          <a:custGeom>
            <a:avLst/>
            <a:gdLst/>
            <a:ahLst/>
            <a:cxnLst>
              <a:cxn ang="0">
                <a:pos x="2" y="0"/>
              </a:cxn>
              <a:cxn ang="0">
                <a:pos x="108" y="0"/>
              </a:cxn>
              <a:cxn ang="0">
                <a:pos x="108" y="746"/>
              </a:cxn>
              <a:cxn ang="0">
                <a:pos x="0" y="746"/>
              </a:cxn>
            </a:cxnLst>
            <a:rect l="0" t="0" r="r" b="b"/>
            <a:pathLst>
              <a:path w="108" h="746">
                <a:moveTo>
                  <a:pt x="2" y="0"/>
                </a:moveTo>
                <a:lnTo>
                  <a:pt x="108" y="0"/>
                </a:lnTo>
                <a:lnTo>
                  <a:pt x="108" y="746"/>
                </a:lnTo>
                <a:lnTo>
                  <a:pt x="0" y="746"/>
                </a:lnTo>
              </a:path>
            </a:pathLst>
          </a:custGeom>
          <a:noFill/>
          <a:ln w="5080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96" name="Line 52"/>
          <p:cNvSpPr>
            <a:spLocks noChangeShapeType="1"/>
          </p:cNvSpPr>
          <p:nvPr/>
        </p:nvSpPr>
        <p:spPr bwMode="auto">
          <a:xfrm>
            <a:off x="5921375" y="3106738"/>
            <a:ext cx="171450" cy="1587"/>
          </a:xfrm>
          <a:prstGeom prst="line">
            <a:avLst/>
          </a:prstGeom>
          <a:noFill/>
          <a:ln w="5080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97" name="Line 53"/>
          <p:cNvSpPr>
            <a:spLocks noChangeShapeType="1"/>
          </p:cNvSpPr>
          <p:nvPr/>
        </p:nvSpPr>
        <p:spPr bwMode="auto">
          <a:xfrm>
            <a:off x="5921375" y="4241800"/>
            <a:ext cx="171450" cy="1588"/>
          </a:xfrm>
          <a:prstGeom prst="line">
            <a:avLst/>
          </a:prstGeom>
          <a:noFill/>
          <a:ln w="5080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98" name="Line 54"/>
          <p:cNvSpPr>
            <a:spLocks noChangeShapeType="1"/>
          </p:cNvSpPr>
          <p:nvPr/>
        </p:nvSpPr>
        <p:spPr bwMode="auto">
          <a:xfrm>
            <a:off x="1506538" y="3581400"/>
            <a:ext cx="1257300" cy="1588"/>
          </a:xfrm>
          <a:prstGeom prst="line">
            <a:avLst/>
          </a:prstGeom>
          <a:noFill/>
          <a:ln w="222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99" name="Line 55"/>
          <p:cNvSpPr>
            <a:spLocks noChangeShapeType="1"/>
          </p:cNvSpPr>
          <p:nvPr/>
        </p:nvSpPr>
        <p:spPr bwMode="auto">
          <a:xfrm>
            <a:off x="1785938" y="3581400"/>
            <a:ext cx="1152525" cy="285750"/>
          </a:xfrm>
          <a:prstGeom prst="line">
            <a:avLst/>
          </a:prstGeom>
          <a:noFill/>
          <a:ln w="222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200" name="Freeform 56"/>
          <p:cNvSpPr>
            <a:spLocks/>
          </p:cNvSpPr>
          <p:nvPr/>
        </p:nvSpPr>
        <p:spPr bwMode="auto">
          <a:xfrm>
            <a:off x="3414713" y="4552950"/>
            <a:ext cx="815975" cy="1365250"/>
          </a:xfrm>
          <a:custGeom>
            <a:avLst/>
            <a:gdLst/>
            <a:ahLst/>
            <a:cxnLst>
              <a:cxn ang="0">
                <a:pos x="0" y="860"/>
              </a:cxn>
              <a:cxn ang="0">
                <a:pos x="0" y="540"/>
              </a:cxn>
              <a:cxn ang="0">
                <a:pos x="514" y="0"/>
              </a:cxn>
            </a:cxnLst>
            <a:rect l="0" t="0" r="r" b="b"/>
            <a:pathLst>
              <a:path w="514" h="860">
                <a:moveTo>
                  <a:pt x="0" y="860"/>
                </a:moveTo>
                <a:lnTo>
                  <a:pt x="0" y="540"/>
                </a:lnTo>
                <a:lnTo>
                  <a:pt x="514" y="0"/>
                </a:lnTo>
              </a:path>
            </a:pathLst>
          </a:custGeom>
          <a:noFill/>
          <a:ln w="222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201" name="Freeform 57"/>
          <p:cNvSpPr>
            <a:spLocks/>
          </p:cNvSpPr>
          <p:nvPr/>
        </p:nvSpPr>
        <p:spPr bwMode="auto">
          <a:xfrm>
            <a:off x="4243388" y="3619500"/>
            <a:ext cx="611187" cy="2298700"/>
          </a:xfrm>
          <a:custGeom>
            <a:avLst/>
            <a:gdLst/>
            <a:ahLst/>
            <a:cxnLst>
              <a:cxn ang="0">
                <a:pos x="385" y="1448"/>
              </a:cxn>
              <a:cxn ang="0">
                <a:pos x="385" y="1282"/>
              </a:cxn>
              <a:cxn ang="0">
                <a:pos x="0" y="0"/>
              </a:cxn>
            </a:cxnLst>
            <a:rect l="0" t="0" r="r" b="b"/>
            <a:pathLst>
              <a:path w="385" h="1448">
                <a:moveTo>
                  <a:pt x="385" y="1448"/>
                </a:moveTo>
                <a:lnTo>
                  <a:pt x="385" y="1282"/>
                </a:lnTo>
                <a:lnTo>
                  <a:pt x="0" y="0"/>
                </a:lnTo>
              </a:path>
            </a:pathLst>
          </a:custGeom>
          <a:noFill/>
          <a:ln w="222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202" name="Freeform 58"/>
          <p:cNvSpPr>
            <a:spLocks/>
          </p:cNvSpPr>
          <p:nvPr/>
        </p:nvSpPr>
        <p:spPr bwMode="auto">
          <a:xfrm>
            <a:off x="6007100" y="1077913"/>
            <a:ext cx="209550" cy="501650"/>
          </a:xfrm>
          <a:custGeom>
            <a:avLst/>
            <a:gdLst/>
            <a:ahLst/>
            <a:cxnLst>
              <a:cxn ang="0">
                <a:pos x="132" y="0"/>
              </a:cxn>
              <a:cxn ang="0">
                <a:pos x="132" y="136"/>
              </a:cxn>
              <a:cxn ang="0">
                <a:pos x="0" y="316"/>
              </a:cxn>
            </a:cxnLst>
            <a:rect l="0" t="0" r="r" b="b"/>
            <a:pathLst>
              <a:path w="132" h="316">
                <a:moveTo>
                  <a:pt x="132" y="0"/>
                </a:moveTo>
                <a:lnTo>
                  <a:pt x="132" y="136"/>
                </a:lnTo>
                <a:lnTo>
                  <a:pt x="0" y="316"/>
                </a:lnTo>
              </a:path>
            </a:pathLst>
          </a:custGeom>
          <a:noFill/>
          <a:ln w="222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203" name="Line 59"/>
          <p:cNvSpPr>
            <a:spLocks noChangeShapeType="1"/>
          </p:cNvSpPr>
          <p:nvPr/>
        </p:nvSpPr>
        <p:spPr bwMode="auto">
          <a:xfrm flipV="1">
            <a:off x="3414713" y="4203700"/>
            <a:ext cx="692150" cy="1206500"/>
          </a:xfrm>
          <a:prstGeom prst="line">
            <a:avLst/>
          </a:prstGeom>
          <a:noFill/>
          <a:ln w="222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204" name="Line 60"/>
          <p:cNvSpPr>
            <a:spLocks noChangeShapeType="1"/>
          </p:cNvSpPr>
          <p:nvPr/>
        </p:nvSpPr>
        <p:spPr bwMode="auto">
          <a:xfrm>
            <a:off x="6216650" y="1293813"/>
            <a:ext cx="304800" cy="555625"/>
          </a:xfrm>
          <a:prstGeom prst="line">
            <a:avLst/>
          </a:prstGeom>
          <a:noFill/>
          <a:ln w="222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205" name="Freeform 61"/>
          <p:cNvSpPr>
            <a:spLocks/>
          </p:cNvSpPr>
          <p:nvPr/>
        </p:nvSpPr>
        <p:spPr bwMode="auto">
          <a:xfrm>
            <a:off x="5746750" y="2344738"/>
            <a:ext cx="171450" cy="1246187"/>
          </a:xfrm>
          <a:custGeom>
            <a:avLst/>
            <a:gdLst/>
            <a:ahLst/>
            <a:cxnLst>
              <a:cxn ang="0">
                <a:pos x="2" y="0"/>
              </a:cxn>
              <a:cxn ang="0">
                <a:pos x="108" y="0"/>
              </a:cxn>
              <a:cxn ang="0">
                <a:pos x="108" y="785"/>
              </a:cxn>
              <a:cxn ang="0">
                <a:pos x="0" y="785"/>
              </a:cxn>
            </a:cxnLst>
            <a:rect l="0" t="0" r="r" b="b"/>
            <a:pathLst>
              <a:path w="108" h="785">
                <a:moveTo>
                  <a:pt x="2" y="0"/>
                </a:moveTo>
                <a:lnTo>
                  <a:pt x="108" y="0"/>
                </a:lnTo>
                <a:lnTo>
                  <a:pt x="108" y="785"/>
                </a:lnTo>
                <a:lnTo>
                  <a:pt x="0" y="785"/>
                </a:lnTo>
              </a:path>
            </a:pathLst>
          </a:custGeom>
          <a:noFill/>
          <a:ln w="222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206" name="Freeform 62"/>
          <p:cNvSpPr>
            <a:spLocks/>
          </p:cNvSpPr>
          <p:nvPr/>
        </p:nvSpPr>
        <p:spPr bwMode="auto">
          <a:xfrm>
            <a:off x="5746750" y="3648075"/>
            <a:ext cx="171450" cy="1184275"/>
          </a:xfrm>
          <a:custGeom>
            <a:avLst/>
            <a:gdLst/>
            <a:ahLst/>
            <a:cxnLst>
              <a:cxn ang="0">
                <a:pos x="2" y="0"/>
              </a:cxn>
              <a:cxn ang="0">
                <a:pos x="108" y="0"/>
              </a:cxn>
              <a:cxn ang="0">
                <a:pos x="108" y="746"/>
              </a:cxn>
              <a:cxn ang="0">
                <a:pos x="0" y="746"/>
              </a:cxn>
            </a:cxnLst>
            <a:rect l="0" t="0" r="r" b="b"/>
            <a:pathLst>
              <a:path w="108" h="746">
                <a:moveTo>
                  <a:pt x="2" y="0"/>
                </a:moveTo>
                <a:lnTo>
                  <a:pt x="108" y="0"/>
                </a:lnTo>
                <a:lnTo>
                  <a:pt x="108" y="746"/>
                </a:lnTo>
                <a:lnTo>
                  <a:pt x="0" y="746"/>
                </a:lnTo>
              </a:path>
            </a:pathLst>
          </a:custGeom>
          <a:noFill/>
          <a:ln w="222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207" name="Line 63"/>
          <p:cNvSpPr>
            <a:spLocks noChangeShapeType="1"/>
          </p:cNvSpPr>
          <p:nvPr/>
        </p:nvSpPr>
        <p:spPr bwMode="auto">
          <a:xfrm>
            <a:off x="5921375" y="3106738"/>
            <a:ext cx="171450" cy="1587"/>
          </a:xfrm>
          <a:prstGeom prst="line">
            <a:avLst/>
          </a:prstGeom>
          <a:noFill/>
          <a:ln w="222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208" name="Line 64"/>
          <p:cNvSpPr>
            <a:spLocks noChangeShapeType="1"/>
          </p:cNvSpPr>
          <p:nvPr/>
        </p:nvSpPr>
        <p:spPr bwMode="auto">
          <a:xfrm>
            <a:off x="5921375" y="4241800"/>
            <a:ext cx="171450" cy="1588"/>
          </a:xfrm>
          <a:prstGeom prst="line">
            <a:avLst/>
          </a:prstGeom>
          <a:noFill/>
          <a:ln w="222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209" name="Rectangle 65"/>
          <p:cNvSpPr>
            <a:spLocks noChangeArrowheads="1"/>
          </p:cNvSpPr>
          <p:nvPr/>
        </p:nvSpPr>
        <p:spPr bwMode="auto">
          <a:xfrm>
            <a:off x="863600" y="3463925"/>
            <a:ext cx="6985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White</a:t>
            </a:r>
          </a:p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matter</a:t>
            </a:r>
            <a:endParaRPr lang="en-US" sz="1800" b="1">
              <a:latin typeface="Arial" charset="0"/>
            </a:endParaRPr>
          </a:p>
        </p:txBody>
      </p:sp>
      <p:sp>
        <p:nvSpPr>
          <p:cNvPr id="6210" name="Rectangle 66"/>
          <p:cNvSpPr>
            <a:spLocks noChangeArrowheads="1"/>
          </p:cNvSpPr>
          <p:nvPr/>
        </p:nvSpPr>
        <p:spPr bwMode="auto">
          <a:xfrm>
            <a:off x="2816225" y="5943600"/>
            <a:ext cx="12573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Neural tube</a:t>
            </a:r>
          </a:p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cells</a:t>
            </a:r>
            <a:endParaRPr lang="en-US" sz="1800" b="1">
              <a:latin typeface="Arial" charset="0"/>
            </a:endParaRPr>
          </a:p>
        </p:txBody>
      </p:sp>
      <p:sp>
        <p:nvSpPr>
          <p:cNvPr id="6211" name="Rectangle 67"/>
          <p:cNvSpPr>
            <a:spLocks noChangeArrowheads="1"/>
          </p:cNvSpPr>
          <p:nvPr/>
        </p:nvSpPr>
        <p:spPr bwMode="auto">
          <a:xfrm>
            <a:off x="4483100" y="5943600"/>
            <a:ext cx="7874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Central</a:t>
            </a:r>
          </a:p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cavity</a:t>
            </a:r>
            <a:endParaRPr lang="en-US" sz="1800" b="1">
              <a:latin typeface="Arial" charset="0"/>
            </a:endParaRPr>
          </a:p>
        </p:txBody>
      </p:sp>
      <p:sp>
        <p:nvSpPr>
          <p:cNvPr id="6212" name="Rectangle 68"/>
          <p:cNvSpPr>
            <a:spLocks noChangeArrowheads="1"/>
          </p:cNvSpPr>
          <p:nvPr/>
        </p:nvSpPr>
        <p:spPr bwMode="auto">
          <a:xfrm>
            <a:off x="6149975" y="2946400"/>
            <a:ext cx="1397000" cy="59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Alar plate:</a:t>
            </a:r>
          </a:p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interneurons</a:t>
            </a:r>
            <a:endParaRPr lang="en-US" sz="1800">
              <a:latin typeface="Arial" charset="0"/>
            </a:endParaRPr>
          </a:p>
        </p:txBody>
      </p:sp>
      <p:sp>
        <p:nvSpPr>
          <p:cNvPr id="6213" name="Rectangle 69"/>
          <p:cNvSpPr>
            <a:spLocks noChangeArrowheads="1"/>
          </p:cNvSpPr>
          <p:nvPr/>
        </p:nvSpPr>
        <p:spPr bwMode="auto">
          <a:xfrm>
            <a:off x="4730750" y="517525"/>
            <a:ext cx="3556000" cy="59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Dorsal root ganglion: </a:t>
            </a:r>
            <a:r>
              <a:rPr lang="en-US" sz="1800" b="1">
                <a:solidFill>
                  <a:srgbClr val="231F20"/>
                </a:solidFill>
                <a:latin typeface="Arial" charset="0"/>
              </a:rPr>
              <a:t>sensory</a:t>
            </a:r>
            <a:endParaRPr lang="en-US" sz="1800" b="1">
              <a:latin typeface="Arial" charset="0"/>
            </a:endParaRPr>
          </a:p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neurons from neural crest</a:t>
            </a:r>
            <a:endParaRPr lang="en-US" sz="1800">
              <a:latin typeface="Arial" charset="0"/>
            </a:endParaRPr>
          </a:p>
        </p:txBody>
      </p:sp>
      <p:sp>
        <p:nvSpPr>
          <p:cNvPr id="6214" name="Rectangle 70"/>
          <p:cNvSpPr>
            <a:spLocks noChangeArrowheads="1"/>
          </p:cNvSpPr>
          <p:nvPr/>
        </p:nvSpPr>
        <p:spPr bwMode="auto">
          <a:xfrm>
            <a:off x="6149975" y="4079875"/>
            <a:ext cx="1612900" cy="59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Basal plate:</a:t>
            </a:r>
          </a:p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motor neurons</a:t>
            </a:r>
            <a:endParaRPr lang="en-US" sz="1800">
              <a:latin typeface="Arial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Spinal Cord</a:t>
            </a:r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Location</a:t>
            </a:r>
          </a:p>
          <a:p>
            <a:pPr lvl="1"/>
            <a:r>
              <a:rPr lang="en-US"/>
              <a:t>Begins at the foramen magnum </a:t>
            </a:r>
          </a:p>
          <a:p>
            <a:pPr lvl="1"/>
            <a:r>
              <a:rPr lang="en-US"/>
              <a:t>Ends as conus medullaris at L</a:t>
            </a:r>
            <a:r>
              <a:rPr lang="en-US" baseline="-25000"/>
              <a:t>1</a:t>
            </a:r>
            <a:r>
              <a:rPr lang="en-US"/>
              <a:t> vertebra</a:t>
            </a:r>
          </a:p>
          <a:p>
            <a:r>
              <a:rPr lang="en-US"/>
              <a:t>Functions</a:t>
            </a:r>
          </a:p>
          <a:p>
            <a:pPr lvl="1"/>
            <a:r>
              <a:rPr lang="en-US"/>
              <a:t>Provides two-way communication to and from the brain</a:t>
            </a:r>
          </a:p>
          <a:p>
            <a:pPr lvl="1"/>
            <a:r>
              <a:rPr lang="en-US"/>
              <a:t>Contains spinal reflex centers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Spinal Cord: Protection</a:t>
            </a:r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Bone, meninges, and CSF</a:t>
            </a:r>
          </a:p>
          <a:p>
            <a:r>
              <a:rPr lang="en-US"/>
              <a:t>Cushion of fat and a network of veins in the epidural space between the vertebrae and spinal dura mater  </a:t>
            </a:r>
          </a:p>
          <a:p>
            <a:r>
              <a:rPr lang="en-US"/>
              <a:t>CSF in subarachnoid space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4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Spinal Cord: Protection</a:t>
            </a:r>
          </a:p>
        </p:txBody>
      </p:sp>
      <p:sp>
        <p:nvSpPr>
          <p:cNvPr id="9114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Denticulate ligaments: extensions of pia mater that secure cord to dura mater</a:t>
            </a:r>
          </a:p>
          <a:p>
            <a:r>
              <a:rPr lang="en-US"/>
              <a:t>Filum terminale: fibrous extension from conus medullaris; anchors the spinal cord to the coccyx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0" name="Rectangle 6"/>
          <p:cNvSpPr>
            <a:spLocks noChangeArrowheads="1"/>
          </p:cNvSpPr>
          <p:nvPr/>
        </p:nvSpPr>
        <p:spPr bwMode="auto">
          <a:xfrm>
            <a:off x="8069263" y="6580188"/>
            <a:ext cx="107315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12.30</a:t>
            </a:r>
          </a:p>
        </p:txBody>
      </p:sp>
      <p:pic>
        <p:nvPicPr>
          <p:cNvPr id="11273" name="Picture 9" descr="figure_12_30-jL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5613" y="465138"/>
            <a:ext cx="8231187" cy="5907087"/>
          </a:xfrm>
          <a:prstGeom prst="rect">
            <a:avLst/>
          </a:prstGeom>
          <a:noFill/>
        </p:spPr>
      </p:pic>
      <p:sp>
        <p:nvSpPr>
          <p:cNvPr id="11274" name="Line 10"/>
          <p:cNvSpPr>
            <a:spLocks noChangeShapeType="1"/>
          </p:cNvSpPr>
          <p:nvPr/>
        </p:nvSpPr>
        <p:spPr bwMode="auto">
          <a:xfrm>
            <a:off x="6230938" y="3486150"/>
            <a:ext cx="1254125" cy="1588"/>
          </a:xfrm>
          <a:prstGeom prst="line">
            <a:avLst/>
          </a:prstGeom>
          <a:noFill/>
          <a:ln w="4762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275" name="Line 11"/>
          <p:cNvSpPr>
            <a:spLocks noChangeShapeType="1"/>
          </p:cNvSpPr>
          <p:nvPr/>
        </p:nvSpPr>
        <p:spPr bwMode="auto">
          <a:xfrm>
            <a:off x="831850" y="604838"/>
            <a:ext cx="384175" cy="1587"/>
          </a:xfrm>
          <a:prstGeom prst="line">
            <a:avLst/>
          </a:prstGeom>
          <a:noFill/>
          <a:ln w="4762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276" name="Line 12"/>
          <p:cNvSpPr>
            <a:spLocks noChangeShapeType="1"/>
          </p:cNvSpPr>
          <p:nvPr/>
        </p:nvSpPr>
        <p:spPr bwMode="auto">
          <a:xfrm>
            <a:off x="752475" y="1617663"/>
            <a:ext cx="333375" cy="1587"/>
          </a:xfrm>
          <a:prstGeom prst="line">
            <a:avLst/>
          </a:prstGeom>
          <a:noFill/>
          <a:ln w="4762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277" name="Freeform 13"/>
          <p:cNvSpPr>
            <a:spLocks/>
          </p:cNvSpPr>
          <p:nvPr/>
        </p:nvSpPr>
        <p:spPr bwMode="auto">
          <a:xfrm>
            <a:off x="4318000" y="1681163"/>
            <a:ext cx="2449513" cy="1628775"/>
          </a:xfrm>
          <a:custGeom>
            <a:avLst/>
            <a:gdLst/>
            <a:ahLst/>
            <a:cxnLst>
              <a:cxn ang="0">
                <a:pos x="1543" y="0"/>
              </a:cxn>
              <a:cxn ang="0">
                <a:pos x="1399" y="0"/>
              </a:cxn>
              <a:cxn ang="0">
                <a:pos x="0" y="1026"/>
              </a:cxn>
            </a:cxnLst>
            <a:rect l="0" t="0" r="r" b="b"/>
            <a:pathLst>
              <a:path w="1543" h="1026">
                <a:moveTo>
                  <a:pt x="1543" y="0"/>
                </a:moveTo>
                <a:lnTo>
                  <a:pt x="1399" y="0"/>
                </a:lnTo>
                <a:lnTo>
                  <a:pt x="0" y="1026"/>
                </a:lnTo>
              </a:path>
            </a:pathLst>
          </a:custGeom>
          <a:noFill/>
          <a:ln w="476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278" name="Freeform 14"/>
          <p:cNvSpPr>
            <a:spLocks/>
          </p:cNvSpPr>
          <p:nvPr/>
        </p:nvSpPr>
        <p:spPr bwMode="auto">
          <a:xfrm>
            <a:off x="4454525" y="1106488"/>
            <a:ext cx="2312988" cy="635000"/>
          </a:xfrm>
          <a:custGeom>
            <a:avLst/>
            <a:gdLst/>
            <a:ahLst/>
            <a:cxnLst>
              <a:cxn ang="0">
                <a:pos x="1457" y="0"/>
              </a:cxn>
              <a:cxn ang="0">
                <a:pos x="1307" y="0"/>
              </a:cxn>
              <a:cxn ang="0">
                <a:pos x="0" y="400"/>
              </a:cxn>
            </a:cxnLst>
            <a:rect l="0" t="0" r="r" b="b"/>
            <a:pathLst>
              <a:path w="1457" h="400">
                <a:moveTo>
                  <a:pt x="1457" y="0"/>
                </a:moveTo>
                <a:lnTo>
                  <a:pt x="1307" y="0"/>
                </a:lnTo>
                <a:lnTo>
                  <a:pt x="0" y="400"/>
                </a:lnTo>
              </a:path>
            </a:pathLst>
          </a:custGeom>
          <a:noFill/>
          <a:ln w="476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279" name="Freeform 15"/>
          <p:cNvSpPr>
            <a:spLocks/>
          </p:cNvSpPr>
          <p:nvPr/>
        </p:nvSpPr>
        <p:spPr bwMode="auto">
          <a:xfrm>
            <a:off x="5735638" y="4470400"/>
            <a:ext cx="1743075" cy="406400"/>
          </a:xfrm>
          <a:custGeom>
            <a:avLst/>
            <a:gdLst/>
            <a:ahLst/>
            <a:cxnLst>
              <a:cxn ang="0">
                <a:pos x="1098" y="0"/>
              </a:cxn>
              <a:cxn ang="0">
                <a:pos x="1022" y="0"/>
              </a:cxn>
              <a:cxn ang="0">
                <a:pos x="0" y="256"/>
              </a:cxn>
            </a:cxnLst>
            <a:rect l="0" t="0" r="r" b="b"/>
            <a:pathLst>
              <a:path w="1098" h="256">
                <a:moveTo>
                  <a:pt x="1098" y="0"/>
                </a:moveTo>
                <a:lnTo>
                  <a:pt x="1022" y="0"/>
                </a:lnTo>
                <a:lnTo>
                  <a:pt x="0" y="256"/>
                </a:lnTo>
              </a:path>
            </a:pathLst>
          </a:custGeom>
          <a:noFill/>
          <a:ln w="476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280" name="Freeform 16"/>
          <p:cNvSpPr>
            <a:spLocks/>
          </p:cNvSpPr>
          <p:nvPr/>
        </p:nvSpPr>
        <p:spPr bwMode="auto">
          <a:xfrm>
            <a:off x="2428875" y="5226050"/>
            <a:ext cx="1504950" cy="558800"/>
          </a:xfrm>
          <a:custGeom>
            <a:avLst/>
            <a:gdLst/>
            <a:ahLst/>
            <a:cxnLst>
              <a:cxn ang="0">
                <a:pos x="0" y="352"/>
              </a:cxn>
              <a:cxn ang="0">
                <a:pos x="564" y="352"/>
              </a:cxn>
              <a:cxn ang="0">
                <a:pos x="948" y="0"/>
              </a:cxn>
            </a:cxnLst>
            <a:rect l="0" t="0" r="r" b="b"/>
            <a:pathLst>
              <a:path w="948" h="352">
                <a:moveTo>
                  <a:pt x="0" y="352"/>
                </a:moveTo>
                <a:lnTo>
                  <a:pt x="564" y="352"/>
                </a:lnTo>
                <a:lnTo>
                  <a:pt x="948" y="0"/>
                </a:lnTo>
              </a:path>
            </a:pathLst>
          </a:custGeom>
          <a:noFill/>
          <a:ln w="476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281" name="Freeform 17"/>
          <p:cNvSpPr>
            <a:spLocks/>
          </p:cNvSpPr>
          <p:nvPr/>
        </p:nvSpPr>
        <p:spPr bwMode="auto">
          <a:xfrm>
            <a:off x="4824413" y="4848225"/>
            <a:ext cx="415925" cy="1149350"/>
          </a:xfrm>
          <a:custGeom>
            <a:avLst/>
            <a:gdLst/>
            <a:ahLst/>
            <a:cxnLst>
              <a:cxn ang="0">
                <a:pos x="0" y="724"/>
              </a:cxn>
              <a:cxn ang="0">
                <a:pos x="150" y="724"/>
              </a:cxn>
              <a:cxn ang="0">
                <a:pos x="262" y="0"/>
              </a:cxn>
            </a:cxnLst>
            <a:rect l="0" t="0" r="r" b="b"/>
            <a:pathLst>
              <a:path w="262" h="724">
                <a:moveTo>
                  <a:pt x="0" y="724"/>
                </a:moveTo>
                <a:lnTo>
                  <a:pt x="150" y="724"/>
                </a:lnTo>
                <a:lnTo>
                  <a:pt x="262" y="0"/>
                </a:lnTo>
              </a:path>
            </a:pathLst>
          </a:custGeom>
          <a:noFill/>
          <a:ln w="476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282" name="Freeform 18"/>
          <p:cNvSpPr>
            <a:spLocks/>
          </p:cNvSpPr>
          <p:nvPr/>
        </p:nvSpPr>
        <p:spPr bwMode="auto">
          <a:xfrm>
            <a:off x="5570538" y="5051425"/>
            <a:ext cx="215900" cy="946150"/>
          </a:xfrm>
          <a:custGeom>
            <a:avLst/>
            <a:gdLst/>
            <a:ahLst/>
            <a:cxnLst>
              <a:cxn ang="0">
                <a:pos x="136" y="596"/>
              </a:cxn>
              <a:cxn ang="0">
                <a:pos x="2" y="596"/>
              </a:cxn>
              <a:cxn ang="0">
                <a:pos x="0" y="0"/>
              </a:cxn>
            </a:cxnLst>
            <a:rect l="0" t="0" r="r" b="b"/>
            <a:pathLst>
              <a:path w="136" h="596">
                <a:moveTo>
                  <a:pt x="136" y="596"/>
                </a:moveTo>
                <a:lnTo>
                  <a:pt x="2" y="596"/>
                </a:lnTo>
                <a:lnTo>
                  <a:pt x="0" y="0"/>
                </a:lnTo>
              </a:path>
            </a:pathLst>
          </a:custGeom>
          <a:noFill/>
          <a:ln w="476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283" name="Freeform 19"/>
          <p:cNvSpPr>
            <a:spLocks/>
          </p:cNvSpPr>
          <p:nvPr/>
        </p:nvSpPr>
        <p:spPr bwMode="auto">
          <a:xfrm>
            <a:off x="6110288" y="5124450"/>
            <a:ext cx="768350" cy="638175"/>
          </a:xfrm>
          <a:custGeom>
            <a:avLst/>
            <a:gdLst/>
            <a:ahLst/>
            <a:cxnLst>
              <a:cxn ang="0">
                <a:pos x="484" y="402"/>
              </a:cxn>
              <a:cxn ang="0">
                <a:pos x="332" y="402"/>
              </a:cxn>
              <a:cxn ang="0">
                <a:pos x="0" y="0"/>
              </a:cxn>
            </a:cxnLst>
            <a:rect l="0" t="0" r="r" b="b"/>
            <a:pathLst>
              <a:path w="484" h="402">
                <a:moveTo>
                  <a:pt x="484" y="402"/>
                </a:moveTo>
                <a:lnTo>
                  <a:pt x="332" y="402"/>
                </a:lnTo>
                <a:lnTo>
                  <a:pt x="0" y="0"/>
                </a:lnTo>
              </a:path>
            </a:pathLst>
          </a:custGeom>
          <a:noFill/>
          <a:ln w="476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284" name="Line 20"/>
          <p:cNvSpPr>
            <a:spLocks noChangeShapeType="1"/>
          </p:cNvSpPr>
          <p:nvPr/>
        </p:nvSpPr>
        <p:spPr bwMode="auto">
          <a:xfrm>
            <a:off x="6230938" y="3486150"/>
            <a:ext cx="1254125" cy="1588"/>
          </a:xfrm>
          <a:prstGeom prst="line">
            <a:avLst/>
          </a:prstGeom>
          <a:noFill/>
          <a:ln w="190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285" name="Line 21"/>
          <p:cNvSpPr>
            <a:spLocks noChangeShapeType="1"/>
          </p:cNvSpPr>
          <p:nvPr/>
        </p:nvSpPr>
        <p:spPr bwMode="auto">
          <a:xfrm>
            <a:off x="831850" y="604838"/>
            <a:ext cx="384175" cy="1587"/>
          </a:xfrm>
          <a:prstGeom prst="line">
            <a:avLst/>
          </a:prstGeom>
          <a:noFill/>
          <a:ln w="190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286" name="Line 22"/>
          <p:cNvSpPr>
            <a:spLocks noChangeShapeType="1"/>
          </p:cNvSpPr>
          <p:nvPr/>
        </p:nvSpPr>
        <p:spPr bwMode="auto">
          <a:xfrm>
            <a:off x="752475" y="1617663"/>
            <a:ext cx="333375" cy="1587"/>
          </a:xfrm>
          <a:prstGeom prst="line">
            <a:avLst/>
          </a:prstGeom>
          <a:noFill/>
          <a:ln w="190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287" name="Freeform 23"/>
          <p:cNvSpPr>
            <a:spLocks/>
          </p:cNvSpPr>
          <p:nvPr/>
        </p:nvSpPr>
        <p:spPr bwMode="auto">
          <a:xfrm>
            <a:off x="4318000" y="1681163"/>
            <a:ext cx="2449513" cy="1628775"/>
          </a:xfrm>
          <a:custGeom>
            <a:avLst/>
            <a:gdLst/>
            <a:ahLst/>
            <a:cxnLst>
              <a:cxn ang="0">
                <a:pos x="1543" y="0"/>
              </a:cxn>
              <a:cxn ang="0">
                <a:pos x="1399" y="0"/>
              </a:cxn>
              <a:cxn ang="0">
                <a:pos x="0" y="1026"/>
              </a:cxn>
            </a:cxnLst>
            <a:rect l="0" t="0" r="r" b="b"/>
            <a:pathLst>
              <a:path w="1543" h="1026">
                <a:moveTo>
                  <a:pt x="1543" y="0"/>
                </a:moveTo>
                <a:lnTo>
                  <a:pt x="1399" y="0"/>
                </a:lnTo>
                <a:lnTo>
                  <a:pt x="0" y="1026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288" name="Freeform 24"/>
          <p:cNvSpPr>
            <a:spLocks/>
          </p:cNvSpPr>
          <p:nvPr/>
        </p:nvSpPr>
        <p:spPr bwMode="auto">
          <a:xfrm>
            <a:off x="4454525" y="1106488"/>
            <a:ext cx="2312988" cy="635000"/>
          </a:xfrm>
          <a:custGeom>
            <a:avLst/>
            <a:gdLst/>
            <a:ahLst/>
            <a:cxnLst>
              <a:cxn ang="0">
                <a:pos x="1457" y="0"/>
              </a:cxn>
              <a:cxn ang="0">
                <a:pos x="1307" y="0"/>
              </a:cxn>
              <a:cxn ang="0">
                <a:pos x="0" y="400"/>
              </a:cxn>
            </a:cxnLst>
            <a:rect l="0" t="0" r="r" b="b"/>
            <a:pathLst>
              <a:path w="1457" h="400">
                <a:moveTo>
                  <a:pt x="1457" y="0"/>
                </a:moveTo>
                <a:lnTo>
                  <a:pt x="1307" y="0"/>
                </a:lnTo>
                <a:lnTo>
                  <a:pt x="0" y="400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289" name="Freeform 25"/>
          <p:cNvSpPr>
            <a:spLocks/>
          </p:cNvSpPr>
          <p:nvPr/>
        </p:nvSpPr>
        <p:spPr bwMode="auto">
          <a:xfrm>
            <a:off x="5735638" y="4470400"/>
            <a:ext cx="1743075" cy="406400"/>
          </a:xfrm>
          <a:custGeom>
            <a:avLst/>
            <a:gdLst/>
            <a:ahLst/>
            <a:cxnLst>
              <a:cxn ang="0">
                <a:pos x="1098" y="0"/>
              </a:cxn>
              <a:cxn ang="0">
                <a:pos x="1022" y="0"/>
              </a:cxn>
              <a:cxn ang="0">
                <a:pos x="0" y="256"/>
              </a:cxn>
            </a:cxnLst>
            <a:rect l="0" t="0" r="r" b="b"/>
            <a:pathLst>
              <a:path w="1098" h="256">
                <a:moveTo>
                  <a:pt x="1098" y="0"/>
                </a:moveTo>
                <a:lnTo>
                  <a:pt x="1022" y="0"/>
                </a:lnTo>
                <a:lnTo>
                  <a:pt x="0" y="256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290" name="Freeform 26"/>
          <p:cNvSpPr>
            <a:spLocks/>
          </p:cNvSpPr>
          <p:nvPr/>
        </p:nvSpPr>
        <p:spPr bwMode="auto">
          <a:xfrm>
            <a:off x="2428875" y="5226050"/>
            <a:ext cx="1504950" cy="558800"/>
          </a:xfrm>
          <a:custGeom>
            <a:avLst/>
            <a:gdLst/>
            <a:ahLst/>
            <a:cxnLst>
              <a:cxn ang="0">
                <a:pos x="0" y="352"/>
              </a:cxn>
              <a:cxn ang="0">
                <a:pos x="564" y="352"/>
              </a:cxn>
              <a:cxn ang="0">
                <a:pos x="948" y="0"/>
              </a:cxn>
            </a:cxnLst>
            <a:rect l="0" t="0" r="r" b="b"/>
            <a:pathLst>
              <a:path w="948" h="352">
                <a:moveTo>
                  <a:pt x="0" y="352"/>
                </a:moveTo>
                <a:lnTo>
                  <a:pt x="564" y="352"/>
                </a:lnTo>
                <a:lnTo>
                  <a:pt x="948" y="0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291" name="Freeform 27"/>
          <p:cNvSpPr>
            <a:spLocks/>
          </p:cNvSpPr>
          <p:nvPr/>
        </p:nvSpPr>
        <p:spPr bwMode="auto">
          <a:xfrm>
            <a:off x="4824413" y="4848225"/>
            <a:ext cx="415925" cy="1149350"/>
          </a:xfrm>
          <a:custGeom>
            <a:avLst/>
            <a:gdLst/>
            <a:ahLst/>
            <a:cxnLst>
              <a:cxn ang="0">
                <a:pos x="0" y="724"/>
              </a:cxn>
              <a:cxn ang="0">
                <a:pos x="150" y="724"/>
              </a:cxn>
              <a:cxn ang="0">
                <a:pos x="262" y="0"/>
              </a:cxn>
            </a:cxnLst>
            <a:rect l="0" t="0" r="r" b="b"/>
            <a:pathLst>
              <a:path w="262" h="724">
                <a:moveTo>
                  <a:pt x="0" y="724"/>
                </a:moveTo>
                <a:lnTo>
                  <a:pt x="150" y="724"/>
                </a:lnTo>
                <a:lnTo>
                  <a:pt x="262" y="0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292" name="Freeform 28"/>
          <p:cNvSpPr>
            <a:spLocks/>
          </p:cNvSpPr>
          <p:nvPr/>
        </p:nvSpPr>
        <p:spPr bwMode="auto">
          <a:xfrm>
            <a:off x="5570538" y="5051425"/>
            <a:ext cx="215900" cy="946150"/>
          </a:xfrm>
          <a:custGeom>
            <a:avLst/>
            <a:gdLst/>
            <a:ahLst/>
            <a:cxnLst>
              <a:cxn ang="0">
                <a:pos x="136" y="596"/>
              </a:cxn>
              <a:cxn ang="0">
                <a:pos x="2" y="596"/>
              </a:cxn>
              <a:cxn ang="0">
                <a:pos x="0" y="0"/>
              </a:cxn>
            </a:cxnLst>
            <a:rect l="0" t="0" r="r" b="b"/>
            <a:pathLst>
              <a:path w="136" h="596">
                <a:moveTo>
                  <a:pt x="136" y="596"/>
                </a:moveTo>
                <a:lnTo>
                  <a:pt x="2" y="596"/>
                </a:lnTo>
                <a:lnTo>
                  <a:pt x="0" y="0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293" name="Freeform 29"/>
          <p:cNvSpPr>
            <a:spLocks/>
          </p:cNvSpPr>
          <p:nvPr/>
        </p:nvSpPr>
        <p:spPr bwMode="auto">
          <a:xfrm>
            <a:off x="6110288" y="5124450"/>
            <a:ext cx="768350" cy="638175"/>
          </a:xfrm>
          <a:custGeom>
            <a:avLst/>
            <a:gdLst/>
            <a:ahLst/>
            <a:cxnLst>
              <a:cxn ang="0">
                <a:pos x="484" y="402"/>
              </a:cxn>
              <a:cxn ang="0">
                <a:pos x="332" y="402"/>
              </a:cxn>
              <a:cxn ang="0">
                <a:pos x="0" y="0"/>
              </a:cxn>
            </a:cxnLst>
            <a:rect l="0" t="0" r="r" b="b"/>
            <a:pathLst>
              <a:path w="484" h="402">
                <a:moveTo>
                  <a:pt x="484" y="402"/>
                </a:moveTo>
                <a:lnTo>
                  <a:pt x="332" y="402"/>
                </a:lnTo>
                <a:lnTo>
                  <a:pt x="0" y="0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294" name="Rectangle 30"/>
          <p:cNvSpPr>
            <a:spLocks noChangeArrowheads="1"/>
          </p:cNvSpPr>
          <p:nvPr/>
        </p:nvSpPr>
        <p:spPr bwMode="auto">
          <a:xfrm>
            <a:off x="6805613" y="977900"/>
            <a:ext cx="1358900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800" b="1">
                <a:solidFill>
                  <a:srgbClr val="231F20"/>
                </a:solidFill>
                <a:latin typeface="Arial" charset="0"/>
              </a:rPr>
              <a:t>Ligamentum</a:t>
            </a:r>
          </a:p>
          <a:p>
            <a:pPr eaLnBrk="1" hangingPunct="1">
              <a:lnSpc>
                <a:spcPct val="90000"/>
              </a:lnSpc>
            </a:pPr>
            <a:r>
              <a:rPr lang="en-US" sz="1800" b="1">
                <a:solidFill>
                  <a:srgbClr val="231F20"/>
                </a:solidFill>
                <a:latin typeface="Arial" charset="0"/>
              </a:rPr>
              <a:t>flavum</a:t>
            </a:r>
            <a:endParaRPr lang="en-US" sz="1800" b="1">
              <a:latin typeface="Arial" charset="0"/>
            </a:endParaRPr>
          </a:p>
        </p:txBody>
      </p:sp>
      <p:sp>
        <p:nvSpPr>
          <p:cNvPr id="11295" name="Rectangle 31"/>
          <p:cNvSpPr>
            <a:spLocks noChangeArrowheads="1"/>
          </p:cNvSpPr>
          <p:nvPr/>
        </p:nvSpPr>
        <p:spPr bwMode="auto">
          <a:xfrm>
            <a:off x="7516813" y="3355975"/>
            <a:ext cx="939800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800" b="1">
                <a:solidFill>
                  <a:srgbClr val="231F20"/>
                </a:solidFill>
                <a:latin typeface="Arial" charset="0"/>
              </a:rPr>
              <a:t>Supra-</a:t>
            </a:r>
          </a:p>
          <a:p>
            <a:pPr eaLnBrk="1" hangingPunct="1">
              <a:lnSpc>
                <a:spcPct val="90000"/>
              </a:lnSpc>
            </a:pPr>
            <a:r>
              <a:rPr lang="en-US" sz="1800" b="1">
                <a:solidFill>
                  <a:srgbClr val="231F20"/>
                </a:solidFill>
                <a:latin typeface="Arial" charset="0"/>
              </a:rPr>
              <a:t>spinous</a:t>
            </a:r>
            <a:endParaRPr lang="en-US" sz="1800" b="1">
              <a:latin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1800" b="1">
                <a:solidFill>
                  <a:srgbClr val="231F20"/>
                </a:solidFill>
                <a:latin typeface="Arial" charset="0"/>
              </a:rPr>
              <a:t>ligament</a:t>
            </a:r>
          </a:p>
        </p:txBody>
      </p:sp>
      <p:sp>
        <p:nvSpPr>
          <p:cNvPr id="11296" name="Rectangle 32"/>
          <p:cNvSpPr>
            <a:spLocks noChangeArrowheads="1"/>
          </p:cNvSpPr>
          <p:nvPr/>
        </p:nvSpPr>
        <p:spPr bwMode="auto">
          <a:xfrm>
            <a:off x="6805613" y="1555750"/>
            <a:ext cx="1879600" cy="1017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800" b="1">
                <a:solidFill>
                  <a:srgbClr val="231F20"/>
                </a:solidFill>
                <a:latin typeface="Arial" charset="0"/>
              </a:rPr>
              <a:t>Lumbar puncture</a:t>
            </a:r>
          </a:p>
          <a:p>
            <a:pPr eaLnBrk="1" hangingPunct="1">
              <a:lnSpc>
                <a:spcPct val="90000"/>
              </a:lnSpc>
            </a:pPr>
            <a:r>
              <a:rPr lang="en-US" sz="1800" b="1">
                <a:solidFill>
                  <a:srgbClr val="231F20"/>
                </a:solidFill>
                <a:latin typeface="Arial" charset="0"/>
              </a:rPr>
              <a:t>needle entering</a:t>
            </a:r>
            <a:endParaRPr lang="en-US" sz="1800" b="1">
              <a:latin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1800" b="1">
                <a:solidFill>
                  <a:srgbClr val="231F20"/>
                </a:solidFill>
                <a:latin typeface="Arial" charset="0"/>
              </a:rPr>
              <a:t>subarachnoid</a:t>
            </a:r>
            <a:endParaRPr lang="en-US" sz="1800" b="1">
              <a:latin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1800" b="1">
                <a:solidFill>
                  <a:srgbClr val="231F20"/>
                </a:solidFill>
                <a:latin typeface="Arial" charset="0"/>
              </a:rPr>
              <a:t>space</a:t>
            </a:r>
          </a:p>
        </p:txBody>
      </p:sp>
      <p:sp>
        <p:nvSpPr>
          <p:cNvPr id="11297" name="Rectangle 33"/>
          <p:cNvSpPr>
            <a:spLocks noChangeArrowheads="1"/>
          </p:cNvSpPr>
          <p:nvPr/>
        </p:nvSpPr>
        <p:spPr bwMode="auto">
          <a:xfrm>
            <a:off x="7510463" y="4352925"/>
            <a:ext cx="1016000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800" b="1">
                <a:solidFill>
                  <a:srgbClr val="231F20"/>
                </a:solidFill>
                <a:latin typeface="Arial" charset="0"/>
              </a:rPr>
              <a:t>Filum</a:t>
            </a:r>
          </a:p>
          <a:p>
            <a:pPr eaLnBrk="1" hangingPunct="1">
              <a:lnSpc>
                <a:spcPct val="90000"/>
              </a:lnSpc>
            </a:pPr>
            <a:r>
              <a:rPr lang="en-US" sz="1800" b="1">
                <a:solidFill>
                  <a:srgbClr val="231F20"/>
                </a:solidFill>
                <a:latin typeface="Arial" charset="0"/>
              </a:rPr>
              <a:t>terminale</a:t>
            </a:r>
            <a:endParaRPr lang="en-US" sz="1800" b="1">
              <a:latin typeface="Arial" charset="0"/>
            </a:endParaRPr>
          </a:p>
        </p:txBody>
      </p:sp>
      <p:sp>
        <p:nvSpPr>
          <p:cNvPr id="11298" name="Rectangle 34"/>
          <p:cNvSpPr>
            <a:spLocks noChangeArrowheads="1"/>
          </p:cNvSpPr>
          <p:nvPr/>
        </p:nvSpPr>
        <p:spPr bwMode="auto">
          <a:xfrm>
            <a:off x="1789113" y="5629275"/>
            <a:ext cx="965200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800" b="1">
                <a:solidFill>
                  <a:srgbClr val="231F20"/>
                </a:solidFill>
                <a:latin typeface="Arial" charset="0"/>
              </a:rPr>
              <a:t>Inter-</a:t>
            </a:r>
          </a:p>
          <a:p>
            <a:pPr eaLnBrk="1" hangingPunct="1">
              <a:lnSpc>
                <a:spcPct val="90000"/>
              </a:lnSpc>
            </a:pPr>
            <a:r>
              <a:rPr lang="en-US" sz="1800" b="1">
                <a:solidFill>
                  <a:srgbClr val="231F20"/>
                </a:solidFill>
                <a:latin typeface="Arial" charset="0"/>
              </a:rPr>
              <a:t>vertebral</a:t>
            </a:r>
            <a:endParaRPr lang="en-US" sz="1800" b="1">
              <a:latin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1800" b="1">
                <a:solidFill>
                  <a:srgbClr val="231F20"/>
                </a:solidFill>
                <a:latin typeface="Arial" charset="0"/>
              </a:rPr>
              <a:t>disc</a:t>
            </a:r>
          </a:p>
        </p:txBody>
      </p:sp>
      <p:sp>
        <p:nvSpPr>
          <p:cNvPr id="11299" name="Rectangle 35"/>
          <p:cNvSpPr>
            <a:spLocks noChangeArrowheads="1"/>
          </p:cNvSpPr>
          <p:nvPr/>
        </p:nvSpPr>
        <p:spPr bwMode="auto">
          <a:xfrm>
            <a:off x="474663" y="457200"/>
            <a:ext cx="287337" cy="258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700" b="1">
                <a:solidFill>
                  <a:srgbClr val="231F20"/>
                </a:solidFill>
                <a:latin typeface="Arial" charset="0"/>
              </a:rPr>
              <a:t>T</a:t>
            </a:r>
            <a:r>
              <a:rPr lang="en-US" sz="1700" b="1" baseline="-25000">
                <a:solidFill>
                  <a:srgbClr val="231F20"/>
                </a:solidFill>
                <a:latin typeface="Arial" charset="0"/>
              </a:rPr>
              <a:t>12</a:t>
            </a:r>
            <a:endParaRPr lang="en-US" sz="1800" b="1">
              <a:latin typeface="Arial" charset="0"/>
            </a:endParaRPr>
          </a:p>
        </p:txBody>
      </p:sp>
      <p:sp>
        <p:nvSpPr>
          <p:cNvPr id="11300" name="Rectangle 36"/>
          <p:cNvSpPr>
            <a:spLocks noChangeArrowheads="1"/>
          </p:cNvSpPr>
          <p:nvPr/>
        </p:nvSpPr>
        <p:spPr bwMode="auto">
          <a:xfrm>
            <a:off x="474663" y="1470025"/>
            <a:ext cx="209550" cy="258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700" b="1">
                <a:solidFill>
                  <a:srgbClr val="231F20"/>
                </a:solidFill>
                <a:latin typeface="Arial" charset="0"/>
              </a:rPr>
              <a:t>L</a:t>
            </a:r>
            <a:r>
              <a:rPr lang="en-US" sz="1700" b="1" baseline="-25000">
                <a:solidFill>
                  <a:srgbClr val="231F20"/>
                </a:solidFill>
                <a:latin typeface="Arial" charset="0"/>
              </a:rPr>
              <a:t>5</a:t>
            </a:r>
            <a:endParaRPr lang="en-US" sz="1800" b="1">
              <a:latin typeface="Arial" charset="0"/>
            </a:endParaRPr>
          </a:p>
        </p:txBody>
      </p:sp>
      <p:sp>
        <p:nvSpPr>
          <p:cNvPr id="11301" name="Rectangle 37"/>
          <p:cNvSpPr>
            <a:spLocks noChangeArrowheads="1"/>
          </p:cNvSpPr>
          <p:nvPr/>
        </p:nvSpPr>
        <p:spPr bwMode="auto">
          <a:xfrm>
            <a:off x="6923088" y="5629275"/>
            <a:ext cx="1765300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800" b="1">
                <a:solidFill>
                  <a:srgbClr val="231F20"/>
                </a:solidFill>
                <a:latin typeface="Arial" charset="0"/>
              </a:rPr>
              <a:t>Cauda equina</a:t>
            </a:r>
          </a:p>
          <a:p>
            <a:pPr eaLnBrk="1" hangingPunct="1">
              <a:lnSpc>
                <a:spcPct val="90000"/>
              </a:lnSpc>
            </a:pPr>
            <a:r>
              <a:rPr lang="en-US" sz="1800" b="1">
                <a:solidFill>
                  <a:srgbClr val="231F20"/>
                </a:solidFill>
                <a:latin typeface="Arial" charset="0"/>
              </a:rPr>
              <a:t>in subarachnoid</a:t>
            </a:r>
            <a:endParaRPr lang="en-US" sz="1800" b="1">
              <a:latin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1800" b="1">
                <a:solidFill>
                  <a:srgbClr val="231F20"/>
                </a:solidFill>
                <a:latin typeface="Arial" charset="0"/>
              </a:rPr>
              <a:t>space</a:t>
            </a:r>
          </a:p>
        </p:txBody>
      </p:sp>
      <p:sp>
        <p:nvSpPr>
          <p:cNvPr id="11302" name="Rectangle 38"/>
          <p:cNvSpPr>
            <a:spLocks noChangeArrowheads="1"/>
          </p:cNvSpPr>
          <p:nvPr/>
        </p:nvSpPr>
        <p:spPr bwMode="auto">
          <a:xfrm>
            <a:off x="5830888" y="5867400"/>
            <a:ext cx="622300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800" b="1">
                <a:solidFill>
                  <a:srgbClr val="231F20"/>
                </a:solidFill>
                <a:latin typeface="Arial" charset="0"/>
              </a:rPr>
              <a:t>Dura</a:t>
            </a:r>
          </a:p>
          <a:p>
            <a:pPr eaLnBrk="1" hangingPunct="1">
              <a:lnSpc>
                <a:spcPct val="90000"/>
              </a:lnSpc>
            </a:pPr>
            <a:r>
              <a:rPr lang="en-US" sz="1800" b="1">
                <a:solidFill>
                  <a:srgbClr val="231F20"/>
                </a:solidFill>
                <a:latin typeface="Arial" charset="0"/>
              </a:rPr>
              <a:t>mater</a:t>
            </a:r>
            <a:endParaRPr lang="en-US" sz="1800" b="1">
              <a:latin typeface="Arial" charset="0"/>
            </a:endParaRPr>
          </a:p>
        </p:txBody>
      </p:sp>
      <p:sp>
        <p:nvSpPr>
          <p:cNvPr id="11303" name="Rectangle 39"/>
          <p:cNvSpPr>
            <a:spLocks noChangeArrowheads="1"/>
          </p:cNvSpPr>
          <p:nvPr/>
        </p:nvSpPr>
        <p:spPr bwMode="auto">
          <a:xfrm>
            <a:off x="3217863" y="4356100"/>
            <a:ext cx="209550" cy="258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700" b="1">
                <a:solidFill>
                  <a:srgbClr val="231F20"/>
                </a:solidFill>
                <a:latin typeface="Arial" charset="0"/>
              </a:rPr>
              <a:t>L</a:t>
            </a:r>
            <a:r>
              <a:rPr lang="en-US" sz="1700" b="1" baseline="-25000">
                <a:solidFill>
                  <a:srgbClr val="231F20"/>
                </a:solidFill>
                <a:latin typeface="Arial" charset="0"/>
              </a:rPr>
              <a:t>5</a:t>
            </a:r>
            <a:endParaRPr lang="en-US" sz="1800" b="1">
              <a:latin typeface="Arial" charset="0"/>
            </a:endParaRPr>
          </a:p>
        </p:txBody>
      </p:sp>
      <p:sp>
        <p:nvSpPr>
          <p:cNvPr id="11304" name="Rectangle 40"/>
          <p:cNvSpPr>
            <a:spLocks noChangeArrowheads="1"/>
          </p:cNvSpPr>
          <p:nvPr/>
        </p:nvSpPr>
        <p:spPr bwMode="auto">
          <a:xfrm>
            <a:off x="2554288" y="2514600"/>
            <a:ext cx="209550" cy="258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700" b="1">
                <a:solidFill>
                  <a:srgbClr val="231F20"/>
                </a:solidFill>
                <a:latin typeface="Arial" charset="0"/>
              </a:rPr>
              <a:t>L</a:t>
            </a:r>
            <a:r>
              <a:rPr lang="en-US" sz="1700" b="1" baseline="-25000">
                <a:solidFill>
                  <a:srgbClr val="231F20"/>
                </a:solidFill>
                <a:latin typeface="Arial" charset="0"/>
              </a:rPr>
              <a:t>4</a:t>
            </a:r>
            <a:endParaRPr lang="en-US" sz="1800" b="1">
              <a:latin typeface="Arial" charset="0"/>
            </a:endParaRPr>
          </a:p>
        </p:txBody>
      </p:sp>
      <p:sp>
        <p:nvSpPr>
          <p:cNvPr id="11305" name="Rectangle 41"/>
          <p:cNvSpPr>
            <a:spLocks noChangeArrowheads="1"/>
          </p:cNvSpPr>
          <p:nvPr/>
        </p:nvSpPr>
        <p:spPr bwMode="auto">
          <a:xfrm>
            <a:off x="4675188" y="5302250"/>
            <a:ext cx="222250" cy="258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700" b="1">
                <a:solidFill>
                  <a:srgbClr val="231F20"/>
                </a:solidFill>
                <a:latin typeface="Arial" charset="0"/>
              </a:rPr>
              <a:t>S</a:t>
            </a:r>
            <a:r>
              <a:rPr lang="en-US" sz="1700" b="1" baseline="-25000">
                <a:solidFill>
                  <a:srgbClr val="231F20"/>
                </a:solidFill>
                <a:latin typeface="Arial" charset="0"/>
              </a:rPr>
              <a:t>1</a:t>
            </a:r>
            <a:endParaRPr lang="en-US" sz="1800" b="1">
              <a:latin typeface="Arial" charset="0"/>
            </a:endParaRPr>
          </a:p>
        </p:txBody>
      </p:sp>
      <p:sp>
        <p:nvSpPr>
          <p:cNvPr id="11306" name="Rectangle 42"/>
          <p:cNvSpPr>
            <a:spLocks noChangeArrowheads="1"/>
          </p:cNvSpPr>
          <p:nvPr/>
        </p:nvSpPr>
        <p:spPr bwMode="auto">
          <a:xfrm>
            <a:off x="3652838" y="5867400"/>
            <a:ext cx="1130300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800" b="1">
                <a:solidFill>
                  <a:srgbClr val="231F20"/>
                </a:solidFill>
                <a:latin typeface="Arial" charset="0"/>
              </a:rPr>
              <a:t>Arachnoid</a:t>
            </a:r>
          </a:p>
          <a:p>
            <a:pPr eaLnBrk="1" hangingPunct="1">
              <a:lnSpc>
                <a:spcPct val="90000"/>
              </a:lnSpc>
            </a:pPr>
            <a:r>
              <a:rPr lang="en-US" sz="1800" b="1">
                <a:solidFill>
                  <a:srgbClr val="231F20"/>
                </a:solidFill>
                <a:latin typeface="Arial" charset="0"/>
              </a:rPr>
              <a:t>matter</a:t>
            </a:r>
            <a:endParaRPr lang="en-US" sz="1800" b="1">
              <a:latin typeface="Arial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4" name="Rectangle 6"/>
          <p:cNvSpPr>
            <a:spLocks noChangeArrowheads="1"/>
          </p:cNvSpPr>
          <p:nvPr/>
        </p:nvSpPr>
        <p:spPr bwMode="auto">
          <a:xfrm>
            <a:off x="7985125" y="6580188"/>
            <a:ext cx="1157288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12.29a</a:t>
            </a:r>
          </a:p>
        </p:txBody>
      </p:sp>
      <p:pic>
        <p:nvPicPr>
          <p:cNvPr id="12327" name="Picture 39" descr="figure_12_29a.jpg                                              002EF44DMacintosh HD                   BF7DC75D: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5613" y="447675"/>
            <a:ext cx="8231187" cy="5962650"/>
          </a:xfrm>
          <a:prstGeom prst="rect">
            <a:avLst/>
          </a:prstGeom>
          <a:noFill/>
        </p:spPr>
      </p:pic>
      <p:sp>
        <p:nvSpPr>
          <p:cNvPr id="12328" name="Freeform 40"/>
          <p:cNvSpPr>
            <a:spLocks/>
          </p:cNvSpPr>
          <p:nvPr/>
        </p:nvSpPr>
        <p:spPr bwMode="auto">
          <a:xfrm>
            <a:off x="6765925" y="774700"/>
            <a:ext cx="69850" cy="930275"/>
          </a:xfrm>
          <a:custGeom>
            <a:avLst/>
            <a:gdLst/>
            <a:ahLst/>
            <a:cxnLst>
              <a:cxn ang="0">
                <a:pos x="2" y="0"/>
              </a:cxn>
              <a:cxn ang="0">
                <a:pos x="44" y="0"/>
              </a:cxn>
              <a:cxn ang="0">
                <a:pos x="44" y="586"/>
              </a:cxn>
              <a:cxn ang="0">
                <a:pos x="0" y="586"/>
              </a:cxn>
            </a:cxnLst>
            <a:rect l="0" t="0" r="r" b="b"/>
            <a:pathLst>
              <a:path w="44" h="586">
                <a:moveTo>
                  <a:pt x="2" y="0"/>
                </a:moveTo>
                <a:lnTo>
                  <a:pt x="44" y="0"/>
                </a:lnTo>
                <a:lnTo>
                  <a:pt x="44" y="586"/>
                </a:lnTo>
                <a:lnTo>
                  <a:pt x="0" y="586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29" name="Line 41"/>
          <p:cNvSpPr>
            <a:spLocks noChangeShapeType="1"/>
          </p:cNvSpPr>
          <p:nvPr/>
        </p:nvSpPr>
        <p:spPr bwMode="auto">
          <a:xfrm>
            <a:off x="6835775" y="1244600"/>
            <a:ext cx="69850" cy="1588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30" name="Line 42"/>
          <p:cNvSpPr>
            <a:spLocks noChangeShapeType="1"/>
          </p:cNvSpPr>
          <p:nvPr/>
        </p:nvSpPr>
        <p:spPr bwMode="auto">
          <a:xfrm>
            <a:off x="6835775" y="2765425"/>
            <a:ext cx="69850" cy="1588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31" name="Freeform 43"/>
          <p:cNvSpPr>
            <a:spLocks/>
          </p:cNvSpPr>
          <p:nvPr/>
        </p:nvSpPr>
        <p:spPr bwMode="auto">
          <a:xfrm>
            <a:off x="6765925" y="3665538"/>
            <a:ext cx="69850" cy="1060450"/>
          </a:xfrm>
          <a:custGeom>
            <a:avLst/>
            <a:gdLst/>
            <a:ahLst/>
            <a:cxnLst>
              <a:cxn ang="0">
                <a:pos x="2" y="0"/>
              </a:cxn>
              <a:cxn ang="0">
                <a:pos x="44" y="0"/>
              </a:cxn>
              <a:cxn ang="0">
                <a:pos x="44" y="668"/>
              </a:cxn>
              <a:cxn ang="0">
                <a:pos x="0" y="668"/>
              </a:cxn>
            </a:cxnLst>
            <a:rect l="0" t="0" r="r" b="b"/>
            <a:pathLst>
              <a:path w="44" h="668">
                <a:moveTo>
                  <a:pt x="2" y="0"/>
                </a:moveTo>
                <a:lnTo>
                  <a:pt x="44" y="0"/>
                </a:lnTo>
                <a:lnTo>
                  <a:pt x="44" y="668"/>
                </a:lnTo>
                <a:lnTo>
                  <a:pt x="0" y="668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32" name="Freeform 44"/>
          <p:cNvSpPr>
            <a:spLocks/>
          </p:cNvSpPr>
          <p:nvPr/>
        </p:nvSpPr>
        <p:spPr bwMode="auto">
          <a:xfrm>
            <a:off x="6765925" y="4814888"/>
            <a:ext cx="69850" cy="673100"/>
          </a:xfrm>
          <a:custGeom>
            <a:avLst/>
            <a:gdLst/>
            <a:ahLst/>
            <a:cxnLst>
              <a:cxn ang="0">
                <a:pos x="2" y="0"/>
              </a:cxn>
              <a:cxn ang="0">
                <a:pos x="44" y="0"/>
              </a:cxn>
              <a:cxn ang="0">
                <a:pos x="44" y="424"/>
              </a:cxn>
              <a:cxn ang="0">
                <a:pos x="0" y="424"/>
              </a:cxn>
            </a:cxnLst>
            <a:rect l="0" t="0" r="r" b="b"/>
            <a:pathLst>
              <a:path w="44" h="424">
                <a:moveTo>
                  <a:pt x="2" y="0"/>
                </a:moveTo>
                <a:lnTo>
                  <a:pt x="44" y="0"/>
                </a:lnTo>
                <a:lnTo>
                  <a:pt x="44" y="424"/>
                </a:lnTo>
                <a:lnTo>
                  <a:pt x="0" y="424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33" name="Line 45"/>
          <p:cNvSpPr>
            <a:spLocks noChangeShapeType="1"/>
          </p:cNvSpPr>
          <p:nvPr/>
        </p:nvSpPr>
        <p:spPr bwMode="auto">
          <a:xfrm>
            <a:off x="6835775" y="4221163"/>
            <a:ext cx="69850" cy="1587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34" name="Line 46"/>
          <p:cNvSpPr>
            <a:spLocks noChangeShapeType="1"/>
          </p:cNvSpPr>
          <p:nvPr/>
        </p:nvSpPr>
        <p:spPr bwMode="auto">
          <a:xfrm>
            <a:off x="6835775" y="5154613"/>
            <a:ext cx="63500" cy="1587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35" name="Freeform 47"/>
          <p:cNvSpPr>
            <a:spLocks/>
          </p:cNvSpPr>
          <p:nvPr/>
        </p:nvSpPr>
        <p:spPr bwMode="auto">
          <a:xfrm>
            <a:off x="6765925" y="1755775"/>
            <a:ext cx="69850" cy="1874838"/>
          </a:xfrm>
          <a:custGeom>
            <a:avLst/>
            <a:gdLst/>
            <a:ahLst/>
            <a:cxnLst>
              <a:cxn ang="0">
                <a:pos x="2" y="0"/>
              </a:cxn>
              <a:cxn ang="0">
                <a:pos x="44" y="0"/>
              </a:cxn>
              <a:cxn ang="0">
                <a:pos x="44" y="1181"/>
              </a:cxn>
              <a:cxn ang="0">
                <a:pos x="0" y="1181"/>
              </a:cxn>
            </a:cxnLst>
            <a:rect l="0" t="0" r="r" b="b"/>
            <a:pathLst>
              <a:path w="44" h="1181">
                <a:moveTo>
                  <a:pt x="2" y="0"/>
                </a:moveTo>
                <a:lnTo>
                  <a:pt x="44" y="0"/>
                </a:lnTo>
                <a:lnTo>
                  <a:pt x="44" y="1181"/>
                </a:lnTo>
                <a:lnTo>
                  <a:pt x="0" y="1181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36" name="Line 48"/>
          <p:cNvSpPr>
            <a:spLocks noChangeShapeType="1"/>
          </p:cNvSpPr>
          <p:nvPr/>
        </p:nvSpPr>
        <p:spPr bwMode="auto">
          <a:xfrm>
            <a:off x="5683250" y="1489075"/>
            <a:ext cx="746125" cy="1588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37" name="Line 49"/>
          <p:cNvSpPr>
            <a:spLocks noChangeShapeType="1"/>
          </p:cNvSpPr>
          <p:nvPr/>
        </p:nvSpPr>
        <p:spPr bwMode="auto">
          <a:xfrm>
            <a:off x="5762625" y="2400300"/>
            <a:ext cx="558800" cy="1588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38" name="Line 50"/>
          <p:cNvSpPr>
            <a:spLocks noChangeShapeType="1"/>
          </p:cNvSpPr>
          <p:nvPr/>
        </p:nvSpPr>
        <p:spPr bwMode="auto">
          <a:xfrm>
            <a:off x="5657850" y="3413125"/>
            <a:ext cx="742950" cy="1588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39" name="Line 51"/>
          <p:cNvSpPr>
            <a:spLocks noChangeShapeType="1"/>
          </p:cNvSpPr>
          <p:nvPr/>
        </p:nvSpPr>
        <p:spPr bwMode="auto">
          <a:xfrm>
            <a:off x="5534025" y="3862388"/>
            <a:ext cx="892175" cy="1587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40" name="Freeform 52"/>
          <p:cNvSpPr>
            <a:spLocks/>
          </p:cNvSpPr>
          <p:nvPr/>
        </p:nvSpPr>
        <p:spPr bwMode="auto">
          <a:xfrm>
            <a:off x="5518150" y="4189413"/>
            <a:ext cx="857250" cy="152400"/>
          </a:xfrm>
          <a:custGeom>
            <a:avLst/>
            <a:gdLst/>
            <a:ahLst/>
            <a:cxnLst>
              <a:cxn ang="0">
                <a:pos x="0" y="96"/>
              </a:cxn>
              <a:cxn ang="0">
                <a:pos x="230" y="96"/>
              </a:cxn>
              <a:cxn ang="0">
                <a:pos x="540" y="0"/>
              </a:cxn>
            </a:cxnLst>
            <a:rect l="0" t="0" r="r" b="b"/>
            <a:pathLst>
              <a:path w="540" h="96">
                <a:moveTo>
                  <a:pt x="0" y="96"/>
                </a:moveTo>
                <a:lnTo>
                  <a:pt x="230" y="96"/>
                </a:lnTo>
                <a:lnTo>
                  <a:pt x="540" y="0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41" name="Line 53"/>
          <p:cNvSpPr>
            <a:spLocks noChangeShapeType="1"/>
          </p:cNvSpPr>
          <p:nvPr/>
        </p:nvSpPr>
        <p:spPr bwMode="auto">
          <a:xfrm>
            <a:off x="5432425" y="4878388"/>
            <a:ext cx="996950" cy="1587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42" name="Line 54"/>
          <p:cNvSpPr>
            <a:spLocks noChangeShapeType="1"/>
          </p:cNvSpPr>
          <p:nvPr/>
        </p:nvSpPr>
        <p:spPr bwMode="auto">
          <a:xfrm>
            <a:off x="6026150" y="2400300"/>
            <a:ext cx="282575" cy="95250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43" name="Rectangle 55"/>
          <p:cNvSpPr>
            <a:spLocks noChangeArrowheads="1"/>
          </p:cNvSpPr>
          <p:nvPr/>
        </p:nvSpPr>
        <p:spPr bwMode="auto">
          <a:xfrm>
            <a:off x="4854575" y="1373188"/>
            <a:ext cx="1208088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 b="1">
                <a:solidFill>
                  <a:srgbClr val="231F20"/>
                </a:solidFill>
                <a:latin typeface="Arial" charset="0"/>
              </a:rPr>
              <a:t>Cervical</a:t>
            </a:r>
          </a:p>
          <a:p>
            <a:r>
              <a:rPr lang="en-US" sz="1600" b="1">
                <a:solidFill>
                  <a:srgbClr val="231F20"/>
                </a:solidFill>
                <a:latin typeface="Arial" charset="0"/>
              </a:rPr>
              <a:t>enlargement</a:t>
            </a:r>
            <a:endParaRPr lang="en-US" sz="1800" b="1">
              <a:latin typeface="Arial" charset="0"/>
            </a:endParaRPr>
          </a:p>
        </p:txBody>
      </p:sp>
      <p:sp>
        <p:nvSpPr>
          <p:cNvPr id="12344" name="Rectangle 56"/>
          <p:cNvSpPr>
            <a:spLocks noChangeArrowheads="1"/>
          </p:cNvSpPr>
          <p:nvPr/>
        </p:nvSpPr>
        <p:spPr bwMode="auto">
          <a:xfrm>
            <a:off x="4854575" y="2284413"/>
            <a:ext cx="969963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 b="1">
                <a:solidFill>
                  <a:srgbClr val="231F20"/>
                </a:solidFill>
                <a:latin typeface="Arial" charset="0"/>
              </a:rPr>
              <a:t>Dura and</a:t>
            </a:r>
          </a:p>
          <a:p>
            <a:r>
              <a:rPr lang="en-US" sz="1600" b="1">
                <a:solidFill>
                  <a:srgbClr val="231F20"/>
                </a:solidFill>
                <a:latin typeface="Arial" charset="0"/>
              </a:rPr>
              <a:t>arachnoid</a:t>
            </a:r>
            <a:endParaRPr lang="en-US" sz="1800" b="1">
              <a:latin typeface="Arial" charset="0"/>
            </a:endParaRPr>
          </a:p>
          <a:p>
            <a:r>
              <a:rPr lang="en-US" sz="1600" b="1">
                <a:solidFill>
                  <a:srgbClr val="231F20"/>
                </a:solidFill>
                <a:latin typeface="Arial" charset="0"/>
              </a:rPr>
              <a:t>mater</a:t>
            </a:r>
            <a:endParaRPr lang="en-US" sz="1800" b="1">
              <a:latin typeface="Arial" charset="0"/>
            </a:endParaRPr>
          </a:p>
        </p:txBody>
      </p:sp>
      <p:sp>
        <p:nvSpPr>
          <p:cNvPr id="12345" name="Rectangle 57"/>
          <p:cNvSpPr>
            <a:spLocks noChangeArrowheads="1"/>
          </p:cNvSpPr>
          <p:nvPr/>
        </p:nvSpPr>
        <p:spPr bwMode="auto">
          <a:xfrm>
            <a:off x="4854575" y="3297238"/>
            <a:ext cx="1208088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 b="1">
                <a:solidFill>
                  <a:srgbClr val="231F20"/>
                </a:solidFill>
                <a:latin typeface="Arial" charset="0"/>
              </a:rPr>
              <a:t>Lumbar</a:t>
            </a:r>
          </a:p>
          <a:p>
            <a:r>
              <a:rPr lang="en-US" sz="1600" b="1">
                <a:solidFill>
                  <a:srgbClr val="231F20"/>
                </a:solidFill>
                <a:latin typeface="Arial" charset="0"/>
              </a:rPr>
              <a:t>enlargement</a:t>
            </a:r>
            <a:endParaRPr lang="en-US" sz="1800" b="1">
              <a:latin typeface="Arial" charset="0"/>
            </a:endParaRPr>
          </a:p>
        </p:txBody>
      </p:sp>
      <p:sp>
        <p:nvSpPr>
          <p:cNvPr id="12346" name="Rectangle 58"/>
          <p:cNvSpPr>
            <a:spLocks noChangeArrowheads="1"/>
          </p:cNvSpPr>
          <p:nvPr/>
        </p:nvSpPr>
        <p:spPr bwMode="auto">
          <a:xfrm>
            <a:off x="4848225" y="3744913"/>
            <a:ext cx="1017588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 b="1">
                <a:solidFill>
                  <a:srgbClr val="231F20"/>
                </a:solidFill>
                <a:latin typeface="Arial" charset="0"/>
              </a:rPr>
              <a:t>Conus</a:t>
            </a:r>
          </a:p>
          <a:p>
            <a:r>
              <a:rPr lang="en-US" sz="1600" b="1">
                <a:solidFill>
                  <a:srgbClr val="231F20"/>
                </a:solidFill>
                <a:latin typeface="Arial" charset="0"/>
              </a:rPr>
              <a:t>medullaris</a:t>
            </a:r>
            <a:endParaRPr lang="en-US" sz="1800" b="1">
              <a:latin typeface="Arial" charset="0"/>
            </a:endParaRPr>
          </a:p>
        </p:txBody>
      </p:sp>
      <p:sp>
        <p:nvSpPr>
          <p:cNvPr id="12347" name="Rectangle 59"/>
          <p:cNvSpPr>
            <a:spLocks noChangeArrowheads="1"/>
          </p:cNvSpPr>
          <p:nvPr/>
        </p:nvSpPr>
        <p:spPr bwMode="auto">
          <a:xfrm>
            <a:off x="4854575" y="4227513"/>
            <a:ext cx="65405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 b="1">
                <a:solidFill>
                  <a:srgbClr val="231F20"/>
                </a:solidFill>
                <a:latin typeface="Arial" charset="0"/>
              </a:rPr>
              <a:t>Cauda</a:t>
            </a:r>
          </a:p>
          <a:p>
            <a:r>
              <a:rPr lang="en-US" sz="1600" b="1">
                <a:solidFill>
                  <a:srgbClr val="231F20"/>
                </a:solidFill>
                <a:latin typeface="Arial" charset="0"/>
              </a:rPr>
              <a:t>equina</a:t>
            </a:r>
            <a:endParaRPr lang="en-US" sz="1800" b="1">
              <a:latin typeface="Arial" charset="0"/>
            </a:endParaRPr>
          </a:p>
        </p:txBody>
      </p:sp>
      <p:sp>
        <p:nvSpPr>
          <p:cNvPr id="12348" name="Rectangle 60"/>
          <p:cNvSpPr>
            <a:spLocks noChangeArrowheads="1"/>
          </p:cNvSpPr>
          <p:nvPr/>
        </p:nvSpPr>
        <p:spPr bwMode="auto">
          <a:xfrm>
            <a:off x="4854575" y="4760913"/>
            <a:ext cx="90487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 b="1">
                <a:solidFill>
                  <a:srgbClr val="231F20"/>
                </a:solidFill>
                <a:latin typeface="Arial" charset="0"/>
              </a:rPr>
              <a:t>Filum</a:t>
            </a:r>
          </a:p>
          <a:p>
            <a:r>
              <a:rPr lang="en-US" sz="1600" b="1">
                <a:solidFill>
                  <a:srgbClr val="231F20"/>
                </a:solidFill>
                <a:latin typeface="Arial" charset="0"/>
              </a:rPr>
              <a:t>terminale</a:t>
            </a:r>
            <a:endParaRPr lang="en-US" sz="1800" b="1">
              <a:latin typeface="Arial" charset="0"/>
            </a:endParaRPr>
          </a:p>
        </p:txBody>
      </p:sp>
      <p:sp>
        <p:nvSpPr>
          <p:cNvPr id="12349" name="Rectangle 61"/>
          <p:cNvSpPr>
            <a:spLocks noChangeArrowheads="1"/>
          </p:cNvSpPr>
          <p:nvPr/>
        </p:nvSpPr>
        <p:spPr bwMode="auto">
          <a:xfrm>
            <a:off x="6927850" y="1125538"/>
            <a:ext cx="129857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 b="1">
                <a:solidFill>
                  <a:srgbClr val="231F20"/>
                </a:solidFill>
                <a:latin typeface="Arial" charset="0"/>
              </a:rPr>
              <a:t>Cervical</a:t>
            </a:r>
          </a:p>
          <a:p>
            <a:r>
              <a:rPr lang="en-US" sz="1600" b="1">
                <a:solidFill>
                  <a:srgbClr val="231F20"/>
                </a:solidFill>
                <a:latin typeface="Arial" charset="0"/>
              </a:rPr>
              <a:t>spinal nerves</a:t>
            </a:r>
            <a:endParaRPr lang="en-US" sz="1800" b="1">
              <a:latin typeface="Arial" charset="0"/>
            </a:endParaRPr>
          </a:p>
        </p:txBody>
      </p:sp>
      <p:sp>
        <p:nvSpPr>
          <p:cNvPr id="12350" name="Rectangle 62"/>
          <p:cNvSpPr>
            <a:spLocks noChangeArrowheads="1"/>
          </p:cNvSpPr>
          <p:nvPr/>
        </p:nvSpPr>
        <p:spPr bwMode="auto">
          <a:xfrm>
            <a:off x="6927850" y="4100513"/>
            <a:ext cx="129857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 b="1">
                <a:solidFill>
                  <a:srgbClr val="231F20"/>
                </a:solidFill>
                <a:latin typeface="Arial" charset="0"/>
              </a:rPr>
              <a:t>Lumbar</a:t>
            </a:r>
          </a:p>
          <a:p>
            <a:r>
              <a:rPr lang="en-US" sz="1600" b="1">
                <a:solidFill>
                  <a:srgbClr val="231F20"/>
                </a:solidFill>
                <a:latin typeface="Arial" charset="0"/>
              </a:rPr>
              <a:t>spinal nerves</a:t>
            </a:r>
            <a:endParaRPr lang="en-US" sz="1800" b="1">
              <a:latin typeface="Arial" charset="0"/>
            </a:endParaRPr>
          </a:p>
        </p:txBody>
      </p:sp>
      <p:sp>
        <p:nvSpPr>
          <p:cNvPr id="12351" name="Rectangle 63"/>
          <p:cNvSpPr>
            <a:spLocks noChangeArrowheads="1"/>
          </p:cNvSpPr>
          <p:nvPr/>
        </p:nvSpPr>
        <p:spPr bwMode="auto">
          <a:xfrm>
            <a:off x="6921500" y="5033963"/>
            <a:ext cx="129857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 b="1">
                <a:solidFill>
                  <a:srgbClr val="231F20"/>
                </a:solidFill>
                <a:latin typeface="Arial" charset="0"/>
              </a:rPr>
              <a:t>Sacral</a:t>
            </a:r>
          </a:p>
          <a:p>
            <a:r>
              <a:rPr lang="en-US" sz="1600" b="1">
                <a:solidFill>
                  <a:srgbClr val="231F20"/>
                </a:solidFill>
                <a:latin typeface="Arial" charset="0"/>
              </a:rPr>
              <a:t>spinal nerves</a:t>
            </a:r>
            <a:endParaRPr lang="en-US" sz="1800" b="1">
              <a:latin typeface="Arial" charset="0"/>
            </a:endParaRPr>
          </a:p>
        </p:txBody>
      </p:sp>
      <p:sp>
        <p:nvSpPr>
          <p:cNvPr id="12352" name="Rectangle 64"/>
          <p:cNvSpPr>
            <a:spLocks noChangeArrowheads="1"/>
          </p:cNvSpPr>
          <p:nvPr/>
        </p:nvSpPr>
        <p:spPr bwMode="auto">
          <a:xfrm>
            <a:off x="6927850" y="2652713"/>
            <a:ext cx="129857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 b="1">
                <a:solidFill>
                  <a:srgbClr val="231F20"/>
                </a:solidFill>
                <a:latin typeface="Arial" charset="0"/>
              </a:rPr>
              <a:t>Thoracic</a:t>
            </a:r>
          </a:p>
          <a:p>
            <a:r>
              <a:rPr lang="en-US" sz="1600" b="1">
                <a:solidFill>
                  <a:srgbClr val="231F20"/>
                </a:solidFill>
                <a:latin typeface="Arial" charset="0"/>
              </a:rPr>
              <a:t>spinal nerves</a:t>
            </a:r>
            <a:endParaRPr lang="en-US" sz="1800" b="1">
              <a:latin typeface="Arial" charset="0"/>
            </a:endParaRPr>
          </a:p>
        </p:txBody>
      </p:sp>
      <p:sp>
        <p:nvSpPr>
          <p:cNvPr id="12353" name="Rectangle 65"/>
          <p:cNvSpPr>
            <a:spLocks noChangeArrowheads="1"/>
          </p:cNvSpPr>
          <p:nvPr/>
        </p:nvSpPr>
        <p:spPr bwMode="auto">
          <a:xfrm>
            <a:off x="917575" y="5056188"/>
            <a:ext cx="4027488" cy="1436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>
                <a:solidFill>
                  <a:srgbClr val="231F20"/>
                </a:solidFill>
                <a:latin typeface="Arial Black" pitchFamily="34" charset="0"/>
              </a:rPr>
              <a:t>(a) The spinal cord and its nerve</a:t>
            </a:r>
          </a:p>
          <a:p>
            <a:r>
              <a:rPr lang="en-US" sz="1600">
                <a:solidFill>
                  <a:srgbClr val="231F20"/>
                </a:solidFill>
                <a:latin typeface="Arial Black" pitchFamily="34" charset="0"/>
              </a:rPr>
              <a:t>     roots, with the bony vertebral </a:t>
            </a:r>
          </a:p>
          <a:p>
            <a:r>
              <a:rPr lang="en-US" sz="1600">
                <a:solidFill>
                  <a:srgbClr val="231F20"/>
                </a:solidFill>
                <a:latin typeface="Arial Black" pitchFamily="34" charset="0"/>
              </a:rPr>
              <a:t>     arches removed. The dura mater </a:t>
            </a:r>
            <a:endParaRPr lang="en-US" sz="1800">
              <a:latin typeface="Arial" charset="0"/>
            </a:endParaRPr>
          </a:p>
          <a:p>
            <a:r>
              <a:rPr lang="en-US" sz="1600">
                <a:solidFill>
                  <a:srgbClr val="231F20"/>
                </a:solidFill>
                <a:latin typeface="Arial Black" pitchFamily="34" charset="0"/>
              </a:rPr>
              <a:t>     and  arachnoid mater are cut </a:t>
            </a:r>
            <a:endParaRPr lang="en-US" sz="1800">
              <a:latin typeface="Arial" charset="0"/>
            </a:endParaRPr>
          </a:p>
          <a:p>
            <a:r>
              <a:rPr lang="en-US" sz="1600">
                <a:solidFill>
                  <a:srgbClr val="231F20"/>
                </a:solidFill>
                <a:latin typeface="Arial Black" pitchFamily="34" charset="0"/>
              </a:rPr>
              <a:t>     open and reflected laterally.</a:t>
            </a:r>
            <a:endParaRPr lang="en-US" sz="1800">
              <a:latin typeface="Arial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Spinal Cord</a:t>
            </a:r>
          </a:p>
        </p:txBody>
      </p:sp>
      <p:sp>
        <p:nvSpPr>
          <p:cNvPr id="13317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Spinal nerves</a:t>
            </a:r>
          </a:p>
          <a:p>
            <a:pPr lvl="1"/>
            <a:r>
              <a:rPr lang="en-US"/>
              <a:t>31 pairs </a:t>
            </a:r>
          </a:p>
          <a:p>
            <a:r>
              <a:rPr lang="en-US"/>
              <a:t>Cervical and lumbar enlargements</a:t>
            </a:r>
          </a:p>
          <a:p>
            <a:pPr lvl="1"/>
            <a:r>
              <a:rPr lang="en-US"/>
              <a:t>The nerves serving the upper and lower limbs emerge here</a:t>
            </a:r>
          </a:p>
          <a:p>
            <a:r>
              <a:rPr lang="en-US"/>
              <a:t>Cauda equina</a:t>
            </a:r>
          </a:p>
          <a:p>
            <a:pPr lvl="1"/>
            <a:r>
              <a:rPr lang="en-US"/>
              <a:t>The collection of nerve roots at the inferior end of the vertebral canal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Cross-Sectional Anatomy</a:t>
            </a:r>
          </a:p>
        </p:txBody>
      </p:sp>
      <p:sp>
        <p:nvSpPr>
          <p:cNvPr id="15365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Two lengthwise grooves divide cord into right and left halves </a:t>
            </a:r>
          </a:p>
          <a:p>
            <a:pPr lvl="1"/>
            <a:r>
              <a:rPr lang="en-US"/>
              <a:t>Ventral (anterior) median fissure </a:t>
            </a:r>
          </a:p>
          <a:p>
            <a:pPr lvl="1"/>
            <a:r>
              <a:rPr lang="en-US"/>
              <a:t>Dorsal (posterior) median sulcus </a:t>
            </a:r>
          </a:p>
          <a:p>
            <a:r>
              <a:rPr lang="en-US"/>
              <a:t>Gray commissure—connects masses of gray matter; encloses central canal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4" name="Rectangle 6"/>
          <p:cNvSpPr>
            <a:spLocks noChangeArrowheads="1"/>
          </p:cNvSpPr>
          <p:nvPr/>
        </p:nvSpPr>
        <p:spPr bwMode="auto">
          <a:xfrm>
            <a:off x="7985125" y="6580188"/>
            <a:ext cx="1157288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12.31a</a:t>
            </a:r>
          </a:p>
        </p:txBody>
      </p:sp>
      <p:pic>
        <p:nvPicPr>
          <p:cNvPr id="17417" name="Picture 9" descr="figure_12_31_a-jL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3863" y="1387475"/>
            <a:ext cx="8231187" cy="3759200"/>
          </a:xfrm>
          <a:prstGeom prst="rect">
            <a:avLst/>
          </a:prstGeom>
          <a:noFill/>
        </p:spPr>
      </p:pic>
      <p:sp>
        <p:nvSpPr>
          <p:cNvPr id="17418" name="Freeform 10"/>
          <p:cNvSpPr>
            <a:spLocks/>
          </p:cNvSpPr>
          <p:nvPr/>
        </p:nvSpPr>
        <p:spPr bwMode="auto">
          <a:xfrm>
            <a:off x="2116138" y="1724025"/>
            <a:ext cx="2359025" cy="8032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42" y="0"/>
              </a:cxn>
              <a:cxn ang="0">
                <a:pos x="1486" y="506"/>
              </a:cxn>
            </a:cxnLst>
            <a:rect l="0" t="0" r="r" b="b"/>
            <a:pathLst>
              <a:path w="1486" h="506">
                <a:moveTo>
                  <a:pt x="0" y="0"/>
                </a:moveTo>
                <a:lnTo>
                  <a:pt x="342" y="0"/>
                </a:lnTo>
                <a:lnTo>
                  <a:pt x="1486" y="506"/>
                </a:lnTo>
              </a:path>
            </a:pathLst>
          </a:custGeom>
          <a:noFill/>
          <a:ln w="3175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19" name="Freeform 11"/>
          <p:cNvSpPr>
            <a:spLocks/>
          </p:cNvSpPr>
          <p:nvPr/>
        </p:nvSpPr>
        <p:spPr bwMode="auto">
          <a:xfrm>
            <a:off x="4826000" y="1704975"/>
            <a:ext cx="1298575" cy="1179513"/>
          </a:xfrm>
          <a:custGeom>
            <a:avLst/>
            <a:gdLst/>
            <a:ahLst/>
            <a:cxnLst>
              <a:cxn ang="0">
                <a:pos x="818" y="0"/>
              </a:cxn>
              <a:cxn ang="0">
                <a:pos x="686" y="6"/>
              </a:cxn>
              <a:cxn ang="0">
                <a:pos x="0" y="743"/>
              </a:cxn>
            </a:cxnLst>
            <a:rect l="0" t="0" r="r" b="b"/>
            <a:pathLst>
              <a:path w="818" h="743">
                <a:moveTo>
                  <a:pt x="818" y="0"/>
                </a:moveTo>
                <a:lnTo>
                  <a:pt x="686" y="6"/>
                </a:lnTo>
                <a:lnTo>
                  <a:pt x="0" y="743"/>
                </a:lnTo>
              </a:path>
            </a:pathLst>
          </a:custGeom>
          <a:noFill/>
          <a:ln w="3175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20" name="Freeform 12"/>
          <p:cNvSpPr>
            <a:spLocks/>
          </p:cNvSpPr>
          <p:nvPr/>
        </p:nvSpPr>
        <p:spPr bwMode="auto">
          <a:xfrm>
            <a:off x="5022850" y="1978025"/>
            <a:ext cx="1101725" cy="966788"/>
          </a:xfrm>
          <a:custGeom>
            <a:avLst/>
            <a:gdLst/>
            <a:ahLst/>
            <a:cxnLst>
              <a:cxn ang="0">
                <a:pos x="694" y="0"/>
              </a:cxn>
              <a:cxn ang="0">
                <a:pos x="562" y="0"/>
              </a:cxn>
              <a:cxn ang="0">
                <a:pos x="0" y="609"/>
              </a:cxn>
            </a:cxnLst>
            <a:rect l="0" t="0" r="r" b="b"/>
            <a:pathLst>
              <a:path w="694" h="609">
                <a:moveTo>
                  <a:pt x="694" y="0"/>
                </a:moveTo>
                <a:lnTo>
                  <a:pt x="562" y="0"/>
                </a:lnTo>
                <a:lnTo>
                  <a:pt x="0" y="609"/>
                </a:lnTo>
              </a:path>
            </a:pathLst>
          </a:custGeom>
          <a:noFill/>
          <a:ln w="3175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21" name="Freeform 13"/>
          <p:cNvSpPr>
            <a:spLocks/>
          </p:cNvSpPr>
          <p:nvPr/>
        </p:nvSpPr>
        <p:spPr bwMode="auto">
          <a:xfrm>
            <a:off x="5172075" y="2492375"/>
            <a:ext cx="952500" cy="531813"/>
          </a:xfrm>
          <a:custGeom>
            <a:avLst/>
            <a:gdLst/>
            <a:ahLst/>
            <a:cxnLst>
              <a:cxn ang="0">
                <a:pos x="600" y="0"/>
              </a:cxn>
              <a:cxn ang="0">
                <a:pos x="468" y="0"/>
              </a:cxn>
              <a:cxn ang="0">
                <a:pos x="0" y="335"/>
              </a:cxn>
            </a:cxnLst>
            <a:rect l="0" t="0" r="r" b="b"/>
            <a:pathLst>
              <a:path w="600" h="335">
                <a:moveTo>
                  <a:pt x="600" y="0"/>
                </a:moveTo>
                <a:lnTo>
                  <a:pt x="468" y="0"/>
                </a:lnTo>
                <a:lnTo>
                  <a:pt x="0" y="335"/>
                </a:lnTo>
              </a:path>
            </a:pathLst>
          </a:custGeom>
          <a:noFill/>
          <a:ln w="3175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22" name="Freeform 14"/>
          <p:cNvSpPr>
            <a:spLocks/>
          </p:cNvSpPr>
          <p:nvPr/>
        </p:nvSpPr>
        <p:spPr bwMode="auto">
          <a:xfrm>
            <a:off x="2154238" y="2247900"/>
            <a:ext cx="1971675" cy="52546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72" y="0"/>
              </a:cxn>
              <a:cxn ang="0">
                <a:pos x="1242" y="331"/>
              </a:cxn>
            </a:cxnLst>
            <a:rect l="0" t="0" r="r" b="b"/>
            <a:pathLst>
              <a:path w="1242" h="331">
                <a:moveTo>
                  <a:pt x="0" y="0"/>
                </a:moveTo>
                <a:lnTo>
                  <a:pt x="372" y="0"/>
                </a:lnTo>
                <a:lnTo>
                  <a:pt x="1242" y="331"/>
                </a:lnTo>
              </a:path>
            </a:pathLst>
          </a:custGeom>
          <a:noFill/>
          <a:ln w="3175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23" name="Freeform 15"/>
          <p:cNvSpPr>
            <a:spLocks/>
          </p:cNvSpPr>
          <p:nvPr/>
        </p:nvSpPr>
        <p:spPr bwMode="auto">
          <a:xfrm>
            <a:off x="1982788" y="2636838"/>
            <a:ext cx="1895475" cy="3810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64" y="0"/>
              </a:cxn>
              <a:cxn ang="0">
                <a:pos x="1194" y="240"/>
              </a:cxn>
            </a:cxnLst>
            <a:rect l="0" t="0" r="r" b="b"/>
            <a:pathLst>
              <a:path w="1194" h="240">
                <a:moveTo>
                  <a:pt x="0" y="0"/>
                </a:moveTo>
                <a:lnTo>
                  <a:pt x="464" y="0"/>
                </a:lnTo>
                <a:lnTo>
                  <a:pt x="1194" y="240"/>
                </a:lnTo>
              </a:path>
            </a:pathLst>
          </a:custGeom>
          <a:noFill/>
          <a:ln w="3175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24" name="Freeform 16"/>
          <p:cNvSpPr>
            <a:spLocks/>
          </p:cNvSpPr>
          <p:nvPr/>
        </p:nvSpPr>
        <p:spPr bwMode="auto">
          <a:xfrm>
            <a:off x="7331075" y="1584325"/>
            <a:ext cx="114300" cy="685800"/>
          </a:xfrm>
          <a:custGeom>
            <a:avLst/>
            <a:gdLst/>
            <a:ahLst/>
            <a:cxnLst>
              <a:cxn ang="0">
                <a:pos x="2" y="0"/>
              </a:cxn>
              <a:cxn ang="0">
                <a:pos x="72" y="0"/>
              </a:cxn>
              <a:cxn ang="0">
                <a:pos x="72" y="432"/>
              </a:cxn>
              <a:cxn ang="0">
                <a:pos x="0" y="432"/>
              </a:cxn>
            </a:cxnLst>
            <a:rect l="0" t="0" r="r" b="b"/>
            <a:pathLst>
              <a:path w="72" h="432">
                <a:moveTo>
                  <a:pt x="2" y="0"/>
                </a:moveTo>
                <a:lnTo>
                  <a:pt x="72" y="0"/>
                </a:lnTo>
                <a:lnTo>
                  <a:pt x="72" y="432"/>
                </a:lnTo>
                <a:lnTo>
                  <a:pt x="0" y="432"/>
                </a:lnTo>
              </a:path>
            </a:pathLst>
          </a:custGeom>
          <a:noFill/>
          <a:ln w="3175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25" name="Line 17"/>
          <p:cNvSpPr>
            <a:spLocks noChangeShapeType="1"/>
          </p:cNvSpPr>
          <p:nvPr/>
        </p:nvSpPr>
        <p:spPr bwMode="auto">
          <a:xfrm>
            <a:off x="6311900" y="2979738"/>
            <a:ext cx="1085850" cy="1587"/>
          </a:xfrm>
          <a:prstGeom prst="line">
            <a:avLst/>
          </a:prstGeom>
          <a:noFill/>
          <a:ln w="317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26" name="Line 18"/>
          <p:cNvSpPr>
            <a:spLocks noChangeShapeType="1"/>
          </p:cNvSpPr>
          <p:nvPr/>
        </p:nvSpPr>
        <p:spPr bwMode="auto">
          <a:xfrm>
            <a:off x="5826125" y="3700463"/>
            <a:ext cx="1571625" cy="1587"/>
          </a:xfrm>
          <a:prstGeom prst="line">
            <a:avLst/>
          </a:prstGeom>
          <a:noFill/>
          <a:ln w="317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27" name="Line 19"/>
          <p:cNvSpPr>
            <a:spLocks noChangeShapeType="1"/>
          </p:cNvSpPr>
          <p:nvPr/>
        </p:nvSpPr>
        <p:spPr bwMode="auto">
          <a:xfrm>
            <a:off x="4749800" y="4402138"/>
            <a:ext cx="2647950" cy="1587"/>
          </a:xfrm>
          <a:prstGeom prst="line">
            <a:avLst/>
          </a:prstGeom>
          <a:noFill/>
          <a:ln w="317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28" name="Freeform 20"/>
          <p:cNvSpPr>
            <a:spLocks/>
          </p:cNvSpPr>
          <p:nvPr/>
        </p:nvSpPr>
        <p:spPr bwMode="auto">
          <a:xfrm>
            <a:off x="2090738" y="1724025"/>
            <a:ext cx="2384425" cy="8032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58" y="0"/>
              </a:cxn>
              <a:cxn ang="0">
                <a:pos x="1502" y="506"/>
              </a:cxn>
            </a:cxnLst>
            <a:rect l="0" t="0" r="r" b="b"/>
            <a:pathLst>
              <a:path w="1502" h="506">
                <a:moveTo>
                  <a:pt x="0" y="0"/>
                </a:moveTo>
                <a:lnTo>
                  <a:pt x="358" y="0"/>
                </a:lnTo>
                <a:lnTo>
                  <a:pt x="1502" y="506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29" name="Freeform 21"/>
          <p:cNvSpPr>
            <a:spLocks/>
          </p:cNvSpPr>
          <p:nvPr/>
        </p:nvSpPr>
        <p:spPr bwMode="auto">
          <a:xfrm>
            <a:off x="4826000" y="1714500"/>
            <a:ext cx="1285875" cy="1169988"/>
          </a:xfrm>
          <a:custGeom>
            <a:avLst/>
            <a:gdLst/>
            <a:ahLst/>
            <a:cxnLst>
              <a:cxn ang="0">
                <a:pos x="810" y="0"/>
              </a:cxn>
              <a:cxn ang="0">
                <a:pos x="686" y="0"/>
              </a:cxn>
              <a:cxn ang="0">
                <a:pos x="0" y="737"/>
              </a:cxn>
            </a:cxnLst>
            <a:rect l="0" t="0" r="r" b="b"/>
            <a:pathLst>
              <a:path w="810" h="737">
                <a:moveTo>
                  <a:pt x="810" y="0"/>
                </a:moveTo>
                <a:lnTo>
                  <a:pt x="686" y="0"/>
                </a:lnTo>
                <a:lnTo>
                  <a:pt x="0" y="737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30" name="Freeform 22"/>
          <p:cNvSpPr>
            <a:spLocks/>
          </p:cNvSpPr>
          <p:nvPr/>
        </p:nvSpPr>
        <p:spPr bwMode="auto">
          <a:xfrm>
            <a:off x="5022850" y="1978025"/>
            <a:ext cx="1092200" cy="966788"/>
          </a:xfrm>
          <a:custGeom>
            <a:avLst/>
            <a:gdLst/>
            <a:ahLst/>
            <a:cxnLst>
              <a:cxn ang="0">
                <a:pos x="688" y="0"/>
              </a:cxn>
              <a:cxn ang="0">
                <a:pos x="562" y="0"/>
              </a:cxn>
              <a:cxn ang="0">
                <a:pos x="0" y="609"/>
              </a:cxn>
            </a:cxnLst>
            <a:rect l="0" t="0" r="r" b="b"/>
            <a:pathLst>
              <a:path w="688" h="609">
                <a:moveTo>
                  <a:pt x="688" y="0"/>
                </a:moveTo>
                <a:lnTo>
                  <a:pt x="562" y="0"/>
                </a:lnTo>
                <a:lnTo>
                  <a:pt x="0" y="609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31" name="Freeform 23"/>
          <p:cNvSpPr>
            <a:spLocks/>
          </p:cNvSpPr>
          <p:nvPr/>
        </p:nvSpPr>
        <p:spPr bwMode="auto">
          <a:xfrm>
            <a:off x="5172075" y="2492375"/>
            <a:ext cx="942975" cy="531813"/>
          </a:xfrm>
          <a:custGeom>
            <a:avLst/>
            <a:gdLst/>
            <a:ahLst/>
            <a:cxnLst>
              <a:cxn ang="0">
                <a:pos x="594" y="0"/>
              </a:cxn>
              <a:cxn ang="0">
                <a:pos x="468" y="0"/>
              </a:cxn>
              <a:cxn ang="0">
                <a:pos x="0" y="335"/>
              </a:cxn>
            </a:cxnLst>
            <a:rect l="0" t="0" r="r" b="b"/>
            <a:pathLst>
              <a:path w="594" h="335">
                <a:moveTo>
                  <a:pt x="594" y="0"/>
                </a:moveTo>
                <a:lnTo>
                  <a:pt x="468" y="0"/>
                </a:lnTo>
                <a:lnTo>
                  <a:pt x="0" y="335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32" name="Freeform 24"/>
          <p:cNvSpPr>
            <a:spLocks/>
          </p:cNvSpPr>
          <p:nvPr/>
        </p:nvSpPr>
        <p:spPr bwMode="auto">
          <a:xfrm>
            <a:off x="2154238" y="2247900"/>
            <a:ext cx="1971675" cy="52546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72" y="0"/>
              </a:cxn>
              <a:cxn ang="0">
                <a:pos x="1242" y="331"/>
              </a:cxn>
            </a:cxnLst>
            <a:rect l="0" t="0" r="r" b="b"/>
            <a:pathLst>
              <a:path w="1242" h="331">
                <a:moveTo>
                  <a:pt x="0" y="0"/>
                </a:moveTo>
                <a:lnTo>
                  <a:pt x="372" y="0"/>
                </a:lnTo>
                <a:lnTo>
                  <a:pt x="1242" y="331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33" name="Freeform 25"/>
          <p:cNvSpPr>
            <a:spLocks/>
          </p:cNvSpPr>
          <p:nvPr/>
        </p:nvSpPr>
        <p:spPr bwMode="auto">
          <a:xfrm>
            <a:off x="1982788" y="2636838"/>
            <a:ext cx="1895475" cy="3810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64" y="0"/>
              </a:cxn>
              <a:cxn ang="0">
                <a:pos x="1194" y="240"/>
              </a:cxn>
            </a:cxnLst>
            <a:rect l="0" t="0" r="r" b="b"/>
            <a:pathLst>
              <a:path w="1194" h="240">
                <a:moveTo>
                  <a:pt x="0" y="0"/>
                </a:moveTo>
                <a:lnTo>
                  <a:pt x="464" y="0"/>
                </a:lnTo>
                <a:lnTo>
                  <a:pt x="1194" y="24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34" name="Freeform 26"/>
          <p:cNvSpPr>
            <a:spLocks/>
          </p:cNvSpPr>
          <p:nvPr/>
        </p:nvSpPr>
        <p:spPr bwMode="auto">
          <a:xfrm>
            <a:off x="7331075" y="1584325"/>
            <a:ext cx="114300" cy="1017588"/>
          </a:xfrm>
          <a:custGeom>
            <a:avLst/>
            <a:gdLst/>
            <a:ahLst/>
            <a:cxnLst>
              <a:cxn ang="0">
                <a:pos x="2" y="0"/>
              </a:cxn>
              <a:cxn ang="0">
                <a:pos x="72" y="0"/>
              </a:cxn>
              <a:cxn ang="0">
                <a:pos x="72" y="641"/>
              </a:cxn>
              <a:cxn ang="0">
                <a:pos x="0" y="641"/>
              </a:cxn>
            </a:cxnLst>
            <a:rect l="0" t="0" r="r" b="b"/>
            <a:pathLst>
              <a:path w="72" h="641">
                <a:moveTo>
                  <a:pt x="2" y="0"/>
                </a:moveTo>
                <a:lnTo>
                  <a:pt x="72" y="0"/>
                </a:lnTo>
                <a:lnTo>
                  <a:pt x="72" y="641"/>
                </a:lnTo>
                <a:lnTo>
                  <a:pt x="0" y="641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35" name="Line 27"/>
          <p:cNvSpPr>
            <a:spLocks noChangeShapeType="1"/>
          </p:cNvSpPr>
          <p:nvPr/>
        </p:nvSpPr>
        <p:spPr bwMode="auto">
          <a:xfrm>
            <a:off x="7448550" y="2085975"/>
            <a:ext cx="111125" cy="1588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36" name="Line 28"/>
          <p:cNvSpPr>
            <a:spLocks noChangeShapeType="1"/>
          </p:cNvSpPr>
          <p:nvPr/>
        </p:nvSpPr>
        <p:spPr bwMode="auto">
          <a:xfrm>
            <a:off x="6311900" y="2979738"/>
            <a:ext cx="1085850" cy="1587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37" name="Line 29"/>
          <p:cNvSpPr>
            <a:spLocks noChangeShapeType="1"/>
          </p:cNvSpPr>
          <p:nvPr/>
        </p:nvSpPr>
        <p:spPr bwMode="auto">
          <a:xfrm>
            <a:off x="5826125" y="3700463"/>
            <a:ext cx="1571625" cy="1587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38" name="Line 30"/>
          <p:cNvSpPr>
            <a:spLocks noChangeShapeType="1"/>
          </p:cNvSpPr>
          <p:nvPr/>
        </p:nvSpPr>
        <p:spPr bwMode="auto">
          <a:xfrm>
            <a:off x="4749800" y="4402138"/>
            <a:ext cx="2647950" cy="1587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39" name="Rectangle 31"/>
          <p:cNvSpPr>
            <a:spLocks noChangeArrowheads="1"/>
          </p:cNvSpPr>
          <p:nvPr/>
        </p:nvSpPr>
        <p:spPr bwMode="auto">
          <a:xfrm>
            <a:off x="422275" y="5164138"/>
            <a:ext cx="56388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(a)  Cross section of spinal cord and vertebra</a:t>
            </a:r>
            <a:endParaRPr lang="en-US" sz="1800">
              <a:latin typeface="Arial" charset="0"/>
            </a:endParaRPr>
          </a:p>
        </p:txBody>
      </p:sp>
      <p:sp>
        <p:nvSpPr>
          <p:cNvPr id="17440" name="Rectangle 32"/>
          <p:cNvSpPr>
            <a:spLocks noChangeArrowheads="1"/>
          </p:cNvSpPr>
          <p:nvPr/>
        </p:nvSpPr>
        <p:spPr bwMode="auto">
          <a:xfrm>
            <a:off x="419100" y="1579563"/>
            <a:ext cx="1625600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800" b="1">
                <a:solidFill>
                  <a:srgbClr val="231F20"/>
                </a:solidFill>
                <a:latin typeface="Arial" charset="0"/>
              </a:rPr>
              <a:t>Epidural space</a:t>
            </a:r>
          </a:p>
          <a:p>
            <a:pPr eaLnBrk="1" hangingPunct="1">
              <a:lnSpc>
                <a:spcPct val="80000"/>
              </a:lnSpc>
            </a:pPr>
            <a:r>
              <a:rPr lang="en-US" sz="1800" b="1">
                <a:solidFill>
                  <a:srgbClr val="231F20"/>
                </a:solidFill>
                <a:latin typeface="Arial" charset="0"/>
              </a:rPr>
              <a:t>(contains fat)</a:t>
            </a:r>
            <a:endParaRPr lang="en-US" sz="1800" b="1">
              <a:latin typeface="Arial" charset="0"/>
            </a:endParaRPr>
          </a:p>
        </p:txBody>
      </p:sp>
      <p:sp>
        <p:nvSpPr>
          <p:cNvPr id="17441" name="Rectangle 33"/>
          <p:cNvSpPr>
            <a:spLocks noChangeArrowheads="1"/>
          </p:cNvSpPr>
          <p:nvPr/>
        </p:nvSpPr>
        <p:spPr bwMode="auto">
          <a:xfrm>
            <a:off x="6140450" y="1573213"/>
            <a:ext cx="10287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800" b="1">
                <a:solidFill>
                  <a:srgbClr val="231F20"/>
                </a:solidFill>
                <a:latin typeface="Arial" charset="0"/>
              </a:rPr>
              <a:t>Pia mater</a:t>
            </a:r>
            <a:endParaRPr lang="en-US" sz="1800" b="1">
              <a:latin typeface="Arial" charset="0"/>
            </a:endParaRPr>
          </a:p>
        </p:txBody>
      </p:sp>
      <p:sp>
        <p:nvSpPr>
          <p:cNvPr id="17442" name="Rectangle 34"/>
          <p:cNvSpPr>
            <a:spLocks noChangeArrowheads="1"/>
          </p:cNvSpPr>
          <p:nvPr/>
        </p:nvSpPr>
        <p:spPr bwMode="auto">
          <a:xfrm>
            <a:off x="7594600" y="1954213"/>
            <a:ext cx="1130300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800" b="1">
                <a:solidFill>
                  <a:srgbClr val="231F20"/>
                </a:solidFill>
                <a:latin typeface="Arial" charset="0"/>
              </a:rPr>
              <a:t>Spinal</a:t>
            </a:r>
          </a:p>
          <a:p>
            <a:pPr eaLnBrk="1" hangingPunct="1">
              <a:lnSpc>
                <a:spcPct val="90000"/>
              </a:lnSpc>
            </a:pPr>
            <a:r>
              <a:rPr lang="en-US" sz="1800" b="1">
                <a:solidFill>
                  <a:srgbClr val="231F20"/>
                </a:solidFill>
                <a:latin typeface="Arial" charset="0"/>
              </a:rPr>
              <a:t>meninges </a:t>
            </a:r>
          </a:p>
        </p:txBody>
      </p:sp>
      <p:sp>
        <p:nvSpPr>
          <p:cNvPr id="17443" name="Rectangle 35"/>
          <p:cNvSpPr>
            <a:spLocks noChangeArrowheads="1"/>
          </p:cNvSpPr>
          <p:nvPr/>
        </p:nvSpPr>
        <p:spPr bwMode="auto">
          <a:xfrm>
            <a:off x="6149975" y="1846263"/>
            <a:ext cx="1130300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800" b="1">
                <a:solidFill>
                  <a:srgbClr val="231F20"/>
                </a:solidFill>
                <a:latin typeface="Arial" charset="0"/>
              </a:rPr>
              <a:t>Arachnoid</a:t>
            </a:r>
          </a:p>
          <a:p>
            <a:pPr eaLnBrk="1" hangingPunct="1">
              <a:lnSpc>
                <a:spcPct val="80000"/>
              </a:lnSpc>
            </a:pPr>
            <a:r>
              <a:rPr lang="en-US" sz="1800" b="1">
                <a:solidFill>
                  <a:srgbClr val="231F20"/>
                </a:solidFill>
                <a:latin typeface="Arial" charset="0"/>
              </a:rPr>
              <a:t>mater </a:t>
            </a:r>
          </a:p>
        </p:txBody>
      </p:sp>
      <p:sp>
        <p:nvSpPr>
          <p:cNvPr id="17444" name="Rectangle 36"/>
          <p:cNvSpPr>
            <a:spLocks noChangeArrowheads="1"/>
          </p:cNvSpPr>
          <p:nvPr/>
        </p:nvSpPr>
        <p:spPr bwMode="auto">
          <a:xfrm>
            <a:off x="6140450" y="2357438"/>
            <a:ext cx="12065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800" b="1">
                <a:solidFill>
                  <a:srgbClr val="231F20"/>
                </a:solidFill>
                <a:latin typeface="Arial" charset="0"/>
              </a:rPr>
              <a:t>Dura mater</a:t>
            </a:r>
            <a:endParaRPr lang="en-US" sz="1800" b="1">
              <a:latin typeface="Arial" charset="0"/>
            </a:endParaRPr>
          </a:p>
        </p:txBody>
      </p:sp>
      <p:sp>
        <p:nvSpPr>
          <p:cNvPr id="17445" name="Rectangle 37"/>
          <p:cNvSpPr>
            <a:spLocks noChangeArrowheads="1"/>
          </p:cNvSpPr>
          <p:nvPr/>
        </p:nvSpPr>
        <p:spPr bwMode="auto">
          <a:xfrm>
            <a:off x="7429500" y="2827338"/>
            <a:ext cx="901700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800" b="1">
                <a:solidFill>
                  <a:srgbClr val="231F20"/>
                </a:solidFill>
                <a:latin typeface="Arial" charset="0"/>
              </a:rPr>
              <a:t>Bone of</a:t>
            </a:r>
          </a:p>
          <a:p>
            <a:pPr eaLnBrk="1" hangingPunct="1">
              <a:lnSpc>
                <a:spcPct val="90000"/>
              </a:lnSpc>
            </a:pPr>
            <a:r>
              <a:rPr lang="en-US" sz="1800" b="1">
                <a:solidFill>
                  <a:srgbClr val="231F20"/>
                </a:solidFill>
                <a:latin typeface="Arial" charset="0"/>
              </a:rPr>
              <a:t>vertebra</a:t>
            </a:r>
            <a:endParaRPr lang="en-US" sz="1800" b="1">
              <a:latin typeface="Arial" charset="0"/>
            </a:endParaRPr>
          </a:p>
        </p:txBody>
      </p:sp>
      <p:sp>
        <p:nvSpPr>
          <p:cNvPr id="17446" name="Rectangle 38"/>
          <p:cNvSpPr>
            <a:spLocks noChangeArrowheads="1"/>
          </p:cNvSpPr>
          <p:nvPr/>
        </p:nvSpPr>
        <p:spPr bwMode="auto">
          <a:xfrm>
            <a:off x="419100" y="2106613"/>
            <a:ext cx="17018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800" b="1">
                <a:solidFill>
                  <a:srgbClr val="231F20"/>
                </a:solidFill>
                <a:latin typeface="Arial" charset="0"/>
              </a:rPr>
              <a:t>Subdural space</a:t>
            </a:r>
            <a:endParaRPr lang="en-US" sz="1800" b="1">
              <a:latin typeface="Arial" charset="0"/>
            </a:endParaRPr>
          </a:p>
        </p:txBody>
      </p:sp>
      <p:sp>
        <p:nvSpPr>
          <p:cNvPr id="17447" name="Rectangle 39"/>
          <p:cNvSpPr>
            <a:spLocks noChangeArrowheads="1"/>
          </p:cNvSpPr>
          <p:nvPr/>
        </p:nvSpPr>
        <p:spPr bwMode="auto">
          <a:xfrm>
            <a:off x="419100" y="2503488"/>
            <a:ext cx="1612900" cy="769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800" b="1">
                <a:solidFill>
                  <a:srgbClr val="231F20"/>
                </a:solidFill>
                <a:latin typeface="Arial" charset="0"/>
              </a:rPr>
              <a:t>Subarachnoid</a:t>
            </a:r>
          </a:p>
          <a:p>
            <a:pPr eaLnBrk="1" hangingPunct="1">
              <a:lnSpc>
                <a:spcPct val="90000"/>
              </a:lnSpc>
            </a:pPr>
            <a:r>
              <a:rPr lang="en-US" sz="1800" b="1">
                <a:solidFill>
                  <a:srgbClr val="231F20"/>
                </a:solidFill>
                <a:latin typeface="Arial" charset="0"/>
              </a:rPr>
              <a:t>space</a:t>
            </a:r>
            <a:endParaRPr lang="en-US" sz="1800" b="1">
              <a:latin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1800" b="1">
                <a:solidFill>
                  <a:srgbClr val="231F20"/>
                </a:solidFill>
                <a:latin typeface="Arial" charset="0"/>
              </a:rPr>
              <a:t>(contains CSF)</a:t>
            </a:r>
          </a:p>
        </p:txBody>
      </p:sp>
      <p:sp>
        <p:nvSpPr>
          <p:cNvPr id="17448" name="Rectangle 40"/>
          <p:cNvSpPr>
            <a:spLocks noChangeArrowheads="1"/>
          </p:cNvSpPr>
          <p:nvPr/>
        </p:nvSpPr>
        <p:spPr bwMode="auto">
          <a:xfrm>
            <a:off x="7429500" y="3548063"/>
            <a:ext cx="1219200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800" b="1">
                <a:solidFill>
                  <a:srgbClr val="231F20"/>
                </a:solidFill>
                <a:latin typeface="Arial" charset="0"/>
              </a:rPr>
              <a:t>Dorsal root</a:t>
            </a:r>
          </a:p>
          <a:p>
            <a:pPr eaLnBrk="1" hangingPunct="1">
              <a:lnSpc>
                <a:spcPct val="90000"/>
              </a:lnSpc>
            </a:pPr>
            <a:r>
              <a:rPr lang="en-US" sz="1800" b="1">
                <a:solidFill>
                  <a:srgbClr val="231F20"/>
                </a:solidFill>
                <a:latin typeface="Arial" charset="0"/>
              </a:rPr>
              <a:t>ganglion</a:t>
            </a:r>
            <a:endParaRPr lang="en-US" sz="1800" b="1">
              <a:latin typeface="Arial" charset="0"/>
            </a:endParaRPr>
          </a:p>
        </p:txBody>
      </p:sp>
      <p:sp>
        <p:nvSpPr>
          <p:cNvPr id="17449" name="Rectangle 41"/>
          <p:cNvSpPr>
            <a:spLocks noChangeArrowheads="1"/>
          </p:cNvSpPr>
          <p:nvPr/>
        </p:nvSpPr>
        <p:spPr bwMode="auto">
          <a:xfrm>
            <a:off x="7429500" y="4249738"/>
            <a:ext cx="1181100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800" b="1">
                <a:solidFill>
                  <a:srgbClr val="231F20"/>
                </a:solidFill>
                <a:latin typeface="Arial" charset="0"/>
              </a:rPr>
              <a:t>Body</a:t>
            </a:r>
          </a:p>
          <a:p>
            <a:pPr eaLnBrk="1" hangingPunct="1">
              <a:lnSpc>
                <a:spcPct val="90000"/>
              </a:lnSpc>
            </a:pPr>
            <a:r>
              <a:rPr lang="en-US" sz="1800" b="1">
                <a:solidFill>
                  <a:srgbClr val="231F20"/>
                </a:solidFill>
                <a:latin typeface="Arial" charset="0"/>
              </a:rPr>
              <a:t>of vertebra</a:t>
            </a:r>
            <a:endParaRPr lang="en-US" sz="1800" b="1">
              <a:latin typeface="Arial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8" name="Rectangle 6"/>
          <p:cNvSpPr>
            <a:spLocks noChangeArrowheads="1"/>
          </p:cNvSpPr>
          <p:nvPr/>
        </p:nvSpPr>
        <p:spPr bwMode="auto">
          <a:xfrm>
            <a:off x="7975600" y="6580188"/>
            <a:ext cx="1166813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12.31b</a:t>
            </a:r>
          </a:p>
        </p:txBody>
      </p:sp>
      <p:pic>
        <p:nvPicPr>
          <p:cNvPr id="18441" name="Picture 9" descr="figure_12_31_b-jL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4663" y="487363"/>
            <a:ext cx="8231187" cy="5868987"/>
          </a:xfrm>
          <a:prstGeom prst="rect">
            <a:avLst/>
          </a:prstGeom>
          <a:noFill/>
        </p:spPr>
      </p:pic>
      <p:sp>
        <p:nvSpPr>
          <p:cNvPr id="18442" name="AutoShape 10"/>
          <p:cNvSpPr>
            <a:spLocks/>
          </p:cNvSpPr>
          <p:nvPr/>
        </p:nvSpPr>
        <p:spPr bwMode="auto">
          <a:xfrm rot="5400000">
            <a:off x="4945063" y="2368550"/>
            <a:ext cx="50800" cy="301625"/>
          </a:xfrm>
          <a:prstGeom prst="leftBracket">
            <a:avLst>
              <a:gd name="adj" fmla="val 0"/>
            </a:avLst>
          </a:prstGeom>
          <a:noFill/>
          <a:ln w="25400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443" name="Freeform 11"/>
          <p:cNvSpPr>
            <a:spLocks/>
          </p:cNvSpPr>
          <p:nvPr/>
        </p:nvSpPr>
        <p:spPr bwMode="auto">
          <a:xfrm>
            <a:off x="3373438" y="1309688"/>
            <a:ext cx="1389062" cy="9525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54" y="0"/>
              </a:cxn>
              <a:cxn ang="0">
                <a:pos x="875" y="600"/>
              </a:cxn>
            </a:cxnLst>
            <a:rect l="0" t="0" r="r" b="b"/>
            <a:pathLst>
              <a:path w="875" h="600">
                <a:moveTo>
                  <a:pt x="0" y="0"/>
                </a:moveTo>
                <a:lnTo>
                  <a:pt x="354" y="0"/>
                </a:lnTo>
                <a:lnTo>
                  <a:pt x="875" y="600"/>
                </a:lnTo>
              </a:path>
            </a:pathLst>
          </a:custGeom>
          <a:noFill/>
          <a:ln w="285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44" name="Freeform 12"/>
          <p:cNvSpPr>
            <a:spLocks/>
          </p:cNvSpPr>
          <p:nvPr/>
        </p:nvSpPr>
        <p:spPr bwMode="auto">
          <a:xfrm>
            <a:off x="4975225" y="595313"/>
            <a:ext cx="895350" cy="1501775"/>
          </a:xfrm>
          <a:custGeom>
            <a:avLst/>
            <a:gdLst/>
            <a:ahLst/>
            <a:cxnLst>
              <a:cxn ang="0">
                <a:pos x="564" y="0"/>
              </a:cxn>
              <a:cxn ang="0">
                <a:pos x="368" y="0"/>
              </a:cxn>
              <a:cxn ang="0">
                <a:pos x="0" y="946"/>
              </a:cxn>
            </a:cxnLst>
            <a:rect l="0" t="0" r="r" b="b"/>
            <a:pathLst>
              <a:path w="564" h="946">
                <a:moveTo>
                  <a:pt x="564" y="0"/>
                </a:moveTo>
                <a:lnTo>
                  <a:pt x="368" y="0"/>
                </a:lnTo>
                <a:lnTo>
                  <a:pt x="0" y="946"/>
                </a:lnTo>
              </a:path>
            </a:pathLst>
          </a:custGeom>
          <a:noFill/>
          <a:ln w="285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45" name="Freeform 13"/>
          <p:cNvSpPr>
            <a:spLocks/>
          </p:cNvSpPr>
          <p:nvPr/>
        </p:nvSpPr>
        <p:spPr bwMode="auto">
          <a:xfrm>
            <a:off x="4987925" y="2655888"/>
            <a:ext cx="2225675" cy="352425"/>
          </a:xfrm>
          <a:custGeom>
            <a:avLst/>
            <a:gdLst/>
            <a:ahLst/>
            <a:cxnLst>
              <a:cxn ang="0">
                <a:pos x="1402" y="222"/>
              </a:cxn>
              <a:cxn ang="0">
                <a:pos x="230" y="222"/>
              </a:cxn>
              <a:cxn ang="0">
                <a:pos x="0" y="0"/>
              </a:cxn>
            </a:cxnLst>
            <a:rect l="0" t="0" r="r" b="b"/>
            <a:pathLst>
              <a:path w="1402" h="222">
                <a:moveTo>
                  <a:pt x="1402" y="222"/>
                </a:moveTo>
                <a:lnTo>
                  <a:pt x="230" y="222"/>
                </a:lnTo>
                <a:lnTo>
                  <a:pt x="0" y="0"/>
                </a:lnTo>
              </a:path>
            </a:pathLst>
          </a:custGeom>
          <a:noFill/>
          <a:ln w="285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46" name="Freeform 14"/>
          <p:cNvSpPr>
            <a:spLocks/>
          </p:cNvSpPr>
          <p:nvPr/>
        </p:nvSpPr>
        <p:spPr bwMode="auto">
          <a:xfrm>
            <a:off x="4953000" y="2928938"/>
            <a:ext cx="2066925" cy="960437"/>
          </a:xfrm>
          <a:custGeom>
            <a:avLst/>
            <a:gdLst/>
            <a:ahLst/>
            <a:cxnLst>
              <a:cxn ang="0">
                <a:pos x="1302" y="605"/>
              </a:cxn>
              <a:cxn ang="0">
                <a:pos x="590" y="605"/>
              </a:cxn>
              <a:cxn ang="0">
                <a:pos x="0" y="0"/>
              </a:cxn>
            </a:cxnLst>
            <a:rect l="0" t="0" r="r" b="b"/>
            <a:pathLst>
              <a:path w="1302" h="605">
                <a:moveTo>
                  <a:pt x="1302" y="605"/>
                </a:moveTo>
                <a:lnTo>
                  <a:pt x="590" y="605"/>
                </a:lnTo>
                <a:lnTo>
                  <a:pt x="0" y="0"/>
                </a:lnTo>
              </a:path>
            </a:pathLst>
          </a:custGeom>
          <a:noFill/>
          <a:ln w="285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47" name="Freeform 15"/>
          <p:cNvSpPr>
            <a:spLocks/>
          </p:cNvSpPr>
          <p:nvPr/>
        </p:nvSpPr>
        <p:spPr bwMode="auto">
          <a:xfrm>
            <a:off x="5362575" y="3743325"/>
            <a:ext cx="1320800" cy="1168400"/>
          </a:xfrm>
          <a:custGeom>
            <a:avLst/>
            <a:gdLst/>
            <a:ahLst/>
            <a:cxnLst>
              <a:cxn ang="0">
                <a:pos x="832" y="736"/>
              </a:cxn>
              <a:cxn ang="0">
                <a:pos x="448" y="736"/>
              </a:cxn>
              <a:cxn ang="0">
                <a:pos x="0" y="0"/>
              </a:cxn>
            </a:cxnLst>
            <a:rect l="0" t="0" r="r" b="b"/>
            <a:pathLst>
              <a:path w="832" h="736">
                <a:moveTo>
                  <a:pt x="832" y="736"/>
                </a:moveTo>
                <a:lnTo>
                  <a:pt x="448" y="736"/>
                </a:lnTo>
                <a:lnTo>
                  <a:pt x="0" y="0"/>
                </a:lnTo>
              </a:path>
            </a:pathLst>
          </a:custGeom>
          <a:noFill/>
          <a:ln w="285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48" name="Freeform 16"/>
          <p:cNvSpPr>
            <a:spLocks/>
          </p:cNvSpPr>
          <p:nvPr/>
        </p:nvSpPr>
        <p:spPr bwMode="auto">
          <a:xfrm>
            <a:off x="5241925" y="4622800"/>
            <a:ext cx="1466850" cy="654050"/>
          </a:xfrm>
          <a:custGeom>
            <a:avLst/>
            <a:gdLst/>
            <a:ahLst/>
            <a:cxnLst>
              <a:cxn ang="0">
                <a:pos x="924" y="412"/>
              </a:cxn>
              <a:cxn ang="0">
                <a:pos x="316" y="412"/>
              </a:cxn>
              <a:cxn ang="0">
                <a:pos x="0" y="0"/>
              </a:cxn>
            </a:cxnLst>
            <a:rect l="0" t="0" r="r" b="b"/>
            <a:pathLst>
              <a:path w="924" h="412">
                <a:moveTo>
                  <a:pt x="924" y="412"/>
                </a:moveTo>
                <a:lnTo>
                  <a:pt x="316" y="412"/>
                </a:lnTo>
                <a:lnTo>
                  <a:pt x="0" y="0"/>
                </a:lnTo>
              </a:path>
            </a:pathLst>
          </a:custGeom>
          <a:noFill/>
          <a:ln w="285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49" name="Freeform 17"/>
          <p:cNvSpPr>
            <a:spLocks/>
          </p:cNvSpPr>
          <p:nvPr/>
        </p:nvSpPr>
        <p:spPr bwMode="auto">
          <a:xfrm>
            <a:off x="5362575" y="5194300"/>
            <a:ext cx="1346200" cy="520700"/>
          </a:xfrm>
          <a:custGeom>
            <a:avLst/>
            <a:gdLst/>
            <a:ahLst/>
            <a:cxnLst>
              <a:cxn ang="0">
                <a:pos x="848" y="328"/>
              </a:cxn>
              <a:cxn ang="0">
                <a:pos x="268" y="328"/>
              </a:cxn>
              <a:cxn ang="0">
                <a:pos x="0" y="0"/>
              </a:cxn>
            </a:cxnLst>
            <a:rect l="0" t="0" r="r" b="b"/>
            <a:pathLst>
              <a:path w="848" h="328">
                <a:moveTo>
                  <a:pt x="848" y="328"/>
                </a:moveTo>
                <a:lnTo>
                  <a:pt x="268" y="328"/>
                </a:lnTo>
                <a:lnTo>
                  <a:pt x="0" y="0"/>
                </a:lnTo>
              </a:path>
            </a:pathLst>
          </a:custGeom>
          <a:noFill/>
          <a:ln w="285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50" name="Freeform 18"/>
          <p:cNvSpPr>
            <a:spLocks/>
          </p:cNvSpPr>
          <p:nvPr/>
        </p:nvSpPr>
        <p:spPr bwMode="auto">
          <a:xfrm>
            <a:off x="5038725" y="982663"/>
            <a:ext cx="1333500" cy="1517650"/>
          </a:xfrm>
          <a:custGeom>
            <a:avLst/>
            <a:gdLst/>
            <a:ahLst/>
            <a:cxnLst>
              <a:cxn ang="0">
                <a:pos x="840" y="0"/>
              </a:cxn>
              <a:cxn ang="0">
                <a:pos x="704" y="0"/>
              </a:cxn>
              <a:cxn ang="0">
                <a:pos x="0" y="956"/>
              </a:cxn>
            </a:cxnLst>
            <a:rect l="0" t="0" r="r" b="b"/>
            <a:pathLst>
              <a:path w="840" h="956">
                <a:moveTo>
                  <a:pt x="840" y="0"/>
                </a:moveTo>
                <a:lnTo>
                  <a:pt x="704" y="0"/>
                </a:lnTo>
                <a:lnTo>
                  <a:pt x="0" y="956"/>
                </a:lnTo>
              </a:path>
            </a:pathLst>
          </a:custGeom>
          <a:noFill/>
          <a:ln w="285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51" name="Freeform 19"/>
          <p:cNvSpPr>
            <a:spLocks/>
          </p:cNvSpPr>
          <p:nvPr/>
        </p:nvSpPr>
        <p:spPr bwMode="auto">
          <a:xfrm>
            <a:off x="5540375" y="1509713"/>
            <a:ext cx="831850" cy="831850"/>
          </a:xfrm>
          <a:custGeom>
            <a:avLst/>
            <a:gdLst/>
            <a:ahLst/>
            <a:cxnLst>
              <a:cxn ang="0">
                <a:pos x="524" y="0"/>
              </a:cxn>
              <a:cxn ang="0">
                <a:pos x="398" y="0"/>
              </a:cxn>
              <a:cxn ang="0">
                <a:pos x="0" y="524"/>
              </a:cxn>
            </a:cxnLst>
            <a:rect l="0" t="0" r="r" b="b"/>
            <a:pathLst>
              <a:path w="524" h="524">
                <a:moveTo>
                  <a:pt x="524" y="0"/>
                </a:moveTo>
                <a:lnTo>
                  <a:pt x="398" y="0"/>
                </a:lnTo>
                <a:lnTo>
                  <a:pt x="0" y="524"/>
                </a:lnTo>
              </a:path>
            </a:pathLst>
          </a:custGeom>
          <a:noFill/>
          <a:ln w="285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52" name="Freeform 20"/>
          <p:cNvSpPr>
            <a:spLocks/>
          </p:cNvSpPr>
          <p:nvPr/>
        </p:nvSpPr>
        <p:spPr bwMode="auto">
          <a:xfrm>
            <a:off x="5711825" y="2097088"/>
            <a:ext cx="660400" cy="552450"/>
          </a:xfrm>
          <a:custGeom>
            <a:avLst/>
            <a:gdLst/>
            <a:ahLst/>
            <a:cxnLst>
              <a:cxn ang="0">
                <a:pos x="416" y="0"/>
              </a:cxn>
              <a:cxn ang="0">
                <a:pos x="298" y="0"/>
              </a:cxn>
              <a:cxn ang="0">
                <a:pos x="0" y="348"/>
              </a:cxn>
            </a:cxnLst>
            <a:rect l="0" t="0" r="r" b="b"/>
            <a:pathLst>
              <a:path w="416" h="348">
                <a:moveTo>
                  <a:pt x="416" y="0"/>
                </a:moveTo>
                <a:lnTo>
                  <a:pt x="298" y="0"/>
                </a:lnTo>
                <a:lnTo>
                  <a:pt x="0" y="348"/>
                </a:lnTo>
              </a:path>
            </a:pathLst>
          </a:custGeom>
          <a:noFill/>
          <a:ln w="285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53" name="Freeform 21"/>
          <p:cNvSpPr>
            <a:spLocks/>
          </p:cNvSpPr>
          <p:nvPr/>
        </p:nvSpPr>
        <p:spPr bwMode="auto">
          <a:xfrm>
            <a:off x="5419725" y="1795463"/>
            <a:ext cx="952500" cy="1076325"/>
          </a:xfrm>
          <a:custGeom>
            <a:avLst/>
            <a:gdLst/>
            <a:ahLst/>
            <a:cxnLst>
              <a:cxn ang="0">
                <a:pos x="600" y="0"/>
              </a:cxn>
              <a:cxn ang="0">
                <a:pos x="500" y="0"/>
              </a:cxn>
              <a:cxn ang="0">
                <a:pos x="0" y="678"/>
              </a:cxn>
            </a:cxnLst>
            <a:rect l="0" t="0" r="r" b="b"/>
            <a:pathLst>
              <a:path w="600" h="678">
                <a:moveTo>
                  <a:pt x="600" y="0"/>
                </a:moveTo>
                <a:lnTo>
                  <a:pt x="500" y="0"/>
                </a:lnTo>
                <a:lnTo>
                  <a:pt x="0" y="678"/>
                </a:lnTo>
              </a:path>
            </a:pathLst>
          </a:custGeom>
          <a:noFill/>
          <a:ln w="285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54" name="Freeform 22"/>
          <p:cNvSpPr>
            <a:spLocks/>
          </p:cNvSpPr>
          <p:nvPr/>
        </p:nvSpPr>
        <p:spPr bwMode="auto">
          <a:xfrm>
            <a:off x="3443288" y="1611313"/>
            <a:ext cx="1331912" cy="14033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0" y="0"/>
              </a:cxn>
              <a:cxn ang="0">
                <a:pos x="839" y="884"/>
              </a:cxn>
            </a:cxnLst>
            <a:rect l="0" t="0" r="r" b="b"/>
            <a:pathLst>
              <a:path w="839" h="884">
                <a:moveTo>
                  <a:pt x="0" y="0"/>
                </a:moveTo>
                <a:lnTo>
                  <a:pt x="210" y="0"/>
                </a:lnTo>
                <a:lnTo>
                  <a:pt x="839" y="884"/>
                </a:lnTo>
              </a:path>
            </a:pathLst>
          </a:custGeom>
          <a:noFill/>
          <a:ln w="285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55" name="Freeform 23"/>
          <p:cNvSpPr>
            <a:spLocks/>
          </p:cNvSpPr>
          <p:nvPr/>
        </p:nvSpPr>
        <p:spPr bwMode="auto">
          <a:xfrm>
            <a:off x="3398838" y="1919288"/>
            <a:ext cx="584200" cy="6699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36" y="0"/>
              </a:cxn>
              <a:cxn ang="0">
                <a:pos x="368" y="422"/>
              </a:cxn>
            </a:cxnLst>
            <a:rect l="0" t="0" r="r" b="b"/>
            <a:pathLst>
              <a:path w="368" h="422">
                <a:moveTo>
                  <a:pt x="0" y="0"/>
                </a:moveTo>
                <a:lnTo>
                  <a:pt x="136" y="0"/>
                </a:lnTo>
                <a:lnTo>
                  <a:pt x="368" y="422"/>
                </a:lnTo>
              </a:path>
            </a:pathLst>
          </a:custGeom>
          <a:noFill/>
          <a:ln w="285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56" name="Freeform 24"/>
          <p:cNvSpPr>
            <a:spLocks/>
          </p:cNvSpPr>
          <p:nvPr/>
        </p:nvSpPr>
        <p:spPr bwMode="auto">
          <a:xfrm>
            <a:off x="1697038" y="2246313"/>
            <a:ext cx="1400175" cy="1587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90" y="0"/>
              </a:cxn>
              <a:cxn ang="0">
                <a:pos x="882" y="100"/>
              </a:cxn>
            </a:cxnLst>
            <a:rect l="0" t="0" r="r" b="b"/>
            <a:pathLst>
              <a:path w="882" h="100">
                <a:moveTo>
                  <a:pt x="0" y="0"/>
                </a:moveTo>
                <a:lnTo>
                  <a:pt x="690" y="0"/>
                </a:lnTo>
                <a:lnTo>
                  <a:pt x="882" y="100"/>
                </a:lnTo>
              </a:path>
            </a:pathLst>
          </a:custGeom>
          <a:noFill/>
          <a:ln w="285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57" name="Freeform 25"/>
          <p:cNvSpPr>
            <a:spLocks/>
          </p:cNvSpPr>
          <p:nvPr/>
        </p:nvSpPr>
        <p:spPr bwMode="auto">
          <a:xfrm>
            <a:off x="1681163" y="2525713"/>
            <a:ext cx="1778000" cy="1128712"/>
          </a:xfrm>
          <a:custGeom>
            <a:avLst/>
            <a:gdLst/>
            <a:ahLst/>
            <a:cxnLst>
              <a:cxn ang="0">
                <a:pos x="0" y="711"/>
              </a:cxn>
              <a:cxn ang="0">
                <a:pos x="682" y="711"/>
              </a:cxn>
              <a:cxn ang="0">
                <a:pos x="1120" y="0"/>
              </a:cxn>
            </a:cxnLst>
            <a:rect l="0" t="0" r="r" b="b"/>
            <a:pathLst>
              <a:path w="1120" h="711">
                <a:moveTo>
                  <a:pt x="0" y="711"/>
                </a:moveTo>
                <a:lnTo>
                  <a:pt x="682" y="711"/>
                </a:lnTo>
                <a:lnTo>
                  <a:pt x="1120" y="0"/>
                </a:lnTo>
              </a:path>
            </a:pathLst>
          </a:custGeom>
          <a:noFill/>
          <a:ln w="285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58" name="Freeform 26"/>
          <p:cNvSpPr>
            <a:spLocks/>
          </p:cNvSpPr>
          <p:nvPr/>
        </p:nvSpPr>
        <p:spPr bwMode="auto">
          <a:xfrm>
            <a:off x="1766888" y="2919413"/>
            <a:ext cx="1870075" cy="1731962"/>
          </a:xfrm>
          <a:custGeom>
            <a:avLst/>
            <a:gdLst/>
            <a:ahLst/>
            <a:cxnLst>
              <a:cxn ang="0">
                <a:pos x="0" y="1091"/>
              </a:cxn>
              <a:cxn ang="0">
                <a:pos x="868" y="1091"/>
              </a:cxn>
              <a:cxn ang="0">
                <a:pos x="1178" y="0"/>
              </a:cxn>
            </a:cxnLst>
            <a:rect l="0" t="0" r="r" b="b"/>
            <a:pathLst>
              <a:path w="1178" h="1091">
                <a:moveTo>
                  <a:pt x="0" y="1091"/>
                </a:moveTo>
                <a:lnTo>
                  <a:pt x="868" y="1091"/>
                </a:lnTo>
                <a:lnTo>
                  <a:pt x="1178" y="0"/>
                </a:lnTo>
              </a:path>
            </a:pathLst>
          </a:custGeom>
          <a:noFill/>
          <a:ln w="285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59" name="Freeform 27"/>
          <p:cNvSpPr>
            <a:spLocks/>
          </p:cNvSpPr>
          <p:nvPr/>
        </p:nvSpPr>
        <p:spPr bwMode="auto">
          <a:xfrm>
            <a:off x="1824038" y="2459038"/>
            <a:ext cx="933450" cy="457200"/>
          </a:xfrm>
          <a:custGeom>
            <a:avLst/>
            <a:gdLst/>
            <a:ahLst/>
            <a:cxnLst>
              <a:cxn ang="0">
                <a:pos x="0" y="288"/>
              </a:cxn>
              <a:cxn ang="0">
                <a:pos x="226" y="288"/>
              </a:cxn>
              <a:cxn ang="0">
                <a:pos x="588" y="0"/>
              </a:cxn>
            </a:cxnLst>
            <a:rect l="0" t="0" r="r" b="b"/>
            <a:pathLst>
              <a:path w="588" h="288">
                <a:moveTo>
                  <a:pt x="0" y="288"/>
                </a:moveTo>
                <a:lnTo>
                  <a:pt x="226" y="288"/>
                </a:lnTo>
                <a:lnTo>
                  <a:pt x="588" y="0"/>
                </a:lnTo>
              </a:path>
            </a:pathLst>
          </a:custGeom>
          <a:noFill/>
          <a:ln w="285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60" name="Freeform 28"/>
          <p:cNvSpPr>
            <a:spLocks/>
          </p:cNvSpPr>
          <p:nvPr/>
        </p:nvSpPr>
        <p:spPr bwMode="auto">
          <a:xfrm>
            <a:off x="1455738" y="1131888"/>
            <a:ext cx="98425" cy="952500"/>
          </a:xfrm>
          <a:custGeom>
            <a:avLst/>
            <a:gdLst/>
            <a:ahLst/>
            <a:cxnLst>
              <a:cxn ang="0">
                <a:pos x="60" y="0"/>
              </a:cxn>
              <a:cxn ang="0">
                <a:pos x="0" y="0"/>
              </a:cxn>
              <a:cxn ang="0">
                <a:pos x="0" y="600"/>
              </a:cxn>
              <a:cxn ang="0">
                <a:pos x="62" y="600"/>
              </a:cxn>
            </a:cxnLst>
            <a:rect l="0" t="0" r="r" b="b"/>
            <a:pathLst>
              <a:path w="62" h="600">
                <a:moveTo>
                  <a:pt x="60" y="0"/>
                </a:moveTo>
                <a:lnTo>
                  <a:pt x="0" y="0"/>
                </a:lnTo>
                <a:lnTo>
                  <a:pt x="0" y="600"/>
                </a:lnTo>
                <a:lnTo>
                  <a:pt x="62" y="60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61" name="Freeform 29"/>
          <p:cNvSpPr>
            <a:spLocks/>
          </p:cNvSpPr>
          <p:nvPr/>
        </p:nvSpPr>
        <p:spPr bwMode="auto">
          <a:xfrm>
            <a:off x="7699375" y="839788"/>
            <a:ext cx="98425" cy="1397000"/>
          </a:xfrm>
          <a:custGeom>
            <a:avLst/>
            <a:gdLst/>
            <a:ahLst/>
            <a:cxnLst>
              <a:cxn ang="0">
                <a:pos x="2" y="0"/>
              </a:cxn>
              <a:cxn ang="0">
                <a:pos x="62" y="0"/>
              </a:cxn>
              <a:cxn ang="0">
                <a:pos x="62" y="880"/>
              </a:cxn>
              <a:cxn ang="0">
                <a:pos x="0" y="880"/>
              </a:cxn>
            </a:cxnLst>
            <a:rect l="0" t="0" r="r" b="b"/>
            <a:pathLst>
              <a:path w="62" h="880">
                <a:moveTo>
                  <a:pt x="2" y="0"/>
                </a:moveTo>
                <a:lnTo>
                  <a:pt x="62" y="0"/>
                </a:lnTo>
                <a:lnTo>
                  <a:pt x="62" y="880"/>
                </a:lnTo>
                <a:lnTo>
                  <a:pt x="0" y="88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62" name="Line 30"/>
          <p:cNvSpPr>
            <a:spLocks noChangeShapeType="1"/>
          </p:cNvSpPr>
          <p:nvPr/>
        </p:nvSpPr>
        <p:spPr bwMode="auto">
          <a:xfrm flipH="1">
            <a:off x="1122363" y="1604963"/>
            <a:ext cx="330200" cy="1587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63" name="Line 31"/>
          <p:cNvSpPr>
            <a:spLocks noChangeShapeType="1"/>
          </p:cNvSpPr>
          <p:nvPr/>
        </p:nvSpPr>
        <p:spPr bwMode="auto">
          <a:xfrm>
            <a:off x="7797800" y="1554163"/>
            <a:ext cx="107950" cy="1587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64" name="Freeform 32"/>
          <p:cNvSpPr>
            <a:spLocks/>
          </p:cNvSpPr>
          <p:nvPr/>
        </p:nvSpPr>
        <p:spPr bwMode="auto">
          <a:xfrm>
            <a:off x="3373438" y="1309688"/>
            <a:ext cx="1389062" cy="9525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54" y="0"/>
              </a:cxn>
              <a:cxn ang="0">
                <a:pos x="875" y="600"/>
              </a:cxn>
            </a:cxnLst>
            <a:rect l="0" t="0" r="r" b="b"/>
            <a:pathLst>
              <a:path w="875" h="600">
                <a:moveTo>
                  <a:pt x="0" y="0"/>
                </a:moveTo>
                <a:lnTo>
                  <a:pt x="354" y="0"/>
                </a:lnTo>
                <a:lnTo>
                  <a:pt x="875" y="60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65" name="Freeform 33"/>
          <p:cNvSpPr>
            <a:spLocks/>
          </p:cNvSpPr>
          <p:nvPr/>
        </p:nvSpPr>
        <p:spPr bwMode="auto">
          <a:xfrm>
            <a:off x="4975225" y="595313"/>
            <a:ext cx="895350" cy="1501775"/>
          </a:xfrm>
          <a:custGeom>
            <a:avLst/>
            <a:gdLst/>
            <a:ahLst/>
            <a:cxnLst>
              <a:cxn ang="0">
                <a:pos x="564" y="0"/>
              </a:cxn>
              <a:cxn ang="0">
                <a:pos x="368" y="0"/>
              </a:cxn>
              <a:cxn ang="0">
                <a:pos x="0" y="946"/>
              </a:cxn>
            </a:cxnLst>
            <a:rect l="0" t="0" r="r" b="b"/>
            <a:pathLst>
              <a:path w="564" h="946">
                <a:moveTo>
                  <a:pt x="564" y="0"/>
                </a:moveTo>
                <a:lnTo>
                  <a:pt x="368" y="0"/>
                </a:lnTo>
                <a:lnTo>
                  <a:pt x="0" y="946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66" name="Freeform 34"/>
          <p:cNvSpPr>
            <a:spLocks/>
          </p:cNvSpPr>
          <p:nvPr/>
        </p:nvSpPr>
        <p:spPr bwMode="auto">
          <a:xfrm>
            <a:off x="4987925" y="2655888"/>
            <a:ext cx="2225675" cy="352425"/>
          </a:xfrm>
          <a:custGeom>
            <a:avLst/>
            <a:gdLst/>
            <a:ahLst/>
            <a:cxnLst>
              <a:cxn ang="0">
                <a:pos x="1402" y="222"/>
              </a:cxn>
              <a:cxn ang="0">
                <a:pos x="230" y="222"/>
              </a:cxn>
              <a:cxn ang="0">
                <a:pos x="0" y="0"/>
              </a:cxn>
            </a:cxnLst>
            <a:rect l="0" t="0" r="r" b="b"/>
            <a:pathLst>
              <a:path w="1402" h="222">
                <a:moveTo>
                  <a:pt x="1402" y="222"/>
                </a:moveTo>
                <a:lnTo>
                  <a:pt x="230" y="222"/>
                </a:lnTo>
                <a:lnTo>
                  <a:pt x="0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67" name="Freeform 35"/>
          <p:cNvSpPr>
            <a:spLocks/>
          </p:cNvSpPr>
          <p:nvPr/>
        </p:nvSpPr>
        <p:spPr bwMode="auto">
          <a:xfrm>
            <a:off x="4953000" y="2928938"/>
            <a:ext cx="2066925" cy="960437"/>
          </a:xfrm>
          <a:custGeom>
            <a:avLst/>
            <a:gdLst/>
            <a:ahLst/>
            <a:cxnLst>
              <a:cxn ang="0">
                <a:pos x="1302" y="605"/>
              </a:cxn>
              <a:cxn ang="0">
                <a:pos x="590" y="605"/>
              </a:cxn>
              <a:cxn ang="0">
                <a:pos x="0" y="0"/>
              </a:cxn>
            </a:cxnLst>
            <a:rect l="0" t="0" r="r" b="b"/>
            <a:pathLst>
              <a:path w="1302" h="605">
                <a:moveTo>
                  <a:pt x="1302" y="605"/>
                </a:moveTo>
                <a:lnTo>
                  <a:pt x="590" y="605"/>
                </a:lnTo>
                <a:lnTo>
                  <a:pt x="0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68" name="Freeform 36"/>
          <p:cNvSpPr>
            <a:spLocks/>
          </p:cNvSpPr>
          <p:nvPr/>
        </p:nvSpPr>
        <p:spPr bwMode="auto">
          <a:xfrm>
            <a:off x="5362575" y="3743325"/>
            <a:ext cx="1320800" cy="1168400"/>
          </a:xfrm>
          <a:custGeom>
            <a:avLst/>
            <a:gdLst/>
            <a:ahLst/>
            <a:cxnLst>
              <a:cxn ang="0">
                <a:pos x="832" y="736"/>
              </a:cxn>
              <a:cxn ang="0">
                <a:pos x="448" y="736"/>
              </a:cxn>
              <a:cxn ang="0">
                <a:pos x="0" y="0"/>
              </a:cxn>
            </a:cxnLst>
            <a:rect l="0" t="0" r="r" b="b"/>
            <a:pathLst>
              <a:path w="832" h="736">
                <a:moveTo>
                  <a:pt x="832" y="736"/>
                </a:moveTo>
                <a:lnTo>
                  <a:pt x="448" y="736"/>
                </a:lnTo>
                <a:lnTo>
                  <a:pt x="0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69" name="Freeform 37"/>
          <p:cNvSpPr>
            <a:spLocks/>
          </p:cNvSpPr>
          <p:nvPr/>
        </p:nvSpPr>
        <p:spPr bwMode="auto">
          <a:xfrm>
            <a:off x="5241925" y="4622800"/>
            <a:ext cx="1466850" cy="654050"/>
          </a:xfrm>
          <a:custGeom>
            <a:avLst/>
            <a:gdLst/>
            <a:ahLst/>
            <a:cxnLst>
              <a:cxn ang="0">
                <a:pos x="924" y="412"/>
              </a:cxn>
              <a:cxn ang="0">
                <a:pos x="316" y="412"/>
              </a:cxn>
              <a:cxn ang="0">
                <a:pos x="0" y="0"/>
              </a:cxn>
            </a:cxnLst>
            <a:rect l="0" t="0" r="r" b="b"/>
            <a:pathLst>
              <a:path w="924" h="412">
                <a:moveTo>
                  <a:pt x="924" y="412"/>
                </a:moveTo>
                <a:lnTo>
                  <a:pt x="316" y="412"/>
                </a:lnTo>
                <a:lnTo>
                  <a:pt x="0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70" name="Freeform 38"/>
          <p:cNvSpPr>
            <a:spLocks/>
          </p:cNvSpPr>
          <p:nvPr/>
        </p:nvSpPr>
        <p:spPr bwMode="auto">
          <a:xfrm>
            <a:off x="5362575" y="5194300"/>
            <a:ext cx="1346200" cy="520700"/>
          </a:xfrm>
          <a:custGeom>
            <a:avLst/>
            <a:gdLst/>
            <a:ahLst/>
            <a:cxnLst>
              <a:cxn ang="0">
                <a:pos x="848" y="328"/>
              </a:cxn>
              <a:cxn ang="0">
                <a:pos x="268" y="328"/>
              </a:cxn>
              <a:cxn ang="0">
                <a:pos x="0" y="0"/>
              </a:cxn>
            </a:cxnLst>
            <a:rect l="0" t="0" r="r" b="b"/>
            <a:pathLst>
              <a:path w="848" h="328">
                <a:moveTo>
                  <a:pt x="848" y="328"/>
                </a:moveTo>
                <a:lnTo>
                  <a:pt x="268" y="328"/>
                </a:lnTo>
                <a:lnTo>
                  <a:pt x="0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71" name="Freeform 39"/>
          <p:cNvSpPr>
            <a:spLocks/>
          </p:cNvSpPr>
          <p:nvPr/>
        </p:nvSpPr>
        <p:spPr bwMode="auto">
          <a:xfrm>
            <a:off x="5038725" y="982663"/>
            <a:ext cx="1333500" cy="1517650"/>
          </a:xfrm>
          <a:custGeom>
            <a:avLst/>
            <a:gdLst/>
            <a:ahLst/>
            <a:cxnLst>
              <a:cxn ang="0">
                <a:pos x="840" y="0"/>
              </a:cxn>
              <a:cxn ang="0">
                <a:pos x="704" y="0"/>
              </a:cxn>
              <a:cxn ang="0">
                <a:pos x="0" y="956"/>
              </a:cxn>
            </a:cxnLst>
            <a:rect l="0" t="0" r="r" b="b"/>
            <a:pathLst>
              <a:path w="840" h="956">
                <a:moveTo>
                  <a:pt x="840" y="0"/>
                </a:moveTo>
                <a:lnTo>
                  <a:pt x="704" y="0"/>
                </a:lnTo>
                <a:lnTo>
                  <a:pt x="0" y="956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72" name="Freeform 40"/>
          <p:cNvSpPr>
            <a:spLocks/>
          </p:cNvSpPr>
          <p:nvPr/>
        </p:nvSpPr>
        <p:spPr bwMode="auto">
          <a:xfrm>
            <a:off x="5540375" y="1509713"/>
            <a:ext cx="831850" cy="831850"/>
          </a:xfrm>
          <a:custGeom>
            <a:avLst/>
            <a:gdLst/>
            <a:ahLst/>
            <a:cxnLst>
              <a:cxn ang="0">
                <a:pos x="524" y="0"/>
              </a:cxn>
              <a:cxn ang="0">
                <a:pos x="398" y="0"/>
              </a:cxn>
              <a:cxn ang="0">
                <a:pos x="0" y="524"/>
              </a:cxn>
            </a:cxnLst>
            <a:rect l="0" t="0" r="r" b="b"/>
            <a:pathLst>
              <a:path w="524" h="524">
                <a:moveTo>
                  <a:pt x="524" y="0"/>
                </a:moveTo>
                <a:lnTo>
                  <a:pt x="398" y="0"/>
                </a:lnTo>
                <a:lnTo>
                  <a:pt x="0" y="524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73" name="Freeform 41"/>
          <p:cNvSpPr>
            <a:spLocks/>
          </p:cNvSpPr>
          <p:nvPr/>
        </p:nvSpPr>
        <p:spPr bwMode="auto">
          <a:xfrm>
            <a:off x="5711825" y="2097088"/>
            <a:ext cx="660400" cy="552450"/>
          </a:xfrm>
          <a:custGeom>
            <a:avLst/>
            <a:gdLst/>
            <a:ahLst/>
            <a:cxnLst>
              <a:cxn ang="0">
                <a:pos x="416" y="0"/>
              </a:cxn>
              <a:cxn ang="0">
                <a:pos x="298" y="0"/>
              </a:cxn>
              <a:cxn ang="0">
                <a:pos x="0" y="348"/>
              </a:cxn>
            </a:cxnLst>
            <a:rect l="0" t="0" r="r" b="b"/>
            <a:pathLst>
              <a:path w="416" h="348">
                <a:moveTo>
                  <a:pt x="416" y="0"/>
                </a:moveTo>
                <a:lnTo>
                  <a:pt x="298" y="0"/>
                </a:lnTo>
                <a:lnTo>
                  <a:pt x="0" y="348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74" name="Freeform 42"/>
          <p:cNvSpPr>
            <a:spLocks/>
          </p:cNvSpPr>
          <p:nvPr/>
        </p:nvSpPr>
        <p:spPr bwMode="auto">
          <a:xfrm>
            <a:off x="5419725" y="1795463"/>
            <a:ext cx="952500" cy="1076325"/>
          </a:xfrm>
          <a:custGeom>
            <a:avLst/>
            <a:gdLst/>
            <a:ahLst/>
            <a:cxnLst>
              <a:cxn ang="0">
                <a:pos x="600" y="0"/>
              </a:cxn>
              <a:cxn ang="0">
                <a:pos x="500" y="0"/>
              </a:cxn>
              <a:cxn ang="0">
                <a:pos x="0" y="678"/>
              </a:cxn>
            </a:cxnLst>
            <a:rect l="0" t="0" r="r" b="b"/>
            <a:pathLst>
              <a:path w="600" h="678">
                <a:moveTo>
                  <a:pt x="600" y="0"/>
                </a:moveTo>
                <a:lnTo>
                  <a:pt x="500" y="0"/>
                </a:lnTo>
                <a:lnTo>
                  <a:pt x="0" y="678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75" name="Freeform 43"/>
          <p:cNvSpPr>
            <a:spLocks/>
          </p:cNvSpPr>
          <p:nvPr/>
        </p:nvSpPr>
        <p:spPr bwMode="auto">
          <a:xfrm>
            <a:off x="3443288" y="1611313"/>
            <a:ext cx="1331912" cy="14033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0" y="0"/>
              </a:cxn>
              <a:cxn ang="0">
                <a:pos x="839" y="884"/>
              </a:cxn>
            </a:cxnLst>
            <a:rect l="0" t="0" r="r" b="b"/>
            <a:pathLst>
              <a:path w="839" h="884">
                <a:moveTo>
                  <a:pt x="0" y="0"/>
                </a:moveTo>
                <a:lnTo>
                  <a:pt x="210" y="0"/>
                </a:lnTo>
                <a:lnTo>
                  <a:pt x="839" y="884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76" name="Freeform 44"/>
          <p:cNvSpPr>
            <a:spLocks/>
          </p:cNvSpPr>
          <p:nvPr/>
        </p:nvSpPr>
        <p:spPr bwMode="auto">
          <a:xfrm>
            <a:off x="3398838" y="1919288"/>
            <a:ext cx="584200" cy="6699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36" y="0"/>
              </a:cxn>
              <a:cxn ang="0">
                <a:pos x="368" y="422"/>
              </a:cxn>
            </a:cxnLst>
            <a:rect l="0" t="0" r="r" b="b"/>
            <a:pathLst>
              <a:path w="368" h="422">
                <a:moveTo>
                  <a:pt x="0" y="0"/>
                </a:moveTo>
                <a:lnTo>
                  <a:pt x="136" y="0"/>
                </a:lnTo>
                <a:lnTo>
                  <a:pt x="368" y="422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77" name="Freeform 45"/>
          <p:cNvSpPr>
            <a:spLocks/>
          </p:cNvSpPr>
          <p:nvPr/>
        </p:nvSpPr>
        <p:spPr bwMode="auto">
          <a:xfrm>
            <a:off x="1697038" y="2246313"/>
            <a:ext cx="1400175" cy="1587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90" y="0"/>
              </a:cxn>
              <a:cxn ang="0">
                <a:pos x="882" y="100"/>
              </a:cxn>
            </a:cxnLst>
            <a:rect l="0" t="0" r="r" b="b"/>
            <a:pathLst>
              <a:path w="882" h="100">
                <a:moveTo>
                  <a:pt x="0" y="0"/>
                </a:moveTo>
                <a:lnTo>
                  <a:pt x="690" y="0"/>
                </a:lnTo>
                <a:lnTo>
                  <a:pt x="882" y="10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78" name="Freeform 46"/>
          <p:cNvSpPr>
            <a:spLocks/>
          </p:cNvSpPr>
          <p:nvPr/>
        </p:nvSpPr>
        <p:spPr bwMode="auto">
          <a:xfrm>
            <a:off x="1681163" y="2525713"/>
            <a:ext cx="1778000" cy="1128712"/>
          </a:xfrm>
          <a:custGeom>
            <a:avLst/>
            <a:gdLst/>
            <a:ahLst/>
            <a:cxnLst>
              <a:cxn ang="0">
                <a:pos x="0" y="711"/>
              </a:cxn>
              <a:cxn ang="0">
                <a:pos x="682" y="711"/>
              </a:cxn>
              <a:cxn ang="0">
                <a:pos x="1120" y="0"/>
              </a:cxn>
            </a:cxnLst>
            <a:rect l="0" t="0" r="r" b="b"/>
            <a:pathLst>
              <a:path w="1120" h="711">
                <a:moveTo>
                  <a:pt x="0" y="711"/>
                </a:moveTo>
                <a:lnTo>
                  <a:pt x="682" y="711"/>
                </a:lnTo>
                <a:lnTo>
                  <a:pt x="1120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79" name="Freeform 47"/>
          <p:cNvSpPr>
            <a:spLocks/>
          </p:cNvSpPr>
          <p:nvPr/>
        </p:nvSpPr>
        <p:spPr bwMode="auto">
          <a:xfrm>
            <a:off x="1766888" y="2919413"/>
            <a:ext cx="1870075" cy="1731962"/>
          </a:xfrm>
          <a:custGeom>
            <a:avLst/>
            <a:gdLst/>
            <a:ahLst/>
            <a:cxnLst>
              <a:cxn ang="0">
                <a:pos x="0" y="1091"/>
              </a:cxn>
              <a:cxn ang="0">
                <a:pos x="868" y="1091"/>
              </a:cxn>
              <a:cxn ang="0">
                <a:pos x="1178" y="0"/>
              </a:cxn>
            </a:cxnLst>
            <a:rect l="0" t="0" r="r" b="b"/>
            <a:pathLst>
              <a:path w="1178" h="1091">
                <a:moveTo>
                  <a:pt x="0" y="1091"/>
                </a:moveTo>
                <a:lnTo>
                  <a:pt x="868" y="1091"/>
                </a:lnTo>
                <a:lnTo>
                  <a:pt x="1178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80" name="Freeform 48"/>
          <p:cNvSpPr>
            <a:spLocks/>
          </p:cNvSpPr>
          <p:nvPr/>
        </p:nvSpPr>
        <p:spPr bwMode="auto">
          <a:xfrm>
            <a:off x="1824038" y="2459038"/>
            <a:ext cx="933450" cy="457200"/>
          </a:xfrm>
          <a:custGeom>
            <a:avLst/>
            <a:gdLst/>
            <a:ahLst/>
            <a:cxnLst>
              <a:cxn ang="0">
                <a:pos x="0" y="288"/>
              </a:cxn>
              <a:cxn ang="0">
                <a:pos x="226" y="288"/>
              </a:cxn>
              <a:cxn ang="0">
                <a:pos x="588" y="0"/>
              </a:cxn>
            </a:cxnLst>
            <a:rect l="0" t="0" r="r" b="b"/>
            <a:pathLst>
              <a:path w="588" h="288">
                <a:moveTo>
                  <a:pt x="0" y="288"/>
                </a:moveTo>
                <a:lnTo>
                  <a:pt x="226" y="288"/>
                </a:lnTo>
                <a:lnTo>
                  <a:pt x="588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81" name="Rectangle 49"/>
          <p:cNvSpPr>
            <a:spLocks noChangeArrowheads="1"/>
          </p:cNvSpPr>
          <p:nvPr/>
        </p:nvSpPr>
        <p:spPr bwMode="auto">
          <a:xfrm>
            <a:off x="441325" y="6057900"/>
            <a:ext cx="6007100" cy="32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(b)  The spinal cord and its meningeal coverings</a:t>
            </a:r>
            <a:endParaRPr lang="en-US" sz="1800">
              <a:latin typeface="Arial" charset="0"/>
            </a:endParaRPr>
          </a:p>
        </p:txBody>
      </p:sp>
      <p:sp>
        <p:nvSpPr>
          <p:cNvPr id="18482" name="Rectangle 50"/>
          <p:cNvSpPr>
            <a:spLocks noChangeArrowheads="1"/>
          </p:cNvSpPr>
          <p:nvPr/>
        </p:nvSpPr>
        <p:spPr bwMode="auto">
          <a:xfrm>
            <a:off x="1536700" y="1168400"/>
            <a:ext cx="17907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800" b="1">
                <a:solidFill>
                  <a:srgbClr val="231F20"/>
                </a:solidFill>
                <a:latin typeface="Arial" charset="0"/>
              </a:rPr>
              <a:t>Dorsal funiculus</a:t>
            </a:r>
            <a:endParaRPr lang="en-US" sz="1800" b="1">
              <a:latin typeface="Arial" charset="0"/>
            </a:endParaRPr>
          </a:p>
        </p:txBody>
      </p:sp>
      <p:sp>
        <p:nvSpPr>
          <p:cNvPr id="18483" name="Rectangle 51"/>
          <p:cNvSpPr>
            <a:spLocks noChangeArrowheads="1"/>
          </p:cNvSpPr>
          <p:nvPr/>
        </p:nvSpPr>
        <p:spPr bwMode="auto">
          <a:xfrm>
            <a:off x="5892800" y="476250"/>
            <a:ext cx="23622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800" b="1">
                <a:solidFill>
                  <a:srgbClr val="231F20"/>
                </a:solidFill>
                <a:latin typeface="Arial" charset="0"/>
              </a:rPr>
              <a:t>Dorsal median sulcus</a:t>
            </a:r>
            <a:endParaRPr lang="en-US" sz="1800" b="1">
              <a:latin typeface="Arial" charset="0"/>
            </a:endParaRPr>
          </a:p>
        </p:txBody>
      </p:sp>
      <p:sp>
        <p:nvSpPr>
          <p:cNvPr id="18484" name="Rectangle 52"/>
          <p:cNvSpPr>
            <a:spLocks noChangeArrowheads="1"/>
          </p:cNvSpPr>
          <p:nvPr/>
        </p:nvSpPr>
        <p:spPr bwMode="auto">
          <a:xfrm>
            <a:off x="7239000" y="2851150"/>
            <a:ext cx="14351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800" b="1">
                <a:solidFill>
                  <a:srgbClr val="231F20"/>
                </a:solidFill>
                <a:latin typeface="Arial" charset="0"/>
              </a:rPr>
              <a:t>Central canal</a:t>
            </a:r>
            <a:endParaRPr lang="en-US" sz="1800" b="1">
              <a:latin typeface="Arial" charset="0"/>
            </a:endParaRPr>
          </a:p>
        </p:txBody>
      </p:sp>
      <p:sp>
        <p:nvSpPr>
          <p:cNvPr id="18485" name="Rectangle 53"/>
          <p:cNvSpPr>
            <a:spLocks noChangeArrowheads="1"/>
          </p:cNvSpPr>
          <p:nvPr/>
        </p:nvSpPr>
        <p:spPr bwMode="auto">
          <a:xfrm>
            <a:off x="7042150" y="3730625"/>
            <a:ext cx="1638300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800" b="1">
                <a:solidFill>
                  <a:srgbClr val="231F20"/>
                </a:solidFill>
                <a:latin typeface="Arial" charset="0"/>
              </a:rPr>
              <a:t>Ventral median</a:t>
            </a:r>
          </a:p>
          <a:p>
            <a:pPr eaLnBrk="1" hangingPunct="1">
              <a:lnSpc>
                <a:spcPct val="90000"/>
              </a:lnSpc>
            </a:pPr>
            <a:r>
              <a:rPr lang="en-US" sz="1800" b="1">
                <a:solidFill>
                  <a:srgbClr val="231F20"/>
                </a:solidFill>
                <a:latin typeface="Arial" charset="0"/>
              </a:rPr>
              <a:t>fissure </a:t>
            </a:r>
          </a:p>
        </p:txBody>
      </p:sp>
      <p:sp>
        <p:nvSpPr>
          <p:cNvPr id="18486" name="Rectangle 54"/>
          <p:cNvSpPr>
            <a:spLocks noChangeArrowheads="1"/>
          </p:cNvSpPr>
          <p:nvPr/>
        </p:nvSpPr>
        <p:spPr bwMode="auto">
          <a:xfrm>
            <a:off x="6705600" y="4752975"/>
            <a:ext cx="10287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800" b="1">
                <a:solidFill>
                  <a:srgbClr val="231F20"/>
                </a:solidFill>
                <a:latin typeface="Arial" charset="0"/>
              </a:rPr>
              <a:t>Pia mater</a:t>
            </a:r>
            <a:endParaRPr lang="en-US" sz="1800" b="1">
              <a:latin typeface="Arial" charset="0"/>
            </a:endParaRPr>
          </a:p>
        </p:txBody>
      </p:sp>
      <p:sp>
        <p:nvSpPr>
          <p:cNvPr id="18487" name="Rectangle 55"/>
          <p:cNvSpPr>
            <a:spLocks noChangeArrowheads="1"/>
          </p:cNvSpPr>
          <p:nvPr/>
        </p:nvSpPr>
        <p:spPr bwMode="auto">
          <a:xfrm>
            <a:off x="6731000" y="5118100"/>
            <a:ext cx="18161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800" b="1">
                <a:solidFill>
                  <a:srgbClr val="231F20"/>
                </a:solidFill>
                <a:latin typeface="Arial" charset="0"/>
              </a:rPr>
              <a:t>Arachnoid mater</a:t>
            </a:r>
            <a:endParaRPr lang="en-US" sz="1800" b="1">
              <a:latin typeface="Arial" charset="0"/>
            </a:endParaRPr>
          </a:p>
        </p:txBody>
      </p:sp>
      <p:sp>
        <p:nvSpPr>
          <p:cNvPr id="18488" name="Rectangle 56"/>
          <p:cNvSpPr>
            <a:spLocks noChangeArrowheads="1"/>
          </p:cNvSpPr>
          <p:nvPr/>
        </p:nvSpPr>
        <p:spPr bwMode="auto">
          <a:xfrm>
            <a:off x="6731000" y="5556250"/>
            <a:ext cx="19304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800" b="1">
                <a:solidFill>
                  <a:srgbClr val="231F20"/>
                </a:solidFill>
                <a:latin typeface="Arial" charset="0"/>
              </a:rPr>
              <a:t>Spinal dura mater</a:t>
            </a:r>
            <a:endParaRPr lang="en-US" sz="1800" b="1">
              <a:latin typeface="Arial" charset="0"/>
            </a:endParaRPr>
          </a:p>
        </p:txBody>
      </p:sp>
      <p:sp>
        <p:nvSpPr>
          <p:cNvPr id="18489" name="Rectangle 57"/>
          <p:cNvSpPr>
            <a:spLocks noChangeArrowheads="1"/>
          </p:cNvSpPr>
          <p:nvPr/>
        </p:nvSpPr>
        <p:spPr bwMode="auto">
          <a:xfrm>
            <a:off x="6394450" y="825500"/>
            <a:ext cx="140970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800" b="1">
                <a:solidFill>
                  <a:srgbClr val="231F20"/>
                </a:solidFill>
                <a:latin typeface="Arial" charset="0"/>
              </a:rPr>
              <a:t>Gray</a:t>
            </a:r>
          </a:p>
          <a:p>
            <a:pPr eaLnBrk="1" hangingPunct="1">
              <a:lnSpc>
                <a:spcPct val="80000"/>
              </a:lnSpc>
            </a:pPr>
            <a:r>
              <a:rPr lang="en-US" sz="1800" b="1">
                <a:solidFill>
                  <a:srgbClr val="231F20"/>
                </a:solidFill>
                <a:latin typeface="Arial" charset="0"/>
              </a:rPr>
              <a:t>commissure </a:t>
            </a:r>
          </a:p>
        </p:txBody>
      </p:sp>
      <p:sp>
        <p:nvSpPr>
          <p:cNvPr id="18490" name="Rectangle 58"/>
          <p:cNvSpPr>
            <a:spLocks noChangeArrowheads="1"/>
          </p:cNvSpPr>
          <p:nvPr/>
        </p:nvSpPr>
        <p:spPr bwMode="auto">
          <a:xfrm>
            <a:off x="6394450" y="1352550"/>
            <a:ext cx="12827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800" b="1">
                <a:solidFill>
                  <a:srgbClr val="231F20"/>
                </a:solidFill>
                <a:latin typeface="Arial" charset="0"/>
              </a:rPr>
              <a:t>Dorsal horn</a:t>
            </a:r>
            <a:endParaRPr lang="en-US" sz="1800" b="1">
              <a:latin typeface="Arial" charset="0"/>
            </a:endParaRPr>
          </a:p>
        </p:txBody>
      </p:sp>
      <p:sp>
        <p:nvSpPr>
          <p:cNvPr id="18491" name="Rectangle 59"/>
          <p:cNvSpPr>
            <a:spLocks noChangeArrowheads="1"/>
          </p:cNvSpPr>
          <p:nvPr/>
        </p:nvSpPr>
        <p:spPr bwMode="auto">
          <a:xfrm>
            <a:off x="7943850" y="1428750"/>
            <a:ext cx="698500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800" b="1">
                <a:solidFill>
                  <a:srgbClr val="231F20"/>
                </a:solidFill>
                <a:latin typeface="Arial" charset="0"/>
              </a:rPr>
              <a:t>Gray</a:t>
            </a:r>
          </a:p>
          <a:p>
            <a:pPr eaLnBrk="1" hangingPunct="1">
              <a:lnSpc>
                <a:spcPct val="90000"/>
              </a:lnSpc>
            </a:pPr>
            <a:r>
              <a:rPr lang="en-US" sz="1800" b="1">
                <a:solidFill>
                  <a:srgbClr val="231F20"/>
                </a:solidFill>
                <a:latin typeface="Arial" charset="0"/>
              </a:rPr>
              <a:t>matter</a:t>
            </a:r>
            <a:endParaRPr lang="en-US" sz="1800" b="1">
              <a:latin typeface="Arial" charset="0"/>
            </a:endParaRPr>
          </a:p>
        </p:txBody>
      </p:sp>
      <p:sp>
        <p:nvSpPr>
          <p:cNvPr id="18492" name="Rectangle 60"/>
          <p:cNvSpPr>
            <a:spLocks noChangeArrowheads="1"/>
          </p:cNvSpPr>
          <p:nvPr/>
        </p:nvSpPr>
        <p:spPr bwMode="auto">
          <a:xfrm>
            <a:off x="6394450" y="1939925"/>
            <a:ext cx="13208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800" b="1">
                <a:solidFill>
                  <a:srgbClr val="231F20"/>
                </a:solidFill>
                <a:latin typeface="Arial" charset="0"/>
              </a:rPr>
              <a:t>Lateral horn</a:t>
            </a:r>
            <a:endParaRPr lang="en-US" sz="1800" b="1">
              <a:latin typeface="Arial" charset="0"/>
            </a:endParaRPr>
          </a:p>
        </p:txBody>
      </p:sp>
      <p:sp>
        <p:nvSpPr>
          <p:cNvPr id="18493" name="Rectangle 61"/>
          <p:cNvSpPr>
            <a:spLocks noChangeArrowheads="1"/>
          </p:cNvSpPr>
          <p:nvPr/>
        </p:nvSpPr>
        <p:spPr bwMode="auto">
          <a:xfrm>
            <a:off x="6394450" y="1638300"/>
            <a:ext cx="13462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800" b="1">
                <a:solidFill>
                  <a:srgbClr val="231F20"/>
                </a:solidFill>
                <a:latin typeface="Arial" charset="0"/>
              </a:rPr>
              <a:t>Ventral horn</a:t>
            </a:r>
            <a:endParaRPr lang="en-US" sz="1800" b="1">
              <a:latin typeface="Arial" charset="0"/>
            </a:endParaRPr>
          </a:p>
        </p:txBody>
      </p:sp>
      <p:sp>
        <p:nvSpPr>
          <p:cNvPr id="18494" name="Rectangle 62"/>
          <p:cNvSpPr>
            <a:spLocks noChangeArrowheads="1"/>
          </p:cNvSpPr>
          <p:nvPr/>
        </p:nvSpPr>
        <p:spPr bwMode="auto">
          <a:xfrm>
            <a:off x="1536700" y="1473200"/>
            <a:ext cx="18542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800" b="1">
                <a:solidFill>
                  <a:srgbClr val="231F20"/>
                </a:solidFill>
                <a:latin typeface="Arial" charset="0"/>
              </a:rPr>
              <a:t>Ventral funiculus</a:t>
            </a:r>
            <a:endParaRPr lang="en-US" sz="1800" b="1">
              <a:latin typeface="Arial" charset="0"/>
            </a:endParaRPr>
          </a:p>
        </p:txBody>
      </p:sp>
      <p:sp>
        <p:nvSpPr>
          <p:cNvPr id="18495" name="Rectangle 63"/>
          <p:cNvSpPr>
            <a:spLocks noChangeArrowheads="1"/>
          </p:cNvSpPr>
          <p:nvPr/>
        </p:nvSpPr>
        <p:spPr bwMode="auto">
          <a:xfrm>
            <a:off x="1536700" y="1781175"/>
            <a:ext cx="18288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800" b="1">
                <a:solidFill>
                  <a:srgbClr val="231F20"/>
                </a:solidFill>
                <a:latin typeface="Arial" charset="0"/>
              </a:rPr>
              <a:t>Lateral funiculus</a:t>
            </a:r>
            <a:endParaRPr lang="en-US" sz="1800" b="1">
              <a:latin typeface="Arial" charset="0"/>
            </a:endParaRPr>
          </a:p>
        </p:txBody>
      </p:sp>
      <p:sp>
        <p:nvSpPr>
          <p:cNvPr id="18496" name="Rectangle 64"/>
          <p:cNvSpPr>
            <a:spLocks noChangeArrowheads="1"/>
          </p:cNvSpPr>
          <p:nvPr/>
        </p:nvSpPr>
        <p:spPr bwMode="auto">
          <a:xfrm>
            <a:off x="444500" y="1454150"/>
            <a:ext cx="93980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800" b="1">
                <a:solidFill>
                  <a:srgbClr val="231F20"/>
                </a:solidFill>
                <a:latin typeface="Arial" charset="0"/>
              </a:rPr>
              <a:t>White</a:t>
            </a:r>
          </a:p>
          <a:p>
            <a:pPr eaLnBrk="1" hangingPunct="1">
              <a:lnSpc>
                <a:spcPct val="80000"/>
              </a:lnSpc>
            </a:pPr>
            <a:r>
              <a:rPr lang="en-US" sz="1800" b="1">
                <a:solidFill>
                  <a:srgbClr val="231F20"/>
                </a:solidFill>
                <a:latin typeface="Arial" charset="0"/>
              </a:rPr>
              <a:t>columns</a:t>
            </a:r>
            <a:endParaRPr lang="en-US" sz="1800" b="1">
              <a:latin typeface="Arial" charset="0"/>
            </a:endParaRPr>
          </a:p>
        </p:txBody>
      </p:sp>
      <p:sp>
        <p:nvSpPr>
          <p:cNvPr id="18497" name="Rectangle 65"/>
          <p:cNvSpPr>
            <a:spLocks noChangeArrowheads="1"/>
          </p:cNvSpPr>
          <p:nvPr/>
        </p:nvSpPr>
        <p:spPr bwMode="auto">
          <a:xfrm>
            <a:off x="438150" y="2111375"/>
            <a:ext cx="1219200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800" b="1">
                <a:solidFill>
                  <a:srgbClr val="231F20"/>
                </a:solidFill>
                <a:latin typeface="Arial" charset="0"/>
              </a:rPr>
              <a:t>Dorsal root</a:t>
            </a:r>
          </a:p>
          <a:p>
            <a:pPr eaLnBrk="1" hangingPunct="1">
              <a:lnSpc>
                <a:spcPct val="90000"/>
              </a:lnSpc>
            </a:pPr>
            <a:r>
              <a:rPr lang="en-US" sz="1800" b="1">
                <a:solidFill>
                  <a:srgbClr val="231F20"/>
                </a:solidFill>
                <a:latin typeface="Arial" charset="0"/>
              </a:rPr>
              <a:t>ganglion</a:t>
            </a:r>
            <a:endParaRPr lang="en-US" sz="1800" b="1">
              <a:latin typeface="Arial" charset="0"/>
            </a:endParaRPr>
          </a:p>
        </p:txBody>
      </p:sp>
      <p:sp>
        <p:nvSpPr>
          <p:cNvPr id="18498" name="Rectangle 66"/>
          <p:cNvSpPr>
            <a:spLocks noChangeArrowheads="1"/>
          </p:cNvSpPr>
          <p:nvPr/>
        </p:nvSpPr>
        <p:spPr bwMode="auto">
          <a:xfrm>
            <a:off x="438150" y="3527425"/>
            <a:ext cx="1663700" cy="712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800" b="1">
                <a:solidFill>
                  <a:srgbClr val="231F20"/>
                </a:solidFill>
                <a:latin typeface="Arial" charset="0"/>
              </a:rPr>
              <a:t>Dorsal root</a:t>
            </a:r>
          </a:p>
          <a:p>
            <a:pPr eaLnBrk="1" hangingPunct="1">
              <a:lnSpc>
                <a:spcPct val="80000"/>
              </a:lnSpc>
            </a:pPr>
            <a:r>
              <a:rPr lang="en-US" sz="1800" b="1">
                <a:solidFill>
                  <a:srgbClr val="231F20"/>
                </a:solidFill>
                <a:latin typeface="Arial" charset="0"/>
              </a:rPr>
              <a:t>(fans out into </a:t>
            </a:r>
            <a:endParaRPr lang="en-US" sz="1800" b="1">
              <a:latin typeface="Arial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1800" b="1">
                <a:solidFill>
                  <a:srgbClr val="231F20"/>
                </a:solidFill>
                <a:latin typeface="Arial" charset="0"/>
              </a:rPr>
              <a:t>dorsal rootlets)</a:t>
            </a:r>
          </a:p>
        </p:txBody>
      </p:sp>
      <p:sp>
        <p:nvSpPr>
          <p:cNvPr id="18499" name="Rectangle 67"/>
          <p:cNvSpPr>
            <a:spLocks noChangeArrowheads="1"/>
          </p:cNvSpPr>
          <p:nvPr/>
        </p:nvSpPr>
        <p:spPr bwMode="auto">
          <a:xfrm>
            <a:off x="438150" y="4527550"/>
            <a:ext cx="2311400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800" b="1">
                <a:solidFill>
                  <a:srgbClr val="231F20"/>
                </a:solidFill>
                <a:latin typeface="Arial" charset="0"/>
              </a:rPr>
              <a:t>Ventral root</a:t>
            </a:r>
          </a:p>
          <a:p>
            <a:pPr eaLnBrk="1" hangingPunct="1">
              <a:lnSpc>
                <a:spcPct val="90000"/>
              </a:lnSpc>
            </a:pPr>
            <a:r>
              <a:rPr lang="en-US" sz="1800" b="1">
                <a:solidFill>
                  <a:srgbClr val="231F20"/>
                </a:solidFill>
                <a:latin typeface="Arial" charset="0"/>
              </a:rPr>
              <a:t>(derived from several</a:t>
            </a:r>
            <a:endParaRPr lang="en-US" sz="1800" b="1">
              <a:latin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1800" b="1">
                <a:solidFill>
                  <a:srgbClr val="231F20"/>
                </a:solidFill>
                <a:latin typeface="Arial" charset="0"/>
              </a:rPr>
              <a:t>ventral rootlets)</a:t>
            </a:r>
          </a:p>
        </p:txBody>
      </p:sp>
      <p:sp>
        <p:nvSpPr>
          <p:cNvPr id="18500" name="Rectangle 68"/>
          <p:cNvSpPr>
            <a:spLocks noChangeArrowheads="1"/>
          </p:cNvSpPr>
          <p:nvPr/>
        </p:nvSpPr>
        <p:spPr bwMode="auto">
          <a:xfrm>
            <a:off x="438150" y="2778125"/>
            <a:ext cx="13589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800" b="1">
                <a:solidFill>
                  <a:srgbClr val="231F20"/>
                </a:solidFill>
                <a:latin typeface="Arial" charset="0"/>
              </a:rPr>
              <a:t>Spinal nerve</a:t>
            </a:r>
            <a:endParaRPr lang="en-US" sz="1800" b="1">
              <a:latin typeface="Arial" charset="0"/>
            </a:endParaRPr>
          </a:p>
        </p:txBody>
      </p:sp>
      <p:sp>
        <p:nvSpPr>
          <p:cNvPr id="18501" name="AutoShape 69"/>
          <p:cNvSpPr>
            <a:spLocks/>
          </p:cNvSpPr>
          <p:nvPr/>
        </p:nvSpPr>
        <p:spPr bwMode="auto">
          <a:xfrm rot="5400000">
            <a:off x="4940301" y="2373312"/>
            <a:ext cx="50800" cy="301625"/>
          </a:xfrm>
          <a:prstGeom prst="leftBracket">
            <a:avLst>
              <a:gd name="adj" fmla="val 0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2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Gray Matter</a:t>
            </a:r>
          </a:p>
        </p:txBody>
      </p:sp>
      <p:sp>
        <p:nvSpPr>
          <p:cNvPr id="19463" name="Rectangle 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Dorsal horns—interneurons that receive somatic and visceral sensory input</a:t>
            </a:r>
          </a:p>
          <a:p>
            <a:r>
              <a:rPr lang="en-US"/>
              <a:t>Ventral horns—somatic motor neurons whose axons exit the cord via ventral roots</a:t>
            </a:r>
          </a:p>
          <a:p>
            <a:r>
              <a:rPr lang="en-US"/>
              <a:t>Lateral horns (only in thoracic and lumbar regions) –sympathetic neurons</a:t>
            </a:r>
          </a:p>
          <a:p>
            <a:r>
              <a:rPr lang="en-US"/>
              <a:t>Dorsal root (spinal) gangia—contain cell bodies of sensory neurons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10" name="Rectangle 6"/>
          <p:cNvSpPr>
            <a:spLocks noChangeArrowheads="1"/>
          </p:cNvSpPr>
          <p:nvPr/>
        </p:nvSpPr>
        <p:spPr bwMode="auto">
          <a:xfrm>
            <a:off x="8069263" y="6580188"/>
            <a:ext cx="107315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12.32</a:t>
            </a:r>
          </a:p>
        </p:txBody>
      </p:sp>
      <p:pic>
        <p:nvPicPr>
          <p:cNvPr id="21513" name="Picture 9" descr="figure_12_32-jL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7513" y="493713"/>
            <a:ext cx="8307387" cy="5868987"/>
          </a:xfrm>
          <a:prstGeom prst="rect">
            <a:avLst/>
          </a:prstGeom>
          <a:noFill/>
        </p:spPr>
      </p:pic>
      <p:sp>
        <p:nvSpPr>
          <p:cNvPr id="21514" name="Freeform 10"/>
          <p:cNvSpPr>
            <a:spLocks/>
          </p:cNvSpPr>
          <p:nvPr/>
        </p:nvSpPr>
        <p:spPr bwMode="auto">
          <a:xfrm>
            <a:off x="1385888" y="1730375"/>
            <a:ext cx="892175" cy="13684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94" y="0"/>
              </a:cxn>
              <a:cxn ang="0">
                <a:pos x="562" y="862"/>
              </a:cxn>
            </a:cxnLst>
            <a:rect l="0" t="0" r="r" b="b"/>
            <a:pathLst>
              <a:path w="562" h="862">
                <a:moveTo>
                  <a:pt x="0" y="0"/>
                </a:moveTo>
                <a:lnTo>
                  <a:pt x="94" y="0"/>
                </a:lnTo>
                <a:lnTo>
                  <a:pt x="562" y="862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515" name="Freeform 11"/>
          <p:cNvSpPr>
            <a:spLocks/>
          </p:cNvSpPr>
          <p:nvPr/>
        </p:nvSpPr>
        <p:spPr bwMode="auto">
          <a:xfrm>
            <a:off x="2817813" y="863600"/>
            <a:ext cx="1374775" cy="10509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68" y="0"/>
              </a:cxn>
              <a:cxn ang="0">
                <a:pos x="866" y="662"/>
              </a:cxn>
            </a:cxnLst>
            <a:rect l="0" t="0" r="r" b="b"/>
            <a:pathLst>
              <a:path w="866" h="662">
                <a:moveTo>
                  <a:pt x="0" y="0"/>
                </a:moveTo>
                <a:lnTo>
                  <a:pt x="368" y="0"/>
                </a:lnTo>
                <a:lnTo>
                  <a:pt x="866" y="662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516" name="Freeform 12"/>
          <p:cNvSpPr>
            <a:spLocks/>
          </p:cNvSpPr>
          <p:nvPr/>
        </p:nvSpPr>
        <p:spPr bwMode="auto">
          <a:xfrm>
            <a:off x="2719388" y="1292225"/>
            <a:ext cx="555625" cy="11842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94" y="0"/>
              </a:cxn>
              <a:cxn ang="0">
                <a:pos x="350" y="746"/>
              </a:cxn>
            </a:cxnLst>
            <a:rect l="0" t="0" r="r" b="b"/>
            <a:pathLst>
              <a:path w="350" h="746">
                <a:moveTo>
                  <a:pt x="0" y="0"/>
                </a:moveTo>
                <a:lnTo>
                  <a:pt x="94" y="0"/>
                </a:lnTo>
                <a:lnTo>
                  <a:pt x="350" y="746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517" name="Freeform 13"/>
          <p:cNvSpPr>
            <a:spLocks/>
          </p:cNvSpPr>
          <p:nvPr/>
        </p:nvSpPr>
        <p:spPr bwMode="auto">
          <a:xfrm>
            <a:off x="1382713" y="2622550"/>
            <a:ext cx="587375" cy="5810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6" y="0"/>
              </a:cxn>
              <a:cxn ang="0">
                <a:pos x="370" y="366"/>
              </a:cxn>
            </a:cxnLst>
            <a:rect l="0" t="0" r="r" b="b"/>
            <a:pathLst>
              <a:path w="370" h="366">
                <a:moveTo>
                  <a:pt x="0" y="0"/>
                </a:moveTo>
                <a:lnTo>
                  <a:pt x="86" y="0"/>
                </a:lnTo>
                <a:lnTo>
                  <a:pt x="370" y="366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518" name="Freeform 14"/>
          <p:cNvSpPr>
            <a:spLocks/>
          </p:cNvSpPr>
          <p:nvPr/>
        </p:nvSpPr>
        <p:spPr bwMode="auto">
          <a:xfrm>
            <a:off x="1385888" y="3365500"/>
            <a:ext cx="850900" cy="1084263"/>
          </a:xfrm>
          <a:custGeom>
            <a:avLst/>
            <a:gdLst/>
            <a:ahLst/>
            <a:cxnLst>
              <a:cxn ang="0">
                <a:pos x="0" y="683"/>
              </a:cxn>
              <a:cxn ang="0">
                <a:pos x="112" y="683"/>
              </a:cxn>
              <a:cxn ang="0">
                <a:pos x="536" y="0"/>
              </a:cxn>
            </a:cxnLst>
            <a:rect l="0" t="0" r="r" b="b"/>
            <a:pathLst>
              <a:path w="536" h="683">
                <a:moveTo>
                  <a:pt x="0" y="683"/>
                </a:moveTo>
                <a:lnTo>
                  <a:pt x="112" y="683"/>
                </a:lnTo>
                <a:lnTo>
                  <a:pt x="536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519" name="Line 15"/>
          <p:cNvSpPr>
            <a:spLocks noChangeShapeType="1"/>
          </p:cNvSpPr>
          <p:nvPr/>
        </p:nvSpPr>
        <p:spPr bwMode="auto">
          <a:xfrm flipV="1">
            <a:off x="2811463" y="3390900"/>
            <a:ext cx="1587" cy="214313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520" name="Line 16"/>
          <p:cNvSpPr>
            <a:spLocks noChangeShapeType="1"/>
          </p:cNvSpPr>
          <p:nvPr/>
        </p:nvSpPr>
        <p:spPr bwMode="auto">
          <a:xfrm flipV="1">
            <a:off x="4189413" y="3773488"/>
            <a:ext cx="1587" cy="263525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521" name="Freeform 17"/>
          <p:cNvSpPr>
            <a:spLocks/>
          </p:cNvSpPr>
          <p:nvPr/>
        </p:nvSpPr>
        <p:spPr bwMode="auto">
          <a:xfrm>
            <a:off x="5305425" y="3054350"/>
            <a:ext cx="187325" cy="827088"/>
          </a:xfrm>
          <a:custGeom>
            <a:avLst/>
            <a:gdLst/>
            <a:ahLst/>
            <a:cxnLst>
              <a:cxn ang="0">
                <a:pos x="118" y="521"/>
              </a:cxn>
              <a:cxn ang="0">
                <a:pos x="118" y="397"/>
              </a:cxn>
              <a:cxn ang="0">
                <a:pos x="0" y="0"/>
              </a:cxn>
            </a:cxnLst>
            <a:rect l="0" t="0" r="r" b="b"/>
            <a:pathLst>
              <a:path w="118" h="521">
                <a:moveTo>
                  <a:pt x="118" y="521"/>
                </a:moveTo>
                <a:lnTo>
                  <a:pt x="118" y="397"/>
                </a:lnTo>
                <a:lnTo>
                  <a:pt x="0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522" name="Freeform 18"/>
          <p:cNvSpPr>
            <a:spLocks/>
          </p:cNvSpPr>
          <p:nvPr/>
        </p:nvSpPr>
        <p:spPr bwMode="auto">
          <a:xfrm>
            <a:off x="5156200" y="1292225"/>
            <a:ext cx="600075" cy="850900"/>
          </a:xfrm>
          <a:custGeom>
            <a:avLst/>
            <a:gdLst/>
            <a:ahLst/>
            <a:cxnLst>
              <a:cxn ang="0">
                <a:pos x="0" y="536"/>
              </a:cxn>
              <a:cxn ang="0">
                <a:pos x="266" y="0"/>
              </a:cxn>
              <a:cxn ang="0">
                <a:pos x="378" y="0"/>
              </a:cxn>
            </a:cxnLst>
            <a:rect l="0" t="0" r="r" b="b"/>
            <a:pathLst>
              <a:path w="378" h="536">
                <a:moveTo>
                  <a:pt x="0" y="536"/>
                </a:moveTo>
                <a:lnTo>
                  <a:pt x="266" y="0"/>
                </a:lnTo>
                <a:lnTo>
                  <a:pt x="378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523" name="Freeform 19"/>
          <p:cNvSpPr>
            <a:spLocks/>
          </p:cNvSpPr>
          <p:nvPr/>
        </p:nvSpPr>
        <p:spPr bwMode="auto">
          <a:xfrm>
            <a:off x="1360488" y="3333750"/>
            <a:ext cx="171450" cy="204788"/>
          </a:xfrm>
          <a:custGeom>
            <a:avLst/>
            <a:gdLst/>
            <a:ahLst/>
            <a:cxnLst>
              <a:cxn ang="0">
                <a:pos x="0" y="129"/>
              </a:cxn>
              <a:cxn ang="0">
                <a:pos x="86" y="129"/>
              </a:cxn>
              <a:cxn ang="0">
                <a:pos x="108" y="0"/>
              </a:cxn>
            </a:cxnLst>
            <a:rect l="0" t="0" r="r" b="b"/>
            <a:pathLst>
              <a:path w="108" h="129">
                <a:moveTo>
                  <a:pt x="0" y="129"/>
                </a:moveTo>
                <a:lnTo>
                  <a:pt x="86" y="129"/>
                </a:lnTo>
                <a:lnTo>
                  <a:pt x="108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524" name="Rectangle 20"/>
          <p:cNvSpPr>
            <a:spLocks noChangeArrowheads="1"/>
          </p:cNvSpPr>
          <p:nvPr/>
        </p:nvSpPr>
        <p:spPr bwMode="auto">
          <a:xfrm>
            <a:off x="450850" y="1589088"/>
            <a:ext cx="901700" cy="769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800" b="1">
                <a:solidFill>
                  <a:srgbClr val="231F20"/>
                </a:solidFill>
                <a:latin typeface="Arial" charset="0"/>
              </a:rPr>
              <a:t>Somatic</a:t>
            </a:r>
          </a:p>
          <a:p>
            <a:pPr eaLnBrk="1" hangingPunct="1">
              <a:lnSpc>
                <a:spcPct val="90000"/>
              </a:lnSpc>
            </a:pPr>
            <a:r>
              <a:rPr lang="en-US" sz="1800" b="1">
                <a:solidFill>
                  <a:srgbClr val="231F20"/>
                </a:solidFill>
                <a:latin typeface="Arial" charset="0"/>
              </a:rPr>
              <a:t>sensory</a:t>
            </a:r>
          </a:p>
          <a:p>
            <a:pPr eaLnBrk="1" hangingPunct="1">
              <a:lnSpc>
                <a:spcPct val="90000"/>
              </a:lnSpc>
            </a:pPr>
            <a:r>
              <a:rPr lang="en-US" sz="1800" b="1">
                <a:solidFill>
                  <a:srgbClr val="231F20"/>
                </a:solidFill>
                <a:latin typeface="Arial" charset="0"/>
              </a:rPr>
              <a:t>neuron  </a:t>
            </a:r>
          </a:p>
        </p:txBody>
      </p:sp>
      <p:sp>
        <p:nvSpPr>
          <p:cNvPr id="21525" name="Rectangle 21"/>
          <p:cNvSpPr>
            <a:spLocks noChangeArrowheads="1"/>
          </p:cNvSpPr>
          <p:nvPr/>
        </p:nvSpPr>
        <p:spPr bwMode="auto">
          <a:xfrm>
            <a:off x="447675" y="741363"/>
            <a:ext cx="23114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800" b="1">
                <a:solidFill>
                  <a:srgbClr val="231F20"/>
                </a:solidFill>
                <a:latin typeface="Arial" charset="0"/>
              </a:rPr>
              <a:t>Dorsal root (sensory)</a:t>
            </a:r>
            <a:endParaRPr lang="en-US" sz="1800" b="1">
              <a:latin typeface="Arial" charset="0"/>
            </a:endParaRPr>
          </a:p>
        </p:txBody>
      </p:sp>
      <p:sp>
        <p:nvSpPr>
          <p:cNvPr id="21526" name="Rectangle 22"/>
          <p:cNvSpPr>
            <a:spLocks noChangeArrowheads="1"/>
          </p:cNvSpPr>
          <p:nvPr/>
        </p:nvSpPr>
        <p:spPr bwMode="auto">
          <a:xfrm>
            <a:off x="447675" y="1157288"/>
            <a:ext cx="22352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800" b="1">
                <a:solidFill>
                  <a:srgbClr val="231F20"/>
                </a:solidFill>
                <a:latin typeface="Arial" charset="0"/>
              </a:rPr>
              <a:t>Dorsal root ganglion</a:t>
            </a:r>
            <a:endParaRPr lang="en-US" sz="1800" b="1">
              <a:latin typeface="Arial" charset="0"/>
            </a:endParaRPr>
          </a:p>
        </p:txBody>
      </p:sp>
      <p:sp>
        <p:nvSpPr>
          <p:cNvPr id="21527" name="Rectangle 23"/>
          <p:cNvSpPr>
            <a:spLocks noChangeArrowheads="1"/>
          </p:cNvSpPr>
          <p:nvPr/>
        </p:nvSpPr>
        <p:spPr bwMode="auto">
          <a:xfrm>
            <a:off x="450850" y="2506663"/>
            <a:ext cx="939800" cy="769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800" b="1">
                <a:solidFill>
                  <a:srgbClr val="231F20"/>
                </a:solidFill>
                <a:latin typeface="Arial" charset="0"/>
              </a:rPr>
              <a:t>Visceral</a:t>
            </a:r>
          </a:p>
          <a:p>
            <a:pPr eaLnBrk="1" hangingPunct="1">
              <a:lnSpc>
                <a:spcPct val="90000"/>
              </a:lnSpc>
            </a:pPr>
            <a:r>
              <a:rPr lang="en-US" sz="1800" b="1">
                <a:solidFill>
                  <a:srgbClr val="231F20"/>
                </a:solidFill>
                <a:latin typeface="Arial" charset="0"/>
              </a:rPr>
              <a:t>sensory </a:t>
            </a:r>
            <a:endParaRPr lang="en-US" sz="1800" b="1">
              <a:latin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1800" b="1">
                <a:solidFill>
                  <a:srgbClr val="231F20"/>
                </a:solidFill>
                <a:latin typeface="Arial" charset="0"/>
              </a:rPr>
              <a:t>neuron</a:t>
            </a:r>
          </a:p>
        </p:txBody>
      </p:sp>
      <p:sp>
        <p:nvSpPr>
          <p:cNvPr id="21528" name="Rectangle 24"/>
          <p:cNvSpPr>
            <a:spLocks noChangeArrowheads="1"/>
          </p:cNvSpPr>
          <p:nvPr/>
        </p:nvSpPr>
        <p:spPr bwMode="auto">
          <a:xfrm>
            <a:off x="450850" y="4319588"/>
            <a:ext cx="1549400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800" b="1">
                <a:solidFill>
                  <a:srgbClr val="231F20"/>
                </a:solidFill>
                <a:latin typeface="Arial" charset="0"/>
              </a:rPr>
              <a:t>Somatic</a:t>
            </a:r>
          </a:p>
          <a:p>
            <a:pPr eaLnBrk="1" hangingPunct="1">
              <a:lnSpc>
                <a:spcPct val="90000"/>
              </a:lnSpc>
            </a:pPr>
            <a:r>
              <a:rPr lang="en-US" sz="1800" b="1">
                <a:solidFill>
                  <a:srgbClr val="231F20"/>
                </a:solidFill>
                <a:latin typeface="Arial" charset="0"/>
              </a:rPr>
              <a:t>motor neuron </a:t>
            </a:r>
          </a:p>
        </p:txBody>
      </p:sp>
      <p:sp>
        <p:nvSpPr>
          <p:cNvPr id="21529" name="Rectangle 25"/>
          <p:cNvSpPr>
            <a:spLocks noChangeArrowheads="1"/>
          </p:cNvSpPr>
          <p:nvPr/>
        </p:nvSpPr>
        <p:spPr bwMode="auto">
          <a:xfrm>
            <a:off x="2133600" y="3630613"/>
            <a:ext cx="13589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800" b="1">
                <a:solidFill>
                  <a:srgbClr val="231F20"/>
                </a:solidFill>
                <a:latin typeface="Arial" charset="0"/>
              </a:rPr>
              <a:t>Spinal nerve</a:t>
            </a:r>
            <a:endParaRPr lang="en-US" sz="1800" b="1">
              <a:latin typeface="Arial" charset="0"/>
            </a:endParaRPr>
          </a:p>
        </p:txBody>
      </p:sp>
      <p:sp>
        <p:nvSpPr>
          <p:cNvPr id="21530" name="Rectangle 26"/>
          <p:cNvSpPr>
            <a:spLocks noChangeArrowheads="1"/>
          </p:cNvSpPr>
          <p:nvPr/>
        </p:nvSpPr>
        <p:spPr bwMode="auto">
          <a:xfrm>
            <a:off x="3517900" y="4040188"/>
            <a:ext cx="1282700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800" b="1">
                <a:solidFill>
                  <a:srgbClr val="231F20"/>
                </a:solidFill>
                <a:latin typeface="Arial" charset="0"/>
              </a:rPr>
              <a:t>Ventral root</a:t>
            </a:r>
          </a:p>
          <a:p>
            <a:pPr eaLnBrk="1" hangingPunct="1">
              <a:lnSpc>
                <a:spcPct val="90000"/>
              </a:lnSpc>
            </a:pPr>
            <a:r>
              <a:rPr lang="en-US" sz="1800" b="1">
                <a:solidFill>
                  <a:srgbClr val="231F20"/>
                </a:solidFill>
                <a:latin typeface="Arial" charset="0"/>
              </a:rPr>
              <a:t>(motor) </a:t>
            </a:r>
          </a:p>
        </p:txBody>
      </p:sp>
      <p:sp>
        <p:nvSpPr>
          <p:cNvPr id="21531" name="Rectangle 27"/>
          <p:cNvSpPr>
            <a:spLocks noChangeArrowheads="1"/>
          </p:cNvSpPr>
          <p:nvPr/>
        </p:nvSpPr>
        <p:spPr bwMode="auto">
          <a:xfrm>
            <a:off x="5045075" y="3900488"/>
            <a:ext cx="1765300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800" b="1">
                <a:solidFill>
                  <a:srgbClr val="231F20"/>
                </a:solidFill>
                <a:latin typeface="Arial" charset="0"/>
              </a:rPr>
              <a:t>Ventral horn</a:t>
            </a:r>
          </a:p>
          <a:p>
            <a:pPr eaLnBrk="1" hangingPunct="1">
              <a:lnSpc>
                <a:spcPct val="90000"/>
              </a:lnSpc>
            </a:pPr>
            <a:r>
              <a:rPr lang="en-US" sz="1800" b="1">
                <a:solidFill>
                  <a:srgbClr val="231F20"/>
                </a:solidFill>
                <a:latin typeface="Arial" charset="0"/>
              </a:rPr>
              <a:t>(motor neurons)</a:t>
            </a:r>
            <a:endParaRPr lang="en-US" sz="1800" b="1">
              <a:latin typeface="Arial" charset="0"/>
            </a:endParaRPr>
          </a:p>
        </p:txBody>
      </p:sp>
      <p:sp>
        <p:nvSpPr>
          <p:cNvPr id="21532" name="Rectangle 28"/>
          <p:cNvSpPr>
            <a:spLocks noChangeArrowheads="1"/>
          </p:cNvSpPr>
          <p:nvPr/>
        </p:nvSpPr>
        <p:spPr bwMode="auto">
          <a:xfrm>
            <a:off x="5797550" y="1166813"/>
            <a:ext cx="28956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800" b="1">
                <a:solidFill>
                  <a:srgbClr val="231F20"/>
                </a:solidFill>
                <a:latin typeface="Arial" charset="0"/>
              </a:rPr>
              <a:t>Dorsal horn (interneurons)</a:t>
            </a:r>
            <a:endParaRPr lang="en-US" sz="1800" b="1">
              <a:latin typeface="Arial" charset="0"/>
            </a:endParaRPr>
          </a:p>
        </p:txBody>
      </p:sp>
      <p:sp>
        <p:nvSpPr>
          <p:cNvPr id="21533" name="Rectangle 29"/>
          <p:cNvSpPr>
            <a:spLocks noChangeArrowheads="1"/>
          </p:cNvSpPr>
          <p:nvPr/>
        </p:nvSpPr>
        <p:spPr bwMode="auto">
          <a:xfrm>
            <a:off x="450850" y="3421063"/>
            <a:ext cx="876300" cy="769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800" b="1">
                <a:solidFill>
                  <a:srgbClr val="231F20"/>
                </a:solidFill>
                <a:latin typeface="Arial" charset="0"/>
              </a:rPr>
              <a:t>Visceral</a:t>
            </a:r>
          </a:p>
          <a:p>
            <a:pPr eaLnBrk="1" hangingPunct="1">
              <a:lnSpc>
                <a:spcPct val="90000"/>
              </a:lnSpc>
            </a:pPr>
            <a:r>
              <a:rPr lang="en-US" sz="1800" b="1">
                <a:solidFill>
                  <a:srgbClr val="231F20"/>
                </a:solidFill>
                <a:latin typeface="Arial" charset="0"/>
              </a:rPr>
              <a:t>motor</a:t>
            </a:r>
          </a:p>
          <a:p>
            <a:pPr eaLnBrk="1" hangingPunct="1">
              <a:lnSpc>
                <a:spcPct val="90000"/>
              </a:lnSpc>
            </a:pPr>
            <a:r>
              <a:rPr lang="en-US" sz="1800" b="1">
                <a:solidFill>
                  <a:srgbClr val="231F20"/>
                </a:solidFill>
                <a:latin typeface="Arial" charset="0"/>
              </a:rPr>
              <a:t>neuron </a:t>
            </a:r>
          </a:p>
        </p:txBody>
      </p:sp>
      <p:sp>
        <p:nvSpPr>
          <p:cNvPr id="21534" name="Rectangle 30"/>
          <p:cNvSpPr>
            <a:spLocks noChangeArrowheads="1"/>
          </p:cNvSpPr>
          <p:nvPr/>
        </p:nvSpPr>
        <p:spPr bwMode="auto">
          <a:xfrm>
            <a:off x="3648075" y="4833938"/>
            <a:ext cx="5030788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400" b="1">
                <a:solidFill>
                  <a:srgbClr val="232325"/>
                </a:solidFill>
                <a:latin typeface="Arial" charset="0"/>
              </a:rPr>
              <a:t>Interneurons receiving input from somatic sensory neurons</a:t>
            </a:r>
            <a:endParaRPr lang="en-US" sz="1800" b="1">
              <a:latin typeface="Arial" charset="0"/>
            </a:endParaRPr>
          </a:p>
        </p:txBody>
      </p:sp>
      <p:sp>
        <p:nvSpPr>
          <p:cNvPr id="21535" name="Rectangle 31"/>
          <p:cNvSpPr>
            <a:spLocks noChangeArrowheads="1"/>
          </p:cNvSpPr>
          <p:nvPr/>
        </p:nvSpPr>
        <p:spPr bwMode="auto">
          <a:xfrm>
            <a:off x="3648075" y="5262563"/>
            <a:ext cx="5021263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400" b="1">
                <a:solidFill>
                  <a:srgbClr val="232325"/>
                </a:solidFill>
                <a:latin typeface="Arial" charset="0"/>
              </a:rPr>
              <a:t>Interneurons receiving input from visceral sensory neurons</a:t>
            </a:r>
            <a:endParaRPr lang="en-US" sz="1800" b="1">
              <a:latin typeface="Arial" charset="0"/>
            </a:endParaRPr>
          </a:p>
        </p:txBody>
      </p:sp>
      <p:sp>
        <p:nvSpPr>
          <p:cNvPr id="21536" name="Rectangle 32"/>
          <p:cNvSpPr>
            <a:spLocks noChangeArrowheads="1"/>
          </p:cNvSpPr>
          <p:nvPr/>
        </p:nvSpPr>
        <p:spPr bwMode="auto">
          <a:xfrm>
            <a:off x="3648075" y="5688013"/>
            <a:ext cx="3043238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400" b="1">
                <a:solidFill>
                  <a:srgbClr val="232325"/>
                </a:solidFill>
                <a:latin typeface="Arial" charset="0"/>
              </a:rPr>
              <a:t>Visceral motor (autonomic) neurons</a:t>
            </a:r>
            <a:endParaRPr lang="en-US" sz="1800" b="1">
              <a:latin typeface="Arial" charset="0"/>
            </a:endParaRPr>
          </a:p>
        </p:txBody>
      </p:sp>
      <p:sp>
        <p:nvSpPr>
          <p:cNvPr id="21537" name="Rectangle 33"/>
          <p:cNvSpPr>
            <a:spLocks noChangeArrowheads="1"/>
          </p:cNvSpPr>
          <p:nvPr/>
        </p:nvSpPr>
        <p:spPr bwMode="auto">
          <a:xfrm>
            <a:off x="3648075" y="6100763"/>
            <a:ext cx="1990725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400" b="1">
                <a:solidFill>
                  <a:srgbClr val="232325"/>
                </a:solidFill>
                <a:latin typeface="Arial" charset="0"/>
              </a:rPr>
              <a:t>Somatic motor neurons</a:t>
            </a:r>
            <a:endParaRPr lang="en-US" sz="1800" b="1">
              <a:latin typeface="Arial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Lamina of Spinal Cord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1423" y="91431"/>
            <a:ext cx="9001125" cy="6609398"/>
          </a:xfr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White Matter </a:t>
            </a:r>
          </a:p>
        </p:txBody>
      </p:sp>
      <p:sp>
        <p:nvSpPr>
          <p:cNvPr id="22533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Consists mostly of ascending (sensory) and descending (motor) tracts</a:t>
            </a:r>
          </a:p>
          <a:p>
            <a:pPr>
              <a:lnSpc>
                <a:spcPct val="90000"/>
              </a:lnSpc>
            </a:pPr>
            <a:r>
              <a:rPr lang="en-US"/>
              <a:t>Transverse tracts (commissural fibers) cross from one side to the other</a:t>
            </a:r>
          </a:p>
          <a:p>
            <a:pPr>
              <a:lnSpc>
                <a:spcPct val="90000"/>
              </a:lnSpc>
            </a:pPr>
            <a:r>
              <a:rPr lang="en-US"/>
              <a:t>Tracts are located in three white columns (funiculi on each side—dorsal (posterior), lateral, and ventral (anterior)</a:t>
            </a:r>
          </a:p>
          <a:p>
            <a:pPr>
              <a:lnSpc>
                <a:spcPct val="90000"/>
              </a:lnSpc>
            </a:pPr>
            <a:r>
              <a:rPr lang="en-US"/>
              <a:t>Each spinal tract is composed of axons with similar functions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Pathway Generalizations</a:t>
            </a:r>
          </a:p>
        </p:txBody>
      </p:sp>
      <p:sp>
        <p:nvSpPr>
          <p:cNvPr id="2458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Pathways decussate (cross over)</a:t>
            </a:r>
          </a:p>
          <a:p>
            <a:r>
              <a:rPr lang="en-US"/>
              <a:t>Most consist of two or three neurons (a relay)</a:t>
            </a:r>
          </a:p>
          <a:p>
            <a:r>
              <a:rPr lang="en-US"/>
              <a:t>Most exhibit somatotopy (precise spatial relationships)</a:t>
            </a:r>
          </a:p>
          <a:p>
            <a:r>
              <a:rPr lang="en-US"/>
              <a:t>Pathways are paired symmetrically (one on each side of the spinal cord or brain)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30" name="Rectangle 6"/>
          <p:cNvSpPr>
            <a:spLocks noChangeArrowheads="1"/>
          </p:cNvSpPr>
          <p:nvPr/>
        </p:nvSpPr>
        <p:spPr bwMode="auto">
          <a:xfrm>
            <a:off x="8069263" y="6580188"/>
            <a:ext cx="107315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12.33</a:t>
            </a:r>
          </a:p>
        </p:txBody>
      </p:sp>
      <p:pic>
        <p:nvPicPr>
          <p:cNvPr id="26633" name="Picture 9"/>
          <p:cNvPicPr>
            <a:picLocks noChangeAspect="1" noChangeArrowheads="1"/>
          </p:cNvPicPr>
          <p:nvPr/>
        </p:nvPicPr>
        <p:blipFill>
          <a:blip r:embed="rId2" cstate="print"/>
          <a:srcRect t="19286" b="11929"/>
          <a:stretch>
            <a:fillRect/>
          </a:stretch>
        </p:blipFill>
        <p:spPr bwMode="auto">
          <a:xfrm>
            <a:off x="434975" y="1052513"/>
            <a:ext cx="8231188" cy="4037012"/>
          </a:xfrm>
          <a:prstGeom prst="rect">
            <a:avLst/>
          </a:prstGeom>
          <a:noFill/>
        </p:spPr>
      </p:pic>
      <p:sp>
        <p:nvSpPr>
          <p:cNvPr id="26634" name="Freeform 10"/>
          <p:cNvSpPr>
            <a:spLocks/>
          </p:cNvSpPr>
          <p:nvPr/>
        </p:nvSpPr>
        <p:spPr bwMode="auto">
          <a:xfrm>
            <a:off x="1227138" y="4032250"/>
            <a:ext cx="2117725" cy="473075"/>
          </a:xfrm>
          <a:custGeom>
            <a:avLst/>
            <a:gdLst/>
            <a:ahLst/>
            <a:cxnLst>
              <a:cxn ang="0">
                <a:pos x="0" y="298"/>
              </a:cxn>
              <a:cxn ang="0">
                <a:pos x="254" y="298"/>
              </a:cxn>
              <a:cxn ang="0">
                <a:pos x="1334" y="0"/>
              </a:cxn>
            </a:cxnLst>
            <a:rect l="0" t="0" r="r" b="b"/>
            <a:pathLst>
              <a:path w="1334" h="298">
                <a:moveTo>
                  <a:pt x="0" y="298"/>
                </a:moveTo>
                <a:lnTo>
                  <a:pt x="254" y="298"/>
                </a:lnTo>
                <a:lnTo>
                  <a:pt x="1334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35" name="Freeform 11"/>
          <p:cNvSpPr>
            <a:spLocks/>
          </p:cNvSpPr>
          <p:nvPr/>
        </p:nvSpPr>
        <p:spPr bwMode="auto">
          <a:xfrm>
            <a:off x="1147763" y="2754313"/>
            <a:ext cx="1962150" cy="37941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12" y="0"/>
              </a:cxn>
              <a:cxn ang="0">
                <a:pos x="1236" y="239"/>
              </a:cxn>
            </a:cxnLst>
            <a:rect l="0" t="0" r="r" b="b"/>
            <a:pathLst>
              <a:path w="1236" h="239">
                <a:moveTo>
                  <a:pt x="0" y="0"/>
                </a:moveTo>
                <a:lnTo>
                  <a:pt x="512" y="0"/>
                </a:lnTo>
                <a:lnTo>
                  <a:pt x="1236" y="239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36" name="Freeform 12"/>
          <p:cNvSpPr>
            <a:spLocks/>
          </p:cNvSpPr>
          <p:nvPr/>
        </p:nvSpPr>
        <p:spPr bwMode="auto">
          <a:xfrm>
            <a:off x="1223963" y="3695700"/>
            <a:ext cx="1733550" cy="15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06" y="0"/>
              </a:cxn>
              <a:cxn ang="0">
                <a:pos x="1092" y="0"/>
              </a:cxn>
            </a:cxnLst>
            <a:rect l="0" t="0" r="r" b="b"/>
            <a:pathLst>
              <a:path w="1092">
                <a:moveTo>
                  <a:pt x="0" y="0"/>
                </a:moveTo>
                <a:lnTo>
                  <a:pt x="406" y="0"/>
                </a:lnTo>
                <a:lnTo>
                  <a:pt x="1092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37" name="Freeform 13"/>
          <p:cNvSpPr>
            <a:spLocks/>
          </p:cNvSpPr>
          <p:nvPr/>
        </p:nvSpPr>
        <p:spPr bwMode="auto">
          <a:xfrm>
            <a:off x="2833688" y="4552950"/>
            <a:ext cx="1171575" cy="539750"/>
          </a:xfrm>
          <a:custGeom>
            <a:avLst/>
            <a:gdLst/>
            <a:ahLst/>
            <a:cxnLst>
              <a:cxn ang="0">
                <a:pos x="0" y="340"/>
              </a:cxn>
              <a:cxn ang="0">
                <a:pos x="276" y="340"/>
              </a:cxn>
              <a:cxn ang="0">
                <a:pos x="738" y="0"/>
              </a:cxn>
            </a:cxnLst>
            <a:rect l="0" t="0" r="r" b="b"/>
            <a:pathLst>
              <a:path w="738" h="340">
                <a:moveTo>
                  <a:pt x="0" y="340"/>
                </a:moveTo>
                <a:lnTo>
                  <a:pt x="276" y="340"/>
                </a:lnTo>
                <a:lnTo>
                  <a:pt x="738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38" name="Freeform 14"/>
          <p:cNvSpPr>
            <a:spLocks/>
          </p:cNvSpPr>
          <p:nvPr/>
        </p:nvSpPr>
        <p:spPr bwMode="auto">
          <a:xfrm>
            <a:off x="4575175" y="4464050"/>
            <a:ext cx="1803400" cy="352425"/>
          </a:xfrm>
          <a:custGeom>
            <a:avLst/>
            <a:gdLst/>
            <a:ahLst/>
            <a:cxnLst>
              <a:cxn ang="0">
                <a:pos x="1136" y="222"/>
              </a:cxn>
              <a:cxn ang="0">
                <a:pos x="986" y="222"/>
              </a:cxn>
              <a:cxn ang="0">
                <a:pos x="0" y="0"/>
              </a:cxn>
            </a:cxnLst>
            <a:rect l="0" t="0" r="r" b="b"/>
            <a:pathLst>
              <a:path w="1136" h="222">
                <a:moveTo>
                  <a:pt x="1136" y="222"/>
                </a:moveTo>
                <a:lnTo>
                  <a:pt x="986" y="222"/>
                </a:lnTo>
                <a:lnTo>
                  <a:pt x="0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39" name="Freeform 15"/>
          <p:cNvSpPr>
            <a:spLocks/>
          </p:cNvSpPr>
          <p:nvPr/>
        </p:nvSpPr>
        <p:spPr bwMode="auto">
          <a:xfrm>
            <a:off x="4660900" y="4010025"/>
            <a:ext cx="2486025" cy="196850"/>
          </a:xfrm>
          <a:custGeom>
            <a:avLst/>
            <a:gdLst/>
            <a:ahLst/>
            <a:cxnLst>
              <a:cxn ang="0">
                <a:pos x="1566" y="0"/>
              </a:cxn>
              <a:cxn ang="0">
                <a:pos x="1412" y="0"/>
              </a:cxn>
              <a:cxn ang="0">
                <a:pos x="0" y="124"/>
              </a:cxn>
            </a:cxnLst>
            <a:rect l="0" t="0" r="r" b="b"/>
            <a:pathLst>
              <a:path w="1566" h="124">
                <a:moveTo>
                  <a:pt x="1566" y="0"/>
                </a:moveTo>
                <a:lnTo>
                  <a:pt x="1412" y="0"/>
                </a:lnTo>
                <a:lnTo>
                  <a:pt x="0" y="124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40" name="Freeform 16"/>
          <p:cNvSpPr>
            <a:spLocks/>
          </p:cNvSpPr>
          <p:nvPr/>
        </p:nvSpPr>
        <p:spPr bwMode="auto">
          <a:xfrm>
            <a:off x="5765800" y="3368675"/>
            <a:ext cx="1527175" cy="377825"/>
          </a:xfrm>
          <a:custGeom>
            <a:avLst/>
            <a:gdLst/>
            <a:ahLst/>
            <a:cxnLst>
              <a:cxn ang="0">
                <a:pos x="962" y="0"/>
              </a:cxn>
              <a:cxn ang="0">
                <a:pos x="862" y="0"/>
              </a:cxn>
              <a:cxn ang="0">
                <a:pos x="0" y="238"/>
              </a:cxn>
            </a:cxnLst>
            <a:rect l="0" t="0" r="r" b="b"/>
            <a:pathLst>
              <a:path w="962" h="238">
                <a:moveTo>
                  <a:pt x="962" y="0"/>
                </a:moveTo>
                <a:lnTo>
                  <a:pt x="862" y="0"/>
                </a:lnTo>
                <a:lnTo>
                  <a:pt x="0" y="238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41" name="Freeform 17"/>
          <p:cNvSpPr>
            <a:spLocks/>
          </p:cNvSpPr>
          <p:nvPr/>
        </p:nvSpPr>
        <p:spPr bwMode="auto">
          <a:xfrm>
            <a:off x="5702300" y="2798763"/>
            <a:ext cx="923925" cy="608012"/>
          </a:xfrm>
          <a:custGeom>
            <a:avLst/>
            <a:gdLst/>
            <a:ahLst/>
            <a:cxnLst>
              <a:cxn ang="0">
                <a:pos x="582" y="0"/>
              </a:cxn>
              <a:cxn ang="0">
                <a:pos x="490" y="0"/>
              </a:cxn>
              <a:cxn ang="0">
                <a:pos x="0" y="383"/>
              </a:cxn>
            </a:cxnLst>
            <a:rect l="0" t="0" r="r" b="b"/>
            <a:pathLst>
              <a:path w="582" h="383">
                <a:moveTo>
                  <a:pt x="582" y="0"/>
                </a:moveTo>
                <a:lnTo>
                  <a:pt x="490" y="0"/>
                </a:lnTo>
                <a:lnTo>
                  <a:pt x="0" y="383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42" name="Freeform 18"/>
          <p:cNvSpPr>
            <a:spLocks/>
          </p:cNvSpPr>
          <p:nvPr/>
        </p:nvSpPr>
        <p:spPr bwMode="auto">
          <a:xfrm>
            <a:off x="5229225" y="2230438"/>
            <a:ext cx="1346200" cy="1300162"/>
          </a:xfrm>
          <a:custGeom>
            <a:avLst/>
            <a:gdLst/>
            <a:ahLst/>
            <a:cxnLst>
              <a:cxn ang="0">
                <a:pos x="848" y="0"/>
              </a:cxn>
              <a:cxn ang="0">
                <a:pos x="640" y="0"/>
              </a:cxn>
              <a:cxn ang="0">
                <a:pos x="0" y="819"/>
              </a:cxn>
            </a:cxnLst>
            <a:rect l="0" t="0" r="r" b="b"/>
            <a:pathLst>
              <a:path w="848" h="819">
                <a:moveTo>
                  <a:pt x="848" y="0"/>
                </a:moveTo>
                <a:lnTo>
                  <a:pt x="640" y="0"/>
                </a:lnTo>
                <a:lnTo>
                  <a:pt x="0" y="819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43" name="Freeform 19"/>
          <p:cNvSpPr>
            <a:spLocks/>
          </p:cNvSpPr>
          <p:nvPr/>
        </p:nvSpPr>
        <p:spPr bwMode="auto">
          <a:xfrm>
            <a:off x="5095875" y="4679950"/>
            <a:ext cx="939800" cy="708025"/>
          </a:xfrm>
          <a:custGeom>
            <a:avLst/>
            <a:gdLst/>
            <a:ahLst/>
            <a:cxnLst>
              <a:cxn ang="0">
                <a:pos x="592" y="446"/>
              </a:cxn>
              <a:cxn ang="0">
                <a:pos x="420" y="446"/>
              </a:cxn>
              <a:cxn ang="0">
                <a:pos x="0" y="0"/>
              </a:cxn>
            </a:cxnLst>
            <a:rect l="0" t="0" r="r" b="b"/>
            <a:pathLst>
              <a:path w="592" h="446">
                <a:moveTo>
                  <a:pt x="592" y="446"/>
                </a:moveTo>
                <a:lnTo>
                  <a:pt x="420" y="446"/>
                </a:lnTo>
                <a:lnTo>
                  <a:pt x="0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44" name="Freeform 20"/>
          <p:cNvSpPr>
            <a:spLocks/>
          </p:cNvSpPr>
          <p:nvPr/>
        </p:nvSpPr>
        <p:spPr bwMode="auto">
          <a:xfrm>
            <a:off x="4660900" y="4689475"/>
            <a:ext cx="1374775" cy="987425"/>
          </a:xfrm>
          <a:custGeom>
            <a:avLst/>
            <a:gdLst/>
            <a:ahLst/>
            <a:cxnLst>
              <a:cxn ang="0">
                <a:pos x="866" y="622"/>
              </a:cxn>
              <a:cxn ang="0">
                <a:pos x="288" y="622"/>
              </a:cxn>
              <a:cxn ang="0">
                <a:pos x="0" y="0"/>
              </a:cxn>
            </a:cxnLst>
            <a:rect l="0" t="0" r="r" b="b"/>
            <a:pathLst>
              <a:path w="866" h="622">
                <a:moveTo>
                  <a:pt x="866" y="622"/>
                </a:moveTo>
                <a:lnTo>
                  <a:pt x="288" y="622"/>
                </a:lnTo>
                <a:lnTo>
                  <a:pt x="0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45" name="Freeform 21"/>
          <p:cNvSpPr>
            <a:spLocks/>
          </p:cNvSpPr>
          <p:nvPr/>
        </p:nvSpPr>
        <p:spPr bwMode="auto">
          <a:xfrm>
            <a:off x="4497388" y="1665288"/>
            <a:ext cx="1630362" cy="2322512"/>
          </a:xfrm>
          <a:custGeom>
            <a:avLst/>
            <a:gdLst/>
            <a:ahLst/>
            <a:cxnLst>
              <a:cxn ang="0">
                <a:pos x="1027" y="0"/>
              </a:cxn>
              <a:cxn ang="0">
                <a:pos x="665" y="0"/>
              </a:cxn>
              <a:cxn ang="0">
                <a:pos x="0" y="1463"/>
              </a:cxn>
            </a:cxnLst>
            <a:rect l="0" t="0" r="r" b="b"/>
            <a:pathLst>
              <a:path w="1027" h="1463">
                <a:moveTo>
                  <a:pt x="1027" y="0"/>
                </a:moveTo>
                <a:lnTo>
                  <a:pt x="665" y="0"/>
                </a:lnTo>
                <a:lnTo>
                  <a:pt x="0" y="1463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46" name="Line 22"/>
          <p:cNvSpPr>
            <a:spLocks noChangeShapeType="1"/>
          </p:cNvSpPr>
          <p:nvPr/>
        </p:nvSpPr>
        <p:spPr bwMode="auto">
          <a:xfrm>
            <a:off x="3582988" y="1935163"/>
            <a:ext cx="238125" cy="1587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47" name="Line 23"/>
          <p:cNvSpPr>
            <a:spLocks noChangeShapeType="1"/>
          </p:cNvSpPr>
          <p:nvPr/>
        </p:nvSpPr>
        <p:spPr bwMode="auto">
          <a:xfrm>
            <a:off x="3392488" y="1687513"/>
            <a:ext cx="504825" cy="1587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48" name="Freeform 24"/>
          <p:cNvSpPr>
            <a:spLocks/>
          </p:cNvSpPr>
          <p:nvPr/>
        </p:nvSpPr>
        <p:spPr bwMode="auto">
          <a:xfrm>
            <a:off x="3897313" y="1687513"/>
            <a:ext cx="469900" cy="1198562"/>
          </a:xfrm>
          <a:custGeom>
            <a:avLst/>
            <a:gdLst/>
            <a:ahLst/>
            <a:cxnLst>
              <a:cxn ang="0">
                <a:pos x="218" y="755"/>
              </a:cxn>
              <a:cxn ang="0">
                <a:pos x="0" y="0"/>
              </a:cxn>
              <a:cxn ang="0">
                <a:pos x="296" y="692"/>
              </a:cxn>
            </a:cxnLst>
            <a:rect l="0" t="0" r="r" b="b"/>
            <a:pathLst>
              <a:path w="296" h="755">
                <a:moveTo>
                  <a:pt x="218" y="755"/>
                </a:moveTo>
                <a:lnTo>
                  <a:pt x="0" y="0"/>
                </a:lnTo>
                <a:lnTo>
                  <a:pt x="296" y="692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49" name="Freeform 25"/>
          <p:cNvSpPr>
            <a:spLocks/>
          </p:cNvSpPr>
          <p:nvPr/>
        </p:nvSpPr>
        <p:spPr bwMode="auto">
          <a:xfrm>
            <a:off x="3821113" y="1935163"/>
            <a:ext cx="190500" cy="1011237"/>
          </a:xfrm>
          <a:custGeom>
            <a:avLst/>
            <a:gdLst/>
            <a:ahLst/>
            <a:cxnLst>
              <a:cxn ang="0">
                <a:pos x="54" y="637"/>
              </a:cxn>
              <a:cxn ang="0">
                <a:pos x="0" y="0"/>
              </a:cxn>
              <a:cxn ang="0">
                <a:pos x="120" y="583"/>
              </a:cxn>
            </a:cxnLst>
            <a:rect l="0" t="0" r="r" b="b"/>
            <a:pathLst>
              <a:path w="120" h="637">
                <a:moveTo>
                  <a:pt x="54" y="637"/>
                </a:moveTo>
                <a:lnTo>
                  <a:pt x="0" y="0"/>
                </a:lnTo>
                <a:lnTo>
                  <a:pt x="120" y="583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50" name="Line 26"/>
          <p:cNvSpPr>
            <a:spLocks noChangeShapeType="1"/>
          </p:cNvSpPr>
          <p:nvPr/>
        </p:nvSpPr>
        <p:spPr bwMode="auto">
          <a:xfrm>
            <a:off x="1154113" y="1798638"/>
            <a:ext cx="92075" cy="1587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51" name="Rectangle 27"/>
          <p:cNvSpPr>
            <a:spLocks noChangeArrowheads="1"/>
          </p:cNvSpPr>
          <p:nvPr/>
        </p:nvSpPr>
        <p:spPr bwMode="auto">
          <a:xfrm>
            <a:off x="517525" y="1069975"/>
            <a:ext cx="2133600" cy="32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800">
                <a:solidFill>
                  <a:srgbClr val="FFFFFF"/>
                </a:solidFill>
                <a:latin typeface="Arial Black" pitchFamily="34" charset="0"/>
              </a:rPr>
              <a:t>Ascending tracts</a:t>
            </a:r>
            <a:endParaRPr lang="en-US" sz="1800">
              <a:latin typeface="Arial" charset="0"/>
            </a:endParaRPr>
          </a:p>
        </p:txBody>
      </p:sp>
      <p:sp>
        <p:nvSpPr>
          <p:cNvPr id="26652" name="Rectangle 28"/>
          <p:cNvSpPr>
            <a:spLocks noChangeArrowheads="1"/>
          </p:cNvSpPr>
          <p:nvPr/>
        </p:nvSpPr>
        <p:spPr bwMode="auto">
          <a:xfrm>
            <a:off x="6261100" y="1069975"/>
            <a:ext cx="2286000" cy="32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800">
                <a:solidFill>
                  <a:srgbClr val="FFFFFF"/>
                </a:solidFill>
                <a:latin typeface="Arial Black" pitchFamily="34" charset="0"/>
              </a:rPr>
              <a:t>Descending tracts</a:t>
            </a:r>
            <a:endParaRPr lang="en-US" sz="1800">
              <a:latin typeface="Arial" charset="0"/>
            </a:endParaRPr>
          </a:p>
        </p:txBody>
      </p:sp>
      <p:sp>
        <p:nvSpPr>
          <p:cNvPr id="26653" name="Rectangle 29"/>
          <p:cNvSpPr>
            <a:spLocks noChangeArrowheads="1"/>
          </p:cNvSpPr>
          <p:nvPr/>
        </p:nvSpPr>
        <p:spPr bwMode="auto">
          <a:xfrm>
            <a:off x="1311275" y="1552575"/>
            <a:ext cx="20447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800" b="1">
                <a:solidFill>
                  <a:srgbClr val="231F20"/>
                </a:solidFill>
                <a:latin typeface="Arial" charset="0"/>
              </a:rPr>
              <a:t>Fasciculus gracilis</a:t>
            </a:r>
            <a:endParaRPr lang="en-US" sz="1800" b="1">
              <a:latin typeface="Arial" charset="0"/>
            </a:endParaRPr>
          </a:p>
        </p:txBody>
      </p:sp>
      <p:sp>
        <p:nvSpPr>
          <p:cNvPr id="26654" name="Rectangle 30"/>
          <p:cNvSpPr>
            <a:spLocks noChangeArrowheads="1"/>
          </p:cNvSpPr>
          <p:nvPr/>
        </p:nvSpPr>
        <p:spPr bwMode="auto">
          <a:xfrm>
            <a:off x="415925" y="1679575"/>
            <a:ext cx="812800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800" b="1">
                <a:solidFill>
                  <a:srgbClr val="231F20"/>
                </a:solidFill>
                <a:latin typeface="Arial" charset="0"/>
              </a:rPr>
              <a:t>Dorsal</a:t>
            </a:r>
          </a:p>
          <a:p>
            <a:pPr eaLnBrk="1" hangingPunct="1">
              <a:lnSpc>
                <a:spcPct val="90000"/>
              </a:lnSpc>
            </a:pPr>
            <a:r>
              <a:rPr lang="en-US" sz="1800" b="1">
                <a:solidFill>
                  <a:srgbClr val="231F20"/>
                </a:solidFill>
                <a:latin typeface="Arial" charset="0"/>
              </a:rPr>
              <a:t>white</a:t>
            </a:r>
            <a:endParaRPr lang="en-US" sz="1800" b="1">
              <a:latin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1800" b="1">
                <a:solidFill>
                  <a:srgbClr val="231F20"/>
                </a:solidFill>
                <a:latin typeface="Arial" charset="0"/>
              </a:rPr>
              <a:t>column</a:t>
            </a:r>
            <a:endParaRPr lang="en-US" sz="1800" b="1">
              <a:latin typeface="Arial" charset="0"/>
            </a:endParaRPr>
          </a:p>
        </p:txBody>
      </p:sp>
      <p:sp>
        <p:nvSpPr>
          <p:cNvPr id="26655" name="Rectangle 31"/>
          <p:cNvSpPr>
            <a:spLocks noChangeArrowheads="1"/>
          </p:cNvSpPr>
          <p:nvPr/>
        </p:nvSpPr>
        <p:spPr bwMode="auto">
          <a:xfrm>
            <a:off x="1311275" y="1812925"/>
            <a:ext cx="22479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800" b="1">
                <a:solidFill>
                  <a:srgbClr val="231F20"/>
                </a:solidFill>
                <a:latin typeface="Arial" charset="0"/>
              </a:rPr>
              <a:t>Fasciculus cuneatus</a:t>
            </a:r>
            <a:endParaRPr lang="en-US" sz="1800" b="1">
              <a:latin typeface="Arial" charset="0"/>
            </a:endParaRPr>
          </a:p>
        </p:txBody>
      </p:sp>
      <p:sp>
        <p:nvSpPr>
          <p:cNvPr id="26656" name="Rectangle 32"/>
          <p:cNvSpPr>
            <a:spLocks noChangeArrowheads="1"/>
          </p:cNvSpPr>
          <p:nvPr/>
        </p:nvSpPr>
        <p:spPr bwMode="auto">
          <a:xfrm>
            <a:off x="415925" y="2635250"/>
            <a:ext cx="1752600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800" b="1">
                <a:solidFill>
                  <a:srgbClr val="231F20"/>
                </a:solidFill>
                <a:latin typeface="Arial" charset="0"/>
              </a:rPr>
              <a:t>Dorsal</a:t>
            </a:r>
          </a:p>
          <a:p>
            <a:pPr eaLnBrk="1" hangingPunct="1">
              <a:lnSpc>
                <a:spcPct val="90000"/>
              </a:lnSpc>
            </a:pPr>
            <a:r>
              <a:rPr lang="en-US" sz="1800" b="1">
                <a:solidFill>
                  <a:srgbClr val="231F20"/>
                </a:solidFill>
                <a:latin typeface="Arial" charset="0"/>
              </a:rPr>
              <a:t>spinocerebellar </a:t>
            </a:r>
            <a:endParaRPr lang="en-US" sz="1800" b="1">
              <a:latin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1800" b="1">
                <a:solidFill>
                  <a:srgbClr val="231F20"/>
                </a:solidFill>
                <a:latin typeface="Arial" charset="0"/>
              </a:rPr>
              <a:t>tract</a:t>
            </a:r>
            <a:endParaRPr lang="en-US" sz="1800" b="1">
              <a:latin typeface="Arial" charset="0"/>
            </a:endParaRPr>
          </a:p>
        </p:txBody>
      </p:sp>
      <p:sp>
        <p:nvSpPr>
          <p:cNvPr id="26657" name="Rectangle 33"/>
          <p:cNvSpPr>
            <a:spLocks noChangeArrowheads="1"/>
          </p:cNvSpPr>
          <p:nvPr/>
        </p:nvSpPr>
        <p:spPr bwMode="auto">
          <a:xfrm>
            <a:off x="428625" y="4381500"/>
            <a:ext cx="2159000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800" b="1">
                <a:solidFill>
                  <a:srgbClr val="231F20"/>
                </a:solidFill>
                <a:latin typeface="Arial" charset="0"/>
              </a:rPr>
              <a:t>Lateral</a:t>
            </a:r>
          </a:p>
          <a:p>
            <a:pPr eaLnBrk="1" hangingPunct="1">
              <a:lnSpc>
                <a:spcPct val="90000"/>
              </a:lnSpc>
            </a:pPr>
            <a:r>
              <a:rPr lang="en-US" sz="1800" b="1">
                <a:solidFill>
                  <a:srgbClr val="231F20"/>
                </a:solidFill>
                <a:latin typeface="Arial" charset="0"/>
              </a:rPr>
              <a:t>spinothalamic tract </a:t>
            </a:r>
          </a:p>
        </p:txBody>
      </p:sp>
      <p:sp>
        <p:nvSpPr>
          <p:cNvPr id="26658" name="Rectangle 34"/>
          <p:cNvSpPr>
            <a:spLocks noChangeArrowheads="1"/>
          </p:cNvSpPr>
          <p:nvPr/>
        </p:nvSpPr>
        <p:spPr bwMode="auto">
          <a:xfrm>
            <a:off x="428625" y="4953000"/>
            <a:ext cx="2374900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800" b="1">
                <a:solidFill>
                  <a:srgbClr val="231F20"/>
                </a:solidFill>
                <a:latin typeface="Arial" charset="0"/>
              </a:rPr>
              <a:t>Ventral spinothalamic</a:t>
            </a:r>
          </a:p>
          <a:p>
            <a:pPr eaLnBrk="1" hangingPunct="1">
              <a:lnSpc>
                <a:spcPct val="90000"/>
              </a:lnSpc>
            </a:pPr>
            <a:r>
              <a:rPr lang="en-US" sz="1800" b="1">
                <a:solidFill>
                  <a:srgbClr val="231F20"/>
                </a:solidFill>
                <a:latin typeface="Arial" charset="0"/>
              </a:rPr>
              <a:t>tract</a:t>
            </a:r>
            <a:endParaRPr lang="en-US" sz="1800" b="1">
              <a:latin typeface="Arial" charset="0"/>
            </a:endParaRPr>
          </a:p>
        </p:txBody>
      </p:sp>
      <p:sp>
        <p:nvSpPr>
          <p:cNvPr id="26659" name="Rectangle 35"/>
          <p:cNvSpPr>
            <a:spLocks noChangeArrowheads="1"/>
          </p:cNvSpPr>
          <p:nvPr/>
        </p:nvSpPr>
        <p:spPr bwMode="auto">
          <a:xfrm>
            <a:off x="6159500" y="1511300"/>
            <a:ext cx="1422400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800" b="1">
                <a:solidFill>
                  <a:srgbClr val="231F20"/>
                </a:solidFill>
                <a:latin typeface="Arial" charset="0"/>
              </a:rPr>
              <a:t>Ventral white</a:t>
            </a:r>
          </a:p>
          <a:p>
            <a:pPr eaLnBrk="1" hangingPunct="1">
              <a:lnSpc>
                <a:spcPct val="90000"/>
              </a:lnSpc>
            </a:pPr>
            <a:r>
              <a:rPr lang="en-US" sz="1800" b="1">
                <a:solidFill>
                  <a:srgbClr val="231F20"/>
                </a:solidFill>
                <a:latin typeface="Arial" charset="0"/>
              </a:rPr>
              <a:t>commissure </a:t>
            </a:r>
          </a:p>
        </p:txBody>
      </p:sp>
      <p:sp>
        <p:nvSpPr>
          <p:cNvPr id="26660" name="Rectangle 36"/>
          <p:cNvSpPr>
            <a:spLocks noChangeArrowheads="1"/>
          </p:cNvSpPr>
          <p:nvPr/>
        </p:nvSpPr>
        <p:spPr bwMode="auto">
          <a:xfrm>
            <a:off x="6657975" y="2644775"/>
            <a:ext cx="2044700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800" b="1">
                <a:solidFill>
                  <a:srgbClr val="231F20"/>
                </a:solidFill>
                <a:latin typeface="Arial" charset="0"/>
              </a:rPr>
              <a:t>Lateral</a:t>
            </a:r>
          </a:p>
          <a:p>
            <a:pPr eaLnBrk="1" hangingPunct="1">
              <a:lnSpc>
                <a:spcPct val="90000"/>
              </a:lnSpc>
            </a:pPr>
            <a:r>
              <a:rPr lang="en-US" sz="1800" b="1">
                <a:solidFill>
                  <a:srgbClr val="231F20"/>
                </a:solidFill>
                <a:latin typeface="Arial" charset="0"/>
              </a:rPr>
              <a:t>corticospinal tract </a:t>
            </a:r>
          </a:p>
        </p:txBody>
      </p:sp>
      <p:sp>
        <p:nvSpPr>
          <p:cNvPr id="26661" name="Rectangle 37"/>
          <p:cNvSpPr>
            <a:spLocks noChangeArrowheads="1"/>
          </p:cNvSpPr>
          <p:nvPr/>
        </p:nvSpPr>
        <p:spPr bwMode="auto">
          <a:xfrm>
            <a:off x="6607175" y="2079625"/>
            <a:ext cx="2044700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800" b="1">
                <a:solidFill>
                  <a:srgbClr val="231F20"/>
                </a:solidFill>
                <a:latin typeface="Arial" charset="0"/>
              </a:rPr>
              <a:t>Lateral</a:t>
            </a:r>
          </a:p>
          <a:p>
            <a:pPr eaLnBrk="1" hangingPunct="1">
              <a:lnSpc>
                <a:spcPct val="90000"/>
              </a:lnSpc>
            </a:pPr>
            <a:r>
              <a:rPr lang="en-US" sz="1800" b="1">
                <a:solidFill>
                  <a:srgbClr val="231F20"/>
                </a:solidFill>
                <a:latin typeface="Arial" charset="0"/>
              </a:rPr>
              <a:t>reticulospinal tract</a:t>
            </a:r>
            <a:endParaRPr lang="en-US" sz="1800" b="1">
              <a:latin typeface="Arial" charset="0"/>
            </a:endParaRPr>
          </a:p>
        </p:txBody>
      </p:sp>
      <p:sp>
        <p:nvSpPr>
          <p:cNvPr id="26662" name="Rectangle 38"/>
          <p:cNvSpPr>
            <a:spLocks noChangeArrowheads="1"/>
          </p:cNvSpPr>
          <p:nvPr/>
        </p:nvSpPr>
        <p:spPr bwMode="auto">
          <a:xfrm>
            <a:off x="6410325" y="4657725"/>
            <a:ext cx="2260600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800" b="1">
                <a:solidFill>
                  <a:srgbClr val="231F20"/>
                </a:solidFill>
                <a:latin typeface="Arial" charset="0"/>
              </a:rPr>
              <a:t>Ventral corticospinal</a:t>
            </a:r>
          </a:p>
          <a:p>
            <a:pPr eaLnBrk="1" hangingPunct="1">
              <a:lnSpc>
                <a:spcPct val="90000"/>
              </a:lnSpc>
            </a:pPr>
            <a:r>
              <a:rPr lang="en-US" sz="1800" b="1">
                <a:solidFill>
                  <a:srgbClr val="231F20"/>
                </a:solidFill>
                <a:latin typeface="Arial" charset="0"/>
              </a:rPr>
              <a:t>tract </a:t>
            </a:r>
          </a:p>
        </p:txBody>
      </p:sp>
      <p:sp>
        <p:nvSpPr>
          <p:cNvPr id="26663" name="Rectangle 39"/>
          <p:cNvSpPr>
            <a:spLocks noChangeArrowheads="1"/>
          </p:cNvSpPr>
          <p:nvPr/>
        </p:nvSpPr>
        <p:spPr bwMode="auto">
          <a:xfrm>
            <a:off x="7178675" y="3848100"/>
            <a:ext cx="1549400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800" b="1">
                <a:solidFill>
                  <a:srgbClr val="231F20"/>
                </a:solidFill>
                <a:latin typeface="Arial" charset="0"/>
              </a:rPr>
              <a:t>Medial</a:t>
            </a:r>
          </a:p>
          <a:p>
            <a:pPr eaLnBrk="1" hangingPunct="1">
              <a:lnSpc>
                <a:spcPct val="90000"/>
              </a:lnSpc>
            </a:pPr>
            <a:r>
              <a:rPr lang="en-US" sz="1800" b="1">
                <a:solidFill>
                  <a:srgbClr val="231F20"/>
                </a:solidFill>
                <a:latin typeface="Arial" charset="0"/>
              </a:rPr>
              <a:t>reticulospinal </a:t>
            </a:r>
            <a:endParaRPr lang="en-US" sz="1800" b="1">
              <a:latin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1800" b="1">
                <a:solidFill>
                  <a:srgbClr val="231F20"/>
                </a:solidFill>
                <a:latin typeface="Arial" charset="0"/>
              </a:rPr>
              <a:t>tract</a:t>
            </a:r>
            <a:endParaRPr lang="en-US" sz="1800" b="1">
              <a:latin typeface="Arial" charset="0"/>
            </a:endParaRPr>
          </a:p>
        </p:txBody>
      </p:sp>
      <p:sp>
        <p:nvSpPr>
          <p:cNvPr id="26664" name="Rectangle 40"/>
          <p:cNvSpPr>
            <a:spLocks noChangeArrowheads="1"/>
          </p:cNvSpPr>
          <p:nvPr/>
        </p:nvSpPr>
        <p:spPr bwMode="auto">
          <a:xfrm>
            <a:off x="7324725" y="3216275"/>
            <a:ext cx="1333500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800" b="1">
                <a:solidFill>
                  <a:srgbClr val="231F20"/>
                </a:solidFill>
                <a:latin typeface="Arial" charset="0"/>
              </a:rPr>
              <a:t>Rubrospinal</a:t>
            </a:r>
          </a:p>
          <a:p>
            <a:pPr eaLnBrk="1" hangingPunct="1">
              <a:lnSpc>
                <a:spcPct val="90000"/>
              </a:lnSpc>
            </a:pPr>
            <a:r>
              <a:rPr lang="en-US" sz="1800" b="1">
                <a:solidFill>
                  <a:srgbClr val="231F20"/>
                </a:solidFill>
                <a:latin typeface="Arial" charset="0"/>
              </a:rPr>
              <a:t>tract </a:t>
            </a:r>
          </a:p>
        </p:txBody>
      </p:sp>
      <p:sp>
        <p:nvSpPr>
          <p:cNvPr id="26665" name="Rectangle 41"/>
          <p:cNvSpPr>
            <a:spLocks noChangeArrowheads="1"/>
          </p:cNvSpPr>
          <p:nvPr/>
        </p:nvSpPr>
        <p:spPr bwMode="auto">
          <a:xfrm>
            <a:off x="6067425" y="5232400"/>
            <a:ext cx="22479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800" b="1">
                <a:solidFill>
                  <a:srgbClr val="231F20"/>
                </a:solidFill>
                <a:latin typeface="Arial" charset="0"/>
              </a:rPr>
              <a:t>Vestibulospinal tract</a:t>
            </a:r>
            <a:endParaRPr lang="en-US" sz="1800" b="1">
              <a:latin typeface="Arial" charset="0"/>
            </a:endParaRPr>
          </a:p>
        </p:txBody>
      </p:sp>
      <p:sp>
        <p:nvSpPr>
          <p:cNvPr id="26666" name="Rectangle 42"/>
          <p:cNvSpPr>
            <a:spLocks noChangeArrowheads="1"/>
          </p:cNvSpPr>
          <p:nvPr/>
        </p:nvSpPr>
        <p:spPr bwMode="auto">
          <a:xfrm>
            <a:off x="6067425" y="5530850"/>
            <a:ext cx="18288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800" b="1">
                <a:solidFill>
                  <a:srgbClr val="231F20"/>
                </a:solidFill>
                <a:latin typeface="Arial" charset="0"/>
              </a:rPr>
              <a:t>Tectospinal tract</a:t>
            </a:r>
            <a:endParaRPr lang="en-US" sz="1800" b="1">
              <a:latin typeface="Arial" charset="0"/>
            </a:endParaRPr>
          </a:p>
        </p:txBody>
      </p:sp>
      <p:sp>
        <p:nvSpPr>
          <p:cNvPr id="26667" name="Rectangle 43"/>
          <p:cNvSpPr>
            <a:spLocks noChangeArrowheads="1"/>
          </p:cNvSpPr>
          <p:nvPr/>
        </p:nvSpPr>
        <p:spPr bwMode="auto">
          <a:xfrm>
            <a:off x="428625" y="3578225"/>
            <a:ext cx="1689100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800" b="1">
                <a:solidFill>
                  <a:srgbClr val="231F20"/>
                </a:solidFill>
                <a:latin typeface="Arial" charset="0"/>
              </a:rPr>
              <a:t>Ventral</a:t>
            </a:r>
          </a:p>
          <a:p>
            <a:pPr eaLnBrk="1" hangingPunct="1">
              <a:lnSpc>
                <a:spcPct val="90000"/>
              </a:lnSpc>
            </a:pPr>
            <a:r>
              <a:rPr lang="en-US" sz="1800" b="1">
                <a:solidFill>
                  <a:srgbClr val="231F20"/>
                </a:solidFill>
                <a:latin typeface="Arial" charset="0"/>
              </a:rPr>
              <a:t>spinocerebellar</a:t>
            </a:r>
            <a:endParaRPr lang="en-US" sz="1800" b="1">
              <a:latin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1800" b="1">
                <a:solidFill>
                  <a:srgbClr val="231F20"/>
                </a:solidFill>
                <a:latin typeface="Arial" charset="0"/>
              </a:rPr>
              <a:t>tract</a:t>
            </a:r>
            <a:endParaRPr lang="en-US" sz="1800" b="1">
              <a:latin typeface="Arial" charset="0"/>
            </a:endParaRPr>
          </a:p>
        </p:txBody>
      </p:sp>
      <p:sp>
        <p:nvSpPr>
          <p:cNvPr id="26668" name="AutoShape 44"/>
          <p:cNvSpPr>
            <a:spLocks/>
          </p:cNvSpPr>
          <p:nvPr/>
        </p:nvSpPr>
        <p:spPr bwMode="auto">
          <a:xfrm>
            <a:off x="1238250" y="1522413"/>
            <a:ext cx="107950" cy="558800"/>
          </a:xfrm>
          <a:prstGeom prst="leftBracket">
            <a:avLst>
              <a:gd name="adj" fmla="val 0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Ascending Pathways</a:t>
            </a:r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Consist of three neurons</a:t>
            </a:r>
          </a:p>
          <a:p>
            <a:r>
              <a:rPr lang="en-US"/>
              <a:t>First-order neuron</a:t>
            </a:r>
          </a:p>
          <a:p>
            <a:pPr lvl="1"/>
            <a:r>
              <a:rPr lang="en-US"/>
              <a:t>Conducts impulses from cutaneous receptors and proprioceptors</a:t>
            </a:r>
          </a:p>
          <a:p>
            <a:pPr lvl="1"/>
            <a:r>
              <a:rPr lang="en-US"/>
              <a:t>Branches diffusely as it enters the spinal cord or medulla</a:t>
            </a:r>
          </a:p>
          <a:p>
            <a:pPr lvl="1"/>
            <a:r>
              <a:rPr lang="en-US"/>
              <a:t>Synapses with second-order neuron 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Ascending Pathways</a:t>
            </a:r>
          </a:p>
        </p:txBody>
      </p:sp>
      <p:sp>
        <p:nvSpPr>
          <p:cNvPr id="2970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Second-order neuron</a:t>
            </a:r>
          </a:p>
          <a:p>
            <a:pPr lvl="1"/>
            <a:r>
              <a:rPr lang="en-US"/>
              <a:t>Interneuron</a:t>
            </a:r>
          </a:p>
          <a:p>
            <a:pPr lvl="1"/>
            <a:r>
              <a:rPr lang="en-US"/>
              <a:t>Cell body in dorsal horn of spinal cord or medullary nuclei</a:t>
            </a:r>
          </a:p>
          <a:p>
            <a:pPr lvl="1"/>
            <a:r>
              <a:rPr lang="en-US"/>
              <a:t>Axons extend to thalamus or cerebellum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6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Ascending Pathways</a:t>
            </a:r>
          </a:p>
        </p:txBody>
      </p:sp>
      <p:sp>
        <p:nvSpPr>
          <p:cNvPr id="92167" name="Rectangle 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Third-order neuron</a:t>
            </a:r>
          </a:p>
          <a:p>
            <a:pPr lvl="1"/>
            <a:r>
              <a:rPr lang="en-US"/>
              <a:t>Interneuron</a:t>
            </a:r>
          </a:p>
          <a:p>
            <a:pPr lvl="1"/>
            <a:r>
              <a:rPr lang="en-US"/>
              <a:t>Cell body in thalamus </a:t>
            </a:r>
          </a:p>
          <a:p>
            <a:pPr lvl="1"/>
            <a:r>
              <a:rPr lang="en-US"/>
              <a:t>Axon extends to somatosensory cortex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Ascending Pathways</a:t>
            </a:r>
          </a:p>
        </p:txBody>
      </p:sp>
      <p:sp>
        <p:nvSpPr>
          <p:cNvPr id="31749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Two pathways transmit somatosensory information to the sensory cortex via the thalamus</a:t>
            </a:r>
          </a:p>
          <a:p>
            <a:pPr lvl="1"/>
            <a:r>
              <a:rPr lang="en-US"/>
              <a:t>Dorsal column-medial lemniscal pathways</a:t>
            </a:r>
          </a:p>
          <a:p>
            <a:pPr lvl="1"/>
            <a:r>
              <a:rPr lang="en-US"/>
              <a:t>Spinothalamic pathways</a:t>
            </a:r>
          </a:p>
          <a:p>
            <a:r>
              <a:rPr lang="en-US"/>
              <a:t>Spinocerebellar tracts terminate in the cerebellum 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Dorsal Column-Medial Lemniscal Pathways</a:t>
            </a:r>
          </a:p>
        </p:txBody>
      </p:sp>
      <p:sp>
        <p:nvSpPr>
          <p:cNvPr id="33797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Transmit input to the somatosensory cortex for discriminative touch and vibrations</a:t>
            </a:r>
          </a:p>
          <a:p>
            <a:r>
              <a:rPr lang="en-US"/>
              <a:t>Composed of the paired fasciculus cuneatus and fasciculus gracilis in the spinal cord and the medial lemniscus in the brain (medulla to thalamus)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4" name="Rectangle 6"/>
          <p:cNvSpPr>
            <a:spLocks noChangeArrowheads="1"/>
          </p:cNvSpPr>
          <p:nvPr/>
        </p:nvSpPr>
        <p:spPr bwMode="auto">
          <a:xfrm>
            <a:off x="8151813" y="6580188"/>
            <a:ext cx="989012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pitchFamily="34" charset="0"/>
              </a:rPr>
              <a:t>Figure 12.9</a:t>
            </a:r>
          </a:p>
        </p:txBody>
      </p:sp>
      <p:pic>
        <p:nvPicPr>
          <p:cNvPr id="58376" name="Picture 8" descr="figure_12_09-jLE"/>
          <p:cNvPicPr>
            <a:picLocks noChangeAspect="1" noChangeArrowheads="1"/>
          </p:cNvPicPr>
          <p:nvPr/>
        </p:nvPicPr>
        <p:blipFill>
          <a:blip r:embed="rId2" cstate="print"/>
          <a:srcRect l="41446"/>
          <a:stretch>
            <a:fillRect/>
          </a:stretch>
        </p:blipFill>
        <p:spPr bwMode="auto">
          <a:xfrm>
            <a:off x="2163763" y="481013"/>
            <a:ext cx="4819650" cy="5894387"/>
          </a:xfrm>
          <a:prstGeom prst="rect">
            <a:avLst/>
          </a:prstGeom>
          <a:noFill/>
        </p:spPr>
      </p:pic>
      <p:sp>
        <p:nvSpPr>
          <p:cNvPr id="58377" name="Rectangle 9"/>
          <p:cNvSpPr>
            <a:spLocks noChangeArrowheads="1"/>
          </p:cNvSpPr>
          <p:nvPr/>
        </p:nvSpPr>
        <p:spPr bwMode="auto">
          <a:xfrm>
            <a:off x="2373313" y="4073525"/>
            <a:ext cx="601662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231F20"/>
                </a:solidFill>
                <a:latin typeface="Arial" pitchFamily="34" charset="0"/>
              </a:rPr>
              <a:t>Genitals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58378" name="Freeform 10"/>
          <p:cNvSpPr>
            <a:spLocks/>
          </p:cNvSpPr>
          <p:nvPr/>
        </p:nvSpPr>
        <p:spPr bwMode="auto">
          <a:xfrm>
            <a:off x="2663825" y="3170238"/>
            <a:ext cx="111125" cy="73025"/>
          </a:xfrm>
          <a:custGeom>
            <a:avLst/>
            <a:gdLst/>
            <a:ahLst/>
            <a:cxnLst>
              <a:cxn ang="0">
                <a:pos x="0" y="12"/>
              </a:cxn>
              <a:cxn ang="0">
                <a:pos x="30" y="12"/>
              </a:cxn>
              <a:cxn ang="0">
                <a:pos x="30" y="42"/>
              </a:cxn>
              <a:cxn ang="0">
                <a:pos x="42" y="42"/>
              </a:cxn>
              <a:cxn ang="0">
                <a:pos x="42" y="12"/>
              </a:cxn>
              <a:cxn ang="0">
                <a:pos x="58" y="12"/>
              </a:cxn>
              <a:cxn ang="0">
                <a:pos x="58" y="46"/>
              </a:cxn>
              <a:cxn ang="0">
                <a:pos x="70" y="46"/>
              </a:cxn>
              <a:cxn ang="0">
                <a:pos x="70" y="0"/>
              </a:cxn>
              <a:cxn ang="0">
                <a:pos x="0" y="0"/>
              </a:cxn>
              <a:cxn ang="0">
                <a:pos x="0" y="10"/>
              </a:cxn>
              <a:cxn ang="0">
                <a:pos x="0" y="12"/>
              </a:cxn>
            </a:cxnLst>
            <a:rect l="0" t="0" r="r" b="b"/>
            <a:pathLst>
              <a:path w="70" h="46">
                <a:moveTo>
                  <a:pt x="0" y="12"/>
                </a:moveTo>
                <a:lnTo>
                  <a:pt x="30" y="12"/>
                </a:lnTo>
                <a:lnTo>
                  <a:pt x="30" y="42"/>
                </a:lnTo>
                <a:lnTo>
                  <a:pt x="42" y="42"/>
                </a:lnTo>
                <a:lnTo>
                  <a:pt x="42" y="12"/>
                </a:lnTo>
                <a:lnTo>
                  <a:pt x="58" y="12"/>
                </a:lnTo>
                <a:lnTo>
                  <a:pt x="58" y="46"/>
                </a:lnTo>
                <a:lnTo>
                  <a:pt x="70" y="46"/>
                </a:lnTo>
                <a:lnTo>
                  <a:pt x="70" y="0"/>
                </a:lnTo>
                <a:lnTo>
                  <a:pt x="0" y="0"/>
                </a:lnTo>
                <a:lnTo>
                  <a:pt x="0" y="10"/>
                </a:lnTo>
                <a:lnTo>
                  <a:pt x="0" y="12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379" name="Freeform 11"/>
          <p:cNvSpPr>
            <a:spLocks/>
          </p:cNvSpPr>
          <p:nvPr/>
        </p:nvSpPr>
        <p:spPr bwMode="auto">
          <a:xfrm>
            <a:off x="2663825" y="3255963"/>
            <a:ext cx="82550" cy="82550"/>
          </a:xfrm>
          <a:custGeom>
            <a:avLst/>
            <a:gdLst/>
            <a:ahLst/>
            <a:cxnLst>
              <a:cxn ang="0">
                <a:pos x="12" y="4"/>
              </a:cxn>
              <a:cxn ang="0">
                <a:pos x="6" y="8"/>
              </a:cxn>
              <a:cxn ang="0">
                <a:pos x="2" y="14"/>
              </a:cxn>
              <a:cxn ang="0">
                <a:pos x="0" y="20"/>
              </a:cxn>
              <a:cxn ang="0">
                <a:pos x="0" y="26"/>
              </a:cxn>
              <a:cxn ang="0">
                <a:pos x="2" y="36"/>
              </a:cxn>
              <a:cxn ang="0">
                <a:pos x="6" y="44"/>
              </a:cxn>
              <a:cxn ang="0">
                <a:pos x="16" y="50"/>
              </a:cxn>
              <a:cxn ang="0">
                <a:pos x="26" y="52"/>
              </a:cxn>
              <a:cxn ang="0">
                <a:pos x="36" y="50"/>
              </a:cxn>
              <a:cxn ang="0">
                <a:pos x="44" y="44"/>
              </a:cxn>
              <a:cxn ang="0">
                <a:pos x="50" y="36"/>
              </a:cxn>
              <a:cxn ang="0">
                <a:pos x="52" y="26"/>
              </a:cxn>
              <a:cxn ang="0">
                <a:pos x="50" y="20"/>
              </a:cxn>
              <a:cxn ang="0">
                <a:pos x="48" y="12"/>
              </a:cxn>
              <a:cxn ang="0">
                <a:pos x="44" y="8"/>
              </a:cxn>
              <a:cxn ang="0">
                <a:pos x="38" y="4"/>
              </a:cxn>
              <a:cxn ang="0">
                <a:pos x="32" y="2"/>
              </a:cxn>
              <a:cxn ang="0">
                <a:pos x="26" y="0"/>
              </a:cxn>
              <a:cxn ang="0">
                <a:pos x="18" y="2"/>
              </a:cxn>
              <a:cxn ang="0">
                <a:pos x="14" y="4"/>
              </a:cxn>
              <a:cxn ang="0">
                <a:pos x="12" y="4"/>
              </a:cxn>
              <a:cxn ang="0">
                <a:pos x="36" y="18"/>
              </a:cxn>
              <a:cxn ang="0">
                <a:pos x="40" y="22"/>
              </a:cxn>
              <a:cxn ang="0">
                <a:pos x="40" y="26"/>
              </a:cxn>
              <a:cxn ang="0">
                <a:pos x="40" y="30"/>
              </a:cxn>
              <a:cxn ang="0">
                <a:pos x="36" y="34"/>
              </a:cxn>
              <a:cxn ang="0">
                <a:pos x="32" y="38"/>
              </a:cxn>
              <a:cxn ang="0">
                <a:pos x="26" y="38"/>
              </a:cxn>
              <a:cxn ang="0">
                <a:pos x="20" y="38"/>
              </a:cxn>
              <a:cxn ang="0">
                <a:pos x="14" y="34"/>
              </a:cxn>
              <a:cxn ang="0">
                <a:pos x="12" y="30"/>
              </a:cxn>
              <a:cxn ang="0">
                <a:pos x="10" y="26"/>
              </a:cxn>
              <a:cxn ang="0">
                <a:pos x="12" y="22"/>
              </a:cxn>
              <a:cxn ang="0">
                <a:pos x="14" y="18"/>
              </a:cxn>
              <a:cxn ang="0">
                <a:pos x="20" y="14"/>
              </a:cxn>
              <a:cxn ang="0">
                <a:pos x="26" y="14"/>
              </a:cxn>
              <a:cxn ang="0">
                <a:pos x="32" y="14"/>
              </a:cxn>
              <a:cxn ang="0">
                <a:pos x="36" y="18"/>
              </a:cxn>
              <a:cxn ang="0">
                <a:pos x="12" y="4"/>
              </a:cxn>
            </a:cxnLst>
            <a:rect l="0" t="0" r="r" b="b"/>
            <a:pathLst>
              <a:path w="52" h="52">
                <a:moveTo>
                  <a:pt x="12" y="4"/>
                </a:moveTo>
                <a:lnTo>
                  <a:pt x="6" y="8"/>
                </a:lnTo>
                <a:lnTo>
                  <a:pt x="2" y="14"/>
                </a:lnTo>
                <a:lnTo>
                  <a:pt x="0" y="20"/>
                </a:lnTo>
                <a:lnTo>
                  <a:pt x="0" y="26"/>
                </a:lnTo>
                <a:lnTo>
                  <a:pt x="2" y="36"/>
                </a:lnTo>
                <a:lnTo>
                  <a:pt x="6" y="44"/>
                </a:lnTo>
                <a:lnTo>
                  <a:pt x="16" y="50"/>
                </a:lnTo>
                <a:lnTo>
                  <a:pt x="26" y="52"/>
                </a:lnTo>
                <a:lnTo>
                  <a:pt x="36" y="50"/>
                </a:lnTo>
                <a:lnTo>
                  <a:pt x="44" y="44"/>
                </a:lnTo>
                <a:lnTo>
                  <a:pt x="50" y="36"/>
                </a:lnTo>
                <a:lnTo>
                  <a:pt x="52" y="26"/>
                </a:lnTo>
                <a:lnTo>
                  <a:pt x="50" y="20"/>
                </a:lnTo>
                <a:lnTo>
                  <a:pt x="48" y="12"/>
                </a:lnTo>
                <a:lnTo>
                  <a:pt x="44" y="8"/>
                </a:lnTo>
                <a:lnTo>
                  <a:pt x="38" y="4"/>
                </a:lnTo>
                <a:lnTo>
                  <a:pt x="32" y="2"/>
                </a:lnTo>
                <a:lnTo>
                  <a:pt x="26" y="0"/>
                </a:lnTo>
                <a:lnTo>
                  <a:pt x="18" y="2"/>
                </a:lnTo>
                <a:lnTo>
                  <a:pt x="14" y="4"/>
                </a:lnTo>
                <a:lnTo>
                  <a:pt x="12" y="4"/>
                </a:lnTo>
                <a:lnTo>
                  <a:pt x="36" y="18"/>
                </a:lnTo>
                <a:lnTo>
                  <a:pt x="40" y="22"/>
                </a:lnTo>
                <a:lnTo>
                  <a:pt x="40" y="26"/>
                </a:lnTo>
                <a:lnTo>
                  <a:pt x="40" y="30"/>
                </a:lnTo>
                <a:lnTo>
                  <a:pt x="36" y="34"/>
                </a:lnTo>
                <a:lnTo>
                  <a:pt x="32" y="38"/>
                </a:lnTo>
                <a:lnTo>
                  <a:pt x="26" y="38"/>
                </a:lnTo>
                <a:lnTo>
                  <a:pt x="20" y="38"/>
                </a:lnTo>
                <a:lnTo>
                  <a:pt x="14" y="34"/>
                </a:lnTo>
                <a:lnTo>
                  <a:pt x="12" y="30"/>
                </a:lnTo>
                <a:lnTo>
                  <a:pt x="10" y="26"/>
                </a:lnTo>
                <a:lnTo>
                  <a:pt x="12" y="22"/>
                </a:lnTo>
                <a:lnTo>
                  <a:pt x="14" y="18"/>
                </a:lnTo>
                <a:lnTo>
                  <a:pt x="20" y="14"/>
                </a:lnTo>
                <a:lnTo>
                  <a:pt x="26" y="14"/>
                </a:lnTo>
                <a:lnTo>
                  <a:pt x="32" y="14"/>
                </a:lnTo>
                <a:lnTo>
                  <a:pt x="36" y="18"/>
                </a:lnTo>
                <a:lnTo>
                  <a:pt x="12" y="4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380" name="Freeform 12"/>
          <p:cNvSpPr>
            <a:spLocks/>
          </p:cNvSpPr>
          <p:nvPr/>
        </p:nvSpPr>
        <p:spPr bwMode="auto">
          <a:xfrm>
            <a:off x="2663825" y="3351213"/>
            <a:ext cx="82550" cy="80962"/>
          </a:xfrm>
          <a:custGeom>
            <a:avLst/>
            <a:gdLst/>
            <a:ahLst/>
            <a:cxnLst>
              <a:cxn ang="0">
                <a:pos x="12" y="2"/>
              </a:cxn>
              <a:cxn ang="0">
                <a:pos x="6" y="6"/>
              </a:cxn>
              <a:cxn ang="0">
                <a:pos x="2" y="12"/>
              </a:cxn>
              <a:cxn ang="0">
                <a:pos x="0" y="18"/>
              </a:cxn>
              <a:cxn ang="0">
                <a:pos x="0" y="24"/>
              </a:cxn>
              <a:cxn ang="0">
                <a:pos x="2" y="34"/>
              </a:cxn>
              <a:cxn ang="0">
                <a:pos x="6" y="44"/>
              </a:cxn>
              <a:cxn ang="0">
                <a:pos x="16" y="49"/>
              </a:cxn>
              <a:cxn ang="0">
                <a:pos x="26" y="51"/>
              </a:cxn>
              <a:cxn ang="0">
                <a:pos x="36" y="49"/>
              </a:cxn>
              <a:cxn ang="0">
                <a:pos x="44" y="44"/>
              </a:cxn>
              <a:cxn ang="0">
                <a:pos x="50" y="36"/>
              </a:cxn>
              <a:cxn ang="0">
                <a:pos x="52" y="24"/>
              </a:cxn>
              <a:cxn ang="0">
                <a:pos x="50" y="18"/>
              </a:cxn>
              <a:cxn ang="0">
                <a:pos x="48" y="12"/>
              </a:cxn>
              <a:cxn ang="0">
                <a:pos x="44" y="6"/>
              </a:cxn>
              <a:cxn ang="0">
                <a:pos x="38" y="2"/>
              </a:cxn>
              <a:cxn ang="0">
                <a:pos x="32" y="0"/>
              </a:cxn>
              <a:cxn ang="0">
                <a:pos x="26" y="0"/>
              </a:cxn>
              <a:cxn ang="0">
                <a:pos x="18" y="0"/>
              </a:cxn>
              <a:cxn ang="0">
                <a:pos x="14" y="2"/>
              </a:cxn>
              <a:cxn ang="0">
                <a:pos x="12" y="2"/>
              </a:cxn>
              <a:cxn ang="0">
                <a:pos x="36" y="16"/>
              </a:cxn>
              <a:cxn ang="0">
                <a:pos x="40" y="20"/>
              </a:cxn>
              <a:cxn ang="0">
                <a:pos x="40" y="24"/>
              </a:cxn>
              <a:cxn ang="0">
                <a:pos x="40" y="30"/>
              </a:cxn>
              <a:cxn ang="0">
                <a:pos x="36" y="34"/>
              </a:cxn>
              <a:cxn ang="0">
                <a:pos x="32" y="36"/>
              </a:cxn>
              <a:cxn ang="0">
                <a:pos x="26" y="36"/>
              </a:cxn>
              <a:cxn ang="0">
                <a:pos x="20" y="36"/>
              </a:cxn>
              <a:cxn ang="0">
                <a:pos x="14" y="34"/>
              </a:cxn>
              <a:cxn ang="0">
                <a:pos x="12" y="30"/>
              </a:cxn>
              <a:cxn ang="0">
                <a:pos x="10" y="24"/>
              </a:cxn>
              <a:cxn ang="0">
                <a:pos x="12" y="20"/>
              </a:cxn>
              <a:cxn ang="0">
                <a:pos x="14" y="16"/>
              </a:cxn>
              <a:cxn ang="0">
                <a:pos x="20" y="14"/>
              </a:cxn>
              <a:cxn ang="0">
                <a:pos x="26" y="12"/>
              </a:cxn>
              <a:cxn ang="0">
                <a:pos x="32" y="14"/>
              </a:cxn>
              <a:cxn ang="0">
                <a:pos x="36" y="16"/>
              </a:cxn>
              <a:cxn ang="0">
                <a:pos x="12" y="2"/>
              </a:cxn>
            </a:cxnLst>
            <a:rect l="0" t="0" r="r" b="b"/>
            <a:pathLst>
              <a:path w="52" h="51">
                <a:moveTo>
                  <a:pt x="12" y="2"/>
                </a:moveTo>
                <a:lnTo>
                  <a:pt x="6" y="6"/>
                </a:lnTo>
                <a:lnTo>
                  <a:pt x="2" y="12"/>
                </a:lnTo>
                <a:lnTo>
                  <a:pt x="0" y="18"/>
                </a:lnTo>
                <a:lnTo>
                  <a:pt x="0" y="24"/>
                </a:lnTo>
                <a:lnTo>
                  <a:pt x="2" y="34"/>
                </a:lnTo>
                <a:lnTo>
                  <a:pt x="6" y="44"/>
                </a:lnTo>
                <a:lnTo>
                  <a:pt x="16" y="49"/>
                </a:lnTo>
                <a:lnTo>
                  <a:pt x="26" y="51"/>
                </a:lnTo>
                <a:lnTo>
                  <a:pt x="36" y="49"/>
                </a:lnTo>
                <a:lnTo>
                  <a:pt x="44" y="44"/>
                </a:lnTo>
                <a:lnTo>
                  <a:pt x="50" y="36"/>
                </a:lnTo>
                <a:lnTo>
                  <a:pt x="52" y="24"/>
                </a:lnTo>
                <a:lnTo>
                  <a:pt x="50" y="18"/>
                </a:lnTo>
                <a:lnTo>
                  <a:pt x="48" y="12"/>
                </a:lnTo>
                <a:lnTo>
                  <a:pt x="44" y="6"/>
                </a:lnTo>
                <a:lnTo>
                  <a:pt x="38" y="2"/>
                </a:lnTo>
                <a:lnTo>
                  <a:pt x="32" y="0"/>
                </a:lnTo>
                <a:lnTo>
                  <a:pt x="26" y="0"/>
                </a:lnTo>
                <a:lnTo>
                  <a:pt x="18" y="0"/>
                </a:lnTo>
                <a:lnTo>
                  <a:pt x="14" y="2"/>
                </a:lnTo>
                <a:lnTo>
                  <a:pt x="12" y="2"/>
                </a:lnTo>
                <a:lnTo>
                  <a:pt x="36" y="16"/>
                </a:lnTo>
                <a:lnTo>
                  <a:pt x="40" y="20"/>
                </a:lnTo>
                <a:lnTo>
                  <a:pt x="40" y="24"/>
                </a:lnTo>
                <a:lnTo>
                  <a:pt x="40" y="30"/>
                </a:lnTo>
                <a:lnTo>
                  <a:pt x="36" y="34"/>
                </a:lnTo>
                <a:lnTo>
                  <a:pt x="32" y="36"/>
                </a:lnTo>
                <a:lnTo>
                  <a:pt x="26" y="36"/>
                </a:lnTo>
                <a:lnTo>
                  <a:pt x="20" y="36"/>
                </a:lnTo>
                <a:lnTo>
                  <a:pt x="14" y="34"/>
                </a:lnTo>
                <a:lnTo>
                  <a:pt x="12" y="30"/>
                </a:lnTo>
                <a:lnTo>
                  <a:pt x="10" y="24"/>
                </a:lnTo>
                <a:lnTo>
                  <a:pt x="12" y="20"/>
                </a:lnTo>
                <a:lnTo>
                  <a:pt x="14" y="16"/>
                </a:lnTo>
                <a:lnTo>
                  <a:pt x="20" y="14"/>
                </a:lnTo>
                <a:lnTo>
                  <a:pt x="26" y="12"/>
                </a:lnTo>
                <a:lnTo>
                  <a:pt x="32" y="14"/>
                </a:lnTo>
                <a:lnTo>
                  <a:pt x="36" y="16"/>
                </a:lnTo>
                <a:lnTo>
                  <a:pt x="12" y="2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381" name="Freeform 13"/>
          <p:cNvSpPr>
            <a:spLocks/>
          </p:cNvSpPr>
          <p:nvPr/>
        </p:nvSpPr>
        <p:spPr bwMode="auto">
          <a:xfrm>
            <a:off x="2663825" y="3441700"/>
            <a:ext cx="107950" cy="44450"/>
          </a:xfrm>
          <a:custGeom>
            <a:avLst/>
            <a:gdLst/>
            <a:ahLst/>
            <a:cxnLst>
              <a:cxn ang="0">
                <a:pos x="50" y="18"/>
              </a:cxn>
              <a:cxn ang="0">
                <a:pos x="68" y="18"/>
              </a:cxn>
              <a:cxn ang="0">
                <a:pos x="60" y="6"/>
              </a:cxn>
              <a:cxn ang="0">
                <a:pos x="50" y="6"/>
              </a:cxn>
              <a:cxn ang="0">
                <a:pos x="50" y="0"/>
              </a:cxn>
              <a:cxn ang="0">
                <a:pos x="40" y="0"/>
              </a:cxn>
              <a:cxn ang="0">
                <a:pos x="40" y="6"/>
              </a:cxn>
              <a:cxn ang="0">
                <a:pos x="18" y="6"/>
              </a:cxn>
              <a:cxn ang="0">
                <a:pos x="8" y="6"/>
              </a:cxn>
              <a:cxn ang="0">
                <a:pos x="4" y="8"/>
              </a:cxn>
              <a:cxn ang="0">
                <a:pos x="0" y="12"/>
              </a:cxn>
              <a:cxn ang="0">
                <a:pos x="0" y="18"/>
              </a:cxn>
              <a:cxn ang="0">
                <a:pos x="2" y="28"/>
              </a:cxn>
              <a:cxn ang="0">
                <a:pos x="12" y="28"/>
              </a:cxn>
              <a:cxn ang="0">
                <a:pos x="10" y="22"/>
              </a:cxn>
              <a:cxn ang="0">
                <a:pos x="12" y="20"/>
              </a:cxn>
              <a:cxn ang="0">
                <a:pos x="12" y="18"/>
              </a:cxn>
              <a:cxn ang="0">
                <a:pos x="20" y="18"/>
              </a:cxn>
              <a:cxn ang="0">
                <a:pos x="40" y="18"/>
              </a:cxn>
              <a:cxn ang="0">
                <a:pos x="40" y="28"/>
              </a:cxn>
              <a:cxn ang="0">
                <a:pos x="50" y="28"/>
              </a:cxn>
              <a:cxn ang="0">
                <a:pos x="50" y="20"/>
              </a:cxn>
              <a:cxn ang="0">
                <a:pos x="50" y="18"/>
              </a:cxn>
            </a:cxnLst>
            <a:rect l="0" t="0" r="r" b="b"/>
            <a:pathLst>
              <a:path w="68" h="28">
                <a:moveTo>
                  <a:pt x="50" y="18"/>
                </a:moveTo>
                <a:lnTo>
                  <a:pt x="68" y="18"/>
                </a:lnTo>
                <a:lnTo>
                  <a:pt x="60" y="6"/>
                </a:lnTo>
                <a:lnTo>
                  <a:pt x="50" y="6"/>
                </a:lnTo>
                <a:lnTo>
                  <a:pt x="50" y="0"/>
                </a:lnTo>
                <a:lnTo>
                  <a:pt x="40" y="0"/>
                </a:lnTo>
                <a:lnTo>
                  <a:pt x="40" y="6"/>
                </a:lnTo>
                <a:lnTo>
                  <a:pt x="18" y="6"/>
                </a:lnTo>
                <a:lnTo>
                  <a:pt x="8" y="6"/>
                </a:lnTo>
                <a:lnTo>
                  <a:pt x="4" y="8"/>
                </a:lnTo>
                <a:lnTo>
                  <a:pt x="0" y="12"/>
                </a:lnTo>
                <a:lnTo>
                  <a:pt x="0" y="18"/>
                </a:lnTo>
                <a:lnTo>
                  <a:pt x="2" y="28"/>
                </a:lnTo>
                <a:lnTo>
                  <a:pt x="12" y="28"/>
                </a:lnTo>
                <a:lnTo>
                  <a:pt x="10" y="22"/>
                </a:lnTo>
                <a:lnTo>
                  <a:pt x="12" y="20"/>
                </a:lnTo>
                <a:lnTo>
                  <a:pt x="12" y="18"/>
                </a:lnTo>
                <a:lnTo>
                  <a:pt x="20" y="18"/>
                </a:lnTo>
                <a:lnTo>
                  <a:pt x="40" y="18"/>
                </a:lnTo>
                <a:lnTo>
                  <a:pt x="40" y="28"/>
                </a:lnTo>
                <a:lnTo>
                  <a:pt x="50" y="28"/>
                </a:lnTo>
                <a:lnTo>
                  <a:pt x="50" y="20"/>
                </a:lnTo>
                <a:lnTo>
                  <a:pt x="50" y="18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382" name="Freeform 14"/>
          <p:cNvSpPr>
            <a:spLocks/>
          </p:cNvSpPr>
          <p:nvPr/>
        </p:nvSpPr>
        <p:spPr bwMode="auto">
          <a:xfrm>
            <a:off x="3065463" y="2541588"/>
            <a:ext cx="111125" cy="92075"/>
          </a:xfrm>
          <a:custGeom>
            <a:avLst/>
            <a:gdLst/>
            <a:ahLst/>
            <a:cxnLst>
              <a:cxn ang="0">
                <a:pos x="64" y="0"/>
              </a:cxn>
              <a:cxn ang="0">
                <a:pos x="52" y="2"/>
              </a:cxn>
              <a:cxn ang="0">
                <a:pos x="56" y="36"/>
              </a:cxn>
              <a:cxn ang="0">
                <a:pos x="0" y="44"/>
              </a:cxn>
              <a:cxn ang="0">
                <a:pos x="2" y="58"/>
              </a:cxn>
              <a:cxn ang="0">
                <a:pos x="70" y="48"/>
              </a:cxn>
              <a:cxn ang="0">
                <a:pos x="66" y="0"/>
              </a:cxn>
              <a:cxn ang="0">
                <a:pos x="64" y="0"/>
              </a:cxn>
            </a:cxnLst>
            <a:rect l="0" t="0" r="r" b="b"/>
            <a:pathLst>
              <a:path w="70" h="58">
                <a:moveTo>
                  <a:pt x="64" y="0"/>
                </a:moveTo>
                <a:lnTo>
                  <a:pt x="52" y="2"/>
                </a:lnTo>
                <a:lnTo>
                  <a:pt x="56" y="36"/>
                </a:lnTo>
                <a:lnTo>
                  <a:pt x="0" y="44"/>
                </a:lnTo>
                <a:lnTo>
                  <a:pt x="2" y="58"/>
                </a:lnTo>
                <a:lnTo>
                  <a:pt x="70" y="48"/>
                </a:lnTo>
                <a:lnTo>
                  <a:pt x="66" y="0"/>
                </a:lnTo>
                <a:lnTo>
                  <a:pt x="64" y="0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383" name="Freeform 15"/>
          <p:cNvSpPr>
            <a:spLocks/>
          </p:cNvSpPr>
          <p:nvPr/>
        </p:nvSpPr>
        <p:spPr bwMode="auto">
          <a:xfrm>
            <a:off x="3081338" y="2462213"/>
            <a:ext cx="79375" cy="76200"/>
          </a:xfrm>
          <a:custGeom>
            <a:avLst/>
            <a:gdLst/>
            <a:ahLst/>
            <a:cxnLst>
              <a:cxn ang="0">
                <a:pos x="38" y="16"/>
              </a:cxn>
              <a:cxn ang="0">
                <a:pos x="40" y="22"/>
              </a:cxn>
              <a:cxn ang="0">
                <a:pos x="40" y="26"/>
              </a:cxn>
              <a:cxn ang="0">
                <a:pos x="38" y="30"/>
              </a:cxn>
              <a:cxn ang="0">
                <a:pos x="36" y="32"/>
              </a:cxn>
              <a:cxn ang="0">
                <a:pos x="30" y="34"/>
              </a:cxn>
              <a:cxn ang="0">
                <a:pos x="26" y="2"/>
              </a:cxn>
              <a:cxn ang="0">
                <a:pos x="12" y="4"/>
              </a:cxn>
              <a:cxn ang="0">
                <a:pos x="4" y="10"/>
              </a:cxn>
              <a:cxn ang="0">
                <a:pos x="0" y="18"/>
              </a:cxn>
              <a:cxn ang="0">
                <a:pos x="0" y="28"/>
              </a:cxn>
              <a:cxn ang="0">
                <a:pos x="2" y="38"/>
              </a:cxn>
              <a:cxn ang="0">
                <a:pos x="8" y="44"/>
              </a:cxn>
              <a:cxn ang="0">
                <a:pos x="18" y="48"/>
              </a:cxn>
              <a:cxn ang="0">
                <a:pos x="28" y="48"/>
              </a:cxn>
              <a:cxn ang="0">
                <a:pos x="38" y="46"/>
              </a:cxn>
              <a:cxn ang="0">
                <a:pos x="44" y="40"/>
              </a:cxn>
              <a:cxn ang="0">
                <a:pos x="48" y="36"/>
              </a:cxn>
              <a:cxn ang="0">
                <a:pos x="50" y="32"/>
              </a:cxn>
              <a:cxn ang="0">
                <a:pos x="50" y="20"/>
              </a:cxn>
              <a:cxn ang="0">
                <a:pos x="48" y="14"/>
              </a:cxn>
              <a:cxn ang="0">
                <a:pos x="46" y="8"/>
              </a:cxn>
              <a:cxn ang="0">
                <a:pos x="40" y="4"/>
              </a:cxn>
              <a:cxn ang="0">
                <a:pos x="34" y="0"/>
              </a:cxn>
              <a:cxn ang="0">
                <a:pos x="32" y="14"/>
              </a:cxn>
              <a:cxn ang="0">
                <a:pos x="36" y="16"/>
              </a:cxn>
              <a:cxn ang="0">
                <a:pos x="38" y="16"/>
              </a:cxn>
              <a:cxn ang="0">
                <a:pos x="22" y="34"/>
              </a:cxn>
              <a:cxn ang="0">
                <a:pos x="18" y="34"/>
              </a:cxn>
              <a:cxn ang="0">
                <a:pos x="14" y="34"/>
              </a:cxn>
              <a:cxn ang="0">
                <a:pos x="10" y="30"/>
              </a:cxn>
              <a:cxn ang="0">
                <a:pos x="10" y="26"/>
              </a:cxn>
              <a:cxn ang="0">
                <a:pos x="10" y="22"/>
              </a:cxn>
              <a:cxn ang="0">
                <a:pos x="12" y="20"/>
              </a:cxn>
              <a:cxn ang="0">
                <a:pos x="14" y="16"/>
              </a:cxn>
              <a:cxn ang="0">
                <a:pos x="20" y="16"/>
              </a:cxn>
              <a:cxn ang="0">
                <a:pos x="22" y="34"/>
              </a:cxn>
              <a:cxn ang="0">
                <a:pos x="38" y="16"/>
              </a:cxn>
            </a:cxnLst>
            <a:rect l="0" t="0" r="r" b="b"/>
            <a:pathLst>
              <a:path w="50" h="48">
                <a:moveTo>
                  <a:pt x="38" y="16"/>
                </a:moveTo>
                <a:lnTo>
                  <a:pt x="40" y="22"/>
                </a:lnTo>
                <a:lnTo>
                  <a:pt x="40" y="26"/>
                </a:lnTo>
                <a:lnTo>
                  <a:pt x="38" y="30"/>
                </a:lnTo>
                <a:lnTo>
                  <a:pt x="36" y="32"/>
                </a:lnTo>
                <a:lnTo>
                  <a:pt x="30" y="34"/>
                </a:lnTo>
                <a:lnTo>
                  <a:pt x="26" y="2"/>
                </a:lnTo>
                <a:lnTo>
                  <a:pt x="12" y="4"/>
                </a:lnTo>
                <a:lnTo>
                  <a:pt x="4" y="10"/>
                </a:lnTo>
                <a:lnTo>
                  <a:pt x="0" y="18"/>
                </a:lnTo>
                <a:lnTo>
                  <a:pt x="0" y="28"/>
                </a:lnTo>
                <a:lnTo>
                  <a:pt x="2" y="38"/>
                </a:lnTo>
                <a:lnTo>
                  <a:pt x="8" y="44"/>
                </a:lnTo>
                <a:lnTo>
                  <a:pt x="18" y="48"/>
                </a:lnTo>
                <a:lnTo>
                  <a:pt x="28" y="48"/>
                </a:lnTo>
                <a:lnTo>
                  <a:pt x="38" y="46"/>
                </a:lnTo>
                <a:lnTo>
                  <a:pt x="44" y="40"/>
                </a:lnTo>
                <a:lnTo>
                  <a:pt x="48" y="36"/>
                </a:lnTo>
                <a:lnTo>
                  <a:pt x="50" y="32"/>
                </a:lnTo>
                <a:lnTo>
                  <a:pt x="50" y="20"/>
                </a:lnTo>
                <a:lnTo>
                  <a:pt x="48" y="14"/>
                </a:lnTo>
                <a:lnTo>
                  <a:pt x="46" y="8"/>
                </a:lnTo>
                <a:lnTo>
                  <a:pt x="40" y="4"/>
                </a:lnTo>
                <a:lnTo>
                  <a:pt x="34" y="0"/>
                </a:lnTo>
                <a:lnTo>
                  <a:pt x="32" y="14"/>
                </a:lnTo>
                <a:lnTo>
                  <a:pt x="36" y="16"/>
                </a:lnTo>
                <a:lnTo>
                  <a:pt x="38" y="16"/>
                </a:lnTo>
                <a:lnTo>
                  <a:pt x="22" y="34"/>
                </a:lnTo>
                <a:lnTo>
                  <a:pt x="18" y="34"/>
                </a:lnTo>
                <a:lnTo>
                  <a:pt x="14" y="34"/>
                </a:lnTo>
                <a:lnTo>
                  <a:pt x="10" y="30"/>
                </a:lnTo>
                <a:lnTo>
                  <a:pt x="10" y="26"/>
                </a:lnTo>
                <a:lnTo>
                  <a:pt x="10" y="22"/>
                </a:lnTo>
                <a:lnTo>
                  <a:pt x="12" y="20"/>
                </a:lnTo>
                <a:lnTo>
                  <a:pt x="14" y="16"/>
                </a:lnTo>
                <a:lnTo>
                  <a:pt x="20" y="16"/>
                </a:lnTo>
                <a:lnTo>
                  <a:pt x="22" y="34"/>
                </a:lnTo>
                <a:lnTo>
                  <a:pt x="38" y="16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384" name="Freeform 16"/>
          <p:cNvSpPr>
            <a:spLocks/>
          </p:cNvSpPr>
          <p:nvPr/>
        </p:nvSpPr>
        <p:spPr bwMode="auto">
          <a:xfrm>
            <a:off x="3065463" y="2370138"/>
            <a:ext cx="114300" cy="82550"/>
          </a:xfrm>
          <a:custGeom>
            <a:avLst/>
            <a:gdLst/>
            <a:ahLst/>
            <a:cxnLst>
              <a:cxn ang="0">
                <a:pos x="60" y="46"/>
              </a:cxn>
              <a:cxn ang="0">
                <a:pos x="66" y="44"/>
              </a:cxn>
              <a:cxn ang="0">
                <a:pos x="70" y="40"/>
              </a:cxn>
              <a:cxn ang="0">
                <a:pos x="72" y="32"/>
              </a:cxn>
              <a:cxn ang="0">
                <a:pos x="72" y="22"/>
              </a:cxn>
              <a:cxn ang="0">
                <a:pos x="70" y="10"/>
              </a:cxn>
              <a:cxn ang="0">
                <a:pos x="64" y="4"/>
              </a:cxn>
              <a:cxn ang="0">
                <a:pos x="58" y="0"/>
              </a:cxn>
              <a:cxn ang="0">
                <a:pos x="44" y="2"/>
              </a:cxn>
              <a:cxn ang="0">
                <a:pos x="0" y="8"/>
              </a:cxn>
              <a:cxn ang="0">
                <a:pos x="2" y="20"/>
              </a:cxn>
              <a:cxn ang="0">
                <a:pos x="8" y="18"/>
              </a:cxn>
              <a:cxn ang="0">
                <a:pos x="4" y="26"/>
              </a:cxn>
              <a:cxn ang="0">
                <a:pos x="2" y="34"/>
              </a:cxn>
              <a:cxn ang="0">
                <a:pos x="6" y="42"/>
              </a:cxn>
              <a:cxn ang="0">
                <a:pos x="10" y="48"/>
              </a:cxn>
              <a:cxn ang="0">
                <a:pos x="20" y="52"/>
              </a:cxn>
              <a:cxn ang="0">
                <a:pos x="30" y="52"/>
              </a:cxn>
              <a:cxn ang="0">
                <a:pos x="40" y="50"/>
              </a:cxn>
              <a:cxn ang="0">
                <a:pos x="46" y="46"/>
              </a:cxn>
              <a:cxn ang="0">
                <a:pos x="52" y="38"/>
              </a:cxn>
              <a:cxn ang="0">
                <a:pos x="52" y="28"/>
              </a:cxn>
              <a:cxn ang="0">
                <a:pos x="50" y="20"/>
              </a:cxn>
              <a:cxn ang="0">
                <a:pos x="42" y="14"/>
              </a:cxn>
              <a:cxn ang="0">
                <a:pos x="50" y="14"/>
              </a:cxn>
              <a:cxn ang="0">
                <a:pos x="56" y="14"/>
              </a:cxn>
              <a:cxn ang="0">
                <a:pos x="60" y="16"/>
              </a:cxn>
              <a:cxn ang="0">
                <a:pos x="62" y="24"/>
              </a:cxn>
              <a:cxn ang="0">
                <a:pos x="62" y="30"/>
              </a:cxn>
              <a:cxn ang="0">
                <a:pos x="58" y="32"/>
              </a:cxn>
              <a:cxn ang="0">
                <a:pos x="58" y="46"/>
              </a:cxn>
              <a:cxn ang="0">
                <a:pos x="58" y="46"/>
              </a:cxn>
              <a:cxn ang="0">
                <a:pos x="60" y="46"/>
              </a:cxn>
              <a:cxn ang="0">
                <a:pos x="16" y="38"/>
              </a:cxn>
              <a:cxn ang="0">
                <a:pos x="14" y="34"/>
              </a:cxn>
              <a:cxn ang="0">
                <a:pos x="12" y="30"/>
              </a:cxn>
              <a:cxn ang="0">
                <a:pos x="12" y="26"/>
              </a:cxn>
              <a:cxn ang="0">
                <a:pos x="14" y="22"/>
              </a:cxn>
              <a:cxn ang="0">
                <a:pos x="18" y="18"/>
              </a:cxn>
              <a:cxn ang="0">
                <a:pos x="26" y="16"/>
              </a:cxn>
              <a:cxn ang="0">
                <a:pos x="32" y="16"/>
              </a:cxn>
              <a:cxn ang="0">
                <a:pos x="38" y="18"/>
              </a:cxn>
              <a:cxn ang="0">
                <a:pos x="40" y="22"/>
              </a:cxn>
              <a:cxn ang="0">
                <a:pos x="42" y="26"/>
              </a:cxn>
              <a:cxn ang="0">
                <a:pos x="42" y="30"/>
              </a:cxn>
              <a:cxn ang="0">
                <a:pos x="40" y="34"/>
              </a:cxn>
              <a:cxn ang="0">
                <a:pos x="34" y="38"/>
              </a:cxn>
              <a:cxn ang="0">
                <a:pos x="28" y="38"/>
              </a:cxn>
              <a:cxn ang="0">
                <a:pos x="22" y="38"/>
              </a:cxn>
              <a:cxn ang="0">
                <a:pos x="16" y="38"/>
              </a:cxn>
              <a:cxn ang="0">
                <a:pos x="60" y="46"/>
              </a:cxn>
            </a:cxnLst>
            <a:rect l="0" t="0" r="r" b="b"/>
            <a:pathLst>
              <a:path w="72" h="52">
                <a:moveTo>
                  <a:pt x="60" y="46"/>
                </a:moveTo>
                <a:lnTo>
                  <a:pt x="66" y="44"/>
                </a:lnTo>
                <a:lnTo>
                  <a:pt x="70" y="40"/>
                </a:lnTo>
                <a:lnTo>
                  <a:pt x="72" y="32"/>
                </a:lnTo>
                <a:lnTo>
                  <a:pt x="72" y="22"/>
                </a:lnTo>
                <a:lnTo>
                  <a:pt x="70" y="10"/>
                </a:lnTo>
                <a:lnTo>
                  <a:pt x="64" y="4"/>
                </a:lnTo>
                <a:lnTo>
                  <a:pt x="58" y="0"/>
                </a:lnTo>
                <a:lnTo>
                  <a:pt x="44" y="2"/>
                </a:lnTo>
                <a:lnTo>
                  <a:pt x="0" y="8"/>
                </a:lnTo>
                <a:lnTo>
                  <a:pt x="2" y="20"/>
                </a:lnTo>
                <a:lnTo>
                  <a:pt x="8" y="18"/>
                </a:lnTo>
                <a:lnTo>
                  <a:pt x="4" y="26"/>
                </a:lnTo>
                <a:lnTo>
                  <a:pt x="2" y="34"/>
                </a:lnTo>
                <a:lnTo>
                  <a:pt x="6" y="42"/>
                </a:lnTo>
                <a:lnTo>
                  <a:pt x="10" y="48"/>
                </a:lnTo>
                <a:lnTo>
                  <a:pt x="20" y="52"/>
                </a:lnTo>
                <a:lnTo>
                  <a:pt x="30" y="52"/>
                </a:lnTo>
                <a:lnTo>
                  <a:pt x="40" y="50"/>
                </a:lnTo>
                <a:lnTo>
                  <a:pt x="46" y="46"/>
                </a:lnTo>
                <a:lnTo>
                  <a:pt x="52" y="38"/>
                </a:lnTo>
                <a:lnTo>
                  <a:pt x="52" y="28"/>
                </a:lnTo>
                <a:lnTo>
                  <a:pt x="50" y="20"/>
                </a:lnTo>
                <a:lnTo>
                  <a:pt x="42" y="14"/>
                </a:lnTo>
                <a:lnTo>
                  <a:pt x="50" y="14"/>
                </a:lnTo>
                <a:lnTo>
                  <a:pt x="56" y="14"/>
                </a:lnTo>
                <a:lnTo>
                  <a:pt x="60" y="16"/>
                </a:lnTo>
                <a:lnTo>
                  <a:pt x="62" y="24"/>
                </a:lnTo>
                <a:lnTo>
                  <a:pt x="62" y="30"/>
                </a:lnTo>
                <a:lnTo>
                  <a:pt x="58" y="32"/>
                </a:lnTo>
                <a:lnTo>
                  <a:pt x="58" y="46"/>
                </a:lnTo>
                <a:lnTo>
                  <a:pt x="58" y="46"/>
                </a:lnTo>
                <a:lnTo>
                  <a:pt x="60" y="46"/>
                </a:lnTo>
                <a:lnTo>
                  <a:pt x="16" y="38"/>
                </a:lnTo>
                <a:lnTo>
                  <a:pt x="14" y="34"/>
                </a:lnTo>
                <a:lnTo>
                  <a:pt x="12" y="30"/>
                </a:lnTo>
                <a:lnTo>
                  <a:pt x="12" y="26"/>
                </a:lnTo>
                <a:lnTo>
                  <a:pt x="14" y="22"/>
                </a:lnTo>
                <a:lnTo>
                  <a:pt x="18" y="18"/>
                </a:lnTo>
                <a:lnTo>
                  <a:pt x="26" y="16"/>
                </a:lnTo>
                <a:lnTo>
                  <a:pt x="32" y="16"/>
                </a:lnTo>
                <a:lnTo>
                  <a:pt x="38" y="18"/>
                </a:lnTo>
                <a:lnTo>
                  <a:pt x="40" y="22"/>
                </a:lnTo>
                <a:lnTo>
                  <a:pt x="42" y="26"/>
                </a:lnTo>
                <a:lnTo>
                  <a:pt x="42" y="30"/>
                </a:lnTo>
                <a:lnTo>
                  <a:pt x="40" y="34"/>
                </a:lnTo>
                <a:lnTo>
                  <a:pt x="34" y="38"/>
                </a:lnTo>
                <a:lnTo>
                  <a:pt x="28" y="38"/>
                </a:lnTo>
                <a:lnTo>
                  <a:pt x="22" y="38"/>
                </a:lnTo>
                <a:lnTo>
                  <a:pt x="16" y="38"/>
                </a:lnTo>
                <a:lnTo>
                  <a:pt x="60" y="46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385" name="Freeform 17"/>
          <p:cNvSpPr>
            <a:spLocks/>
          </p:cNvSpPr>
          <p:nvPr/>
        </p:nvSpPr>
        <p:spPr bwMode="auto">
          <a:xfrm>
            <a:off x="3236913" y="2500313"/>
            <a:ext cx="111125" cy="85725"/>
          </a:xfrm>
          <a:custGeom>
            <a:avLst/>
            <a:gdLst/>
            <a:ahLst/>
            <a:cxnLst>
              <a:cxn ang="0">
                <a:pos x="70" y="40"/>
              </a:cxn>
              <a:cxn ang="0">
                <a:pos x="40" y="40"/>
              </a:cxn>
              <a:cxn ang="0">
                <a:pos x="40" y="12"/>
              </a:cxn>
              <a:cxn ang="0">
                <a:pos x="70" y="12"/>
              </a:cxn>
              <a:cxn ang="0">
                <a:pos x="70" y="0"/>
              </a:cxn>
              <a:cxn ang="0">
                <a:pos x="0" y="0"/>
              </a:cxn>
              <a:cxn ang="0">
                <a:pos x="0" y="12"/>
              </a:cxn>
              <a:cxn ang="0">
                <a:pos x="28" y="12"/>
              </a:cxn>
              <a:cxn ang="0">
                <a:pos x="28" y="40"/>
              </a:cxn>
              <a:cxn ang="0">
                <a:pos x="0" y="40"/>
              </a:cxn>
              <a:cxn ang="0">
                <a:pos x="0" y="54"/>
              </a:cxn>
              <a:cxn ang="0">
                <a:pos x="70" y="54"/>
              </a:cxn>
              <a:cxn ang="0">
                <a:pos x="70" y="42"/>
              </a:cxn>
              <a:cxn ang="0">
                <a:pos x="70" y="40"/>
              </a:cxn>
            </a:cxnLst>
            <a:rect l="0" t="0" r="r" b="b"/>
            <a:pathLst>
              <a:path w="70" h="54">
                <a:moveTo>
                  <a:pt x="70" y="40"/>
                </a:moveTo>
                <a:lnTo>
                  <a:pt x="40" y="40"/>
                </a:lnTo>
                <a:lnTo>
                  <a:pt x="40" y="12"/>
                </a:lnTo>
                <a:lnTo>
                  <a:pt x="70" y="12"/>
                </a:lnTo>
                <a:lnTo>
                  <a:pt x="70" y="0"/>
                </a:lnTo>
                <a:lnTo>
                  <a:pt x="0" y="0"/>
                </a:lnTo>
                <a:lnTo>
                  <a:pt x="0" y="12"/>
                </a:lnTo>
                <a:lnTo>
                  <a:pt x="28" y="12"/>
                </a:lnTo>
                <a:lnTo>
                  <a:pt x="28" y="40"/>
                </a:lnTo>
                <a:lnTo>
                  <a:pt x="0" y="40"/>
                </a:lnTo>
                <a:lnTo>
                  <a:pt x="0" y="54"/>
                </a:lnTo>
                <a:lnTo>
                  <a:pt x="70" y="54"/>
                </a:lnTo>
                <a:lnTo>
                  <a:pt x="70" y="42"/>
                </a:lnTo>
                <a:lnTo>
                  <a:pt x="70" y="40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386" name="Freeform 18"/>
          <p:cNvSpPr>
            <a:spLocks/>
          </p:cNvSpPr>
          <p:nvPr/>
        </p:nvSpPr>
        <p:spPr bwMode="auto">
          <a:xfrm>
            <a:off x="3236913" y="2455863"/>
            <a:ext cx="111125" cy="19050"/>
          </a:xfrm>
          <a:custGeom>
            <a:avLst/>
            <a:gdLst/>
            <a:ahLst/>
            <a:cxnLst>
              <a:cxn ang="0">
                <a:pos x="12" y="0"/>
              </a:cxn>
              <a:cxn ang="0">
                <a:pos x="0" y="0"/>
              </a:cxn>
              <a:cxn ang="0">
                <a:pos x="0" y="12"/>
              </a:cxn>
              <a:cxn ang="0">
                <a:pos x="12" y="12"/>
              </a:cxn>
              <a:cxn ang="0">
                <a:pos x="12" y="2"/>
              </a:cxn>
              <a:cxn ang="0">
                <a:pos x="12" y="0"/>
              </a:cxn>
              <a:cxn ang="0">
                <a:pos x="70" y="0"/>
              </a:cxn>
              <a:cxn ang="0">
                <a:pos x="20" y="0"/>
              </a:cxn>
              <a:cxn ang="0">
                <a:pos x="20" y="12"/>
              </a:cxn>
              <a:cxn ang="0">
                <a:pos x="70" y="12"/>
              </a:cxn>
              <a:cxn ang="0">
                <a:pos x="70" y="0"/>
              </a:cxn>
              <a:cxn ang="0">
                <a:pos x="12" y="0"/>
              </a:cxn>
            </a:cxnLst>
            <a:rect l="0" t="0" r="r" b="b"/>
            <a:pathLst>
              <a:path w="70" h="12">
                <a:moveTo>
                  <a:pt x="12" y="0"/>
                </a:moveTo>
                <a:lnTo>
                  <a:pt x="0" y="0"/>
                </a:lnTo>
                <a:lnTo>
                  <a:pt x="0" y="12"/>
                </a:lnTo>
                <a:lnTo>
                  <a:pt x="12" y="12"/>
                </a:lnTo>
                <a:lnTo>
                  <a:pt x="12" y="2"/>
                </a:lnTo>
                <a:lnTo>
                  <a:pt x="12" y="0"/>
                </a:lnTo>
                <a:lnTo>
                  <a:pt x="70" y="0"/>
                </a:lnTo>
                <a:lnTo>
                  <a:pt x="20" y="0"/>
                </a:lnTo>
                <a:lnTo>
                  <a:pt x="20" y="12"/>
                </a:lnTo>
                <a:lnTo>
                  <a:pt x="70" y="12"/>
                </a:lnTo>
                <a:lnTo>
                  <a:pt x="70" y="0"/>
                </a:lnTo>
                <a:lnTo>
                  <a:pt x="12" y="0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387" name="Freeform 19"/>
          <p:cNvSpPr>
            <a:spLocks/>
          </p:cNvSpPr>
          <p:nvPr/>
        </p:nvSpPr>
        <p:spPr bwMode="auto">
          <a:xfrm>
            <a:off x="3265488" y="2357438"/>
            <a:ext cx="111125" cy="76200"/>
          </a:xfrm>
          <a:custGeom>
            <a:avLst/>
            <a:gdLst/>
            <a:ahLst/>
            <a:cxnLst>
              <a:cxn ang="0">
                <a:pos x="70" y="48"/>
              </a:cxn>
              <a:cxn ang="0">
                <a:pos x="70" y="36"/>
              </a:cxn>
              <a:cxn ang="0">
                <a:pos x="46" y="36"/>
              </a:cxn>
              <a:cxn ang="0">
                <a:pos x="50" y="28"/>
              </a:cxn>
              <a:cxn ang="0">
                <a:pos x="52" y="20"/>
              </a:cxn>
              <a:cxn ang="0">
                <a:pos x="50" y="12"/>
              </a:cxn>
              <a:cxn ang="0">
                <a:pos x="46" y="6"/>
              </a:cxn>
              <a:cxn ang="0">
                <a:pos x="38" y="2"/>
              </a:cxn>
              <a:cxn ang="0">
                <a:pos x="26" y="0"/>
              </a:cxn>
              <a:cxn ang="0">
                <a:pos x="16" y="2"/>
              </a:cxn>
              <a:cxn ang="0">
                <a:pos x="8" y="6"/>
              </a:cxn>
              <a:cxn ang="0">
                <a:pos x="2" y="12"/>
              </a:cxn>
              <a:cxn ang="0">
                <a:pos x="0" y="20"/>
              </a:cxn>
              <a:cxn ang="0">
                <a:pos x="0" y="26"/>
              </a:cxn>
              <a:cxn ang="0">
                <a:pos x="2" y="30"/>
              </a:cxn>
              <a:cxn ang="0">
                <a:pos x="8" y="36"/>
              </a:cxn>
              <a:cxn ang="0">
                <a:pos x="2" y="36"/>
              </a:cxn>
              <a:cxn ang="0">
                <a:pos x="2" y="48"/>
              </a:cxn>
              <a:cxn ang="0">
                <a:pos x="68" y="48"/>
              </a:cxn>
              <a:cxn ang="0">
                <a:pos x="70" y="48"/>
              </a:cxn>
              <a:cxn ang="0">
                <a:pos x="14" y="32"/>
              </a:cxn>
              <a:cxn ang="0">
                <a:pos x="12" y="28"/>
              </a:cxn>
              <a:cxn ang="0">
                <a:pos x="10" y="24"/>
              </a:cxn>
              <a:cxn ang="0">
                <a:pos x="12" y="20"/>
              </a:cxn>
              <a:cxn ang="0">
                <a:pos x="14" y="16"/>
              </a:cxn>
              <a:cxn ang="0">
                <a:pos x="20" y="14"/>
              </a:cxn>
              <a:cxn ang="0">
                <a:pos x="26" y="14"/>
              </a:cxn>
              <a:cxn ang="0">
                <a:pos x="34" y="14"/>
              </a:cxn>
              <a:cxn ang="0">
                <a:pos x="38" y="16"/>
              </a:cxn>
              <a:cxn ang="0">
                <a:pos x="40" y="20"/>
              </a:cxn>
              <a:cxn ang="0">
                <a:pos x="42" y="24"/>
              </a:cxn>
              <a:cxn ang="0">
                <a:pos x="40" y="28"/>
              </a:cxn>
              <a:cxn ang="0">
                <a:pos x="38" y="32"/>
              </a:cxn>
              <a:cxn ang="0">
                <a:pos x="32" y="34"/>
              </a:cxn>
              <a:cxn ang="0">
                <a:pos x="26" y="36"/>
              </a:cxn>
              <a:cxn ang="0">
                <a:pos x="20" y="34"/>
              </a:cxn>
              <a:cxn ang="0">
                <a:pos x="14" y="32"/>
              </a:cxn>
              <a:cxn ang="0">
                <a:pos x="70" y="48"/>
              </a:cxn>
            </a:cxnLst>
            <a:rect l="0" t="0" r="r" b="b"/>
            <a:pathLst>
              <a:path w="70" h="48">
                <a:moveTo>
                  <a:pt x="70" y="48"/>
                </a:moveTo>
                <a:lnTo>
                  <a:pt x="70" y="36"/>
                </a:lnTo>
                <a:lnTo>
                  <a:pt x="46" y="36"/>
                </a:lnTo>
                <a:lnTo>
                  <a:pt x="50" y="28"/>
                </a:lnTo>
                <a:lnTo>
                  <a:pt x="52" y="20"/>
                </a:lnTo>
                <a:lnTo>
                  <a:pt x="50" y="12"/>
                </a:lnTo>
                <a:lnTo>
                  <a:pt x="46" y="6"/>
                </a:lnTo>
                <a:lnTo>
                  <a:pt x="38" y="2"/>
                </a:lnTo>
                <a:lnTo>
                  <a:pt x="26" y="0"/>
                </a:lnTo>
                <a:lnTo>
                  <a:pt x="16" y="2"/>
                </a:lnTo>
                <a:lnTo>
                  <a:pt x="8" y="6"/>
                </a:lnTo>
                <a:lnTo>
                  <a:pt x="2" y="12"/>
                </a:lnTo>
                <a:lnTo>
                  <a:pt x="0" y="20"/>
                </a:lnTo>
                <a:lnTo>
                  <a:pt x="0" y="26"/>
                </a:lnTo>
                <a:lnTo>
                  <a:pt x="2" y="30"/>
                </a:lnTo>
                <a:lnTo>
                  <a:pt x="8" y="36"/>
                </a:lnTo>
                <a:lnTo>
                  <a:pt x="2" y="36"/>
                </a:lnTo>
                <a:lnTo>
                  <a:pt x="2" y="48"/>
                </a:lnTo>
                <a:lnTo>
                  <a:pt x="68" y="48"/>
                </a:lnTo>
                <a:lnTo>
                  <a:pt x="70" y="48"/>
                </a:lnTo>
                <a:lnTo>
                  <a:pt x="14" y="32"/>
                </a:lnTo>
                <a:lnTo>
                  <a:pt x="12" y="28"/>
                </a:lnTo>
                <a:lnTo>
                  <a:pt x="10" y="24"/>
                </a:lnTo>
                <a:lnTo>
                  <a:pt x="12" y="20"/>
                </a:lnTo>
                <a:lnTo>
                  <a:pt x="14" y="16"/>
                </a:lnTo>
                <a:lnTo>
                  <a:pt x="20" y="14"/>
                </a:lnTo>
                <a:lnTo>
                  <a:pt x="26" y="14"/>
                </a:lnTo>
                <a:lnTo>
                  <a:pt x="34" y="14"/>
                </a:lnTo>
                <a:lnTo>
                  <a:pt x="38" y="16"/>
                </a:lnTo>
                <a:lnTo>
                  <a:pt x="40" y="20"/>
                </a:lnTo>
                <a:lnTo>
                  <a:pt x="42" y="24"/>
                </a:lnTo>
                <a:lnTo>
                  <a:pt x="40" y="28"/>
                </a:lnTo>
                <a:lnTo>
                  <a:pt x="38" y="32"/>
                </a:lnTo>
                <a:lnTo>
                  <a:pt x="32" y="34"/>
                </a:lnTo>
                <a:lnTo>
                  <a:pt x="26" y="36"/>
                </a:lnTo>
                <a:lnTo>
                  <a:pt x="20" y="34"/>
                </a:lnTo>
                <a:lnTo>
                  <a:pt x="14" y="32"/>
                </a:lnTo>
                <a:lnTo>
                  <a:pt x="70" y="48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388" name="Freeform 20"/>
          <p:cNvSpPr>
            <a:spLocks/>
          </p:cNvSpPr>
          <p:nvPr/>
        </p:nvSpPr>
        <p:spPr bwMode="auto">
          <a:xfrm>
            <a:off x="3424238" y="2516188"/>
            <a:ext cx="107950" cy="85725"/>
          </a:xfrm>
          <a:custGeom>
            <a:avLst/>
            <a:gdLst/>
            <a:ahLst/>
            <a:cxnLst>
              <a:cxn ang="0">
                <a:pos x="68" y="20"/>
              </a:cxn>
              <a:cxn ang="0">
                <a:pos x="12" y="20"/>
              </a:cxn>
              <a:cxn ang="0">
                <a:pos x="12" y="0"/>
              </a:cxn>
              <a:cxn ang="0">
                <a:pos x="0" y="0"/>
              </a:cxn>
              <a:cxn ang="0">
                <a:pos x="0" y="54"/>
              </a:cxn>
              <a:cxn ang="0">
                <a:pos x="12" y="54"/>
              </a:cxn>
              <a:cxn ang="0">
                <a:pos x="12" y="34"/>
              </a:cxn>
              <a:cxn ang="0">
                <a:pos x="68" y="34"/>
              </a:cxn>
              <a:cxn ang="0">
                <a:pos x="68" y="22"/>
              </a:cxn>
              <a:cxn ang="0">
                <a:pos x="68" y="20"/>
              </a:cxn>
            </a:cxnLst>
            <a:rect l="0" t="0" r="r" b="b"/>
            <a:pathLst>
              <a:path w="68" h="54">
                <a:moveTo>
                  <a:pt x="68" y="20"/>
                </a:moveTo>
                <a:lnTo>
                  <a:pt x="12" y="20"/>
                </a:lnTo>
                <a:lnTo>
                  <a:pt x="12" y="0"/>
                </a:lnTo>
                <a:lnTo>
                  <a:pt x="0" y="0"/>
                </a:lnTo>
                <a:lnTo>
                  <a:pt x="0" y="54"/>
                </a:lnTo>
                <a:lnTo>
                  <a:pt x="12" y="54"/>
                </a:lnTo>
                <a:lnTo>
                  <a:pt x="12" y="34"/>
                </a:lnTo>
                <a:lnTo>
                  <a:pt x="68" y="34"/>
                </a:lnTo>
                <a:lnTo>
                  <a:pt x="68" y="22"/>
                </a:lnTo>
                <a:lnTo>
                  <a:pt x="68" y="20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389" name="Freeform 21"/>
          <p:cNvSpPr>
            <a:spLocks/>
          </p:cNvSpPr>
          <p:nvPr/>
        </p:nvSpPr>
        <p:spPr bwMode="auto">
          <a:xfrm>
            <a:off x="3452813" y="2449513"/>
            <a:ext cx="79375" cy="50800"/>
          </a:xfrm>
          <a:custGeom>
            <a:avLst/>
            <a:gdLst/>
            <a:ahLst/>
            <a:cxnLst>
              <a:cxn ang="0">
                <a:pos x="36" y="20"/>
              </a:cxn>
              <a:cxn ang="0">
                <a:pos x="18" y="18"/>
              </a:cxn>
              <a:cxn ang="0">
                <a:pos x="14" y="16"/>
              </a:cxn>
              <a:cxn ang="0">
                <a:pos x="12" y="10"/>
              </a:cxn>
              <a:cxn ang="0">
                <a:pos x="14" y="4"/>
              </a:cxn>
              <a:cxn ang="0">
                <a:pos x="2" y="0"/>
              </a:cxn>
              <a:cxn ang="0">
                <a:pos x="0" y="4"/>
              </a:cxn>
              <a:cxn ang="0">
                <a:pos x="0" y="10"/>
              </a:cxn>
              <a:cxn ang="0">
                <a:pos x="2" y="14"/>
              </a:cxn>
              <a:cxn ang="0">
                <a:pos x="8" y="20"/>
              </a:cxn>
              <a:cxn ang="0">
                <a:pos x="0" y="20"/>
              </a:cxn>
              <a:cxn ang="0">
                <a:pos x="0" y="32"/>
              </a:cxn>
              <a:cxn ang="0">
                <a:pos x="50" y="32"/>
              </a:cxn>
              <a:cxn ang="0">
                <a:pos x="50" y="20"/>
              </a:cxn>
              <a:cxn ang="0">
                <a:pos x="38" y="20"/>
              </a:cxn>
              <a:cxn ang="0">
                <a:pos x="36" y="20"/>
              </a:cxn>
            </a:cxnLst>
            <a:rect l="0" t="0" r="r" b="b"/>
            <a:pathLst>
              <a:path w="50" h="32">
                <a:moveTo>
                  <a:pt x="36" y="20"/>
                </a:moveTo>
                <a:lnTo>
                  <a:pt x="18" y="18"/>
                </a:lnTo>
                <a:lnTo>
                  <a:pt x="14" y="16"/>
                </a:lnTo>
                <a:lnTo>
                  <a:pt x="12" y="10"/>
                </a:lnTo>
                <a:lnTo>
                  <a:pt x="14" y="4"/>
                </a:lnTo>
                <a:lnTo>
                  <a:pt x="2" y="0"/>
                </a:lnTo>
                <a:lnTo>
                  <a:pt x="0" y="4"/>
                </a:lnTo>
                <a:lnTo>
                  <a:pt x="0" y="10"/>
                </a:lnTo>
                <a:lnTo>
                  <a:pt x="2" y="14"/>
                </a:lnTo>
                <a:lnTo>
                  <a:pt x="8" y="20"/>
                </a:lnTo>
                <a:lnTo>
                  <a:pt x="0" y="20"/>
                </a:lnTo>
                <a:lnTo>
                  <a:pt x="0" y="32"/>
                </a:lnTo>
                <a:lnTo>
                  <a:pt x="50" y="32"/>
                </a:lnTo>
                <a:lnTo>
                  <a:pt x="50" y="20"/>
                </a:lnTo>
                <a:lnTo>
                  <a:pt x="38" y="20"/>
                </a:lnTo>
                <a:lnTo>
                  <a:pt x="36" y="20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390" name="Freeform 22"/>
          <p:cNvSpPr>
            <a:spLocks/>
          </p:cNvSpPr>
          <p:nvPr/>
        </p:nvSpPr>
        <p:spPr bwMode="auto">
          <a:xfrm>
            <a:off x="3452813" y="2370138"/>
            <a:ext cx="82550" cy="73025"/>
          </a:xfrm>
          <a:custGeom>
            <a:avLst/>
            <a:gdLst/>
            <a:ahLst/>
            <a:cxnLst>
              <a:cxn ang="0">
                <a:pos x="50" y="0"/>
              </a:cxn>
              <a:cxn ang="0">
                <a:pos x="0" y="0"/>
              </a:cxn>
              <a:cxn ang="0">
                <a:pos x="0" y="12"/>
              </a:cxn>
              <a:cxn ang="0">
                <a:pos x="22" y="12"/>
              </a:cxn>
              <a:cxn ang="0">
                <a:pos x="36" y="14"/>
              </a:cxn>
              <a:cxn ang="0">
                <a:pos x="40" y="18"/>
              </a:cxn>
              <a:cxn ang="0">
                <a:pos x="42" y="24"/>
              </a:cxn>
              <a:cxn ang="0">
                <a:pos x="40" y="28"/>
              </a:cxn>
              <a:cxn ang="0">
                <a:pos x="36" y="32"/>
              </a:cxn>
              <a:cxn ang="0">
                <a:pos x="24" y="32"/>
              </a:cxn>
              <a:cxn ang="0">
                <a:pos x="0" y="32"/>
              </a:cxn>
              <a:cxn ang="0">
                <a:pos x="0" y="46"/>
              </a:cxn>
              <a:cxn ang="0">
                <a:pos x="32" y="46"/>
              </a:cxn>
              <a:cxn ang="0">
                <a:pos x="44" y="44"/>
              </a:cxn>
              <a:cxn ang="0">
                <a:pos x="48" y="40"/>
              </a:cxn>
              <a:cxn ang="0">
                <a:pos x="50" y="38"/>
              </a:cxn>
              <a:cxn ang="0">
                <a:pos x="52" y="28"/>
              </a:cxn>
              <a:cxn ang="0">
                <a:pos x="50" y="20"/>
              </a:cxn>
              <a:cxn ang="0">
                <a:pos x="44" y="12"/>
              </a:cxn>
              <a:cxn ang="0">
                <a:pos x="50" y="12"/>
              </a:cxn>
              <a:cxn ang="0">
                <a:pos x="50" y="2"/>
              </a:cxn>
              <a:cxn ang="0">
                <a:pos x="50" y="0"/>
              </a:cxn>
            </a:cxnLst>
            <a:rect l="0" t="0" r="r" b="b"/>
            <a:pathLst>
              <a:path w="52" h="46">
                <a:moveTo>
                  <a:pt x="50" y="0"/>
                </a:moveTo>
                <a:lnTo>
                  <a:pt x="0" y="0"/>
                </a:lnTo>
                <a:lnTo>
                  <a:pt x="0" y="12"/>
                </a:lnTo>
                <a:lnTo>
                  <a:pt x="22" y="12"/>
                </a:lnTo>
                <a:lnTo>
                  <a:pt x="36" y="14"/>
                </a:lnTo>
                <a:lnTo>
                  <a:pt x="40" y="18"/>
                </a:lnTo>
                <a:lnTo>
                  <a:pt x="42" y="24"/>
                </a:lnTo>
                <a:lnTo>
                  <a:pt x="40" y="28"/>
                </a:lnTo>
                <a:lnTo>
                  <a:pt x="36" y="32"/>
                </a:lnTo>
                <a:lnTo>
                  <a:pt x="24" y="32"/>
                </a:lnTo>
                <a:lnTo>
                  <a:pt x="0" y="32"/>
                </a:lnTo>
                <a:lnTo>
                  <a:pt x="0" y="46"/>
                </a:lnTo>
                <a:lnTo>
                  <a:pt x="32" y="46"/>
                </a:lnTo>
                <a:lnTo>
                  <a:pt x="44" y="44"/>
                </a:lnTo>
                <a:lnTo>
                  <a:pt x="48" y="40"/>
                </a:lnTo>
                <a:lnTo>
                  <a:pt x="50" y="38"/>
                </a:lnTo>
                <a:lnTo>
                  <a:pt x="52" y="28"/>
                </a:lnTo>
                <a:lnTo>
                  <a:pt x="50" y="20"/>
                </a:lnTo>
                <a:lnTo>
                  <a:pt x="44" y="12"/>
                </a:lnTo>
                <a:lnTo>
                  <a:pt x="50" y="12"/>
                </a:lnTo>
                <a:lnTo>
                  <a:pt x="50" y="2"/>
                </a:lnTo>
                <a:lnTo>
                  <a:pt x="50" y="0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391" name="Freeform 23"/>
          <p:cNvSpPr>
            <a:spLocks/>
          </p:cNvSpPr>
          <p:nvPr/>
        </p:nvSpPr>
        <p:spPr bwMode="auto">
          <a:xfrm>
            <a:off x="3452813" y="2274888"/>
            <a:ext cx="79375" cy="73025"/>
          </a:xfrm>
          <a:custGeom>
            <a:avLst/>
            <a:gdLst/>
            <a:ahLst/>
            <a:cxnLst>
              <a:cxn ang="0">
                <a:pos x="20" y="0"/>
              </a:cxn>
              <a:cxn ang="0">
                <a:pos x="10" y="2"/>
              </a:cxn>
              <a:cxn ang="0">
                <a:pos x="6" y="4"/>
              </a:cxn>
              <a:cxn ang="0">
                <a:pos x="2" y="10"/>
              </a:cxn>
              <a:cxn ang="0">
                <a:pos x="0" y="18"/>
              </a:cxn>
              <a:cxn ang="0">
                <a:pos x="2" y="26"/>
              </a:cxn>
              <a:cxn ang="0">
                <a:pos x="8" y="34"/>
              </a:cxn>
              <a:cxn ang="0">
                <a:pos x="0" y="34"/>
              </a:cxn>
              <a:cxn ang="0">
                <a:pos x="0" y="46"/>
              </a:cxn>
              <a:cxn ang="0">
                <a:pos x="50" y="46"/>
              </a:cxn>
              <a:cxn ang="0">
                <a:pos x="50" y="34"/>
              </a:cxn>
              <a:cxn ang="0">
                <a:pos x="28" y="34"/>
              </a:cxn>
              <a:cxn ang="0">
                <a:pos x="16" y="32"/>
              </a:cxn>
              <a:cxn ang="0">
                <a:pos x="12" y="28"/>
              </a:cxn>
              <a:cxn ang="0">
                <a:pos x="10" y="22"/>
              </a:cxn>
              <a:cxn ang="0">
                <a:pos x="12" y="18"/>
              </a:cxn>
              <a:cxn ang="0">
                <a:pos x="14" y="14"/>
              </a:cxn>
              <a:cxn ang="0">
                <a:pos x="26" y="14"/>
              </a:cxn>
              <a:cxn ang="0">
                <a:pos x="50" y="14"/>
              </a:cxn>
              <a:cxn ang="0">
                <a:pos x="50" y="0"/>
              </a:cxn>
              <a:cxn ang="0">
                <a:pos x="22" y="0"/>
              </a:cxn>
              <a:cxn ang="0">
                <a:pos x="20" y="0"/>
              </a:cxn>
            </a:cxnLst>
            <a:rect l="0" t="0" r="r" b="b"/>
            <a:pathLst>
              <a:path w="50" h="46">
                <a:moveTo>
                  <a:pt x="20" y="0"/>
                </a:moveTo>
                <a:lnTo>
                  <a:pt x="10" y="2"/>
                </a:lnTo>
                <a:lnTo>
                  <a:pt x="6" y="4"/>
                </a:lnTo>
                <a:lnTo>
                  <a:pt x="2" y="10"/>
                </a:lnTo>
                <a:lnTo>
                  <a:pt x="0" y="18"/>
                </a:lnTo>
                <a:lnTo>
                  <a:pt x="2" y="26"/>
                </a:lnTo>
                <a:lnTo>
                  <a:pt x="8" y="34"/>
                </a:lnTo>
                <a:lnTo>
                  <a:pt x="0" y="34"/>
                </a:lnTo>
                <a:lnTo>
                  <a:pt x="0" y="46"/>
                </a:lnTo>
                <a:lnTo>
                  <a:pt x="50" y="46"/>
                </a:lnTo>
                <a:lnTo>
                  <a:pt x="50" y="34"/>
                </a:lnTo>
                <a:lnTo>
                  <a:pt x="28" y="34"/>
                </a:lnTo>
                <a:lnTo>
                  <a:pt x="16" y="32"/>
                </a:lnTo>
                <a:lnTo>
                  <a:pt x="12" y="28"/>
                </a:lnTo>
                <a:lnTo>
                  <a:pt x="10" y="22"/>
                </a:lnTo>
                <a:lnTo>
                  <a:pt x="12" y="18"/>
                </a:lnTo>
                <a:lnTo>
                  <a:pt x="14" y="14"/>
                </a:lnTo>
                <a:lnTo>
                  <a:pt x="26" y="14"/>
                </a:lnTo>
                <a:lnTo>
                  <a:pt x="50" y="14"/>
                </a:lnTo>
                <a:lnTo>
                  <a:pt x="50" y="0"/>
                </a:lnTo>
                <a:lnTo>
                  <a:pt x="22" y="0"/>
                </a:lnTo>
                <a:lnTo>
                  <a:pt x="20" y="0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392" name="Freeform 24"/>
          <p:cNvSpPr>
            <a:spLocks/>
          </p:cNvSpPr>
          <p:nvPr/>
        </p:nvSpPr>
        <p:spPr bwMode="auto">
          <a:xfrm>
            <a:off x="3424238" y="2182813"/>
            <a:ext cx="107950" cy="73025"/>
          </a:xfrm>
          <a:custGeom>
            <a:avLst/>
            <a:gdLst/>
            <a:ahLst/>
            <a:cxnLst>
              <a:cxn ang="0">
                <a:pos x="68" y="32"/>
              </a:cxn>
              <a:cxn ang="0">
                <a:pos x="52" y="32"/>
              </a:cxn>
              <a:cxn ang="0">
                <a:pos x="46" y="26"/>
              </a:cxn>
              <a:cxn ang="0">
                <a:pos x="68" y="14"/>
              </a:cxn>
              <a:cxn ang="0">
                <a:pos x="68" y="0"/>
              </a:cxn>
              <a:cxn ang="0">
                <a:pos x="38" y="18"/>
              </a:cxn>
              <a:cxn ang="0">
                <a:pos x="18" y="2"/>
              </a:cxn>
              <a:cxn ang="0">
                <a:pos x="18" y="18"/>
              </a:cxn>
              <a:cxn ang="0">
                <a:pos x="36" y="32"/>
              </a:cxn>
              <a:cxn ang="0">
                <a:pos x="0" y="32"/>
              </a:cxn>
              <a:cxn ang="0">
                <a:pos x="0" y="46"/>
              </a:cxn>
              <a:cxn ang="0">
                <a:pos x="68" y="46"/>
              </a:cxn>
              <a:cxn ang="0">
                <a:pos x="68" y="34"/>
              </a:cxn>
              <a:cxn ang="0">
                <a:pos x="68" y="32"/>
              </a:cxn>
            </a:cxnLst>
            <a:rect l="0" t="0" r="r" b="b"/>
            <a:pathLst>
              <a:path w="68" h="46">
                <a:moveTo>
                  <a:pt x="68" y="32"/>
                </a:moveTo>
                <a:lnTo>
                  <a:pt x="52" y="32"/>
                </a:lnTo>
                <a:lnTo>
                  <a:pt x="46" y="26"/>
                </a:lnTo>
                <a:lnTo>
                  <a:pt x="68" y="14"/>
                </a:lnTo>
                <a:lnTo>
                  <a:pt x="68" y="0"/>
                </a:lnTo>
                <a:lnTo>
                  <a:pt x="38" y="18"/>
                </a:lnTo>
                <a:lnTo>
                  <a:pt x="18" y="2"/>
                </a:lnTo>
                <a:lnTo>
                  <a:pt x="18" y="18"/>
                </a:lnTo>
                <a:lnTo>
                  <a:pt x="36" y="32"/>
                </a:lnTo>
                <a:lnTo>
                  <a:pt x="0" y="32"/>
                </a:lnTo>
                <a:lnTo>
                  <a:pt x="0" y="46"/>
                </a:lnTo>
                <a:lnTo>
                  <a:pt x="68" y="46"/>
                </a:lnTo>
                <a:lnTo>
                  <a:pt x="68" y="34"/>
                </a:lnTo>
                <a:lnTo>
                  <a:pt x="68" y="32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393" name="Freeform 25"/>
          <p:cNvSpPr>
            <a:spLocks/>
          </p:cNvSpPr>
          <p:nvPr/>
        </p:nvSpPr>
        <p:spPr bwMode="auto">
          <a:xfrm>
            <a:off x="3633788" y="2493963"/>
            <a:ext cx="111125" cy="88900"/>
          </a:xfrm>
          <a:custGeom>
            <a:avLst/>
            <a:gdLst/>
            <a:ahLst/>
            <a:cxnLst>
              <a:cxn ang="0">
                <a:pos x="68" y="44"/>
              </a:cxn>
              <a:cxn ang="0">
                <a:pos x="24" y="42"/>
              </a:cxn>
              <a:cxn ang="0">
                <a:pos x="70" y="16"/>
              </a:cxn>
              <a:cxn ang="0">
                <a:pos x="70" y="2"/>
              </a:cxn>
              <a:cxn ang="0">
                <a:pos x="2" y="0"/>
              </a:cxn>
              <a:cxn ang="0">
                <a:pos x="0" y="12"/>
              </a:cxn>
              <a:cxn ang="0">
                <a:pos x="46" y="14"/>
              </a:cxn>
              <a:cxn ang="0">
                <a:pos x="0" y="40"/>
              </a:cxn>
              <a:cxn ang="0">
                <a:pos x="0" y="54"/>
              </a:cxn>
              <a:cxn ang="0">
                <a:pos x="68" y="56"/>
              </a:cxn>
              <a:cxn ang="0">
                <a:pos x="68" y="46"/>
              </a:cxn>
              <a:cxn ang="0">
                <a:pos x="68" y="44"/>
              </a:cxn>
            </a:cxnLst>
            <a:rect l="0" t="0" r="r" b="b"/>
            <a:pathLst>
              <a:path w="70" h="56">
                <a:moveTo>
                  <a:pt x="68" y="44"/>
                </a:moveTo>
                <a:lnTo>
                  <a:pt x="24" y="42"/>
                </a:lnTo>
                <a:lnTo>
                  <a:pt x="70" y="16"/>
                </a:lnTo>
                <a:lnTo>
                  <a:pt x="70" y="2"/>
                </a:lnTo>
                <a:lnTo>
                  <a:pt x="2" y="0"/>
                </a:lnTo>
                <a:lnTo>
                  <a:pt x="0" y="12"/>
                </a:lnTo>
                <a:lnTo>
                  <a:pt x="46" y="14"/>
                </a:lnTo>
                <a:lnTo>
                  <a:pt x="0" y="40"/>
                </a:lnTo>
                <a:lnTo>
                  <a:pt x="0" y="54"/>
                </a:lnTo>
                <a:lnTo>
                  <a:pt x="68" y="56"/>
                </a:lnTo>
                <a:lnTo>
                  <a:pt x="68" y="46"/>
                </a:lnTo>
                <a:lnTo>
                  <a:pt x="68" y="44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394" name="Freeform 26"/>
          <p:cNvSpPr>
            <a:spLocks/>
          </p:cNvSpPr>
          <p:nvPr/>
        </p:nvSpPr>
        <p:spPr bwMode="auto">
          <a:xfrm>
            <a:off x="3665538" y="2405063"/>
            <a:ext cx="82550" cy="73025"/>
          </a:xfrm>
          <a:custGeom>
            <a:avLst/>
            <a:gdLst/>
            <a:ahLst/>
            <a:cxnLst>
              <a:cxn ang="0">
                <a:pos x="40" y="18"/>
              </a:cxn>
              <a:cxn ang="0">
                <a:pos x="42" y="22"/>
              </a:cxn>
              <a:cxn ang="0">
                <a:pos x="42" y="26"/>
              </a:cxn>
              <a:cxn ang="0">
                <a:pos x="38" y="30"/>
              </a:cxn>
              <a:cxn ang="0">
                <a:pos x="34" y="32"/>
              </a:cxn>
              <a:cxn ang="0">
                <a:pos x="30" y="32"/>
              </a:cxn>
              <a:cxn ang="0">
                <a:pos x="30" y="0"/>
              </a:cxn>
              <a:cxn ang="0">
                <a:pos x="18" y="0"/>
              </a:cxn>
              <a:cxn ang="0">
                <a:pos x="8" y="6"/>
              </a:cxn>
              <a:cxn ang="0">
                <a:pos x="2" y="12"/>
              </a:cxn>
              <a:cxn ang="0">
                <a:pos x="0" y="22"/>
              </a:cxn>
              <a:cxn ang="0">
                <a:pos x="2" y="32"/>
              </a:cxn>
              <a:cxn ang="0">
                <a:pos x="6" y="38"/>
              </a:cxn>
              <a:cxn ang="0">
                <a:pos x="14" y="44"/>
              </a:cxn>
              <a:cxn ang="0">
                <a:pos x="26" y="46"/>
              </a:cxn>
              <a:cxn ang="0">
                <a:pos x="36" y="46"/>
              </a:cxn>
              <a:cxn ang="0">
                <a:pos x="44" y="42"/>
              </a:cxn>
              <a:cxn ang="0">
                <a:pos x="46" y="38"/>
              </a:cxn>
              <a:cxn ang="0">
                <a:pos x="50" y="34"/>
              </a:cxn>
              <a:cxn ang="0">
                <a:pos x="52" y="22"/>
              </a:cxn>
              <a:cxn ang="0">
                <a:pos x="52" y="16"/>
              </a:cxn>
              <a:cxn ang="0">
                <a:pos x="48" y="10"/>
              </a:cxn>
              <a:cxn ang="0">
                <a:pos x="44" y="4"/>
              </a:cxn>
              <a:cxn ang="0">
                <a:pos x="38" y="0"/>
              </a:cxn>
              <a:cxn ang="0">
                <a:pos x="36" y="14"/>
              </a:cxn>
              <a:cxn ang="0">
                <a:pos x="38" y="18"/>
              </a:cxn>
              <a:cxn ang="0">
                <a:pos x="40" y="18"/>
              </a:cxn>
              <a:cxn ang="0">
                <a:pos x="22" y="32"/>
              </a:cxn>
              <a:cxn ang="0">
                <a:pos x="16" y="32"/>
              </a:cxn>
              <a:cxn ang="0">
                <a:pos x="14" y="30"/>
              </a:cxn>
              <a:cxn ang="0">
                <a:pos x="10" y="26"/>
              </a:cxn>
              <a:cxn ang="0">
                <a:pos x="10" y="22"/>
              </a:cxn>
              <a:cxn ang="0">
                <a:pos x="12" y="18"/>
              </a:cxn>
              <a:cxn ang="0">
                <a:pos x="14" y="16"/>
              </a:cxn>
              <a:cxn ang="0">
                <a:pos x="18" y="14"/>
              </a:cxn>
              <a:cxn ang="0">
                <a:pos x="22" y="12"/>
              </a:cxn>
              <a:cxn ang="0">
                <a:pos x="22" y="32"/>
              </a:cxn>
              <a:cxn ang="0">
                <a:pos x="40" y="18"/>
              </a:cxn>
            </a:cxnLst>
            <a:rect l="0" t="0" r="r" b="b"/>
            <a:pathLst>
              <a:path w="52" h="46">
                <a:moveTo>
                  <a:pt x="40" y="18"/>
                </a:moveTo>
                <a:lnTo>
                  <a:pt x="42" y="22"/>
                </a:lnTo>
                <a:lnTo>
                  <a:pt x="42" y="26"/>
                </a:lnTo>
                <a:lnTo>
                  <a:pt x="38" y="30"/>
                </a:lnTo>
                <a:lnTo>
                  <a:pt x="34" y="32"/>
                </a:lnTo>
                <a:lnTo>
                  <a:pt x="30" y="32"/>
                </a:lnTo>
                <a:lnTo>
                  <a:pt x="30" y="0"/>
                </a:lnTo>
                <a:lnTo>
                  <a:pt x="18" y="0"/>
                </a:lnTo>
                <a:lnTo>
                  <a:pt x="8" y="6"/>
                </a:lnTo>
                <a:lnTo>
                  <a:pt x="2" y="12"/>
                </a:lnTo>
                <a:lnTo>
                  <a:pt x="0" y="22"/>
                </a:lnTo>
                <a:lnTo>
                  <a:pt x="2" y="32"/>
                </a:lnTo>
                <a:lnTo>
                  <a:pt x="6" y="38"/>
                </a:lnTo>
                <a:lnTo>
                  <a:pt x="14" y="44"/>
                </a:lnTo>
                <a:lnTo>
                  <a:pt x="26" y="46"/>
                </a:lnTo>
                <a:lnTo>
                  <a:pt x="36" y="46"/>
                </a:lnTo>
                <a:lnTo>
                  <a:pt x="44" y="42"/>
                </a:lnTo>
                <a:lnTo>
                  <a:pt x="46" y="38"/>
                </a:lnTo>
                <a:lnTo>
                  <a:pt x="50" y="34"/>
                </a:lnTo>
                <a:lnTo>
                  <a:pt x="52" y="22"/>
                </a:lnTo>
                <a:lnTo>
                  <a:pt x="52" y="16"/>
                </a:lnTo>
                <a:lnTo>
                  <a:pt x="48" y="10"/>
                </a:lnTo>
                <a:lnTo>
                  <a:pt x="44" y="4"/>
                </a:lnTo>
                <a:lnTo>
                  <a:pt x="38" y="0"/>
                </a:lnTo>
                <a:lnTo>
                  <a:pt x="36" y="14"/>
                </a:lnTo>
                <a:lnTo>
                  <a:pt x="38" y="18"/>
                </a:lnTo>
                <a:lnTo>
                  <a:pt x="40" y="18"/>
                </a:lnTo>
                <a:lnTo>
                  <a:pt x="22" y="32"/>
                </a:lnTo>
                <a:lnTo>
                  <a:pt x="16" y="32"/>
                </a:lnTo>
                <a:lnTo>
                  <a:pt x="14" y="30"/>
                </a:lnTo>
                <a:lnTo>
                  <a:pt x="10" y="26"/>
                </a:lnTo>
                <a:lnTo>
                  <a:pt x="10" y="22"/>
                </a:lnTo>
                <a:lnTo>
                  <a:pt x="12" y="18"/>
                </a:lnTo>
                <a:lnTo>
                  <a:pt x="14" y="16"/>
                </a:lnTo>
                <a:lnTo>
                  <a:pt x="18" y="14"/>
                </a:lnTo>
                <a:lnTo>
                  <a:pt x="22" y="12"/>
                </a:lnTo>
                <a:lnTo>
                  <a:pt x="22" y="32"/>
                </a:lnTo>
                <a:lnTo>
                  <a:pt x="40" y="18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395" name="Freeform 27"/>
          <p:cNvSpPr>
            <a:spLocks/>
          </p:cNvSpPr>
          <p:nvPr/>
        </p:nvSpPr>
        <p:spPr bwMode="auto">
          <a:xfrm>
            <a:off x="3668713" y="2319338"/>
            <a:ext cx="82550" cy="73025"/>
          </a:xfrm>
          <a:custGeom>
            <a:avLst/>
            <a:gdLst/>
            <a:ahLst/>
            <a:cxnLst>
              <a:cxn ang="0">
                <a:pos x="4" y="6"/>
              </a:cxn>
              <a:cxn ang="0">
                <a:pos x="2" y="12"/>
              </a:cxn>
              <a:cxn ang="0">
                <a:pos x="0" y="20"/>
              </a:cxn>
              <a:cxn ang="0">
                <a:pos x="2" y="30"/>
              </a:cxn>
              <a:cxn ang="0">
                <a:pos x="6" y="38"/>
              </a:cxn>
              <a:cxn ang="0">
                <a:pos x="14" y="44"/>
              </a:cxn>
              <a:cxn ang="0">
                <a:pos x="26" y="46"/>
              </a:cxn>
              <a:cxn ang="0">
                <a:pos x="36" y="44"/>
              </a:cxn>
              <a:cxn ang="0">
                <a:pos x="44" y="40"/>
              </a:cxn>
              <a:cxn ang="0">
                <a:pos x="50" y="32"/>
              </a:cxn>
              <a:cxn ang="0">
                <a:pos x="52" y="22"/>
              </a:cxn>
              <a:cxn ang="0">
                <a:pos x="52" y="14"/>
              </a:cxn>
              <a:cxn ang="0">
                <a:pos x="48" y="8"/>
              </a:cxn>
              <a:cxn ang="0">
                <a:pos x="42" y="2"/>
              </a:cxn>
              <a:cxn ang="0">
                <a:pos x="36" y="0"/>
              </a:cxn>
              <a:cxn ang="0">
                <a:pos x="32" y="12"/>
              </a:cxn>
              <a:cxn ang="0">
                <a:pos x="36" y="14"/>
              </a:cxn>
              <a:cxn ang="0">
                <a:pos x="40" y="16"/>
              </a:cxn>
              <a:cxn ang="0">
                <a:pos x="42" y="18"/>
              </a:cxn>
              <a:cxn ang="0">
                <a:pos x="42" y="22"/>
              </a:cxn>
              <a:cxn ang="0">
                <a:pos x="40" y="26"/>
              </a:cxn>
              <a:cxn ang="0">
                <a:pos x="38" y="30"/>
              </a:cxn>
              <a:cxn ang="0">
                <a:pos x="32" y="32"/>
              </a:cxn>
              <a:cxn ang="0">
                <a:pos x="24" y="32"/>
              </a:cxn>
              <a:cxn ang="0">
                <a:pos x="18" y="32"/>
              </a:cxn>
              <a:cxn ang="0">
                <a:pos x="14" y="28"/>
              </a:cxn>
              <a:cxn ang="0">
                <a:pos x="12" y="26"/>
              </a:cxn>
              <a:cxn ang="0">
                <a:pos x="10" y="20"/>
              </a:cxn>
              <a:cxn ang="0">
                <a:pos x="12" y="14"/>
              </a:cxn>
              <a:cxn ang="0">
                <a:pos x="18" y="12"/>
              </a:cxn>
              <a:cxn ang="0">
                <a:pos x="16" y="0"/>
              </a:cxn>
              <a:cxn ang="0">
                <a:pos x="10" y="2"/>
              </a:cxn>
              <a:cxn ang="0">
                <a:pos x="6" y="6"/>
              </a:cxn>
              <a:cxn ang="0">
                <a:pos x="4" y="6"/>
              </a:cxn>
            </a:cxnLst>
            <a:rect l="0" t="0" r="r" b="b"/>
            <a:pathLst>
              <a:path w="52" h="46">
                <a:moveTo>
                  <a:pt x="4" y="6"/>
                </a:moveTo>
                <a:lnTo>
                  <a:pt x="2" y="12"/>
                </a:lnTo>
                <a:lnTo>
                  <a:pt x="0" y="20"/>
                </a:lnTo>
                <a:lnTo>
                  <a:pt x="2" y="30"/>
                </a:lnTo>
                <a:lnTo>
                  <a:pt x="6" y="38"/>
                </a:lnTo>
                <a:lnTo>
                  <a:pt x="14" y="44"/>
                </a:lnTo>
                <a:lnTo>
                  <a:pt x="26" y="46"/>
                </a:lnTo>
                <a:lnTo>
                  <a:pt x="36" y="44"/>
                </a:lnTo>
                <a:lnTo>
                  <a:pt x="44" y="40"/>
                </a:lnTo>
                <a:lnTo>
                  <a:pt x="50" y="32"/>
                </a:lnTo>
                <a:lnTo>
                  <a:pt x="52" y="22"/>
                </a:lnTo>
                <a:lnTo>
                  <a:pt x="52" y="14"/>
                </a:lnTo>
                <a:lnTo>
                  <a:pt x="48" y="8"/>
                </a:lnTo>
                <a:lnTo>
                  <a:pt x="42" y="2"/>
                </a:lnTo>
                <a:lnTo>
                  <a:pt x="36" y="0"/>
                </a:lnTo>
                <a:lnTo>
                  <a:pt x="32" y="12"/>
                </a:lnTo>
                <a:lnTo>
                  <a:pt x="36" y="14"/>
                </a:lnTo>
                <a:lnTo>
                  <a:pt x="40" y="16"/>
                </a:lnTo>
                <a:lnTo>
                  <a:pt x="42" y="18"/>
                </a:lnTo>
                <a:lnTo>
                  <a:pt x="42" y="22"/>
                </a:lnTo>
                <a:lnTo>
                  <a:pt x="40" y="26"/>
                </a:lnTo>
                <a:lnTo>
                  <a:pt x="38" y="30"/>
                </a:lnTo>
                <a:lnTo>
                  <a:pt x="32" y="32"/>
                </a:lnTo>
                <a:lnTo>
                  <a:pt x="24" y="32"/>
                </a:lnTo>
                <a:lnTo>
                  <a:pt x="18" y="32"/>
                </a:lnTo>
                <a:lnTo>
                  <a:pt x="14" y="28"/>
                </a:lnTo>
                <a:lnTo>
                  <a:pt x="12" y="26"/>
                </a:lnTo>
                <a:lnTo>
                  <a:pt x="10" y="20"/>
                </a:lnTo>
                <a:lnTo>
                  <a:pt x="12" y="14"/>
                </a:lnTo>
                <a:lnTo>
                  <a:pt x="18" y="12"/>
                </a:lnTo>
                <a:lnTo>
                  <a:pt x="16" y="0"/>
                </a:lnTo>
                <a:lnTo>
                  <a:pt x="10" y="2"/>
                </a:lnTo>
                <a:lnTo>
                  <a:pt x="6" y="6"/>
                </a:lnTo>
                <a:lnTo>
                  <a:pt x="4" y="6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396" name="Freeform 28"/>
          <p:cNvSpPr>
            <a:spLocks/>
          </p:cNvSpPr>
          <p:nvPr/>
        </p:nvSpPr>
        <p:spPr bwMode="auto">
          <a:xfrm>
            <a:off x="3643313" y="2230438"/>
            <a:ext cx="111125" cy="73025"/>
          </a:xfrm>
          <a:custGeom>
            <a:avLst/>
            <a:gdLst/>
            <a:ahLst/>
            <a:cxnLst>
              <a:cxn ang="0">
                <a:pos x="68" y="34"/>
              </a:cxn>
              <a:cxn ang="0">
                <a:pos x="52" y="34"/>
              </a:cxn>
              <a:cxn ang="0">
                <a:pos x="46" y="26"/>
              </a:cxn>
              <a:cxn ang="0">
                <a:pos x="70" y="16"/>
              </a:cxn>
              <a:cxn ang="0">
                <a:pos x="70" y="0"/>
              </a:cxn>
              <a:cxn ang="0">
                <a:pos x="38" y="18"/>
              </a:cxn>
              <a:cxn ang="0">
                <a:pos x="20" y="0"/>
              </a:cxn>
              <a:cxn ang="0">
                <a:pos x="20" y="16"/>
              </a:cxn>
              <a:cxn ang="0">
                <a:pos x="36" y="32"/>
              </a:cxn>
              <a:cxn ang="0">
                <a:pos x="0" y="32"/>
              </a:cxn>
              <a:cxn ang="0">
                <a:pos x="0" y="44"/>
              </a:cxn>
              <a:cxn ang="0">
                <a:pos x="68" y="46"/>
              </a:cxn>
              <a:cxn ang="0">
                <a:pos x="68" y="36"/>
              </a:cxn>
              <a:cxn ang="0">
                <a:pos x="68" y="34"/>
              </a:cxn>
            </a:cxnLst>
            <a:rect l="0" t="0" r="r" b="b"/>
            <a:pathLst>
              <a:path w="70" h="46">
                <a:moveTo>
                  <a:pt x="68" y="34"/>
                </a:moveTo>
                <a:lnTo>
                  <a:pt x="52" y="34"/>
                </a:lnTo>
                <a:lnTo>
                  <a:pt x="46" y="26"/>
                </a:lnTo>
                <a:lnTo>
                  <a:pt x="70" y="16"/>
                </a:lnTo>
                <a:lnTo>
                  <a:pt x="70" y="0"/>
                </a:lnTo>
                <a:lnTo>
                  <a:pt x="38" y="18"/>
                </a:lnTo>
                <a:lnTo>
                  <a:pt x="20" y="0"/>
                </a:lnTo>
                <a:lnTo>
                  <a:pt x="20" y="16"/>
                </a:lnTo>
                <a:lnTo>
                  <a:pt x="36" y="32"/>
                </a:lnTo>
                <a:lnTo>
                  <a:pt x="0" y="32"/>
                </a:lnTo>
                <a:lnTo>
                  <a:pt x="0" y="44"/>
                </a:lnTo>
                <a:lnTo>
                  <a:pt x="68" y="46"/>
                </a:lnTo>
                <a:lnTo>
                  <a:pt x="68" y="36"/>
                </a:lnTo>
                <a:lnTo>
                  <a:pt x="68" y="34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397" name="Freeform 29"/>
          <p:cNvSpPr>
            <a:spLocks/>
          </p:cNvSpPr>
          <p:nvPr/>
        </p:nvSpPr>
        <p:spPr bwMode="auto">
          <a:xfrm>
            <a:off x="3862388" y="2417763"/>
            <a:ext cx="130175" cy="114300"/>
          </a:xfrm>
          <a:custGeom>
            <a:avLst/>
            <a:gdLst/>
            <a:ahLst/>
            <a:cxnLst>
              <a:cxn ang="0">
                <a:pos x="70" y="58"/>
              </a:cxn>
              <a:cxn ang="0">
                <a:pos x="42" y="50"/>
              </a:cxn>
              <a:cxn ang="0">
                <a:pos x="50" y="24"/>
              </a:cxn>
              <a:cxn ang="0">
                <a:pos x="78" y="32"/>
              </a:cxn>
              <a:cxn ang="0">
                <a:pos x="82" y="18"/>
              </a:cxn>
              <a:cxn ang="0">
                <a:pos x="16" y="0"/>
              </a:cxn>
              <a:cxn ang="0">
                <a:pos x="12" y="14"/>
              </a:cxn>
              <a:cxn ang="0">
                <a:pos x="38" y="20"/>
              </a:cxn>
              <a:cxn ang="0">
                <a:pos x="30" y="46"/>
              </a:cxn>
              <a:cxn ang="0">
                <a:pos x="4" y="40"/>
              </a:cxn>
              <a:cxn ang="0">
                <a:pos x="0" y="52"/>
              </a:cxn>
              <a:cxn ang="0">
                <a:pos x="66" y="72"/>
              </a:cxn>
              <a:cxn ang="0">
                <a:pos x="68" y="58"/>
              </a:cxn>
              <a:cxn ang="0">
                <a:pos x="70" y="58"/>
              </a:cxn>
            </a:cxnLst>
            <a:rect l="0" t="0" r="r" b="b"/>
            <a:pathLst>
              <a:path w="82" h="72">
                <a:moveTo>
                  <a:pt x="70" y="58"/>
                </a:moveTo>
                <a:lnTo>
                  <a:pt x="42" y="50"/>
                </a:lnTo>
                <a:lnTo>
                  <a:pt x="50" y="24"/>
                </a:lnTo>
                <a:lnTo>
                  <a:pt x="78" y="32"/>
                </a:lnTo>
                <a:lnTo>
                  <a:pt x="82" y="18"/>
                </a:lnTo>
                <a:lnTo>
                  <a:pt x="16" y="0"/>
                </a:lnTo>
                <a:lnTo>
                  <a:pt x="12" y="14"/>
                </a:lnTo>
                <a:lnTo>
                  <a:pt x="38" y="20"/>
                </a:lnTo>
                <a:lnTo>
                  <a:pt x="30" y="46"/>
                </a:lnTo>
                <a:lnTo>
                  <a:pt x="4" y="40"/>
                </a:lnTo>
                <a:lnTo>
                  <a:pt x="0" y="52"/>
                </a:lnTo>
                <a:lnTo>
                  <a:pt x="66" y="72"/>
                </a:lnTo>
                <a:lnTo>
                  <a:pt x="68" y="58"/>
                </a:lnTo>
                <a:lnTo>
                  <a:pt x="70" y="58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398" name="Freeform 30"/>
          <p:cNvSpPr>
            <a:spLocks/>
          </p:cNvSpPr>
          <p:nvPr/>
        </p:nvSpPr>
        <p:spPr bwMode="auto">
          <a:xfrm>
            <a:off x="3929063" y="2347913"/>
            <a:ext cx="82550" cy="76200"/>
          </a:xfrm>
          <a:custGeom>
            <a:avLst/>
            <a:gdLst/>
            <a:ahLst/>
            <a:cxnLst>
              <a:cxn ang="0">
                <a:pos x="42" y="22"/>
              </a:cxn>
              <a:cxn ang="0">
                <a:pos x="42" y="28"/>
              </a:cxn>
              <a:cxn ang="0">
                <a:pos x="40" y="30"/>
              </a:cxn>
              <a:cxn ang="0">
                <a:pos x="36" y="34"/>
              </a:cxn>
              <a:cxn ang="0">
                <a:pos x="32" y="34"/>
              </a:cxn>
              <a:cxn ang="0">
                <a:pos x="26" y="34"/>
              </a:cxn>
              <a:cxn ang="0">
                <a:pos x="36" y="2"/>
              </a:cxn>
              <a:cxn ang="0">
                <a:pos x="22" y="0"/>
              </a:cxn>
              <a:cxn ang="0">
                <a:pos x="12" y="2"/>
              </a:cxn>
              <a:cxn ang="0">
                <a:pos x="6" y="8"/>
              </a:cxn>
              <a:cxn ang="0">
                <a:pos x="0" y="16"/>
              </a:cxn>
              <a:cxn ang="0">
                <a:pos x="0" y="26"/>
              </a:cxn>
              <a:cxn ang="0">
                <a:pos x="2" y="34"/>
              </a:cxn>
              <a:cxn ang="0">
                <a:pos x="10" y="42"/>
              </a:cxn>
              <a:cxn ang="0">
                <a:pos x="20" y="46"/>
              </a:cxn>
              <a:cxn ang="0">
                <a:pos x="28" y="48"/>
              </a:cxn>
              <a:cxn ang="0">
                <a:pos x="38" y="46"/>
              </a:cxn>
              <a:cxn ang="0">
                <a:pos x="42" y="44"/>
              </a:cxn>
              <a:cxn ang="0">
                <a:pos x="46" y="40"/>
              </a:cxn>
              <a:cxn ang="0">
                <a:pos x="52" y="30"/>
              </a:cxn>
              <a:cxn ang="0">
                <a:pos x="52" y="22"/>
              </a:cxn>
              <a:cxn ang="0">
                <a:pos x="52" y="16"/>
              </a:cxn>
              <a:cxn ang="0">
                <a:pos x="48" y="10"/>
              </a:cxn>
              <a:cxn ang="0">
                <a:pos x="44" y="6"/>
              </a:cxn>
              <a:cxn ang="0">
                <a:pos x="38" y="18"/>
              </a:cxn>
              <a:cxn ang="0">
                <a:pos x="40" y="22"/>
              </a:cxn>
              <a:cxn ang="0">
                <a:pos x="42" y="22"/>
              </a:cxn>
              <a:cxn ang="0">
                <a:pos x="18" y="32"/>
              </a:cxn>
              <a:cxn ang="0">
                <a:pos x="14" y="30"/>
              </a:cxn>
              <a:cxn ang="0">
                <a:pos x="12" y="26"/>
              </a:cxn>
              <a:cxn ang="0">
                <a:pos x="10" y="22"/>
              </a:cxn>
              <a:cxn ang="0">
                <a:pos x="10" y="18"/>
              </a:cxn>
              <a:cxn ang="0">
                <a:pos x="12" y="16"/>
              </a:cxn>
              <a:cxn ang="0">
                <a:pos x="16" y="14"/>
              </a:cxn>
              <a:cxn ang="0">
                <a:pos x="20" y="12"/>
              </a:cxn>
              <a:cxn ang="0">
                <a:pos x="24" y="12"/>
              </a:cxn>
              <a:cxn ang="0">
                <a:pos x="18" y="32"/>
              </a:cxn>
              <a:cxn ang="0">
                <a:pos x="42" y="22"/>
              </a:cxn>
            </a:cxnLst>
            <a:rect l="0" t="0" r="r" b="b"/>
            <a:pathLst>
              <a:path w="52" h="48">
                <a:moveTo>
                  <a:pt x="42" y="22"/>
                </a:moveTo>
                <a:lnTo>
                  <a:pt x="42" y="28"/>
                </a:lnTo>
                <a:lnTo>
                  <a:pt x="40" y="30"/>
                </a:lnTo>
                <a:lnTo>
                  <a:pt x="36" y="34"/>
                </a:lnTo>
                <a:lnTo>
                  <a:pt x="32" y="34"/>
                </a:lnTo>
                <a:lnTo>
                  <a:pt x="26" y="34"/>
                </a:lnTo>
                <a:lnTo>
                  <a:pt x="36" y="2"/>
                </a:lnTo>
                <a:lnTo>
                  <a:pt x="22" y="0"/>
                </a:lnTo>
                <a:lnTo>
                  <a:pt x="12" y="2"/>
                </a:lnTo>
                <a:lnTo>
                  <a:pt x="6" y="8"/>
                </a:lnTo>
                <a:lnTo>
                  <a:pt x="0" y="16"/>
                </a:lnTo>
                <a:lnTo>
                  <a:pt x="0" y="26"/>
                </a:lnTo>
                <a:lnTo>
                  <a:pt x="2" y="34"/>
                </a:lnTo>
                <a:lnTo>
                  <a:pt x="10" y="42"/>
                </a:lnTo>
                <a:lnTo>
                  <a:pt x="20" y="46"/>
                </a:lnTo>
                <a:lnTo>
                  <a:pt x="28" y="48"/>
                </a:lnTo>
                <a:lnTo>
                  <a:pt x="38" y="46"/>
                </a:lnTo>
                <a:lnTo>
                  <a:pt x="42" y="44"/>
                </a:lnTo>
                <a:lnTo>
                  <a:pt x="46" y="40"/>
                </a:lnTo>
                <a:lnTo>
                  <a:pt x="52" y="30"/>
                </a:lnTo>
                <a:lnTo>
                  <a:pt x="52" y="22"/>
                </a:lnTo>
                <a:lnTo>
                  <a:pt x="52" y="16"/>
                </a:lnTo>
                <a:lnTo>
                  <a:pt x="48" y="10"/>
                </a:lnTo>
                <a:lnTo>
                  <a:pt x="44" y="6"/>
                </a:lnTo>
                <a:lnTo>
                  <a:pt x="38" y="18"/>
                </a:lnTo>
                <a:lnTo>
                  <a:pt x="40" y="22"/>
                </a:lnTo>
                <a:lnTo>
                  <a:pt x="42" y="22"/>
                </a:lnTo>
                <a:lnTo>
                  <a:pt x="18" y="32"/>
                </a:lnTo>
                <a:lnTo>
                  <a:pt x="14" y="30"/>
                </a:lnTo>
                <a:lnTo>
                  <a:pt x="12" y="26"/>
                </a:lnTo>
                <a:lnTo>
                  <a:pt x="10" y="22"/>
                </a:lnTo>
                <a:lnTo>
                  <a:pt x="10" y="18"/>
                </a:lnTo>
                <a:lnTo>
                  <a:pt x="12" y="16"/>
                </a:lnTo>
                <a:lnTo>
                  <a:pt x="16" y="14"/>
                </a:lnTo>
                <a:lnTo>
                  <a:pt x="20" y="12"/>
                </a:lnTo>
                <a:lnTo>
                  <a:pt x="24" y="12"/>
                </a:lnTo>
                <a:lnTo>
                  <a:pt x="18" y="32"/>
                </a:lnTo>
                <a:lnTo>
                  <a:pt x="42" y="22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399" name="Freeform 31"/>
          <p:cNvSpPr>
            <a:spLocks/>
          </p:cNvSpPr>
          <p:nvPr/>
        </p:nvSpPr>
        <p:spPr bwMode="auto">
          <a:xfrm>
            <a:off x="3951288" y="2268538"/>
            <a:ext cx="92075" cy="76200"/>
          </a:xfrm>
          <a:custGeom>
            <a:avLst/>
            <a:gdLst/>
            <a:ahLst/>
            <a:cxnLst>
              <a:cxn ang="0">
                <a:pos x="12" y="24"/>
              </a:cxn>
              <a:cxn ang="0">
                <a:pos x="12" y="20"/>
              </a:cxn>
              <a:cxn ang="0">
                <a:pos x="16" y="12"/>
              </a:cxn>
              <a:cxn ang="0">
                <a:pos x="18" y="12"/>
              </a:cxn>
              <a:cxn ang="0">
                <a:pos x="20" y="12"/>
              </a:cxn>
              <a:cxn ang="0">
                <a:pos x="22" y="12"/>
              </a:cxn>
              <a:cxn ang="0">
                <a:pos x="22" y="26"/>
              </a:cxn>
              <a:cxn ang="0">
                <a:pos x="22" y="36"/>
              </a:cxn>
              <a:cxn ang="0">
                <a:pos x="24" y="44"/>
              </a:cxn>
              <a:cxn ang="0">
                <a:pos x="32" y="48"/>
              </a:cxn>
              <a:cxn ang="0">
                <a:pos x="38" y="48"/>
              </a:cxn>
              <a:cxn ang="0">
                <a:pos x="42" y="46"/>
              </a:cxn>
              <a:cxn ang="0">
                <a:pos x="48" y="42"/>
              </a:cxn>
              <a:cxn ang="0">
                <a:pos x="50" y="36"/>
              </a:cxn>
              <a:cxn ang="0">
                <a:pos x="52" y="28"/>
              </a:cxn>
              <a:cxn ang="0">
                <a:pos x="48" y="20"/>
              </a:cxn>
              <a:cxn ang="0">
                <a:pos x="50" y="20"/>
              </a:cxn>
              <a:cxn ang="0">
                <a:pos x="54" y="18"/>
              </a:cxn>
              <a:cxn ang="0">
                <a:pos x="58" y="6"/>
              </a:cxn>
              <a:cxn ang="0">
                <a:pos x="50" y="6"/>
              </a:cxn>
              <a:cxn ang="0">
                <a:pos x="42" y="4"/>
              </a:cxn>
              <a:cxn ang="0">
                <a:pos x="26" y="0"/>
              </a:cxn>
              <a:cxn ang="0">
                <a:pos x="20" y="0"/>
              </a:cxn>
              <a:cxn ang="0">
                <a:pos x="14" y="0"/>
              </a:cxn>
              <a:cxn ang="0">
                <a:pos x="12" y="0"/>
              </a:cxn>
              <a:cxn ang="0">
                <a:pos x="8" y="4"/>
              </a:cxn>
              <a:cxn ang="0">
                <a:pos x="4" y="8"/>
              </a:cxn>
              <a:cxn ang="0">
                <a:pos x="2" y="16"/>
              </a:cxn>
              <a:cxn ang="0">
                <a:pos x="0" y="24"/>
              </a:cxn>
              <a:cxn ang="0">
                <a:pos x="2" y="30"/>
              </a:cxn>
              <a:cxn ang="0">
                <a:pos x="4" y="36"/>
              </a:cxn>
              <a:cxn ang="0">
                <a:pos x="10" y="40"/>
              </a:cxn>
              <a:cxn ang="0">
                <a:pos x="14" y="30"/>
              </a:cxn>
              <a:cxn ang="0">
                <a:pos x="14" y="24"/>
              </a:cxn>
              <a:cxn ang="0">
                <a:pos x="12" y="24"/>
              </a:cxn>
              <a:cxn ang="0">
                <a:pos x="32" y="16"/>
              </a:cxn>
              <a:cxn ang="0">
                <a:pos x="38" y="18"/>
              </a:cxn>
              <a:cxn ang="0">
                <a:pos x="42" y="22"/>
              </a:cxn>
              <a:cxn ang="0">
                <a:pos x="42" y="30"/>
              </a:cxn>
              <a:cxn ang="0">
                <a:pos x="40" y="34"/>
              </a:cxn>
              <a:cxn ang="0">
                <a:pos x="34" y="34"/>
              </a:cxn>
              <a:cxn ang="0">
                <a:pos x="32" y="34"/>
              </a:cxn>
              <a:cxn ang="0">
                <a:pos x="30" y="30"/>
              </a:cxn>
              <a:cxn ang="0">
                <a:pos x="30" y="24"/>
              </a:cxn>
              <a:cxn ang="0">
                <a:pos x="30" y="16"/>
              </a:cxn>
              <a:cxn ang="0">
                <a:pos x="32" y="16"/>
              </a:cxn>
              <a:cxn ang="0">
                <a:pos x="12" y="24"/>
              </a:cxn>
            </a:cxnLst>
            <a:rect l="0" t="0" r="r" b="b"/>
            <a:pathLst>
              <a:path w="58" h="48">
                <a:moveTo>
                  <a:pt x="12" y="24"/>
                </a:moveTo>
                <a:lnTo>
                  <a:pt x="12" y="20"/>
                </a:lnTo>
                <a:lnTo>
                  <a:pt x="16" y="12"/>
                </a:lnTo>
                <a:lnTo>
                  <a:pt x="18" y="12"/>
                </a:lnTo>
                <a:lnTo>
                  <a:pt x="20" y="12"/>
                </a:lnTo>
                <a:lnTo>
                  <a:pt x="22" y="12"/>
                </a:lnTo>
                <a:lnTo>
                  <a:pt x="22" y="26"/>
                </a:lnTo>
                <a:lnTo>
                  <a:pt x="22" y="36"/>
                </a:lnTo>
                <a:lnTo>
                  <a:pt x="24" y="44"/>
                </a:lnTo>
                <a:lnTo>
                  <a:pt x="32" y="48"/>
                </a:lnTo>
                <a:lnTo>
                  <a:pt x="38" y="48"/>
                </a:lnTo>
                <a:lnTo>
                  <a:pt x="42" y="46"/>
                </a:lnTo>
                <a:lnTo>
                  <a:pt x="48" y="42"/>
                </a:lnTo>
                <a:lnTo>
                  <a:pt x="50" y="36"/>
                </a:lnTo>
                <a:lnTo>
                  <a:pt x="52" y="28"/>
                </a:lnTo>
                <a:lnTo>
                  <a:pt x="48" y="20"/>
                </a:lnTo>
                <a:lnTo>
                  <a:pt x="50" y="20"/>
                </a:lnTo>
                <a:lnTo>
                  <a:pt x="54" y="18"/>
                </a:lnTo>
                <a:lnTo>
                  <a:pt x="58" y="6"/>
                </a:lnTo>
                <a:lnTo>
                  <a:pt x="50" y="6"/>
                </a:lnTo>
                <a:lnTo>
                  <a:pt x="42" y="4"/>
                </a:lnTo>
                <a:lnTo>
                  <a:pt x="26" y="0"/>
                </a:lnTo>
                <a:lnTo>
                  <a:pt x="20" y="0"/>
                </a:lnTo>
                <a:lnTo>
                  <a:pt x="14" y="0"/>
                </a:lnTo>
                <a:lnTo>
                  <a:pt x="12" y="0"/>
                </a:lnTo>
                <a:lnTo>
                  <a:pt x="8" y="4"/>
                </a:lnTo>
                <a:lnTo>
                  <a:pt x="4" y="8"/>
                </a:lnTo>
                <a:lnTo>
                  <a:pt x="2" y="16"/>
                </a:lnTo>
                <a:lnTo>
                  <a:pt x="0" y="24"/>
                </a:lnTo>
                <a:lnTo>
                  <a:pt x="2" y="30"/>
                </a:lnTo>
                <a:lnTo>
                  <a:pt x="4" y="36"/>
                </a:lnTo>
                <a:lnTo>
                  <a:pt x="10" y="40"/>
                </a:lnTo>
                <a:lnTo>
                  <a:pt x="14" y="30"/>
                </a:lnTo>
                <a:lnTo>
                  <a:pt x="14" y="24"/>
                </a:lnTo>
                <a:lnTo>
                  <a:pt x="12" y="24"/>
                </a:lnTo>
                <a:lnTo>
                  <a:pt x="32" y="16"/>
                </a:lnTo>
                <a:lnTo>
                  <a:pt x="38" y="18"/>
                </a:lnTo>
                <a:lnTo>
                  <a:pt x="42" y="22"/>
                </a:lnTo>
                <a:lnTo>
                  <a:pt x="42" y="30"/>
                </a:lnTo>
                <a:lnTo>
                  <a:pt x="40" y="34"/>
                </a:lnTo>
                <a:lnTo>
                  <a:pt x="34" y="34"/>
                </a:lnTo>
                <a:lnTo>
                  <a:pt x="32" y="34"/>
                </a:lnTo>
                <a:lnTo>
                  <a:pt x="30" y="30"/>
                </a:lnTo>
                <a:lnTo>
                  <a:pt x="30" y="24"/>
                </a:lnTo>
                <a:lnTo>
                  <a:pt x="30" y="16"/>
                </a:lnTo>
                <a:lnTo>
                  <a:pt x="32" y="16"/>
                </a:lnTo>
                <a:lnTo>
                  <a:pt x="12" y="24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00" name="Freeform 32"/>
          <p:cNvSpPr>
            <a:spLocks/>
          </p:cNvSpPr>
          <p:nvPr/>
        </p:nvSpPr>
        <p:spPr bwMode="auto">
          <a:xfrm>
            <a:off x="3957638" y="2163763"/>
            <a:ext cx="111125" cy="95250"/>
          </a:xfrm>
          <a:custGeom>
            <a:avLst/>
            <a:gdLst/>
            <a:ahLst/>
            <a:cxnLst>
              <a:cxn ang="0">
                <a:pos x="4" y="0"/>
              </a:cxn>
              <a:cxn ang="0">
                <a:pos x="0" y="12"/>
              </a:cxn>
              <a:cxn ang="0">
                <a:pos x="24" y="20"/>
              </a:cxn>
              <a:cxn ang="0">
                <a:pos x="16" y="24"/>
              </a:cxn>
              <a:cxn ang="0">
                <a:pos x="12" y="32"/>
              </a:cxn>
              <a:cxn ang="0">
                <a:pos x="12" y="40"/>
              </a:cxn>
              <a:cxn ang="0">
                <a:pos x="14" y="48"/>
              </a:cxn>
              <a:cxn ang="0">
                <a:pos x="22" y="54"/>
              </a:cxn>
              <a:cxn ang="0">
                <a:pos x="32" y="58"/>
              </a:cxn>
              <a:cxn ang="0">
                <a:pos x="42" y="60"/>
              </a:cxn>
              <a:cxn ang="0">
                <a:pos x="52" y="58"/>
              </a:cxn>
              <a:cxn ang="0">
                <a:pos x="60" y="54"/>
              </a:cxn>
              <a:cxn ang="0">
                <a:pos x="62" y="46"/>
              </a:cxn>
              <a:cxn ang="0">
                <a:pos x="64" y="38"/>
              </a:cxn>
              <a:cxn ang="0">
                <a:pos x="60" y="28"/>
              </a:cxn>
              <a:cxn ang="0">
                <a:pos x="66" y="30"/>
              </a:cxn>
              <a:cxn ang="0">
                <a:pos x="70" y="20"/>
              </a:cxn>
              <a:cxn ang="0">
                <a:pos x="6" y="0"/>
              </a:cxn>
              <a:cxn ang="0">
                <a:pos x="4" y="0"/>
              </a:cxn>
              <a:cxn ang="0">
                <a:pos x="26" y="40"/>
              </a:cxn>
              <a:cxn ang="0">
                <a:pos x="24" y="36"/>
              </a:cxn>
              <a:cxn ang="0">
                <a:pos x="24" y="32"/>
              </a:cxn>
              <a:cxn ang="0">
                <a:pos x="26" y="28"/>
              </a:cxn>
              <a:cxn ang="0">
                <a:pos x="30" y="24"/>
              </a:cxn>
              <a:cxn ang="0">
                <a:pos x="36" y="24"/>
              </a:cxn>
              <a:cxn ang="0">
                <a:pos x="42" y="24"/>
              </a:cxn>
              <a:cxn ang="0">
                <a:pos x="48" y="28"/>
              </a:cxn>
              <a:cxn ang="0">
                <a:pos x="52" y="32"/>
              </a:cxn>
              <a:cxn ang="0">
                <a:pos x="54" y="36"/>
              </a:cxn>
              <a:cxn ang="0">
                <a:pos x="54" y="40"/>
              </a:cxn>
              <a:cxn ang="0">
                <a:pos x="52" y="44"/>
              </a:cxn>
              <a:cxn ang="0">
                <a:pos x="46" y="46"/>
              </a:cxn>
              <a:cxn ang="0">
                <a:pos x="42" y="46"/>
              </a:cxn>
              <a:cxn ang="0">
                <a:pos x="34" y="46"/>
              </a:cxn>
              <a:cxn ang="0">
                <a:pos x="28" y="44"/>
              </a:cxn>
              <a:cxn ang="0">
                <a:pos x="26" y="40"/>
              </a:cxn>
              <a:cxn ang="0">
                <a:pos x="4" y="0"/>
              </a:cxn>
            </a:cxnLst>
            <a:rect l="0" t="0" r="r" b="b"/>
            <a:pathLst>
              <a:path w="70" h="60">
                <a:moveTo>
                  <a:pt x="4" y="0"/>
                </a:moveTo>
                <a:lnTo>
                  <a:pt x="0" y="12"/>
                </a:lnTo>
                <a:lnTo>
                  <a:pt x="24" y="20"/>
                </a:lnTo>
                <a:lnTo>
                  <a:pt x="16" y="24"/>
                </a:lnTo>
                <a:lnTo>
                  <a:pt x="12" y="32"/>
                </a:lnTo>
                <a:lnTo>
                  <a:pt x="12" y="40"/>
                </a:lnTo>
                <a:lnTo>
                  <a:pt x="14" y="48"/>
                </a:lnTo>
                <a:lnTo>
                  <a:pt x="22" y="54"/>
                </a:lnTo>
                <a:lnTo>
                  <a:pt x="32" y="58"/>
                </a:lnTo>
                <a:lnTo>
                  <a:pt x="42" y="60"/>
                </a:lnTo>
                <a:lnTo>
                  <a:pt x="52" y="58"/>
                </a:lnTo>
                <a:lnTo>
                  <a:pt x="60" y="54"/>
                </a:lnTo>
                <a:lnTo>
                  <a:pt x="62" y="46"/>
                </a:lnTo>
                <a:lnTo>
                  <a:pt x="64" y="38"/>
                </a:lnTo>
                <a:lnTo>
                  <a:pt x="60" y="28"/>
                </a:lnTo>
                <a:lnTo>
                  <a:pt x="66" y="30"/>
                </a:lnTo>
                <a:lnTo>
                  <a:pt x="70" y="20"/>
                </a:lnTo>
                <a:lnTo>
                  <a:pt x="6" y="0"/>
                </a:lnTo>
                <a:lnTo>
                  <a:pt x="4" y="0"/>
                </a:lnTo>
                <a:lnTo>
                  <a:pt x="26" y="40"/>
                </a:lnTo>
                <a:lnTo>
                  <a:pt x="24" y="36"/>
                </a:lnTo>
                <a:lnTo>
                  <a:pt x="24" y="32"/>
                </a:lnTo>
                <a:lnTo>
                  <a:pt x="26" y="28"/>
                </a:lnTo>
                <a:lnTo>
                  <a:pt x="30" y="24"/>
                </a:lnTo>
                <a:lnTo>
                  <a:pt x="36" y="24"/>
                </a:lnTo>
                <a:lnTo>
                  <a:pt x="42" y="24"/>
                </a:lnTo>
                <a:lnTo>
                  <a:pt x="48" y="28"/>
                </a:lnTo>
                <a:lnTo>
                  <a:pt x="52" y="32"/>
                </a:lnTo>
                <a:lnTo>
                  <a:pt x="54" y="36"/>
                </a:lnTo>
                <a:lnTo>
                  <a:pt x="54" y="40"/>
                </a:lnTo>
                <a:lnTo>
                  <a:pt x="52" y="44"/>
                </a:lnTo>
                <a:lnTo>
                  <a:pt x="46" y="46"/>
                </a:lnTo>
                <a:lnTo>
                  <a:pt x="42" y="46"/>
                </a:lnTo>
                <a:lnTo>
                  <a:pt x="34" y="46"/>
                </a:lnTo>
                <a:lnTo>
                  <a:pt x="28" y="44"/>
                </a:lnTo>
                <a:lnTo>
                  <a:pt x="26" y="40"/>
                </a:lnTo>
                <a:lnTo>
                  <a:pt x="4" y="0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01" name="Freeform 33"/>
          <p:cNvSpPr>
            <a:spLocks/>
          </p:cNvSpPr>
          <p:nvPr/>
        </p:nvSpPr>
        <p:spPr bwMode="auto">
          <a:xfrm>
            <a:off x="4049713" y="2503488"/>
            <a:ext cx="127000" cy="101600"/>
          </a:xfrm>
          <a:custGeom>
            <a:avLst/>
            <a:gdLst/>
            <a:ahLst/>
            <a:cxnLst>
              <a:cxn ang="0">
                <a:pos x="4" y="4"/>
              </a:cxn>
              <a:cxn ang="0">
                <a:pos x="0" y="18"/>
              </a:cxn>
              <a:cxn ang="0">
                <a:pos x="56" y="64"/>
              </a:cxn>
              <a:cxn ang="0">
                <a:pos x="62" y="50"/>
              </a:cxn>
              <a:cxn ang="0">
                <a:pos x="48" y="40"/>
              </a:cxn>
              <a:cxn ang="0">
                <a:pos x="58" y="14"/>
              </a:cxn>
              <a:cxn ang="0">
                <a:pos x="74" y="14"/>
              </a:cxn>
              <a:cxn ang="0">
                <a:pos x="80" y="0"/>
              </a:cxn>
              <a:cxn ang="0">
                <a:pos x="6" y="4"/>
              </a:cxn>
              <a:cxn ang="0">
                <a:pos x="4" y="4"/>
              </a:cxn>
              <a:cxn ang="0">
                <a:pos x="38" y="34"/>
              </a:cxn>
              <a:cxn ang="0">
                <a:pos x="18" y="16"/>
              </a:cxn>
              <a:cxn ang="0">
                <a:pos x="46" y="16"/>
              </a:cxn>
              <a:cxn ang="0">
                <a:pos x="38" y="34"/>
              </a:cxn>
              <a:cxn ang="0">
                <a:pos x="4" y="4"/>
              </a:cxn>
            </a:cxnLst>
            <a:rect l="0" t="0" r="r" b="b"/>
            <a:pathLst>
              <a:path w="80" h="64">
                <a:moveTo>
                  <a:pt x="4" y="4"/>
                </a:moveTo>
                <a:lnTo>
                  <a:pt x="0" y="18"/>
                </a:lnTo>
                <a:lnTo>
                  <a:pt x="56" y="64"/>
                </a:lnTo>
                <a:lnTo>
                  <a:pt x="62" y="50"/>
                </a:lnTo>
                <a:lnTo>
                  <a:pt x="48" y="40"/>
                </a:lnTo>
                <a:lnTo>
                  <a:pt x="58" y="14"/>
                </a:lnTo>
                <a:lnTo>
                  <a:pt x="74" y="14"/>
                </a:lnTo>
                <a:lnTo>
                  <a:pt x="80" y="0"/>
                </a:lnTo>
                <a:lnTo>
                  <a:pt x="6" y="4"/>
                </a:lnTo>
                <a:lnTo>
                  <a:pt x="4" y="4"/>
                </a:lnTo>
                <a:lnTo>
                  <a:pt x="38" y="34"/>
                </a:lnTo>
                <a:lnTo>
                  <a:pt x="18" y="16"/>
                </a:lnTo>
                <a:lnTo>
                  <a:pt x="46" y="16"/>
                </a:lnTo>
                <a:lnTo>
                  <a:pt x="38" y="34"/>
                </a:lnTo>
                <a:lnTo>
                  <a:pt x="4" y="4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02" name="Freeform 34"/>
          <p:cNvSpPr>
            <a:spLocks/>
          </p:cNvSpPr>
          <p:nvPr/>
        </p:nvSpPr>
        <p:spPr bwMode="auto">
          <a:xfrm>
            <a:off x="4103688" y="2420938"/>
            <a:ext cx="82550" cy="73025"/>
          </a:xfrm>
          <a:custGeom>
            <a:avLst/>
            <a:gdLst/>
            <a:ahLst/>
            <a:cxnLst>
              <a:cxn ang="0">
                <a:pos x="38" y="28"/>
              </a:cxn>
              <a:cxn ang="0">
                <a:pos x="22" y="22"/>
              </a:cxn>
              <a:cxn ang="0">
                <a:pos x="18" y="18"/>
              </a:cxn>
              <a:cxn ang="0">
                <a:pos x="18" y="12"/>
              </a:cxn>
              <a:cxn ang="0">
                <a:pos x="22" y="8"/>
              </a:cxn>
              <a:cxn ang="0">
                <a:pos x="14" y="0"/>
              </a:cxn>
              <a:cxn ang="0">
                <a:pos x="10" y="4"/>
              </a:cxn>
              <a:cxn ang="0">
                <a:pos x="8" y="8"/>
              </a:cxn>
              <a:cxn ang="0">
                <a:pos x="8" y="14"/>
              </a:cxn>
              <a:cxn ang="0">
                <a:pos x="12" y="20"/>
              </a:cxn>
              <a:cxn ang="0">
                <a:pos x="6" y="18"/>
              </a:cxn>
              <a:cxn ang="0">
                <a:pos x="0" y="30"/>
              </a:cxn>
              <a:cxn ang="0">
                <a:pos x="48" y="46"/>
              </a:cxn>
              <a:cxn ang="0">
                <a:pos x="52" y="34"/>
              </a:cxn>
              <a:cxn ang="0">
                <a:pos x="40" y="28"/>
              </a:cxn>
              <a:cxn ang="0">
                <a:pos x="38" y="28"/>
              </a:cxn>
            </a:cxnLst>
            <a:rect l="0" t="0" r="r" b="b"/>
            <a:pathLst>
              <a:path w="52" h="46">
                <a:moveTo>
                  <a:pt x="38" y="28"/>
                </a:moveTo>
                <a:lnTo>
                  <a:pt x="22" y="22"/>
                </a:lnTo>
                <a:lnTo>
                  <a:pt x="18" y="18"/>
                </a:lnTo>
                <a:lnTo>
                  <a:pt x="18" y="12"/>
                </a:lnTo>
                <a:lnTo>
                  <a:pt x="22" y="8"/>
                </a:lnTo>
                <a:lnTo>
                  <a:pt x="14" y="0"/>
                </a:lnTo>
                <a:lnTo>
                  <a:pt x="10" y="4"/>
                </a:lnTo>
                <a:lnTo>
                  <a:pt x="8" y="8"/>
                </a:lnTo>
                <a:lnTo>
                  <a:pt x="8" y="14"/>
                </a:lnTo>
                <a:lnTo>
                  <a:pt x="12" y="20"/>
                </a:lnTo>
                <a:lnTo>
                  <a:pt x="6" y="18"/>
                </a:lnTo>
                <a:lnTo>
                  <a:pt x="0" y="30"/>
                </a:lnTo>
                <a:lnTo>
                  <a:pt x="48" y="46"/>
                </a:lnTo>
                <a:lnTo>
                  <a:pt x="52" y="34"/>
                </a:lnTo>
                <a:lnTo>
                  <a:pt x="40" y="28"/>
                </a:lnTo>
                <a:lnTo>
                  <a:pt x="38" y="28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03" name="Freeform 35"/>
          <p:cNvSpPr>
            <a:spLocks/>
          </p:cNvSpPr>
          <p:nvPr/>
        </p:nvSpPr>
        <p:spPr bwMode="auto">
          <a:xfrm>
            <a:off x="4125913" y="2309813"/>
            <a:ext cx="114300" cy="127000"/>
          </a:xfrm>
          <a:custGeom>
            <a:avLst/>
            <a:gdLst/>
            <a:ahLst/>
            <a:cxnLst>
              <a:cxn ang="0">
                <a:pos x="46" y="80"/>
              </a:cxn>
              <a:cxn ang="0">
                <a:pos x="52" y="68"/>
              </a:cxn>
              <a:cxn ang="0">
                <a:pos x="28" y="62"/>
              </a:cxn>
              <a:cxn ang="0">
                <a:pos x="20" y="56"/>
              </a:cxn>
              <a:cxn ang="0">
                <a:pos x="16" y="52"/>
              </a:cxn>
              <a:cxn ang="0">
                <a:pos x="16" y="46"/>
              </a:cxn>
              <a:cxn ang="0">
                <a:pos x="18" y="44"/>
              </a:cxn>
              <a:cxn ang="0">
                <a:pos x="22" y="42"/>
              </a:cxn>
              <a:cxn ang="0">
                <a:pos x="32" y="44"/>
              </a:cxn>
              <a:cxn ang="0">
                <a:pos x="58" y="52"/>
              </a:cxn>
              <a:cxn ang="0">
                <a:pos x="62" y="40"/>
              </a:cxn>
              <a:cxn ang="0">
                <a:pos x="40" y="32"/>
              </a:cxn>
              <a:cxn ang="0">
                <a:pos x="30" y="28"/>
              </a:cxn>
              <a:cxn ang="0">
                <a:pos x="26" y="24"/>
              </a:cxn>
              <a:cxn ang="0">
                <a:pos x="26" y="18"/>
              </a:cxn>
              <a:cxn ang="0">
                <a:pos x="28" y="16"/>
              </a:cxn>
              <a:cxn ang="0">
                <a:pos x="32" y="14"/>
              </a:cxn>
              <a:cxn ang="0">
                <a:pos x="40" y="16"/>
              </a:cxn>
              <a:cxn ang="0">
                <a:pos x="68" y="24"/>
              </a:cxn>
              <a:cxn ang="0">
                <a:pos x="72" y="12"/>
              </a:cxn>
              <a:cxn ang="0">
                <a:pos x="42" y="2"/>
              </a:cxn>
              <a:cxn ang="0">
                <a:pos x="32" y="0"/>
              </a:cxn>
              <a:cxn ang="0">
                <a:pos x="28" y="2"/>
              </a:cxn>
              <a:cxn ang="0">
                <a:pos x="24" y="4"/>
              </a:cxn>
              <a:cxn ang="0">
                <a:pos x="20" y="8"/>
              </a:cxn>
              <a:cxn ang="0">
                <a:pos x="18" y="12"/>
              </a:cxn>
              <a:cxn ang="0">
                <a:pos x="18" y="20"/>
              </a:cxn>
              <a:cxn ang="0">
                <a:pos x="20" y="28"/>
              </a:cxn>
              <a:cxn ang="0">
                <a:pos x="12" y="32"/>
              </a:cxn>
              <a:cxn ang="0">
                <a:pos x="8" y="40"/>
              </a:cxn>
              <a:cxn ang="0">
                <a:pos x="8" y="48"/>
              </a:cxn>
              <a:cxn ang="0">
                <a:pos x="10" y="56"/>
              </a:cxn>
              <a:cxn ang="0">
                <a:pos x="4" y="54"/>
              </a:cxn>
              <a:cxn ang="0">
                <a:pos x="0" y="66"/>
              </a:cxn>
              <a:cxn ang="0">
                <a:pos x="44" y="80"/>
              </a:cxn>
              <a:cxn ang="0">
                <a:pos x="46" y="80"/>
              </a:cxn>
            </a:cxnLst>
            <a:rect l="0" t="0" r="r" b="b"/>
            <a:pathLst>
              <a:path w="72" h="80">
                <a:moveTo>
                  <a:pt x="46" y="80"/>
                </a:moveTo>
                <a:lnTo>
                  <a:pt x="52" y="68"/>
                </a:lnTo>
                <a:lnTo>
                  <a:pt x="28" y="62"/>
                </a:lnTo>
                <a:lnTo>
                  <a:pt x="20" y="56"/>
                </a:lnTo>
                <a:lnTo>
                  <a:pt x="16" y="52"/>
                </a:lnTo>
                <a:lnTo>
                  <a:pt x="16" y="46"/>
                </a:lnTo>
                <a:lnTo>
                  <a:pt x="18" y="44"/>
                </a:lnTo>
                <a:lnTo>
                  <a:pt x="22" y="42"/>
                </a:lnTo>
                <a:lnTo>
                  <a:pt x="32" y="44"/>
                </a:lnTo>
                <a:lnTo>
                  <a:pt x="58" y="52"/>
                </a:lnTo>
                <a:lnTo>
                  <a:pt x="62" y="40"/>
                </a:lnTo>
                <a:lnTo>
                  <a:pt x="40" y="32"/>
                </a:lnTo>
                <a:lnTo>
                  <a:pt x="30" y="28"/>
                </a:lnTo>
                <a:lnTo>
                  <a:pt x="26" y="24"/>
                </a:lnTo>
                <a:lnTo>
                  <a:pt x="26" y="18"/>
                </a:lnTo>
                <a:lnTo>
                  <a:pt x="28" y="16"/>
                </a:lnTo>
                <a:lnTo>
                  <a:pt x="32" y="14"/>
                </a:lnTo>
                <a:lnTo>
                  <a:pt x="40" y="16"/>
                </a:lnTo>
                <a:lnTo>
                  <a:pt x="68" y="24"/>
                </a:lnTo>
                <a:lnTo>
                  <a:pt x="72" y="12"/>
                </a:lnTo>
                <a:lnTo>
                  <a:pt x="42" y="2"/>
                </a:lnTo>
                <a:lnTo>
                  <a:pt x="32" y="0"/>
                </a:lnTo>
                <a:lnTo>
                  <a:pt x="28" y="2"/>
                </a:lnTo>
                <a:lnTo>
                  <a:pt x="24" y="4"/>
                </a:lnTo>
                <a:lnTo>
                  <a:pt x="20" y="8"/>
                </a:lnTo>
                <a:lnTo>
                  <a:pt x="18" y="12"/>
                </a:lnTo>
                <a:lnTo>
                  <a:pt x="18" y="20"/>
                </a:lnTo>
                <a:lnTo>
                  <a:pt x="20" y="28"/>
                </a:lnTo>
                <a:lnTo>
                  <a:pt x="12" y="32"/>
                </a:lnTo>
                <a:lnTo>
                  <a:pt x="8" y="40"/>
                </a:lnTo>
                <a:lnTo>
                  <a:pt x="8" y="48"/>
                </a:lnTo>
                <a:lnTo>
                  <a:pt x="10" y="56"/>
                </a:lnTo>
                <a:lnTo>
                  <a:pt x="4" y="54"/>
                </a:lnTo>
                <a:lnTo>
                  <a:pt x="0" y="66"/>
                </a:lnTo>
                <a:lnTo>
                  <a:pt x="44" y="80"/>
                </a:lnTo>
                <a:lnTo>
                  <a:pt x="46" y="80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04" name="Freeform 36"/>
          <p:cNvSpPr>
            <a:spLocks/>
          </p:cNvSpPr>
          <p:nvPr/>
        </p:nvSpPr>
        <p:spPr bwMode="auto">
          <a:xfrm>
            <a:off x="4151313" y="2652713"/>
            <a:ext cx="133350" cy="114300"/>
          </a:xfrm>
          <a:custGeom>
            <a:avLst/>
            <a:gdLst/>
            <a:ahLst/>
            <a:cxnLst>
              <a:cxn ang="0">
                <a:pos x="84" y="24"/>
              </a:cxn>
              <a:cxn ang="0">
                <a:pos x="74" y="20"/>
              </a:cxn>
              <a:cxn ang="0">
                <a:pos x="58" y="54"/>
              </a:cxn>
              <a:cxn ang="0">
                <a:pos x="40" y="48"/>
              </a:cxn>
              <a:cxn ang="0">
                <a:pos x="54" y="16"/>
              </a:cxn>
              <a:cxn ang="0">
                <a:pos x="44" y="12"/>
              </a:cxn>
              <a:cxn ang="0">
                <a:pos x="30" y="44"/>
              </a:cxn>
              <a:cxn ang="0">
                <a:pos x="16" y="38"/>
              </a:cxn>
              <a:cxn ang="0">
                <a:pos x="30" y="4"/>
              </a:cxn>
              <a:cxn ang="0">
                <a:pos x="20" y="0"/>
              </a:cxn>
              <a:cxn ang="0">
                <a:pos x="0" y="48"/>
              </a:cxn>
              <a:cxn ang="0">
                <a:pos x="64" y="72"/>
              </a:cxn>
              <a:cxn ang="0">
                <a:pos x="82" y="24"/>
              </a:cxn>
              <a:cxn ang="0">
                <a:pos x="84" y="24"/>
              </a:cxn>
            </a:cxnLst>
            <a:rect l="0" t="0" r="r" b="b"/>
            <a:pathLst>
              <a:path w="84" h="72">
                <a:moveTo>
                  <a:pt x="84" y="24"/>
                </a:moveTo>
                <a:lnTo>
                  <a:pt x="74" y="20"/>
                </a:lnTo>
                <a:lnTo>
                  <a:pt x="58" y="54"/>
                </a:lnTo>
                <a:lnTo>
                  <a:pt x="40" y="48"/>
                </a:lnTo>
                <a:lnTo>
                  <a:pt x="54" y="16"/>
                </a:lnTo>
                <a:lnTo>
                  <a:pt x="44" y="12"/>
                </a:lnTo>
                <a:lnTo>
                  <a:pt x="30" y="44"/>
                </a:lnTo>
                <a:lnTo>
                  <a:pt x="16" y="38"/>
                </a:lnTo>
                <a:lnTo>
                  <a:pt x="30" y="4"/>
                </a:lnTo>
                <a:lnTo>
                  <a:pt x="20" y="0"/>
                </a:lnTo>
                <a:lnTo>
                  <a:pt x="0" y="48"/>
                </a:lnTo>
                <a:lnTo>
                  <a:pt x="64" y="72"/>
                </a:lnTo>
                <a:lnTo>
                  <a:pt x="82" y="24"/>
                </a:lnTo>
                <a:lnTo>
                  <a:pt x="84" y="24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05" name="Freeform 37"/>
          <p:cNvSpPr>
            <a:spLocks/>
          </p:cNvSpPr>
          <p:nvPr/>
        </p:nvSpPr>
        <p:spPr bwMode="auto">
          <a:xfrm>
            <a:off x="4189413" y="2614613"/>
            <a:ext cx="111125" cy="57150"/>
          </a:xfrm>
          <a:custGeom>
            <a:avLst/>
            <a:gdLst/>
            <a:ahLst/>
            <a:cxnLst>
              <a:cxn ang="0">
                <a:pos x="70" y="24"/>
              </a:cxn>
              <a:cxn ang="0">
                <a:pos x="6" y="0"/>
              </a:cxn>
              <a:cxn ang="0">
                <a:pos x="0" y="12"/>
              </a:cxn>
              <a:cxn ang="0">
                <a:pos x="64" y="36"/>
              </a:cxn>
              <a:cxn ang="0">
                <a:pos x="68" y="24"/>
              </a:cxn>
              <a:cxn ang="0">
                <a:pos x="70" y="24"/>
              </a:cxn>
            </a:cxnLst>
            <a:rect l="0" t="0" r="r" b="b"/>
            <a:pathLst>
              <a:path w="70" h="36">
                <a:moveTo>
                  <a:pt x="70" y="24"/>
                </a:moveTo>
                <a:lnTo>
                  <a:pt x="6" y="0"/>
                </a:lnTo>
                <a:lnTo>
                  <a:pt x="0" y="12"/>
                </a:lnTo>
                <a:lnTo>
                  <a:pt x="64" y="36"/>
                </a:lnTo>
                <a:lnTo>
                  <a:pt x="68" y="24"/>
                </a:lnTo>
                <a:lnTo>
                  <a:pt x="70" y="24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06" name="Freeform 38"/>
          <p:cNvSpPr>
            <a:spLocks/>
          </p:cNvSpPr>
          <p:nvPr/>
        </p:nvSpPr>
        <p:spPr bwMode="auto">
          <a:xfrm>
            <a:off x="4205288" y="2544763"/>
            <a:ext cx="123825" cy="88900"/>
          </a:xfrm>
          <a:custGeom>
            <a:avLst/>
            <a:gdLst/>
            <a:ahLst/>
            <a:cxnLst>
              <a:cxn ang="0">
                <a:pos x="70" y="46"/>
              </a:cxn>
              <a:cxn ang="0">
                <a:pos x="64" y="42"/>
              </a:cxn>
              <a:cxn ang="0">
                <a:pos x="72" y="38"/>
              </a:cxn>
              <a:cxn ang="0">
                <a:pos x="78" y="32"/>
              </a:cxn>
              <a:cxn ang="0">
                <a:pos x="78" y="24"/>
              </a:cxn>
              <a:cxn ang="0">
                <a:pos x="76" y="16"/>
              </a:cxn>
              <a:cxn ang="0">
                <a:pos x="70" y="8"/>
              </a:cxn>
              <a:cxn ang="0">
                <a:pos x="60" y="4"/>
              </a:cxn>
              <a:cxn ang="0">
                <a:pos x="50" y="0"/>
              </a:cxn>
              <a:cxn ang="0">
                <a:pos x="40" y="2"/>
              </a:cxn>
              <a:cxn ang="0">
                <a:pos x="34" y="6"/>
              </a:cxn>
              <a:cxn ang="0">
                <a:pos x="28" y="14"/>
              </a:cxn>
              <a:cxn ang="0">
                <a:pos x="26" y="22"/>
              </a:cxn>
              <a:cxn ang="0">
                <a:pos x="30" y="30"/>
              </a:cxn>
              <a:cxn ang="0">
                <a:pos x="6" y="20"/>
              </a:cxn>
              <a:cxn ang="0">
                <a:pos x="0" y="32"/>
              </a:cxn>
              <a:cxn ang="0">
                <a:pos x="66" y="56"/>
              </a:cxn>
              <a:cxn ang="0">
                <a:pos x="68" y="46"/>
              </a:cxn>
              <a:cxn ang="0">
                <a:pos x="70" y="46"/>
              </a:cxn>
              <a:cxn ang="0">
                <a:pos x="36" y="28"/>
              </a:cxn>
              <a:cxn ang="0">
                <a:pos x="36" y="24"/>
              </a:cxn>
              <a:cxn ang="0">
                <a:pos x="36" y="20"/>
              </a:cxn>
              <a:cxn ang="0">
                <a:pos x="40" y="16"/>
              </a:cxn>
              <a:cxn ang="0">
                <a:pos x="44" y="14"/>
              </a:cxn>
              <a:cxn ang="0">
                <a:pos x="48" y="14"/>
              </a:cxn>
              <a:cxn ang="0">
                <a:pos x="56" y="16"/>
              </a:cxn>
              <a:cxn ang="0">
                <a:pos x="62" y="18"/>
              </a:cxn>
              <a:cxn ang="0">
                <a:pos x="66" y="22"/>
              </a:cxn>
              <a:cxn ang="0">
                <a:pos x="66" y="26"/>
              </a:cxn>
              <a:cxn ang="0">
                <a:pos x="66" y="30"/>
              </a:cxn>
              <a:cxn ang="0">
                <a:pos x="64" y="36"/>
              </a:cxn>
              <a:cxn ang="0">
                <a:pos x="58" y="38"/>
              </a:cxn>
              <a:cxn ang="0">
                <a:pos x="52" y="38"/>
              </a:cxn>
              <a:cxn ang="0">
                <a:pos x="46" y="36"/>
              </a:cxn>
              <a:cxn ang="0">
                <a:pos x="40" y="32"/>
              </a:cxn>
              <a:cxn ang="0">
                <a:pos x="36" y="28"/>
              </a:cxn>
              <a:cxn ang="0">
                <a:pos x="70" y="46"/>
              </a:cxn>
            </a:cxnLst>
            <a:rect l="0" t="0" r="r" b="b"/>
            <a:pathLst>
              <a:path w="78" h="56">
                <a:moveTo>
                  <a:pt x="70" y="46"/>
                </a:moveTo>
                <a:lnTo>
                  <a:pt x="64" y="42"/>
                </a:lnTo>
                <a:lnTo>
                  <a:pt x="72" y="38"/>
                </a:lnTo>
                <a:lnTo>
                  <a:pt x="78" y="32"/>
                </a:lnTo>
                <a:lnTo>
                  <a:pt x="78" y="24"/>
                </a:lnTo>
                <a:lnTo>
                  <a:pt x="76" y="16"/>
                </a:lnTo>
                <a:lnTo>
                  <a:pt x="70" y="8"/>
                </a:lnTo>
                <a:lnTo>
                  <a:pt x="60" y="4"/>
                </a:lnTo>
                <a:lnTo>
                  <a:pt x="50" y="0"/>
                </a:lnTo>
                <a:lnTo>
                  <a:pt x="40" y="2"/>
                </a:lnTo>
                <a:lnTo>
                  <a:pt x="34" y="6"/>
                </a:lnTo>
                <a:lnTo>
                  <a:pt x="28" y="14"/>
                </a:lnTo>
                <a:lnTo>
                  <a:pt x="26" y="22"/>
                </a:lnTo>
                <a:lnTo>
                  <a:pt x="30" y="30"/>
                </a:lnTo>
                <a:lnTo>
                  <a:pt x="6" y="20"/>
                </a:lnTo>
                <a:lnTo>
                  <a:pt x="0" y="32"/>
                </a:lnTo>
                <a:lnTo>
                  <a:pt x="66" y="56"/>
                </a:lnTo>
                <a:lnTo>
                  <a:pt x="68" y="46"/>
                </a:lnTo>
                <a:lnTo>
                  <a:pt x="70" y="46"/>
                </a:lnTo>
                <a:lnTo>
                  <a:pt x="36" y="28"/>
                </a:lnTo>
                <a:lnTo>
                  <a:pt x="36" y="24"/>
                </a:lnTo>
                <a:lnTo>
                  <a:pt x="36" y="20"/>
                </a:lnTo>
                <a:lnTo>
                  <a:pt x="40" y="16"/>
                </a:lnTo>
                <a:lnTo>
                  <a:pt x="44" y="14"/>
                </a:lnTo>
                <a:lnTo>
                  <a:pt x="48" y="14"/>
                </a:lnTo>
                <a:lnTo>
                  <a:pt x="56" y="16"/>
                </a:lnTo>
                <a:lnTo>
                  <a:pt x="62" y="18"/>
                </a:lnTo>
                <a:lnTo>
                  <a:pt x="66" y="22"/>
                </a:lnTo>
                <a:lnTo>
                  <a:pt x="66" y="26"/>
                </a:lnTo>
                <a:lnTo>
                  <a:pt x="66" y="30"/>
                </a:lnTo>
                <a:lnTo>
                  <a:pt x="64" y="36"/>
                </a:lnTo>
                <a:lnTo>
                  <a:pt x="58" y="38"/>
                </a:lnTo>
                <a:lnTo>
                  <a:pt x="52" y="38"/>
                </a:lnTo>
                <a:lnTo>
                  <a:pt x="46" y="36"/>
                </a:lnTo>
                <a:lnTo>
                  <a:pt x="40" y="32"/>
                </a:lnTo>
                <a:lnTo>
                  <a:pt x="36" y="28"/>
                </a:lnTo>
                <a:lnTo>
                  <a:pt x="70" y="46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07" name="Freeform 39"/>
          <p:cNvSpPr>
            <a:spLocks/>
          </p:cNvSpPr>
          <p:nvPr/>
        </p:nvSpPr>
        <p:spPr bwMode="auto">
          <a:xfrm>
            <a:off x="4281488" y="2462213"/>
            <a:ext cx="82550" cy="79375"/>
          </a:xfrm>
          <a:custGeom>
            <a:avLst/>
            <a:gdLst/>
            <a:ahLst/>
            <a:cxnLst>
              <a:cxn ang="0">
                <a:pos x="30" y="50"/>
              </a:cxn>
              <a:cxn ang="0">
                <a:pos x="36" y="48"/>
              </a:cxn>
              <a:cxn ang="0">
                <a:pos x="42" y="44"/>
              </a:cxn>
              <a:cxn ang="0">
                <a:pos x="48" y="40"/>
              </a:cxn>
              <a:cxn ang="0">
                <a:pos x="50" y="34"/>
              </a:cxn>
              <a:cxn ang="0">
                <a:pos x="52" y="24"/>
              </a:cxn>
              <a:cxn ang="0">
                <a:pos x="52" y="14"/>
              </a:cxn>
              <a:cxn ang="0">
                <a:pos x="46" y="6"/>
              </a:cxn>
              <a:cxn ang="0">
                <a:pos x="36" y="2"/>
              </a:cxn>
              <a:cxn ang="0">
                <a:pos x="26" y="0"/>
              </a:cxn>
              <a:cxn ang="0">
                <a:pos x="16" y="2"/>
              </a:cxn>
              <a:cxn ang="0">
                <a:pos x="8" y="8"/>
              </a:cxn>
              <a:cxn ang="0">
                <a:pos x="2" y="16"/>
              </a:cxn>
              <a:cxn ang="0">
                <a:pos x="0" y="22"/>
              </a:cxn>
              <a:cxn ang="0">
                <a:pos x="0" y="30"/>
              </a:cxn>
              <a:cxn ang="0">
                <a:pos x="2" y="36"/>
              </a:cxn>
              <a:cxn ang="0">
                <a:pos x="4" y="40"/>
              </a:cxn>
              <a:cxn ang="0">
                <a:pos x="10" y="46"/>
              </a:cxn>
              <a:cxn ang="0">
                <a:pos x="16" y="48"/>
              </a:cxn>
              <a:cxn ang="0">
                <a:pos x="24" y="50"/>
              </a:cxn>
              <a:cxn ang="0">
                <a:pos x="28" y="50"/>
              </a:cxn>
              <a:cxn ang="0">
                <a:pos x="30" y="50"/>
              </a:cxn>
              <a:cxn ang="0">
                <a:pos x="12" y="28"/>
              </a:cxn>
              <a:cxn ang="0">
                <a:pos x="10" y="24"/>
              </a:cxn>
              <a:cxn ang="0">
                <a:pos x="12" y="20"/>
              </a:cxn>
              <a:cxn ang="0">
                <a:pos x="14" y="16"/>
              </a:cxn>
              <a:cxn ang="0">
                <a:pos x="20" y="14"/>
              </a:cxn>
              <a:cxn ang="0">
                <a:pos x="24" y="12"/>
              </a:cxn>
              <a:cxn ang="0">
                <a:pos x="30" y="14"/>
              </a:cxn>
              <a:cxn ang="0">
                <a:pos x="36" y="16"/>
              </a:cxn>
              <a:cxn ang="0">
                <a:pos x="40" y="20"/>
              </a:cxn>
              <a:cxn ang="0">
                <a:pos x="42" y="26"/>
              </a:cxn>
              <a:cxn ang="0">
                <a:pos x="40" y="30"/>
              </a:cxn>
              <a:cxn ang="0">
                <a:pos x="38" y="34"/>
              </a:cxn>
              <a:cxn ang="0">
                <a:pos x="34" y="36"/>
              </a:cxn>
              <a:cxn ang="0">
                <a:pos x="28" y="38"/>
              </a:cxn>
              <a:cxn ang="0">
                <a:pos x="22" y="36"/>
              </a:cxn>
              <a:cxn ang="0">
                <a:pos x="16" y="34"/>
              </a:cxn>
              <a:cxn ang="0">
                <a:pos x="12" y="28"/>
              </a:cxn>
              <a:cxn ang="0">
                <a:pos x="30" y="50"/>
              </a:cxn>
            </a:cxnLst>
            <a:rect l="0" t="0" r="r" b="b"/>
            <a:pathLst>
              <a:path w="52" h="50">
                <a:moveTo>
                  <a:pt x="30" y="50"/>
                </a:moveTo>
                <a:lnTo>
                  <a:pt x="36" y="48"/>
                </a:lnTo>
                <a:lnTo>
                  <a:pt x="42" y="44"/>
                </a:lnTo>
                <a:lnTo>
                  <a:pt x="48" y="40"/>
                </a:lnTo>
                <a:lnTo>
                  <a:pt x="50" y="34"/>
                </a:lnTo>
                <a:lnTo>
                  <a:pt x="52" y="24"/>
                </a:lnTo>
                <a:lnTo>
                  <a:pt x="52" y="14"/>
                </a:lnTo>
                <a:lnTo>
                  <a:pt x="46" y="6"/>
                </a:lnTo>
                <a:lnTo>
                  <a:pt x="36" y="2"/>
                </a:lnTo>
                <a:lnTo>
                  <a:pt x="26" y="0"/>
                </a:lnTo>
                <a:lnTo>
                  <a:pt x="16" y="2"/>
                </a:lnTo>
                <a:lnTo>
                  <a:pt x="8" y="8"/>
                </a:lnTo>
                <a:lnTo>
                  <a:pt x="2" y="16"/>
                </a:lnTo>
                <a:lnTo>
                  <a:pt x="0" y="22"/>
                </a:lnTo>
                <a:lnTo>
                  <a:pt x="0" y="30"/>
                </a:lnTo>
                <a:lnTo>
                  <a:pt x="2" y="36"/>
                </a:lnTo>
                <a:lnTo>
                  <a:pt x="4" y="40"/>
                </a:lnTo>
                <a:lnTo>
                  <a:pt x="10" y="46"/>
                </a:lnTo>
                <a:lnTo>
                  <a:pt x="16" y="48"/>
                </a:lnTo>
                <a:lnTo>
                  <a:pt x="24" y="50"/>
                </a:lnTo>
                <a:lnTo>
                  <a:pt x="28" y="50"/>
                </a:lnTo>
                <a:lnTo>
                  <a:pt x="30" y="50"/>
                </a:lnTo>
                <a:lnTo>
                  <a:pt x="12" y="28"/>
                </a:lnTo>
                <a:lnTo>
                  <a:pt x="10" y="24"/>
                </a:lnTo>
                <a:lnTo>
                  <a:pt x="12" y="20"/>
                </a:lnTo>
                <a:lnTo>
                  <a:pt x="14" y="16"/>
                </a:lnTo>
                <a:lnTo>
                  <a:pt x="20" y="14"/>
                </a:lnTo>
                <a:lnTo>
                  <a:pt x="24" y="12"/>
                </a:lnTo>
                <a:lnTo>
                  <a:pt x="30" y="14"/>
                </a:lnTo>
                <a:lnTo>
                  <a:pt x="36" y="16"/>
                </a:lnTo>
                <a:lnTo>
                  <a:pt x="40" y="20"/>
                </a:lnTo>
                <a:lnTo>
                  <a:pt x="42" y="26"/>
                </a:lnTo>
                <a:lnTo>
                  <a:pt x="40" y="30"/>
                </a:lnTo>
                <a:lnTo>
                  <a:pt x="38" y="34"/>
                </a:lnTo>
                <a:lnTo>
                  <a:pt x="34" y="36"/>
                </a:lnTo>
                <a:lnTo>
                  <a:pt x="28" y="38"/>
                </a:lnTo>
                <a:lnTo>
                  <a:pt x="22" y="36"/>
                </a:lnTo>
                <a:lnTo>
                  <a:pt x="16" y="34"/>
                </a:lnTo>
                <a:lnTo>
                  <a:pt x="12" y="28"/>
                </a:lnTo>
                <a:lnTo>
                  <a:pt x="30" y="50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08" name="Freeform 40"/>
          <p:cNvSpPr>
            <a:spLocks/>
          </p:cNvSpPr>
          <p:nvPr/>
        </p:nvSpPr>
        <p:spPr bwMode="auto">
          <a:xfrm>
            <a:off x="4303713" y="2338388"/>
            <a:ext cx="111125" cy="111125"/>
          </a:xfrm>
          <a:custGeom>
            <a:avLst/>
            <a:gdLst/>
            <a:ahLst/>
            <a:cxnLst>
              <a:cxn ang="0">
                <a:pos x="58" y="58"/>
              </a:cxn>
              <a:cxn ang="0">
                <a:pos x="32" y="40"/>
              </a:cxn>
              <a:cxn ang="0">
                <a:pos x="66" y="42"/>
              </a:cxn>
              <a:cxn ang="0">
                <a:pos x="70" y="30"/>
              </a:cxn>
              <a:cxn ang="0">
                <a:pos x="30" y="0"/>
              </a:cxn>
              <a:cxn ang="0">
                <a:pos x="24" y="10"/>
              </a:cxn>
              <a:cxn ang="0">
                <a:pos x="52" y="30"/>
              </a:cxn>
              <a:cxn ang="0">
                <a:pos x="18" y="28"/>
              </a:cxn>
              <a:cxn ang="0">
                <a:pos x="12" y="40"/>
              </a:cxn>
              <a:cxn ang="0">
                <a:pos x="40" y="58"/>
              </a:cxn>
              <a:cxn ang="0">
                <a:pos x="6" y="56"/>
              </a:cxn>
              <a:cxn ang="0">
                <a:pos x="0" y="68"/>
              </a:cxn>
              <a:cxn ang="0">
                <a:pos x="54" y="70"/>
              </a:cxn>
              <a:cxn ang="0">
                <a:pos x="56" y="58"/>
              </a:cxn>
              <a:cxn ang="0">
                <a:pos x="58" y="58"/>
              </a:cxn>
            </a:cxnLst>
            <a:rect l="0" t="0" r="r" b="b"/>
            <a:pathLst>
              <a:path w="70" h="70">
                <a:moveTo>
                  <a:pt x="58" y="58"/>
                </a:moveTo>
                <a:lnTo>
                  <a:pt x="32" y="40"/>
                </a:lnTo>
                <a:lnTo>
                  <a:pt x="66" y="42"/>
                </a:lnTo>
                <a:lnTo>
                  <a:pt x="70" y="30"/>
                </a:lnTo>
                <a:lnTo>
                  <a:pt x="30" y="0"/>
                </a:lnTo>
                <a:lnTo>
                  <a:pt x="24" y="10"/>
                </a:lnTo>
                <a:lnTo>
                  <a:pt x="52" y="30"/>
                </a:lnTo>
                <a:lnTo>
                  <a:pt x="18" y="28"/>
                </a:lnTo>
                <a:lnTo>
                  <a:pt x="12" y="40"/>
                </a:lnTo>
                <a:lnTo>
                  <a:pt x="40" y="58"/>
                </a:lnTo>
                <a:lnTo>
                  <a:pt x="6" y="56"/>
                </a:lnTo>
                <a:lnTo>
                  <a:pt x="0" y="68"/>
                </a:lnTo>
                <a:lnTo>
                  <a:pt x="54" y="70"/>
                </a:lnTo>
                <a:lnTo>
                  <a:pt x="56" y="58"/>
                </a:lnTo>
                <a:lnTo>
                  <a:pt x="58" y="58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09" name="Freeform 41"/>
          <p:cNvSpPr>
            <a:spLocks/>
          </p:cNvSpPr>
          <p:nvPr/>
        </p:nvSpPr>
        <p:spPr bwMode="auto">
          <a:xfrm>
            <a:off x="4332288" y="2605088"/>
            <a:ext cx="107950" cy="107950"/>
          </a:xfrm>
          <a:custGeom>
            <a:avLst/>
            <a:gdLst/>
            <a:ahLst/>
            <a:cxnLst>
              <a:cxn ang="0">
                <a:pos x="68" y="56"/>
              </a:cxn>
              <a:cxn ang="0">
                <a:pos x="42" y="44"/>
              </a:cxn>
              <a:cxn ang="0">
                <a:pos x="56" y="18"/>
              </a:cxn>
              <a:cxn ang="0">
                <a:pos x="44" y="14"/>
              </a:cxn>
              <a:cxn ang="0">
                <a:pos x="32" y="40"/>
              </a:cxn>
              <a:cxn ang="0">
                <a:pos x="16" y="34"/>
              </a:cxn>
              <a:cxn ang="0">
                <a:pos x="32" y="4"/>
              </a:cxn>
              <a:cxn ang="0">
                <a:pos x="20" y="0"/>
              </a:cxn>
              <a:cxn ang="0">
                <a:pos x="0" y="40"/>
              </a:cxn>
              <a:cxn ang="0">
                <a:pos x="62" y="68"/>
              </a:cxn>
              <a:cxn ang="0">
                <a:pos x="66" y="56"/>
              </a:cxn>
              <a:cxn ang="0">
                <a:pos x="68" y="56"/>
              </a:cxn>
            </a:cxnLst>
            <a:rect l="0" t="0" r="r" b="b"/>
            <a:pathLst>
              <a:path w="68" h="68">
                <a:moveTo>
                  <a:pt x="68" y="56"/>
                </a:moveTo>
                <a:lnTo>
                  <a:pt x="42" y="44"/>
                </a:lnTo>
                <a:lnTo>
                  <a:pt x="56" y="18"/>
                </a:lnTo>
                <a:lnTo>
                  <a:pt x="44" y="14"/>
                </a:lnTo>
                <a:lnTo>
                  <a:pt x="32" y="40"/>
                </a:lnTo>
                <a:lnTo>
                  <a:pt x="16" y="34"/>
                </a:lnTo>
                <a:lnTo>
                  <a:pt x="32" y="4"/>
                </a:lnTo>
                <a:lnTo>
                  <a:pt x="20" y="0"/>
                </a:lnTo>
                <a:lnTo>
                  <a:pt x="0" y="40"/>
                </a:lnTo>
                <a:lnTo>
                  <a:pt x="62" y="68"/>
                </a:lnTo>
                <a:lnTo>
                  <a:pt x="66" y="56"/>
                </a:lnTo>
                <a:lnTo>
                  <a:pt x="68" y="56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10" name="Freeform 42"/>
          <p:cNvSpPr>
            <a:spLocks/>
          </p:cNvSpPr>
          <p:nvPr/>
        </p:nvSpPr>
        <p:spPr bwMode="auto">
          <a:xfrm>
            <a:off x="4411663" y="2541588"/>
            <a:ext cx="85725" cy="82550"/>
          </a:xfrm>
          <a:custGeom>
            <a:avLst/>
            <a:gdLst/>
            <a:ahLst/>
            <a:cxnLst>
              <a:cxn ang="0">
                <a:pos x="30" y="52"/>
              </a:cxn>
              <a:cxn ang="0">
                <a:pos x="36" y="50"/>
              </a:cxn>
              <a:cxn ang="0">
                <a:pos x="42" y="48"/>
              </a:cxn>
              <a:cxn ang="0">
                <a:pos x="46" y="42"/>
              </a:cxn>
              <a:cxn ang="0">
                <a:pos x="50" y="36"/>
              </a:cxn>
              <a:cxn ang="0">
                <a:pos x="54" y="26"/>
              </a:cxn>
              <a:cxn ang="0">
                <a:pos x="52" y="18"/>
              </a:cxn>
              <a:cxn ang="0">
                <a:pos x="46" y="10"/>
              </a:cxn>
              <a:cxn ang="0">
                <a:pos x="38" y="4"/>
              </a:cxn>
              <a:cxn ang="0">
                <a:pos x="28" y="0"/>
              </a:cxn>
              <a:cxn ang="0">
                <a:pos x="18" y="2"/>
              </a:cxn>
              <a:cxn ang="0">
                <a:pos x="10" y="8"/>
              </a:cxn>
              <a:cxn ang="0">
                <a:pos x="2" y="16"/>
              </a:cxn>
              <a:cxn ang="0">
                <a:pos x="0" y="22"/>
              </a:cxn>
              <a:cxn ang="0">
                <a:pos x="0" y="30"/>
              </a:cxn>
              <a:cxn ang="0">
                <a:pos x="0" y="36"/>
              </a:cxn>
              <a:cxn ang="0">
                <a:pos x="4" y="40"/>
              </a:cxn>
              <a:cxn ang="0">
                <a:pos x="8" y="46"/>
              </a:cxn>
              <a:cxn ang="0">
                <a:pos x="14" y="48"/>
              </a:cxn>
              <a:cxn ang="0">
                <a:pos x="22" y="52"/>
              </a:cxn>
              <a:cxn ang="0">
                <a:pos x="28" y="52"/>
              </a:cxn>
              <a:cxn ang="0">
                <a:pos x="30" y="52"/>
              </a:cxn>
              <a:cxn ang="0">
                <a:pos x="12" y="30"/>
              </a:cxn>
              <a:cxn ang="0">
                <a:pos x="12" y="24"/>
              </a:cxn>
              <a:cxn ang="0">
                <a:pos x="12" y="20"/>
              </a:cxn>
              <a:cxn ang="0">
                <a:pos x="16" y="16"/>
              </a:cxn>
              <a:cxn ang="0">
                <a:pos x="20" y="14"/>
              </a:cxn>
              <a:cxn ang="0">
                <a:pos x="26" y="14"/>
              </a:cxn>
              <a:cxn ang="0">
                <a:pos x="32" y="16"/>
              </a:cxn>
              <a:cxn ang="0">
                <a:pos x="38" y="18"/>
              </a:cxn>
              <a:cxn ang="0">
                <a:pos x="42" y="24"/>
              </a:cxn>
              <a:cxn ang="0">
                <a:pos x="42" y="28"/>
              </a:cxn>
              <a:cxn ang="0">
                <a:pos x="40" y="32"/>
              </a:cxn>
              <a:cxn ang="0">
                <a:pos x="38" y="36"/>
              </a:cxn>
              <a:cxn ang="0">
                <a:pos x="34" y="38"/>
              </a:cxn>
              <a:cxn ang="0">
                <a:pos x="28" y="38"/>
              </a:cxn>
              <a:cxn ang="0">
                <a:pos x="22" y="38"/>
              </a:cxn>
              <a:cxn ang="0">
                <a:pos x="16" y="34"/>
              </a:cxn>
              <a:cxn ang="0">
                <a:pos x="12" y="30"/>
              </a:cxn>
              <a:cxn ang="0">
                <a:pos x="30" y="52"/>
              </a:cxn>
            </a:cxnLst>
            <a:rect l="0" t="0" r="r" b="b"/>
            <a:pathLst>
              <a:path w="54" h="52">
                <a:moveTo>
                  <a:pt x="30" y="52"/>
                </a:moveTo>
                <a:lnTo>
                  <a:pt x="36" y="50"/>
                </a:lnTo>
                <a:lnTo>
                  <a:pt x="42" y="48"/>
                </a:lnTo>
                <a:lnTo>
                  <a:pt x="46" y="42"/>
                </a:lnTo>
                <a:lnTo>
                  <a:pt x="50" y="36"/>
                </a:lnTo>
                <a:lnTo>
                  <a:pt x="54" y="26"/>
                </a:lnTo>
                <a:lnTo>
                  <a:pt x="52" y="18"/>
                </a:lnTo>
                <a:lnTo>
                  <a:pt x="46" y="10"/>
                </a:lnTo>
                <a:lnTo>
                  <a:pt x="38" y="4"/>
                </a:lnTo>
                <a:lnTo>
                  <a:pt x="28" y="0"/>
                </a:lnTo>
                <a:lnTo>
                  <a:pt x="18" y="2"/>
                </a:lnTo>
                <a:lnTo>
                  <a:pt x="10" y="8"/>
                </a:lnTo>
                <a:lnTo>
                  <a:pt x="2" y="16"/>
                </a:lnTo>
                <a:lnTo>
                  <a:pt x="0" y="22"/>
                </a:lnTo>
                <a:lnTo>
                  <a:pt x="0" y="30"/>
                </a:lnTo>
                <a:lnTo>
                  <a:pt x="0" y="36"/>
                </a:lnTo>
                <a:lnTo>
                  <a:pt x="4" y="40"/>
                </a:lnTo>
                <a:lnTo>
                  <a:pt x="8" y="46"/>
                </a:lnTo>
                <a:lnTo>
                  <a:pt x="14" y="48"/>
                </a:lnTo>
                <a:lnTo>
                  <a:pt x="22" y="52"/>
                </a:lnTo>
                <a:lnTo>
                  <a:pt x="28" y="52"/>
                </a:lnTo>
                <a:lnTo>
                  <a:pt x="30" y="52"/>
                </a:lnTo>
                <a:lnTo>
                  <a:pt x="12" y="30"/>
                </a:lnTo>
                <a:lnTo>
                  <a:pt x="12" y="24"/>
                </a:lnTo>
                <a:lnTo>
                  <a:pt x="12" y="20"/>
                </a:lnTo>
                <a:lnTo>
                  <a:pt x="16" y="16"/>
                </a:lnTo>
                <a:lnTo>
                  <a:pt x="20" y="14"/>
                </a:lnTo>
                <a:lnTo>
                  <a:pt x="26" y="14"/>
                </a:lnTo>
                <a:lnTo>
                  <a:pt x="32" y="16"/>
                </a:lnTo>
                <a:lnTo>
                  <a:pt x="38" y="18"/>
                </a:lnTo>
                <a:lnTo>
                  <a:pt x="42" y="24"/>
                </a:lnTo>
                <a:lnTo>
                  <a:pt x="42" y="28"/>
                </a:lnTo>
                <a:lnTo>
                  <a:pt x="40" y="32"/>
                </a:lnTo>
                <a:lnTo>
                  <a:pt x="38" y="36"/>
                </a:lnTo>
                <a:lnTo>
                  <a:pt x="34" y="38"/>
                </a:lnTo>
                <a:lnTo>
                  <a:pt x="28" y="38"/>
                </a:lnTo>
                <a:lnTo>
                  <a:pt x="22" y="38"/>
                </a:lnTo>
                <a:lnTo>
                  <a:pt x="16" y="34"/>
                </a:lnTo>
                <a:lnTo>
                  <a:pt x="12" y="30"/>
                </a:lnTo>
                <a:lnTo>
                  <a:pt x="30" y="52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11" name="Freeform 43"/>
          <p:cNvSpPr>
            <a:spLocks/>
          </p:cNvSpPr>
          <p:nvPr/>
        </p:nvSpPr>
        <p:spPr bwMode="auto">
          <a:xfrm>
            <a:off x="4443413" y="2471738"/>
            <a:ext cx="82550" cy="76200"/>
          </a:xfrm>
          <a:custGeom>
            <a:avLst/>
            <a:gdLst/>
            <a:ahLst/>
            <a:cxnLst>
              <a:cxn ang="0">
                <a:pos x="38" y="30"/>
              </a:cxn>
              <a:cxn ang="0">
                <a:pos x="22" y="24"/>
              </a:cxn>
              <a:cxn ang="0">
                <a:pos x="20" y="18"/>
              </a:cxn>
              <a:cxn ang="0">
                <a:pos x="20" y="14"/>
              </a:cxn>
              <a:cxn ang="0">
                <a:pos x="24" y="8"/>
              </a:cxn>
              <a:cxn ang="0">
                <a:pos x="16" y="0"/>
              </a:cxn>
              <a:cxn ang="0">
                <a:pos x="12" y="4"/>
              </a:cxn>
              <a:cxn ang="0">
                <a:pos x="10" y="8"/>
              </a:cxn>
              <a:cxn ang="0">
                <a:pos x="8" y="14"/>
              </a:cxn>
              <a:cxn ang="0">
                <a:pos x="12" y="20"/>
              </a:cxn>
              <a:cxn ang="0">
                <a:pos x="6" y="18"/>
              </a:cxn>
              <a:cxn ang="0">
                <a:pos x="0" y="28"/>
              </a:cxn>
              <a:cxn ang="0">
                <a:pos x="46" y="48"/>
              </a:cxn>
              <a:cxn ang="0">
                <a:pos x="52" y="38"/>
              </a:cxn>
              <a:cxn ang="0">
                <a:pos x="40" y="30"/>
              </a:cxn>
              <a:cxn ang="0">
                <a:pos x="38" y="30"/>
              </a:cxn>
            </a:cxnLst>
            <a:rect l="0" t="0" r="r" b="b"/>
            <a:pathLst>
              <a:path w="52" h="48">
                <a:moveTo>
                  <a:pt x="38" y="30"/>
                </a:moveTo>
                <a:lnTo>
                  <a:pt x="22" y="24"/>
                </a:lnTo>
                <a:lnTo>
                  <a:pt x="20" y="18"/>
                </a:lnTo>
                <a:lnTo>
                  <a:pt x="20" y="14"/>
                </a:lnTo>
                <a:lnTo>
                  <a:pt x="24" y="8"/>
                </a:lnTo>
                <a:lnTo>
                  <a:pt x="16" y="0"/>
                </a:lnTo>
                <a:lnTo>
                  <a:pt x="12" y="4"/>
                </a:lnTo>
                <a:lnTo>
                  <a:pt x="10" y="8"/>
                </a:lnTo>
                <a:lnTo>
                  <a:pt x="8" y="14"/>
                </a:lnTo>
                <a:lnTo>
                  <a:pt x="12" y="20"/>
                </a:lnTo>
                <a:lnTo>
                  <a:pt x="6" y="18"/>
                </a:lnTo>
                <a:lnTo>
                  <a:pt x="0" y="28"/>
                </a:lnTo>
                <a:lnTo>
                  <a:pt x="46" y="48"/>
                </a:lnTo>
                <a:lnTo>
                  <a:pt x="52" y="38"/>
                </a:lnTo>
                <a:lnTo>
                  <a:pt x="40" y="30"/>
                </a:lnTo>
                <a:lnTo>
                  <a:pt x="38" y="30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12" name="Freeform 44"/>
          <p:cNvSpPr>
            <a:spLocks/>
          </p:cNvSpPr>
          <p:nvPr/>
        </p:nvSpPr>
        <p:spPr bwMode="auto">
          <a:xfrm>
            <a:off x="4478338" y="2414588"/>
            <a:ext cx="85725" cy="76200"/>
          </a:xfrm>
          <a:custGeom>
            <a:avLst/>
            <a:gdLst/>
            <a:ahLst/>
            <a:cxnLst>
              <a:cxn ang="0">
                <a:pos x="44" y="24"/>
              </a:cxn>
              <a:cxn ang="0">
                <a:pos x="42" y="30"/>
              </a:cxn>
              <a:cxn ang="0">
                <a:pos x="40" y="32"/>
              </a:cxn>
              <a:cxn ang="0">
                <a:pos x="36" y="34"/>
              </a:cxn>
              <a:cxn ang="0">
                <a:pos x="32" y="36"/>
              </a:cxn>
              <a:cxn ang="0">
                <a:pos x="26" y="34"/>
              </a:cxn>
              <a:cxn ang="0">
                <a:pos x="42" y="4"/>
              </a:cxn>
              <a:cxn ang="0">
                <a:pos x="28" y="0"/>
              </a:cxn>
              <a:cxn ang="0">
                <a:pos x="18" y="2"/>
              </a:cxn>
              <a:cxn ang="0">
                <a:pos x="10" y="6"/>
              </a:cxn>
              <a:cxn ang="0">
                <a:pos x="4" y="14"/>
              </a:cxn>
              <a:cxn ang="0">
                <a:pos x="0" y="22"/>
              </a:cxn>
              <a:cxn ang="0">
                <a:pos x="2" y="32"/>
              </a:cxn>
              <a:cxn ang="0">
                <a:pos x="8" y="38"/>
              </a:cxn>
              <a:cxn ang="0">
                <a:pos x="16" y="44"/>
              </a:cxn>
              <a:cxn ang="0">
                <a:pos x="26" y="48"/>
              </a:cxn>
              <a:cxn ang="0">
                <a:pos x="34" y="48"/>
              </a:cxn>
              <a:cxn ang="0">
                <a:pos x="40" y="46"/>
              </a:cxn>
              <a:cxn ang="0">
                <a:pos x="44" y="42"/>
              </a:cxn>
              <a:cxn ang="0">
                <a:pos x="52" y="34"/>
              </a:cxn>
              <a:cxn ang="0">
                <a:pos x="54" y="26"/>
              </a:cxn>
              <a:cxn ang="0">
                <a:pos x="54" y="20"/>
              </a:cxn>
              <a:cxn ang="0">
                <a:pos x="52" y="14"/>
              </a:cxn>
              <a:cxn ang="0">
                <a:pos x="48" y="8"/>
              </a:cxn>
              <a:cxn ang="0">
                <a:pos x="40" y="20"/>
              </a:cxn>
              <a:cxn ang="0">
                <a:pos x="42" y="24"/>
              </a:cxn>
              <a:cxn ang="0">
                <a:pos x="44" y="24"/>
              </a:cxn>
              <a:cxn ang="0">
                <a:pos x="18" y="30"/>
              </a:cxn>
              <a:cxn ang="0">
                <a:pos x="14" y="28"/>
              </a:cxn>
              <a:cxn ang="0">
                <a:pos x="12" y="24"/>
              </a:cxn>
              <a:cxn ang="0">
                <a:pos x="12" y="20"/>
              </a:cxn>
              <a:cxn ang="0">
                <a:pos x="12" y="18"/>
              </a:cxn>
              <a:cxn ang="0">
                <a:pos x="16" y="14"/>
              </a:cxn>
              <a:cxn ang="0">
                <a:pos x="18" y="12"/>
              </a:cxn>
              <a:cxn ang="0">
                <a:pos x="22" y="12"/>
              </a:cxn>
              <a:cxn ang="0">
                <a:pos x="28" y="14"/>
              </a:cxn>
              <a:cxn ang="0">
                <a:pos x="18" y="30"/>
              </a:cxn>
              <a:cxn ang="0">
                <a:pos x="44" y="24"/>
              </a:cxn>
            </a:cxnLst>
            <a:rect l="0" t="0" r="r" b="b"/>
            <a:pathLst>
              <a:path w="54" h="48">
                <a:moveTo>
                  <a:pt x="44" y="24"/>
                </a:moveTo>
                <a:lnTo>
                  <a:pt x="42" y="30"/>
                </a:lnTo>
                <a:lnTo>
                  <a:pt x="40" y="32"/>
                </a:lnTo>
                <a:lnTo>
                  <a:pt x="36" y="34"/>
                </a:lnTo>
                <a:lnTo>
                  <a:pt x="32" y="36"/>
                </a:lnTo>
                <a:lnTo>
                  <a:pt x="26" y="34"/>
                </a:lnTo>
                <a:lnTo>
                  <a:pt x="42" y="4"/>
                </a:lnTo>
                <a:lnTo>
                  <a:pt x="28" y="0"/>
                </a:lnTo>
                <a:lnTo>
                  <a:pt x="18" y="2"/>
                </a:lnTo>
                <a:lnTo>
                  <a:pt x="10" y="6"/>
                </a:lnTo>
                <a:lnTo>
                  <a:pt x="4" y="14"/>
                </a:lnTo>
                <a:lnTo>
                  <a:pt x="0" y="22"/>
                </a:lnTo>
                <a:lnTo>
                  <a:pt x="2" y="32"/>
                </a:lnTo>
                <a:lnTo>
                  <a:pt x="8" y="38"/>
                </a:lnTo>
                <a:lnTo>
                  <a:pt x="16" y="44"/>
                </a:lnTo>
                <a:lnTo>
                  <a:pt x="26" y="48"/>
                </a:lnTo>
                <a:lnTo>
                  <a:pt x="34" y="48"/>
                </a:lnTo>
                <a:lnTo>
                  <a:pt x="40" y="46"/>
                </a:lnTo>
                <a:lnTo>
                  <a:pt x="44" y="42"/>
                </a:lnTo>
                <a:lnTo>
                  <a:pt x="52" y="34"/>
                </a:lnTo>
                <a:lnTo>
                  <a:pt x="54" y="26"/>
                </a:lnTo>
                <a:lnTo>
                  <a:pt x="54" y="20"/>
                </a:lnTo>
                <a:lnTo>
                  <a:pt x="52" y="14"/>
                </a:lnTo>
                <a:lnTo>
                  <a:pt x="48" y="8"/>
                </a:lnTo>
                <a:lnTo>
                  <a:pt x="40" y="20"/>
                </a:lnTo>
                <a:lnTo>
                  <a:pt x="42" y="24"/>
                </a:lnTo>
                <a:lnTo>
                  <a:pt x="44" y="24"/>
                </a:lnTo>
                <a:lnTo>
                  <a:pt x="18" y="30"/>
                </a:lnTo>
                <a:lnTo>
                  <a:pt x="14" y="28"/>
                </a:lnTo>
                <a:lnTo>
                  <a:pt x="12" y="24"/>
                </a:lnTo>
                <a:lnTo>
                  <a:pt x="12" y="20"/>
                </a:lnTo>
                <a:lnTo>
                  <a:pt x="12" y="18"/>
                </a:lnTo>
                <a:lnTo>
                  <a:pt x="16" y="14"/>
                </a:lnTo>
                <a:lnTo>
                  <a:pt x="18" y="12"/>
                </a:lnTo>
                <a:lnTo>
                  <a:pt x="22" y="12"/>
                </a:lnTo>
                <a:lnTo>
                  <a:pt x="28" y="14"/>
                </a:lnTo>
                <a:lnTo>
                  <a:pt x="18" y="30"/>
                </a:lnTo>
                <a:lnTo>
                  <a:pt x="44" y="24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13" name="Freeform 45"/>
          <p:cNvSpPr>
            <a:spLocks/>
          </p:cNvSpPr>
          <p:nvPr/>
        </p:nvSpPr>
        <p:spPr bwMode="auto">
          <a:xfrm>
            <a:off x="4516438" y="2338388"/>
            <a:ext cx="98425" cy="79375"/>
          </a:xfrm>
          <a:custGeom>
            <a:avLst/>
            <a:gdLst/>
            <a:ahLst/>
            <a:cxnLst>
              <a:cxn ang="0">
                <a:pos x="12" y="24"/>
              </a:cxn>
              <a:cxn ang="0">
                <a:pos x="12" y="18"/>
              </a:cxn>
              <a:cxn ang="0">
                <a:pos x="18" y="14"/>
              </a:cxn>
              <a:cxn ang="0">
                <a:pos x="20" y="12"/>
              </a:cxn>
              <a:cxn ang="0">
                <a:pos x="24" y="14"/>
              </a:cxn>
              <a:cxn ang="0">
                <a:pos x="22" y="26"/>
              </a:cxn>
              <a:cxn ang="0">
                <a:pos x="20" y="38"/>
              </a:cxn>
              <a:cxn ang="0">
                <a:pos x="22" y="44"/>
              </a:cxn>
              <a:cxn ang="0">
                <a:pos x="28" y="50"/>
              </a:cxn>
              <a:cxn ang="0">
                <a:pos x="34" y="50"/>
              </a:cxn>
              <a:cxn ang="0">
                <a:pos x="40" y="50"/>
              </a:cxn>
              <a:cxn ang="0">
                <a:pos x="44" y="46"/>
              </a:cxn>
              <a:cxn ang="0">
                <a:pos x="48" y="40"/>
              </a:cxn>
              <a:cxn ang="0">
                <a:pos x="50" y="32"/>
              </a:cxn>
              <a:cxn ang="0">
                <a:pos x="50" y="24"/>
              </a:cxn>
              <a:cxn ang="0">
                <a:pos x="52" y="24"/>
              </a:cxn>
              <a:cxn ang="0">
                <a:pos x="56" y="24"/>
              </a:cxn>
              <a:cxn ang="0">
                <a:pos x="62" y="14"/>
              </a:cxn>
              <a:cxn ang="0">
                <a:pos x="54" y="12"/>
              </a:cxn>
              <a:cxn ang="0">
                <a:pos x="44" y="10"/>
              </a:cxn>
              <a:cxn ang="0">
                <a:pos x="30" y="2"/>
              </a:cxn>
              <a:cxn ang="0">
                <a:pos x="24" y="0"/>
              </a:cxn>
              <a:cxn ang="0">
                <a:pos x="20" y="0"/>
              </a:cxn>
              <a:cxn ang="0">
                <a:pos x="16" y="0"/>
              </a:cxn>
              <a:cxn ang="0">
                <a:pos x="12" y="4"/>
              </a:cxn>
              <a:cxn ang="0">
                <a:pos x="8" y="8"/>
              </a:cxn>
              <a:cxn ang="0">
                <a:pos x="4" y="14"/>
              </a:cxn>
              <a:cxn ang="0">
                <a:pos x="0" y="22"/>
              </a:cxn>
              <a:cxn ang="0">
                <a:pos x="0" y="28"/>
              </a:cxn>
              <a:cxn ang="0">
                <a:pos x="2" y="34"/>
              </a:cxn>
              <a:cxn ang="0">
                <a:pos x="6" y="38"/>
              </a:cxn>
              <a:cxn ang="0">
                <a:pos x="14" y="28"/>
              </a:cxn>
              <a:cxn ang="0">
                <a:pos x="14" y="24"/>
              </a:cxn>
              <a:cxn ang="0">
                <a:pos x="12" y="24"/>
              </a:cxn>
              <a:cxn ang="0">
                <a:pos x="34" y="18"/>
              </a:cxn>
              <a:cxn ang="0">
                <a:pos x="40" y="22"/>
              </a:cxn>
              <a:cxn ang="0">
                <a:pos x="42" y="26"/>
              </a:cxn>
              <a:cxn ang="0">
                <a:pos x="42" y="34"/>
              </a:cxn>
              <a:cxn ang="0">
                <a:pos x="38" y="38"/>
              </a:cxn>
              <a:cxn ang="0">
                <a:pos x="32" y="36"/>
              </a:cxn>
              <a:cxn ang="0">
                <a:pos x="30" y="36"/>
              </a:cxn>
              <a:cxn ang="0">
                <a:pos x="30" y="32"/>
              </a:cxn>
              <a:cxn ang="0">
                <a:pos x="30" y="26"/>
              </a:cxn>
              <a:cxn ang="0">
                <a:pos x="32" y="18"/>
              </a:cxn>
              <a:cxn ang="0">
                <a:pos x="34" y="18"/>
              </a:cxn>
              <a:cxn ang="0">
                <a:pos x="12" y="24"/>
              </a:cxn>
            </a:cxnLst>
            <a:rect l="0" t="0" r="r" b="b"/>
            <a:pathLst>
              <a:path w="62" h="50">
                <a:moveTo>
                  <a:pt x="12" y="24"/>
                </a:moveTo>
                <a:lnTo>
                  <a:pt x="12" y="18"/>
                </a:lnTo>
                <a:lnTo>
                  <a:pt x="18" y="14"/>
                </a:lnTo>
                <a:lnTo>
                  <a:pt x="20" y="12"/>
                </a:lnTo>
                <a:lnTo>
                  <a:pt x="24" y="14"/>
                </a:lnTo>
                <a:lnTo>
                  <a:pt x="22" y="26"/>
                </a:lnTo>
                <a:lnTo>
                  <a:pt x="20" y="38"/>
                </a:lnTo>
                <a:lnTo>
                  <a:pt x="22" y="44"/>
                </a:lnTo>
                <a:lnTo>
                  <a:pt x="28" y="50"/>
                </a:lnTo>
                <a:lnTo>
                  <a:pt x="34" y="50"/>
                </a:lnTo>
                <a:lnTo>
                  <a:pt x="40" y="50"/>
                </a:lnTo>
                <a:lnTo>
                  <a:pt x="44" y="46"/>
                </a:lnTo>
                <a:lnTo>
                  <a:pt x="48" y="40"/>
                </a:lnTo>
                <a:lnTo>
                  <a:pt x="50" y="32"/>
                </a:lnTo>
                <a:lnTo>
                  <a:pt x="50" y="24"/>
                </a:lnTo>
                <a:lnTo>
                  <a:pt x="52" y="24"/>
                </a:lnTo>
                <a:lnTo>
                  <a:pt x="56" y="24"/>
                </a:lnTo>
                <a:lnTo>
                  <a:pt x="62" y="14"/>
                </a:lnTo>
                <a:lnTo>
                  <a:pt x="54" y="12"/>
                </a:lnTo>
                <a:lnTo>
                  <a:pt x="44" y="10"/>
                </a:lnTo>
                <a:lnTo>
                  <a:pt x="30" y="2"/>
                </a:lnTo>
                <a:lnTo>
                  <a:pt x="24" y="0"/>
                </a:lnTo>
                <a:lnTo>
                  <a:pt x="20" y="0"/>
                </a:lnTo>
                <a:lnTo>
                  <a:pt x="16" y="0"/>
                </a:lnTo>
                <a:lnTo>
                  <a:pt x="12" y="4"/>
                </a:lnTo>
                <a:lnTo>
                  <a:pt x="8" y="8"/>
                </a:lnTo>
                <a:lnTo>
                  <a:pt x="4" y="14"/>
                </a:lnTo>
                <a:lnTo>
                  <a:pt x="0" y="22"/>
                </a:lnTo>
                <a:lnTo>
                  <a:pt x="0" y="28"/>
                </a:lnTo>
                <a:lnTo>
                  <a:pt x="2" y="34"/>
                </a:lnTo>
                <a:lnTo>
                  <a:pt x="6" y="38"/>
                </a:lnTo>
                <a:lnTo>
                  <a:pt x="14" y="28"/>
                </a:lnTo>
                <a:lnTo>
                  <a:pt x="14" y="24"/>
                </a:lnTo>
                <a:lnTo>
                  <a:pt x="12" y="24"/>
                </a:lnTo>
                <a:lnTo>
                  <a:pt x="34" y="18"/>
                </a:lnTo>
                <a:lnTo>
                  <a:pt x="40" y="22"/>
                </a:lnTo>
                <a:lnTo>
                  <a:pt x="42" y="26"/>
                </a:lnTo>
                <a:lnTo>
                  <a:pt x="42" y="34"/>
                </a:lnTo>
                <a:lnTo>
                  <a:pt x="38" y="38"/>
                </a:lnTo>
                <a:lnTo>
                  <a:pt x="32" y="36"/>
                </a:lnTo>
                <a:lnTo>
                  <a:pt x="30" y="36"/>
                </a:lnTo>
                <a:lnTo>
                  <a:pt x="30" y="32"/>
                </a:lnTo>
                <a:lnTo>
                  <a:pt x="30" y="26"/>
                </a:lnTo>
                <a:lnTo>
                  <a:pt x="32" y="18"/>
                </a:lnTo>
                <a:lnTo>
                  <a:pt x="34" y="18"/>
                </a:lnTo>
                <a:lnTo>
                  <a:pt x="12" y="24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14" name="Freeform 46"/>
          <p:cNvSpPr>
            <a:spLocks/>
          </p:cNvSpPr>
          <p:nvPr/>
        </p:nvSpPr>
        <p:spPr bwMode="auto">
          <a:xfrm>
            <a:off x="4548188" y="2268538"/>
            <a:ext cx="82550" cy="76200"/>
          </a:xfrm>
          <a:custGeom>
            <a:avLst/>
            <a:gdLst/>
            <a:ahLst/>
            <a:cxnLst>
              <a:cxn ang="0">
                <a:pos x="38" y="30"/>
              </a:cxn>
              <a:cxn ang="0">
                <a:pos x="22" y="24"/>
              </a:cxn>
              <a:cxn ang="0">
                <a:pos x="20" y="18"/>
              </a:cxn>
              <a:cxn ang="0">
                <a:pos x="20" y="14"/>
              </a:cxn>
              <a:cxn ang="0">
                <a:pos x="24" y="8"/>
              </a:cxn>
              <a:cxn ang="0">
                <a:pos x="16" y="0"/>
              </a:cxn>
              <a:cxn ang="0">
                <a:pos x="12" y="4"/>
              </a:cxn>
              <a:cxn ang="0">
                <a:pos x="10" y="8"/>
              </a:cxn>
              <a:cxn ang="0">
                <a:pos x="8" y="12"/>
              </a:cxn>
              <a:cxn ang="0">
                <a:pos x="12" y="20"/>
              </a:cxn>
              <a:cxn ang="0">
                <a:pos x="6" y="18"/>
              </a:cxn>
              <a:cxn ang="0">
                <a:pos x="0" y="28"/>
              </a:cxn>
              <a:cxn ang="0">
                <a:pos x="46" y="48"/>
              </a:cxn>
              <a:cxn ang="0">
                <a:pos x="52" y="36"/>
              </a:cxn>
              <a:cxn ang="0">
                <a:pos x="40" y="30"/>
              </a:cxn>
              <a:cxn ang="0">
                <a:pos x="38" y="30"/>
              </a:cxn>
            </a:cxnLst>
            <a:rect l="0" t="0" r="r" b="b"/>
            <a:pathLst>
              <a:path w="52" h="48">
                <a:moveTo>
                  <a:pt x="38" y="30"/>
                </a:moveTo>
                <a:lnTo>
                  <a:pt x="22" y="24"/>
                </a:lnTo>
                <a:lnTo>
                  <a:pt x="20" y="18"/>
                </a:lnTo>
                <a:lnTo>
                  <a:pt x="20" y="14"/>
                </a:lnTo>
                <a:lnTo>
                  <a:pt x="24" y="8"/>
                </a:lnTo>
                <a:lnTo>
                  <a:pt x="16" y="0"/>
                </a:lnTo>
                <a:lnTo>
                  <a:pt x="12" y="4"/>
                </a:lnTo>
                <a:lnTo>
                  <a:pt x="10" y="8"/>
                </a:lnTo>
                <a:lnTo>
                  <a:pt x="8" y="12"/>
                </a:lnTo>
                <a:lnTo>
                  <a:pt x="12" y="20"/>
                </a:lnTo>
                <a:lnTo>
                  <a:pt x="6" y="18"/>
                </a:lnTo>
                <a:lnTo>
                  <a:pt x="0" y="28"/>
                </a:lnTo>
                <a:lnTo>
                  <a:pt x="46" y="48"/>
                </a:lnTo>
                <a:lnTo>
                  <a:pt x="52" y="36"/>
                </a:lnTo>
                <a:lnTo>
                  <a:pt x="40" y="30"/>
                </a:lnTo>
                <a:lnTo>
                  <a:pt x="38" y="30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15" name="Freeform 47"/>
          <p:cNvSpPr>
            <a:spLocks/>
          </p:cNvSpPr>
          <p:nvPr/>
        </p:nvSpPr>
        <p:spPr bwMode="auto">
          <a:xfrm>
            <a:off x="4573588" y="2166938"/>
            <a:ext cx="127000" cy="127000"/>
          </a:xfrm>
          <a:custGeom>
            <a:avLst/>
            <a:gdLst/>
            <a:ahLst/>
            <a:cxnLst>
              <a:cxn ang="0">
                <a:pos x="46" y="80"/>
              </a:cxn>
              <a:cxn ang="0">
                <a:pos x="52" y="68"/>
              </a:cxn>
              <a:cxn ang="0">
                <a:pos x="30" y="58"/>
              </a:cxn>
              <a:cxn ang="0">
                <a:pos x="22" y="54"/>
              </a:cxn>
              <a:cxn ang="0">
                <a:pos x="18" y="48"/>
              </a:cxn>
              <a:cxn ang="0">
                <a:pos x="20" y="42"/>
              </a:cxn>
              <a:cxn ang="0">
                <a:pos x="22" y="40"/>
              </a:cxn>
              <a:cxn ang="0">
                <a:pos x="26" y="38"/>
              </a:cxn>
              <a:cxn ang="0">
                <a:pos x="36" y="42"/>
              </a:cxn>
              <a:cxn ang="0">
                <a:pos x="60" y="52"/>
              </a:cxn>
              <a:cxn ang="0">
                <a:pos x="66" y="42"/>
              </a:cxn>
              <a:cxn ang="0">
                <a:pos x="44" y="32"/>
              </a:cxn>
              <a:cxn ang="0">
                <a:pos x="36" y="26"/>
              </a:cxn>
              <a:cxn ang="0">
                <a:pos x="32" y="22"/>
              </a:cxn>
              <a:cxn ang="0">
                <a:pos x="34" y="16"/>
              </a:cxn>
              <a:cxn ang="0">
                <a:pos x="36" y="14"/>
              </a:cxn>
              <a:cxn ang="0">
                <a:pos x="38" y="12"/>
              </a:cxn>
              <a:cxn ang="0">
                <a:pos x="48" y="14"/>
              </a:cxn>
              <a:cxn ang="0">
                <a:pos x="74" y="26"/>
              </a:cxn>
              <a:cxn ang="0">
                <a:pos x="80" y="14"/>
              </a:cxn>
              <a:cxn ang="0">
                <a:pos x="50" y="2"/>
              </a:cxn>
              <a:cxn ang="0">
                <a:pos x="40" y="0"/>
              </a:cxn>
              <a:cxn ang="0">
                <a:pos x="36" y="0"/>
              </a:cxn>
              <a:cxn ang="0">
                <a:pos x="32" y="2"/>
              </a:cxn>
              <a:cxn ang="0">
                <a:pos x="28" y="4"/>
              </a:cxn>
              <a:cxn ang="0">
                <a:pos x="26" y="8"/>
              </a:cxn>
              <a:cxn ang="0">
                <a:pos x="24" y="16"/>
              </a:cxn>
              <a:cxn ang="0">
                <a:pos x="26" y="26"/>
              </a:cxn>
              <a:cxn ang="0">
                <a:pos x="18" y="28"/>
              </a:cxn>
              <a:cxn ang="0">
                <a:pos x="12" y="34"/>
              </a:cxn>
              <a:cxn ang="0">
                <a:pos x="10" y="44"/>
              </a:cxn>
              <a:cxn ang="0">
                <a:pos x="12" y="52"/>
              </a:cxn>
              <a:cxn ang="0">
                <a:pos x="6" y="50"/>
              </a:cxn>
              <a:cxn ang="0">
                <a:pos x="0" y="60"/>
              </a:cxn>
              <a:cxn ang="0">
                <a:pos x="44" y="80"/>
              </a:cxn>
              <a:cxn ang="0">
                <a:pos x="46" y="80"/>
              </a:cxn>
            </a:cxnLst>
            <a:rect l="0" t="0" r="r" b="b"/>
            <a:pathLst>
              <a:path w="80" h="80">
                <a:moveTo>
                  <a:pt x="46" y="80"/>
                </a:moveTo>
                <a:lnTo>
                  <a:pt x="52" y="68"/>
                </a:lnTo>
                <a:lnTo>
                  <a:pt x="30" y="58"/>
                </a:lnTo>
                <a:lnTo>
                  <a:pt x="22" y="54"/>
                </a:lnTo>
                <a:lnTo>
                  <a:pt x="18" y="48"/>
                </a:lnTo>
                <a:lnTo>
                  <a:pt x="20" y="42"/>
                </a:lnTo>
                <a:lnTo>
                  <a:pt x="22" y="40"/>
                </a:lnTo>
                <a:lnTo>
                  <a:pt x="26" y="38"/>
                </a:lnTo>
                <a:lnTo>
                  <a:pt x="36" y="42"/>
                </a:lnTo>
                <a:lnTo>
                  <a:pt x="60" y="52"/>
                </a:lnTo>
                <a:lnTo>
                  <a:pt x="66" y="42"/>
                </a:lnTo>
                <a:lnTo>
                  <a:pt x="44" y="32"/>
                </a:lnTo>
                <a:lnTo>
                  <a:pt x="36" y="26"/>
                </a:lnTo>
                <a:lnTo>
                  <a:pt x="32" y="22"/>
                </a:lnTo>
                <a:lnTo>
                  <a:pt x="34" y="16"/>
                </a:lnTo>
                <a:lnTo>
                  <a:pt x="36" y="14"/>
                </a:lnTo>
                <a:lnTo>
                  <a:pt x="38" y="12"/>
                </a:lnTo>
                <a:lnTo>
                  <a:pt x="48" y="14"/>
                </a:lnTo>
                <a:lnTo>
                  <a:pt x="74" y="26"/>
                </a:lnTo>
                <a:lnTo>
                  <a:pt x="80" y="14"/>
                </a:lnTo>
                <a:lnTo>
                  <a:pt x="50" y="2"/>
                </a:lnTo>
                <a:lnTo>
                  <a:pt x="40" y="0"/>
                </a:lnTo>
                <a:lnTo>
                  <a:pt x="36" y="0"/>
                </a:lnTo>
                <a:lnTo>
                  <a:pt x="32" y="2"/>
                </a:lnTo>
                <a:lnTo>
                  <a:pt x="28" y="4"/>
                </a:lnTo>
                <a:lnTo>
                  <a:pt x="26" y="8"/>
                </a:lnTo>
                <a:lnTo>
                  <a:pt x="24" y="16"/>
                </a:lnTo>
                <a:lnTo>
                  <a:pt x="26" y="26"/>
                </a:lnTo>
                <a:lnTo>
                  <a:pt x="18" y="28"/>
                </a:lnTo>
                <a:lnTo>
                  <a:pt x="12" y="34"/>
                </a:lnTo>
                <a:lnTo>
                  <a:pt x="10" y="44"/>
                </a:lnTo>
                <a:lnTo>
                  <a:pt x="12" y="52"/>
                </a:lnTo>
                <a:lnTo>
                  <a:pt x="6" y="50"/>
                </a:lnTo>
                <a:lnTo>
                  <a:pt x="0" y="60"/>
                </a:lnTo>
                <a:lnTo>
                  <a:pt x="44" y="80"/>
                </a:lnTo>
                <a:lnTo>
                  <a:pt x="46" y="80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16" name="Freeform 48"/>
          <p:cNvSpPr>
            <a:spLocks/>
          </p:cNvSpPr>
          <p:nvPr/>
        </p:nvSpPr>
        <p:spPr bwMode="auto">
          <a:xfrm>
            <a:off x="4535488" y="2681288"/>
            <a:ext cx="142875" cy="130175"/>
          </a:xfrm>
          <a:custGeom>
            <a:avLst/>
            <a:gdLst/>
            <a:ahLst/>
            <a:cxnLst>
              <a:cxn ang="0">
                <a:pos x="66" y="70"/>
              </a:cxn>
              <a:cxn ang="0">
                <a:pos x="40" y="54"/>
              </a:cxn>
              <a:cxn ang="0">
                <a:pos x="56" y="32"/>
              </a:cxn>
              <a:cxn ang="0">
                <a:pos x="82" y="48"/>
              </a:cxn>
              <a:cxn ang="0">
                <a:pos x="90" y="36"/>
              </a:cxn>
              <a:cxn ang="0">
                <a:pos x="32" y="0"/>
              </a:cxn>
              <a:cxn ang="0">
                <a:pos x="24" y="12"/>
              </a:cxn>
              <a:cxn ang="0">
                <a:pos x="46" y="26"/>
              </a:cxn>
              <a:cxn ang="0">
                <a:pos x="30" y="48"/>
              </a:cxn>
              <a:cxn ang="0">
                <a:pos x="8" y="34"/>
              </a:cxn>
              <a:cxn ang="0">
                <a:pos x="0" y="46"/>
              </a:cxn>
              <a:cxn ang="0">
                <a:pos x="58" y="82"/>
              </a:cxn>
              <a:cxn ang="0">
                <a:pos x="64" y="70"/>
              </a:cxn>
              <a:cxn ang="0">
                <a:pos x="66" y="70"/>
              </a:cxn>
            </a:cxnLst>
            <a:rect l="0" t="0" r="r" b="b"/>
            <a:pathLst>
              <a:path w="90" h="82">
                <a:moveTo>
                  <a:pt x="66" y="70"/>
                </a:moveTo>
                <a:lnTo>
                  <a:pt x="40" y="54"/>
                </a:lnTo>
                <a:lnTo>
                  <a:pt x="56" y="32"/>
                </a:lnTo>
                <a:lnTo>
                  <a:pt x="82" y="48"/>
                </a:lnTo>
                <a:lnTo>
                  <a:pt x="90" y="36"/>
                </a:lnTo>
                <a:lnTo>
                  <a:pt x="32" y="0"/>
                </a:lnTo>
                <a:lnTo>
                  <a:pt x="24" y="12"/>
                </a:lnTo>
                <a:lnTo>
                  <a:pt x="46" y="26"/>
                </a:lnTo>
                <a:lnTo>
                  <a:pt x="30" y="48"/>
                </a:lnTo>
                <a:lnTo>
                  <a:pt x="8" y="34"/>
                </a:lnTo>
                <a:lnTo>
                  <a:pt x="0" y="46"/>
                </a:lnTo>
                <a:lnTo>
                  <a:pt x="58" y="82"/>
                </a:lnTo>
                <a:lnTo>
                  <a:pt x="64" y="70"/>
                </a:lnTo>
                <a:lnTo>
                  <a:pt x="66" y="70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17" name="Freeform 49"/>
          <p:cNvSpPr>
            <a:spLocks/>
          </p:cNvSpPr>
          <p:nvPr/>
        </p:nvSpPr>
        <p:spPr bwMode="auto">
          <a:xfrm>
            <a:off x="4630738" y="2636838"/>
            <a:ext cx="101600" cy="82550"/>
          </a:xfrm>
          <a:custGeom>
            <a:avLst/>
            <a:gdLst/>
            <a:ahLst/>
            <a:cxnLst>
              <a:cxn ang="0">
                <a:pos x="12" y="22"/>
              </a:cxn>
              <a:cxn ang="0">
                <a:pos x="14" y="16"/>
              </a:cxn>
              <a:cxn ang="0">
                <a:pos x="20" y="12"/>
              </a:cxn>
              <a:cxn ang="0">
                <a:pos x="22" y="12"/>
              </a:cxn>
              <a:cxn ang="0">
                <a:pos x="26" y="14"/>
              </a:cxn>
              <a:cxn ang="0">
                <a:pos x="22" y="26"/>
              </a:cxn>
              <a:cxn ang="0">
                <a:pos x="18" y="36"/>
              </a:cxn>
              <a:cxn ang="0">
                <a:pos x="20" y="44"/>
              </a:cxn>
              <a:cxn ang="0">
                <a:pos x="24" y="50"/>
              </a:cxn>
              <a:cxn ang="0">
                <a:pos x="30" y="52"/>
              </a:cxn>
              <a:cxn ang="0">
                <a:pos x="36" y="52"/>
              </a:cxn>
              <a:cxn ang="0">
                <a:pos x="42" y="48"/>
              </a:cxn>
              <a:cxn ang="0">
                <a:pos x="46" y="44"/>
              </a:cxn>
              <a:cxn ang="0">
                <a:pos x="50" y="36"/>
              </a:cxn>
              <a:cxn ang="0">
                <a:pos x="50" y="28"/>
              </a:cxn>
              <a:cxn ang="0">
                <a:pos x="52" y="28"/>
              </a:cxn>
              <a:cxn ang="0">
                <a:pos x="56" y="28"/>
              </a:cxn>
              <a:cxn ang="0">
                <a:pos x="64" y="18"/>
              </a:cxn>
              <a:cxn ang="0">
                <a:pos x="56" y="16"/>
              </a:cxn>
              <a:cxn ang="0">
                <a:pos x="48" y="12"/>
              </a:cxn>
              <a:cxn ang="0">
                <a:pos x="34" y="4"/>
              </a:cxn>
              <a:cxn ang="0">
                <a:pos x="28" y="0"/>
              </a:cxn>
              <a:cxn ang="0">
                <a:pos x="24" y="0"/>
              </a:cxn>
              <a:cxn ang="0">
                <a:pos x="20" y="0"/>
              </a:cxn>
              <a:cxn ang="0">
                <a:pos x="16" y="2"/>
              </a:cxn>
              <a:cxn ang="0">
                <a:pos x="12" y="4"/>
              </a:cxn>
              <a:cxn ang="0">
                <a:pos x="6" y="10"/>
              </a:cxn>
              <a:cxn ang="0">
                <a:pos x="2" y="18"/>
              </a:cxn>
              <a:cxn ang="0">
                <a:pos x="0" y="24"/>
              </a:cxn>
              <a:cxn ang="0">
                <a:pos x="2" y="30"/>
              </a:cxn>
              <a:cxn ang="0">
                <a:pos x="6" y="36"/>
              </a:cxn>
              <a:cxn ang="0">
                <a:pos x="14" y="28"/>
              </a:cxn>
              <a:cxn ang="0">
                <a:pos x="14" y="22"/>
              </a:cxn>
              <a:cxn ang="0">
                <a:pos x="12" y="22"/>
              </a:cxn>
              <a:cxn ang="0">
                <a:pos x="36" y="20"/>
              </a:cxn>
              <a:cxn ang="0">
                <a:pos x="42" y="24"/>
              </a:cxn>
              <a:cxn ang="0">
                <a:pos x="44" y="28"/>
              </a:cxn>
              <a:cxn ang="0">
                <a:pos x="42" y="36"/>
              </a:cxn>
              <a:cxn ang="0">
                <a:pos x="36" y="38"/>
              </a:cxn>
              <a:cxn ang="0">
                <a:pos x="32" y="38"/>
              </a:cxn>
              <a:cxn ang="0">
                <a:pos x="30" y="36"/>
              </a:cxn>
              <a:cxn ang="0">
                <a:pos x="28" y="34"/>
              </a:cxn>
              <a:cxn ang="0">
                <a:pos x="30" y="26"/>
              </a:cxn>
              <a:cxn ang="0">
                <a:pos x="34" y="18"/>
              </a:cxn>
              <a:cxn ang="0">
                <a:pos x="36" y="20"/>
              </a:cxn>
              <a:cxn ang="0">
                <a:pos x="12" y="22"/>
              </a:cxn>
            </a:cxnLst>
            <a:rect l="0" t="0" r="r" b="b"/>
            <a:pathLst>
              <a:path w="64" h="52">
                <a:moveTo>
                  <a:pt x="12" y="22"/>
                </a:moveTo>
                <a:lnTo>
                  <a:pt x="14" y="16"/>
                </a:lnTo>
                <a:lnTo>
                  <a:pt x="20" y="12"/>
                </a:lnTo>
                <a:lnTo>
                  <a:pt x="22" y="12"/>
                </a:lnTo>
                <a:lnTo>
                  <a:pt x="26" y="14"/>
                </a:lnTo>
                <a:lnTo>
                  <a:pt x="22" y="26"/>
                </a:lnTo>
                <a:lnTo>
                  <a:pt x="18" y="36"/>
                </a:lnTo>
                <a:lnTo>
                  <a:pt x="20" y="44"/>
                </a:lnTo>
                <a:lnTo>
                  <a:pt x="24" y="50"/>
                </a:lnTo>
                <a:lnTo>
                  <a:pt x="30" y="52"/>
                </a:lnTo>
                <a:lnTo>
                  <a:pt x="36" y="52"/>
                </a:lnTo>
                <a:lnTo>
                  <a:pt x="42" y="48"/>
                </a:lnTo>
                <a:lnTo>
                  <a:pt x="46" y="44"/>
                </a:lnTo>
                <a:lnTo>
                  <a:pt x="50" y="36"/>
                </a:lnTo>
                <a:lnTo>
                  <a:pt x="50" y="28"/>
                </a:lnTo>
                <a:lnTo>
                  <a:pt x="52" y="28"/>
                </a:lnTo>
                <a:lnTo>
                  <a:pt x="56" y="28"/>
                </a:lnTo>
                <a:lnTo>
                  <a:pt x="64" y="18"/>
                </a:lnTo>
                <a:lnTo>
                  <a:pt x="56" y="16"/>
                </a:lnTo>
                <a:lnTo>
                  <a:pt x="48" y="12"/>
                </a:lnTo>
                <a:lnTo>
                  <a:pt x="34" y="4"/>
                </a:lnTo>
                <a:lnTo>
                  <a:pt x="28" y="0"/>
                </a:lnTo>
                <a:lnTo>
                  <a:pt x="24" y="0"/>
                </a:lnTo>
                <a:lnTo>
                  <a:pt x="20" y="0"/>
                </a:lnTo>
                <a:lnTo>
                  <a:pt x="16" y="2"/>
                </a:lnTo>
                <a:lnTo>
                  <a:pt x="12" y="4"/>
                </a:lnTo>
                <a:lnTo>
                  <a:pt x="6" y="10"/>
                </a:lnTo>
                <a:lnTo>
                  <a:pt x="2" y="18"/>
                </a:lnTo>
                <a:lnTo>
                  <a:pt x="0" y="24"/>
                </a:lnTo>
                <a:lnTo>
                  <a:pt x="2" y="30"/>
                </a:lnTo>
                <a:lnTo>
                  <a:pt x="6" y="36"/>
                </a:lnTo>
                <a:lnTo>
                  <a:pt x="14" y="28"/>
                </a:lnTo>
                <a:lnTo>
                  <a:pt x="14" y="22"/>
                </a:lnTo>
                <a:lnTo>
                  <a:pt x="12" y="22"/>
                </a:lnTo>
                <a:lnTo>
                  <a:pt x="36" y="20"/>
                </a:lnTo>
                <a:lnTo>
                  <a:pt x="42" y="24"/>
                </a:lnTo>
                <a:lnTo>
                  <a:pt x="44" y="28"/>
                </a:lnTo>
                <a:lnTo>
                  <a:pt x="42" y="36"/>
                </a:lnTo>
                <a:lnTo>
                  <a:pt x="36" y="38"/>
                </a:lnTo>
                <a:lnTo>
                  <a:pt x="32" y="38"/>
                </a:lnTo>
                <a:lnTo>
                  <a:pt x="30" y="36"/>
                </a:lnTo>
                <a:lnTo>
                  <a:pt x="28" y="34"/>
                </a:lnTo>
                <a:lnTo>
                  <a:pt x="30" y="26"/>
                </a:lnTo>
                <a:lnTo>
                  <a:pt x="34" y="18"/>
                </a:lnTo>
                <a:lnTo>
                  <a:pt x="36" y="20"/>
                </a:lnTo>
                <a:lnTo>
                  <a:pt x="12" y="22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18" name="Freeform 50"/>
          <p:cNvSpPr>
            <a:spLocks/>
          </p:cNvSpPr>
          <p:nvPr/>
        </p:nvSpPr>
        <p:spPr bwMode="auto">
          <a:xfrm>
            <a:off x="4672013" y="2560638"/>
            <a:ext cx="111125" cy="92075"/>
          </a:xfrm>
          <a:custGeom>
            <a:avLst/>
            <a:gdLst/>
            <a:ahLst/>
            <a:cxnLst>
              <a:cxn ang="0">
                <a:pos x="44" y="4"/>
              </a:cxn>
              <a:cxn ang="0">
                <a:pos x="36" y="0"/>
              </a:cxn>
              <a:cxn ang="0">
                <a:pos x="30" y="0"/>
              </a:cxn>
              <a:cxn ang="0">
                <a:pos x="22" y="2"/>
              </a:cxn>
              <a:cxn ang="0">
                <a:pos x="16" y="8"/>
              </a:cxn>
              <a:cxn ang="0">
                <a:pos x="14" y="16"/>
              </a:cxn>
              <a:cxn ang="0">
                <a:pos x="14" y="26"/>
              </a:cxn>
              <a:cxn ang="0">
                <a:pos x="8" y="22"/>
              </a:cxn>
              <a:cxn ang="0">
                <a:pos x="0" y="32"/>
              </a:cxn>
              <a:cxn ang="0">
                <a:pos x="44" y="58"/>
              </a:cxn>
              <a:cxn ang="0">
                <a:pos x="50" y="48"/>
              </a:cxn>
              <a:cxn ang="0">
                <a:pos x="32" y="36"/>
              </a:cxn>
              <a:cxn ang="0">
                <a:pos x="22" y="28"/>
              </a:cxn>
              <a:cxn ang="0">
                <a:pos x="20" y="22"/>
              </a:cxn>
              <a:cxn ang="0">
                <a:pos x="22" y="16"/>
              </a:cxn>
              <a:cxn ang="0">
                <a:pos x="26" y="14"/>
              </a:cxn>
              <a:cxn ang="0">
                <a:pos x="32" y="14"/>
              </a:cxn>
              <a:cxn ang="0">
                <a:pos x="40" y="18"/>
              </a:cxn>
              <a:cxn ang="0">
                <a:pos x="62" y="32"/>
              </a:cxn>
              <a:cxn ang="0">
                <a:pos x="70" y="22"/>
              </a:cxn>
              <a:cxn ang="0">
                <a:pos x="46" y="4"/>
              </a:cxn>
              <a:cxn ang="0">
                <a:pos x="44" y="4"/>
              </a:cxn>
            </a:cxnLst>
            <a:rect l="0" t="0" r="r" b="b"/>
            <a:pathLst>
              <a:path w="70" h="58">
                <a:moveTo>
                  <a:pt x="44" y="4"/>
                </a:moveTo>
                <a:lnTo>
                  <a:pt x="36" y="0"/>
                </a:lnTo>
                <a:lnTo>
                  <a:pt x="30" y="0"/>
                </a:lnTo>
                <a:lnTo>
                  <a:pt x="22" y="2"/>
                </a:lnTo>
                <a:lnTo>
                  <a:pt x="16" y="8"/>
                </a:lnTo>
                <a:lnTo>
                  <a:pt x="14" y="16"/>
                </a:lnTo>
                <a:lnTo>
                  <a:pt x="14" y="26"/>
                </a:lnTo>
                <a:lnTo>
                  <a:pt x="8" y="22"/>
                </a:lnTo>
                <a:lnTo>
                  <a:pt x="0" y="32"/>
                </a:lnTo>
                <a:lnTo>
                  <a:pt x="44" y="58"/>
                </a:lnTo>
                <a:lnTo>
                  <a:pt x="50" y="48"/>
                </a:lnTo>
                <a:lnTo>
                  <a:pt x="32" y="36"/>
                </a:lnTo>
                <a:lnTo>
                  <a:pt x="22" y="28"/>
                </a:lnTo>
                <a:lnTo>
                  <a:pt x="20" y="22"/>
                </a:lnTo>
                <a:lnTo>
                  <a:pt x="22" y="16"/>
                </a:lnTo>
                <a:lnTo>
                  <a:pt x="26" y="14"/>
                </a:lnTo>
                <a:lnTo>
                  <a:pt x="32" y="14"/>
                </a:lnTo>
                <a:lnTo>
                  <a:pt x="40" y="18"/>
                </a:lnTo>
                <a:lnTo>
                  <a:pt x="62" y="32"/>
                </a:lnTo>
                <a:lnTo>
                  <a:pt x="70" y="22"/>
                </a:lnTo>
                <a:lnTo>
                  <a:pt x="46" y="4"/>
                </a:lnTo>
                <a:lnTo>
                  <a:pt x="44" y="4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19" name="Freeform 51"/>
          <p:cNvSpPr>
            <a:spLocks/>
          </p:cNvSpPr>
          <p:nvPr/>
        </p:nvSpPr>
        <p:spPr bwMode="auto">
          <a:xfrm>
            <a:off x="4732338" y="2459038"/>
            <a:ext cx="104775" cy="107950"/>
          </a:xfrm>
          <a:custGeom>
            <a:avLst/>
            <a:gdLst/>
            <a:ahLst/>
            <a:cxnLst>
              <a:cxn ang="0">
                <a:pos x="8" y="0"/>
              </a:cxn>
              <a:cxn ang="0">
                <a:pos x="0" y="12"/>
              </a:cxn>
              <a:cxn ang="0">
                <a:pos x="20" y="24"/>
              </a:cxn>
              <a:cxn ang="0">
                <a:pos x="12" y="28"/>
              </a:cxn>
              <a:cxn ang="0">
                <a:pos x="6" y="32"/>
              </a:cxn>
              <a:cxn ang="0">
                <a:pos x="4" y="40"/>
              </a:cxn>
              <a:cxn ang="0">
                <a:pos x="4" y="48"/>
              </a:cxn>
              <a:cxn ang="0">
                <a:pos x="8" y="56"/>
              </a:cxn>
              <a:cxn ang="0">
                <a:pos x="16" y="64"/>
              </a:cxn>
              <a:cxn ang="0">
                <a:pos x="26" y="68"/>
              </a:cxn>
              <a:cxn ang="0">
                <a:pos x="36" y="68"/>
              </a:cxn>
              <a:cxn ang="0">
                <a:pos x="44" y="66"/>
              </a:cxn>
              <a:cxn ang="0">
                <a:pos x="50" y="60"/>
              </a:cxn>
              <a:cxn ang="0">
                <a:pos x="54" y="52"/>
              </a:cxn>
              <a:cxn ang="0">
                <a:pos x="54" y="48"/>
              </a:cxn>
              <a:cxn ang="0">
                <a:pos x="52" y="44"/>
              </a:cxn>
              <a:cxn ang="0">
                <a:pos x="58" y="48"/>
              </a:cxn>
              <a:cxn ang="0">
                <a:pos x="66" y="38"/>
              </a:cxn>
              <a:cxn ang="0">
                <a:pos x="10" y="0"/>
              </a:cxn>
              <a:cxn ang="0">
                <a:pos x="8" y="0"/>
              </a:cxn>
              <a:cxn ang="0">
                <a:pos x="16" y="44"/>
              </a:cxn>
              <a:cxn ang="0">
                <a:pos x="16" y="40"/>
              </a:cxn>
              <a:cxn ang="0">
                <a:pos x="18" y="36"/>
              </a:cxn>
              <a:cxn ang="0">
                <a:pos x="20" y="32"/>
              </a:cxn>
              <a:cxn ang="0">
                <a:pos x="26" y="30"/>
              </a:cxn>
              <a:cxn ang="0">
                <a:pos x="30" y="32"/>
              </a:cxn>
              <a:cxn ang="0">
                <a:pos x="38" y="34"/>
              </a:cxn>
              <a:cxn ang="0">
                <a:pos x="42" y="38"/>
              </a:cxn>
              <a:cxn ang="0">
                <a:pos x="46" y="44"/>
              </a:cxn>
              <a:cxn ang="0">
                <a:pos x="46" y="48"/>
              </a:cxn>
              <a:cxn ang="0">
                <a:pos x="44" y="52"/>
              </a:cxn>
              <a:cxn ang="0">
                <a:pos x="40" y="56"/>
              </a:cxn>
              <a:cxn ang="0">
                <a:pos x="34" y="56"/>
              </a:cxn>
              <a:cxn ang="0">
                <a:pos x="30" y="56"/>
              </a:cxn>
              <a:cxn ang="0">
                <a:pos x="24" y="52"/>
              </a:cxn>
              <a:cxn ang="0">
                <a:pos x="18" y="48"/>
              </a:cxn>
              <a:cxn ang="0">
                <a:pos x="16" y="44"/>
              </a:cxn>
              <a:cxn ang="0">
                <a:pos x="8" y="0"/>
              </a:cxn>
            </a:cxnLst>
            <a:rect l="0" t="0" r="r" b="b"/>
            <a:pathLst>
              <a:path w="66" h="68">
                <a:moveTo>
                  <a:pt x="8" y="0"/>
                </a:moveTo>
                <a:lnTo>
                  <a:pt x="0" y="12"/>
                </a:lnTo>
                <a:lnTo>
                  <a:pt x="20" y="24"/>
                </a:lnTo>
                <a:lnTo>
                  <a:pt x="12" y="28"/>
                </a:lnTo>
                <a:lnTo>
                  <a:pt x="6" y="32"/>
                </a:lnTo>
                <a:lnTo>
                  <a:pt x="4" y="40"/>
                </a:lnTo>
                <a:lnTo>
                  <a:pt x="4" y="48"/>
                </a:lnTo>
                <a:lnTo>
                  <a:pt x="8" y="56"/>
                </a:lnTo>
                <a:lnTo>
                  <a:pt x="16" y="64"/>
                </a:lnTo>
                <a:lnTo>
                  <a:pt x="26" y="68"/>
                </a:lnTo>
                <a:lnTo>
                  <a:pt x="36" y="68"/>
                </a:lnTo>
                <a:lnTo>
                  <a:pt x="44" y="66"/>
                </a:lnTo>
                <a:lnTo>
                  <a:pt x="50" y="60"/>
                </a:lnTo>
                <a:lnTo>
                  <a:pt x="54" y="52"/>
                </a:lnTo>
                <a:lnTo>
                  <a:pt x="54" y="48"/>
                </a:lnTo>
                <a:lnTo>
                  <a:pt x="52" y="44"/>
                </a:lnTo>
                <a:lnTo>
                  <a:pt x="58" y="48"/>
                </a:lnTo>
                <a:lnTo>
                  <a:pt x="66" y="38"/>
                </a:lnTo>
                <a:lnTo>
                  <a:pt x="10" y="0"/>
                </a:lnTo>
                <a:lnTo>
                  <a:pt x="8" y="0"/>
                </a:lnTo>
                <a:lnTo>
                  <a:pt x="16" y="44"/>
                </a:lnTo>
                <a:lnTo>
                  <a:pt x="16" y="40"/>
                </a:lnTo>
                <a:lnTo>
                  <a:pt x="18" y="36"/>
                </a:lnTo>
                <a:lnTo>
                  <a:pt x="20" y="32"/>
                </a:lnTo>
                <a:lnTo>
                  <a:pt x="26" y="30"/>
                </a:lnTo>
                <a:lnTo>
                  <a:pt x="30" y="32"/>
                </a:lnTo>
                <a:lnTo>
                  <a:pt x="38" y="34"/>
                </a:lnTo>
                <a:lnTo>
                  <a:pt x="42" y="38"/>
                </a:lnTo>
                <a:lnTo>
                  <a:pt x="46" y="44"/>
                </a:lnTo>
                <a:lnTo>
                  <a:pt x="46" y="48"/>
                </a:lnTo>
                <a:lnTo>
                  <a:pt x="44" y="52"/>
                </a:lnTo>
                <a:lnTo>
                  <a:pt x="40" y="56"/>
                </a:lnTo>
                <a:lnTo>
                  <a:pt x="34" y="56"/>
                </a:lnTo>
                <a:lnTo>
                  <a:pt x="30" y="56"/>
                </a:lnTo>
                <a:lnTo>
                  <a:pt x="24" y="52"/>
                </a:lnTo>
                <a:lnTo>
                  <a:pt x="18" y="48"/>
                </a:lnTo>
                <a:lnTo>
                  <a:pt x="16" y="44"/>
                </a:lnTo>
                <a:lnTo>
                  <a:pt x="8" y="0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20" name="Freeform 52"/>
          <p:cNvSpPr>
            <a:spLocks/>
          </p:cNvSpPr>
          <p:nvPr/>
        </p:nvSpPr>
        <p:spPr bwMode="auto">
          <a:xfrm>
            <a:off x="4976813" y="2795588"/>
            <a:ext cx="104775" cy="120650"/>
          </a:xfrm>
          <a:custGeom>
            <a:avLst/>
            <a:gdLst/>
            <a:ahLst/>
            <a:cxnLst>
              <a:cxn ang="0">
                <a:pos x="66" y="64"/>
              </a:cxn>
              <a:cxn ang="0">
                <a:pos x="42" y="48"/>
              </a:cxn>
              <a:cxn ang="0">
                <a:pos x="58" y="26"/>
              </a:cxn>
              <a:cxn ang="0">
                <a:pos x="50" y="18"/>
              </a:cxn>
              <a:cxn ang="0">
                <a:pos x="32" y="42"/>
              </a:cxn>
              <a:cxn ang="0">
                <a:pos x="18" y="32"/>
              </a:cxn>
              <a:cxn ang="0">
                <a:pos x="38" y="6"/>
              </a:cxn>
              <a:cxn ang="0">
                <a:pos x="30" y="0"/>
              </a:cxn>
              <a:cxn ang="0">
                <a:pos x="0" y="36"/>
              </a:cxn>
              <a:cxn ang="0">
                <a:pos x="56" y="76"/>
              </a:cxn>
              <a:cxn ang="0">
                <a:pos x="64" y="64"/>
              </a:cxn>
              <a:cxn ang="0">
                <a:pos x="66" y="64"/>
              </a:cxn>
            </a:cxnLst>
            <a:rect l="0" t="0" r="r" b="b"/>
            <a:pathLst>
              <a:path w="66" h="76">
                <a:moveTo>
                  <a:pt x="66" y="64"/>
                </a:moveTo>
                <a:lnTo>
                  <a:pt x="42" y="48"/>
                </a:lnTo>
                <a:lnTo>
                  <a:pt x="58" y="26"/>
                </a:lnTo>
                <a:lnTo>
                  <a:pt x="50" y="18"/>
                </a:lnTo>
                <a:lnTo>
                  <a:pt x="32" y="42"/>
                </a:lnTo>
                <a:lnTo>
                  <a:pt x="18" y="32"/>
                </a:lnTo>
                <a:lnTo>
                  <a:pt x="38" y="6"/>
                </a:lnTo>
                <a:lnTo>
                  <a:pt x="30" y="0"/>
                </a:lnTo>
                <a:lnTo>
                  <a:pt x="0" y="36"/>
                </a:lnTo>
                <a:lnTo>
                  <a:pt x="56" y="76"/>
                </a:lnTo>
                <a:lnTo>
                  <a:pt x="64" y="64"/>
                </a:lnTo>
                <a:lnTo>
                  <a:pt x="66" y="64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21" name="Freeform 53"/>
          <p:cNvSpPr>
            <a:spLocks/>
          </p:cNvSpPr>
          <p:nvPr/>
        </p:nvSpPr>
        <p:spPr bwMode="auto">
          <a:xfrm>
            <a:off x="5033963" y="2763838"/>
            <a:ext cx="104775" cy="79375"/>
          </a:xfrm>
          <a:custGeom>
            <a:avLst/>
            <a:gdLst/>
            <a:ahLst/>
            <a:cxnLst>
              <a:cxn ang="0">
                <a:pos x="18" y="8"/>
              </a:cxn>
              <a:cxn ang="0">
                <a:pos x="8" y="0"/>
              </a:cxn>
              <a:cxn ang="0">
                <a:pos x="0" y="10"/>
              </a:cxn>
              <a:cxn ang="0">
                <a:pos x="10" y="18"/>
              </a:cxn>
              <a:cxn ang="0">
                <a:pos x="16" y="8"/>
              </a:cxn>
              <a:cxn ang="0">
                <a:pos x="18" y="8"/>
              </a:cxn>
              <a:cxn ang="0">
                <a:pos x="66" y="40"/>
              </a:cxn>
              <a:cxn ang="0">
                <a:pos x="24" y="12"/>
              </a:cxn>
              <a:cxn ang="0">
                <a:pos x="16" y="22"/>
              </a:cxn>
              <a:cxn ang="0">
                <a:pos x="56" y="50"/>
              </a:cxn>
              <a:cxn ang="0">
                <a:pos x="66" y="40"/>
              </a:cxn>
              <a:cxn ang="0">
                <a:pos x="18" y="8"/>
              </a:cxn>
            </a:cxnLst>
            <a:rect l="0" t="0" r="r" b="b"/>
            <a:pathLst>
              <a:path w="66" h="50">
                <a:moveTo>
                  <a:pt x="18" y="8"/>
                </a:moveTo>
                <a:lnTo>
                  <a:pt x="8" y="0"/>
                </a:lnTo>
                <a:lnTo>
                  <a:pt x="0" y="10"/>
                </a:lnTo>
                <a:lnTo>
                  <a:pt x="10" y="18"/>
                </a:lnTo>
                <a:lnTo>
                  <a:pt x="16" y="8"/>
                </a:lnTo>
                <a:lnTo>
                  <a:pt x="18" y="8"/>
                </a:lnTo>
                <a:lnTo>
                  <a:pt x="66" y="40"/>
                </a:lnTo>
                <a:lnTo>
                  <a:pt x="24" y="12"/>
                </a:lnTo>
                <a:lnTo>
                  <a:pt x="16" y="22"/>
                </a:lnTo>
                <a:lnTo>
                  <a:pt x="56" y="50"/>
                </a:lnTo>
                <a:lnTo>
                  <a:pt x="66" y="40"/>
                </a:lnTo>
                <a:lnTo>
                  <a:pt x="18" y="8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22" name="Freeform 54"/>
          <p:cNvSpPr>
            <a:spLocks/>
          </p:cNvSpPr>
          <p:nvPr/>
        </p:nvSpPr>
        <p:spPr bwMode="auto">
          <a:xfrm>
            <a:off x="5084763" y="2716213"/>
            <a:ext cx="111125" cy="92075"/>
          </a:xfrm>
          <a:custGeom>
            <a:avLst/>
            <a:gdLst/>
            <a:ahLst/>
            <a:cxnLst>
              <a:cxn ang="0">
                <a:pos x="44" y="6"/>
              </a:cxn>
              <a:cxn ang="0">
                <a:pos x="36" y="2"/>
              </a:cxn>
              <a:cxn ang="0">
                <a:pos x="30" y="0"/>
              </a:cxn>
              <a:cxn ang="0">
                <a:pos x="24" y="2"/>
              </a:cxn>
              <a:cxn ang="0">
                <a:pos x="18" y="8"/>
              </a:cxn>
              <a:cxn ang="0">
                <a:pos x="14" y="16"/>
              </a:cxn>
              <a:cxn ang="0">
                <a:pos x="14" y="26"/>
              </a:cxn>
              <a:cxn ang="0">
                <a:pos x="8" y="20"/>
              </a:cxn>
              <a:cxn ang="0">
                <a:pos x="0" y="30"/>
              </a:cxn>
              <a:cxn ang="0">
                <a:pos x="42" y="58"/>
              </a:cxn>
              <a:cxn ang="0">
                <a:pos x="50" y="48"/>
              </a:cxn>
              <a:cxn ang="0">
                <a:pos x="30" y="36"/>
              </a:cxn>
              <a:cxn ang="0">
                <a:pos x="22" y="28"/>
              </a:cxn>
              <a:cxn ang="0">
                <a:pos x="20" y="22"/>
              </a:cxn>
              <a:cxn ang="0">
                <a:pos x="22" y="16"/>
              </a:cxn>
              <a:cxn ang="0">
                <a:pos x="26" y="14"/>
              </a:cxn>
              <a:cxn ang="0">
                <a:pos x="32" y="14"/>
              </a:cxn>
              <a:cxn ang="0">
                <a:pos x="40" y="20"/>
              </a:cxn>
              <a:cxn ang="0">
                <a:pos x="62" y="34"/>
              </a:cxn>
              <a:cxn ang="0">
                <a:pos x="70" y="24"/>
              </a:cxn>
              <a:cxn ang="0">
                <a:pos x="46" y="6"/>
              </a:cxn>
              <a:cxn ang="0">
                <a:pos x="44" y="6"/>
              </a:cxn>
            </a:cxnLst>
            <a:rect l="0" t="0" r="r" b="b"/>
            <a:pathLst>
              <a:path w="70" h="58">
                <a:moveTo>
                  <a:pt x="44" y="6"/>
                </a:moveTo>
                <a:lnTo>
                  <a:pt x="36" y="2"/>
                </a:lnTo>
                <a:lnTo>
                  <a:pt x="30" y="0"/>
                </a:lnTo>
                <a:lnTo>
                  <a:pt x="24" y="2"/>
                </a:lnTo>
                <a:lnTo>
                  <a:pt x="18" y="8"/>
                </a:lnTo>
                <a:lnTo>
                  <a:pt x="14" y="16"/>
                </a:lnTo>
                <a:lnTo>
                  <a:pt x="14" y="26"/>
                </a:lnTo>
                <a:lnTo>
                  <a:pt x="8" y="20"/>
                </a:lnTo>
                <a:lnTo>
                  <a:pt x="0" y="30"/>
                </a:lnTo>
                <a:lnTo>
                  <a:pt x="42" y="58"/>
                </a:lnTo>
                <a:lnTo>
                  <a:pt x="50" y="48"/>
                </a:lnTo>
                <a:lnTo>
                  <a:pt x="30" y="36"/>
                </a:lnTo>
                <a:lnTo>
                  <a:pt x="22" y="28"/>
                </a:lnTo>
                <a:lnTo>
                  <a:pt x="20" y="22"/>
                </a:lnTo>
                <a:lnTo>
                  <a:pt x="22" y="16"/>
                </a:lnTo>
                <a:lnTo>
                  <a:pt x="26" y="14"/>
                </a:lnTo>
                <a:lnTo>
                  <a:pt x="32" y="14"/>
                </a:lnTo>
                <a:lnTo>
                  <a:pt x="40" y="20"/>
                </a:lnTo>
                <a:lnTo>
                  <a:pt x="62" y="34"/>
                </a:lnTo>
                <a:lnTo>
                  <a:pt x="70" y="24"/>
                </a:lnTo>
                <a:lnTo>
                  <a:pt x="46" y="6"/>
                </a:lnTo>
                <a:lnTo>
                  <a:pt x="44" y="6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23" name="Freeform 55"/>
          <p:cNvSpPr>
            <a:spLocks/>
          </p:cNvSpPr>
          <p:nvPr/>
        </p:nvSpPr>
        <p:spPr bwMode="auto">
          <a:xfrm>
            <a:off x="5154613" y="2633663"/>
            <a:ext cx="114300" cy="111125"/>
          </a:xfrm>
          <a:custGeom>
            <a:avLst/>
            <a:gdLst/>
            <a:ahLst/>
            <a:cxnLst>
              <a:cxn ang="0">
                <a:pos x="38" y="68"/>
              </a:cxn>
              <a:cxn ang="0">
                <a:pos x="42" y="70"/>
              </a:cxn>
              <a:cxn ang="0">
                <a:pos x="50" y="70"/>
              </a:cxn>
              <a:cxn ang="0">
                <a:pos x="56" y="66"/>
              </a:cxn>
              <a:cxn ang="0">
                <a:pos x="64" y="58"/>
              </a:cxn>
              <a:cxn ang="0">
                <a:pos x="70" y="50"/>
              </a:cxn>
              <a:cxn ang="0">
                <a:pos x="72" y="42"/>
              </a:cxn>
              <a:cxn ang="0">
                <a:pos x="68" y="34"/>
              </a:cxn>
              <a:cxn ang="0">
                <a:pos x="58" y="26"/>
              </a:cxn>
              <a:cxn ang="0">
                <a:pos x="22" y="0"/>
              </a:cxn>
              <a:cxn ang="0">
                <a:pos x="14" y="10"/>
              </a:cxn>
              <a:cxn ang="0">
                <a:pos x="20" y="14"/>
              </a:cxn>
              <a:cxn ang="0">
                <a:pos x="10" y="16"/>
              </a:cxn>
              <a:cxn ang="0">
                <a:pos x="4" y="22"/>
              </a:cxn>
              <a:cxn ang="0">
                <a:pos x="0" y="30"/>
              </a:cxn>
              <a:cxn ang="0">
                <a:pos x="0" y="38"/>
              </a:cxn>
              <a:cxn ang="0">
                <a:pos x="4" y="46"/>
              </a:cxn>
              <a:cxn ang="0">
                <a:pos x="12" y="52"/>
              </a:cxn>
              <a:cxn ang="0">
                <a:pos x="20" y="58"/>
              </a:cxn>
              <a:cxn ang="0">
                <a:pos x="28" y="58"/>
              </a:cxn>
              <a:cxn ang="0">
                <a:pos x="38" y="56"/>
              </a:cxn>
              <a:cxn ang="0">
                <a:pos x="44" y="52"/>
              </a:cxn>
              <a:cxn ang="0">
                <a:pos x="48" y="44"/>
              </a:cxn>
              <a:cxn ang="0">
                <a:pos x="48" y="34"/>
              </a:cxn>
              <a:cxn ang="0">
                <a:pos x="54" y="38"/>
              </a:cxn>
              <a:cxn ang="0">
                <a:pos x="58" y="42"/>
              </a:cxn>
              <a:cxn ang="0">
                <a:pos x="60" y="46"/>
              </a:cxn>
              <a:cxn ang="0">
                <a:pos x="56" y="54"/>
              </a:cxn>
              <a:cxn ang="0">
                <a:pos x="50" y="58"/>
              </a:cxn>
              <a:cxn ang="0">
                <a:pos x="46" y="56"/>
              </a:cxn>
              <a:cxn ang="0">
                <a:pos x="36" y="68"/>
              </a:cxn>
              <a:cxn ang="0">
                <a:pos x="36" y="68"/>
              </a:cxn>
              <a:cxn ang="0">
                <a:pos x="38" y="68"/>
              </a:cxn>
              <a:cxn ang="0">
                <a:pos x="12" y="34"/>
              </a:cxn>
              <a:cxn ang="0">
                <a:pos x="12" y="28"/>
              </a:cxn>
              <a:cxn ang="0">
                <a:pos x="14" y="24"/>
              </a:cxn>
              <a:cxn ang="0">
                <a:pos x="18" y="22"/>
              </a:cxn>
              <a:cxn ang="0">
                <a:pos x="22" y="20"/>
              </a:cxn>
              <a:cxn ang="0">
                <a:pos x="28" y="22"/>
              </a:cxn>
              <a:cxn ang="0">
                <a:pos x="34" y="24"/>
              </a:cxn>
              <a:cxn ang="0">
                <a:pos x="38" y="30"/>
              </a:cxn>
              <a:cxn ang="0">
                <a:pos x="40" y="34"/>
              </a:cxn>
              <a:cxn ang="0">
                <a:pos x="40" y="38"/>
              </a:cxn>
              <a:cxn ang="0">
                <a:pos x="38" y="42"/>
              </a:cxn>
              <a:cxn ang="0">
                <a:pos x="34" y="44"/>
              </a:cxn>
              <a:cxn ang="0">
                <a:pos x="30" y="46"/>
              </a:cxn>
              <a:cxn ang="0">
                <a:pos x="26" y="46"/>
              </a:cxn>
              <a:cxn ang="0">
                <a:pos x="20" y="42"/>
              </a:cxn>
              <a:cxn ang="0">
                <a:pos x="14" y="38"/>
              </a:cxn>
              <a:cxn ang="0">
                <a:pos x="12" y="34"/>
              </a:cxn>
              <a:cxn ang="0">
                <a:pos x="38" y="68"/>
              </a:cxn>
            </a:cxnLst>
            <a:rect l="0" t="0" r="r" b="b"/>
            <a:pathLst>
              <a:path w="72" h="70">
                <a:moveTo>
                  <a:pt x="38" y="68"/>
                </a:moveTo>
                <a:lnTo>
                  <a:pt x="42" y="70"/>
                </a:lnTo>
                <a:lnTo>
                  <a:pt x="50" y="70"/>
                </a:lnTo>
                <a:lnTo>
                  <a:pt x="56" y="66"/>
                </a:lnTo>
                <a:lnTo>
                  <a:pt x="64" y="58"/>
                </a:lnTo>
                <a:lnTo>
                  <a:pt x="70" y="50"/>
                </a:lnTo>
                <a:lnTo>
                  <a:pt x="72" y="42"/>
                </a:lnTo>
                <a:lnTo>
                  <a:pt x="68" y="34"/>
                </a:lnTo>
                <a:lnTo>
                  <a:pt x="58" y="26"/>
                </a:lnTo>
                <a:lnTo>
                  <a:pt x="22" y="0"/>
                </a:lnTo>
                <a:lnTo>
                  <a:pt x="14" y="10"/>
                </a:lnTo>
                <a:lnTo>
                  <a:pt x="20" y="14"/>
                </a:lnTo>
                <a:lnTo>
                  <a:pt x="10" y="16"/>
                </a:lnTo>
                <a:lnTo>
                  <a:pt x="4" y="22"/>
                </a:lnTo>
                <a:lnTo>
                  <a:pt x="0" y="30"/>
                </a:lnTo>
                <a:lnTo>
                  <a:pt x="0" y="38"/>
                </a:lnTo>
                <a:lnTo>
                  <a:pt x="4" y="46"/>
                </a:lnTo>
                <a:lnTo>
                  <a:pt x="12" y="52"/>
                </a:lnTo>
                <a:lnTo>
                  <a:pt x="20" y="58"/>
                </a:lnTo>
                <a:lnTo>
                  <a:pt x="28" y="58"/>
                </a:lnTo>
                <a:lnTo>
                  <a:pt x="38" y="56"/>
                </a:lnTo>
                <a:lnTo>
                  <a:pt x="44" y="52"/>
                </a:lnTo>
                <a:lnTo>
                  <a:pt x="48" y="44"/>
                </a:lnTo>
                <a:lnTo>
                  <a:pt x="48" y="34"/>
                </a:lnTo>
                <a:lnTo>
                  <a:pt x="54" y="38"/>
                </a:lnTo>
                <a:lnTo>
                  <a:pt x="58" y="42"/>
                </a:lnTo>
                <a:lnTo>
                  <a:pt x="60" y="46"/>
                </a:lnTo>
                <a:lnTo>
                  <a:pt x="56" y="54"/>
                </a:lnTo>
                <a:lnTo>
                  <a:pt x="50" y="58"/>
                </a:lnTo>
                <a:lnTo>
                  <a:pt x="46" y="56"/>
                </a:lnTo>
                <a:lnTo>
                  <a:pt x="36" y="68"/>
                </a:lnTo>
                <a:lnTo>
                  <a:pt x="36" y="68"/>
                </a:lnTo>
                <a:lnTo>
                  <a:pt x="38" y="68"/>
                </a:lnTo>
                <a:lnTo>
                  <a:pt x="12" y="34"/>
                </a:lnTo>
                <a:lnTo>
                  <a:pt x="12" y="28"/>
                </a:lnTo>
                <a:lnTo>
                  <a:pt x="14" y="24"/>
                </a:lnTo>
                <a:lnTo>
                  <a:pt x="18" y="22"/>
                </a:lnTo>
                <a:lnTo>
                  <a:pt x="22" y="20"/>
                </a:lnTo>
                <a:lnTo>
                  <a:pt x="28" y="22"/>
                </a:lnTo>
                <a:lnTo>
                  <a:pt x="34" y="24"/>
                </a:lnTo>
                <a:lnTo>
                  <a:pt x="38" y="30"/>
                </a:lnTo>
                <a:lnTo>
                  <a:pt x="40" y="34"/>
                </a:lnTo>
                <a:lnTo>
                  <a:pt x="40" y="38"/>
                </a:lnTo>
                <a:lnTo>
                  <a:pt x="38" y="42"/>
                </a:lnTo>
                <a:lnTo>
                  <a:pt x="34" y="44"/>
                </a:lnTo>
                <a:lnTo>
                  <a:pt x="30" y="46"/>
                </a:lnTo>
                <a:lnTo>
                  <a:pt x="26" y="46"/>
                </a:lnTo>
                <a:lnTo>
                  <a:pt x="20" y="42"/>
                </a:lnTo>
                <a:lnTo>
                  <a:pt x="14" y="38"/>
                </a:lnTo>
                <a:lnTo>
                  <a:pt x="12" y="34"/>
                </a:lnTo>
                <a:lnTo>
                  <a:pt x="38" y="68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24" name="Freeform 56"/>
          <p:cNvSpPr>
            <a:spLocks/>
          </p:cNvSpPr>
          <p:nvPr/>
        </p:nvSpPr>
        <p:spPr bwMode="auto">
          <a:xfrm>
            <a:off x="5211763" y="2579688"/>
            <a:ext cx="85725" cy="76200"/>
          </a:xfrm>
          <a:custGeom>
            <a:avLst/>
            <a:gdLst/>
            <a:ahLst/>
            <a:cxnLst>
              <a:cxn ang="0">
                <a:pos x="42" y="26"/>
              </a:cxn>
              <a:cxn ang="0">
                <a:pos x="40" y="32"/>
              </a:cxn>
              <a:cxn ang="0">
                <a:pos x="36" y="34"/>
              </a:cxn>
              <a:cxn ang="0">
                <a:pos x="32" y="36"/>
              </a:cxn>
              <a:cxn ang="0">
                <a:pos x="28" y="36"/>
              </a:cxn>
              <a:cxn ang="0">
                <a:pos x="22" y="34"/>
              </a:cxn>
              <a:cxn ang="0">
                <a:pos x="44" y="8"/>
              </a:cxn>
              <a:cxn ang="0">
                <a:pos x="32" y="2"/>
              </a:cxn>
              <a:cxn ang="0">
                <a:pos x="22" y="0"/>
              </a:cxn>
              <a:cxn ang="0">
                <a:pos x="12" y="2"/>
              </a:cxn>
              <a:cxn ang="0">
                <a:pos x="4" y="10"/>
              </a:cxn>
              <a:cxn ang="0">
                <a:pos x="0" y="18"/>
              </a:cxn>
              <a:cxn ang="0">
                <a:pos x="0" y="26"/>
              </a:cxn>
              <a:cxn ang="0">
                <a:pos x="4" y="34"/>
              </a:cxn>
              <a:cxn ang="0">
                <a:pos x="12" y="42"/>
              </a:cxn>
              <a:cxn ang="0">
                <a:pos x="20" y="46"/>
              </a:cxn>
              <a:cxn ang="0">
                <a:pos x="28" y="48"/>
              </a:cxn>
              <a:cxn ang="0">
                <a:pos x="34" y="48"/>
              </a:cxn>
              <a:cxn ang="0">
                <a:pos x="40" y="46"/>
              </a:cxn>
              <a:cxn ang="0">
                <a:pos x="48" y="38"/>
              </a:cxn>
              <a:cxn ang="0">
                <a:pos x="52" y="32"/>
              </a:cxn>
              <a:cxn ang="0">
                <a:pos x="54" y="24"/>
              </a:cxn>
              <a:cxn ang="0">
                <a:pos x="52" y="18"/>
              </a:cxn>
              <a:cxn ang="0">
                <a:pos x="50" y="12"/>
              </a:cxn>
              <a:cxn ang="0">
                <a:pos x="40" y="22"/>
              </a:cxn>
              <a:cxn ang="0">
                <a:pos x="40" y="26"/>
              </a:cxn>
              <a:cxn ang="0">
                <a:pos x="42" y="26"/>
              </a:cxn>
              <a:cxn ang="0">
                <a:pos x="16" y="28"/>
              </a:cxn>
              <a:cxn ang="0">
                <a:pos x="12" y="26"/>
              </a:cxn>
              <a:cxn ang="0">
                <a:pos x="12" y="22"/>
              </a:cxn>
              <a:cxn ang="0">
                <a:pos x="12" y="18"/>
              </a:cxn>
              <a:cxn ang="0">
                <a:pos x="12" y="14"/>
              </a:cxn>
              <a:cxn ang="0">
                <a:pos x="16" y="12"/>
              </a:cxn>
              <a:cxn ang="0">
                <a:pos x="20" y="10"/>
              </a:cxn>
              <a:cxn ang="0">
                <a:pos x="24" y="10"/>
              </a:cxn>
              <a:cxn ang="0">
                <a:pos x="28" y="14"/>
              </a:cxn>
              <a:cxn ang="0">
                <a:pos x="16" y="28"/>
              </a:cxn>
              <a:cxn ang="0">
                <a:pos x="42" y="26"/>
              </a:cxn>
            </a:cxnLst>
            <a:rect l="0" t="0" r="r" b="b"/>
            <a:pathLst>
              <a:path w="54" h="48">
                <a:moveTo>
                  <a:pt x="42" y="26"/>
                </a:moveTo>
                <a:lnTo>
                  <a:pt x="40" y="32"/>
                </a:lnTo>
                <a:lnTo>
                  <a:pt x="36" y="34"/>
                </a:lnTo>
                <a:lnTo>
                  <a:pt x="32" y="36"/>
                </a:lnTo>
                <a:lnTo>
                  <a:pt x="28" y="36"/>
                </a:lnTo>
                <a:lnTo>
                  <a:pt x="22" y="34"/>
                </a:lnTo>
                <a:lnTo>
                  <a:pt x="44" y="8"/>
                </a:lnTo>
                <a:lnTo>
                  <a:pt x="32" y="2"/>
                </a:lnTo>
                <a:lnTo>
                  <a:pt x="22" y="0"/>
                </a:lnTo>
                <a:lnTo>
                  <a:pt x="12" y="2"/>
                </a:lnTo>
                <a:lnTo>
                  <a:pt x="4" y="10"/>
                </a:lnTo>
                <a:lnTo>
                  <a:pt x="0" y="18"/>
                </a:lnTo>
                <a:lnTo>
                  <a:pt x="0" y="26"/>
                </a:lnTo>
                <a:lnTo>
                  <a:pt x="4" y="34"/>
                </a:lnTo>
                <a:lnTo>
                  <a:pt x="12" y="42"/>
                </a:lnTo>
                <a:lnTo>
                  <a:pt x="20" y="46"/>
                </a:lnTo>
                <a:lnTo>
                  <a:pt x="28" y="48"/>
                </a:lnTo>
                <a:lnTo>
                  <a:pt x="34" y="48"/>
                </a:lnTo>
                <a:lnTo>
                  <a:pt x="40" y="46"/>
                </a:lnTo>
                <a:lnTo>
                  <a:pt x="48" y="38"/>
                </a:lnTo>
                <a:lnTo>
                  <a:pt x="52" y="32"/>
                </a:lnTo>
                <a:lnTo>
                  <a:pt x="54" y="24"/>
                </a:lnTo>
                <a:lnTo>
                  <a:pt x="52" y="18"/>
                </a:lnTo>
                <a:lnTo>
                  <a:pt x="50" y="12"/>
                </a:lnTo>
                <a:lnTo>
                  <a:pt x="40" y="22"/>
                </a:lnTo>
                <a:lnTo>
                  <a:pt x="40" y="26"/>
                </a:lnTo>
                <a:lnTo>
                  <a:pt x="42" y="26"/>
                </a:lnTo>
                <a:lnTo>
                  <a:pt x="16" y="28"/>
                </a:lnTo>
                <a:lnTo>
                  <a:pt x="12" y="26"/>
                </a:lnTo>
                <a:lnTo>
                  <a:pt x="12" y="22"/>
                </a:lnTo>
                <a:lnTo>
                  <a:pt x="12" y="18"/>
                </a:lnTo>
                <a:lnTo>
                  <a:pt x="12" y="14"/>
                </a:lnTo>
                <a:lnTo>
                  <a:pt x="16" y="12"/>
                </a:lnTo>
                <a:lnTo>
                  <a:pt x="20" y="10"/>
                </a:lnTo>
                <a:lnTo>
                  <a:pt x="24" y="10"/>
                </a:lnTo>
                <a:lnTo>
                  <a:pt x="28" y="14"/>
                </a:lnTo>
                <a:lnTo>
                  <a:pt x="16" y="28"/>
                </a:lnTo>
                <a:lnTo>
                  <a:pt x="42" y="26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25" name="Freeform 57"/>
          <p:cNvSpPr>
            <a:spLocks/>
          </p:cNvSpPr>
          <p:nvPr/>
        </p:nvSpPr>
        <p:spPr bwMode="auto">
          <a:xfrm>
            <a:off x="5253038" y="2513013"/>
            <a:ext cx="79375" cy="85725"/>
          </a:xfrm>
          <a:custGeom>
            <a:avLst/>
            <a:gdLst/>
            <a:ahLst/>
            <a:cxnLst>
              <a:cxn ang="0">
                <a:pos x="36" y="34"/>
              </a:cxn>
              <a:cxn ang="0">
                <a:pos x="24" y="24"/>
              </a:cxn>
              <a:cxn ang="0">
                <a:pos x="20" y="18"/>
              </a:cxn>
              <a:cxn ang="0">
                <a:pos x="22" y="14"/>
              </a:cxn>
              <a:cxn ang="0">
                <a:pos x="28" y="10"/>
              </a:cxn>
              <a:cxn ang="0">
                <a:pos x="22" y="0"/>
              </a:cxn>
              <a:cxn ang="0">
                <a:pos x="18" y="4"/>
              </a:cxn>
              <a:cxn ang="0">
                <a:pos x="14" y="6"/>
              </a:cxn>
              <a:cxn ang="0">
                <a:pos x="12" y="12"/>
              </a:cxn>
              <a:cxn ang="0">
                <a:pos x="14" y="20"/>
              </a:cxn>
              <a:cxn ang="0">
                <a:pos x="8" y="16"/>
              </a:cxn>
              <a:cxn ang="0">
                <a:pos x="0" y="26"/>
              </a:cxn>
              <a:cxn ang="0">
                <a:pos x="42" y="54"/>
              </a:cxn>
              <a:cxn ang="0">
                <a:pos x="50" y="44"/>
              </a:cxn>
              <a:cxn ang="0">
                <a:pos x="38" y="34"/>
              </a:cxn>
              <a:cxn ang="0">
                <a:pos x="36" y="34"/>
              </a:cxn>
            </a:cxnLst>
            <a:rect l="0" t="0" r="r" b="b"/>
            <a:pathLst>
              <a:path w="50" h="54">
                <a:moveTo>
                  <a:pt x="36" y="34"/>
                </a:moveTo>
                <a:lnTo>
                  <a:pt x="24" y="24"/>
                </a:lnTo>
                <a:lnTo>
                  <a:pt x="20" y="18"/>
                </a:lnTo>
                <a:lnTo>
                  <a:pt x="22" y="14"/>
                </a:lnTo>
                <a:lnTo>
                  <a:pt x="28" y="10"/>
                </a:lnTo>
                <a:lnTo>
                  <a:pt x="22" y="0"/>
                </a:lnTo>
                <a:lnTo>
                  <a:pt x="18" y="4"/>
                </a:lnTo>
                <a:lnTo>
                  <a:pt x="14" y="6"/>
                </a:lnTo>
                <a:lnTo>
                  <a:pt x="12" y="12"/>
                </a:lnTo>
                <a:lnTo>
                  <a:pt x="14" y="20"/>
                </a:lnTo>
                <a:lnTo>
                  <a:pt x="8" y="16"/>
                </a:lnTo>
                <a:lnTo>
                  <a:pt x="0" y="26"/>
                </a:lnTo>
                <a:lnTo>
                  <a:pt x="42" y="54"/>
                </a:lnTo>
                <a:lnTo>
                  <a:pt x="50" y="44"/>
                </a:lnTo>
                <a:lnTo>
                  <a:pt x="38" y="34"/>
                </a:lnTo>
                <a:lnTo>
                  <a:pt x="36" y="34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26" name="Freeform 58"/>
          <p:cNvSpPr>
            <a:spLocks/>
          </p:cNvSpPr>
          <p:nvPr/>
        </p:nvSpPr>
        <p:spPr bwMode="auto">
          <a:xfrm>
            <a:off x="5297488" y="2465388"/>
            <a:ext cx="88900" cy="79375"/>
          </a:xfrm>
          <a:custGeom>
            <a:avLst/>
            <a:gdLst/>
            <a:ahLst/>
            <a:cxnLst>
              <a:cxn ang="0">
                <a:pos x="36" y="50"/>
              </a:cxn>
              <a:cxn ang="0">
                <a:pos x="44" y="46"/>
              </a:cxn>
              <a:cxn ang="0">
                <a:pos x="50" y="40"/>
              </a:cxn>
              <a:cxn ang="0">
                <a:pos x="54" y="30"/>
              </a:cxn>
              <a:cxn ang="0">
                <a:pos x="56" y="24"/>
              </a:cxn>
              <a:cxn ang="0">
                <a:pos x="54" y="16"/>
              </a:cxn>
              <a:cxn ang="0">
                <a:pos x="50" y="12"/>
              </a:cxn>
              <a:cxn ang="0">
                <a:pos x="44" y="10"/>
              </a:cxn>
              <a:cxn ang="0">
                <a:pos x="40" y="10"/>
              </a:cxn>
              <a:cxn ang="0">
                <a:pos x="34" y="12"/>
              </a:cxn>
              <a:cxn ang="0">
                <a:pos x="26" y="18"/>
              </a:cxn>
              <a:cxn ang="0">
                <a:pos x="14" y="26"/>
              </a:cxn>
              <a:cxn ang="0">
                <a:pos x="12" y="26"/>
              </a:cxn>
              <a:cxn ang="0">
                <a:pos x="10" y="22"/>
              </a:cxn>
              <a:cxn ang="0">
                <a:pos x="14" y="16"/>
              </a:cxn>
              <a:cxn ang="0">
                <a:pos x="20" y="12"/>
              </a:cxn>
              <a:cxn ang="0">
                <a:pos x="24" y="12"/>
              </a:cxn>
              <a:cxn ang="0">
                <a:pos x="30" y="0"/>
              </a:cxn>
              <a:cxn ang="0">
                <a:pos x="24" y="0"/>
              </a:cxn>
              <a:cxn ang="0">
                <a:pos x="18" y="0"/>
              </a:cxn>
              <a:cxn ang="0">
                <a:pos x="12" y="4"/>
              </a:cxn>
              <a:cxn ang="0">
                <a:pos x="6" y="10"/>
              </a:cxn>
              <a:cxn ang="0">
                <a:pos x="2" y="18"/>
              </a:cxn>
              <a:cxn ang="0">
                <a:pos x="0" y="26"/>
              </a:cxn>
              <a:cxn ang="0">
                <a:pos x="2" y="32"/>
              </a:cxn>
              <a:cxn ang="0">
                <a:pos x="6" y="36"/>
              </a:cxn>
              <a:cxn ang="0">
                <a:pos x="12" y="38"/>
              </a:cxn>
              <a:cxn ang="0">
                <a:pos x="18" y="38"/>
              </a:cxn>
              <a:cxn ang="0">
                <a:pos x="26" y="34"/>
              </a:cxn>
              <a:cxn ang="0">
                <a:pos x="36" y="26"/>
              </a:cxn>
              <a:cxn ang="0">
                <a:pos x="40" y="22"/>
              </a:cxn>
              <a:cxn ang="0">
                <a:pos x="44" y="24"/>
              </a:cxn>
              <a:cxn ang="0">
                <a:pos x="44" y="26"/>
              </a:cxn>
              <a:cxn ang="0">
                <a:pos x="44" y="30"/>
              </a:cxn>
              <a:cxn ang="0">
                <a:pos x="42" y="34"/>
              </a:cxn>
              <a:cxn ang="0">
                <a:pos x="38" y="36"/>
              </a:cxn>
              <a:cxn ang="0">
                <a:pos x="36" y="38"/>
              </a:cxn>
              <a:cxn ang="0">
                <a:pos x="28" y="38"/>
              </a:cxn>
              <a:cxn ang="0">
                <a:pos x="22" y="50"/>
              </a:cxn>
              <a:cxn ang="0">
                <a:pos x="30" y="50"/>
              </a:cxn>
              <a:cxn ang="0">
                <a:pos x="34" y="50"/>
              </a:cxn>
              <a:cxn ang="0">
                <a:pos x="36" y="50"/>
              </a:cxn>
            </a:cxnLst>
            <a:rect l="0" t="0" r="r" b="b"/>
            <a:pathLst>
              <a:path w="56" h="50">
                <a:moveTo>
                  <a:pt x="36" y="50"/>
                </a:moveTo>
                <a:lnTo>
                  <a:pt x="44" y="46"/>
                </a:lnTo>
                <a:lnTo>
                  <a:pt x="50" y="40"/>
                </a:lnTo>
                <a:lnTo>
                  <a:pt x="54" y="30"/>
                </a:lnTo>
                <a:lnTo>
                  <a:pt x="56" y="24"/>
                </a:lnTo>
                <a:lnTo>
                  <a:pt x="54" y="16"/>
                </a:lnTo>
                <a:lnTo>
                  <a:pt x="50" y="12"/>
                </a:lnTo>
                <a:lnTo>
                  <a:pt x="44" y="10"/>
                </a:lnTo>
                <a:lnTo>
                  <a:pt x="40" y="10"/>
                </a:lnTo>
                <a:lnTo>
                  <a:pt x="34" y="12"/>
                </a:lnTo>
                <a:lnTo>
                  <a:pt x="26" y="18"/>
                </a:lnTo>
                <a:lnTo>
                  <a:pt x="14" y="26"/>
                </a:lnTo>
                <a:lnTo>
                  <a:pt x="12" y="26"/>
                </a:lnTo>
                <a:lnTo>
                  <a:pt x="10" y="22"/>
                </a:lnTo>
                <a:lnTo>
                  <a:pt x="14" y="16"/>
                </a:lnTo>
                <a:lnTo>
                  <a:pt x="20" y="12"/>
                </a:lnTo>
                <a:lnTo>
                  <a:pt x="24" y="12"/>
                </a:lnTo>
                <a:lnTo>
                  <a:pt x="30" y="0"/>
                </a:lnTo>
                <a:lnTo>
                  <a:pt x="24" y="0"/>
                </a:lnTo>
                <a:lnTo>
                  <a:pt x="18" y="0"/>
                </a:lnTo>
                <a:lnTo>
                  <a:pt x="12" y="4"/>
                </a:lnTo>
                <a:lnTo>
                  <a:pt x="6" y="10"/>
                </a:lnTo>
                <a:lnTo>
                  <a:pt x="2" y="18"/>
                </a:lnTo>
                <a:lnTo>
                  <a:pt x="0" y="26"/>
                </a:lnTo>
                <a:lnTo>
                  <a:pt x="2" y="32"/>
                </a:lnTo>
                <a:lnTo>
                  <a:pt x="6" y="36"/>
                </a:lnTo>
                <a:lnTo>
                  <a:pt x="12" y="38"/>
                </a:lnTo>
                <a:lnTo>
                  <a:pt x="18" y="38"/>
                </a:lnTo>
                <a:lnTo>
                  <a:pt x="26" y="34"/>
                </a:lnTo>
                <a:lnTo>
                  <a:pt x="36" y="26"/>
                </a:lnTo>
                <a:lnTo>
                  <a:pt x="40" y="22"/>
                </a:lnTo>
                <a:lnTo>
                  <a:pt x="44" y="24"/>
                </a:lnTo>
                <a:lnTo>
                  <a:pt x="44" y="26"/>
                </a:lnTo>
                <a:lnTo>
                  <a:pt x="44" y="30"/>
                </a:lnTo>
                <a:lnTo>
                  <a:pt x="42" y="34"/>
                </a:lnTo>
                <a:lnTo>
                  <a:pt x="38" y="36"/>
                </a:lnTo>
                <a:lnTo>
                  <a:pt x="36" y="38"/>
                </a:lnTo>
                <a:lnTo>
                  <a:pt x="28" y="38"/>
                </a:lnTo>
                <a:lnTo>
                  <a:pt x="22" y="50"/>
                </a:lnTo>
                <a:lnTo>
                  <a:pt x="30" y="50"/>
                </a:lnTo>
                <a:lnTo>
                  <a:pt x="34" y="50"/>
                </a:lnTo>
                <a:lnTo>
                  <a:pt x="36" y="50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27" name="Freeform 59"/>
          <p:cNvSpPr>
            <a:spLocks/>
          </p:cNvSpPr>
          <p:nvPr/>
        </p:nvSpPr>
        <p:spPr bwMode="auto">
          <a:xfrm>
            <a:off x="5167313" y="3290888"/>
            <a:ext cx="123825" cy="104775"/>
          </a:xfrm>
          <a:custGeom>
            <a:avLst/>
            <a:gdLst/>
            <a:ahLst/>
            <a:cxnLst>
              <a:cxn ang="0">
                <a:pos x="78" y="56"/>
              </a:cxn>
              <a:cxn ang="0">
                <a:pos x="32" y="22"/>
              </a:cxn>
              <a:cxn ang="0">
                <a:pos x="44" y="6"/>
              </a:cxn>
              <a:cxn ang="0">
                <a:pos x="36" y="0"/>
              </a:cxn>
              <a:cxn ang="0">
                <a:pos x="0" y="42"/>
              </a:cxn>
              <a:cxn ang="0">
                <a:pos x="10" y="48"/>
              </a:cxn>
              <a:cxn ang="0">
                <a:pos x="22" y="32"/>
              </a:cxn>
              <a:cxn ang="0">
                <a:pos x="70" y="66"/>
              </a:cxn>
              <a:cxn ang="0">
                <a:pos x="76" y="56"/>
              </a:cxn>
              <a:cxn ang="0">
                <a:pos x="78" y="56"/>
              </a:cxn>
            </a:cxnLst>
            <a:rect l="0" t="0" r="r" b="b"/>
            <a:pathLst>
              <a:path w="78" h="66">
                <a:moveTo>
                  <a:pt x="78" y="56"/>
                </a:moveTo>
                <a:lnTo>
                  <a:pt x="32" y="22"/>
                </a:lnTo>
                <a:lnTo>
                  <a:pt x="44" y="6"/>
                </a:lnTo>
                <a:lnTo>
                  <a:pt x="36" y="0"/>
                </a:lnTo>
                <a:lnTo>
                  <a:pt x="0" y="42"/>
                </a:lnTo>
                <a:lnTo>
                  <a:pt x="10" y="48"/>
                </a:lnTo>
                <a:lnTo>
                  <a:pt x="22" y="32"/>
                </a:lnTo>
                <a:lnTo>
                  <a:pt x="70" y="66"/>
                </a:lnTo>
                <a:lnTo>
                  <a:pt x="76" y="56"/>
                </a:lnTo>
                <a:lnTo>
                  <a:pt x="78" y="56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28" name="Freeform 60"/>
          <p:cNvSpPr>
            <a:spLocks/>
          </p:cNvSpPr>
          <p:nvPr/>
        </p:nvSpPr>
        <p:spPr bwMode="auto">
          <a:xfrm>
            <a:off x="5233988" y="3249613"/>
            <a:ext cx="133350" cy="95250"/>
          </a:xfrm>
          <a:custGeom>
            <a:avLst/>
            <a:gdLst/>
            <a:ahLst/>
            <a:cxnLst>
              <a:cxn ang="0">
                <a:pos x="0" y="20"/>
              </a:cxn>
              <a:cxn ang="0">
                <a:pos x="54" y="60"/>
              </a:cxn>
              <a:cxn ang="0">
                <a:pos x="64" y="50"/>
              </a:cxn>
              <a:cxn ang="0">
                <a:pos x="42" y="34"/>
              </a:cxn>
              <a:cxn ang="0">
                <a:pos x="36" y="28"/>
              </a:cxn>
              <a:cxn ang="0">
                <a:pos x="34" y="22"/>
              </a:cxn>
              <a:cxn ang="0">
                <a:pos x="38" y="18"/>
              </a:cxn>
              <a:cxn ang="0">
                <a:pos x="42" y="14"/>
              </a:cxn>
              <a:cxn ang="0">
                <a:pos x="46" y="14"/>
              </a:cxn>
              <a:cxn ang="0">
                <a:pos x="54" y="20"/>
              </a:cxn>
              <a:cxn ang="0">
                <a:pos x="76" y="34"/>
              </a:cxn>
              <a:cxn ang="0">
                <a:pos x="84" y="24"/>
              </a:cxn>
              <a:cxn ang="0">
                <a:pos x="60" y="8"/>
              </a:cxn>
              <a:cxn ang="0">
                <a:pos x="52" y="2"/>
              </a:cxn>
              <a:cxn ang="0">
                <a:pos x="46" y="0"/>
              </a:cxn>
              <a:cxn ang="0">
                <a:pos x="38" y="2"/>
              </a:cxn>
              <a:cxn ang="0">
                <a:pos x="32" y="8"/>
              </a:cxn>
              <a:cxn ang="0">
                <a:pos x="28" y="16"/>
              </a:cxn>
              <a:cxn ang="0">
                <a:pos x="28" y="24"/>
              </a:cxn>
              <a:cxn ang="0">
                <a:pos x="8" y="10"/>
              </a:cxn>
              <a:cxn ang="0">
                <a:pos x="2" y="20"/>
              </a:cxn>
              <a:cxn ang="0">
                <a:pos x="0" y="20"/>
              </a:cxn>
            </a:cxnLst>
            <a:rect l="0" t="0" r="r" b="b"/>
            <a:pathLst>
              <a:path w="84" h="60">
                <a:moveTo>
                  <a:pt x="0" y="20"/>
                </a:moveTo>
                <a:lnTo>
                  <a:pt x="54" y="60"/>
                </a:lnTo>
                <a:lnTo>
                  <a:pt x="64" y="50"/>
                </a:lnTo>
                <a:lnTo>
                  <a:pt x="42" y="34"/>
                </a:lnTo>
                <a:lnTo>
                  <a:pt x="36" y="28"/>
                </a:lnTo>
                <a:lnTo>
                  <a:pt x="34" y="22"/>
                </a:lnTo>
                <a:lnTo>
                  <a:pt x="38" y="18"/>
                </a:lnTo>
                <a:lnTo>
                  <a:pt x="42" y="14"/>
                </a:lnTo>
                <a:lnTo>
                  <a:pt x="46" y="14"/>
                </a:lnTo>
                <a:lnTo>
                  <a:pt x="54" y="20"/>
                </a:lnTo>
                <a:lnTo>
                  <a:pt x="76" y="34"/>
                </a:lnTo>
                <a:lnTo>
                  <a:pt x="84" y="24"/>
                </a:lnTo>
                <a:lnTo>
                  <a:pt x="60" y="8"/>
                </a:lnTo>
                <a:lnTo>
                  <a:pt x="52" y="2"/>
                </a:lnTo>
                <a:lnTo>
                  <a:pt x="46" y="0"/>
                </a:lnTo>
                <a:lnTo>
                  <a:pt x="38" y="2"/>
                </a:lnTo>
                <a:lnTo>
                  <a:pt x="32" y="8"/>
                </a:lnTo>
                <a:lnTo>
                  <a:pt x="28" y="16"/>
                </a:lnTo>
                <a:lnTo>
                  <a:pt x="28" y="24"/>
                </a:lnTo>
                <a:lnTo>
                  <a:pt x="8" y="10"/>
                </a:lnTo>
                <a:lnTo>
                  <a:pt x="2" y="20"/>
                </a:lnTo>
                <a:lnTo>
                  <a:pt x="0" y="20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29" name="Freeform 61"/>
          <p:cNvSpPr>
            <a:spLocks/>
          </p:cNvSpPr>
          <p:nvPr/>
        </p:nvSpPr>
        <p:spPr bwMode="auto">
          <a:xfrm>
            <a:off x="5316538" y="3170238"/>
            <a:ext cx="111125" cy="95250"/>
          </a:xfrm>
          <a:custGeom>
            <a:avLst/>
            <a:gdLst/>
            <a:ahLst/>
            <a:cxnLst>
              <a:cxn ang="0">
                <a:pos x="70" y="30"/>
              </a:cxn>
              <a:cxn ang="0">
                <a:pos x="30" y="0"/>
              </a:cxn>
              <a:cxn ang="0">
                <a:pos x="20" y="10"/>
              </a:cxn>
              <a:cxn ang="0">
                <a:pos x="38" y="24"/>
              </a:cxn>
              <a:cxn ang="0">
                <a:pos x="48" y="32"/>
              </a:cxn>
              <a:cxn ang="0">
                <a:pos x="50" y="38"/>
              </a:cxn>
              <a:cxn ang="0">
                <a:pos x="46" y="44"/>
              </a:cxn>
              <a:cxn ang="0">
                <a:pos x="42" y="46"/>
              </a:cxn>
              <a:cxn ang="0">
                <a:pos x="38" y="46"/>
              </a:cxn>
              <a:cxn ang="0">
                <a:pos x="26" y="38"/>
              </a:cxn>
              <a:cxn ang="0">
                <a:pos x="8" y="26"/>
              </a:cxn>
              <a:cxn ang="0">
                <a:pos x="0" y="36"/>
              </a:cxn>
              <a:cxn ang="0">
                <a:pos x="26" y="54"/>
              </a:cxn>
              <a:cxn ang="0">
                <a:pos x="36" y="60"/>
              </a:cxn>
              <a:cxn ang="0">
                <a:pos x="40" y="60"/>
              </a:cxn>
              <a:cxn ang="0">
                <a:pos x="44" y="58"/>
              </a:cxn>
              <a:cxn ang="0">
                <a:pos x="52" y="52"/>
              </a:cxn>
              <a:cxn ang="0">
                <a:pos x="56" y="44"/>
              </a:cxn>
              <a:cxn ang="0">
                <a:pos x="56" y="40"/>
              </a:cxn>
              <a:cxn ang="0">
                <a:pos x="56" y="36"/>
              </a:cxn>
              <a:cxn ang="0">
                <a:pos x="62" y="40"/>
              </a:cxn>
              <a:cxn ang="0">
                <a:pos x="68" y="30"/>
              </a:cxn>
              <a:cxn ang="0">
                <a:pos x="70" y="30"/>
              </a:cxn>
            </a:cxnLst>
            <a:rect l="0" t="0" r="r" b="b"/>
            <a:pathLst>
              <a:path w="70" h="60">
                <a:moveTo>
                  <a:pt x="70" y="30"/>
                </a:moveTo>
                <a:lnTo>
                  <a:pt x="30" y="0"/>
                </a:lnTo>
                <a:lnTo>
                  <a:pt x="20" y="10"/>
                </a:lnTo>
                <a:lnTo>
                  <a:pt x="38" y="24"/>
                </a:lnTo>
                <a:lnTo>
                  <a:pt x="48" y="32"/>
                </a:lnTo>
                <a:lnTo>
                  <a:pt x="50" y="38"/>
                </a:lnTo>
                <a:lnTo>
                  <a:pt x="46" y="44"/>
                </a:lnTo>
                <a:lnTo>
                  <a:pt x="42" y="46"/>
                </a:lnTo>
                <a:lnTo>
                  <a:pt x="38" y="46"/>
                </a:lnTo>
                <a:lnTo>
                  <a:pt x="26" y="38"/>
                </a:lnTo>
                <a:lnTo>
                  <a:pt x="8" y="26"/>
                </a:lnTo>
                <a:lnTo>
                  <a:pt x="0" y="36"/>
                </a:lnTo>
                <a:lnTo>
                  <a:pt x="26" y="54"/>
                </a:lnTo>
                <a:lnTo>
                  <a:pt x="36" y="60"/>
                </a:lnTo>
                <a:lnTo>
                  <a:pt x="40" y="60"/>
                </a:lnTo>
                <a:lnTo>
                  <a:pt x="44" y="58"/>
                </a:lnTo>
                <a:lnTo>
                  <a:pt x="52" y="52"/>
                </a:lnTo>
                <a:lnTo>
                  <a:pt x="56" y="44"/>
                </a:lnTo>
                <a:lnTo>
                  <a:pt x="56" y="40"/>
                </a:lnTo>
                <a:lnTo>
                  <a:pt x="56" y="36"/>
                </a:lnTo>
                <a:lnTo>
                  <a:pt x="62" y="40"/>
                </a:lnTo>
                <a:lnTo>
                  <a:pt x="68" y="30"/>
                </a:lnTo>
                <a:lnTo>
                  <a:pt x="70" y="30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30" name="Freeform 62"/>
          <p:cNvSpPr>
            <a:spLocks/>
          </p:cNvSpPr>
          <p:nvPr/>
        </p:nvSpPr>
        <p:spPr bwMode="auto">
          <a:xfrm>
            <a:off x="5376863" y="3074988"/>
            <a:ext cx="136525" cy="127000"/>
          </a:xfrm>
          <a:custGeom>
            <a:avLst/>
            <a:gdLst/>
            <a:ahLst/>
            <a:cxnLst>
              <a:cxn ang="0">
                <a:pos x="40" y="80"/>
              </a:cxn>
              <a:cxn ang="0">
                <a:pos x="48" y="70"/>
              </a:cxn>
              <a:cxn ang="0">
                <a:pos x="28" y="56"/>
              </a:cxn>
              <a:cxn ang="0">
                <a:pos x="20" y="50"/>
              </a:cxn>
              <a:cxn ang="0">
                <a:pos x="20" y="44"/>
              </a:cxn>
              <a:cxn ang="0">
                <a:pos x="22" y="38"/>
              </a:cxn>
              <a:cxn ang="0">
                <a:pos x="24" y="36"/>
              </a:cxn>
              <a:cxn ang="0">
                <a:pos x="28" y="36"/>
              </a:cxn>
              <a:cxn ang="0">
                <a:pos x="36" y="42"/>
              </a:cxn>
              <a:cxn ang="0">
                <a:pos x="58" y="58"/>
              </a:cxn>
              <a:cxn ang="0">
                <a:pos x="68" y="48"/>
              </a:cxn>
              <a:cxn ang="0">
                <a:pos x="48" y="34"/>
              </a:cxn>
              <a:cxn ang="0">
                <a:pos x="40" y="26"/>
              </a:cxn>
              <a:cxn ang="0">
                <a:pos x="38" y="20"/>
              </a:cxn>
              <a:cxn ang="0">
                <a:pos x="40" y="16"/>
              </a:cxn>
              <a:cxn ang="0">
                <a:pos x="44" y="14"/>
              </a:cxn>
              <a:cxn ang="0">
                <a:pos x="46" y="14"/>
              </a:cxn>
              <a:cxn ang="0">
                <a:pos x="56" y="18"/>
              </a:cxn>
              <a:cxn ang="0">
                <a:pos x="78" y="34"/>
              </a:cxn>
              <a:cxn ang="0">
                <a:pos x="86" y="24"/>
              </a:cxn>
              <a:cxn ang="0">
                <a:pos x="60" y="6"/>
              </a:cxn>
              <a:cxn ang="0">
                <a:pos x="52" y="0"/>
              </a:cxn>
              <a:cxn ang="0">
                <a:pos x="46" y="0"/>
              </a:cxn>
              <a:cxn ang="0">
                <a:pos x="42" y="2"/>
              </a:cxn>
              <a:cxn ang="0">
                <a:pos x="38" y="4"/>
              </a:cxn>
              <a:cxn ang="0">
                <a:pos x="34" y="6"/>
              </a:cxn>
              <a:cxn ang="0">
                <a:pos x="32" y="14"/>
              </a:cxn>
              <a:cxn ang="0">
                <a:pos x="32" y="24"/>
              </a:cxn>
              <a:cxn ang="0">
                <a:pos x="22" y="24"/>
              </a:cxn>
              <a:cxn ang="0">
                <a:pos x="16" y="30"/>
              </a:cxn>
              <a:cxn ang="0">
                <a:pos x="12" y="36"/>
              </a:cxn>
              <a:cxn ang="0">
                <a:pos x="12" y="46"/>
              </a:cxn>
              <a:cxn ang="0">
                <a:pos x="6" y="42"/>
              </a:cxn>
              <a:cxn ang="0">
                <a:pos x="0" y="52"/>
              </a:cxn>
              <a:cxn ang="0">
                <a:pos x="38" y="80"/>
              </a:cxn>
              <a:cxn ang="0">
                <a:pos x="40" y="80"/>
              </a:cxn>
            </a:cxnLst>
            <a:rect l="0" t="0" r="r" b="b"/>
            <a:pathLst>
              <a:path w="86" h="80">
                <a:moveTo>
                  <a:pt x="40" y="80"/>
                </a:moveTo>
                <a:lnTo>
                  <a:pt x="48" y="70"/>
                </a:lnTo>
                <a:lnTo>
                  <a:pt x="28" y="56"/>
                </a:lnTo>
                <a:lnTo>
                  <a:pt x="20" y="50"/>
                </a:lnTo>
                <a:lnTo>
                  <a:pt x="20" y="44"/>
                </a:lnTo>
                <a:lnTo>
                  <a:pt x="22" y="38"/>
                </a:lnTo>
                <a:lnTo>
                  <a:pt x="24" y="36"/>
                </a:lnTo>
                <a:lnTo>
                  <a:pt x="28" y="36"/>
                </a:lnTo>
                <a:lnTo>
                  <a:pt x="36" y="42"/>
                </a:lnTo>
                <a:lnTo>
                  <a:pt x="58" y="58"/>
                </a:lnTo>
                <a:lnTo>
                  <a:pt x="68" y="48"/>
                </a:lnTo>
                <a:lnTo>
                  <a:pt x="48" y="34"/>
                </a:lnTo>
                <a:lnTo>
                  <a:pt x="40" y="26"/>
                </a:lnTo>
                <a:lnTo>
                  <a:pt x="38" y="20"/>
                </a:lnTo>
                <a:lnTo>
                  <a:pt x="40" y="16"/>
                </a:lnTo>
                <a:lnTo>
                  <a:pt x="44" y="14"/>
                </a:lnTo>
                <a:lnTo>
                  <a:pt x="46" y="14"/>
                </a:lnTo>
                <a:lnTo>
                  <a:pt x="56" y="18"/>
                </a:lnTo>
                <a:lnTo>
                  <a:pt x="78" y="34"/>
                </a:lnTo>
                <a:lnTo>
                  <a:pt x="86" y="24"/>
                </a:lnTo>
                <a:lnTo>
                  <a:pt x="60" y="6"/>
                </a:lnTo>
                <a:lnTo>
                  <a:pt x="52" y="0"/>
                </a:lnTo>
                <a:lnTo>
                  <a:pt x="46" y="0"/>
                </a:lnTo>
                <a:lnTo>
                  <a:pt x="42" y="2"/>
                </a:lnTo>
                <a:lnTo>
                  <a:pt x="38" y="4"/>
                </a:lnTo>
                <a:lnTo>
                  <a:pt x="34" y="6"/>
                </a:lnTo>
                <a:lnTo>
                  <a:pt x="32" y="14"/>
                </a:lnTo>
                <a:lnTo>
                  <a:pt x="32" y="24"/>
                </a:lnTo>
                <a:lnTo>
                  <a:pt x="22" y="24"/>
                </a:lnTo>
                <a:lnTo>
                  <a:pt x="16" y="30"/>
                </a:lnTo>
                <a:lnTo>
                  <a:pt x="12" y="36"/>
                </a:lnTo>
                <a:lnTo>
                  <a:pt x="12" y="46"/>
                </a:lnTo>
                <a:lnTo>
                  <a:pt x="6" y="42"/>
                </a:lnTo>
                <a:lnTo>
                  <a:pt x="0" y="52"/>
                </a:lnTo>
                <a:lnTo>
                  <a:pt x="38" y="80"/>
                </a:lnTo>
                <a:lnTo>
                  <a:pt x="40" y="80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31" name="Freeform 63"/>
          <p:cNvSpPr>
            <a:spLocks/>
          </p:cNvSpPr>
          <p:nvPr/>
        </p:nvSpPr>
        <p:spPr bwMode="auto">
          <a:xfrm>
            <a:off x="5437188" y="3005138"/>
            <a:ext cx="127000" cy="92075"/>
          </a:xfrm>
          <a:custGeom>
            <a:avLst/>
            <a:gdLst/>
            <a:ahLst/>
            <a:cxnLst>
              <a:cxn ang="0">
                <a:pos x="64" y="50"/>
              </a:cxn>
              <a:cxn ang="0">
                <a:pos x="58" y="44"/>
              </a:cxn>
              <a:cxn ang="0">
                <a:pos x="68" y="44"/>
              </a:cxn>
              <a:cxn ang="0">
                <a:pos x="76" y="38"/>
              </a:cxn>
              <a:cxn ang="0">
                <a:pos x="80" y="30"/>
              </a:cxn>
              <a:cxn ang="0">
                <a:pos x="80" y="22"/>
              </a:cxn>
              <a:cxn ang="0">
                <a:pos x="76" y="14"/>
              </a:cxn>
              <a:cxn ang="0">
                <a:pos x="68" y="6"/>
              </a:cxn>
              <a:cxn ang="0">
                <a:pos x="58" y="2"/>
              </a:cxn>
              <a:cxn ang="0">
                <a:pos x="48" y="0"/>
              </a:cxn>
              <a:cxn ang="0">
                <a:pos x="40" y="2"/>
              </a:cxn>
              <a:cxn ang="0">
                <a:pos x="34" y="8"/>
              </a:cxn>
              <a:cxn ang="0">
                <a:pos x="30" y="14"/>
              </a:cxn>
              <a:cxn ang="0">
                <a:pos x="30" y="22"/>
              </a:cxn>
              <a:cxn ang="0">
                <a:pos x="10" y="8"/>
              </a:cxn>
              <a:cxn ang="0">
                <a:pos x="0" y="18"/>
              </a:cxn>
              <a:cxn ang="0">
                <a:pos x="56" y="58"/>
              </a:cxn>
              <a:cxn ang="0">
                <a:pos x="62" y="50"/>
              </a:cxn>
              <a:cxn ang="0">
                <a:pos x="64" y="50"/>
              </a:cxn>
              <a:cxn ang="0">
                <a:pos x="36" y="24"/>
              </a:cxn>
              <a:cxn ang="0">
                <a:pos x="36" y="20"/>
              </a:cxn>
              <a:cxn ang="0">
                <a:pos x="40" y="16"/>
              </a:cxn>
              <a:cxn ang="0">
                <a:pos x="42" y="14"/>
              </a:cxn>
              <a:cxn ang="0">
                <a:pos x="48" y="12"/>
              </a:cxn>
              <a:cxn ang="0">
                <a:pos x="52" y="14"/>
              </a:cxn>
              <a:cxn ang="0">
                <a:pos x="60" y="18"/>
              </a:cxn>
              <a:cxn ang="0">
                <a:pos x="64" y="22"/>
              </a:cxn>
              <a:cxn ang="0">
                <a:pos x="66" y="26"/>
              </a:cxn>
              <a:cxn ang="0">
                <a:pos x="66" y="30"/>
              </a:cxn>
              <a:cxn ang="0">
                <a:pos x="64" y="34"/>
              </a:cxn>
              <a:cxn ang="0">
                <a:pos x="60" y="38"/>
              </a:cxn>
              <a:cxn ang="0">
                <a:pos x="54" y="38"/>
              </a:cxn>
              <a:cxn ang="0">
                <a:pos x="50" y="36"/>
              </a:cxn>
              <a:cxn ang="0">
                <a:pos x="44" y="34"/>
              </a:cxn>
              <a:cxn ang="0">
                <a:pos x="40" y="28"/>
              </a:cxn>
              <a:cxn ang="0">
                <a:pos x="36" y="24"/>
              </a:cxn>
              <a:cxn ang="0">
                <a:pos x="64" y="50"/>
              </a:cxn>
            </a:cxnLst>
            <a:rect l="0" t="0" r="r" b="b"/>
            <a:pathLst>
              <a:path w="80" h="58">
                <a:moveTo>
                  <a:pt x="64" y="50"/>
                </a:moveTo>
                <a:lnTo>
                  <a:pt x="58" y="44"/>
                </a:lnTo>
                <a:lnTo>
                  <a:pt x="68" y="44"/>
                </a:lnTo>
                <a:lnTo>
                  <a:pt x="76" y="38"/>
                </a:lnTo>
                <a:lnTo>
                  <a:pt x="80" y="30"/>
                </a:lnTo>
                <a:lnTo>
                  <a:pt x="80" y="22"/>
                </a:lnTo>
                <a:lnTo>
                  <a:pt x="76" y="14"/>
                </a:lnTo>
                <a:lnTo>
                  <a:pt x="68" y="6"/>
                </a:lnTo>
                <a:lnTo>
                  <a:pt x="58" y="2"/>
                </a:lnTo>
                <a:lnTo>
                  <a:pt x="48" y="0"/>
                </a:lnTo>
                <a:lnTo>
                  <a:pt x="40" y="2"/>
                </a:lnTo>
                <a:lnTo>
                  <a:pt x="34" y="8"/>
                </a:lnTo>
                <a:lnTo>
                  <a:pt x="30" y="14"/>
                </a:lnTo>
                <a:lnTo>
                  <a:pt x="30" y="22"/>
                </a:lnTo>
                <a:lnTo>
                  <a:pt x="10" y="8"/>
                </a:lnTo>
                <a:lnTo>
                  <a:pt x="0" y="18"/>
                </a:lnTo>
                <a:lnTo>
                  <a:pt x="56" y="58"/>
                </a:lnTo>
                <a:lnTo>
                  <a:pt x="62" y="50"/>
                </a:lnTo>
                <a:lnTo>
                  <a:pt x="64" y="50"/>
                </a:lnTo>
                <a:lnTo>
                  <a:pt x="36" y="24"/>
                </a:lnTo>
                <a:lnTo>
                  <a:pt x="36" y="20"/>
                </a:lnTo>
                <a:lnTo>
                  <a:pt x="40" y="16"/>
                </a:lnTo>
                <a:lnTo>
                  <a:pt x="42" y="14"/>
                </a:lnTo>
                <a:lnTo>
                  <a:pt x="48" y="12"/>
                </a:lnTo>
                <a:lnTo>
                  <a:pt x="52" y="14"/>
                </a:lnTo>
                <a:lnTo>
                  <a:pt x="60" y="18"/>
                </a:lnTo>
                <a:lnTo>
                  <a:pt x="64" y="22"/>
                </a:lnTo>
                <a:lnTo>
                  <a:pt x="66" y="26"/>
                </a:lnTo>
                <a:lnTo>
                  <a:pt x="66" y="30"/>
                </a:lnTo>
                <a:lnTo>
                  <a:pt x="64" y="34"/>
                </a:lnTo>
                <a:lnTo>
                  <a:pt x="60" y="38"/>
                </a:lnTo>
                <a:lnTo>
                  <a:pt x="54" y="38"/>
                </a:lnTo>
                <a:lnTo>
                  <a:pt x="50" y="36"/>
                </a:lnTo>
                <a:lnTo>
                  <a:pt x="44" y="34"/>
                </a:lnTo>
                <a:lnTo>
                  <a:pt x="40" y="28"/>
                </a:lnTo>
                <a:lnTo>
                  <a:pt x="36" y="24"/>
                </a:lnTo>
                <a:lnTo>
                  <a:pt x="64" y="50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32" name="Freeform 64"/>
          <p:cNvSpPr>
            <a:spLocks/>
          </p:cNvSpPr>
          <p:nvPr/>
        </p:nvSpPr>
        <p:spPr bwMode="auto">
          <a:xfrm>
            <a:off x="5468938" y="3398838"/>
            <a:ext cx="139700" cy="131762"/>
          </a:xfrm>
          <a:custGeom>
            <a:avLst/>
            <a:gdLst/>
            <a:ahLst/>
            <a:cxnLst>
              <a:cxn ang="0">
                <a:pos x="88" y="45"/>
              </a:cxn>
              <a:cxn ang="0">
                <a:pos x="80" y="39"/>
              </a:cxn>
              <a:cxn ang="0">
                <a:pos x="52" y="65"/>
              </a:cxn>
              <a:cxn ang="0">
                <a:pos x="38" y="53"/>
              </a:cxn>
              <a:cxn ang="0">
                <a:pos x="62" y="29"/>
              </a:cxn>
              <a:cxn ang="0">
                <a:pos x="54" y="21"/>
              </a:cxn>
              <a:cxn ang="0">
                <a:pos x="30" y="45"/>
              </a:cxn>
              <a:cxn ang="0">
                <a:pos x="18" y="35"/>
              </a:cxn>
              <a:cxn ang="0">
                <a:pos x="44" y="8"/>
              </a:cxn>
              <a:cxn ang="0">
                <a:pos x="36" y="0"/>
              </a:cxn>
              <a:cxn ang="0">
                <a:pos x="0" y="37"/>
              </a:cxn>
              <a:cxn ang="0">
                <a:pos x="50" y="83"/>
              </a:cxn>
              <a:cxn ang="0">
                <a:pos x="86" y="45"/>
              </a:cxn>
              <a:cxn ang="0">
                <a:pos x="88" y="45"/>
              </a:cxn>
            </a:cxnLst>
            <a:rect l="0" t="0" r="r" b="b"/>
            <a:pathLst>
              <a:path w="88" h="83">
                <a:moveTo>
                  <a:pt x="88" y="45"/>
                </a:moveTo>
                <a:lnTo>
                  <a:pt x="80" y="39"/>
                </a:lnTo>
                <a:lnTo>
                  <a:pt x="52" y="65"/>
                </a:lnTo>
                <a:lnTo>
                  <a:pt x="38" y="53"/>
                </a:lnTo>
                <a:lnTo>
                  <a:pt x="62" y="29"/>
                </a:lnTo>
                <a:lnTo>
                  <a:pt x="54" y="21"/>
                </a:lnTo>
                <a:lnTo>
                  <a:pt x="30" y="45"/>
                </a:lnTo>
                <a:lnTo>
                  <a:pt x="18" y="35"/>
                </a:lnTo>
                <a:lnTo>
                  <a:pt x="44" y="8"/>
                </a:lnTo>
                <a:lnTo>
                  <a:pt x="36" y="0"/>
                </a:lnTo>
                <a:lnTo>
                  <a:pt x="0" y="37"/>
                </a:lnTo>
                <a:lnTo>
                  <a:pt x="50" y="83"/>
                </a:lnTo>
                <a:lnTo>
                  <a:pt x="86" y="45"/>
                </a:lnTo>
                <a:lnTo>
                  <a:pt x="88" y="45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33" name="Freeform 65"/>
          <p:cNvSpPr>
            <a:spLocks/>
          </p:cNvSpPr>
          <p:nvPr/>
        </p:nvSpPr>
        <p:spPr bwMode="auto">
          <a:xfrm>
            <a:off x="5554663" y="3354388"/>
            <a:ext cx="107950" cy="125412"/>
          </a:xfrm>
          <a:custGeom>
            <a:avLst/>
            <a:gdLst/>
            <a:ahLst/>
            <a:cxnLst>
              <a:cxn ang="0">
                <a:pos x="52" y="57"/>
              </a:cxn>
              <a:cxn ang="0">
                <a:pos x="54" y="63"/>
              </a:cxn>
              <a:cxn ang="0">
                <a:pos x="54" y="67"/>
              </a:cxn>
              <a:cxn ang="0">
                <a:pos x="52" y="71"/>
              </a:cxn>
              <a:cxn ang="0">
                <a:pos x="46" y="73"/>
              </a:cxn>
              <a:cxn ang="0">
                <a:pos x="56" y="79"/>
              </a:cxn>
              <a:cxn ang="0">
                <a:pos x="62" y="75"/>
              </a:cxn>
              <a:cxn ang="0">
                <a:pos x="66" y="69"/>
              </a:cxn>
              <a:cxn ang="0">
                <a:pos x="68" y="65"/>
              </a:cxn>
              <a:cxn ang="0">
                <a:pos x="68" y="59"/>
              </a:cxn>
              <a:cxn ang="0">
                <a:pos x="64" y="53"/>
              </a:cxn>
              <a:cxn ang="0">
                <a:pos x="60" y="44"/>
              </a:cxn>
              <a:cxn ang="0">
                <a:pos x="36" y="0"/>
              </a:cxn>
              <a:cxn ang="0">
                <a:pos x="28" y="10"/>
              </a:cxn>
              <a:cxn ang="0">
                <a:pos x="46" y="42"/>
              </a:cxn>
              <a:cxn ang="0">
                <a:pos x="10" y="26"/>
              </a:cxn>
              <a:cxn ang="0">
                <a:pos x="0" y="36"/>
              </a:cxn>
              <a:cxn ang="0">
                <a:pos x="50" y="57"/>
              </a:cxn>
              <a:cxn ang="0">
                <a:pos x="52" y="57"/>
              </a:cxn>
            </a:cxnLst>
            <a:rect l="0" t="0" r="r" b="b"/>
            <a:pathLst>
              <a:path w="68" h="79">
                <a:moveTo>
                  <a:pt x="52" y="57"/>
                </a:moveTo>
                <a:lnTo>
                  <a:pt x="54" y="63"/>
                </a:lnTo>
                <a:lnTo>
                  <a:pt x="54" y="67"/>
                </a:lnTo>
                <a:lnTo>
                  <a:pt x="52" y="71"/>
                </a:lnTo>
                <a:lnTo>
                  <a:pt x="46" y="73"/>
                </a:lnTo>
                <a:lnTo>
                  <a:pt x="56" y="79"/>
                </a:lnTo>
                <a:lnTo>
                  <a:pt x="62" y="75"/>
                </a:lnTo>
                <a:lnTo>
                  <a:pt x="66" y="69"/>
                </a:lnTo>
                <a:lnTo>
                  <a:pt x="68" y="65"/>
                </a:lnTo>
                <a:lnTo>
                  <a:pt x="68" y="59"/>
                </a:lnTo>
                <a:lnTo>
                  <a:pt x="64" y="53"/>
                </a:lnTo>
                <a:lnTo>
                  <a:pt x="60" y="44"/>
                </a:lnTo>
                <a:lnTo>
                  <a:pt x="36" y="0"/>
                </a:lnTo>
                <a:lnTo>
                  <a:pt x="28" y="10"/>
                </a:lnTo>
                <a:lnTo>
                  <a:pt x="46" y="42"/>
                </a:lnTo>
                <a:lnTo>
                  <a:pt x="10" y="26"/>
                </a:lnTo>
                <a:lnTo>
                  <a:pt x="0" y="36"/>
                </a:lnTo>
                <a:lnTo>
                  <a:pt x="50" y="57"/>
                </a:lnTo>
                <a:lnTo>
                  <a:pt x="52" y="57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34" name="Freeform 66"/>
          <p:cNvSpPr>
            <a:spLocks/>
          </p:cNvSpPr>
          <p:nvPr/>
        </p:nvSpPr>
        <p:spPr bwMode="auto">
          <a:xfrm>
            <a:off x="5634038" y="3309938"/>
            <a:ext cx="82550" cy="79375"/>
          </a:xfrm>
          <a:custGeom>
            <a:avLst/>
            <a:gdLst/>
            <a:ahLst/>
            <a:cxnLst>
              <a:cxn ang="0">
                <a:pos x="40" y="30"/>
              </a:cxn>
              <a:cxn ang="0">
                <a:pos x="38" y="36"/>
              </a:cxn>
              <a:cxn ang="0">
                <a:pos x="34" y="38"/>
              </a:cxn>
              <a:cxn ang="0">
                <a:pos x="30" y="38"/>
              </a:cxn>
              <a:cxn ang="0">
                <a:pos x="26" y="38"/>
              </a:cxn>
              <a:cxn ang="0">
                <a:pos x="22" y="34"/>
              </a:cxn>
              <a:cxn ang="0">
                <a:pos x="44" y="12"/>
              </a:cxn>
              <a:cxn ang="0">
                <a:pos x="34" y="4"/>
              </a:cxn>
              <a:cxn ang="0">
                <a:pos x="24" y="0"/>
              </a:cxn>
              <a:cxn ang="0">
                <a:pos x="14" y="2"/>
              </a:cxn>
              <a:cxn ang="0">
                <a:pos x="6" y="8"/>
              </a:cxn>
              <a:cxn ang="0">
                <a:pos x="0" y="16"/>
              </a:cxn>
              <a:cxn ang="0">
                <a:pos x="0" y="24"/>
              </a:cxn>
              <a:cxn ang="0">
                <a:pos x="2" y="34"/>
              </a:cxn>
              <a:cxn ang="0">
                <a:pos x="10" y="42"/>
              </a:cxn>
              <a:cxn ang="0">
                <a:pos x="18" y="48"/>
              </a:cxn>
              <a:cxn ang="0">
                <a:pos x="26" y="50"/>
              </a:cxn>
              <a:cxn ang="0">
                <a:pos x="30" y="50"/>
              </a:cxn>
              <a:cxn ang="0">
                <a:pos x="36" y="48"/>
              </a:cxn>
              <a:cxn ang="0">
                <a:pos x="46" y="42"/>
              </a:cxn>
              <a:cxn ang="0">
                <a:pos x="50" y="36"/>
              </a:cxn>
              <a:cxn ang="0">
                <a:pos x="52" y="30"/>
              </a:cxn>
              <a:cxn ang="0">
                <a:pos x="52" y="24"/>
              </a:cxn>
              <a:cxn ang="0">
                <a:pos x="50" y="16"/>
              </a:cxn>
              <a:cxn ang="0">
                <a:pos x="38" y="24"/>
              </a:cxn>
              <a:cxn ang="0">
                <a:pos x="38" y="30"/>
              </a:cxn>
              <a:cxn ang="0">
                <a:pos x="40" y="30"/>
              </a:cxn>
              <a:cxn ang="0">
                <a:pos x="16" y="28"/>
              </a:cxn>
              <a:cxn ang="0">
                <a:pos x="12" y="26"/>
              </a:cxn>
              <a:cxn ang="0">
                <a:pos x="10" y="22"/>
              </a:cxn>
              <a:cxn ang="0">
                <a:pos x="12" y="18"/>
              </a:cxn>
              <a:cxn ang="0">
                <a:pos x="14" y="14"/>
              </a:cxn>
              <a:cxn ang="0">
                <a:pos x="16" y="12"/>
              </a:cxn>
              <a:cxn ang="0">
                <a:pos x="20" y="12"/>
              </a:cxn>
              <a:cxn ang="0">
                <a:pos x="24" y="12"/>
              </a:cxn>
              <a:cxn ang="0">
                <a:pos x="30" y="16"/>
              </a:cxn>
              <a:cxn ang="0">
                <a:pos x="16" y="28"/>
              </a:cxn>
              <a:cxn ang="0">
                <a:pos x="40" y="30"/>
              </a:cxn>
            </a:cxnLst>
            <a:rect l="0" t="0" r="r" b="b"/>
            <a:pathLst>
              <a:path w="52" h="50">
                <a:moveTo>
                  <a:pt x="40" y="30"/>
                </a:moveTo>
                <a:lnTo>
                  <a:pt x="38" y="36"/>
                </a:lnTo>
                <a:lnTo>
                  <a:pt x="34" y="38"/>
                </a:lnTo>
                <a:lnTo>
                  <a:pt x="30" y="38"/>
                </a:lnTo>
                <a:lnTo>
                  <a:pt x="26" y="38"/>
                </a:lnTo>
                <a:lnTo>
                  <a:pt x="22" y="34"/>
                </a:lnTo>
                <a:lnTo>
                  <a:pt x="44" y="12"/>
                </a:lnTo>
                <a:lnTo>
                  <a:pt x="34" y="4"/>
                </a:lnTo>
                <a:lnTo>
                  <a:pt x="24" y="0"/>
                </a:lnTo>
                <a:lnTo>
                  <a:pt x="14" y="2"/>
                </a:lnTo>
                <a:lnTo>
                  <a:pt x="6" y="8"/>
                </a:lnTo>
                <a:lnTo>
                  <a:pt x="0" y="16"/>
                </a:lnTo>
                <a:lnTo>
                  <a:pt x="0" y="24"/>
                </a:lnTo>
                <a:lnTo>
                  <a:pt x="2" y="34"/>
                </a:lnTo>
                <a:lnTo>
                  <a:pt x="10" y="42"/>
                </a:lnTo>
                <a:lnTo>
                  <a:pt x="18" y="48"/>
                </a:lnTo>
                <a:lnTo>
                  <a:pt x="26" y="50"/>
                </a:lnTo>
                <a:lnTo>
                  <a:pt x="30" y="50"/>
                </a:lnTo>
                <a:lnTo>
                  <a:pt x="36" y="48"/>
                </a:lnTo>
                <a:lnTo>
                  <a:pt x="46" y="42"/>
                </a:lnTo>
                <a:lnTo>
                  <a:pt x="50" y="36"/>
                </a:lnTo>
                <a:lnTo>
                  <a:pt x="52" y="30"/>
                </a:lnTo>
                <a:lnTo>
                  <a:pt x="52" y="24"/>
                </a:lnTo>
                <a:lnTo>
                  <a:pt x="50" y="16"/>
                </a:lnTo>
                <a:lnTo>
                  <a:pt x="38" y="24"/>
                </a:lnTo>
                <a:lnTo>
                  <a:pt x="38" y="30"/>
                </a:lnTo>
                <a:lnTo>
                  <a:pt x="40" y="30"/>
                </a:lnTo>
                <a:lnTo>
                  <a:pt x="16" y="28"/>
                </a:lnTo>
                <a:lnTo>
                  <a:pt x="12" y="26"/>
                </a:lnTo>
                <a:lnTo>
                  <a:pt x="10" y="22"/>
                </a:lnTo>
                <a:lnTo>
                  <a:pt x="12" y="18"/>
                </a:lnTo>
                <a:lnTo>
                  <a:pt x="14" y="14"/>
                </a:lnTo>
                <a:lnTo>
                  <a:pt x="16" y="12"/>
                </a:lnTo>
                <a:lnTo>
                  <a:pt x="20" y="12"/>
                </a:lnTo>
                <a:lnTo>
                  <a:pt x="24" y="12"/>
                </a:lnTo>
                <a:lnTo>
                  <a:pt x="30" y="16"/>
                </a:lnTo>
                <a:lnTo>
                  <a:pt x="16" y="28"/>
                </a:lnTo>
                <a:lnTo>
                  <a:pt x="40" y="30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35" name="Freeform 67"/>
          <p:cNvSpPr>
            <a:spLocks/>
          </p:cNvSpPr>
          <p:nvPr/>
        </p:nvSpPr>
        <p:spPr bwMode="auto">
          <a:xfrm>
            <a:off x="5757863" y="3667125"/>
            <a:ext cx="139700" cy="133350"/>
          </a:xfrm>
          <a:custGeom>
            <a:avLst/>
            <a:gdLst/>
            <a:ahLst/>
            <a:cxnLst>
              <a:cxn ang="0">
                <a:pos x="56" y="78"/>
              </a:cxn>
              <a:cxn ang="0">
                <a:pos x="26" y="44"/>
              </a:cxn>
              <a:cxn ang="0">
                <a:pos x="78" y="60"/>
              </a:cxn>
              <a:cxn ang="0">
                <a:pos x="88" y="52"/>
              </a:cxn>
              <a:cxn ang="0">
                <a:pos x="44" y="0"/>
              </a:cxn>
              <a:cxn ang="0">
                <a:pos x="32" y="8"/>
              </a:cxn>
              <a:cxn ang="0">
                <a:pos x="64" y="42"/>
              </a:cxn>
              <a:cxn ang="0">
                <a:pos x="10" y="26"/>
              </a:cxn>
              <a:cxn ang="0">
                <a:pos x="0" y="34"/>
              </a:cxn>
              <a:cxn ang="0">
                <a:pos x="46" y="84"/>
              </a:cxn>
              <a:cxn ang="0">
                <a:pos x="54" y="78"/>
              </a:cxn>
              <a:cxn ang="0">
                <a:pos x="56" y="78"/>
              </a:cxn>
            </a:cxnLst>
            <a:rect l="0" t="0" r="r" b="b"/>
            <a:pathLst>
              <a:path w="88" h="84">
                <a:moveTo>
                  <a:pt x="56" y="78"/>
                </a:moveTo>
                <a:lnTo>
                  <a:pt x="26" y="44"/>
                </a:lnTo>
                <a:lnTo>
                  <a:pt x="78" y="60"/>
                </a:lnTo>
                <a:lnTo>
                  <a:pt x="88" y="52"/>
                </a:lnTo>
                <a:lnTo>
                  <a:pt x="44" y="0"/>
                </a:lnTo>
                <a:lnTo>
                  <a:pt x="32" y="8"/>
                </a:lnTo>
                <a:lnTo>
                  <a:pt x="64" y="42"/>
                </a:lnTo>
                <a:lnTo>
                  <a:pt x="10" y="26"/>
                </a:lnTo>
                <a:lnTo>
                  <a:pt x="0" y="34"/>
                </a:lnTo>
                <a:lnTo>
                  <a:pt x="46" y="84"/>
                </a:lnTo>
                <a:lnTo>
                  <a:pt x="54" y="78"/>
                </a:lnTo>
                <a:lnTo>
                  <a:pt x="56" y="78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36" name="Freeform 68"/>
          <p:cNvSpPr>
            <a:spLocks/>
          </p:cNvSpPr>
          <p:nvPr/>
        </p:nvSpPr>
        <p:spPr bwMode="auto">
          <a:xfrm>
            <a:off x="5875338" y="3644900"/>
            <a:ext cx="85725" cy="79375"/>
          </a:xfrm>
          <a:custGeom>
            <a:avLst/>
            <a:gdLst/>
            <a:ahLst/>
            <a:cxnLst>
              <a:cxn ang="0">
                <a:pos x="18" y="48"/>
              </a:cxn>
              <a:cxn ang="0">
                <a:pos x="26" y="50"/>
              </a:cxn>
              <a:cxn ang="0">
                <a:pos x="32" y="50"/>
              </a:cxn>
              <a:cxn ang="0">
                <a:pos x="40" y="48"/>
              </a:cxn>
              <a:cxn ang="0">
                <a:pos x="44" y="44"/>
              </a:cxn>
              <a:cxn ang="0">
                <a:pos x="52" y="36"/>
              </a:cxn>
              <a:cxn ang="0">
                <a:pos x="54" y="28"/>
              </a:cxn>
              <a:cxn ang="0">
                <a:pos x="54" y="18"/>
              </a:cxn>
              <a:cxn ang="0">
                <a:pos x="48" y="10"/>
              </a:cxn>
              <a:cxn ang="0">
                <a:pos x="40" y="2"/>
              </a:cxn>
              <a:cxn ang="0">
                <a:pos x="30" y="0"/>
              </a:cxn>
              <a:cxn ang="0">
                <a:pos x="20" y="0"/>
              </a:cxn>
              <a:cxn ang="0">
                <a:pos x="10" y="6"/>
              </a:cxn>
              <a:cxn ang="0">
                <a:pos x="6" y="10"/>
              </a:cxn>
              <a:cxn ang="0">
                <a:pos x="2" y="16"/>
              </a:cxn>
              <a:cxn ang="0">
                <a:pos x="0" y="22"/>
              </a:cxn>
              <a:cxn ang="0">
                <a:pos x="0" y="28"/>
              </a:cxn>
              <a:cxn ang="0">
                <a:pos x="4" y="34"/>
              </a:cxn>
              <a:cxn ang="0">
                <a:pos x="6" y="40"/>
              </a:cxn>
              <a:cxn ang="0">
                <a:pos x="12" y="46"/>
              </a:cxn>
              <a:cxn ang="0">
                <a:pos x="16" y="48"/>
              </a:cxn>
              <a:cxn ang="0">
                <a:pos x="18" y="48"/>
              </a:cxn>
              <a:cxn ang="0">
                <a:pos x="14" y="22"/>
              </a:cxn>
              <a:cxn ang="0">
                <a:pos x="14" y="16"/>
              </a:cxn>
              <a:cxn ang="0">
                <a:pos x="18" y="14"/>
              </a:cxn>
              <a:cxn ang="0">
                <a:pos x="22" y="12"/>
              </a:cxn>
              <a:cxn ang="0">
                <a:pos x="28" y="10"/>
              </a:cxn>
              <a:cxn ang="0">
                <a:pos x="32" y="12"/>
              </a:cxn>
              <a:cxn ang="0">
                <a:pos x="38" y="18"/>
              </a:cxn>
              <a:cxn ang="0">
                <a:pos x="40" y="22"/>
              </a:cxn>
              <a:cxn ang="0">
                <a:pos x="42" y="28"/>
              </a:cxn>
              <a:cxn ang="0">
                <a:pos x="40" y="32"/>
              </a:cxn>
              <a:cxn ang="0">
                <a:pos x="38" y="36"/>
              </a:cxn>
              <a:cxn ang="0">
                <a:pos x="34" y="38"/>
              </a:cxn>
              <a:cxn ang="0">
                <a:pos x="28" y="38"/>
              </a:cxn>
              <a:cxn ang="0">
                <a:pos x="24" y="36"/>
              </a:cxn>
              <a:cxn ang="0">
                <a:pos x="18" y="32"/>
              </a:cxn>
              <a:cxn ang="0">
                <a:pos x="14" y="26"/>
              </a:cxn>
              <a:cxn ang="0">
                <a:pos x="14" y="22"/>
              </a:cxn>
              <a:cxn ang="0">
                <a:pos x="18" y="48"/>
              </a:cxn>
            </a:cxnLst>
            <a:rect l="0" t="0" r="r" b="b"/>
            <a:pathLst>
              <a:path w="54" h="50">
                <a:moveTo>
                  <a:pt x="18" y="48"/>
                </a:moveTo>
                <a:lnTo>
                  <a:pt x="26" y="50"/>
                </a:lnTo>
                <a:lnTo>
                  <a:pt x="32" y="50"/>
                </a:lnTo>
                <a:lnTo>
                  <a:pt x="40" y="48"/>
                </a:lnTo>
                <a:lnTo>
                  <a:pt x="44" y="44"/>
                </a:lnTo>
                <a:lnTo>
                  <a:pt x="52" y="36"/>
                </a:lnTo>
                <a:lnTo>
                  <a:pt x="54" y="28"/>
                </a:lnTo>
                <a:lnTo>
                  <a:pt x="54" y="18"/>
                </a:lnTo>
                <a:lnTo>
                  <a:pt x="48" y="10"/>
                </a:lnTo>
                <a:lnTo>
                  <a:pt x="40" y="2"/>
                </a:lnTo>
                <a:lnTo>
                  <a:pt x="30" y="0"/>
                </a:lnTo>
                <a:lnTo>
                  <a:pt x="20" y="0"/>
                </a:lnTo>
                <a:lnTo>
                  <a:pt x="10" y="6"/>
                </a:lnTo>
                <a:lnTo>
                  <a:pt x="6" y="10"/>
                </a:lnTo>
                <a:lnTo>
                  <a:pt x="2" y="16"/>
                </a:lnTo>
                <a:lnTo>
                  <a:pt x="0" y="22"/>
                </a:lnTo>
                <a:lnTo>
                  <a:pt x="0" y="28"/>
                </a:lnTo>
                <a:lnTo>
                  <a:pt x="4" y="34"/>
                </a:lnTo>
                <a:lnTo>
                  <a:pt x="6" y="40"/>
                </a:lnTo>
                <a:lnTo>
                  <a:pt x="12" y="46"/>
                </a:lnTo>
                <a:lnTo>
                  <a:pt x="16" y="48"/>
                </a:lnTo>
                <a:lnTo>
                  <a:pt x="18" y="48"/>
                </a:lnTo>
                <a:lnTo>
                  <a:pt x="14" y="22"/>
                </a:lnTo>
                <a:lnTo>
                  <a:pt x="14" y="16"/>
                </a:lnTo>
                <a:lnTo>
                  <a:pt x="18" y="14"/>
                </a:lnTo>
                <a:lnTo>
                  <a:pt x="22" y="12"/>
                </a:lnTo>
                <a:lnTo>
                  <a:pt x="28" y="10"/>
                </a:lnTo>
                <a:lnTo>
                  <a:pt x="32" y="12"/>
                </a:lnTo>
                <a:lnTo>
                  <a:pt x="38" y="18"/>
                </a:lnTo>
                <a:lnTo>
                  <a:pt x="40" y="22"/>
                </a:lnTo>
                <a:lnTo>
                  <a:pt x="42" y="28"/>
                </a:lnTo>
                <a:lnTo>
                  <a:pt x="40" y="32"/>
                </a:lnTo>
                <a:lnTo>
                  <a:pt x="38" y="36"/>
                </a:lnTo>
                <a:lnTo>
                  <a:pt x="34" y="38"/>
                </a:lnTo>
                <a:lnTo>
                  <a:pt x="28" y="38"/>
                </a:lnTo>
                <a:lnTo>
                  <a:pt x="24" y="36"/>
                </a:lnTo>
                <a:lnTo>
                  <a:pt x="18" y="32"/>
                </a:lnTo>
                <a:lnTo>
                  <a:pt x="14" y="26"/>
                </a:lnTo>
                <a:lnTo>
                  <a:pt x="14" y="22"/>
                </a:lnTo>
                <a:lnTo>
                  <a:pt x="18" y="48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37" name="Freeform 69"/>
          <p:cNvSpPr>
            <a:spLocks/>
          </p:cNvSpPr>
          <p:nvPr/>
        </p:nvSpPr>
        <p:spPr bwMode="auto">
          <a:xfrm>
            <a:off x="5945188" y="3590925"/>
            <a:ext cx="88900" cy="82550"/>
          </a:xfrm>
          <a:custGeom>
            <a:avLst/>
            <a:gdLst/>
            <a:ahLst/>
            <a:cxnLst>
              <a:cxn ang="0">
                <a:pos x="30" y="52"/>
              </a:cxn>
              <a:cxn ang="0">
                <a:pos x="36" y="50"/>
              </a:cxn>
              <a:cxn ang="0">
                <a:pos x="44" y="44"/>
              </a:cxn>
              <a:cxn ang="0">
                <a:pos x="52" y="38"/>
              </a:cxn>
              <a:cxn ang="0">
                <a:pos x="56" y="30"/>
              </a:cxn>
              <a:cxn ang="0">
                <a:pos x="54" y="24"/>
              </a:cxn>
              <a:cxn ang="0">
                <a:pos x="52" y="18"/>
              </a:cxn>
              <a:cxn ang="0">
                <a:pos x="48" y="14"/>
              </a:cxn>
              <a:cxn ang="0">
                <a:pos x="42" y="14"/>
              </a:cxn>
              <a:cxn ang="0">
                <a:pos x="36" y="14"/>
              </a:cxn>
              <a:cxn ang="0">
                <a:pos x="26" y="18"/>
              </a:cxn>
              <a:cxn ang="0">
                <a:pos x="14" y="22"/>
              </a:cxn>
              <a:cxn ang="0">
                <a:pos x="12" y="22"/>
              </a:cxn>
              <a:cxn ang="0">
                <a:pos x="12" y="18"/>
              </a:cxn>
              <a:cxn ang="0">
                <a:pos x="16" y="14"/>
              </a:cxn>
              <a:cxn ang="0">
                <a:pos x="22" y="10"/>
              </a:cxn>
              <a:cxn ang="0">
                <a:pos x="28" y="12"/>
              </a:cxn>
              <a:cxn ang="0">
                <a:pos x="36" y="2"/>
              </a:cxn>
              <a:cxn ang="0">
                <a:pos x="30" y="0"/>
              </a:cxn>
              <a:cxn ang="0">
                <a:pos x="24" y="0"/>
              </a:cxn>
              <a:cxn ang="0">
                <a:pos x="18" y="2"/>
              </a:cxn>
              <a:cxn ang="0">
                <a:pos x="10" y="6"/>
              </a:cxn>
              <a:cxn ang="0">
                <a:pos x="2" y="12"/>
              </a:cxn>
              <a:cxn ang="0">
                <a:pos x="0" y="20"/>
              </a:cxn>
              <a:cxn ang="0">
                <a:pos x="0" y="26"/>
              </a:cxn>
              <a:cxn ang="0">
                <a:pos x="4" y="30"/>
              </a:cxn>
              <a:cxn ang="0">
                <a:pos x="8" y="34"/>
              </a:cxn>
              <a:cxn ang="0">
                <a:pos x="16" y="36"/>
              </a:cxn>
              <a:cxn ang="0">
                <a:pos x="22" y="34"/>
              </a:cxn>
              <a:cxn ang="0">
                <a:pos x="36" y="28"/>
              </a:cxn>
              <a:cxn ang="0">
                <a:pos x="40" y="26"/>
              </a:cxn>
              <a:cxn ang="0">
                <a:pos x="42" y="28"/>
              </a:cxn>
              <a:cxn ang="0">
                <a:pos x="44" y="32"/>
              </a:cxn>
              <a:cxn ang="0">
                <a:pos x="42" y="34"/>
              </a:cxn>
              <a:cxn ang="0">
                <a:pos x="38" y="38"/>
              </a:cxn>
              <a:cxn ang="0">
                <a:pos x="34" y="40"/>
              </a:cxn>
              <a:cxn ang="0">
                <a:pos x="32" y="40"/>
              </a:cxn>
              <a:cxn ang="0">
                <a:pos x="24" y="38"/>
              </a:cxn>
              <a:cxn ang="0">
                <a:pos x="16" y="48"/>
              </a:cxn>
              <a:cxn ang="0">
                <a:pos x="22" y="50"/>
              </a:cxn>
              <a:cxn ang="0">
                <a:pos x="28" y="52"/>
              </a:cxn>
              <a:cxn ang="0">
                <a:pos x="30" y="52"/>
              </a:cxn>
            </a:cxnLst>
            <a:rect l="0" t="0" r="r" b="b"/>
            <a:pathLst>
              <a:path w="56" h="52">
                <a:moveTo>
                  <a:pt x="30" y="52"/>
                </a:moveTo>
                <a:lnTo>
                  <a:pt x="36" y="50"/>
                </a:lnTo>
                <a:lnTo>
                  <a:pt x="44" y="44"/>
                </a:lnTo>
                <a:lnTo>
                  <a:pt x="52" y="38"/>
                </a:lnTo>
                <a:lnTo>
                  <a:pt x="56" y="30"/>
                </a:lnTo>
                <a:lnTo>
                  <a:pt x="54" y="24"/>
                </a:lnTo>
                <a:lnTo>
                  <a:pt x="52" y="18"/>
                </a:lnTo>
                <a:lnTo>
                  <a:pt x="48" y="14"/>
                </a:lnTo>
                <a:lnTo>
                  <a:pt x="42" y="14"/>
                </a:lnTo>
                <a:lnTo>
                  <a:pt x="36" y="14"/>
                </a:lnTo>
                <a:lnTo>
                  <a:pt x="26" y="18"/>
                </a:lnTo>
                <a:lnTo>
                  <a:pt x="14" y="22"/>
                </a:lnTo>
                <a:lnTo>
                  <a:pt x="12" y="22"/>
                </a:lnTo>
                <a:lnTo>
                  <a:pt x="12" y="18"/>
                </a:lnTo>
                <a:lnTo>
                  <a:pt x="16" y="14"/>
                </a:lnTo>
                <a:lnTo>
                  <a:pt x="22" y="10"/>
                </a:lnTo>
                <a:lnTo>
                  <a:pt x="28" y="12"/>
                </a:lnTo>
                <a:lnTo>
                  <a:pt x="36" y="2"/>
                </a:lnTo>
                <a:lnTo>
                  <a:pt x="30" y="0"/>
                </a:lnTo>
                <a:lnTo>
                  <a:pt x="24" y="0"/>
                </a:lnTo>
                <a:lnTo>
                  <a:pt x="18" y="2"/>
                </a:lnTo>
                <a:lnTo>
                  <a:pt x="10" y="6"/>
                </a:lnTo>
                <a:lnTo>
                  <a:pt x="2" y="12"/>
                </a:lnTo>
                <a:lnTo>
                  <a:pt x="0" y="20"/>
                </a:lnTo>
                <a:lnTo>
                  <a:pt x="0" y="26"/>
                </a:lnTo>
                <a:lnTo>
                  <a:pt x="4" y="30"/>
                </a:lnTo>
                <a:lnTo>
                  <a:pt x="8" y="34"/>
                </a:lnTo>
                <a:lnTo>
                  <a:pt x="16" y="36"/>
                </a:lnTo>
                <a:lnTo>
                  <a:pt x="22" y="34"/>
                </a:lnTo>
                <a:lnTo>
                  <a:pt x="36" y="28"/>
                </a:lnTo>
                <a:lnTo>
                  <a:pt x="40" y="26"/>
                </a:lnTo>
                <a:lnTo>
                  <a:pt x="42" y="28"/>
                </a:lnTo>
                <a:lnTo>
                  <a:pt x="44" y="32"/>
                </a:lnTo>
                <a:lnTo>
                  <a:pt x="42" y="34"/>
                </a:lnTo>
                <a:lnTo>
                  <a:pt x="38" y="38"/>
                </a:lnTo>
                <a:lnTo>
                  <a:pt x="34" y="40"/>
                </a:lnTo>
                <a:lnTo>
                  <a:pt x="32" y="40"/>
                </a:lnTo>
                <a:lnTo>
                  <a:pt x="24" y="38"/>
                </a:lnTo>
                <a:lnTo>
                  <a:pt x="16" y="48"/>
                </a:lnTo>
                <a:lnTo>
                  <a:pt x="22" y="50"/>
                </a:lnTo>
                <a:lnTo>
                  <a:pt x="28" y="52"/>
                </a:lnTo>
                <a:lnTo>
                  <a:pt x="30" y="52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38" name="Freeform 70"/>
          <p:cNvSpPr>
            <a:spLocks/>
          </p:cNvSpPr>
          <p:nvPr/>
        </p:nvSpPr>
        <p:spPr bwMode="auto">
          <a:xfrm>
            <a:off x="6015038" y="3540125"/>
            <a:ext cx="85725" cy="79375"/>
          </a:xfrm>
          <a:custGeom>
            <a:avLst/>
            <a:gdLst/>
            <a:ahLst/>
            <a:cxnLst>
              <a:cxn ang="0">
                <a:pos x="40" y="32"/>
              </a:cxn>
              <a:cxn ang="0">
                <a:pos x="38" y="36"/>
              </a:cxn>
              <a:cxn ang="0">
                <a:pos x="34" y="38"/>
              </a:cxn>
              <a:cxn ang="0">
                <a:pos x="30" y="38"/>
              </a:cxn>
              <a:cxn ang="0">
                <a:pos x="26" y="36"/>
              </a:cxn>
              <a:cxn ang="0">
                <a:pos x="22" y="34"/>
              </a:cxn>
              <a:cxn ang="0">
                <a:pos x="48" y="14"/>
              </a:cxn>
              <a:cxn ang="0">
                <a:pos x="38" y="4"/>
              </a:cxn>
              <a:cxn ang="0">
                <a:pos x="28" y="0"/>
              </a:cxn>
              <a:cxn ang="0">
                <a:pos x="18" y="0"/>
              </a:cxn>
              <a:cxn ang="0">
                <a:pos x="8" y="6"/>
              </a:cxn>
              <a:cxn ang="0">
                <a:pos x="2" y="12"/>
              </a:cxn>
              <a:cxn ang="0">
                <a:pos x="0" y="20"/>
              </a:cxn>
              <a:cxn ang="0">
                <a:pos x="2" y="30"/>
              </a:cxn>
              <a:cxn ang="0">
                <a:pos x="8" y="40"/>
              </a:cxn>
              <a:cxn ang="0">
                <a:pos x="16" y="46"/>
              </a:cxn>
              <a:cxn ang="0">
                <a:pos x="24" y="50"/>
              </a:cxn>
              <a:cxn ang="0">
                <a:pos x="28" y="50"/>
              </a:cxn>
              <a:cxn ang="0">
                <a:pos x="34" y="50"/>
              </a:cxn>
              <a:cxn ang="0">
                <a:pos x="44" y="44"/>
              </a:cxn>
              <a:cxn ang="0">
                <a:pos x="50" y="38"/>
              </a:cxn>
              <a:cxn ang="0">
                <a:pos x="52" y="32"/>
              </a:cxn>
              <a:cxn ang="0">
                <a:pos x="54" y="26"/>
              </a:cxn>
              <a:cxn ang="0">
                <a:pos x="52" y="20"/>
              </a:cxn>
              <a:cxn ang="0">
                <a:pos x="40" y="26"/>
              </a:cxn>
              <a:cxn ang="0">
                <a:pos x="40" y="30"/>
              </a:cxn>
              <a:cxn ang="0">
                <a:pos x="40" y="32"/>
              </a:cxn>
              <a:cxn ang="0">
                <a:pos x="16" y="28"/>
              </a:cxn>
              <a:cxn ang="0">
                <a:pos x="14" y="24"/>
              </a:cxn>
              <a:cxn ang="0">
                <a:pos x="12" y="20"/>
              </a:cxn>
              <a:cxn ang="0">
                <a:pos x="14" y="16"/>
              </a:cxn>
              <a:cxn ang="0">
                <a:pos x="16" y="12"/>
              </a:cxn>
              <a:cxn ang="0">
                <a:pos x="20" y="10"/>
              </a:cxn>
              <a:cxn ang="0">
                <a:pos x="24" y="10"/>
              </a:cxn>
              <a:cxn ang="0">
                <a:pos x="28" y="12"/>
              </a:cxn>
              <a:cxn ang="0">
                <a:pos x="32" y="16"/>
              </a:cxn>
              <a:cxn ang="0">
                <a:pos x="16" y="28"/>
              </a:cxn>
              <a:cxn ang="0">
                <a:pos x="40" y="32"/>
              </a:cxn>
            </a:cxnLst>
            <a:rect l="0" t="0" r="r" b="b"/>
            <a:pathLst>
              <a:path w="54" h="50">
                <a:moveTo>
                  <a:pt x="40" y="32"/>
                </a:moveTo>
                <a:lnTo>
                  <a:pt x="38" y="36"/>
                </a:lnTo>
                <a:lnTo>
                  <a:pt x="34" y="38"/>
                </a:lnTo>
                <a:lnTo>
                  <a:pt x="30" y="38"/>
                </a:lnTo>
                <a:lnTo>
                  <a:pt x="26" y="36"/>
                </a:lnTo>
                <a:lnTo>
                  <a:pt x="22" y="34"/>
                </a:lnTo>
                <a:lnTo>
                  <a:pt x="48" y="14"/>
                </a:lnTo>
                <a:lnTo>
                  <a:pt x="38" y="4"/>
                </a:lnTo>
                <a:lnTo>
                  <a:pt x="28" y="0"/>
                </a:lnTo>
                <a:lnTo>
                  <a:pt x="18" y="0"/>
                </a:lnTo>
                <a:lnTo>
                  <a:pt x="8" y="6"/>
                </a:lnTo>
                <a:lnTo>
                  <a:pt x="2" y="12"/>
                </a:lnTo>
                <a:lnTo>
                  <a:pt x="0" y="20"/>
                </a:lnTo>
                <a:lnTo>
                  <a:pt x="2" y="30"/>
                </a:lnTo>
                <a:lnTo>
                  <a:pt x="8" y="40"/>
                </a:lnTo>
                <a:lnTo>
                  <a:pt x="16" y="46"/>
                </a:lnTo>
                <a:lnTo>
                  <a:pt x="24" y="50"/>
                </a:lnTo>
                <a:lnTo>
                  <a:pt x="28" y="50"/>
                </a:lnTo>
                <a:lnTo>
                  <a:pt x="34" y="50"/>
                </a:lnTo>
                <a:lnTo>
                  <a:pt x="44" y="44"/>
                </a:lnTo>
                <a:lnTo>
                  <a:pt x="50" y="38"/>
                </a:lnTo>
                <a:lnTo>
                  <a:pt x="52" y="32"/>
                </a:lnTo>
                <a:lnTo>
                  <a:pt x="54" y="26"/>
                </a:lnTo>
                <a:lnTo>
                  <a:pt x="52" y="20"/>
                </a:lnTo>
                <a:lnTo>
                  <a:pt x="40" y="26"/>
                </a:lnTo>
                <a:lnTo>
                  <a:pt x="40" y="30"/>
                </a:lnTo>
                <a:lnTo>
                  <a:pt x="40" y="32"/>
                </a:lnTo>
                <a:lnTo>
                  <a:pt x="16" y="28"/>
                </a:lnTo>
                <a:lnTo>
                  <a:pt x="14" y="24"/>
                </a:lnTo>
                <a:lnTo>
                  <a:pt x="12" y="20"/>
                </a:lnTo>
                <a:lnTo>
                  <a:pt x="14" y="16"/>
                </a:lnTo>
                <a:lnTo>
                  <a:pt x="16" y="12"/>
                </a:lnTo>
                <a:lnTo>
                  <a:pt x="20" y="10"/>
                </a:lnTo>
                <a:lnTo>
                  <a:pt x="24" y="10"/>
                </a:lnTo>
                <a:lnTo>
                  <a:pt x="28" y="12"/>
                </a:lnTo>
                <a:lnTo>
                  <a:pt x="32" y="16"/>
                </a:lnTo>
                <a:lnTo>
                  <a:pt x="16" y="28"/>
                </a:lnTo>
                <a:lnTo>
                  <a:pt x="40" y="32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39" name="Freeform 71"/>
          <p:cNvSpPr>
            <a:spLocks/>
          </p:cNvSpPr>
          <p:nvPr/>
        </p:nvSpPr>
        <p:spPr bwMode="auto">
          <a:xfrm>
            <a:off x="5916613" y="3876675"/>
            <a:ext cx="92075" cy="130175"/>
          </a:xfrm>
          <a:custGeom>
            <a:avLst/>
            <a:gdLst/>
            <a:ahLst/>
            <a:cxnLst>
              <a:cxn ang="0">
                <a:pos x="50" y="74"/>
              </a:cxn>
              <a:cxn ang="0">
                <a:pos x="34" y="50"/>
              </a:cxn>
              <a:cxn ang="0">
                <a:pos x="58" y="36"/>
              </a:cxn>
              <a:cxn ang="0">
                <a:pos x="52" y="26"/>
              </a:cxn>
              <a:cxn ang="0">
                <a:pos x="28" y="40"/>
              </a:cxn>
              <a:cxn ang="0">
                <a:pos x="18" y="26"/>
              </a:cxn>
              <a:cxn ang="0">
                <a:pos x="48" y="10"/>
              </a:cxn>
              <a:cxn ang="0">
                <a:pos x="40" y="0"/>
              </a:cxn>
              <a:cxn ang="0">
                <a:pos x="0" y="24"/>
              </a:cxn>
              <a:cxn ang="0">
                <a:pos x="38" y="82"/>
              </a:cxn>
              <a:cxn ang="0">
                <a:pos x="48" y="74"/>
              </a:cxn>
              <a:cxn ang="0">
                <a:pos x="50" y="74"/>
              </a:cxn>
            </a:cxnLst>
            <a:rect l="0" t="0" r="r" b="b"/>
            <a:pathLst>
              <a:path w="58" h="82">
                <a:moveTo>
                  <a:pt x="50" y="74"/>
                </a:moveTo>
                <a:lnTo>
                  <a:pt x="34" y="50"/>
                </a:lnTo>
                <a:lnTo>
                  <a:pt x="58" y="36"/>
                </a:lnTo>
                <a:lnTo>
                  <a:pt x="52" y="26"/>
                </a:lnTo>
                <a:lnTo>
                  <a:pt x="28" y="40"/>
                </a:lnTo>
                <a:lnTo>
                  <a:pt x="18" y="26"/>
                </a:lnTo>
                <a:lnTo>
                  <a:pt x="48" y="10"/>
                </a:lnTo>
                <a:lnTo>
                  <a:pt x="40" y="0"/>
                </a:lnTo>
                <a:lnTo>
                  <a:pt x="0" y="24"/>
                </a:lnTo>
                <a:lnTo>
                  <a:pt x="38" y="82"/>
                </a:lnTo>
                <a:lnTo>
                  <a:pt x="48" y="74"/>
                </a:lnTo>
                <a:lnTo>
                  <a:pt x="50" y="74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40" name="Freeform 72"/>
          <p:cNvSpPr>
            <a:spLocks/>
          </p:cNvSpPr>
          <p:nvPr/>
        </p:nvSpPr>
        <p:spPr bwMode="auto">
          <a:xfrm>
            <a:off x="6021388" y="3867150"/>
            <a:ext cx="95250" cy="85725"/>
          </a:xfrm>
          <a:custGeom>
            <a:avLst/>
            <a:gdLst/>
            <a:ahLst/>
            <a:cxnLst>
              <a:cxn ang="0">
                <a:pos x="12" y="18"/>
              </a:cxn>
              <a:cxn ang="0">
                <a:pos x="16" y="14"/>
              </a:cxn>
              <a:cxn ang="0">
                <a:pos x="22" y="12"/>
              </a:cxn>
              <a:cxn ang="0">
                <a:pos x="26" y="12"/>
              </a:cxn>
              <a:cxn ang="0">
                <a:pos x="28" y="16"/>
              </a:cxn>
              <a:cxn ang="0">
                <a:pos x="20" y="26"/>
              </a:cxn>
              <a:cxn ang="0">
                <a:pos x="12" y="34"/>
              </a:cxn>
              <a:cxn ang="0">
                <a:pos x="10" y="40"/>
              </a:cxn>
              <a:cxn ang="0">
                <a:pos x="12" y="48"/>
              </a:cxn>
              <a:cxn ang="0">
                <a:pos x="16" y="52"/>
              </a:cxn>
              <a:cxn ang="0">
                <a:pos x="22" y="54"/>
              </a:cxn>
              <a:cxn ang="0">
                <a:pos x="28" y="54"/>
              </a:cxn>
              <a:cxn ang="0">
                <a:pos x="36" y="52"/>
              </a:cxn>
              <a:cxn ang="0">
                <a:pos x="42" y="46"/>
              </a:cxn>
              <a:cxn ang="0">
                <a:pos x="44" y="38"/>
              </a:cxn>
              <a:cxn ang="0">
                <a:pos x="46" y="40"/>
              </a:cxn>
              <a:cxn ang="0">
                <a:pos x="50" y="42"/>
              </a:cxn>
              <a:cxn ang="0">
                <a:pos x="60" y="36"/>
              </a:cxn>
              <a:cxn ang="0">
                <a:pos x="54" y="30"/>
              </a:cxn>
              <a:cxn ang="0">
                <a:pos x="48" y="24"/>
              </a:cxn>
              <a:cxn ang="0">
                <a:pos x="40" y="10"/>
              </a:cxn>
              <a:cxn ang="0">
                <a:pos x="36" y="4"/>
              </a:cxn>
              <a:cxn ang="0">
                <a:pos x="32" y="2"/>
              </a:cxn>
              <a:cxn ang="0">
                <a:pos x="28" y="0"/>
              </a:cxn>
              <a:cxn ang="0">
                <a:pos x="24" y="0"/>
              </a:cxn>
              <a:cxn ang="0">
                <a:pos x="18" y="2"/>
              </a:cxn>
              <a:cxn ang="0">
                <a:pos x="12" y="6"/>
              </a:cxn>
              <a:cxn ang="0">
                <a:pos x="4" y="10"/>
              </a:cxn>
              <a:cxn ang="0">
                <a:pos x="0" y="16"/>
              </a:cxn>
              <a:cxn ang="0">
                <a:pos x="0" y="22"/>
              </a:cxn>
              <a:cxn ang="0">
                <a:pos x="0" y="28"/>
              </a:cxn>
              <a:cxn ang="0">
                <a:pos x="12" y="24"/>
              </a:cxn>
              <a:cxn ang="0">
                <a:pos x="12" y="20"/>
              </a:cxn>
              <a:cxn ang="0">
                <a:pos x="12" y="18"/>
              </a:cxn>
              <a:cxn ang="0">
                <a:pos x="34" y="26"/>
              </a:cxn>
              <a:cxn ang="0">
                <a:pos x="38" y="32"/>
              </a:cxn>
              <a:cxn ang="0">
                <a:pos x="38" y="36"/>
              </a:cxn>
              <a:cxn ang="0">
                <a:pos x="34" y="42"/>
              </a:cxn>
              <a:cxn ang="0">
                <a:pos x="28" y="42"/>
              </a:cxn>
              <a:cxn ang="0">
                <a:pos x="24" y="40"/>
              </a:cxn>
              <a:cxn ang="0">
                <a:pos x="22" y="38"/>
              </a:cxn>
              <a:cxn ang="0">
                <a:pos x="22" y="34"/>
              </a:cxn>
              <a:cxn ang="0">
                <a:pos x="28" y="30"/>
              </a:cxn>
              <a:cxn ang="0">
                <a:pos x="34" y="24"/>
              </a:cxn>
              <a:cxn ang="0">
                <a:pos x="34" y="26"/>
              </a:cxn>
              <a:cxn ang="0">
                <a:pos x="12" y="18"/>
              </a:cxn>
            </a:cxnLst>
            <a:rect l="0" t="0" r="r" b="b"/>
            <a:pathLst>
              <a:path w="60" h="54">
                <a:moveTo>
                  <a:pt x="12" y="18"/>
                </a:moveTo>
                <a:lnTo>
                  <a:pt x="16" y="14"/>
                </a:lnTo>
                <a:lnTo>
                  <a:pt x="22" y="12"/>
                </a:lnTo>
                <a:lnTo>
                  <a:pt x="26" y="12"/>
                </a:lnTo>
                <a:lnTo>
                  <a:pt x="28" y="16"/>
                </a:lnTo>
                <a:lnTo>
                  <a:pt x="20" y="26"/>
                </a:lnTo>
                <a:lnTo>
                  <a:pt x="12" y="34"/>
                </a:lnTo>
                <a:lnTo>
                  <a:pt x="10" y="40"/>
                </a:lnTo>
                <a:lnTo>
                  <a:pt x="12" y="48"/>
                </a:lnTo>
                <a:lnTo>
                  <a:pt x="16" y="52"/>
                </a:lnTo>
                <a:lnTo>
                  <a:pt x="22" y="54"/>
                </a:lnTo>
                <a:lnTo>
                  <a:pt x="28" y="54"/>
                </a:lnTo>
                <a:lnTo>
                  <a:pt x="36" y="52"/>
                </a:lnTo>
                <a:lnTo>
                  <a:pt x="42" y="46"/>
                </a:lnTo>
                <a:lnTo>
                  <a:pt x="44" y="38"/>
                </a:lnTo>
                <a:lnTo>
                  <a:pt x="46" y="40"/>
                </a:lnTo>
                <a:lnTo>
                  <a:pt x="50" y="42"/>
                </a:lnTo>
                <a:lnTo>
                  <a:pt x="60" y="36"/>
                </a:lnTo>
                <a:lnTo>
                  <a:pt x="54" y="30"/>
                </a:lnTo>
                <a:lnTo>
                  <a:pt x="48" y="24"/>
                </a:lnTo>
                <a:lnTo>
                  <a:pt x="40" y="10"/>
                </a:lnTo>
                <a:lnTo>
                  <a:pt x="36" y="4"/>
                </a:lnTo>
                <a:lnTo>
                  <a:pt x="32" y="2"/>
                </a:lnTo>
                <a:lnTo>
                  <a:pt x="28" y="0"/>
                </a:lnTo>
                <a:lnTo>
                  <a:pt x="24" y="0"/>
                </a:lnTo>
                <a:lnTo>
                  <a:pt x="18" y="2"/>
                </a:lnTo>
                <a:lnTo>
                  <a:pt x="12" y="6"/>
                </a:lnTo>
                <a:lnTo>
                  <a:pt x="4" y="10"/>
                </a:lnTo>
                <a:lnTo>
                  <a:pt x="0" y="16"/>
                </a:lnTo>
                <a:lnTo>
                  <a:pt x="0" y="22"/>
                </a:lnTo>
                <a:lnTo>
                  <a:pt x="0" y="28"/>
                </a:lnTo>
                <a:lnTo>
                  <a:pt x="12" y="24"/>
                </a:lnTo>
                <a:lnTo>
                  <a:pt x="12" y="20"/>
                </a:lnTo>
                <a:lnTo>
                  <a:pt x="12" y="18"/>
                </a:lnTo>
                <a:lnTo>
                  <a:pt x="34" y="26"/>
                </a:lnTo>
                <a:lnTo>
                  <a:pt x="38" y="32"/>
                </a:lnTo>
                <a:lnTo>
                  <a:pt x="38" y="36"/>
                </a:lnTo>
                <a:lnTo>
                  <a:pt x="34" y="42"/>
                </a:lnTo>
                <a:lnTo>
                  <a:pt x="28" y="42"/>
                </a:lnTo>
                <a:lnTo>
                  <a:pt x="24" y="40"/>
                </a:lnTo>
                <a:lnTo>
                  <a:pt x="22" y="38"/>
                </a:lnTo>
                <a:lnTo>
                  <a:pt x="22" y="34"/>
                </a:lnTo>
                <a:lnTo>
                  <a:pt x="28" y="30"/>
                </a:lnTo>
                <a:lnTo>
                  <a:pt x="34" y="24"/>
                </a:lnTo>
                <a:lnTo>
                  <a:pt x="34" y="26"/>
                </a:lnTo>
                <a:lnTo>
                  <a:pt x="12" y="18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41" name="Freeform 73"/>
          <p:cNvSpPr>
            <a:spLocks/>
          </p:cNvSpPr>
          <p:nvPr/>
        </p:nvSpPr>
        <p:spPr bwMode="auto">
          <a:xfrm>
            <a:off x="6097588" y="3822700"/>
            <a:ext cx="82550" cy="82550"/>
          </a:xfrm>
          <a:custGeom>
            <a:avLst/>
            <a:gdLst/>
            <a:ahLst/>
            <a:cxnLst>
              <a:cxn ang="0">
                <a:pos x="26" y="0"/>
              </a:cxn>
              <a:cxn ang="0">
                <a:pos x="18" y="2"/>
              </a:cxn>
              <a:cxn ang="0">
                <a:pos x="10" y="6"/>
              </a:cxn>
              <a:cxn ang="0">
                <a:pos x="2" y="12"/>
              </a:cxn>
              <a:cxn ang="0">
                <a:pos x="0" y="20"/>
              </a:cxn>
              <a:cxn ang="0">
                <a:pos x="0" y="30"/>
              </a:cxn>
              <a:cxn ang="0">
                <a:pos x="4" y="38"/>
              </a:cxn>
              <a:cxn ang="0">
                <a:pos x="12" y="48"/>
              </a:cxn>
              <a:cxn ang="0">
                <a:pos x="20" y="52"/>
              </a:cxn>
              <a:cxn ang="0">
                <a:pos x="30" y="52"/>
              </a:cxn>
              <a:cxn ang="0">
                <a:pos x="40" y="48"/>
              </a:cxn>
              <a:cxn ang="0">
                <a:pos x="46" y="42"/>
              </a:cxn>
              <a:cxn ang="0">
                <a:pos x="50" y="36"/>
              </a:cxn>
              <a:cxn ang="0">
                <a:pos x="52" y="30"/>
              </a:cxn>
              <a:cxn ang="0">
                <a:pos x="50" y="22"/>
              </a:cxn>
              <a:cxn ang="0">
                <a:pos x="36" y="26"/>
              </a:cxn>
              <a:cxn ang="0">
                <a:pos x="38" y="30"/>
              </a:cxn>
              <a:cxn ang="0">
                <a:pos x="38" y="34"/>
              </a:cxn>
              <a:cxn ang="0">
                <a:pos x="36" y="36"/>
              </a:cxn>
              <a:cxn ang="0">
                <a:pos x="34" y="38"/>
              </a:cxn>
              <a:cxn ang="0">
                <a:pos x="30" y="40"/>
              </a:cxn>
              <a:cxn ang="0">
                <a:pos x="26" y="40"/>
              </a:cxn>
              <a:cxn ang="0">
                <a:pos x="20" y="38"/>
              </a:cxn>
              <a:cxn ang="0">
                <a:pos x="16" y="32"/>
              </a:cxn>
              <a:cxn ang="0">
                <a:pos x="12" y="26"/>
              </a:cxn>
              <a:cxn ang="0">
                <a:pos x="12" y="20"/>
              </a:cxn>
              <a:cxn ang="0">
                <a:pos x="14" y="16"/>
              </a:cxn>
              <a:cxn ang="0">
                <a:pos x="16" y="14"/>
              </a:cxn>
              <a:cxn ang="0">
                <a:pos x="22" y="12"/>
              </a:cxn>
              <a:cxn ang="0">
                <a:pos x="28" y="16"/>
              </a:cxn>
              <a:cxn ang="0">
                <a:pos x="38" y="6"/>
              </a:cxn>
              <a:cxn ang="0">
                <a:pos x="32" y="2"/>
              </a:cxn>
              <a:cxn ang="0">
                <a:pos x="28" y="0"/>
              </a:cxn>
              <a:cxn ang="0">
                <a:pos x="26" y="0"/>
              </a:cxn>
            </a:cxnLst>
            <a:rect l="0" t="0" r="r" b="b"/>
            <a:pathLst>
              <a:path w="52" h="52">
                <a:moveTo>
                  <a:pt x="26" y="0"/>
                </a:moveTo>
                <a:lnTo>
                  <a:pt x="18" y="2"/>
                </a:lnTo>
                <a:lnTo>
                  <a:pt x="10" y="6"/>
                </a:lnTo>
                <a:lnTo>
                  <a:pt x="2" y="12"/>
                </a:lnTo>
                <a:lnTo>
                  <a:pt x="0" y="20"/>
                </a:lnTo>
                <a:lnTo>
                  <a:pt x="0" y="30"/>
                </a:lnTo>
                <a:lnTo>
                  <a:pt x="4" y="38"/>
                </a:lnTo>
                <a:lnTo>
                  <a:pt x="12" y="48"/>
                </a:lnTo>
                <a:lnTo>
                  <a:pt x="20" y="52"/>
                </a:lnTo>
                <a:lnTo>
                  <a:pt x="30" y="52"/>
                </a:lnTo>
                <a:lnTo>
                  <a:pt x="40" y="48"/>
                </a:lnTo>
                <a:lnTo>
                  <a:pt x="46" y="42"/>
                </a:lnTo>
                <a:lnTo>
                  <a:pt x="50" y="36"/>
                </a:lnTo>
                <a:lnTo>
                  <a:pt x="52" y="30"/>
                </a:lnTo>
                <a:lnTo>
                  <a:pt x="50" y="22"/>
                </a:lnTo>
                <a:lnTo>
                  <a:pt x="36" y="26"/>
                </a:lnTo>
                <a:lnTo>
                  <a:pt x="38" y="30"/>
                </a:lnTo>
                <a:lnTo>
                  <a:pt x="38" y="34"/>
                </a:lnTo>
                <a:lnTo>
                  <a:pt x="36" y="36"/>
                </a:lnTo>
                <a:lnTo>
                  <a:pt x="34" y="38"/>
                </a:lnTo>
                <a:lnTo>
                  <a:pt x="30" y="40"/>
                </a:lnTo>
                <a:lnTo>
                  <a:pt x="26" y="40"/>
                </a:lnTo>
                <a:lnTo>
                  <a:pt x="20" y="38"/>
                </a:lnTo>
                <a:lnTo>
                  <a:pt x="16" y="32"/>
                </a:lnTo>
                <a:lnTo>
                  <a:pt x="12" y="26"/>
                </a:lnTo>
                <a:lnTo>
                  <a:pt x="12" y="20"/>
                </a:lnTo>
                <a:lnTo>
                  <a:pt x="14" y="16"/>
                </a:lnTo>
                <a:lnTo>
                  <a:pt x="16" y="14"/>
                </a:lnTo>
                <a:lnTo>
                  <a:pt x="22" y="12"/>
                </a:lnTo>
                <a:lnTo>
                  <a:pt x="28" y="16"/>
                </a:lnTo>
                <a:lnTo>
                  <a:pt x="38" y="6"/>
                </a:lnTo>
                <a:lnTo>
                  <a:pt x="32" y="2"/>
                </a:lnTo>
                <a:lnTo>
                  <a:pt x="28" y="0"/>
                </a:lnTo>
                <a:lnTo>
                  <a:pt x="26" y="0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42" name="Freeform 74"/>
          <p:cNvSpPr>
            <a:spLocks/>
          </p:cNvSpPr>
          <p:nvPr/>
        </p:nvSpPr>
        <p:spPr bwMode="auto">
          <a:xfrm>
            <a:off x="6167438" y="3784600"/>
            <a:ext cx="82550" cy="79375"/>
          </a:xfrm>
          <a:custGeom>
            <a:avLst/>
            <a:gdLst/>
            <a:ahLst/>
            <a:cxnLst>
              <a:cxn ang="0">
                <a:pos x="40" y="32"/>
              </a:cxn>
              <a:cxn ang="0">
                <a:pos x="36" y="36"/>
              </a:cxn>
              <a:cxn ang="0">
                <a:pos x="32" y="38"/>
              </a:cxn>
              <a:cxn ang="0">
                <a:pos x="28" y="38"/>
              </a:cxn>
              <a:cxn ang="0">
                <a:pos x="22" y="36"/>
              </a:cxn>
              <a:cxn ang="0">
                <a:pos x="20" y="32"/>
              </a:cxn>
              <a:cxn ang="0">
                <a:pos x="48" y="16"/>
              </a:cxn>
              <a:cxn ang="0">
                <a:pos x="38" y="6"/>
              </a:cxn>
              <a:cxn ang="0">
                <a:pos x="30" y="0"/>
              </a:cxn>
              <a:cxn ang="0">
                <a:pos x="20" y="0"/>
              </a:cxn>
              <a:cxn ang="0">
                <a:pos x="10" y="2"/>
              </a:cxn>
              <a:cxn ang="0">
                <a:pos x="4" y="8"/>
              </a:cxn>
              <a:cxn ang="0">
                <a:pos x="0" y="18"/>
              </a:cxn>
              <a:cxn ang="0">
                <a:pos x="0" y="26"/>
              </a:cxn>
              <a:cxn ang="0">
                <a:pos x="6" y="36"/>
              </a:cxn>
              <a:cxn ang="0">
                <a:pos x="12" y="44"/>
              </a:cxn>
              <a:cxn ang="0">
                <a:pos x="20" y="48"/>
              </a:cxn>
              <a:cxn ang="0">
                <a:pos x="24" y="50"/>
              </a:cxn>
              <a:cxn ang="0">
                <a:pos x="30" y="50"/>
              </a:cxn>
              <a:cxn ang="0">
                <a:pos x="40" y="46"/>
              </a:cxn>
              <a:cxn ang="0">
                <a:pos x="46" y="40"/>
              </a:cxn>
              <a:cxn ang="0">
                <a:pos x="50" y="34"/>
              </a:cxn>
              <a:cxn ang="0">
                <a:pos x="52" y="28"/>
              </a:cxn>
              <a:cxn ang="0">
                <a:pos x="52" y="22"/>
              </a:cxn>
              <a:cxn ang="0">
                <a:pos x="38" y="26"/>
              </a:cxn>
              <a:cxn ang="0">
                <a:pos x="38" y="32"/>
              </a:cxn>
              <a:cxn ang="0">
                <a:pos x="40" y="32"/>
              </a:cxn>
              <a:cxn ang="0">
                <a:pos x="14" y="26"/>
              </a:cxn>
              <a:cxn ang="0">
                <a:pos x="12" y="22"/>
              </a:cxn>
              <a:cxn ang="0">
                <a:pos x="12" y="18"/>
              </a:cxn>
              <a:cxn ang="0">
                <a:pos x="14" y="14"/>
              </a:cxn>
              <a:cxn ang="0">
                <a:pos x="16" y="10"/>
              </a:cxn>
              <a:cxn ang="0">
                <a:pos x="20" y="10"/>
              </a:cxn>
              <a:cxn ang="0">
                <a:pos x="24" y="10"/>
              </a:cxn>
              <a:cxn ang="0">
                <a:pos x="28" y="12"/>
              </a:cxn>
              <a:cxn ang="0">
                <a:pos x="32" y="16"/>
              </a:cxn>
              <a:cxn ang="0">
                <a:pos x="14" y="26"/>
              </a:cxn>
              <a:cxn ang="0">
                <a:pos x="40" y="32"/>
              </a:cxn>
            </a:cxnLst>
            <a:rect l="0" t="0" r="r" b="b"/>
            <a:pathLst>
              <a:path w="52" h="50">
                <a:moveTo>
                  <a:pt x="40" y="32"/>
                </a:moveTo>
                <a:lnTo>
                  <a:pt x="36" y="36"/>
                </a:lnTo>
                <a:lnTo>
                  <a:pt x="32" y="38"/>
                </a:lnTo>
                <a:lnTo>
                  <a:pt x="28" y="38"/>
                </a:lnTo>
                <a:lnTo>
                  <a:pt x="22" y="36"/>
                </a:lnTo>
                <a:lnTo>
                  <a:pt x="20" y="32"/>
                </a:lnTo>
                <a:lnTo>
                  <a:pt x="48" y="16"/>
                </a:lnTo>
                <a:lnTo>
                  <a:pt x="38" y="6"/>
                </a:lnTo>
                <a:lnTo>
                  <a:pt x="30" y="0"/>
                </a:lnTo>
                <a:lnTo>
                  <a:pt x="20" y="0"/>
                </a:lnTo>
                <a:lnTo>
                  <a:pt x="10" y="2"/>
                </a:lnTo>
                <a:lnTo>
                  <a:pt x="4" y="8"/>
                </a:lnTo>
                <a:lnTo>
                  <a:pt x="0" y="18"/>
                </a:lnTo>
                <a:lnTo>
                  <a:pt x="0" y="26"/>
                </a:lnTo>
                <a:lnTo>
                  <a:pt x="6" y="36"/>
                </a:lnTo>
                <a:lnTo>
                  <a:pt x="12" y="44"/>
                </a:lnTo>
                <a:lnTo>
                  <a:pt x="20" y="48"/>
                </a:lnTo>
                <a:lnTo>
                  <a:pt x="24" y="50"/>
                </a:lnTo>
                <a:lnTo>
                  <a:pt x="30" y="50"/>
                </a:lnTo>
                <a:lnTo>
                  <a:pt x="40" y="46"/>
                </a:lnTo>
                <a:lnTo>
                  <a:pt x="46" y="40"/>
                </a:lnTo>
                <a:lnTo>
                  <a:pt x="50" y="34"/>
                </a:lnTo>
                <a:lnTo>
                  <a:pt x="52" y="28"/>
                </a:lnTo>
                <a:lnTo>
                  <a:pt x="52" y="22"/>
                </a:lnTo>
                <a:lnTo>
                  <a:pt x="38" y="26"/>
                </a:lnTo>
                <a:lnTo>
                  <a:pt x="38" y="32"/>
                </a:lnTo>
                <a:lnTo>
                  <a:pt x="40" y="32"/>
                </a:lnTo>
                <a:lnTo>
                  <a:pt x="14" y="26"/>
                </a:lnTo>
                <a:lnTo>
                  <a:pt x="12" y="22"/>
                </a:lnTo>
                <a:lnTo>
                  <a:pt x="12" y="18"/>
                </a:lnTo>
                <a:lnTo>
                  <a:pt x="14" y="14"/>
                </a:lnTo>
                <a:lnTo>
                  <a:pt x="16" y="10"/>
                </a:lnTo>
                <a:lnTo>
                  <a:pt x="20" y="10"/>
                </a:lnTo>
                <a:lnTo>
                  <a:pt x="24" y="10"/>
                </a:lnTo>
                <a:lnTo>
                  <a:pt x="28" y="12"/>
                </a:lnTo>
                <a:lnTo>
                  <a:pt x="32" y="16"/>
                </a:lnTo>
                <a:lnTo>
                  <a:pt x="14" y="26"/>
                </a:lnTo>
                <a:lnTo>
                  <a:pt x="40" y="32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43" name="Freeform 75"/>
          <p:cNvSpPr>
            <a:spLocks/>
          </p:cNvSpPr>
          <p:nvPr/>
        </p:nvSpPr>
        <p:spPr bwMode="auto">
          <a:xfrm>
            <a:off x="6056313" y="4127500"/>
            <a:ext cx="117475" cy="104775"/>
          </a:xfrm>
          <a:custGeom>
            <a:avLst/>
            <a:gdLst/>
            <a:ahLst/>
            <a:cxnLst>
              <a:cxn ang="0">
                <a:pos x="74" y="48"/>
              </a:cxn>
              <a:cxn ang="0">
                <a:pos x="70" y="36"/>
              </a:cxn>
              <a:cxn ang="0">
                <a:pos x="38" y="50"/>
              </a:cxn>
              <a:cxn ang="0">
                <a:pos x="12" y="0"/>
              </a:cxn>
              <a:cxn ang="0">
                <a:pos x="0" y="6"/>
              </a:cxn>
              <a:cxn ang="0">
                <a:pos x="30" y="66"/>
              </a:cxn>
              <a:cxn ang="0">
                <a:pos x="72" y="48"/>
              </a:cxn>
              <a:cxn ang="0">
                <a:pos x="74" y="48"/>
              </a:cxn>
            </a:cxnLst>
            <a:rect l="0" t="0" r="r" b="b"/>
            <a:pathLst>
              <a:path w="74" h="66">
                <a:moveTo>
                  <a:pt x="74" y="48"/>
                </a:moveTo>
                <a:lnTo>
                  <a:pt x="70" y="36"/>
                </a:lnTo>
                <a:lnTo>
                  <a:pt x="38" y="50"/>
                </a:lnTo>
                <a:lnTo>
                  <a:pt x="12" y="0"/>
                </a:lnTo>
                <a:lnTo>
                  <a:pt x="0" y="6"/>
                </a:lnTo>
                <a:lnTo>
                  <a:pt x="30" y="66"/>
                </a:lnTo>
                <a:lnTo>
                  <a:pt x="72" y="48"/>
                </a:lnTo>
                <a:lnTo>
                  <a:pt x="74" y="48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44" name="Freeform 76"/>
          <p:cNvSpPr>
            <a:spLocks/>
          </p:cNvSpPr>
          <p:nvPr/>
        </p:nvSpPr>
        <p:spPr bwMode="auto">
          <a:xfrm>
            <a:off x="6138863" y="4089400"/>
            <a:ext cx="69850" cy="107950"/>
          </a:xfrm>
          <a:custGeom>
            <a:avLst/>
            <a:gdLst/>
            <a:ahLst/>
            <a:cxnLst>
              <a:cxn ang="0">
                <a:pos x="18" y="12"/>
              </a:cxn>
              <a:cxn ang="0">
                <a:pos x="12" y="0"/>
              </a:cxn>
              <a:cxn ang="0">
                <a:pos x="0" y="6"/>
              </a:cxn>
              <a:cxn ang="0">
                <a:pos x="6" y="16"/>
              </a:cxn>
              <a:cxn ang="0">
                <a:pos x="16" y="12"/>
              </a:cxn>
              <a:cxn ang="0">
                <a:pos x="18" y="12"/>
              </a:cxn>
              <a:cxn ang="0">
                <a:pos x="44" y="62"/>
              </a:cxn>
              <a:cxn ang="0">
                <a:pos x="22" y="18"/>
              </a:cxn>
              <a:cxn ang="0">
                <a:pos x="10" y="22"/>
              </a:cxn>
              <a:cxn ang="0">
                <a:pos x="32" y="68"/>
              </a:cxn>
              <a:cxn ang="0">
                <a:pos x="44" y="62"/>
              </a:cxn>
              <a:cxn ang="0">
                <a:pos x="18" y="12"/>
              </a:cxn>
            </a:cxnLst>
            <a:rect l="0" t="0" r="r" b="b"/>
            <a:pathLst>
              <a:path w="44" h="68">
                <a:moveTo>
                  <a:pt x="18" y="12"/>
                </a:moveTo>
                <a:lnTo>
                  <a:pt x="12" y="0"/>
                </a:lnTo>
                <a:lnTo>
                  <a:pt x="0" y="6"/>
                </a:lnTo>
                <a:lnTo>
                  <a:pt x="6" y="16"/>
                </a:lnTo>
                <a:lnTo>
                  <a:pt x="16" y="12"/>
                </a:lnTo>
                <a:lnTo>
                  <a:pt x="18" y="12"/>
                </a:lnTo>
                <a:lnTo>
                  <a:pt x="44" y="62"/>
                </a:lnTo>
                <a:lnTo>
                  <a:pt x="22" y="18"/>
                </a:lnTo>
                <a:lnTo>
                  <a:pt x="10" y="22"/>
                </a:lnTo>
                <a:lnTo>
                  <a:pt x="32" y="68"/>
                </a:lnTo>
                <a:lnTo>
                  <a:pt x="44" y="62"/>
                </a:lnTo>
                <a:lnTo>
                  <a:pt x="18" y="12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45" name="Freeform 77"/>
          <p:cNvSpPr>
            <a:spLocks/>
          </p:cNvSpPr>
          <p:nvPr/>
        </p:nvSpPr>
        <p:spPr bwMode="auto">
          <a:xfrm>
            <a:off x="6192838" y="4086225"/>
            <a:ext cx="92075" cy="120650"/>
          </a:xfrm>
          <a:custGeom>
            <a:avLst/>
            <a:gdLst/>
            <a:ahLst/>
            <a:cxnLst>
              <a:cxn ang="0">
                <a:pos x="30" y="76"/>
              </a:cxn>
              <a:cxn ang="0">
                <a:pos x="42" y="70"/>
              </a:cxn>
              <a:cxn ang="0">
                <a:pos x="32" y="48"/>
              </a:cxn>
              <a:cxn ang="0">
                <a:pos x="40" y="50"/>
              </a:cxn>
              <a:cxn ang="0">
                <a:pos x="48" y="48"/>
              </a:cxn>
              <a:cxn ang="0">
                <a:pos x="54" y="44"/>
              </a:cxn>
              <a:cxn ang="0">
                <a:pos x="58" y="36"/>
              </a:cxn>
              <a:cxn ang="0">
                <a:pos x="58" y="28"/>
              </a:cxn>
              <a:cxn ang="0">
                <a:pos x="54" y="16"/>
              </a:cxn>
              <a:cxn ang="0">
                <a:pos x="48" y="8"/>
              </a:cxn>
              <a:cxn ang="0">
                <a:pos x="40" y="2"/>
              </a:cxn>
              <a:cxn ang="0">
                <a:pos x="32" y="0"/>
              </a:cxn>
              <a:cxn ang="0">
                <a:pos x="24" y="2"/>
              </a:cxn>
              <a:cxn ang="0">
                <a:pos x="20" y="4"/>
              </a:cxn>
              <a:cxn ang="0">
                <a:pos x="18" y="8"/>
              </a:cxn>
              <a:cxn ang="0">
                <a:pos x="14" y="16"/>
              </a:cxn>
              <a:cxn ang="0">
                <a:pos x="10" y="10"/>
              </a:cxn>
              <a:cxn ang="0">
                <a:pos x="0" y="14"/>
              </a:cxn>
              <a:cxn ang="0">
                <a:pos x="28" y="76"/>
              </a:cxn>
              <a:cxn ang="0">
                <a:pos x="30" y="76"/>
              </a:cxn>
              <a:cxn ang="0">
                <a:pos x="20" y="20"/>
              </a:cxn>
              <a:cxn ang="0">
                <a:pos x="22" y="16"/>
              </a:cxn>
              <a:cxn ang="0">
                <a:pos x="26" y="12"/>
              </a:cxn>
              <a:cxn ang="0">
                <a:pos x="30" y="12"/>
              </a:cxn>
              <a:cxn ang="0">
                <a:pos x="34" y="14"/>
              </a:cxn>
              <a:cxn ang="0">
                <a:pos x="38" y="16"/>
              </a:cxn>
              <a:cxn ang="0">
                <a:pos x="42" y="22"/>
              </a:cxn>
              <a:cxn ang="0">
                <a:pos x="46" y="30"/>
              </a:cxn>
              <a:cxn ang="0">
                <a:pos x="46" y="34"/>
              </a:cxn>
              <a:cxn ang="0">
                <a:pos x="44" y="38"/>
              </a:cxn>
              <a:cxn ang="0">
                <a:pos x="40" y="40"/>
              </a:cxn>
              <a:cxn ang="0">
                <a:pos x="36" y="42"/>
              </a:cxn>
              <a:cxn ang="0">
                <a:pos x="30" y="40"/>
              </a:cxn>
              <a:cxn ang="0">
                <a:pos x="26" y="36"/>
              </a:cxn>
              <a:cxn ang="0">
                <a:pos x="22" y="30"/>
              </a:cxn>
              <a:cxn ang="0">
                <a:pos x="20" y="24"/>
              </a:cxn>
              <a:cxn ang="0">
                <a:pos x="20" y="20"/>
              </a:cxn>
              <a:cxn ang="0">
                <a:pos x="30" y="76"/>
              </a:cxn>
            </a:cxnLst>
            <a:rect l="0" t="0" r="r" b="b"/>
            <a:pathLst>
              <a:path w="58" h="76">
                <a:moveTo>
                  <a:pt x="30" y="76"/>
                </a:moveTo>
                <a:lnTo>
                  <a:pt x="42" y="70"/>
                </a:lnTo>
                <a:lnTo>
                  <a:pt x="32" y="48"/>
                </a:lnTo>
                <a:lnTo>
                  <a:pt x="40" y="50"/>
                </a:lnTo>
                <a:lnTo>
                  <a:pt x="48" y="48"/>
                </a:lnTo>
                <a:lnTo>
                  <a:pt x="54" y="44"/>
                </a:lnTo>
                <a:lnTo>
                  <a:pt x="58" y="36"/>
                </a:lnTo>
                <a:lnTo>
                  <a:pt x="58" y="28"/>
                </a:lnTo>
                <a:lnTo>
                  <a:pt x="54" y="16"/>
                </a:lnTo>
                <a:lnTo>
                  <a:pt x="48" y="8"/>
                </a:lnTo>
                <a:lnTo>
                  <a:pt x="40" y="2"/>
                </a:lnTo>
                <a:lnTo>
                  <a:pt x="32" y="0"/>
                </a:lnTo>
                <a:lnTo>
                  <a:pt x="24" y="2"/>
                </a:lnTo>
                <a:lnTo>
                  <a:pt x="20" y="4"/>
                </a:lnTo>
                <a:lnTo>
                  <a:pt x="18" y="8"/>
                </a:lnTo>
                <a:lnTo>
                  <a:pt x="14" y="16"/>
                </a:lnTo>
                <a:lnTo>
                  <a:pt x="10" y="10"/>
                </a:lnTo>
                <a:lnTo>
                  <a:pt x="0" y="14"/>
                </a:lnTo>
                <a:lnTo>
                  <a:pt x="28" y="76"/>
                </a:lnTo>
                <a:lnTo>
                  <a:pt x="30" y="76"/>
                </a:lnTo>
                <a:lnTo>
                  <a:pt x="20" y="20"/>
                </a:lnTo>
                <a:lnTo>
                  <a:pt x="22" y="16"/>
                </a:lnTo>
                <a:lnTo>
                  <a:pt x="26" y="12"/>
                </a:lnTo>
                <a:lnTo>
                  <a:pt x="30" y="12"/>
                </a:lnTo>
                <a:lnTo>
                  <a:pt x="34" y="14"/>
                </a:lnTo>
                <a:lnTo>
                  <a:pt x="38" y="16"/>
                </a:lnTo>
                <a:lnTo>
                  <a:pt x="42" y="22"/>
                </a:lnTo>
                <a:lnTo>
                  <a:pt x="46" y="30"/>
                </a:lnTo>
                <a:lnTo>
                  <a:pt x="46" y="34"/>
                </a:lnTo>
                <a:lnTo>
                  <a:pt x="44" y="38"/>
                </a:lnTo>
                <a:lnTo>
                  <a:pt x="40" y="40"/>
                </a:lnTo>
                <a:lnTo>
                  <a:pt x="36" y="42"/>
                </a:lnTo>
                <a:lnTo>
                  <a:pt x="30" y="40"/>
                </a:lnTo>
                <a:lnTo>
                  <a:pt x="26" y="36"/>
                </a:lnTo>
                <a:lnTo>
                  <a:pt x="22" y="30"/>
                </a:lnTo>
                <a:lnTo>
                  <a:pt x="20" y="24"/>
                </a:lnTo>
                <a:lnTo>
                  <a:pt x="20" y="20"/>
                </a:lnTo>
                <a:lnTo>
                  <a:pt x="30" y="76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46" name="Freeform 78"/>
          <p:cNvSpPr>
            <a:spLocks/>
          </p:cNvSpPr>
          <p:nvPr/>
        </p:nvSpPr>
        <p:spPr bwMode="auto">
          <a:xfrm>
            <a:off x="6281738" y="4054475"/>
            <a:ext cx="82550" cy="82550"/>
          </a:xfrm>
          <a:custGeom>
            <a:avLst/>
            <a:gdLst/>
            <a:ahLst/>
            <a:cxnLst>
              <a:cxn ang="0">
                <a:pos x="22" y="52"/>
              </a:cxn>
              <a:cxn ang="0">
                <a:pos x="30" y="52"/>
              </a:cxn>
              <a:cxn ang="0">
                <a:pos x="38" y="48"/>
              </a:cxn>
              <a:cxn ang="0">
                <a:pos x="46" y="44"/>
              </a:cxn>
              <a:cxn ang="0">
                <a:pos x="52" y="38"/>
              </a:cxn>
              <a:cxn ang="0">
                <a:pos x="52" y="30"/>
              </a:cxn>
              <a:cxn ang="0">
                <a:pos x="52" y="24"/>
              </a:cxn>
              <a:cxn ang="0">
                <a:pos x="48" y="20"/>
              </a:cxn>
              <a:cxn ang="0">
                <a:pos x="44" y="18"/>
              </a:cxn>
              <a:cxn ang="0">
                <a:pos x="36" y="16"/>
              </a:cxn>
              <a:cxn ang="0">
                <a:pos x="26" y="18"/>
              </a:cxn>
              <a:cxn ang="0">
                <a:pos x="14" y="20"/>
              </a:cxn>
              <a:cxn ang="0">
                <a:pos x="12" y="18"/>
              </a:cxn>
              <a:cxn ang="0">
                <a:pos x="12" y="16"/>
              </a:cxn>
              <a:cxn ang="0">
                <a:pos x="18" y="10"/>
              </a:cxn>
              <a:cxn ang="0">
                <a:pos x="24" y="10"/>
              </a:cxn>
              <a:cxn ang="0">
                <a:pos x="30" y="12"/>
              </a:cxn>
              <a:cxn ang="0">
                <a:pos x="40" y="6"/>
              </a:cxn>
              <a:cxn ang="0">
                <a:pos x="34" y="2"/>
              </a:cxn>
              <a:cxn ang="0">
                <a:pos x="30" y="0"/>
              </a:cxn>
              <a:cxn ang="0">
                <a:pos x="22" y="0"/>
              </a:cxn>
              <a:cxn ang="0">
                <a:pos x="14" y="2"/>
              </a:cxn>
              <a:cxn ang="0">
                <a:pos x="6" y="8"/>
              </a:cxn>
              <a:cxn ang="0">
                <a:pos x="2" y="12"/>
              </a:cxn>
              <a:cxn ang="0">
                <a:pos x="0" y="18"/>
              </a:cxn>
              <a:cxn ang="0">
                <a:pos x="2" y="24"/>
              </a:cxn>
              <a:cxn ang="0">
                <a:pos x="6" y="30"/>
              </a:cxn>
              <a:cxn ang="0">
                <a:pos x="12" y="32"/>
              </a:cxn>
              <a:cxn ang="0">
                <a:pos x="20" y="32"/>
              </a:cxn>
              <a:cxn ang="0">
                <a:pos x="34" y="30"/>
              </a:cxn>
              <a:cxn ang="0">
                <a:pos x="38" y="30"/>
              </a:cxn>
              <a:cxn ang="0">
                <a:pos x="40" y="32"/>
              </a:cxn>
              <a:cxn ang="0">
                <a:pos x="40" y="36"/>
              </a:cxn>
              <a:cxn ang="0">
                <a:pos x="38" y="38"/>
              </a:cxn>
              <a:cxn ang="0">
                <a:pos x="34" y="40"/>
              </a:cxn>
              <a:cxn ang="0">
                <a:pos x="30" y="42"/>
              </a:cxn>
              <a:cxn ang="0">
                <a:pos x="26" y="42"/>
              </a:cxn>
              <a:cxn ang="0">
                <a:pos x="20" y="38"/>
              </a:cxn>
              <a:cxn ang="0">
                <a:pos x="10" y="44"/>
              </a:cxn>
              <a:cxn ang="0">
                <a:pos x="14" y="48"/>
              </a:cxn>
              <a:cxn ang="0">
                <a:pos x="20" y="52"/>
              </a:cxn>
              <a:cxn ang="0">
                <a:pos x="22" y="52"/>
              </a:cxn>
            </a:cxnLst>
            <a:rect l="0" t="0" r="r" b="b"/>
            <a:pathLst>
              <a:path w="52" h="52">
                <a:moveTo>
                  <a:pt x="22" y="52"/>
                </a:moveTo>
                <a:lnTo>
                  <a:pt x="30" y="52"/>
                </a:lnTo>
                <a:lnTo>
                  <a:pt x="38" y="48"/>
                </a:lnTo>
                <a:lnTo>
                  <a:pt x="46" y="44"/>
                </a:lnTo>
                <a:lnTo>
                  <a:pt x="52" y="38"/>
                </a:lnTo>
                <a:lnTo>
                  <a:pt x="52" y="30"/>
                </a:lnTo>
                <a:lnTo>
                  <a:pt x="52" y="24"/>
                </a:lnTo>
                <a:lnTo>
                  <a:pt x="48" y="20"/>
                </a:lnTo>
                <a:lnTo>
                  <a:pt x="44" y="18"/>
                </a:lnTo>
                <a:lnTo>
                  <a:pt x="36" y="16"/>
                </a:lnTo>
                <a:lnTo>
                  <a:pt x="26" y="18"/>
                </a:lnTo>
                <a:lnTo>
                  <a:pt x="14" y="20"/>
                </a:lnTo>
                <a:lnTo>
                  <a:pt x="12" y="18"/>
                </a:lnTo>
                <a:lnTo>
                  <a:pt x="12" y="16"/>
                </a:lnTo>
                <a:lnTo>
                  <a:pt x="18" y="10"/>
                </a:lnTo>
                <a:lnTo>
                  <a:pt x="24" y="10"/>
                </a:lnTo>
                <a:lnTo>
                  <a:pt x="30" y="12"/>
                </a:lnTo>
                <a:lnTo>
                  <a:pt x="40" y="6"/>
                </a:lnTo>
                <a:lnTo>
                  <a:pt x="34" y="2"/>
                </a:lnTo>
                <a:lnTo>
                  <a:pt x="30" y="0"/>
                </a:lnTo>
                <a:lnTo>
                  <a:pt x="22" y="0"/>
                </a:lnTo>
                <a:lnTo>
                  <a:pt x="14" y="2"/>
                </a:lnTo>
                <a:lnTo>
                  <a:pt x="6" y="8"/>
                </a:lnTo>
                <a:lnTo>
                  <a:pt x="2" y="12"/>
                </a:lnTo>
                <a:lnTo>
                  <a:pt x="0" y="18"/>
                </a:lnTo>
                <a:lnTo>
                  <a:pt x="2" y="24"/>
                </a:lnTo>
                <a:lnTo>
                  <a:pt x="6" y="30"/>
                </a:lnTo>
                <a:lnTo>
                  <a:pt x="12" y="32"/>
                </a:lnTo>
                <a:lnTo>
                  <a:pt x="20" y="32"/>
                </a:lnTo>
                <a:lnTo>
                  <a:pt x="34" y="30"/>
                </a:lnTo>
                <a:lnTo>
                  <a:pt x="38" y="30"/>
                </a:lnTo>
                <a:lnTo>
                  <a:pt x="40" y="32"/>
                </a:lnTo>
                <a:lnTo>
                  <a:pt x="40" y="36"/>
                </a:lnTo>
                <a:lnTo>
                  <a:pt x="38" y="38"/>
                </a:lnTo>
                <a:lnTo>
                  <a:pt x="34" y="40"/>
                </a:lnTo>
                <a:lnTo>
                  <a:pt x="30" y="42"/>
                </a:lnTo>
                <a:lnTo>
                  <a:pt x="26" y="42"/>
                </a:lnTo>
                <a:lnTo>
                  <a:pt x="20" y="38"/>
                </a:lnTo>
                <a:lnTo>
                  <a:pt x="10" y="44"/>
                </a:lnTo>
                <a:lnTo>
                  <a:pt x="14" y="48"/>
                </a:lnTo>
                <a:lnTo>
                  <a:pt x="20" y="52"/>
                </a:lnTo>
                <a:lnTo>
                  <a:pt x="22" y="52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47" name="Freeform 79"/>
          <p:cNvSpPr>
            <a:spLocks/>
          </p:cNvSpPr>
          <p:nvPr/>
        </p:nvSpPr>
        <p:spPr bwMode="auto">
          <a:xfrm>
            <a:off x="6081713" y="4565650"/>
            <a:ext cx="88900" cy="117475"/>
          </a:xfrm>
          <a:custGeom>
            <a:avLst/>
            <a:gdLst/>
            <a:ahLst/>
            <a:cxnLst>
              <a:cxn ang="0">
                <a:pos x="52" y="72"/>
              </a:cxn>
              <a:cxn ang="0">
                <a:pos x="36" y="16"/>
              </a:cxn>
              <a:cxn ang="0">
                <a:pos x="56" y="12"/>
              </a:cxn>
              <a:cxn ang="0">
                <a:pos x="54" y="0"/>
              </a:cxn>
              <a:cxn ang="0">
                <a:pos x="0" y="12"/>
              </a:cxn>
              <a:cxn ang="0">
                <a:pos x="4" y="24"/>
              </a:cxn>
              <a:cxn ang="0">
                <a:pos x="22" y="20"/>
              </a:cxn>
              <a:cxn ang="0">
                <a:pos x="38" y="74"/>
              </a:cxn>
              <a:cxn ang="0">
                <a:pos x="50" y="72"/>
              </a:cxn>
              <a:cxn ang="0">
                <a:pos x="52" y="72"/>
              </a:cxn>
            </a:cxnLst>
            <a:rect l="0" t="0" r="r" b="b"/>
            <a:pathLst>
              <a:path w="56" h="74">
                <a:moveTo>
                  <a:pt x="52" y="72"/>
                </a:moveTo>
                <a:lnTo>
                  <a:pt x="36" y="16"/>
                </a:lnTo>
                <a:lnTo>
                  <a:pt x="56" y="12"/>
                </a:lnTo>
                <a:lnTo>
                  <a:pt x="54" y="0"/>
                </a:lnTo>
                <a:lnTo>
                  <a:pt x="0" y="12"/>
                </a:lnTo>
                <a:lnTo>
                  <a:pt x="4" y="24"/>
                </a:lnTo>
                <a:lnTo>
                  <a:pt x="22" y="20"/>
                </a:lnTo>
                <a:lnTo>
                  <a:pt x="38" y="74"/>
                </a:lnTo>
                <a:lnTo>
                  <a:pt x="50" y="72"/>
                </a:lnTo>
                <a:lnTo>
                  <a:pt x="52" y="72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48" name="Freeform 80"/>
          <p:cNvSpPr>
            <a:spLocks/>
          </p:cNvSpPr>
          <p:nvPr/>
        </p:nvSpPr>
        <p:spPr bwMode="auto">
          <a:xfrm>
            <a:off x="6189663" y="4584700"/>
            <a:ext cx="76200" cy="79375"/>
          </a:xfrm>
          <a:custGeom>
            <a:avLst/>
            <a:gdLst/>
            <a:ahLst/>
            <a:cxnLst>
              <a:cxn ang="0">
                <a:pos x="34" y="38"/>
              </a:cxn>
              <a:cxn ang="0">
                <a:pos x="30" y="40"/>
              </a:cxn>
              <a:cxn ang="0">
                <a:pos x="24" y="40"/>
              </a:cxn>
              <a:cxn ang="0">
                <a:pos x="20" y="38"/>
              </a:cxn>
              <a:cxn ang="0">
                <a:pos x="18" y="36"/>
              </a:cxn>
              <a:cxn ang="0">
                <a:pos x="16" y="30"/>
              </a:cxn>
              <a:cxn ang="0">
                <a:pos x="48" y="24"/>
              </a:cxn>
              <a:cxn ang="0">
                <a:pos x="42" y="10"/>
              </a:cxn>
              <a:cxn ang="0">
                <a:pos x="36" y="2"/>
              </a:cxn>
              <a:cxn ang="0">
                <a:pos x="28" y="0"/>
              </a:cxn>
              <a:cxn ang="0">
                <a:pos x="16" y="0"/>
              </a:cxn>
              <a:cxn ang="0">
                <a:pos x="8" y="4"/>
              </a:cxn>
              <a:cxn ang="0">
                <a:pos x="2" y="10"/>
              </a:cxn>
              <a:cxn ang="0">
                <a:pos x="0" y="20"/>
              </a:cxn>
              <a:cxn ang="0">
                <a:pos x="2" y="30"/>
              </a:cxn>
              <a:cxn ang="0">
                <a:pos x="6" y="40"/>
              </a:cxn>
              <a:cxn ang="0">
                <a:pos x="10" y="46"/>
              </a:cxn>
              <a:cxn ang="0">
                <a:pos x="16" y="48"/>
              </a:cxn>
              <a:cxn ang="0">
                <a:pos x="20" y="50"/>
              </a:cxn>
              <a:cxn ang="0">
                <a:pos x="32" y="50"/>
              </a:cxn>
              <a:cxn ang="0">
                <a:pos x="38" y="46"/>
              </a:cxn>
              <a:cxn ang="0">
                <a:pos x="44" y="42"/>
              </a:cxn>
              <a:cxn ang="0">
                <a:pos x="48" y="38"/>
              </a:cxn>
              <a:cxn ang="0">
                <a:pos x="48" y="30"/>
              </a:cxn>
              <a:cxn ang="0">
                <a:pos x="36" y="32"/>
              </a:cxn>
              <a:cxn ang="0">
                <a:pos x="36" y="38"/>
              </a:cxn>
              <a:cxn ang="0">
                <a:pos x="34" y="38"/>
              </a:cxn>
              <a:cxn ang="0">
                <a:pos x="14" y="22"/>
              </a:cxn>
              <a:cxn ang="0">
                <a:pos x="14" y="18"/>
              </a:cxn>
              <a:cxn ang="0">
                <a:pos x="14" y="14"/>
              </a:cxn>
              <a:cxn ang="0">
                <a:pos x="16" y="10"/>
              </a:cxn>
              <a:cxn ang="0">
                <a:pos x="20" y="10"/>
              </a:cxn>
              <a:cxn ang="0">
                <a:pos x="24" y="8"/>
              </a:cxn>
              <a:cxn ang="0">
                <a:pos x="28" y="10"/>
              </a:cxn>
              <a:cxn ang="0">
                <a:pos x="30" y="14"/>
              </a:cxn>
              <a:cxn ang="0">
                <a:pos x="32" y="18"/>
              </a:cxn>
              <a:cxn ang="0">
                <a:pos x="14" y="22"/>
              </a:cxn>
              <a:cxn ang="0">
                <a:pos x="34" y="38"/>
              </a:cxn>
            </a:cxnLst>
            <a:rect l="0" t="0" r="r" b="b"/>
            <a:pathLst>
              <a:path w="48" h="50">
                <a:moveTo>
                  <a:pt x="34" y="38"/>
                </a:moveTo>
                <a:lnTo>
                  <a:pt x="30" y="40"/>
                </a:lnTo>
                <a:lnTo>
                  <a:pt x="24" y="40"/>
                </a:lnTo>
                <a:lnTo>
                  <a:pt x="20" y="38"/>
                </a:lnTo>
                <a:lnTo>
                  <a:pt x="18" y="36"/>
                </a:lnTo>
                <a:lnTo>
                  <a:pt x="16" y="30"/>
                </a:lnTo>
                <a:lnTo>
                  <a:pt x="48" y="24"/>
                </a:lnTo>
                <a:lnTo>
                  <a:pt x="42" y="10"/>
                </a:lnTo>
                <a:lnTo>
                  <a:pt x="36" y="2"/>
                </a:lnTo>
                <a:lnTo>
                  <a:pt x="28" y="0"/>
                </a:lnTo>
                <a:lnTo>
                  <a:pt x="16" y="0"/>
                </a:lnTo>
                <a:lnTo>
                  <a:pt x="8" y="4"/>
                </a:lnTo>
                <a:lnTo>
                  <a:pt x="2" y="10"/>
                </a:lnTo>
                <a:lnTo>
                  <a:pt x="0" y="20"/>
                </a:lnTo>
                <a:lnTo>
                  <a:pt x="2" y="30"/>
                </a:lnTo>
                <a:lnTo>
                  <a:pt x="6" y="40"/>
                </a:lnTo>
                <a:lnTo>
                  <a:pt x="10" y="46"/>
                </a:lnTo>
                <a:lnTo>
                  <a:pt x="16" y="48"/>
                </a:lnTo>
                <a:lnTo>
                  <a:pt x="20" y="50"/>
                </a:lnTo>
                <a:lnTo>
                  <a:pt x="32" y="50"/>
                </a:lnTo>
                <a:lnTo>
                  <a:pt x="38" y="46"/>
                </a:lnTo>
                <a:lnTo>
                  <a:pt x="44" y="42"/>
                </a:lnTo>
                <a:lnTo>
                  <a:pt x="48" y="38"/>
                </a:lnTo>
                <a:lnTo>
                  <a:pt x="48" y="30"/>
                </a:lnTo>
                <a:lnTo>
                  <a:pt x="36" y="32"/>
                </a:lnTo>
                <a:lnTo>
                  <a:pt x="36" y="38"/>
                </a:lnTo>
                <a:lnTo>
                  <a:pt x="34" y="38"/>
                </a:lnTo>
                <a:lnTo>
                  <a:pt x="14" y="22"/>
                </a:lnTo>
                <a:lnTo>
                  <a:pt x="14" y="18"/>
                </a:lnTo>
                <a:lnTo>
                  <a:pt x="14" y="14"/>
                </a:lnTo>
                <a:lnTo>
                  <a:pt x="16" y="10"/>
                </a:lnTo>
                <a:lnTo>
                  <a:pt x="20" y="10"/>
                </a:lnTo>
                <a:lnTo>
                  <a:pt x="24" y="8"/>
                </a:lnTo>
                <a:lnTo>
                  <a:pt x="28" y="10"/>
                </a:lnTo>
                <a:lnTo>
                  <a:pt x="30" y="14"/>
                </a:lnTo>
                <a:lnTo>
                  <a:pt x="32" y="18"/>
                </a:lnTo>
                <a:lnTo>
                  <a:pt x="14" y="22"/>
                </a:lnTo>
                <a:lnTo>
                  <a:pt x="34" y="38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49" name="Freeform 81"/>
          <p:cNvSpPr>
            <a:spLocks/>
          </p:cNvSpPr>
          <p:nvPr/>
        </p:nvSpPr>
        <p:spPr bwMode="auto">
          <a:xfrm>
            <a:off x="6272213" y="4565650"/>
            <a:ext cx="76200" cy="79375"/>
          </a:xfrm>
          <a:custGeom>
            <a:avLst/>
            <a:gdLst/>
            <a:ahLst/>
            <a:cxnLst>
              <a:cxn ang="0">
                <a:pos x="34" y="38"/>
              </a:cxn>
              <a:cxn ang="0">
                <a:pos x="30" y="40"/>
              </a:cxn>
              <a:cxn ang="0">
                <a:pos x="24" y="40"/>
              </a:cxn>
              <a:cxn ang="0">
                <a:pos x="20" y="38"/>
              </a:cxn>
              <a:cxn ang="0">
                <a:pos x="18" y="36"/>
              </a:cxn>
              <a:cxn ang="0">
                <a:pos x="16" y="30"/>
              </a:cxn>
              <a:cxn ang="0">
                <a:pos x="48" y="24"/>
              </a:cxn>
              <a:cxn ang="0">
                <a:pos x="42" y="10"/>
              </a:cxn>
              <a:cxn ang="0">
                <a:pos x="36" y="2"/>
              </a:cxn>
              <a:cxn ang="0">
                <a:pos x="28" y="0"/>
              </a:cxn>
              <a:cxn ang="0">
                <a:pos x="18" y="0"/>
              </a:cxn>
              <a:cxn ang="0">
                <a:pos x="8" y="4"/>
              </a:cxn>
              <a:cxn ang="0">
                <a:pos x="2" y="10"/>
              </a:cxn>
              <a:cxn ang="0">
                <a:pos x="0" y="20"/>
              </a:cxn>
              <a:cxn ang="0">
                <a:pos x="2" y="30"/>
              </a:cxn>
              <a:cxn ang="0">
                <a:pos x="6" y="40"/>
              </a:cxn>
              <a:cxn ang="0">
                <a:pos x="10" y="46"/>
              </a:cxn>
              <a:cxn ang="0">
                <a:pos x="16" y="48"/>
              </a:cxn>
              <a:cxn ang="0">
                <a:pos x="20" y="50"/>
              </a:cxn>
              <a:cxn ang="0">
                <a:pos x="32" y="50"/>
              </a:cxn>
              <a:cxn ang="0">
                <a:pos x="38" y="48"/>
              </a:cxn>
              <a:cxn ang="0">
                <a:pos x="44" y="42"/>
              </a:cxn>
              <a:cxn ang="0">
                <a:pos x="48" y="38"/>
              </a:cxn>
              <a:cxn ang="0">
                <a:pos x="48" y="30"/>
              </a:cxn>
              <a:cxn ang="0">
                <a:pos x="36" y="32"/>
              </a:cxn>
              <a:cxn ang="0">
                <a:pos x="36" y="38"/>
              </a:cxn>
              <a:cxn ang="0">
                <a:pos x="34" y="38"/>
              </a:cxn>
              <a:cxn ang="0">
                <a:pos x="14" y="22"/>
              </a:cxn>
              <a:cxn ang="0">
                <a:pos x="14" y="18"/>
              </a:cxn>
              <a:cxn ang="0">
                <a:pos x="14" y="14"/>
              </a:cxn>
              <a:cxn ang="0">
                <a:pos x="16" y="10"/>
              </a:cxn>
              <a:cxn ang="0">
                <a:pos x="20" y="10"/>
              </a:cxn>
              <a:cxn ang="0">
                <a:pos x="24" y="10"/>
              </a:cxn>
              <a:cxn ang="0">
                <a:pos x="28" y="10"/>
              </a:cxn>
              <a:cxn ang="0">
                <a:pos x="30" y="14"/>
              </a:cxn>
              <a:cxn ang="0">
                <a:pos x="32" y="18"/>
              </a:cxn>
              <a:cxn ang="0">
                <a:pos x="14" y="22"/>
              </a:cxn>
              <a:cxn ang="0">
                <a:pos x="34" y="38"/>
              </a:cxn>
            </a:cxnLst>
            <a:rect l="0" t="0" r="r" b="b"/>
            <a:pathLst>
              <a:path w="48" h="50">
                <a:moveTo>
                  <a:pt x="34" y="38"/>
                </a:moveTo>
                <a:lnTo>
                  <a:pt x="30" y="40"/>
                </a:lnTo>
                <a:lnTo>
                  <a:pt x="24" y="40"/>
                </a:lnTo>
                <a:lnTo>
                  <a:pt x="20" y="38"/>
                </a:lnTo>
                <a:lnTo>
                  <a:pt x="18" y="36"/>
                </a:lnTo>
                <a:lnTo>
                  <a:pt x="16" y="30"/>
                </a:lnTo>
                <a:lnTo>
                  <a:pt x="48" y="24"/>
                </a:lnTo>
                <a:lnTo>
                  <a:pt x="42" y="10"/>
                </a:lnTo>
                <a:lnTo>
                  <a:pt x="36" y="2"/>
                </a:lnTo>
                <a:lnTo>
                  <a:pt x="28" y="0"/>
                </a:lnTo>
                <a:lnTo>
                  <a:pt x="18" y="0"/>
                </a:lnTo>
                <a:lnTo>
                  <a:pt x="8" y="4"/>
                </a:lnTo>
                <a:lnTo>
                  <a:pt x="2" y="10"/>
                </a:lnTo>
                <a:lnTo>
                  <a:pt x="0" y="20"/>
                </a:lnTo>
                <a:lnTo>
                  <a:pt x="2" y="30"/>
                </a:lnTo>
                <a:lnTo>
                  <a:pt x="6" y="40"/>
                </a:lnTo>
                <a:lnTo>
                  <a:pt x="10" y="46"/>
                </a:lnTo>
                <a:lnTo>
                  <a:pt x="16" y="48"/>
                </a:lnTo>
                <a:lnTo>
                  <a:pt x="20" y="50"/>
                </a:lnTo>
                <a:lnTo>
                  <a:pt x="32" y="50"/>
                </a:lnTo>
                <a:lnTo>
                  <a:pt x="38" y="48"/>
                </a:lnTo>
                <a:lnTo>
                  <a:pt x="44" y="42"/>
                </a:lnTo>
                <a:lnTo>
                  <a:pt x="48" y="38"/>
                </a:lnTo>
                <a:lnTo>
                  <a:pt x="48" y="30"/>
                </a:lnTo>
                <a:lnTo>
                  <a:pt x="36" y="32"/>
                </a:lnTo>
                <a:lnTo>
                  <a:pt x="36" y="38"/>
                </a:lnTo>
                <a:lnTo>
                  <a:pt x="34" y="38"/>
                </a:lnTo>
                <a:lnTo>
                  <a:pt x="14" y="22"/>
                </a:lnTo>
                <a:lnTo>
                  <a:pt x="14" y="18"/>
                </a:lnTo>
                <a:lnTo>
                  <a:pt x="14" y="14"/>
                </a:lnTo>
                <a:lnTo>
                  <a:pt x="16" y="10"/>
                </a:lnTo>
                <a:lnTo>
                  <a:pt x="20" y="10"/>
                </a:lnTo>
                <a:lnTo>
                  <a:pt x="24" y="10"/>
                </a:lnTo>
                <a:lnTo>
                  <a:pt x="28" y="10"/>
                </a:lnTo>
                <a:lnTo>
                  <a:pt x="30" y="14"/>
                </a:lnTo>
                <a:lnTo>
                  <a:pt x="32" y="18"/>
                </a:lnTo>
                <a:lnTo>
                  <a:pt x="14" y="22"/>
                </a:lnTo>
                <a:lnTo>
                  <a:pt x="34" y="38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50" name="Freeform 82"/>
          <p:cNvSpPr>
            <a:spLocks/>
          </p:cNvSpPr>
          <p:nvPr/>
        </p:nvSpPr>
        <p:spPr bwMode="auto">
          <a:xfrm>
            <a:off x="6345238" y="4521200"/>
            <a:ext cx="63500" cy="107950"/>
          </a:xfrm>
          <a:custGeom>
            <a:avLst/>
            <a:gdLst/>
            <a:ahLst/>
            <a:cxnLst>
              <a:cxn ang="0">
                <a:pos x="18" y="18"/>
              </a:cxn>
              <a:cxn ang="0">
                <a:pos x="14" y="0"/>
              </a:cxn>
              <a:cxn ang="0">
                <a:pos x="2" y="12"/>
              </a:cxn>
              <a:cxn ang="0">
                <a:pos x="6" y="20"/>
              </a:cxn>
              <a:cxn ang="0">
                <a:pos x="0" y="22"/>
              </a:cxn>
              <a:cxn ang="0">
                <a:pos x="2" y="32"/>
              </a:cxn>
              <a:cxn ang="0">
                <a:pos x="8" y="32"/>
              </a:cxn>
              <a:cxn ang="0">
                <a:pos x="14" y="52"/>
              </a:cxn>
              <a:cxn ang="0">
                <a:pos x="16" y="60"/>
              </a:cxn>
              <a:cxn ang="0">
                <a:pos x="20" y="66"/>
              </a:cxn>
              <a:cxn ang="0">
                <a:pos x="24" y="68"/>
              </a:cxn>
              <a:cxn ang="0">
                <a:pos x="32" y="68"/>
              </a:cxn>
              <a:cxn ang="0">
                <a:pos x="40" y="62"/>
              </a:cxn>
              <a:cxn ang="0">
                <a:pos x="36" y="54"/>
              </a:cxn>
              <a:cxn ang="0">
                <a:pos x="32" y="56"/>
              </a:cxn>
              <a:cxn ang="0">
                <a:pos x="30" y="56"/>
              </a:cxn>
              <a:cxn ang="0">
                <a:pos x="28" y="54"/>
              </a:cxn>
              <a:cxn ang="0">
                <a:pos x="26" y="48"/>
              </a:cxn>
              <a:cxn ang="0">
                <a:pos x="22" y="28"/>
              </a:cxn>
              <a:cxn ang="0">
                <a:pos x="30" y="26"/>
              </a:cxn>
              <a:cxn ang="0">
                <a:pos x="28" y="16"/>
              </a:cxn>
              <a:cxn ang="0">
                <a:pos x="20" y="18"/>
              </a:cxn>
              <a:cxn ang="0">
                <a:pos x="18" y="18"/>
              </a:cxn>
            </a:cxnLst>
            <a:rect l="0" t="0" r="r" b="b"/>
            <a:pathLst>
              <a:path w="40" h="68">
                <a:moveTo>
                  <a:pt x="18" y="18"/>
                </a:moveTo>
                <a:lnTo>
                  <a:pt x="14" y="0"/>
                </a:lnTo>
                <a:lnTo>
                  <a:pt x="2" y="12"/>
                </a:lnTo>
                <a:lnTo>
                  <a:pt x="6" y="20"/>
                </a:lnTo>
                <a:lnTo>
                  <a:pt x="0" y="22"/>
                </a:lnTo>
                <a:lnTo>
                  <a:pt x="2" y="32"/>
                </a:lnTo>
                <a:lnTo>
                  <a:pt x="8" y="32"/>
                </a:lnTo>
                <a:lnTo>
                  <a:pt x="14" y="52"/>
                </a:lnTo>
                <a:lnTo>
                  <a:pt x="16" y="60"/>
                </a:lnTo>
                <a:lnTo>
                  <a:pt x="20" y="66"/>
                </a:lnTo>
                <a:lnTo>
                  <a:pt x="24" y="68"/>
                </a:lnTo>
                <a:lnTo>
                  <a:pt x="32" y="68"/>
                </a:lnTo>
                <a:lnTo>
                  <a:pt x="40" y="62"/>
                </a:lnTo>
                <a:lnTo>
                  <a:pt x="36" y="54"/>
                </a:lnTo>
                <a:lnTo>
                  <a:pt x="32" y="56"/>
                </a:lnTo>
                <a:lnTo>
                  <a:pt x="30" y="56"/>
                </a:lnTo>
                <a:lnTo>
                  <a:pt x="28" y="54"/>
                </a:lnTo>
                <a:lnTo>
                  <a:pt x="26" y="48"/>
                </a:lnTo>
                <a:lnTo>
                  <a:pt x="22" y="28"/>
                </a:lnTo>
                <a:lnTo>
                  <a:pt x="30" y="26"/>
                </a:lnTo>
                <a:lnTo>
                  <a:pt x="28" y="16"/>
                </a:lnTo>
                <a:lnTo>
                  <a:pt x="20" y="18"/>
                </a:lnTo>
                <a:lnTo>
                  <a:pt x="18" y="18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51" name="Freeform 83"/>
          <p:cNvSpPr>
            <a:spLocks/>
          </p:cNvSpPr>
          <p:nvPr/>
        </p:nvSpPr>
        <p:spPr bwMode="auto">
          <a:xfrm>
            <a:off x="6396038" y="4508500"/>
            <a:ext cx="95250" cy="111125"/>
          </a:xfrm>
          <a:custGeom>
            <a:avLst/>
            <a:gdLst/>
            <a:ahLst/>
            <a:cxnLst>
              <a:cxn ang="0">
                <a:pos x="0" y="4"/>
              </a:cxn>
              <a:cxn ang="0">
                <a:pos x="16" y="70"/>
              </a:cxn>
              <a:cxn ang="0">
                <a:pos x="30" y="68"/>
              </a:cxn>
              <a:cxn ang="0">
                <a:pos x="24" y="42"/>
              </a:cxn>
              <a:cxn ang="0">
                <a:pos x="22" y="34"/>
              </a:cxn>
              <a:cxn ang="0">
                <a:pos x="24" y="28"/>
              </a:cxn>
              <a:cxn ang="0">
                <a:pos x="30" y="26"/>
              </a:cxn>
              <a:cxn ang="0">
                <a:pos x="34" y="26"/>
              </a:cxn>
              <a:cxn ang="0">
                <a:pos x="38" y="28"/>
              </a:cxn>
              <a:cxn ang="0">
                <a:pos x="42" y="38"/>
              </a:cxn>
              <a:cxn ang="0">
                <a:pos x="48" y="62"/>
              </a:cxn>
              <a:cxn ang="0">
                <a:pos x="60" y="60"/>
              </a:cxn>
              <a:cxn ang="0">
                <a:pos x="54" y="32"/>
              </a:cxn>
              <a:cxn ang="0">
                <a:pos x="50" y="22"/>
              </a:cxn>
              <a:cxn ang="0">
                <a:pos x="46" y="18"/>
              </a:cxn>
              <a:cxn ang="0">
                <a:pos x="40" y="14"/>
              </a:cxn>
              <a:cxn ang="0">
                <a:pos x="32" y="14"/>
              </a:cxn>
              <a:cxn ang="0">
                <a:pos x="24" y="18"/>
              </a:cxn>
              <a:cxn ang="0">
                <a:pos x="18" y="26"/>
              </a:cxn>
              <a:cxn ang="0">
                <a:pos x="12" y="0"/>
              </a:cxn>
              <a:cxn ang="0">
                <a:pos x="2" y="4"/>
              </a:cxn>
              <a:cxn ang="0">
                <a:pos x="0" y="4"/>
              </a:cxn>
            </a:cxnLst>
            <a:rect l="0" t="0" r="r" b="b"/>
            <a:pathLst>
              <a:path w="60" h="70">
                <a:moveTo>
                  <a:pt x="0" y="4"/>
                </a:moveTo>
                <a:lnTo>
                  <a:pt x="16" y="70"/>
                </a:lnTo>
                <a:lnTo>
                  <a:pt x="30" y="68"/>
                </a:lnTo>
                <a:lnTo>
                  <a:pt x="24" y="42"/>
                </a:lnTo>
                <a:lnTo>
                  <a:pt x="22" y="34"/>
                </a:lnTo>
                <a:lnTo>
                  <a:pt x="24" y="28"/>
                </a:lnTo>
                <a:lnTo>
                  <a:pt x="30" y="26"/>
                </a:lnTo>
                <a:lnTo>
                  <a:pt x="34" y="26"/>
                </a:lnTo>
                <a:lnTo>
                  <a:pt x="38" y="28"/>
                </a:lnTo>
                <a:lnTo>
                  <a:pt x="42" y="38"/>
                </a:lnTo>
                <a:lnTo>
                  <a:pt x="48" y="62"/>
                </a:lnTo>
                <a:lnTo>
                  <a:pt x="60" y="60"/>
                </a:lnTo>
                <a:lnTo>
                  <a:pt x="54" y="32"/>
                </a:lnTo>
                <a:lnTo>
                  <a:pt x="50" y="22"/>
                </a:lnTo>
                <a:lnTo>
                  <a:pt x="46" y="18"/>
                </a:lnTo>
                <a:lnTo>
                  <a:pt x="40" y="14"/>
                </a:lnTo>
                <a:lnTo>
                  <a:pt x="32" y="14"/>
                </a:lnTo>
                <a:lnTo>
                  <a:pt x="24" y="18"/>
                </a:lnTo>
                <a:lnTo>
                  <a:pt x="18" y="26"/>
                </a:lnTo>
                <a:lnTo>
                  <a:pt x="12" y="0"/>
                </a:lnTo>
                <a:lnTo>
                  <a:pt x="2" y="4"/>
                </a:lnTo>
                <a:lnTo>
                  <a:pt x="0" y="4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52" name="Freeform 84"/>
          <p:cNvSpPr>
            <a:spLocks/>
          </p:cNvSpPr>
          <p:nvPr/>
        </p:nvSpPr>
        <p:spPr bwMode="auto">
          <a:xfrm>
            <a:off x="6142038" y="4711700"/>
            <a:ext cx="111125" cy="111125"/>
          </a:xfrm>
          <a:custGeom>
            <a:avLst/>
            <a:gdLst/>
            <a:ahLst/>
            <a:cxnLst>
              <a:cxn ang="0">
                <a:pos x="54" y="42"/>
              </a:cxn>
              <a:cxn ang="0">
                <a:pos x="56" y="50"/>
              </a:cxn>
              <a:cxn ang="0">
                <a:pos x="48" y="56"/>
              </a:cxn>
              <a:cxn ang="0">
                <a:pos x="40" y="58"/>
              </a:cxn>
              <a:cxn ang="0">
                <a:pos x="32" y="58"/>
              </a:cxn>
              <a:cxn ang="0">
                <a:pos x="26" y="56"/>
              </a:cxn>
              <a:cxn ang="0">
                <a:pos x="20" y="48"/>
              </a:cxn>
              <a:cxn ang="0">
                <a:pos x="16" y="38"/>
              </a:cxn>
              <a:cxn ang="0">
                <a:pos x="14" y="28"/>
              </a:cxn>
              <a:cxn ang="0">
                <a:pos x="18" y="20"/>
              </a:cxn>
              <a:cxn ang="0">
                <a:pos x="22" y="16"/>
              </a:cxn>
              <a:cxn ang="0">
                <a:pos x="30" y="12"/>
              </a:cxn>
              <a:cxn ang="0">
                <a:pos x="36" y="12"/>
              </a:cxn>
              <a:cxn ang="0">
                <a:pos x="40" y="14"/>
              </a:cxn>
              <a:cxn ang="0">
                <a:pos x="44" y="16"/>
              </a:cxn>
              <a:cxn ang="0">
                <a:pos x="48" y="20"/>
              </a:cxn>
              <a:cxn ang="0">
                <a:pos x="60" y="14"/>
              </a:cxn>
              <a:cxn ang="0">
                <a:pos x="56" y="8"/>
              </a:cxn>
              <a:cxn ang="0">
                <a:pos x="48" y="2"/>
              </a:cxn>
              <a:cxn ang="0">
                <a:pos x="38" y="0"/>
              </a:cxn>
              <a:cxn ang="0">
                <a:pos x="28" y="0"/>
              </a:cxn>
              <a:cxn ang="0">
                <a:pos x="18" y="4"/>
              </a:cxn>
              <a:cxn ang="0">
                <a:pos x="12" y="8"/>
              </a:cxn>
              <a:cxn ang="0">
                <a:pos x="6" y="14"/>
              </a:cxn>
              <a:cxn ang="0">
                <a:pos x="2" y="22"/>
              </a:cxn>
              <a:cxn ang="0">
                <a:pos x="0" y="32"/>
              </a:cxn>
              <a:cxn ang="0">
                <a:pos x="2" y="42"/>
              </a:cxn>
              <a:cxn ang="0">
                <a:pos x="4" y="50"/>
              </a:cxn>
              <a:cxn ang="0">
                <a:pos x="10" y="58"/>
              </a:cxn>
              <a:cxn ang="0">
                <a:pos x="16" y="66"/>
              </a:cxn>
              <a:cxn ang="0">
                <a:pos x="24" y="70"/>
              </a:cxn>
              <a:cxn ang="0">
                <a:pos x="34" y="70"/>
              </a:cxn>
              <a:cxn ang="0">
                <a:pos x="44" y="70"/>
              </a:cxn>
              <a:cxn ang="0">
                <a:pos x="52" y="68"/>
              </a:cxn>
              <a:cxn ang="0">
                <a:pos x="60" y="64"/>
              </a:cxn>
              <a:cxn ang="0">
                <a:pos x="66" y="58"/>
              </a:cxn>
              <a:cxn ang="0">
                <a:pos x="70" y="54"/>
              </a:cxn>
              <a:cxn ang="0">
                <a:pos x="64" y="26"/>
              </a:cxn>
              <a:cxn ang="0">
                <a:pos x="36" y="32"/>
              </a:cxn>
              <a:cxn ang="0">
                <a:pos x="38" y="44"/>
              </a:cxn>
              <a:cxn ang="0">
                <a:pos x="52" y="42"/>
              </a:cxn>
              <a:cxn ang="0">
                <a:pos x="54" y="42"/>
              </a:cxn>
            </a:cxnLst>
            <a:rect l="0" t="0" r="r" b="b"/>
            <a:pathLst>
              <a:path w="70" h="70">
                <a:moveTo>
                  <a:pt x="54" y="42"/>
                </a:moveTo>
                <a:lnTo>
                  <a:pt x="56" y="50"/>
                </a:lnTo>
                <a:lnTo>
                  <a:pt x="48" y="56"/>
                </a:lnTo>
                <a:lnTo>
                  <a:pt x="40" y="58"/>
                </a:lnTo>
                <a:lnTo>
                  <a:pt x="32" y="58"/>
                </a:lnTo>
                <a:lnTo>
                  <a:pt x="26" y="56"/>
                </a:lnTo>
                <a:lnTo>
                  <a:pt x="20" y="48"/>
                </a:lnTo>
                <a:lnTo>
                  <a:pt x="16" y="38"/>
                </a:lnTo>
                <a:lnTo>
                  <a:pt x="14" y="28"/>
                </a:lnTo>
                <a:lnTo>
                  <a:pt x="18" y="20"/>
                </a:lnTo>
                <a:lnTo>
                  <a:pt x="22" y="16"/>
                </a:lnTo>
                <a:lnTo>
                  <a:pt x="30" y="12"/>
                </a:lnTo>
                <a:lnTo>
                  <a:pt x="36" y="12"/>
                </a:lnTo>
                <a:lnTo>
                  <a:pt x="40" y="14"/>
                </a:lnTo>
                <a:lnTo>
                  <a:pt x="44" y="16"/>
                </a:lnTo>
                <a:lnTo>
                  <a:pt x="48" y="20"/>
                </a:lnTo>
                <a:lnTo>
                  <a:pt x="60" y="14"/>
                </a:lnTo>
                <a:lnTo>
                  <a:pt x="56" y="8"/>
                </a:lnTo>
                <a:lnTo>
                  <a:pt x="48" y="2"/>
                </a:lnTo>
                <a:lnTo>
                  <a:pt x="38" y="0"/>
                </a:lnTo>
                <a:lnTo>
                  <a:pt x="28" y="0"/>
                </a:lnTo>
                <a:lnTo>
                  <a:pt x="18" y="4"/>
                </a:lnTo>
                <a:lnTo>
                  <a:pt x="12" y="8"/>
                </a:lnTo>
                <a:lnTo>
                  <a:pt x="6" y="14"/>
                </a:lnTo>
                <a:lnTo>
                  <a:pt x="2" y="22"/>
                </a:lnTo>
                <a:lnTo>
                  <a:pt x="0" y="32"/>
                </a:lnTo>
                <a:lnTo>
                  <a:pt x="2" y="42"/>
                </a:lnTo>
                <a:lnTo>
                  <a:pt x="4" y="50"/>
                </a:lnTo>
                <a:lnTo>
                  <a:pt x="10" y="58"/>
                </a:lnTo>
                <a:lnTo>
                  <a:pt x="16" y="66"/>
                </a:lnTo>
                <a:lnTo>
                  <a:pt x="24" y="70"/>
                </a:lnTo>
                <a:lnTo>
                  <a:pt x="34" y="70"/>
                </a:lnTo>
                <a:lnTo>
                  <a:pt x="44" y="70"/>
                </a:lnTo>
                <a:lnTo>
                  <a:pt x="52" y="68"/>
                </a:lnTo>
                <a:lnTo>
                  <a:pt x="60" y="64"/>
                </a:lnTo>
                <a:lnTo>
                  <a:pt x="66" y="58"/>
                </a:lnTo>
                <a:lnTo>
                  <a:pt x="70" y="54"/>
                </a:lnTo>
                <a:lnTo>
                  <a:pt x="64" y="26"/>
                </a:lnTo>
                <a:lnTo>
                  <a:pt x="36" y="32"/>
                </a:lnTo>
                <a:lnTo>
                  <a:pt x="38" y="44"/>
                </a:lnTo>
                <a:lnTo>
                  <a:pt x="52" y="42"/>
                </a:lnTo>
                <a:lnTo>
                  <a:pt x="54" y="42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53" name="Freeform 85"/>
          <p:cNvSpPr>
            <a:spLocks/>
          </p:cNvSpPr>
          <p:nvPr/>
        </p:nvSpPr>
        <p:spPr bwMode="auto">
          <a:xfrm>
            <a:off x="6259513" y="4718050"/>
            <a:ext cx="88900" cy="85725"/>
          </a:xfrm>
          <a:custGeom>
            <a:avLst/>
            <a:gdLst/>
            <a:ahLst/>
            <a:cxnLst>
              <a:cxn ang="0">
                <a:pos x="56" y="48"/>
              </a:cxn>
              <a:cxn ang="0">
                <a:pos x="44" y="0"/>
              </a:cxn>
              <a:cxn ang="0">
                <a:pos x="32" y="2"/>
              </a:cxn>
              <a:cxn ang="0">
                <a:pos x="36" y="22"/>
              </a:cxn>
              <a:cxn ang="0">
                <a:pos x="38" y="36"/>
              </a:cxn>
              <a:cxn ang="0">
                <a:pos x="36" y="40"/>
              </a:cxn>
              <a:cxn ang="0">
                <a:pos x="30" y="44"/>
              </a:cxn>
              <a:cxn ang="0">
                <a:pos x="24" y="44"/>
              </a:cxn>
              <a:cxn ang="0">
                <a:pos x="22" y="40"/>
              </a:cxn>
              <a:cxn ang="0">
                <a:pos x="18" y="28"/>
              </a:cxn>
              <a:cxn ang="0">
                <a:pos x="12" y="6"/>
              </a:cxn>
              <a:cxn ang="0">
                <a:pos x="0" y="8"/>
              </a:cxn>
              <a:cxn ang="0">
                <a:pos x="6" y="38"/>
              </a:cxn>
              <a:cxn ang="0">
                <a:pos x="10" y="50"/>
              </a:cxn>
              <a:cxn ang="0">
                <a:pos x="14" y="52"/>
              </a:cxn>
              <a:cxn ang="0">
                <a:pos x="18" y="54"/>
              </a:cxn>
              <a:cxn ang="0">
                <a:pos x="28" y="54"/>
              </a:cxn>
              <a:cxn ang="0">
                <a:pos x="36" y="50"/>
              </a:cxn>
              <a:cxn ang="0">
                <a:pos x="40" y="46"/>
              </a:cxn>
              <a:cxn ang="0">
                <a:pos x="42" y="42"/>
              </a:cxn>
              <a:cxn ang="0">
                <a:pos x="44" y="50"/>
              </a:cxn>
              <a:cxn ang="0">
                <a:pos x="54" y="48"/>
              </a:cxn>
              <a:cxn ang="0">
                <a:pos x="56" y="48"/>
              </a:cxn>
            </a:cxnLst>
            <a:rect l="0" t="0" r="r" b="b"/>
            <a:pathLst>
              <a:path w="56" h="54">
                <a:moveTo>
                  <a:pt x="56" y="48"/>
                </a:moveTo>
                <a:lnTo>
                  <a:pt x="44" y="0"/>
                </a:lnTo>
                <a:lnTo>
                  <a:pt x="32" y="2"/>
                </a:lnTo>
                <a:lnTo>
                  <a:pt x="36" y="22"/>
                </a:lnTo>
                <a:lnTo>
                  <a:pt x="38" y="36"/>
                </a:lnTo>
                <a:lnTo>
                  <a:pt x="36" y="40"/>
                </a:lnTo>
                <a:lnTo>
                  <a:pt x="30" y="44"/>
                </a:lnTo>
                <a:lnTo>
                  <a:pt x="24" y="44"/>
                </a:lnTo>
                <a:lnTo>
                  <a:pt x="22" y="40"/>
                </a:lnTo>
                <a:lnTo>
                  <a:pt x="18" y="28"/>
                </a:lnTo>
                <a:lnTo>
                  <a:pt x="12" y="6"/>
                </a:lnTo>
                <a:lnTo>
                  <a:pt x="0" y="8"/>
                </a:lnTo>
                <a:lnTo>
                  <a:pt x="6" y="38"/>
                </a:lnTo>
                <a:lnTo>
                  <a:pt x="10" y="50"/>
                </a:lnTo>
                <a:lnTo>
                  <a:pt x="14" y="52"/>
                </a:lnTo>
                <a:lnTo>
                  <a:pt x="18" y="54"/>
                </a:lnTo>
                <a:lnTo>
                  <a:pt x="28" y="54"/>
                </a:lnTo>
                <a:lnTo>
                  <a:pt x="36" y="50"/>
                </a:lnTo>
                <a:lnTo>
                  <a:pt x="40" y="46"/>
                </a:lnTo>
                <a:lnTo>
                  <a:pt x="42" y="42"/>
                </a:lnTo>
                <a:lnTo>
                  <a:pt x="44" y="50"/>
                </a:lnTo>
                <a:lnTo>
                  <a:pt x="54" y="48"/>
                </a:lnTo>
                <a:lnTo>
                  <a:pt x="56" y="48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54" name="Freeform 86"/>
          <p:cNvSpPr>
            <a:spLocks/>
          </p:cNvSpPr>
          <p:nvPr/>
        </p:nvSpPr>
        <p:spPr bwMode="auto">
          <a:xfrm>
            <a:off x="6348413" y="4692650"/>
            <a:ext cx="133350" cy="98425"/>
          </a:xfrm>
          <a:custGeom>
            <a:avLst/>
            <a:gdLst/>
            <a:ahLst/>
            <a:cxnLst>
              <a:cxn ang="0">
                <a:pos x="12" y="62"/>
              </a:cxn>
              <a:cxn ang="0">
                <a:pos x="24" y="58"/>
              </a:cxn>
              <a:cxn ang="0">
                <a:pos x="20" y="36"/>
              </a:cxn>
              <a:cxn ang="0">
                <a:pos x="18" y="24"/>
              </a:cxn>
              <a:cxn ang="0">
                <a:pos x="20" y="20"/>
              </a:cxn>
              <a:cxn ang="0">
                <a:pos x="26" y="16"/>
              </a:cxn>
              <a:cxn ang="0">
                <a:pos x="30" y="18"/>
              </a:cxn>
              <a:cxn ang="0">
                <a:pos x="32" y="20"/>
              </a:cxn>
              <a:cxn ang="0">
                <a:pos x="36" y="28"/>
              </a:cxn>
              <a:cxn ang="0">
                <a:pos x="42" y="56"/>
              </a:cxn>
              <a:cxn ang="0">
                <a:pos x="54" y="52"/>
              </a:cxn>
              <a:cxn ang="0">
                <a:pos x="48" y="30"/>
              </a:cxn>
              <a:cxn ang="0">
                <a:pos x="48" y="20"/>
              </a:cxn>
              <a:cxn ang="0">
                <a:pos x="50" y="14"/>
              </a:cxn>
              <a:cxn ang="0">
                <a:pos x="54" y="12"/>
              </a:cxn>
              <a:cxn ang="0">
                <a:pos x="58" y="12"/>
              </a:cxn>
              <a:cxn ang="0">
                <a:pos x="60" y="12"/>
              </a:cxn>
              <a:cxn ang="0">
                <a:pos x="64" y="22"/>
              </a:cxn>
              <a:cxn ang="0">
                <a:pos x="70" y="50"/>
              </a:cxn>
              <a:cxn ang="0">
                <a:pos x="84" y="48"/>
              </a:cxn>
              <a:cxn ang="0">
                <a:pos x="76" y="16"/>
              </a:cxn>
              <a:cxn ang="0">
                <a:pos x="72" y="6"/>
              </a:cxn>
              <a:cxn ang="0">
                <a:pos x="70" y="2"/>
              </a:cxn>
              <a:cxn ang="0">
                <a:pos x="66" y="0"/>
              </a:cxn>
              <a:cxn ang="0">
                <a:pos x="62" y="0"/>
              </a:cxn>
              <a:cxn ang="0">
                <a:pos x="56" y="0"/>
              </a:cxn>
              <a:cxn ang="0">
                <a:pos x="48" y="4"/>
              </a:cxn>
              <a:cxn ang="0">
                <a:pos x="42" y="12"/>
              </a:cxn>
              <a:cxn ang="0">
                <a:pos x="36" y="6"/>
              </a:cxn>
              <a:cxn ang="0">
                <a:pos x="28" y="6"/>
              </a:cxn>
              <a:cxn ang="0">
                <a:pos x="20" y="10"/>
              </a:cxn>
              <a:cxn ang="0">
                <a:pos x="14" y="16"/>
              </a:cxn>
              <a:cxn ang="0">
                <a:pos x="12" y="10"/>
              </a:cxn>
              <a:cxn ang="0">
                <a:pos x="0" y="12"/>
              </a:cxn>
              <a:cxn ang="0">
                <a:pos x="10" y="62"/>
              </a:cxn>
              <a:cxn ang="0">
                <a:pos x="12" y="62"/>
              </a:cxn>
            </a:cxnLst>
            <a:rect l="0" t="0" r="r" b="b"/>
            <a:pathLst>
              <a:path w="84" h="62">
                <a:moveTo>
                  <a:pt x="12" y="62"/>
                </a:moveTo>
                <a:lnTo>
                  <a:pt x="24" y="58"/>
                </a:lnTo>
                <a:lnTo>
                  <a:pt x="20" y="36"/>
                </a:lnTo>
                <a:lnTo>
                  <a:pt x="18" y="24"/>
                </a:lnTo>
                <a:lnTo>
                  <a:pt x="20" y="20"/>
                </a:lnTo>
                <a:lnTo>
                  <a:pt x="26" y="16"/>
                </a:lnTo>
                <a:lnTo>
                  <a:pt x="30" y="18"/>
                </a:lnTo>
                <a:lnTo>
                  <a:pt x="32" y="20"/>
                </a:lnTo>
                <a:lnTo>
                  <a:pt x="36" y="28"/>
                </a:lnTo>
                <a:lnTo>
                  <a:pt x="42" y="56"/>
                </a:lnTo>
                <a:lnTo>
                  <a:pt x="54" y="52"/>
                </a:lnTo>
                <a:lnTo>
                  <a:pt x="48" y="30"/>
                </a:lnTo>
                <a:lnTo>
                  <a:pt x="48" y="20"/>
                </a:lnTo>
                <a:lnTo>
                  <a:pt x="50" y="14"/>
                </a:lnTo>
                <a:lnTo>
                  <a:pt x="54" y="12"/>
                </a:lnTo>
                <a:lnTo>
                  <a:pt x="58" y="12"/>
                </a:lnTo>
                <a:lnTo>
                  <a:pt x="60" y="12"/>
                </a:lnTo>
                <a:lnTo>
                  <a:pt x="64" y="22"/>
                </a:lnTo>
                <a:lnTo>
                  <a:pt x="70" y="50"/>
                </a:lnTo>
                <a:lnTo>
                  <a:pt x="84" y="48"/>
                </a:lnTo>
                <a:lnTo>
                  <a:pt x="76" y="16"/>
                </a:lnTo>
                <a:lnTo>
                  <a:pt x="72" y="6"/>
                </a:lnTo>
                <a:lnTo>
                  <a:pt x="70" y="2"/>
                </a:lnTo>
                <a:lnTo>
                  <a:pt x="66" y="0"/>
                </a:lnTo>
                <a:lnTo>
                  <a:pt x="62" y="0"/>
                </a:lnTo>
                <a:lnTo>
                  <a:pt x="56" y="0"/>
                </a:lnTo>
                <a:lnTo>
                  <a:pt x="48" y="4"/>
                </a:lnTo>
                <a:lnTo>
                  <a:pt x="42" y="12"/>
                </a:lnTo>
                <a:lnTo>
                  <a:pt x="36" y="6"/>
                </a:lnTo>
                <a:lnTo>
                  <a:pt x="28" y="6"/>
                </a:lnTo>
                <a:lnTo>
                  <a:pt x="20" y="10"/>
                </a:lnTo>
                <a:lnTo>
                  <a:pt x="14" y="16"/>
                </a:lnTo>
                <a:lnTo>
                  <a:pt x="12" y="10"/>
                </a:lnTo>
                <a:lnTo>
                  <a:pt x="0" y="12"/>
                </a:lnTo>
                <a:lnTo>
                  <a:pt x="10" y="62"/>
                </a:lnTo>
                <a:lnTo>
                  <a:pt x="12" y="62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55" name="Freeform 87"/>
          <p:cNvSpPr>
            <a:spLocks/>
          </p:cNvSpPr>
          <p:nvPr/>
        </p:nvSpPr>
        <p:spPr bwMode="auto">
          <a:xfrm>
            <a:off x="6484938" y="4676775"/>
            <a:ext cx="76200" cy="82550"/>
          </a:xfrm>
          <a:custGeom>
            <a:avLst/>
            <a:gdLst/>
            <a:ahLst/>
            <a:cxnLst>
              <a:cxn ang="0">
                <a:pos x="12" y="50"/>
              </a:cxn>
              <a:cxn ang="0">
                <a:pos x="20" y="52"/>
              </a:cxn>
              <a:cxn ang="0">
                <a:pos x="30" y="52"/>
              </a:cxn>
              <a:cxn ang="0">
                <a:pos x="38" y="48"/>
              </a:cxn>
              <a:cxn ang="0">
                <a:pos x="44" y="44"/>
              </a:cxn>
              <a:cxn ang="0">
                <a:pos x="48" y="38"/>
              </a:cxn>
              <a:cxn ang="0">
                <a:pos x="48" y="32"/>
              </a:cxn>
              <a:cxn ang="0">
                <a:pos x="46" y="26"/>
              </a:cxn>
              <a:cxn ang="0">
                <a:pos x="42" y="22"/>
              </a:cxn>
              <a:cxn ang="0">
                <a:pos x="36" y="20"/>
              </a:cxn>
              <a:cxn ang="0">
                <a:pos x="26" y="20"/>
              </a:cxn>
              <a:cxn ang="0">
                <a:pos x="14" y="18"/>
              </a:cxn>
              <a:cxn ang="0">
                <a:pos x="12" y="16"/>
              </a:cxn>
              <a:cxn ang="0">
                <a:pos x="12" y="14"/>
              </a:cxn>
              <a:cxn ang="0">
                <a:pos x="20" y="10"/>
              </a:cxn>
              <a:cxn ang="0">
                <a:pos x="26" y="10"/>
              </a:cxn>
              <a:cxn ang="0">
                <a:pos x="30" y="14"/>
              </a:cxn>
              <a:cxn ang="0">
                <a:pos x="42" y="10"/>
              </a:cxn>
              <a:cxn ang="0">
                <a:pos x="38" y="4"/>
              </a:cxn>
              <a:cxn ang="0">
                <a:pos x="32" y="2"/>
              </a:cxn>
              <a:cxn ang="0">
                <a:pos x="26" y="0"/>
              </a:cxn>
              <a:cxn ang="0">
                <a:pos x="16" y="2"/>
              </a:cxn>
              <a:cxn ang="0">
                <a:pos x="8" y="4"/>
              </a:cxn>
              <a:cxn ang="0">
                <a:pos x="2" y="8"/>
              </a:cxn>
              <a:cxn ang="0">
                <a:pos x="0" y="14"/>
              </a:cxn>
              <a:cxn ang="0">
                <a:pos x="0" y="20"/>
              </a:cxn>
              <a:cxn ang="0">
                <a:pos x="2" y="26"/>
              </a:cxn>
              <a:cxn ang="0">
                <a:pos x="8" y="30"/>
              </a:cxn>
              <a:cxn ang="0">
                <a:pos x="16" y="32"/>
              </a:cxn>
              <a:cxn ang="0">
                <a:pos x="30" y="32"/>
              </a:cxn>
              <a:cxn ang="0">
                <a:pos x="34" y="34"/>
              </a:cxn>
              <a:cxn ang="0">
                <a:pos x="36" y="36"/>
              </a:cxn>
              <a:cxn ang="0">
                <a:pos x="34" y="40"/>
              </a:cxn>
              <a:cxn ang="0">
                <a:pos x="32" y="42"/>
              </a:cxn>
              <a:cxn ang="0">
                <a:pos x="28" y="42"/>
              </a:cxn>
              <a:cxn ang="0">
                <a:pos x="24" y="42"/>
              </a:cxn>
              <a:cxn ang="0">
                <a:pos x="20" y="42"/>
              </a:cxn>
              <a:cxn ang="0">
                <a:pos x="18" y="40"/>
              </a:cxn>
              <a:cxn ang="0">
                <a:pos x="16" y="38"/>
              </a:cxn>
              <a:cxn ang="0">
                <a:pos x="2" y="42"/>
              </a:cxn>
              <a:cxn ang="0">
                <a:pos x="6" y="48"/>
              </a:cxn>
              <a:cxn ang="0">
                <a:pos x="10" y="50"/>
              </a:cxn>
              <a:cxn ang="0">
                <a:pos x="12" y="50"/>
              </a:cxn>
            </a:cxnLst>
            <a:rect l="0" t="0" r="r" b="b"/>
            <a:pathLst>
              <a:path w="48" h="52">
                <a:moveTo>
                  <a:pt x="12" y="50"/>
                </a:moveTo>
                <a:lnTo>
                  <a:pt x="20" y="52"/>
                </a:lnTo>
                <a:lnTo>
                  <a:pt x="30" y="52"/>
                </a:lnTo>
                <a:lnTo>
                  <a:pt x="38" y="48"/>
                </a:lnTo>
                <a:lnTo>
                  <a:pt x="44" y="44"/>
                </a:lnTo>
                <a:lnTo>
                  <a:pt x="48" y="38"/>
                </a:lnTo>
                <a:lnTo>
                  <a:pt x="48" y="32"/>
                </a:lnTo>
                <a:lnTo>
                  <a:pt x="46" y="26"/>
                </a:lnTo>
                <a:lnTo>
                  <a:pt x="42" y="22"/>
                </a:lnTo>
                <a:lnTo>
                  <a:pt x="36" y="20"/>
                </a:lnTo>
                <a:lnTo>
                  <a:pt x="26" y="20"/>
                </a:lnTo>
                <a:lnTo>
                  <a:pt x="14" y="18"/>
                </a:lnTo>
                <a:lnTo>
                  <a:pt x="12" y="16"/>
                </a:lnTo>
                <a:lnTo>
                  <a:pt x="12" y="14"/>
                </a:lnTo>
                <a:lnTo>
                  <a:pt x="20" y="10"/>
                </a:lnTo>
                <a:lnTo>
                  <a:pt x="26" y="10"/>
                </a:lnTo>
                <a:lnTo>
                  <a:pt x="30" y="14"/>
                </a:lnTo>
                <a:lnTo>
                  <a:pt x="42" y="10"/>
                </a:lnTo>
                <a:lnTo>
                  <a:pt x="38" y="4"/>
                </a:lnTo>
                <a:lnTo>
                  <a:pt x="32" y="2"/>
                </a:lnTo>
                <a:lnTo>
                  <a:pt x="26" y="0"/>
                </a:lnTo>
                <a:lnTo>
                  <a:pt x="16" y="2"/>
                </a:lnTo>
                <a:lnTo>
                  <a:pt x="8" y="4"/>
                </a:lnTo>
                <a:lnTo>
                  <a:pt x="2" y="8"/>
                </a:lnTo>
                <a:lnTo>
                  <a:pt x="0" y="14"/>
                </a:lnTo>
                <a:lnTo>
                  <a:pt x="0" y="20"/>
                </a:lnTo>
                <a:lnTo>
                  <a:pt x="2" y="26"/>
                </a:lnTo>
                <a:lnTo>
                  <a:pt x="8" y="30"/>
                </a:lnTo>
                <a:lnTo>
                  <a:pt x="16" y="32"/>
                </a:lnTo>
                <a:lnTo>
                  <a:pt x="30" y="32"/>
                </a:lnTo>
                <a:lnTo>
                  <a:pt x="34" y="34"/>
                </a:lnTo>
                <a:lnTo>
                  <a:pt x="36" y="36"/>
                </a:lnTo>
                <a:lnTo>
                  <a:pt x="34" y="40"/>
                </a:lnTo>
                <a:lnTo>
                  <a:pt x="32" y="42"/>
                </a:lnTo>
                <a:lnTo>
                  <a:pt x="28" y="42"/>
                </a:lnTo>
                <a:lnTo>
                  <a:pt x="24" y="42"/>
                </a:lnTo>
                <a:lnTo>
                  <a:pt x="20" y="42"/>
                </a:lnTo>
                <a:lnTo>
                  <a:pt x="18" y="40"/>
                </a:lnTo>
                <a:lnTo>
                  <a:pt x="16" y="38"/>
                </a:lnTo>
                <a:lnTo>
                  <a:pt x="2" y="42"/>
                </a:lnTo>
                <a:lnTo>
                  <a:pt x="6" y="48"/>
                </a:lnTo>
                <a:lnTo>
                  <a:pt x="10" y="50"/>
                </a:lnTo>
                <a:lnTo>
                  <a:pt x="12" y="50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56" name="Freeform 88"/>
          <p:cNvSpPr>
            <a:spLocks/>
          </p:cNvSpPr>
          <p:nvPr/>
        </p:nvSpPr>
        <p:spPr bwMode="auto">
          <a:xfrm>
            <a:off x="6189663" y="4848225"/>
            <a:ext cx="66675" cy="114300"/>
          </a:xfrm>
          <a:custGeom>
            <a:avLst/>
            <a:gdLst/>
            <a:ahLst/>
            <a:cxnLst>
              <a:cxn ang="0">
                <a:pos x="28" y="46"/>
              </a:cxn>
              <a:cxn ang="0">
                <a:pos x="30" y="52"/>
              </a:cxn>
              <a:cxn ang="0">
                <a:pos x="28" y="58"/>
              </a:cxn>
              <a:cxn ang="0">
                <a:pos x="26" y="60"/>
              </a:cxn>
              <a:cxn ang="0">
                <a:pos x="22" y="60"/>
              </a:cxn>
              <a:cxn ang="0">
                <a:pos x="18" y="60"/>
              </a:cxn>
              <a:cxn ang="0">
                <a:pos x="16" y="58"/>
              </a:cxn>
              <a:cxn ang="0">
                <a:pos x="12" y="50"/>
              </a:cxn>
              <a:cxn ang="0">
                <a:pos x="0" y="54"/>
              </a:cxn>
              <a:cxn ang="0">
                <a:pos x="2" y="62"/>
              </a:cxn>
              <a:cxn ang="0">
                <a:pos x="8" y="70"/>
              </a:cxn>
              <a:cxn ang="0">
                <a:pos x="16" y="72"/>
              </a:cxn>
              <a:cxn ang="0">
                <a:pos x="24" y="72"/>
              </a:cxn>
              <a:cxn ang="0">
                <a:pos x="32" y="70"/>
              </a:cxn>
              <a:cxn ang="0">
                <a:pos x="38" y="66"/>
              </a:cxn>
              <a:cxn ang="0">
                <a:pos x="42" y="62"/>
              </a:cxn>
              <a:cxn ang="0">
                <a:pos x="42" y="56"/>
              </a:cxn>
              <a:cxn ang="0">
                <a:pos x="42" y="44"/>
              </a:cxn>
              <a:cxn ang="0">
                <a:pos x="34" y="0"/>
              </a:cxn>
              <a:cxn ang="0">
                <a:pos x="22" y="2"/>
              </a:cxn>
              <a:cxn ang="0">
                <a:pos x="26" y="46"/>
              </a:cxn>
              <a:cxn ang="0">
                <a:pos x="28" y="46"/>
              </a:cxn>
            </a:cxnLst>
            <a:rect l="0" t="0" r="r" b="b"/>
            <a:pathLst>
              <a:path w="42" h="72">
                <a:moveTo>
                  <a:pt x="28" y="46"/>
                </a:moveTo>
                <a:lnTo>
                  <a:pt x="30" y="52"/>
                </a:lnTo>
                <a:lnTo>
                  <a:pt x="28" y="58"/>
                </a:lnTo>
                <a:lnTo>
                  <a:pt x="26" y="60"/>
                </a:lnTo>
                <a:lnTo>
                  <a:pt x="22" y="60"/>
                </a:lnTo>
                <a:lnTo>
                  <a:pt x="18" y="60"/>
                </a:lnTo>
                <a:lnTo>
                  <a:pt x="16" y="58"/>
                </a:lnTo>
                <a:lnTo>
                  <a:pt x="12" y="50"/>
                </a:lnTo>
                <a:lnTo>
                  <a:pt x="0" y="54"/>
                </a:lnTo>
                <a:lnTo>
                  <a:pt x="2" y="62"/>
                </a:lnTo>
                <a:lnTo>
                  <a:pt x="8" y="70"/>
                </a:lnTo>
                <a:lnTo>
                  <a:pt x="16" y="72"/>
                </a:lnTo>
                <a:lnTo>
                  <a:pt x="24" y="72"/>
                </a:lnTo>
                <a:lnTo>
                  <a:pt x="32" y="70"/>
                </a:lnTo>
                <a:lnTo>
                  <a:pt x="38" y="66"/>
                </a:lnTo>
                <a:lnTo>
                  <a:pt x="42" y="62"/>
                </a:lnTo>
                <a:lnTo>
                  <a:pt x="42" y="56"/>
                </a:lnTo>
                <a:lnTo>
                  <a:pt x="42" y="44"/>
                </a:lnTo>
                <a:lnTo>
                  <a:pt x="34" y="0"/>
                </a:lnTo>
                <a:lnTo>
                  <a:pt x="22" y="2"/>
                </a:lnTo>
                <a:lnTo>
                  <a:pt x="26" y="46"/>
                </a:lnTo>
                <a:lnTo>
                  <a:pt x="28" y="46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57" name="Freeform 89"/>
          <p:cNvSpPr>
            <a:spLocks/>
          </p:cNvSpPr>
          <p:nvPr/>
        </p:nvSpPr>
        <p:spPr bwMode="auto">
          <a:xfrm>
            <a:off x="6272213" y="4867275"/>
            <a:ext cx="82550" cy="82550"/>
          </a:xfrm>
          <a:custGeom>
            <a:avLst/>
            <a:gdLst/>
            <a:ahLst/>
            <a:cxnLst>
              <a:cxn ang="0">
                <a:pos x="16" y="14"/>
              </a:cxn>
              <a:cxn ang="0">
                <a:pos x="20" y="10"/>
              </a:cxn>
              <a:cxn ang="0">
                <a:pos x="28" y="12"/>
              </a:cxn>
              <a:cxn ang="0">
                <a:pos x="30" y="14"/>
              </a:cxn>
              <a:cxn ang="0">
                <a:pos x="30" y="16"/>
              </a:cxn>
              <a:cxn ang="0">
                <a:pos x="30" y="18"/>
              </a:cxn>
              <a:cxn ang="0">
                <a:pos x="18" y="22"/>
              </a:cxn>
              <a:cxn ang="0">
                <a:pos x="8" y="28"/>
              </a:cxn>
              <a:cxn ang="0">
                <a:pos x="4" y="34"/>
              </a:cxn>
              <a:cxn ang="0">
                <a:pos x="4" y="40"/>
              </a:cxn>
              <a:cxn ang="0">
                <a:pos x="6" y="46"/>
              </a:cxn>
              <a:cxn ang="0">
                <a:pos x="10" y="50"/>
              </a:cxn>
              <a:cxn ang="0">
                <a:pos x="16" y="52"/>
              </a:cxn>
              <a:cxn ang="0">
                <a:pos x="22" y="52"/>
              </a:cxn>
              <a:cxn ang="0">
                <a:pos x="30" y="50"/>
              </a:cxn>
              <a:cxn ang="0">
                <a:pos x="36" y="44"/>
              </a:cxn>
              <a:cxn ang="0">
                <a:pos x="36" y="46"/>
              </a:cxn>
              <a:cxn ang="0">
                <a:pos x="38" y="50"/>
              </a:cxn>
              <a:cxn ang="0">
                <a:pos x="52" y="48"/>
              </a:cxn>
              <a:cxn ang="0">
                <a:pos x="48" y="42"/>
              </a:cxn>
              <a:cxn ang="0">
                <a:pos x="46" y="32"/>
              </a:cxn>
              <a:cxn ang="0">
                <a:pos x="44" y="16"/>
              </a:cxn>
              <a:cxn ang="0">
                <a:pos x="42" y="10"/>
              </a:cxn>
              <a:cxn ang="0">
                <a:pos x="40" y="6"/>
              </a:cxn>
              <a:cxn ang="0">
                <a:pos x="36" y="2"/>
              </a:cxn>
              <a:cxn ang="0">
                <a:pos x="32" y="0"/>
              </a:cxn>
              <a:cxn ang="0">
                <a:pos x="28" y="0"/>
              </a:cxn>
              <a:cxn ang="0">
                <a:pos x="20" y="0"/>
              </a:cxn>
              <a:cxn ang="0">
                <a:pos x="12" y="2"/>
              </a:cxn>
              <a:cxn ang="0">
                <a:pos x="6" y="6"/>
              </a:cxn>
              <a:cxn ang="0">
                <a:pos x="2" y="12"/>
              </a:cxn>
              <a:cxn ang="0">
                <a:pos x="0" y="18"/>
              </a:cxn>
              <a:cxn ang="0">
                <a:pos x="12" y="18"/>
              </a:cxn>
              <a:cxn ang="0">
                <a:pos x="14" y="14"/>
              </a:cxn>
              <a:cxn ang="0">
                <a:pos x="16" y="14"/>
              </a:cxn>
              <a:cxn ang="0">
                <a:pos x="32" y="28"/>
              </a:cxn>
              <a:cxn ang="0">
                <a:pos x="34" y="36"/>
              </a:cxn>
              <a:cxn ang="0">
                <a:pos x="30" y="40"/>
              </a:cxn>
              <a:cxn ang="0">
                <a:pos x="24" y="44"/>
              </a:cxn>
              <a:cxn ang="0">
                <a:pos x="18" y="42"/>
              </a:cxn>
              <a:cxn ang="0">
                <a:pos x="16" y="38"/>
              </a:cxn>
              <a:cxn ang="0">
                <a:pos x="16" y="36"/>
              </a:cxn>
              <a:cxn ang="0">
                <a:pos x="18" y="32"/>
              </a:cxn>
              <a:cxn ang="0">
                <a:pos x="24" y="30"/>
              </a:cxn>
              <a:cxn ang="0">
                <a:pos x="32" y="26"/>
              </a:cxn>
              <a:cxn ang="0">
                <a:pos x="32" y="28"/>
              </a:cxn>
              <a:cxn ang="0">
                <a:pos x="16" y="14"/>
              </a:cxn>
            </a:cxnLst>
            <a:rect l="0" t="0" r="r" b="b"/>
            <a:pathLst>
              <a:path w="52" h="52">
                <a:moveTo>
                  <a:pt x="16" y="14"/>
                </a:moveTo>
                <a:lnTo>
                  <a:pt x="20" y="10"/>
                </a:lnTo>
                <a:lnTo>
                  <a:pt x="28" y="12"/>
                </a:lnTo>
                <a:lnTo>
                  <a:pt x="30" y="14"/>
                </a:lnTo>
                <a:lnTo>
                  <a:pt x="30" y="16"/>
                </a:lnTo>
                <a:lnTo>
                  <a:pt x="30" y="18"/>
                </a:lnTo>
                <a:lnTo>
                  <a:pt x="18" y="22"/>
                </a:lnTo>
                <a:lnTo>
                  <a:pt x="8" y="28"/>
                </a:lnTo>
                <a:lnTo>
                  <a:pt x="4" y="34"/>
                </a:lnTo>
                <a:lnTo>
                  <a:pt x="4" y="40"/>
                </a:lnTo>
                <a:lnTo>
                  <a:pt x="6" y="46"/>
                </a:lnTo>
                <a:lnTo>
                  <a:pt x="10" y="50"/>
                </a:lnTo>
                <a:lnTo>
                  <a:pt x="16" y="52"/>
                </a:lnTo>
                <a:lnTo>
                  <a:pt x="22" y="52"/>
                </a:lnTo>
                <a:lnTo>
                  <a:pt x="30" y="50"/>
                </a:lnTo>
                <a:lnTo>
                  <a:pt x="36" y="44"/>
                </a:lnTo>
                <a:lnTo>
                  <a:pt x="36" y="46"/>
                </a:lnTo>
                <a:lnTo>
                  <a:pt x="38" y="50"/>
                </a:lnTo>
                <a:lnTo>
                  <a:pt x="52" y="48"/>
                </a:lnTo>
                <a:lnTo>
                  <a:pt x="48" y="42"/>
                </a:lnTo>
                <a:lnTo>
                  <a:pt x="46" y="32"/>
                </a:lnTo>
                <a:lnTo>
                  <a:pt x="44" y="16"/>
                </a:lnTo>
                <a:lnTo>
                  <a:pt x="42" y="10"/>
                </a:lnTo>
                <a:lnTo>
                  <a:pt x="40" y="6"/>
                </a:lnTo>
                <a:lnTo>
                  <a:pt x="36" y="2"/>
                </a:lnTo>
                <a:lnTo>
                  <a:pt x="32" y="0"/>
                </a:lnTo>
                <a:lnTo>
                  <a:pt x="28" y="0"/>
                </a:lnTo>
                <a:lnTo>
                  <a:pt x="20" y="0"/>
                </a:lnTo>
                <a:lnTo>
                  <a:pt x="12" y="2"/>
                </a:lnTo>
                <a:lnTo>
                  <a:pt x="6" y="6"/>
                </a:lnTo>
                <a:lnTo>
                  <a:pt x="2" y="12"/>
                </a:lnTo>
                <a:lnTo>
                  <a:pt x="0" y="18"/>
                </a:lnTo>
                <a:lnTo>
                  <a:pt x="12" y="18"/>
                </a:lnTo>
                <a:lnTo>
                  <a:pt x="14" y="14"/>
                </a:lnTo>
                <a:lnTo>
                  <a:pt x="16" y="14"/>
                </a:lnTo>
                <a:lnTo>
                  <a:pt x="32" y="28"/>
                </a:lnTo>
                <a:lnTo>
                  <a:pt x="34" y="36"/>
                </a:lnTo>
                <a:lnTo>
                  <a:pt x="30" y="40"/>
                </a:lnTo>
                <a:lnTo>
                  <a:pt x="24" y="44"/>
                </a:lnTo>
                <a:lnTo>
                  <a:pt x="18" y="42"/>
                </a:lnTo>
                <a:lnTo>
                  <a:pt x="16" y="38"/>
                </a:lnTo>
                <a:lnTo>
                  <a:pt x="16" y="36"/>
                </a:lnTo>
                <a:lnTo>
                  <a:pt x="18" y="32"/>
                </a:lnTo>
                <a:lnTo>
                  <a:pt x="24" y="30"/>
                </a:lnTo>
                <a:lnTo>
                  <a:pt x="32" y="26"/>
                </a:lnTo>
                <a:lnTo>
                  <a:pt x="32" y="28"/>
                </a:lnTo>
                <a:lnTo>
                  <a:pt x="16" y="14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58" name="Freeform 90"/>
          <p:cNvSpPr>
            <a:spLocks/>
          </p:cNvSpPr>
          <p:nvPr/>
        </p:nvSpPr>
        <p:spPr bwMode="auto">
          <a:xfrm>
            <a:off x="6345238" y="4845050"/>
            <a:ext cx="117475" cy="92075"/>
          </a:xfrm>
          <a:custGeom>
            <a:avLst/>
            <a:gdLst/>
            <a:ahLst/>
            <a:cxnLst>
              <a:cxn ang="0">
                <a:pos x="38" y="56"/>
              </a:cxn>
              <a:cxn ang="0">
                <a:pos x="40" y="24"/>
              </a:cxn>
              <a:cxn ang="0">
                <a:pos x="54" y="54"/>
              </a:cxn>
              <a:cxn ang="0">
                <a:pos x="66" y="52"/>
              </a:cxn>
              <a:cxn ang="0">
                <a:pos x="74" y="0"/>
              </a:cxn>
              <a:cxn ang="0">
                <a:pos x="62" y="2"/>
              </a:cxn>
              <a:cxn ang="0">
                <a:pos x="58" y="36"/>
              </a:cxn>
              <a:cxn ang="0">
                <a:pos x="44" y="6"/>
              </a:cxn>
              <a:cxn ang="0">
                <a:pos x="32" y="8"/>
              </a:cxn>
              <a:cxn ang="0">
                <a:pos x="28" y="40"/>
              </a:cxn>
              <a:cxn ang="0">
                <a:pos x="14" y="10"/>
              </a:cxn>
              <a:cxn ang="0">
                <a:pos x="0" y="12"/>
              </a:cxn>
              <a:cxn ang="0">
                <a:pos x="24" y="58"/>
              </a:cxn>
              <a:cxn ang="0">
                <a:pos x="36" y="56"/>
              </a:cxn>
              <a:cxn ang="0">
                <a:pos x="38" y="56"/>
              </a:cxn>
            </a:cxnLst>
            <a:rect l="0" t="0" r="r" b="b"/>
            <a:pathLst>
              <a:path w="74" h="58">
                <a:moveTo>
                  <a:pt x="38" y="56"/>
                </a:moveTo>
                <a:lnTo>
                  <a:pt x="40" y="24"/>
                </a:lnTo>
                <a:lnTo>
                  <a:pt x="54" y="54"/>
                </a:lnTo>
                <a:lnTo>
                  <a:pt x="66" y="52"/>
                </a:lnTo>
                <a:lnTo>
                  <a:pt x="74" y="0"/>
                </a:lnTo>
                <a:lnTo>
                  <a:pt x="62" y="2"/>
                </a:lnTo>
                <a:lnTo>
                  <a:pt x="58" y="36"/>
                </a:lnTo>
                <a:lnTo>
                  <a:pt x="44" y="6"/>
                </a:lnTo>
                <a:lnTo>
                  <a:pt x="32" y="8"/>
                </a:lnTo>
                <a:lnTo>
                  <a:pt x="28" y="40"/>
                </a:lnTo>
                <a:lnTo>
                  <a:pt x="14" y="10"/>
                </a:lnTo>
                <a:lnTo>
                  <a:pt x="0" y="12"/>
                </a:lnTo>
                <a:lnTo>
                  <a:pt x="24" y="58"/>
                </a:lnTo>
                <a:lnTo>
                  <a:pt x="36" y="56"/>
                </a:lnTo>
                <a:lnTo>
                  <a:pt x="38" y="56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59" name="Freeform 91"/>
          <p:cNvSpPr>
            <a:spLocks/>
          </p:cNvSpPr>
          <p:nvPr/>
        </p:nvSpPr>
        <p:spPr bwMode="auto">
          <a:xfrm>
            <a:off x="6199188" y="5086350"/>
            <a:ext cx="88900" cy="114300"/>
          </a:xfrm>
          <a:custGeom>
            <a:avLst/>
            <a:gdLst/>
            <a:ahLst/>
            <a:cxnLst>
              <a:cxn ang="0">
                <a:pos x="44" y="70"/>
              </a:cxn>
              <a:cxn ang="0">
                <a:pos x="36" y="14"/>
              </a:cxn>
              <a:cxn ang="0">
                <a:pos x="56" y="10"/>
              </a:cxn>
              <a:cxn ang="0">
                <a:pos x="54" y="0"/>
              </a:cxn>
              <a:cxn ang="0">
                <a:pos x="0" y="6"/>
              </a:cxn>
              <a:cxn ang="0">
                <a:pos x="2" y="18"/>
              </a:cxn>
              <a:cxn ang="0">
                <a:pos x="22" y="14"/>
              </a:cxn>
              <a:cxn ang="0">
                <a:pos x="30" y="72"/>
              </a:cxn>
              <a:cxn ang="0">
                <a:pos x="42" y="70"/>
              </a:cxn>
              <a:cxn ang="0">
                <a:pos x="44" y="70"/>
              </a:cxn>
            </a:cxnLst>
            <a:rect l="0" t="0" r="r" b="b"/>
            <a:pathLst>
              <a:path w="56" h="72">
                <a:moveTo>
                  <a:pt x="44" y="70"/>
                </a:moveTo>
                <a:lnTo>
                  <a:pt x="36" y="14"/>
                </a:lnTo>
                <a:lnTo>
                  <a:pt x="56" y="10"/>
                </a:lnTo>
                <a:lnTo>
                  <a:pt x="54" y="0"/>
                </a:lnTo>
                <a:lnTo>
                  <a:pt x="0" y="6"/>
                </a:lnTo>
                <a:lnTo>
                  <a:pt x="2" y="18"/>
                </a:lnTo>
                <a:lnTo>
                  <a:pt x="22" y="14"/>
                </a:lnTo>
                <a:lnTo>
                  <a:pt x="30" y="72"/>
                </a:lnTo>
                <a:lnTo>
                  <a:pt x="42" y="70"/>
                </a:lnTo>
                <a:lnTo>
                  <a:pt x="44" y="70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60" name="Freeform 92"/>
          <p:cNvSpPr>
            <a:spLocks/>
          </p:cNvSpPr>
          <p:nvPr/>
        </p:nvSpPr>
        <p:spPr bwMode="auto">
          <a:xfrm>
            <a:off x="6303963" y="5105400"/>
            <a:ext cx="79375" cy="82550"/>
          </a:xfrm>
          <a:custGeom>
            <a:avLst/>
            <a:gdLst/>
            <a:ahLst/>
            <a:cxnLst>
              <a:cxn ang="0">
                <a:pos x="4" y="44"/>
              </a:cxn>
              <a:cxn ang="0">
                <a:pos x="10" y="48"/>
              </a:cxn>
              <a:cxn ang="0">
                <a:pos x="16" y="50"/>
              </a:cxn>
              <a:cxn ang="0">
                <a:pos x="22" y="52"/>
              </a:cxn>
              <a:cxn ang="0">
                <a:pos x="28" y="52"/>
              </a:cxn>
              <a:cxn ang="0">
                <a:pos x="38" y="50"/>
              </a:cxn>
              <a:cxn ang="0">
                <a:pos x="46" y="42"/>
              </a:cxn>
              <a:cxn ang="0">
                <a:pos x="50" y="34"/>
              </a:cxn>
              <a:cxn ang="0">
                <a:pos x="50" y="24"/>
              </a:cxn>
              <a:cxn ang="0">
                <a:pos x="48" y="14"/>
              </a:cxn>
              <a:cxn ang="0">
                <a:pos x="40" y="6"/>
              </a:cxn>
              <a:cxn ang="0">
                <a:pos x="32" y="2"/>
              </a:cxn>
              <a:cxn ang="0">
                <a:pos x="22" y="0"/>
              </a:cxn>
              <a:cxn ang="0">
                <a:pos x="14" y="2"/>
              </a:cxn>
              <a:cxn ang="0">
                <a:pos x="8" y="6"/>
              </a:cxn>
              <a:cxn ang="0">
                <a:pos x="4" y="10"/>
              </a:cxn>
              <a:cxn ang="0">
                <a:pos x="2" y="16"/>
              </a:cxn>
              <a:cxn ang="0">
                <a:pos x="0" y="22"/>
              </a:cxn>
              <a:cxn ang="0">
                <a:pos x="0" y="30"/>
              </a:cxn>
              <a:cxn ang="0">
                <a:pos x="2" y="36"/>
              </a:cxn>
              <a:cxn ang="0">
                <a:pos x="2" y="44"/>
              </a:cxn>
              <a:cxn ang="0">
                <a:pos x="4" y="44"/>
              </a:cxn>
              <a:cxn ang="0">
                <a:pos x="14" y="16"/>
              </a:cxn>
              <a:cxn ang="0">
                <a:pos x="18" y="14"/>
              </a:cxn>
              <a:cxn ang="0">
                <a:pos x="24" y="12"/>
              </a:cxn>
              <a:cxn ang="0">
                <a:pos x="28" y="12"/>
              </a:cxn>
              <a:cxn ang="0">
                <a:pos x="32" y="14"/>
              </a:cxn>
              <a:cxn ang="0">
                <a:pos x="36" y="18"/>
              </a:cxn>
              <a:cxn ang="0">
                <a:pos x="38" y="26"/>
              </a:cxn>
              <a:cxn ang="0">
                <a:pos x="38" y="32"/>
              </a:cxn>
              <a:cxn ang="0">
                <a:pos x="36" y="36"/>
              </a:cxn>
              <a:cxn ang="0">
                <a:pos x="32" y="40"/>
              </a:cxn>
              <a:cxn ang="0">
                <a:pos x="28" y="42"/>
              </a:cxn>
              <a:cxn ang="0">
                <a:pos x="22" y="42"/>
              </a:cxn>
              <a:cxn ang="0">
                <a:pos x="18" y="38"/>
              </a:cxn>
              <a:cxn ang="0">
                <a:pos x="14" y="34"/>
              </a:cxn>
              <a:cxn ang="0">
                <a:pos x="14" y="28"/>
              </a:cxn>
              <a:cxn ang="0">
                <a:pos x="14" y="22"/>
              </a:cxn>
              <a:cxn ang="0">
                <a:pos x="14" y="16"/>
              </a:cxn>
              <a:cxn ang="0">
                <a:pos x="4" y="44"/>
              </a:cxn>
            </a:cxnLst>
            <a:rect l="0" t="0" r="r" b="b"/>
            <a:pathLst>
              <a:path w="50" h="52">
                <a:moveTo>
                  <a:pt x="4" y="44"/>
                </a:moveTo>
                <a:lnTo>
                  <a:pt x="10" y="48"/>
                </a:lnTo>
                <a:lnTo>
                  <a:pt x="16" y="50"/>
                </a:lnTo>
                <a:lnTo>
                  <a:pt x="22" y="52"/>
                </a:lnTo>
                <a:lnTo>
                  <a:pt x="28" y="52"/>
                </a:lnTo>
                <a:lnTo>
                  <a:pt x="38" y="50"/>
                </a:lnTo>
                <a:lnTo>
                  <a:pt x="46" y="42"/>
                </a:lnTo>
                <a:lnTo>
                  <a:pt x="50" y="34"/>
                </a:lnTo>
                <a:lnTo>
                  <a:pt x="50" y="24"/>
                </a:lnTo>
                <a:lnTo>
                  <a:pt x="48" y="14"/>
                </a:lnTo>
                <a:lnTo>
                  <a:pt x="40" y="6"/>
                </a:lnTo>
                <a:lnTo>
                  <a:pt x="32" y="2"/>
                </a:lnTo>
                <a:lnTo>
                  <a:pt x="22" y="0"/>
                </a:lnTo>
                <a:lnTo>
                  <a:pt x="14" y="2"/>
                </a:lnTo>
                <a:lnTo>
                  <a:pt x="8" y="6"/>
                </a:lnTo>
                <a:lnTo>
                  <a:pt x="4" y="10"/>
                </a:lnTo>
                <a:lnTo>
                  <a:pt x="2" y="16"/>
                </a:lnTo>
                <a:lnTo>
                  <a:pt x="0" y="22"/>
                </a:lnTo>
                <a:lnTo>
                  <a:pt x="0" y="30"/>
                </a:lnTo>
                <a:lnTo>
                  <a:pt x="2" y="36"/>
                </a:lnTo>
                <a:lnTo>
                  <a:pt x="2" y="44"/>
                </a:lnTo>
                <a:lnTo>
                  <a:pt x="4" y="44"/>
                </a:lnTo>
                <a:lnTo>
                  <a:pt x="14" y="16"/>
                </a:lnTo>
                <a:lnTo>
                  <a:pt x="18" y="14"/>
                </a:lnTo>
                <a:lnTo>
                  <a:pt x="24" y="12"/>
                </a:lnTo>
                <a:lnTo>
                  <a:pt x="28" y="12"/>
                </a:lnTo>
                <a:lnTo>
                  <a:pt x="32" y="14"/>
                </a:lnTo>
                <a:lnTo>
                  <a:pt x="36" y="18"/>
                </a:lnTo>
                <a:lnTo>
                  <a:pt x="38" y="26"/>
                </a:lnTo>
                <a:lnTo>
                  <a:pt x="38" y="32"/>
                </a:lnTo>
                <a:lnTo>
                  <a:pt x="36" y="36"/>
                </a:lnTo>
                <a:lnTo>
                  <a:pt x="32" y="40"/>
                </a:lnTo>
                <a:lnTo>
                  <a:pt x="28" y="42"/>
                </a:lnTo>
                <a:lnTo>
                  <a:pt x="22" y="42"/>
                </a:lnTo>
                <a:lnTo>
                  <a:pt x="18" y="38"/>
                </a:lnTo>
                <a:lnTo>
                  <a:pt x="14" y="34"/>
                </a:lnTo>
                <a:lnTo>
                  <a:pt x="14" y="28"/>
                </a:lnTo>
                <a:lnTo>
                  <a:pt x="14" y="22"/>
                </a:lnTo>
                <a:lnTo>
                  <a:pt x="14" y="16"/>
                </a:lnTo>
                <a:lnTo>
                  <a:pt x="4" y="44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61" name="Freeform 93"/>
          <p:cNvSpPr>
            <a:spLocks/>
          </p:cNvSpPr>
          <p:nvPr/>
        </p:nvSpPr>
        <p:spPr bwMode="auto">
          <a:xfrm>
            <a:off x="6396038" y="5092700"/>
            <a:ext cx="82550" cy="85725"/>
          </a:xfrm>
          <a:custGeom>
            <a:avLst/>
            <a:gdLst/>
            <a:ahLst/>
            <a:cxnLst>
              <a:cxn ang="0">
                <a:pos x="48" y="18"/>
              </a:cxn>
              <a:cxn ang="0">
                <a:pos x="46" y="10"/>
              </a:cxn>
              <a:cxn ang="0">
                <a:pos x="42" y="4"/>
              </a:cxn>
              <a:cxn ang="0">
                <a:pos x="36" y="2"/>
              </a:cxn>
              <a:cxn ang="0">
                <a:pos x="28" y="0"/>
              </a:cxn>
              <a:cxn ang="0">
                <a:pos x="18" y="4"/>
              </a:cxn>
              <a:cxn ang="0">
                <a:pos x="12" y="12"/>
              </a:cxn>
              <a:cxn ang="0">
                <a:pos x="12" y="4"/>
              </a:cxn>
              <a:cxn ang="0">
                <a:pos x="0" y="6"/>
              </a:cxn>
              <a:cxn ang="0">
                <a:pos x="6" y="54"/>
              </a:cxn>
              <a:cxn ang="0">
                <a:pos x="20" y="54"/>
              </a:cxn>
              <a:cxn ang="0">
                <a:pos x="16" y="30"/>
              </a:cxn>
              <a:cxn ang="0">
                <a:pos x="16" y="20"/>
              </a:cxn>
              <a:cxn ang="0">
                <a:pos x="18" y="14"/>
              </a:cxn>
              <a:cxn ang="0">
                <a:pos x="24" y="12"/>
              </a:cxn>
              <a:cxn ang="0">
                <a:pos x="30" y="12"/>
              </a:cxn>
              <a:cxn ang="0">
                <a:pos x="32" y="16"/>
              </a:cxn>
              <a:cxn ang="0">
                <a:pos x="34" y="26"/>
              </a:cxn>
              <a:cxn ang="0">
                <a:pos x="38" y="50"/>
              </a:cxn>
              <a:cxn ang="0">
                <a:pos x="52" y="50"/>
              </a:cxn>
              <a:cxn ang="0">
                <a:pos x="50" y="18"/>
              </a:cxn>
              <a:cxn ang="0">
                <a:pos x="48" y="18"/>
              </a:cxn>
            </a:cxnLst>
            <a:rect l="0" t="0" r="r" b="b"/>
            <a:pathLst>
              <a:path w="52" h="54">
                <a:moveTo>
                  <a:pt x="48" y="18"/>
                </a:moveTo>
                <a:lnTo>
                  <a:pt x="46" y="10"/>
                </a:lnTo>
                <a:lnTo>
                  <a:pt x="42" y="4"/>
                </a:lnTo>
                <a:lnTo>
                  <a:pt x="36" y="2"/>
                </a:lnTo>
                <a:lnTo>
                  <a:pt x="28" y="0"/>
                </a:lnTo>
                <a:lnTo>
                  <a:pt x="18" y="4"/>
                </a:lnTo>
                <a:lnTo>
                  <a:pt x="12" y="12"/>
                </a:lnTo>
                <a:lnTo>
                  <a:pt x="12" y="4"/>
                </a:lnTo>
                <a:lnTo>
                  <a:pt x="0" y="6"/>
                </a:lnTo>
                <a:lnTo>
                  <a:pt x="6" y="54"/>
                </a:lnTo>
                <a:lnTo>
                  <a:pt x="20" y="54"/>
                </a:lnTo>
                <a:lnTo>
                  <a:pt x="16" y="30"/>
                </a:lnTo>
                <a:lnTo>
                  <a:pt x="16" y="20"/>
                </a:lnTo>
                <a:lnTo>
                  <a:pt x="18" y="14"/>
                </a:lnTo>
                <a:lnTo>
                  <a:pt x="24" y="12"/>
                </a:lnTo>
                <a:lnTo>
                  <a:pt x="30" y="12"/>
                </a:lnTo>
                <a:lnTo>
                  <a:pt x="32" y="16"/>
                </a:lnTo>
                <a:lnTo>
                  <a:pt x="34" y="26"/>
                </a:lnTo>
                <a:lnTo>
                  <a:pt x="38" y="50"/>
                </a:lnTo>
                <a:lnTo>
                  <a:pt x="52" y="50"/>
                </a:lnTo>
                <a:lnTo>
                  <a:pt x="50" y="18"/>
                </a:lnTo>
                <a:lnTo>
                  <a:pt x="48" y="18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62" name="Freeform 94"/>
          <p:cNvSpPr>
            <a:spLocks/>
          </p:cNvSpPr>
          <p:nvPr/>
        </p:nvSpPr>
        <p:spPr bwMode="auto">
          <a:xfrm>
            <a:off x="6488113" y="5080000"/>
            <a:ext cx="82550" cy="117475"/>
          </a:xfrm>
          <a:custGeom>
            <a:avLst/>
            <a:gdLst/>
            <a:ahLst/>
            <a:cxnLst>
              <a:cxn ang="0">
                <a:pos x="6" y="60"/>
              </a:cxn>
              <a:cxn ang="0">
                <a:pos x="8" y="66"/>
              </a:cxn>
              <a:cxn ang="0">
                <a:pos x="12" y="70"/>
              </a:cxn>
              <a:cxn ang="0">
                <a:pos x="20" y="74"/>
              </a:cxn>
              <a:cxn ang="0">
                <a:pos x="32" y="72"/>
              </a:cxn>
              <a:cxn ang="0">
                <a:pos x="42" y="70"/>
              </a:cxn>
              <a:cxn ang="0">
                <a:pos x="48" y="66"/>
              </a:cxn>
              <a:cxn ang="0">
                <a:pos x="52" y="58"/>
              </a:cxn>
              <a:cxn ang="0">
                <a:pos x="52" y="44"/>
              </a:cxn>
              <a:cxn ang="0">
                <a:pos x="44" y="0"/>
              </a:cxn>
              <a:cxn ang="0">
                <a:pos x="32" y="2"/>
              </a:cxn>
              <a:cxn ang="0">
                <a:pos x="34" y="10"/>
              </a:cxn>
              <a:cxn ang="0">
                <a:pos x="26" y="4"/>
              </a:cxn>
              <a:cxn ang="0">
                <a:pos x="18" y="2"/>
              </a:cxn>
              <a:cxn ang="0">
                <a:pos x="10" y="6"/>
              </a:cxn>
              <a:cxn ang="0">
                <a:pos x="4" y="12"/>
              </a:cxn>
              <a:cxn ang="0">
                <a:pos x="0" y="20"/>
              </a:cxn>
              <a:cxn ang="0">
                <a:pos x="0" y="30"/>
              </a:cxn>
              <a:cxn ang="0">
                <a:pos x="2" y="40"/>
              </a:cxn>
              <a:cxn ang="0">
                <a:pos x="8" y="46"/>
              </a:cxn>
              <a:cxn ang="0">
                <a:pos x="14" y="52"/>
              </a:cxn>
              <a:cxn ang="0">
                <a:pos x="24" y="54"/>
              </a:cxn>
              <a:cxn ang="0">
                <a:pos x="32" y="50"/>
              </a:cxn>
              <a:cxn ang="0">
                <a:pos x="38" y="44"/>
              </a:cxn>
              <a:cxn ang="0">
                <a:pos x="38" y="50"/>
              </a:cxn>
              <a:cxn ang="0">
                <a:pos x="40" y="56"/>
              </a:cxn>
              <a:cxn ang="0">
                <a:pos x="36" y="60"/>
              </a:cxn>
              <a:cxn ang="0">
                <a:pos x="30" y="62"/>
              </a:cxn>
              <a:cxn ang="0">
                <a:pos x="24" y="62"/>
              </a:cxn>
              <a:cxn ang="0">
                <a:pos x="22" y="58"/>
              </a:cxn>
              <a:cxn ang="0">
                <a:pos x="6" y="58"/>
              </a:cxn>
              <a:cxn ang="0">
                <a:pos x="6" y="58"/>
              </a:cxn>
              <a:cxn ang="0">
                <a:pos x="6" y="60"/>
              </a:cxn>
              <a:cxn ang="0">
                <a:pos x="14" y="18"/>
              </a:cxn>
              <a:cxn ang="0">
                <a:pos x="18" y="14"/>
              </a:cxn>
              <a:cxn ang="0">
                <a:pos x="22" y="12"/>
              </a:cxn>
              <a:cxn ang="0">
                <a:pos x="26" y="12"/>
              </a:cxn>
              <a:cxn ang="0">
                <a:pos x="30" y="16"/>
              </a:cxn>
              <a:cxn ang="0">
                <a:pos x="34" y="20"/>
              </a:cxn>
              <a:cxn ang="0">
                <a:pos x="36" y="26"/>
              </a:cxn>
              <a:cxn ang="0">
                <a:pos x="36" y="32"/>
              </a:cxn>
              <a:cxn ang="0">
                <a:pos x="34" y="38"/>
              </a:cxn>
              <a:cxn ang="0">
                <a:pos x="30" y="40"/>
              </a:cxn>
              <a:cxn ang="0">
                <a:pos x="26" y="42"/>
              </a:cxn>
              <a:cxn ang="0">
                <a:pos x="22" y="42"/>
              </a:cxn>
              <a:cxn ang="0">
                <a:pos x="18" y="40"/>
              </a:cxn>
              <a:cxn ang="0">
                <a:pos x="16" y="36"/>
              </a:cxn>
              <a:cxn ang="0">
                <a:pos x="14" y="28"/>
              </a:cxn>
              <a:cxn ang="0">
                <a:pos x="14" y="22"/>
              </a:cxn>
              <a:cxn ang="0">
                <a:pos x="14" y="18"/>
              </a:cxn>
              <a:cxn ang="0">
                <a:pos x="6" y="60"/>
              </a:cxn>
            </a:cxnLst>
            <a:rect l="0" t="0" r="r" b="b"/>
            <a:pathLst>
              <a:path w="52" h="74">
                <a:moveTo>
                  <a:pt x="6" y="60"/>
                </a:moveTo>
                <a:lnTo>
                  <a:pt x="8" y="66"/>
                </a:lnTo>
                <a:lnTo>
                  <a:pt x="12" y="70"/>
                </a:lnTo>
                <a:lnTo>
                  <a:pt x="20" y="74"/>
                </a:lnTo>
                <a:lnTo>
                  <a:pt x="32" y="72"/>
                </a:lnTo>
                <a:lnTo>
                  <a:pt x="42" y="70"/>
                </a:lnTo>
                <a:lnTo>
                  <a:pt x="48" y="66"/>
                </a:lnTo>
                <a:lnTo>
                  <a:pt x="52" y="58"/>
                </a:lnTo>
                <a:lnTo>
                  <a:pt x="52" y="44"/>
                </a:lnTo>
                <a:lnTo>
                  <a:pt x="44" y="0"/>
                </a:lnTo>
                <a:lnTo>
                  <a:pt x="32" y="2"/>
                </a:lnTo>
                <a:lnTo>
                  <a:pt x="34" y="10"/>
                </a:lnTo>
                <a:lnTo>
                  <a:pt x="26" y="4"/>
                </a:lnTo>
                <a:lnTo>
                  <a:pt x="18" y="2"/>
                </a:lnTo>
                <a:lnTo>
                  <a:pt x="10" y="6"/>
                </a:lnTo>
                <a:lnTo>
                  <a:pt x="4" y="12"/>
                </a:lnTo>
                <a:lnTo>
                  <a:pt x="0" y="20"/>
                </a:lnTo>
                <a:lnTo>
                  <a:pt x="0" y="30"/>
                </a:lnTo>
                <a:lnTo>
                  <a:pt x="2" y="40"/>
                </a:lnTo>
                <a:lnTo>
                  <a:pt x="8" y="46"/>
                </a:lnTo>
                <a:lnTo>
                  <a:pt x="14" y="52"/>
                </a:lnTo>
                <a:lnTo>
                  <a:pt x="24" y="54"/>
                </a:lnTo>
                <a:lnTo>
                  <a:pt x="32" y="50"/>
                </a:lnTo>
                <a:lnTo>
                  <a:pt x="38" y="44"/>
                </a:lnTo>
                <a:lnTo>
                  <a:pt x="38" y="50"/>
                </a:lnTo>
                <a:lnTo>
                  <a:pt x="40" y="56"/>
                </a:lnTo>
                <a:lnTo>
                  <a:pt x="36" y="60"/>
                </a:lnTo>
                <a:lnTo>
                  <a:pt x="30" y="62"/>
                </a:lnTo>
                <a:lnTo>
                  <a:pt x="24" y="62"/>
                </a:lnTo>
                <a:lnTo>
                  <a:pt x="22" y="58"/>
                </a:lnTo>
                <a:lnTo>
                  <a:pt x="6" y="58"/>
                </a:lnTo>
                <a:lnTo>
                  <a:pt x="6" y="58"/>
                </a:lnTo>
                <a:lnTo>
                  <a:pt x="6" y="60"/>
                </a:lnTo>
                <a:lnTo>
                  <a:pt x="14" y="18"/>
                </a:lnTo>
                <a:lnTo>
                  <a:pt x="18" y="14"/>
                </a:lnTo>
                <a:lnTo>
                  <a:pt x="22" y="12"/>
                </a:lnTo>
                <a:lnTo>
                  <a:pt x="26" y="12"/>
                </a:lnTo>
                <a:lnTo>
                  <a:pt x="30" y="16"/>
                </a:lnTo>
                <a:lnTo>
                  <a:pt x="34" y="20"/>
                </a:lnTo>
                <a:lnTo>
                  <a:pt x="36" y="26"/>
                </a:lnTo>
                <a:lnTo>
                  <a:pt x="36" y="32"/>
                </a:lnTo>
                <a:lnTo>
                  <a:pt x="34" y="38"/>
                </a:lnTo>
                <a:lnTo>
                  <a:pt x="30" y="40"/>
                </a:lnTo>
                <a:lnTo>
                  <a:pt x="26" y="42"/>
                </a:lnTo>
                <a:lnTo>
                  <a:pt x="22" y="42"/>
                </a:lnTo>
                <a:lnTo>
                  <a:pt x="18" y="40"/>
                </a:lnTo>
                <a:lnTo>
                  <a:pt x="16" y="36"/>
                </a:lnTo>
                <a:lnTo>
                  <a:pt x="14" y="28"/>
                </a:lnTo>
                <a:lnTo>
                  <a:pt x="14" y="22"/>
                </a:lnTo>
                <a:lnTo>
                  <a:pt x="14" y="18"/>
                </a:lnTo>
                <a:lnTo>
                  <a:pt x="6" y="60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63" name="Freeform 95"/>
          <p:cNvSpPr>
            <a:spLocks/>
          </p:cNvSpPr>
          <p:nvPr/>
        </p:nvSpPr>
        <p:spPr bwMode="auto">
          <a:xfrm>
            <a:off x="6580188" y="5070475"/>
            <a:ext cx="82550" cy="85725"/>
          </a:xfrm>
          <a:custGeom>
            <a:avLst/>
            <a:gdLst/>
            <a:ahLst/>
            <a:cxnLst>
              <a:cxn ang="0">
                <a:pos x="52" y="48"/>
              </a:cxn>
              <a:cxn ang="0">
                <a:pos x="44" y="0"/>
              </a:cxn>
              <a:cxn ang="0">
                <a:pos x="32" y="2"/>
              </a:cxn>
              <a:cxn ang="0">
                <a:pos x="34" y="22"/>
              </a:cxn>
              <a:cxn ang="0">
                <a:pos x="36" y="36"/>
              </a:cxn>
              <a:cxn ang="0">
                <a:pos x="32" y="40"/>
              </a:cxn>
              <a:cxn ang="0">
                <a:pos x="26" y="42"/>
              </a:cxn>
              <a:cxn ang="0">
                <a:pos x="22" y="42"/>
              </a:cxn>
              <a:cxn ang="0">
                <a:pos x="18" y="38"/>
              </a:cxn>
              <a:cxn ang="0">
                <a:pos x="16" y="26"/>
              </a:cxn>
              <a:cxn ang="0">
                <a:pos x="12" y="4"/>
              </a:cxn>
              <a:cxn ang="0">
                <a:pos x="0" y="6"/>
              </a:cxn>
              <a:cxn ang="0">
                <a:pos x="4" y="36"/>
              </a:cxn>
              <a:cxn ang="0">
                <a:pos x="8" y="46"/>
              </a:cxn>
              <a:cxn ang="0">
                <a:pos x="10" y="50"/>
              </a:cxn>
              <a:cxn ang="0">
                <a:pos x="14" y="52"/>
              </a:cxn>
              <a:cxn ang="0">
                <a:pos x="24" y="54"/>
              </a:cxn>
              <a:cxn ang="0">
                <a:pos x="32" y="50"/>
              </a:cxn>
              <a:cxn ang="0">
                <a:pos x="36" y="46"/>
              </a:cxn>
              <a:cxn ang="0">
                <a:pos x="38" y="42"/>
              </a:cxn>
              <a:cxn ang="0">
                <a:pos x="40" y="50"/>
              </a:cxn>
              <a:cxn ang="0">
                <a:pos x="50" y="48"/>
              </a:cxn>
              <a:cxn ang="0">
                <a:pos x="52" y="48"/>
              </a:cxn>
            </a:cxnLst>
            <a:rect l="0" t="0" r="r" b="b"/>
            <a:pathLst>
              <a:path w="52" h="54">
                <a:moveTo>
                  <a:pt x="52" y="48"/>
                </a:moveTo>
                <a:lnTo>
                  <a:pt x="44" y="0"/>
                </a:lnTo>
                <a:lnTo>
                  <a:pt x="32" y="2"/>
                </a:lnTo>
                <a:lnTo>
                  <a:pt x="34" y="22"/>
                </a:lnTo>
                <a:lnTo>
                  <a:pt x="36" y="36"/>
                </a:lnTo>
                <a:lnTo>
                  <a:pt x="32" y="40"/>
                </a:lnTo>
                <a:lnTo>
                  <a:pt x="26" y="42"/>
                </a:lnTo>
                <a:lnTo>
                  <a:pt x="22" y="42"/>
                </a:lnTo>
                <a:lnTo>
                  <a:pt x="18" y="38"/>
                </a:lnTo>
                <a:lnTo>
                  <a:pt x="16" y="26"/>
                </a:lnTo>
                <a:lnTo>
                  <a:pt x="12" y="4"/>
                </a:lnTo>
                <a:lnTo>
                  <a:pt x="0" y="6"/>
                </a:lnTo>
                <a:lnTo>
                  <a:pt x="4" y="36"/>
                </a:lnTo>
                <a:lnTo>
                  <a:pt x="8" y="46"/>
                </a:lnTo>
                <a:lnTo>
                  <a:pt x="10" y="50"/>
                </a:lnTo>
                <a:lnTo>
                  <a:pt x="14" y="52"/>
                </a:lnTo>
                <a:lnTo>
                  <a:pt x="24" y="54"/>
                </a:lnTo>
                <a:lnTo>
                  <a:pt x="32" y="50"/>
                </a:lnTo>
                <a:lnTo>
                  <a:pt x="36" y="46"/>
                </a:lnTo>
                <a:lnTo>
                  <a:pt x="38" y="42"/>
                </a:lnTo>
                <a:lnTo>
                  <a:pt x="40" y="50"/>
                </a:lnTo>
                <a:lnTo>
                  <a:pt x="50" y="48"/>
                </a:lnTo>
                <a:lnTo>
                  <a:pt x="52" y="48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64" name="Freeform 96"/>
          <p:cNvSpPr>
            <a:spLocks/>
          </p:cNvSpPr>
          <p:nvPr/>
        </p:nvSpPr>
        <p:spPr bwMode="auto">
          <a:xfrm>
            <a:off x="6672263" y="5060950"/>
            <a:ext cx="73025" cy="82550"/>
          </a:xfrm>
          <a:custGeom>
            <a:avLst/>
            <a:gdLst/>
            <a:ahLst/>
            <a:cxnLst>
              <a:cxn ang="0">
                <a:pos x="32" y="40"/>
              </a:cxn>
              <a:cxn ang="0">
                <a:pos x="26" y="42"/>
              </a:cxn>
              <a:cxn ang="0">
                <a:pos x="22" y="42"/>
              </a:cxn>
              <a:cxn ang="0">
                <a:pos x="18" y="40"/>
              </a:cxn>
              <a:cxn ang="0">
                <a:pos x="16" y="36"/>
              </a:cxn>
              <a:cxn ang="0">
                <a:pos x="14" y="30"/>
              </a:cxn>
              <a:cxn ang="0">
                <a:pos x="46" y="26"/>
              </a:cxn>
              <a:cxn ang="0">
                <a:pos x="44" y="14"/>
              </a:cxn>
              <a:cxn ang="0">
                <a:pos x="38" y="6"/>
              </a:cxn>
              <a:cxn ang="0">
                <a:pos x="28" y="0"/>
              </a:cxn>
              <a:cxn ang="0">
                <a:pos x="18" y="0"/>
              </a:cxn>
              <a:cxn ang="0">
                <a:pos x="10" y="4"/>
              </a:cxn>
              <a:cxn ang="0">
                <a:pos x="4" y="10"/>
              </a:cxn>
              <a:cxn ang="0">
                <a:pos x="0" y="18"/>
              </a:cxn>
              <a:cxn ang="0">
                <a:pos x="0" y="30"/>
              </a:cxn>
              <a:cxn ang="0">
                <a:pos x="2" y="38"/>
              </a:cxn>
              <a:cxn ang="0">
                <a:pos x="8" y="46"/>
              </a:cxn>
              <a:cxn ang="0">
                <a:pos x="12" y="48"/>
              </a:cxn>
              <a:cxn ang="0">
                <a:pos x="16" y="50"/>
              </a:cxn>
              <a:cxn ang="0">
                <a:pos x="28" y="52"/>
              </a:cxn>
              <a:cxn ang="0">
                <a:pos x="34" y="50"/>
              </a:cxn>
              <a:cxn ang="0">
                <a:pos x="40" y="46"/>
              </a:cxn>
              <a:cxn ang="0">
                <a:pos x="44" y="40"/>
              </a:cxn>
              <a:cxn ang="0">
                <a:pos x="46" y="34"/>
              </a:cxn>
              <a:cxn ang="0">
                <a:pos x="34" y="34"/>
              </a:cxn>
              <a:cxn ang="0">
                <a:pos x="34" y="40"/>
              </a:cxn>
              <a:cxn ang="0">
                <a:pos x="32" y="40"/>
              </a:cxn>
              <a:cxn ang="0">
                <a:pos x="12" y="22"/>
              </a:cxn>
              <a:cxn ang="0">
                <a:pos x="12" y="18"/>
              </a:cxn>
              <a:cxn ang="0">
                <a:pos x="14" y="14"/>
              </a:cxn>
              <a:cxn ang="0">
                <a:pos x="18" y="12"/>
              </a:cxn>
              <a:cxn ang="0">
                <a:pos x="20" y="10"/>
              </a:cxn>
              <a:cxn ang="0">
                <a:pos x="24" y="10"/>
              </a:cxn>
              <a:cxn ang="0">
                <a:pos x="28" y="12"/>
              </a:cxn>
              <a:cxn ang="0">
                <a:pos x="30" y="16"/>
              </a:cxn>
              <a:cxn ang="0">
                <a:pos x="32" y="20"/>
              </a:cxn>
              <a:cxn ang="0">
                <a:pos x="12" y="22"/>
              </a:cxn>
              <a:cxn ang="0">
                <a:pos x="32" y="40"/>
              </a:cxn>
            </a:cxnLst>
            <a:rect l="0" t="0" r="r" b="b"/>
            <a:pathLst>
              <a:path w="46" h="52">
                <a:moveTo>
                  <a:pt x="32" y="40"/>
                </a:moveTo>
                <a:lnTo>
                  <a:pt x="26" y="42"/>
                </a:lnTo>
                <a:lnTo>
                  <a:pt x="22" y="42"/>
                </a:lnTo>
                <a:lnTo>
                  <a:pt x="18" y="40"/>
                </a:lnTo>
                <a:lnTo>
                  <a:pt x="16" y="36"/>
                </a:lnTo>
                <a:lnTo>
                  <a:pt x="14" y="30"/>
                </a:lnTo>
                <a:lnTo>
                  <a:pt x="46" y="26"/>
                </a:lnTo>
                <a:lnTo>
                  <a:pt x="44" y="14"/>
                </a:lnTo>
                <a:lnTo>
                  <a:pt x="38" y="6"/>
                </a:lnTo>
                <a:lnTo>
                  <a:pt x="28" y="0"/>
                </a:lnTo>
                <a:lnTo>
                  <a:pt x="18" y="0"/>
                </a:lnTo>
                <a:lnTo>
                  <a:pt x="10" y="4"/>
                </a:lnTo>
                <a:lnTo>
                  <a:pt x="4" y="10"/>
                </a:lnTo>
                <a:lnTo>
                  <a:pt x="0" y="18"/>
                </a:lnTo>
                <a:lnTo>
                  <a:pt x="0" y="30"/>
                </a:lnTo>
                <a:lnTo>
                  <a:pt x="2" y="38"/>
                </a:lnTo>
                <a:lnTo>
                  <a:pt x="8" y="46"/>
                </a:lnTo>
                <a:lnTo>
                  <a:pt x="12" y="48"/>
                </a:lnTo>
                <a:lnTo>
                  <a:pt x="16" y="50"/>
                </a:lnTo>
                <a:lnTo>
                  <a:pt x="28" y="52"/>
                </a:lnTo>
                <a:lnTo>
                  <a:pt x="34" y="50"/>
                </a:lnTo>
                <a:lnTo>
                  <a:pt x="40" y="46"/>
                </a:lnTo>
                <a:lnTo>
                  <a:pt x="44" y="40"/>
                </a:lnTo>
                <a:lnTo>
                  <a:pt x="46" y="34"/>
                </a:lnTo>
                <a:lnTo>
                  <a:pt x="34" y="34"/>
                </a:lnTo>
                <a:lnTo>
                  <a:pt x="34" y="40"/>
                </a:lnTo>
                <a:lnTo>
                  <a:pt x="32" y="40"/>
                </a:lnTo>
                <a:lnTo>
                  <a:pt x="12" y="22"/>
                </a:lnTo>
                <a:lnTo>
                  <a:pt x="12" y="18"/>
                </a:lnTo>
                <a:lnTo>
                  <a:pt x="14" y="14"/>
                </a:lnTo>
                <a:lnTo>
                  <a:pt x="18" y="12"/>
                </a:lnTo>
                <a:lnTo>
                  <a:pt x="20" y="10"/>
                </a:lnTo>
                <a:lnTo>
                  <a:pt x="24" y="10"/>
                </a:lnTo>
                <a:lnTo>
                  <a:pt x="28" y="12"/>
                </a:lnTo>
                <a:lnTo>
                  <a:pt x="30" y="16"/>
                </a:lnTo>
                <a:lnTo>
                  <a:pt x="32" y="20"/>
                </a:lnTo>
                <a:lnTo>
                  <a:pt x="12" y="22"/>
                </a:lnTo>
                <a:lnTo>
                  <a:pt x="32" y="40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65" name="Freeform 97"/>
          <p:cNvSpPr>
            <a:spLocks/>
          </p:cNvSpPr>
          <p:nvPr/>
        </p:nvSpPr>
        <p:spPr bwMode="auto">
          <a:xfrm>
            <a:off x="6218238" y="5372100"/>
            <a:ext cx="85725" cy="111125"/>
          </a:xfrm>
          <a:custGeom>
            <a:avLst/>
            <a:gdLst/>
            <a:ahLst/>
            <a:cxnLst>
              <a:cxn ang="0">
                <a:pos x="20" y="68"/>
              </a:cxn>
              <a:cxn ang="0">
                <a:pos x="18" y="42"/>
              </a:cxn>
              <a:cxn ang="0">
                <a:pos x="26" y="42"/>
              </a:cxn>
              <a:cxn ang="0">
                <a:pos x="40" y="40"/>
              </a:cxn>
              <a:cxn ang="0">
                <a:pos x="48" y="36"/>
              </a:cxn>
              <a:cxn ang="0">
                <a:pos x="52" y="30"/>
              </a:cxn>
              <a:cxn ang="0">
                <a:pos x="54" y="24"/>
              </a:cxn>
              <a:cxn ang="0">
                <a:pos x="54" y="18"/>
              </a:cxn>
              <a:cxn ang="0">
                <a:pos x="52" y="12"/>
              </a:cxn>
              <a:cxn ang="0">
                <a:pos x="50" y="6"/>
              </a:cxn>
              <a:cxn ang="0">
                <a:pos x="44" y="2"/>
              </a:cxn>
              <a:cxn ang="0">
                <a:pos x="40" y="0"/>
              </a:cxn>
              <a:cxn ang="0">
                <a:pos x="22" y="0"/>
              </a:cxn>
              <a:cxn ang="0">
                <a:pos x="0" y="2"/>
              </a:cxn>
              <a:cxn ang="0">
                <a:pos x="6" y="70"/>
              </a:cxn>
              <a:cxn ang="0">
                <a:pos x="18" y="68"/>
              </a:cxn>
              <a:cxn ang="0">
                <a:pos x="20" y="68"/>
              </a:cxn>
              <a:cxn ang="0">
                <a:pos x="22" y="12"/>
              </a:cxn>
              <a:cxn ang="0">
                <a:pos x="32" y="12"/>
              </a:cxn>
              <a:cxn ang="0">
                <a:pos x="38" y="14"/>
              </a:cxn>
              <a:cxn ang="0">
                <a:pos x="40" y="16"/>
              </a:cxn>
              <a:cxn ang="0">
                <a:pos x="40" y="20"/>
              </a:cxn>
              <a:cxn ang="0">
                <a:pos x="38" y="26"/>
              </a:cxn>
              <a:cxn ang="0">
                <a:pos x="34" y="28"/>
              </a:cxn>
              <a:cxn ang="0">
                <a:pos x="24" y="30"/>
              </a:cxn>
              <a:cxn ang="0">
                <a:pos x="16" y="32"/>
              </a:cxn>
              <a:cxn ang="0">
                <a:pos x="14" y="12"/>
              </a:cxn>
              <a:cxn ang="0">
                <a:pos x="22" y="12"/>
              </a:cxn>
              <a:cxn ang="0">
                <a:pos x="20" y="68"/>
              </a:cxn>
            </a:cxnLst>
            <a:rect l="0" t="0" r="r" b="b"/>
            <a:pathLst>
              <a:path w="54" h="70">
                <a:moveTo>
                  <a:pt x="20" y="68"/>
                </a:moveTo>
                <a:lnTo>
                  <a:pt x="18" y="42"/>
                </a:lnTo>
                <a:lnTo>
                  <a:pt x="26" y="42"/>
                </a:lnTo>
                <a:lnTo>
                  <a:pt x="40" y="40"/>
                </a:lnTo>
                <a:lnTo>
                  <a:pt x="48" y="36"/>
                </a:lnTo>
                <a:lnTo>
                  <a:pt x="52" y="30"/>
                </a:lnTo>
                <a:lnTo>
                  <a:pt x="54" y="24"/>
                </a:lnTo>
                <a:lnTo>
                  <a:pt x="54" y="18"/>
                </a:lnTo>
                <a:lnTo>
                  <a:pt x="52" y="12"/>
                </a:lnTo>
                <a:lnTo>
                  <a:pt x="50" y="6"/>
                </a:lnTo>
                <a:lnTo>
                  <a:pt x="44" y="2"/>
                </a:lnTo>
                <a:lnTo>
                  <a:pt x="40" y="0"/>
                </a:lnTo>
                <a:lnTo>
                  <a:pt x="22" y="0"/>
                </a:lnTo>
                <a:lnTo>
                  <a:pt x="0" y="2"/>
                </a:lnTo>
                <a:lnTo>
                  <a:pt x="6" y="70"/>
                </a:lnTo>
                <a:lnTo>
                  <a:pt x="18" y="68"/>
                </a:lnTo>
                <a:lnTo>
                  <a:pt x="20" y="68"/>
                </a:lnTo>
                <a:lnTo>
                  <a:pt x="22" y="12"/>
                </a:lnTo>
                <a:lnTo>
                  <a:pt x="32" y="12"/>
                </a:lnTo>
                <a:lnTo>
                  <a:pt x="38" y="14"/>
                </a:lnTo>
                <a:lnTo>
                  <a:pt x="40" y="16"/>
                </a:lnTo>
                <a:lnTo>
                  <a:pt x="40" y="20"/>
                </a:lnTo>
                <a:lnTo>
                  <a:pt x="38" y="26"/>
                </a:lnTo>
                <a:lnTo>
                  <a:pt x="34" y="28"/>
                </a:lnTo>
                <a:lnTo>
                  <a:pt x="24" y="30"/>
                </a:lnTo>
                <a:lnTo>
                  <a:pt x="16" y="32"/>
                </a:lnTo>
                <a:lnTo>
                  <a:pt x="14" y="12"/>
                </a:lnTo>
                <a:lnTo>
                  <a:pt x="22" y="12"/>
                </a:lnTo>
                <a:lnTo>
                  <a:pt x="20" y="68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66" name="Freeform 98"/>
          <p:cNvSpPr>
            <a:spLocks/>
          </p:cNvSpPr>
          <p:nvPr/>
        </p:nvSpPr>
        <p:spPr bwMode="auto">
          <a:xfrm>
            <a:off x="6319838" y="5365750"/>
            <a:ext cx="79375" cy="1111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" y="70"/>
              </a:cxn>
              <a:cxn ang="0">
                <a:pos x="18" y="68"/>
              </a:cxn>
              <a:cxn ang="0">
                <a:pos x="16" y="44"/>
              </a:cxn>
              <a:cxn ang="0">
                <a:pos x="16" y="34"/>
              </a:cxn>
              <a:cxn ang="0">
                <a:pos x="20" y="30"/>
              </a:cxn>
              <a:cxn ang="0">
                <a:pos x="26" y="28"/>
              </a:cxn>
              <a:cxn ang="0">
                <a:pos x="30" y="28"/>
              </a:cxn>
              <a:cxn ang="0">
                <a:pos x="34" y="32"/>
              </a:cxn>
              <a:cxn ang="0">
                <a:pos x="36" y="42"/>
              </a:cxn>
              <a:cxn ang="0">
                <a:pos x="38" y="68"/>
              </a:cxn>
              <a:cxn ang="0">
                <a:pos x="50" y="66"/>
              </a:cxn>
              <a:cxn ang="0">
                <a:pos x="48" y="38"/>
              </a:cxn>
              <a:cxn ang="0">
                <a:pos x="46" y="28"/>
              </a:cxn>
              <a:cxn ang="0">
                <a:pos x="44" y="22"/>
              </a:cxn>
              <a:cxn ang="0">
                <a:pos x="38" y="18"/>
              </a:cxn>
              <a:cxn ang="0">
                <a:pos x="30" y="16"/>
              </a:cxn>
              <a:cxn ang="0">
                <a:pos x="22" y="20"/>
              </a:cxn>
              <a:cxn ang="0">
                <a:pos x="16" y="26"/>
              </a:cxn>
              <a:cxn ang="0">
                <a:pos x="14" y="0"/>
              </a:cxn>
              <a:cxn ang="0">
                <a:pos x="2" y="0"/>
              </a:cxn>
              <a:cxn ang="0">
                <a:pos x="0" y="0"/>
              </a:cxn>
            </a:cxnLst>
            <a:rect l="0" t="0" r="r" b="b"/>
            <a:pathLst>
              <a:path w="50" h="70">
                <a:moveTo>
                  <a:pt x="0" y="0"/>
                </a:moveTo>
                <a:lnTo>
                  <a:pt x="6" y="70"/>
                </a:lnTo>
                <a:lnTo>
                  <a:pt x="18" y="68"/>
                </a:lnTo>
                <a:lnTo>
                  <a:pt x="16" y="44"/>
                </a:lnTo>
                <a:lnTo>
                  <a:pt x="16" y="34"/>
                </a:lnTo>
                <a:lnTo>
                  <a:pt x="20" y="30"/>
                </a:lnTo>
                <a:lnTo>
                  <a:pt x="26" y="28"/>
                </a:lnTo>
                <a:lnTo>
                  <a:pt x="30" y="28"/>
                </a:lnTo>
                <a:lnTo>
                  <a:pt x="34" y="32"/>
                </a:lnTo>
                <a:lnTo>
                  <a:pt x="36" y="42"/>
                </a:lnTo>
                <a:lnTo>
                  <a:pt x="38" y="68"/>
                </a:lnTo>
                <a:lnTo>
                  <a:pt x="50" y="66"/>
                </a:lnTo>
                <a:lnTo>
                  <a:pt x="48" y="38"/>
                </a:lnTo>
                <a:lnTo>
                  <a:pt x="46" y="28"/>
                </a:lnTo>
                <a:lnTo>
                  <a:pt x="44" y="22"/>
                </a:lnTo>
                <a:lnTo>
                  <a:pt x="38" y="18"/>
                </a:lnTo>
                <a:lnTo>
                  <a:pt x="30" y="16"/>
                </a:lnTo>
                <a:lnTo>
                  <a:pt x="22" y="20"/>
                </a:lnTo>
                <a:lnTo>
                  <a:pt x="16" y="26"/>
                </a:lnTo>
                <a:lnTo>
                  <a:pt x="14" y="0"/>
                </a:lnTo>
                <a:lnTo>
                  <a:pt x="2" y="0"/>
                </a:lnTo>
                <a:lnTo>
                  <a:pt x="0" y="0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67" name="Freeform 99"/>
          <p:cNvSpPr>
            <a:spLocks/>
          </p:cNvSpPr>
          <p:nvPr/>
        </p:nvSpPr>
        <p:spPr bwMode="auto">
          <a:xfrm>
            <a:off x="6411913" y="5387975"/>
            <a:ext cx="76200" cy="82550"/>
          </a:xfrm>
          <a:custGeom>
            <a:avLst/>
            <a:gdLst/>
            <a:ahLst/>
            <a:cxnLst>
              <a:cxn ang="0">
                <a:pos x="16" y="12"/>
              </a:cxn>
              <a:cxn ang="0">
                <a:pos x="22" y="10"/>
              </a:cxn>
              <a:cxn ang="0">
                <a:pos x="28" y="10"/>
              </a:cxn>
              <a:cxn ang="0">
                <a:pos x="30" y="12"/>
              </a:cxn>
              <a:cxn ang="0">
                <a:pos x="30" y="16"/>
              </a:cxn>
              <a:cxn ang="0">
                <a:pos x="30" y="18"/>
              </a:cxn>
              <a:cxn ang="0">
                <a:pos x="18" y="22"/>
              </a:cxn>
              <a:cxn ang="0">
                <a:pos x="8" y="26"/>
              </a:cxn>
              <a:cxn ang="0">
                <a:pos x="2" y="30"/>
              </a:cxn>
              <a:cxn ang="0">
                <a:pos x="2" y="38"/>
              </a:cxn>
              <a:cxn ang="0">
                <a:pos x="2" y="44"/>
              </a:cxn>
              <a:cxn ang="0">
                <a:pos x="6" y="48"/>
              </a:cxn>
              <a:cxn ang="0">
                <a:pos x="12" y="52"/>
              </a:cxn>
              <a:cxn ang="0">
                <a:pos x="18" y="52"/>
              </a:cxn>
              <a:cxn ang="0">
                <a:pos x="26" y="50"/>
              </a:cxn>
              <a:cxn ang="0">
                <a:pos x="34" y="44"/>
              </a:cxn>
              <a:cxn ang="0">
                <a:pos x="34" y="46"/>
              </a:cxn>
              <a:cxn ang="0">
                <a:pos x="36" y="50"/>
              </a:cxn>
              <a:cxn ang="0">
                <a:pos x="48" y="48"/>
              </a:cxn>
              <a:cxn ang="0">
                <a:pos x="46" y="42"/>
              </a:cxn>
              <a:cxn ang="0">
                <a:pos x="44" y="32"/>
              </a:cxn>
              <a:cxn ang="0">
                <a:pos x="44" y="18"/>
              </a:cxn>
              <a:cxn ang="0">
                <a:pos x="42" y="10"/>
              </a:cxn>
              <a:cxn ang="0">
                <a:pos x="42" y="6"/>
              </a:cxn>
              <a:cxn ang="0">
                <a:pos x="38" y="2"/>
              </a:cxn>
              <a:cxn ang="0">
                <a:pos x="34" y="0"/>
              </a:cxn>
              <a:cxn ang="0">
                <a:pos x="30" y="0"/>
              </a:cxn>
              <a:cxn ang="0">
                <a:pos x="22" y="0"/>
              </a:cxn>
              <a:cxn ang="0">
                <a:pos x="12" y="2"/>
              </a:cxn>
              <a:cxn ang="0">
                <a:pos x="6" y="4"/>
              </a:cxn>
              <a:cxn ang="0">
                <a:pos x="4" y="8"/>
              </a:cxn>
              <a:cxn ang="0">
                <a:pos x="0" y="16"/>
              </a:cxn>
              <a:cxn ang="0">
                <a:pos x="12" y="16"/>
              </a:cxn>
              <a:cxn ang="0">
                <a:pos x="14" y="12"/>
              </a:cxn>
              <a:cxn ang="0">
                <a:pos x="16" y="12"/>
              </a:cxn>
              <a:cxn ang="0">
                <a:pos x="32" y="28"/>
              </a:cxn>
              <a:cxn ang="0">
                <a:pos x="32" y="36"/>
              </a:cxn>
              <a:cxn ang="0">
                <a:pos x="28" y="40"/>
              </a:cxn>
              <a:cxn ang="0">
                <a:pos x="22" y="42"/>
              </a:cxn>
              <a:cxn ang="0">
                <a:pos x="16" y="40"/>
              </a:cxn>
              <a:cxn ang="0">
                <a:pos x="14" y="36"/>
              </a:cxn>
              <a:cxn ang="0">
                <a:pos x="14" y="34"/>
              </a:cxn>
              <a:cxn ang="0">
                <a:pos x="16" y="32"/>
              </a:cxn>
              <a:cxn ang="0">
                <a:pos x="24" y="28"/>
              </a:cxn>
              <a:cxn ang="0">
                <a:pos x="32" y="26"/>
              </a:cxn>
              <a:cxn ang="0">
                <a:pos x="32" y="28"/>
              </a:cxn>
              <a:cxn ang="0">
                <a:pos x="16" y="12"/>
              </a:cxn>
            </a:cxnLst>
            <a:rect l="0" t="0" r="r" b="b"/>
            <a:pathLst>
              <a:path w="48" h="52">
                <a:moveTo>
                  <a:pt x="16" y="12"/>
                </a:moveTo>
                <a:lnTo>
                  <a:pt x="22" y="10"/>
                </a:lnTo>
                <a:lnTo>
                  <a:pt x="28" y="10"/>
                </a:lnTo>
                <a:lnTo>
                  <a:pt x="30" y="12"/>
                </a:lnTo>
                <a:lnTo>
                  <a:pt x="30" y="16"/>
                </a:lnTo>
                <a:lnTo>
                  <a:pt x="30" y="18"/>
                </a:lnTo>
                <a:lnTo>
                  <a:pt x="18" y="22"/>
                </a:lnTo>
                <a:lnTo>
                  <a:pt x="8" y="26"/>
                </a:lnTo>
                <a:lnTo>
                  <a:pt x="2" y="30"/>
                </a:lnTo>
                <a:lnTo>
                  <a:pt x="2" y="38"/>
                </a:lnTo>
                <a:lnTo>
                  <a:pt x="2" y="44"/>
                </a:lnTo>
                <a:lnTo>
                  <a:pt x="6" y="48"/>
                </a:lnTo>
                <a:lnTo>
                  <a:pt x="12" y="52"/>
                </a:lnTo>
                <a:lnTo>
                  <a:pt x="18" y="52"/>
                </a:lnTo>
                <a:lnTo>
                  <a:pt x="26" y="50"/>
                </a:lnTo>
                <a:lnTo>
                  <a:pt x="34" y="44"/>
                </a:lnTo>
                <a:lnTo>
                  <a:pt x="34" y="46"/>
                </a:lnTo>
                <a:lnTo>
                  <a:pt x="36" y="50"/>
                </a:lnTo>
                <a:lnTo>
                  <a:pt x="48" y="48"/>
                </a:lnTo>
                <a:lnTo>
                  <a:pt x="46" y="42"/>
                </a:lnTo>
                <a:lnTo>
                  <a:pt x="44" y="32"/>
                </a:lnTo>
                <a:lnTo>
                  <a:pt x="44" y="18"/>
                </a:lnTo>
                <a:lnTo>
                  <a:pt x="42" y="10"/>
                </a:lnTo>
                <a:lnTo>
                  <a:pt x="42" y="6"/>
                </a:lnTo>
                <a:lnTo>
                  <a:pt x="38" y="2"/>
                </a:lnTo>
                <a:lnTo>
                  <a:pt x="34" y="0"/>
                </a:lnTo>
                <a:lnTo>
                  <a:pt x="30" y="0"/>
                </a:lnTo>
                <a:lnTo>
                  <a:pt x="22" y="0"/>
                </a:lnTo>
                <a:lnTo>
                  <a:pt x="12" y="2"/>
                </a:lnTo>
                <a:lnTo>
                  <a:pt x="6" y="4"/>
                </a:lnTo>
                <a:lnTo>
                  <a:pt x="4" y="8"/>
                </a:lnTo>
                <a:lnTo>
                  <a:pt x="0" y="16"/>
                </a:lnTo>
                <a:lnTo>
                  <a:pt x="12" y="16"/>
                </a:lnTo>
                <a:lnTo>
                  <a:pt x="14" y="12"/>
                </a:lnTo>
                <a:lnTo>
                  <a:pt x="16" y="12"/>
                </a:lnTo>
                <a:lnTo>
                  <a:pt x="32" y="28"/>
                </a:lnTo>
                <a:lnTo>
                  <a:pt x="32" y="36"/>
                </a:lnTo>
                <a:lnTo>
                  <a:pt x="28" y="40"/>
                </a:lnTo>
                <a:lnTo>
                  <a:pt x="22" y="42"/>
                </a:lnTo>
                <a:lnTo>
                  <a:pt x="16" y="40"/>
                </a:lnTo>
                <a:lnTo>
                  <a:pt x="14" y="36"/>
                </a:lnTo>
                <a:lnTo>
                  <a:pt x="14" y="34"/>
                </a:lnTo>
                <a:lnTo>
                  <a:pt x="16" y="32"/>
                </a:lnTo>
                <a:lnTo>
                  <a:pt x="24" y="28"/>
                </a:lnTo>
                <a:lnTo>
                  <a:pt x="32" y="26"/>
                </a:lnTo>
                <a:lnTo>
                  <a:pt x="32" y="28"/>
                </a:lnTo>
                <a:lnTo>
                  <a:pt x="16" y="12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68" name="Freeform 100"/>
          <p:cNvSpPr>
            <a:spLocks/>
          </p:cNvSpPr>
          <p:nvPr/>
        </p:nvSpPr>
        <p:spPr bwMode="auto">
          <a:xfrm>
            <a:off x="6497638" y="5381625"/>
            <a:ext cx="50800" cy="82550"/>
          </a:xfrm>
          <a:custGeom>
            <a:avLst/>
            <a:gdLst/>
            <a:ahLst/>
            <a:cxnLst>
              <a:cxn ang="0">
                <a:pos x="16" y="36"/>
              </a:cxn>
              <a:cxn ang="0">
                <a:pos x="16" y="20"/>
              </a:cxn>
              <a:cxn ang="0">
                <a:pos x="18" y="14"/>
              </a:cxn>
              <a:cxn ang="0">
                <a:pos x="24" y="12"/>
              </a:cxn>
              <a:cxn ang="0">
                <a:pos x="30" y="14"/>
              </a:cxn>
              <a:cxn ang="0">
                <a:pos x="32" y="2"/>
              </a:cxn>
              <a:cxn ang="0">
                <a:pos x="28" y="0"/>
              </a:cxn>
              <a:cxn ang="0">
                <a:pos x="24" y="0"/>
              </a:cxn>
              <a:cxn ang="0">
                <a:pos x="18" y="2"/>
              </a:cxn>
              <a:cxn ang="0">
                <a:pos x="14" y="8"/>
              </a:cxn>
              <a:cxn ang="0">
                <a:pos x="12" y="2"/>
              </a:cxn>
              <a:cxn ang="0">
                <a:pos x="0" y="2"/>
              </a:cxn>
              <a:cxn ang="0">
                <a:pos x="4" y="52"/>
              </a:cxn>
              <a:cxn ang="0">
                <a:pos x="18" y="52"/>
              </a:cxn>
              <a:cxn ang="0">
                <a:pos x="18" y="36"/>
              </a:cxn>
              <a:cxn ang="0">
                <a:pos x="16" y="36"/>
              </a:cxn>
            </a:cxnLst>
            <a:rect l="0" t="0" r="r" b="b"/>
            <a:pathLst>
              <a:path w="32" h="52">
                <a:moveTo>
                  <a:pt x="16" y="36"/>
                </a:moveTo>
                <a:lnTo>
                  <a:pt x="16" y="20"/>
                </a:lnTo>
                <a:lnTo>
                  <a:pt x="18" y="14"/>
                </a:lnTo>
                <a:lnTo>
                  <a:pt x="24" y="12"/>
                </a:lnTo>
                <a:lnTo>
                  <a:pt x="30" y="14"/>
                </a:lnTo>
                <a:lnTo>
                  <a:pt x="32" y="2"/>
                </a:lnTo>
                <a:lnTo>
                  <a:pt x="28" y="0"/>
                </a:lnTo>
                <a:lnTo>
                  <a:pt x="24" y="0"/>
                </a:lnTo>
                <a:lnTo>
                  <a:pt x="18" y="2"/>
                </a:lnTo>
                <a:lnTo>
                  <a:pt x="14" y="8"/>
                </a:lnTo>
                <a:lnTo>
                  <a:pt x="12" y="2"/>
                </a:lnTo>
                <a:lnTo>
                  <a:pt x="0" y="2"/>
                </a:lnTo>
                <a:lnTo>
                  <a:pt x="4" y="52"/>
                </a:lnTo>
                <a:lnTo>
                  <a:pt x="18" y="52"/>
                </a:lnTo>
                <a:lnTo>
                  <a:pt x="18" y="36"/>
                </a:lnTo>
                <a:lnTo>
                  <a:pt x="16" y="36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69" name="Freeform 101"/>
          <p:cNvSpPr>
            <a:spLocks/>
          </p:cNvSpPr>
          <p:nvPr/>
        </p:nvSpPr>
        <p:spPr bwMode="auto">
          <a:xfrm>
            <a:off x="6548438" y="5378450"/>
            <a:ext cx="82550" cy="114300"/>
          </a:xfrm>
          <a:custGeom>
            <a:avLst/>
            <a:gdLst/>
            <a:ahLst/>
            <a:cxnLst>
              <a:cxn ang="0">
                <a:pos x="22" y="52"/>
              </a:cxn>
              <a:cxn ang="0">
                <a:pos x="20" y="58"/>
              </a:cxn>
              <a:cxn ang="0">
                <a:pos x="18" y="60"/>
              </a:cxn>
              <a:cxn ang="0">
                <a:pos x="14" y="62"/>
              </a:cxn>
              <a:cxn ang="0">
                <a:pos x="8" y="60"/>
              </a:cxn>
              <a:cxn ang="0">
                <a:pos x="10" y="72"/>
              </a:cxn>
              <a:cxn ang="0">
                <a:pos x="18" y="72"/>
              </a:cxn>
              <a:cxn ang="0">
                <a:pos x="24" y="70"/>
              </a:cxn>
              <a:cxn ang="0">
                <a:pos x="28" y="68"/>
              </a:cxn>
              <a:cxn ang="0">
                <a:pos x="32" y="64"/>
              </a:cxn>
              <a:cxn ang="0">
                <a:pos x="34" y="56"/>
              </a:cxn>
              <a:cxn ang="0">
                <a:pos x="38" y="48"/>
              </a:cxn>
              <a:cxn ang="0">
                <a:pos x="52" y="0"/>
              </a:cxn>
              <a:cxn ang="0">
                <a:pos x="38" y="0"/>
              </a:cxn>
              <a:cxn ang="0">
                <a:pos x="28" y="36"/>
              </a:cxn>
              <a:cxn ang="0">
                <a:pos x="14" y="2"/>
              </a:cxn>
              <a:cxn ang="0">
                <a:pos x="0" y="2"/>
              </a:cxn>
              <a:cxn ang="0">
                <a:pos x="20" y="52"/>
              </a:cxn>
              <a:cxn ang="0">
                <a:pos x="22" y="52"/>
              </a:cxn>
            </a:cxnLst>
            <a:rect l="0" t="0" r="r" b="b"/>
            <a:pathLst>
              <a:path w="52" h="72">
                <a:moveTo>
                  <a:pt x="22" y="52"/>
                </a:moveTo>
                <a:lnTo>
                  <a:pt x="20" y="58"/>
                </a:lnTo>
                <a:lnTo>
                  <a:pt x="18" y="60"/>
                </a:lnTo>
                <a:lnTo>
                  <a:pt x="14" y="62"/>
                </a:lnTo>
                <a:lnTo>
                  <a:pt x="8" y="60"/>
                </a:lnTo>
                <a:lnTo>
                  <a:pt x="10" y="72"/>
                </a:lnTo>
                <a:lnTo>
                  <a:pt x="18" y="72"/>
                </a:lnTo>
                <a:lnTo>
                  <a:pt x="24" y="70"/>
                </a:lnTo>
                <a:lnTo>
                  <a:pt x="28" y="68"/>
                </a:lnTo>
                <a:lnTo>
                  <a:pt x="32" y="64"/>
                </a:lnTo>
                <a:lnTo>
                  <a:pt x="34" y="56"/>
                </a:lnTo>
                <a:lnTo>
                  <a:pt x="38" y="48"/>
                </a:lnTo>
                <a:lnTo>
                  <a:pt x="52" y="0"/>
                </a:lnTo>
                <a:lnTo>
                  <a:pt x="38" y="0"/>
                </a:lnTo>
                <a:lnTo>
                  <a:pt x="28" y="36"/>
                </a:lnTo>
                <a:lnTo>
                  <a:pt x="14" y="2"/>
                </a:lnTo>
                <a:lnTo>
                  <a:pt x="0" y="2"/>
                </a:lnTo>
                <a:lnTo>
                  <a:pt x="20" y="52"/>
                </a:lnTo>
                <a:lnTo>
                  <a:pt x="22" y="52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70" name="Freeform 102"/>
          <p:cNvSpPr>
            <a:spLocks/>
          </p:cNvSpPr>
          <p:nvPr/>
        </p:nvSpPr>
        <p:spPr bwMode="auto">
          <a:xfrm>
            <a:off x="6643688" y="5372100"/>
            <a:ext cx="76200" cy="82550"/>
          </a:xfrm>
          <a:custGeom>
            <a:avLst/>
            <a:gdLst/>
            <a:ahLst/>
            <a:cxnLst>
              <a:cxn ang="0">
                <a:pos x="46" y="18"/>
              </a:cxn>
              <a:cxn ang="0">
                <a:pos x="46" y="10"/>
              </a:cxn>
              <a:cxn ang="0">
                <a:pos x="42" y="4"/>
              </a:cxn>
              <a:cxn ang="0">
                <a:pos x="36" y="0"/>
              </a:cxn>
              <a:cxn ang="0">
                <a:pos x="28" y="0"/>
              </a:cxn>
              <a:cxn ang="0">
                <a:pos x="20" y="2"/>
              </a:cxn>
              <a:cxn ang="0">
                <a:pos x="12" y="10"/>
              </a:cxn>
              <a:cxn ang="0">
                <a:pos x="12" y="2"/>
              </a:cxn>
              <a:cxn ang="0">
                <a:pos x="0" y="2"/>
              </a:cxn>
              <a:cxn ang="0">
                <a:pos x="4" y="52"/>
              </a:cxn>
              <a:cxn ang="0">
                <a:pos x="16" y="52"/>
              </a:cxn>
              <a:cxn ang="0">
                <a:pos x="14" y="28"/>
              </a:cxn>
              <a:cxn ang="0">
                <a:pos x="16" y="18"/>
              </a:cxn>
              <a:cxn ang="0">
                <a:pos x="18" y="12"/>
              </a:cxn>
              <a:cxn ang="0">
                <a:pos x="24" y="10"/>
              </a:cxn>
              <a:cxn ang="0">
                <a:pos x="30" y="12"/>
              </a:cxn>
              <a:cxn ang="0">
                <a:pos x="32" y="14"/>
              </a:cxn>
              <a:cxn ang="0">
                <a:pos x="34" y="24"/>
              </a:cxn>
              <a:cxn ang="0">
                <a:pos x="36" y="50"/>
              </a:cxn>
              <a:cxn ang="0">
                <a:pos x="48" y="50"/>
              </a:cxn>
              <a:cxn ang="0">
                <a:pos x="48" y="18"/>
              </a:cxn>
              <a:cxn ang="0">
                <a:pos x="46" y="18"/>
              </a:cxn>
            </a:cxnLst>
            <a:rect l="0" t="0" r="r" b="b"/>
            <a:pathLst>
              <a:path w="48" h="52">
                <a:moveTo>
                  <a:pt x="46" y="18"/>
                </a:moveTo>
                <a:lnTo>
                  <a:pt x="46" y="10"/>
                </a:lnTo>
                <a:lnTo>
                  <a:pt x="42" y="4"/>
                </a:lnTo>
                <a:lnTo>
                  <a:pt x="36" y="0"/>
                </a:lnTo>
                <a:lnTo>
                  <a:pt x="28" y="0"/>
                </a:lnTo>
                <a:lnTo>
                  <a:pt x="20" y="2"/>
                </a:lnTo>
                <a:lnTo>
                  <a:pt x="12" y="10"/>
                </a:lnTo>
                <a:lnTo>
                  <a:pt x="12" y="2"/>
                </a:lnTo>
                <a:lnTo>
                  <a:pt x="0" y="2"/>
                </a:lnTo>
                <a:lnTo>
                  <a:pt x="4" y="52"/>
                </a:lnTo>
                <a:lnTo>
                  <a:pt x="16" y="52"/>
                </a:lnTo>
                <a:lnTo>
                  <a:pt x="14" y="28"/>
                </a:lnTo>
                <a:lnTo>
                  <a:pt x="16" y="18"/>
                </a:lnTo>
                <a:lnTo>
                  <a:pt x="18" y="12"/>
                </a:lnTo>
                <a:lnTo>
                  <a:pt x="24" y="10"/>
                </a:lnTo>
                <a:lnTo>
                  <a:pt x="30" y="12"/>
                </a:lnTo>
                <a:lnTo>
                  <a:pt x="32" y="14"/>
                </a:lnTo>
                <a:lnTo>
                  <a:pt x="34" y="24"/>
                </a:lnTo>
                <a:lnTo>
                  <a:pt x="36" y="50"/>
                </a:lnTo>
                <a:lnTo>
                  <a:pt x="48" y="50"/>
                </a:lnTo>
                <a:lnTo>
                  <a:pt x="48" y="18"/>
                </a:lnTo>
                <a:lnTo>
                  <a:pt x="46" y="18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71" name="Freeform 103"/>
          <p:cNvSpPr>
            <a:spLocks/>
          </p:cNvSpPr>
          <p:nvPr/>
        </p:nvSpPr>
        <p:spPr bwMode="auto">
          <a:xfrm>
            <a:off x="6726238" y="5365750"/>
            <a:ext cx="88900" cy="82550"/>
          </a:xfrm>
          <a:custGeom>
            <a:avLst/>
            <a:gdLst/>
            <a:ahLst/>
            <a:cxnLst>
              <a:cxn ang="0">
                <a:pos x="20" y="52"/>
              </a:cxn>
              <a:cxn ang="0">
                <a:pos x="28" y="36"/>
              </a:cxn>
              <a:cxn ang="0">
                <a:pos x="40" y="50"/>
              </a:cxn>
              <a:cxn ang="0">
                <a:pos x="56" y="50"/>
              </a:cxn>
              <a:cxn ang="0">
                <a:pos x="36" y="24"/>
              </a:cxn>
              <a:cxn ang="0">
                <a:pos x="50" y="0"/>
              </a:cxn>
              <a:cxn ang="0">
                <a:pos x="34" y="0"/>
              </a:cxn>
              <a:cxn ang="0">
                <a:pos x="26" y="16"/>
              </a:cxn>
              <a:cxn ang="0">
                <a:pos x="16" y="2"/>
              </a:cxn>
              <a:cxn ang="0">
                <a:pos x="0" y="4"/>
              </a:cxn>
              <a:cxn ang="0">
                <a:pos x="20" y="26"/>
              </a:cxn>
              <a:cxn ang="0">
                <a:pos x="4" y="52"/>
              </a:cxn>
              <a:cxn ang="0">
                <a:pos x="18" y="52"/>
              </a:cxn>
              <a:cxn ang="0">
                <a:pos x="20" y="52"/>
              </a:cxn>
            </a:cxnLst>
            <a:rect l="0" t="0" r="r" b="b"/>
            <a:pathLst>
              <a:path w="56" h="52">
                <a:moveTo>
                  <a:pt x="20" y="52"/>
                </a:moveTo>
                <a:lnTo>
                  <a:pt x="28" y="36"/>
                </a:lnTo>
                <a:lnTo>
                  <a:pt x="40" y="50"/>
                </a:lnTo>
                <a:lnTo>
                  <a:pt x="56" y="50"/>
                </a:lnTo>
                <a:lnTo>
                  <a:pt x="36" y="24"/>
                </a:lnTo>
                <a:lnTo>
                  <a:pt x="50" y="0"/>
                </a:lnTo>
                <a:lnTo>
                  <a:pt x="34" y="0"/>
                </a:lnTo>
                <a:lnTo>
                  <a:pt x="26" y="16"/>
                </a:lnTo>
                <a:lnTo>
                  <a:pt x="16" y="2"/>
                </a:lnTo>
                <a:lnTo>
                  <a:pt x="0" y="4"/>
                </a:lnTo>
                <a:lnTo>
                  <a:pt x="20" y="26"/>
                </a:lnTo>
                <a:lnTo>
                  <a:pt x="4" y="52"/>
                </a:lnTo>
                <a:lnTo>
                  <a:pt x="18" y="52"/>
                </a:lnTo>
                <a:lnTo>
                  <a:pt x="20" y="52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72" name="Rectangle 104"/>
          <p:cNvSpPr>
            <a:spLocks noChangeArrowheads="1"/>
          </p:cNvSpPr>
          <p:nvPr/>
        </p:nvSpPr>
        <p:spPr bwMode="auto">
          <a:xfrm>
            <a:off x="6227763" y="5594350"/>
            <a:ext cx="76358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231F20"/>
                </a:solidFill>
                <a:latin typeface="Arial" pitchFamily="34" charset="0"/>
              </a:rPr>
              <a:t>Intra-</a:t>
            </a:r>
          </a:p>
          <a:p>
            <a:r>
              <a:rPr lang="en-US" sz="1200" b="1">
                <a:solidFill>
                  <a:srgbClr val="231F20"/>
                </a:solidFill>
                <a:latin typeface="Arial" pitchFamily="34" charset="0"/>
              </a:rPr>
              <a:t>abdominal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58473" name="Freeform 105"/>
          <p:cNvSpPr>
            <a:spLocks/>
          </p:cNvSpPr>
          <p:nvPr/>
        </p:nvSpPr>
        <p:spPr bwMode="auto">
          <a:xfrm>
            <a:off x="2874963" y="2344738"/>
            <a:ext cx="130175" cy="123825"/>
          </a:xfrm>
          <a:custGeom>
            <a:avLst/>
            <a:gdLst/>
            <a:ahLst/>
            <a:cxnLst>
              <a:cxn ang="0">
                <a:pos x="4" y="32"/>
              </a:cxn>
              <a:cxn ang="0">
                <a:pos x="24" y="26"/>
              </a:cxn>
              <a:cxn ang="0">
                <a:pos x="38" y="34"/>
              </a:cxn>
              <a:cxn ang="0">
                <a:pos x="12" y="60"/>
              </a:cxn>
              <a:cxn ang="0">
                <a:pos x="18" y="78"/>
              </a:cxn>
              <a:cxn ang="0">
                <a:pos x="50" y="40"/>
              </a:cxn>
              <a:cxn ang="0">
                <a:pos x="82" y="58"/>
              </a:cxn>
              <a:cxn ang="0">
                <a:pos x="78" y="40"/>
              </a:cxn>
              <a:cxn ang="0">
                <a:pos x="40" y="22"/>
              </a:cxn>
              <a:cxn ang="0">
                <a:pos x="70" y="12"/>
              </a:cxn>
              <a:cxn ang="0">
                <a:pos x="66" y="0"/>
              </a:cxn>
              <a:cxn ang="0">
                <a:pos x="0" y="18"/>
              </a:cxn>
              <a:cxn ang="0">
                <a:pos x="2" y="32"/>
              </a:cxn>
              <a:cxn ang="0">
                <a:pos x="4" y="32"/>
              </a:cxn>
            </a:cxnLst>
            <a:rect l="0" t="0" r="r" b="b"/>
            <a:pathLst>
              <a:path w="82" h="78">
                <a:moveTo>
                  <a:pt x="4" y="32"/>
                </a:moveTo>
                <a:lnTo>
                  <a:pt x="24" y="26"/>
                </a:lnTo>
                <a:lnTo>
                  <a:pt x="38" y="34"/>
                </a:lnTo>
                <a:lnTo>
                  <a:pt x="12" y="60"/>
                </a:lnTo>
                <a:lnTo>
                  <a:pt x="18" y="78"/>
                </a:lnTo>
                <a:lnTo>
                  <a:pt x="50" y="40"/>
                </a:lnTo>
                <a:lnTo>
                  <a:pt x="82" y="58"/>
                </a:lnTo>
                <a:lnTo>
                  <a:pt x="78" y="40"/>
                </a:lnTo>
                <a:lnTo>
                  <a:pt x="40" y="22"/>
                </a:lnTo>
                <a:lnTo>
                  <a:pt x="70" y="12"/>
                </a:lnTo>
                <a:lnTo>
                  <a:pt x="66" y="0"/>
                </a:lnTo>
                <a:lnTo>
                  <a:pt x="0" y="18"/>
                </a:lnTo>
                <a:lnTo>
                  <a:pt x="2" y="32"/>
                </a:lnTo>
                <a:lnTo>
                  <a:pt x="4" y="32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74" name="Freeform 106"/>
          <p:cNvSpPr>
            <a:spLocks/>
          </p:cNvSpPr>
          <p:nvPr/>
        </p:nvSpPr>
        <p:spPr bwMode="auto">
          <a:xfrm>
            <a:off x="2906713" y="2455863"/>
            <a:ext cx="88900" cy="92075"/>
          </a:xfrm>
          <a:custGeom>
            <a:avLst/>
            <a:gdLst/>
            <a:ahLst/>
            <a:cxnLst>
              <a:cxn ang="0">
                <a:pos x="42" y="50"/>
              </a:cxn>
              <a:cxn ang="0">
                <a:pos x="50" y="46"/>
              </a:cxn>
              <a:cxn ang="0">
                <a:pos x="54" y="42"/>
              </a:cxn>
              <a:cxn ang="0">
                <a:pos x="56" y="36"/>
              </a:cxn>
              <a:cxn ang="0">
                <a:pos x="56" y="28"/>
              </a:cxn>
              <a:cxn ang="0">
                <a:pos x="52" y="20"/>
              </a:cxn>
              <a:cxn ang="0">
                <a:pos x="44" y="14"/>
              </a:cxn>
              <a:cxn ang="0">
                <a:pos x="50" y="12"/>
              </a:cxn>
              <a:cxn ang="0">
                <a:pos x="46" y="0"/>
              </a:cxn>
              <a:cxn ang="0">
                <a:pos x="0" y="14"/>
              </a:cxn>
              <a:cxn ang="0">
                <a:pos x="2" y="28"/>
              </a:cxn>
              <a:cxn ang="0">
                <a:pos x="24" y="20"/>
              </a:cxn>
              <a:cxn ang="0">
                <a:pos x="36" y="18"/>
              </a:cxn>
              <a:cxn ang="0">
                <a:pos x="42" y="22"/>
              </a:cxn>
              <a:cxn ang="0">
                <a:pos x="46" y="26"/>
              </a:cxn>
              <a:cxn ang="0">
                <a:pos x="46" y="32"/>
              </a:cxn>
              <a:cxn ang="0">
                <a:pos x="42" y="34"/>
              </a:cxn>
              <a:cxn ang="0">
                <a:pos x="32" y="38"/>
              </a:cxn>
              <a:cxn ang="0">
                <a:pos x="8" y="46"/>
              </a:cxn>
              <a:cxn ang="0">
                <a:pos x="12" y="58"/>
              </a:cxn>
              <a:cxn ang="0">
                <a:pos x="40" y="50"/>
              </a:cxn>
              <a:cxn ang="0">
                <a:pos x="42" y="50"/>
              </a:cxn>
            </a:cxnLst>
            <a:rect l="0" t="0" r="r" b="b"/>
            <a:pathLst>
              <a:path w="56" h="58">
                <a:moveTo>
                  <a:pt x="42" y="50"/>
                </a:moveTo>
                <a:lnTo>
                  <a:pt x="50" y="46"/>
                </a:lnTo>
                <a:lnTo>
                  <a:pt x="54" y="42"/>
                </a:lnTo>
                <a:lnTo>
                  <a:pt x="56" y="36"/>
                </a:lnTo>
                <a:lnTo>
                  <a:pt x="56" y="28"/>
                </a:lnTo>
                <a:lnTo>
                  <a:pt x="52" y="20"/>
                </a:lnTo>
                <a:lnTo>
                  <a:pt x="44" y="14"/>
                </a:lnTo>
                <a:lnTo>
                  <a:pt x="50" y="12"/>
                </a:lnTo>
                <a:lnTo>
                  <a:pt x="46" y="0"/>
                </a:lnTo>
                <a:lnTo>
                  <a:pt x="0" y="14"/>
                </a:lnTo>
                <a:lnTo>
                  <a:pt x="2" y="28"/>
                </a:lnTo>
                <a:lnTo>
                  <a:pt x="24" y="20"/>
                </a:lnTo>
                <a:lnTo>
                  <a:pt x="36" y="18"/>
                </a:lnTo>
                <a:lnTo>
                  <a:pt x="42" y="22"/>
                </a:lnTo>
                <a:lnTo>
                  <a:pt x="46" y="26"/>
                </a:lnTo>
                <a:lnTo>
                  <a:pt x="46" y="32"/>
                </a:lnTo>
                <a:lnTo>
                  <a:pt x="42" y="34"/>
                </a:lnTo>
                <a:lnTo>
                  <a:pt x="32" y="38"/>
                </a:lnTo>
                <a:lnTo>
                  <a:pt x="8" y="46"/>
                </a:lnTo>
                <a:lnTo>
                  <a:pt x="12" y="58"/>
                </a:lnTo>
                <a:lnTo>
                  <a:pt x="40" y="50"/>
                </a:lnTo>
                <a:lnTo>
                  <a:pt x="42" y="50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75" name="Freeform 107"/>
          <p:cNvSpPr>
            <a:spLocks/>
          </p:cNvSpPr>
          <p:nvPr/>
        </p:nvSpPr>
        <p:spPr bwMode="auto">
          <a:xfrm>
            <a:off x="2935288" y="2551113"/>
            <a:ext cx="82550" cy="76200"/>
          </a:xfrm>
          <a:custGeom>
            <a:avLst/>
            <a:gdLst/>
            <a:ahLst/>
            <a:cxnLst>
              <a:cxn ang="0">
                <a:pos x="14" y="32"/>
              </a:cxn>
              <a:cxn ang="0">
                <a:pos x="12" y="28"/>
              </a:cxn>
              <a:cxn ang="0">
                <a:pos x="12" y="24"/>
              </a:cxn>
              <a:cxn ang="0">
                <a:pos x="12" y="20"/>
              </a:cxn>
              <a:cxn ang="0">
                <a:pos x="16" y="16"/>
              </a:cxn>
              <a:cxn ang="0">
                <a:pos x="20" y="14"/>
              </a:cxn>
              <a:cxn ang="0">
                <a:pos x="30" y="46"/>
              </a:cxn>
              <a:cxn ang="0">
                <a:pos x="42" y="42"/>
              </a:cxn>
              <a:cxn ang="0">
                <a:pos x="50" y="34"/>
              </a:cxn>
              <a:cxn ang="0">
                <a:pos x="52" y="26"/>
              </a:cxn>
              <a:cxn ang="0">
                <a:pos x="52" y="16"/>
              </a:cxn>
              <a:cxn ang="0">
                <a:pos x="48" y="8"/>
              </a:cxn>
              <a:cxn ang="0">
                <a:pos x="40" y="2"/>
              </a:cxn>
              <a:cxn ang="0">
                <a:pos x="32" y="0"/>
              </a:cxn>
              <a:cxn ang="0">
                <a:pos x="20" y="0"/>
              </a:cxn>
              <a:cxn ang="0">
                <a:pos x="12" y="4"/>
              </a:cxn>
              <a:cxn ang="0">
                <a:pos x="4" y="10"/>
              </a:cxn>
              <a:cxn ang="0">
                <a:pos x="2" y="14"/>
              </a:cxn>
              <a:cxn ang="0">
                <a:pos x="0" y="20"/>
              </a:cxn>
              <a:cxn ang="0">
                <a:pos x="2" y="30"/>
              </a:cxn>
              <a:cxn ang="0">
                <a:pos x="6" y="38"/>
              </a:cxn>
              <a:cxn ang="0">
                <a:pos x="10" y="42"/>
              </a:cxn>
              <a:cxn ang="0">
                <a:pos x="16" y="46"/>
              </a:cxn>
              <a:cxn ang="0">
                <a:pos x="22" y="48"/>
              </a:cxn>
              <a:cxn ang="0">
                <a:pos x="20" y="34"/>
              </a:cxn>
              <a:cxn ang="0">
                <a:pos x="16" y="32"/>
              </a:cxn>
              <a:cxn ang="0">
                <a:pos x="14" y="32"/>
              </a:cxn>
              <a:cxn ang="0">
                <a:pos x="28" y="12"/>
              </a:cxn>
              <a:cxn ang="0">
                <a:pos x="34" y="12"/>
              </a:cxn>
              <a:cxn ang="0">
                <a:pos x="38" y="12"/>
              </a:cxn>
              <a:cxn ang="0">
                <a:pos x="40" y="16"/>
              </a:cxn>
              <a:cxn ang="0">
                <a:pos x="42" y="18"/>
              </a:cxn>
              <a:cxn ang="0">
                <a:pos x="42" y="22"/>
              </a:cxn>
              <a:cxn ang="0">
                <a:pos x="42" y="26"/>
              </a:cxn>
              <a:cxn ang="0">
                <a:pos x="38" y="30"/>
              </a:cxn>
              <a:cxn ang="0">
                <a:pos x="34" y="32"/>
              </a:cxn>
              <a:cxn ang="0">
                <a:pos x="28" y="12"/>
              </a:cxn>
              <a:cxn ang="0">
                <a:pos x="14" y="32"/>
              </a:cxn>
            </a:cxnLst>
            <a:rect l="0" t="0" r="r" b="b"/>
            <a:pathLst>
              <a:path w="52" h="48">
                <a:moveTo>
                  <a:pt x="14" y="32"/>
                </a:moveTo>
                <a:lnTo>
                  <a:pt x="12" y="28"/>
                </a:lnTo>
                <a:lnTo>
                  <a:pt x="12" y="24"/>
                </a:lnTo>
                <a:lnTo>
                  <a:pt x="12" y="20"/>
                </a:lnTo>
                <a:lnTo>
                  <a:pt x="16" y="16"/>
                </a:lnTo>
                <a:lnTo>
                  <a:pt x="20" y="14"/>
                </a:lnTo>
                <a:lnTo>
                  <a:pt x="30" y="46"/>
                </a:lnTo>
                <a:lnTo>
                  <a:pt x="42" y="42"/>
                </a:lnTo>
                <a:lnTo>
                  <a:pt x="50" y="34"/>
                </a:lnTo>
                <a:lnTo>
                  <a:pt x="52" y="26"/>
                </a:lnTo>
                <a:lnTo>
                  <a:pt x="52" y="16"/>
                </a:lnTo>
                <a:lnTo>
                  <a:pt x="48" y="8"/>
                </a:lnTo>
                <a:lnTo>
                  <a:pt x="40" y="2"/>
                </a:lnTo>
                <a:lnTo>
                  <a:pt x="32" y="0"/>
                </a:lnTo>
                <a:lnTo>
                  <a:pt x="20" y="0"/>
                </a:lnTo>
                <a:lnTo>
                  <a:pt x="12" y="4"/>
                </a:lnTo>
                <a:lnTo>
                  <a:pt x="4" y="10"/>
                </a:lnTo>
                <a:lnTo>
                  <a:pt x="2" y="14"/>
                </a:lnTo>
                <a:lnTo>
                  <a:pt x="0" y="20"/>
                </a:lnTo>
                <a:lnTo>
                  <a:pt x="2" y="30"/>
                </a:lnTo>
                <a:lnTo>
                  <a:pt x="6" y="38"/>
                </a:lnTo>
                <a:lnTo>
                  <a:pt x="10" y="42"/>
                </a:lnTo>
                <a:lnTo>
                  <a:pt x="16" y="46"/>
                </a:lnTo>
                <a:lnTo>
                  <a:pt x="22" y="48"/>
                </a:lnTo>
                <a:lnTo>
                  <a:pt x="20" y="34"/>
                </a:lnTo>
                <a:lnTo>
                  <a:pt x="16" y="32"/>
                </a:lnTo>
                <a:lnTo>
                  <a:pt x="14" y="32"/>
                </a:lnTo>
                <a:lnTo>
                  <a:pt x="28" y="12"/>
                </a:lnTo>
                <a:lnTo>
                  <a:pt x="34" y="12"/>
                </a:lnTo>
                <a:lnTo>
                  <a:pt x="38" y="12"/>
                </a:lnTo>
                <a:lnTo>
                  <a:pt x="40" y="16"/>
                </a:lnTo>
                <a:lnTo>
                  <a:pt x="42" y="18"/>
                </a:lnTo>
                <a:lnTo>
                  <a:pt x="42" y="22"/>
                </a:lnTo>
                <a:lnTo>
                  <a:pt x="42" y="26"/>
                </a:lnTo>
                <a:lnTo>
                  <a:pt x="38" y="30"/>
                </a:lnTo>
                <a:lnTo>
                  <a:pt x="34" y="32"/>
                </a:lnTo>
                <a:lnTo>
                  <a:pt x="28" y="12"/>
                </a:lnTo>
                <a:lnTo>
                  <a:pt x="14" y="32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76" name="Freeform 108"/>
          <p:cNvSpPr>
            <a:spLocks/>
          </p:cNvSpPr>
          <p:nvPr/>
        </p:nvSpPr>
        <p:spPr bwMode="auto">
          <a:xfrm>
            <a:off x="2960688" y="2630488"/>
            <a:ext cx="82550" cy="76200"/>
          </a:xfrm>
          <a:custGeom>
            <a:avLst/>
            <a:gdLst/>
            <a:ahLst/>
            <a:cxnLst>
              <a:cxn ang="0">
                <a:pos x="14" y="34"/>
              </a:cxn>
              <a:cxn ang="0">
                <a:pos x="10" y="30"/>
              </a:cxn>
              <a:cxn ang="0">
                <a:pos x="10" y="26"/>
              </a:cxn>
              <a:cxn ang="0">
                <a:pos x="12" y="22"/>
              </a:cxn>
              <a:cxn ang="0">
                <a:pos x="14" y="18"/>
              </a:cxn>
              <a:cxn ang="0">
                <a:pos x="20" y="16"/>
              </a:cxn>
              <a:cxn ang="0">
                <a:pos x="28" y="48"/>
              </a:cxn>
              <a:cxn ang="0">
                <a:pos x="40" y="42"/>
              </a:cxn>
              <a:cxn ang="0">
                <a:pos x="48" y="36"/>
              </a:cxn>
              <a:cxn ang="0">
                <a:pos x="52" y="26"/>
              </a:cxn>
              <a:cxn ang="0">
                <a:pos x="50" y="16"/>
              </a:cxn>
              <a:cxn ang="0">
                <a:pos x="46" y="8"/>
              </a:cxn>
              <a:cxn ang="0">
                <a:pos x="40" y="2"/>
              </a:cxn>
              <a:cxn ang="0">
                <a:pos x="30" y="0"/>
              </a:cxn>
              <a:cxn ang="0">
                <a:pos x="18" y="2"/>
              </a:cxn>
              <a:cxn ang="0">
                <a:pos x="10" y="6"/>
              </a:cxn>
              <a:cxn ang="0">
                <a:pos x="4" y="12"/>
              </a:cxn>
              <a:cxn ang="0">
                <a:pos x="2" y="16"/>
              </a:cxn>
              <a:cxn ang="0">
                <a:pos x="0" y="20"/>
              </a:cxn>
              <a:cxn ang="0">
                <a:pos x="2" y="32"/>
              </a:cxn>
              <a:cxn ang="0">
                <a:pos x="4" y="38"/>
              </a:cxn>
              <a:cxn ang="0">
                <a:pos x="8" y="44"/>
              </a:cxn>
              <a:cxn ang="0">
                <a:pos x="14" y="48"/>
              </a:cxn>
              <a:cxn ang="0">
                <a:pos x="22" y="48"/>
              </a:cxn>
              <a:cxn ang="0">
                <a:pos x="20" y="36"/>
              </a:cxn>
              <a:cxn ang="0">
                <a:pos x="16" y="34"/>
              </a:cxn>
              <a:cxn ang="0">
                <a:pos x="14" y="34"/>
              </a:cxn>
              <a:cxn ang="0">
                <a:pos x="28" y="14"/>
              </a:cxn>
              <a:cxn ang="0">
                <a:pos x="32" y="14"/>
              </a:cxn>
              <a:cxn ang="0">
                <a:pos x="36" y="14"/>
              </a:cxn>
              <a:cxn ang="0">
                <a:pos x="40" y="16"/>
              </a:cxn>
              <a:cxn ang="0">
                <a:pos x="42" y="20"/>
              </a:cxn>
              <a:cxn ang="0">
                <a:pos x="42" y="24"/>
              </a:cxn>
              <a:cxn ang="0">
                <a:pos x="40" y="28"/>
              </a:cxn>
              <a:cxn ang="0">
                <a:pos x="38" y="30"/>
              </a:cxn>
              <a:cxn ang="0">
                <a:pos x="32" y="32"/>
              </a:cxn>
              <a:cxn ang="0">
                <a:pos x="28" y="14"/>
              </a:cxn>
              <a:cxn ang="0">
                <a:pos x="14" y="34"/>
              </a:cxn>
            </a:cxnLst>
            <a:rect l="0" t="0" r="r" b="b"/>
            <a:pathLst>
              <a:path w="52" h="48">
                <a:moveTo>
                  <a:pt x="14" y="34"/>
                </a:moveTo>
                <a:lnTo>
                  <a:pt x="10" y="30"/>
                </a:lnTo>
                <a:lnTo>
                  <a:pt x="10" y="26"/>
                </a:lnTo>
                <a:lnTo>
                  <a:pt x="12" y="22"/>
                </a:lnTo>
                <a:lnTo>
                  <a:pt x="14" y="18"/>
                </a:lnTo>
                <a:lnTo>
                  <a:pt x="20" y="16"/>
                </a:lnTo>
                <a:lnTo>
                  <a:pt x="28" y="48"/>
                </a:lnTo>
                <a:lnTo>
                  <a:pt x="40" y="42"/>
                </a:lnTo>
                <a:lnTo>
                  <a:pt x="48" y="36"/>
                </a:lnTo>
                <a:lnTo>
                  <a:pt x="52" y="26"/>
                </a:lnTo>
                <a:lnTo>
                  <a:pt x="50" y="16"/>
                </a:lnTo>
                <a:lnTo>
                  <a:pt x="46" y="8"/>
                </a:lnTo>
                <a:lnTo>
                  <a:pt x="40" y="2"/>
                </a:lnTo>
                <a:lnTo>
                  <a:pt x="30" y="0"/>
                </a:lnTo>
                <a:lnTo>
                  <a:pt x="18" y="2"/>
                </a:lnTo>
                <a:lnTo>
                  <a:pt x="10" y="6"/>
                </a:lnTo>
                <a:lnTo>
                  <a:pt x="4" y="12"/>
                </a:lnTo>
                <a:lnTo>
                  <a:pt x="2" y="16"/>
                </a:lnTo>
                <a:lnTo>
                  <a:pt x="0" y="20"/>
                </a:lnTo>
                <a:lnTo>
                  <a:pt x="2" y="32"/>
                </a:lnTo>
                <a:lnTo>
                  <a:pt x="4" y="38"/>
                </a:lnTo>
                <a:lnTo>
                  <a:pt x="8" y="44"/>
                </a:lnTo>
                <a:lnTo>
                  <a:pt x="14" y="48"/>
                </a:lnTo>
                <a:lnTo>
                  <a:pt x="22" y="48"/>
                </a:lnTo>
                <a:lnTo>
                  <a:pt x="20" y="36"/>
                </a:lnTo>
                <a:lnTo>
                  <a:pt x="16" y="34"/>
                </a:lnTo>
                <a:lnTo>
                  <a:pt x="14" y="34"/>
                </a:lnTo>
                <a:lnTo>
                  <a:pt x="28" y="14"/>
                </a:lnTo>
                <a:lnTo>
                  <a:pt x="32" y="14"/>
                </a:lnTo>
                <a:lnTo>
                  <a:pt x="36" y="14"/>
                </a:lnTo>
                <a:lnTo>
                  <a:pt x="40" y="16"/>
                </a:lnTo>
                <a:lnTo>
                  <a:pt x="42" y="20"/>
                </a:lnTo>
                <a:lnTo>
                  <a:pt x="42" y="24"/>
                </a:lnTo>
                <a:lnTo>
                  <a:pt x="40" y="28"/>
                </a:lnTo>
                <a:lnTo>
                  <a:pt x="38" y="30"/>
                </a:lnTo>
                <a:lnTo>
                  <a:pt x="32" y="32"/>
                </a:lnTo>
                <a:lnTo>
                  <a:pt x="28" y="14"/>
                </a:lnTo>
                <a:lnTo>
                  <a:pt x="14" y="34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77" name="Rectangle 109"/>
          <p:cNvSpPr>
            <a:spLocks noChangeArrowheads="1"/>
          </p:cNvSpPr>
          <p:nvPr/>
        </p:nvSpPr>
        <p:spPr bwMode="auto">
          <a:xfrm>
            <a:off x="3074988" y="5365750"/>
            <a:ext cx="1379537" cy="614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231F20"/>
                </a:solidFill>
                <a:latin typeface="Arial Black" pitchFamily="34" charset="0"/>
              </a:rPr>
              <a:t>Primary somato-</a:t>
            </a:r>
          </a:p>
          <a:p>
            <a:r>
              <a:rPr lang="en-US" sz="1200">
                <a:solidFill>
                  <a:srgbClr val="231F20"/>
                </a:solidFill>
                <a:latin typeface="Arial Black" pitchFamily="34" charset="0"/>
              </a:rPr>
              <a:t>sensory cortex</a:t>
            </a:r>
            <a:endParaRPr lang="en-US" sz="1800">
              <a:latin typeface="Arial" pitchFamily="34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pitchFamily="34" charset="0"/>
              </a:rPr>
              <a:t>(postcentral gyrus)</a:t>
            </a:r>
            <a:endParaRPr lang="en-US" sz="1800">
              <a:latin typeface="Arial" pitchFamily="34" charset="0"/>
            </a:endParaRPr>
          </a:p>
        </p:txBody>
      </p:sp>
      <p:sp>
        <p:nvSpPr>
          <p:cNvPr id="58478" name="Rectangle 110"/>
          <p:cNvSpPr>
            <a:spLocks noChangeArrowheads="1"/>
          </p:cNvSpPr>
          <p:nvPr/>
        </p:nvSpPr>
        <p:spPr bwMode="auto">
          <a:xfrm>
            <a:off x="3278188" y="1651000"/>
            <a:ext cx="66992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231F20"/>
                </a:solidFill>
                <a:latin typeface="Arial Black" pitchFamily="34" charset="0"/>
              </a:rPr>
              <a:t>Sensory</a:t>
            </a:r>
            <a:endParaRPr lang="en-US" sz="1800">
              <a:latin typeface="Arial" pitchFamily="34" charset="0"/>
            </a:endParaRPr>
          </a:p>
        </p:txBody>
      </p:sp>
      <p:sp>
        <p:nvSpPr>
          <p:cNvPr id="58479" name="Rectangle 111"/>
          <p:cNvSpPr>
            <a:spLocks noChangeArrowheads="1"/>
          </p:cNvSpPr>
          <p:nvPr/>
        </p:nvSpPr>
        <p:spPr bwMode="auto">
          <a:xfrm>
            <a:off x="4852988" y="1885950"/>
            <a:ext cx="1468437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200">
                <a:solidFill>
                  <a:srgbClr val="FFFFFF"/>
                </a:solidFill>
                <a:latin typeface="Arial Black" pitchFamily="34" charset="0"/>
              </a:rPr>
              <a:t>Sensory map in</a:t>
            </a:r>
          </a:p>
          <a:p>
            <a:pPr>
              <a:lnSpc>
                <a:spcPct val="90000"/>
              </a:lnSpc>
            </a:pPr>
            <a:r>
              <a:rPr lang="en-US" sz="1200">
                <a:solidFill>
                  <a:srgbClr val="FFFFFF"/>
                </a:solidFill>
                <a:latin typeface="Arial Black" pitchFamily="34" charset="0"/>
              </a:rPr>
              <a:t>postcentral gyrus</a:t>
            </a:r>
            <a:endParaRPr lang="en-US" sz="1800">
              <a:latin typeface="Arial" pitchFamily="34" charset="0"/>
            </a:endParaRPr>
          </a:p>
        </p:txBody>
      </p:sp>
      <p:sp>
        <p:nvSpPr>
          <p:cNvPr id="58480" name="Rectangle 112"/>
          <p:cNvSpPr>
            <a:spLocks noChangeArrowheads="1"/>
          </p:cNvSpPr>
          <p:nvPr/>
        </p:nvSpPr>
        <p:spPr bwMode="auto">
          <a:xfrm>
            <a:off x="2525713" y="485775"/>
            <a:ext cx="668337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 i="1">
                <a:solidFill>
                  <a:srgbClr val="231F20"/>
                </a:solidFill>
                <a:latin typeface="Arial" pitchFamily="34" charset="0"/>
              </a:rPr>
              <a:t>Posterior</a:t>
            </a:r>
            <a:endParaRPr lang="en-US" sz="1800">
              <a:latin typeface="Arial" pitchFamily="34" charset="0"/>
            </a:endParaRPr>
          </a:p>
        </p:txBody>
      </p:sp>
      <p:sp>
        <p:nvSpPr>
          <p:cNvPr id="58481" name="Rectangle 113"/>
          <p:cNvSpPr>
            <a:spLocks noChangeArrowheads="1"/>
          </p:cNvSpPr>
          <p:nvPr/>
        </p:nvSpPr>
        <p:spPr bwMode="auto">
          <a:xfrm>
            <a:off x="2525713" y="1847850"/>
            <a:ext cx="592137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 i="1">
                <a:solidFill>
                  <a:srgbClr val="231F20"/>
                </a:solidFill>
                <a:latin typeface="Arial" pitchFamily="34" charset="0"/>
              </a:rPr>
              <a:t>Anterior</a:t>
            </a:r>
            <a:endParaRPr lang="en-US" sz="1800"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ChangeArrowheads="1"/>
          </p:cNvSpPr>
          <p:nvPr/>
        </p:nvSpPr>
        <p:spPr bwMode="auto">
          <a:xfrm>
            <a:off x="7442200" y="6580188"/>
            <a:ext cx="1700213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12.34a (2 of 2)</a:t>
            </a:r>
          </a:p>
        </p:txBody>
      </p:sp>
      <p:pic>
        <p:nvPicPr>
          <p:cNvPr id="83988" name="Picture 2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5613" y="504825"/>
            <a:ext cx="8231187" cy="5883275"/>
          </a:xfrm>
          <a:prstGeom prst="rect">
            <a:avLst/>
          </a:prstGeom>
          <a:noFill/>
        </p:spPr>
      </p:pic>
      <p:sp>
        <p:nvSpPr>
          <p:cNvPr id="83989" name="Freeform 21"/>
          <p:cNvSpPr>
            <a:spLocks/>
          </p:cNvSpPr>
          <p:nvPr/>
        </p:nvSpPr>
        <p:spPr bwMode="auto">
          <a:xfrm>
            <a:off x="3887788" y="1055688"/>
            <a:ext cx="906462" cy="79375"/>
          </a:xfrm>
          <a:custGeom>
            <a:avLst/>
            <a:gdLst/>
            <a:ahLst/>
            <a:cxnLst>
              <a:cxn ang="0">
                <a:pos x="571" y="0"/>
              </a:cxn>
              <a:cxn ang="0">
                <a:pos x="447" y="0"/>
              </a:cxn>
              <a:cxn ang="0">
                <a:pos x="0" y="50"/>
              </a:cxn>
            </a:cxnLst>
            <a:rect l="0" t="0" r="r" b="b"/>
            <a:pathLst>
              <a:path w="571" h="50">
                <a:moveTo>
                  <a:pt x="571" y="0"/>
                </a:moveTo>
                <a:lnTo>
                  <a:pt x="447" y="0"/>
                </a:lnTo>
                <a:lnTo>
                  <a:pt x="0" y="5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3990" name="Freeform 22"/>
          <p:cNvSpPr>
            <a:spLocks/>
          </p:cNvSpPr>
          <p:nvPr/>
        </p:nvSpPr>
        <p:spPr bwMode="auto">
          <a:xfrm>
            <a:off x="4170363" y="1265238"/>
            <a:ext cx="623887" cy="28575"/>
          </a:xfrm>
          <a:custGeom>
            <a:avLst/>
            <a:gdLst/>
            <a:ahLst/>
            <a:cxnLst>
              <a:cxn ang="0">
                <a:pos x="393" y="0"/>
              </a:cxn>
              <a:cxn ang="0">
                <a:pos x="269" y="0"/>
              </a:cxn>
              <a:cxn ang="0">
                <a:pos x="0" y="18"/>
              </a:cxn>
            </a:cxnLst>
            <a:rect l="0" t="0" r="r" b="b"/>
            <a:pathLst>
              <a:path w="393" h="18">
                <a:moveTo>
                  <a:pt x="393" y="0"/>
                </a:moveTo>
                <a:lnTo>
                  <a:pt x="269" y="0"/>
                </a:lnTo>
                <a:lnTo>
                  <a:pt x="0" y="18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3991" name="Line 23"/>
          <p:cNvSpPr>
            <a:spLocks noChangeShapeType="1"/>
          </p:cNvSpPr>
          <p:nvPr/>
        </p:nvSpPr>
        <p:spPr bwMode="auto">
          <a:xfrm flipH="1">
            <a:off x="3373438" y="627063"/>
            <a:ext cx="1420812" cy="1587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3992" name="Line 24"/>
          <p:cNvSpPr>
            <a:spLocks noChangeShapeType="1"/>
          </p:cNvSpPr>
          <p:nvPr/>
        </p:nvSpPr>
        <p:spPr bwMode="auto">
          <a:xfrm flipH="1">
            <a:off x="1849438" y="627063"/>
            <a:ext cx="1270000" cy="1587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3993" name="Line 25"/>
          <p:cNvSpPr>
            <a:spLocks noChangeShapeType="1"/>
          </p:cNvSpPr>
          <p:nvPr/>
        </p:nvSpPr>
        <p:spPr bwMode="auto">
          <a:xfrm flipH="1">
            <a:off x="5667375" y="3024188"/>
            <a:ext cx="231775" cy="1587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3994" name="Line 26"/>
          <p:cNvSpPr>
            <a:spLocks noChangeShapeType="1"/>
          </p:cNvSpPr>
          <p:nvPr/>
        </p:nvSpPr>
        <p:spPr bwMode="auto">
          <a:xfrm flipH="1">
            <a:off x="3732213" y="4032250"/>
            <a:ext cx="469900" cy="1588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3995" name="Freeform 27"/>
          <p:cNvSpPr>
            <a:spLocks/>
          </p:cNvSpPr>
          <p:nvPr/>
        </p:nvSpPr>
        <p:spPr bwMode="auto">
          <a:xfrm>
            <a:off x="1912938" y="3514725"/>
            <a:ext cx="1012825" cy="11588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54" y="0"/>
              </a:cxn>
              <a:cxn ang="0">
                <a:pos x="638" y="730"/>
              </a:cxn>
            </a:cxnLst>
            <a:rect l="0" t="0" r="r" b="b"/>
            <a:pathLst>
              <a:path w="638" h="730">
                <a:moveTo>
                  <a:pt x="0" y="0"/>
                </a:moveTo>
                <a:lnTo>
                  <a:pt x="354" y="0"/>
                </a:lnTo>
                <a:lnTo>
                  <a:pt x="638" y="73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3996" name="Freeform 28"/>
          <p:cNvSpPr>
            <a:spLocks/>
          </p:cNvSpPr>
          <p:nvPr/>
        </p:nvSpPr>
        <p:spPr bwMode="auto">
          <a:xfrm>
            <a:off x="1817688" y="4562475"/>
            <a:ext cx="47625" cy="2889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70"/>
              </a:cxn>
              <a:cxn ang="0">
                <a:pos x="30" y="182"/>
              </a:cxn>
            </a:cxnLst>
            <a:rect l="0" t="0" r="r" b="b"/>
            <a:pathLst>
              <a:path w="30" h="182">
                <a:moveTo>
                  <a:pt x="0" y="0"/>
                </a:moveTo>
                <a:lnTo>
                  <a:pt x="0" y="70"/>
                </a:lnTo>
                <a:lnTo>
                  <a:pt x="30" y="182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3997" name="Line 29"/>
          <p:cNvSpPr>
            <a:spLocks noChangeShapeType="1"/>
          </p:cNvSpPr>
          <p:nvPr/>
        </p:nvSpPr>
        <p:spPr bwMode="auto">
          <a:xfrm flipH="1">
            <a:off x="5737225" y="5480050"/>
            <a:ext cx="514350" cy="1588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3998" name="Line 30"/>
          <p:cNvSpPr>
            <a:spLocks noChangeShapeType="1"/>
          </p:cNvSpPr>
          <p:nvPr/>
        </p:nvSpPr>
        <p:spPr bwMode="auto">
          <a:xfrm flipH="1">
            <a:off x="3452813" y="636588"/>
            <a:ext cx="317500" cy="136525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3999" name="Freeform 31"/>
          <p:cNvSpPr>
            <a:spLocks/>
          </p:cNvSpPr>
          <p:nvPr/>
        </p:nvSpPr>
        <p:spPr bwMode="auto">
          <a:xfrm>
            <a:off x="3814763" y="1963738"/>
            <a:ext cx="730250" cy="434975"/>
          </a:xfrm>
          <a:custGeom>
            <a:avLst/>
            <a:gdLst/>
            <a:ahLst/>
            <a:cxnLst>
              <a:cxn ang="0">
                <a:pos x="460" y="0"/>
              </a:cxn>
              <a:cxn ang="0">
                <a:pos x="370" y="0"/>
              </a:cxn>
              <a:cxn ang="0">
                <a:pos x="0" y="274"/>
              </a:cxn>
            </a:cxnLst>
            <a:rect l="0" t="0" r="r" b="b"/>
            <a:pathLst>
              <a:path w="460" h="274">
                <a:moveTo>
                  <a:pt x="460" y="0"/>
                </a:moveTo>
                <a:lnTo>
                  <a:pt x="370" y="0"/>
                </a:lnTo>
                <a:lnTo>
                  <a:pt x="0" y="274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4000" name="Rectangle 32"/>
          <p:cNvSpPr>
            <a:spLocks noChangeArrowheads="1"/>
          </p:cNvSpPr>
          <p:nvPr/>
        </p:nvSpPr>
        <p:spPr bwMode="auto">
          <a:xfrm>
            <a:off x="5251450" y="1514475"/>
            <a:ext cx="17843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600" b="1" i="1">
                <a:solidFill>
                  <a:srgbClr val="231F20"/>
                </a:solidFill>
                <a:latin typeface="Arial" charset="0"/>
              </a:rPr>
              <a:t>Medulla oblongata</a:t>
            </a:r>
            <a:endParaRPr lang="en-US" sz="1800">
              <a:latin typeface="Arial" charset="0"/>
            </a:endParaRPr>
          </a:p>
        </p:txBody>
      </p:sp>
      <p:sp>
        <p:nvSpPr>
          <p:cNvPr id="84001" name="Rectangle 33"/>
          <p:cNvSpPr>
            <a:spLocks noChangeArrowheads="1"/>
          </p:cNvSpPr>
          <p:nvPr/>
        </p:nvSpPr>
        <p:spPr bwMode="auto">
          <a:xfrm>
            <a:off x="4572000" y="1793875"/>
            <a:ext cx="3468688" cy="53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600">
                <a:solidFill>
                  <a:srgbClr val="231F20"/>
                </a:solidFill>
                <a:latin typeface="Arial Black" pitchFamily="34" charset="0"/>
              </a:rPr>
              <a:t>Fasciculus cuneatus</a:t>
            </a:r>
          </a:p>
          <a:p>
            <a:pPr eaLnBrk="1" hangingPunct="1"/>
            <a:r>
              <a:rPr lang="en-US" sz="1600" b="1">
                <a:solidFill>
                  <a:srgbClr val="231F20"/>
                </a:solidFill>
                <a:latin typeface="Arial" charset="0"/>
              </a:rPr>
              <a:t>(axon of first-order sensory neuron)</a:t>
            </a:r>
            <a:endParaRPr lang="en-US" sz="1800">
              <a:latin typeface="Arial" charset="0"/>
            </a:endParaRPr>
          </a:p>
        </p:txBody>
      </p:sp>
      <p:sp>
        <p:nvSpPr>
          <p:cNvPr id="84002" name="Rectangle 34"/>
          <p:cNvSpPr>
            <a:spLocks noChangeArrowheads="1"/>
          </p:cNvSpPr>
          <p:nvPr/>
        </p:nvSpPr>
        <p:spPr bwMode="auto">
          <a:xfrm>
            <a:off x="4232275" y="3873500"/>
            <a:ext cx="3468688" cy="53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600">
                <a:solidFill>
                  <a:srgbClr val="231F20"/>
                </a:solidFill>
                <a:latin typeface="Arial Black" pitchFamily="34" charset="0"/>
              </a:rPr>
              <a:t>Fasciculus gracilis</a:t>
            </a:r>
          </a:p>
          <a:p>
            <a:pPr eaLnBrk="1" hangingPunct="1"/>
            <a:r>
              <a:rPr lang="en-US" sz="1600" b="1">
                <a:solidFill>
                  <a:srgbClr val="231F20"/>
                </a:solidFill>
                <a:latin typeface="Arial" charset="0"/>
              </a:rPr>
              <a:t>(axon of first-order sensory neuron)</a:t>
            </a:r>
            <a:endParaRPr lang="en-US" sz="1800">
              <a:latin typeface="Arial" charset="0"/>
            </a:endParaRPr>
          </a:p>
        </p:txBody>
      </p:sp>
      <p:sp>
        <p:nvSpPr>
          <p:cNvPr id="84003" name="Rectangle 35"/>
          <p:cNvSpPr>
            <a:spLocks noChangeArrowheads="1"/>
          </p:cNvSpPr>
          <p:nvPr/>
        </p:nvSpPr>
        <p:spPr bwMode="auto">
          <a:xfrm>
            <a:off x="1104900" y="3394075"/>
            <a:ext cx="973138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600" b="1">
                <a:solidFill>
                  <a:srgbClr val="231F20"/>
                </a:solidFill>
                <a:latin typeface="Arial" charset="0"/>
              </a:rPr>
              <a:t>Axon of</a:t>
            </a:r>
          </a:p>
          <a:p>
            <a:pPr eaLnBrk="1" hangingPunct="1"/>
            <a:r>
              <a:rPr lang="en-US" sz="1600" b="1">
                <a:solidFill>
                  <a:srgbClr val="231F20"/>
                </a:solidFill>
                <a:latin typeface="Arial" charset="0"/>
              </a:rPr>
              <a:t>first-order</a:t>
            </a:r>
            <a:endParaRPr lang="en-US" sz="1800" b="1">
              <a:latin typeface="Arial" charset="0"/>
            </a:endParaRPr>
          </a:p>
          <a:p>
            <a:pPr eaLnBrk="1" hangingPunct="1"/>
            <a:r>
              <a:rPr lang="en-US" sz="1600" b="1">
                <a:solidFill>
                  <a:srgbClr val="231F20"/>
                </a:solidFill>
                <a:latin typeface="Arial" charset="0"/>
              </a:rPr>
              <a:t>neuron</a:t>
            </a:r>
            <a:endParaRPr lang="en-US" sz="1800" b="1">
              <a:latin typeface="Arial" charset="0"/>
            </a:endParaRPr>
          </a:p>
        </p:txBody>
      </p:sp>
      <p:sp>
        <p:nvSpPr>
          <p:cNvPr id="84004" name="Rectangle 36"/>
          <p:cNvSpPr>
            <a:spLocks noChangeArrowheads="1"/>
          </p:cNvSpPr>
          <p:nvPr/>
        </p:nvSpPr>
        <p:spPr bwMode="auto">
          <a:xfrm>
            <a:off x="1114425" y="4111625"/>
            <a:ext cx="1468438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600" b="1">
                <a:solidFill>
                  <a:srgbClr val="231F20"/>
                </a:solidFill>
                <a:latin typeface="Arial" charset="0"/>
              </a:rPr>
              <a:t>Muscle spindle</a:t>
            </a:r>
          </a:p>
          <a:p>
            <a:pPr eaLnBrk="1" hangingPunct="1">
              <a:lnSpc>
                <a:spcPct val="90000"/>
              </a:lnSpc>
            </a:pPr>
            <a:r>
              <a:rPr lang="en-US" sz="1600" b="1">
                <a:solidFill>
                  <a:srgbClr val="231F20"/>
                </a:solidFill>
                <a:latin typeface="Arial" charset="0"/>
              </a:rPr>
              <a:t>(proprioceptor)</a:t>
            </a:r>
            <a:endParaRPr lang="en-US" sz="1800" b="1">
              <a:latin typeface="Arial" charset="0"/>
            </a:endParaRPr>
          </a:p>
        </p:txBody>
      </p:sp>
      <p:sp>
        <p:nvSpPr>
          <p:cNvPr id="84005" name="Rectangle 37"/>
          <p:cNvSpPr>
            <a:spLocks noChangeArrowheads="1"/>
          </p:cNvSpPr>
          <p:nvPr/>
        </p:nvSpPr>
        <p:spPr bwMode="auto">
          <a:xfrm>
            <a:off x="5927725" y="2908300"/>
            <a:ext cx="1468438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600" b="1">
                <a:solidFill>
                  <a:srgbClr val="231F20"/>
                </a:solidFill>
                <a:latin typeface="Arial" charset="0"/>
              </a:rPr>
              <a:t>Joint stretch</a:t>
            </a:r>
          </a:p>
          <a:p>
            <a:pPr eaLnBrk="1" hangingPunct="1">
              <a:lnSpc>
                <a:spcPct val="90000"/>
              </a:lnSpc>
            </a:pPr>
            <a:r>
              <a:rPr lang="en-US" sz="1600" b="1">
                <a:solidFill>
                  <a:srgbClr val="231F20"/>
                </a:solidFill>
                <a:latin typeface="Arial" charset="0"/>
              </a:rPr>
              <a:t>receptor</a:t>
            </a:r>
            <a:endParaRPr lang="en-US" sz="1800" b="1">
              <a:latin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1600" b="1">
                <a:solidFill>
                  <a:srgbClr val="231F20"/>
                </a:solidFill>
                <a:latin typeface="Arial" charset="0"/>
              </a:rPr>
              <a:t>(proprioceptor)</a:t>
            </a:r>
            <a:endParaRPr lang="en-US" sz="1800" b="1">
              <a:latin typeface="Arial" charset="0"/>
            </a:endParaRPr>
          </a:p>
        </p:txBody>
      </p:sp>
      <p:sp>
        <p:nvSpPr>
          <p:cNvPr id="84006" name="Rectangle 38"/>
          <p:cNvSpPr>
            <a:spLocks noChangeArrowheads="1"/>
          </p:cNvSpPr>
          <p:nvPr/>
        </p:nvSpPr>
        <p:spPr bwMode="auto">
          <a:xfrm>
            <a:off x="5178425" y="3638550"/>
            <a:ext cx="193198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600" b="1" i="1">
                <a:solidFill>
                  <a:srgbClr val="231F20"/>
                </a:solidFill>
                <a:latin typeface="Arial" charset="0"/>
              </a:rPr>
              <a:t>Cervical spinal cord</a:t>
            </a:r>
            <a:endParaRPr lang="en-US" sz="1800">
              <a:latin typeface="Arial" charset="0"/>
            </a:endParaRPr>
          </a:p>
        </p:txBody>
      </p:sp>
      <p:sp>
        <p:nvSpPr>
          <p:cNvPr id="84007" name="Rectangle 39"/>
          <p:cNvSpPr>
            <a:spLocks noChangeArrowheads="1"/>
          </p:cNvSpPr>
          <p:nvPr/>
        </p:nvSpPr>
        <p:spPr bwMode="auto">
          <a:xfrm>
            <a:off x="6292850" y="5359400"/>
            <a:ext cx="8128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600" b="1">
                <a:solidFill>
                  <a:srgbClr val="231F20"/>
                </a:solidFill>
                <a:latin typeface="Arial" charset="0"/>
              </a:rPr>
              <a:t>Touch</a:t>
            </a:r>
          </a:p>
          <a:p>
            <a:pPr eaLnBrk="1" hangingPunct="1"/>
            <a:r>
              <a:rPr lang="en-US" sz="1600" b="1">
                <a:solidFill>
                  <a:srgbClr val="231F20"/>
                </a:solidFill>
                <a:latin typeface="Arial" charset="0"/>
              </a:rPr>
              <a:t>receptor</a:t>
            </a:r>
            <a:endParaRPr lang="en-US" sz="1800" b="1">
              <a:latin typeface="Arial" charset="0"/>
            </a:endParaRPr>
          </a:p>
        </p:txBody>
      </p:sp>
      <p:sp>
        <p:nvSpPr>
          <p:cNvPr id="84008" name="Rectangle 40"/>
          <p:cNvSpPr>
            <a:spLocks noChangeArrowheads="1"/>
          </p:cNvSpPr>
          <p:nvPr/>
        </p:nvSpPr>
        <p:spPr bwMode="auto">
          <a:xfrm>
            <a:off x="4832350" y="469900"/>
            <a:ext cx="3182938" cy="48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600">
                <a:solidFill>
                  <a:srgbClr val="231F20"/>
                </a:solidFill>
                <a:latin typeface="Arial Black" pitchFamily="34" charset="0"/>
              </a:rPr>
              <a:t>Medial lemniscus (tract)</a:t>
            </a:r>
          </a:p>
          <a:p>
            <a:pPr eaLnBrk="1" hangingPunct="1">
              <a:lnSpc>
                <a:spcPct val="80000"/>
              </a:lnSpc>
            </a:pPr>
            <a:r>
              <a:rPr lang="en-US" sz="1600" b="1">
                <a:solidFill>
                  <a:srgbClr val="231F20"/>
                </a:solidFill>
                <a:latin typeface="Arial" charset="0"/>
              </a:rPr>
              <a:t>(axons of second-order neurons)</a:t>
            </a:r>
            <a:endParaRPr lang="en-US" sz="1800">
              <a:latin typeface="Arial" charset="0"/>
            </a:endParaRPr>
          </a:p>
        </p:txBody>
      </p:sp>
      <p:sp>
        <p:nvSpPr>
          <p:cNvPr id="84009" name="Rectangle 41"/>
          <p:cNvSpPr>
            <a:spLocks noChangeArrowheads="1"/>
          </p:cNvSpPr>
          <p:nvPr/>
        </p:nvSpPr>
        <p:spPr bwMode="auto">
          <a:xfrm>
            <a:off x="1089025" y="469900"/>
            <a:ext cx="1724025" cy="1160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600">
                <a:solidFill>
                  <a:srgbClr val="231F20"/>
                </a:solidFill>
                <a:latin typeface="Arial Black" pitchFamily="34" charset="0"/>
              </a:rPr>
              <a:t>Dorsal</a:t>
            </a:r>
          </a:p>
          <a:p>
            <a:pPr eaLnBrk="1" hangingPunct="1">
              <a:lnSpc>
                <a:spcPct val="70000"/>
              </a:lnSpc>
            </a:pPr>
            <a:r>
              <a:rPr lang="en-US" sz="1600">
                <a:solidFill>
                  <a:srgbClr val="231F20"/>
                </a:solidFill>
                <a:latin typeface="Arial Black" pitchFamily="34" charset="0"/>
              </a:rPr>
              <a:t>spinocerebellar</a:t>
            </a:r>
            <a:endParaRPr lang="en-US" sz="1800">
              <a:latin typeface="Arial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1600">
                <a:solidFill>
                  <a:srgbClr val="231F20"/>
                </a:solidFill>
                <a:latin typeface="Arial Black" pitchFamily="34" charset="0"/>
              </a:rPr>
              <a:t>tract </a:t>
            </a:r>
            <a:r>
              <a:rPr lang="en-US" sz="1600" b="1">
                <a:solidFill>
                  <a:srgbClr val="231F20"/>
                </a:solidFill>
                <a:latin typeface="Arial" charset="0"/>
              </a:rPr>
              <a:t>(axons of</a:t>
            </a:r>
            <a:endParaRPr lang="en-US" sz="1800" b="1">
              <a:latin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1600" b="1">
                <a:solidFill>
                  <a:srgbClr val="231F20"/>
                </a:solidFill>
                <a:latin typeface="Arial" charset="0"/>
              </a:rPr>
              <a:t>second-order</a:t>
            </a:r>
            <a:endParaRPr lang="en-US" sz="1800" b="1">
              <a:latin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1600" b="1">
                <a:solidFill>
                  <a:srgbClr val="231F20"/>
                </a:solidFill>
                <a:latin typeface="Arial" charset="0"/>
              </a:rPr>
              <a:t>neurons)</a:t>
            </a:r>
            <a:endParaRPr lang="en-US" sz="1800">
              <a:latin typeface="Arial" charset="0"/>
            </a:endParaRPr>
          </a:p>
        </p:txBody>
      </p:sp>
      <p:sp>
        <p:nvSpPr>
          <p:cNvPr id="84010" name="Rectangle 42"/>
          <p:cNvSpPr>
            <a:spLocks noChangeArrowheads="1"/>
          </p:cNvSpPr>
          <p:nvPr/>
        </p:nvSpPr>
        <p:spPr bwMode="auto">
          <a:xfrm>
            <a:off x="4832350" y="936625"/>
            <a:ext cx="15589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600" b="1">
                <a:solidFill>
                  <a:srgbClr val="231F20"/>
                </a:solidFill>
                <a:latin typeface="Arial" charset="0"/>
              </a:rPr>
              <a:t>Nucleus gracilis</a:t>
            </a:r>
            <a:endParaRPr lang="en-US" sz="1800" b="1">
              <a:latin typeface="Arial" charset="0"/>
            </a:endParaRPr>
          </a:p>
        </p:txBody>
      </p:sp>
      <p:sp>
        <p:nvSpPr>
          <p:cNvPr id="84011" name="Rectangle 43"/>
          <p:cNvSpPr>
            <a:spLocks noChangeArrowheads="1"/>
          </p:cNvSpPr>
          <p:nvPr/>
        </p:nvSpPr>
        <p:spPr bwMode="auto">
          <a:xfrm>
            <a:off x="4832350" y="1143000"/>
            <a:ext cx="17367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600" b="1">
                <a:solidFill>
                  <a:srgbClr val="231F20"/>
                </a:solidFill>
                <a:latin typeface="Arial" charset="0"/>
              </a:rPr>
              <a:t>Nucleus cuneatus</a:t>
            </a:r>
            <a:endParaRPr lang="en-US" sz="1800" b="1">
              <a:latin typeface="Arial" charset="0"/>
            </a:endParaRPr>
          </a:p>
        </p:txBody>
      </p:sp>
      <p:sp>
        <p:nvSpPr>
          <p:cNvPr id="84012" name="Rectangle 44"/>
          <p:cNvSpPr>
            <a:spLocks noChangeArrowheads="1"/>
          </p:cNvSpPr>
          <p:nvPr/>
        </p:nvSpPr>
        <p:spPr bwMode="auto">
          <a:xfrm>
            <a:off x="5200650" y="4451350"/>
            <a:ext cx="18859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600" b="1" i="1">
                <a:solidFill>
                  <a:srgbClr val="231F20"/>
                </a:solidFill>
                <a:latin typeface="Arial" charset="0"/>
              </a:rPr>
              <a:t>Lumbar spinal cord</a:t>
            </a:r>
            <a:endParaRPr lang="en-US" sz="1800">
              <a:latin typeface="Arial" charset="0"/>
            </a:endParaRPr>
          </a:p>
        </p:txBody>
      </p:sp>
      <p:sp>
        <p:nvSpPr>
          <p:cNvPr id="84013" name="Rectangle 45"/>
          <p:cNvSpPr>
            <a:spLocks noChangeArrowheads="1"/>
          </p:cNvSpPr>
          <p:nvPr/>
        </p:nvSpPr>
        <p:spPr bwMode="auto">
          <a:xfrm>
            <a:off x="1323975" y="5861050"/>
            <a:ext cx="346075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600" b="1">
                <a:solidFill>
                  <a:srgbClr val="231F20"/>
                </a:solidFill>
                <a:latin typeface="Arial Black" pitchFamily="34" charset="0"/>
              </a:rPr>
              <a:t>(a)</a:t>
            </a:r>
            <a:endParaRPr lang="en-US" sz="1800" b="1">
              <a:latin typeface="Arial" charset="0"/>
            </a:endParaRPr>
          </a:p>
        </p:txBody>
      </p:sp>
      <p:sp>
        <p:nvSpPr>
          <p:cNvPr id="84014" name="Rectangle 46"/>
          <p:cNvSpPr>
            <a:spLocks noChangeArrowheads="1"/>
          </p:cNvSpPr>
          <p:nvPr/>
        </p:nvSpPr>
        <p:spPr bwMode="auto">
          <a:xfrm>
            <a:off x="1784350" y="5861050"/>
            <a:ext cx="174625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600">
                <a:solidFill>
                  <a:srgbClr val="FFFFFF"/>
                </a:solidFill>
                <a:latin typeface="Arial Black" pitchFamily="34" charset="0"/>
              </a:rPr>
              <a:t>Spinocerebellar</a:t>
            </a:r>
          </a:p>
          <a:p>
            <a:pPr eaLnBrk="1" hangingPunct="1">
              <a:lnSpc>
                <a:spcPct val="70000"/>
              </a:lnSpc>
            </a:pPr>
            <a:r>
              <a:rPr lang="en-US" sz="1600">
                <a:solidFill>
                  <a:srgbClr val="FFFFFF"/>
                </a:solidFill>
                <a:latin typeface="Arial Black" pitchFamily="34" charset="0"/>
              </a:rPr>
              <a:t>pathway </a:t>
            </a:r>
          </a:p>
        </p:txBody>
      </p:sp>
      <p:sp>
        <p:nvSpPr>
          <p:cNvPr id="84015" name="Rectangle 47"/>
          <p:cNvSpPr>
            <a:spLocks noChangeArrowheads="1"/>
          </p:cNvSpPr>
          <p:nvPr/>
        </p:nvSpPr>
        <p:spPr bwMode="auto">
          <a:xfrm>
            <a:off x="3768725" y="5861050"/>
            <a:ext cx="2436813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600">
                <a:solidFill>
                  <a:srgbClr val="FFFFFF"/>
                </a:solidFill>
                <a:latin typeface="Arial Black" pitchFamily="34" charset="0"/>
              </a:rPr>
              <a:t>Dorsal column–medial</a:t>
            </a:r>
          </a:p>
          <a:p>
            <a:pPr eaLnBrk="1" hangingPunct="1">
              <a:lnSpc>
                <a:spcPct val="70000"/>
              </a:lnSpc>
            </a:pPr>
            <a:r>
              <a:rPr lang="en-US" sz="1600">
                <a:solidFill>
                  <a:srgbClr val="FFFFFF"/>
                </a:solidFill>
                <a:latin typeface="Arial Black" pitchFamily="34" charset="0"/>
              </a:rPr>
              <a:t>lemniscal pathway 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6" name="Rectangle 6"/>
          <p:cNvSpPr>
            <a:spLocks noChangeArrowheads="1"/>
          </p:cNvSpPr>
          <p:nvPr/>
        </p:nvSpPr>
        <p:spPr bwMode="auto">
          <a:xfrm>
            <a:off x="7442200" y="6580188"/>
            <a:ext cx="1700213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12.34a (1 of 2)</a:t>
            </a:r>
          </a:p>
        </p:txBody>
      </p:sp>
      <p:pic>
        <p:nvPicPr>
          <p:cNvPr id="35849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5613" y="488950"/>
            <a:ext cx="8231187" cy="5880100"/>
          </a:xfrm>
          <a:prstGeom prst="rect">
            <a:avLst/>
          </a:prstGeom>
          <a:noFill/>
        </p:spPr>
      </p:pic>
      <p:sp>
        <p:nvSpPr>
          <p:cNvPr id="35850" name="Line 10"/>
          <p:cNvSpPr>
            <a:spLocks noChangeShapeType="1"/>
          </p:cNvSpPr>
          <p:nvPr/>
        </p:nvSpPr>
        <p:spPr bwMode="auto">
          <a:xfrm flipH="1">
            <a:off x="3351213" y="625475"/>
            <a:ext cx="2220912" cy="1588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851" name="Line 11"/>
          <p:cNvSpPr>
            <a:spLocks noChangeShapeType="1"/>
          </p:cNvSpPr>
          <p:nvPr/>
        </p:nvSpPr>
        <p:spPr bwMode="auto">
          <a:xfrm flipH="1">
            <a:off x="3427413" y="1387475"/>
            <a:ext cx="1890712" cy="1588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852" name="Line 12"/>
          <p:cNvSpPr>
            <a:spLocks noChangeShapeType="1"/>
          </p:cNvSpPr>
          <p:nvPr/>
        </p:nvSpPr>
        <p:spPr bwMode="auto">
          <a:xfrm flipH="1">
            <a:off x="4065588" y="1908175"/>
            <a:ext cx="1719262" cy="1588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853" name="Line 13"/>
          <p:cNvSpPr>
            <a:spLocks noChangeShapeType="1"/>
          </p:cNvSpPr>
          <p:nvPr/>
        </p:nvSpPr>
        <p:spPr bwMode="auto">
          <a:xfrm flipH="1">
            <a:off x="3300413" y="1387475"/>
            <a:ext cx="673100" cy="146050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854" name="Rectangle 14"/>
          <p:cNvSpPr>
            <a:spLocks noChangeArrowheads="1"/>
          </p:cNvSpPr>
          <p:nvPr/>
        </p:nvSpPr>
        <p:spPr bwMode="auto">
          <a:xfrm>
            <a:off x="5635625" y="490538"/>
            <a:ext cx="1689100" cy="823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800" b="1">
                <a:solidFill>
                  <a:srgbClr val="231F20"/>
                </a:solidFill>
                <a:latin typeface="Arial" charset="0"/>
              </a:rPr>
              <a:t>Primary</a:t>
            </a:r>
          </a:p>
          <a:p>
            <a:pPr eaLnBrk="1" hangingPunct="1"/>
            <a:r>
              <a:rPr lang="en-US" sz="1800" b="1">
                <a:solidFill>
                  <a:srgbClr val="231F20"/>
                </a:solidFill>
                <a:latin typeface="Arial" charset="0"/>
              </a:rPr>
              <a:t>somatosensory</a:t>
            </a:r>
            <a:endParaRPr lang="en-US" sz="1800" b="1">
              <a:latin typeface="Arial" charset="0"/>
            </a:endParaRPr>
          </a:p>
          <a:p>
            <a:pPr eaLnBrk="1" hangingPunct="1"/>
            <a:r>
              <a:rPr lang="en-US" sz="1800" b="1">
                <a:solidFill>
                  <a:srgbClr val="231F20"/>
                </a:solidFill>
                <a:latin typeface="Arial" charset="0"/>
              </a:rPr>
              <a:t>cortex</a:t>
            </a:r>
            <a:endParaRPr lang="en-US" sz="1800" b="1">
              <a:latin typeface="Arial" charset="0"/>
            </a:endParaRPr>
          </a:p>
        </p:txBody>
      </p:sp>
      <p:sp>
        <p:nvSpPr>
          <p:cNvPr id="35855" name="Rectangle 15"/>
          <p:cNvSpPr>
            <a:spLocks noChangeArrowheads="1"/>
          </p:cNvSpPr>
          <p:nvPr/>
        </p:nvSpPr>
        <p:spPr bwMode="auto">
          <a:xfrm>
            <a:off x="5381625" y="1233488"/>
            <a:ext cx="22098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800" b="1">
                <a:solidFill>
                  <a:srgbClr val="231F20"/>
                </a:solidFill>
                <a:latin typeface="Arial" charset="0"/>
              </a:rPr>
              <a:t>Axons of third-order</a:t>
            </a:r>
          </a:p>
          <a:p>
            <a:pPr eaLnBrk="1" hangingPunct="1"/>
            <a:r>
              <a:rPr lang="en-US" sz="1800" b="1">
                <a:solidFill>
                  <a:srgbClr val="231F20"/>
                </a:solidFill>
                <a:latin typeface="Arial" charset="0"/>
              </a:rPr>
              <a:t>neurons</a:t>
            </a:r>
            <a:endParaRPr lang="en-US" sz="1800" b="1">
              <a:latin typeface="Arial" charset="0"/>
            </a:endParaRPr>
          </a:p>
        </p:txBody>
      </p:sp>
      <p:sp>
        <p:nvSpPr>
          <p:cNvPr id="35856" name="Rectangle 16"/>
          <p:cNvSpPr>
            <a:spLocks noChangeArrowheads="1"/>
          </p:cNvSpPr>
          <p:nvPr/>
        </p:nvSpPr>
        <p:spPr bwMode="auto">
          <a:xfrm>
            <a:off x="5822950" y="1789113"/>
            <a:ext cx="10668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800" b="1">
                <a:solidFill>
                  <a:srgbClr val="231F20"/>
                </a:solidFill>
                <a:latin typeface="Arial" charset="0"/>
              </a:rPr>
              <a:t>Thalamus</a:t>
            </a:r>
            <a:endParaRPr lang="en-US" sz="1800" b="1">
              <a:latin typeface="Arial" charset="0"/>
            </a:endParaRPr>
          </a:p>
        </p:txBody>
      </p:sp>
      <p:sp>
        <p:nvSpPr>
          <p:cNvPr id="35857" name="Rectangle 17"/>
          <p:cNvSpPr>
            <a:spLocks noChangeArrowheads="1"/>
          </p:cNvSpPr>
          <p:nvPr/>
        </p:nvSpPr>
        <p:spPr bwMode="auto">
          <a:xfrm>
            <a:off x="5619750" y="2500313"/>
            <a:ext cx="9588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600" b="1" i="1">
                <a:solidFill>
                  <a:srgbClr val="231F20"/>
                </a:solidFill>
                <a:latin typeface="Arial" charset="0"/>
              </a:rPr>
              <a:t>Cerebrum</a:t>
            </a:r>
            <a:endParaRPr lang="en-US" sz="1800">
              <a:latin typeface="Arial" charset="0"/>
            </a:endParaRPr>
          </a:p>
        </p:txBody>
      </p:sp>
      <p:sp>
        <p:nvSpPr>
          <p:cNvPr id="35858" name="Rectangle 18"/>
          <p:cNvSpPr>
            <a:spLocks noChangeArrowheads="1"/>
          </p:cNvSpPr>
          <p:nvPr/>
        </p:nvSpPr>
        <p:spPr bwMode="auto">
          <a:xfrm>
            <a:off x="5676900" y="3262313"/>
            <a:ext cx="8477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600" b="1" i="1">
                <a:solidFill>
                  <a:srgbClr val="231F20"/>
                </a:solidFill>
                <a:latin typeface="Arial" charset="0"/>
              </a:rPr>
              <a:t>Midbrain</a:t>
            </a:r>
            <a:endParaRPr lang="en-US" sz="1800">
              <a:latin typeface="Arial" charset="0"/>
            </a:endParaRPr>
          </a:p>
        </p:txBody>
      </p:sp>
      <p:sp>
        <p:nvSpPr>
          <p:cNvPr id="35859" name="Rectangle 19"/>
          <p:cNvSpPr>
            <a:spLocks noChangeArrowheads="1"/>
          </p:cNvSpPr>
          <p:nvPr/>
        </p:nvSpPr>
        <p:spPr bwMode="auto">
          <a:xfrm>
            <a:off x="5546725" y="4503738"/>
            <a:ext cx="110648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600" b="1" i="1">
                <a:solidFill>
                  <a:srgbClr val="231F20"/>
                </a:solidFill>
                <a:latin typeface="Arial" charset="0"/>
              </a:rPr>
              <a:t>Cerebellum</a:t>
            </a:r>
            <a:endParaRPr lang="en-US" sz="1800">
              <a:latin typeface="Arial" charset="0"/>
            </a:endParaRPr>
          </a:p>
        </p:txBody>
      </p:sp>
      <p:sp>
        <p:nvSpPr>
          <p:cNvPr id="35860" name="Rectangle 20"/>
          <p:cNvSpPr>
            <a:spLocks noChangeArrowheads="1"/>
          </p:cNvSpPr>
          <p:nvPr/>
        </p:nvSpPr>
        <p:spPr bwMode="auto">
          <a:xfrm>
            <a:off x="5857875" y="5243513"/>
            <a:ext cx="4953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600" b="1" i="1">
                <a:solidFill>
                  <a:srgbClr val="231F20"/>
                </a:solidFill>
                <a:latin typeface="Arial" charset="0"/>
              </a:rPr>
              <a:t>Pons</a:t>
            </a:r>
            <a:endParaRPr lang="en-US" sz="1800">
              <a:latin typeface="Arial" charset="0"/>
            </a:endParaRPr>
          </a:p>
        </p:txBody>
      </p:sp>
      <p:sp>
        <p:nvSpPr>
          <p:cNvPr id="35861" name="Rectangle 21"/>
          <p:cNvSpPr>
            <a:spLocks noChangeArrowheads="1"/>
          </p:cNvSpPr>
          <p:nvPr/>
        </p:nvSpPr>
        <p:spPr bwMode="auto">
          <a:xfrm>
            <a:off x="1539875" y="5843588"/>
            <a:ext cx="293688" cy="28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600">
                <a:solidFill>
                  <a:srgbClr val="231F20"/>
                </a:solidFill>
                <a:latin typeface="Arial Black" pitchFamily="34" charset="0"/>
              </a:rPr>
              <a:t>(a)</a:t>
            </a:r>
            <a:endParaRPr lang="en-US" sz="1800">
              <a:latin typeface="Arial" charset="0"/>
            </a:endParaRPr>
          </a:p>
        </p:txBody>
      </p:sp>
      <p:sp>
        <p:nvSpPr>
          <p:cNvPr id="35862" name="Rectangle 22"/>
          <p:cNvSpPr>
            <a:spLocks noChangeArrowheads="1"/>
          </p:cNvSpPr>
          <p:nvPr/>
        </p:nvSpPr>
        <p:spPr bwMode="auto">
          <a:xfrm>
            <a:off x="2000250" y="5843588"/>
            <a:ext cx="174625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600">
                <a:solidFill>
                  <a:srgbClr val="FFFFFF"/>
                </a:solidFill>
                <a:latin typeface="Arial Black" pitchFamily="34" charset="0"/>
              </a:rPr>
              <a:t>Spinocerebellar</a:t>
            </a:r>
          </a:p>
          <a:p>
            <a:pPr eaLnBrk="1" hangingPunct="1">
              <a:lnSpc>
                <a:spcPct val="70000"/>
              </a:lnSpc>
            </a:pPr>
            <a:r>
              <a:rPr lang="en-US" sz="1600">
                <a:solidFill>
                  <a:srgbClr val="FFFFFF"/>
                </a:solidFill>
                <a:latin typeface="Arial Black" pitchFamily="34" charset="0"/>
              </a:rPr>
              <a:t>pathway </a:t>
            </a:r>
          </a:p>
        </p:txBody>
      </p:sp>
      <p:sp>
        <p:nvSpPr>
          <p:cNvPr id="35863" name="Rectangle 23"/>
          <p:cNvSpPr>
            <a:spLocks noChangeArrowheads="1"/>
          </p:cNvSpPr>
          <p:nvPr/>
        </p:nvSpPr>
        <p:spPr bwMode="auto">
          <a:xfrm>
            <a:off x="3984625" y="5843588"/>
            <a:ext cx="2436813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600">
                <a:solidFill>
                  <a:srgbClr val="FFFFFF"/>
                </a:solidFill>
                <a:latin typeface="Arial Black" pitchFamily="34" charset="0"/>
              </a:rPr>
              <a:t>Dorsal column–medial</a:t>
            </a:r>
          </a:p>
          <a:p>
            <a:pPr eaLnBrk="1" hangingPunct="1">
              <a:lnSpc>
                <a:spcPct val="70000"/>
              </a:lnSpc>
            </a:pPr>
            <a:r>
              <a:rPr lang="en-US" sz="1600">
                <a:solidFill>
                  <a:srgbClr val="FFFFFF"/>
                </a:solidFill>
                <a:latin typeface="Arial Black" pitchFamily="34" charset="0"/>
              </a:rPr>
              <a:t>lemniscal pathway 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Anterolateral Pathways</a:t>
            </a:r>
          </a:p>
        </p:txBody>
      </p:sp>
      <p:sp>
        <p:nvSpPr>
          <p:cNvPr id="36869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Lateral and ventral spinothalamic tracts </a:t>
            </a:r>
          </a:p>
          <a:p>
            <a:r>
              <a:rPr lang="en-US"/>
              <a:t>Transmit pain, temperature, and coarse touch impulses within the lateral spinothalamic tract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ChangeArrowheads="1"/>
          </p:cNvSpPr>
          <p:nvPr/>
        </p:nvSpPr>
        <p:spPr bwMode="auto">
          <a:xfrm>
            <a:off x="7432675" y="6580188"/>
            <a:ext cx="1709738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12.34b (2 of 2)</a:t>
            </a:r>
          </a:p>
        </p:txBody>
      </p:sp>
      <p:pic>
        <p:nvPicPr>
          <p:cNvPr id="85011" name="Picture 1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5613" y="531813"/>
            <a:ext cx="8231187" cy="5868987"/>
          </a:xfrm>
          <a:prstGeom prst="rect">
            <a:avLst/>
          </a:prstGeom>
          <a:noFill/>
        </p:spPr>
      </p:pic>
      <p:sp>
        <p:nvSpPr>
          <p:cNvPr id="85012" name="Freeform 20"/>
          <p:cNvSpPr>
            <a:spLocks/>
          </p:cNvSpPr>
          <p:nvPr/>
        </p:nvSpPr>
        <p:spPr bwMode="auto">
          <a:xfrm>
            <a:off x="5988050" y="2662238"/>
            <a:ext cx="501650" cy="6318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02" y="0"/>
              </a:cxn>
              <a:cxn ang="0">
                <a:pos x="316" y="398"/>
              </a:cxn>
            </a:cxnLst>
            <a:rect l="0" t="0" r="r" b="b"/>
            <a:pathLst>
              <a:path w="316" h="398">
                <a:moveTo>
                  <a:pt x="0" y="0"/>
                </a:moveTo>
                <a:lnTo>
                  <a:pt x="102" y="0"/>
                </a:lnTo>
                <a:lnTo>
                  <a:pt x="316" y="398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5013" name="Line 21"/>
          <p:cNvSpPr>
            <a:spLocks noChangeShapeType="1"/>
          </p:cNvSpPr>
          <p:nvPr/>
        </p:nvSpPr>
        <p:spPr bwMode="auto">
          <a:xfrm>
            <a:off x="4052888" y="617538"/>
            <a:ext cx="1487487" cy="1587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5014" name="Line 22"/>
          <p:cNvSpPr>
            <a:spLocks noChangeShapeType="1"/>
          </p:cNvSpPr>
          <p:nvPr/>
        </p:nvSpPr>
        <p:spPr bwMode="auto">
          <a:xfrm flipH="1">
            <a:off x="4148138" y="617538"/>
            <a:ext cx="333375" cy="165100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5015" name="Freeform 23"/>
          <p:cNvSpPr>
            <a:spLocks/>
          </p:cNvSpPr>
          <p:nvPr/>
        </p:nvSpPr>
        <p:spPr bwMode="auto">
          <a:xfrm>
            <a:off x="5041900" y="2957513"/>
            <a:ext cx="831850" cy="1087437"/>
          </a:xfrm>
          <a:custGeom>
            <a:avLst/>
            <a:gdLst/>
            <a:ahLst/>
            <a:cxnLst>
              <a:cxn ang="0">
                <a:pos x="524" y="685"/>
              </a:cxn>
              <a:cxn ang="0">
                <a:pos x="456" y="685"/>
              </a:cxn>
              <a:cxn ang="0">
                <a:pos x="0" y="0"/>
              </a:cxn>
            </a:cxnLst>
            <a:rect l="0" t="0" r="r" b="b"/>
            <a:pathLst>
              <a:path w="524" h="685">
                <a:moveTo>
                  <a:pt x="524" y="685"/>
                </a:moveTo>
                <a:lnTo>
                  <a:pt x="456" y="685"/>
                </a:lnTo>
                <a:lnTo>
                  <a:pt x="0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5016" name="Freeform 24"/>
          <p:cNvSpPr>
            <a:spLocks/>
          </p:cNvSpPr>
          <p:nvPr/>
        </p:nvSpPr>
        <p:spPr bwMode="auto">
          <a:xfrm>
            <a:off x="6638925" y="4978400"/>
            <a:ext cx="241300" cy="561975"/>
          </a:xfrm>
          <a:custGeom>
            <a:avLst/>
            <a:gdLst/>
            <a:ahLst/>
            <a:cxnLst>
              <a:cxn ang="0">
                <a:pos x="152" y="0"/>
              </a:cxn>
              <a:cxn ang="0">
                <a:pos x="152" y="128"/>
              </a:cxn>
              <a:cxn ang="0">
                <a:pos x="0" y="354"/>
              </a:cxn>
            </a:cxnLst>
            <a:rect l="0" t="0" r="r" b="b"/>
            <a:pathLst>
              <a:path w="152" h="354">
                <a:moveTo>
                  <a:pt x="152" y="0"/>
                </a:moveTo>
                <a:lnTo>
                  <a:pt x="152" y="128"/>
                </a:lnTo>
                <a:lnTo>
                  <a:pt x="0" y="354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5017" name="Line 25"/>
          <p:cNvSpPr>
            <a:spLocks noChangeShapeType="1"/>
          </p:cNvSpPr>
          <p:nvPr/>
        </p:nvSpPr>
        <p:spPr bwMode="auto">
          <a:xfrm flipH="1">
            <a:off x="5254625" y="4044950"/>
            <a:ext cx="511175" cy="876300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5018" name="Rectangle 26"/>
          <p:cNvSpPr>
            <a:spLocks noChangeArrowheads="1"/>
          </p:cNvSpPr>
          <p:nvPr/>
        </p:nvSpPr>
        <p:spPr bwMode="auto">
          <a:xfrm>
            <a:off x="5915025" y="3902075"/>
            <a:ext cx="21336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800" b="1">
                <a:solidFill>
                  <a:srgbClr val="231F20"/>
                </a:solidFill>
                <a:latin typeface="Arial" charset="0"/>
              </a:rPr>
              <a:t>Axons of first-order</a:t>
            </a:r>
          </a:p>
          <a:p>
            <a:pPr eaLnBrk="1" hangingPunct="1"/>
            <a:r>
              <a:rPr lang="en-US" sz="1800" b="1">
                <a:solidFill>
                  <a:srgbClr val="231F20"/>
                </a:solidFill>
                <a:latin typeface="Arial" charset="0"/>
              </a:rPr>
              <a:t>neurons</a:t>
            </a:r>
            <a:endParaRPr lang="en-US" sz="1800" b="1">
              <a:latin typeface="Arial" charset="0"/>
            </a:endParaRPr>
          </a:p>
        </p:txBody>
      </p:sp>
      <p:sp>
        <p:nvSpPr>
          <p:cNvPr id="85019" name="Rectangle 27"/>
          <p:cNvSpPr>
            <a:spLocks noChangeArrowheads="1"/>
          </p:cNvSpPr>
          <p:nvPr/>
        </p:nvSpPr>
        <p:spPr bwMode="auto">
          <a:xfrm>
            <a:off x="6445250" y="4457700"/>
            <a:ext cx="13843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800" b="1">
                <a:solidFill>
                  <a:srgbClr val="231F20"/>
                </a:solidFill>
                <a:latin typeface="Arial" charset="0"/>
              </a:rPr>
              <a:t>Temperature</a:t>
            </a:r>
          </a:p>
          <a:p>
            <a:pPr eaLnBrk="1" hangingPunct="1"/>
            <a:r>
              <a:rPr lang="en-US" sz="1800" b="1">
                <a:solidFill>
                  <a:srgbClr val="231F20"/>
                </a:solidFill>
                <a:latin typeface="Arial" charset="0"/>
              </a:rPr>
              <a:t>receptors</a:t>
            </a:r>
            <a:endParaRPr lang="en-US" sz="1800" b="1">
              <a:latin typeface="Arial" charset="0"/>
            </a:endParaRPr>
          </a:p>
        </p:txBody>
      </p:sp>
      <p:sp>
        <p:nvSpPr>
          <p:cNvPr id="85020" name="Rectangle 28"/>
          <p:cNvSpPr>
            <a:spLocks noChangeArrowheads="1"/>
          </p:cNvSpPr>
          <p:nvPr/>
        </p:nvSpPr>
        <p:spPr bwMode="auto">
          <a:xfrm>
            <a:off x="5581650" y="457200"/>
            <a:ext cx="1765300" cy="1300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Lateral</a:t>
            </a:r>
          </a:p>
          <a:p>
            <a:pPr eaLnBrk="1" hangingPunct="1">
              <a:lnSpc>
                <a:spcPct val="70000"/>
              </a:lnSpc>
            </a:pPr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spinothalamic</a:t>
            </a:r>
            <a:endParaRPr lang="en-US" sz="1800">
              <a:latin typeface="Arial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tract</a:t>
            </a:r>
            <a:r>
              <a:rPr lang="en-US" sz="1800" b="1">
                <a:solidFill>
                  <a:srgbClr val="231F20"/>
                </a:solidFill>
                <a:latin typeface="Arial" charset="0"/>
              </a:rPr>
              <a:t> (axons of</a:t>
            </a:r>
            <a:endParaRPr lang="en-US" sz="1800" b="1">
              <a:latin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1800" b="1">
                <a:solidFill>
                  <a:srgbClr val="231F20"/>
                </a:solidFill>
                <a:latin typeface="Arial" charset="0"/>
              </a:rPr>
              <a:t>second-order</a:t>
            </a:r>
            <a:endParaRPr lang="en-US" sz="1800" b="1">
              <a:latin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1800" b="1">
                <a:solidFill>
                  <a:srgbClr val="231F20"/>
                </a:solidFill>
                <a:latin typeface="Arial" charset="0"/>
              </a:rPr>
              <a:t>neurons)</a:t>
            </a:r>
            <a:endParaRPr lang="en-US" sz="1800">
              <a:latin typeface="Arial" charset="0"/>
            </a:endParaRPr>
          </a:p>
        </p:txBody>
      </p:sp>
      <p:sp>
        <p:nvSpPr>
          <p:cNvPr id="85021" name="Rectangle 29"/>
          <p:cNvSpPr>
            <a:spLocks noChangeArrowheads="1"/>
          </p:cNvSpPr>
          <p:nvPr/>
        </p:nvSpPr>
        <p:spPr bwMode="auto">
          <a:xfrm>
            <a:off x="4359275" y="2511425"/>
            <a:ext cx="15875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800" b="1">
                <a:solidFill>
                  <a:srgbClr val="231F20"/>
                </a:solidFill>
                <a:latin typeface="Arial" charset="0"/>
              </a:rPr>
              <a:t>Pain receptors</a:t>
            </a:r>
            <a:endParaRPr lang="en-US" sz="1800" b="1">
              <a:latin typeface="Arial" charset="0"/>
            </a:endParaRPr>
          </a:p>
        </p:txBody>
      </p:sp>
      <p:sp>
        <p:nvSpPr>
          <p:cNvPr id="85022" name="Rectangle 30"/>
          <p:cNvSpPr>
            <a:spLocks noChangeArrowheads="1"/>
          </p:cNvSpPr>
          <p:nvPr/>
        </p:nvSpPr>
        <p:spPr bwMode="auto">
          <a:xfrm>
            <a:off x="1206500" y="1593850"/>
            <a:ext cx="17843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600" b="1" i="1">
                <a:solidFill>
                  <a:srgbClr val="231F20"/>
                </a:solidFill>
                <a:latin typeface="Arial" charset="0"/>
              </a:rPr>
              <a:t>Medulla oblongata</a:t>
            </a:r>
            <a:endParaRPr lang="en-US" sz="1800">
              <a:latin typeface="Arial" charset="0"/>
            </a:endParaRPr>
          </a:p>
        </p:txBody>
      </p:sp>
      <p:sp>
        <p:nvSpPr>
          <p:cNvPr id="85023" name="Rectangle 31"/>
          <p:cNvSpPr>
            <a:spLocks noChangeArrowheads="1"/>
          </p:cNvSpPr>
          <p:nvPr/>
        </p:nvSpPr>
        <p:spPr bwMode="auto">
          <a:xfrm>
            <a:off x="1130300" y="3813175"/>
            <a:ext cx="193198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600" b="1" i="1">
                <a:solidFill>
                  <a:srgbClr val="231F20"/>
                </a:solidFill>
                <a:latin typeface="Arial" charset="0"/>
              </a:rPr>
              <a:t>Cervical spinal cord</a:t>
            </a:r>
            <a:endParaRPr lang="en-US" sz="1800">
              <a:latin typeface="Arial" charset="0"/>
            </a:endParaRPr>
          </a:p>
        </p:txBody>
      </p:sp>
      <p:sp>
        <p:nvSpPr>
          <p:cNvPr id="85024" name="Rectangle 32"/>
          <p:cNvSpPr>
            <a:spLocks noChangeArrowheads="1"/>
          </p:cNvSpPr>
          <p:nvPr/>
        </p:nvSpPr>
        <p:spPr bwMode="auto">
          <a:xfrm>
            <a:off x="1155700" y="4660900"/>
            <a:ext cx="18859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600" b="1" i="1">
                <a:solidFill>
                  <a:srgbClr val="231F20"/>
                </a:solidFill>
                <a:latin typeface="Arial" charset="0"/>
              </a:rPr>
              <a:t>Lumbar spinal cord</a:t>
            </a:r>
            <a:endParaRPr lang="en-US" sz="1800">
              <a:latin typeface="Arial" charset="0"/>
            </a:endParaRPr>
          </a:p>
        </p:txBody>
      </p:sp>
      <p:sp>
        <p:nvSpPr>
          <p:cNvPr id="85025" name="Rectangle 33"/>
          <p:cNvSpPr>
            <a:spLocks noChangeArrowheads="1"/>
          </p:cNvSpPr>
          <p:nvPr/>
        </p:nvSpPr>
        <p:spPr bwMode="auto">
          <a:xfrm>
            <a:off x="2873375" y="6099175"/>
            <a:ext cx="293688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600">
                <a:solidFill>
                  <a:srgbClr val="231F20"/>
                </a:solidFill>
                <a:latin typeface="Arial Black" pitchFamily="34" charset="0"/>
              </a:rPr>
              <a:t>(b)</a:t>
            </a:r>
            <a:endParaRPr lang="en-US" sz="1800">
              <a:latin typeface="Arial" charset="0"/>
            </a:endParaRPr>
          </a:p>
        </p:txBody>
      </p:sp>
      <p:sp>
        <p:nvSpPr>
          <p:cNvPr id="85026" name="Rectangle 34"/>
          <p:cNvSpPr>
            <a:spLocks noChangeArrowheads="1"/>
          </p:cNvSpPr>
          <p:nvPr/>
        </p:nvSpPr>
        <p:spPr bwMode="auto">
          <a:xfrm>
            <a:off x="3324225" y="6099175"/>
            <a:ext cx="2603500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600">
                <a:solidFill>
                  <a:srgbClr val="FFFFFF"/>
                </a:solidFill>
                <a:latin typeface="Arial Black" pitchFamily="34" charset="0"/>
              </a:rPr>
              <a:t>Spinothalamic pathway</a:t>
            </a:r>
            <a:endParaRPr lang="en-US" sz="1800">
              <a:latin typeface="Arial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8" name="Rectangle 6"/>
          <p:cNvSpPr>
            <a:spLocks noChangeArrowheads="1"/>
          </p:cNvSpPr>
          <p:nvPr/>
        </p:nvSpPr>
        <p:spPr bwMode="auto">
          <a:xfrm>
            <a:off x="7432675" y="6580188"/>
            <a:ext cx="1709738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12.34b (1 of 2)</a:t>
            </a:r>
          </a:p>
        </p:txBody>
      </p:sp>
      <p:pic>
        <p:nvPicPr>
          <p:cNvPr id="38921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5613" y="468313"/>
            <a:ext cx="8231187" cy="5916612"/>
          </a:xfrm>
          <a:prstGeom prst="rect">
            <a:avLst/>
          </a:prstGeom>
          <a:noFill/>
        </p:spPr>
      </p:pic>
      <p:sp>
        <p:nvSpPr>
          <p:cNvPr id="38922" name="Line 10"/>
          <p:cNvSpPr>
            <a:spLocks noChangeShapeType="1"/>
          </p:cNvSpPr>
          <p:nvPr/>
        </p:nvSpPr>
        <p:spPr bwMode="auto">
          <a:xfrm>
            <a:off x="3624263" y="620713"/>
            <a:ext cx="1471612" cy="1587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8923" name="Line 11"/>
          <p:cNvSpPr>
            <a:spLocks noChangeShapeType="1"/>
          </p:cNvSpPr>
          <p:nvPr/>
        </p:nvSpPr>
        <p:spPr bwMode="auto">
          <a:xfrm>
            <a:off x="4135438" y="1417638"/>
            <a:ext cx="1096962" cy="1587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8924" name="Line 12"/>
          <p:cNvSpPr>
            <a:spLocks noChangeShapeType="1"/>
          </p:cNvSpPr>
          <p:nvPr/>
        </p:nvSpPr>
        <p:spPr bwMode="auto">
          <a:xfrm>
            <a:off x="3852863" y="1963738"/>
            <a:ext cx="1531937" cy="1587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8925" name="Line 13"/>
          <p:cNvSpPr>
            <a:spLocks noChangeShapeType="1"/>
          </p:cNvSpPr>
          <p:nvPr/>
        </p:nvSpPr>
        <p:spPr bwMode="auto">
          <a:xfrm>
            <a:off x="4606925" y="1417638"/>
            <a:ext cx="501650" cy="104775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8926" name="Rectangle 14"/>
          <p:cNvSpPr>
            <a:spLocks noChangeArrowheads="1"/>
          </p:cNvSpPr>
          <p:nvPr/>
        </p:nvSpPr>
        <p:spPr bwMode="auto">
          <a:xfrm>
            <a:off x="2755900" y="476250"/>
            <a:ext cx="168910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800" b="1">
                <a:solidFill>
                  <a:srgbClr val="231F20"/>
                </a:solidFill>
                <a:latin typeface="Arial" charset="0"/>
              </a:rPr>
              <a:t>Primary</a:t>
            </a:r>
          </a:p>
          <a:p>
            <a:pPr eaLnBrk="1" hangingPunct="1"/>
            <a:r>
              <a:rPr lang="en-US" sz="1800" b="1">
                <a:solidFill>
                  <a:srgbClr val="231F20"/>
                </a:solidFill>
                <a:latin typeface="Arial" charset="0"/>
              </a:rPr>
              <a:t>somatosensory</a:t>
            </a:r>
            <a:endParaRPr lang="en-US" sz="1800" b="1">
              <a:latin typeface="Arial" charset="0"/>
            </a:endParaRPr>
          </a:p>
          <a:p>
            <a:pPr eaLnBrk="1" hangingPunct="1"/>
            <a:r>
              <a:rPr lang="en-US" sz="1800" b="1">
                <a:solidFill>
                  <a:srgbClr val="231F20"/>
                </a:solidFill>
                <a:latin typeface="Arial" charset="0"/>
              </a:rPr>
              <a:t>cortex</a:t>
            </a:r>
            <a:endParaRPr lang="en-US" sz="1800" b="1">
              <a:latin typeface="Arial" charset="0"/>
            </a:endParaRPr>
          </a:p>
        </p:txBody>
      </p:sp>
      <p:sp>
        <p:nvSpPr>
          <p:cNvPr id="38927" name="Rectangle 15"/>
          <p:cNvSpPr>
            <a:spLocks noChangeArrowheads="1"/>
          </p:cNvSpPr>
          <p:nvPr/>
        </p:nvSpPr>
        <p:spPr bwMode="auto">
          <a:xfrm>
            <a:off x="1908175" y="1282700"/>
            <a:ext cx="22098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800" b="1">
                <a:solidFill>
                  <a:srgbClr val="231F20"/>
                </a:solidFill>
                <a:latin typeface="Arial" charset="0"/>
              </a:rPr>
              <a:t>Axons of third-order</a:t>
            </a:r>
          </a:p>
          <a:p>
            <a:pPr eaLnBrk="1" hangingPunct="1"/>
            <a:r>
              <a:rPr lang="en-US" sz="1800" b="1">
                <a:solidFill>
                  <a:srgbClr val="231F20"/>
                </a:solidFill>
                <a:latin typeface="Arial" charset="0"/>
              </a:rPr>
              <a:t>neurons</a:t>
            </a:r>
            <a:endParaRPr lang="en-US" sz="1800" b="1">
              <a:latin typeface="Arial" charset="0"/>
            </a:endParaRPr>
          </a:p>
        </p:txBody>
      </p:sp>
      <p:sp>
        <p:nvSpPr>
          <p:cNvPr id="38928" name="Rectangle 16"/>
          <p:cNvSpPr>
            <a:spLocks noChangeArrowheads="1"/>
          </p:cNvSpPr>
          <p:nvPr/>
        </p:nvSpPr>
        <p:spPr bwMode="auto">
          <a:xfrm>
            <a:off x="2752725" y="1809750"/>
            <a:ext cx="10668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800" b="1">
                <a:solidFill>
                  <a:srgbClr val="231F20"/>
                </a:solidFill>
                <a:latin typeface="Arial" charset="0"/>
              </a:rPr>
              <a:t>Thalamus</a:t>
            </a:r>
            <a:endParaRPr lang="en-US" sz="1800" b="1">
              <a:latin typeface="Arial" charset="0"/>
            </a:endParaRPr>
          </a:p>
        </p:txBody>
      </p:sp>
      <p:sp>
        <p:nvSpPr>
          <p:cNvPr id="38929" name="Rectangle 17"/>
          <p:cNvSpPr>
            <a:spLocks noChangeArrowheads="1"/>
          </p:cNvSpPr>
          <p:nvPr/>
        </p:nvSpPr>
        <p:spPr bwMode="auto">
          <a:xfrm>
            <a:off x="3022600" y="2571750"/>
            <a:ext cx="9588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600" b="1" i="1">
                <a:solidFill>
                  <a:srgbClr val="231F20"/>
                </a:solidFill>
                <a:latin typeface="Arial" charset="0"/>
              </a:rPr>
              <a:t>Cerebrum</a:t>
            </a:r>
            <a:endParaRPr lang="en-US" sz="1800">
              <a:latin typeface="Arial" charset="0"/>
            </a:endParaRPr>
          </a:p>
        </p:txBody>
      </p:sp>
      <p:sp>
        <p:nvSpPr>
          <p:cNvPr id="38930" name="Rectangle 18"/>
          <p:cNvSpPr>
            <a:spLocks noChangeArrowheads="1"/>
          </p:cNvSpPr>
          <p:nvPr/>
        </p:nvSpPr>
        <p:spPr bwMode="auto">
          <a:xfrm>
            <a:off x="3079750" y="3365500"/>
            <a:ext cx="8477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600" b="1" i="1">
                <a:solidFill>
                  <a:srgbClr val="231F20"/>
                </a:solidFill>
                <a:latin typeface="Arial" charset="0"/>
              </a:rPr>
              <a:t>Midbrain</a:t>
            </a:r>
            <a:endParaRPr lang="en-US" sz="1800">
              <a:latin typeface="Arial" charset="0"/>
            </a:endParaRPr>
          </a:p>
        </p:txBody>
      </p:sp>
      <p:sp>
        <p:nvSpPr>
          <p:cNvPr id="38931" name="Rectangle 19"/>
          <p:cNvSpPr>
            <a:spLocks noChangeArrowheads="1"/>
          </p:cNvSpPr>
          <p:nvPr/>
        </p:nvSpPr>
        <p:spPr bwMode="auto">
          <a:xfrm>
            <a:off x="2949575" y="4670425"/>
            <a:ext cx="110648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600" b="1" i="1">
                <a:solidFill>
                  <a:srgbClr val="231F20"/>
                </a:solidFill>
                <a:latin typeface="Arial" charset="0"/>
              </a:rPr>
              <a:t>Cerebellum</a:t>
            </a:r>
            <a:endParaRPr lang="en-US" sz="1800">
              <a:latin typeface="Arial" charset="0"/>
            </a:endParaRPr>
          </a:p>
        </p:txBody>
      </p:sp>
      <p:sp>
        <p:nvSpPr>
          <p:cNvPr id="38932" name="Rectangle 20"/>
          <p:cNvSpPr>
            <a:spLocks noChangeArrowheads="1"/>
          </p:cNvSpPr>
          <p:nvPr/>
        </p:nvSpPr>
        <p:spPr bwMode="auto">
          <a:xfrm>
            <a:off x="3257550" y="5445125"/>
            <a:ext cx="4953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600" b="1" i="1">
                <a:solidFill>
                  <a:srgbClr val="231F20"/>
                </a:solidFill>
                <a:latin typeface="Arial" charset="0"/>
              </a:rPr>
              <a:t>Pons</a:t>
            </a:r>
            <a:endParaRPr lang="en-US" sz="1800">
              <a:latin typeface="Arial" charset="0"/>
            </a:endParaRPr>
          </a:p>
        </p:txBody>
      </p:sp>
      <p:sp>
        <p:nvSpPr>
          <p:cNvPr id="38933" name="Rectangle 21"/>
          <p:cNvSpPr>
            <a:spLocks noChangeArrowheads="1"/>
          </p:cNvSpPr>
          <p:nvPr/>
        </p:nvSpPr>
        <p:spPr bwMode="auto">
          <a:xfrm>
            <a:off x="4076700" y="6083300"/>
            <a:ext cx="293688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600">
                <a:solidFill>
                  <a:srgbClr val="231F20"/>
                </a:solidFill>
                <a:latin typeface="Arial Black" pitchFamily="34" charset="0"/>
              </a:rPr>
              <a:t>(b)</a:t>
            </a:r>
            <a:endParaRPr lang="en-US" sz="1800">
              <a:latin typeface="Arial" charset="0"/>
            </a:endParaRPr>
          </a:p>
        </p:txBody>
      </p:sp>
      <p:sp>
        <p:nvSpPr>
          <p:cNvPr id="38934" name="Rectangle 22"/>
          <p:cNvSpPr>
            <a:spLocks noChangeArrowheads="1"/>
          </p:cNvSpPr>
          <p:nvPr/>
        </p:nvSpPr>
        <p:spPr bwMode="auto">
          <a:xfrm>
            <a:off x="4527550" y="6083300"/>
            <a:ext cx="2603500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600">
                <a:solidFill>
                  <a:srgbClr val="FFFFFF"/>
                </a:solidFill>
                <a:latin typeface="Arial Black" pitchFamily="34" charset="0"/>
              </a:rPr>
              <a:t>Spinothalamic pathway</a:t>
            </a:r>
            <a:endParaRPr lang="en-US" sz="1800">
              <a:latin typeface="Arial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4" name="Rectangle 6"/>
          <p:cNvSpPr>
            <a:spLocks noChangeArrowheads="1"/>
          </p:cNvSpPr>
          <p:nvPr/>
        </p:nvSpPr>
        <p:spPr bwMode="auto">
          <a:xfrm>
            <a:off x="8151813" y="6580188"/>
            <a:ext cx="989012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pitchFamily="34" charset="0"/>
              </a:rPr>
              <a:t>Figure 12.9</a:t>
            </a:r>
          </a:p>
        </p:txBody>
      </p:sp>
      <p:pic>
        <p:nvPicPr>
          <p:cNvPr id="58376" name="Picture 8" descr="figure_12_09-jLE"/>
          <p:cNvPicPr>
            <a:picLocks noChangeAspect="1" noChangeArrowheads="1"/>
          </p:cNvPicPr>
          <p:nvPr/>
        </p:nvPicPr>
        <p:blipFill>
          <a:blip r:embed="rId2" cstate="print"/>
          <a:srcRect l="41446"/>
          <a:stretch>
            <a:fillRect/>
          </a:stretch>
        </p:blipFill>
        <p:spPr bwMode="auto">
          <a:xfrm>
            <a:off x="2163763" y="481013"/>
            <a:ext cx="4819650" cy="5894387"/>
          </a:xfrm>
          <a:prstGeom prst="rect">
            <a:avLst/>
          </a:prstGeom>
          <a:noFill/>
        </p:spPr>
      </p:pic>
      <p:sp>
        <p:nvSpPr>
          <p:cNvPr id="58377" name="Rectangle 9"/>
          <p:cNvSpPr>
            <a:spLocks noChangeArrowheads="1"/>
          </p:cNvSpPr>
          <p:nvPr/>
        </p:nvSpPr>
        <p:spPr bwMode="auto">
          <a:xfrm>
            <a:off x="2373313" y="4073525"/>
            <a:ext cx="601662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231F20"/>
                </a:solidFill>
                <a:latin typeface="Arial" pitchFamily="34" charset="0"/>
              </a:rPr>
              <a:t>Genitals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58378" name="Freeform 10"/>
          <p:cNvSpPr>
            <a:spLocks/>
          </p:cNvSpPr>
          <p:nvPr/>
        </p:nvSpPr>
        <p:spPr bwMode="auto">
          <a:xfrm>
            <a:off x="2663825" y="3170238"/>
            <a:ext cx="111125" cy="73025"/>
          </a:xfrm>
          <a:custGeom>
            <a:avLst/>
            <a:gdLst/>
            <a:ahLst/>
            <a:cxnLst>
              <a:cxn ang="0">
                <a:pos x="0" y="12"/>
              </a:cxn>
              <a:cxn ang="0">
                <a:pos x="30" y="12"/>
              </a:cxn>
              <a:cxn ang="0">
                <a:pos x="30" y="42"/>
              </a:cxn>
              <a:cxn ang="0">
                <a:pos x="42" y="42"/>
              </a:cxn>
              <a:cxn ang="0">
                <a:pos x="42" y="12"/>
              </a:cxn>
              <a:cxn ang="0">
                <a:pos x="58" y="12"/>
              </a:cxn>
              <a:cxn ang="0">
                <a:pos x="58" y="46"/>
              </a:cxn>
              <a:cxn ang="0">
                <a:pos x="70" y="46"/>
              </a:cxn>
              <a:cxn ang="0">
                <a:pos x="70" y="0"/>
              </a:cxn>
              <a:cxn ang="0">
                <a:pos x="0" y="0"/>
              </a:cxn>
              <a:cxn ang="0">
                <a:pos x="0" y="10"/>
              </a:cxn>
              <a:cxn ang="0">
                <a:pos x="0" y="12"/>
              </a:cxn>
            </a:cxnLst>
            <a:rect l="0" t="0" r="r" b="b"/>
            <a:pathLst>
              <a:path w="70" h="46">
                <a:moveTo>
                  <a:pt x="0" y="12"/>
                </a:moveTo>
                <a:lnTo>
                  <a:pt x="30" y="12"/>
                </a:lnTo>
                <a:lnTo>
                  <a:pt x="30" y="42"/>
                </a:lnTo>
                <a:lnTo>
                  <a:pt x="42" y="42"/>
                </a:lnTo>
                <a:lnTo>
                  <a:pt x="42" y="12"/>
                </a:lnTo>
                <a:lnTo>
                  <a:pt x="58" y="12"/>
                </a:lnTo>
                <a:lnTo>
                  <a:pt x="58" y="46"/>
                </a:lnTo>
                <a:lnTo>
                  <a:pt x="70" y="46"/>
                </a:lnTo>
                <a:lnTo>
                  <a:pt x="70" y="0"/>
                </a:lnTo>
                <a:lnTo>
                  <a:pt x="0" y="0"/>
                </a:lnTo>
                <a:lnTo>
                  <a:pt x="0" y="10"/>
                </a:lnTo>
                <a:lnTo>
                  <a:pt x="0" y="12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379" name="Freeform 11"/>
          <p:cNvSpPr>
            <a:spLocks/>
          </p:cNvSpPr>
          <p:nvPr/>
        </p:nvSpPr>
        <p:spPr bwMode="auto">
          <a:xfrm>
            <a:off x="2663825" y="3255963"/>
            <a:ext cx="82550" cy="82550"/>
          </a:xfrm>
          <a:custGeom>
            <a:avLst/>
            <a:gdLst/>
            <a:ahLst/>
            <a:cxnLst>
              <a:cxn ang="0">
                <a:pos x="12" y="4"/>
              </a:cxn>
              <a:cxn ang="0">
                <a:pos x="6" y="8"/>
              </a:cxn>
              <a:cxn ang="0">
                <a:pos x="2" y="14"/>
              </a:cxn>
              <a:cxn ang="0">
                <a:pos x="0" y="20"/>
              </a:cxn>
              <a:cxn ang="0">
                <a:pos x="0" y="26"/>
              </a:cxn>
              <a:cxn ang="0">
                <a:pos x="2" y="36"/>
              </a:cxn>
              <a:cxn ang="0">
                <a:pos x="6" y="44"/>
              </a:cxn>
              <a:cxn ang="0">
                <a:pos x="16" y="50"/>
              </a:cxn>
              <a:cxn ang="0">
                <a:pos x="26" y="52"/>
              </a:cxn>
              <a:cxn ang="0">
                <a:pos x="36" y="50"/>
              </a:cxn>
              <a:cxn ang="0">
                <a:pos x="44" y="44"/>
              </a:cxn>
              <a:cxn ang="0">
                <a:pos x="50" y="36"/>
              </a:cxn>
              <a:cxn ang="0">
                <a:pos x="52" y="26"/>
              </a:cxn>
              <a:cxn ang="0">
                <a:pos x="50" y="20"/>
              </a:cxn>
              <a:cxn ang="0">
                <a:pos x="48" y="12"/>
              </a:cxn>
              <a:cxn ang="0">
                <a:pos x="44" y="8"/>
              </a:cxn>
              <a:cxn ang="0">
                <a:pos x="38" y="4"/>
              </a:cxn>
              <a:cxn ang="0">
                <a:pos x="32" y="2"/>
              </a:cxn>
              <a:cxn ang="0">
                <a:pos x="26" y="0"/>
              </a:cxn>
              <a:cxn ang="0">
                <a:pos x="18" y="2"/>
              </a:cxn>
              <a:cxn ang="0">
                <a:pos x="14" y="4"/>
              </a:cxn>
              <a:cxn ang="0">
                <a:pos x="12" y="4"/>
              </a:cxn>
              <a:cxn ang="0">
                <a:pos x="36" y="18"/>
              </a:cxn>
              <a:cxn ang="0">
                <a:pos x="40" y="22"/>
              </a:cxn>
              <a:cxn ang="0">
                <a:pos x="40" y="26"/>
              </a:cxn>
              <a:cxn ang="0">
                <a:pos x="40" y="30"/>
              </a:cxn>
              <a:cxn ang="0">
                <a:pos x="36" y="34"/>
              </a:cxn>
              <a:cxn ang="0">
                <a:pos x="32" y="38"/>
              </a:cxn>
              <a:cxn ang="0">
                <a:pos x="26" y="38"/>
              </a:cxn>
              <a:cxn ang="0">
                <a:pos x="20" y="38"/>
              </a:cxn>
              <a:cxn ang="0">
                <a:pos x="14" y="34"/>
              </a:cxn>
              <a:cxn ang="0">
                <a:pos x="12" y="30"/>
              </a:cxn>
              <a:cxn ang="0">
                <a:pos x="10" y="26"/>
              </a:cxn>
              <a:cxn ang="0">
                <a:pos x="12" y="22"/>
              </a:cxn>
              <a:cxn ang="0">
                <a:pos x="14" y="18"/>
              </a:cxn>
              <a:cxn ang="0">
                <a:pos x="20" y="14"/>
              </a:cxn>
              <a:cxn ang="0">
                <a:pos x="26" y="14"/>
              </a:cxn>
              <a:cxn ang="0">
                <a:pos x="32" y="14"/>
              </a:cxn>
              <a:cxn ang="0">
                <a:pos x="36" y="18"/>
              </a:cxn>
              <a:cxn ang="0">
                <a:pos x="12" y="4"/>
              </a:cxn>
            </a:cxnLst>
            <a:rect l="0" t="0" r="r" b="b"/>
            <a:pathLst>
              <a:path w="52" h="52">
                <a:moveTo>
                  <a:pt x="12" y="4"/>
                </a:moveTo>
                <a:lnTo>
                  <a:pt x="6" y="8"/>
                </a:lnTo>
                <a:lnTo>
                  <a:pt x="2" y="14"/>
                </a:lnTo>
                <a:lnTo>
                  <a:pt x="0" y="20"/>
                </a:lnTo>
                <a:lnTo>
                  <a:pt x="0" y="26"/>
                </a:lnTo>
                <a:lnTo>
                  <a:pt x="2" y="36"/>
                </a:lnTo>
                <a:lnTo>
                  <a:pt x="6" y="44"/>
                </a:lnTo>
                <a:lnTo>
                  <a:pt x="16" y="50"/>
                </a:lnTo>
                <a:lnTo>
                  <a:pt x="26" y="52"/>
                </a:lnTo>
                <a:lnTo>
                  <a:pt x="36" y="50"/>
                </a:lnTo>
                <a:lnTo>
                  <a:pt x="44" y="44"/>
                </a:lnTo>
                <a:lnTo>
                  <a:pt x="50" y="36"/>
                </a:lnTo>
                <a:lnTo>
                  <a:pt x="52" y="26"/>
                </a:lnTo>
                <a:lnTo>
                  <a:pt x="50" y="20"/>
                </a:lnTo>
                <a:lnTo>
                  <a:pt x="48" y="12"/>
                </a:lnTo>
                <a:lnTo>
                  <a:pt x="44" y="8"/>
                </a:lnTo>
                <a:lnTo>
                  <a:pt x="38" y="4"/>
                </a:lnTo>
                <a:lnTo>
                  <a:pt x="32" y="2"/>
                </a:lnTo>
                <a:lnTo>
                  <a:pt x="26" y="0"/>
                </a:lnTo>
                <a:lnTo>
                  <a:pt x="18" y="2"/>
                </a:lnTo>
                <a:lnTo>
                  <a:pt x="14" y="4"/>
                </a:lnTo>
                <a:lnTo>
                  <a:pt x="12" y="4"/>
                </a:lnTo>
                <a:lnTo>
                  <a:pt x="36" y="18"/>
                </a:lnTo>
                <a:lnTo>
                  <a:pt x="40" y="22"/>
                </a:lnTo>
                <a:lnTo>
                  <a:pt x="40" y="26"/>
                </a:lnTo>
                <a:lnTo>
                  <a:pt x="40" y="30"/>
                </a:lnTo>
                <a:lnTo>
                  <a:pt x="36" y="34"/>
                </a:lnTo>
                <a:lnTo>
                  <a:pt x="32" y="38"/>
                </a:lnTo>
                <a:lnTo>
                  <a:pt x="26" y="38"/>
                </a:lnTo>
                <a:lnTo>
                  <a:pt x="20" y="38"/>
                </a:lnTo>
                <a:lnTo>
                  <a:pt x="14" y="34"/>
                </a:lnTo>
                <a:lnTo>
                  <a:pt x="12" y="30"/>
                </a:lnTo>
                <a:lnTo>
                  <a:pt x="10" y="26"/>
                </a:lnTo>
                <a:lnTo>
                  <a:pt x="12" y="22"/>
                </a:lnTo>
                <a:lnTo>
                  <a:pt x="14" y="18"/>
                </a:lnTo>
                <a:lnTo>
                  <a:pt x="20" y="14"/>
                </a:lnTo>
                <a:lnTo>
                  <a:pt x="26" y="14"/>
                </a:lnTo>
                <a:lnTo>
                  <a:pt x="32" y="14"/>
                </a:lnTo>
                <a:lnTo>
                  <a:pt x="36" y="18"/>
                </a:lnTo>
                <a:lnTo>
                  <a:pt x="12" y="4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380" name="Freeform 12"/>
          <p:cNvSpPr>
            <a:spLocks/>
          </p:cNvSpPr>
          <p:nvPr/>
        </p:nvSpPr>
        <p:spPr bwMode="auto">
          <a:xfrm>
            <a:off x="2663825" y="3351213"/>
            <a:ext cx="82550" cy="80962"/>
          </a:xfrm>
          <a:custGeom>
            <a:avLst/>
            <a:gdLst/>
            <a:ahLst/>
            <a:cxnLst>
              <a:cxn ang="0">
                <a:pos x="12" y="2"/>
              </a:cxn>
              <a:cxn ang="0">
                <a:pos x="6" y="6"/>
              </a:cxn>
              <a:cxn ang="0">
                <a:pos x="2" y="12"/>
              </a:cxn>
              <a:cxn ang="0">
                <a:pos x="0" y="18"/>
              </a:cxn>
              <a:cxn ang="0">
                <a:pos x="0" y="24"/>
              </a:cxn>
              <a:cxn ang="0">
                <a:pos x="2" y="34"/>
              </a:cxn>
              <a:cxn ang="0">
                <a:pos x="6" y="44"/>
              </a:cxn>
              <a:cxn ang="0">
                <a:pos x="16" y="49"/>
              </a:cxn>
              <a:cxn ang="0">
                <a:pos x="26" y="51"/>
              </a:cxn>
              <a:cxn ang="0">
                <a:pos x="36" y="49"/>
              </a:cxn>
              <a:cxn ang="0">
                <a:pos x="44" y="44"/>
              </a:cxn>
              <a:cxn ang="0">
                <a:pos x="50" y="36"/>
              </a:cxn>
              <a:cxn ang="0">
                <a:pos x="52" y="24"/>
              </a:cxn>
              <a:cxn ang="0">
                <a:pos x="50" y="18"/>
              </a:cxn>
              <a:cxn ang="0">
                <a:pos x="48" y="12"/>
              </a:cxn>
              <a:cxn ang="0">
                <a:pos x="44" y="6"/>
              </a:cxn>
              <a:cxn ang="0">
                <a:pos x="38" y="2"/>
              </a:cxn>
              <a:cxn ang="0">
                <a:pos x="32" y="0"/>
              </a:cxn>
              <a:cxn ang="0">
                <a:pos x="26" y="0"/>
              </a:cxn>
              <a:cxn ang="0">
                <a:pos x="18" y="0"/>
              </a:cxn>
              <a:cxn ang="0">
                <a:pos x="14" y="2"/>
              </a:cxn>
              <a:cxn ang="0">
                <a:pos x="12" y="2"/>
              </a:cxn>
              <a:cxn ang="0">
                <a:pos x="36" y="16"/>
              </a:cxn>
              <a:cxn ang="0">
                <a:pos x="40" y="20"/>
              </a:cxn>
              <a:cxn ang="0">
                <a:pos x="40" y="24"/>
              </a:cxn>
              <a:cxn ang="0">
                <a:pos x="40" y="30"/>
              </a:cxn>
              <a:cxn ang="0">
                <a:pos x="36" y="34"/>
              </a:cxn>
              <a:cxn ang="0">
                <a:pos x="32" y="36"/>
              </a:cxn>
              <a:cxn ang="0">
                <a:pos x="26" y="36"/>
              </a:cxn>
              <a:cxn ang="0">
                <a:pos x="20" y="36"/>
              </a:cxn>
              <a:cxn ang="0">
                <a:pos x="14" y="34"/>
              </a:cxn>
              <a:cxn ang="0">
                <a:pos x="12" y="30"/>
              </a:cxn>
              <a:cxn ang="0">
                <a:pos x="10" y="24"/>
              </a:cxn>
              <a:cxn ang="0">
                <a:pos x="12" y="20"/>
              </a:cxn>
              <a:cxn ang="0">
                <a:pos x="14" y="16"/>
              </a:cxn>
              <a:cxn ang="0">
                <a:pos x="20" y="14"/>
              </a:cxn>
              <a:cxn ang="0">
                <a:pos x="26" y="12"/>
              </a:cxn>
              <a:cxn ang="0">
                <a:pos x="32" y="14"/>
              </a:cxn>
              <a:cxn ang="0">
                <a:pos x="36" y="16"/>
              </a:cxn>
              <a:cxn ang="0">
                <a:pos x="12" y="2"/>
              </a:cxn>
            </a:cxnLst>
            <a:rect l="0" t="0" r="r" b="b"/>
            <a:pathLst>
              <a:path w="52" h="51">
                <a:moveTo>
                  <a:pt x="12" y="2"/>
                </a:moveTo>
                <a:lnTo>
                  <a:pt x="6" y="6"/>
                </a:lnTo>
                <a:lnTo>
                  <a:pt x="2" y="12"/>
                </a:lnTo>
                <a:lnTo>
                  <a:pt x="0" y="18"/>
                </a:lnTo>
                <a:lnTo>
                  <a:pt x="0" y="24"/>
                </a:lnTo>
                <a:lnTo>
                  <a:pt x="2" y="34"/>
                </a:lnTo>
                <a:lnTo>
                  <a:pt x="6" y="44"/>
                </a:lnTo>
                <a:lnTo>
                  <a:pt x="16" y="49"/>
                </a:lnTo>
                <a:lnTo>
                  <a:pt x="26" y="51"/>
                </a:lnTo>
                <a:lnTo>
                  <a:pt x="36" y="49"/>
                </a:lnTo>
                <a:lnTo>
                  <a:pt x="44" y="44"/>
                </a:lnTo>
                <a:lnTo>
                  <a:pt x="50" y="36"/>
                </a:lnTo>
                <a:lnTo>
                  <a:pt x="52" y="24"/>
                </a:lnTo>
                <a:lnTo>
                  <a:pt x="50" y="18"/>
                </a:lnTo>
                <a:lnTo>
                  <a:pt x="48" y="12"/>
                </a:lnTo>
                <a:lnTo>
                  <a:pt x="44" y="6"/>
                </a:lnTo>
                <a:lnTo>
                  <a:pt x="38" y="2"/>
                </a:lnTo>
                <a:lnTo>
                  <a:pt x="32" y="0"/>
                </a:lnTo>
                <a:lnTo>
                  <a:pt x="26" y="0"/>
                </a:lnTo>
                <a:lnTo>
                  <a:pt x="18" y="0"/>
                </a:lnTo>
                <a:lnTo>
                  <a:pt x="14" y="2"/>
                </a:lnTo>
                <a:lnTo>
                  <a:pt x="12" y="2"/>
                </a:lnTo>
                <a:lnTo>
                  <a:pt x="36" y="16"/>
                </a:lnTo>
                <a:lnTo>
                  <a:pt x="40" y="20"/>
                </a:lnTo>
                <a:lnTo>
                  <a:pt x="40" y="24"/>
                </a:lnTo>
                <a:lnTo>
                  <a:pt x="40" y="30"/>
                </a:lnTo>
                <a:lnTo>
                  <a:pt x="36" y="34"/>
                </a:lnTo>
                <a:lnTo>
                  <a:pt x="32" y="36"/>
                </a:lnTo>
                <a:lnTo>
                  <a:pt x="26" y="36"/>
                </a:lnTo>
                <a:lnTo>
                  <a:pt x="20" y="36"/>
                </a:lnTo>
                <a:lnTo>
                  <a:pt x="14" y="34"/>
                </a:lnTo>
                <a:lnTo>
                  <a:pt x="12" y="30"/>
                </a:lnTo>
                <a:lnTo>
                  <a:pt x="10" y="24"/>
                </a:lnTo>
                <a:lnTo>
                  <a:pt x="12" y="20"/>
                </a:lnTo>
                <a:lnTo>
                  <a:pt x="14" y="16"/>
                </a:lnTo>
                <a:lnTo>
                  <a:pt x="20" y="14"/>
                </a:lnTo>
                <a:lnTo>
                  <a:pt x="26" y="12"/>
                </a:lnTo>
                <a:lnTo>
                  <a:pt x="32" y="14"/>
                </a:lnTo>
                <a:lnTo>
                  <a:pt x="36" y="16"/>
                </a:lnTo>
                <a:lnTo>
                  <a:pt x="12" y="2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381" name="Freeform 13"/>
          <p:cNvSpPr>
            <a:spLocks/>
          </p:cNvSpPr>
          <p:nvPr/>
        </p:nvSpPr>
        <p:spPr bwMode="auto">
          <a:xfrm>
            <a:off x="2663825" y="3441700"/>
            <a:ext cx="107950" cy="44450"/>
          </a:xfrm>
          <a:custGeom>
            <a:avLst/>
            <a:gdLst/>
            <a:ahLst/>
            <a:cxnLst>
              <a:cxn ang="0">
                <a:pos x="50" y="18"/>
              </a:cxn>
              <a:cxn ang="0">
                <a:pos x="68" y="18"/>
              </a:cxn>
              <a:cxn ang="0">
                <a:pos x="60" y="6"/>
              </a:cxn>
              <a:cxn ang="0">
                <a:pos x="50" y="6"/>
              </a:cxn>
              <a:cxn ang="0">
                <a:pos x="50" y="0"/>
              </a:cxn>
              <a:cxn ang="0">
                <a:pos x="40" y="0"/>
              </a:cxn>
              <a:cxn ang="0">
                <a:pos x="40" y="6"/>
              </a:cxn>
              <a:cxn ang="0">
                <a:pos x="18" y="6"/>
              </a:cxn>
              <a:cxn ang="0">
                <a:pos x="8" y="6"/>
              </a:cxn>
              <a:cxn ang="0">
                <a:pos x="4" y="8"/>
              </a:cxn>
              <a:cxn ang="0">
                <a:pos x="0" y="12"/>
              </a:cxn>
              <a:cxn ang="0">
                <a:pos x="0" y="18"/>
              </a:cxn>
              <a:cxn ang="0">
                <a:pos x="2" y="28"/>
              </a:cxn>
              <a:cxn ang="0">
                <a:pos x="12" y="28"/>
              </a:cxn>
              <a:cxn ang="0">
                <a:pos x="10" y="22"/>
              </a:cxn>
              <a:cxn ang="0">
                <a:pos x="12" y="20"/>
              </a:cxn>
              <a:cxn ang="0">
                <a:pos x="12" y="18"/>
              </a:cxn>
              <a:cxn ang="0">
                <a:pos x="20" y="18"/>
              </a:cxn>
              <a:cxn ang="0">
                <a:pos x="40" y="18"/>
              </a:cxn>
              <a:cxn ang="0">
                <a:pos x="40" y="28"/>
              </a:cxn>
              <a:cxn ang="0">
                <a:pos x="50" y="28"/>
              </a:cxn>
              <a:cxn ang="0">
                <a:pos x="50" y="20"/>
              </a:cxn>
              <a:cxn ang="0">
                <a:pos x="50" y="18"/>
              </a:cxn>
            </a:cxnLst>
            <a:rect l="0" t="0" r="r" b="b"/>
            <a:pathLst>
              <a:path w="68" h="28">
                <a:moveTo>
                  <a:pt x="50" y="18"/>
                </a:moveTo>
                <a:lnTo>
                  <a:pt x="68" y="18"/>
                </a:lnTo>
                <a:lnTo>
                  <a:pt x="60" y="6"/>
                </a:lnTo>
                <a:lnTo>
                  <a:pt x="50" y="6"/>
                </a:lnTo>
                <a:lnTo>
                  <a:pt x="50" y="0"/>
                </a:lnTo>
                <a:lnTo>
                  <a:pt x="40" y="0"/>
                </a:lnTo>
                <a:lnTo>
                  <a:pt x="40" y="6"/>
                </a:lnTo>
                <a:lnTo>
                  <a:pt x="18" y="6"/>
                </a:lnTo>
                <a:lnTo>
                  <a:pt x="8" y="6"/>
                </a:lnTo>
                <a:lnTo>
                  <a:pt x="4" y="8"/>
                </a:lnTo>
                <a:lnTo>
                  <a:pt x="0" y="12"/>
                </a:lnTo>
                <a:lnTo>
                  <a:pt x="0" y="18"/>
                </a:lnTo>
                <a:lnTo>
                  <a:pt x="2" y="28"/>
                </a:lnTo>
                <a:lnTo>
                  <a:pt x="12" y="28"/>
                </a:lnTo>
                <a:lnTo>
                  <a:pt x="10" y="22"/>
                </a:lnTo>
                <a:lnTo>
                  <a:pt x="12" y="20"/>
                </a:lnTo>
                <a:lnTo>
                  <a:pt x="12" y="18"/>
                </a:lnTo>
                <a:lnTo>
                  <a:pt x="20" y="18"/>
                </a:lnTo>
                <a:lnTo>
                  <a:pt x="40" y="18"/>
                </a:lnTo>
                <a:lnTo>
                  <a:pt x="40" y="28"/>
                </a:lnTo>
                <a:lnTo>
                  <a:pt x="50" y="28"/>
                </a:lnTo>
                <a:lnTo>
                  <a:pt x="50" y="20"/>
                </a:lnTo>
                <a:lnTo>
                  <a:pt x="50" y="18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382" name="Freeform 14"/>
          <p:cNvSpPr>
            <a:spLocks/>
          </p:cNvSpPr>
          <p:nvPr/>
        </p:nvSpPr>
        <p:spPr bwMode="auto">
          <a:xfrm>
            <a:off x="3065463" y="2541588"/>
            <a:ext cx="111125" cy="92075"/>
          </a:xfrm>
          <a:custGeom>
            <a:avLst/>
            <a:gdLst/>
            <a:ahLst/>
            <a:cxnLst>
              <a:cxn ang="0">
                <a:pos x="64" y="0"/>
              </a:cxn>
              <a:cxn ang="0">
                <a:pos x="52" y="2"/>
              </a:cxn>
              <a:cxn ang="0">
                <a:pos x="56" y="36"/>
              </a:cxn>
              <a:cxn ang="0">
                <a:pos x="0" y="44"/>
              </a:cxn>
              <a:cxn ang="0">
                <a:pos x="2" y="58"/>
              </a:cxn>
              <a:cxn ang="0">
                <a:pos x="70" y="48"/>
              </a:cxn>
              <a:cxn ang="0">
                <a:pos x="66" y="0"/>
              </a:cxn>
              <a:cxn ang="0">
                <a:pos x="64" y="0"/>
              </a:cxn>
            </a:cxnLst>
            <a:rect l="0" t="0" r="r" b="b"/>
            <a:pathLst>
              <a:path w="70" h="58">
                <a:moveTo>
                  <a:pt x="64" y="0"/>
                </a:moveTo>
                <a:lnTo>
                  <a:pt x="52" y="2"/>
                </a:lnTo>
                <a:lnTo>
                  <a:pt x="56" y="36"/>
                </a:lnTo>
                <a:lnTo>
                  <a:pt x="0" y="44"/>
                </a:lnTo>
                <a:lnTo>
                  <a:pt x="2" y="58"/>
                </a:lnTo>
                <a:lnTo>
                  <a:pt x="70" y="48"/>
                </a:lnTo>
                <a:lnTo>
                  <a:pt x="66" y="0"/>
                </a:lnTo>
                <a:lnTo>
                  <a:pt x="64" y="0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383" name="Freeform 15"/>
          <p:cNvSpPr>
            <a:spLocks/>
          </p:cNvSpPr>
          <p:nvPr/>
        </p:nvSpPr>
        <p:spPr bwMode="auto">
          <a:xfrm>
            <a:off x="3081338" y="2462213"/>
            <a:ext cx="79375" cy="76200"/>
          </a:xfrm>
          <a:custGeom>
            <a:avLst/>
            <a:gdLst/>
            <a:ahLst/>
            <a:cxnLst>
              <a:cxn ang="0">
                <a:pos x="38" y="16"/>
              </a:cxn>
              <a:cxn ang="0">
                <a:pos x="40" y="22"/>
              </a:cxn>
              <a:cxn ang="0">
                <a:pos x="40" y="26"/>
              </a:cxn>
              <a:cxn ang="0">
                <a:pos x="38" y="30"/>
              </a:cxn>
              <a:cxn ang="0">
                <a:pos x="36" y="32"/>
              </a:cxn>
              <a:cxn ang="0">
                <a:pos x="30" y="34"/>
              </a:cxn>
              <a:cxn ang="0">
                <a:pos x="26" y="2"/>
              </a:cxn>
              <a:cxn ang="0">
                <a:pos x="12" y="4"/>
              </a:cxn>
              <a:cxn ang="0">
                <a:pos x="4" y="10"/>
              </a:cxn>
              <a:cxn ang="0">
                <a:pos x="0" y="18"/>
              </a:cxn>
              <a:cxn ang="0">
                <a:pos x="0" y="28"/>
              </a:cxn>
              <a:cxn ang="0">
                <a:pos x="2" y="38"/>
              </a:cxn>
              <a:cxn ang="0">
                <a:pos x="8" y="44"/>
              </a:cxn>
              <a:cxn ang="0">
                <a:pos x="18" y="48"/>
              </a:cxn>
              <a:cxn ang="0">
                <a:pos x="28" y="48"/>
              </a:cxn>
              <a:cxn ang="0">
                <a:pos x="38" y="46"/>
              </a:cxn>
              <a:cxn ang="0">
                <a:pos x="44" y="40"/>
              </a:cxn>
              <a:cxn ang="0">
                <a:pos x="48" y="36"/>
              </a:cxn>
              <a:cxn ang="0">
                <a:pos x="50" y="32"/>
              </a:cxn>
              <a:cxn ang="0">
                <a:pos x="50" y="20"/>
              </a:cxn>
              <a:cxn ang="0">
                <a:pos x="48" y="14"/>
              </a:cxn>
              <a:cxn ang="0">
                <a:pos x="46" y="8"/>
              </a:cxn>
              <a:cxn ang="0">
                <a:pos x="40" y="4"/>
              </a:cxn>
              <a:cxn ang="0">
                <a:pos x="34" y="0"/>
              </a:cxn>
              <a:cxn ang="0">
                <a:pos x="32" y="14"/>
              </a:cxn>
              <a:cxn ang="0">
                <a:pos x="36" y="16"/>
              </a:cxn>
              <a:cxn ang="0">
                <a:pos x="38" y="16"/>
              </a:cxn>
              <a:cxn ang="0">
                <a:pos x="22" y="34"/>
              </a:cxn>
              <a:cxn ang="0">
                <a:pos x="18" y="34"/>
              </a:cxn>
              <a:cxn ang="0">
                <a:pos x="14" y="34"/>
              </a:cxn>
              <a:cxn ang="0">
                <a:pos x="10" y="30"/>
              </a:cxn>
              <a:cxn ang="0">
                <a:pos x="10" y="26"/>
              </a:cxn>
              <a:cxn ang="0">
                <a:pos x="10" y="22"/>
              </a:cxn>
              <a:cxn ang="0">
                <a:pos x="12" y="20"/>
              </a:cxn>
              <a:cxn ang="0">
                <a:pos x="14" y="16"/>
              </a:cxn>
              <a:cxn ang="0">
                <a:pos x="20" y="16"/>
              </a:cxn>
              <a:cxn ang="0">
                <a:pos x="22" y="34"/>
              </a:cxn>
              <a:cxn ang="0">
                <a:pos x="38" y="16"/>
              </a:cxn>
            </a:cxnLst>
            <a:rect l="0" t="0" r="r" b="b"/>
            <a:pathLst>
              <a:path w="50" h="48">
                <a:moveTo>
                  <a:pt x="38" y="16"/>
                </a:moveTo>
                <a:lnTo>
                  <a:pt x="40" y="22"/>
                </a:lnTo>
                <a:lnTo>
                  <a:pt x="40" y="26"/>
                </a:lnTo>
                <a:lnTo>
                  <a:pt x="38" y="30"/>
                </a:lnTo>
                <a:lnTo>
                  <a:pt x="36" y="32"/>
                </a:lnTo>
                <a:lnTo>
                  <a:pt x="30" y="34"/>
                </a:lnTo>
                <a:lnTo>
                  <a:pt x="26" y="2"/>
                </a:lnTo>
                <a:lnTo>
                  <a:pt x="12" y="4"/>
                </a:lnTo>
                <a:lnTo>
                  <a:pt x="4" y="10"/>
                </a:lnTo>
                <a:lnTo>
                  <a:pt x="0" y="18"/>
                </a:lnTo>
                <a:lnTo>
                  <a:pt x="0" y="28"/>
                </a:lnTo>
                <a:lnTo>
                  <a:pt x="2" y="38"/>
                </a:lnTo>
                <a:lnTo>
                  <a:pt x="8" y="44"/>
                </a:lnTo>
                <a:lnTo>
                  <a:pt x="18" y="48"/>
                </a:lnTo>
                <a:lnTo>
                  <a:pt x="28" y="48"/>
                </a:lnTo>
                <a:lnTo>
                  <a:pt x="38" y="46"/>
                </a:lnTo>
                <a:lnTo>
                  <a:pt x="44" y="40"/>
                </a:lnTo>
                <a:lnTo>
                  <a:pt x="48" y="36"/>
                </a:lnTo>
                <a:lnTo>
                  <a:pt x="50" y="32"/>
                </a:lnTo>
                <a:lnTo>
                  <a:pt x="50" y="20"/>
                </a:lnTo>
                <a:lnTo>
                  <a:pt x="48" y="14"/>
                </a:lnTo>
                <a:lnTo>
                  <a:pt x="46" y="8"/>
                </a:lnTo>
                <a:lnTo>
                  <a:pt x="40" y="4"/>
                </a:lnTo>
                <a:lnTo>
                  <a:pt x="34" y="0"/>
                </a:lnTo>
                <a:lnTo>
                  <a:pt x="32" y="14"/>
                </a:lnTo>
                <a:lnTo>
                  <a:pt x="36" y="16"/>
                </a:lnTo>
                <a:lnTo>
                  <a:pt x="38" y="16"/>
                </a:lnTo>
                <a:lnTo>
                  <a:pt x="22" y="34"/>
                </a:lnTo>
                <a:lnTo>
                  <a:pt x="18" y="34"/>
                </a:lnTo>
                <a:lnTo>
                  <a:pt x="14" y="34"/>
                </a:lnTo>
                <a:lnTo>
                  <a:pt x="10" y="30"/>
                </a:lnTo>
                <a:lnTo>
                  <a:pt x="10" y="26"/>
                </a:lnTo>
                <a:lnTo>
                  <a:pt x="10" y="22"/>
                </a:lnTo>
                <a:lnTo>
                  <a:pt x="12" y="20"/>
                </a:lnTo>
                <a:lnTo>
                  <a:pt x="14" y="16"/>
                </a:lnTo>
                <a:lnTo>
                  <a:pt x="20" y="16"/>
                </a:lnTo>
                <a:lnTo>
                  <a:pt x="22" y="34"/>
                </a:lnTo>
                <a:lnTo>
                  <a:pt x="38" y="16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384" name="Freeform 16"/>
          <p:cNvSpPr>
            <a:spLocks/>
          </p:cNvSpPr>
          <p:nvPr/>
        </p:nvSpPr>
        <p:spPr bwMode="auto">
          <a:xfrm>
            <a:off x="3065463" y="2370138"/>
            <a:ext cx="114300" cy="82550"/>
          </a:xfrm>
          <a:custGeom>
            <a:avLst/>
            <a:gdLst/>
            <a:ahLst/>
            <a:cxnLst>
              <a:cxn ang="0">
                <a:pos x="60" y="46"/>
              </a:cxn>
              <a:cxn ang="0">
                <a:pos x="66" y="44"/>
              </a:cxn>
              <a:cxn ang="0">
                <a:pos x="70" y="40"/>
              </a:cxn>
              <a:cxn ang="0">
                <a:pos x="72" y="32"/>
              </a:cxn>
              <a:cxn ang="0">
                <a:pos x="72" y="22"/>
              </a:cxn>
              <a:cxn ang="0">
                <a:pos x="70" y="10"/>
              </a:cxn>
              <a:cxn ang="0">
                <a:pos x="64" y="4"/>
              </a:cxn>
              <a:cxn ang="0">
                <a:pos x="58" y="0"/>
              </a:cxn>
              <a:cxn ang="0">
                <a:pos x="44" y="2"/>
              </a:cxn>
              <a:cxn ang="0">
                <a:pos x="0" y="8"/>
              </a:cxn>
              <a:cxn ang="0">
                <a:pos x="2" y="20"/>
              </a:cxn>
              <a:cxn ang="0">
                <a:pos x="8" y="18"/>
              </a:cxn>
              <a:cxn ang="0">
                <a:pos x="4" y="26"/>
              </a:cxn>
              <a:cxn ang="0">
                <a:pos x="2" y="34"/>
              </a:cxn>
              <a:cxn ang="0">
                <a:pos x="6" y="42"/>
              </a:cxn>
              <a:cxn ang="0">
                <a:pos x="10" y="48"/>
              </a:cxn>
              <a:cxn ang="0">
                <a:pos x="20" y="52"/>
              </a:cxn>
              <a:cxn ang="0">
                <a:pos x="30" y="52"/>
              </a:cxn>
              <a:cxn ang="0">
                <a:pos x="40" y="50"/>
              </a:cxn>
              <a:cxn ang="0">
                <a:pos x="46" y="46"/>
              </a:cxn>
              <a:cxn ang="0">
                <a:pos x="52" y="38"/>
              </a:cxn>
              <a:cxn ang="0">
                <a:pos x="52" y="28"/>
              </a:cxn>
              <a:cxn ang="0">
                <a:pos x="50" y="20"/>
              </a:cxn>
              <a:cxn ang="0">
                <a:pos x="42" y="14"/>
              </a:cxn>
              <a:cxn ang="0">
                <a:pos x="50" y="14"/>
              </a:cxn>
              <a:cxn ang="0">
                <a:pos x="56" y="14"/>
              </a:cxn>
              <a:cxn ang="0">
                <a:pos x="60" y="16"/>
              </a:cxn>
              <a:cxn ang="0">
                <a:pos x="62" y="24"/>
              </a:cxn>
              <a:cxn ang="0">
                <a:pos x="62" y="30"/>
              </a:cxn>
              <a:cxn ang="0">
                <a:pos x="58" y="32"/>
              </a:cxn>
              <a:cxn ang="0">
                <a:pos x="58" y="46"/>
              </a:cxn>
              <a:cxn ang="0">
                <a:pos x="58" y="46"/>
              </a:cxn>
              <a:cxn ang="0">
                <a:pos x="60" y="46"/>
              </a:cxn>
              <a:cxn ang="0">
                <a:pos x="16" y="38"/>
              </a:cxn>
              <a:cxn ang="0">
                <a:pos x="14" y="34"/>
              </a:cxn>
              <a:cxn ang="0">
                <a:pos x="12" y="30"/>
              </a:cxn>
              <a:cxn ang="0">
                <a:pos x="12" y="26"/>
              </a:cxn>
              <a:cxn ang="0">
                <a:pos x="14" y="22"/>
              </a:cxn>
              <a:cxn ang="0">
                <a:pos x="18" y="18"/>
              </a:cxn>
              <a:cxn ang="0">
                <a:pos x="26" y="16"/>
              </a:cxn>
              <a:cxn ang="0">
                <a:pos x="32" y="16"/>
              </a:cxn>
              <a:cxn ang="0">
                <a:pos x="38" y="18"/>
              </a:cxn>
              <a:cxn ang="0">
                <a:pos x="40" y="22"/>
              </a:cxn>
              <a:cxn ang="0">
                <a:pos x="42" y="26"/>
              </a:cxn>
              <a:cxn ang="0">
                <a:pos x="42" y="30"/>
              </a:cxn>
              <a:cxn ang="0">
                <a:pos x="40" y="34"/>
              </a:cxn>
              <a:cxn ang="0">
                <a:pos x="34" y="38"/>
              </a:cxn>
              <a:cxn ang="0">
                <a:pos x="28" y="38"/>
              </a:cxn>
              <a:cxn ang="0">
                <a:pos x="22" y="38"/>
              </a:cxn>
              <a:cxn ang="0">
                <a:pos x="16" y="38"/>
              </a:cxn>
              <a:cxn ang="0">
                <a:pos x="60" y="46"/>
              </a:cxn>
            </a:cxnLst>
            <a:rect l="0" t="0" r="r" b="b"/>
            <a:pathLst>
              <a:path w="72" h="52">
                <a:moveTo>
                  <a:pt x="60" y="46"/>
                </a:moveTo>
                <a:lnTo>
                  <a:pt x="66" y="44"/>
                </a:lnTo>
                <a:lnTo>
                  <a:pt x="70" y="40"/>
                </a:lnTo>
                <a:lnTo>
                  <a:pt x="72" y="32"/>
                </a:lnTo>
                <a:lnTo>
                  <a:pt x="72" y="22"/>
                </a:lnTo>
                <a:lnTo>
                  <a:pt x="70" y="10"/>
                </a:lnTo>
                <a:lnTo>
                  <a:pt x="64" y="4"/>
                </a:lnTo>
                <a:lnTo>
                  <a:pt x="58" y="0"/>
                </a:lnTo>
                <a:lnTo>
                  <a:pt x="44" y="2"/>
                </a:lnTo>
                <a:lnTo>
                  <a:pt x="0" y="8"/>
                </a:lnTo>
                <a:lnTo>
                  <a:pt x="2" y="20"/>
                </a:lnTo>
                <a:lnTo>
                  <a:pt x="8" y="18"/>
                </a:lnTo>
                <a:lnTo>
                  <a:pt x="4" y="26"/>
                </a:lnTo>
                <a:lnTo>
                  <a:pt x="2" y="34"/>
                </a:lnTo>
                <a:lnTo>
                  <a:pt x="6" y="42"/>
                </a:lnTo>
                <a:lnTo>
                  <a:pt x="10" y="48"/>
                </a:lnTo>
                <a:lnTo>
                  <a:pt x="20" y="52"/>
                </a:lnTo>
                <a:lnTo>
                  <a:pt x="30" y="52"/>
                </a:lnTo>
                <a:lnTo>
                  <a:pt x="40" y="50"/>
                </a:lnTo>
                <a:lnTo>
                  <a:pt x="46" y="46"/>
                </a:lnTo>
                <a:lnTo>
                  <a:pt x="52" y="38"/>
                </a:lnTo>
                <a:lnTo>
                  <a:pt x="52" y="28"/>
                </a:lnTo>
                <a:lnTo>
                  <a:pt x="50" y="20"/>
                </a:lnTo>
                <a:lnTo>
                  <a:pt x="42" y="14"/>
                </a:lnTo>
                <a:lnTo>
                  <a:pt x="50" y="14"/>
                </a:lnTo>
                <a:lnTo>
                  <a:pt x="56" y="14"/>
                </a:lnTo>
                <a:lnTo>
                  <a:pt x="60" y="16"/>
                </a:lnTo>
                <a:lnTo>
                  <a:pt x="62" y="24"/>
                </a:lnTo>
                <a:lnTo>
                  <a:pt x="62" y="30"/>
                </a:lnTo>
                <a:lnTo>
                  <a:pt x="58" y="32"/>
                </a:lnTo>
                <a:lnTo>
                  <a:pt x="58" y="46"/>
                </a:lnTo>
                <a:lnTo>
                  <a:pt x="58" y="46"/>
                </a:lnTo>
                <a:lnTo>
                  <a:pt x="60" y="46"/>
                </a:lnTo>
                <a:lnTo>
                  <a:pt x="16" y="38"/>
                </a:lnTo>
                <a:lnTo>
                  <a:pt x="14" y="34"/>
                </a:lnTo>
                <a:lnTo>
                  <a:pt x="12" y="30"/>
                </a:lnTo>
                <a:lnTo>
                  <a:pt x="12" y="26"/>
                </a:lnTo>
                <a:lnTo>
                  <a:pt x="14" y="22"/>
                </a:lnTo>
                <a:lnTo>
                  <a:pt x="18" y="18"/>
                </a:lnTo>
                <a:lnTo>
                  <a:pt x="26" y="16"/>
                </a:lnTo>
                <a:lnTo>
                  <a:pt x="32" y="16"/>
                </a:lnTo>
                <a:lnTo>
                  <a:pt x="38" y="18"/>
                </a:lnTo>
                <a:lnTo>
                  <a:pt x="40" y="22"/>
                </a:lnTo>
                <a:lnTo>
                  <a:pt x="42" y="26"/>
                </a:lnTo>
                <a:lnTo>
                  <a:pt x="42" y="30"/>
                </a:lnTo>
                <a:lnTo>
                  <a:pt x="40" y="34"/>
                </a:lnTo>
                <a:lnTo>
                  <a:pt x="34" y="38"/>
                </a:lnTo>
                <a:lnTo>
                  <a:pt x="28" y="38"/>
                </a:lnTo>
                <a:lnTo>
                  <a:pt x="22" y="38"/>
                </a:lnTo>
                <a:lnTo>
                  <a:pt x="16" y="38"/>
                </a:lnTo>
                <a:lnTo>
                  <a:pt x="60" y="46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385" name="Freeform 17"/>
          <p:cNvSpPr>
            <a:spLocks/>
          </p:cNvSpPr>
          <p:nvPr/>
        </p:nvSpPr>
        <p:spPr bwMode="auto">
          <a:xfrm>
            <a:off x="3236913" y="2500313"/>
            <a:ext cx="111125" cy="85725"/>
          </a:xfrm>
          <a:custGeom>
            <a:avLst/>
            <a:gdLst/>
            <a:ahLst/>
            <a:cxnLst>
              <a:cxn ang="0">
                <a:pos x="70" y="40"/>
              </a:cxn>
              <a:cxn ang="0">
                <a:pos x="40" y="40"/>
              </a:cxn>
              <a:cxn ang="0">
                <a:pos x="40" y="12"/>
              </a:cxn>
              <a:cxn ang="0">
                <a:pos x="70" y="12"/>
              </a:cxn>
              <a:cxn ang="0">
                <a:pos x="70" y="0"/>
              </a:cxn>
              <a:cxn ang="0">
                <a:pos x="0" y="0"/>
              </a:cxn>
              <a:cxn ang="0">
                <a:pos x="0" y="12"/>
              </a:cxn>
              <a:cxn ang="0">
                <a:pos x="28" y="12"/>
              </a:cxn>
              <a:cxn ang="0">
                <a:pos x="28" y="40"/>
              </a:cxn>
              <a:cxn ang="0">
                <a:pos x="0" y="40"/>
              </a:cxn>
              <a:cxn ang="0">
                <a:pos x="0" y="54"/>
              </a:cxn>
              <a:cxn ang="0">
                <a:pos x="70" y="54"/>
              </a:cxn>
              <a:cxn ang="0">
                <a:pos x="70" y="42"/>
              </a:cxn>
              <a:cxn ang="0">
                <a:pos x="70" y="40"/>
              </a:cxn>
            </a:cxnLst>
            <a:rect l="0" t="0" r="r" b="b"/>
            <a:pathLst>
              <a:path w="70" h="54">
                <a:moveTo>
                  <a:pt x="70" y="40"/>
                </a:moveTo>
                <a:lnTo>
                  <a:pt x="40" y="40"/>
                </a:lnTo>
                <a:lnTo>
                  <a:pt x="40" y="12"/>
                </a:lnTo>
                <a:lnTo>
                  <a:pt x="70" y="12"/>
                </a:lnTo>
                <a:lnTo>
                  <a:pt x="70" y="0"/>
                </a:lnTo>
                <a:lnTo>
                  <a:pt x="0" y="0"/>
                </a:lnTo>
                <a:lnTo>
                  <a:pt x="0" y="12"/>
                </a:lnTo>
                <a:lnTo>
                  <a:pt x="28" y="12"/>
                </a:lnTo>
                <a:lnTo>
                  <a:pt x="28" y="40"/>
                </a:lnTo>
                <a:lnTo>
                  <a:pt x="0" y="40"/>
                </a:lnTo>
                <a:lnTo>
                  <a:pt x="0" y="54"/>
                </a:lnTo>
                <a:lnTo>
                  <a:pt x="70" y="54"/>
                </a:lnTo>
                <a:lnTo>
                  <a:pt x="70" y="42"/>
                </a:lnTo>
                <a:lnTo>
                  <a:pt x="70" y="40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386" name="Freeform 18"/>
          <p:cNvSpPr>
            <a:spLocks/>
          </p:cNvSpPr>
          <p:nvPr/>
        </p:nvSpPr>
        <p:spPr bwMode="auto">
          <a:xfrm>
            <a:off x="3236913" y="2455863"/>
            <a:ext cx="111125" cy="19050"/>
          </a:xfrm>
          <a:custGeom>
            <a:avLst/>
            <a:gdLst/>
            <a:ahLst/>
            <a:cxnLst>
              <a:cxn ang="0">
                <a:pos x="12" y="0"/>
              </a:cxn>
              <a:cxn ang="0">
                <a:pos x="0" y="0"/>
              </a:cxn>
              <a:cxn ang="0">
                <a:pos x="0" y="12"/>
              </a:cxn>
              <a:cxn ang="0">
                <a:pos x="12" y="12"/>
              </a:cxn>
              <a:cxn ang="0">
                <a:pos x="12" y="2"/>
              </a:cxn>
              <a:cxn ang="0">
                <a:pos x="12" y="0"/>
              </a:cxn>
              <a:cxn ang="0">
                <a:pos x="70" y="0"/>
              </a:cxn>
              <a:cxn ang="0">
                <a:pos x="20" y="0"/>
              </a:cxn>
              <a:cxn ang="0">
                <a:pos x="20" y="12"/>
              </a:cxn>
              <a:cxn ang="0">
                <a:pos x="70" y="12"/>
              </a:cxn>
              <a:cxn ang="0">
                <a:pos x="70" y="0"/>
              </a:cxn>
              <a:cxn ang="0">
                <a:pos x="12" y="0"/>
              </a:cxn>
            </a:cxnLst>
            <a:rect l="0" t="0" r="r" b="b"/>
            <a:pathLst>
              <a:path w="70" h="12">
                <a:moveTo>
                  <a:pt x="12" y="0"/>
                </a:moveTo>
                <a:lnTo>
                  <a:pt x="0" y="0"/>
                </a:lnTo>
                <a:lnTo>
                  <a:pt x="0" y="12"/>
                </a:lnTo>
                <a:lnTo>
                  <a:pt x="12" y="12"/>
                </a:lnTo>
                <a:lnTo>
                  <a:pt x="12" y="2"/>
                </a:lnTo>
                <a:lnTo>
                  <a:pt x="12" y="0"/>
                </a:lnTo>
                <a:lnTo>
                  <a:pt x="70" y="0"/>
                </a:lnTo>
                <a:lnTo>
                  <a:pt x="20" y="0"/>
                </a:lnTo>
                <a:lnTo>
                  <a:pt x="20" y="12"/>
                </a:lnTo>
                <a:lnTo>
                  <a:pt x="70" y="12"/>
                </a:lnTo>
                <a:lnTo>
                  <a:pt x="70" y="0"/>
                </a:lnTo>
                <a:lnTo>
                  <a:pt x="12" y="0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387" name="Freeform 19"/>
          <p:cNvSpPr>
            <a:spLocks/>
          </p:cNvSpPr>
          <p:nvPr/>
        </p:nvSpPr>
        <p:spPr bwMode="auto">
          <a:xfrm>
            <a:off x="3265488" y="2357438"/>
            <a:ext cx="111125" cy="76200"/>
          </a:xfrm>
          <a:custGeom>
            <a:avLst/>
            <a:gdLst/>
            <a:ahLst/>
            <a:cxnLst>
              <a:cxn ang="0">
                <a:pos x="70" y="48"/>
              </a:cxn>
              <a:cxn ang="0">
                <a:pos x="70" y="36"/>
              </a:cxn>
              <a:cxn ang="0">
                <a:pos x="46" y="36"/>
              </a:cxn>
              <a:cxn ang="0">
                <a:pos x="50" y="28"/>
              </a:cxn>
              <a:cxn ang="0">
                <a:pos x="52" y="20"/>
              </a:cxn>
              <a:cxn ang="0">
                <a:pos x="50" y="12"/>
              </a:cxn>
              <a:cxn ang="0">
                <a:pos x="46" y="6"/>
              </a:cxn>
              <a:cxn ang="0">
                <a:pos x="38" y="2"/>
              </a:cxn>
              <a:cxn ang="0">
                <a:pos x="26" y="0"/>
              </a:cxn>
              <a:cxn ang="0">
                <a:pos x="16" y="2"/>
              </a:cxn>
              <a:cxn ang="0">
                <a:pos x="8" y="6"/>
              </a:cxn>
              <a:cxn ang="0">
                <a:pos x="2" y="12"/>
              </a:cxn>
              <a:cxn ang="0">
                <a:pos x="0" y="20"/>
              </a:cxn>
              <a:cxn ang="0">
                <a:pos x="0" y="26"/>
              </a:cxn>
              <a:cxn ang="0">
                <a:pos x="2" y="30"/>
              </a:cxn>
              <a:cxn ang="0">
                <a:pos x="8" y="36"/>
              </a:cxn>
              <a:cxn ang="0">
                <a:pos x="2" y="36"/>
              </a:cxn>
              <a:cxn ang="0">
                <a:pos x="2" y="48"/>
              </a:cxn>
              <a:cxn ang="0">
                <a:pos x="68" y="48"/>
              </a:cxn>
              <a:cxn ang="0">
                <a:pos x="70" y="48"/>
              </a:cxn>
              <a:cxn ang="0">
                <a:pos x="14" y="32"/>
              </a:cxn>
              <a:cxn ang="0">
                <a:pos x="12" y="28"/>
              </a:cxn>
              <a:cxn ang="0">
                <a:pos x="10" y="24"/>
              </a:cxn>
              <a:cxn ang="0">
                <a:pos x="12" y="20"/>
              </a:cxn>
              <a:cxn ang="0">
                <a:pos x="14" y="16"/>
              </a:cxn>
              <a:cxn ang="0">
                <a:pos x="20" y="14"/>
              </a:cxn>
              <a:cxn ang="0">
                <a:pos x="26" y="14"/>
              </a:cxn>
              <a:cxn ang="0">
                <a:pos x="34" y="14"/>
              </a:cxn>
              <a:cxn ang="0">
                <a:pos x="38" y="16"/>
              </a:cxn>
              <a:cxn ang="0">
                <a:pos x="40" y="20"/>
              </a:cxn>
              <a:cxn ang="0">
                <a:pos x="42" y="24"/>
              </a:cxn>
              <a:cxn ang="0">
                <a:pos x="40" y="28"/>
              </a:cxn>
              <a:cxn ang="0">
                <a:pos x="38" y="32"/>
              </a:cxn>
              <a:cxn ang="0">
                <a:pos x="32" y="34"/>
              </a:cxn>
              <a:cxn ang="0">
                <a:pos x="26" y="36"/>
              </a:cxn>
              <a:cxn ang="0">
                <a:pos x="20" y="34"/>
              </a:cxn>
              <a:cxn ang="0">
                <a:pos x="14" y="32"/>
              </a:cxn>
              <a:cxn ang="0">
                <a:pos x="70" y="48"/>
              </a:cxn>
            </a:cxnLst>
            <a:rect l="0" t="0" r="r" b="b"/>
            <a:pathLst>
              <a:path w="70" h="48">
                <a:moveTo>
                  <a:pt x="70" y="48"/>
                </a:moveTo>
                <a:lnTo>
                  <a:pt x="70" y="36"/>
                </a:lnTo>
                <a:lnTo>
                  <a:pt x="46" y="36"/>
                </a:lnTo>
                <a:lnTo>
                  <a:pt x="50" y="28"/>
                </a:lnTo>
                <a:lnTo>
                  <a:pt x="52" y="20"/>
                </a:lnTo>
                <a:lnTo>
                  <a:pt x="50" y="12"/>
                </a:lnTo>
                <a:lnTo>
                  <a:pt x="46" y="6"/>
                </a:lnTo>
                <a:lnTo>
                  <a:pt x="38" y="2"/>
                </a:lnTo>
                <a:lnTo>
                  <a:pt x="26" y="0"/>
                </a:lnTo>
                <a:lnTo>
                  <a:pt x="16" y="2"/>
                </a:lnTo>
                <a:lnTo>
                  <a:pt x="8" y="6"/>
                </a:lnTo>
                <a:lnTo>
                  <a:pt x="2" y="12"/>
                </a:lnTo>
                <a:lnTo>
                  <a:pt x="0" y="20"/>
                </a:lnTo>
                <a:lnTo>
                  <a:pt x="0" y="26"/>
                </a:lnTo>
                <a:lnTo>
                  <a:pt x="2" y="30"/>
                </a:lnTo>
                <a:lnTo>
                  <a:pt x="8" y="36"/>
                </a:lnTo>
                <a:lnTo>
                  <a:pt x="2" y="36"/>
                </a:lnTo>
                <a:lnTo>
                  <a:pt x="2" y="48"/>
                </a:lnTo>
                <a:lnTo>
                  <a:pt x="68" y="48"/>
                </a:lnTo>
                <a:lnTo>
                  <a:pt x="70" y="48"/>
                </a:lnTo>
                <a:lnTo>
                  <a:pt x="14" y="32"/>
                </a:lnTo>
                <a:lnTo>
                  <a:pt x="12" y="28"/>
                </a:lnTo>
                <a:lnTo>
                  <a:pt x="10" y="24"/>
                </a:lnTo>
                <a:lnTo>
                  <a:pt x="12" y="20"/>
                </a:lnTo>
                <a:lnTo>
                  <a:pt x="14" y="16"/>
                </a:lnTo>
                <a:lnTo>
                  <a:pt x="20" y="14"/>
                </a:lnTo>
                <a:lnTo>
                  <a:pt x="26" y="14"/>
                </a:lnTo>
                <a:lnTo>
                  <a:pt x="34" y="14"/>
                </a:lnTo>
                <a:lnTo>
                  <a:pt x="38" y="16"/>
                </a:lnTo>
                <a:lnTo>
                  <a:pt x="40" y="20"/>
                </a:lnTo>
                <a:lnTo>
                  <a:pt x="42" y="24"/>
                </a:lnTo>
                <a:lnTo>
                  <a:pt x="40" y="28"/>
                </a:lnTo>
                <a:lnTo>
                  <a:pt x="38" y="32"/>
                </a:lnTo>
                <a:lnTo>
                  <a:pt x="32" y="34"/>
                </a:lnTo>
                <a:lnTo>
                  <a:pt x="26" y="36"/>
                </a:lnTo>
                <a:lnTo>
                  <a:pt x="20" y="34"/>
                </a:lnTo>
                <a:lnTo>
                  <a:pt x="14" y="32"/>
                </a:lnTo>
                <a:lnTo>
                  <a:pt x="70" y="48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388" name="Freeform 20"/>
          <p:cNvSpPr>
            <a:spLocks/>
          </p:cNvSpPr>
          <p:nvPr/>
        </p:nvSpPr>
        <p:spPr bwMode="auto">
          <a:xfrm>
            <a:off x="3424238" y="2516188"/>
            <a:ext cx="107950" cy="85725"/>
          </a:xfrm>
          <a:custGeom>
            <a:avLst/>
            <a:gdLst/>
            <a:ahLst/>
            <a:cxnLst>
              <a:cxn ang="0">
                <a:pos x="68" y="20"/>
              </a:cxn>
              <a:cxn ang="0">
                <a:pos x="12" y="20"/>
              </a:cxn>
              <a:cxn ang="0">
                <a:pos x="12" y="0"/>
              </a:cxn>
              <a:cxn ang="0">
                <a:pos x="0" y="0"/>
              </a:cxn>
              <a:cxn ang="0">
                <a:pos x="0" y="54"/>
              </a:cxn>
              <a:cxn ang="0">
                <a:pos x="12" y="54"/>
              </a:cxn>
              <a:cxn ang="0">
                <a:pos x="12" y="34"/>
              </a:cxn>
              <a:cxn ang="0">
                <a:pos x="68" y="34"/>
              </a:cxn>
              <a:cxn ang="0">
                <a:pos x="68" y="22"/>
              </a:cxn>
              <a:cxn ang="0">
                <a:pos x="68" y="20"/>
              </a:cxn>
            </a:cxnLst>
            <a:rect l="0" t="0" r="r" b="b"/>
            <a:pathLst>
              <a:path w="68" h="54">
                <a:moveTo>
                  <a:pt x="68" y="20"/>
                </a:moveTo>
                <a:lnTo>
                  <a:pt x="12" y="20"/>
                </a:lnTo>
                <a:lnTo>
                  <a:pt x="12" y="0"/>
                </a:lnTo>
                <a:lnTo>
                  <a:pt x="0" y="0"/>
                </a:lnTo>
                <a:lnTo>
                  <a:pt x="0" y="54"/>
                </a:lnTo>
                <a:lnTo>
                  <a:pt x="12" y="54"/>
                </a:lnTo>
                <a:lnTo>
                  <a:pt x="12" y="34"/>
                </a:lnTo>
                <a:lnTo>
                  <a:pt x="68" y="34"/>
                </a:lnTo>
                <a:lnTo>
                  <a:pt x="68" y="22"/>
                </a:lnTo>
                <a:lnTo>
                  <a:pt x="68" y="20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389" name="Freeform 21"/>
          <p:cNvSpPr>
            <a:spLocks/>
          </p:cNvSpPr>
          <p:nvPr/>
        </p:nvSpPr>
        <p:spPr bwMode="auto">
          <a:xfrm>
            <a:off x="3452813" y="2449513"/>
            <a:ext cx="79375" cy="50800"/>
          </a:xfrm>
          <a:custGeom>
            <a:avLst/>
            <a:gdLst/>
            <a:ahLst/>
            <a:cxnLst>
              <a:cxn ang="0">
                <a:pos x="36" y="20"/>
              </a:cxn>
              <a:cxn ang="0">
                <a:pos x="18" y="18"/>
              </a:cxn>
              <a:cxn ang="0">
                <a:pos x="14" y="16"/>
              </a:cxn>
              <a:cxn ang="0">
                <a:pos x="12" y="10"/>
              </a:cxn>
              <a:cxn ang="0">
                <a:pos x="14" y="4"/>
              </a:cxn>
              <a:cxn ang="0">
                <a:pos x="2" y="0"/>
              </a:cxn>
              <a:cxn ang="0">
                <a:pos x="0" y="4"/>
              </a:cxn>
              <a:cxn ang="0">
                <a:pos x="0" y="10"/>
              </a:cxn>
              <a:cxn ang="0">
                <a:pos x="2" y="14"/>
              </a:cxn>
              <a:cxn ang="0">
                <a:pos x="8" y="20"/>
              </a:cxn>
              <a:cxn ang="0">
                <a:pos x="0" y="20"/>
              </a:cxn>
              <a:cxn ang="0">
                <a:pos x="0" y="32"/>
              </a:cxn>
              <a:cxn ang="0">
                <a:pos x="50" y="32"/>
              </a:cxn>
              <a:cxn ang="0">
                <a:pos x="50" y="20"/>
              </a:cxn>
              <a:cxn ang="0">
                <a:pos x="38" y="20"/>
              </a:cxn>
              <a:cxn ang="0">
                <a:pos x="36" y="20"/>
              </a:cxn>
            </a:cxnLst>
            <a:rect l="0" t="0" r="r" b="b"/>
            <a:pathLst>
              <a:path w="50" h="32">
                <a:moveTo>
                  <a:pt x="36" y="20"/>
                </a:moveTo>
                <a:lnTo>
                  <a:pt x="18" y="18"/>
                </a:lnTo>
                <a:lnTo>
                  <a:pt x="14" y="16"/>
                </a:lnTo>
                <a:lnTo>
                  <a:pt x="12" y="10"/>
                </a:lnTo>
                <a:lnTo>
                  <a:pt x="14" y="4"/>
                </a:lnTo>
                <a:lnTo>
                  <a:pt x="2" y="0"/>
                </a:lnTo>
                <a:lnTo>
                  <a:pt x="0" y="4"/>
                </a:lnTo>
                <a:lnTo>
                  <a:pt x="0" y="10"/>
                </a:lnTo>
                <a:lnTo>
                  <a:pt x="2" y="14"/>
                </a:lnTo>
                <a:lnTo>
                  <a:pt x="8" y="20"/>
                </a:lnTo>
                <a:lnTo>
                  <a:pt x="0" y="20"/>
                </a:lnTo>
                <a:lnTo>
                  <a:pt x="0" y="32"/>
                </a:lnTo>
                <a:lnTo>
                  <a:pt x="50" y="32"/>
                </a:lnTo>
                <a:lnTo>
                  <a:pt x="50" y="20"/>
                </a:lnTo>
                <a:lnTo>
                  <a:pt x="38" y="20"/>
                </a:lnTo>
                <a:lnTo>
                  <a:pt x="36" y="20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390" name="Freeform 22"/>
          <p:cNvSpPr>
            <a:spLocks/>
          </p:cNvSpPr>
          <p:nvPr/>
        </p:nvSpPr>
        <p:spPr bwMode="auto">
          <a:xfrm>
            <a:off x="3452813" y="2370138"/>
            <a:ext cx="82550" cy="73025"/>
          </a:xfrm>
          <a:custGeom>
            <a:avLst/>
            <a:gdLst/>
            <a:ahLst/>
            <a:cxnLst>
              <a:cxn ang="0">
                <a:pos x="50" y="0"/>
              </a:cxn>
              <a:cxn ang="0">
                <a:pos x="0" y="0"/>
              </a:cxn>
              <a:cxn ang="0">
                <a:pos x="0" y="12"/>
              </a:cxn>
              <a:cxn ang="0">
                <a:pos x="22" y="12"/>
              </a:cxn>
              <a:cxn ang="0">
                <a:pos x="36" y="14"/>
              </a:cxn>
              <a:cxn ang="0">
                <a:pos x="40" y="18"/>
              </a:cxn>
              <a:cxn ang="0">
                <a:pos x="42" y="24"/>
              </a:cxn>
              <a:cxn ang="0">
                <a:pos x="40" y="28"/>
              </a:cxn>
              <a:cxn ang="0">
                <a:pos x="36" y="32"/>
              </a:cxn>
              <a:cxn ang="0">
                <a:pos x="24" y="32"/>
              </a:cxn>
              <a:cxn ang="0">
                <a:pos x="0" y="32"/>
              </a:cxn>
              <a:cxn ang="0">
                <a:pos x="0" y="46"/>
              </a:cxn>
              <a:cxn ang="0">
                <a:pos x="32" y="46"/>
              </a:cxn>
              <a:cxn ang="0">
                <a:pos x="44" y="44"/>
              </a:cxn>
              <a:cxn ang="0">
                <a:pos x="48" y="40"/>
              </a:cxn>
              <a:cxn ang="0">
                <a:pos x="50" y="38"/>
              </a:cxn>
              <a:cxn ang="0">
                <a:pos x="52" y="28"/>
              </a:cxn>
              <a:cxn ang="0">
                <a:pos x="50" y="20"/>
              </a:cxn>
              <a:cxn ang="0">
                <a:pos x="44" y="12"/>
              </a:cxn>
              <a:cxn ang="0">
                <a:pos x="50" y="12"/>
              </a:cxn>
              <a:cxn ang="0">
                <a:pos x="50" y="2"/>
              </a:cxn>
              <a:cxn ang="0">
                <a:pos x="50" y="0"/>
              </a:cxn>
            </a:cxnLst>
            <a:rect l="0" t="0" r="r" b="b"/>
            <a:pathLst>
              <a:path w="52" h="46">
                <a:moveTo>
                  <a:pt x="50" y="0"/>
                </a:moveTo>
                <a:lnTo>
                  <a:pt x="0" y="0"/>
                </a:lnTo>
                <a:lnTo>
                  <a:pt x="0" y="12"/>
                </a:lnTo>
                <a:lnTo>
                  <a:pt x="22" y="12"/>
                </a:lnTo>
                <a:lnTo>
                  <a:pt x="36" y="14"/>
                </a:lnTo>
                <a:lnTo>
                  <a:pt x="40" y="18"/>
                </a:lnTo>
                <a:lnTo>
                  <a:pt x="42" y="24"/>
                </a:lnTo>
                <a:lnTo>
                  <a:pt x="40" y="28"/>
                </a:lnTo>
                <a:lnTo>
                  <a:pt x="36" y="32"/>
                </a:lnTo>
                <a:lnTo>
                  <a:pt x="24" y="32"/>
                </a:lnTo>
                <a:lnTo>
                  <a:pt x="0" y="32"/>
                </a:lnTo>
                <a:lnTo>
                  <a:pt x="0" y="46"/>
                </a:lnTo>
                <a:lnTo>
                  <a:pt x="32" y="46"/>
                </a:lnTo>
                <a:lnTo>
                  <a:pt x="44" y="44"/>
                </a:lnTo>
                <a:lnTo>
                  <a:pt x="48" y="40"/>
                </a:lnTo>
                <a:lnTo>
                  <a:pt x="50" y="38"/>
                </a:lnTo>
                <a:lnTo>
                  <a:pt x="52" y="28"/>
                </a:lnTo>
                <a:lnTo>
                  <a:pt x="50" y="20"/>
                </a:lnTo>
                <a:lnTo>
                  <a:pt x="44" y="12"/>
                </a:lnTo>
                <a:lnTo>
                  <a:pt x="50" y="12"/>
                </a:lnTo>
                <a:lnTo>
                  <a:pt x="50" y="2"/>
                </a:lnTo>
                <a:lnTo>
                  <a:pt x="50" y="0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391" name="Freeform 23"/>
          <p:cNvSpPr>
            <a:spLocks/>
          </p:cNvSpPr>
          <p:nvPr/>
        </p:nvSpPr>
        <p:spPr bwMode="auto">
          <a:xfrm>
            <a:off x="3452813" y="2274888"/>
            <a:ext cx="79375" cy="73025"/>
          </a:xfrm>
          <a:custGeom>
            <a:avLst/>
            <a:gdLst/>
            <a:ahLst/>
            <a:cxnLst>
              <a:cxn ang="0">
                <a:pos x="20" y="0"/>
              </a:cxn>
              <a:cxn ang="0">
                <a:pos x="10" y="2"/>
              </a:cxn>
              <a:cxn ang="0">
                <a:pos x="6" y="4"/>
              </a:cxn>
              <a:cxn ang="0">
                <a:pos x="2" y="10"/>
              </a:cxn>
              <a:cxn ang="0">
                <a:pos x="0" y="18"/>
              </a:cxn>
              <a:cxn ang="0">
                <a:pos x="2" y="26"/>
              </a:cxn>
              <a:cxn ang="0">
                <a:pos x="8" y="34"/>
              </a:cxn>
              <a:cxn ang="0">
                <a:pos x="0" y="34"/>
              </a:cxn>
              <a:cxn ang="0">
                <a:pos x="0" y="46"/>
              </a:cxn>
              <a:cxn ang="0">
                <a:pos x="50" y="46"/>
              </a:cxn>
              <a:cxn ang="0">
                <a:pos x="50" y="34"/>
              </a:cxn>
              <a:cxn ang="0">
                <a:pos x="28" y="34"/>
              </a:cxn>
              <a:cxn ang="0">
                <a:pos x="16" y="32"/>
              </a:cxn>
              <a:cxn ang="0">
                <a:pos x="12" y="28"/>
              </a:cxn>
              <a:cxn ang="0">
                <a:pos x="10" y="22"/>
              </a:cxn>
              <a:cxn ang="0">
                <a:pos x="12" y="18"/>
              </a:cxn>
              <a:cxn ang="0">
                <a:pos x="14" y="14"/>
              </a:cxn>
              <a:cxn ang="0">
                <a:pos x="26" y="14"/>
              </a:cxn>
              <a:cxn ang="0">
                <a:pos x="50" y="14"/>
              </a:cxn>
              <a:cxn ang="0">
                <a:pos x="50" y="0"/>
              </a:cxn>
              <a:cxn ang="0">
                <a:pos x="22" y="0"/>
              </a:cxn>
              <a:cxn ang="0">
                <a:pos x="20" y="0"/>
              </a:cxn>
            </a:cxnLst>
            <a:rect l="0" t="0" r="r" b="b"/>
            <a:pathLst>
              <a:path w="50" h="46">
                <a:moveTo>
                  <a:pt x="20" y="0"/>
                </a:moveTo>
                <a:lnTo>
                  <a:pt x="10" y="2"/>
                </a:lnTo>
                <a:lnTo>
                  <a:pt x="6" y="4"/>
                </a:lnTo>
                <a:lnTo>
                  <a:pt x="2" y="10"/>
                </a:lnTo>
                <a:lnTo>
                  <a:pt x="0" y="18"/>
                </a:lnTo>
                <a:lnTo>
                  <a:pt x="2" y="26"/>
                </a:lnTo>
                <a:lnTo>
                  <a:pt x="8" y="34"/>
                </a:lnTo>
                <a:lnTo>
                  <a:pt x="0" y="34"/>
                </a:lnTo>
                <a:lnTo>
                  <a:pt x="0" y="46"/>
                </a:lnTo>
                <a:lnTo>
                  <a:pt x="50" y="46"/>
                </a:lnTo>
                <a:lnTo>
                  <a:pt x="50" y="34"/>
                </a:lnTo>
                <a:lnTo>
                  <a:pt x="28" y="34"/>
                </a:lnTo>
                <a:lnTo>
                  <a:pt x="16" y="32"/>
                </a:lnTo>
                <a:lnTo>
                  <a:pt x="12" y="28"/>
                </a:lnTo>
                <a:lnTo>
                  <a:pt x="10" y="22"/>
                </a:lnTo>
                <a:lnTo>
                  <a:pt x="12" y="18"/>
                </a:lnTo>
                <a:lnTo>
                  <a:pt x="14" y="14"/>
                </a:lnTo>
                <a:lnTo>
                  <a:pt x="26" y="14"/>
                </a:lnTo>
                <a:lnTo>
                  <a:pt x="50" y="14"/>
                </a:lnTo>
                <a:lnTo>
                  <a:pt x="50" y="0"/>
                </a:lnTo>
                <a:lnTo>
                  <a:pt x="22" y="0"/>
                </a:lnTo>
                <a:lnTo>
                  <a:pt x="20" y="0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392" name="Freeform 24"/>
          <p:cNvSpPr>
            <a:spLocks/>
          </p:cNvSpPr>
          <p:nvPr/>
        </p:nvSpPr>
        <p:spPr bwMode="auto">
          <a:xfrm>
            <a:off x="3424238" y="2182813"/>
            <a:ext cx="107950" cy="73025"/>
          </a:xfrm>
          <a:custGeom>
            <a:avLst/>
            <a:gdLst/>
            <a:ahLst/>
            <a:cxnLst>
              <a:cxn ang="0">
                <a:pos x="68" y="32"/>
              </a:cxn>
              <a:cxn ang="0">
                <a:pos x="52" y="32"/>
              </a:cxn>
              <a:cxn ang="0">
                <a:pos x="46" y="26"/>
              </a:cxn>
              <a:cxn ang="0">
                <a:pos x="68" y="14"/>
              </a:cxn>
              <a:cxn ang="0">
                <a:pos x="68" y="0"/>
              </a:cxn>
              <a:cxn ang="0">
                <a:pos x="38" y="18"/>
              </a:cxn>
              <a:cxn ang="0">
                <a:pos x="18" y="2"/>
              </a:cxn>
              <a:cxn ang="0">
                <a:pos x="18" y="18"/>
              </a:cxn>
              <a:cxn ang="0">
                <a:pos x="36" y="32"/>
              </a:cxn>
              <a:cxn ang="0">
                <a:pos x="0" y="32"/>
              </a:cxn>
              <a:cxn ang="0">
                <a:pos x="0" y="46"/>
              </a:cxn>
              <a:cxn ang="0">
                <a:pos x="68" y="46"/>
              </a:cxn>
              <a:cxn ang="0">
                <a:pos x="68" y="34"/>
              </a:cxn>
              <a:cxn ang="0">
                <a:pos x="68" y="32"/>
              </a:cxn>
            </a:cxnLst>
            <a:rect l="0" t="0" r="r" b="b"/>
            <a:pathLst>
              <a:path w="68" h="46">
                <a:moveTo>
                  <a:pt x="68" y="32"/>
                </a:moveTo>
                <a:lnTo>
                  <a:pt x="52" y="32"/>
                </a:lnTo>
                <a:lnTo>
                  <a:pt x="46" y="26"/>
                </a:lnTo>
                <a:lnTo>
                  <a:pt x="68" y="14"/>
                </a:lnTo>
                <a:lnTo>
                  <a:pt x="68" y="0"/>
                </a:lnTo>
                <a:lnTo>
                  <a:pt x="38" y="18"/>
                </a:lnTo>
                <a:lnTo>
                  <a:pt x="18" y="2"/>
                </a:lnTo>
                <a:lnTo>
                  <a:pt x="18" y="18"/>
                </a:lnTo>
                <a:lnTo>
                  <a:pt x="36" y="32"/>
                </a:lnTo>
                <a:lnTo>
                  <a:pt x="0" y="32"/>
                </a:lnTo>
                <a:lnTo>
                  <a:pt x="0" y="46"/>
                </a:lnTo>
                <a:lnTo>
                  <a:pt x="68" y="46"/>
                </a:lnTo>
                <a:lnTo>
                  <a:pt x="68" y="34"/>
                </a:lnTo>
                <a:lnTo>
                  <a:pt x="68" y="32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393" name="Freeform 25"/>
          <p:cNvSpPr>
            <a:spLocks/>
          </p:cNvSpPr>
          <p:nvPr/>
        </p:nvSpPr>
        <p:spPr bwMode="auto">
          <a:xfrm>
            <a:off x="3633788" y="2493963"/>
            <a:ext cx="111125" cy="88900"/>
          </a:xfrm>
          <a:custGeom>
            <a:avLst/>
            <a:gdLst/>
            <a:ahLst/>
            <a:cxnLst>
              <a:cxn ang="0">
                <a:pos x="68" y="44"/>
              </a:cxn>
              <a:cxn ang="0">
                <a:pos x="24" y="42"/>
              </a:cxn>
              <a:cxn ang="0">
                <a:pos x="70" y="16"/>
              </a:cxn>
              <a:cxn ang="0">
                <a:pos x="70" y="2"/>
              </a:cxn>
              <a:cxn ang="0">
                <a:pos x="2" y="0"/>
              </a:cxn>
              <a:cxn ang="0">
                <a:pos x="0" y="12"/>
              </a:cxn>
              <a:cxn ang="0">
                <a:pos x="46" y="14"/>
              </a:cxn>
              <a:cxn ang="0">
                <a:pos x="0" y="40"/>
              </a:cxn>
              <a:cxn ang="0">
                <a:pos x="0" y="54"/>
              </a:cxn>
              <a:cxn ang="0">
                <a:pos x="68" y="56"/>
              </a:cxn>
              <a:cxn ang="0">
                <a:pos x="68" y="46"/>
              </a:cxn>
              <a:cxn ang="0">
                <a:pos x="68" y="44"/>
              </a:cxn>
            </a:cxnLst>
            <a:rect l="0" t="0" r="r" b="b"/>
            <a:pathLst>
              <a:path w="70" h="56">
                <a:moveTo>
                  <a:pt x="68" y="44"/>
                </a:moveTo>
                <a:lnTo>
                  <a:pt x="24" y="42"/>
                </a:lnTo>
                <a:lnTo>
                  <a:pt x="70" y="16"/>
                </a:lnTo>
                <a:lnTo>
                  <a:pt x="70" y="2"/>
                </a:lnTo>
                <a:lnTo>
                  <a:pt x="2" y="0"/>
                </a:lnTo>
                <a:lnTo>
                  <a:pt x="0" y="12"/>
                </a:lnTo>
                <a:lnTo>
                  <a:pt x="46" y="14"/>
                </a:lnTo>
                <a:lnTo>
                  <a:pt x="0" y="40"/>
                </a:lnTo>
                <a:lnTo>
                  <a:pt x="0" y="54"/>
                </a:lnTo>
                <a:lnTo>
                  <a:pt x="68" y="56"/>
                </a:lnTo>
                <a:lnTo>
                  <a:pt x="68" y="46"/>
                </a:lnTo>
                <a:lnTo>
                  <a:pt x="68" y="44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394" name="Freeform 26"/>
          <p:cNvSpPr>
            <a:spLocks/>
          </p:cNvSpPr>
          <p:nvPr/>
        </p:nvSpPr>
        <p:spPr bwMode="auto">
          <a:xfrm>
            <a:off x="3665538" y="2405063"/>
            <a:ext cx="82550" cy="73025"/>
          </a:xfrm>
          <a:custGeom>
            <a:avLst/>
            <a:gdLst/>
            <a:ahLst/>
            <a:cxnLst>
              <a:cxn ang="0">
                <a:pos x="40" y="18"/>
              </a:cxn>
              <a:cxn ang="0">
                <a:pos x="42" y="22"/>
              </a:cxn>
              <a:cxn ang="0">
                <a:pos x="42" y="26"/>
              </a:cxn>
              <a:cxn ang="0">
                <a:pos x="38" y="30"/>
              </a:cxn>
              <a:cxn ang="0">
                <a:pos x="34" y="32"/>
              </a:cxn>
              <a:cxn ang="0">
                <a:pos x="30" y="32"/>
              </a:cxn>
              <a:cxn ang="0">
                <a:pos x="30" y="0"/>
              </a:cxn>
              <a:cxn ang="0">
                <a:pos x="18" y="0"/>
              </a:cxn>
              <a:cxn ang="0">
                <a:pos x="8" y="6"/>
              </a:cxn>
              <a:cxn ang="0">
                <a:pos x="2" y="12"/>
              </a:cxn>
              <a:cxn ang="0">
                <a:pos x="0" y="22"/>
              </a:cxn>
              <a:cxn ang="0">
                <a:pos x="2" y="32"/>
              </a:cxn>
              <a:cxn ang="0">
                <a:pos x="6" y="38"/>
              </a:cxn>
              <a:cxn ang="0">
                <a:pos x="14" y="44"/>
              </a:cxn>
              <a:cxn ang="0">
                <a:pos x="26" y="46"/>
              </a:cxn>
              <a:cxn ang="0">
                <a:pos x="36" y="46"/>
              </a:cxn>
              <a:cxn ang="0">
                <a:pos x="44" y="42"/>
              </a:cxn>
              <a:cxn ang="0">
                <a:pos x="46" y="38"/>
              </a:cxn>
              <a:cxn ang="0">
                <a:pos x="50" y="34"/>
              </a:cxn>
              <a:cxn ang="0">
                <a:pos x="52" y="22"/>
              </a:cxn>
              <a:cxn ang="0">
                <a:pos x="52" y="16"/>
              </a:cxn>
              <a:cxn ang="0">
                <a:pos x="48" y="10"/>
              </a:cxn>
              <a:cxn ang="0">
                <a:pos x="44" y="4"/>
              </a:cxn>
              <a:cxn ang="0">
                <a:pos x="38" y="0"/>
              </a:cxn>
              <a:cxn ang="0">
                <a:pos x="36" y="14"/>
              </a:cxn>
              <a:cxn ang="0">
                <a:pos x="38" y="18"/>
              </a:cxn>
              <a:cxn ang="0">
                <a:pos x="40" y="18"/>
              </a:cxn>
              <a:cxn ang="0">
                <a:pos x="22" y="32"/>
              </a:cxn>
              <a:cxn ang="0">
                <a:pos x="16" y="32"/>
              </a:cxn>
              <a:cxn ang="0">
                <a:pos x="14" y="30"/>
              </a:cxn>
              <a:cxn ang="0">
                <a:pos x="10" y="26"/>
              </a:cxn>
              <a:cxn ang="0">
                <a:pos x="10" y="22"/>
              </a:cxn>
              <a:cxn ang="0">
                <a:pos x="12" y="18"/>
              </a:cxn>
              <a:cxn ang="0">
                <a:pos x="14" y="16"/>
              </a:cxn>
              <a:cxn ang="0">
                <a:pos x="18" y="14"/>
              </a:cxn>
              <a:cxn ang="0">
                <a:pos x="22" y="12"/>
              </a:cxn>
              <a:cxn ang="0">
                <a:pos x="22" y="32"/>
              </a:cxn>
              <a:cxn ang="0">
                <a:pos x="40" y="18"/>
              </a:cxn>
            </a:cxnLst>
            <a:rect l="0" t="0" r="r" b="b"/>
            <a:pathLst>
              <a:path w="52" h="46">
                <a:moveTo>
                  <a:pt x="40" y="18"/>
                </a:moveTo>
                <a:lnTo>
                  <a:pt x="42" y="22"/>
                </a:lnTo>
                <a:lnTo>
                  <a:pt x="42" y="26"/>
                </a:lnTo>
                <a:lnTo>
                  <a:pt x="38" y="30"/>
                </a:lnTo>
                <a:lnTo>
                  <a:pt x="34" y="32"/>
                </a:lnTo>
                <a:lnTo>
                  <a:pt x="30" y="32"/>
                </a:lnTo>
                <a:lnTo>
                  <a:pt x="30" y="0"/>
                </a:lnTo>
                <a:lnTo>
                  <a:pt x="18" y="0"/>
                </a:lnTo>
                <a:lnTo>
                  <a:pt x="8" y="6"/>
                </a:lnTo>
                <a:lnTo>
                  <a:pt x="2" y="12"/>
                </a:lnTo>
                <a:lnTo>
                  <a:pt x="0" y="22"/>
                </a:lnTo>
                <a:lnTo>
                  <a:pt x="2" y="32"/>
                </a:lnTo>
                <a:lnTo>
                  <a:pt x="6" y="38"/>
                </a:lnTo>
                <a:lnTo>
                  <a:pt x="14" y="44"/>
                </a:lnTo>
                <a:lnTo>
                  <a:pt x="26" y="46"/>
                </a:lnTo>
                <a:lnTo>
                  <a:pt x="36" y="46"/>
                </a:lnTo>
                <a:lnTo>
                  <a:pt x="44" y="42"/>
                </a:lnTo>
                <a:lnTo>
                  <a:pt x="46" y="38"/>
                </a:lnTo>
                <a:lnTo>
                  <a:pt x="50" y="34"/>
                </a:lnTo>
                <a:lnTo>
                  <a:pt x="52" y="22"/>
                </a:lnTo>
                <a:lnTo>
                  <a:pt x="52" y="16"/>
                </a:lnTo>
                <a:lnTo>
                  <a:pt x="48" y="10"/>
                </a:lnTo>
                <a:lnTo>
                  <a:pt x="44" y="4"/>
                </a:lnTo>
                <a:lnTo>
                  <a:pt x="38" y="0"/>
                </a:lnTo>
                <a:lnTo>
                  <a:pt x="36" y="14"/>
                </a:lnTo>
                <a:lnTo>
                  <a:pt x="38" y="18"/>
                </a:lnTo>
                <a:lnTo>
                  <a:pt x="40" y="18"/>
                </a:lnTo>
                <a:lnTo>
                  <a:pt x="22" y="32"/>
                </a:lnTo>
                <a:lnTo>
                  <a:pt x="16" y="32"/>
                </a:lnTo>
                <a:lnTo>
                  <a:pt x="14" y="30"/>
                </a:lnTo>
                <a:lnTo>
                  <a:pt x="10" y="26"/>
                </a:lnTo>
                <a:lnTo>
                  <a:pt x="10" y="22"/>
                </a:lnTo>
                <a:lnTo>
                  <a:pt x="12" y="18"/>
                </a:lnTo>
                <a:lnTo>
                  <a:pt x="14" y="16"/>
                </a:lnTo>
                <a:lnTo>
                  <a:pt x="18" y="14"/>
                </a:lnTo>
                <a:lnTo>
                  <a:pt x="22" y="12"/>
                </a:lnTo>
                <a:lnTo>
                  <a:pt x="22" y="32"/>
                </a:lnTo>
                <a:lnTo>
                  <a:pt x="40" y="18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395" name="Freeform 27"/>
          <p:cNvSpPr>
            <a:spLocks/>
          </p:cNvSpPr>
          <p:nvPr/>
        </p:nvSpPr>
        <p:spPr bwMode="auto">
          <a:xfrm>
            <a:off x="3668713" y="2319338"/>
            <a:ext cx="82550" cy="73025"/>
          </a:xfrm>
          <a:custGeom>
            <a:avLst/>
            <a:gdLst/>
            <a:ahLst/>
            <a:cxnLst>
              <a:cxn ang="0">
                <a:pos x="4" y="6"/>
              </a:cxn>
              <a:cxn ang="0">
                <a:pos x="2" y="12"/>
              </a:cxn>
              <a:cxn ang="0">
                <a:pos x="0" y="20"/>
              </a:cxn>
              <a:cxn ang="0">
                <a:pos x="2" y="30"/>
              </a:cxn>
              <a:cxn ang="0">
                <a:pos x="6" y="38"/>
              </a:cxn>
              <a:cxn ang="0">
                <a:pos x="14" y="44"/>
              </a:cxn>
              <a:cxn ang="0">
                <a:pos x="26" y="46"/>
              </a:cxn>
              <a:cxn ang="0">
                <a:pos x="36" y="44"/>
              </a:cxn>
              <a:cxn ang="0">
                <a:pos x="44" y="40"/>
              </a:cxn>
              <a:cxn ang="0">
                <a:pos x="50" y="32"/>
              </a:cxn>
              <a:cxn ang="0">
                <a:pos x="52" y="22"/>
              </a:cxn>
              <a:cxn ang="0">
                <a:pos x="52" y="14"/>
              </a:cxn>
              <a:cxn ang="0">
                <a:pos x="48" y="8"/>
              </a:cxn>
              <a:cxn ang="0">
                <a:pos x="42" y="2"/>
              </a:cxn>
              <a:cxn ang="0">
                <a:pos x="36" y="0"/>
              </a:cxn>
              <a:cxn ang="0">
                <a:pos x="32" y="12"/>
              </a:cxn>
              <a:cxn ang="0">
                <a:pos x="36" y="14"/>
              </a:cxn>
              <a:cxn ang="0">
                <a:pos x="40" y="16"/>
              </a:cxn>
              <a:cxn ang="0">
                <a:pos x="42" y="18"/>
              </a:cxn>
              <a:cxn ang="0">
                <a:pos x="42" y="22"/>
              </a:cxn>
              <a:cxn ang="0">
                <a:pos x="40" y="26"/>
              </a:cxn>
              <a:cxn ang="0">
                <a:pos x="38" y="30"/>
              </a:cxn>
              <a:cxn ang="0">
                <a:pos x="32" y="32"/>
              </a:cxn>
              <a:cxn ang="0">
                <a:pos x="24" y="32"/>
              </a:cxn>
              <a:cxn ang="0">
                <a:pos x="18" y="32"/>
              </a:cxn>
              <a:cxn ang="0">
                <a:pos x="14" y="28"/>
              </a:cxn>
              <a:cxn ang="0">
                <a:pos x="12" y="26"/>
              </a:cxn>
              <a:cxn ang="0">
                <a:pos x="10" y="20"/>
              </a:cxn>
              <a:cxn ang="0">
                <a:pos x="12" y="14"/>
              </a:cxn>
              <a:cxn ang="0">
                <a:pos x="18" y="12"/>
              </a:cxn>
              <a:cxn ang="0">
                <a:pos x="16" y="0"/>
              </a:cxn>
              <a:cxn ang="0">
                <a:pos x="10" y="2"/>
              </a:cxn>
              <a:cxn ang="0">
                <a:pos x="6" y="6"/>
              </a:cxn>
              <a:cxn ang="0">
                <a:pos x="4" y="6"/>
              </a:cxn>
            </a:cxnLst>
            <a:rect l="0" t="0" r="r" b="b"/>
            <a:pathLst>
              <a:path w="52" h="46">
                <a:moveTo>
                  <a:pt x="4" y="6"/>
                </a:moveTo>
                <a:lnTo>
                  <a:pt x="2" y="12"/>
                </a:lnTo>
                <a:lnTo>
                  <a:pt x="0" y="20"/>
                </a:lnTo>
                <a:lnTo>
                  <a:pt x="2" y="30"/>
                </a:lnTo>
                <a:lnTo>
                  <a:pt x="6" y="38"/>
                </a:lnTo>
                <a:lnTo>
                  <a:pt x="14" y="44"/>
                </a:lnTo>
                <a:lnTo>
                  <a:pt x="26" y="46"/>
                </a:lnTo>
                <a:lnTo>
                  <a:pt x="36" y="44"/>
                </a:lnTo>
                <a:lnTo>
                  <a:pt x="44" y="40"/>
                </a:lnTo>
                <a:lnTo>
                  <a:pt x="50" y="32"/>
                </a:lnTo>
                <a:lnTo>
                  <a:pt x="52" y="22"/>
                </a:lnTo>
                <a:lnTo>
                  <a:pt x="52" y="14"/>
                </a:lnTo>
                <a:lnTo>
                  <a:pt x="48" y="8"/>
                </a:lnTo>
                <a:lnTo>
                  <a:pt x="42" y="2"/>
                </a:lnTo>
                <a:lnTo>
                  <a:pt x="36" y="0"/>
                </a:lnTo>
                <a:lnTo>
                  <a:pt x="32" y="12"/>
                </a:lnTo>
                <a:lnTo>
                  <a:pt x="36" y="14"/>
                </a:lnTo>
                <a:lnTo>
                  <a:pt x="40" y="16"/>
                </a:lnTo>
                <a:lnTo>
                  <a:pt x="42" y="18"/>
                </a:lnTo>
                <a:lnTo>
                  <a:pt x="42" y="22"/>
                </a:lnTo>
                <a:lnTo>
                  <a:pt x="40" y="26"/>
                </a:lnTo>
                <a:lnTo>
                  <a:pt x="38" y="30"/>
                </a:lnTo>
                <a:lnTo>
                  <a:pt x="32" y="32"/>
                </a:lnTo>
                <a:lnTo>
                  <a:pt x="24" y="32"/>
                </a:lnTo>
                <a:lnTo>
                  <a:pt x="18" y="32"/>
                </a:lnTo>
                <a:lnTo>
                  <a:pt x="14" y="28"/>
                </a:lnTo>
                <a:lnTo>
                  <a:pt x="12" y="26"/>
                </a:lnTo>
                <a:lnTo>
                  <a:pt x="10" y="20"/>
                </a:lnTo>
                <a:lnTo>
                  <a:pt x="12" y="14"/>
                </a:lnTo>
                <a:lnTo>
                  <a:pt x="18" y="12"/>
                </a:lnTo>
                <a:lnTo>
                  <a:pt x="16" y="0"/>
                </a:lnTo>
                <a:lnTo>
                  <a:pt x="10" y="2"/>
                </a:lnTo>
                <a:lnTo>
                  <a:pt x="6" y="6"/>
                </a:lnTo>
                <a:lnTo>
                  <a:pt x="4" y="6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396" name="Freeform 28"/>
          <p:cNvSpPr>
            <a:spLocks/>
          </p:cNvSpPr>
          <p:nvPr/>
        </p:nvSpPr>
        <p:spPr bwMode="auto">
          <a:xfrm>
            <a:off x="3643313" y="2230438"/>
            <a:ext cx="111125" cy="73025"/>
          </a:xfrm>
          <a:custGeom>
            <a:avLst/>
            <a:gdLst/>
            <a:ahLst/>
            <a:cxnLst>
              <a:cxn ang="0">
                <a:pos x="68" y="34"/>
              </a:cxn>
              <a:cxn ang="0">
                <a:pos x="52" y="34"/>
              </a:cxn>
              <a:cxn ang="0">
                <a:pos x="46" y="26"/>
              </a:cxn>
              <a:cxn ang="0">
                <a:pos x="70" y="16"/>
              </a:cxn>
              <a:cxn ang="0">
                <a:pos x="70" y="0"/>
              </a:cxn>
              <a:cxn ang="0">
                <a:pos x="38" y="18"/>
              </a:cxn>
              <a:cxn ang="0">
                <a:pos x="20" y="0"/>
              </a:cxn>
              <a:cxn ang="0">
                <a:pos x="20" y="16"/>
              </a:cxn>
              <a:cxn ang="0">
                <a:pos x="36" y="32"/>
              </a:cxn>
              <a:cxn ang="0">
                <a:pos x="0" y="32"/>
              </a:cxn>
              <a:cxn ang="0">
                <a:pos x="0" y="44"/>
              </a:cxn>
              <a:cxn ang="0">
                <a:pos x="68" y="46"/>
              </a:cxn>
              <a:cxn ang="0">
                <a:pos x="68" y="36"/>
              </a:cxn>
              <a:cxn ang="0">
                <a:pos x="68" y="34"/>
              </a:cxn>
            </a:cxnLst>
            <a:rect l="0" t="0" r="r" b="b"/>
            <a:pathLst>
              <a:path w="70" h="46">
                <a:moveTo>
                  <a:pt x="68" y="34"/>
                </a:moveTo>
                <a:lnTo>
                  <a:pt x="52" y="34"/>
                </a:lnTo>
                <a:lnTo>
                  <a:pt x="46" y="26"/>
                </a:lnTo>
                <a:lnTo>
                  <a:pt x="70" y="16"/>
                </a:lnTo>
                <a:lnTo>
                  <a:pt x="70" y="0"/>
                </a:lnTo>
                <a:lnTo>
                  <a:pt x="38" y="18"/>
                </a:lnTo>
                <a:lnTo>
                  <a:pt x="20" y="0"/>
                </a:lnTo>
                <a:lnTo>
                  <a:pt x="20" y="16"/>
                </a:lnTo>
                <a:lnTo>
                  <a:pt x="36" y="32"/>
                </a:lnTo>
                <a:lnTo>
                  <a:pt x="0" y="32"/>
                </a:lnTo>
                <a:lnTo>
                  <a:pt x="0" y="44"/>
                </a:lnTo>
                <a:lnTo>
                  <a:pt x="68" y="46"/>
                </a:lnTo>
                <a:lnTo>
                  <a:pt x="68" y="36"/>
                </a:lnTo>
                <a:lnTo>
                  <a:pt x="68" y="34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397" name="Freeform 29"/>
          <p:cNvSpPr>
            <a:spLocks/>
          </p:cNvSpPr>
          <p:nvPr/>
        </p:nvSpPr>
        <p:spPr bwMode="auto">
          <a:xfrm>
            <a:off x="3862388" y="2417763"/>
            <a:ext cx="130175" cy="114300"/>
          </a:xfrm>
          <a:custGeom>
            <a:avLst/>
            <a:gdLst/>
            <a:ahLst/>
            <a:cxnLst>
              <a:cxn ang="0">
                <a:pos x="70" y="58"/>
              </a:cxn>
              <a:cxn ang="0">
                <a:pos x="42" y="50"/>
              </a:cxn>
              <a:cxn ang="0">
                <a:pos x="50" y="24"/>
              </a:cxn>
              <a:cxn ang="0">
                <a:pos x="78" y="32"/>
              </a:cxn>
              <a:cxn ang="0">
                <a:pos x="82" y="18"/>
              </a:cxn>
              <a:cxn ang="0">
                <a:pos x="16" y="0"/>
              </a:cxn>
              <a:cxn ang="0">
                <a:pos x="12" y="14"/>
              </a:cxn>
              <a:cxn ang="0">
                <a:pos x="38" y="20"/>
              </a:cxn>
              <a:cxn ang="0">
                <a:pos x="30" y="46"/>
              </a:cxn>
              <a:cxn ang="0">
                <a:pos x="4" y="40"/>
              </a:cxn>
              <a:cxn ang="0">
                <a:pos x="0" y="52"/>
              </a:cxn>
              <a:cxn ang="0">
                <a:pos x="66" y="72"/>
              </a:cxn>
              <a:cxn ang="0">
                <a:pos x="68" y="58"/>
              </a:cxn>
              <a:cxn ang="0">
                <a:pos x="70" y="58"/>
              </a:cxn>
            </a:cxnLst>
            <a:rect l="0" t="0" r="r" b="b"/>
            <a:pathLst>
              <a:path w="82" h="72">
                <a:moveTo>
                  <a:pt x="70" y="58"/>
                </a:moveTo>
                <a:lnTo>
                  <a:pt x="42" y="50"/>
                </a:lnTo>
                <a:lnTo>
                  <a:pt x="50" y="24"/>
                </a:lnTo>
                <a:lnTo>
                  <a:pt x="78" y="32"/>
                </a:lnTo>
                <a:lnTo>
                  <a:pt x="82" y="18"/>
                </a:lnTo>
                <a:lnTo>
                  <a:pt x="16" y="0"/>
                </a:lnTo>
                <a:lnTo>
                  <a:pt x="12" y="14"/>
                </a:lnTo>
                <a:lnTo>
                  <a:pt x="38" y="20"/>
                </a:lnTo>
                <a:lnTo>
                  <a:pt x="30" y="46"/>
                </a:lnTo>
                <a:lnTo>
                  <a:pt x="4" y="40"/>
                </a:lnTo>
                <a:lnTo>
                  <a:pt x="0" y="52"/>
                </a:lnTo>
                <a:lnTo>
                  <a:pt x="66" y="72"/>
                </a:lnTo>
                <a:lnTo>
                  <a:pt x="68" y="58"/>
                </a:lnTo>
                <a:lnTo>
                  <a:pt x="70" y="58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398" name="Freeform 30"/>
          <p:cNvSpPr>
            <a:spLocks/>
          </p:cNvSpPr>
          <p:nvPr/>
        </p:nvSpPr>
        <p:spPr bwMode="auto">
          <a:xfrm>
            <a:off x="3929063" y="2347913"/>
            <a:ext cx="82550" cy="76200"/>
          </a:xfrm>
          <a:custGeom>
            <a:avLst/>
            <a:gdLst/>
            <a:ahLst/>
            <a:cxnLst>
              <a:cxn ang="0">
                <a:pos x="42" y="22"/>
              </a:cxn>
              <a:cxn ang="0">
                <a:pos x="42" y="28"/>
              </a:cxn>
              <a:cxn ang="0">
                <a:pos x="40" y="30"/>
              </a:cxn>
              <a:cxn ang="0">
                <a:pos x="36" y="34"/>
              </a:cxn>
              <a:cxn ang="0">
                <a:pos x="32" y="34"/>
              </a:cxn>
              <a:cxn ang="0">
                <a:pos x="26" y="34"/>
              </a:cxn>
              <a:cxn ang="0">
                <a:pos x="36" y="2"/>
              </a:cxn>
              <a:cxn ang="0">
                <a:pos x="22" y="0"/>
              </a:cxn>
              <a:cxn ang="0">
                <a:pos x="12" y="2"/>
              </a:cxn>
              <a:cxn ang="0">
                <a:pos x="6" y="8"/>
              </a:cxn>
              <a:cxn ang="0">
                <a:pos x="0" y="16"/>
              </a:cxn>
              <a:cxn ang="0">
                <a:pos x="0" y="26"/>
              </a:cxn>
              <a:cxn ang="0">
                <a:pos x="2" y="34"/>
              </a:cxn>
              <a:cxn ang="0">
                <a:pos x="10" y="42"/>
              </a:cxn>
              <a:cxn ang="0">
                <a:pos x="20" y="46"/>
              </a:cxn>
              <a:cxn ang="0">
                <a:pos x="28" y="48"/>
              </a:cxn>
              <a:cxn ang="0">
                <a:pos x="38" y="46"/>
              </a:cxn>
              <a:cxn ang="0">
                <a:pos x="42" y="44"/>
              </a:cxn>
              <a:cxn ang="0">
                <a:pos x="46" y="40"/>
              </a:cxn>
              <a:cxn ang="0">
                <a:pos x="52" y="30"/>
              </a:cxn>
              <a:cxn ang="0">
                <a:pos x="52" y="22"/>
              </a:cxn>
              <a:cxn ang="0">
                <a:pos x="52" y="16"/>
              </a:cxn>
              <a:cxn ang="0">
                <a:pos x="48" y="10"/>
              </a:cxn>
              <a:cxn ang="0">
                <a:pos x="44" y="6"/>
              </a:cxn>
              <a:cxn ang="0">
                <a:pos x="38" y="18"/>
              </a:cxn>
              <a:cxn ang="0">
                <a:pos x="40" y="22"/>
              </a:cxn>
              <a:cxn ang="0">
                <a:pos x="42" y="22"/>
              </a:cxn>
              <a:cxn ang="0">
                <a:pos x="18" y="32"/>
              </a:cxn>
              <a:cxn ang="0">
                <a:pos x="14" y="30"/>
              </a:cxn>
              <a:cxn ang="0">
                <a:pos x="12" y="26"/>
              </a:cxn>
              <a:cxn ang="0">
                <a:pos x="10" y="22"/>
              </a:cxn>
              <a:cxn ang="0">
                <a:pos x="10" y="18"/>
              </a:cxn>
              <a:cxn ang="0">
                <a:pos x="12" y="16"/>
              </a:cxn>
              <a:cxn ang="0">
                <a:pos x="16" y="14"/>
              </a:cxn>
              <a:cxn ang="0">
                <a:pos x="20" y="12"/>
              </a:cxn>
              <a:cxn ang="0">
                <a:pos x="24" y="12"/>
              </a:cxn>
              <a:cxn ang="0">
                <a:pos x="18" y="32"/>
              </a:cxn>
              <a:cxn ang="0">
                <a:pos x="42" y="22"/>
              </a:cxn>
            </a:cxnLst>
            <a:rect l="0" t="0" r="r" b="b"/>
            <a:pathLst>
              <a:path w="52" h="48">
                <a:moveTo>
                  <a:pt x="42" y="22"/>
                </a:moveTo>
                <a:lnTo>
                  <a:pt x="42" y="28"/>
                </a:lnTo>
                <a:lnTo>
                  <a:pt x="40" y="30"/>
                </a:lnTo>
                <a:lnTo>
                  <a:pt x="36" y="34"/>
                </a:lnTo>
                <a:lnTo>
                  <a:pt x="32" y="34"/>
                </a:lnTo>
                <a:lnTo>
                  <a:pt x="26" y="34"/>
                </a:lnTo>
                <a:lnTo>
                  <a:pt x="36" y="2"/>
                </a:lnTo>
                <a:lnTo>
                  <a:pt x="22" y="0"/>
                </a:lnTo>
                <a:lnTo>
                  <a:pt x="12" y="2"/>
                </a:lnTo>
                <a:lnTo>
                  <a:pt x="6" y="8"/>
                </a:lnTo>
                <a:lnTo>
                  <a:pt x="0" y="16"/>
                </a:lnTo>
                <a:lnTo>
                  <a:pt x="0" y="26"/>
                </a:lnTo>
                <a:lnTo>
                  <a:pt x="2" y="34"/>
                </a:lnTo>
                <a:lnTo>
                  <a:pt x="10" y="42"/>
                </a:lnTo>
                <a:lnTo>
                  <a:pt x="20" y="46"/>
                </a:lnTo>
                <a:lnTo>
                  <a:pt x="28" y="48"/>
                </a:lnTo>
                <a:lnTo>
                  <a:pt x="38" y="46"/>
                </a:lnTo>
                <a:lnTo>
                  <a:pt x="42" y="44"/>
                </a:lnTo>
                <a:lnTo>
                  <a:pt x="46" y="40"/>
                </a:lnTo>
                <a:lnTo>
                  <a:pt x="52" y="30"/>
                </a:lnTo>
                <a:lnTo>
                  <a:pt x="52" y="22"/>
                </a:lnTo>
                <a:lnTo>
                  <a:pt x="52" y="16"/>
                </a:lnTo>
                <a:lnTo>
                  <a:pt x="48" y="10"/>
                </a:lnTo>
                <a:lnTo>
                  <a:pt x="44" y="6"/>
                </a:lnTo>
                <a:lnTo>
                  <a:pt x="38" y="18"/>
                </a:lnTo>
                <a:lnTo>
                  <a:pt x="40" y="22"/>
                </a:lnTo>
                <a:lnTo>
                  <a:pt x="42" y="22"/>
                </a:lnTo>
                <a:lnTo>
                  <a:pt x="18" y="32"/>
                </a:lnTo>
                <a:lnTo>
                  <a:pt x="14" y="30"/>
                </a:lnTo>
                <a:lnTo>
                  <a:pt x="12" y="26"/>
                </a:lnTo>
                <a:lnTo>
                  <a:pt x="10" y="22"/>
                </a:lnTo>
                <a:lnTo>
                  <a:pt x="10" y="18"/>
                </a:lnTo>
                <a:lnTo>
                  <a:pt x="12" y="16"/>
                </a:lnTo>
                <a:lnTo>
                  <a:pt x="16" y="14"/>
                </a:lnTo>
                <a:lnTo>
                  <a:pt x="20" y="12"/>
                </a:lnTo>
                <a:lnTo>
                  <a:pt x="24" y="12"/>
                </a:lnTo>
                <a:lnTo>
                  <a:pt x="18" y="32"/>
                </a:lnTo>
                <a:lnTo>
                  <a:pt x="42" y="22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399" name="Freeform 31"/>
          <p:cNvSpPr>
            <a:spLocks/>
          </p:cNvSpPr>
          <p:nvPr/>
        </p:nvSpPr>
        <p:spPr bwMode="auto">
          <a:xfrm>
            <a:off x="3951288" y="2268538"/>
            <a:ext cx="92075" cy="76200"/>
          </a:xfrm>
          <a:custGeom>
            <a:avLst/>
            <a:gdLst/>
            <a:ahLst/>
            <a:cxnLst>
              <a:cxn ang="0">
                <a:pos x="12" y="24"/>
              </a:cxn>
              <a:cxn ang="0">
                <a:pos x="12" y="20"/>
              </a:cxn>
              <a:cxn ang="0">
                <a:pos x="16" y="12"/>
              </a:cxn>
              <a:cxn ang="0">
                <a:pos x="18" y="12"/>
              </a:cxn>
              <a:cxn ang="0">
                <a:pos x="20" y="12"/>
              </a:cxn>
              <a:cxn ang="0">
                <a:pos x="22" y="12"/>
              </a:cxn>
              <a:cxn ang="0">
                <a:pos x="22" y="26"/>
              </a:cxn>
              <a:cxn ang="0">
                <a:pos x="22" y="36"/>
              </a:cxn>
              <a:cxn ang="0">
                <a:pos x="24" y="44"/>
              </a:cxn>
              <a:cxn ang="0">
                <a:pos x="32" y="48"/>
              </a:cxn>
              <a:cxn ang="0">
                <a:pos x="38" y="48"/>
              </a:cxn>
              <a:cxn ang="0">
                <a:pos x="42" y="46"/>
              </a:cxn>
              <a:cxn ang="0">
                <a:pos x="48" y="42"/>
              </a:cxn>
              <a:cxn ang="0">
                <a:pos x="50" y="36"/>
              </a:cxn>
              <a:cxn ang="0">
                <a:pos x="52" y="28"/>
              </a:cxn>
              <a:cxn ang="0">
                <a:pos x="48" y="20"/>
              </a:cxn>
              <a:cxn ang="0">
                <a:pos x="50" y="20"/>
              </a:cxn>
              <a:cxn ang="0">
                <a:pos x="54" y="18"/>
              </a:cxn>
              <a:cxn ang="0">
                <a:pos x="58" y="6"/>
              </a:cxn>
              <a:cxn ang="0">
                <a:pos x="50" y="6"/>
              </a:cxn>
              <a:cxn ang="0">
                <a:pos x="42" y="4"/>
              </a:cxn>
              <a:cxn ang="0">
                <a:pos x="26" y="0"/>
              </a:cxn>
              <a:cxn ang="0">
                <a:pos x="20" y="0"/>
              </a:cxn>
              <a:cxn ang="0">
                <a:pos x="14" y="0"/>
              </a:cxn>
              <a:cxn ang="0">
                <a:pos x="12" y="0"/>
              </a:cxn>
              <a:cxn ang="0">
                <a:pos x="8" y="4"/>
              </a:cxn>
              <a:cxn ang="0">
                <a:pos x="4" y="8"/>
              </a:cxn>
              <a:cxn ang="0">
                <a:pos x="2" y="16"/>
              </a:cxn>
              <a:cxn ang="0">
                <a:pos x="0" y="24"/>
              </a:cxn>
              <a:cxn ang="0">
                <a:pos x="2" y="30"/>
              </a:cxn>
              <a:cxn ang="0">
                <a:pos x="4" y="36"/>
              </a:cxn>
              <a:cxn ang="0">
                <a:pos x="10" y="40"/>
              </a:cxn>
              <a:cxn ang="0">
                <a:pos x="14" y="30"/>
              </a:cxn>
              <a:cxn ang="0">
                <a:pos x="14" y="24"/>
              </a:cxn>
              <a:cxn ang="0">
                <a:pos x="12" y="24"/>
              </a:cxn>
              <a:cxn ang="0">
                <a:pos x="32" y="16"/>
              </a:cxn>
              <a:cxn ang="0">
                <a:pos x="38" y="18"/>
              </a:cxn>
              <a:cxn ang="0">
                <a:pos x="42" y="22"/>
              </a:cxn>
              <a:cxn ang="0">
                <a:pos x="42" y="30"/>
              </a:cxn>
              <a:cxn ang="0">
                <a:pos x="40" y="34"/>
              </a:cxn>
              <a:cxn ang="0">
                <a:pos x="34" y="34"/>
              </a:cxn>
              <a:cxn ang="0">
                <a:pos x="32" y="34"/>
              </a:cxn>
              <a:cxn ang="0">
                <a:pos x="30" y="30"/>
              </a:cxn>
              <a:cxn ang="0">
                <a:pos x="30" y="24"/>
              </a:cxn>
              <a:cxn ang="0">
                <a:pos x="30" y="16"/>
              </a:cxn>
              <a:cxn ang="0">
                <a:pos x="32" y="16"/>
              </a:cxn>
              <a:cxn ang="0">
                <a:pos x="12" y="24"/>
              </a:cxn>
            </a:cxnLst>
            <a:rect l="0" t="0" r="r" b="b"/>
            <a:pathLst>
              <a:path w="58" h="48">
                <a:moveTo>
                  <a:pt x="12" y="24"/>
                </a:moveTo>
                <a:lnTo>
                  <a:pt x="12" y="20"/>
                </a:lnTo>
                <a:lnTo>
                  <a:pt x="16" y="12"/>
                </a:lnTo>
                <a:lnTo>
                  <a:pt x="18" y="12"/>
                </a:lnTo>
                <a:lnTo>
                  <a:pt x="20" y="12"/>
                </a:lnTo>
                <a:lnTo>
                  <a:pt x="22" y="12"/>
                </a:lnTo>
                <a:lnTo>
                  <a:pt x="22" y="26"/>
                </a:lnTo>
                <a:lnTo>
                  <a:pt x="22" y="36"/>
                </a:lnTo>
                <a:lnTo>
                  <a:pt x="24" y="44"/>
                </a:lnTo>
                <a:lnTo>
                  <a:pt x="32" y="48"/>
                </a:lnTo>
                <a:lnTo>
                  <a:pt x="38" y="48"/>
                </a:lnTo>
                <a:lnTo>
                  <a:pt x="42" y="46"/>
                </a:lnTo>
                <a:lnTo>
                  <a:pt x="48" y="42"/>
                </a:lnTo>
                <a:lnTo>
                  <a:pt x="50" y="36"/>
                </a:lnTo>
                <a:lnTo>
                  <a:pt x="52" y="28"/>
                </a:lnTo>
                <a:lnTo>
                  <a:pt x="48" y="20"/>
                </a:lnTo>
                <a:lnTo>
                  <a:pt x="50" y="20"/>
                </a:lnTo>
                <a:lnTo>
                  <a:pt x="54" y="18"/>
                </a:lnTo>
                <a:lnTo>
                  <a:pt x="58" y="6"/>
                </a:lnTo>
                <a:lnTo>
                  <a:pt x="50" y="6"/>
                </a:lnTo>
                <a:lnTo>
                  <a:pt x="42" y="4"/>
                </a:lnTo>
                <a:lnTo>
                  <a:pt x="26" y="0"/>
                </a:lnTo>
                <a:lnTo>
                  <a:pt x="20" y="0"/>
                </a:lnTo>
                <a:lnTo>
                  <a:pt x="14" y="0"/>
                </a:lnTo>
                <a:lnTo>
                  <a:pt x="12" y="0"/>
                </a:lnTo>
                <a:lnTo>
                  <a:pt x="8" y="4"/>
                </a:lnTo>
                <a:lnTo>
                  <a:pt x="4" y="8"/>
                </a:lnTo>
                <a:lnTo>
                  <a:pt x="2" y="16"/>
                </a:lnTo>
                <a:lnTo>
                  <a:pt x="0" y="24"/>
                </a:lnTo>
                <a:lnTo>
                  <a:pt x="2" y="30"/>
                </a:lnTo>
                <a:lnTo>
                  <a:pt x="4" y="36"/>
                </a:lnTo>
                <a:lnTo>
                  <a:pt x="10" y="40"/>
                </a:lnTo>
                <a:lnTo>
                  <a:pt x="14" y="30"/>
                </a:lnTo>
                <a:lnTo>
                  <a:pt x="14" y="24"/>
                </a:lnTo>
                <a:lnTo>
                  <a:pt x="12" y="24"/>
                </a:lnTo>
                <a:lnTo>
                  <a:pt x="32" y="16"/>
                </a:lnTo>
                <a:lnTo>
                  <a:pt x="38" y="18"/>
                </a:lnTo>
                <a:lnTo>
                  <a:pt x="42" y="22"/>
                </a:lnTo>
                <a:lnTo>
                  <a:pt x="42" y="30"/>
                </a:lnTo>
                <a:lnTo>
                  <a:pt x="40" y="34"/>
                </a:lnTo>
                <a:lnTo>
                  <a:pt x="34" y="34"/>
                </a:lnTo>
                <a:lnTo>
                  <a:pt x="32" y="34"/>
                </a:lnTo>
                <a:lnTo>
                  <a:pt x="30" y="30"/>
                </a:lnTo>
                <a:lnTo>
                  <a:pt x="30" y="24"/>
                </a:lnTo>
                <a:lnTo>
                  <a:pt x="30" y="16"/>
                </a:lnTo>
                <a:lnTo>
                  <a:pt x="32" y="16"/>
                </a:lnTo>
                <a:lnTo>
                  <a:pt x="12" y="24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00" name="Freeform 32"/>
          <p:cNvSpPr>
            <a:spLocks/>
          </p:cNvSpPr>
          <p:nvPr/>
        </p:nvSpPr>
        <p:spPr bwMode="auto">
          <a:xfrm>
            <a:off x="3957638" y="2163763"/>
            <a:ext cx="111125" cy="95250"/>
          </a:xfrm>
          <a:custGeom>
            <a:avLst/>
            <a:gdLst/>
            <a:ahLst/>
            <a:cxnLst>
              <a:cxn ang="0">
                <a:pos x="4" y="0"/>
              </a:cxn>
              <a:cxn ang="0">
                <a:pos x="0" y="12"/>
              </a:cxn>
              <a:cxn ang="0">
                <a:pos x="24" y="20"/>
              </a:cxn>
              <a:cxn ang="0">
                <a:pos x="16" y="24"/>
              </a:cxn>
              <a:cxn ang="0">
                <a:pos x="12" y="32"/>
              </a:cxn>
              <a:cxn ang="0">
                <a:pos x="12" y="40"/>
              </a:cxn>
              <a:cxn ang="0">
                <a:pos x="14" y="48"/>
              </a:cxn>
              <a:cxn ang="0">
                <a:pos x="22" y="54"/>
              </a:cxn>
              <a:cxn ang="0">
                <a:pos x="32" y="58"/>
              </a:cxn>
              <a:cxn ang="0">
                <a:pos x="42" y="60"/>
              </a:cxn>
              <a:cxn ang="0">
                <a:pos x="52" y="58"/>
              </a:cxn>
              <a:cxn ang="0">
                <a:pos x="60" y="54"/>
              </a:cxn>
              <a:cxn ang="0">
                <a:pos x="62" y="46"/>
              </a:cxn>
              <a:cxn ang="0">
                <a:pos x="64" y="38"/>
              </a:cxn>
              <a:cxn ang="0">
                <a:pos x="60" y="28"/>
              </a:cxn>
              <a:cxn ang="0">
                <a:pos x="66" y="30"/>
              </a:cxn>
              <a:cxn ang="0">
                <a:pos x="70" y="20"/>
              </a:cxn>
              <a:cxn ang="0">
                <a:pos x="6" y="0"/>
              </a:cxn>
              <a:cxn ang="0">
                <a:pos x="4" y="0"/>
              </a:cxn>
              <a:cxn ang="0">
                <a:pos x="26" y="40"/>
              </a:cxn>
              <a:cxn ang="0">
                <a:pos x="24" y="36"/>
              </a:cxn>
              <a:cxn ang="0">
                <a:pos x="24" y="32"/>
              </a:cxn>
              <a:cxn ang="0">
                <a:pos x="26" y="28"/>
              </a:cxn>
              <a:cxn ang="0">
                <a:pos x="30" y="24"/>
              </a:cxn>
              <a:cxn ang="0">
                <a:pos x="36" y="24"/>
              </a:cxn>
              <a:cxn ang="0">
                <a:pos x="42" y="24"/>
              </a:cxn>
              <a:cxn ang="0">
                <a:pos x="48" y="28"/>
              </a:cxn>
              <a:cxn ang="0">
                <a:pos x="52" y="32"/>
              </a:cxn>
              <a:cxn ang="0">
                <a:pos x="54" y="36"/>
              </a:cxn>
              <a:cxn ang="0">
                <a:pos x="54" y="40"/>
              </a:cxn>
              <a:cxn ang="0">
                <a:pos x="52" y="44"/>
              </a:cxn>
              <a:cxn ang="0">
                <a:pos x="46" y="46"/>
              </a:cxn>
              <a:cxn ang="0">
                <a:pos x="42" y="46"/>
              </a:cxn>
              <a:cxn ang="0">
                <a:pos x="34" y="46"/>
              </a:cxn>
              <a:cxn ang="0">
                <a:pos x="28" y="44"/>
              </a:cxn>
              <a:cxn ang="0">
                <a:pos x="26" y="40"/>
              </a:cxn>
              <a:cxn ang="0">
                <a:pos x="4" y="0"/>
              </a:cxn>
            </a:cxnLst>
            <a:rect l="0" t="0" r="r" b="b"/>
            <a:pathLst>
              <a:path w="70" h="60">
                <a:moveTo>
                  <a:pt x="4" y="0"/>
                </a:moveTo>
                <a:lnTo>
                  <a:pt x="0" y="12"/>
                </a:lnTo>
                <a:lnTo>
                  <a:pt x="24" y="20"/>
                </a:lnTo>
                <a:lnTo>
                  <a:pt x="16" y="24"/>
                </a:lnTo>
                <a:lnTo>
                  <a:pt x="12" y="32"/>
                </a:lnTo>
                <a:lnTo>
                  <a:pt x="12" y="40"/>
                </a:lnTo>
                <a:lnTo>
                  <a:pt x="14" y="48"/>
                </a:lnTo>
                <a:lnTo>
                  <a:pt x="22" y="54"/>
                </a:lnTo>
                <a:lnTo>
                  <a:pt x="32" y="58"/>
                </a:lnTo>
                <a:lnTo>
                  <a:pt x="42" y="60"/>
                </a:lnTo>
                <a:lnTo>
                  <a:pt x="52" y="58"/>
                </a:lnTo>
                <a:lnTo>
                  <a:pt x="60" y="54"/>
                </a:lnTo>
                <a:lnTo>
                  <a:pt x="62" y="46"/>
                </a:lnTo>
                <a:lnTo>
                  <a:pt x="64" y="38"/>
                </a:lnTo>
                <a:lnTo>
                  <a:pt x="60" y="28"/>
                </a:lnTo>
                <a:lnTo>
                  <a:pt x="66" y="30"/>
                </a:lnTo>
                <a:lnTo>
                  <a:pt x="70" y="20"/>
                </a:lnTo>
                <a:lnTo>
                  <a:pt x="6" y="0"/>
                </a:lnTo>
                <a:lnTo>
                  <a:pt x="4" y="0"/>
                </a:lnTo>
                <a:lnTo>
                  <a:pt x="26" y="40"/>
                </a:lnTo>
                <a:lnTo>
                  <a:pt x="24" y="36"/>
                </a:lnTo>
                <a:lnTo>
                  <a:pt x="24" y="32"/>
                </a:lnTo>
                <a:lnTo>
                  <a:pt x="26" y="28"/>
                </a:lnTo>
                <a:lnTo>
                  <a:pt x="30" y="24"/>
                </a:lnTo>
                <a:lnTo>
                  <a:pt x="36" y="24"/>
                </a:lnTo>
                <a:lnTo>
                  <a:pt x="42" y="24"/>
                </a:lnTo>
                <a:lnTo>
                  <a:pt x="48" y="28"/>
                </a:lnTo>
                <a:lnTo>
                  <a:pt x="52" y="32"/>
                </a:lnTo>
                <a:lnTo>
                  <a:pt x="54" y="36"/>
                </a:lnTo>
                <a:lnTo>
                  <a:pt x="54" y="40"/>
                </a:lnTo>
                <a:lnTo>
                  <a:pt x="52" y="44"/>
                </a:lnTo>
                <a:lnTo>
                  <a:pt x="46" y="46"/>
                </a:lnTo>
                <a:lnTo>
                  <a:pt x="42" y="46"/>
                </a:lnTo>
                <a:lnTo>
                  <a:pt x="34" y="46"/>
                </a:lnTo>
                <a:lnTo>
                  <a:pt x="28" y="44"/>
                </a:lnTo>
                <a:lnTo>
                  <a:pt x="26" y="40"/>
                </a:lnTo>
                <a:lnTo>
                  <a:pt x="4" y="0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01" name="Freeform 33"/>
          <p:cNvSpPr>
            <a:spLocks/>
          </p:cNvSpPr>
          <p:nvPr/>
        </p:nvSpPr>
        <p:spPr bwMode="auto">
          <a:xfrm>
            <a:off x="4049713" y="2503488"/>
            <a:ext cx="127000" cy="101600"/>
          </a:xfrm>
          <a:custGeom>
            <a:avLst/>
            <a:gdLst/>
            <a:ahLst/>
            <a:cxnLst>
              <a:cxn ang="0">
                <a:pos x="4" y="4"/>
              </a:cxn>
              <a:cxn ang="0">
                <a:pos x="0" y="18"/>
              </a:cxn>
              <a:cxn ang="0">
                <a:pos x="56" y="64"/>
              </a:cxn>
              <a:cxn ang="0">
                <a:pos x="62" y="50"/>
              </a:cxn>
              <a:cxn ang="0">
                <a:pos x="48" y="40"/>
              </a:cxn>
              <a:cxn ang="0">
                <a:pos x="58" y="14"/>
              </a:cxn>
              <a:cxn ang="0">
                <a:pos x="74" y="14"/>
              </a:cxn>
              <a:cxn ang="0">
                <a:pos x="80" y="0"/>
              </a:cxn>
              <a:cxn ang="0">
                <a:pos x="6" y="4"/>
              </a:cxn>
              <a:cxn ang="0">
                <a:pos x="4" y="4"/>
              </a:cxn>
              <a:cxn ang="0">
                <a:pos x="38" y="34"/>
              </a:cxn>
              <a:cxn ang="0">
                <a:pos x="18" y="16"/>
              </a:cxn>
              <a:cxn ang="0">
                <a:pos x="46" y="16"/>
              </a:cxn>
              <a:cxn ang="0">
                <a:pos x="38" y="34"/>
              </a:cxn>
              <a:cxn ang="0">
                <a:pos x="4" y="4"/>
              </a:cxn>
            </a:cxnLst>
            <a:rect l="0" t="0" r="r" b="b"/>
            <a:pathLst>
              <a:path w="80" h="64">
                <a:moveTo>
                  <a:pt x="4" y="4"/>
                </a:moveTo>
                <a:lnTo>
                  <a:pt x="0" y="18"/>
                </a:lnTo>
                <a:lnTo>
                  <a:pt x="56" y="64"/>
                </a:lnTo>
                <a:lnTo>
                  <a:pt x="62" y="50"/>
                </a:lnTo>
                <a:lnTo>
                  <a:pt x="48" y="40"/>
                </a:lnTo>
                <a:lnTo>
                  <a:pt x="58" y="14"/>
                </a:lnTo>
                <a:lnTo>
                  <a:pt x="74" y="14"/>
                </a:lnTo>
                <a:lnTo>
                  <a:pt x="80" y="0"/>
                </a:lnTo>
                <a:lnTo>
                  <a:pt x="6" y="4"/>
                </a:lnTo>
                <a:lnTo>
                  <a:pt x="4" y="4"/>
                </a:lnTo>
                <a:lnTo>
                  <a:pt x="38" y="34"/>
                </a:lnTo>
                <a:lnTo>
                  <a:pt x="18" y="16"/>
                </a:lnTo>
                <a:lnTo>
                  <a:pt x="46" y="16"/>
                </a:lnTo>
                <a:lnTo>
                  <a:pt x="38" y="34"/>
                </a:lnTo>
                <a:lnTo>
                  <a:pt x="4" y="4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02" name="Freeform 34"/>
          <p:cNvSpPr>
            <a:spLocks/>
          </p:cNvSpPr>
          <p:nvPr/>
        </p:nvSpPr>
        <p:spPr bwMode="auto">
          <a:xfrm>
            <a:off x="4103688" y="2420938"/>
            <a:ext cx="82550" cy="73025"/>
          </a:xfrm>
          <a:custGeom>
            <a:avLst/>
            <a:gdLst/>
            <a:ahLst/>
            <a:cxnLst>
              <a:cxn ang="0">
                <a:pos x="38" y="28"/>
              </a:cxn>
              <a:cxn ang="0">
                <a:pos x="22" y="22"/>
              </a:cxn>
              <a:cxn ang="0">
                <a:pos x="18" y="18"/>
              </a:cxn>
              <a:cxn ang="0">
                <a:pos x="18" y="12"/>
              </a:cxn>
              <a:cxn ang="0">
                <a:pos x="22" y="8"/>
              </a:cxn>
              <a:cxn ang="0">
                <a:pos x="14" y="0"/>
              </a:cxn>
              <a:cxn ang="0">
                <a:pos x="10" y="4"/>
              </a:cxn>
              <a:cxn ang="0">
                <a:pos x="8" y="8"/>
              </a:cxn>
              <a:cxn ang="0">
                <a:pos x="8" y="14"/>
              </a:cxn>
              <a:cxn ang="0">
                <a:pos x="12" y="20"/>
              </a:cxn>
              <a:cxn ang="0">
                <a:pos x="6" y="18"/>
              </a:cxn>
              <a:cxn ang="0">
                <a:pos x="0" y="30"/>
              </a:cxn>
              <a:cxn ang="0">
                <a:pos x="48" y="46"/>
              </a:cxn>
              <a:cxn ang="0">
                <a:pos x="52" y="34"/>
              </a:cxn>
              <a:cxn ang="0">
                <a:pos x="40" y="28"/>
              </a:cxn>
              <a:cxn ang="0">
                <a:pos x="38" y="28"/>
              </a:cxn>
            </a:cxnLst>
            <a:rect l="0" t="0" r="r" b="b"/>
            <a:pathLst>
              <a:path w="52" h="46">
                <a:moveTo>
                  <a:pt x="38" y="28"/>
                </a:moveTo>
                <a:lnTo>
                  <a:pt x="22" y="22"/>
                </a:lnTo>
                <a:lnTo>
                  <a:pt x="18" y="18"/>
                </a:lnTo>
                <a:lnTo>
                  <a:pt x="18" y="12"/>
                </a:lnTo>
                <a:lnTo>
                  <a:pt x="22" y="8"/>
                </a:lnTo>
                <a:lnTo>
                  <a:pt x="14" y="0"/>
                </a:lnTo>
                <a:lnTo>
                  <a:pt x="10" y="4"/>
                </a:lnTo>
                <a:lnTo>
                  <a:pt x="8" y="8"/>
                </a:lnTo>
                <a:lnTo>
                  <a:pt x="8" y="14"/>
                </a:lnTo>
                <a:lnTo>
                  <a:pt x="12" y="20"/>
                </a:lnTo>
                <a:lnTo>
                  <a:pt x="6" y="18"/>
                </a:lnTo>
                <a:lnTo>
                  <a:pt x="0" y="30"/>
                </a:lnTo>
                <a:lnTo>
                  <a:pt x="48" y="46"/>
                </a:lnTo>
                <a:lnTo>
                  <a:pt x="52" y="34"/>
                </a:lnTo>
                <a:lnTo>
                  <a:pt x="40" y="28"/>
                </a:lnTo>
                <a:lnTo>
                  <a:pt x="38" y="28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03" name="Freeform 35"/>
          <p:cNvSpPr>
            <a:spLocks/>
          </p:cNvSpPr>
          <p:nvPr/>
        </p:nvSpPr>
        <p:spPr bwMode="auto">
          <a:xfrm>
            <a:off x="4125913" y="2309813"/>
            <a:ext cx="114300" cy="127000"/>
          </a:xfrm>
          <a:custGeom>
            <a:avLst/>
            <a:gdLst/>
            <a:ahLst/>
            <a:cxnLst>
              <a:cxn ang="0">
                <a:pos x="46" y="80"/>
              </a:cxn>
              <a:cxn ang="0">
                <a:pos x="52" y="68"/>
              </a:cxn>
              <a:cxn ang="0">
                <a:pos x="28" y="62"/>
              </a:cxn>
              <a:cxn ang="0">
                <a:pos x="20" y="56"/>
              </a:cxn>
              <a:cxn ang="0">
                <a:pos x="16" y="52"/>
              </a:cxn>
              <a:cxn ang="0">
                <a:pos x="16" y="46"/>
              </a:cxn>
              <a:cxn ang="0">
                <a:pos x="18" y="44"/>
              </a:cxn>
              <a:cxn ang="0">
                <a:pos x="22" y="42"/>
              </a:cxn>
              <a:cxn ang="0">
                <a:pos x="32" y="44"/>
              </a:cxn>
              <a:cxn ang="0">
                <a:pos x="58" y="52"/>
              </a:cxn>
              <a:cxn ang="0">
                <a:pos x="62" y="40"/>
              </a:cxn>
              <a:cxn ang="0">
                <a:pos x="40" y="32"/>
              </a:cxn>
              <a:cxn ang="0">
                <a:pos x="30" y="28"/>
              </a:cxn>
              <a:cxn ang="0">
                <a:pos x="26" y="24"/>
              </a:cxn>
              <a:cxn ang="0">
                <a:pos x="26" y="18"/>
              </a:cxn>
              <a:cxn ang="0">
                <a:pos x="28" y="16"/>
              </a:cxn>
              <a:cxn ang="0">
                <a:pos x="32" y="14"/>
              </a:cxn>
              <a:cxn ang="0">
                <a:pos x="40" y="16"/>
              </a:cxn>
              <a:cxn ang="0">
                <a:pos x="68" y="24"/>
              </a:cxn>
              <a:cxn ang="0">
                <a:pos x="72" y="12"/>
              </a:cxn>
              <a:cxn ang="0">
                <a:pos x="42" y="2"/>
              </a:cxn>
              <a:cxn ang="0">
                <a:pos x="32" y="0"/>
              </a:cxn>
              <a:cxn ang="0">
                <a:pos x="28" y="2"/>
              </a:cxn>
              <a:cxn ang="0">
                <a:pos x="24" y="4"/>
              </a:cxn>
              <a:cxn ang="0">
                <a:pos x="20" y="8"/>
              </a:cxn>
              <a:cxn ang="0">
                <a:pos x="18" y="12"/>
              </a:cxn>
              <a:cxn ang="0">
                <a:pos x="18" y="20"/>
              </a:cxn>
              <a:cxn ang="0">
                <a:pos x="20" y="28"/>
              </a:cxn>
              <a:cxn ang="0">
                <a:pos x="12" y="32"/>
              </a:cxn>
              <a:cxn ang="0">
                <a:pos x="8" y="40"/>
              </a:cxn>
              <a:cxn ang="0">
                <a:pos x="8" y="48"/>
              </a:cxn>
              <a:cxn ang="0">
                <a:pos x="10" y="56"/>
              </a:cxn>
              <a:cxn ang="0">
                <a:pos x="4" y="54"/>
              </a:cxn>
              <a:cxn ang="0">
                <a:pos x="0" y="66"/>
              </a:cxn>
              <a:cxn ang="0">
                <a:pos x="44" y="80"/>
              </a:cxn>
              <a:cxn ang="0">
                <a:pos x="46" y="80"/>
              </a:cxn>
            </a:cxnLst>
            <a:rect l="0" t="0" r="r" b="b"/>
            <a:pathLst>
              <a:path w="72" h="80">
                <a:moveTo>
                  <a:pt x="46" y="80"/>
                </a:moveTo>
                <a:lnTo>
                  <a:pt x="52" y="68"/>
                </a:lnTo>
                <a:lnTo>
                  <a:pt x="28" y="62"/>
                </a:lnTo>
                <a:lnTo>
                  <a:pt x="20" y="56"/>
                </a:lnTo>
                <a:lnTo>
                  <a:pt x="16" y="52"/>
                </a:lnTo>
                <a:lnTo>
                  <a:pt x="16" y="46"/>
                </a:lnTo>
                <a:lnTo>
                  <a:pt x="18" y="44"/>
                </a:lnTo>
                <a:lnTo>
                  <a:pt x="22" y="42"/>
                </a:lnTo>
                <a:lnTo>
                  <a:pt x="32" y="44"/>
                </a:lnTo>
                <a:lnTo>
                  <a:pt x="58" y="52"/>
                </a:lnTo>
                <a:lnTo>
                  <a:pt x="62" y="40"/>
                </a:lnTo>
                <a:lnTo>
                  <a:pt x="40" y="32"/>
                </a:lnTo>
                <a:lnTo>
                  <a:pt x="30" y="28"/>
                </a:lnTo>
                <a:lnTo>
                  <a:pt x="26" y="24"/>
                </a:lnTo>
                <a:lnTo>
                  <a:pt x="26" y="18"/>
                </a:lnTo>
                <a:lnTo>
                  <a:pt x="28" y="16"/>
                </a:lnTo>
                <a:lnTo>
                  <a:pt x="32" y="14"/>
                </a:lnTo>
                <a:lnTo>
                  <a:pt x="40" y="16"/>
                </a:lnTo>
                <a:lnTo>
                  <a:pt x="68" y="24"/>
                </a:lnTo>
                <a:lnTo>
                  <a:pt x="72" y="12"/>
                </a:lnTo>
                <a:lnTo>
                  <a:pt x="42" y="2"/>
                </a:lnTo>
                <a:lnTo>
                  <a:pt x="32" y="0"/>
                </a:lnTo>
                <a:lnTo>
                  <a:pt x="28" y="2"/>
                </a:lnTo>
                <a:lnTo>
                  <a:pt x="24" y="4"/>
                </a:lnTo>
                <a:lnTo>
                  <a:pt x="20" y="8"/>
                </a:lnTo>
                <a:lnTo>
                  <a:pt x="18" y="12"/>
                </a:lnTo>
                <a:lnTo>
                  <a:pt x="18" y="20"/>
                </a:lnTo>
                <a:lnTo>
                  <a:pt x="20" y="28"/>
                </a:lnTo>
                <a:lnTo>
                  <a:pt x="12" y="32"/>
                </a:lnTo>
                <a:lnTo>
                  <a:pt x="8" y="40"/>
                </a:lnTo>
                <a:lnTo>
                  <a:pt x="8" y="48"/>
                </a:lnTo>
                <a:lnTo>
                  <a:pt x="10" y="56"/>
                </a:lnTo>
                <a:lnTo>
                  <a:pt x="4" y="54"/>
                </a:lnTo>
                <a:lnTo>
                  <a:pt x="0" y="66"/>
                </a:lnTo>
                <a:lnTo>
                  <a:pt x="44" y="80"/>
                </a:lnTo>
                <a:lnTo>
                  <a:pt x="46" y="80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04" name="Freeform 36"/>
          <p:cNvSpPr>
            <a:spLocks/>
          </p:cNvSpPr>
          <p:nvPr/>
        </p:nvSpPr>
        <p:spPr bwMode="auto">
          <a:xfrm>
            <a:off x="4151313" y="2652713"/>
            <a:ext cx="133350" cy="114300"/>
          </a:xfrm>
          <a:custGeom>
            <a:avLst/>
            <a:gdLst/>
            <a:ahLst/>
            <a:cxnLst>
              <a:cxn ang="0">
                <a:pos x="84" y="24"/>
              </a:cxn>
              <a:cxn ang="0">
                <a:pos x="74" y="20"/>
              </a:cxn>
              <a:cxn ang="0">
                <a:pos x="58" y="54"/>
              </a:cxn>
              <a:cxn ang="0">
                <a:pos x="40" y="48"/>
              </a:cxn>
              <a:cxn ang="0">
                <a:pos x="54" y="16"/>
              </a:cxn>
              <a:cxn ang="0">
                <a:pos x="44" y="12"/>
              </a:cxn>
              <a:cxn ang="0">
                <a:pos x="30" y="44"/>
              </a:cxn>
              <a:cxn ang="0">
                <a:pos x="16" y="38"/>
              </a:cxn>
              <a:cxn ang="0">
                <a:pos x="30" y="4"/>
              </a:cxn>
              <a:cxn ang="0">
                <a:pos x="20" y="0"/>
              </a:cxn>
              <a:cxn ang="0">
                <a:pos x="0" y="48"/>
              </a:cxn>
              <a:cxn ang="0">
                <a:pos x="64" y="72"/>
              </a:cxn>
              <a:cxn ang="0">
                <a:pos x="82" y="24"/>
              </a:cxn>
              <a:cxn ang="0">
                <a:pos x="84" y="24"/>
              </a:cxn>
            </a:cxnLst>
            <a:rect l="0" t="0" r="r" b="b"/>
            <a:pathLst>
              <a:path w="84" h="72">
                <a:moveTo>
                  <a:pt x="84" y="24"/>
                </a:moveTo>
                <a:lnTo>
                  <a:pt x="74" y="20"/>
                </a:lnTo>
                <a:lnTo>
                  <a:pt x="58" y="54"/>
                </a:lnTo>
                <a:lnTo>
                  <a:pt x="40" y="48"/>
                </a:lnTo>
                <a:lnTo>
                  <a:pt x="54" y="16"/>
                </a:lnTo>
                <a:lnTo>
                  <a:pt x="44" y="12"/>
                </a:lnTo>
                <a:lnTo>
                  <a:pt x="30" y="44"/>
                </a:lnTo>
                <a:lnTo>
                  <a:pt x="16" y="38"/>
                </a:lnTo>
                <a:lnTo>
                  <a:pt x="30" y="4"/>
                </a:lnTo>
                <a:lnTo>
                  <a:pt x="20" y="0"/>
                </a:lnTo>
                <a:lnTo>
                  <a:pt x="0" y="48"/>
                </a:lnTo>
                <a:lnTo>
                  <a:pt x="64" y="72"/>
                </a:lnTo>
                <a:lnTo>
                  <a:pt x="82" y="24"/>
                </a:lnTo>
                <a:lnTo>
                  <a:pt x="84" y="24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05" name="Freeform 37"/>
          <p:cNvSpPr>
            <a:spLocks/>
          </p:cNvSpPr>
          <p:nvPr/>
        </p:nvSpPr>
        <p:spPr bwMode="auto">
          <a:xfrm>
            <a:off x="4189413" y="2614613"/>
            <a:ext cx="111125" cy="57150"/>
          </a:xfrm>
          <a:custGeom>
            <a:avLst/>
            <a:gdLst/>
            <a:ahLst/>
            <a:cxnLst>
              <a:cxn ang="0">
                <a:pos x="70" y="24"/>
              </a:cxn>
              <a:cxn ang="0">
                <a:pos x="6" y="0"/>
              </a:cxn>
              <a:cxn ang="0">
                <a:pos x="0" y="12"/>
              </a:cxn>
              <a:cxn ang="0">
                <a:pos x="64" y="36"/>
              </a:cxn>
              <a:cxn ang="0">
                <a:pos x="68" y="24"/>
              </a:cxn>
              <a:cxn ang="0">
                <a:pos x="70" y="24"/>
              </a:cxn>
            </a:cxnLst>
            <a:rect l="0" t="0" r="r" b="b"/>
            <a:pathLst>
              <a:path w="70" h="36">
                <a:moveTo>
                  <a:pt x="70" y="24"/>
                </a:moveTo>
                <a:lnTo>
                  <a:pt x="6" y="0"/>
                </a:lnTo>
                <a:lnTo>
                  <a:pt x="0" y="12"/>
                </a:lnTo>
                <a:lnTo>
                  <a:pt x="64" y="36"/>
                </a:lnTo>
                <a:lnTo>
                  <a:pt x="68" y="24"/>
                </a:lnTo>
                <a:lnTo>
                  <a:pt x="70" y="24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06" name="Freeform 38"/>
          <p:cNvSpPr>
            <a:spLocks/>
          </p:cNvSpPr>
          <p:nvPr/>
        </p:nvSpPr>
        <p:spPr bwMode="auto">
          <a:xfrm>
            <a:off x="4205288" y="2544763"/>
            <a:ext cx="123825" cy="88900"/>
          </a:xfrm>
          <a:custGeom>
            <a:avLst/>
            <a:gdLst/>
            <a:ahLst/>
            <a:cxnLst>
              <a:cxn ang="0">
                <a:pos x="70" y="46"/>
              </a:cxn>
              <a:cxn ang="0">
                <a:pos x="64" y="42"/>
              </a:cxn>
              <a:cxn ang="0">
                <a:pos x="72" y="38"/>
              </a:cxn>
              <a:cxn ang="0">
                <a:pos x="78" y="32"/>
              </a:cxn>
              <a:cxn ang="0">
                <a:pos x="78" y="24"/>
              </a:cxn>
              <a:cxn ang="0">
                <a:pos x="76" y="16"/>
              </a:cxn>
              <a:cxn ang="0">
                <a:pos x="70" y="8"/>
              </a:cxn>
              <a:cxn ang="0">
                <a:pos x="60" y="4"/>
              </a:cxn>
              <a:cxn ang="0">
                <a:pos x="50" y="0"/>
              </a:cxn>
              <a:cxn ang="0">
                <a:pos x="40" y="2"/>
              </a:cxn>
              <a:cxn ang="0">
                <a:pos x="34" y="6"/>
              </a:cxn>
              <a:cxn ang="0">
                <a:pos x="28" y="14"/>
              </a:cxn>
              <a:cxn ang="0">
                <a:pos x="26" y="22"/>
              </a:cxn>
              <a:cxn ang="0">
                <a:pos x="30" y="30"/>
              </a:cxn>
              <a:cxn ang="0">
                <a:pos x="6" y="20"/>
              </a:cxn>
              <a:cxn ang="0">
                <a:pos x="0" y="32"/>
              </a:cxn>
              <a:cxn ang="0">
                <a:pos x="66" y="56"/>
              </a:cxn>
              <a:cxn ang="0">
                <a:pos x="68" y="46"/>
              </a:cxn>
              <a:cxn ang="0">
                <a:pos x="70" y="46"/>
              </a:cxn>
              <a:cxn ang="0">
                <a:pos x="36" y="28"/>
              </a:cxn>
              <a:cxn ang="0">
                <a:pos x="36" y="24"/>
              </a:cxn>
              <a:cxn ang="0">
                <a:pos x="36" y="20"/>
              </a:cxn>
              <a:cxn ang="0">
                <a:pos x="40" y="16"/>
              </a:cxn>
              <a:cxn ang="0">
                <a:pos x="44" y="14"/>
              </a:cxn>
              <a:cxn ang="0">
                <a:pos x="48" y="14"/>
              </a:cxn>
              <a:cxn ang="0">
                <a:pos x="56" y="16"/>
              </a:cxn>
              <a:cxn ang="0">
                <a:pos x="62" y="18"/>
              </a:cxn>
              <a:cxn ang="0">
                <a:pos x="66" y="22"/>
              </a:cxn>
              <a:cxn ang="0">
                <a:pos x="66" y="26"/>
              </a:cxn>
              <a:cxn ang="0">
                <a:pos x="66" y="30"/>
              </a:cxn>
              <a:cxn ang="0">
                <a:pos x="64" y="36"/>
              </a:cxn>
              <a:cxn ang="0">
                <a:pos x="58" y="38"/>
              </a:cxn>
              <a:cxn ang="0">
                <a:pos x="52" y="38"/>
              </a:cxn>
              <a:cxn ang="0">
                <a:pos x="46" y="36"/>
              </a:cxn>
              <a:cxn ang="0">
                <a:pos x="40" y="32"/>
              </a:cxn>
              <a:cxn ang="0">
                <a:pos x="36" y="28"/>
              </a:cxn>
              <a:cxn ang="0">
                <a:pos x="70" y="46"/>
              </a:cxn>
            </a:cxnLst>
            <a:rect l="0" t="0" r="r" b="b"/>
            <a:pathLst>
              <a:path w="78" h="56">
                <a:moveTo>
                  <a:pt x="70" y="46"/>
                </a:moveTo>
                <a:lnTo>
                  <a:pt x="64" y="42"/>
                </a:lnTo>
                <a:lnTo>
                  <a:pt x="72" y="38"/>
                </a:lnTo>
                <a:lnTo>
                  <a:pt x="78" y="32"/>
                </a:lnTo>
                <a:lnTo>
                  <a:pt x="78" y="24"/>
                </a:lnTo>
                <a:lnTo>
                  <a:pt x="76" y="16"/>
                </a:lnTo>
                <a:lnTo>
                  <a:pt x="70" y="8"/>
                </a:lnTo>
                <a:lnTo>
                  <a:pt x="60" y="4"/>
                </a:lnTo>
                <a:lnTo>
                  <a:pt x="50" y="0"/>
                </a:lnTo>
                <a:lnTo>
                  <a:pt x="40" y="2"/>
                </a:lnTo>
                <a:lnTo>
                  <a:pt x="34" y="6"/>
                </a:lnTo>
                <a:lnTo>
                  <a:pt x="28" y="14"/>
                </a:lnTo>
                <a:lnTo>
                  <a:pt x="26" y="22"/>
                </a:lnTo>
                <a:lnTo>
                  <a:pt x="30" y="30"/>
                </a:lnTo>
                <a:lnTo>
                  <a:pt x="6" y="20"/>
                </a:lnTo>
                <a:lnTo>
                  <a:pt x="0" y="32"/>
                </a:lnTo>
                <a:lnTo>
                  <a:pt x="66" y="56"/>
                </a:lnTo>
                <a:lnTo>
                  <a:pt x="68" y="46"/>
                </a:lnTo>
                <a:lnTo>
                  <a:pt x="70" y="46"/>
                </a:lnTo>
                <a:lnTo>
                  <a:pt x="36" y="28"/>
                </a:lnTo>
                <a:lnTo>
                  <a:pt x="36" y="24"/>
                </a:lnTo>
                <a:lnTo>
                  <a:pt x="36" y="20"/>
                </a:lnTo>
                <a:lnTo>
                  <a:pt x="40" y="16"/>
                </a:lnTo>
                <a:lnTo>
                  <a:pt x="44" y="14"/>
                </a:lnTo>
                <a:lnTo>
                  <a:pt x="48" y="14"/>
                </a:lnTo>
                <a:lnTo>
                  <a:pt x="56" y="16"/>
                </a:lnTo>
                <a:lnTo>
                  <a:pt x="62" y="18"/>
                </a:lnTo>
                <a:lnTo>
                  <a:pt x="66" y="22"/>
                </a:lnTo>
                <a:lnTo>
                  <a:pt x="66" y="26"/>
                </a:lnTo>
                <a:lnTo>
                  <a:pt x="66" y="30"/>
                </a:lnTo>
                <a:lnTo>
                  <a:pt x="64" y="36"/>
                </a:lnTo>
                <a:lnTo>
                  <a:pt x="58" y="38"/>
                </a:lnTo>
                <a:lnTo>
                  <a:pt x="52" y="38"/>
                </a:lnTo>
                <a:lnTo>
                  <a:pt x="46" y="36"/>
                </a:lnTo>
                <a:lnTo>
                  <a:pt x="40" y="32"/>
                </a:lnTo>
                <a:lnTo>
                  <a:pt x="36" y="28"/>
                </a:lnTo>
                <a:lnTo>
                  <a:pt x="70" y="46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07" name="Freeform 39"/>
          <p:cNvSpPr>
            <a:spLocks/>
          </p:cNvSpPr>
          <p:nvPr/>
        </p:nvSpPr>
        <p:spPr bwMode="auto">
          <a:xfrm>
            <a:off x="4281488" y="2462213"/>
            <a:ext cx="82550" cy="79375"/>
          </a:xfrm>
          <a:custGeom>
            <a:avLst/>
            <a:gdLst/>
            <a:ahLst/>
            <a:cxnLst>
              <a:cxn ang="0">
                <a:pos x="30" y="50"/>
              </a:cxn>
              <a:cxn ang="0">
                <a:pos x="36" y="48"/>
              </a:cxn>
              <a:cxn ang="0">
                <a:pos x="42" y="44"/>
              </a:cxn>
              <a:cxn ang="0">
                <a:pos x="48" y="40"/>
              </a:cxn>
              <a:cxn ang="0">
                <a:pos x="50" y="34"/>
              </a:cxn>
              <a:cxn ang="0">
                <a:pos x="52" y="24"/>
              </a:cxn>
              <a:cxn ang="0">
                <a:pos x="52" y="14"/>
              </a:cxn>
              <a:cxn ang="0">
                <a:pos x="46" y="6"/>
              </a:cxn>
              <a:cxn ang="0">
                <a:pos x="36" y="2"/>
              </a:cxn>
              <a:cxn ang="0">
                <a:pos x="26" y="0"/>
              </a:cxn>
              <a:cxn ang="0">
                <a:pos x="16" y="2"/>
              </a:cxn>
              <a:cxn ang="0">
                <a:pos x="8" y="8"/>
              </a:cxn>
              <a:cxn ang="0">
                <a:pos x="2" y="16"/>
              </a:cxn>
              <a:cxn ang="0">
                <a:pos x="0" y="22"/>
              </a:cxn>
              <a:cxn ang="0">
                <a:pos x="0" y="30"/>
              </a:cxn>
              <a:cxn ang="0">
                <a:pos x="2" y="36"/>
              </a:cxn>
              <a:cxn ang="0">
                <a:pos x="4" y="40"/>
              </a:cxn>
              <a:cxn ang="0">
                <a:pos x="10" y="46"/>
              </a:cxn>
              <a:cxn ang="0">
                <a:pos x="16" y="48"/>
              </a:cxn>
              <a:cxn ang="0">
                <a:pos x="24" y="50"/>
              </a:cxn>
              <a:cxn ang="0">
                <a:pos x="28" y="50"/>
              </a:cxn>
              <a:cxn ang="0">
                <a:pos x="30" y="50"/>
              </a:cxn>
              <a:cxn ang="0">
                <a:pos x="12" y="28"/>
              </a:cxn>
              <a:cxn ang="0">
                <a:pos x="10" y="24"/>
              </a:cxn>
              <a:cxn ang="0">
                <a:pos x="12" y="20"/>
              </a:cxn>
              <a:cxn ang="0">
                <a:pos x="14" y="16"/>
              </a:cxn>
              <a:cxn ang="0">
                <a:pos x="20" y="14"/>
              </a:cxn>
              <a:cxn ang="0">
                <a:pos x="24" y="12"/>
              </a:cxn>
              <a:cxn ang="0">
                <a:pos x="30" y="14"/>
              </a:cxn>
              <a:cxn ang="0">
                <a:pos x="36" y="16"/>
              </a:cxn>
              <a:cxn ang="0">
                <a:pos x="40" y="20"/>
              </a:cxn>
              <a:cxn ang="0">
                <a:pos x="42" y="26"/>
              </a:cxn>
              <a:cxn ang="0">
                <a:pos x="40" y="30"/>
              </a:cxn>
              <a:cxn ang="0">
                <a:pos x="38" y="34"/>
              </a:cxn>
              <a:cxn ang="0">
                <a:pos x="34" y="36"/>
              </a:cxn>
              <a:cxn ang="0">
                <a:pos x="28" y="38"/>
              </a:cxn>
              <a:cxn ang="0">
                <a:pos x="22" y="36"/>
              </a:cxn>
              <a:cxn ang="0">
                <a:pos x="16" y="34"/>
              </a:cxn>
              <a:cxn ang="0">
                <a:pos x="12" y="28"/>
              </a:cxn>
              <a:cxn ang="0">
                <a:pos x="30" y="50"/>
              </a:cxn>
            </a:cxnLst>
            <a:rect l="0" t="0" r="r" b="b"/>
            <a:pathLst>
              <a:path w="52" h="50">
                <a:moveTo>
                  <a:pt x="30" y="50"/>
                </a:moveTo>
                <a:lnTo>
                  <a:pt x="36" y="48"/>
                </a:lnTo>
                <a:lnTo>
                  <a:pt x="42" y="44"/>
                </a:lnTo>
                <a:lnTo>
                  <a:pt x="48" y="40"/>
                </a:lnTo>
                <a:lnTo>
                  <a:pt x="50" y="34"/>
                </a:lnTo>
                <a:lnTo>
                  <a:pt x="52" y="24"/>
                </a:lnTo>
                <a:lnTo>
                  <a:pt x="52" y="14"/>
                </a:lnTo>
                <a:lnTo>
                  <a:pt x="46" y="6"/>
                </a:lnTo>
                <a:lnTo>
                  <a:pt x="36" y="2"/>
                </a:lnTo>
                <a:lnTo>
                  <a:pt x="26" y="0"/>
                </a:lnTo>
                <a:lnTo>
                  <a:pt x="16" y="2"/>
                </a:lnTo>
                <a:lnTo>
                  <a:pt x="8" y="8"/>
                </a:lnTo>
                <a:lnTo>
                  <a:pt x="2" y="16"/>
                </a:lnTo>
                <a:lnTo>
                  <a:pt x="0" y="22"/>
                </a:lnTo>
                <a:lnTo>
                  <a:pt x="0" y="30"/>
                </a:lnTo>
                <a:lnTo>
                  <a:pt x="2" y="36"/>
                </a:lnTo>
                <a:lnTo>
                  <a:pt x="4" y="40"/>
                </a:lnTo>
                <a:lnTo>
                  <a:pt x="10" y="46"/>
                </a:lnTo>
                <a:lnTo>
                  <a:pt x="16" y="48"/>
                </a:lnTo>
                <a:lnTo>
                  <a:pt x="24" y="50"/>
                </a:lnTo>
                <a:lnTo>
                  <a:pt x="28" y="50"/>
                </a:lnTo>
                <a:lnTo>
                  <a:pt x="30" y="50"/>
                </a:lnTo>
                <a:lnTo>
                  <a:pt x="12" y="28"/>
                </a:lnTo>
                <a:lnTo>
                  <a:pt x="10" y="24"/>
                </a:lnTo>
                <a:lnTo>
                  <a:pt x="12" y="20"/>
                </a:lnTo>
                <a:lnTo>
                  <a:pt x="14" y="16"/>
                </a:lnTo>
                <a:lnTo>
                  <a:pt x="20" y="14"/>
                </a:lnTo>
                <a:lnTo>
                  <a:pt x="24" y="12"/>
                </a:lnTo>
                <a:lnTo>
                  <a:pt x="30" y="14"/>
                </a:lnTo>
                <a:lnTo>
                  <a:pt x="36" y="16"/>
                </a:lnTo>
                <a:lnTo>
                  <a:pt x="40" y="20"/>
                </a:lnTo>
                <a:lnTo>
                  <a:pt x="42" y="26"/>
                </a:lnTo>
                <a:lnTo>
                  <a:pt x="40" y="30"/>
                </a:lnTo>
                <a:lnTo>
                  <a:pt x="38" y="34"/>
                </a:lnTo>
                <a:lnTo>
                  <a:pt x="34" y="36"/>
                </a:lnTo>
                <a:lnTo>
                  <a:pt x="28" y="38"/>
                </a:lnTo>
                <a:lnTo>
                  <a:pt x="22" y="36"/>
                </a:lnTo>
                <a:lnTo>
                  <a:pt x="16" y="34"/>
                </a:lnTo>
                <a:lnTo>
                  <a:pt x="12" y="28"/>
                </a:lnTo>
                <a:lnTo>
                  <a:pt x="30" y="50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08" name="Freeform 40"/>
          <p:cNvSpPr>
            <a:spLocks/>
          </p:cNvSpPr>
          <p:nvPr/>
        </p:nvSpPr>
        <p:spPr bwMode="auto">
          <a:xfrm>
            <a:off x="4303713" y="2338388"/>
            <a:ext cx="111125" cy="111125"/>
          </a:xfrm>
          <a:custGeom>
            <a:avLst/>
            <a:gdLst/>
            <a:ahLst/>
            <a:cxnLst>
              <a:cxn ang="0">
                <a:pos x="58" y="58"/>
              </a:cxn>
              <a:cxn ang="0">
                <a:pos x="32" y="40"/>
              </a:cxn>
              <a:cxn ang="0">
                <a:pos x="66" y="42"/>
              </a:cxn>
              <a:cxn ang="0">
                <a:pos x="70" y="30"/>
              </a:cxn>
              <a:cxn ang="0">
                <a:pos x="30" y="0"/>
              </a:cxn>
              <a:cxn ang="0">
                <a:pos x="24" y="10"/>
              </a:cxn>
              <a:cxn ang="0">
                <a:pos x="52" y="30"/>
              </a:cxn>
              <a:cxn ang="0">
                <a:pos x="18" y="28"/>
              </a:cxn>
              <a:cxn ang="0">
                <a:pos x="12" y="40"/>
              </a:cxn>
              <a:cxn ang="0">
                <a:pos x="40" y="58"/>
              </a:cxn>
              <a:cxn ang="0">
                <a:pos x="6" y="56"/>
              </a:cxn>
              <a:cxn ang="0">
                <a:pos x="0" y="68"/>
              </a:cxn>
              <a:cxn ang="0">
                <a:pos x="54" y="70"/>
              </a:cxn>
              <a:cxn ang="0">
                <a:pos x="56" y="58"/>
              </a:cxn>
              <a:cxn ang="0">
                <a:pos x="58" y="58"/>
              </a:cxn>
            </a:cxnLst>
            <a:rect l="0" t="0" r="r" b="b"/>
            <a:pathLst>
              <a:path w="70" h="70">
                <a:moveTo>
                  <a:pt x="58" y="58"/>
                </a:moveTo>
                <a:lnTo>
                  <a:pt x="32" y="40"/>
                </a:lnTo>
                <a:lnTo>
                  <a:pt x="66" y="42"/>
                </a:lnTo>
                <a:lnTo>
                  <a:pt x="70" y="30"/>
                </a:lnTo>
                <a:lnTo>
                  <a:pt x="30" y="0"/>
                </a:lnTo>
                <a:lnTo>
                  <a:pt x="24" y="10"/>
                </a:lnTo>
                <a:lnTo>
                  <a:pt x="52" y="30"/>
                </a:lnTo>
                <a:lnTo>
                  <a:pt x="18" y="28"/>
                </a:lnTo>
                <a:lnTo>
                  <a:pt x="12" y="40"/>
                </a:lnTo>
                <a:lnTo>
                  <a:pt x="40" y="58"/>
                </a:lnTo>
                <a:lnTo>
                  <a:pt x="6" y="56"/>
                </a:lnTo>
                <a:lnTo>
                  <a:pt x="0" y="68"/>
                </a:lnTo>
                <a:lnTo>
                  <a:pt x="54" y="70"/>
                </a:lnTo>
                <a:lnTo>
                  <a:pt x="56" y="58"/>
                </a:lnTo>
                <a:lnTo>
                  <a:pt x="58" y="58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09" name="Freeform 41"/>
          <p:cNvSpPr>
            <a:spLocks/>
          </p:cNvSpPr>
          <p:nvPr/>
        </p:nvSpPr>
        <p:spPr bwMode="auto">
          <a:xfrm>
            <a:off x="4332288" y="2605088"/>
            <a:ext cx="107950" cy="107950"/>
          </a:xfrm>
          <a:custGeom>
            <a:avLst/>
            <a:gdLst/>
            <a:ahLst/>
            <a:cxnLst>
              <a:cxn ang="0">
                <a:pos x="68" y="56"/>
              </a:cxn>
              <a:cxn ang="0">
                <a:pos x="42" y="44"/>
              </a:cxn>
              <a:cxn ang="0">
                <a:pos x="56" y="18"/>
              </a:cxn>
              <a:cxn ang="0">
                <a:pos x="44" y="14"/>
              </a:cxn>
              <a:cxn ang="0">
                <a:pos x="32" y="40"/>
              </a:cxn>
              <a:cxn ang="0">
                <a:pos x="16" y="34"/>
              </a:cxn>
              <a:cxn ang="0">
                <a:pos x="32" y="4"/>
              </a:cxn>
              <a:cxn ang="0">
                <a:pos x="20" y="0"/>
              </a:cxn>
              <a:cxn ang="0">
                <a:pos x="0" y="40"/>
              </a:cxn>
              <a:cxn ang="0">
                <a:pos x="62" y="68"/>
              </a:cxn>
              <a:cxn ang="0">
                <a:pos x="66" y="56"/>
              </a:cxn>
              <a:cxn ang="0">
                <a:pos x="68" y="56"/>
              </a:cxn>
            </a:cxnLst>
            <a:rect l="0" t="0" r="r" b="b"/>
            <a:pathLst>
              <a:path w="68" h="68">
                <a:moveTo>
                  <a:pt x="68" y="56"/>
                </a:moveTo>
                <a:lnTo>
                  <a:pt x="42" y="44"/>
                </a:lnTo>
                <a:lnTo>
                  <a:pt x="56" y="18"/>
                </a:lnTo>
                <a:lnTo>
                  <a:pt x="44" y="14"/>
                </a:lnTo>
                <a:lnTo>
                  <a:pt x="32" y="40"/>
                </a:lnTo>
                <a:lnTo>
                  <a:pt x="16" y="34"/>
                </a:lnTo>
                <a:lnTo>
                  <a:pt x="32" y="4"/>
                </a:lnTo>
                <a:lnTo>
                  <a:pt x="20" y="0"/>
                </a:lnTo>
                <a:lnTo>
                  <a:pt x="0" y="40"/>
                </a:lnTo>
                <a:lnTo>
                  <a:pt x="62" y="68"/>
                </a:lnTo>
                <a:lnTo>
                  <a:pt x="66" y="56"/>
                </a:lnTo>
                <a:lnTo>
                  <a:pt x="68" y="56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10" name="Freeform 42"/>
          <p:cNvSpPr>
            <a:spLocks/>
          </p:cNvSpPr>
          <p:nvPr/>
        </p:nvSpPr>
        <p:spPr bwMode="auto">
          <a:xfrm>
            <a:off x="4411663" y="2541588"/>
            <a:ext cx="85725" cy="82550"/>
          </a:xfrm>
          <a:custGeom>
            <a:avLst/>
            <a:gdLst/>
            <a:ahLst/>
            <a:cxnLst>
              <a:cxn ang="0">
                <a:pos x="30" y="52"/>
              </a:cxn>
              <a:cxn ang="0">
                <a:pos x="36" y="50"/>
              </a:cxn>
              <a:cxn ang="0">
                <a:pos x="42" y="48"/>
              </a:cxn>
              <a:cxn ang="0">
                <a:pos x="46" y="42"/>
              </a:cxn>
              <a:cxn ang="0">
                <a:pos x="50" y="36"/>
              </a:cxn>
              <a:cxn ang="0">
                <a:pos x="54" y="26"/>
              </a:cxn>
              <a:cxn ang="0">
                <a:pos x="52" y="18"/>
              </a:cxn>
              <a:cxn ang="0">
                <a:pos x="46" y="10"/>
              </a:cxn>
              <a:cxn ang="0">
                <a:pos x="38" y="4"/>
              </a:cxn>
              <a:cxn ang="0">
                <a:pos x="28" y="0"/>
              </a:cxn>
              <a:cxn ang="0">
                <a:pos x="18" y="2"/>
              </a:cxn>
              <a:cxn ang="0">
                <a:pos x="10" y="8"/>
              </a:cxn>
              <a:cxn ang="0">
                <a:pos x="2" y="16"/>
              </a:cxn>
              <a:cxn ang="0">
                <a:pos x="0" y="22"/>
              </a:cxn>
              <a:cxn ang="0">
                <a:pos x="0" y="30"/>
              </a:cxn>
              <a:cxn ang="0">
                <a:pos x="0" y="36"/>
              </a:cxn>
              <a:cxn ang="0">
                <a:pos x="4" y="40"/>
              </a:cxn>
              <a:cxn ang="0">
                <a:pos x="8" y="46"/>
              </a:cxn>
              <a:cxn ang="0">
                <a:pos x="14" y="48"/>
              </a:cxn>
              <a:cxn ang="0">
                <a:pos x="22" y="52"/>
              </a:cxn>
              <a:cxn ang="0">
                <a:pos x="28" y="52"/>
              </a:cxn>
              <a:cxn ang="0">
                <a:pos x="30" y="52"/>
              </a:cxn>
              <a:cxn ang="0">
                <a:pos x="12" y="30"/>
              </a:cxn>
              <a:cxn ang="0">
                <a:pos x="12" y="24"/>
              </a:cxn>
              <a:cxn ang="0">
                <a:pos x="12" y="20"/>
              </a:cxn>
              <a:cxn ang="0">
                <a:pos x="16" y="16"/>
              </a:cxn>
              <a:cxn ang="0">
                <a:pos x="20" y="14"/>
              </a:cxn>
              <a:cxn ang="0">
                <a:pos x="26" y="14"/>
              </a:cxn>
              <a:cxn ang="0">
                <a:pos x="32" y="16"/>
              </a:cxn>
              <a:cxn ang="0">
                <a:pos x="38" y="18"/>
              </a:cxn>
              <a:cxn ang="0">
                <a:pos x="42" y="24"/>
              </a:cxn>
              <a:cxn ang="0">
                <a:pos x="42" y="28"/>
              </a:cxn>
              <a:cxn ang="0">
                <a:pos x="40" y="32"/>
              </a:cxn>
              <a:cxn ang="0">
                <a:pos x="38" y="36"/>
              </a:cxn>
              <a:cxn ang="0">
                <a:pos x="34" y="38"/>
              </a:cxn>
              <a:cxn ang="0">
                <a:pos x="28" y="38"/>
              </a:cxn>
              <a:cxn ang="0">
                <a:pos x="22" y="38"/>
              </a:cxn>
              <a:cxn ang="0">
                <a:pos x="16" y="34"/>
              </a:cxn>
              <a:cxn ang="0">
                <a:pos x="12" y="30"/>
              </a:cxn>
              <a:cxn ang="0">
                <a:pos x="30" y="52"/>
              </a:cxn>
            </a:cxnLst>
            <a:rect l="0" t="0" r="r" b="b"/>
            <a:pathLst>
              <a:path w="54" h="52">
                <a:moveTo>
                  <a:pt x="30" y="52"/>
                </a:moveTo>
                <a:lnTo>
                  <a:pt x="36" y="50"/>
                </a:lnTo>
                <a:lnTo>
                  <a:pt x="42" y="48"/>
                </a:lnTo>
                <a:lnTo>
                  <a:pt x="46" y="42"/>
                </a:lnTo>
                <a:lnTo>
                  <a:pt x="50" y="36"/>
                </a:lnTo>
                <a:lnTo>
                  <a:pt x="54" y="26"/>
                </a:lnTo>
                <a:lnTo>
                  <a:pt x="52" y="18"/>
                </a:lnTo>
                <a:lnTo>
                  <a:pt x="46" y="10"/>
                </a:lnTo>
                <a:lnTo>
                  <a:pt x="38" y="4"/>
                </a:lnTo>
                <a:lnTo>
                  <a:pt x="28" y="0"/>
                </a:lnTo>
                <a:lnTo>
                  <a:pt x="18" y="2"/>
                </a:lnTo>
                <a:lnTo>
                  <a:pt x="10" y="8"/>
                </a:lnTo>
                <a:lnTo>
                  <a:pt x="2" y="16"/>
                </a:lnTo>
                <a:lnTo>
                  <a:pt x="0" y="22"/>
                </a:lnTo>
                <a:lnTo>
                  <a:pt x="0" y="30"/>
                </a:lnTo>
                <a:lnTo>
                  <a:pt x="0" y="36"/>
                </a:lnTo>
                <a:lnTo>
                  <a:pt x="4" y="40"/>
                </a:lnTo>
                <a:lnTo>
                  <a:pt x="8" y="46"/>
                </a:lnTo>
                <a:lnTo>
                  <a:pt x="14" y="48"/>
                </a:lnTo>
                <a:lnTo>
                  <a:pt x="22" y="52"/>
                </a:lnTo>
                <a:lnTo>
                  <a:pt x="28" y="52"/>
                </a:lnTo>
                <a:lnTo>
                  <a:pt x="30" y="52"/>
                </a:lnTo>
                <a:lnTo>
                  <a:pt x="12" y="30"/>
                </a:lnTo>
                <a:lnTo>
                  <a:pt x="12" y="24"/>
                </a:lnTo>
                <a:lnTo>
                  <a:pt x="12" y="20"/>
                </a:lnTo>
                <a:lnTo>
                  <a:pt x="16" y="16"/>
                </a:lnTo>
                <a:lnTo>
                  <a:pt x="20" y="14"/>
                </a:lnTo>
                <a:lnTo>
                  <a:pt x="26" y="14"/>
                </a:lnTo>
                <a:lnTo>
                  <a:pt x="32" y="16"/>
                </a:lnTo>
                <a:lnTo>
                  <a:pt x="38" y="18"/>
                </a:lnTo>
                <a:lnTo>
                  <a:pt x="42" y="24"/>
                </a:lnTo>
                <a:lnTo>
                  <a:pt x="42" y="28"/>
                </a:lnTo>
                <a:lnTo>
                  <a:pt x="40" y="32"/>
                </a:lnTo>
                <a:lnTo>
                  <a:pt x="38" y="36"/>
                </a:lnTo>
                <a:lnTo>
                  <a:pt x="34" y="38"/>
                </a:lnTo>
                <a:lnTo>
                  <a:pt x="28" y="38"/>
                </a:lnTo>
                <a:lnTo>
                  <a:pt x="22" y="38"/>
                </a:lnTo>
                <a:lnTo>
                  <a:pt x="16" y="34"/>
                </a:lnTo>
                <a:lnTo>
                  <a:pt x="12" y="30"/>
                </a:lnTo>
                <a:lnTo>
                  <a:pt x="30" y="52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11" name="Freeform 43"/>
          <p:cNvSpPr>
            <a:spLocks/>
          </p:cNvSpPr>
          <p:nvPr/>
        </p:nvSpPr>
        <p:spPr bwMode="auto">
          <a:xfrm>
            <a:off x="4443413" y="2471738"/>
            <a:ext cx="82550" cy="76200"/>
          </a:xfrm>
          <a:custGeom>
            <a:avLst/>
            <a:gdLst/>
            <a:ahLst/>
            <a:cxnLst>
              <a:cxn ang="0">
                <a:pos x="38" y="30"/>
              </a:cxn>
              <a:cxn ang="0">
                <a:pos x="22" y="24"/>
              </a:cxn>
              <a:cxn ang="0">
                <a:pos x="20" y="18"/>
              </a:cxn>
              <a:cxn ang="0">
                <a:pos x="20" y="14"/>
              </a:cxn>
              <a:cxn ang="0">
                <a:pos x="24" y="8"/>
              </a:cxn>
              <a:cxn ang="0">
                <a:pos x="16" y="0"/>
              </a:cxn>
              <a:cxn ang="0">
                <a:pos x="12" y="4"/>
              </a:cxn>
              <a:cxn ang="0">
                <a:pos x="10" y="8"/>
              </a:cxn>
              <a:cxn ang="0">
                <a:pos x="8" y="14"/>
              </a:cxn>
              <a:cxn ang="0">
                <a:pos x="12" y="20"/>
              </a:cxn>
              <a:cxn ang="0">
                <a:pos x="6" y="18"/>
              </a:cxn>
              <a:cxn ang="0">
                <a:pos x="0" y="28"/>
              </a:cxn>
              <a:cxn ang="0">
                <a:pos x="46" y="48"/>
              </a:cxn>
              <a:cxn ang="0">
                <a:pos x="52" y="38"/>
              </a:cxn>
              <a:cxn ang="0">
                <a:pos x="40" y="30"/>
              </a:cxn>
              <a:cxn ang="0">
                <a:pos x="38" y="30"/>
              </a:cxn>
            </a:cxnLst>
            <a:rect l="0" t="0" r="r" b="b"/>
            <a:pathLst>
              <a:path w="52" h="48">
                <a:moveTo>
                  <a:pt x="38" y="30"/>
                </a:moveTo>
                <a:lnTo>
                  <a:pt x="22" y="24"/>
                </a:lnTo>
                <a:lnTo>
                  <a:pt x="20" y="18"/>
                </a:lnTo>
                <a:lnTo>
                  <a:pt x="20" y="14"/>
                </a:lnTo>
                <a:lnTo>
                  <a:pt x="24" y="8"/>
                </a:lnTo>
                <a:lnTo>
                  <a:pt x="16" y="0"/>
                </a:lnTo>
                <a:lnTo>
                  <a:pt x="12" y="4"/>
                </a:lnTo>
                <a:lnTo>
                  <a:pt x="10" y="8"/>
                </a:lnTo>
                <a:lnTo>
                  <a:pt x="8" y="14"/>
                </a:lnTo>
                <a:lnTo>
                  <a:pt x="12" y="20"/>
                </a:lnTo>
                <a:lnTo>
                  <a:pt x="6" y="18"/>
                </a:lnTo>
                <a:lnTo>
                  <a:pt x="0" y="28"/>
                </a:lnTo>
                <a:lnTo>
                  <a:pt x="46" y="48"/>
                </a:lnTo>
                <a:lnTo>
                  <a:pt x="52" y="38"/>
                </a:lnTo>
                <a:lnTo>
                  <a:pt x="40" y="30"/>
                </a:lnTo>
                <a:lnTo>
                  <a:pt x="38" y="30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12" name="Freeform 44"/>
          <p:cNvSpPr>
            <a:spLocks/>
          </p:cNvSpPr>
          <p:nvPr/>
        </p:nvSpPr>
        <p:spPr bwMode="auto">
          <a:xfrm>
            <a:off x="4478338" y="2414588"/>
            <a:ext cx="85725" cy="76200"/>
          </a:xfrm>
          <a:custGeom>
            <a:avLst/>
            <a:gdLst/>
            <a:ahLst/>
            <a:cxnLst>
              <a:cxn ang="0">
                <a:pos x="44" y="24"/>
              </a:cxn>
              <a:cxn ang="0">
                <a:pos x="42" y="30"/>
              </a:cxn>
              <a:cxn ang="0">
                <a:pos x="40" y="32"/>
              </a:cxn>
              <a:cxn ang="0">
                <a:pos x="36" y="34"/>
              </a:cxn>
              <a:cxn ang="0">
                <a:pos x="32" y="36"/>
              </a:cxn>
              <a:cxn ang="0">
                <a:pos x="26" y="34"/>
              </a:cxn>
              <a:cxn ang="0">
                <a:pos x="42" y="4"/>
              </a:cxn>
              <a:cxn ang="0">
                <a:pos x="28" y="0"/>
              </a:cxn>
              <a:cxn ang="0">
                <a:pos x="18" y="2"/>
              </a:cxn>
              <a:cxn ang="0">
                <a:pos x="10" y="6"/>
              </a:cxn>
              <a:cxn ang="0">
                <a:pos x="4" y="14"/>
              </a:cxn>
              <a:cxn ang="0">
                <a:pos x="0" y="22"/>
              </a:cxn>
              <a:cxn ang="0">
                <a:pos x="2" y="32"/>
              </a:cxn>
              <a:cxn ang="0">
                <a:pos x="8" y="38"/>
              </a:cxn>
              <a:cxn ang="0">
                <a:pos x="16" y="44"/>
              </a:cxn>
              <a:cxn ang="0">
                <a:pos x="26" y="48"/>
              </a:cxn>
              <a:cxn ang="0">
                <a:pos x="34" y="48"/>
              </a:cxn>
              <a:cxn ang="0">
                <a:pos x="40" y="46"/>
              </a:cxn>
              <a:cxn ang="0">
                <a:pos x="44" y="42"/>
              </a:cxn>
              <a:cxn ang="0">
                <a:pos x="52" y="34"/>
              </a:cxn>
              <a:cxn ang="0">
                <a:pos x="54" y="26"/>
              </a:cxn>
              <a:cxn ang="0">
                <a:pos x="54" y="20"/>
              </a:cxn>
              <a:cxn ang="0">
                <a:pos x="52" y="14"/>
              </a:cxn>
              <a:cxn ang="0">
                <a:pos x="48" y="8"/>
              </a:cxn>
              <a:cxn ang="0">
                <a:pos x="40" y="20"/>
              </a:cxn>
              <a:cxn ang="0">
                <a:pos x="42" y="24"/>
              </a:cxn>
              <a:cxn ang="0">
                <a:pos x="44" y="24"/>
              </a:cxn>
              <a:cxn ang="0">
                <a:pos x="18" y="30"/>
              </a:cxn>
              <a:cxn ang="0">
                <a:pos x="14" y="28"/>
              </a:cxn>
              <a:cxn ang="0">
                <a:pos x="12" y="24"/>
              </a:cxn>
              <a:cxn ang="0">
                <a:pos x="12" y="20"/>
              </a:cxn>
              <a:cxn ang="0">
                <a:pos x="12" y="18"/>
              </a:cxn>
              <a:cxn ang="0">
                <a:pos x="16" y="14"/>
              </a:cxn>
              <a:cxn ang="0">
                <a:pos x="18" y="12"/>
              </a:cxn>
              <a:cxn ang="0">
                <a:pos x="22" y="12"/>
              </a:cxn>
              <a:cxn ang="0">
                <a:pos x="28" y="14"/>
              </a:cxn>
              <a:cxn ang="0">
                <a:pos x="18" y="30"/>
              </a:cxn>
              <a:cxn ang="0">
                <a:pos x="44" y="24"/>
              </a:cxn>
            </a:cxnLst>
            <a:rect l="0" t="0" r="r" b="b"/>
            <a:pathLst>
              <a:path w="54" h="48">
                <a:moveTo>
                  <a:pt x="44" y="24"/>
                </a:moveTo>
                <a:lnTo>
                  <a:pt x="42" y="30"/>
                </a:lnTo>
                <a:lnTo>
                  <a:pt x="40" y="32"/>
                </a:lnTo>
                <a:lnTo>
                  <a:pt x="36" y="34"/>
                </a:lnTo>
                <a:lnTo>
                  <a:pt x="32" y="36"/>
                </a:lnTo>
                <a:lnTo>
                  <a:pt x="26" y="34"/>
                </a:lnTo>
                <a:lnTo>
                  <a:pt x="42" y="4"/>
                </a:lnTo>
                <a:lnTo>
                  <a:pt x="28" y="0"/>
                </a:lnTo>
                <a:lnTo>
                  <a:pt x="18" y="2"/>
                </a:lnTo>
                <a:lnTo>
                  <a:pt x="10" y="6"/>
                </a:lnTo>
                <a:lnTo>
                  <a:pt x="4" y="14"/>
                </a:lnTo>
                <a:lnTo>
                  <a:pt x="0" y="22"/>
                </a:lnTo>
                <a:lnTo>
                  <a:pt x="2" y="32"/>
                </a:lnTo>
                <a:lnTo>
                  <a:pt x="8" y="38"/>
                </a:lnTo>
                <a:lnTo>
                  <a:pt x="16" y="44"/>
                </a:lnTo>
                <a:lnTo>
                  <a:pt x="26" y="48"/>
                </a:lnTo>
                <a:lnTo>
                  <a:pt x="34" y="48"/>
                </a:lnTo>
                <a:lnTo>
                  <a:pt x="40" y="46"/>
                </a:lnTo>
                <a:lnTo>
                  <a:pt x="44" y="42"/>
                </a:lnTo>
                <a:lnTo>
                  <a:pt x="52" y="34"/>
                </a:lnTo>
                <a:lnTo>
                  <a:pt x="54" y="26"/>
                </a:lnTo>
                <a:lnTo>
                  <a:pt x="54" y="20"/>
                </a:lnTo>
                <a:lnTo>
                  <a:pt x="52" y="14"/>
                </a:lnTo>
                <a:lnTo>
                  <a:pt x="48" y="8"/>
                </a:lnTo>
                <a:lnTo>
                  <a:pt x="40" y="20"/>
                </a:lnTo>
                <a:lnTo>
                  <a:pt x="42" y="24"/>
                </a:lnTo>
                <a:lnTo>
                  <a:pt x="44" y="24"/>
                </a:lnTo>
                <a:lnTo>
                  <a:pt x="18" y="30"/>
                </a:lnTo>
                <a:lnTo>
                  <a:pt x="14" y="28"/>
                </a:lnTo>
                <a:lnTo>
                  <a:pt x="12" y="24"/>
                </a:lnTo>
                <a:lnTo>
                  <a:pt x="12" y="20"/>
                </a:lnTo>
                <a:lnTo>
                  <a:pt x="12" y="18"/>
                </a:lnTo>
                <a:lnTo>
                  <a:pt x="16" y="14"/>
                </a:lnTo>
                <a:lnTo>
                  <a:pt x="18" y="12"/>
                </a:lnTo>
                <a:lnTo>
                  <a:pt x="22" y="12"/>
                </a:lnTo>
                <a:lnTo>
                  <a:pt x="28" y="14"/>
                </a:lnTo>
                <a:lnTo>
                  <a:pt x="18" y="30"/>
                </a:lnTo>
                <a:lnTo>
                  <a:pt x="44" y="24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13" name="Freeform 45"/>
          <p:cNvSpPr>
            <a:spLocks/>
          </p:cNvSpPr>
          <p:nvPr/>
        </p:nvSpPr>
        <p:spPr bwMode="auto">
          <a:xfrm>
            <a:off x="4516438" y="2338388"/>
            <a:ext cx="98425" cy="79375"/>
          </a:xfrm>
          <a:custGeom>
            <a:avLst/>
            <a:gdLst/>
            <a:ahLst/>
            <a:cxnLst>
              <a:cxn ang="0">
                <a:pos x="12" y="24"/>
              </a:cxn>
              <a:cxn ang="0">
                <a:pos x="12" y="18"/>
              </a:cxn>
              <a:cxn ang="0">
                <a:pos x="18" y="14"/>
              </a:cxn>
              <a:cxn ang="0">
                <a:pos x="20" y="12"/>
              </a:cxn>
              <a:cxn ang="0">
                <a:pos x="24" y="14"/>
              </a:cxn>
              <a:cxn ang="0">
                <a:pos x="22" y="26"/>
              </a:cxn>
              <a:cxn ang="0">
                <a:pos x="20" y="38"/>
              </a:cxn>
              <a:cxn ang="0">
                <a:pos x="22" y="44"/>
              </a:cxn>
              <a:cxn ang="0">
                <a:pos x="28" y="50"/>
              </a:cxn>
              <a:cxn ang="0">
                <a:pos x="34" y="50"/>
              </a:cxn>
              <a:cxn ang="0">
                <a:pos x="40" y="50"/>
              </a:cxn>
              <a:cxn ang="0">
                <a:pos x="44" y="46"/>
              </a:cxn>
              <a:cxn ang="0">
                <a:pos x="48" y="40"/>
              </a:cxn>
              <a:cxn ang="0">
                <a:pos x="50" y="32"/>
              </a:cxn>
              <a:cxn ang="0">
                <a:pos x="50" y="24"/>
              </a:cxn>
              <a:cxn ang="0">
                <a:pos x="52" y="24"/>
              </a:cxn>
              <a:cxn ang="0">
                <a:pos x="56" y="24"/>
              </a:cxn>
              <a:cxn ang="0">
                <a:pos x="62" y="14"/>
              </a:cxn>
              <a:cxn ang="0">
                <a:pos x="54" y="12"/>
              </a:cxn>
              <a:cxn ang="0">
                <a:pos x="44" y="10"/>
              </a:cxn>
              <a:cxn ang="0">
                <a:pos x="30" y="2"/>
              </a:cxn>
              <a:cxn ang="0">
                <a:pos x="24" y="0"/>
              </a:cxn>
              <a:cxn ang="0">
                <a:pos x="20" y="0"/>
              </a:cxn>
              <a:cxn ang="0">
                <a:pos x="16" y="0"/>
              </a:cxn>
              <a:cxn ang="0">
                <a:pos x="12" y="4"/>
              </a:cxn>
              <a:cxn ang="0">
                <a:pos x="8" y="8"/>
              </a:cxn>
              <a:cxn ang="0">
                <a:pos x="4" y="14"/>
              </a:cxn>
              <a:cxn ang="0">
                <a:pos x="0" y="22"/>
              </a:cxn>
              <a:cxn ang="0">
                <a:pos x="0" y="28"/>
              </a:cxn>
              <a:cxn ang="0">
                <a:pos x="2" y="34"/>
              </a:cxn>
              <a:cxn ang="0">
                <a:pos x="6" y="38"/>
              </a:cxn>
              <a:cxn ang="0">
                <a:pos x="14" y="28"/>
              </a:cxn>
              <a:cxn ang="0">
                <a:pos x="14" y="24"/>
              </a:cxn>
              <a:cxn ang="0">
                <a:pos x="12" y="24"/>
              </a:cxn>
              <a:cxn ang="0">
                <a:pos x="34" y="18"/>
              </a:cxn>
              <a:cxn ang="0">
                <a:pos x="40" y="22"/>
              </a:cxn>
              <a:cxn ang="0">
                <a:pos x="42" y="26"/>
              </a:cxn>
              <a:cxn ang="0">
                <a:pos x="42" y="34"/>
              </a:cxn>
              <a:cxn ang="0">
                <a:pos x="38" y="38"/>
              </a:cxn>
              <a:cxn ang="0">
                <a:pos x="32" y="36"/>
              </a:cxn>
              <a:cxn ang="0">
                <a:pos x="30" y="36"/>
              </a:cxn>
              <a:cxn ang="0">
                <a:pos x="30" y="32"/>
              </a:cxn>
              <a:cxn ang="0">
                <a:pos x="30" y="26"/>
              </a:cxn>
              <a:cxn ang="0">
                <a:pos x="32" y="18"/>
              </a:cxn>
              <a:cxn ang="0">
                <a:pos x="34" y="18"/>
              </a:cxn>
              <a:cxn ang="0">
                <a:pos x="12" y="24"/>
              </a:cxn>
            </a:cxnLst>
            <a:rect l="0" t="0" r="r" b="b"/>
            <a:pathLst>
              <a:path w="62" h="50">
                <a:moveTo>
                  <a:pt x="12" y="24"/>
                </a:moveTo>
                <a:lnTo>
                  <a:pt x="12" y="18"/>
                </a:lnTo>
                <a:lnTo>
                  <a:pt x="18" y="14"/>
                </a:lnTo>
                <a:lnTo>
                  <a:pt x="20" y="12"/>
                </a:lnTo>
                <a:lnTo>
                  <a:pt x="24" y="14"/>
                </a:lnTo>
                <a:lnTo>
                  <a:pt x="22" y="26"/>
                </a:lnTo>
                <a:lnTo>
                  <a:pt x="20" y="38"/>
                </a:lnTo>
                <a:lnTo>
                  <a:pt x="22" y="44"/>
                </a:lnTo>
                <a:lnTo>
                  <a:pt x="28" y="50"/>
                </a:lnTo>
                <a:lnTo>
                  <a:pt x="34" y="50"/>
                </a:lnTo>
                <a:lnTo>
                  <a:pt x="40" y="50"/>
                </a:lnTo>
                <a:lnTo>
                  <a:pt x="44" y="46"/>
                </a:lnTo>
                <a:lnTo>
                  <a:pt x="48" y="40"/>
                </a:lnTo>
                <a:lnTo>
                  <a:pt x="50" y="32"/>
                </a:lnTo>
                <a:lnTo>
                  <a:pt x="50" y="24"/>
                </a:lnTo>
                <a:lnTo>
                  <a:pt x="52" y="24"/>
                </a:lnTo>
                <a:lnTo>
                  <a:pt x="56" y="24"/>
                </a:lnTo>
                <a:lnTo>
                  <a:pt x="62" y="14"/>
                </a:lnTo>
                <a:lnTo>
                  <a:pt x="54" y="12"/>
                </a:lnTo>
                <a:lnTo>
                  <a:pt x="44" y="10"/>
                </a:lnTo>
                <a:lnTo>
                  <a:pt x="30" y="2"/>
                </a:lnTo>
                <a:lnTo>
                  <a:pt x="24" y="0"/>
                </a:lnTo>
                <a:lnTo>
                  <a:pt x="20" y="0"/>
                </a:lnTo>
                <a:lnTo>
                  <a:pt x="16" y="0"/>
                </a:lnTo>
                <a:lnTo>
                  <a:pt x="12" y="4"/>
                </a:lnTo>
                <a:lnTo>
                  <a:pt x="8" y="8"/>
                </a:lnTo>
                <a:lnTo>
                  <a:pt x="4" y="14"/>
                </a:lnTo>
                <a:lnTo>
                  <a:pt x="0" y="22"/>
                </a:lnTo>
                <a:lnTo>
                  <a:pt x="0" y="28"/>
                </a:lnTo>
                <a:lnTo>
                  <a:pt x="2" y="34"/>
                </a:lnTo>
                <a:lnTo>
                  <a:pt x="6" y="38"/>
                </a:lnTo>
                <a:lnTo>
                  <a:pt x="14" y="28"/>
                </a:lnTo>
                <a:lnTo>
                  <a:pt x="14" y="24"/>
                </a:lnTo>
                <a:lnTo>
                  <a:pt x="12" y="24"/>
                </a:lnTo>
                <a:lnTo>
                  <a:pt x="34" y="18"/>
                </a:lnTo>
                <a:lnTo>
                  <a:pt x="40" y="22"/>
                </a:lnTo>
                <a:lnTo>
                  <a:pt x="42" y="26"/>
                </a:lnTo>
                <a:lnTo>
                  <a:pt x="42" y="34"/>
                </a:lnTo>
                <a:lnTo>
                  <a:pt x="38" y="38"/>
                </a:lnTo>
                <a:lnTo>
                  <a:pt x="32" y="36"/>
                </a:lnTo>
                <a:lnTo>
                  <a:pt x="30" y="36"/>
                </a:lnTo>
                <a:lnTo>
                  <a:pt x="30" y="32"/>
                </a:lnTo>
                <a:lnTo>
                  <a:pt x="30" y="26"/>
                </a:lnTo>
                <a:lnTo>
                  <a:pt x="32" y="18"/>
                </a:lnTo>
                <a:lnTo>
                  <a:pt x="34" y="18"/>
                </a:lnTo>
                <a:lnTo>
                  <a:pt x="12" y="24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14" name="Freeform 46"/>
          <p:cNvSpPr>
            <a:spLocks/>
          </p:cNvSpPr>
          <p:nvPr/>
        </p:nvSpPr>
        <p:spPr bwMode="auto">
          <a:xfrm>
            <a:off x="4548188" y="2268538"/>
            <a:ext cx="82550" cy="76200"/>
          </a:xfrm>
          <a:custGeom>
            <a:avLst/>
            <a:gdLst/>
            <a:ahLst/>
            <a:cxnLst>
              <a:cxn ang="0">
                <a:pos x="38" y="30"/>
              </a:cxn>
              <a:cxn ang="0">
                <a:pos x="22" y="24"/>
              </a:cxn>
              <a:cxn ang="0">
                <a:pos x="20" y="18"/>
              </a:cxn>
              <a:cxn ang="0">
                <a:pos x="20" y="14"/>
              </a:cxn>
              <a:cxn ang="0">
                <a:pos x="24" y="8"/>
              </a:cxn>
              <a:cxn ang="0">
                <a:pos x="16" y="0"/>
              </a:cxn>
              <a:cxn ang="0">
                <a:pos x="12" y="4"/>
              </a:cxn>
              <a:cxn ang="0">
                <a:pos x="10" y="8"/>
              </a:cxn>
              <a:cxn ang="0">
                <a:pos x="8" y="12"/>
              </a:cxn>
              <a:cxn ang="0">
                <a:pos x="12" y="20"/>
              </a:cxn>
              <a:cxn ang="0">
                <a:pos x="6" y="18"/>
              </a:cxn>
              <a:cxn ang="0">
                <a:pos x="0" y="28"/>
              </a:cxn>
              <a:cxn ang="0">
                <a:pos x="46" y="48"/>
              </a:cxn>
              <a:cxn ang="0">
                <a:pos x="52" y="36"/>
              </a:cxn>
              <a:cxn ang="0">
                <a:pos x="40" y="30"/>
              </a:cxn>
              <a:cxn ang="0">
                <a:pos x="38" y="30"/>
              </a:cxn>
            </a:cxnLst>
            <a:rect l="0" t="0" r="r" b="b"/>
            <a:pathLst>
              <a:path w="52" h="48">
                <a:moveTo>
                  <a:pt x="38" y="30"/>
                </a:moveTo>
                <a:lnTo>
                  <a:pt x="22" y="24"/>
                </a:lnTo>
                <a:lnTo>
                  <a:pt x="20" y="18"/>
                </a:lnTo>
                <a:lnTo>
                  <a:pt x="20" y="14"/>
                </a:lnTo>
                <a:lnTo>
                  <a:pt x="24" y="8"/>
                </a:lnTo>
                <a:lnTo>
                  <a:pt x="16" y="0"/>
                </a:lnTo>
                <a:lnTo>
                  <a:pt x="12" y="4"/>
                </a:lnTo>
                <a:lnTo>
                  <a:pt x="10" y="8"/>
                </a:lnTo>
                <a:lnTo>
                  <a:pt x="8" y="12"/>
                </a:lnTo>
                <a:lnTo>
                  <a:pt x="12" y="20"/>
                </a:lnTo>
                <a:lnTo>
                  <a:pt x="6" y="18"/>
                </a:lnTo>
                <a:lnTo>
                  <a:pt x="0" y="28"/>
                </a:lnTo>
                <a:lnTo>
                  <a:pt x="46" y="48"/>
                </a:lnTo>
                <a:lnTo>
                  <a:pt x="52" y="36"/>
                </a:lnTo>
                <a:lnTo>
                  <a:pt x="40" y="30"/>
                </a:lnTo>
                <a:lnTo>
                  <a:pt x="38" y="30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15" name="Freeform 47"/>
          <p:cNvSpPr>
            <a:spLocks/>
          </p:cNvSpPr>
          <p:nvPr/>
        </p:nvSpPr>
        <p:spPr bwMode="auto">
          <a:xfrm>
            <a:off x="4573588" y="2166938"/>
            <a:ext cx="127000" cy="127000"/>
          </a:xfrm>
          <a:custGeom>
            <a:avLst/>
            <a:gdLst/>
            <a:ahLst/>
            <a:cxnLst>
              <a:cxn ang="0">
                <a:pos x="46" y="80"/>
              </a:cxn>
              <a:cxn ang="0">
                <a:pos x="52" y="68"/>
              </a:cxn>
              <a:cxn ang="0">
                <a:pos x="30" y="58"/>
              </a:cxn>
              <a:cxn ang="0">
                <a:pos x="22" y="54"/>
              </a:cxn>
              <a:cxn ang="0">
                <a:pos x="18" y="48"/>
              </a:cxn>
              <a:cxn ang="0">
                <a:pos x="20" y="42"/>
              </a:cxn>
              <a:cxn ang="0">
                <a:pos x="22" y="40"/>
              </a:cxn>
              <a:cxn ang="0">
                <a:pos x="26" y="38"/>
              </a:cxn>
              <a:cxn ang="0">
                <a:pos x="36" y="42"/>
              </a:cxn>
              <a:cxn ang="0">
                <a:pos x="60" y="52"/>
              </a:cxn>
              <a:cxn ang="0">
                <a:pos x="66" y="42"/>
              </a:cxn>
              <a:cxn ang="0">
                <a:pos x="44" y="32"/>
              </a:cxn>
              <a:cxn ang="0">
                <a:pos x="36" y="26"/>
              </a:cxn>
              <a:cxn ang="0">
                <a:pos x="32" y="22"/>
              </a:cxn>
              <a:cxn ang="0">
                <a:pos x="34" y="16"/>
              </a:cxn>
              <a:cxn ang="0">
                <a:pos x="36" y="14"/>
              </a:cxn>
              <a:cxn ang="0">
                <a:pos x="38" y="12"/>
              </a:cxn>
              <a:cxn ang="0">
                <a:pos x="48" y="14"/>
              </a:cxn>
              <a:cxn ang="0">
                <a:pos x="74" y="26"/>
              </a:cxn>
              <a:cxn ang="0">
                <a:pos x="80" y="14"/>
              </a:cxn>
              <a:cxn ang="0">
                <a:pos x="50" y="2"/>
              </a:cxn>
              <a:cxn ang="0">
                <a:pos x="40" y="0"/>
              </a:cxn>
              <a:cxn ang="0">
                <a:pos x="36" y="0"/>
              </a:cxn>
              <a:cxn ang="0">
                <a:pos x="32" y="2"/>
              </a:cxn>
              <a:cxn ang="0">
                <a:pos x="28" y="4"/>
              </a:cxn>
              <a:cxn ang="0">
                <a:pos x="26" y="8"/>
              </a:cxn>
              <a:cxn ang="0">
                <a:pos x="24" y="16"/>
              </a:cxn>
              <a:cxn ang="0">
                <a:pos x="26" y="26"/>
              </a:cxn>
              <a:cxn ang="0">
                <a:pos x="18" y="28"/>
              </a:cxn>
              <a:cxn ang="0">
                <a:pos x="12" y="34"/>
              </a:cxn>
              <a:cxn ang="0">
                <a:pos x="10" y="44"/>
              </a:cxn>
              <a:cxn ang="0">
                <a:pos x="12" y="52"/>
              </a:cxn>
              <a:cxn ang="0">
                <a:pos x="6" y="50"/>
              </a:cxn>
              <a:cxn ang="0">
                <a:pos x="0" y="60"/>
              </a:cxn>
              <a:cxn ang="0">
                <a:pos x="44" y="80"/>
              </a:cxn>
              <a:cxn ang="0">
                <a:pos x="46" y="80"/>
              </a:cxn>
            </a:cxnLst>
            <a:rect l="0" t="0" r="r" b="b"/>
            <a:pathLst>
              <a:path w="80" h="80">
                <a:moveTo>
                  <a:pt x="46" y="80"/>
                </a:moveTo>
                <a:lnTo>
                  <a:pt x="52" y="68"/>
                </a:lnTo>
                <a:lnTo>
                  <a:pt x="30" y="58"/>
                </a:lnTo>
                <a:lnTo>
                  <a:pt x="22" y="54"/>
                </a:lnTo>
                <a:lnTo>
                  <a:pt x="18" y="48"/>
                </a:lnTo>
                <a:lnTo>
                  <a:pt x="20" y="42"/>
                </a:lnTo>
                <a:lnTo>
                  <a:pt x="22" y="40"/>
                </a:lnTo>
                <a:lnTo>
                  <a:pt x="26" y="38"/>
                </a:lnTo>
                <a:lnTo>
                  <a:pt x="36" y="42"/>
                </a:lnTo>
                <a:lnTo>
                  <a:pt x="60" y="52"/>
                </a:lnTo>
                <a:lnTo>
                  <a:pt x="66" y="42"/>
                </a:lnTo>
                <a:lnTo>
                  <a:pt x="44" y="32"/>
                </a:lnTo>
                <a:lnTo>
                  <a:pt x="36" y="26"/>
                </a:lnTo>
                <a:lnTo>
                  <a:pt x="32" y="22"/>
                </a:lnTo>
                <a:lnTo>
                  <a:pt x="34" y="16"/>
                </a:lnTo>
                <a:lnTo>
                  <a:pt x="36" y="14"/>
                </a:lnTo>
                <a:lnTo>
                  <a:pt x="38" y="12"/>
                </a:lnTo>
                <a:lnTo>
                  <a:pt x="48" y="14"/>
                </a:lnTo>
                <a:lnTo>
                  <a:pt x="74" y="26"/>
                </a:lnTo>
                <a:lnTo>
                  <a:pt x="80" y="14"/>
                </a:lnTo>
                <a:lnTo>
                  <a:pt x="50" y="2"/>
                </a:lnTo>
                <a:lnTo>
                  <a:pt x="40" y="0"/>
                </a:lnTo>
                <a:lnTo>
                  <a:pt x="36" y="0"/>
                </a:lnTo>
                <a:lnTo>
                  <a:pt x="32" y="2"/>
                </a:lnTo>
                <a:lnTo>
                  <a:pt x="28" y="4"/>
                </a:lnTo>
                <a:lnTo>
                  <a:pt x="26" y="8"/>
                </a:lnTo>
                <a:lnTo>
                  <a:pt x="24" y="16"/>
                </a:lnTo>
                <a:lnTo>
                  <a:pt x="26" y="26"/>
                </a:lnTo>
                <a:lnTo>
                  <a:pt x="18" y="28"/>
                </a:lnTo>
                <a:lnTo>
                  <a:pt x="12" y="34"/>
                </a:lnTo>
                <a:lnTo>
                  <a:pt x="10" y="44"/>
                </a:lnTo>
                <a:lnTo>
                  <a:pt x="12" y="52"/>
                </a:lnTo>
                <a:lnTo>
                  <a:pt x="6" y="50"/>
                </a:lnTo>
                <a:lnTo>
                  <a:pt x="0" y="60"/>
                </a:lnTo>
                <a:lnTo>
                  <a:pt x="44" y="80"/>
                </a:lnTo>
                <a:lnTo>
                  <a:pt x="46" y="80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16" name="Freeform 48"/>
          <p:cNvSpPr>
            <a:spLocks/>
          </p:cNvSpPr>
          <p:nvPr/>
        </p:nvSpPr>
        <p:spPr bwMode="auto">
          <a:xfrm>
            <a:off x="4535488" y="2681288"/>
            <a:ext cx="142875" cy="130175"/>
          </a:xfrm>
          <a:custGeom>
            <a:avLst/>
            <a:gdLst/>
            <a:ahLst/>
            <a:cxnLst>
              <a:cxn ang="0">
                <a:pos x="66" y="70"/>
              </a:cxn>
              <a:cxn ang="0">
                <a:pos x="40" y="54"/>
              </a:cxn>
              <a:cxn ang="0">
                <a:pos x="56" y="32"/>
              </a:cxn>
              <a:cxn ang="0">
                <a:pos x="82" y="48"/>
              </a:cxn>
              <a:cxn ang="0">
                <a:pos x="90" y="36"/>
              </a:cxn>
              <a:cxn ang="0">
                <a:pos x="32" y="0"/>
              </a:cxn>
              <a:cxn ang="0">
                <a:pos x="24" y="12"/>
              </a:cxn>
              <a:cxn ang="0">
                <a:pos x="46" y="26"/>
              </a:cxn>
              <a:cxn ang="0">
                <a:pos x="30" y="48"/>
              </a:cxn>
              <a:cxn ang="0">
                <a:pos x="8" y="34"/>
              </a:cxn>
              <a:cxn ang="0">
                <a:pos x="0" y="46"/>
              </a:cxn>
              <a:cxn ang="0">
                <a:pos x="58" y="82"/>
              </a:cxn>
              <a:cxn ang="0">
                <a:pos x="64" y="70"/>
              </a:cxn>
              <a:cxn ang="0">
                <a:pos x="66" y="70"/>
              </a:cxn>
            </a:cxnLst>
            <a:rect l="0" t="0" r="r" b="b"/>
            <a:pathLst>
              <a:path w="90" h="82">
                <a:moveTo>
                  <a:pt x="66" y="70"/>
                </a:moveTo>
                <a:lnTo>
                  <a:pt x="40" y="54"/>
                </a:lnTo>
                <a:lnTo>
                  <a:pt x="56" y="32"/>
                </a:lnTo>
                <a:lnTo>
                  <a:pt x="82" y="48"/>
                </a:lnTo>
                <a:lnTo>
                  <a:pt x="90" y="36"/>
                </a:lnTo>
                <a:lnTo>
                  <a:pt x="32" y="0"/>
                </a:lnTo>
                <a:lnTo>
                  <a:pt x="24" y="12"/>
                </a:lnTo>
                <a:lnTo>
                  <a:pt x="46" y="26"/>
                </a:lnTo>
                <a:lnTo>
                  <a:pt x="30" y="48"/>
                </a:lnTo>
                <a:lnTo>
                  <a:pt x="8" y="34"/>
                </a:lnTo>
                <a:lnTo>
                  <a:pt x="0" y="46"/>
                </a:lnTo>
                <a:lnTo>
                  <a:pt x="58" y="82"/>
                </a:lnTo>
                <a:lnTo>
                  <a:pt x="64" y="70"/>
                </a:lnTo>
                <a:lnTo>
                  <a:pt x="66" y="70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17" name="Freeform 49"/>
          <p:cNvSpPr>
            <a:spLocks/>
          </p:cNvSpPr>
          <p:nvPr/>
        </p:nvSpPr>
        <p:spPr bwMode="auto">
          <a:xfrm>
            <a:off x="4630738" y="2636838"/>
            <a:ext cx="101600" cy="82550"/>
          </a:xfrm>
          <a:custGeom>
            <a:avLst/>
            <a:gdLst/>
            <a:ahLst/>
            <a:cxnLst>
              <a:cxn ang="0">
                <a:pos x="12" y="22"/>
              </a:cxn>
              <a:cxn ang="0">
                <a:pos x="14" y="16"/>
              </a:cxn>
              <a:cxn ang="0">
                <a:pos x="20" y="12"/>
              </a:cxn>
              <a:cxn ang="0">
                <a:pos x="22" y="12"/>
              </a:cxn>
              <a:cxn ang="0">
                <a:pos x="26" y="14"/>
              </a:cxn>
              <a:cxn ang="0">
                <a:pos x="22" y="26"/>
              </a:cxn>
              <a:cxn ang="0">
                <a:pos x="18" y="36"/>
              </a:cxn>
              <a:cxn ang="0">
                <a:pos x="20" y="44"/>
              </a:cxn>
              <a:cxn ang="0">
                <a:pos x="24" y="50"/>
              </a:cxn>
              <a:cxn ang="0">
                <a:pos x="30" y="52"/>
              </a:cxn>
              <a:cxn ang="0">
                <a:pos x="36" y="52"/>
              </a:cxn>
              <a:cxn ang="0">
                <a:pos x="42" y="48"/>
              </a:cxn>
              <a:cxn ang="0">
                <a:pos x="46" y="44"/>
              </a:cxn>
              <a:cxn ang="0">
                <a:pos x="50" y="36"/>
              </a:cxn>
              <a:cxn ang="0">
                <a:pos x="50" y="28"/>
              </a:cxn>
              <a:cxn ang="0">
                <a:pos x="52" y="28"/>
              </a:cxn>
              <a:cxn ang="0">
                <a:pos x="56" y="28"/>
              </a:cxn>
              <a:cxn ang="0">
                <a:pos x="64" y="18"/>
              </a:cxn>
              <a:cxn ang="0">
                <a:pos x="56" y="16"/>
              </a:cxn>
              <a:cxn ang="0">
                <a:pos x="48" y="12"/>
              </a:cxn>
              <a:cxn ang="0">
                <a:pos x="34" y="4"/>
              </a:cxn>
              <a:cxn ang="0">
                <a:pos x="28" y="0"/>
              </a:cxn>
              <a:cxn ang="0">
                <a:pos x="24" y="0"/>
              </a:cxn>
              <a:cxn ang="0">
                <a:pos x="20" y="0"/>
              </a:cxn>
              <a:cxn ang="0">
                <a:pos x="16" y="2"/>
              </a:cxn>
              <a:cxn ang="0">
                <a:pos x="12" y="4"/>
              </a:cxn>
              <a:cxn ang="0">
                <a:pos x="6" y="10"/>
              </a:cxn>
              <a:cxn ang="0">
                <a:pos x="2" y="18"/>
              </a:cxn>
              <a:cxn ang="0">
                <a:pos x="0" y="24"/>
              </a:cxn>
              <a:cxn ang="0">
                <a:pos x="2" y="30"/>
              </a:cxn>
              <a:cxn ang="0">
                <a:pos x="6" y="36"/>
              </a:cxn>
              <a:cxn ang="0">
                <a:pos x="14" y="28"/>
              </a:cxn>
              <a:cxn ang="0">
                <a:pos x="14" y="22"/>
              </a:cxn>
              <a:cxn ang="0">
                <a:pos x="12" y="22"/>
              </a:cxn>
              <a:cxn ang="0">
                <a:pos x="36" y="20"/>
              </a:cxn>
              <a:cxn ang="0">
                <a:pos x="42" y="24"/>
              </a:cxn>
              <a:cxn ang="0">
                <a:pos x="44" y="28"/>
              </a:cxn>
              <a:cxn ang="0">
                <a:pos x="42" y="36"/>
              </a:cxn>
              <a:cxn ang="0">
                <a:pos x="36" y="38"/>
              </a:cxn>
              <a:cxn ang="0">
                <a:pos x="32" y="38"/>
              </a:cxn>
              <a:cxn ang="0">
                <a:pos x="30" y="36"/>
              </a:cxn>
              <a:cxn ang="0">
                <a:pos x="28" y="34"/>
              </a:cxn>
              <a:cxn ang="0">
                <a:pos x="30" y="26"/>
              </a:cxn>
              <a:cxn ang="0">
                <a:pos x="34" y="18"/>
              </a:cxn>
              <a:cxn ang="0">
                <a:pos x="36" y="20"/>
              </a:cxn>
              <a:cxn ang="0">
                <a:pos x="12" y="22"/>
              </a:cxn>
            </a:cxnLst>
            <a:rect l="0" t="0" r="r" b="b"/>
            <a:pathLst>
              <a:path w="64" h="52">
                <a:moveTo>
                  <a:pt x="12" y="22"/>
                </a:moveTo>
                <a:lnTo>
                  <a:pt x="14" y="16"/>
                </a:lnTo>
                <a:lnTo>
                  <a:pt x="20" y="12"/>
                </a:lnTo>
                <a:lnTo>
                  <a:pt x="22" y="12"/>
                </a:lnTo>
                <a:lnTo>
                  <a:pt x="26" y="14"/>
                </a:lnTo>
                <a:lnTo>
                  <a:pt x="22" y="26"/>
                </a:lnTo>
                <a:lnTo>
                  <a:pt x="18" y="36"/>
                </a:lnTo>
                <a:lnTo>
                  <a:pt x="20" y="44"/>
                </a:lnTo>
                <a:lnTo>
                  <a:pt x="24" y="50"/>
                </a:lnTo>
                <a:lnTo>
                  <a:pt x="30" y="52"/>
                </a:lnTo>
                <a:lnTo>
                  <a:pt x="36" y="52"/>
                </a:lnTo>
                <a:lnTo>
                  <a:pt x="42" y="48"/>
                </a:lnTo>
                <a:lnTo>
                  <a:pt x="46" y="44"/>
                </a:lnTo>
                <a:lnTo>
                  <a:pt x="50" y="36"/>
                </a:lnTo>
                <a:lnTo>
                  <a:pt x="50" y="28"/>
                </a:lnTo>
                <a:lnTo>
                  <a:pt x="52" y="28"/>
                </a:lnTo>
                <a:lnTo>
                  <a:pt x="56" y="28"/>
                </a:lnTo>
                <a:lnTo>
                  <a:pt x="64" y="18"/>
                </a:lnTo>
                <a:lnTo>
                  <a:pt x="56" y="16"/>
                </a:lnTo>
                <a:lnTo>
                  <a:pt x="48" y="12"/>
                </a:lnTo>
                <a:lnTo>
                  <a:pt x="34" y="4"/>
                </a:lnTo>
                <a:lnTo>
                  <a:pt x="28" y="0"/>
                </a:lnTo>
                <a:lnTo>
                  <a:pt x="24" y="0"/>
                </a:lnTo>
                <a:lnTo>
                  <a:pt x="20" y="0"/>
                </a:lnTo>
                <a:lnTo>
                  <a:pt x="16" y="2"/>
                </a:lnTo>
                <a:lnTo>
                  <a:pt x="12" y="4"/>
                </a:lnTo>
                <a:lnTo>
                  <a:pt x="6" y="10"/>
                </a:lnTo>
                <a:lnTo>
                  <a:pt x="2" y="18"/>
                </a:lnTo>
                <a:lnTo>
                  <a:pt x="0" y="24"/>
                </a:lnTo>
                <a:lnTo>
                  <a:pt x="2" y="30"/>
                </a:lnTo>
                <a:lnTo>
                  <a:pt x="6" y="36"/>
                </a:lnTo>
                <a:lnTo>
                  <a:pt x="14" y="28"/>
                </a:lnTo>
                <a:lnTo>
                  <a:pt x="14" y="22"/>
                </a:lnTo>
                <a:lnTo>
                  <a:pt x="12" y="22"/>
                </a:lnTo>
                <a:lnTo>
                  <a:pt x="36" y="20"/>
                </a:lnTo>
                <a:lnTo>
                  <a:pt x="42" y="24"/>
                </a:lnTo>
                <a:lnTo>
                  <a:pt x="44" y="28"/>
                </a:lnTo>
                <a:lnTo>
                  <a:pt x="42" y="36"/>
                </a:lnTo>
                <a:lnTo>
                  <a:pt x="36" y="38"/>
                </a:lnTo>
                <a:lnTo>
                  <a:pt x="32" y="38"/>
                </a:lnTo>
                <a:lnTo>
                  <a:pt x="30" y="36"/>
                </a:lnTo>
                <a:lnTo>
                  <a:pt x="28" y="34"/>
                </a:lnTo>
                <a:lnTo>
                  <a:pt x="30" y="26"/>
                </a:lnTo>
                <a:lnTo>
                  <a:pt x="34" y="18"/>
                </a:lnTo>
                <a:lnTo>
                  <a:pt x="36" y="20"/>
                </a:lnTo>
                <a:lnTo>
                  <a:pt x="12" y="22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18" name="Freeform 50"/>
          <p:cNvSpPr>
            <a:spLocks/>
          </p:cNvSpPr>
          <p:nvPr/>
        </p:nvSpPr>
        <p:spPr bwMode="auto">
          <a:xfrm>
            <a:off x="4672013" y="2560638"/>
            <a:ext cx="111125" cy="92075"/>
          </a:xfrm>
          <a:custGeom>
            <a:avLst/>
            <a:gdLst/>
            <a:ahLst/>
            <a:cxnLst>
              <a:cxn ang="0">
                <a:pos x="44" y="4"/>
              </a:cxn>
              <a:cxn ang="0">
                <a:pos x="36" y="0"/>
              </a:cxn>
              <a:cxn ang="0">
                <a:pos x="30" y="0"/>
              </a:cxn>
              <a:cxn ang="0">
                <a:pos x="22" y="2"/>
              </a:cxn>
              <a:cxn ang="0">
                <a:pos x="16" y="8"/>
              </a:cxn>
              <a:cxn ang="0">
                <a:pos x="14" y="16"/>
              </a:cxn>
              <a:cxn ang="0">
                <a:pos x="14" y="26"/>
              </a:cxn>
              <a:cxn ang="0">
                <a:pos x="8" y="22"/>
              </a:cxn>
              <a:cxn ang="0">
                <a:pos x="0" y="32"/>
              </a:cxn>
              <a:cxn ang="0">
                <a:pos x="44" y="58"/>
              </a:cxn>
              <a:cxn ang="0">
                <a:pos x="50" y="48"/>
              </a:cxn>
              <a:cxn ang="0">
                <a:pos x="32" y="36"/>
              </a:cxn>
              <a:cxn ang="0">
                <a:pos x="22" y="28"/>
              </a:cxn>
              <a:cxn ang="0">
                <a:pos x="20" y="22"/>
              </a:cxn>
              <a:cxn ang="0">
                <a:pos x="22" y="16"/>
              </a:cxn>
              <a:cxn ang="0">
                <a:pos x="26" y="14"/>
              </a:cxn>
              <a:cxn ang="0">
                <a:pos x="32" y="14"/>
              </a:cxn>
              <a:cxn ang="0">
                <a:pos x="40" y="18"/>
              </a:cxn>
              <a:cxn ang="0">
                <a:pos x="62" y="32"/>
              </a:cxn>
              <a:cxn ang="0">
                <a:pos x="70" y="22"/>
              </a:cxn>
              <a:cxn ang="0">
                <a:pos x="46" y="4"/>
              </a:cxn>
              <a:cxn ang="0">
                <a:pos x="44" y="4"/>
              </a:cxn>
            </a:cxnLst>
            <a:rect l="0" t="0" r="r" b="b"/>
            <a:pathLst>
              <a:path w="70" h="58">
                <a:moveTo>
                  <a:pt x="44" y="4"/>
                </a:moveTo>
                <a:lnTo>
                  <a:pt x="36" y="0"/>
                </a:lnTo>
                <a:lnTo>
                  <a:pt x="30" y="0"/>
                </a:lnTo>
                <a:lnTo>
                  <a:pt x="22" y="2"/>
                </a:lnTo>
                <a:lnTo>
                  <a:pt x="16" y="8"/>
                </a:lnTo>
                <a:lnTo>
                  <a:pt x="14" y="16"/>
                </a:lnTo>
                <a:lnTo>
                  <a:pt x="14" y="26"/>
                </a:lnTo>
                <a:lnTo>
                  <a:pt x="8" y="22"/>
                </a:lnTo>
                <a:lnTo>
                  <a:pt x="0" y="32"/>
                </a:lnTo>
                <a:lnTo>
                  <a:pt x="44" y="58"/>
                </a:lnTo>
                <a:lnTo>
                  <a:pt x="50" y="48"/>
                </a:lnTo>
                <a:lnTo>
                  <a:pt x="32" y="36"/>
                </a:lnTo>
                <a:lnTo>
                  <a:pt x="22" y="28"/>
                </a:lnTo>
                <a:lnTo>
                  <a:pt x="20" y="22"/>
                </a:lnTo>
                <a:lnTo>
                  <a:pt x="22" y="16"/>
                </a:lnTo>
                <a:lnTo>
                  <a:pt x="26" y="14"/>
                </a:lnTo>
                <a:lnTo>
                  <a:pt x="32" y="14"/>
                </a:lnTo>
                <a:lnTo>
                  <a:pt x="40" y="18"/>
                </a:lnTo>
                <a:lnTo>
                  <a:pt x="62" y="32"/>
                </a:lnTo>
                <a:lnTo>
                  <a:pt x="70" y="22"/>
                </a:lnTo>
                <a:lnTo>
                  <a:pt x="46" y="4"/>
                </a:lnTo>
                <a:lnTo>
                  <a:pt x="44" y="4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19" name="Freeform 51"/>
          <p:cNvSpPr>
            <a:spLocks/>
          </p:cNvSpPr>
          <p:nvPr/>
        </p:nvSpPr>
        <p:spPr bwMode="auto">
          <a:xfrm>
            <a:off x="4732338" y="2459038"/>
            <a:ext cx="104775" cy="107950"/>
          </a:xfrm>
          <a:custGeom>
            <a:avLst/>
            <a:gdLst/>
            <a:ahLst/>
            <a:cxnLst>
              <a:cxn ang="0">
                <a:pos x="8" y="0"/>
              </a:cxn>
              <a:cxn ang="0">
                <a:pos x="0" y="12"/>
              </a:cxn>
              <a:cxn ang="0">
                <a:pos x="20" y="24"/>
              </a:cxn>
              <a:cxn ang="0">
                <a:pos x="12" y="28"/>
              </a:cxn>
              <a:cxn ang="0">
                <a:pos x="6" y="32"/>
              </a:cxn>
              <a:cxn ang="0">
                <a:pos x="4" y="40"/>
              </a:cxn>
              <a:cxn ang="0">
                <a:pos x="4" y="48"/>
              </a:cxn>
              <a:cxn ang="0">
                <a:pos x="8" y="56"/>
              </a:cxn>
              <a:cxn ang="0">
                <a:pos x="16" y="64"/>
              </a:cxn>
              <a:cxn ang="0">
                <a:pos x="26" y="68"/>
              </a:cxn>
              <a:cxn ang="0">
                <a:pos x="36" y="68"/>
              </a:cxn>
              <a:cxn ang="0">
                <a:pos x="44" y="66"/>
              </a:cxn>
              <a:cxn ang="0">
                <a:pos x="50" y="60"/>
              </a:cxn>
              <a:cxn ang="0">
                <a:pos x="54" y="52"/>
              </a:cxn>
              <a:cxn ang="0">
                <a:pos x="54" y="48"/>
              </a:cxn>
              <a:cxn ang="0">
                <a:pos x="52" y="44"/>
              </a:cxn>
              <a:cxn ang="0">
                <a:pos x="58" y="48"/>
              </a:cxn>
              <a:cxn ang="0">
                <a:pos x="66" y="38"/>
              </a:cxn>
              <a:cxn ang="0">
                <a:pos x="10" y="0"/>
              </a:cxn>
              <a:cxn ang="0">
                <a:pos x="8" y="0"/>
              </a:cxn>
              <a:cxn ang="0">
                <a:pos x="16" y="44"/>
              </a:cxn>
              <a:cxn ang="0">
                <a:pos x="16" y="40"/>
              </a:cxn>
              <a:cxn ang="0">
                <a:pos x="18" y="36"/>
              </a:cxn>
              <a:cxn ang="0">
                <a:pos x="20" y="32"/>
              </a:cxn>
              <a:cxn ang="0">
                <a:pos x="26" y="30"/>
              </a:cxn>
              <a:cxn ang="0">
                <a:pos x="30" y="32"/>
              </a:cxn>
              <a:cxn ang="0">
                <a:pos x="38" y="34"/>
              </a:cxn>
              <a:cxn ang="0">
                <a:pos x="42" y="38"/>
              </a:cxn>
              <a:cxn ang="0">
                <a:pos x="46" y="44"/>
              </a:cxn>
              <a:cxn ang="0">
                <a:pos x="46" y="48"/>
              </a:cxn>
              <a:cxn ang="0">
                <a:pos x="44" y="52"/>
              </a:cxn>
              <a:cxn ang="0">
                <a:pos x="40" y="56"/>
              </a:cxn>
              <a:cxn ang="0">
                <a:pos x="34" y="56"/>
              </a:cxn>
              <a:cxn ang="0">
                <a:pos x="30" y="56"/>
              </a:cxn>
              <a:cxn ang="0">
                <a:pos x="24" y="52"/>
              </a:cxn>
              <a:cxn ang="0">
                <a:pos x="18" y="48"/>
              </a:cxn>
              <a:cxn ang="0">
                <a:pos x="16" y="44"/>
              </a:cxn>
              <a:cxn ang="0">
                <a:pos x="8" y="0"/>
              </a:cxn>
            </a:cxnLst>
            <a:rect l="0" t="0" r="r" b="b"/>
            <a:pathLst>
              <a:path w="66" h="68">
                <a:moveTo>
                  <a:pt x="8" y="0"/>
                </a:moveTo>
                <a:lnTo>
                  <a:pt x="0" y="12"/>
                </a:lnTo>
                <a:lnTo>
                  <a:pt x="20" y="24"/>
                </a:lnTo>
                <a:lnTo>
                  <a:pt x="12" y="28"/>
                </a:lnTo>
                <a:lnTo>
                  <a:pt x="6" y="32"/>
                </a:lnTo>
                <a:lnTo>
                  <a:pt x="4" y="40"/>
                </a:lnTo>
                <a:lnTo>
                  <a:pt x="4" y="48"/>
                </a:lnTo>
                <a:lnTo>
                  <a:pt x="8" y="56"/>
                </a:lnTo>
                <a:lnTo>
                  <a:pt x="16" y="64"/>
                </a:lnTo>
                <a:lnTo>
                  <a:pt x="26" y="68"/>
                </a:lnTo>
                <a:lnTo>
                  <a:pt x="36" y="68"/>
                </a:lnTo>
                <a:lnTo>
                  <a:pt x="44" y="66"/>
                </a:lnTo>
                <a:lnTo>
                  <a:pt x="50" y="60"/>
                </a:lnTo>
                <a:lnTo>
                  <a:pt x="54" y="52"/>
                </a:lnTo>
                <a:lnTo>
                  <a:pt x="54" y="48"/>
                </a:lnTo>
                <a:lnTo>
                  <a:pt x="52" y="44"/>
                </a:lnTo>
                <a:lnTo>
                  <a:pt x="58" y="48"/>
                </a:lnTo>
                <a:lnTo>
                  <a:pt x="66" y="38"/>
                </a:lnTo>
                <a:lnTo>
                  <a:pt x="10" y="0"/>
                </a:lnTo>
                <a:lnTo>
                  <a:pt x="8" y="0"/>
                </a:lnTo>
                <a:lnTo>
                  <a:pt x="16" y="44"/>
                </a:lnTo>
                <a:lnTo>
                  <a:pt x="16" y="40"/>
                </a:lnTo>
                <a:lnTo>
                  <a:pt x="18" y="36"/>
                </a:lnTo>
                <a:lnTo>
                  <a:pt x="20" y="32"/>
                </a:lnTo>
                <a:lnTo>
                  <a:pt x="26" y="30"/>
                </a:lnTo>
                <a:lnTo>
                  <a:pt x="30" y="32"/>
                </a:lnTo>
                <a:lnTo>
                  <a:pt x="38" y="34"/>
                </a:lnTo>
                <a:lnTo>
                  <a:pt x="42" y="38"/>
                </a:lnTo>
                <a:lnTo>
                  <a:pt x="46" y="44"/>
                </a:lnTo>
                <a:lnTo>
                  <a:pt x="46" y="48"/>
                </a:lnTo>
                <a:lnTo>
                  <a:pt x="44" y="52"/>
                </a:lnTo>
                <a:lnTo>
                  <a:pt x="40" y="56"/>
                </a:lnTo>
                <a:lnTo>
                  <a:pt x="34" y="56"/>
                </a:lnTo>
                <a:lnTo>
                  <a:pt x="30" y="56"/>
                </a:lnTo>
                <a:lnTo>
                  <a:pt x="24" y="52"/>
                </a:lnTo>
                <a:lnTo>
                  <a:pt x="18" y="48"/>
                </a:lnTo>
                <a:lnTo>
                  <a:pt x="16" y="44"/>
                </a:lnTo>
                <a:lnTo>
                  <a:pt x="8" y="0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20" name="Freeform 52"/>
          <p:cNvSpPr>
            <a:spLocks/>
          </p:cNvSpPr>
          <p:nvPr/>
        </p:nvSpPr>
        <p:spPr bwMode="auto">
          <a:xfrm>
            <a:off x="4976813" y="2795588"/>
            <a:ext cx="104775" cy="120650"/>
          </a:xfrm>
          <a:custGeom>
            <a:avLst/>
            <a:gdLst/>
            <a:ahLst/>
            <a:cxnLst>
              <a:cxn ang="0">
                <a:pos x="66" y="64"/>
              </a:cxn>
              <a:cxn ang="0">
                <a:pos x="42" y="48"/>
              </a:cxn>
              <a:cxn ang="0">
                <a:pos x="58" y="26"/>
              </a:cxn>
              <a:cxn ang="0">
                <a:pos x="50" y="18"/>
              </a:cxn>
              <a:cxn ang="0">
                <a:pos x="32" y="42"/>
              </a:cxn>
              <a:cxn ang="0">
                <a:pos x="18" y="32"/>
              </a:cxn>
              <a:cxn ang="0">
                <a:pos x="38" y="6"/>
              </a:cxn>
              <a:cxn ang="0">
                <a:pos x="30" y="0"/>
              </a:cxn>
              <a:cxn ang="0">
                <a:pos x="0" y="36"/>
              </a:cxn>
              <a:cxn ang="0">
                <a:pos x="56" y="76"/>
              </a:cxn>
              <a:cxn ang="0">
                <a:pos x="64" y="64"/>
              </a:cxn>
              <a:cxn ang="0">
                <a:pos x="66" y="64"/>
              </a:cxn>
            </a:cxnLst>
            <a:rect l="0" t="0" r="r" b="b"/>
            <a:pathLst>
              <a:path w="66" h="76">
                <a:moveTo>
                  <a:pt x="66" y="64"/>
                </a:moveTo>
                <a:lnTo>
                  <a:pt x="42" y="48"/>
                </a:lnTo>
                <a:lnTo>
                  <a:pt x="58" y="26"/>
                </a:lnTo>
                <a:lnTo>
                  <a:pt x="50" y="18"/>
                </a:lnTo>
                <a:lnTo>
                  <a:pt x="32" y="42"/>
                </a:lnTo>
                <a:lnTo>
                  <a:pt x="18" y="32"/>
                </a:lnTo>
                <a:lnTo>
                  <a:pt x="38" y="6"/>
                </a:lnTo>
                <a:lnTo>
                  <a:pt x="30" y="0"/>
                </a:lnTo>
                <a:lnTo>
                  <a:pt x="0" y="36"/>
                </a:lnTo>
                <a:lnTo>
                  <a:pt x="56" y="76"/>
                </a:lnTo>
                <a:lnTo>
                  <a:pt x="64" y="64"/>
                </a:lnTo>
                <a:lnTo>
                  <a:pt x="66" y="64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21" name="Freeform 53"/>
          <p:cNvSpPr>
            <a:spLocks/>
          </p:cNvSpPr>
          <p:nvPr/>
        </p:nvSpPr>
        <p:spPr bwMode="auto">
          <a:xfrm>
            <a:off x="5033963" y="2763838"/>
            <a:ext cx="104775" cy="79375"/>
          </a:xfrm>
          <a:custGeom>
            <a:avLst/>
            <a:gdLst/>
            <a:ahLst/>
            <a:cxnLst>
              <a:cxn ang="0">
                <a:pos x="18" y="8"/>
              </a:cxn>
              <a:cxn ang="0">
                <a:pos x="8" y="0"/>
              </a:cxn>
              <a:cxn ang="0">
                <a:pos x="0" y="10"/>
              </a:cxn>
              <a:cxn ang="0">
                <a:pos x="10" y="18"/>
              </a:cxn>
              <a:cxn ang="0">
                <a:pos x="16" y="8"/>
              </a:cxn>
              <a:cxn ang="0">
                <a:pos x="18" y="8"/>
              </a:cxn>
              <a:cxn ang="0">
                <a:pos x="66" y="40"/>
              </a:cxn>
              <a:cxn ang="0">
                <a:pos x="24" y="12"/>
              </a:cxn>
              <a:cxn ang="0">
                <a:pos x="16" y="22"/>
              </a:cxn>
              <a:cxn ang="0">
                <a:pos x="56" y="50"/>
              </a:cxn>
              <a:cxn ang="0">
                <a:pos x="66" y="40"/>
              </a:cxn>
              <a:cxn ang="0">
                <a:pos x="18" y="8"/>
              </a:cxn>
            </a:cxnLst>
            <a:rect l="0" t="0" r="r" b="b"/>
            <a:pathLst>
              <a:path w="66" h="50">
                <a:moveTo>
                  <a:pt x="18" y="8"/>
                </a:moveTo>
                <a:lnTo>
                  <a:pt x="8" y="0"/>
                </a:lnTo>
                <a:lnTo>
                  <a:pt x="0" y="10"/>
                </a:lnTo>
                <a:lnTo>
                  <a:pt x="10" y="18"/>
                </a:lnTo>
                <a:lnTo>
                  <a:pt x="16" y="8"/>
                </a:lnTo>
                <a:lnTo>
                  <a:pt x="18" y="8"/>
                </a:lnTo>
                <a:lnTo>
                  <a:pt x="66" y="40"/>
                </a:lnTo>
                <a:lnTo>
                  <a:pt x="24" y="12"/>
                </a:lnTo>
                <a:lnTo>
                  <a:pt x="16" y="22"/>
                </a:lnTo>
                <a:lnTo>
                  <a:pt x="56" y="50"/>
                </a:lnTo>
                <a:lnTo>
                  <a:pt x="66" y="40"/>
                </a:lnTo>
                <a:lnTo>
                  <a:pt x="18" y="8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22" name="Freeform 54"/>
          <p:cNvSpPr>
            <a:spLocks/>
          </p:cNvSpPr>
          <p:nvPr/>
        </p:nvSpPr>
        <p:spPr bwMode="auto">
          <a:xfrm>
            <a:off x="5084763" y="2716213"/>
            <a:ext cx="111125" cy="92075"/>
          </a:xfrm>
          <a:custGeom>
            <a:avLst/>
            <a:gdLst/>
            <a:ahLst/>
            <a:cxnLst>
              <a:cxn ang="0">
                <a:pos x="44" y="6"/>
              </a:cxn>
              <a:cxn ang="0">
                <a:pos x="36" y="2"/>
              </a:cxn>
              <a:cxn ang="0">
                <a:pos x="30" y="0"/>
              </a:cxn>
              <a:cxn ang="0">
                <a:pos x="24" y="2"/>
              </a:cxn>
              <a:cxn ang="0">
                <a:pos x="18" y="8"/>
              </a:cxn>
              <a:cxn ang="0">
                <a:pos x="14" y="16"/>
              </a:cxn>
              <a:cxn ang="0">
                <a:pos x="14" y="26"/>
              </a:cxn>
              <a:cxn ang="0">
                <a:pos x="8" y="20"/>
              </a:cxn>
              <a:cxn ang="0">
                <a:pos x="0" y="30"/>
              </a:cxn>
              <a:cxn ang="0">
                <a:pos x="42" y="58"/>
              </a:cxn>
              <a:cxn ang="0">
                <a:pos x="50" y="48"/>
              </a:cxn>
              <a:cxn ang="0">
                <a:pos x="30" y="36"/>
              </a:cxn>
              <a:cxn ang="0">
                <a:pos x="22" y="28"/>
              </a:cxn>
              <a:cxn ang="0">
                <a:pos x="20" y="22"/>
              </a:cxn>
              <a:cxn ang="0">
                <a:pos x="22" y="16"/>
              </a:cxn>
              <a:cxn ang="0">
                <a:pos x="26" y="14"/>
              </a:cxn>
              <a:cxn ang="0">
                <a:pos x="32" y="14"/>
              </a:cxn>
              <a:cxn ang="0">
                <a:pos x="40" y="20"/>
              </a:cxn>
              <a:cxn ang="0">
                <a:pos x="62" y="34"/>
              </a:cxn>
              <a:cxn ang="0">
                <a:pos x="70" y="24"/>
              </a:cxn>
              <a:cxn ang="0">
                <a:pos x="46" y="6"/>
              </a:cxn>
              <a:cxn ang="0">
                <a:pos x="44" y="6"/>
              </a:cxn>
            </a:cxnLst>
            <a:rect l="0" t="0" r="r" b="b"/>
            <a:pathLst>
              <a:path w="70" h="58">
                <a:moveTo>
                  <a:pt x="44" y="6"/>
                </a:moveTo>
                <a:lnTo>
                  <a:pt x="36" y="2"/>
                </a:lnTo>
                <a:lnTo>
                  <a:pt x="30" y="0"/>
                </a:lnTo>
                <a:lnTo>
                  <a:pt x="24" y="2"/>
                </a:lnTo>
                <a:lnTo>
                  <a:pt x="18" y="8"/>
                </a:lnTo>
                <a:lnTo>
                  <a:pt x="14" y="16"/>
                </a:lnTo>
                <a:lnTo>
                  <a:pt x="14" y="26"/>
                </a:lnTo>
                <a:lnTo>
                  <a:pt x="8" y="20"/>
                </a:lnTo>
                <a:lnTo>
                  <a:pt x="0" y="30"/>
                </a:lnTo>
                <a:lnTo>
                  <a:pt x="42" y="58"/>
                </a:lnTo>
                <a:lnTo>
                  <a:pt x="50" y="48"/>
                </a:lnTo>
                <a:lnTo>
                  <a:pt x="30" y="36"/>
                </a:lnTo>
                <a:lnTo>
                  <a:pt x="22" y="28"/>
                </a:lnTo>
                <a:lnTo>
                  <a:pt x="20" y="22"/>
                </a:lnTo>
                <a:lnTo>
                  <a:pt x="22" y="16"/>
                </a:lnTo>
                <a:lnTo>
                  <a:pt x="26" y="14"/>
                </a:lnTo>
                <a:lnTo>
                  <a:pt x="32" y="14"/>
                </a:lnTo>
                <a:lnTo>
                  <a:pt x="40" y="20"/>
                </a:lnTo>
                <a:lnTo>
                  <a:pt x="62" y="34"/>
                </a:lnTo>
                <a:lnTo>
                  <a:pt x="70" y="24"/>
                </a:lnTo>
                <a:lnTo>
                  <a:pt x="46" y="6"/>
                </a:lnTo>
                <a:lnTo>
                  <a:pt x="44" y="6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23" name="Freeform 55"/>
          <p:cNvSpPr>
            <a:spLocks/>
          </p:cNvSpPr>
          <p:nvPr/>
        </p:nvSpPr>
        <p:spPr bwMode="auto">
          <a:xfrm>
            <a:off x="5154613" y="2633663"/>
            <a:ext cx="114300" cy="111125"/>
          </a:xfrm>
          <a:custGeom>
            <a:avLst/>
            <a:gdLst/>
            <a:ahLst/>
            <a:cxnLst>
              <a:cxn ang="0">
                <a:pos x="38" y="68"/>
              </a:cxn>
              <a:cxn ang="0">
                <a:pos x="42" y="70"/>
              </a:cxn>
              <a:cxn ang="0">
                <a:pos x="50" y="70"/>
              </a:cxn>
              <a:cxn ang="0">
                <a:pos x="56" y="66"/>
              </a:cxn>
              <a:cxn ang="0">
                <a:pos x="64" y="58"/>
              </a:cxn>
              <a:cxn ang="0">
                <a:pos x="70" y="50"/>
              </a:cxn>
              <a:cxn ang="0">
                <a:pos x="72" y="42"/>
              </a:cxn>
              <a:cxn ang="0">
                <a:pos x="68" y="34"/>
              </a:cxn>
              <a:cxn ang="0">
                <a:pos x="58" y="26"/>
              </a:cxn>
              <a:cxn ang="0">
                <a:pos x="22" y="0"/>
              </a:cxn>
              <a:cxn ang="0">
                <a:pos x="14" y="10"/>
              </a:cxn>
              <a:cxn ang="0">
                <a:pos x="20" y="14"/>
              </a:cxn>
              <a:cxn ang="0">
                <a:pos x="10" y="16"/>
              </a:cxn>
              <a:cxn ang="0">
                <a:pos x="4" y="22"/>
              </a:cxn>
              <a:cxn ang="0">
                <a:pos x="0" y="30"/>
              </a:cxn>
              <a:cxn ang="0">
                <a:pos x="0" y="38"/>
              </a:cxn>
              <a:cxn ang="0">
                <a:pos x="4" y="46"/>
              </a:cxn>
              <a:cxn ang="0">
                <a:pos x="12" y="52"/>
              </a:cxn>
              <a:cxn ang="0">
                <a:pos x="20" y="58"/>
              </a:cxn>
              <a:cxn ang="0">
                <a:pos x="28" y="58"/>
              </a:cxn>
              <a:cxn ang="0">
                <a:pos x="38" y="56"/>
              </a:cxn>
              <a:cxn ang="0">
                <a:pos x="44" y="52"/>
              </a:cxn>
              <a:cxn ang="0">
                <a:pos x="48" y="44"/>
              </a:cxn>
              <a:cxn ang="0">
                <a:pos x="48" y="34"/>
              </a:cxn>
              <a:cxn ang="0">
                <a:pos x="54" y="38"/>
              </a:cxn>
              <a:cxn ang="0">
                <a:pos x="58" y="42"/>
              </a:cxn>
              <a:cxn ang="0">
                <a:pos x="60" y="46"/>
              </a:cxn>
              <a:cxn ang="0">
                <a:pos x="56" y="54"/>
              </a:cxn>
              <a:cxn ang="0">
                <a:pos x="50" y="58"/>
              </a:cxn>
              <a:cxn ang="0">
                <a:pos x="46" y="56"/>
              </a:cxn>
              <a:cxn ang="0">
                <a:pos x="36" y="68"/>
              </a:cxn>
              <a:cxn ang="0">
                <a:pos x="36" y="68"/>
              </a:cxn>
              <a:cxn ang="0">
                <a:pos x="38" y="68"/>
              </a:cxn>
              <a:cxn ang="0">
                <a:pos x="12" y="34"/>
              </a:cxn>
              <a:cxn ang="0">
                <a:pos x="12" y="28"/>
              </a:cxn>
              <a:cxn ang="0">
                <a:pos x="14" y="24"/>
              </a:cxn>
              <a:cxn ang="0">
                <a:pos x="18" y="22"/>
              </a:cxn>
              <a:cxn ang="0">
                <a:pos x="22" y="20"/>
              </a:cxn>
              <a:cxn ang="0">
                <a:pos x="28" y="22"/>
              </a:cxn>
              <a:cxn ang="0">
                <a:pos x="34" y="24"/>
              </a:cxn>
              <a:cxn ang="0">
                <a:pos x="38" y="30"/>
              </a:cxn>
              <a:cxn ang="0">
                <a:pos x="40" y="34"/>
              </a:cxn>
              <a:cxn ang="0">
                <a:pos x="40" y="38"/>
              </a:cxn>
              <a:cxn ang="0">
                <a:pos x="38" y="42"/>
              </a:cxn>
              <a:cxn ang="0">
                <a:pos x="34" y="44"/>
              </a:cxn>
              <a:cxn ang="0">
                <a:pos x="30" y="46"/>
              </a:cxn>
              <a:cxn ang="0">
                <a:pos x="26" y="46"/>
              </a:cxn>
              <a:cxn ang="0">
                <a:pos x="20" y="42"/>
              </a:cxn>
              <a:cxn ang="0">
                <a:pos x="14" y="38"/>
              </a:cxn>
              <a:cxn ang="0">
                <a:pos x="12" y="34"/>
              </a:cxn>
              <a:cxn ang="0">
                <a:pos x="38" y="68"/>
              </a:cxn>
            </a:cxnLst>
            <a:rect l="0" t="0" r="r" b="b"/>
            <a:pathLst>
              <a:path w="72" h="70">
                <a:moveTo>
                  <a:pt x="38" y="68"/>
                </a:moveTo>
                <a:lnTo>
                  <a:pt x="42" y="70"/>
                </a:lnTo>
                <a:lnTo>
                  <a:pt x="50" y="70"/>
                </a:lnTo>
                <a:lnTo>
                  <a:pt x="56" y="66"/>
                </a:lnTo>
                <a:lnTo>
                  <a:pt x="64" y="58"/>
                </a:lnTo>
                <a:lnTo>
                  <a:pt x="70" y="50"/>
                </a:lnTo>
                <a:lnTo>
                  <a:pt x="72" y="42"/>
                </a:lnTo>
                <a:lnTo>
                  <a:pt x="68" y="34"/>
                </a:lnTo>
                <a:lnTo>
                  <a:pt x="58" y="26"/>
                </a:lnTo>
                <a:lnTo>
                  <a:pt x="22" y="0"/>
                </a:lnTo>
                <a:lnTo>
                  <a:pt x="14" y="10"/>
                </a:lnTo>
                <a:lnTo>
                  <a:pt x="20" y="14"/>
                </a:lnTo>
                <a:lnTo>
                  <a:pt x="10" y="16"/>
                </a:lnTo>
                <a:lnTo>
                  <a:pt x="4" y="22"/>
                </a:lnTo>
                <a:lnTo>
                  <a:pt x="0" y="30"/>
                </a:lnTo>
                <a:lnTo>
                  <a:pt x="0" y="38"/>
                </a:lnTo>
                <a:lnTo>
                  <a:pt x="4" y="46"/>
                </a:lnTo>
                <a:lnTo>
                  <a:pt x="12" y="52"/>
                </a:lnTo>
                <a:lnTo>
                  <a:pt x="20" y="58"/>
                </a:lnTo>
                <a:lnTo>
                  <a:pt x="28" y="58"/>
                </a:lnTo>
                <a:lnTo>
                  <a:pt x="38" y="56"/>
                </a:lnTo>
                <a:lnTo>
                  <a:pt x="44" y="52"/>
                </a:lnTo>
                <a:lnTo>
                  <a:pt x="48" y="44"/>
                </a:lnTo>
                <a:lnTo>
                  <a:pt x="48" y="34"/>
                </a:lnTo>
                <a:lnTo>
                  <a:pt x="54" y="38"/>
                </a:lnTo>
                <a:lnTo>
                  <a:pt x="58" y="42"/>
                </a:lnTo>
                <a:lnTo>
                  <a:pt x="60" y="46"/>
                </a:lnTo>
                <a:lnTo>
                  <a:pt x="56" y="54"/>
                </a:lnTo>
                <a:lnTo>
                  <a:pt x="50" y="58"/>
                </a:lnTo>
                <a:lnTo>
                  <a:pt x="46" y="56"/>
                </a:lnTo>
                <a:lnTo>
                  <a:pt x="36" y="68"/>
                </a:lnTo>
                <a:lnTo>
                  <a:pt x="36" y="68"/>
                </a:lnTo>
                <a:lnTo>
                  <a:pt x="38" y="68"/>
                </a:lnTo>
                <a:lnTo>
                  <a:pt x="12" y="34"/>
                </a:lnTo>
                <a:lnTo>
                  <a:pt x="12" y="28"/>
                </a:lnTo>
                <a:lnTo>
                  <a:pt x="14" y="24"/>
                </a:lnTo>
                <a:lnTo>
                  <a:pt x="18" y="22"/>
                </a:lnTo>
                <a:lnTo>
                  <a:pt x="22" y="20"/>
                </a:lnTo>
                <a:lnTo>
                  <a:pt x="28" y="22"/>
                </a:lnTo>
                <a:lnTo>
                  <a:pt x="34" y="24"/>
                </a:lnTo>
                <a:lnTo>
                  <a:pt x="38" y="30"/>
                </a:lnTo>
                <a:lnTo>
                  <a:pt x="40" y="34"/>
                </a:lnTo>
                <a:lnTo>
                  <a:pt x="40" y="38"/>
                </a:lnTo>
                <a:lnTo>
                  <a:pt x="38" y="42"/>
                </a:lnTo>
                <a:lnTo>
                  <a:pt x="34" y="44"/>
                </a:lnTo>
                <a:lnTo>
                  <a:pt x="30" y="46"/>
                </a:lnTo>
                <a:lnTo>
                  <a:pt x="26" y="46"/>
                </a:lnTo>
                <a:lnTo>
                  <a:pt x="20" y="42"/>
                </a:lnTo>
                <a:lnTo>
                  <a:pt x="14" y="38"/>
                </a:lnTo>
                <a:lnTo>
                  <a:pt x="12" y="34"/>
                </a:lnTo>
                <a:lnTo>
                  <a:pt x="38" y="68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24" name="Freeform 56"/>
          <p:cNvSpPr>
            <a:spLocks/>
          </p:cNvSpPr>
          <p:nvPr/>
        </p:nvSpPr>
        <p:spPr bwMode="auto">
          <a:xfrm>
            <a:off x="5211763" y="2579688"/>
            <a:ext cx="85725" cy="76200"/>
          </a:xfrm>
          <a:custGeom>
            <a:avLst/>
            <a:gdLst/>
            <a:ahLst/>
            <a:cxnLst>
              <a:cxn ang="0">
                <a:pos x="42" y="26"/>
              </a:cxn>
              <a:cxn ang="0">
                <a:pos x="40" y="32"/>
              </a:cxn>
              <a:cxn ang="0">
                <a:pos x="36" y="34"/>
              </a:cxn>
              <a:cxn ang="0">
                <a:pos x="32" y="36"/>
              </a:cxn>
              <a:cxn ang="0">
                <a:pos x="28" y="36"/>
              </a:cxn>
              <a:cxn ang="0">
                <a:pos x="22" y="34"/>
              </a:cxn>
              <a:cxn ang="0">
                <a:pos x="44" y="8"/>
              </a:cxn>
              <a:cxn ang="0">
                <a:pos x="32" y="2"/>
              </a:cxn>
              <a:cxn ang="0">
                <a:pos x="22" y="0"/>
              </a:cxn>
              <a:cxn ang="0">
                <a:pos x="12" y="2"/>
              </a:cxn>
              <a:cxn ang="0">
                <a:pos x="4" y="10"/>
              </a:cxn>
              <a:cxn ang="0">
                <a:pos x="0" y="18"/>
              </a:cxn>
              <a:cxn ang="0">
                <a:pos x="0" y="26"/>
              </a:cxn>
              <a:cxn ang="0">
                <a:pos x="4" y="34"/>
              </a:cxn>
              <a:cxn ang="0">
                <a:pos x="12" y="42"/>
              </a:cxn>
              <a:cxn ang="0">
                <a:pos x="20" y="46"/>
              </a:cxn>
              <a:cxn ang="0">
                <a:pos x="28" y="48"/>
              </a:cxn>
              <a:cxn ang="0">
                <a:pos x="34" y="48"/>
              </a:cxn>
              <a:cxn ang="0">
                <a:pos x="40" y="46"/>
              </a:cxn>
              <a:cxn ang="0">
                <a:pos x="48" y="38"/>
              </a:cxn>
              <a:cxn ang="0">
                <a:pos x="52" y="32"/>
              </a:cxn>
              <a:cxn ang="0">
                <a:pos x="54" y="24"/>
              </a:cxn>
              <a:cxn ang="0">
                <a:pos x="52" y="18"/>
              </a:cxn>
              <a:cxn ang="0">
                <a:pos x="50" y="12"/>
              </a:cxn>
              <a:cxn ang="0">
                <a:pos x="40" y="22"/>
              </a:cxn>
              <a:cxn ang="0">
                <a:pos x="40" y="26"/>
              </a:cxn>
              <a:cxn ang="0">
                <a:pos x="42" y="26"/>
              </a:cxn>
              <a:cxn ang="0">
                <a:pos x="16" y="28"/>
              </a:cxn>
              <a:cxn ang="0">
                <a:pos x="12" y="26"/>
              </a:cxn>
              <a:cxn ang="0">
                <a:pos x="12" y="22"/>
              </a:cxn>
              <a:cxn ang="0">
                <a:pos x="12" y="18"/>
              </a:cxn>
              <a:cxn ang="0">
                <a:pos x="12" y="14"/>
              </a:cxn>
              <a:cxn ang="0">
                <a:pos x="16" y="12"/>
              </a:cxn>
              <a:cxn ang="0">
                <a:pos x="20" y="10"/>
              </a:cxn>
              <a:cxn ang="0">
                <a:pos x="24" y="10"/>
              </a:cxn>
              <a:cxn ang="0">
                <a:pos x="28" y="14"/>
              </a:cxn>
              <a:cxn ang="0">
                <a:pos x="16" y="28"/>
              </a:cxn>
              <a:cxn ang="0">
                <a:pos x="42" y="26"/>
              </a:cxn>
            </a:cxnLst>
            <a:rect l="0" t="0" r="r" b="b"/>
            <a:pathLst>
              <a:path w="54" h="48">
                <a:moveTo>
                  <a:pt x="42" y="26"/>
                </a:moveTo>
                <a:lnTo>
                  <a:pt x="40" y="32"/>
                </a:lnTo>
                <a:lnTo>
                  <a:pt x="36" y="34"/>
                </a:lnTo>
                <a:lnTo>
                  <a:pt x="32" y="36"/>
                </a:lnTo>
                <a:lnTo>
                  <a:pt x="28" y="36"/>
                </a:lnTo>
                <a:lnTo>
                  <a:pt x="22" y="34"/>
                </a:lnTo>
                <a:lnTo>
                  <a:pt x="44" y="8"/>
                </a:lnTo>
                <a:lnTo>
                  <a:pt x="32" y="2"/>
                </a:lnTo>
                <a:lnTo>
                  <a:pt x="22" y="0"/>
                </a:lnTo>
                <a:lnTo>
                  <a:pt x="12" y="2"/>
                </a:lnTo>
                <a:lnTo>
                  <a:pt x="4" y="10"/>
                </a:lnTo>
                <a:lnTo>
                  <a:pt x="0" y="18"/>
                </a:lnTo>
                <a:lnTo>
                  <a:pt x="0" y="26"/>
                </a:lnTo>
                <a:lnTo>
                  <a:pt x="4" y="34"/>
                </a:lnTo>
                <a:lnTo>
                  <a:pt x="12" y="42"/>
                </a:lnTo>
                <a:lnTo>
                  <a:pt x="20" y="46"/>
                </a:lnTo>
                <a:lnTo>
                  <a:pt x="28" y="48"/>
                </a:lnTo>
                <a:lnTo>
                  <a:pt x="34" y="48"/>
                </a:lnTo>
                <a:lnTo>
                  <a:pt x="40" y="46"/>
                </a:lnTo>
                <a:lnTo>
                  <a:pt x="48" y="38"/>
                </a:lnTo>
                <a:lnTo>
                  <a:pt x="52" y="32"/>
                </a:lnTo>
                <a:lnTo>
                  <a:pt x="54" y="24"/>
                </a:lnTo>
                <a:lnTo>
                  <a:pt x="52" y="18"/>
                </a:lnTo>
                <a:lnTo>
                  <a:pt x="50" y="12"/>
                </a:lnTo>
                <a:lnTo>
                  <a:pt x="40" y="22"/>
                </a:lnTo>
                <a:lnTo>
                  <a:pt x="40" y="26"/>
                </a:lnTo>
                <a:lnTo>
                  <a:pt x="42" y="26"/>
                </a:lnTo>
                <a:lnTo>
                  <a:pt x="16" y="28"/>
                </a:lnTo>
                <a:lnTo>
                  <a:pt x="12" y="26"/>
                </a:lnTo>
                <a:lnTo>
                  <a:pt x="12" y="22"/>
                </a:lnTo>
                <a:lnTo>
                  <a:pt x="12" y="18"/>
                </a:lnTo>
                <a:lnTo>
                  <a:pt x="12" y="14"/>
                </a:lnTo>
                <a:lnTo>
                  <a:pt x="16" y="12"/>
                </a:lnTo>
                <a:lnTo>
                  <a:pt x="20" y="10"/>
                </a:lnTo>
                <a:lnTo>
                  <a:pt x="24" y="10"/>
                </a:lnTo>
                <a:lnTo>
                  <a:pt x="28" y="14"/>
                </a:lnTo>
                <a:lnTo>
                  <a:pt x="16" y="28"/>
                </a:lnTo>
                <a:lnTo>
                  <a:pt x="42" y="26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25" name="Freeform 57"/>
          <p:cNvSpPr>
            <a:spLocks/>
          </p:cNvSpPr>
          <p:nvPr/>
        </p:nvSpPr>
        <p:spPr bwMode="auto">
          <a:xfrm>
            <a:off x="5253038" y="2513013"/>
            <a:ext cx="79375" cy="85725"/>
          </a:xfrm>
          <a:custGeom>
            <a:avLst/>
            <a:gdLst/>
            <a:ahLst/>
            <a:cxnLst>
              <a:cxn ang="0">
                <a:pos x="36" y="34"/>
              </a:cxn>
              <a:cxn ang="0">
                <a:pos x="24" y="24"/>
              </a:cxn>
              <a:cxn ang="0">
                <a:pos x="20" y="18"/>
              </a:cxn>
              <a:cxn ang="0">
                <a:pos x="22" y="14"/>
              </a:cxn>
              <a:cxn ang="0">
                <a:pos x="28" y="10"/>
              </a:cxn>
              <a:cxn ang="0">
                <a:pos x="22" y="0"/>
              </a:cxn>
              <a:cxn ang="0">
                <a:pos x="18" y="4"/>
              </a:cxn>
              <a:cxn ang="0">
                <a:pos x="14" y="6"/>
              </a:cxn>
              <a:cxn ang="0">
                <a:pos x="12" y="12"/>
              </a:cxn>
              <a:cxn ang="0">
                <a:pos x="14" y="20"/>
              </a:cxn>
              <a:cxn ang="0">
                <a:pos x="8" y="16"/>
              </a:cxn>
              <a:cxn ang="0">
                <a:pos x="0" y="26"/>
              </a:cxn>
              <a:cxn ang="0">
                <a:pos x="42" y="54"/>
              </a:cxn>
              <a:cxn ang="0">
                <a:pos x="50" y="44"/>
              </a:cxn>
              <a:cxn ang="0">
                <a:pos x="38" y="34"/>
              </a:cxn>
              <a:cxn ang="0">
                <a:pos x="36" y="34"/>
              </a:cxn>
            </a:cxnLst>
            <a:rect l="0" t="0" r="r" b="b"/>
            <a:pathLst>
              <a:path w="50" h="54">
                <a:moveTo>
                  <a:pt x="36" y="34"/>
                </a:moveTo>
                <a:lnTo>
                  <a:pt x="24" y="24"/>
                </a:lnTo>
                <a:lnTo>
                  <a:pt x="20" y="18"/>
                </a:lnTo>
                <a:lnTo>
                  <a:pt x="22" y="14"/>
                </a:lnTo>
                <a:lnTo>
                  <a:pt x="28" y="10"/>
                </a:lnTo>
                <a:lnTo>
                  <a:pt x="22" y="0"/>
                </a:lnTo>
                <a:lnTo>
                  <a:pt x="18" y="4"/>
                </a:lnTo>
                <a:lnTo>
                  <a:pt x="14" y="6"/>
                </a:lnTo>
                <a:lnTo>
                  <a:pt x="12" y="12"/>
                </a:lnTo>
                <a:lnTo>
                  <a:pt x="14" y="20"/>
                </a:lnTo>
                <a:lnTo>
                  <a:pt x="8" y="16"/>
                </a:lnTo>
                <a:lnTo>
                  <a:pt x="0" y="26"/>
                </a:lnTo>
                <a:lnTo>
                  <a:pt x="42" y="54"/>
                </a:lnTo>
                <a:lnTo>
                  <a:pt x="50" y="44"/>
                </a:lnTo>
                <a:lnTo>
                  <a:pt x="38" y="34"/>
                </a:lnTo>
                <a:lnTo>
                  <a:pt x="36" y="34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26" name="Freeform 58"/>
          <p:cNvSpPr>
            <a:spLocks/>
          </p:cNvSpPr>
          <p:nvPr/>
        </p:nvSpPr>
        <p:spPr bwMode="auto">
          <a:xfrm>
            <a:off x="5297488" y="2465388"/>
            <a:ext cx="88900" cy="79375"/>
          </a:xfrm>
          <a:custGeom>
            <a:avLst/>
            <a:gdLst/>
            <a:ahLst/>
            <a:cxnLst>
              <a:cxn ang="0">
                <a:pos x="36" y="50"/>
              </a:cxn>
              <a:cxn ang="0">
                <a:pos x="44" y="46"/>
              </a:cxn>
              <a:cxn ang="0">
                <a:pos x="50" y="40"/>
              </a:cxn>
              <a:cxn ang="0">
                <a:pos x="54" y="30"/>
              </a:cxn>
              <a:cxn ang="0">
                <a:pos x="56" y="24"/>
              </a:cxn>
              <a:cxn ang="0">
                <a:pos x="54" y="16"/>
              </a:cxn>
              <a:cxn ang="0">
                <a:pos x="50" y="12"/>
              </a:cxn>
              <a:cxn ang="0">
                <a:pos x="44" y="10"/>
              </a:cxn>
              <a:cxn ang="0">
                <a:pos x="40" y="10"/>
              </a:cxn>
              <a:cxn ang="0">
                <a:pos x="34" y="12"/>
              </a:cxn>
              <a:cxn ang="0">
                <a:pos x="26" y="18"/>
              </a:cxn>
              <a:cxn ang="0">
                <a:pos x="14" y="26"/>
              </a:cxn>
              <a:cxn ang="0">
                <a:pos x="12" y="26"/>
              </a:cxn>
              <a:cxn ang="0">
                <a:pos x="10" y="22"/>
              </a:cxn>
              <a:cxn ang="0">
                <a:pos x="14" y="16"/>
              </a:cxn>
              <a:cxn ang="0">
                <a:pos x="20" y="12"/>
              </a:cxn>
              <a:cxn ang="0">
                <a:pos x="24" y="12"/>
              </a:cxn>
              <a:cxn ang="0">
                <a:pos x="30" y="0"/>
              </a:cxn>
              <a:cxn ang="0">
                <a:pos x="24" y="0"/>
              </a:cxn>
              <a:cxn ang="0">
                <a:pos x="18" y="0"/>
              </a:cxn>
              <a:cxn ang="0">
                <a:pos x="12" y="4"/>
              </a:cxn>
              <a:cxn ang="0">
                <a:pos x="6" y="10"/>
              </a:cxn>
              <a:cxn ang="0">
                <a:pos x="2" y="18"/>
              </a:cxn>
              <a:cxn ang="0">
                <a:pos x="0" y="26"/>
              </a:cxn>
              <a:cxn ang="0">
                <a:pos x="2" y="32"/>
              </a:cxn>
              <a:cxn ang="0">
                <a:pos x="6" y="36"/>
              </a:cxn>
              <a:cxn ang="0">
                <a:pos x="12" y="38"/>
              </a:cxn>
              <a:cxn ang="0">
                <a:pos x="18" y="38"/>
              </a:cxn>
              <a:cxn ang="0">
                <a:pos x="26" y="34"/>
              </a:cxn>
              <a:cxn ang="0">
                <a:pos x="36" y="26"/>
              </a:cxn>
              <a:cxn ang="0">
                <a:pos x="40" y="22"/>
              </a:cxn>
              <a:cxn ang="0">
                <a:pos x="44" y="24"/>
              </a:cxn>
              <a:cxn ang="0">
                <a:pos x="44" y="26"/>
              </a:cxn>
              <a:cxn ang="0">
                <a:pos x="44" y="30"/>
              </a:cxn>
              <a:cxn ang="0">
                <a:pos x="42" y="34"/>
              </a:cxn>
              <a:cxn ang="0">
                <a:pos x="38" y="36"/>
              </a:cxn>
              <a:cxn ang="0">
                <a:pos x="36" y="38"/>
              </a:cxn>
              <a:cxn ang="0">
                <a:pos x="28" y="38"/>
              </a:cxn>
              <a:cxn ang="0">
                <a:pos x="22" y="50"/>
              </a:cxn>
              <a:cxn ang="0">
                <a:pos x="30" y="50"/>
              </a:cxn>
              <a:cxn ang="0">
                <a:pos x="34" y="50"/>
              </a:cxn>
              <a:cxn ang="0">
                <a:pos x="36" y="50"/>
              </a:cxn>
            </a:cxnLst>
            <a:rect l="0" t="0" r="r" b="b"/>
            <a:pathLst>
              <a:path w="56" h="50">
                <a:moveTo>
                  <a:pt x="36" y="50"/>
                </a:moveTo>
                <a:lnTo>
                  <a:pt x="44" y="46"/>
                </a:lnTo>
                <a:lnTo>
                  <a:pt x="50" y="40"/>
                </a:lnTo>
                <a:lnTo>
                  <a:pt x="54" y="30"/>
                </a:lnTo>
                <a:lnTo>
                  <a:pt x="56" y="24"/>
                </a:lnTo>
                <a:lnTo>
                  <a:pt x="54" y="16"/>
                </a:lnTo>
                <a:lnTo>
                  <a:pt x="50" y="12"/>
                </a:lnTo>
                <a:lnTo>
                  <a:pt x="44" y="10"/>
                </a:lnTo>
                <a:lnTo>
                  <a:pt x="40" y="10"/>
                </a:lnTo>
                <a:lnTo>
                  <a:pt x="34" y="12"/>
                </a:lnTo>
                <a:lnTo>
                  <a:pt x="26" y="18"/>
                </a:lnTo>
                <a:lnTo>
                  <a:pt x="14" y="26"/>
                </a:lnTo>
                <a:lnTo>
                  <a:pt x="12" y="26"/>
                </a:lnTo>
                <a:lnTo>
                  <a:pt x="10" y="22"/>
                </a:lnTo>
                <a:lnTo>
                  <a:pt x="14" y="16"/>
                </a:lnTo>
                <a:lnTo>
                  <a:pt x="20" y="12"/>
                </a:lnTo>
                <a:lnTo>
                  <a:pt x="24" y="12"/>
                </a:lnTo>
                <a:lnTo>
                  <a:pt x="30" y="0"/>
                </a:lnTo>
                <a:lnTo>
                  <a:pt x="24" y="0"/>
                </a:lnTo>
                <a:lnTo>
                  <a:pt x="18" y="0"/>
                </a:lnTo>
                <a:lnTo>
                  <a:pt x="12" y="4"/>
                </a:lnTo>
                <a:lnTo>
                  <a:pt x="6" y="10"/>
                </a:lnTo>
                <a:lnTo>
                  <a:pt x="2" y="18"/>
                </a:lnTo>
                <a:lnTo>
                  <a:pt x="0" y="26"/>
                </a:lnTo>
                <a:lnTo>
                  <a:pt x="2" y="32"/>
                </a:lnTo>
                <a:lnTo>
                  <a:pt x="6" y="36"/>
                </a:lnTo>
                <a:lnTo>
                  <a:pt x="12" y="38"/>
                </a:lnTo>
                <a:lnTo>
                  <a:pt x="18" y="38"/>
                </a:lnTo>
                <a:lnTo>
                  <a:pt x="26" y="34"/>
                </a:lnTo>
                <a:lnTo>
                  <a:pt x="36" y="26"/>
                </a:lnTo>
                <a:lnTo>
                  <a:pt x="40" y="22"/>
                </a:lnTo>
                <a:lnTo>
                  <a:pt x="44" y="24"/>
                </a:lnTo>
                <a:lnTo>
                  <a:pt x="44" y="26"/>
                </a:lnTo>
                <a:lnTo>
                  <a:pt x="44" y="30"/>
                </a:lnTo>
                <a:lnTo>
                  <a:pt x="42" y="34"/>
                </a:lnTo>
                <a:lnTo>
                  <a:pt x="38" y="36"/>
                </a:lnTo>
                <a:lnTo>
                  <a:pt x="36" y="38"/>
                </a:lnTo>
                <a:lnTo>
                  <a:pt x="28" y="38"/>
                </a:lnTo>
                <a:lnTo>
                  <a:pt x="22" y="50"/>
                </a:lnTo>
                <a:lnTo>
                  <a:pt x="30" y="50"/>
                </a:lnTo>
                <a:lnTo>
                  <a:pt x="34" y="50"/>
                </a:lnTo>
                <a:lnTo>
                  <a:pt x="36" y="50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27" name="Freeform 59"/>
          <p:cNvSpPr>
            <a:spLocks/>
          </p:cNvSpPr>
          <p:nvPr/>
        </p:nvSpPr>
        <p:spPr bwMode="auto">
          <a:xfrm>
            <a:off x="5167313" y="3290888"/>
            <a:ext cx="123825" cy="104775"/>
          </a:xfrm>
          <a:custGeom>
            <a:avLst/>
            <a:gdLst/>
            <a:ahLst/>
            <a:cxnLst>
              <a:cxn ang="0">
                <a:pos x="78" y="56"/>
              </a:cxn>
              <a:cxn ang="0">
                <a:pos x="32" y="22"/>
              </a:cxn>
              <a:cxn ang="0">
                <a:pos x="44" y="6"/>
              </a:cxn>
              <a:cxn ang="0">
                <a:pos x="36" y="0"/>
              </a:cxn>
              <a:cxn ang="0">
                <a:pos x="0" y="42"/>
              </a:cxn>
              <a:cxn ang="0">
                <a:pos x="10" y="48"/>
              </a:cxn>
              <a:cxn ang="0">
                <a:pos x="22" y="32"/>
              </a:cxn>
              <a:cxn ang="0">
                <a:pos x="70" y="66"/>
              </a:cxn>
              <a:cxn ang="0">
                <a:pos x="76" y="56"/>
              </a:cxn>
              <a:cxn ang="0">
                <a:pos x="78" y="56"/>
              </a:cxn>
            </a:cxnLst>
            <a:rect l="0" t="0" r="r" b="b"/>
            <a:pathLst>
              <a:path w="78" h="66">
                <a:moveTo>
                  <a:pt x="78" y="56"/>
                </a:moveTo>
                <a:lnTo>
                  <a:pt x="32" y="22"/>
                </a:lnTo>
                <a:lnTo>
                  <a:pt x="44" y="6"/>
                </a:lnTo>
                <a:lnTo>
                  <a:pt x="36" y="0"/>
                </a:lnTo>
                <a:lnTo>
                  <a:pt x="0" y="42"/>
                </a:lnTo>
                <a:lnTo>
                  <a:pt x="10" y="48"/>
                </a:lnTo>
                <a:lnTo>
                  <a:pt x="22" y="32"/>
                </a:lnTo>
                <a:lnTo>
                  <a:pt x="70" y="66"/>
                </a:lnTo>
                <a:lnTo>
                  <a:pt x="76" y="56"/>
                </a:lnTo>
                <a:lnTo>
                  <a:pt x="78" y="56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28" name="Freeform 60"/>
          <p:cNvSpPr>
            <a:spLocks/>
          </p:cNvSpPr>
          <p:nvPr/>
        </p:nvSpPr>
        <p:spPr bwMode="auto">
          <a:xfrm>
            <a:off x="5233988" y="3249613"/>
            <a:ext cx="133350" cy="95250"/>
          </a:xfrm>
          <a:custGeom>
            <a:avLst/>
            <a:gdLst/>
            <a:ahLst/>
            <a:cxnLst>
              <a:cxn ang="0">
                <a:pos x="0" y="20"/>
              </a:cxn>
              <a:cxn ang="0">
                <a:pos x="54" y="60"/>
              </a:cxn>
              <a:cxn ang="0">
                <a:pos x="64" y="50"/>
              </a:cxn>
              <a:cxn ang="0">
                <a:pos x="42" y="34"/>
              </a:cxn>
              <a:cxn ang="0">
                <a:pos x="36" y="28"/>
              </a:cxn>
              <a:cxn ang="0">
                <a:pos x="34" y="22"/>
              </a:cxn>
              <a:cxn ang="0">
                <a:pos x="38" y="18"/>
              </a:cxn>
              <a:cxn ang="0">
                <a:pos x="42" y="14"/>
              </a:cxn>
              <a:cxn ang="0">
                <a:pos x="46" y="14"/>
              </a:cxn>
              <a:cxn ang="0">
                <a:pos x="54" y="20"/>
              </a:cxn>
              <a:cxn ang="0">
                <a:pos x="76" y="34"/>
              </a:cxn>
              <a:cxn ang="0">
                <a:pos x="84" y="24"/>
              </a:cxn>
              <a:cxn ang="0">
                <a:pos x="60" y="8"/>
              </a:cxn>
              <a:cxn ang="0">
                <a:pos x="52" y="2"/>
              </a:cxn>
              <a:cxn ang="0">
                <a:pos x="46" y="0"/>
              </a:cxn>
              <a:cxn ang="0">
                <a:pos x="38" y="2"/>
              </a:cxn>
              <a:cxn ang="0">
                <a:pos x="32" y="8"/>
              </a:cxn>
              <a:cxn ang="0">
                <a:pos x="28" y="16"/>
              </a:cxn>
              <a:cxn ang="0">
                <a:pos x="28" y="24"/>
              </a:cxn>
              <a:cxn ang="0">
                <a:pos x="8" y="10"/>
              </a:cxn>
              <a:cxn ang="0">
                <a:pos x="2" y="20"/>
              </a:cxn>
              <a:cxn ang="0">
                <a:pos x="0" y="20"/>
              </a:cxn>
            </a:cxnLst>
            <a:rect l="0" t="0" r="r" b="b"/>
            <a:pathLst>
              <a:path w="84" h="60">
                <a:moveTo>
                  <a:pt x="0" y="20"/>
                </a:moveTo>
                <a:lnTo>
                  <a:pt x="54" y="60"/>
                </a:lnTo>
                <a:lnTo>
                  <a:pt x="64" y="50"/>
                </a:lnTo>
                <a:lnTo>
                  <a:pt x="42" y="34"/>
                </a:lnTo>
                <a:lnTo>
                  <a:pt x="36" y="28"/>
                </a:lnTo>
                <a:lnTo>
                  <a:pt x="34" y="22"/>
                </a:lnTo>
                <a:lnTo>
                  <a:pt x="38" y="18"/>
                </a:lnTo>
                <a:lnTo>
                  <a:pt x="42" y="14"/>
                </a:lnTo>
                <a:lnTo>
                  <a:pt x="46" y="14"/>
                </a:lnTo>
                <a:lnTo>
                  <a:pt x="54" y="20"/>
                </a:lnTo>
                <a:lnTo>
                  <a:pt x="76" y="34"/>
                </a:lnTo>
                <a:lnTo>
                  <a:pt x="84" y="24"/>
                </a:lnTo>
                <a:lnTo>
                  <a:pt x="60" y="8"/>
                </a:lnTo>
                <a:lnTo>
                  <a:pt x="52" y="2"/>
                </a:lnTo>
                <a:lnTo>
                  <a:pt x="46" y="0"/>
                </a:lnTo>
                <a:lnTo>
                  <a:pt x="38" y="2"/>
                </a:lnTo>
                <a:lnTo>
                  <a:pt x="32" y="8"/>
                </a:lnTo>
                <a:lnTo>
                  <a:pt x="28" y="16"/>
                </a:lnTo>
                <a:lnTo>
                  <a:pt x="28" y="24"/>
                </a:lnTo>
                <a:lnTo>
                  <a:pt x="8" y="10"/>
                </a:lnTo>
                <a:lnTo>
                  <a:pt x="2" y="20"/>
                </a:lnTo>
                <a:lnTo>
                  <a:pt x="0" y="20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29" name="Freeform 61"/>
          <p:cNvSpPr>
            <a:spLocks/>
          </p:cNvSpPr>
          <p:nvPr/>
        </p:nvSpPr>
        <p:spPr bwMode="auto">
          <a:xfrm>
            <a:off x="5316538" y="3170238"/>
            <a:ext cx="111125" cy="95250"/>
          </a:xfrm>
          <a:custGeom>
            <a:avLst/>
            <a:gdLst/>
            <a:ahLst/>
            <a:cxnLst>
              <a:cxn ang="0">
                <a:pos x="70" y="30"/>
              </a:cxn>
              <a:cxn ang="0">
                <a:pos x="30" y="0"/>
              </a:cxn>
              <a:cxn ang="0">
                <a:pos x="20" y="10"/>
              </a:cxn>
              <a:cxn ang="0">
                <a:pos x="38" y="24"/>
              </a:cxn>
              <a:cxn ang="0">
                <a:pos x="48" y="32"/>
              </a:cxn>
              <a:cxn ang="0">
                <a:pos x="50" y="38"/>
              </a:cxn>
              <a:cxn ang="0">
                <a:pos x="46" y="44"/>
              </a:cxn>
              <a:cxn ang="0">
                <a:pos x="42" y="46"/>
              </a:cxn>
              <a:cxn ang="0">
                <a:pos x="38" y="46"/>
              </a:cxn>
              <a:cxn ang="0">
                <a:pos x="26" y="38"/>
              </a:cxn>
              <a:cxn ang="0">
                <a:pos x="8" y="26"/>
              </a:cxn>
              <a:cxn ang="0">
                <a:pos x="0" y="36"/>
              </a:cxn>
              <a:cxn ang="0">
                <a:pos x="26" y="54"/>
              </a:cxn>
              <a:cxn ang="0">
                <a:pos x="36" y="60"/>
              </a:cxn>
              <a:cxn ang="0">
                <a:pos x="40" y="60"/>
              </a:cxn>
              <a:cxn ang="0">
                <a:pos x="44" y="58"/>
              </a:cxn>
              <a:cxn ang="0">
                <a:pos x="52" y="52"/>
              </a:cxn>
              <a:cxn ang="0">
                <a:pos x="56" y="44"/>
              </a:cxn>
              <a:cxn ang="0">
                <a:pos x="56" y="40"/>
              </a:cxn>
              <a:cxn ang="0">
                <a:pos x="56" y="36"/>
              </a:cxn>
              <a:cxn ang="0">
                <a:pos x="62" y="40"/>
              </a:cxn>
              <a:cxn ang="0">
                <a:pos x="68" y="30"/>
              </a:cxn>
              <a:cxn ang="0">
                <a:pos x="70" y="30"/>
              </a:cxn>
            </a:cxnLst>
            <a:rect l="0" t="0" r="r" b="b"/>
            <a:pathLst>
              <a:path w="70" h="60">
                <a:moveTo>
                  <a:pt x="70" y="30"/>
                </a:moveTo>
                <a:lnTo>
                  <a:pt x="30" y="0"/>
                </a:lnTo>
                <a:lnTo>
                  <a:pt x="20" y="10"/>
                </a:lnTo>
                <a:lnTo>
                  <a:pt x="38" y="24"/>
                </a:lnTo>
                <a:lnTo>
                  <a:pt x="48" y="32"/>
                </a:lnTo>
                <a:lnTo>
                  <a:pt x="50" y="38"/>
                </a:lnTo>
                <a:lnTo>
                  <a:pt x="46" y="44"/>
                </a:lnTo>
                <a:lnTo>
                  <a:pt x="42" y="46"/>
                </a:lnTo>
                <a:lnTo>
                  <a:pt x="38" y="46"/>
                </a:lnTo>
                <a:lnTo>
                  <a:pt x="26" y="38"/>
                </a:lnTo>
                <a:lnTo>
                  <a:pt x="8" y="26"/>
                </a:lnTo>
                <a:lnTo>
                  <a:pt x="0" y="36"/>
                </a:lnTo>
                <a:lnTo>
                  <a:pt x="26" y="54"/>
                </a:lnTo>
                <a:lnTo>
                  <a:pt x="36" y="60"/>
                </a:lnTo>
                <a:lnTo>
                  <a:pt x="40" y="60"/>
                </a:lnTo>
                <a:lnTo>
                  <a:pt x="44" y="58"/>
                </a:lnTo>
                <a:lnTo>
                  <a:pt x="52" y="52"/>
                </a:lnTo>
                <a:lnTo>
                  <a:pt x="56" y="44"/>
                </a:lnTo>
                <a:lnTo>
                  <a:pt x="56" y="40"/>
                </a:lnTo>
                <a:lnTo>
                  <a:pt x="56" y="36"/>
                </a:lnTo>
                <a:lnTo>
                  <a:pt x="62" y="40"/>
                </a:lnTo>
                <a:lnTo>
                  <a:pt x="68" y="30"/>
                </a:lnTo>
                <a:lnTo>
                  <a:pt x="70" y="30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30" name="Freeform 62"/>
          <p:cNvSpPr>
            <a:spLocks/>
          </p:cNvSpPr>
          <p:nvPr/>
        </p:nvSpPr>
        <p:spPr bwMode="auto">
          <a:xfrm>
            <a:off x="5376863" y="3074988"/>
            <a:ext cx="136525" cy="127000"/>
          </a:xfrm>
          <a:custGeom>
            <a:avLst/>
            <a:gdLst/>
            <a:ahLst/>
            <a:cxnLst>
              <a:cxn ang="0">
                <a:pos x="40" y="80"/>
              </a:cxn>
              <a:cxn ang="0">
                <a:pos x="48" y="70"/>
              </a:cxn>
              <a:cxn ang="0">
                <a:pos x="28" y="56"/>
              </a:cxn>
              <a:cxn ang="0">
                <a:pos x="20" y="50"/>
              </a:cxn>
              <a:cxn ang="0">
                <a:pos x="20" y="44"/>
              </a:cxn>
              <a:cxn ang="0">
                <a:pos x="22" y="38"/>
              </a:cxn>
              <a:cxn ang="0">
                <a:pos x="24" y="36"/>
              </a:cxn>
              <a:cxn ang="0">
                <a:pos x="28" y="36"/>
              </a:cxn>
              <a:cxn ang="0">
                <a:pos x="36" y="42"/>
              </a:cxn>
              <a:cxn ang="0">
                <a:pos x="58" y="58"/>
              </a:cxn>
              <a:cxn ang="0">
                <a:pos x="68" y="48"/>
              </a:cxn>
              <a:cxn ang="0">
                <a:pos x="48" y="34"/>
              </a:cxn>
              <a:cxn ang="0">
                <a:pos x="40" y="26"/>
              </a:cxn>
              <a:cxn ang="0">
                <a:pos x="38" y="20"/>
              </a:cxn>
              <a:cxn ang="0">
                <a:pos x="40" y="16"/>
              </a:cxn>
              <a:cxn ang="0">
                <a:pos x="44" y="14"/>
              </a:cxn>
              <a:cxn ang="0">
                <a:pos x="46" y="14"/>
              </a:cxn>
              <a:cxn ang="0">
                <a:pos x="56" y="18"/>
              </a:cxn>
              <a:cxn ang="0">
                <a:pos x="78" y="34"/>
              </a:cxn>
              <a:cxn ang="0">
                <a:pos x="86" y="24"/>
              </a:cxn>
              <a:cxn ang="0">
                <a:pos x="60" y="6"/>
              </a:cxn>
              <a:cxn ang="0">
                <a:pos x="52" y="0"/>
              </a:cxn>
              <a:cxn ang="0">
                <a:pos x="46" y="0"/>
              </a:cxn>
              <a:cxn ang="0">
                <a:pos x="42" y="2"/>
              </a:cxn>
              <a:cxn ang="0">
                <a:pos x="38" y="4"/>
              </a:cxn>
              <a:cxn ang="0">
                <a:pos x="34" y="6"/>
              </a:cxn>
              <a:cxn ang="0">
                <a:pos x="32" y="14"/>
              </a:cxn>
              <a:cxn ang="0">
                <a:pos x="32" y="24"/>
              </a:cxn>
              <a:cxn ang="0">
                <a:pos x="22" y="24"/>
              </a:cxn>
              <a:cxn ang="0">
                <a:pos x="16" y="30"/>
              </a:cxn>
              <a:cxn ang="0">
                <a:pos x="12" y="36"/>
              </a:cxn>
              <a:cxn ang="0">
                <a:pos x="12" y="46"/>
              </a:cxn>
              <a:cxn ang="0">
                <a:pos x="6" y="42"/>
              </a:cxn>
              <a:cxn ang="0">
                <a:pos x="0" y="52"/>
              </a:cxn>
              <a:cxn ang="0">
                <a:pos x="38" y="80"/>
              </a:cxn>
              <a:cxn ang="0">
                <a:pos x="40" y="80"/>
              </a:cxn>
            </a:cxnLst>
            <a:rect l="0" t="0" r="r" b="b"/>
            <a:pathLst>
              <a:path w="86" h="80">
                <a:moveTo>
                  <a:pt x="40" y="80"/>
                </a:moveTo>
                <a:lnTo>
                  <a:pt x="48" y="70"/>
                </a:lnTo>
                <a:lnTo>
                  <a:pt x="28" y="56"/>
                </a:lnTo>
                <a:lnTo>
                  <a:pt x="20" y="50"/>
                </a:lnTo>
                <a:lnTo>
                  <a:pt x="20" y="44"/>
                </a:lnTo>
                <a:lnTo>
                  <a:pt x="22" y="38"/>
                </a:lnTo>
                <a:lnTo>
                  <a:pt x="24" y="36"/>
                </a:lnTo>
                <a:lnTo>
                  <a:pt x="28" y="36"/>
                </a:lnTo>
                <a:lnTo>
                  <a:pt x="36" y="42"/>
                </a:lnTo>
                <a:lnTo>
                  <a:pt x="58" y="58"/>
                </a:lnTo>
                <a:lnTo>
                  <a:pt x="68" y="48"/>
                </a:lnTo>
                <a:lnTo>
                  <a:pt x="48" y="34"/>
                </a:lnTo>
                <a:lnTo>
                  <a:pt x="40" y="26"/>
                </a:lnTo>
                <a:lnTo>
                  <a:pt x="38" y="20"/>
                </a:lnTo>
                <a:lnTo>
                  <a:pt x="40" y="16"/>
                </a:lnTo>
                <a:lnTo>
                  <a:pt x="44" y="14"/>
                </a:lnTo>
                <a:lnTo>
                  <a:pt x="46" y="14"/>
                </a:lnTo>
                <a:lnTo>
                  <a:pt x="56" y="18"/>
                </a:lnTo>
                <a:lnTo>
                  <a:pt x="78" y="34"/>
                </a:lnTo>
                <a:lnTo>
                  <a:pt x="86" y="24"/>
                </a:lnTo>
                <a:lnTo>
                  <a:pt x="60" y="6"/>
                </a:lnTo>
                <a:lnTo>
                  <a:pt x="52" y="0"/>
                </a:lnTo>
                <a:lnTo>
                  <a:pt x="46" y="0"/>
                </a:lnTo>
                <a:lnTo>
                  <a:pt x="42" y="2"/>
                </a:lnTo>
                <a:lnTo>
                  <a:pt x="38" y="4"/>
                </a:lnTo>
                <a:lnTo>
                  <a:pt x="34" y="6"/>
                </a:lnTo>
                <a:lnTo>
                  <a:pt x="32" y="14"/>
                </a:lnTo>
                <a:lnTo>
                  <a:pt x="32" y="24"/>
                </a:lnTo>
                <a:lnTo>
                  <a:pt x="22" y="24"/>
                </a:lnTo>
                <a:lnTo>
                  <a:pt x="16" y="30"/>
                </a:lnTo>
                <a:lnTo>
                  <a:pt x="12" y="36"/>
                </a:lnTo>
                <a:lnTo>
                  <a:pt x="12" y="46"/>
                </a:lnTo>
                <a:lnTo>
                  <a:pt x="6" y="42"/>
                </a:lnTo>
                <a:lnTo>
                  <a:pt x="0" y="52"/>
                </a:lnTo>
                <a:lnTo>
                  <a:pt x="38" y="80"/>
                </a:lnTo>
                <a:lnTo>
                  <a:pt x="40" y="80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31" name="Freeform 63"/>
          <p:cNvSpPr>
            <a:spLocks/>
          </p:cNvSpPr>
          <p:nvPr/>
        </p:nvSpPr>
        <p:spPr bwMode="auto">
          <a:xfrm>
            <a:off x="5437188" y="3005138"/>
            <a:ext cx="127000" cy="92075"/>
          </a:xfrm>
          <a:custGeom>
            <a:avLst/>
            <a:gdLst/>
            <a:ahLst/>
            <a:cxnLst>
              <a:cxn ang="0">
                <a:pos x="64" y="50"/>
              </a:cxn>
              <a:cxn ang="0">
                <a:pos x="58" y="44"/>
              </a:cxn>
              <a:cxn ang="0">
                <a:pos x="68" y="44"/>
              </a:cxn>
              <a:cxn ang="0">
                <a:pos x="76" y="38"/>
              </a:cxn>
              <a:cxn ang="0">
                <a:pos x="80" y="30"/>
              </a:cxn>
              <a:cxn ang="0">
                <a:pos x="80" y="22"/>
              </a:cxn>
              <a:cxn ang="0">
                <a:pos x="76" y="14"/>
              </a:cxn>
              <a:cxn ang="0">
                <a:pos x="68" y="6"/>
              </a:cxn>
              <a:cxn ang="0">
                <a:pos x="58" y="2"/>
              </a:cxn>
              <a:cxn ang="0">
                <a:pos x="48" y="0"/>
              </a:cxn>
              <a:cxn ang="0">
                <a:pos x="40" y="2"/>
              </a:cxn>
              <a:cxn ang="0">
                <a:pos x="34" y="8"/>
              </a:cxn>
              <a:cxn ang="0">
                <a:pos x="30" y="14"/>
              </a:cxn>
              <a:cxn ang="0">
                <a:pos x="30" y="22"/>
              </a:cxn>
              <a:cxn ang="0">
                <a:pos x="10" y="8"/>
              </a:cxn>
              <a:cxn ang="0">
                <a:pos x="0" y="18"/>
              </a:cxn>
              <a:cxn ang="0">
                <a:pos x="56" y="58"/>
              </a:cxn>
              <a:cxn ang="0">
                <a:pos x="62" y="50"/>
              </a:cxn>
              <a:cxn ang="0">
                <a:pos x="64" y="50"/>
              </a:cxn>
              <a:cxn ang="0">
                <a:pos x="36" y="24"/>
              </a:cxn>
              <a:cxn ang="0">
                <a:pos x="36" y="20"/>
              </a:cxn>
              <a:cxn ang="0">
                <a:pos x="40" y="16"/>
              </a:cxn>
              <a:cxn ang="0">
                <a:pos x="42" y="14"/>
              </a:cxn>
              <a:cxn ang="0">
                <a:pos x="48" y="12"/>
              </a:cxn>
              <a:cxn ang="0">
                <a:pos x="52" y="14"/>
              </a:cxn>
              <a:cxn ang="0">
                <a:pos x="60" y="18"/>
              </a:cxn>
              <a:cxn ang="0">
                <a:pos x="64" y="22"/>
              </a:cxn>
              <a:cxn ang="0">
                <a:pos x="66" y="26"/>
              </a:cxn>
              <a:cxn ang="0">
                <a:pos x="66" y="30"/>
              </a:cxn>
              <a:cxn ang="0">
                <a:pos x="64" y="34"/>
              </a:cxn>
              <a:cxn ang="0">
                <a:pos x="60" y="38"/>
              </a:cxn>
              <a:cxn ang="0">
                <a:pos x="54" y="38"/>
              </a:cxn>
              <a:cxn ang="0">
                <a:pos x="50" y="36"/>
              </a:cxn>
              <a:cxn ang="0">
                <a:pos x="44" y="34"/>
              </a:cxn>
              <a:cxn ang="0">
                <a:pos x="40" y="28"/>
              </a:cxn>
              <a:cxn ang="0">
                <a:pos x="36" y="24"/>
              </a:cxn>
              <a:cxn ang="0">
                <a:pos x="64" y="50"/>
              </a:cxn>
            </a:cxnLst>
            <a:rect l="0" t="0" r="r" b="b"/>
            <a:pathLst>
              <a:path w="80" h="58">
                <a:moveTo>
                  <a:pt x="64" y="50"/>
                </a:moveTo>
                <a:lnTo>
                  <a:pt x="58" y="44"/>
                </a:lnTo>
                <a:lnTo>
                  <a:pt x="68" y="44"/>
                </a:lnTo>
                <a:lnTo>
                  <a:pt x="76" y="38"/>
                </a:lnTo>
                <a:lnTo>
                  <a:pt x="80" y="30"/>
                </a:lnTo>
                <a:lnTo>
                  <a:pt x="80" y="22"/>
                </a:lnTo>
                <a:lnTo>
                  <a:pt x="76" y="14"/>
                </a:lnTo>
                <a:lnTo>
                  <a:pt x="68" y="6"/>
                </a:lnTo>
                <a:lnTo>
                  <a:pt x="58" y="2"/>
                </a:lnTo>
                <a:lnTo>
                  <a:pt x="48" y="0"/>
                </a:lnTo>
                <a:lnTo>
                  <a:pt x="40" y="2"/>
                </a:lnTo>
                <a:lnTo>
                  <a:pt x="34" y="8"/>
                </a:lnTo>
                <a:lnTo>
                  <a:pt x="30" y="14"/>
                </a:lnTo>
                <a:lnTo>
                  <a:pt x="30" y="22"/>
                </a:lnTo>
                <a:lnTo>
                  <a:pt x="10" y="8"/>
                </a:lnTo>
                <a:lnTo>
                  <a:pt x="0" y="18"/>
                </a:lnTo>
                <a:lnTo>
                  <a:pt x="56" y="58"/>
                </a:lnTo>
                <a:lnTo>
                  <a:pt x="62" y="50"/>
                </a:lnTo>
                <a:lnTo>
                  <a:pt x="64" y="50"/>
                </a:lnTo>
                <a:lnTo>
                  <a:pt x="36" y="24"/>
                </a:lnTo>
                <a:lnTo>
                  <a:pt x="36" y="20"/>
                </a:lnTo>
                <a:lnTo>
                  <a:pt x="40" y="16"/>
                </a:lnTo>
                <a:lnTo>
                  <a:pt x="42" y="14"/>
                </a:lnTo>
                <a:lnTo>
                  <a:pt x="48" y="12"/>
                </a:lnTo>
                <a:lnTo>
                  <a:pt x="52" y="14"/>
                </a:lnTo>
                <a:lnTo>
                  <a:pt x="60" y="18"/>
                </a:lnTo>
                <a:lnTo>
                  <a:pt x="64" y="22"/>
                </a:lnTo>
                <a:lnTo>
                  <a:pt x="66" y="26"/>
                </a:lnTo>
                <a:lnTo>
                  <a:pt x="66" y="30"/>
                </a:lnTo>
                <a:lnTo>
                  <a:pt x="64" y="34"/>
                </a:lnTo>
                <a:lnTo>
                  <a:pt x="60" y="38"/>
                </a:lnTo>
                <a:lnTo>
                  <a:pt x="54" y="38"/>
                </a:lnTo>
                <a:lnTo>
                  <a:pt x="50" y="36"/>
                </a:lnTo>
                <a:lnTo>
                  <a:pt x="44" y="34"/>
                </a:lnTo>
                <a:lnTo>
                  <a:pt x="40" y="28"/>
                </a:lnTo>
                <a:lnTo>
                  <a:pt x="36" y="24"/>
                </a:lnTo>
                <a:lnTo>
                  <a:pt x="64" y="50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32" name="Freeform 64"/>
          <p:cNvSpPr>
            <a:spLocks/>
          </p:cNvSpPr>
          <p:nvPr/>
        </p:nvSpPr>
        <p:spPr bwMode="auto">
          <a:xfrm>
            <a:off x="5468938" y="3398838"/>
            <a:ext cx="139700" cy="131762"/>
          </a:xfrm>
          <a:custGeom>
            <a:avLst/>
            <a:gdLst/>
            <a:ahLst/>
            <a:cxnLst>
              <a:cxn ang="0">
                <a:pos x="88" y="45"/>
              </a:cxn>
              <a:cxn ang="0">
                <a:pos x="80" y="39"/>
              </a:cxn>
              <a:cxn ang="0">
                <a:pos x="52" y="65"/>
              </a:cxn>
              <a:cxn ang="0">
                <a:pos x="38" y="53"/>
              </a:cxn>
              <a:cxn ang="0">
                <a:pos x="62" y="29"/>
              </a:cxn>
              <a:cxn ang="0">
                <a:pos x="54" y="21"/>
              </a:cxn>
              <a:cxn ang="0">
                <a:pos x="30" y="45"/>
              </a:cxn>
              <a:cxn ang="0">
                <a:pos x="18" y="35"/>
              </a:cxn>
              <a:cxn ang="0">
                <a:pos x="44" y="8"/>
              </a:cxn>
              <a:cxn ang="0">
                <a:pos x="36" y="0"/>
              </a:cxn>
              <a:cxn ang="0">
                <a:pos x="0" y="37"/>
              </a:cxn>
              <a:cxn ang="0">
                <a:pos x="50" y="83"/>
              </a:cxn>
              <a:cxn ang="0">
                <a:pos x="86" y="45"/>
              </a:cxn>
              <a:cxn ang="0">
                <a:pos x="88" y="45"/>
              </a:cxn>
            </a:cxnLst>
            <a:rect l="0" t="0" r="r" b="b"/>
            <a:pathLst>
              <a:path w="88" h="83">
                <a:moveTo>
                  <a:pt x="88" y="45"/>
                </a:moveTo>
                <a:lnTo>
                  <a:pt x="80" y="39"/>
                </a:lnTo>
                <a:lnTo>
                  <a:pt x="52" y="65"/>
                </a:lnTo>
                <a:lnTo>
                  <a:pt x="38" y="53"/>
                </a:lnTo>
                <a:lnTo>
                  <a:pt x="62" y="29"/>
                </a:lnTo>
                <a:lnTo>
                  <a:pt x="54" y="21"/>
                </a:lnTo>
                <a:lnTo>
                  <a:pt x="30" y="45"/>
                </a:lnTo>
                <a:lnTo>
                  <a:pt x="18" y="35"/>
                </a:lnTo>
                <a:lnTo>
                  <a:pt x="44" y="8"/>
                </a:lnTo>
                <a:lnTo>
                  <a:pt x="36" y="0"/>
                </a:lnTo>
                <a:lnTo>
                  <a:pt x="0" y="37"/>
                </a:lnTo>
                <a:lnTo>
                  <a:pt x="50" y="83"/>
                </a:lnTo>
                <a:lnTo>
                  <a:pt x="86" y="45"/>
                </a:lnTo>
                <a:lnTo>
                  <a:pt x="88" y="45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33" name="Freeform 65"/>
          <p:cNvSpPr>
            <a:spLocks/>
          </p:cNvSpPr>
          <p:nvPr/>
        </p:nvSpPr>
        <p:spPr bwMode="auto">
          <a:xfrm>
            <a:off x="5554663" y="3354388"/>
            <a:ext cx="107950" cy="125412"/>
          </a:xfrm>
          <a:custGeom>
            <a:avLst/>
            <a:gdLst/>
            <a:ahLst/>
            <a:cxnLst>
              <a:cxn ang="0">
                <a:pos x="52" y="57"/>
              </a:cxn>
              <a:cxn ang="0">
                <a:pos x="54" y="63"/>
              </a:cxn>
              <a:cxn ang="0">
                <a:pos x="54" y="67"/>
              </a:cxn>
              <a:cxn ang="0">
                <a:pos x="52" y="71"/>
              </a:cxn>
              <a:cxn ang="0">
                <a:pos x="46" y="73"/>
              </a:cxn>
              <a:cxn ang="0">
                <a:pos x="56" y="79"/>
              </a:cxn>
              <a:cxn ang="0">
                <a:pos x="62" y="75"/>
              </a:cxn>
              <a:cxn ang="0">
                <a:pos x="66" y="69"/>
              </a:cxn>
              <a:cxn ang="0">
                <a:pos x="68" y="65"/>
              </a:cxn>
              <a:cxn ang="0">
                <a:pos x="68" y="59"/>
              </a:cxn>
              <a:cxn ang="0">
                <a:pos x="64" y="53"/>
              </a:cxn>
              <a:cxn ang="0">
                <a:pos x="60" y="44"/>
              </a:cxn>
              <a:cxn ang="0">
                <a:pos x="36" y="0"/>
              </a:cxn>
              <a:cxn ang="0">
                <a:pos x="28" y="10"/>
              </a:cxn>
              <a:cxn ang="0">
                <a:pos x="46" y="42"/>
              </a:cxn>
              <a:cxn ang="0">
                <a:pos x="10" y="26"/>
              </a:cxn>
              <a:cxn ang="0">
                <a:pos x="0" y="36"/>
              </a:cxn>
              <a:cxn ang="0">
                <a:pos x="50" y="57"/>
              </a:cxn>
              <a:cxn ang="0">
                <a:pos x="52" y="57"/>
              </a:cxn>
            </a:cxnLst>
            <a:rect l="0" t="0" r="r" b="b"/>
            <a:pathLst>
              <a:path w="68" h="79">
                <a:moveTo>
                  <a:pt x="52" y="57"/>
                </a:moveTo>
                <a:lnTo>
                  <a:pt x="54" y="63"/>
                </a:lnTo>
                <a:lnTo>
                  <a:pt x="54" y="67"/>
                </a:lnTo>
                <a:lnTo>
                  <a:pt x="52" y="71"/>
                </a:lnTo>
                <a:lnTo>
                  <a:pt x="46" y="73"/>
                </a:lnTo>
                <a:lnTo>
                  <a:pt x="56" y="79"/>
                </a:lnTo>
                <a:lnTo>
                  <a:pt x="62" y="75"/>
                </a:lnTo>
                <a:lnTo>
                  <a:pt x="66" y="69"/>
                </a:lnTo>
                <a:lnTo>
                  <a:pt x="68" y="65"/>
                </a:lnTo>
                <a:lnTo>
                  <a:pt x="68" y="59"/>
                </a:lnTo>
                <a:lnTo>
                  <a:pt x="64" y="53"/>
                </a:lnTo>
                <a:lnTo>
                  <a:pt x="60" y="44"/>
                </a:lnTo>
                <a:lnTo>
                  <a:pt x="36" y="0"/>
                </a:lnTo>
                <a:lnTo>
                  <a:pt x="28" y="10"/>
                </a:lnTo>
                <a:lnTo>
                  <a:pt x="46" y="42"/>
                </a:lnTo>
                <a:lnTo>
                  <a:pt x="10" y="26"/>
                </a:lnTo>
                <a:lnTo>
                  <a:pt x="0" y="36"/>
                </a:lnTo>
                <a:lnTo>
                  <a:pt x="50" y="57"/>
                </a:lnTo>
                <a:lnTo>
                  <a:pt x="52" y="57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34" name="Freeform 66"/>
          <p:cNvSpPr>
            <a:spLocks/>
          </p:cNvSpPr>
          <p:nvPr/>
        </p:nvSpPr>
        <p:spPr bwMode="auto">
          <a:xfrm>
            <a:off x="5634038" y="3309938"/>
            <a:ext cx="82550" cy="79375"/>
          </a:xfrm>
          <a:custGeom>
            <a:avLst/>
            <a:gdLst/>
            <a:ahLst/>
            <a:cxnLst>
              <a:cxn ang="0">
                <a:pos x="40" y="30"/>
              </a:cxn>
              <a:cxn ang="0">
                <a:pos x="38" y="36"/>
              </a:cxn>
              <a:cxn ang="0">
                <a:pos x="34" y="38"/>
              </a:cxn>
              <a:cxn ang="0">
                <a:pos x="30" y="38"/>
              </a:cxn>
              <a:cxn ang="0">
                <a:pos x="26" y="38"/>
              </a:cxn>
              <a:cxn ang="0">
                <a:pos x="22" y="34"/>
              </a:cxn>
              <a:cxn ang="0">
                <a:pos x="44" y="12"/>
              </a:cxn>
              <a:cxn ang="0">
                <a:pos x="34" y="4"/>
              </a:cxn>
              <a:cxn ang="0">
                <a:pos x="24" y="0"/>
              </a:cxn>
              <a:cxn ang="0">
                <a:pos x="14" y="2"/>
              </a:cxn>
              <a:cxn ang="0">
                <a:pos x="6" y="8"/>
              </a:cxn>
              <a:cxn ang="0">
                <a:pos x="0" y="16"/>
              </a:cxn>
              <a:cxn ang="0">
                <a:pos x="0" y="24"/>
              </a:cxn>
              <a:cxn ang="0">
                <a:pos x="2" y="34"/>
              </a:cxn>
              <a:cxn ang="0">
                <a:pos x="10" y="42"/>
              </a:cxn>
              <a:cxn ang="0">
                <a:pos x="18" y="48"/>
              </a:cxn>
              <a:cxn ang="0">
                <a:pos x="26" y="50"/>
              </a:cxn>
              <a:cxn ang="0">
                <a:pos x="30" y="50"/>
              </a:cxn>
              <a:cxn ang="0">
                <a:pos x="36" y="48"/>
              </a:cxn>
              <a:cxn ang="0">
                <a:pos x="46" y="42"/>
              </a:cxn>
              <a:cxn ang="0">
                <a:pos x="50" y="36"/>
              </a:cxn>
              <a:cxn ang="0">
                <a:pos x="52" y="30"/>
              </a:cxn>
              <a:cxn ang="0">
                <a:pos x="52" y="24"/>
              </a:cxn>
              <a:cxn ang="0">
                <a:pos x="50" y="16"/>
              </a:cxn>
              <a:cxn ang="0">
                <a:pos x="38" y="24"/>
              </a:cxn>
              <a:cxn ang="0">
                <a:pos x="38" y="30"/>
              </a:cxn>
              <a:cxn ang="0">
                <a:pos x="40" y="30"/>
              </a:cxn>
              <a:cxn ang="0">
                <a:pos x="16" y="28"/>
              </a:cxn>
              <a:cxn ang="0">
                <a:pos x="12" y="26"/>
              </a:cxn>
              <a:cxn ang="0">
                <a:pos x="10" y="22"/>
              </a:cxn>
              <a:cxn ang="0">
                <a:pos x="12" y="18"/>
              </a:cxn>
              <a:cxn ang="0">
                <a:pos x="14" y="14"/>
              </a:cxn>
              <a:cxn ang="0">
                <a:pos x="16" y="12"/>
              </a:cxn>
              <a:cxn ang="0">
                <a:pos x="20" y="12"/>
              </a:cxn>
              <a:cxn ang="0">
                <a:pos x="24" y="12"/>
              </a:cxn>
              <a:cxn ang="0">
                <a:pos x="30" y="16"/>
              </a:cxn>
              <a:cxn ang="0">
                <a:pos x="16" y="28"/>
              </a:cxn>
              <a:cxn ang="0">
                <a:pos x="40" y="30"/>
              </a:cxn>
            </a:cxnLst>
            <a:rect l="0" t="0" r="r" b="b"/>
            <a:pathLst>
              <a:path w="52" h="50">
                <a:moveTo>
                  <a:pt x="40" y="30"/>
                </a:moveTo>
                <a:lnTo>
                  <a:pt x="38" y="36"/>
                </a:lnTo>
                <a:lnTo>
                  <a:pt x="34" y="38"/>
                </a:lnTo>
                <a:lnTo>
                  <a:pt x="30" y="38"/>
                </a:lnTo>
                <a:lnTo>
                  <a:pt x="26" y="38"/>
                </a:lnTo>
                <a:lnTo>
                  <a:pt x="22" y="34"/>
                </a:lnTo>
                <a:lnTo>
                  <a:pt x="44" y="12"/>
                </a:lnTo>
                <a:lnTo>
                  <a:pt x="34" y="4"/>
                </a:lnTo>
                <a:lnTo>
                  <a:pt x="24" y="0"/>
                </a:lnTo>
                <a:lnTo>
                  <a:pt x="14" y="2"/>
                </a:lnTo>
                <a:lnTo>
                  <a:pt x="6" y="8"/>
                </a:lnTo>
                <a:lnTo>
                  <a:pt x="0" y="16"/>
                </a:lnTo>
                <a:lnTo>
                  <a:pt x="0" y="24"/>
                </a:lnTo>
                <a:lnTo>
                  <a:pt x="2" y="34"/>
                </a:lnTo>
                <a:lnTo>
                  <a:pt x="10" y="42"/>
                </a:lnTo>
                <a:lnTo>
                  <a:pt x="18" y="48"/>
                </a:lnTo>
                <a:lnTo>
                  <a:pt x="26" y="50"/>
                </a:lnTo>
                <a:lnTo>
                  <a:pt x="30" y="50"/>
                </a:lnTo>
                <a:lnTo>
                  <a:pt x="36" y="48"/>
                </a:lnTo>
                <a:lnTo>
                  <a:pt x="46" y="42"/>
                </a:lnTo>
                <a:lnTo>
                  <a:pt x="50" y="36"/>
                </a:lnTo>
                <a:lnTo>
                  <a:pt x="52" y="30"/>
                </a:lnTo>
                <a:lnTo>
                  <a:pt x="52" y="24"/>
                </a:lnTo>
                <a:lnTo>
                  <a:pt x="50" y="16"/>
                </a:lnTo>
                <a:lnTo>
                  <a:pt x="38" y="24"/>
                </a:lnTo>
                <a:lnTo>
                  <a:pt x="38" y="30"/>
                </a:lnTo>
                <a:lnTo>
                  <a:pt x="40" y="30"/>
                </a:lnTo>
                <a:lnTo>
                  <a:pt x="16" y="28"/>
                </a:lnTo>
                <a:lnTo>
                  <a:pt x="12" y="26"/>
                </a:lnTo>
                <a:lnTo>
                  <a:pt x="10" y="22"/>
                </a:lnTo>
                <a:lnTo>
                  <a:pt x="12" y="18"/>
                </a:lnTo>
                <a:lnTo>
                  <a:pt x="14" y="14"/>
                </a:lnTo>
                <a:lnTo>
                  <a:pt x="16" y="12"/>
                </a:lnTo>
                <a:lnTo>
                  <a:pt x="20" y="12"/>
                </a:lnTo>
                <a:lnTo>
                  <a:pt x="24" y="12"/>
                </a:lnTo>
                <a:lnTo>
                  <a:pt x="30" y="16"/>
                </a:lnTo>
                <a:lnTo>
                  <a:pt x="16" y="28"/>
                </a:lnTo>
                <a:lnTo>
                  <a:pt x="40" y="30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35" name="Freeform 67"/>
          <p:cNvSpPr>
            <a:spLocks/>
          </p:cNvSpPr>
          <p:nvPr/>
        </p:nvSpPr>
        <p:spPr bwMode="auto">
          <a:xfrm>
            <a:off x="5757863" y="3667125"/>
            <a:ext cx="139700" cy="133350"/>
          </a:xfrm>
          <a:custGeom>
            <a:avLst/>
            <a:gdLst/>
            <a:ahLst/>
            <a:cxnLst>
              <a:cxn ang="0">
                <a:pos x="56" y="78"/>
              </a:cxn>
              <a:cxn ang="0">
                <a:pos x="26" y="44"/>
              </a:cxn>
              <a:cxn ang="0">
                <a:pos x="78" y="60"/>
              </a:cxn>
              <a:cxn ang="0">
                <a:pos x="88" y="52"/>
              </a:cxn>
              <a:cxn ang="0">
                <a:pos x="44" y="0"/>
              </a:cxn>
              <a:cxn ang="0">
                <a:pos x="32" y="8"/>
              </a:cxn>
              <a:cxn ang="0">
                <a:pos x="64" y="42"/>
              </a:cxn>
              <a:cxn ang="0">
                <a:pos x="10" y="26"/>
              </a:cxn>
              <a:cxn ang="0">
                <a:pos x="0" y="34"/>
              </a:cxn>
              <a:cxn ang="0">
                <a:pos x="46" y="84"/>
              </a:cxn>
              <a:cxn ang="0">
                <a:pos x="54" y="78"/>
              </a:cxn>
              <a:cxn ang="0">
                <a:pos x="56" y="78"/>
              </a:cxn>
            </a:cxnLst>
            <a:rect l="0" t="0" r="r" b="b"/>
            <a:pathLst>
              <a:path w="88" h="84">
                <a:moveTo>
                  <a:pt x="56" y="78"/>
                </a:moveTo>
                <a:lnTo>
                  <a:pt x="26" y="44"/>
                </a:lnTo>
                <a:lnTo>
                  <a:pt x="78" y="60"/>
                </a:lnTo>
                <a:lnTo>
                  <a:pt x="88" y="52"/>
                </a:lnTo>
                <a:lnTo>
                  <a:pt x="44" y="0"/>
                </a:lnTo>
                <a:lnTo>
                  <a:pt x="32" y="8"/>
                </a:lnTo>
                <a:lnTo>
                  <a:pt x="64" y="42"/>
                </a:lnTo>
                <a:lnTo>
                  <a:pt x="10" y="26"/>
                </a:lnTo>
                <a:lnTo>
                  <a:pt x="0" y="34"/>
                </a:lnTo>
                <a:lnTo>
                  <a:pt x="46" y="84"/>
                </a:lnTo>
                <a:lnTo>
                  <a:pt x="54" y="78"/>
                </a:lnTo>
                <a:lnTo>
                  <a:pt x="56" y="78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36" name="Freeform 68"/>
          <p:cNvSpPr>
            <a:spLocks/>
          </p:cNvSpPr>
          <p:nvPr/>
        </p:nvSpPr>
        <p:spPr bwMode="auto">
          <a:xfrm>
            <a:off x="5875338" y="3644900"/>
            <a:ext cx="85725" cy="79375"/>
          </a:xfrm>
          <a:custGeom>
            <a:avLst/>
            <a:gdLst/>
            <a:ahLst/>
            <a:cxnLst>
              <a:cxn ang="0">
                <a:pos x="18" y="48"/>
              </a:cxn>
              <a:cxn ang="0">
                <a:pos x="26" y="50"/>
              </a:cxn>
              <a:cxn ang="0">
                <a:pos x="32" y="50"/>
              </a:cxn>
              <a:cxn ang="0">
                <a:pos x="40" y="48"/>
              </a:cxn>
              <a:cxn ang="0">
                <a:pos x="44" y="44"/>
              </a:cxn>
              <a:cxn ang="0">
                <a:pos x="52" y="36"/>
              </a:cxn>
              <a:cxn ang="0">
                <a:pos x="54" y="28"/>
              </a:cxn>
              <a:cxn ang="0">
                <a:pos x="54" y="18"/>
              </a:cxn>
              <a:cxn ang="0">
                <a:pos x="48" y="10"/>
              </a:cxn>
              <a:cxn ang="0">
                <a:pos x="40" y="2"/>
              </a:cxn>
              <a:cxn ang="0">
                <a:pos x="30" y="0"/>
              </a:cxn>
              <a:cxn ang="0">
                <a:pos x="20" y="0"/>
              </a:cxn>
              <a:cxn ang="0">
                <a:pos x="10" y="6"/>
              </a:cxn>
              <a:cxn ang="0">
                <a:pos x="6" y="10"/>
              </a:cxn>
              <a:cxn ang="0">
                <a:pos x="2" y="16"/>
              </a:cxn>
              <a:cxn ang="0">
                <a:pos x="0" y="22"/>
              </a:cxn>
              <a:cxn ang="0">
                <a:pos x="0" y="28"/>
              </a:cxn>
              <a:cxn ang="0">
                <a:pos x="4" y="34"/>
              </a:cxn>
              <a:cxn ang="0">
                <a:pos x="6" y="40"/>
              </a:cxn>
              <a:cxn ang="0">
                <a:pos x="12" y="46"/>
              </a:cxn>
              <a:cxn ang="0">
                <a:pos x="16" y="48"/>
              </a:cxn>
              <a:cxn ang="0">
                <a:pos x="18" y="48"/>
              </a:cxn>
              <a:cxn ang="0">
                <a:pos x="14" y="22"/>
              </a:cxn>
              <a:cxn ang="0">
                <a:pos x="14" y="16"/>
              </a:cxn>
              <a:cxn ang="0">
                <a:pos x="18" y="14"/>
              </a:cxn>
              <a:cxn ang="0">
                <a:pos x="22" y="12"/>
              </a:cxn>
              <a:cxn ang="0">
                <a:pos x="28" y="10"/>
              </a:cxn>
              <a:cxn ang="0">
                <a:pos x="32" y="12"/>
              </a:cxn>
              <a:cxn ang="0">
                <a:pos x="38" y="18"/>
              </a:cxn>
              <a:cxn ang="0">
                <a:pos x="40" y="22"/>
              </a:cxn>
              <a:cxn ang="0">
                <a:pos x="42" y="28"/>
              </a:cxn>
              <a:cxn ang="0">
                <a:pos x="40" y="32"/>
              </a:cxn>
              <a:cxn ang="0">
                <a:pos x="38" y="36"/>
              </a:cxn>
              <a:cxn ang="0">
                <a:pos x="34" y="38"/>
              </a:cxn>
              <a:cxn ang="0">
                <a:pos x="28" y="38"/>
              </a:cxn>
              <a:cxn ang="0">
                <a:pos x="24" y="36"/>
              </a:cxn>
              <a:cxn ang="0">
                <a:pos x="18" y="32"/>
              </a:cxn>
              <a:cxn ang="0">
                <a:pos x="14" y="26"/>
              </a:cxn>
              <a:cxn ang="0">
                <a:pos x="14" y="22"/>
              </a:cxn>
              <a:cxn ang="0">
                <a:pos x="18" y="48"/>
              </a:cxn>
            </a:cxnLst>
            <a:rect l="0" t="0" r="r" b="b"/>
            <a:pathLst>
              <a:path w="54" h="50">
                <a:moveTo>
                  <a:pt x="18" y="48"/>
                </a:moveTo>
                <a:lnTo>
                  <a:pt x="26" y="50"/>
                </a:lnTo>
                <a:lnTo>
                  <a:pt x="32" y="50"/>
                </a:lnTo>
                <a:lnTo>
                  <a:pt x="40" y="48"/>
                </a:lnTo>
                <a:lnTo>
                  <a:pt x="44" y="44"/>
                </a:lnTo>
                <a:lnTo>
                  <a:pt x="52" y="36"/>
                </a:lnTo>
                <a:lnTo>
                  <a:pt x="54" y="28"/>
                </a:lnTo>
                <a:lnTo>
                  <a:pt x="54" y="18"/>
                </a:lnTo>
                <a:lnTo>
                  <a:pt x="48" y="10"/>
                </a:lnTo>
                <a:lnTo>
                  <a:pt x="40" y="2"/>
                </a:lnTo>
                <a:lnTo>
                  <a:pt x="30" y="0"/>
                </a:lnTo>
                <a:lnTo>
                  <a:pt x="20" y="0"/>
                </a:lnTo>
                <a:lnTo>
                  <a:pt x="10" y="6"/>
                </a:lnTo>
                <a:lnTo>
                  <a:pt x="6" y="10"/>
                </a:lnTo>
                <a:lnTo>
                  <a:pt x="2" y="16"/>
                </a:lnTo>
                <a:lnTo>
                  <a:pt x="0" y="22"/>
                </a:lnTo>
                <a:lnTo>
                  <a:pt x="0" y="28"/>
                </a:lnTo>
                <a:lnTo>
                  <a:pt x="4" y="34"/>
                </a:lnTo>
                <a:lnTo>
                  <a:pt x="6" y="40"/>
                </a:lnTo>
                <a:lnTo>
                  <a:pt x="12" y="46"/>
                </a:lnTo>
                <a:lnTo>
                  <a:pt x="16" y="48"/>
                </a:lnTo>
                <a:lnTo>
                  <a:pt x="18" y="48"/>
                </a:lnTo>
                <a:lnTo>
                  <a:pt x="14" y="22"/>
                </a:lnTo>
                <a:lnTo>
                  <a:pt x="14" y="16"/>
                </a:lnTo>
                <a:lnTo>
                  <a:pt x="18" y="14"/>
                </a:lnTo>
                <a:lnTo>
                  <a:pt x="22" y="12"/>
                </a:lnTo>
                <a:lnTo>
                  <a:pt x="28" y="10"/>
                </a:lnTo>
                <a:lnTo>
                  <a:pt x="32" y="12"/>
                </a:lnTo>
                <a:lnTo>
                  <a:pt x="38" y="18"/>
                </a:lnTo>
                <a:lnTo>
                  <a:pt x="40" y="22"/>
                </a:lnTo>
                <a:lnTo>
                  <a:pt x="42" y="28"/>
                </a:lnTo>
                <a:lnTo>
                  <a:pt x="40" y="32"/>
                </a:lnTo>
                <a:lnTo>
                  <a:pt x="38" y="36"/>
                </a:lnTo>
                <a:lnTo>
                  <a:pt x="34" y="38"/>
                </a:lnTo>
                <a:lnTo>
                  <a:pt x="28" y="38"/>
                </a:lnTo>
                <a:lnTo>
                  <a:pt x="24" y="36"/>
                </a:lnTo>
                <a:lnTo>
                  <a:pt x="18" y="32"/>
                </a:lnTo>
                <a:lnTo>
                  <a:pt x="14" y="26"/>
                </a:lnTo>
                <a:lnTo>
                  <a:pt x="14" y="22"/>
                </a:lnTo>
                <a:lnTo>
                  <a:pt x="18" y="48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37" name="Freeform 69"/>
          <p:cNvSpPr>
            <a:spLocks/>
          </p:cNvSpPr>
          <p:nvPr/>
        </p:nvSpPr>
        <p:spPr bwMode="auto">
          <a:xfrm>
            <a:off x="5945188" y="3590925"/>
            <a:ext cx="88900" cy="82550"/>
          </a:xfrm>
          <a:custGeom>
            <a:avLst/>
            <a:gdLst/>
            <a:ahLst/>
            <a:cxnLst>
              <a:cxn ang="0">
                <a:pos x="30" y="52"/>
              </a:cxn>
              <a:cxn ang="0">
                <a:pos x="36" y="50"/>
              </a:cxn>
              <a:cxn ang="0">
                <a:pos x="44" y="44"/>
              </a:cxn>
              <a:cxn ang="0">
                <a:pos x="52" y="38"/>
              </a:cxn>
              <a:cxn ang="0">
                <a:pos x="56" y="30"/>
              </a:cxn>
              <a:cxn ang="0">
                <a:pos x="54" y="24"/>
              </a:cxn>
              <a:cxn ang="0">
                <a:pos x="52" y="18"/>
              </a:cxn>
              <a:cxn ang="0">
                <a:pos x="48" y="14"/>
              </a:cxn>
              <a:cxn ang="0">
                <a:pos x="42" y="14"/>
              </a:cxn>
              <a:cxn ang="0">
                <a:pos x="36" y="14"/>
              </a:cxn>
              <a:cxn ang="0">
                <a:pos x="26" y="18"/>
              </a:cxn>
              <a:cxn ang="0">
                <a:pos x="14" y="22"/>
              </a:cxn>
              <a:cxn ang="0">
                <a:pos x="12" y="22"/>
              </a:cxn>
              <a:cxn ang="0">
                <a:pos x="12" y="18"/>
              </a:cxn>
              <a:cxn ang="0">
                <a:pos x="16" y="14"/>
              </a:cxn>
              <a:cxn ang="0">
                <a:pos x="22" y="10"/>
              </a:cxn>
              <a:cxn ang="0">
                <a:pos x="28" y="12"/>
              </a:cxn>
              <a:cxn ang="0">
                <a:pos x="36" y="2"/>
              </a:cxn>
              <a:cxn ang="0">
                <a:pos x="30" y="0"/>
              </a:cxn>
              <a:cxn ang="0">
                <a:pos x="24" y="0"/>
              </a:cxn>
              <a:cxn ang="0">
                <a:pos x="18" y="2"/>
              </a:cxn>
              <a:cxn ang="0">
                <a:pos x="10" y="6"/>
              </a:cxn>
              <a:cxn ang="0">
                <a:pos x="2" y="12"/>
              </a:cxn>
              <a:cxn ang="0">
                <a:pos x="0" y="20"/>
              </a:cxn>
              <a:cxn ang="0">
                <a:pos x="0" y="26"/>
              </a:cxn>
              <a:cxn ang="0">
                <a:pos x="4" y="30"/>
              </a:cxn>
              <a:cxn ang="0">
                <a:pos x="8" y="34"/>
              </a:cxn>
              <a:cxn ang="0">
                <a:pos x="16" y="36"/>
              </a:cxn>
              <a:cxn ang="0">
                <a:pos x="22" y="34"/>
              </a:cxn>
              <a:cxn ang="0">
                <a:pos x="36" y="28"/>
              </a:cxn>
              <a:cxn ang="0">
                <a:pos x="40" y="26"/>
              </a:cxn>
              <a:cxn ang="0">
                <a:pos x="42" y="28"/>
              </a:cxn>
              <a:cxn ang="0">
                <a:pos x="44" y="32"/>
              </a:cxn>
              <a:cxn ang="0">
                <a:pos x="42" y="34"/>
              </a:cxn>
              <a:cxn ang="0">
                <a:pos x="38" y="38"/>
              </a:cxn>
              <a:cxn ang="0">
                <a:pos x="34" y="40"/>
              </a:cxn>
              <a:cxn ang="0">
                <a:pos x="32" y="40"/>
              </a:cxn>
              <a:cxn ang="0">
                <a:pos x="24" y="38"/>
              </a:cxn>
              <a:cxn ang="0">
                <a:pos x="16" y="48"/>
              </a:cxn>
              <a:cxn ang="0">
                <a:pos x="22" y="50"/>
              </a:cxn>
              <a:cxn ang="0">
                <a:pos x="28" y="52"/>
              </a:cxn>
              <a:cxn ang="0">
                <a:pos x="30" y="52"/>
              </a:cxn>
            </a:cxnLst>
            <a:rect l="0" t="0" r="r" b="b"/>
            <a:pathLst>
              <a:path w="56" h="52">
                <a:moveTo>
                  <a:pt x="30" y="52"/>
                </a:moveTo>
                <a:lnTo>
                  <a:pt x="36" y="50"/>
                </a:lnTo>
                <a:lnTo>
                  <a:pt x="44" y="44"/>
                </a:lnTo>
                <a:lnTo>
                  <a:pt x="52" y="38"/>
                </a:lnTo>
                <a:lnTo>
                  <a:pt x="56" y="30"/>
                </a:lnTo>
                <a:lnTo>
                  <a:pt x="54" y="24"/>
                </a:lnTo>
                <a:lnTo>
                  <a:pt x="52" y="18"/>
                </a:lnTo>
                <a:lnTo>
                  <a:pt x="48" y="14"/>
                </a:lnTo>
                <a:lnTo>
                  <a:pt x="42" y="14"/>
                </a:lnTo>
                <a:lnTo>
                  <a:pt x="36" y="14"/>
                </a:lnTo>
                <a:lnTo>
                  <a:pt x="26" y="18"/>
                </a:lnTo>
                <a:lnTo>
                  <a:pt x="14" y="22"/>
                </a:lnTo>
                <a:lnTo>
                  <a:pt x="12" y="22"/>
                </a:lnTo>
                <a:lnTo>
                  <a:pt x="12" y="18"/>
                </a:lnTo>
                <a:lnTo>
                  <a:pt x="16" y="14"/>
                </a:lnTo>
                <a:lnTo>
                  <a:pt x="22" y="10"/>
                </a:lnTo>
                <a:lnTo>
                  <a:pt x="28" y="12"/>
                </a:lnTo>
                <a:lnTo>
                  <a:pt x="36" y="2"/>
                </a:lnTo>
                <a:lnTo>
                  <a:pt x="30" y="0"/>
                </a:lnTo>
                <a:lnTo>
                  <a:pt x="24" y="0"/>
                </a:lnTo>
                <a:lnTo>
                  <a:pt x="18" y="2"/>
                </a:lnTo>
                <a:lnTo>
                  <a:pt x="10" y="6"/>
                </a:lnTo>
                <a:lnTo>
                  <a:pt x="2" y="12"/>
                </a:lnTo>
                <a:lnTo>
                  <a:pt x="0" y="20"/>
                </a:lnTo>
                <a:lnTo>
                  <a:pt x="0" y="26"/>
                </a:lnTo>
                <a:lnTo>
                  <a:pt x="4" y="30"/>
                </a:lnTo>
                <a:lnTo>
                  <a:pt x="8" y="34"/>
                </a:lnTo>
                <a:lnTo>
                  <a:pt x="16" y="36"/>
                </a:lnTo>
                <a:lnTo>
                  <a:pt x="22" y="34"/>
                </a:lnTo>
                <a:lnTo>
                  <a:pt x="36" y="28"/>
                </a:lnTo>
                <a:lnTo>
                  <a:pt x="40" y="26"/>
                </a:lnTo>
                <a:lnTo>
                  <a:pt x="42" y="28"/>
                </a:lnTo>
                <a:lnTo>
                  <a:pt x="44" y="32"/>
                </a:lnTo>
                <a:lnTo>
                  <a:pt x="42" y="34"/>
                </a:lnTo>
                <a:lnTo>
                  <a:pt x="38" y="38"/>
                </a:lnTo>
                <a:lnTo>
                  <a:pt x="34" y="40"/>
                </a:lnTo>
                <a:lnTo>
                  <a:pt x="32" y="40"/>
                </a:lnTo>
                <a:lnTo>
                  <a:pt x="24" y="38"/>
                </a:lnTo>
                <a:lnTo>
                  <a:pt x="16" y="48"/>
                </a:lnTo>
                <a:lnTo>
                  <a:pt x="22" y="50"/>
                </a:lnTo>
                <a:lnTo>
                  <a:pt x="28" y="52"/>
                </a:lnTo>
                <a:lnTo>
                  <a:pt x="30" y="52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38" name="Freeform 70"/>
          <p:cNvSpPr>
            <a:spLocks/>
          </p:cNvSpPr>
          <p:nvPr/>
        </p:nvSpPr>
        <p:spPr bwMode="auto">
          <a:xfrm>
            <a:off x="6015038" y="3540125"/>
            <a:ext cx="85725" cy="79375"/>
          </a:xfrm>
          <a:custGeom>
            <a:avLst/>
            <a:gdLst/>
            <a:ahLst/>
            <a:cxnLst>
              <a:cxn ang="0">
                <a:pos x="40" y="32"/>
              </a:cxn>
              <a:cxn ang="0">
                <a:pos x="38" y="36"/>
              </a:cxn>
              <a:cxn ang="0">
                <a:pos x="34" y="38"/>
              </a:cxn>
              <a:cxn ang="0">
                <a:pos x="30" y="38"/>
              </a:cxn>
              <a:cxn ang="0">
                <a:pos x="26" y="36"/>
              </a:cxn>
              <a:cxn ang="0">
                <a:pos x="22" y="34"/>
              </a:cxn>
              <a:cxn ang="0">
                <a:pos x="48" y="14"/>
              </a:cxn>
              <a:cxn ang="0">
                <a:pos x="38" y="4"/>
              </a:cxn>
              <a:cxn ang="0">
                <a:pos x="28" y="0"/>
              </a:cxn>
              <a:cxn ang="0">
                <a:pos x="18" y="0"/>
              </a:cxn>
              <a:cxn ang="0">
                <a:pos x="8" y="6"/>
              </a:cxn>
              <a:cxn ang="0">
                <a:pos x="2" y="12"/>
              </a:cxn>
              <a:cxn ang="0">
                <a:pos x="0" y="20"/>
              </a:cxn>
              <a:cxn ang="0">
                <a:pos x="2" y="30"/>
              </a:cxn>
              <a:cxn ang="0">
                <a:pos x="8" y="40"/>
              </a:cxn>
              <a:cxn ang="0">
                <a:pos x="16" y="46"/>
              </a:cxn>
              <a:cxn ang="0">
                <a:pos x="24" y="50"/>
              </a:cxn>
              <a:cxn ang="0">
                <a:pos x="28" y="50"/>
              </a:cxn>
              <a:cxn ang="0">
                <a:pos x="34" y="50"/>
              </a:cxn>
              <a:cxn ang="0">
                <a:pos x="44" y="44"/>
              </a:cxn>
              <a:cxn ang="0">
                <a:pos x="50" y="38"/>
              </a:cxn>
              <a:cxn ang="0">
                <a:pos x="52" y="32"/>
              </a:cxn>
              <a:cxn ang="0">
                <a:pos x="54" y="26"/>
              </a:cxn>
              <a:cxn ang="0">
                <a:pos x="52" y="20"/>
              </a:cxn>
              <a:cxn ang="0">
                <a:pos x="40" y="26"/>
              </a:cxn>
              <a:cxn ang="0">
                <a:pos x="40" y="30"/>
              </a:cxn>
              <a:cxn ang="0">
                <a:pos x="40" y="32"/>
              </a:cxn>
              <a:cxn ang="0">
                <a:pos x="16" y="28"/>
              </a:cxn>
              <a:cxn ang="0">
                <a:pos x="14" y="24"/>
              </a:cxn>
              <a:cxn ang="0">
                <a:pos x="12" y="20"/>
              </a:cxn>
              <a:cxn ang="0">
                <a:pos x="14" y="16"/>
              </a:cxn>
              <a:cxn ang="0">
                <a:pos x="16" y="12"/>
              </a:cxn>
              <a:cxn ang="0">
                <a:pos x="20" y="10"/>
              </a:cxn>
              <a:cxn ang="0">
                <a:pos x="24" y="10"/>
              </a:cxn>
              <a:cxn ang="0">
                <a:pos x="28" y="12"/>
              </a:cxn>
              <a:cxn ang="0">
                <a:pos x="32" y="16"/>
              </a:cxn>
              <a:cxn ang="0">
                <a:pos x="16" y="28"/>
              </a:cxn>
              <a:cxn ang="0">
                <a:pos x="40" y="32"/>
              </a:cxn>
            </a:cxnLst>
            <a:rect l="0" t="0" r="r" b="b"/>
            <a:pathLst>
              <a:path w="54" h="50">
                <a:moveTo>
                  <a:pt x="40" y="32"/>
                </a:moveTo>
                <a:lnTo>
                  <a:pt x="38" y="36"/>
                </a:lnTo>
                <a:lnTo>
                  <a:pt x="34" y="38"/>
                </a:lnTo>
                <a:lnTo>
                  <a:pt x="30" y="38"/>
                </a:lnTo>
                <a:lnTo>
                  <a:pt x="26" y="36"/>
                </a:lnTo>
                <a:lnTo>
                  <a:pt x="22" y="34"/>
                </a:lnTo>
                <a:lnTo>
                  <a:pt x="48" y="14"/>
                </a:lnTo>
                <a:lnTo>
                  <a:pt x="38" y="4"/>
                </a:lnTo>
                <a:lnTo>
                  <a:pt x="28" y="0"/>
                </a:lnTo>
                <a:lnTo>
                  <a:pt x="18" y="0"/>
                </a:lnTo>
                <a:lnTo>
                  <a:pt x="8" y="6"/>
                </a:lnTo>
                <a:lnTo>
                  <a:pt x="2" y="12"/>
                </a:lnTo>
                <a:lnTo>
                  <a:pt x="0" y="20"/>
                </a:lnTo>
                <a:lnTo>
                  <a:pt x="2" y="30"/>
                </a:lnTo>
                <a:lnTo>
                  <a:pt x="8" y="40"/>
                </a:lnTo>
                <a:lnTo>
                  <a:pt x="16" y="46"/>
                </a:lnTo>
                <a:lnTo>
                  <a:pt x="24" y="50"/>
                </a:lnTo>
                <a:lnTo>
                  <a:pt x="28" y="50"/>
                </a:lnTo>
                <a:lnTo>
                  <a:pt x="34" y="50"/>
                </a:lnTo>
                <a:lnTo>
                  <a:pt x="44" y="44"/>
                </a:lnTo>
                <a:lnTo>
                  <a:pt x="50" y="38"/>
                </a:lnTo>
                <a:lnTo>
                  <a:pt x="52" y="32"/>
                </a:lnTo>
                <a:lnTo>
                  <a:pt x="54" y="26"/>
                </a:lnTo>
                <a:lnTo>
                  <a:pt x="52" y="20"/>
                </a:lnTo>
                <a:lnTo>
                  <a:pt x="40" y="26"/>
                </a:lnTo>
                <a:lnTo>
                  <a:pt x="40" y="30"/>
                </a:lnTo>
                <a:lnTo>
                  <a:pt x="40" y="32"/>
                </a:lnTo>
                <a:lnTo>
                  <a:pt x="16" y="28"/>
                </a:lnTo>
                <a:lnTo>
                  <a:pt x="14" y="24"/>
                </a:lnTo>
                <a:lnTo>
                  <a:pt x="12" y="20"/>
                </a:lnTo>
                <a:lnTo>
                  <a:pt x="14" y="16"/>
                </a:lnTo>
                <a:lnTo>
                  <a:pt x="16" y="12"/>
                </a:lnTo>
                <a:lnTo>
                  <a:pt x="20" y="10"/>
                </a:lnTo>
                <a:lnTo>
                  <a:pt x="24" y="10"/>
                </a:lnTo>
                <a:lnTo>
                  <a:pt x="28" y="12"/>
                </a:lnTo>
                <a:lnTo>
                  <a:pt x="32" y="16"/>
                </a:lnTo>
                <a:lnTo>
                  <a:pt x="16" y="28"/>
                </a:lnTo>
                <a:lnTo>
                  <a:pt x="40" y="32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39" name="Freeform 71"/>
          <p:cNvSpPr>
            <a:spLocks/>
          </p:cNvSpPr>
          <p:nvPr/>
        </p:nvSpPr>
        <p:spPr bwMode="auto">
          <a:xfrm>
            <a:off x="5916613" y="3876675"/>
            <a:ext cx="92075" cy="130175"/>
          </a:xfrm>
          <a:custGeom>
            <a:avLst/>
            <a:gdLst/>
            <a:ahLst/>
            <a:cxnLst>
              <a:cxn ang="0">
                <a:pos x="50" y="74"/>
              </a:cxn>
              <a:cxn ang="0">
                <a:pos x="34" y="50"/>
              </a:cxn>
              <a:cxn ang="0">
                <a:pos x="58" y="36"/>
              </a:cxn>
              <a:cxn ang="0">
                <a:pos x="52" y="26"/>
              </a:cxn>
              <a:cxn ang="0">
                <a:pos x="28" y="40"/>
              </a:cxn>
              <a:cxn ang="0">
                <a:pos x="18" y="26"/>
              </a:cxn>
              <a:cxn ang="0">
                <a:pos x="48" y="10"/>
              </a:cxn>
              <a:cxn ang="0">
                <a:pos x="40" y="0"/>
              </a:cxn>
              <a:cxn ang="0">
                <a:pos x="0" y="24"/>
              </a:cxn>
              <a:cxn ang="0">
                <a:pos x="38" y="82"/>
              </a:cxn>
              <a:cxn ang="0">
                <a:pos x="48" y="74"/>
              </a:cxn>
              <a:cxn ang="0">
                <a:pos x="50" y="74"/>
              </a:cxn>
            </a:cxnLst>
            <a:rect l="0" t="0" r="r" b="b"/>
            <a:pathLst>
              <a:path w="58" h="82">
                <a:moveTo>
                  <a:pt x="50" y="74"/>
                </a:moveTo>
                <a:lnTo>
                  <a:pt x="34" y="50"/>
                </a:lnTo>
                <a:lnTo>
                  <a:pt x="58" y="36"/>
                </a:lnTo>
                <a:lnTo>
                  <a:pt x="52" y="26"/>
                </a:lnTo>
                <a:lnTo>
                  <a:pt x="28" y="40"/>
                </a:lnTo>
                <a:lnTo>
                  <a:pt x="18" y="26"/>
                </a:lnTo>
                <a:lnTo>
                  <a:pt x="48" y="10"/>
                </a:lnTo>
                <a:lnTo>
                  <a:pt x="40" y="0"/>
                </a:lnTo>
                <a:lnTo>
                  <a:pt x="0" y="24"/>
                </a:lnTo>
                <a:lnTo>
                  <a:pt x="38" y="82"/>
                </a:lnTo>
                <a:lnTo>
                  <a:pt x="48" y="74"/>
                </a:lnTo>
                <a:lnTo>
                  <a:pt x="50" y="74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40" name="Freeform 72"/>
          <p:cNvSpPr>
            <a:spLocks/>
          </p:cNvSpPr>
          <p:nvPr/>
        </p:nvSpPr>
        <p:spPr bwMode="auto">
          <a:xfrm>
            <a:off x="6021388" y="3867150"/>
            <a:ext cx="95250" cy="85725"/>
          </a:xfrm>
          <a:custGeom>
            <a:avLst/>
            <a:gdLst/>
            <a:ahLst/>
            <a:cxnLst>
              <a:cxn ang="0">
                <a:pos x="12" y="18"/>
              </a:cxn>
              <a:cxn ang="0">
                <a:pos x="16" y="14"/>
              </a:cxn>
              <a:cxn ang="0">
                <a:pos x="22" y="12"/>
              </a:cxn>
              <a:cxn ang="0">
                <a:pos x="26" y="12"/>
              </a:cxn>
              <a:cxn ang="0">
                <a:pos x="28" y="16"/>
              </a:cxn>
              <a:cxn ang="0">
                <a:pos x="20" y="26"/>
              </a:cxn>
              <a:cxn ang="0">
                <a:pos x="12" y="34"/>
              </a:cxn>
              <a:cxn ang="0">
                <a:pos x="10" y="40"/>
              </a:cxn>
              <a:cxn ang="0">
                <a:pos x="12" y="48"/>
              </a:cxn>
              <a:cxn ang="0">
                <a:pos x="16" y="52"/>
              </a:cxn>
              <a:cxn ang="0">
                <a:pos x="22" y="54"/>
              </a:cxn>
              <a:cxn ang="0">
                <a:pos x="28" y="54"/>
              </a:cxn>
              <a:cxn ang="0">
                <a:pos x="36" y="52"/>
              </a:cxn>
              <a:cxn ang="0">
                <a:pos x="42" y="46"/>
              </a:cxn>
              <a:cxn ang="0">
                <a:pos x="44" y="38"/>
              </a:cxn>
              <a:cxn ang="0">
                <a:pos x="46" y="40"/>
              </a:cxn>
              <a:cxn ang="0">
                <a:pos x="50" y="42"/>
              </a:cxn>
              <a:cxn ang="0">
                <a:pos x="60" y="36"/>
              </a:cxn>
              <a:cxn ang="0">
                <a:pos x="54" y="30"/>
              </a:cxn>
              <a:cxn ang="0">
                <a:pos x="48" y="24"/>
              </a:cxn>
              <a:cxn ang="0">
                <a:pos x="40" y="10"/>
              </a:cxn>
              <a:cxn ang="0">
                <a:pos x="36" y="4"/>
              </a:cxn>
              <a:cxn ang="0">
                <a:pos x="32" y="2"/>
              </a:cxn>
              <a:cxn ang="0">
                <a:pos x="28" y="0"/>
              </a:cxn>
              <a:cxn ang="0">
                <a:pos x="24" y="0"/>
              </a:cxn>
              <a:cxn ang="0">
                <a:pos x="18" y="2"/>
              </a:cxn>
              <a:cxn ang="0">
                <a:pos x="12" y="6"/>
              </a:cxn>
              <a:cxn ang="0">
                <a:pos x="4" y="10"/>
              </a:cxn>
              <a:cxn ang="0">
                <a:pos x="0" y="16"/>
              </a:cxn>
              <a:cxn ang="0">
                <a:pos x="0" y="22"/>
              </a:cxn>
              <a:cxn ang="0">
                <a:pos x="0" y="28"/>
              </a:cxn>
              <a:cxn ang="0">
                <a:pos x="12" y="24"/>
              </a:cxn>
              <a:cxn ang="0">
                <a:pos x="12" y="20"/>
              </a:cxn>
              <a:cxn ang="0">
                <a:pos x="12" y="18"/>
              </a:cxn>
              <a:cxn ang="0">
                <a:pos x="34" y="26"/>
              </a:cxn>
              <a:cxn ang="0">
                <a:pos x="38" y="32"/>
              </a:cxn>
              <a:cxn ang="0">
                <a:pos x="38" y="36"/>
              </a:cxn>
              <a:cxn ang="0">
                <a:pos x="34" y="42"/>
              </a:cxn>
              <a:cxn ang="0">
                <a:pos x="28" y="42"/>
              </a:cxn>
              <a:cxn ang="0">
                <a:pos x="24" y="40"/>
              </a:cxn>
              <a:cxn ang="0">
                <a:pos x="22" y="38"/>
              </a:cxn>
              <a:cxn ang="0">
                <a:pos x="22" y="34"/>
              </a:cxn>
              <a:cxn ang="0">
                <a:pos x="28" y="30"/>
              </a:cxn>
              <a:cxn ang="0">
                <a:pos x="34" y="24"/>
              </a:cxn>
              <a:cxn ang="0">
                <a:pos x="34" y="26"/>
              </a:cxn>
              <a:cxn ang="0">
                <a:pos x="12" y="18"/>
              </a:cxn>
            </a:cxnLst>
            <a:rect l="0" t="0" r="r" b="b"/>
            <a:pathLst>
              <a:path w="60" h="54">
                <a:moveTo>
                  <a:pt x="12" y="18"/>
                </a:moveTo>
                <a:lnTo>
                  <a:pt x="16" y="14"/>
                </a:lnTo>
                <a:lnTo>
                  <a:pt x="22" y="12"/>
                </a:lnTo>
                <a:lnTo>
                  <a:pt x="26" y="12"/>
                </a:lnTo>
                <a:lnTo>
                  <a:pt x="28" y="16"/>
                </a:lnTo>
                <a:lnTo>
                  <a:pt x="20" y="26"/>
                </a:lnTo>
                <a:lnTo>
                  <a:pt x="12" y="34"/>
                </a:lnTo>
                <a:lnTo>
                  <a:pt x="10" y="40"/>
                </a:lnTo>
                <a:lnTo>
                  <a:pt x="12" y="48"/>
                </a:lnTo>
                <a:lnTo>
                  <a:pt x="16" y="52"/>
                </a:lnTo>
                <a:lnTo>
                  <a:pt x="22" y="54"/>
                </a:lnTo>
                <a:lnTo>
                  <a:pt x="28" y="54"/>
                </a:lnTo>
                <a:lnTo>
                  <a:pt x="36" y="52"/>
                </a:lnTo>
                <a:lnTo>
                  <a:pt x="42" y="46"/>
                </a:lnTo>
                <a:lnTo>
                  <a:pt x="44" y="38"/>
                </a:lnTo>
                <a:lnTo>
                  <a:pt x="46" y="40"/>
                </a:lnTo>
                <a:lnTo>
                  <a:pt x="50" y="42"/>
                </a:lnTo>
                <a:lnTo>
                  <a:pt x="60" y="36"/>
                </a:lnTo>
                <a:lnTo>
                  <a:pt x="54" y="30"/>
                </a:lnTo>
                <a:lnTo>
                  <a:pt x="48" y="24"/>
                </a:lnTo>
                <a:lnTo>
                  <a:pt x="40" y="10"/>
                </a:lnTo>
                <a:lnTo>
                  <a:pt x="36" y="4"/>
                </a:lnTo>
                <a:lnTo>
                  <a:pt x="32" y="2"/>
                </a:lnTo>
                <a:lnTo>
                  <a:pt x="28" y="0"/>
                </a:lnTo>
                <a:lnTo>
                  <a:pt x="24" y="0"/>
                </a:lnTo>
                <a:lnTo>
                  <a:pt x="18" y="2"/>
                </a:lnTo>
                <a:lnTo>
                  <a:pt x="12" y="6"/>
                </a:lnTo>
                <a:lnTo>
                  <a:pt x="4" y="10"/>
                </a:lnTo>
                <a:lnTo>
                  <a:pt x="0" y="16"/>
                </a:lnTo>
                <a:lnTo>
                  <a:pt x="0" y="22"/>
                </a:lnTo>
                <a:lnTo>
                  <a:pt x="0" y="28"/>
                </a:lnTo>
                <a:lnTo>
                  <a:pt x="12" y="24"/>
                </a:lnTo>
                <a:lnTo>
                  <a:pt x="12" y="20"/>
                </a:lnTo>
                <a:lnTo>
                  <a:pt x="12" y="18"/>
                </a:lnTo>
                <a:lnTo>
                  <a:pt x="34" y="26"/>
                </a:lnTo>
                <a:lnTo>
                  <a:pt x="38" y="32"/>
                </a:lnTo>
                <a:lnTo>
                  <a:pt x="38" y="36"/>
                </a:lnTo>
                <a:lnTo>
                  <a:pt x="34" y="42"/>
                </a:lnTo>
                <a:lnTo>
                  <a:pt x="28" y="42"/>
                </a:lnTo>
                <a:lnTo>
                  <a:pt x="24" y="40"/>
                </a:lnTo>
                <a:lnTo>
                  <a:pt x="22" y="38"/>
                </a:lnTo>
                <a:lnTo>
                  <a:pt x="22" y="34"/>
                </a:lnTo>
                <a:lnTo>
                  <a:pt x="28" y="30"/>
                </a:lnTo>
                <a:lnTo>
                  <a:pt x="34" y="24"/>
                </a:lnTo>
                <a:lnTo>
                  <a:pt x="34" y="26"/>
                </a:lnTo>
                <a:lnTo>
                  <a:pt x="12" y="18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41" name="Freeform 73"/>
          <p:cNvSpPr>
            <a:spLocks/>
          </p:cNvSpPr>
          <p:nvPr/>
        </p:nvSpPr>
        <p:spPr bwMode="auto">
          <a:xfrm>
            <a:off x="6097588" y="3822700"/>
            <a:ext cx="82550" cy="82550"/>
          </a:xfrm>
          <a:custGeom>
            <a:avLst/>
            <a:gdLst/>
            <a:ahLst/>
            <a:cxnLst>
              <a:cxn ang="0">
                <a:pos x="26" y="0"/>
              </a:cxn>
              <a:cxn ang="0">
                <a:pos x="18" y="2"/>
              </a:cxn>
              <a:cxn ang="0">
                <a:pos x="10" y="6"/>
              </a:cxn>
              <a:cxn ang="0">
                <a:pos x="2" y="12"/>
              </a:cxn>
              <a:cxn ang="0">
                <a:pos x="0" y="20"/>
              </a:cxn>
              <a:cxn ang="0">
                <a:pos x="0" y="30"/>
              </a:cxn>
              <a:cxn ang="0">
                <a:pos x="4" y="38"/>
              </a:cxn>
              <a:cxn ang="0">
                <a:pos x="12" y="48"/>
              </a:cxn>
              <a:cxn ang="0">
                <a:pos x="20" y="52"/>
              </a:cxn>
              <a:cxn ang="0">
                <a:pos x="30" y="52"/>
              </a:cxn>
              <a:cxn ang="0">
                <a:pos x="40" y="48"/>
              </a:cxn>
              <a:cxn ang="0">
                <a:pos x="46" y="42"/>
              </a:cxn>
              <a:cxn ang="0">
                <a:pos x="50" y="36"/>
              </a:cxn>
              <a:cxn ang="0">
                <a:pos x="52" y="30"/>
              </a:cxn>
              <a:cxn ang="0">
                <a:pos x="50" y="22"/>
              </a:cxn>
              <a:cxn ang="0">
                <a:pos x="36" y="26"/>
              </a:cxn>
              <a:cxn ang="0">
                <a:pos x="38" y="30"/>
              </a:cxn>
              <a:cxn ang="0">
                <a:pos x="38" y="34"/>
              </a:cxn>
              <a:cxn ang="0">
                <a:pos x="36" y="36"/>
              </a:cxn>
              <a:cxn ang="0">
                <a:pos x="34" y="38"/>
              </a:cxn>
              <a:cxn ang="0">
                <a:pos x="30" y="40"/>
              </a:cxn>
              <a:cxn ang="0">
                <a:pos x="26" y="40"/>
              </a:cxn>
              <a:cxn ang="0">
                <a:pos x="20" y="38"/>
              </a:cxn>
              <a:cxn ang="0">
                <a:pos x="16" y="32"/>
              </a:cxn>
              <a:cxn ang="0">
                <a:pos x="12" y="26"/>
              </a:cxn>
              <a:cxn ang="0">
                <a:pos x="12" y="20"/>
              </a:cxn>
              <a:cxn ang="0">
                <a:pos x="14" y="16"/>
              </a:cxn>
              <a:cxn ang="0">
                <a:pos x="16" y="14"/>
              </a:cxn>
              <a:cxn ang="0">
                <a:pos x="22" y="12"/>
              </a:cxn>
              <a:cxn ang="0">
                <a:pos x="28" y="16"/>
              </a:cxn>
              <a:cxn ang="0">
                <a:pos x="38" y="6"/>
              </a:cxn>
              <a:cxn ang="0">
                <a:pos x="32" y="2"/>
              </a:cxn>
              <a:cxn ang="0">
                <a:pos x="28" y="0"/>
              </a:cxn>
              <a:cxn ang="0">
                <a:pos x="26" y="0"/>
              </a:cxn>
            </a:cxnLst>
            <a:rect l="0" t="0" r="r" b="b"/>
            <a:pathLst>
              <a:path w="52" h="52">
                <a:moveTo>
                  <a:pt x="26" y="0"/>
                </a:moveTo>
                <a:lnTo>
                  <a:pt x="18" y="2"/>
                </a:lnTo>
                <a:lnTo>
                  <a:pt x="10" y="6"/>
                </a:lnTo>
                <a:lnTo>
                  <a:pt x="2" y="12"/>
                </a:lnTo>
                <a:lnTo>
                  <a:pt x="0" y="20"/>
                </a:lnTo>
                <a:lnTo>
                  <a:pt x="0" y="30"/>
                </a:lnTo>
                <a:lnTo>
                  <a:pt x="4" y="38"/>
                </a:lnTo>
                <a:lnTo>
                  <a:pt x="12" y="48"/>
                </a:lnTo>
                <a:lnTo>
                  <a:pt x="20" y="52"/>
                </a:lnTo>
                <a:lnTo>
                  <a:pt x="30" y="52"/>
                </a:lnTo>
                <a:lnTo>
                  <a:pt x="40" y="48"/>
                </a:lnTo>
                <a:lnTo>
                  <a:pt x="46" y="42"/>
                </a:lnTo>
                <a:lnTo>
                  <a:pt x="50" y="36"/>
                </a:lnTo>
                <a:lnTo>
                  <a:pt x="52" y="30"/>
                </a:lnTo>
                <a:lnTo>
                  <a:pt x="50" y="22"/>
                </a:lnTo>
                <a:lnTo>
                  <a:pt x="36" y="26"/>
                </a:lnTo>
                <a:lnTo>
                  <a:pt x="38" y="30"/>
                </a:lnTo>
                <a:lnTo>
                  <a:pt x="38" y="34"/>
                </a:lnTo>
                <a:lnTo>
                  <a:pt x="36" y="36"/>
                </a:lnTo>
                <a:lnTo>
                  <a:pt x="34" y="38"/>
                </a:lnTo>
                <a:lnTo>
                  <a:pt x="30" y="40"/>
                </a:lnTo>
                <a:lnTo>
                  <a:pt x="26" y="40"/>
                </a:lnTo>
                <a:lnTo>
                  <a:pt x="20" y="38"/>
                </a:lnTo>
                <a:lnTo>
                  <a:pt x="16" y="32"/>
                </a:lnTo>
                <a:lnTo>
                  <a:pt x="12" y="26"/>
                </a:lnTo>
                <a:lnTo>
                  <a:pt x="12" y="20"/>
                </a:lnTo>
                <a:lnTo>
                  <a:pt x="14" y="16"/>
                </a:lnTo>
                <a:lnTo>
                  <a:pt x="16" y="14"/>
                </a:lnTo>
                <a:lnTo>
                  <a:pt x="22" y="12"/>
                </a:lnTo>
                <a:lnTo>
                  <a:pt x="28" y="16"/>
                </a:lnTo>
                <a:lnTo>
                  <a:pt x="38" y="6"/>
                </a:lnTo>
                <a:lnTo>
                  <a:pt x="32" y="2"/>
                </a:lnTo>
                <a:lnTo>
                  <a:pt x="28" y="0"/>
                </a:lnTo>
                <a:lnTo>
                  <a:pt x="26" y="0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42" name="Freeform 74"/>
          <p:cNvSpPr>
            <a:spLocks/>
          </p:cNvSpPr>
          <p:nvPr/>
        </p:nvSpPr>
        <p:spPr bwMode="auto">
          <a:xfrm>
            <a:off x="6167438" y="3784600"/>
            <a:ext cx="82550" cy="79375"/>
          </a:xfrm>
          <a:custGeom>
            <a:avLst/>
            <a:gdLst/>
            <a:ahLst/>
            <a:cxnLst>
              <a:cxn ang="0">
                <a:pos x="40" y="32"/>
              </a:cxn>
              <a:cxn ang="0">
                <a:pos x="36" y="36"/>
              </a:cxn>
              <a:cxn ang="0">
                <a:pos x="32" y="38"/>
              </a:cxn>
              <a:cxn ang="0">
                <a:pos x="28" y="38"/>
              </a:cxn>
              <a:cxn ang="0">
                <a:pos x="22" y="36"/>
              </a:cxn>
              <a:cxn ang="0">
                <a:pos x="20" y="32"/>
              </a:cxn>
              <a:cxn ang="0">
                <a:pos x="48" y="16"/>
              </a:cxn>
              <a:cxn ang="0">
                <a:pos x="38" y="6"/>
              </a:cxn>
              <a:cxn ang="0">
                <a:pos x="30" y="0"/>
              </a:cxn>
              <a:cxn ang="0">
                <a:pos x="20" y="0"/>
              </a:cxn>
              <a:cxn ang="0">
                <a:pos x="10" y="2"/>
              </a:cxn>
              <a:cxn ang="0">
                <a:pos x="4" y="8"/>
              </a:cxn>
              <a:cxn ang="0">
                <a:pos x="0" y="18"/>
              </a:cxn>
              <a:cxn ang="0">
                <a:pos x="0" y="26"/>
              </a:cxn>
              <a:cxn ang="0">
                <a:pos x="6" y="36"/>
              </a:cxn>
              <a:cxn ang="0">
                <a:pos x="12" y="44"/>
              </a:cxn>
              <a:cxn ang="0">
                <a:pos x="20" y="48"/>
              </a:cxn>
              <a:cxn ang="0">
                <a:pos x="24" y="50"/>
              </a:cxn>
              <a:cxn ang="0">
                <a:pos x="30" y="50"/>
              </a:cxn>
              <a:cxn ang="0">
                <a:pos x="40" y="46"/>
              </a:cxn>
              <a:cxn ang="0">
                <a:pos x="46" y="40"/>
              </a:cxn>
              <a:cxn ang="0">
                <a:pos x="50" y="34"/>
              </a:cxn>
              <a:cxn ang="0">
                <a:pos x="52" y="28"/>
              </a:cxn>
              <a:cxn ang="0">
                <a:pos x="52" y="22"/>
              </a:cxn>
              <a:cxn ang="0">
                <a:pos x="38" y="26"/>
              </a:cxn>
              <a:cxn ang="0">
                <a:pos x="38" y="32"/>
              </a:cxn>
              <a:cxn ang="0">
                <a:pos x="40" y="32"/>
              </a:cxn>
              <a:cxn ang="0">
                <a:pos x="14" y="26"/>
              </a:cxn>
              <a:cxn ang="0">
                <a:pos x="12" y="22"/>
              </a:cxn>
              <a:cxn ang="0">
                <a:pos x="12" y="18"/>
              </a:cxn>
              <a:cxn ang="0">
                <a:pos x="14" y="14"/>
              </a:cxn>
              <a:cxn ang="0">
                <a:pos x="16" y="10"/>
              </a:cxn>
              <a:cxn ang="0">
                <a:pos x="20" y="10"/>
              </a:cxn>
              <a:cxn ang="0">
                <a:pos x="24" y="10"/>
              </a:cxn>
              <a:cxn ang="0">
                <a:pos x="28" y="12"/>
              </a:cxn>
              <a:cxn ang="0">
                <a:pos x="32" y="16"/>
              </a:cxn>
              <a:cxn ang="0">
                <a:pos x="14" y="26"/>
              </a:cxn>
              <a:cxn ang="0">
                <a:pos x="40" y="32"/>
              </a:cxn>
            </a:cxnLst>
            <a:rect l="0" t="0" r="r" b="b"/>
            <a:pathLst>
              <a:path w="52" h="50">
                <a:moveTo>
                  <a:pt x="40" y="32"/>
                </a:moveTo>
                <a:lnTo>
                  <a:pt x="36" y="36"/>
                </a:lnTo>
                <a:lnTo>
                  <a:pt x="32" y="38"/>
                </a:lnTo>
                <a:lnTo>
                  <a:pt x="28" y="38"/>
                </a:lnTo>
                <a:lnTo>
                  <a:pt x="22" y="36"/>
                </a:lnTo>
                <a:lnTo>
                  <a:pt x="20" y="32"/>
                </a:lnTo>
                <a:lnTo>
                  <a:pt x="48" y="16"/>
                </a:lnTo>
                <a:lnTo>
                  <a:pt x="38" y="6"/>
                </a:lnTo>
                <a:lnTo>
                  <a:pt x="30" y="0"/>
                </a:lnTo>
                <a:lnTo>
                  <a:pt x="20" y="0"/>
                </a:lnTo>
                <a:lnTo>
                  <a:pt x="10" y="2"/>
                </a:lnTo>
                <a:lnTo>
                  <a:pt x="4" y="8"/>
                </a:lnTo>
                <a:lnTo>
                  <a:pt x="0" y="18"/>
                </a:lnTo>
                <a:lnTo>
                  <a:pt x="0" y="26"/>
                </a:lnTo>
                <a:lnTo>
                  <a:pt x="6" y="36"/>
                </a:lnTo>
                <a:lnTo>
                  <a:pt x="12" y="44"/>
                </a:lnTo>
                <a:lnTo>
                  <a:pt x="20" y="48"/>
                </a:lnTo>
                <a:lnTo>
                  <a:pt x="24" y="50"/>
                </a:lnTo>
                <a:lnTo>
                  <a:pt x="30" y="50"/>
                </a:lnTo>
                <a:lnTo>
                  <a:pt x="40" y="46"/>
                </a:lnTo>
                <a:lnTo>
                  <a:pt x="46" y="40"/>
                </a:lnTo>
                <a:lnTo>
                  <a:pt x="50" y="34"/>
                </a:lnTo>
                <a:lnTo>
                  <a:pt x="52" y="28"/>
                </a:lnTo>
                <a:lnTo>
                  <a:pt x="52" y="22"/>
                </a:lnTo>
                <a:lnTo>
                  <a:pt x="38" y="26"/>
                </a:lnTo>
                <a:lnTo>
                  <a:pt x="38" y="32"/>
                </a:lnTo>
                <a:lnTo>
                  <a:pt x="40" y="32"/>
                </a:lnTo>
                <a:lnTo>
                  <a:pt x="14" y="26"/>
                </a:lnTo>
                <a:lnTo>
                  <a:pt x="12" y="22"/>
                </a:lnTo>
                <a:lnTo>
                  <a:pt x="12" y="18"/>
                </a:lnTo>
                <a:lnTo>
                  <a:pt x="14" y="14"/>
                </a:lnTo>
                <a:lnTo>
                  <a:pt x="16" y="10"/>
                </a:lnTo>
                <a:lnTo>
                  <a:pt x="20" y="10"/>
                </a:lnTo>
                <a:lnTo>
                  <a:pt x="24" y="10"/>
                </a:lnTo>
                <a:lnTo>
                  <a:pt x="28" y="12"/>
                </a:lnTo>
                <a:lnTo>
                  <a:pt x="32" y="16"/>
                </a:lnTo>
                <a:lnTo>
                  <a:pt x="14" y="26"/>
                </a:lnTo>
                <a:lnTo>
                  <a:pt x="40" y="32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43" name="Freeform 75"/>
          <p:cNvSpPr>
            <a:spLocks/>
          </p:cNvSpPr>
          <p:nvPr/>
        </p:nvSpPr>
        <p:spPr bwMode="auto">
          <a:xfrm>
            <a:off x="6056313" y="4127500"/>
            <a:ext cx="117475" cy="104775"/>
          </a:xfrm>
          <a:custGeom>
            <a:avLst/>
            <a:gdLst/>
            <a:ahLst/>
            <a:cxnLst>
              <a:cxn ang="0">
                <a:pos x="74" y="48"/>
              </a:cxn>
              <a:cxn ang="0">
                <a:pos x="70" y="36"/>
              </a:cxn>
              <a:cxn ang="0">
                <a:pos x="38" y="50"/>
              </a:cxn>
              <a:cxn ang="0">
                <a:pos x="12" y="0"/>
              </a:cxn>
              <a:cxn ang="0">
                <a:pos x="0" y="6"/>
              </a:cxn>
              <a:cxn ang="0">
                <a:pos x="30" y="66"/>
              </a:cxn>
              <a:cxn ang="0">
                <a:pos x="72" y="48"/>
              </a:cxn>
              <a:cxn ang="0">
                <a:pos x="74" y="48"/>
              </a:cxn>
            </a:cxnLst>
            <a:rect l="0" t="0" r="r" b="b"/>
            <a:pathLst>
              <a:path w="74" h="66">
                <a:moveTo>
                  <a:pt x="74" y="48"/>
                </a:moveTo>
                <a:lnTo>
                  <a:pt x="70" y="36"/>
                </a:lnTo>
                <a:lnTo>
                  <a:pt x="38" y="50"/>
                </a:lnTo>
                <a:lnTo>
                  <a:pt x="12" y="0"/>
                </a:lnTo>
                <a:lnTo>
                  <a:pt x="0" y="6"/>
                </a:lnTo>
                <a:lnTo>
                  <a:pt x="30" y="66"/>
                </a:lnTo>
                <a:lnTo>
                  <a:pt x="72" y="48"/>
                </a:lnTo>
                <a:lnTo>
                  <a:pt x="74" y="48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44" name="Freeform 76"/>
          <p:cNvSpPr>
            <a:spLocks/>
          </p:cNvSpPr>
          <p:nvPr/>
        </p:nvSpPr>
        <p:spPr bwMode="auto">
          <a:xfrm>
            <a:off x="6138863" y="4089400"/>
            <a:ext cx="69850" cy="107950"/>
          </a:xfrm>
          <a:custGeom>
            <a:avLst/>
            <a:gdLst/>
            <a:ahLst/>
            <a:cxnLst>
              <a:cxn ang="0">
                <a:pos x="18" y="12"/>
              </a:cxn>
              <a:cxn ang="0">
                <a:pos x="12" y="0"/>
              </a:cxn>
              <a:cxn ang="0">
                <a:pos x="0" y="6"/>
              </a:cxn>
              <a:cxn ang="0">
                <a:pos x="6" y="16"/>
              </a:cxn>
              <a:cxn ang="0">
                <a:pos x="16" y="12"/>
              </a:cxn>
              <a:cxn ang="0">
                <a:pos x="18" y="12"/>
              </a:cxn>
              <a:cxn ang="0">
                <a:pos x="44" y="62"/>
              </a:cxn>
              <a:cxn ang="0">
                <a:pos x="22" y="18"/>
              </a:cxn>
              <a:cxn ang="0">
                <a:pos x="10" y="22"/>
              </a:cxn>
              <a:cxn ang="0">
                <a:pos x="32" y="68"/>
              </a:cxn>
              <a:cxn ang="0">
                <a:pos x="44" y="62"/>
              </a:cxn>
              <a:cxn ang="0">
                <a:pos x="18" y="12"/>
              </a:cxn>
            </a:cxnLst>
            <a:rect l="0" t="0" r="r" b="b"/>
            <a:pathLst>
              <a:path w="44" h="68">
                <a:moveTo>
                  <a:pt x="18" y="12"/>
                </a:moveTo>
                <a:lnTo>
                  <a:pt x="12" y="0"/>
                </a:lnTo>
                <a:lnTo>
                  <a:pt x="0" y="6"/>
                </a:lnTo>
                <a:lnTo>
                  <a:pt x="6" y="16"/>
                </a:lnTo>
                <a:lnTo>
                  <a:pt x="16" y="12"/>
                </a:lnTo>
                <a:lnTo>
                  <a:pt x="18" y="12"/>
                </a:lnTo>
                <a:lnTo>
                  <a:pt x="44" y="62"/>
                </a:lnTo>
                <a:lnTo>
                  <a:pt x="22" y="18"/>
                </a:lnTo>
                <a:lnTo>
                  <a:pt x="10" y="22"/>
                </a:lnTo>
                <a:lnTo>
                  <a:pt x="32" y="68"/>
                </a:lnTo>
                <a:lnTo>
                  <a:pt x="44" y="62"/>
                </a:lnTo>
                <a:lnTo>
                  <a:pt x="18" y="12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45" name="Freeform 77"/>
          <p:cNvSpPr>
            <a:spLocks/>
          </p:cNvSpPr>
          <p:nvPr/>
        </p:nvSpPr>
        <p:spPr bwMode="auto">
          <a:xfrm>
            <a:off x="6192838" y="4086225"/>
            <a:ext cx="92075" cy="120650"/>
          </a:xfrm>
          <a:custGeom>
            <a:avLst/>
            <a:gdLst/>
            <a:ahLst/>
            <a:cxnLst>
              <a:cxn ang="0">
                <a:pos x="30" y="76"/>
              </a:cxn>
              <a:cxn ang="0">
                <a:pos x="42" y="70"/>
              </a:cxn>
              <a:cxn ang="0">
                <a:pos x="32" y="48"/>
              </a:cxn>
              <a:cxn ang="0">
                <a:pos x="40" y="50"/>
              </a:cxn>
              <a:cxn ang="0">
                <a:pos x="48" y="48"/>
              </a:cxn>
              <a:cxn ang="0">
                <a:pos x="54" y="44"/>
              </a:cxn>
              <a:cxn ang="0">
                <a:pos x="58" y="36"/>
              </a:cxn>
              <a:cxn ang="0">
                <a:pos x="58" y="28"/>
              </a:cxn>
              <a:cxn ang="0">
                <a:pos x="54" y="16"/>
              </a:cxn>
              <a:cxn ang="0">
                <a:pos x="48" y="8"/>
              </a:cxn>
              <a:cxn ang="0">
                <a:pos x="40" y="2"/>
              </a:cxn>
              <a:cxn ang="0">
                <a:pos x="32" y="0"/>
              </a:cxn>
              <a:cxn ang="0">
                <a:pos x="24" y="2"/>
              </a:cxn>
              <a:cxn ang="0">
                <a:pos x="20" y="4"/>
              </a:cxn>
              <a:cxn ang="0">
                <a:pos x="18" y="8"/>
              </a:cxn>
              <a:cxn ang="0">
                <a:pos x="14" y="16"/>
              </a:cxn>
              <a:cxn ang="0">
                <a:pos x="10" y="10"/>
              </a:cxn>
              <a:cxn ang="0">
                <a:pos x="0" y="14"/>
              </a:cxn>
              <a:cxn ang="0">
                <a:pos x="28" y="76"/>
              </a:cxn>
              <a:cxn ang="0">
                <a:pos x="30" y="76"/>
              </a:cxn>
              <a:cxn ang="0">
                <a:pos x="20" y="20"/>
              </a:cxn>
              <a:cxn ang="0">
                <a:pos x="22" y="16"/>
              </a:cxn>
              <a:cxn ang="0">
                <a:pos x="26" y="12"/>
              </a:cxn>
              <a:cxn ang="0">
                <a:pos x="30" y="12"/>
              </a:cxn>
              <a:cxn ang="0">
                <a:pos x="34" y="14"/>
              </a:cxn>
              <a:cxn ang="0">
                <a:pos x="38" y="16"/>
              </a:cxn>
              <a:cxn ang="0">
                <a:pos x="42" y="22"/>
              </a:cxn>
              <a:cxn ang="0">
                <a:pos x="46" y="30"/>
              </a:cxn>
              <a:cxn ang="0">
                <a:pos x="46" y="34"/>
              </a:cxn>
              <a:cxn ang="0">
                <a:pos x="44" y="38"/>
              </a:cxn>
              <a:cxn ang="0">
                <a:pos x="40" y="40"/>
              </a:cxn>
              <a:cxn ang="0">
                <a:pos x="36" y="42"/>
              </a:cxn>
              <a:cxn ang="0">
                <a:pos x="30" y="40"/>
              </a:cxn>
              <a:cxn ang="0">
                <a:pos x="26" y="36"/>
              </a:cxn>
              <a:cxn ang="0">
                <a:pos x="22" y="30"/>
              </a:cxn>
              <a:cxn ang="0">
                <a:pos x="20" y="24"/>
              </a:cxn>
              <a:cxn ang="0">
                <a:pos x="20" y="20"/>
              </a:cxn>
              <a:cxn ang="0">
                <a:pos x="30" y="76"/>
              </a:cxn>
            </a:cxnLst>
            <a:rect l="0" t="0" r="r" b="b"/>
            <a:pathLst>
              <a:path w="58" h="76">
                <a:moveTo>
                  <a:pt x="30" y="76"/>
                </a:moveTo>
                <a:lnTo>
                  <a:pt x="42" y="70"/>
                </a:lnTo>
                <a:lnTo>
                  <a:pt x="32" y="48"/>
                </a:lnTo>
                <a:lnTo>
                  <a:pt x="40" y="50"/>
                </a:lnTo>
                <a:lnTo>
                  <a:pt x="48" y="48"/>
                </a:lnTo>
                <a:lnTo>
                  <a:pt x="54" y="44"/>
                </a:lnTo>
                <a:lnTo>
                  <a:pt x="58" y="36"/>
                </a:lnTo>
                <a:lnTo>
                  <a:pt x="58" y="28"/>
                </a:lnTo>
                <a:lnTo>
                  <a:pt x="54" y="16"/>
                </a:lnTo>
                <a:lnTo>
                  <a:pt x="48" y="8"/>
                </a:lnTo>
                <a:lnTo>
                  <a:pt x="40" y="2"/>
                </a:lnTo>
                <a:lnTo>
                  <a:pt x="32" y="0"/>
                </a:lnTo>
                <a:lnTo>
                  <a:pt x="24" y="2"/>
                </a:lnTo>
                <a:lnTo>
                  <a:pt x="20" y="4"/>
                </a:lnTo>
                <a:lnTo>
                  <a:pt x="18" y="8"/>
                </a:lnTo>
                <a:lnTo>
                  <a:pt x="14" y="16"/>
                </a:lnTo>
                <a:lnTo>
                  <a:pt x="10" y="10"/>
                </a:lnTo>
                <a:lnTo>
                  <a:pt x="0" y="14"/>
                </a:lnTo>
                <a:lnTo>
                  <a:pt x="28" y="76"/>
                </a:lnTo>
                <a:lnTo>
                  <a:pt x="30" y="76"/>
                </a:lnTo>
                <a:lnTo>
                  <a:pt x="20" y="20"/>
                </a:lnTo>
                <a:lnTo>
                  <a:pt x="22" y="16"/>
                </a:lnTo>
                <a:lnTo>
                  <a:pt x="26" y="12"/>
                </a:lnTo>
                <a:lnTo>
                  <a:pt x="30" y="12"/>
                </a:lnTo>
                <a:lnTo>
                  <a:pt x="34" y="14"/>
                </a:lnTo>
                <a:lnTo>
                  <a:pt x="38" y="16"/>
                </a:lnTo>
                <a:lnTo>
                  <a:pt x="42" y="22"/>
                </a:lnTo>
                <a:lnTo>
                  <a:pt x="46" y="30"/>
                </a:lnTo>
                <a:lnTo>
                  <a:pt x="46" y="34"/>
                </a:lnTo>
                <a:lnTo>
                  <a:pt x="44" y="38"/>
                </a:lnTo>
                <a:lnTo>
                  <a:pt x="40" y="40"/>
                </a:lnTo>
                <a:lnTo>
                  <a:pt x="36" y="42"/>
                </a:lnTo>
                <a:lnTo>
                  <a:pt x="30" y="40"/>
                </a:lnTo>
                <a:lnTo>
                  <a:pt x="26" y="36"/>
                </a:lnTo>
                <a:lnTo>
                  <a:pt x="22" y="30"/>
                </a:lnTo>
                <a:lnTo>
                  <a:pt x="20" y="24"/>
                </a:lnTo>
                <a:lnTo>
                  <a:pt x="20" y="20"/>
                </a:lnTo>
                <a:lnTo>
                  <a:pt x="30" y="76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46" name="Freeform 78"/>
          <p:cNvSpPr>
            <a:spLocks/>
          </p:cNvSpPr>
          <p:nvPr/>
        </p:nvSpPr>
        <p:spPr bwMode="auto">
          <a:xfrm>
            <a:off x="6281738" y="4054475"/>
            <a:ext cx="82550" cy="82550"/>
          </a:xfrm>
          <a:custGeom>
            <a:avLst/>
            <a:gdLst/>
            <a:ahLst/>
            <a:cxnLst>
              <a:cxn ang="0">
                <a:pos x="22" y="52"/>
              </a:cxn>
              <a:cxn ang="0">
                <a:pos x="30" y="52"/>
              </a:cxn>
              <a:cxn ang="0">
                <a:pos x="38" y="48"/>
              </a:cxn>
              <a:cxn ang="0">
                <a:pos x="46" y="44"/>
              </a:cxn>
              <a:cxn ang="0">
                <a:pos x="52" y="38"/>
              </a:cxn>
              <a:cxn ang="0">
                <a:pos x="52" y="30"/>
              </a:cxn>
              <a:cxn ang="0">
                <a:pos x="52" y="24"/>
              </a:cxn>
              <a:cxn ang="0">
                <a:pos x="48" y="20"/>
              </a:cxn>
              <a:cxn ang="0">
                <a:pos x="44" y="18"/>
              </a:cxn>
              <a:cxn ang="0">
                <a:pos x="36" y="16"/>
              </a:cxn>
              <a:cxn ang="0">
                <a:pos x="26" y="18"/>
              </a:cxn>
              <a:cxn ang="0">
                <a:pos x="14" y="20"/>
              </a:cxn>
              <a:cxn ang="0">
                <a:pos x="12" y="18"/>
              </a:cxn>
              <a:cxn ang="0">
                <a:pos x="12" y="16"/>
              </a:cxn>
              <a:cxn ang="0">
                <a:pos x="18" y="10"/>
              </a:cxn>
              <a:cxn ang="0">
                <a:pos x="24" y="10"/>
              </a:cxn>
              <a:cxn ang="0">
                <a:pos x="30" y="12"/>
              </a:cxn>
              <a:cxn ang="0">
                <a:pos x="40" y="6"/>
              </a:cxn>
              <a:cxn ang="0">
                <a:pos x="34" y="2"/>
              </a:cxn>
              <a:cxn ang="0">
                <a:pos x="30" y="0"/>
              </a:cxn>
              <a:cxn ang="0">
                <a:pos x="22" y="0"/>
              </a:cxn>
              <a:cxn ang="0">
                <a:pos x="14" y="2"/>
              </a:cxn>
              <a:cxn ang="0">
                <a:pos x="6" y="8"/>
              </a:cxn>
              <a:cxn ang="0">
                <a:pos x="2" y="12"/>
              </a:cxn>
              <a:cxn ang="0">
                <a:pos x="0" y="18"/>
              </a:cxn>
              <a:cxn ang="0">
                <a:pos x="2" y="24"/>
              </a:cxn>
              <a:cxn ang="0">
                <a:pos x="6" y="30"/>
              </a:cxn>
              <a:cxn ang="0">
                <a:pos x="12" y="32"/>
              </a:cxn>
              <a:cxn ang="0">
                <a:pos x="20" y="32"/>
              </a:cxn>
              <a:cxn ang="0">
                <a:pos x="34" y="30"/>
              </a:cxn>
              <a:cxn ang="0">
                <a:pos x="38" y="30"/>
              </a:cxn>
              <a:cxn ang="0">
                <a:pos x="40" y="32"/>
              </a:cxn>
              <a:cxn ang="0">
                <a:pos x="40" y="36"/>
              </a:cxn>
              <a:cxn ang="0">
                <a:pos x="38" y="38"/>
              </a:cxn>
              <a:cxn ang="0">
                <a:pos x="34" y="40"/>
              </a:cxn>
              <a:cxn ang="0">
                <a:pos x="30" y="42"/>
              </a:cxn>
              <a:cxn ang="0">
                <a:pos x="26" y="42"/>
              </a:cxn>
              <a:cxn ang="0">
                <a:pos x="20" y="38"/>
              </a:cxn>
              <a:cxn ang="0">
                <a:pos x="10" y="44"/>
              </a:cxn>
              <a:cxn ang="0">
                <a:pos x="14" y="48"/>
              </a:cxn>
              <a:cxn ang="0">
                <a:pos x="20" y="52"/>
              </a:cxn>
              <a:cxn ang="0">
                <a:pos x="22" y="52"/>
              </a:cxn>
            </a:cxnLst>
            <a:rect l="0" t="0" r="r" b="b"/>
            <a:pathLst>
              <a:path w="52" h="52">
                <a:moveTo>
                  <a:pt x="22" y="52"/>
                </a:moveTo>
                <a:lnTo>
                  <a:pt x="30" y="52"/>
                </a:lnTo>
                <a:lnTo>
                  <a:pt x="38" y="48"/>
                </a:lnTo>
                <a:lnTo>
                  <a:pt x="46" y="44"/>
                </a:lnTo>
                <a:lnTo>
                  <a:pt x="52" y="38"/>
                </a:lnTo>
                <a:lnTo>
                  <a:pt x="52" y="30"/>
                </a:lnTo>
                <a:lnTo>
                  <a:pt x="52" y="24"/>
                </a:lnTo>
                <a:lnTo>
                  <a:pt x="48" y="20"/>
                </a:lnTo>
                <a:lnTo>
                  <a:pt x="44" y="18"/>
                </a:lnTo>
                <a:lnTo>
                  <a:pt x="36" y="16"/>
                </a:lnTo>
                <a:lnTo>
                  <a:pt x="26" y="18"/>
                </a:lnTo>
                <a:lnTo>
                  <a:pt x="14" y="20"/>
                </a:lnTo>
                <a:lnTo>
                  <a:pt x="12" y="18"/>
                </a:lnTo>
                <a:lnTo>
                  <a:pt x="12" y="16"/>
                </a:lnTo>
                <a:lnTo>
                  <a:pt x="18" y="10"/>
                </a:lnTo>
                <a:lnTo>
                  <a:pt x="24" y="10"/>
                </a:lnTo>
                <a:lnTo>
                  <a:pt x="30" y="12"/>
                </a:lnTo>
                <a:lnTo>
                  <a:pt x="40" y="6"/>
                </a:lnTo>
                <a:lnTo>
                  <a:pt x="34" y="2"/>
                </a:lnTo>
                <a:lnTo>
                  <a:pt x="30" y="0"/>
                </a:lnTo>
                <a:lnTo>
                  <a:pt x="22" y="0"/>
                </a:lnTo>
                <a:lnTo>
                  <a:pt x="14" y="2"/>
                </a:lnTo>
                <a:lnTo>
                  <a:pt x="6" y="8"/>
                </a:lnTo>
                <a:lnTo>
                  <a:pt x="2" y="12"/>
                </a:lnTo>
                <a:lnTo>
                  <a:pt x="0" y="18"/>
                </a:lnTo>
                <a:lnTo>
                  <a:pt x="2" y="24"/>
                </a:lnTo>
                <a:lnTo>
                  <a:pt x="6" y="30"/>
                </a:lnTo>
                <a:lnTo>
                  <a:pt x="12" y="32"/>
                </a:lnTo>
                <a:lnTo>
                  <a:pt x="20" y="32"/>
                </a:lnTo>
                <a:lnTo>
                  <a:pt x="34" y="30"/>
                </a:lnTo>
                <a:lnTo>
                  <a:pt x="38" y="30"/>
                </a:lnTo>
                <a:lnTo>
                  <a:pt x="40" y="32"/>
                </a:lnTo>
                <a:lnTo>
                  <a:pt x="40" y="36"/>
                </a:lnTo>
                <a:lnTo>
                  <a:pt x="38" y="38"/>
                </a:lnTo>
                <a:lnTo>
                  <a:pt x="34" y="40"/>
                </a:lnTo>
                <a:lnTo>
                  <a:pt x="30" y="42"/>
                </a:lnTo>
                <a:lnTo>
                  <a:pt x="26" y="42"/>
                </a:lnTo>
                <a:lnTo>
                  <a:pt x="20" y="38"/>
                </a:lnTo>
                <a:lnTo>
                  <a:pt x="10" y="44"/>
                </a:lnTo>
                <a:lnTo>
                  <a:pt x="14" y="48"/>
                </a:lnTo>
                <a:lnTo>
                  <a:pt x="20" y="52"/>
                </a:lnTo>
                <a:lnTo>
                  <a:pt x="22" y="52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47" name="Freeform 79"/>
          <p:cNvSpPr>
            <a:spLocks/>
          </p:cNvSpPr>
          <p:nvPr/>
        </p:nvSpPr>
        <p:spPr bwMode="auto">
          <a:xfrm>
            <a:off x="6081713" y="4565650"/>
            <a:ext cx="88900" cy="117475"/>
          </a:xfrm>
          <a:custGeom>
            <a:avLst/>
            <a:gdLst/>
            <a:ahLst/>
            <a:cxnLst>
              <a:cxn ang="0">
                <a:pos x="52" y="72"/>
              </a:cxn>
              <a:cxn ang="0">
                <a:pos x="36" y="16"/>
              </a:cxn>
              <a:cxn ang="0">
                <a:pos x="56" y="12"/>
              </a:cxn>
              <a:cxn ang="0">
                <a:pos x="54" y="0"/>
              </a:cxn>
              <a:cxn ang="0">
                <a:pos x="0" y="12"/>
              </a:cxn>
              <a:cxn ang="0">
                <a:pos x="4" y="24"/>
              </a:cxn>
              <a:cxn ang="0">
                <a:pos x="22" y="20"/>
              </a:cxn>
              <a:cxn ang="0">
                <a:pos x="38" y="74"/>
              </a:cxn>
              <a:cxn ang="0">
                <a:pos x="50" y="72"/>
              </a:cxn>
              <a:cxn ang="0">
                <a:pos x="52" y="72"/>
              </a:cxn>
            </a:cxnLst>
            <a:rect l="0" t="0" r="r" b="b"/>
            <a:pathLst>
              <a:path w="56" h="74">
                <a:moveTo>
                  <a:pt x="52" y="72"/>
                </a:moveTo>
                <a:lnTo>
                  <a:pt x="36" y="16"/>
                </a:lnTo>
                <a:lnTo>
                  <a:pt x="56" y="12"/>
                </a:lnTo>
                <a:lnTo>
                  <a:pt x="54" y="0"/>
                </a:lnTo>
                <a:lnTo>
                  <a:pt x="0" y="12"/>
                </a:lnTo>
                <a:lnTo>
                  <a:pt x="4" y="24"/>
                </a:lnTo>
                <a:lnTo>
                  <a:pt x="22" y="20"/>
                </a:lnTo>
                <a:lnTo>
                  <a:pt x="38" y="74"/>
                </a:lnTo>
                <a:lnTo>
                  <a:pt x="50" y="72"/>
                </a:lnTo>
                <a:lnTo>
                  <a:pt x="52" y="72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48" name="Freeform 80"/>
          <p:cNvSpPr>
            <a:spLocks/>
          </p:cNvSpPr>
          <p:nvPr/>
        </p:nvSpPr>
        <p:spPr bwMode="auto">
          <a:xfrm>
            <a:off x="6189663" y="4584700"/>
            <a:ext cx="76200" cy="79375"/>
          </a:xfrm>
          <a:custGeom>
            <a:avLst/>
            <a:gdLst/>
            <a:ahLst/>
            <a:cxnLst>
              <a:cxn ang="0">
                <a:pos x="34" y="38"/>
              </a:cxn>
              <a:cxn ang="0">
                <a:pos x="30" y="40"/>
              </a:cxn>
              <a:cxn ang="0">
                <a:pos x="24" y="40"/>
              </a:cxn>
              <a:cxn ang="0">
                <a:pos x="20" y="38"/>
              </a:cxn>
              <a:cxn ang="0">
                <a:pos x="18" y="36"/>
              </a:cxn>
              <a:cxn ang="0">
                <a:pos x="16" y="30"/>
              </a:cxn>
              <a:cxn ang="0">
                <a:pos x="48" y="24"/>
              </a:cxn>
              <a:cxn ang="0">
                <a:pos x="42" y="10"/>
              </a:cxn>
              <a:cxn ang="0">
                <a:pos x="36" y="2"/>
              </a:cxn>
              <a:cxn ang="0">
                <a:pos x="28" y="0"/>
              </a:cxn>
              <a:cxn ang="0">
                <a:pos x="16" y="0"/>
              </a:cxn>
              <a:cxn ang="0">
                <a:pos x="8" y="4"/>
              </a:cxn>
              <a:cxn ang="0">
                <a:pos x="2" y="10"/>
              </a:cxn>
              <a:cxn ang="0">
                <a:pos x="0" y="20"/>
              </a:cxn>
              <a:cxn ang="0">
                <a:pos x="2" y="30"/>
              </a:cxn>
              <a:cxn ang="0">
                <a:pos x="6" y="40"/>
              </a:cxn>
              <a:cxn ang="0">
                <a:pos x="10" y="46"/>
              </a:cxn>
              <a:cxn ang="0">
                <a:pos x="16" y="48"/>
              </a:cxn>
              <a:cxn ang="0">
                <a:pos x="20" y="50"/>
              </a:cxn>
              <a:cxn ang="0">
                <a:pos x="32" y="50"/>
              </a:cxn>
              <a:cxn ang="0">
                <a:pos x="38" y="46"/>
              </a:cxn>
              <a:cxn ang="0">
                <a:pos x="44" y="42"/>
              </a:cxn>
              <a:cxn ang="0">
                <a:pos x="48" y="38"/>
              </a:cxn>
              <a:cxn ang="0">
                <a:pos x="48" y="30"/>
              </a:cxn>
              <a:cxn ang="0">
                <a:pos x="36" y="32"/>
              </a:cxn>
              <a:cxn ang="0">
                <a:pos x="36" y="38"/>
              </a:cxn>
              <a:cxn ang="0">
                <a:pos x="34" y="38"/>
              </a:cxn>
              <a:cxn ang="0">
                <a:pos x="14" y="22"/>
              </a:cxn>
              <a:cxn ang="0">
                <a:pos x="14" y="18"/>
              </a:cxn>
              <a:cxn ang="0">
                <a:pos x="14" y="14"/>
              </a:cxn>
              <a:cxn ang="0">
                <a:pos x="16" y="10"/>
              </a:cxn>
              <a:cxn ang="0">
                <a:pos x="20" y="10"/>
              </a:cxn>
              <a:cxn ang="0">
                <a:pos x="24" y="8"/>
              </a:cxn>
              <a:cxn ang="0">
                <a:pos x="28" y="10"/>
              </a:cxn>
              <a:cxn ang="0">
                <a:pos x="30" y="14"/>
              </a:cxn>
              <a:cxn ang="0">
                <a:pos x="32" y="18"/>
              </a:cxn>
              <a:cxn ang="0">
                <a:pos x="14" y="22"/>
              </a:cxn>
              <a:cxn ang="0">
                <a:pos x="34" y="38"/>
              </a:cxn>
            </a:cxnLst>
            <a:rect l="0" t="0" r="r" b="b"/>
            <a:pathLst>
              <a:path w="48" h="50">
                <a:moveTo>
                  <a:pt x="34" y="38"/>
                </a:moveTo>
                <a:lnTo>
                  <a:pt x="30" y="40"/>
                </a:lnTo>
                <a:lnTo>
                  <a:pt x="24" y="40"/>
                </a:lnTo>
                <a:lnTo>
                  <a:pt x="20" y="38"/>
                </a:lnTo>
                <a:lnTo>
                  <a:pt x="18" y="36"/>
                </a:lnTo>
                <a:lnTo>
                  <a:pt x="16" y="30"/>
                </a:lnTo>
                <a:lnTo>
                  <a:pt x="48" y="24"/>
                </a:lnTo>
                <a:lnTo>
                  <a:pt x="42" y="10"/>
                </a:lnTo>
                <a:lnTo>
                  <a:pt x="36" y="2"/>
                </a:lnTo>
                <a:lnTo>
                  <a:pt x="28" y="0"/>
                </a:lnTo>
                <a:lnTo>
                  <a:pt x="16" y="0"/>
                </a:lnTo>
                <a:lnTo>
                  <a:pt x="8" y="4"/>
                </a:lnTo>
                <a:lnTo>
                  <a:pt x="2" y="10"/>
                </a:lnTo>
                <a:lnTo>
                  <a:pt x="0" y="20"/>
                </a:lnTo>
                <a:lnTo>
                  <a:pt x="2" y="30"/>
                </a:lnTo>
                <a:lnTo>
                  <a:pt x="6" y="40"/>
                </a:lnTo>
                <a:lnTo>
                  <a:pt x="10" y="46"/>
                </a:lnTo>
                <a:lnTo>
                  <a:pt x="16" y="48"/>
                </a:lnTo>
                <a:lnTo>
                  <a:pt x="20" y="50"/>
                </a:lnTo>
                <a:lnTo>
                  <a:pt x="32" y="50"/>
                </a:lnTo>
                <a:lnTo>
                  <a:pt x="38" y="46"/>
                </a:lnTo>
                <a:lnTo>
                  <a:pt x="44" y="42"/>
                </a:lnTo>
                <a:lnTo>
                  <a:pt x="48" y="38"/>
                </a:lnTo>
                <a:lnTo>
                  <a:pt x="48" y="30"/>
                </a:lnTo>
                <a:lnTo>
                  <a:pt x="36" y="32"/>
                </a:lnTo>
                <a:lnTo>
                  <a:pt x="36" y="38"/>
                </a:lnTo>
                <a:lnTo>
                  <a:pt x="34" y="38"/>
                </a:lnTo>
                <a:lnTo>
                  <a:pt x="14" y="22"/>
                </a:lnTo>
                <a:lnTo>
                  <a:pt x="14" y="18"/>
                </a:lnTo>
                <a:lnTo>
                  <a:pt x="14" y="14"/>
                </a:lnTo>
                <a:lnTo>
                  <a:pt x="16" y="10"/>
                </a:lnTo>
                <a:lnTo>
                  <a:pt x="20" y="10"/>
                </a:lnTo>
                <a:lnTo>
                  <a:pt x="24" y="8"/>
                </a:lnTo>
                <a:lnTo>
                  <a:pt x="28" y="10"/>
                </a:lnTo>
                <a:lnTo>
                  <a:pt x="30" y="14"/>
                </a:lnTo>
                <a:lnTo>
                  <a:pt x="32" y="18"/>
                </a:lnTo>
                <a:lnTo>
                  <a:pt x="14" y="22"/>
                </a:lnTo>
                <a:lnTo>
                  <a:pt x="34" y="38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49" name="Freeform 81"/>
          <p:cNvSpPr>
            <a:spLocks/>
          </p:cNvSpPr>
          <p:nvPr/>
        </p:nvSpPr>
        <p:spPr bwMode="auto">
          <a:xfrm>
            <a:off x="6272213" y="4565650"/>
            <a:ext cx="76200" cy="79375"/>
          </a:xfrm>
          <a:custGeom>
            <a:avLst/>
            <a:gdLst/>
            <a:ahLst/>
            <a:cxnLst>
              <a:cxn ang="0">
                <a:pos x="34" y="38"/>
              </a:cxn>
              <a:cxn ang="0">
                <a:pos x="30" y="40"/>
              </a:cxn>
              <a:cxn ang="0">
                <a:pos x="24" y="40"/>
              </a:cxn>
              <a:cxn ang="0">
                <a:pos x="20" y="38"/>
              </a:cxn>
              <a:cxn ang="0">
                <a:pos x="18" y="36"/>
              </a:cxn>
              <a:cxn ang="0">
                <a:pos x="16" y="30"/>
              </a:cxn>
              <a:cxn ang="0">
                <a:pos x="48" y="24"/>
              </a:cxn>
              <a:cxn ang="0">
                <a:pos x="42" y="10"/>
              </a:cxn>
              <a:cxn ang="0">
                <a:pos x="36" y="2"/>
              </a:cxn>
              <a:cxn ang="0">
                <a:pos x="28" y="0"/>
              </a:cxn>
              <a:cxn ang="0">
                <a:pos x="18" y="0"/>
              </a:cxn>
              <a:cxn ang="0">
                <a:pos x="8" y="4"/>
              </a:cxn>
              <a:cxn ang="0">
                <a:pos x="2" y="10"/>
              </a:cxn>
              <a:cxn ang="0">
                <a:pos x="0" y="20"/>
              </a:cxn>
              <a:cxn ang="0">
                <a:pos x="2" y="30"/>
              </a:cxn>
              <a:cxn ang="0">
                <a:pos x="6" y="40"/>
              </a:cxn>
              <a:cxn ang="0">
                <a:pos x="10" y="46"/>
              </a:cxn>
              <a:cxn ang="0">
                <a:pos x="16" y="48"/>
              </a:cxn>
              <a:cxn ang="0">
                <a:pos x="20" y="50"/>
              </a:cxn>
              <a:cxn ang="0">
                <a:pos x="32" y="50"/>
              </a:cxn>
              <a:cxn ang="0">
                <a:pos x="38" y="48"/>
              </a:cxn>
              <a:cxn ang="0">
                <a:pos x="44" y="42"/>
              </a:cxn>
              <a:cxn ang="0">
                <a:pos x="48" y="38"/>
              </a:cxn>
              <a:cxn ang="0">
                <a:pos x="48" y="30"/>
              </a:cxn>
              <a:cxn ang="0">
                <a:pos x="36" y="32"/>
              </a:cxn>
              <a:cxn ang="0">
                <a:pos x="36" y="38"/>
              </a:cxn>
              <a:cxn ang="0">
                <a:pos x="34" y="38"/>
              </a:cxn>
              <a:cxn ang="0">
                <a:pos x="14" y="22"/>
              </a:cxn>
              <a:cxn ang="0">
                <a:pos x="14" y="18"/>
              </a:cxn>
              <a:cxn ang="0">
                <a:pos x="14" y="14"/>
              </a:cxn>
              <a:cxn ang="0">
                <a:pos x="16" y="10"/>
              </a:cxn>
              <a:cxn ang="0">
                <a:pos x="20" y="10"/>
              </a:cxn>
              <a:cxn ang="0">
                <a:pos x="24" y="10"/>
              </a:cxn>
              <a:cxn ang="0">
                <a:pos x="28" y="10"/>
              </a:cxn>
              <a:cxn ang="0">
                <a:pos x="30" y="14"/>
              </a:cxn>
              <a:cxn ang="0">
                <a:pos x="32" y="18"/>
              </a:cxn>
              <a:cxn ang="0">
                <a:pos x="14" y="22"/>
              </a:cxn>
              <a:cxn ang="0">
                <a:pos x="34" y="38"/>
              </a:cxn>
            </a:cxnLst>
            <a:rect l="0" t="0" r="r" b="b"/>
            <a:pathLst>
              <a:path w="48" h="50">
                <a:moveTo>
                  <a:pt x="34" y="38"/>
                </a:moveTo>
                <a:lnTo>
                  <a:pt x="30" y="40"/>
                </a:lnTo>
                <a:lnTo>
                  <a:pt x="24" y="40"/>
                </a:lnTo>
                <a:lnTo>
                  <a:pt x="20" y="38"/>
                </a:lnTo>
                <a:lnTo>
                  <a:pt x="18" y="36"/>
                </a:lnTo>
                <a:lnTo>
                  <a:pt x="16" y="30"/>
                </a:lnTo>
                <a:lnTo>
                  <a:pt x="48" y="24"/>
                </a:lnTo>
                <a:lnTo>
                  <a:pt x="42" y="10"/>
                </a:lnTo>
                <a:lnTo>
                  <a:pt x="36" y="2"/>
                </a:lnTo>
                <a:lnTo>
                  <a:pt x="28" y="0"/>
                </a:lnTo>
                <a:lnTo>
                  <a:pt x="18" y="0"/>
                </a:lnTo>
                <a:lnTo>
                  <a:pt x="8" y="4"/>
                </a:lnTo>
                <a:lnTo>
                  <a:pt x="2" y="10"/>
                </a:lnTo>
                <a:lnTo>
                  <a:pt x="0" y="20"/>
                </a:lnTo>
                <a:lnTo>
                  <a:pt x="2" y="30"/>
                </a:lnTo>
                <a:lnTo>
                  <a:pt x="6" y="40"/>
                </a:lnTo>
                <a:lnTo>
                  <a:pt x="10" y="46"/>
                </a:lnTo>
                <a:lnTo>
                  <a:pt x="16" y="48"/>
                </a:lnTo>
                <a:lnTo>
                  <a:pt x="20" y="50"/>
                </a:lnTo>
                <a:lnTo>
                  <a:pt x="32" y="50"/>
                </a:lnTo>
                <a:lnTo>
                  <a:pt x="38" y="48"/>
                </a:lnTo>
                <a:lnTo>
                  <a:pt x="44" y="42"/>
                </a:lnTo>
                <a:lnTo>
                  <a:pt x="48" y="38"/>
                </a:lnTo>
                <a:lnTo>
                  <a:pt x="48" y="30"/>
                </a:lnTo>
                <a:lnTo>
                  <a:pt x="36" y="32"/>
                </a:lnTo>
                <a:lnTo>
                  <a:pt x="36" y="38"/>
                </a:lnTo>
                <a:lnTo>
                  <a:pt x="34" y="38"/>
                </a:lnTo>
                <a:lnTo>
                  <a:pt x="14" y="22"/>
                </a:lnTo>
                <a:lnTo>
                  <a:pt x="14" y="18"/>
                </a:lnTo>
                <a:lnTo>
                  <a:pt x="14" y="14"/>
                </a:lnTo>
                <a:lnTo>
                  <a:pt x="16" y="10"/>
                </a:lnTo>
                <a:lnTo>
                  <a:pt x="20" y="10"/>
                </a:lnTo>
                <a:lnTo>
                  <a:pt x="24" y="10"/>
                </a:lnTo>
                <a:lnTo>
                  <a:pt x="28" y="10"/>
                </a:lnTo>
                <a:lnTo>
                  <a:pt x="30" y="14"/>
                </a:lnTo>
                <a:lnTo>
                  <a:pt x="32" y="18"/>
                </a:lnTo>
                <a:lnTo>
                  <a:pt x="14" y="22"/>
                </a:lnTo>
                <a:lnTo>
                  <a:pt x="34" y="38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50" name="Freeform 82"/>
          <p:cNvSpPr>
            <a:spLocks/>
          </p:cNvSpPr>
          <p:nvPr/>
        </p:nvSpPr>
        <p:spPr bwMode="auto">
          <a:xfrm>
            <a:off x="6345238" y="4521200"/>
            <a:ext cx="63500" cy="107950"/>
          </a:xfrm>
          <a:custGeom>
            <a:avLst/>
            <a:gdLst/>
            <a:ahLst/>
            <a:cxnLst>
              <a:cxn ang="0">
                <a:pos x="18" y="18"/>
              </a:cxn>
              <a:cxn ang="0">
                <a:pos x="14" y="0"/>
              </a:cxn>
              <a:cxn ang="0">
                <a:pos x="2" y="12"/>
              </a:cxn>
              <a:cxn ang="0">
                <a:pos x="6" y="20"/>
              </a:cxn>
              <a:cxn ang="0">
                <a:pos x="0" y="22"/>
              </a:cxn>
              <a:cxn ang="0">
                <a:pos x="2" y="32"/>
              </a:cxn>
              <a:cxn ang="0">
                <a:pos x="8" y="32"/>
              </a:cxn>
              <a:cxn ang="0">
                <a:pos x="14" y="52"/>
              </a:cxn>
              <a:cxn ang="0">
                <a:pos x="16" y="60"/>
              </a:cxn>
              <a:cxn ang="0">
                <a:pos x="20" y="66"/>
              </a:cxn>
              <a:cxn ang="0">
                <a:pos x="24" y="68"/>
              </a:cxn>
              <a:cxn ang="0">
                <a:pos x="32" y="68"/>
              </a:cxn>
              <a:cxn ang="0">
                <a:pos x="40" y="62"/>
              </a:cxn>
              <a:cxn ang="0">
                <a:pos x="36" y="54"/>
              </a:cxn>
              <a:cxn ang="0">
                <a:pos x="32" y="56"/>
              </a:cxn>
              <a:cxn ang="0">
                <a:pos x="30" y="56"/>
              </a:cxn>
              <a:cxn ang="0">
                <a:pos x="28" y="54"/>
              </a:cxn>
              <a:cxn ang="0">
                <a:pos x="26" y="48"/>
              </a:cxn>
              <a:cxn ang="0">
                <a:pos x="22" y="28"/>
              </a:cxn>
              <a:cxn ang="0">
                <a:pos x="30" y="26"/>
              </a:cxn>
              <a:cxn ang="0">
                <a:pos x="28" y="16"/>
              </a:cxn>
              <a:cxn ang="0">
                <a:pos x="20" y="18"/>
              </a:cxn>
              <a:cxn ang="0">
                <a:pos x="18" y="18"/>
              </a:cxn>
            </a:cxnLst>
            <a:rect l="0" t="0" r="r" b="b"/>
            <a:pathLst>
              <a:path w="40" h="68">
                <a:moveTo>
                  <a:pt x="18" y="18"/>
                </a:moveTo>
                <a:lnTo>
                  <a:pt x="14" y="0"/>
                </a:lnTo>
                <a:lnTo>
                  <a:pt x="2" y="12"/>
                </a:lnTo>
                <a:lnTo>
                  <a:pt x="6" y="20"/>
                </a:lnTo>
                <a:lnTo>
                  <a:pt x="0" y="22"/>
                </a:lnTo>
                <a:lnTo>
                  <a:pt x="2" y="32"/>
                </a:lnTo>
                <a:lnTo>
                  <a:pt x="8" y="32"/>
                </a:lnTo>
                <a:lnTo>
                  <a:pt x="14" y="52"/>
                </a:lnTo>
                <a:lnTo>
                  <a:pt x="16" y="60"/>
                </a:lnTo>
                <a:lnTo>
                  <a:pt x="20" y="66"/>
                </a:lnTo>
                <a:lnTo>
                  <a:pt x="24" y="68"/>
                </a:lnTo>
                <a:lnTo>
                  <a:pt x="32" y="68"/>
                </a:lnTo>
                <a:lnTo>
                  <a:pt x="40" y="62"/>
                </a:lnTo>
                <a:lnTo>
                  <a:pt x="36" y="54"/>
                </a:lnTo>
                <a:lnTo>
                  <a:pt x="32" y="56"/>
                </a:lnTo>
                <a:lnTo>
                  <a:pt x="30" y="56"/>
                </a:lnTo>
                <a:lnTo>
                  <a:pt x="28" y="54"/>
                </a:lnTo>
                <a:lnTo>
                  <a:pt x="26" y="48"/>
                </a:lnTo>
                <a:lnTo>
                  <a:pt x="22" y="28"/>
                </a:lnTo>
                <a:lnTo>
                  <a:pt x="30" y="26"/>
                </a:lnTo>
                <a:lnTo>
                  <a:pt x="28" y="16"/>
                </a:lnTo>
                <a:lnTo>
                  <a:pt x="20" y="18"/>
                </a:lnTo>
                <a:lnTo>
                  <a:pt x="18" y="18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51" name="Freeform 83"/>
          <p:cNvSpPr>
            <a:spLocks/>
          </p:cNvSpPr>
          <p:nvPr/>
        </p:nvSpPr>
        <p:spPr bwMode="auto">
          <a:xfrm>
            <a:off x="6396038" y="4508500"/>
            <a:ext cx="95250" cy="111125"/>
          </a:xfrm>
          <a:custGeom>
            <a:avLst/>
            <a:gdLst/>
            <a:ahLst/>
            <a:cxnLst>
              <a:cxn ang="0">
                <a:pos x="0" y="4"/>
              </a:cxn>
              <a:cxn ang="0">
                <a:pos x="16" y="70"/>
              </a:cxn>
              <a:cxn ang="0">
                <a:pos x="30" y="68"/>
              </a:cxn>
              <a:cxn ang="0">
                <a:pos x="24" y="42"/>
              </a:cxn>
              <a:cxn ang="0">
                <a:pos x="22" y="34"/>
              </a:cxn>
              <a:cxn ang="0">
                <a:pos x="24" y="28"/>
              </a:cxn>
              <a:cxn ang="0">
                <a:pos x="30" y="26"/>
              </a:cxn>
              <a:cxn ang="0">
                <a:pos x="34" y="26"/>
              </a:cxn>
              <a:cxn ang="0">
                <a:pos x="38" y="28"/>
              </a:cxn>
              <a:cxn ang="0">
                <a:pos x="42" y="38"/>
              </a:cxn>
              <a:cxn ang="0">
                <a:pos x="48" y="62"/>
              </a:cxn>
              <a:cxn ang="0">
                <a:pos x="60" y="60"/>
              </a:cxn>
              <a:cxn ang="0">
                <a:pos x="54" y="32"/>
              </a:cxn>
              <a:cxn ang="0">
                <a:pos x="50" y="22"/>
              </a:cxn>
              <a:cxn ang="0">
                <a:pos x="46" y="18"/>
              </a:cxn>
              <a:cxn ang="0">
                <a:pos x="40" y="14"/>
              </a:cxn>
              <a:cxn ang="0">
                <a:pos x="32" y="14"/>
              </a:cxn>
              <a:cxn ang="0">
                <a:pos x="24" y="18"/>
              </a:cxn>
              <a:cxn ang="0">
                <a:pos x="18" y="26"/>
              </a:cxn>
              <a:cxn ang="0">
                <a:pos x="12" y="0"/>
              </a:cxn>
              <a:cxn ang="0">
                <a:pos x="2" y="4"/>
              </a:cxn>
              <a:cxn ang="0">
                <a:pos x="0" y="4"/>
              </a:cxn>
            </a:cxnLst>
            <a:rect l="0" t="0" r="r" b="b"/>
            <a:pathLst>
              <a:path w="60" h="70">
                <a:moveTo>
                  <a:pt x="0" y="4"/>
                </a:moveTo>
                <a:lnTo>
                  <a:pt x="16" y="70"/>
                </a:lnTo>
                <a:lnTo>
                  <a:pt x="30" y="68"/>
                </a:lnTo>
                <a:lnTo>
                  <a:pt x="24" y="42"/>
                </a:lnTo>
                <a:lnTo>
                  <a:pt x="22" y="34"/>
                </a:lnTo>
                <a:lnTo>
                  <a:pt x="24" y="28"/>
                </a:lnTo>
                <a:lnTo>
                  <a:pt x="30" y="26"/>
                </a:lnTo>
                <a:lnTo>
                  <a:pt x="34" y="26"/>
                </a:lnTo>
                <a:lnTo>
                  <a:pt x="38" y="28"/>
                </a:lnTo>
                <a:lnTo>
                  <a:pt x="42" y="38"/>
                </a:lnTo>
                <a:lnTo>
                  <a:pt x="48" y="62"/>
                </a:lnTo>
                <a:lnTo>
                  <a:pt x="60" y="60"/>
                </a:lnTo>
                <a:lnTo>
                  <a:pt x="54" y="32"/>
                </a:lnTo>
                <a:lnTo>
                  <a:pt x="50" y="22"/>
                </a:lnTo>
                <a:lnTo>
                  <a:pt x="46" y="18"/>
                </a:lnTo>
                <a:lnTo>
                  <a:pt x="40" y="14"/>
                </a:lnTo>
                <a:lnTo>
                  <a:pt x="32" y="14"/>
                </a:lnTo>
                <a:lnTo>
                  <a:pt x="24" y="18"/>
                </a:lnTo>
                <a:lnTo>
                  <a:pt x="18" y="26"/>
                </a:lnTo>
                <a:lnTo>
                  <a:pt x="12" y="0"/>
                </a:lnTo>
                <a:lnTo>
                  <a:pt x="2" y="4"/>
                </a:lnTo>
                <a:lnTo>
                  <a:pt x="0" y="4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52" name="Freeform 84"/>
          <p:cNvSpPr>
            <a:spLocks/>
          </p:cNvSpPr>
          <p:nvPr/>
        </p:nvSpPr>
        <p:spPr bwMode="auto">
          <a:xfrm>
            <a:off x="6142038" y="4711700"/>
            <a:ext cx="111125" cy="111125"/>
          </a:xfrm>
          <a:custGeom>
            <a:avLst/>
            <a:gdLst/>
            <a:ahLst/>
            <a:cxnLst>
              <a:cxn ang="0">
                <a:pos x="54" y="42"/>
              </a:cxn>
              <a:cxn ang="0">
                <a:pos x="56" y="50"/>
              </a:cxn>
              <a:cxn ang="0">
                <a:pos x="48" y="56"/>
              </a:cxn>
              <a:cxn ang="0">
                <a:pos x="40" y="58"/>
              </a:cxn>
              <a:cxn ang="0">
                <a:pos x="32" y="58"/>
              </a:cxn>
              <a:cxn ang="0">
                <a:pos x="26" y="56"/>
              </a:cxn>
              <a:cxn ang="0">
                <a:pos x="20" y="48"/>
              </a:cxn>
              <a:cxn ang="0">
                <a:pos x="16" y="38"/>
              </a:cxn>
              <a:cxn ang="0">
                <a:pos x="14" y="28"/>
              </a:cxn>
              <a:cxn ang="0">
                <a:pos x="18" y="20"/>
              </a:cxn>
              <a:cxn ang="0">
                <a:pos x="22" y="16"/>
              </a:cxn>
              <a:cxn ang="0">
                <a:pos x="30" y="12"/>
              </a:cxn>
              <a:cxn ang="0">
                <a:pos x="36" y="12"/>
              </a:cxn>
              <a:cxn ang="0">
                <a:pos x="40" y="14"/>
              </a:cxn>
              <a:cxn ang="0">
                <a:pos x="44" y="16"/>
              </a:cxn>
              <a:cxn ang="0">
                <a:pos x="48" y="20"/>
              </a:cxn>
              <a:cxn ang="0">
                <a:pos x="60" y="14"/>
              </a:cxn>
              <a:cxn ang="0">
                <a:pos x="56" y="8"/>
              </a:cxn>
              <a:cxn ang="0">
                <a:pos x="48" y="2"/>
              </a:cxn>
              <a:cxn ang="0">
                <a:pos x="38" y="0"/>
              </a:cxn>
              <a:cxn ang="0">
                <a:pos x="28" y="0"/>
              </a:cxn>
              <a:cxn ang="0">
                <a:pos x="18" y="4"/>
              </a:cxn>
              <a:cxn ang="0">
                <a:pos x="12" y="8"/>
              </a:cxn>
              <a:cxn ang="0">
                <a:pos x="6" y="14"/>
              </a:cxn>
              <a:cxn ang="0">
                <a:pos x="2" y="22"/>
              </a:cxn>
              <a:cxn ang="0">
                <a:pos x="0" y="32"/>
              </a:cxn>
              <a:cxn ang="0">
                <a:pos x="2" y="42"/>
              </a:cxn>
              <a:cxn ang="0">
                <a:pos x="4" y="50"/>
              </a:cxn>
              <a:cxn ang="0">
                <a:pos x="10" y="58"/>
              </a:cxn>
              <a:cxn ang="0">
                <a:pos x="16" y="66"/>
              </a:cxn>
              <a:cxn ang="0">
                <a:pos x="24" y="70"/>
              </a:cxn>
              <a:cxn ang="0">
                <a:pos x="34" y="70"/>
              </a:cxn>
              <a:cxn ang="0">
                <a:pos x="44" y="70"/>
              </a:cxn>
              <a:cxn ang="0">
                <a:pos x="52" y="68"/>
              </a:cxn>
              <a:cxn ang="0">
                <a:pos x="60" y="64"/>
              </a:cxn>
              <a:cxn ang="0">
                <a:pos x="66" y="58"/>
              </a:cxn>
              <a:cxn ang="0">
                <a:pos x="70" y="54"/>
              </a:cxn>
              <a:cxn ang="0">
                <a:pos x="64" y="26"/>
              </a:cxn>
              <a:cxn ang="0">
                <a:pos x="36" y="32"/>
              </a:cxn>
              <a:cxn ang="0">
                <a:pos x="38" y="44"/>
              </a:cxn>
              <a:cxn ang="0">
                <a:pos x="52" y="42"/>
              </a:cxn>
              <a:cxn ang="0">
                <a:pos x="54" y="42"/>
              </a:cxn>
            </a:cxnLst>
            <a:rect l="0" t="0" r="r" b="b"/>
            <a:pathLst>
              <a:path w="70" h="70">
                <a:moveTo>
                  <a:pt x="54" y="42"/>
                </a:moveTo>
                <a:lnTo>
                  <a:pt x="56" y="50"/>
                </a:lnTo>
                <a:lnTo>
                  <a:pt x="48" y="56"/>
                </a:lnTo>
                <a:lnTo>
                  <a:pt x="40" y="58"/>
                </a:lnTo>
                <a:lnTo>
                  <a:pt x="32" y="58"/>
                </a:lnTo>
                <a:lnTo>
                  <a:pt x="26" y="56"/>
                </a:lnTo>
                <a:lnTo>
                  <a:pt x="20" y="48"/>
                </a:lnTo>
                <a:lnTo>
                  <a:pt x="16" y="38"/>
                </a:lnTo>
                <a:lnTo>
                  <a:pt x="14" y="28"/>
                </a:lnTo>
                <a:lnTo>
                  <a:pt x="18" y="20"/>
                </a:lnTo>
                <a:lnTo>
                  <a:pt x="22" y="16"/>
                </a:lnTo>
                <a:lnTo>
                  <a:pt x="30" y="12"/>
                </a:lnTo>
                <a:lnTo>
                  <a:pt x="36" y="12"/>
                </a:lnTo>
                <a:lnTo>
                  <a:pt x="40" y="14"/>
                </a:lnTo>
                <a:lnTo>
                  <a:pt x="44" y="16"/>
                </a:lnTo>
                <a:lnTo>
                  <a:pt x="48" y="20"/>
                </a:lnTo>
                <a:lnTo>
                  <a:pt x="60" y="14"/>
                </a:lnTo>
                <a:lnTo>
                  <a:pt x="56" y="8"/>
                </a:lnTo>
                <a:lnTo>
                  <a:pt x="48" y="2"/>
                </a:lnTo>
                <a:lnTo>
                  <a:pt x="38" y="0"/>
                </a:lnTo>
                <a:lnTo>
                  <a:pt x="28" y="0"/>
                </a:lnTo>
                <a:lnTo>
                  <a:pt x="18" y="4"/>
                </a:lnTo>
                <a:lnTo>
                  <a:pt x="12" y="8"/>
                </a:lnTo>
                <a:lnTo>
                  <a:pt x="6" y="14"/>
                </a:lnTo>
                <a:lnTo>
                  <a:pt x="2" y="22"/>
                </a:lnTo>
                <a:lnTo>
                  <a:pt x="0" y="32"/>
                </a:lnTo>
                <a:lnTo>
                  <a:pt x="2" y="42"/>
                </a:lnTo>
                <a:lnTo>
                  <a:pt x="4" y="50"/>
                </a:lnTo>
                <a:lnTo>
                  <a:pt x="10" y="58"/>
                </a:lnTo>
                <a:lnTo>
                  <a:pt x="16" y="66"/>
                </a:lnTo>
                <a:lnTo>
                  <a:pt x="24" y="70"/>
                </a:lnTo>
                <a:lnTo>
                  <a:pt x="34" y="70"/>
                </a:lnTo>
                <a:lnTo>
                  <a:pt x="44" y="70"/>
                </a:lnTo>
                <a:lnTo>
                  <a:pt x="52" y="68"/>
                </a:lnTo>
                <a:lnTo>
                  <a:pt x="60" y="64"/>
                </a:lnTo>
                <a:lnTo>
                  <a:pt x="66" y="58"/>
                </a:lnTo>
                <a:lnTo>
                  <a:pt x="70" y="54"/>
                </a:lnTo>
                <a:lnTo>
                  <a:pt x="64" y="26"/>
                </a:lnTo>
                <a:lnTo>
                  <a:pt x="36" y="32"/>
                </a:lnTo>
                <a:lnTo>
                  <a:pt x="38" y="44"/>
                </a:lnTo>
                <a:lnTo>
                  <a:pt x="52" y="42"/>
                </a:lnTo>
                <a:lnTo>
                  <a:pt x="54" y="42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53" name="Freeform 85"/>
          <p:cNvSpPr>
            <a:spLocks/>
          </p:cNvSpPr>
          <p:nvPr/>
        </p:nvSpPr>
        <p:spPr bwMode="auto">
          <a:xfrm>
            <a:off x="6259513" y="4718050"/>
            <a:ext cx="88900" cy="85725"/>
          </a:xfrm>
          <a:custGeom>
            <a:avLst/>
            <a:gdLst/>
            <a:ahLst/>
            <a:cxnLst>
              <a:cxn ang="0">
                <a:pos x="56" y="48"/>
              </a:cxn>
              <a:cxn ang="0">
                <a:pos x="44" y="0"/>
              </a:cxn>
              <a:cxn ang="0">
                <a:pos x="32" y="2"/>
              </a:cxn>
              <a:cxn ang="0">
                <a:pos x="36" y="22"/>
              </a:cxn>
              <a:cxn ang="0">
                <a:pos x="38" y="36"/>
              </a:cxn>
              <a:cxn ang="0">
                <a:pos x="36" y="40"/>
              </a:cxn>
              <a:cxn ang="0">
                <a:pos x="30" y="44"/>
              </a:cxn>
              <a:cxn ang="0">
                <a:pos x="24" y="44"/>
              </a:cxn>
              <a:cxn ang="0">
                <a:pos x="22" y="40"/>
              </a:cxn>
              <a:cxn ang="0">
                <a:pos x="18" y="28"/>
              </a:cxn>
              <a:cxn ang="0">
                <a:pos x="12" y="6"/>
              </a:cxn>
              <a:cxn ang="0">
                <a:pos x="0" y="8"/>
              </a:cxn>
              <a:cxn ang="0">
                <a:pos x="6" y="38"/>
              </a:cxn>
              <a:cxn ang="0">
                <a:pos x="10" y="50"/>
              </a:cxn>
              <a:cxn ang="0">
                <a:pos x="14" y="52"/>
              </a:cxn>
              <a:cxn ang="0">
                <a:pos x="18" y="54"/>
              </a:cxn>
              <a:cxn ang="0">
                <a:pos x="28" y="54"/>
              </a:cxn>
              <a:cxn ang="0">
                <a:pos x="36" y="50"/>
              </a:cxn>
              <a:cxn ang="0">
                <a:pos x="40" y="46"/>
              </a:cxn>
              <a:cxn ang="0">
                <a:pos x="42" y="42"/>
              </a:cxn>
              <a:cxn ang="0">
                <a:pos x="44" y="50"/>
              </a:cxn>
              <a:cxn ang="0">
                <a:pos x="54" y="48"/>
              </a:cxn>
              <a:cxn ang="0">
                <a:pos x="56" y="48"/>
              </a:cxn>
            </a:cxnLst>
            <a:rect l="0" t="0" r="r" b="b"/>
            <a:pathLst>
              <a:path w="56" h="54">
                <a:moveTo>
                  <a:pt x="56" y="48"/>
                </a:moveTo>
                <a:lnTo>
                  <a:pt x="44" y="0"/>
                </a:lnTo>
                <a:lnTo>
                  <a:pt x="32" y="2"/>
                </a:lnTo>
                <a:lnTo>
                  <a:pt x="36" y="22"/>
                </a:lnTo>
                <a:lnTo>
                  <a:pt x="38" y="36"/>
                </a:lnTo>
                <a:lnTo>
                  <a:pt x="36" y="40"/>
                </a:lnTo>
                <a:lnTo>
                  <a:pt x="30" y="44"/>
                </a:lnTo>
                <a:lnTo>
                  <a:pt x="24" y="44"/>
                </a:lnTo>
                <a:lnTo>
                  <a:pt x="22" y="40"/>
                </a:lnTo>
                <a:lnTo>
                  <a:pt x="18" y="28"/>
                </a:lnTo>
                <a:lnTo>
                  <a:pt x="12" y="6"/>
                </a:lnTo>
                <a:lnTo>
                  <a:pt x="0" y="8"/>
                </a:lnTo>
                <a:lnTo>
                  <a:pt x="6" y="38"/>
                </a:lnTo>
                <a:lnTo>
                  <a:pt x="10" y="50"/>
                </a:lnTo>
                <a:lnTo>
                  <a:pt x="14" y="52"/>
                </a:lnTo>
                <a:lnTo>
                  <a:pt x="18" y="54"/>
                </a:lnTo>
                <a:lnTo>
                  <a:pt x="28" y="54"/>
                </a:lnTo>
                <a:lnTo>
                  <a:pt x="36" y="50"/>
                </a:lnTo>
                <a:lnTo>
                  <a:pt x="40" y="46"/>
                </a:lnTo>
                <a:lnTo>
                  <a:pt x="42" y="42"/>
                </a:lnTo>
                <a:lnTo>
                  <a:pt x="44" y="50"/>
                </a:lnTo>
                <a:lnTo>
                  <a:pt x="54" y="48"/>
                </a:lnTo>
                <a:lnTo>
                  <a:pt x="56" y="48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54" name="Freeform 86"/>
          <p:cNvSpPr>
            <a:spLocks/>
          </p:cNvSpPr>
          <p:nvPr/>
        </p:nvSpPr>
        <p:spPr bwMode="auto">
          <a:xfrm>
            <a:off x="6348413" y="4692650"/>
            <a:ext cx="133350" cy="98425"/>
          </a:xfrm>
          <a:custGeom>
            <a:avLst/>
            <a:gdLst/>
            <a:ahLst/>
            <a:cxnLst>
              <a:cxn ang="0">
                <a:pos x="12" y="62"/>
              </a:cxn>
              <a:cxn ang="0">
                <a:pos x="24" y="58"/>
              </a:cxn>
              <a:cxn ang="0">
                <a:pos x="20" y="36"/>
              </a:cxn>
              <a:cxn ang="0">
                <a:pos x="18" y="24"/>
              </a:cxn>
              <a:cxn ang="0">
                <a:pos x="20" y="20"/>
              </a:cxn>
              <a:cxn ang="0">
                <a:pos x="26" y="16"/>
              </a:cxn>
              <a:cxn ang="0">
                <a:pos x="30" y="18"/>
              </a:cxn>
              <a:cxn ang="0">
                <a:pos x="32" y="20"/>
              </a:cxn>
              <a:cxn ang="0">
                <a:pos x="36" y="28"/>
              </a:cxn>
              <a:cxn ang="0">
                <a:pos x="42" y="56"/>
              </a:cxn>
              <a:cxn ang="0">
                <a:pos x="54" y="52"/>
              </a:cxn>
              <a:cxn ang="0">
                <a:pos x="48" y="30"/>
              </a:cxn>
              <a:cxn ang="0">
                <a:pos x="48" y="20"/>
              </a:cxn>
              <a:cxn ang="0">
                <a:pos x="50" y="14"/>
              </a:cxn>
              <a:cxn ang="0">
                <a:pos x="54" y="12"/>
              </a:cxn>
              <a:cxn ang="0">
                <a:pos x="58" y="12"/>
              </a:cxn>
              <a:cxn ang="0">
                <a:pos x="60" y="12"/>
              </a:cxn>
              <a:cxn ang="0">
                <a:pos x="64" y="22"/>
              </a:cxn>
              <a:cxn ang="0">
                <a:pos x="70" y="50"/>
              </a:cxn>
              <a:cxn ang="0">
                <a:pos x="84" y="48"/>
              </a:cxn>
              <a:cxn ang="0">
                <a:pos x="76" y="16"/>
              </a:cxn>
              <a:cxn ang="0">
                <a:pos x="72" y="6"/>
              </a:cxn>
              <a:cxn ang="0">
                <a:pos x="70" y="2"/>
              </a:cxn>
              <a:cxn ang="0">
                <a:pos x="66" y="0"/>
              </a:cxn>
              <a:cxn ang="0">
                <a:pos x="62" y="0"/>
              </a:cxn>
              <a:cxn ang="0">
                <a:pos x="56" y="0"/>
              </a:cxn>
              <a:cxn ang="0">
                <a:pos x="48" y="4"/>
              </a:cxn>
              <a:cxn ang="0">
                <a:pos x="42" y="12"/>
              </a:cxn>
              <a:cxn ang="0">
                <a:pos x="36" y="6"/>
              </a:cxn>
              <a:cxn ang="0">
                <a:pos x="28" y="6"/>
              </a:cxn>
              <a:cxn ang="0">
                <a:pos x="20" y="10"/>
              </a:cxn>
              <a:cxn ang="0">
                <a:pos x="14" y="16"/>
              </a:cxn>
              <a:cxn ang="0">
                <a:pos x="12" y="10"/>
              </a:cxn>
              <a:cxn ang="0">
                <a:pos x="0" y="12"/>
              </a:cxn>
              <a:cxn ang="0">
                <a:pos x="10" y="62"/>
              </a:cxn>
              <a:cxn ang="0">
                <a:pos x="12" y="62"/>
              </a:cxn>
            </a:cxnLst>
            <a:rect l="0" t="0" r="r" b="b"/>
            <a:pathLst>
              <a:path w="84" h="62">
                <a:moveTo>
                  <a:pt x="12" y="62"/>
                </a:moveTo>
                <a:lnTo>
                  <a:pt x="24" y="58"/>
                </a:lnTo>
                <a:lnTo>
                  <a:pt x="20" y="36"/>
                </a:lnTo>
                <a:lnTo>
                  <a:pt x="18" y="24"/>
                </a:lnTo>
                <a:lnTo>
                  <a:pt x="20" y="20"/>
                </a:lnTo>
                <a:lnTo>
                  <a:pt x="26" y="16"/>
                </a:lnTo>
                <a:lnTo>
                  <a:pt x="30" y="18"/>
                </a:lnTo>
                <a:lnTo>
                  <a:pt x="32" y="20"/>
                </a:lnTo>
                <a:lnTo>
                  <a:pt x="36" y="28"/>
                </a:lnTo>
                <a:lnTo>
                  <a:pt x="42" y="56"/>
                </a:lnTo>
                <a:lnTo>
                  <a:pt x="54" y="52"/>
                </a:lnTo>
                <a:lnTo>
                  <a:pt x="48" y="30"/>
                </a:lnTo>
                <a:lnTo>
                  <a:pt x="48" y="20"/>
                </a:lnTo>
                <a:lnTo>
                  <a:pt x="50" y="14"/>
                </a:lnTo>
                <a:lnTo>
                  <a:pt x="54" y="12"/>
                </a:lnTo>
                <a:lnTo>
                  <a:pt x="58" y="12"/>
                </a:lnTo>
                <a:lnTo>
                  <a:pt x="60" y="12"/>
                </a:lnTo>
                <a:lnTo>
                  <a:pt x="64" y="22"/>
                </a:lnTo>
                <a:lnTo>
                  <a:pt x="70" y="50"/>
                </a:lnTo>
                <a:lnTo>
                  <a:pt x="84" y="48"/>
                </a:lnTo>
                <a:lnTo>
                  <a:pt x="76" y="16"/>
                </a:lnTo>
                <a:lnTo>
                  <a:pt x="72" y="6"/>
                </a:lnTo>
                <a:lnTo>
                  <a:pt x="70" y="2"/>
                </a:lnTo>
                <a:lnTo>
                  <a:pt x="66" y="0"/>
                </a:lnTo>
                <a:lnTo>
                  <a:pt x="62" y="0"/>
                </a:lnTo>
                <a:lnTo>
                  <a:pt x="56" y="0"/>
                </a:lnTo>
                <a:lnTo>
                  <a:pt x="48" y="4"/>
                </a:lnTo>
                <a:lnTo>
                  <a:pt x="42" y="12"/>
                </a:lnTo>
                <a:lnTo>
                  <a:pt x="36" y="6"/>
                </a:lnTo>
                <a:lnTo>
                  <a:pt x="28" y="6"/>
                </a:lnTo>
                <a:lnTo>
                  <a:pt x="20" y="10"/>
                </a:lnTo>
                <a:lnTo>
                  <a:pt x="14" y="16"/>
                </a:lnTo>
                <a:lnTo>
                  <a:pt x="12" y="10"/>
                </a:lnTo>
                <a:lnTo>
                  <a:pt x="0" y="12"/>
                </a:lnTo>
                <a:lnTo>
                  <a:pt x="10" y="62"/>
                </a:lnTo>
                <a:lnTo>
                  <a:pt x="12" y="62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55" name="Freeform 87"/>
          <p:cNvSpPr>
            <a:spLocks/>
          </p:cNvSpPr>
          <p:nvPr/>
        </p:nvSpPr>
        <p:spPr bwMode="auto">
          <a:xfrm>
            <a:off x="6484938" y="4676775"/>
            <a:ext cx="76200" cy="82550"/>
          </a:xfrm>
          <a:custGeom>
            <a:avLst/>
            <a:gdLst/>
            <a:ahLst/>
            <a:cxnLst>
              <a:cxn ang="0">
                <a:pos x="12" y="50"/>
              </a:cxn>
              <a:cxn ang="0">
                <a:pos x="20" y="52"/>
              </a:cxn>
              <a:cxn ang="0">
                <a:pos x="30" y="52"/>
              </a:cxn>
              <a:cxn ang="0">
                <a:pos x="38" y="48"/>
              </a:cxn>
              <a:cxn ang="0">
                <a:pos x="44" y="44"/>
              </a:cxn>
              <a:cxn ang="0">
                <a:pos x="48" y="38"/>
              </a:cxn>
              <a:cxn ang="0">
                <a:pos x="48" y="32"/>
              </a:cxn>
              <a:cxn ang="0">
                <a:pos x="46" y="26"/>
              </a:cxn>
              <a:cxn ang="0">
                <a:pos x="42" y="22"/>
              </a:cxn>
              <a:cxn ang="0">
                <a:pos x="36" y="20"/>
              </a:cxn>
              <a:cxn ang="0">
                <a:pos x="26" y="20"/>
              </a:cxn>
              <a:cxn ang="0">
                <a:pos x="14" y="18"/>
              </a:cxn>
              <a:cxn ang="0">
                <a:pos x="12" y="16"/>
              </a:cxn>
              <a:cxn ang="0">
                <a:pos x="12" y="14"/>
              </a:cxn>
              <a:cxn ang="0">
                <a:pos x="20" y="10"/>
              </a:cxn>
              <a:cxn ang="0">
                <a:pos x="26" y="10"/>
              </a:cxn>
              <a:cxn ang="0">
                <a:pos x="30" y="14"/>
              </a:cxn>
              <a:cxn ang="0">
                <a:pos x="42" y="10"/>
              </a:cxn>
              <a:cxn ang="0">
                <a:pos x="38" y="4"/>
              </a:cxn>
              <a:cxn ang="0">
                <a:pos x="32" y="2"/>
              </a:cxn>
              <a:cxn ang="0">
                <a:pos x="26" y="0"/>
              </a:cxn>
              <a:cxn ang="0">
                <a:pos x="16" y="2"/>
              </a:cxn>
              <a:cxn ang="0">
                <a:pos x="8" y="4"/>
              </a:cxn>
              <a:cxn ang="0">
                <a:pos x="2" y="8"/>
              </a:cxn>
              <a:cxn ang="0">
                <a:pos x="0" y="14"/>
              </a:cxn>
              <a:cxn ang="0">
                <a:pos x="0" y="20"/>
              </a:cxn>
              <a:cxn ang="0">
                <a:pos x="2" y="26"/>
              </a:cxn>
              <a:cxn ang="0">
                <a:pos x="8" y="30"/>
              </a:cxn>
              <a:cxn ang="0">
                <a:pos x="16" y="32"/>
              </a:cxn>
              <a:cxn ang="0">
                <a:pos x="30" y="32"/>
              </a:cxn>
              <a:cxn ang="0">
                <a:pos x="34" y="34"/>
              </a:cxn>
              <a:cxn ang="0">
                <a:pos x="36" y="36"/>
              </a:cxn>
              <a:cxn ang="0">
                <a:pos x="34" y="40"/>
              </a:cxn>
              <a:cxn ang="0">
                <a:pos x="32" y="42"/>
              </a:cxn>
              <a:cxn ang="0">
                <a:pos x="28" y="42"/>
              </a:cxn>
              <a:cxn ang="0">
                <a:pos x="24" y="42"/>
              </a:cxn>
              <a:cxn ang="0">
                <a:pos x="20" y="42"/>
              </a:cxn>
              <a:cxn ang="0">
                <a:pos x="18" y="40"/>
              </a:cxn>
              <a:cxn ang="0">
                <a:pos x="16" y="38"/>
              </a:cxn>
              <a:cxn ang="0">
                <a:pos x="2" y="42"/>
              </a:cxn>
              <a:cxn ang="0">
                <a:pos x="6" y="48"/>
              </a:cxn>
              <a:cxn ang="0">
                <a:pos x="10" y="50"/>
              </a:cxn>
              <a:cxn ang="0">
                <a:pos x="12" y="50"/>
              </a:cxn>
            </a:cxnLst>
            <a:rect l="0" t="0" r="r" b="b"/>
            <a:pathLst>
              <a:path w="48" h="52">
                <a:moveTo>
                  <a:pt x="12" y="50"/>
                </a:moveTo>
                <a:lnTo>
                  <a:pt x="20" y="52"/>
                </a:lnTo>
                <a:lnTo>
                  <a:pt x="30" y="52"/>
                </a:lnTo>
                <a:lnTo>
                  <a:pt x="38" y="48"/>
                </a:lnTo>
                <a:lnTo>
                  <a:pt x="44" y="44"/>
                </a:lnTo>
                <a:lnTo>
                  <a:pt x="48" y="38"/>
                </a:lnTo>
                <a:lnTo>
                  <a:pt x="48" y="32"/>
                </a:lnTo>
                <a:lnTo>
                  <a:pt x="46" y="26"/>
                </a:lnTo>
                <a:lnTo>
                  <a:pt x="42" y="22"/>
                </a:lnTo>
                <a:lnTo>
                  <a:pt x="36" y="20"/>
                </a:lnTo>
                <a:lnTo>
                  <a:pt x="26" y="20"/>
                </a:lnTo>
                <a:lnTo>
                  <a:pt x="14" y="18"/>
                </a:lnTo>
                <a:lnTo>
                  <a:pt x="12" y="16"/>
                </a:lnTo>
                <a:lnTo>
                  <a:pt x="12" y="14"/>
                </a:lnTo>
                <a:lnTo>
                  <a:pt x="20" y="10"/>
                </a:lnTo>
                <a:lnTo>
                  <a:pt x="26" y="10"/>
                </a:lnTo>
                <a:lnTo>
                  <a:pt x="30" y="14"/>
                </a:lnTo>
                <a:lnTo>
                  <a:pt x="42" y="10"/>
                </a:lnTo>
                <a:lnTo>
                  <a:pt x="38" y="4"/>
                </a:lnTo>
                <a:lnTo>
                  <a:pt x="32" y="2"/>
                </a:lnTo>
                <a:lnTo>
                  <a:pt x="26" y="0"/>
                </a:lnTo>
                <a:lnTo>
                  <a:pt x="16" y="2"/>
                </a:lnTo>
                <a:lnTo>
                  <a:pt x="8" y="4"/>
                </a:lnTo>
                <a:lnTo>
                  <a:pt x="2" y="8"/>
                </a:lnTo>
                <a:lnTo>
                  <a:pt x="0" y="14"/>
                </a:lnTo>
                <a:lnTo>
                  <a:pt x="0" y="20"/>
                </a:lnTo>
                <a:lnTo>
                  <a:pt x="2" y="26"/>
                </a:lnTo>
                <a:lnTo>
                  <a:pt x="8" y="30"/>
                </a:lnTo>
                <a:lnTo>
                  <a:pt x="16" y="32"/>
                </a:lnTo>
                <a:lnTo>
                  <a:pt x="30" y="32"/>
                </a:lnTo>
                <a:lnTo>
                  <a:pt x="34" y="34"/>
                </a:lnTo>
                <a:lnTo>
                  <a:pt x="36" y="36"/>
                </a:lnTo>
                <a:lnTo>
                  <a:pt x="34" y="40"/>
                </a:lnTo>
                <a:lnTo>
                  <a:pt x="32" y="42"/>
                </a:lnTo>
                <a:lnTo>
                  <a:pt x="28" y="42"/>
                </a:lnTo>
                <a:lnTo>
                  <a:pt x="24" y="42"/>
                </a:lnTo>
                <a:lnTo>
                  <a:pt x="20" y="42"/>
                </a:lnTo>
                <a:lnTo>
                  <a:pt x="18" y="40"/>
                </a:lnTo>
                <a:lnTo>
                  <a:pt x="16" y="38"/>
                </a:lnTo>
                <a:lnTo>
                  <a:pt x="2" y="42"/>
                </a:lnTo>
                <a:lnTo>
                  <a:pt x="6" y="48"/>
                </a:lnTo>
                <a:lnTo>
                  <a:pt x="10" y="50"/>
                </a:lnTo>
                <a:lnTo>
                  <a:pt x="12" y="50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56" name="Freeform 88"/>
          <p:cNvSpPr>
            <a:spLocks/>
          </p:cNvSpPr>
          <p:nvPr/>
        </p:nvSpPr>
        <p:spPr bwMode="auto">
          <a:xfrm>
            <a:off x="6189663" y="4848225"/>
            <a:ext cx="66675" cy="114300"/>
          </a:xfrm>
          <a:custGeom>
            <a:avLst/>
            <a:gdLst/>
            <a:ahLst/>
            <a:cxnLst>
              <a:cxn ang="0">
                <a:pos x="28" y="46"/>
              </a:cxn>
              <a:cxn ang="0">
                <a:pos x="30" y="52"/>
              </a:cxn>
              <a:cxn ang="0">
                <a:pos x="28" y="58"/>
              </a:cxn>
              <a:cxn ang="0">
                <a:pos x="26" y="60"/>
              </a:cxn>
              <a:cxn ang="0">
                <a:pos x="22" y="60"/>
              </a:cxn>
              <a:cxn ang="0">
                <a:pos x="18" y="60"/>
              </a:cxn>
              <a:cxn ang="0">
                <a:pos x="16" y="58"/>
              </a:cxn>
              <a:cxn ang="0">
                <a:pos x="12" y="50"/>
              </a:cxn>
              <a:cxn ang="0">
                <a:pos x="0" y="54"/>
              </a:cxn>
              <a:cxn ang="0">
                <a:pos x="2" y="62"/>
              </a:cxn>
              <a:cxn ang="0">
                <a:pos x="8" y="70"/>
              </a:cxn>
              <a:cxn ang="0">
                <a:pos x="16" y="72"/>
              </a:cxn>
              <a:cxn ang="0">
                <a:pos x="24" y="72"/>
              </a:cxn>
              <a:cxn ang="0">
                <a:pos x="32" y="70"/>
              </a:cxn>
              <a:cxn ang="0">
                <a:pos x="38" y="66"/>
              </a:cxn>
              <a:cxn ang="0">
                <a:pos x="42" y="62"/>
              </a:cxn>
              <a:cxn ang="0">
                <a:pos x="42" y="56"/>
              </a:cxn>
              <a:cxn ang="0">
                <a:pos x="42" y="44"/>
              </a:cxn>
              <a:cxn ang="0">
                <a:pos x="34" y="0"/>
              </a:cxn>
              <a:cxn ang="0">
                <a:pos x="22" y="2"/>
              </a:cxn>
              <a:cxn ang="0">
                <a:pos x="26" y="46"/>
              </a:cxn>
              <a:cxn ang="0">
                <a:pos x="28" y="46"/>
              </a:cxn>
            </a:cxnLst>
            <a:rect l="0" t="0" r="r" b="b"/>
            <a:pathLst>
              <a:path w="42" h="72">
                <a:moveTo>
                  <a:pt x="28" y="46"/>
                </a:moveTo>
                <a:lnTo>
                  <a:pt x="30" y="52"/>
                </a:lnTo>
                <a:lnTo>
                  <a:pt x="28" y="58"/>
                </a:lnTo>
                <a:lnTo>
                  <a:pt x="26" y="60"/>
                </a:lnTo>
                <a:lnTo>
                  <a:pt x="22" y="60"/>
                </a:lnTo>
                <a:lnTo>
                  <a:pt x="18" y="60"/>
                </a:lnTo>
                <a:lnTo>
                  <a:pt x="16" y="58"/>
                </a:lnTo>
                <a:lnTo>
                  <a:pt x="12" y="50"/>
                </a:lnTo>
                <a:lnTo>
                  <a:pt x="0" y="54"/>
                </a:lnTo>
                <a:lnTo>
                  <a:pt x="2" y="62"/>
                </a:lnTo>
                <a:lnTo>
                  <a:pt x="8" y="70"/>
                </a:lnTo>
                <a:lnTo>
                  <a:pt x="16" y="72"/>
                </a:lnTo>
                <a:lnTo>
                  <a:pt x="24" y="72"/>
                </a:lnTo>
                <a:lnTo>
                  <a:pt x="32" y="70"/>
                </a:lnTo>
                <a:lnTo>
                  <a:pt x="38" y="66"/>
                </a:lnTo>
                <a:lnTo>
                  <a:pt x="42" y="62"/>
                </a:lnTo>
                <a:lnTo>
                  <a:pt x="42" y="56"/>
                </a:lnTo>
                <a:lnTo>
                  <a:pt x="42" y="44"/>
                </a:lnTo>
                <a:lnTo>
                  <a:pt x="34" y="0"/>
                </a:lnTo>
                <a:lnTo>
                  <a:pt x="22" y="2"/>
                </a:lnTo>
                <a:lnTo>
                  <a:pt x="26" y="46"/>
                </a:lnTo>
                <a:lnTo>
                  <a:pt x="28" y="46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57" name="Freeform 89"/>
          <p:cNvSpPr>
            <a:spLocks/>
          </p:cNvSpPr>
          <p:nvPr/>
        </p:nvSpPr>
        <p:spPr bwMode="auto">
          <a:xfrm>
            <a:off x="6272213" y="4867275"/>
            <a:ext cx="82550" cy="82550"/>
          </a:xfrm>
          <a:custGeom>
            <a:avLst/>
            <a:gdLst/>
            <a:ahLst/>
            <a:cxnLst>
              <a:cxn ang="0">
                <a:pos x="16" y="14"/>
              </a:cxn>
              <a:cxn ang="0">
                <a:pos x="20" y="10"/>
              </a:cxn>
              <a:cxn ang="0">
                <a:pos x="28" y="12"/>
              </a:cxn>
              <a:cxn ang="0">
                <a:pos x="30" y="14"/>
              </a:cxn>
              <a:cxn ang="0">
                <a:pos x="30" y="16"/>
              </a:cxn>
              <a:cxn ang="0">
                <a:pos x="30" y="18"/>
              </a:cxn>
              <a:cxn ang="0">
                <a:pos x="18" y="22"/>
              </a:cxn>
              <a:cxn ang="0">
                <a:pos x="8" y="28"/>
              </a:cxn>
              <a:cxn ang="0">
                <a:pos x="4" y="34"/>
              </a:cxn>
              <a:cxn ang="0">
                <a:pos x="4" y="40"/>
              </a:cxn>
              <a:cxn ang="0">
                <a:pos x="6" y="46"/>
              </a:cxn>
              <a:cxn ang="0">
                <a:pos x="10" y="50"/>
              </a:cxn>
              <a:cxn ang="0">
                <a:pos x="16" y="52"/>
              </a:cxn>
              <a:cxn ang="0">
                <a:pos x="22" y="52"/>
              </a:cxn>
              <a:cxn ang="0">
                <a:pos x="30" y="50"/>
              </a:cxn>
              <a:cxn ang="0">
                <a:pos x="36" y="44"/>
              </a:cxn>
              <a:cxn ang="0">
                <a:pos x="36" y="46"/>
              </a:cxn>
              <a:cxn ang="0">
                <a:pos x="38" y="50"/>
              </a:cxn>
              <a:cxn ang="0">
                <a:pos x="52" y="48"/>
              </a:cxn>
              <a:cxn ang="0">
                <a:pos x="48" y="42"/>
              </a:cxn>
              <a:cxn ang="0">
                <a:pos x="46" y="32"/>
              </a:cxn>
              <a:cxn ang="0">
                <a:pos x="44" y="16"/>
              </a:cxn>
              <a:cxn ang="0">
                <a:pos x="42" y="10"/>
              </a:cxn>
              <a:cxn ang="0">
                <a:pos x="40" y="6"/>
              </a:cxn>
              <a:cxn ang="0">
                <a:pos x="36" y="2"/>
              </a:cxn>
              <a:cxn ang="0">
                <a:pos x="32" y="0"/>
              </a:cxn>
              <a:cxn ang="0">
                <a:pos x="28" y="0"/>
              </a:cxn>
              <a:cxn ang="0">
                <a:pos x="20" y="0"/>
              </a:cxn>
              <a:cxn ang="0">
                <a:pos x="12" y="2"/>
              </a:cxn>
              <a:cxn ang="0">
                <a:pos x="6" y="6"/>
              </a:cxn>
              <a:cxn ang="0">
                <a:pos x="2" y="12"/>
              </a:cxn>
              <a:cxn ang="0">
                <a:pos x="0" y="18"/>
              </a:cxn>
              <a:cxn ang="0">
                <a:pos x="12" y="18"/>
              </a:cxn>
              <a:cxn ang="0">
                <a:pos x="14" y="14"/>
              </a:cxn>
              <a:cxn ang="0">
                <a:pos x="16" y="14"/>
              </a:cxn>
              <a:cxn ang="0">
                <a:pos x="32" y="28"/>
              </a:cxn>
              <a:cxn ang="0">
                <a:pos x="34" y="36"/>
              </a:cxn>
              <a:cxn ang="0">
                <a:pos x="30" y="40"/>
              </a:cxn>
              <a:cxn ang="0">
                <a:pos x="24" y="44"/>
              </a:cxn>
              <a:cxn ang="0">
                <a:pos x="18" y="42"/>
              </a:cxn>
              <a:cxn ang="0">
                <a:pos x="16" y="38"/>
              </a:cxn>
              <a:cxn ang="0">
                <a:pos x="16" y="36"/>
              </a:cxn>
              <a:cxn ang="0">
                <a:pos x="18" y="32"/>
              </a:cxn>
              <a:cxn ang="0">
                <a:pos x="24" y="30"/>
              </a:cxn>
              <a:cxn ang="0">
                <a:pos x="32" y="26"/>
              </a:cxn>
              <a:cxn ang="0">
                <a:pos x="32" y="28"/>
              </a:cxn>
              <a:cxn ang="0">
                <a:pos x="16" y="14"/>
              </a:cxn>
            </a:cxnLst>
            <a:rect l="0" t="0" r="r" b="b"/>
            <a:pathLst>
              <a:path w="52" h="52">
                <a:moveTo>
                  <a:pt x="16" y="14"/>
                </a:moveTo>
                <a:lnTo>
                  <a:pt x="20" y="10"/>
                </a:lnTo>
                <a:lnTo>
                  <a:pt x="28" y="12"/>
                </a:lnTo>
                <a:lnTo>
                  <a:pt x="30" y="14"/>
                </a:lnTo>
                <a:lnTo>
                  <a:pt x="30" y="16"/>
                </a:lnTo>
                <a:lnTo>
                  <a:pt x="30" y="18"/>
                </a:lnTo>
                <a:lnTo>
                  <a:pt x="18" y="22"/>
                </a:lnTo>
                <a:lnTo>
                  <a:pt x="8" y="28"/>
                </a:lnTo>
                <a:lnTo>
                  <a:pt x="4" y="34"/>
                </a:lnTo>
                <a:lnTo>
                  <a:pt x="4" y="40"/>
                </a:lnTo>
                <a:lnTo>
                  <a:pt x="6" y="46"/>
                </a:lnTo>
                <a:lnTo>
                  <a:pt x="10" y="50"/>
                </a:lnTo>
                <a:lnTo>
                  <a:pt x="16" y="52"/>
                </a:lnTo>
                <a:lnTo>
                  <a:pt x="22" y="52"/>
                </a:lnTo>
                <a:lnTo>
                  <a:pt x="30" y="50"/>
                </a:lnTo>
                <a:lnTo>
                  <a:pt x="36" y="44"/>
                </a:lnTo>
                <a:lnTo>
                  <a:pt x="36" y="46"/>
                </a:lnTo>
                <a:lnTo>
                  <a:pt x="38" y="50"/>
                </a:lnTo>
                <a:lnTo>
                  <a:pt x="52" y="48"/>
                </a:lnTo>
                <a:lnTo>
                  <a:pt x="48" y="42"/>
                </a:lnTo>
                <a:lnTo>
                  <a:pt x="46" y="32"/>
                </a:lnTo>
                <a:lnTo>
                  <a:pt x="44" y="16"/>
                </a:lnTo>
                <a:lnTo>
                  <a:pt x="42" y="10"/>
                </a:lnTo>
                <a:lnTo>
                  <a:pt x="40" y="6"/>
                </a:lnTo>
                <a:lnTo>
                  <a:pt x="36" y="2"/>
                </a:lnTo>
                <a:lnTo>
                  <a:pt x="32" y="0"/>
                </a:lnTo>
                <a:lnTo>
                  <a:pt x="28" y="0"/>
                </a:lnTo>
                <a:lnTo>
                  <a:pt x="20" y="0"/>
                </a:lnTo>
                <a:lnTo>
                  <a:pt x="12" y="2"/>
                </a:lnTo>
                <a:lnTo>
                  <a:pt x="6" y="6"/>
                </a:lnTo>
                <a:lnTo>
                  <a:pt x="2" y="12"/>
                </a:lnTo>
                <a:lnTo>
                  <a:pt x="0" y="18"/>
                </a:lnTo>
                <a:lnTo>
                  <a:pt x="12" y="18"/>
                </a:lnTo>
                <a:lnTo>
                  <a:pt x="14" y="14"/>
                </a:lnTo>
                <a:lnTo>
                  <a:pt x="16" y="14"/>
                </a:lnTo>
                <a:lnTo>
                  <a:pt x="32" y="28"/>
                </a:lnTo>
                <a:lnTo>
                  <a:pt x="34" y="36"/>
                </a:lnTo>
                <a:lnTo>
                  <a:pt x="30" y="40"/>
                </a:lnTo>
                <a:lnTo>
                  <a:pt x="24" y="44"/>
                </a:lnTo>
                <a:lnTo>
                  <a:pt x="18" y="42"/>
                </a:lnTo>
                <a:lnTo>
                  <a:pt x="16" y="38"/>
                </a:lnTo>
                <a:lnTo>
                  <a:pt x="16" y="36"/>
                </a:lnTo>
                <a:lnTo>
                  <a:pt x="18" y="32"/>
                </a:lnTo>
                <a:lnTo>
                  <a:pt x="24" y="30"/>
                </a:lnTo>
                <a:lnTo>
                  <a:pt x="32" y="26"/>
                </a:lnTo>
                <a:lnTo>
                  <a:pt x="32" y="28"/>
                </a:lnTo>
                <a:lnTo>
                  <a:pt x="16" y="14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58" name="Freeform 90"/>
          <p:cNvSpPr>
            <a:spLocks/>
          </p:cNvSpPr>
          <p:nvPr/>
        </p:nvSpPr>
        <p:spPr bwMode="auto">
          <a:xfrm>
            <a:off x="6345238" y="4845050"/>
            <a:ext cx="117475" cy="92075"/>
          </a:xfrm>
          <a:custGeom>
            <a:avLst/>
            <a:gdLst/>
            <a:ahLst/>
            <a:cxnLst>
              <a:cxn ang="0">
                <a:pos x="38" y="56"/>
              </a:cxn>
              <a:cxn ang="0">
                <a:pos x="40" y="24"/>
              </a:cxn>
              <a:cxn ang="0">
                <a:pos x="54" y="54"/>
              </a:cxn>
              <a:cxn ang="0">
                <a:pos x="66" y="52"/>
              </a:cxn>
              <a:cxn ang="0">
                <a:pos x="74" y="0"/>
              </a:cxn>
              <a:cxn ang="0">
                <a:pos x="62" y="2"/>
              </a:cxn>
              <a:cxn ang="0">
                <a:pos x="58" y="36"/>
              </a:cxn>
              <a:cxn ang="0">
                <a:pos x="44" y="6"/>
              </a:cxn>
              <a:cxn ang="0">
                <a:pos x="32" y="8"/>
              </a:cxn>
              <a:cxn ang="0">
                <a:pos x="28" y="40"/>
              </a:cxn>
              <a:cxn ang="0">
                <a:pos x="14" y="10"/>
              </a:cxn>
              <a:cxn ang="0">
                <a:pos x="0" y="12"/>
              </a:cxn>
              <a:cxn ang="0">
                <a:pos x="24" y="58"/>
              </a:cxn>
              <a:cxn ang="0">
                <a:pos x="36" y="56"/>
              </a:cxn>
              <a:cxn ang="0">
                <a:pos x="38" y="56"/>
              </a:cxn>
            </a:cxnLst>
            <a:rect l="0" t="0" r="r" b="b"/>
            <a:pathLst>
              <a:path w="74" h="58">
                <a:moveTo>
                  <a:pt x="38" y="56"/>
                </a:moveTo>
                <a:lnTo>
                  <a:pt x="40" y="24"/>
                </a:lnTo>
                <a:lnTo>
                  <a:pt x="54" y="54"/>
                </a:lnTo>
                <a:lnTo>
                  <a:pt x="66" y="52"/>
                </a:lnTo>
                <a:lnTo>
                  <a:pt x="74" y="0"/>
                </a:lnTo>
                <a:lnTo>
                  <a:pt x="62" y="2"/>
                </a:lnTo>
                <a:lnTo>
                  <a:pt x="58" y="36"/>
                </a:lnTo>
                <a:lnTo>
                  <a:pt x="44" y="6"/>
                </a:lnTo>
                <a:lnTo>
                  <a:pt x="32" y="8"/>
                </a:lnTo>
                <a:lnTo>
                  <a:pt x="28" y="40"/>
                </a:lnTo>
                <a:lnTo>
                  <a:pt x="14" y="10"/>
                </a:lnTo>
                <a:lnTo>
                  <a:pt x="0" y="12"/>
                </a:lnTo>
                <a:lnTo>
                  <a:pt x="24" y="58"/>
                </a:lnTo>
                <a:lnTo>
                  <a:pt x="36" y="56"/>
                </a:lnTo>
                <a:lnTo>
                  <a:pt x="38" y="56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59" name="Freeform 91"/>
          <p:cNvSpPr>
            <a:spLocks/>
          </p:cNvSpPr>
          <p:nvPr/>
        </p:nvSpPr>
        <p:spPr bwMode="auto">
          <a:xfrm>
            <a:off x="6199188" y="5086350"/>
            <a:ext cx="88900" cy="114300"/>
          </a:xfrm>
          <a:custGeom>
            <a:avLst/>
            <a:gdLst/>
            <a:ahLst/>
            <a:cxnLst>
              <a:cxn ang="0">
                <a:pos x="44" y="70"/>
              </a:cxn>
              <a:cxn ang="0">
                <a:pos x="36" y="14"/>
              </a:cxn>
              <a:cxn ang="0">
                <a:pos x="56" y="10"/>
              </a:cxn>
              <a:cxn ang="0">
                <a:pos x="54" y="0"/>
              </a:cxn>
              <a:cxn ang="0">
                <a:pos x="0" y="6"/>
              </a:cxn>
              <a:cxn ang="0">
                <a:pos x="2" y="18"/>
              </a:cxn>
              <a:cxn ang="0">
                <a:pos x="22" y="14"/>
              </a:cxn>
              <a:cxn ang="0">
                <a:pos x="30" y="72"/>
              </a:cxn>
              <a:cxn ang="0">
                <a:pos x="42" y="70"/>
              </a:cxn>
              <a:cxn ang="0">
                <a:pos x="44" y="70"/>
              </a:cxn>
            </a:cxnLst>
            <a:rect l="0" t="0" r="r" b="b"/>
            <a:pathLst>
              <a:path w="56" h="72">
                <a:moveTo>
                  <a:pt x="44" y="70"/>
                </a:moveTo>
                <a:lnTo>
                  <a:pt x="36" y="14"/>
                </a:lnTo>
                <a:lnTo>
                  <a:pt x="56" y="10"/>
                </a:lnTo>
                <a:lnTo>
                  <a:pt x="54" y="0"/>
                </a:lnTo>
                <a:lnTo>
                  <a:pt x="0" y="6"/>
                </a:lnTo>
                <a:lnTo>
                  <a:pt x="2" y="18"/>
                </a:lnTo>
                <a:lnTo>
                  <a:pt x="22" y="14"/>
                </a:lnTo>
                <a:lnTo>
                  <a:pt x="30" y="72"/>
                </a:lnTo>
                <a:lnTo>
                  <a:pt x="42" y="70"/>
                </a:lnTo>
                <a:lnTo>
                  <a:pt x="44" y="70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60" name="Freeform 92"/>
          <p:cNvSpPr>
            <a:spLocks/>
          </p:cNvSpPr>
          <p:nvPr/>
        </p:nvSpPr>
        <p:spPr bwMode="auto">
          <a:xfrm>
            <a:off x="6303963" y="5105400"/>
            <a:ext cx="79375" cy="82550"/>
          </a:xfrm>
          <a:custGeom>
            <a:avLst/>
            <a:gdLst/>
            <a:ahLst/>
            <a:cxnLst>
              <a:cxn ang="0">
                <a:pos x="4" y="44"/>
              </a:cxn>
              <a:cxn ang="0">
                <a:pos x="10" y="48"/>
              </a:cxn>
              <a:cxn ang="0">
                <a:pos x="16" y="50"/>
              </a:cxn>
              <a:cxn ang="0">
                <a:pos x="22" y="52"/>
              </a:cxn>
              <a:cxn ang="0">
                <a:pos x="28" y="52"/>
              </a:cxn>
              <a:cxn ang="0">
                <a:pos x="38" y="50"/>
              </a:cxn>
              <a:cxn ang="0">
                <a:pos x="46" y="42"/>
              </a:cxn>
              <a:cxn ang="0">
                <a:pos x="50" y="34"/>
              </a:cxn>
              <a:cxn ang="0">
                <a:pos x="50" y="24"/>
              </a:cxn>
              <a:cxn ang="0">
                <a:pos x="48" y="14"/>
              </a:cxn>
              <a:cxn ang="0">
                <a:pos x="40" y="6"/>
              </a:cxn>
              <a:cxn ang="0">
                <a:pos x="32" y="2"/>
              </a:cxn>
              <a:cxn ang="0">
                <a:pos x="22" y="0"/>
              </a:cxn>
              <a:cxn ang="0">
                <a:pos x="14" y="2"/>
              </a:cxn>
              <a:cxn ang="0">
                <a:pos x="8" y="6"/>
              </a:cxn>
              <a:cxn ang="0">
                <a:pos x="4" y="10"/>
              </a:cxn>
              <a:cxn ang="0">
                <a:pos x="2" y="16"/>
              </a:cxn>
              <a:cxn ang="0">
                <a:pos x="0" y="22"/>
              </a:cxn>
              <a:cxn ang="0">
                <a:pos x="0" y="30"/>
              </a:cxn>
              <a:cxn ang="0">
                <a:pos x="2" y="36"/>
              </a:cxn>
              <a:cxn ang="0">
                <a:pos x="2" y="44"/>
              </a:cxn>
              <a:cxn ang="0">
                <a:pos x="4" y="44"/>
              </a:cxn>
              <a:cxn ang="0">
                <a:pos x="14" y="16"/>
              </a:cxn>
              <a:cxn ang="0">
                <a:pos x="18" y="14"/>
              </a:cxn>
              <a:cxn ang="0">
                <a:pos x="24" y="12"/>
              </a:cxn>
              <a:cxn ang="0">
                <a:pos x="28" y="12"/>
              </a:cxn>
              <a:cxn ang="0">
                <a:pos x="32" y="14"/>
              </a:cxn>
              <a:cxn ang="0">
                <a:pos x="36" y="18"/>
              </a:cxn>
              <a:cxn ang="0">
                <a:pos x="38" y="26"/>
              </a:cxn>
              <a:cxn ang="0">
                <a:pos x="38" y="32"/>
              </a:cxn>
              <a:cxn ang="0">
                <a:pos x="36" y="36"/>
              </a:cxn>
              <a:cxn ang="0">
                <a:pos x="32" y="40"/>
              </a:cxn>
              <a:cxn ang="0">
                <a:pos x="28" y="42"/>
              </a:cxn>
              <a:cxn ang="0">
                <a:pos x="22" y="42"/>
              </a:cxn>
              <a:cxn ang="0">
                <a:pos x="18" y="38"/>
              </a:cxn>
              <a:cxn ang="0">
                <a:pos x="14" y="34"/>
              </a:cxn>
              <a:cxn ang="0">
                <a:pos x="14" y="28"/>
              </a:cxn>
              <a:cxn ang="0">
                <a:pos x="14" y="22"/>
              </a:cxn>
              <a:cxn ang="0">
                <a:pos x="14" y="16"/>
              </a:cxn>
              <a:cxn ang="0">
                <a:pos x="4" y="44"/>
              </a:cxn>
            </a:cxnLst>
            <a:rect l="0" t="0" r="r" b="b"/>
            <a:pathLst>
              <a:path w="50" h="52">
                <a:moveTo>
                  <a:pt x="4" y="44"/>
                </a:moveTo>
                <a:lnTo>
                  <a:pt x="10" y="48"/>
                </a:lnTo>
                <a:lnTo>
                  <a:pt x="16" y="50"/>
                </a:lnTo>
                <a:lnTo>
                  <a:pt x="22" y="52"/>
                </a:lnTo>
                <a:lnTo>
                  <a:pt x="28" y="52"/>
                </a:lnTo>
                <a:lnTo>
                  <a:pt x="38" y="50"/>
                </a:lnTo>
                <a:lnTo>
                  <a:pt x="46" y="42"/>
                </a:lnTo>
                <a:lnTo>
                  <a:pt x="50" y="34"/>
                </a:lnTo>
                <a:lnTo>
                  <a:pt x="50" y="24"/>
                </a:lnTo>
                <a:lnTo>
                  <a:pt x="48" y="14"/>
                </a:lnTo>
                <a:lnTo>
                  <a:pt x="40" y="6"/>
                </a:lnTo>
                <a:lnTo>
                  <a:pt x="32" y="2"/>
                </a:lnTo>
                <a:lnTo>
                  <a:pt x="22" y="0"/>
                </a:lnTo>
                <a:lnTo>
                  <a:pt x="14" y="2"/>
                </a:lnTo>
                <a:lnTo>
                  <a:pt x="8" y="6"/>
                </a:lnTo>
                <a:lnTo>
                  <a:pt x="4" y="10"/>
                </a:lnTo>
                <a:lnTo>
                  <a:pt x="2" y="16"/>
                </a:lnTo>
                <a:lnTo>
                  <a:pt x="0" y="22"/>
                </a:lnTo>
                <a:lnTo>
                  <a:pt x="0" y="30"/>
                </a:lnTo>
                <a:lnTo>
                  <a:pt x="2" y="36"/>
                </a:lnTo>
                <a:lnTo>
                  <a:pt x="2" y="44"/>
                </a:lnTo>
                <a:lnTo>
                  <a:pt x="4" y="44"/>
                </a:lnTo>
                <a:lnTo>
                  <a:pt x="14" y="16"/>
                </a:lnTo>
                <a:lnTo>
                  <a:pt x="18" y="14"/>
                </a:lnTo>
                <a:lnTo>
                  <a:pt x="24" y="12"/>
                </a:lnTo>
                <a:lnTo>
                  <a:pt x="28" y="12"/>
                </a:lnTo>
                <a:lnTo>
                  <a:pt x="32" y="14"/>
                </a:lnTo>
                <a:lnTo>
                  <a:pt x="36" y="18"/>
                </a:lnTo>
                <a:lnTo>
                  <a:pt x="38" y="26"/>
                </a:lnTo>
                <a:lnTo>
                  <a:pt x="38" y="32"/>
                </a:lnTo>
                <a:lnTo>
                  <a:pt x="36" y="36"/>
                </a:lnTo>
                <a:lnTo>
                  <a:pt x="32" y="40"/>
                </a:lnTo>
                <a:lnTo>
                  <a:pt x="28" y="42"/>
                </a:lnTo>
                <a:lnTo>
                  <a:pt x="22" y="42"/>
                </a:lnTo>
                <a:lnTo>
                  <a:pt x="18" y="38"/>
                </a:lnTo>
                <a:lnTo>
                  <a:pt x="14" y="34"/>
                </a:lnTo>
                <a:lnTo>
                  <a:pt x="14" y="28"/>
                </a:lnTo>
                <a:lnTo>
                  <a:pt x="14" y="22"/>
                </a:lnTo>
                <a:lnTo>
                  <a:pt x="14" y="16"/>
                </a:lnTo>
                <a:lnTo>
                  <a:pt x="4" y="44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61" name="Freeform 93"/>
          <p:cNvSpPr>
            <a:spLocks/>
          </p:cNvSpPr>
          <p:nvPr/>
        </p:nvSpPr>
        <p:spPr bwMode="auto">
          <a:xfrm>
            <a:off x="6396038" y="5092700"/>
            <a:ext cx="82550" cy="85725"/>
          </a:xfrm>
          <a:custGeom>
            <a:avLst/>
            <a:gdLst/>
            <a:ahLst/>
            <a:cxnLst>
              <a:cxn ang="0">
                <a:pos x="48" y="18"/>
              </a:cxn>
              <a:cxn ang="0">
                <a:pos x="46" y="10"/>
              </a:cxn>
              <a:cxn ang="0">
                <a:pos x="42" y="4"/>
              </a:cxn>
              <a:cxn ang="0">
                <a:pos x="36" y="2"/>
              </a:cxn>
              <a:cxn ang="0">
                <a:pos x="28" y="0"/>
              </a:cxn>
              <a:cxn ang="0">
                <a:pos x="18" y="4"/>
              </a:cxn>
              <a:cxn ang="0">
                <a:pos x="12" y="12"/>
              </a:cxn>
              <a:cxn ang="0">
                <a:pos x="12" y="4"/>
              </a:cxn>
              <a:cxn ang="0">
                <a:pos x="0" y="6"/>
              </a:cxn>
              <a:cxn ang="0">
                <a:pos x="6" y="54"/>
              </a:cxn>
              <a:cxn ang="0">
                <a:pos x="20" y="54"/>
              </a:cxn>
              <a:cxn ang="0">
                <a:pos x="16" y="30"/>
              </a:cxn>
              <a:cxn ang="0">
                <a:pos x="16" y="20"/>
              </a:cxn>
              <a:cxn ang="0">
                <a:pos x="18" y="14"/>
              </a:cxn>
              <a:cxn ang="0">
                <a:pos x="24" y="12"/>
              </a:cxn>
              <a:cxn ang="0">
                <a:pos x="30" y="12"/>
              </a:cxn>
              <a:cxn ang="0">
                <a:pos x="32" y="16"/>
              </a:cxn>
              <a:cxn ang="0">
                <a:pos x="34" y="26"/>
              </a:cxn>
              <a:cxn ang="0">
                <a:pos x="38" y="50"/>
              </a:cxn>
              <a:cxn ang="0">
                <a:pos x="52" y="50"/>
              </a:cxn>
              <a:cxn ang="0">
                <a:pos x="50" y="18"/>
              </a:cxn>
              <a:cxn ang="0">
                <a:pos x="48" y="18"/>
              </a:cxn>
            </a:cxnLst>
            <a:rect l="0" t="0" r="r" b="b"/>
            <a:pathLst>
              <a:path w="52" h="54">
                <a:moveTo>
                  <a:pt x="48" y="18"/>
                </a:moveTo>
                <a:lnTo>
                  <a:pt x="46" y="10"/>
                </a:lnTo>
                <a:lnTo>
                  <a:pt x="42" y="4"/>
                </a:lnTo>
                <a:lnTo>
                  <a:pt x="36" y="2"/>
                </a:lnTo>
                <a:lnTo>
                  <a:pt x="28" y="0"/>
                </a:lnTo>
                <a:lnTo>
                  <a:pt x="18" y="4"/>
                </a:lnTo>
                <a:lnTo>
                  <a:pt x="12" y="12"/>
                </a:lnTo>
                <a:lnTo>
                  <a:pt x="12" y="4"/>
                </a:lnTo>
                <a:lnTo>
                  <a:pt x="0" y="6"/>
                </a:lnTo>
                <a:lnTo>
                  <a:pt x="6" y="54"/>
                </a:lnTo>
                <a:lnTo>
                  <a:pt x="20" y="54"/>
                </a:lnTo>
                <a:lnTo>
                  <a:pt x="16" y="30"/>
                </a:lnTo>
                <a:lnTo>
                  <a:pt x="16" y="20"/>
                </a:lnTo>
                <a:lnTo>
                  <a:pt x="18" y="14"/>
                </a:lnTo>
                <a:lnTo>
                  <a:pt x="24" y="12"/>
                </a:lnTo>
                <a:lnTo>
                  <a:pt x="30" y="12"/>
                </a:lnTo>
                <a:lnTo>
                  <a:pt x="32" y="16"/>
                </a:lnTo>
                <a:lnTo>
                  <a:pt x="34" y="26"/>
                </a:lnTo>
                <a:lnTo>
                  <a:pt x="38" y="50"/>
                </a:lnTo>
                <a:lnTo>
                  <a:pt x="52" y="50"/>
                </a:lnTo>
                <a:lnTo>
                  <a:pt x="50" y="18"/>
                </a:lnTo>
                <a:lnTo>
                  <a:pt x="48" y="18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62" name="Freeform 94"/>
          <p:cNvSpPr>
            <a:spLocks/>
          </p:cNvSpPr>
          <p:nvPr/>
        </p:nvSpPr>
        <p:spPr bwMode="auto">
          <a:xfrm>
            <a:off x="6488113" y="5080000"/>
            <a:ext cx="82550" cy="117475"/>
          </a:xfrm>
          <a:custGeom>
            <a:avLst/>
            <a:gdLst/>
            <a:ahLst/>
            <a:cxnLst>
              <a:cxn ang="0">
                <a:pos x="6" y="60"/>
              </a:cxn>
              <a:cxn ang="0">
                <a:pos x="8" y="66"/>
              </a:cxn>
              <a:cxn ang="0">
                <a:pos x="12" y="70"/>
              </a:cxn>
              <a:cxn ang="0">
                <a:pos x="20" y="74"/>
              </a:cxn>
              <a:cxn ang="0">
                <a:pos x="32" y="72"/>
              </a:cxn>
              <a:cxn ang="0">
                <a:pos x="42" y="70"/>
              </a:cxn>
              <a:cxn ang="0">
                <a:pos x="48" y="66"/>
              </a:cxn>
              <a:cxn ang="0">
                <a:pos x="52" y="58"/>
              </a:cxn>
              <a:cxn ang="0">
                <a:pos x="52" y="44"/>
              </a:cxn>
              <a:cxn ang="0">
                <a:pos x="44" y="0"/>
              </a:cxn>
              <a:cxn ang="0">
                <a:pos x="32" y="2"/>
              </a:cxn>
              <a:cxn ang="0">
                <a:pos x="34" y="10"/>
              </a:cxn>
              <a:cxn ang="0">
                <a:pos x="26" y="4"/>
              </a:cxn>
              <a:cxn ang="0">
                <a:pos x="18" y="2"/>
              </a:cxn>
              <a:cxn ang="0">
                <a:pos x="10" y="6"/>
              </a:cxn>
              <a:cxn ang="0">
                <a:pos x="4" y="12"/>
              </a:cxn>
              <a:cxn ang="0">
                <a:pos x="0" y="20"/>
              </a:cxn>
              <a:cxn ang="0">
                <a:pos x="0" y="30"/>
              </a:cxn>
              <a:cxn ang="0">
                <a:pos x="2" y="40"/>
              </a:cxn>
              <a:cxn ang="0">
                <a:pos x="8" y="46"/>
              </a:cxn>
              <a:cxn ang="0">
                <a:pos x="14" y="52"/>
              </a:cxn>
              <a:cxn ang="0">
                <a:pos x="24" y="54"/>
              </a:cxn>
              <a:cxn ang="0">
                <a:pos x="32" y="50"/>
              </a:cxn>
              <a:cxn ang="0">
                <a:pos x="38" y="44"/>
              </a:cxn>
              <a:cxn ang="0">
                <a:pos x="38" y="50"/>
              </a:cxn>
              <a:cxn ang="0">
                <a:pos x="40" y="56"/>
              </a:cxn>
              <a:cxn ang="0">
                <a:pos x="36" y="60"/>
              </a:cxn>
              <a:cxn ang="0">
                <a:pos x="30" y="62"/>
              </a:cxn>
              <a:cxn ang="0">
                <a:pos x="24" y="62"/>
              </a:cxn>
              <a:cxn ang="0">
                <a:pos x="22" y="58"/>
              </a:cxn>
              <a:cxn ang="0">
                <a:pos x="6" y="58"/>
              </a:cxn>
              <a:cxn ang="0">
                <a:pos x="6" y="58"/>
              </a:cxn>
              <a:cxn ang="0">
                <a:pos x="6" y="60"/>
              </a:cxn>
              <a:cxn ang="0">
                <a:pos x="14" y="18"/>
              </a:cxn>
              <a:cxn ang="0">
                <a:pos x="18" y="14"/>
              </a:cxn>
              <a:cxn ang="0">
                <a:pos x="22" y="12"/>
              </a:cxn>
              <a:cxn ang="0">
                <a:pos x="26" y="12"/>
              </a:cxn>
              <a:cxn ang="0">
                <a:pos x="30" y="16"/>
              </a:cxn>
              <a:cxn ang="0">
                <a:pos x="34" y="20"/>
              </a:cxn>
              <a:cxn ang="0">
                <a:pos x="36" y="26"/>
              </a:cxn>
              <a:cxn ang="0">
                <a:pos x="36" y="32"/>
              </a:cxn>
              <a:cxn ang="0">
                <a:pos x="34" y="38"/>
              </a:cxn>
              <a:cxn ang="0">
                <a:pos x="30" y="40"/>
              </a:cxn>
              <a:cxn ang="0">
                <a:pos x="26" y="42"/>
              </a:cxn>
              <a:cxn ang="0">
                <a:pos x="22" y="42"/>
              </a:cxn>
              <a:cxn ang="0">
                <a:pos x="18" y="40"/>
              </a:cxn>
              <a:cxn ang="0">
                <a:pos x="16" y="36"/>
              </a:cxn>
              <a:cxn ang="0">
                <a:pos x="14" y="28"/>
              </a:cxn>
              <a:cxn ang="0">
                <a:pos x="14" y="22"/>
              </a:cxn>
              <a:cxn ang="0">
                <a:pos x="14" y="18"/>
              </a:cxn>
              <a:cxn ang="0">
                <a:pos x="6" y="60"/>
              </a:cxn>
            </a:cxnLst>
            <a:rect l="0" t="0" r="r" b="b"/>
            <a:pathLst>
              <a:path w="52" h="74">
                <a:moveTo>
                  <a:pt x="6" y="60"/>
                </a:moveTo>
                <a:lnTo>
                  <a:pt x="8" y="66"/>
                </a:lnTo>
                <a:lnTo>
                  <a:pt x="12" y="70"/>
                </a:lnTo>
                <a:lnTo>
                  <a:pt x="20" y="74"/>
                </a:lnTo>
                <a:lnTo>
                  <a:pt x="32" y="72"/>
                </a:lnTo>
                <a:lnTo>
                  <a:pt x="42" y="70"/>
                </a:lnTo>
                <a:lnTo>
                  <a:pt x="48" y="66"/>
                </a:lnTo>
                <a:lnTo>
                  <a:pt x="52" y="58"/>
                </a:lnTo>
                <a:lnTo>
                  <a:pt x="52" y="44"/>
                </a:lnTo>
                <a:lnTo>
                  <a:pt x="44" y="0"/>
                </a:lnTo>
                <a:lnTo>
                  <a:pt x="32" y="2"/>
                </a:lnTo>
                <a:lnTo>
                  <a:pt x="34" y="10"/>
                </a:lnTo>
                <a:lnTo>
                  <a:pt x="26" y="4"/>
                </a:lnTo>
                <a:lnTo>
                  <a:pt x="18" y="2"/>
                </a:lnTo>
                <a:lnTo>
                  <a:pt x="10" y="6"/>
                </a:lnTo>
                <a:lnTo>
                  <a:pt x="4" y="12"/>
                </a:lnTo>
                <a:lnTo>
                  <a:pt x="0" y="20"/>
                </a:lnTo>
                <a:lnTo>
                  <a:pt x="0" y="30"/>
                </a:lnTo>
                <a:lnTo>
                  <a:pt x="2" y="40"/>
                </a:lnTo>
                <a:lnTo>
                  <a:pt x="8" y="46"/>
                </a:lnTo>
                <a:lnTo>
                  <a:pt x="14" y="52"/>
                </a:lnTo>
                <a:lnTo>
                  <a:pt x="24" y="54"/>
                </a:lnTo>
                <a:lnTo>
                  <a:pt x="32" y="50"/>
                </a:lnTo>
                <a:lnTo>
                  <a:pt x="38" y="44"/>
                </a:lnTo>
                <a:lnTo>
                  <a:pt x="38" y="50"/>
                </a:lnTo>
                <a:lnTo>
                  <a:pt x="40" y="56"/>
                </a:lnTo>
                <a:lnTo>
                  <a:pt x="36" y="60"/>
                </a:lnTo>
                <a:lnTo>
                  <a:pt x="30" y="62"/>
                </a:lnTo>
                <a:lnTo>
                  <a:pt x="24" y="62"/>
                </a:lnTo>
                <a:lnTo>
                  <a:pt x="22" y="58"/>
                </a:lnTo>
                <a:lnTo>
                  <a:pt x="6" y="58"/>
                </a:lnTo>
                <a:lnTo>
                  <a:pt x="6" y="58"/>
                </a:lnTo>
                <a:lnTo>
                  <a:pt x="6" y="60"/>
                </a:lnTo>
                <a:lnTo>
                  <a:pt x="14" y="18"/>
                </a:lnTo>
                <a:lnTo>
                  <a:pt x="18" y="14"/>
                </a:lnTo>
                <a:lnTo>
                  <a:pt x="22" y="12"/>
                </a:lnTo>
                <a:lnTo>
                  <a:pt x="26" y="12"/>
                </a:lnTo>
                <a:lnTo>
                  <a:pt x="30" y="16"/>
                </a:lnTo>
                <a:lnTo>
                  <a:pt x="34" y="20"/>
                </a:lnTo>
                <a:lnTo>
                  <a:pt x="36" y="26"/>
                </a:lnTo>
                <a:lnTo>
                  <a:pt x="36" y="32"/>
                </a:lnTo>
                <a:lnTo>
                  <a:pt x="34" y="38"/>
                </a:lnTo>
                <a:lnTo>
                  <a:pt x="30" y="40"/>
                </a:lnTo>
                <a:lnTo>
                  <a:pt x="26" y="42"/>
                </a:lnTo>
                <a:lnTo>
                  <a:pt x="22" y="42"/>
                </a:lnTo>
                <a:lnTo>
                  <a:pt x="18" y="40"/>
                </a:lnTo>
                <a:lnTo>
                  <a:pt x="16" y="36"/>
                </a:lnTo>
                <a:lnTo>
                  <a:pt x="14" y="28"/>
                </a:lnTo>
                <a:lnTo>
                  <a:pt x="14" y="22"/>
                </a:lnTo>
                <a:lnTo>
                  <a:pt x="14" y="18"/>
                </a:lnTo>
                <a:lnTo>
                  <a:pt x="6" y="60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63" name="Freeform 95"/>
          <p:cNvSpPr>
            <a:spLocks/>
          </p:cNvSpPr>
          <p:nvPr/>
        </p:nvSpPr>
        <p:spPr bwMode="auto">
          <a:xfrm>
            <a:off x="6580188" y="5070475"/>
            <a:ext cx="82550" cy="85725"/>
          </a:xfrm>
          <a:custGeom>
            <a:avLst/>
            <a:gdLst/>
            <a:ahLst/>
            <a:cxnLst>
              <a:cxn ang="0">
                <a:pos x="52" y="48"/>
              </a:cxn>
              <a:cxn ang="0">
                <a:pos x="44" y="0"/>
              </a:cxn>
              <a:cxn ang="0">
                <a:pos x="32" y="2"/>
              </a:cxn>
              <a:cxn ang="0">
                <a:pos x="34" y="22"/>
              </a:cxn>
              <a:cxn ang="0">
                <a:pos x="36" y="36"/>
              </a:cxn>
              <a:cxn ang="0">
                <a:pos x="32" y="40"/>
              </a:cxn>
              <a:cxn ang="0">
                <a:pos x="26" y="42"/>
              </a:cxn>
              <a:cxn ang="0">
                <a:pos x="22" y="42"/>
              </a:cxn>
              <a:cxn ang="0">
                <a:pos x="18" y="38"/>
              </a:cxn>
              <a:cxn ang="0">
                <a:pos x="16" y="26"/>
              </a:cxn>
              <a:cxn ang="0">
                <a:pos x="12" y="4"/>
              </a:cxn>
              <a:cxn ang="0">
                <a:pos x="0" y="6"/>
              </a:cxn>
              <a:cxn ang="0">
                <a:pos x="4" y="36"/>
              </a:cxn>
              <a:cxn ang="0">
                <a:pos x="8" y="46"/>
              </a:cxn>
              <a:cxn ang="0">
                <a:pos x="10" y="50"/>
              </a:cxn>
              <a:cxn ang="0">
                <a:pos x="14" y="52"/>
              </a:cxn>
              <a:cxn ang="0">
                <a:pos x="24" y="54"/>
              </a:cxn>
              <a:cxn ang="0">
                <a:pos x="32" y="50"/>
              </a:cxn>
              <a:cxn ang="0">
                <a:pos x="36" y="46"/>
              </a:cxn>
              <a:cxn ang="0">
                <a:pos x="38" y="42"/>
              </a:cxn>
              <a:cxn ang="0">
                <a:pos x="40" y="50"/>
              </a:cxn>
              <a:cxn ang="0">
                <a:pos x="50" y="48"/>
              </a:cxn>
              <a:cxn ang="0">
                <a:pos x="52" y="48"/>
              </a:cxn>
            </a:cxnLst>
            <a:rect l="0" t="0" r="r" b="b"/>
            <a:pathLst>
              <a:path w="52" h="54">
                <a:moveTo>
                  <a:pt x="52" y="48"/>
                </a:moveTo>
                <a:lnTo>
                  <a:pt x="44" y="0"/>
                </a:lnTo>
                <a:lnTo>
                  <a:pt x="32" y="2"/>
                </a:lnTo>
                <a:lnTo>
                  <a:pt x="34" y="22"/>
                </a:lnTo>
                <a:lnTo>
                  <a:pt x="36" y="36"/>
                </a:lnTo>
                <a:lnTo>
                  <a:pt x="32" y="40"/>
                </a:lnTo>
                <a:lnTo>
                  <a:pt x="26" y="42"/>
                </a:lnTo>
                <a:lnTo>
                  <a:pt x="22" y="42"/>
                </a:lnTo>
                <a:lnTo>
                  <a:pt x="18" y="38"/>
                </a:lnTo>
                <a:lnTo>
                  <a:pt x="16" y="26"/>
                </a:lnTo>
                <a:lnTo>
                  <a:pt x="12" y="4"/>
                </a:lnTo>
                <a:lnTo>
                  <a:pt x="0" y="6"/>
                </a:lnTo>
                <a:lnTo>
                  <a:pt x="4" y="36"/>
                </a:lnTo>
                <a:lnTo>
                  <a:pt x="8" y="46"/>
                </a:lnTo>
                <a:lnTo>
                  <a:pt x="10" y="50"/>
                </a:lnTo>
                <a:lnTo>
                  <a:pt x="14" y="52"/>
                </a:lnTo>
                <a:lnTo>
                  <a:pt x="24" y="54"/>
                </a:lnTo>
                <a:lnTo>
                  <a:pt x="32" y="50"/>
                </a:lnTo>
                <a:lnTo>
                  <a:pt x="36" y="46"/>
                </a:lnTo>
                <a:lnTo>
                  <a:pt x="38" y="42"/>
                </a:lnTo>
                <a:lnTo>
                  <a:pt x="40" y="50"/>
                </a:lnTo>
                <a:lnTo>
                  <a:pt x="50" y="48"/>
                </a:lnTo>
                <a:lnTo>
                  <a:pt x="52" y="48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64" name="Freeform 96"/>
          <p:cNvSpPr>
            <a:spLocks/>
          </p:cNvSpPr>
          <p:nvPr/>
        </p:nvSpPr>
        <p:spPr bwMode="auto">
          <a:xfrm>
            <a:off x="6672263" y="5060950"/>
            <a:ext cx="73025" cy="82550"/>
          </a:xfrm>
          <a:custGeom>
            <a:avLst/>
            <a:gdLst/>
            <a:ahLst/>
            <a:cxnLst>
              <a:cxn ang="0">
                <a:pos x="32" y="40"/>
              </a:cxn>
              <a:cxn ang="0">
                <a:pos x="26" y="42"/>
              </a:cxn>
              <a:cxn ang="0">
                <a:pos x="22" y="42"/>
              </a:cxn>
              <a:cxn ang="0">
                <a:pos x="18" y="40"/>
              </a:cxn>
              <a:cxn ang="0">
                <a:pos x="16" y="36"/>
              </a:cxn>
              <a:cxn ang="0">
                <a:pos x="14" y="30"/>
              </a:cxn>
              <a:cxn ang="0">
                <a:pos x="46" y="26"/>
              </a:cxn>
              <a:cxn ang="0">
                <a:pos x="44" y="14"/>
              </a:cxn>
              <a:cxn ang="0">
                <a:pos x="38" y="6"/>
              </a:cxn>
              <a:cxn ang="0">
                <a:pos x="28" y="0"/>
              </a:cxn>
              <a:cxn ang="0">
                <a:pos x="18" y="0"/>
              </a:cxn>
              <a:cxn ang="0">
                <a:pos x="10" y="4"/>
              </a:cxn>
              <a:cxn ang="0">
                <a:pos x="4" y="10"/>
              </a:cxn>
              <a:cxn ang="0">
                <a:pos x="0" y="18"/>
              </a:cxn>
              <a:cxn ang="0">
                <a:pos x="0" y="30"/>
              </a:cxn>
              <a:cxn ang="0">
                <a:pos x="2" y="38"/>
              </a:cxn>
              <a:cxn ang="0">
                <a:pos x="8" y="46"/>
              </a:cxn>
              <a:cxn ang="0">
                <a:pos x="12" y="48"/>
              </a:cxn>
              <a:cxn ang="0">
                <a:pos x="16" y="50"/>
              </a:cxn>
              <a:cxn ang="0">
                <a:pos x="28" y="52"/>
              </a:cxn>
              <a:cxn ang="0">
                <a:pos x="34" y="50"/>
              </a:cxn>
              <a:cxn ang="0">
                <a:pos x="40" y="46"/>
              </a:cxn>
              <a:cxn ang="0">
                <a:pos x="44" y="40"/>
              </a:cxn>
              <a:cxn ang="0">
                <a:pos x="46" y="34"/>
              </a:cxn>
              <a:cxn ang="0">
                <a:pos x="34" y="34"/>
              </a:cxn>
              <a:cxn ang="0">
                <a:pos x="34" y="40"/>
              </a:cxn>
              <a:cxn ang="0">
                <a:pos x="32" y="40"/>
              </a:cxn>
              <a:cxn ang="0">
                <a:pos x="12" y="22"/>
              </a:cxn>
              <a:cxn ang="0">
                <a:pos x="12" y="18"/>
              </a:cxn>
              <a:cxn ang="0">
                <a:pos x="14" y="14"/>
              </a:cxn>
              <a:cxn ang="0">
                <a:pos x="18" y="12"/>
              </a:cxn>
              <a:cxn ang="0">
                <a:pos x="20" y="10"/>
              </a:cxn>
              <a:cxn ang="0">
                <a:pos x="24" y="10"/>
              </a:cxn>
              <a:cxn ang="0">
                <a:pos x="28" y="12"/>
              </a:cxn>
              <a:cxn ang="0">
                <a:pos x="30" y="16"/>
              </a:cxn>
              <a:cxn ang="0">
                <a:pos x="32" y="20"/>
              </a:cxn>
              <a:cxn ang="0">
                <a:pos x="12" y="22"/>
              </a:cxn>
              <a:cxn ang="0">
                <a:pos x="32" y="40"/>
              </a:cxn>
            </a:cxnLst>
            <a:rect l="0" t="0" r="r" b="b"/>
            <a:pathLst>
              <a:path w="46" h="52">
                <a:moveTo>
                  <a:pt x="32" y="40"/>
                </a:moveTo>
                <a:lnTo>
                  <a:pt x="26" y="42"/>
                </a:lnTo>
                <a:lnTo>
                  <a:pt x="22" y="42"/>
                </a:lnTo>
                <a:lnTo>
                  <a:pt x="18" y="40"/>
                </a:lnTo>
                <a:lnTo>
                  <a:pt x="16" y="36"/>
                </a:lnTo>
                <a:lnTo>
                  <a:pt x="14" y="30"/>
                </a:lnTo>
                <a:lnTo>
                  <a:pt x="46" y="26"/>
                </a:lnTo>
                <a:lnTo>
                  <a:pt x="44" y="14"/>
                </a:lnTo>
                <a:lnTo>
                  <a:pt x="38" y="6"/>
                </a:lnTo>
                <a:lnTo>
                  <a:pt x="28" y="0"/>
                </a:lnTo>
                <a:lnTo>
                  <a:pt x="18" y="0"/>
                </a:lnTo>
                <a:lnTo>
                  <a:pt x="10" y="4"/>
                </a:lnTo>
                <a:lnTo>
                  <a:pt x="4" y="10"/>
                </a:lnTo>
                <a:lnTo>
                  <a:pt x="0" y="18"/>
                </a:lnTo>
                <a:lnTo>
                  <a:pt x="0" y="30"/>
                </a:lnTo>
                <a:lnTo>
                  <a:pt x="2" y="38"/>
                </a:lnTo>
                <a:lnTo>
                  <a:pt x="8" y="46"/>
                </a:lnTo>
                <a:lnTo>
                  <a:pt x="12" y="48"/>
                </a:lnTo>
                <a:lnTo>
                  <a:pt x="16" y="50"/>
                </a:lnTo>
                <a:lnTo>
                  <a:pt x="28" y="52"/>
                </a:lnTo>
                <a:lnTo>
                  <a:pt x="34" y="50"/>
                </a:lnTo>
                <a:lnTo>
                  <a:pt x="40" y="46"/>
                </a:lnTo>
                <a:lnTo>
                  <a:pt x="44" y="40"/>
                </a:lnTo>
                <a:lnTo>
                  <a:pt x="46" y="34"/>
                </a:lnTo>
                <a:lnTo>
                  <a:pt x="34" y="34"/>
                </a:lnTo>
                <a:lnTo>
                  <a:pt x="34" y="40"/>
                </a:lnTo>
                <a:lnTo>
                  <a:pt x="32" y="40"/>
                </a:lnTo>
                <a:lnTo>
                  <a:pt x="12" y="22"/>
                </a:lnTo>
                <a:lnTo>
                  <a:pt x="12" y="18"/>
                </a:lnTo>
                <a:lnTo>
                  <a:pt x="14" y="14"/>
                </a:lnTo>
                <a:lnTo>
                  <a:pt x="18" y="12"/>
                </a:lnTo>
                <a:lnTo>
                  <a:pt x="20" y="10"/>
                </a:lnTo>
                <a:lnTo>
                  <a:pt x="24" y="10"/>
                </a:lnTo>
                <a:lnTo>
                  <a:pt x="28" y="12"/>
                </a:lnTo>
                <a:lnTo>
                  <a:pt x="30" y="16"/>
                </a:lnTo>
                <a:lnTo>
                  <a:pt x="32" y="20"/>
                </a:lnTo>
                <a:lnTo>
                  <a:pt x="12" y="22"/>
                </a:lnTo>
                <a:lnTo>
                  <a:pt x="32" y="40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65" name="Freeform 97"/>
          <p:cNvSpPr>
            <a:spLocks/>
          </p:cNvSpPr>
          <p:nvPr/>
        </p:nvSpPr>
        <p:spPr bwMode="auto">
          <a:xfrm>
            <a:off x="6218238" y="5372100"/>
            <a:ext cx="85725" cy="111125"/>
          </a:xfrm>
          <a:custGeom>
            <a:avLst/>
            <a:gdLst/>
            <a:ahLst/>
            <a:cxnLst>
              <a:cxn ang="0">
                <a:pos x="20" y="68"/>
              </a:cxn>
              <a:cxn ang="0">
                <a:pos x="18" y="42"/>
              </a:cxn>
              <a:cxn ang="0">
                <a:pos x="26" y="42"/>
              </a:cxn>
              <a:cxn ang="0">
                <a:pos x="40" y="40"/>
              </a:cxn>
              <a:cxn ang="0">
                <a:pos x="48" y="36"/>
              </a:cxn>
              <a:cxn ang="0">
                <a:pos x="52" y="30"/>
              </a:cxn>
              <a:cxn ang="0">
                <a:pos x="54" y="24"/>
              </a:cxn>
              <a:cxn ang="0">
                <a:pos x="54" y="18"/>
              </a:cxn>
              <a:cxn ang="0">
                <a:pos x="52" y="12"/>
              </a:cxn>
              <a:cxn ang="0">
                <a:pos x="50" y="6"/>
              </a:cxn>
              <a:cxn ang="0">
                <a:pos x="44" y="2"/>
              </a:cxn>
              <a:cxn ang="0">
                <a:pos x="40" y="0"/>
              </a:cxn>
              <a:cxn ang="0">
                <a:pos x="22" y="0"/>
              </a:cxn>
              <a:cxn ang="0">
                <a:pos x="0" y="2"/>
              </a:cxn>
              <a:cxn ang="0">
                <a:pos x="6" y="70"/>
              </a:cxn>
              <a:cxn ang="0">
                <a:pos x="18" y="68"/>
              </a:cxn>
              <a:cxn ang="0">
                <a:pos x="20" y="68"/>
              </a:cxn>
              <a:cxn ang="0">
                <a:pos x="22" y="12"/>
              </a:cxn>
              <a:cxn ang="0">
                <a:pos x="32" y="12"/>
              </a:cxn>
              <a:cxn ang="0">
                <a:pos x="38" y="14"/>
              </a:cxn>
              <a:cxn ang="0">
                <a:pos x="40" y="16"/>
              </a:cxn>
              <a:cxn ang="0">
                <a:pos x="40" y="20"/>
              </a:cxn>
              <a:cxn ang="0">
                <a:pos x="38" y="26"/>
              </a:cxn>
              <a:cxn ang="0">
                <a:pos x="34" y="28"/>
              </a:cxn>
              <a:cxn ang="0">
                <a:pos x="24" y="30"/>
              </a:cxn>
              <a:cxn ang="0">
                <a:pos x="16" y="32"/>
              </a:cxn>
              <a:cxn ang="0">
                <a:pos x="14" y="12"/>
              </a:cxn>
              <a:cxn ang="0">
                <a:pos x="22" y="12"/>
              </a:cxn>
              <a:cxn ang="0">
                <a:pos x="20" y="68"/>
              </a:cxn>
            </a:cxnLst>
            <a:rect l="0" t="0" r="r" b="b"/>
            <a:pathLst>
              <a:path w="54" h="70">
                <a:moveTo>
                  <a:pt x="20" y="68"/>
                </a:moveTo>
                <a:lnTo>
                  <a:pt x="18" y="42"/>
                </a:lnTo>
                <a:lnTo>
                  <a:pt x="26" y="42"/>
                </a:lnTo>
                <a:lnTo>
                  <a:pt x="40" y="40"/>
                </a:lnTo>
                <a:lnTo>
                  <a:pt x="48" y="36"/>
                </a:lnTo>
                <a:lnTo>
                  <a:pt x="52" y="30"/>
                </a:lnTo>
                <a:lnTo>
                  <a:pt x="54" y="24"/>
                </a:lnTo>
                <a:lnTo>
                  <a:pt x="54" y="18"/>
                </a:lnTo>
                <a:lnTo>
                  <a:pt x="52" y="12"/>
                </a:lnTo>
                <a:lnTo>
                  <a:pt x="50" y="6"/>
                </a:lnTo>
                <a:lnTo>
                  <a:pt x="44" y="2"/>
                </a:lnTo>
                <a:lnTo>
                  <a:pt x="40" y="0"/>
                </a:lnTo>
                <a:lnTo>
                  <a:pt x="22" y="0"/>
                </a:lnTo>
                <a:lnTo>
                  <a:pt x="0" y="2"/>
                </a:lnTo>
                <a:lnTo>
                  <a:pt x="6" y="70"/>
                </a:lnTo>
                <a:lnTo>
                  <a:pt x="18" y="68"/>
                </a:lnTo>
                <a:lnTo>
                  <a:pt x="20" y="68"/>
                </a:lnTo>
                <a:lnTo>
                  <a:pt x="22" y="12"/>
                </a:lnTo>
                <a:lnTo>
                  <a:pt x="32" y="12"/>
                </a:lnTo>
                <a:lnTo>
                  <a:pt x="38" y="14"/>
                </a:lnTo>
                <a:lnTo>
                  <a:pt x="40" y="16"/>
                </a:lnTo>
                <a:lnTo>
                  <a:pt x="40" y="20"/>
                </a:lnTo>
                <a:lnTo>
                  <a:pt x="38" y="26"/>
                </a:lnTo>
                <a:lnTo>
                  <a:pt x="34" y="28"/>
                </a:lnTo>
                <a:lnTo>
                  <a:pt x="24" y="30"/>
                </a:lnTo>
                <a:lnTo>
                  <a:pt x="16" y="32"/>
                </a:lnTo>
                <a:lnTo>
                  <a:pt x="14" y="12"/>
                </a:lnTo>
                <a:lnTo>
                  <a:pt x="22" y="12"/>
                </a:lnTo>
                <a:lnTo>
                  <a:pt x="20" y="68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66" name="Freeform 98"/>
          <p:cNvSpPr>
            <a:spLocks/>
          </p:cNvSpPr>
          <p:nvPr/>
        </p:nvSpPr>
        <p:spPr bwMode="auto">
          <a:xfrm>
            <a:off x="6319838" y="5365750"/>
            <a:ext cx="79375" cy="1111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" y="70"/>
              </a:cxn>
              <a:cxn ang="0">
                <a:pos x="18" y="68"/>
              </a:cxn>
              <a:cxn ang="0">
                <a:pos x="16" y="44"/>
              </a:cxn>
              <a:cxn ang="0">
                <a:pos x="16" y="34"/>
              </a:cxn>
              <a:cxn ang="0">
                <a:pos x="20" y="30"/>
              </a:cxn>
              <a:cxn ang="0">
                <a:pos x="26" y="28"/>
              </a:cxn>
              <a:cxn ang="0">
                <a:pos x="30" y="28"/>
              </a:cxn>
              <a:cxn ang="0">
                <a:pos x="34" y="32"/>
              </a:cxn>
              <a:cxn ang="0">
                <a:pos x="36" y="42"/>
              </a:cxn>
              <a:cxn ang="0">
                <a:pos x="38" y="68"/>
              </a:cxn>
              <a:cxn ang="0">
                <a:pos x="50" y="66"/>
              </a:cxn>
              <a:cxn ang="0">
                <a:pos x="48" y="38"/>
              </a:cxn>
              <a:cxn ang="0">
                <a:pos x="46" y="28"/>
              </a:cxn>
              <a:cxn ang="0">
                <a:pos x="44" y="22"/>
              </a:cxn>
              <a:cxn ang="0">
                <a:pos x="38" y="18"/>
              </a:cxn>
              <a:cxn ang="0">
                <a:pos x="30" y="16"/>
              </a:cxn>
              <a:cxn ang="0">
                <a:pos x="22" y="20"/>
              </a:cxn>
              <a:cxn ang="0">
                <a:pos x="16" y="26"/>
              </a:cxn>
              <a:cxn ang="0">
                <a:pos x="14" y="0"/>
              </a:cxn>
              <a:cxn ang="0">
                <a:pos x="2" y="0"/>
              </a:cxn>
              <a:cxn ang="0">
                <a:pos x="0" y="0"/>
              </a:cxn>
            </a:cxnLst>
            <a:rect l="0" t="0" r="r" b="b"/>
            <a:pathLst>
              <a:path w="50" h="70">
                <a:moveTo>
                  <a:pt x="0" y="0"/>
                </a:moveTo>
                <a:lnTo>
                  <a:pt x="6" y="70"/>
                </a:lnTo>
                <a:lnTo>
                  <a:pt x="18" y="68"/>
                </a:lnTo>
                <a:lnTo>
                  <a:pt x="16" y="44"/>
                </a:lnTo>
                <a:lnTo>
                  <a:pt x="16" y="34"/>
                </a:lnTo>
                <a:lnTo>
                  <a:pt x="20" y="30"/>
                </a:lnTo>
                <a:lnTo>
                  <a:pt x="26" y="28"/>
                </a:lnTo>
                <a:lnTo>
                  <a:pt x="30" y="28"/>
                </a:lnTo>
                <a:lnTo>
                  <a:pt x="34" y="32"/>
                </a:lnTo>
                <a:lnTo>
                  <a:pt x="36" y="42"/>
                </a:lnTo>
                <a:lnTo>
                  <a:pt x="38" y="68"/>
                </a:lnTo>
                <a:lnTo>
                  <a:pt x="50" y="66"/>
                </a:lnTo>
                <a:lnTo>
                  <a:pt x="48" y="38"/>
                </a:lnTo>
                <a:lnTo>
                  <a:pt x="46" y="28"/>
                </a:lnTo>
                <a:lnTo>
                  <a:pt x="44" y="22"/>
                </a:lnTo>
                <a:lnTo>
                  <a:pt x="38" y="18"/>
                </a:lnTo>
                <a:lnTo>
                  <a:pt x="30" y="16"/>
                </a:lnTo>
                <a:lnTo>
                  <a:pt x="22" y="20"/>
                </a:lnTo>
                <a:lnTo>
                  <a:pt x="16" y="26"/>
                </a:lnTo>
                <a:lnTo>
                  <a:pt x="14" y="0"/>
                </a:lnTo>
                <a:lnTo>
                  <a:pt x="2" y="0"/>
                </a:lnTo>
                <a:lnTo>
                  <a:pt x="0" y="0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67" name="Freeform 99"/>
          <p:cNvSpPr>
            <a:spLocks/>
          </p:cNvSpPr>
          <p:nvPr/>
        </p:nvSpPr>
        <p:spPr bwMode="auto">
          <a:xfrm>
            <a:off x="6411913" y="5387975"/>
            <a:ext cx="76200" cy="82550"/>
          </a:xfrm>
          <a:custGeom>
            <a:avLst/>
            <a:gdLst/>
            <a:ahLst/>
            <a:cxnLst>
              <a:cxn ang="0">
                <a:pos x="16" y="12"/>
              </a:cxn>
              <a:cxn ang="0">
                <a:pos x="22" y="10"/>
              </a:cxn>
              <a:cxn ang="0">
                <a:pos x="28" y="10"/>
              </a:cxn>
              <a:cxn ang="0">
                <a:pos x="30" y="12"/>
              </a:cxn>
              <a:cxn ang="0">
                <a:pos x="30" y="16"/>
              </a:cxn>
              <a:cxn ang="0">
                <a:pos x="30" y="18"/>
              </a:cxn>
              <a:cxn ang="0">
                <a:pos x="18" y="22"/>
              </a:cxn>
              <a:cxn ang="0">
                <a:pos x="8" y="26"/>
              </a:cxn>
              <a:cxn ang="0">
                <a:pos x="2" y="30"/>
              </a:cxn>
              <a:cxn ang="0">
                <a:pos x="2" y="38"/>
              </a:cxn>
              <a:cxn ang="0">
                <a:pos x="2" y="44"/>
              </a:cxn>
              <a:cxn ang="0">
                <a:pos x="6" y="48"/>
              </a:cxn>
              <a:cxn ang="0">
                <a:pos x="12" y="52"/>
              </a:cxn>
              <a:cxn ang="0">
                <a:pos x="18" y="52"/>
              </a:cxn>
              <a:cxn ang="0">
                <a:pos x="26" y="50"/>
              </a:cxn>
              <a:cxn ang="0">
                <a:pos x="34" y="44"/>
              </a:cxn>
              <a:cxn ang="0">
                <a:pos x="34" y="46"/>
              </a:cxn>
              <a:cxn ang="0">
                <a:pos x="36" y="50"/>
              </a:cxn>
              <a:cxn ang="0">
                <a:pos x="48" y="48"/>
              </a:cxn>
              <a:cxn ang="0">
                <a:pos x="46" y="42"/>
              </a:cxn>
              <a:cxn ang="0">
                <a:pos x="44" y="32"/>
              </a:cxn>
              <a:cxn ang="0">
                <a:pos x="44" y="18"/>
              </a:cxn>
              <a:cxn ang="0">
                <a:pos x="42" y="10"/>
              </a:cxn>
              <a:cxn ang="0">
                <a:pos x="42" y="6"/>
              </a:cxn>
              <a:cxn ang="0">
                <a:pos x="38" y="2"/>
              </a:cxn>
              <a:cxn ang="0">
                <a:pos x="34" y="0"/>
              </a:cxn>
              <a:cxn ang="0">
                <a:pos x="30" y="0"/>
              </a:cxn>
              <a:cxn ang="0">
                <a:pos x="22" y="0"/>
              </a:cxn>
              <a:cxn ang="0">
                <a:pos x="12" y="2"/>
              </a:cxn>
              <a:cxn ang="0">
                <a:pos x="6" y="4"/>
              </a:cxn>
              <a:cxn ang="0">
                <a:pos x="4" y="8"/>
              </a:cxn>
              <a:cxn ang="0">
                <a:pos x="0" y="16"/>
              </a:cxn>
              <a:cxn ang="0">
                <a:pos x="12" y="16"/>
              </a:cxn>
              <a:cxn ang="0">
                <a:pos x="14" y="12"/>
              </a:cxn>
              <a:cxn ang="0">
                <a:pos x="16" y="12"/>
              </a:cxn>
              <a:cxn ang="0">
                <a:pos x="32" y="28"/>
              </a:cxn>
              <a:cxn ang="0">
                <a:pos x="32" y="36"/>
              </a:cxn>
              <a:cxn ang="0">
                <a:pos x="28" y="40"/>
              </a:cxn>
              <a:cxn ang="0">
                <a:pos x="22" y="42"/>
              </a:cxn>
              <a:cxn ang="0">
                <a:pos x="16" y="40"/>
              </a:cxn>
              <a:cxn ang="0">
                <a:pos x="14" y="36"/>
              </a:cxn>
              <a:cxn ang="0">
                <a:pos x="14" y="34"/>
              </a:cxn>
              <a:cxn ang="0">
                <a:pos x="16" y="32"/>
              </a:cxn>
              <a:cxn ang="0">
                <a:pos x="24" y="28"/>
              </a:cxn>
              <a:cxn ang="0">
                <a:pos x="32" y="26"/>
              </a:cxn>
              <a:cxn ang="0">
                <a:pos x="32" y="28"/>
              </a:cxn>
              <a:cxn ang="0">
                <a:pos x="16" y="12"/>
              </a:cxn>
            </a:cxnLst>
            <a:rect l="0" t="0" r="r" b="b"/>
            <a:pathLst>
              <a:path w="48" h="52">
                <a:moveTo>
                  <a:pt x="16" y="12"/>
                </a:moveTo>
                <a:lnTo>
                  <a:pt x="22" y="10"/>
                </a:lnTo>
                <a:lnTo>
                  <a:pt x="28" y="10"/>
                </a:lnTo>
                <a:lnTo>
                  <a:pt x="30" y="12"/>
                </a:lnTo>
                <a:lnTo>
                  <a:pt x="30" y="16"/>
                </a:lnTo>
                <a:lnTo>
                  <a:pt x="30" y="18"/>
                </a:lnTo>
                <a:lnTo>
                  <a:pt x="18" y="22"/>
                </a:lnTo>
                <a:lnTo>
                  <a:pt x="8" y="26"/>
                </a:lnTo>
                <a:lnTo>
                  <a:pt x="2" y="30"/>
                </a:lnTo>
                <a:lnTo>
                  <a:pt x="2" y="38"/>
                </a:lnTo>
                <a:lnTo>
                  <a:pt x="2" y="44"/>
                </a:lnTo>
                <a:lnTo>
                  <a:pt x="6" y="48"/>
                </a:lnTo>
                <a:lnTo>
                  <a:pt x="12" y="52"/>
                </a:lnTo>
                <a:lnTo>
                  <a:pt x="18" y="52"/>
                </a:lnTo>
                <a:lnTo>
                  <a:pt x="26" y="50"/>
                </a:lnTo>
                <a:lnTo>
                  <a:pt x="34" y="44"/>
                </a:lnTo>
                <a:lnTo>
                  <a:pt x="34" y="46"/>
                </a:lnTo>
                <a:lnTo>
                  <a:pt x="36" y="50"/>
                </a:lnTo>
                <a:lnTo>
                  <a:pt x="48" y="48"/>
                </a:lnTo>
                <a:lnTo>
                  <a:pt x="46" y="42"/>
                </a:lnTo>
                <a:lnTo>
                  <a:pt x="44" y="32"/>
                </a:lnTo>
                <a:lnTo>
                  <a:pt x="44" y="18"/>
                </a:lnTo>
                <a:lnTo>
                  <a:pt x="42" y="10"/>
                </a:lnTo>
                <a:lnTo>
                  <a:pt x="42" y="6"/>
                </a:lnTo>
                <a:lnTo>
                  <a:pt x="38" y="2"/>
                </a:lnTo>
                <a:lnTo>
                  <a:pt x="34" y="0"/>
                </a:lnTo>
                <a:lnTo>
                  <a:pt x="30" y="0"/>
                </a:lnTo>
                <a:lnTo>
                  <a:pt x="22" y="0"/>
                </a:lnTo>
                <a:lnTo>
                  <a:pt x="12" y="2"/>
                </a:lnTo>
                <a:lnTo>
                  <a:pt x="6" y="4"/>
                </a:lnTo>
                <a:lnTo>
                  <a:pt x="4" y="8"/>
                </a:lnTo>
                <a:lnTo>
                  <a:pt x="0" y="16"/>
                </a:lnTo>
                <a:lnTo>
                  <a:pt x="12" y="16"/>
                </a:lnTo>
                <a:lnTo>
                  <a:pt x="14" y="12"/>
                </a:lnTo>
                <a:lnTo>
                  <a:pt x="16" y="12"/>
                </a:lnTo>
                <a:lnTo>
                  <a:pt x="32" y="28"/>
                </a:lnTo>
                <a:lnTo>
                  <a:pt x="32" y="36"/>
                </a:lnTo>
                <a:lnTo>
                  <a:pt x="28" y="40"/>
                </a:lnTo>
                <a:lnTo>
                  <a:pt x="22" y="42"/>
                </a:lnTo>
                <a:lnTo>
                  <a:pt x="16" y="40"/>
                </a:lnTo>
                <a:lnTo>
                  <a:pt x="14" y="36"/>
                </a:lnTo>
                <a:lnTo>
                  <a:pt x="14" y="34"/>
                </a:lnTo>
                <a:lnTo>
                  <a:pt x="16" y="32"/>
                </a:lnTo>
                <a:lnTo>
                  <a:pt x="24" y="28"/>
                </a:lnTo>
                <a:lnTo>
                  <a:pt x="32" y="26"/>
                </a:lnTo>
                <a:lnTo>
                  <a:pt x="32" y="28"/>
                </a:lnTo>
                <a:lnTo>
                  <a:pt x="16" y="12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68" name="Freeform 100"/>
          <p:cNvSpPr>
            <a:spLocks/>
          </p:cNvSpPr>
          <p:nvPr/>
        </p:nvSpPr>
        <p:spPr bwMode="auto">
          <a:xfrm>
            <a:off x="6497638" y="5381625"/>
            <a:ext cx="50800" cy="82550"/>
          </a:xfrm>
          <a:custGeom>
            <a:avLst/>
            <a:gdLst/>
            <a:ahLst/>
            <a:cxnLst>
              <a:cxn ang="0">
                <a:pos x="16" y="36"/>
              </a:cxn>
              <a:cxn ang="0">
                <a:pos x="16" y="20"/>
              </a:cxn>
              <a:cxn ang="0">
                <a:pos x="18" y="14"/>
              </a:cxn>
              <a:cxn ang="0">
                <a:pos x="24" y="12"/>
              </a:cxn>
              <a:cxn ang="0">
                <a:pos x="30" y="14"/>
              </a:cxn>
              <a:cxn ang="0">
                <a:pos x="32" y="2"/>
              </a:cxn>
              <a:cxn ang="0">
                <a:pos x="28" y="0"/>
              </a:cxn>
              <a:cxn ang="0">
                <a:pos x="24" y="0"/>
              </a:cxn>
              <a:cxn ang="0">
                <a:pos x="18" y="2"/>
              </a:cxn>
              <a:cxn ang="0">
                <a:pos x="14" y="8"/>
              </a:cxn>
              <a:cxn ang="0">
                <a:pos x="12" y="2"/>
              </a:cxn>
              <a:cxn ang="0">
                <a:pos x="0" y="2"/>
              </a:cxn>
              <a:cxn ang="0">
                <a:pos x="4" y="52"/>
              </a:cxn>
              <a:cxn ang="0">
                <a:pos x="18" y="52"/>
              </a:cxn>
              <a:cxn ang="0">
                <a:pos x="18" y="36"/>
              </a:cxn>
              <a:cxn ang="0">
                <a:pos x="16" y="36"/>
              </a:cxn>
            </a:cxnLst>
            <a:rect l="0" t="0" r="r" b="b"/>
            <a:pathLst>
              <a:path w="32" h="52">
                <a:moveTo>
                  <a:pt x="16" y="36"/>
                </a:moveTo>
                <a:lnTo>
                  <a:pt x="16" y="20"/>
                </a:lnTo>
                <a:lnTo>
                  <a:pt x="18" y="14"/>
                </a:lnTo>
                <a:lnTo>
                  <a:pt x="24" y="12"/>
                </a:lnTo>
                <a:lnTo>
                  <a:pt x="30" y="14"/>
                </a:lnTo>
                <a:lnTo>
                  <a:pt x="32" y="2"/>
                </a:lnTo>
                <a:lnTo>
                  <a:pt x="28" y="0"/>
                </a:lnTo>
                <a:lnTo>
                  <a:pt x="24" y="0"/>
                </a:lnTo>
                <a:lnTo>
                  <a:pt x="18" y="2"/>
                </a:lnTo>
                <a:lnTo>
                  <a:pt x="14" y="8"/>
                </a:lnTo>
                <a:lnTo>
                  <a:pt x="12" y="2"/>
                </a:lnTo>
                <a:lnTo>
                  <a:pt x="0" y="2"/>
                </a:lnTo>
                <a:lnTo>
                  <a:pt x="4" y="52"/>
                </a:lnTo>
                <a:lnTo>
                  <a:pt x="18" y="52"/>
                </a:lnTo>
                <a:lnTo>
                  <a:pt x="18" y="36"/>
                </a:lnTo>
                <a:lnTo>
                  <a:pt x="16" y="36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69" name="Freeform 101"/>
          <p:cNvSpPr>
            <a:spLocks/>
          </p:cNvSpPr>
          <p:nvPr/>
        </p:nvSpPr>
        <p:spPr bwMode="auto">
          <a:xfrm>
            <a:off x="6548438" y="5378450"/>
            <a:ext cx="82550" cy="114300"/>
          </a:xfrm>
          <a:custGeom>
            <a:avLst/>
            <a:gdLst/>
            <a:ahLst/>
            <a:cxnLst>
              <a:cxn ang="0">
                <a:pos x="22" y="52"/>
              </a:cxn>
              <a:cxn ang="0">
                <a:pos x="20" y="58"/>
              </a:cxn>
              <a:cxn ang="0">
                <a:pos x="18" y="60"/>
              </a:cxn>
              <a:cxn ang="0">
                <a:pos x="14" y="62"/>
              </a:cxn>
              <a:cxn ang="0">
                <a:pos x="8" y="60"/>
              </a:cxn>
              <a:cxn ang="0">
                <a:pos x="10" y="72"/>
              </a:cxn>
              <a:cxn ang="0">
                <a:pos x="18" y="72"/>
              </a:cxn>
              <a:cxn ang="0">
                <a:pos x="24" y="70"/>
              </a:cxn>
              <a:cxn ang="0">
                <a:pos x="28" y="68"/>
              </a:cxn>
              <a:cxn ang="0">
                <a:pos x="32" y="64"/>
              </a:cxn>
              <a:cxn ang="0">
                <a:pos x="34" y="56"/>
              </a:cxn>
              <a:cxn ang="0">
                <a:pos x="38" y="48"/>
              </a:cxn>
              <a:cxn ang="0">
                <a:pos x="52" y="0"/>
              </a:cxn>
              <a:cxn ang="0">
                <a:pos x="38" y="0"/>
              </a:cxn>
              <a:cxn ang="0">
                <a:pos x="28" y="36"/>
              </a:cxn>
              <a:cxn ang="0">
                <a:pos x="14" y="2"/>
              </a:cxn>
              <a:cxn ang="0">
                <a:pos x="0" y="2"/>
              </a:cxn>
              <a:cxn ang="0">
                <a:pos x="20" y="52"/>
              </a:cxn>
              <a:cxn ang="0">
                <a:pos x="22" y="52"/>
              </a:cxn>
            </a:cxnLst>
            <a:rect l="0" t="0" r="r" b="b"/>
            <a:pathLst>
              <a:path w="52" h="72">
                <a:moveTo>
                  <a:pt x="22" y="52"/>
                </a:moveTo>
                <a:lnTo>
                  <a:pt x="20" y="58"/>
                </a:lnTo>
                <a:lnTo>
                  <a:pt x="18" y="60"/>
                </a:lnTo>
                <a:lnTo>
                  <a:pt x="14" y="62"/>
                </a:lnTo>
                <a:lnTo>
                  <a:pt x="8" y="60"/>
                </a:lnTo>
                <a:lnTo>
                  <a:pt x="10" y="72"/>
                </a:lnTo>
                <a:lnTo>
                  <a:pt x="18" y="72"/>
                </a:lnTo>
                <a:lnTo>
                  <a:pt x="24" y="70"/>
                </a:lnTo>
                <a:lnTo>
                  <a:pt x="28" y="68"/>
                </a:lnTo>
                <a:lnTo>
                  <a:pt x="32" y="64"/>
                </a:lnTo>
                <a:lnTo>
                  <a:pt x="34" y="56"/>
                </a:lnTo>
                <a:lnTo>
                  <a:pt x="38" y="48"/>
                </a:lnTo>
                <a:lnTo>
                  <a:pt x="52" y="0"/>
                </a:lnTo>
                <a:lnTo>
                  <a:pt x="38" y="0"/>
                </a:lnTo>
                <a:lnTo>
                  <a:pt x="28" y="36"/>
                </a:lnTo>
                <a:lnTo>
                  <a:pt x="14" y="2"/>
                </a:lnTo>
                <a:lnTo>
                  <a:pt x="0" y="2"/>
                </a:lnTo>
                <a:lnTo>
                  <a:pt x="20" y="52"/>
                </a:lnTo>
                <a:lnTo>
                  <a:pt x="22" y="52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70" name="Freeform 102"/>
          <p:cNvSpPr>
            <a:spLocks/>
          </p:cNvSpPr>
          <p:nvPr/>
        </p:nvSpPr>
        <p:spPr bwMode="auto">
          <a:xfrm>
            <a:off x="6643688" y="5372100"/>
            <a:ext cx="76200" cy="82550"/>
          </a:xfrm>
          <a:custGeom>
            <a:avLst/>
            <a:gdLst/>
            <a:ahLst/>
            <a:cxnLst>
              <a:cxn ang="0">
                <a:pos x="46" y="18"/>
              </a:cxn>
              <a:cxn ang="0">
                <a:pos x="46" y="10"/>
              </a:cxn>
              <a:cxn ang="0">
                <a:pos x="42" y="4"/>
              </a:cxn>
              <a:cxn ang="0">
                <a:pos x="36" y="0"/>
              </a:cxn>
              <a:cxn ang="0">
                <a:pos x="28" y="0"/>
              </a:cxn>
              <a:cxn ang="0">
                <a:pos x="20" y="2"/>
              </a:cxn>
              <a:cxn ang="0">
                <a:pos x="12" y="10"/>
              </a:cxn>
              <a:cxn ang="0">
                <a:pos x="12" y="2"/>
              </a:cxn>
              <a:cxn ang="0">
                <a:pos x="0" y="2"/>
              </a:cxn>
              <a:cxn ang="0">
                <a:pos x="4" y="52"/>
              </a:cxn>
              <a:cxn ang="0">
                <a:pos x="16" y="52"/>
              </a:cxn>
              <a:cxn ang="0">
                <a:pos x="14" y="28"/>
              </a:cxn>
              <a:cxn ang="0">
                <a:pos x="16" y="18"/>
              </a:cxn>
              <a:cxn ang="0">
                <a:pos x="18" y="12"/>
              </a:cxn>
              <a:cxn ang="0">
                <a:pos x="24" y="10"/>
              </a:cxn>
              <a:cxn ang="0">
                <a:pos x="30" y="12"/>
              </a:cxn>
              <a:cxn ang="0">
                <a:pos x="32" y="14"/>
              </a:cxn>
              <a:cxn ang="0">
                <a:pos x="34" y="24"/>
              </a:cxn>
              <a:cxn ang="0">
                <a:pos x="36" y="50"/>
              </a:cxn>
              <a:cxn ang="0">
                <a:pos x="48" y="50"/>
              </a:cxn>
              <a:cxn ang="0">
                <a:pos x="48" y="18"/>
              </a:cxn>
              <a:cxn ang="0">
                <a:pos x="46" y="18"/>
              </a:cxn>
            </a:cxnLst>
            <a:rect l="0" t="0" r="r" b="b"/>
            <a:pathLst>
              <a:path w="48" h="52">
                <a:moveTo>
                  <a:pt x="46" y="18"/>
                </a:moveTo>
                <a:lnTo>
                  <a:pt x="46" y="10"/>
                </a:lnTo>
                <a:lnTo>
                  <a:pt x="42" y="4"/>
                </a:lnTo>
                <a:lnTo>
                  <a:pt x="36" y="0"/>
                </a:lnTo>
                <a:lnTo>
                  <a:pt x="28" y="0"/>
                </a:lnTo>
                <a:lnTo>
                  <a:pt x="20" y="2"/>
                </a:lnTo>
                <a:lnTo>
                  <a:pt x="12" y="10"/>
                </a:lnTo>
                <a:lnTo>
                  <a:pt x="12" y="2"/>
                </a:lnTo>
                <a:lnTo>
                  <a:pt x="0" y="2"/>
                </a:lnTo>
                <a:lnTo>
                  <a:pt x="4" y="52"/>
                </a:lnTo>
                <a:lnTo>
                  <a:pt x="16" y="52"/>
                </a:lnTo>
                <a:lnTo>
                  <a:pt x="14" y="28"/>
                </a:lnTo>
                <a:lnTo>
                  <a:pt x="16" y="18"/>
                </a:lnTo>
                <a:lnTo>
                  <a:pt x="18" y="12"/>
                </a:lnTo>
                <a:lnTo>
                  <a:pt x="24" y="10"/>
                </a:lnTo>
                <a:lnTo>
                  <a:pt x="30" y="12"/>
                </a:lnTo>
                <a:lnTo>
                  <a:pt x="32" y="14"/>
                </a:lnTo>
                <a:lnTo>
                  <a:pt x="34" y="24"/>
                </a:lnTo>
                <a:lnTo>
                  <a:pt x="36" y="50"/>
                </a:lnTo>
                <a:lnTo>
                  <a:pt x="48" y="50"/>
                </a:lnTo>
                <a:lnTo>
                  <a:pt x="48" y="18"/>
                </a:lnTo>
                <a:lnTo>
                  <a:pt x="46" y="18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71" name="Freeform 103"/>
          <p:cNvSpPr>
            <a:spLocks/>
          </p:cNvSpPr>
          <p:nvPr/>
        </p:nvSpPr>
        <p:spPr bwMode="auto">
          <a:xfrm>
            <a:off x="6726238" y="5365750"/>
            <a:ext cx="88900" cy="82550"/>
          </a:xfrm>
          <a:custGeom>
            <a:avLst/>
            <a:gdLst/>
            <a:ahLst/>
            <a:cxnLst>
              <a:cxn ang="0">
                <a:pos x="20" y="52"/>
              </a:cxn>
              <a:cxn ang="0">
                <a:pos x="28" y="36"/>
              </a:cxn>
              <a:cxn ang="0">
                <a:pos x="40" y="50"/>
              </a:cxn>
              <a:cxn ang="0">
                <a:pos x="56" y="50"/>
              </a:cxn>
              <a:cxn ang="0">
                <a:pos x="36" y="24"/>
              </a:cxn>
              <a:cxn ang="0">
                <a:pos x="50" y="0"/>
              </a:cxn>
              <a:cxn ang="0">
                <a:pos x="34" y="0"/>
              </a:cxn>
              <a:cxn ang="0">
                <a:pos x="26" y="16"/>
              </a:cxn>
              <a:cxn ang="0">
                <a:pos x="16" y="2"/>
              </a:cxn>
              <a:cxn ang="0">
                <a:pos x="0" y="4"/>
              </a:cxn>
              <a:cxn ang="0">
                <a:pos x="20" y="26"/>
              </a:cxn>
              <a:cxn ang="0">
                <a:pos x="4" y="52"/>
              </a:cxn>
              <a:cxn ang="0">
                <a:pos x="18" y="52"/>
              </a:cxn>
              <a:cxn ang="0">
                <a:pos x="20" y="52"/>
              </a:cxn>
            </a:cxnLst>
            <a:rect l="0" t="0" r="r" b="b"/>
            <a:pathLst>
              <a:path w="56" h="52">
                <a:moveTo>
                  <a:pt x="20" y="52"/>
                </a:moveTo>
                <a:lnTo>
                  <a:pt x="28" y="36"/>
                </a:lnTo>
                <a:lnTo>
                  <a:pt x="40" y="50"/>
                </a:lnTo>
                <a:lnTo>
                  <a:pt x="56" y="50"/>
                </a:lnTo>
                <a:lnTo>
                  <a:pt x="36" y="24"/>
                </a:lnTo>
                <a:lnTo>
                  <a:pt x="50" y="0"/>
                </a:lnTo>
                <a:lnTo>
                  <a:pt x="34" y="0"/>
                </a:lnTo>
                <a:lnTo>
                  <a:pt x="26" y="16"/>
                </a:lnTo>
                <a:lnTo>
                  <a:pt x="16" y="2"/>
                </a:lnTo>
                <a:lnTo>
                  <a:pt x="0" y="4"/>
                </a:lnTo>
                <a:lnTo>
                  <a:pt x="20" y="26"/>
                </a:lnTo>
                <a:lnTo>
                  <a:pt x="4" y="52"/>
                </a:lnTo>
                <a:lnTo>
                  <a:pt x="18" y="52"/>
                </a:lnTo>
                <a:lnTo>
                  <a:pt x="20" y="52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72" name="Rectangle 104"/>
          <p:cNvSpPr>
            <a:spLocks noChangeArrowheads="1"/>
          </p:cNvSpPr>
          <p:nvPr/>
        </p:nvSpPr>
        <p:spPr bwMode="auto">
          <a:xfrm>
            <a:off x="6227763" y="5594350"/>
            <a:ext cx="76358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231F20"/>
                </a:solidFill>
                <a:latin typeface="Arial" pitchFamily="34" charset="0"/>
              </a:rPr>
              <a:t>Intra-</a:t>
            </a:r>
          </a:p>
          <a:p>
            <a:r>
              <a:rPr lang="en-US" sz="1200" b="1">
                <a:solidFill>
                  <a:srgbClr val="231F20"/>
                </a:solidFill>
                <a:latin typeface="Arial" pitchFamily="34" charset="0"/>
              </a:rPr>
              <a:t>abdominal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58473" name="Freeform 105"/>
          <p:cNvSpPr>
            <a:spLocks/>
          </p:cNvSpPr>
          <p:nvPr/>
        </p:nvSpPr>
        <p:spPr bwMode="auto">
          <a:xfrm>
            <a:off x="2874963" y="2344738"/>
            <a:ext cx="130175" cy="123825"/>
          </a:xfrm>
          <a:custGeom>
            <a:avLst/>
            <a:gdLst/>
            <a:ahLst/>
            <a:cxnLst>
              <a:cxn ang="0">
                <a:pos x="4" y="32"/>
              </a:cxn>
              <a:cxn ang="0">
                <a:pos x="24" y="26"/>
              </a:cxn>
              <a:cxn ang="0">
                <a:pos x="38" y="34"/>
              </a:cxn>
              <a:cxn ang="0">
                <a:pos x="12" y="60"/>
              </a:cxn>
              <a:cxn ang="0">
                <a:pos x="18" y="78"/>
              </a:cxn>
              <a:cxn ang="0">
                <a:pos x="50" y="40"/>
              </a:cxn>
              <a:cxn ang="0">
                <a:pos x="82" y="58"/>
              </a:cxn>
              <a:cxn ang="0">
                <a:pos x="78" y="40"/>
              </a:cxn>
              <a:cxn ang="0">
                <a:pos x="40" y="22"/>
              </a:cxn>
              <a:cxn ang="0">
                <a:pos x="70" y="12"/>
              </a:cxn>
              <a:cxn ang="0">
                <a:pos x="66" y="0"/>
              </a:cxn>
              <a:cxn ang="0">
                <a:pos x="0" y="18"/>
              </a:cxn>
              <a:cxn ang="0">
                <a:pos x="2" y="32"/>
              </a:cxn>
              <a:cxn ang="0">
                <a:pos x="4" y="32"/>
              </a:cxn>
            </a:cxnLst>
            <a:rect l="0" t="0" r="r" b="b"/>
            <a:pathLst>
              <a:path w="82" h="78">
                <a:moveTo>
                  <a:pt x="4" y="32"/>
                </a:moveTo>
                <a:lnTo>
                  <a:pt x="24" y="26"/>
                </a:lnTo>
                <a:lnTo>
                  <a:pt x="38" y="34"/>
                </a:lnTo>
                <a:lnTo>
                  <a:pt x="12" y="60"/>
                </a:lnTo>
                <a:lnTo>
                  <a:pt x="18" y="78"/>
                </a:lnTo>
                <a:lnTo>
                  <a:pt x="50" y="40"/>
                </a:lnTo>
                <a:lnTo>
                  <a:pt x="82" y="58"/>
                </a:lnTo>
                <a:lnTo>
                  <a:pt x="78" y="40"/>
                </a:lnTo>
                <a:lnTo>
                  <a:pt x="40" y="22"/>
                </a:lnTo>
                <a:lnTo>
                  <a:pt x="70" y="12"/>
                </a:lnTo>
                <a:lnTo>
                  <a:pt x="66" y="0"/>
                </a:lnTo>
                <a:lnTo>
                  <a:pt x="0" y="18"/>
                </a:lnTo>
                <a:lnTo>
                  <a:pt x="2" y="32"/>
                </a:lnTo>
                <a:lnTo>
                  <a:pt x="4" y="32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74" name="Freeform 106"/>
          <p:cNvSpPr>
            <a:spLocks/>
          </p:cNvSpPr>
          <p:nvPr/>
        </p:nvSpPr>
        <p:spPr bwMode="auto">
          <a:xfrm>
            <a:off x="2906713" y="2455863"/>
            <a:ext cx="88900" cy="92075"/>
          </a:xfrm>
          <a:custGeom>
            <a:avLst/>
            <a:gdLst/>
            <a:ahLst/>
            <a:cxnLst>
              <a:cxn ang="0">
                <a:pos x="42" y="50"/>
              </a:cxn>
              <a:cxn ang="0">
                <a:pos x="50" y="46"/>
              </a:cxn>
              <a:cxn ang="0">
                <a:pos x="54" y="42"/>
              </a:cxn>
              <a:cxn ang="0">
                <a:pos x="56" y="36"/>
              </a:cxn>
              <a:cxn ang="0">
                <a:pos x="56" y="28"/>
              </a:cxn>
              <a:cxn ang="0">
                <a:pos x="52" y="20"/>
              </a:cxn>
              <a:cxn ang="0">
                <a:pos x="44" y="14"/>
              </a:cxn>
              <a:cxn ang="0">
                <a:pos x="50" y="12"/>
              </a:cxn>
              <a:cxn ang="0">
                <a:pos x="46" y="0"/>
              </a:cxn>
              <a:cxn ang="0">
                <a:pos x="0" y="14"/>
              </a:cxn>
              <a:cxn ang="0">
                <a:pos x="2" y="28"/>
              </a:cxn>
              <a:cxn ang="0">
                <a:pos x="24" y="20"/>
              </a:cxn>
              <a:cxn ang="0">
                <a:pos x="36" y="18"/>
              </a:cxn>
              <a:cxn ang="0">
                <a:pos x="42" y="22"/>
              </a:cxn>
              <a:cxn ang="0">
                <a:pos x="46" y="26"/>
              </a:cxn>
              <a:cxn ang="0">
                <a:pos x="46" y="32"/>
              </a:cxn>
              <a:cxn ang="0">
                <a:pos x="42" y="34"/>
              </a:cxn>
              <a:cxn ang="0">
                <a:pos x="32" y="38"/>
              </a:cxn>
              <a:cxn ang="0">
                <a:pos x="8" y="46"/>
              </a:cxn>
              <a:cxn ang="0">
                <a:pos x="12" y="58"/>
              </a:cxn>
              <a:cxn ang="0">
                <a:pos x="40" y="50"/>
              </a:cxn>
              <a:cxn ang="0">
                <a:pos x="42" y="50"/>
              </a:cxn>
            </a:cxnLst>
            <a:rect l="0" t="0" r="r" b="b"/>
            <a:pathLst>
              <a:path w="56" h="58">
                <a:moveTo>
                  <a:pt x="42" y="50"/>
                </a:moveTo>
                <a:lnTo>
                  <a:pt x="50" y="46"/>
                </a:lnTo>
                <a:lnTo>
                  <a:pt x="54" y="42"/>
                </a:lnTo>
                <a:lnTo>
                  <a:pt x="56" y="36"/>
                </a:lnTo>
                <a:lnTo>
                  <a:pt x="56" y="28"/>
                </a:lnTo>
                <a:lnTo>
                  <a:pt x="52" y="20"/>
                </a:lnTo>
                <a:lnTo>
                  <a:pt x="44" y="14"/>
                </a:lnTo>
                <a:lnTo>
                  <a:pt x="50" y="12"/>
                </a:lnTo>
                <a:lnTo>
                  <a:pt x="46" y="0"/>
                </a:lnTo>
                <a:lnTo>
                  <a:pt x="0" y="14"/>
                </a:lnTo>
                <a:lnTo>
                  <a:pt x="2" y="28"/>
                </a:lnTo>
                <a:lnTo>
                  <a:pt x="24" y="20"/>
                </a:lnTo>
                <a:lnTo>
                  <a:pt x="36" y="18"/>
                </a:lnTo>
                <a:lnTo>
                  <a:pt x="42" y="22"/>
                </a:lnTo>
                <a:lnTo>
                  <a:pt x="46" y="26"/>
                </a:lnTo>
                <a:lnTo>
                  <a:pt x="46" y="32"/>
                </a:lnTo>
                <a:lnTo>
                  <a:pt x="42" y="34"/>
                </a:lnTo>
                <a:lnTo>
                  <a:pt x="32" y="38"/>
                </a:lnTo>
                <a:lnTo>
                  <a:pt x="8" y="46"/>
                </a:lnTo>
                <a:lnTo>
                  <a:pt x="12" y="58"/>
                </a:lnTo>
                <a:lnTo>
                  <a:pt x="40" y="50"/>
                </a:lnTo>
                <a:lnTo>
                  <a:pt x="42" y="50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75" name="Freeform 107"/>
          <p:cNvSpPr>
            <a:spLocks/>
          </p:cNvSpPr>
          <p:nvPr/>
        </p:nvSpPr>
        <p:spPr bwMode="auto">
          <a:xfrm>
            <a:off x="2935288" y="2551113"/>
            <a:ext cx="82550" cy="76200"/>
          </a:xfrm>
          <a:custGeom>
            <a:avLst/>
            <a:gdLst/>
            <a:ahLst/>
            <a:cxnLst>
              <a:cxn ang="0">
                <a:pos x="14" y="32"/>
              </a:cxn>
              <a:cxn ang="0">
                <a:pos x="12" y="28"/>
              </a:cxn>
              <a:cxn ang="0">
                <a:pos x="12" y="24"/>
              </a:cxn>
              <a:cxn ang="0">
                <a:pos x="12" y="20"/>
              </a:cxn>
              <a:cxn ang="0">
                <a:pos x="16" y="16"/>
              </a:cxn>
              <a:cxn ang="0">
                <a:pos x="20" y="14"/>
              </a:cxn>
              <a:cxn ang="0">
                <a:pos x="30" y="46"/>
              </a:cxn>
              <a:cxn ang="0">
                <a:pos x="42" y="42"/>
              </a:cxn>
              <a:cxn ang="0">
                <a:pos x="50" y="34"/>
              </a:cxn>
              <a:cxn ang="0">
                <a:pos x="52" y="26"/>
              </a:cxn>
              <a:cxn ang="0">
                <a:pos x="52" y="16"/>
              </a:cxn>
              <a:cxn ang="0">
                <a:pos x="48" y="8"/>
              </a:cxn>
              <a:cxn ang="0">
                <a:pos x="40" y="2"/>
              </a:cxn>
              <a:cxn ang="0">
                <a:pos x="32" y="0"/>
              </a:cxn>
              <a:cxn ang="0">
                <a:pos x="20" y="0"/>
              </a:cxn>
              <a:cxn ang="0">
                <a:pos x="12" y="4"/>
              </a:cxn>
              <a:cxn ang="0">
                <a:pos x="4" y="10"/>
              </a:cxn>
              <a:cxn ang="0">
                <a:pos x="2" y="14"/>
              </a:cxn>
              <a:cxn ang="0">
                <a:pos x="0" y="20"/>
              </a:cxn>
              <a:cxn ang="0">
                <a:pos x="2" y="30"/>
              </a:cxn>
              <a:cxn ang="0">
                <a:pos x="6" y="38"/>
              </a:cxn>
              <a:cxn ang="0">
                <a:pos x="10" y="42"/>
              </a:cxn>
              <a:cxn ang="0">
                <a:pos x="16" y="46"/>
              </a:cxn>
              <a:cxn ang="0">
                <a:pos x="22" y="48"/>
              </a:cxn>
              <a:cxn ang="0">
                <a:pos x="20" y="34"/>
              </a:cxn>
              <a:cxn ang="0">
                <a:pos x="16" y="32"/>
              </a:cxn>
              <a:cxn ang="0">
                <a:pos x="14" y="32"/>
              </a:cxn>
              <a:cxn ang="0">
                <a:pos x="28" y="12"/>
              </a:cxn>
              <a:cxn ang="0">
                <a:pos x="34" y="12"/>
              </a:cxn>
              <a:cxn ang="0">
                <a:pos x="38" y="12"/>
              </a:cxn>
              <a:cxn ang="0">
                <a:pos x="40" y="16"/>
              </a:cxn>
              <a:cxn ang="0">
                <a:pos x="42" y="18"/>
              </a:cxn>
              <a:cxn ang="0">
                <a:pos x="42" y="22"/>
              </a:cxn>
              <a:cxn ang="0">
                <a:pos x="42" y="26"/>
              </a:cxn>
              <a:cxn ang="0">
                <a:pos x="38" y="30"/>
              </a:cxn>
              <a:cxn ang="0">
                <a:pos x="34" y="32"/>
              </a:cxn>
              <a:cxn ang="0">
                <a:pos x="28" y="12"/>
              </a:cxn>
              <a:cxn ang="0">
                <a:pos x="14" y="32"/>
              </a:cxn>
            </a:cxnLst>
            <a:rect l="0" t="0" r="r" b="b"/>
            <a:pathLst>
              <a:path w="52" h="48">
                <a:moveTo>
                  <a:pt x="14" y="32"/>
                </a:moveTo>
                <a:lnTo>
                  <a:pt x="12" y="28"/>
                </a:lnTo>
                <a:lnTo>
                  <a:pt x="12" y="24"/>
                </a:lnTo>
                <a:lnTo>
                  <a:pt x="12" y="20"/>
                </a:lnTo>
                <a:lnTo>
                  <a:pt x="16" y="16"/>
                </a:lnTo>
                <a:lnTo>
                  <a:pt x="20" y="14"/>
                </a:lnTo>
                <a:lnTo>
                  <a:pt x="30" y="46"/>
                </a:lnTo>
                <a:lnTo>
                  <a:pt x="42" y="42"/>
                </a:lnTo>
                <a:lnTo>
                  <a:pt x="50" y="34"/>
                </a:lnTo>
                <a:lnTo>
                  <a:pt x="52" y="26"/>
                </a:lnTo>
                <a:lnTo>
                  <a:pt x="52" y="16"/>
                </a:lnTo>
                <a:lnTo>
                  <a:pt x="48" y="8"/>
                </a:lnTo>
                <a:lnTo>
                  <a:pt x="40" y="2"/>
                </a:lnTo>
                <a:lnTo>
                  <a:pt x="32" y="0"/>
                </a:lnTo>
                <a:lnTo>
                  <a:pt x="20" y="0"/>
                </a:lnTo>
                <a:lnTo>
                  <a:pt x="12" y="4"/>
                </a:lnTo>
                <a:lnTo>
                  <a:pt x="4" y="10"/>
                </a:lnTo>
                <a:lnTo>
                  <a:pt x="2" y="14"/>
                </a:lnTo>
                <a:lnTo>
                  <a:pt x="0" y="20"/>
                </a:lnTo>
                <a:lnTo>
                  <a:pt x="2" y="30"/>
                </a:lnTo>
                <a:lnTo>
                  <a:pt x="6" y="38"/>
                </a:lnTo>
                <a:lnTo>
                  <a:pt x="10" y="42"/>
                </a:lnTo>
                <a:lnTo>
                  <a:pt x="16" y="46"/>
                </a:lnTo>
                <a:lnTo>
                  <a:pt x="22" y="48"/>
                </a:lnTo>
                <a:lnTo>
                  <a:pt x="20" y="34"/>
                </a:lnTo>
                <a:lnTo>
                  <a:pt x="16" y="32"/>
                </a:lnTo>
                <a:lnTo>
                  <a:pt x="14" y="32"/>
                </a:lnTo>
                <a:lnTo>
                  <a:pt x="28" y="12"/>
                </a:lnTo>
                <a:lnTo>
                  <a:pt x="34" y="12"/>
                </a:lnTo>
                <a:lnTo>
                  <a:pt x="38" y="12"/>
                </a:lnTo>
                <a:lnTo>
                  <a:pt x="40" y="16"/>
                </a:lnTo>
                <a:lnTo>
                  <a:pt x="42" y="18"/>
                </a:lnTo>
                <a:lnTo>
                  <a:pt x="42" y="22"/>
                </a:lnTo>
                <a:lnTo>
                  <a:pt x="42" y="26"/>
                </a:lnTo>
                <a:lnTo>
                  <a:pt x="38" y="30"/>
                </a:lnTo>
                <a:lnTo>
                  <a:pt x="34" y="32"/>
                </a:lnTo>
                <a:lnTo>
                  <a:pt x="28" y="12"/>
                </a:lnTo>
                <a:lnTo>
                  <a:pt x="14" y="32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76" name="Freeform 108"/>
          <p:cNvSpPr>
            <a:spLocks/>
          </p:cNvSpPr>
          <p:nvPr/>
        </p:nvSpPr>
        <p:spPr bwMode="auto">
          <a:xfrm>
            <a:off x="2960688" y="2630488"/>
            <a:ext cx="82550" cy="76200"/>
          </a:xfrm>
          <a:custGeom>
            <a:avLst/>
            <a:gdLst/>
            <a:ahLst/>
            <a:cxnLst>
              <a:cxn ang="0">
                <a:pos x="14" y="34"/>
              </a:cxn>
              <a:cxn ang="0">
                <a:pos x="10" y="30"/>
              </a:cxn>
              <a:cxn ang="0">
                <a:pos x="10" y="26"/>
              </a:cxn>
              <a:cxn ang="0">
                <a:pos x="12" y="22"/>
              </a:cxn>
              <a:cxn ang="0">
                <a:pos x="14" y="18"/>
              </a:cxn>
              <a:cxn ang="0">
                <a:pos x="20" y="16"/>
              </a:cxn>
              <a:cxn ang="0">
                <a:pos x="28" y="48"/>
              </a:cxn>
              <a:cxn ang="0">
                <a:pos x="40" y="42"/>
              </a:cxn>
              <a:cxn ang="0">
                <a:pos x="48" y="36"/>
              </a:cxn>
              <a:cxn ang="0">
                <a:pos x="52" y="26"/>
              </a:cxn>
              <a:cxn ang="0">
                <a:pos x="50" y="16"/>
              </a:cxn>
              <a:cxn ang="0">
                <a:pos x="46" y="8"/>
              </a:cxn>
              <a:cxn ang="0">
                <a:pos x="40" y="2"/>
              </a:cxn>
              <a:cxn ang="0">
                <a:pos x="30" y="0"/>
              </a:cxn>
              <a:cxn ang="0">
                <a:pos x="18" y="2"/>
              </a:cxn>
              <a:cxn ang="0">
                <a:pos x="10" y="6"/>
              </a:cxn>
              <a:cxn ang="0">
                <a:pos x="4" y="12"/>
              </a:cxn>
              <a:cxn ang="0">
                <a:pos x="2" y="16"/>
              </a:cxn>
              <a:cxn ang="0">
                <a:pos x="0" y="20"/>
              </a:cxn>
              <a:cxn ang="0">
                <a:pos x="2" y="32"/>
              </a:cxn>
              <a:cxn ang="0">
                <a:pos x="4" y="38"/>
              </a:cxn>
              <a:cxn ang="0">
                <a:pos x="8" y="44"/>
              </a:cxn>
              <a:cxn ang="0">
                <a:pos x="14" y="48"/>
              </a:cxn>
              <a:cxn ang="0">
                <a:pos x="22" y="48"/>
              </a:cxn>
              <a:cxn ang="0">
                <a:pos x="20" y="36"/>
              </a:cxn>
              <a:cxn ang="0">
                <a:pos x="16" y="34"/>
              </a:cxn>
              <a:cxn ang="0">
                <a:pos x="14" y="34"/>
              </a:cxn>
              <a:cxn ang="0">
                <a:pos x="28" y="14"/>
              </a:cxn>
              <a:cxn ang="0">
                <a:pos x="32" y="14"/>
              </a:cxn>
              <a:cxn ang="0">
                <a:pos x="36" y="14"/>
              </a:cxn>
              <a:cxn ang="0">
                <a:pos x="40" y="16"/>
              </a:cxn>
              <a:cxn ang="0">
                <a:pos x="42" y="20"/>
              </a:cxn>
              <a:cxn ang="0">
                <a:pos x="42" y="24"/>
              </a:cxn>
              <a:cxn ang="0">
                <a:pos x="40" y="28"/>
              </a:cxn>
              <a:cxn ang="0">
                <a:pos x="38" y="30"/>
              </a:cxn>
              <a:cxn ang="0">
                <a:pos x="32" y="32"/>
              </a:cxn>
              <a:cxn ang="0">
                <a:pos x="28" y="14"/>
              </a:cxn>
              <a:cxn ang="0">
                <a:pos x="14" y="34"/>
              </a:cxn>
            </a:cxnLst>
            <a:rect l="0" t="0" r="r" b="b"/>
            <a:pathLst>
              <a:path w="52" h="48">
                <a:moveTo>
                  <a:pt x="14" y="34"/>
                </a:moveTo>
                <a:lnTo>
                  <a:pt x="10" y="30"/>
                </a:lnTo>
                <a:lnTo>
                  <a:pt x="10" y="26"/>
                </a:lnTo>
                <a:lnTo>
                  <a:pt x="12" y="22"/>
                </a:lnTo>
                <a:lnTo>
                  <a:pt x="14" y="18"/>
                </a:lnTo>
                <a:lnTo>
                  <a:pt x="20" y="16"/>
                </a:lnTo>
                <a:lnTo>
                  <a:pt x="28" y="48"/>
                </a:lnTo>
                <a:lnTo>
                  <a:pt x="40" y="42"/>
                </a:lnTo>
                <a:lnTo>
                  <a:pt x="48" y="36"/>
                </a:lnTo>
                <a:lnTo>
                  <a:pt x="52" y="26"/>
                </a:lnTo>
                <a:lnTo>
                  <a:pt x="50" y="16"/>
                </a:lnTo>
                <a:lnTo>
                  <a:pt x="46" y="8"/>
                </a:lnTo>
                <a:lnTo>
                  <a:pt x="40" y="2"/>
                </a:lnTo>
                <a:lnTo>
                  <a:pt x="30" y="0"/>
                </a:lnTo>
                <a:lnTo>
                  <a:pt x="18" y="2"/>
                </a:lnTo>
                <a:lnTo>
                  <a:pt x="10" y="6"/>
                </a:lnTo>
                <a:lnTo>
                  <a:pt x="4" y="12"/>
                </a:lnTo>
                <a:lnTo>
                  <a:pt x="2" y="16"/>
                </a:lnTo>
                <a:lnTo>
                  <a:pt x="0" y="20"/>
                </a:lnTo>
                <a:lnTo>
                  <a:pt x="2" y="32"/>
                </a:lnTo>
                <a:lnTo>
                  <a:pt x="4" y="38"/>
                </a:lnTo>
                <a:lnTo>
                  <a:pt x="8" y="44"/>
                </a:lnTo>
                <a:lnTo>
                  <a:pt x="14" y="48"/>
                </a:lnTo>
                <a:lnTo>
                  <a:pt x="22" y="48"/>
                </a:lnTo>
                <a:lnTo>
                  <a:pt x="20" y="36"/>
                </a:lnTo>
                <a:lnTo>
                  <a:pt x="16" y="34"/>
                </a:lnTo>
                <a:lnTo>
                  <a:pt x="14" y="34"/>
                </a:lnTo>
                <a:lnTo>
                  <a:pt x="28" y="14"/>
                </a:lnTo>
                <a:lnTo>
                  <a:pt x="32" y="14"/>
                </a:lnTo>
                <a:lnTo>
                  <a:pt x="36" y="14"/>
                </a:lnTo>
                <a:lnTo>
                  <a:pt x="40" y="16"/>
                </a:lnTo>
                <a:lnTo>
                  <a:pt x="42" y="20"/>
                </a:lnTo>
                <a:lnTo>
                  <a:pt x="42" y="24"/>
                </a:lnTo>
                <a:lnTo>
                  <a:pt x="40" y="28"/>
                </a:lnTo>
                <a:lnTo>
                  <a:pt x="38" y="30"/>
                </a:lnTo>
                <a:lnTo>
                  <a:pt x="32" y="32"/>
                </a:lnTo>
                <a:lnTo>
                  <a:pt x="28" y="14"/>
                </a:lnTo>
                <a:lnTo>
                  <a:pt x="14" y="34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77" name="Rectangle 109"/>
          <p:cNvSpPr>
            <a:spLocks noChangeArrowheads="1"/>
          </p:cNvSpPr>
          <p:nvPr/>
        </p:nvSpPr>
        <p:spPr bwMode="auto">
          <a:xfrm>
            <a:off x="3074988" y="5365750"/>
            <a:ext cx="1379537" cy="614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231F20"/>
                </a:solidFill>
                <a:latin typeface="Arial Black" pitchFamily="34" charset="0"/>
              </a:rPr>
              <a:t>Primary somato-</a:t>
            </a:r>
          </a:p>
          <a:p>
            <a:r>
              <a:rPr lang="en-US" sz="1200">
                <a:solidFill>
                  <a:srgbClr val="231F20"/>
                </a:solidFill>
                <a:latin typeface="Arial Black" pitchFamily="34" charset="0"/>
              </a:rPr>
              <a:t>sensory cortex</a:t>
            </a:r>
            <a:endParaRPr lang="en-US" sz="1800">
              <a:latin typeface="Arial" pitchFamily="34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pitchFamily="34" charset="0"/>
              </a:rPr>
              <a:t>(postcentral gyrus)</a:t>
            </a:r>
            <a:endParaRPr lang="en-US" sz="1800">
              <a:latin typeface="Arial" pitchFamily="34" charset="0"/>
            </a:endParaRPr>
          </a:p>
        </p:txBody>
      </p:sp>
      <p:sp>
        <p:nvSpPr>
          <p:cNvPr id="58478" name="Rectangle 110"/>
          <p:cNvSpPr>
            <a:spLocks noChangeArrowheads="1"/>
          </p:cNvSpPr>
          <p:nvPr/>
        </p:nvSpPr>
        <p:spPr bwMode="auto">
          <a:xfrm>
            <a:off x="3278188" y="1651000"/>
            <a:ext cx="66992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231F20"/>
                </a:solidFill>
                <a:latin typeface="Arial Black" pitchFamily="34" charset="0"/>
              </a:rPr>
              <a:t>Sensory</a:t>
            </a:r>
            <a:endParaRPr lang="en-US" sz="1800">
              <a:latin typeface="Arial" pitchFamily="34" charset="0"/>
            </a:endParaRPr>
          </a:p>
        </p:txBody>
      </p:sp>
      <p:sp>
        <p:nvSpPr>
          <p:cNvPr id="58479" name="Rectangle 111"/>
          <p:cNvSpPr>
            <a:spLocks noChangeArrowheads="1"/>
          </p:cNvSpPr>
          <p:nvPr/>
        </p:nvSpPr>
        <p:spPr bwMode="auto">
          <a:xfrm>
            <a:off x="4852988" y="1885950"/>
            <a:ext cx="1468437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200">
                <a:solidFill>
                  <a:srgbClr val="FFFFFF"/>
                </a:solidFill>
                <a:latin typeface="Arial Black" pitchFamily="34" charset="0"/>
              </a:rPr>
              <a:t>Sensory map in</a:t>
            </a:r>
          </a:p>
          <a:p>
            <a:pPr>
              <a:lnSpc>
                <a:spcPct val="90000"/>
              </a:lnSpc>
            </a:pPr>
            <a:r>
              <a:rPr lang="en-US" sz="1200">
                <a:solidFill>
                  <a:srgbClr val="FFFFFF"/>
                </a:solidFill>
                <a:latin typeface="Arial Black" pitchFamily="34" charset="0"/>
              </a:rPr>
              <a:t>postcentral gyrus</a:t>
            </a:r>
            <a:endParaRPr lang="en-US" sz="1800">
              <a:latin typeface="Arial" pitchFamily="34" charset="0"/>
            </a:endParaRPr>
          </a:p>
        </p:txBody>
      </p:sp>
      <p:sp>
        <p:nvSpPr>
          <p:cNvPr id="58480" name="Rectangle 112"/>
          <p:cNvSpPr>
            <a:spLocks noChangeArrowheads="1"/>
          </p:cNvSpPr>
          <p:nvPr/>
        </p:nvSpPr>
        <p:spPr bwMode="auto">
          <a:xfrm>
            <a:off x="2525713" y="485775"/>
            <a:ext cx="668337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 i="1">
                <a:solidFill>
                  <a:srgbClr val="231F20"/>
                </a:solidFill>
                <a:latin typeface="Arial" pitchFamily="34" charset="0"/>
              </a:rPr>
              <a:t>Posterior</a:t>
            </a:r>
            <a:endParaRPr lang="en-US" sz="1800">
              <a:latin typeface="Arial" pitchFamily="34" charset="0"/>
            </a:endParaRPr>
          </a:p>
        </p:txBody>
      </p:sp>
      <p:sp>
        <p:nvSpPr>
          <p:cNvPr id="58481" name="Rectangle 113"/>
          <p:cNvSpPr>
            <a:spLocks noChangeArrowheads="1"/>
          </p:cNvSpPr>
          <p:nvPr/>
        </p:nvSpPr>
        <p:spPr bwMode="auto">
          <a:xfrm>
            <a:off x="2525713" y="1847850"/>
            <a:ext cx="592137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 i="1">
                <a:solidFill>
                  <a:srgbClr val="231F20"/>
                </a:solidFill>
                <a:latin typeface="Arial" pitchFamily="34" charset="0"/>
              </a:rPr>
              <a:t>Anterior</a:t>
            </a:r>
            <a:endParaRPr lang="en-US" sz="1800"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Spinocerebellar Tracts</a:t>
            </a:r>
          </a:p>
        </p:txBody>
      </p:sp>
      <p:sp>
        <p:nvSpPr>
          <p:cNvPr id="3994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Ventral and dorsal tracts</a:t>
            </a:r>
          </a:p>
          <a:p>
            <a:r>
              <a:rPr lang="en-US"/>
              <a:t>Convey information about muscle or tendon stretch to the cerebellum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ChangeArrowheads="1"/>
          </p:cNvSpPr>
          <p:nvPr/>
        </p:nvSpPr>
        <p:spPr bwMode="auto">
          <a:xfrm>
            <a:off x="7442200" y="6580188"/>
            <a:ext cx="1700213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12.34a (2 of 2)</a:t>
            </a:r>
          </a:p>
        </p:txBody>
      </p:sp>
      <p:pic>
        <p:nvPicPr>
          <p:cNvPr id="86036" name="Picture 2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5613" y="504825"/>
            <a:ext cx="8231187" cy="5883275"/>
          </a:xfrm>
          <a:prstGeom prst="rect">
            <a:avLst/>
          </a:prstGeom>
          <a:noFill/>
        </p:spPr>
      </p:pic>
      <p:sp>
        <p:nvSpPr>
          <p:cNvPr id="86037" name="Freeform 21"/>
          <p:cNvSpPr>
            <a:spLocks/>
          </p:cNvSpPr>
          <p:nvPr/>
        </p:nvSpPr>
        <p:spPr bwMode="auto">
          <a:xfrm>
            <a:off x="3887788" y="1055688"/>
            <a:ext cx="906462" cy="79375"/>
          </a:xfrm>
          <a:custGeom>
            <a:avLst/>
            <a:gdLst/>
            <a:ahLst/>
            <a:cxnLst>
              <a:cxn ang="0">
                <a:pos x="571" y="0"/>
              </a:cxn>
              <a:cxn ang="0">
                <a:pos x="447" y="0"/>
              </a:cxn>
              <a:cxn ang="0">
                <a:pos x="0" y="50"/>
              </a:cxn>
            </a:cxnLst>
            <a:rect l="0" t="0" r="r" b="b"/>
            <a:pathLst>
              <a:path w="571" h="50">
                <a:moveTo>
                  <a:pt x="571" y="0"/>
                </a:moveTo>
                <a:lnTo>
                  <a:pt x="447" y="0"/>
                </a:lnTo>
                <a:lnTo>
                  <a:pt x="0" y="5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6038" name="Freeform 22"/>
          <p:cNvSpPr>
            <a:spLocks/>
          </p:cNvSpPr>
          <p:nvPr/>
        </p:nvSpPr>
        <p:spPr bwMode="auto">
          <a:xfrm>
            <a:off x="4170363" y="1265238"/>
            <a:ext cx="623887" cy="28575"/>
          </a:xfrm>
          <a:custGeom>
            <a:avLst/>
            <a:gdLst/>
            <a:ahLst/>
            <a:cxnLst>
              <a:cxn ang="0">
                <a:pos x="393" y="0"/>
              </a:cxn>
              <a:cxn ang="0">
                <a:pos x="269" y="0"/>
              </a:cxn>
              <a:cxn ang="0">
                <a:pos x="0" y="18"/>
              </a:cxn>
            </a:cxnLst>
            <a:rect l="0" t="0" r="r" b="b"/>
            <a:pathLst>
              <a:path w="393" h="18">
                <a:moveTo>
                  <a:pt x="393" y="0"/>
                </a:moveTo>
                <a:lnTo>
                  <a:pt x="269" y="0"/>
                </a:lnTo>
                <a:lnTo>
                  <a:pt x="0" y="18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6039" name="Line 23"/>
          <p:cNvSpPr>
            <a:spLocks noChangeShapeType="1"/>
          </p:cNvSpPr>
          <p:nvPr/>
        </p:nvSpPr>
        <p:spPr bwMode="auto">
          <a:xfrm flipH="1">
            <a:off x="3373438" y="627063"/>
            <a:ext cx="1420812" cy="1587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6040" name="Line 24"/>
          <p:cNvSpPr>
            <a:spLocks noChangeShapeType="1"/>
          </p:cNvSpPr>
          <p:nvPr/>
        </p:nvSpPr>
        <p:spPr bwMode="auto">
          <a:xfrm flipH="1">
            <a:off x="1849438" y="627063"/>
            <a:ext cx="1270000" cy="1587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6041" name="Line 25"/>
          <p:cNvSpPr>
            <a:spLocks noChangeShapeType="1"/>
          </p:cNvSpPr>
          <p:nvPr/>
        </p:nvSpPr>
        <p:spPr bwMode="auto">
          <a:xfrm flipH="1">
            <a:off x="5667375" y="3024188"/>
            <a:ext cx="231775" cy="1587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6042" name="Line 26"/>
          <p:cNvSpPr>
            <a:spLocks noChangeShapeType="1"/>
          </p:cNvSpPr>
          <p:nvPr/>
        </p:nvSpPr>
        <p:spPr bwMode="auto">
          <a:xfrm flipH="1">
            <a:off x="3732213" y="4032250"/>
            <a:ext cx="469900" cy="1588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6043" name="Freeform 27"/>
          <p:cNvSpPr>
            <a:spLocks/>
          </p:cNvSpPr>
          <p:nvPr/>
        </p:nvSpPr>
        <p:spPr bwMode="auto">
          <a:xfrm>
            <a:off x="1912938" y="3514725"/>
            <a:ext cx="1012825" cy="11588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54" y="0"/>
              </a:cxn>
              <a:cxn ang="0">
                <a:pos x="638" y="730"/>
              </a:cxn>
            </a:cxnLst>
            <a:rect l="0" t="0" r="r" b="b"/>
            <a:pathLst>
              <a:path w="638" h="730">
                <a:moveTo>
                  <a:pt x="0" y="0"/>
                </a:moveTo>
                <a:lnTo>
                  <a:pt x="354" y="0"/>
                </a:lnTo>
                <a:lnTo>
                  <a:pt x="638" y="73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6044" name="Freeform 28"/>
          <p:cNvSpPr>
            <a:spLocks/>
          </p:cNvSpPr>
          <p:nvPr/>
        </p:nvSpPr>
        <p:spPr bwMode="auto">
          <a:xfrm>
            <a:off x="1817688" y="4562475"/>
            <a:ext cx="47625" cy="2889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70"/>
              </a:cxn>
              <a:cxn ang="0">
                <a:pos x="30" y="182"/>
              </a:cxn>
            </a:cxnLst>
            <a:rect l="0" t="0" r="r" b="b"/>
            <a:pathLst>
              <a:path w="30" h="182">
                <a:moveTo>
                  <a:pt x="0" y="0"/>
                </a:moveTo>
                <a:lnTo>
                  <a:pt x="0" y="70"/>
                </a:lnTo>
                <a:lnTo>
                  <a:pt x="30" y="182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6045" name="Line 29"/>
          <p:cNvSpPr>
            <a:spLocks noChangeShapeType="1"/>
          </p:cNvSpPr>
          <p:nvPr/>
        </p:nvSpPr>
        <p:spPr bwMode="auto">
          <a:xfrm flipH="1">
            <a:off x="5737225" y="5480050"/>
            <a:ext cx="514350" cy="1588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6046" name="Line 30"/>
          <p:cNvSpPr>
            <a:spLocks noChangeShapeType="1"/>
          </p:cNvSpPr>
          <p:nvPr/>
        </p:nvSpPr>
        <p:spPr bwMode="auto">
          <a:xfrm flipH="1">
            <a:off x="3452813" y="636588"/>
            <a:ext cx="317500" cy="136525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6047" name="Freeform 31"/>
          <p:cNvSpPr>
            <a:spLocks/>
          </p:cNvSpPr>
          <p:nvPr/>
        </p:nvSpPr>
        <p:spPr bwMode="auto">
          <a:xfrm>
            <a:off x="3814763" y="1963738"/>
            <a:ext cx="730250" cy="434975"/>
          </a:xfrm>
          <a:custGeom>
            <a:avLst/>
            <a:gdLst/>
            <a:ahLst/>
            <a:cxnLst>
              <a:cxn ang="0">
                <a:pos x="460" y="0"/>
              </a:cxn>
              <a:cxn ang="0">
                <a:pos x="370" y="0"/>
              </a:cxn>
              <a:cxn ang="0">
                <a:pos x="0" y="274"/>
              </a:cxn>
            </a:cxnLst>
            <a:rect l="0" t="0" r="r" b="b"/>
            <a:pathLst>
              <a:path w="460" h="274">
                <a:moveTo>
                  <a:pt x="460" y="0"/>
                </a:moveTo>
                <a:lnTo>
                  <a:pt x="370" y="0"/>
                </a:lnTo>
                <a:lnTo>
                  <a:pt x="0" y="274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6048" name="Rectangle 32"/>
          <p:cNvSpPr>
            <a:spLocks noChangeArrowheads="1"/>
          </p:cNvSpPr>
          <p:nvPr/>
        </p:nvSpPr>
        <p:spPr bwMode="auto">
          <a:xfrm>
            <a:off x="5251450" y="1514475"/>
            <a:ext cx="17843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600" b="1" i="1">
                <a:solidFill>
                  <a:srgbClr val="231F20"/>
                </a:solidFill>
                <a:latin typeface="Arial" charset="0"/>
              </a:rPr>
              <a:t>Medulla oblongata</a:t>
            </a:r>
            <a:endParaRPr lang="en-US" sz="1800">
              <a:latin typeface="Arial" charset="0"/>
            </a:endParaRPr>
          </a:p>
        </p:txBody>
      </p:sp>
      <p:sp>
        <p:nvSpPr>
          <p:cNvPr id="86049" name="Rectangle 33"/>
          <p:cNvSpPr>
            <a:spLocks noChangeArrowheads="1"/>
          </p:cNvSpPr>
          <p:nvPr/>
        </p:nvSpPr>
        <p:spPr bwMode="auto">
          <a:xfrm>
            <a:off x="4572000" y="1793875"/>
            <a:ext cx="3468688" cy="53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600">
                <a:solidFill>
                  <a:srgbClr val="231F20"/>
                </a:solidFill>
                <a:latin typeface="Arial Black" pitchFamily="34" charset="0"/>
              </a:rPr>
              <a:t>Fasciculus cuneatus</a:t>
            </a:r>
          </a:p>
          <a:p>
            <a:pPr eaLnBrk="1" hangingPunct="1"/>
            <a:r>
              <a:rPr lang="en-US" sz="1600" b="1">
                <a:solidFill>
                  <a:srgbClr val="231F20"/>
                </a:solidFill>
                <a:latin typeface="Arial" charset="0"/>
              </a:rPr>
              <a:t>(axon of first-order sensory neuron)</a:t>
            </a:r>
            <a:endParaRPr lang="en-US" sz="1800">
              <a:latin typeface="Arial" charset="0"/>
            </a:endParaRPr>
          </a:p>
        </p:txBody>
      </p:sp>
      <p:sp>
        <p:nvSpPr>
          <p:cNvPr id="86050" name="Rectangle 34"/>
          <p:cNvSpPr>
            <a:spLocks noChangeArrowheads="1"/>
          </p:cNvSpPr>
          <p:nvPr/>
        </p:nvSpPr>
        <p:spPr bwMode="auto">
          <a:xfrm>
            <a:off x="4232275" y="3873500"/>
            <a:ext cx="3468688" cy="53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600">
                <a:solidFill>
                  <a:srgbClr val="231F20"/>
                </a:solidFill>
                <a:latin typeface="Arial Black" pitchFamily="34" charset="0"/>
              </a:rPr>
              <a:t>Fasciculus gracilis</a:t>
            </a:r>
          </a:p>
          <a:p>
            <a:pPr eaLnBrk="1" hangingPunct="1"/>
            <a:r>
              <a:rPr lang="en-US" sz="1600" b="1">
                <a:solidFill>
                  <a:srgbClr val="231F20"/>
                </a:solidFill>
                <a:latin typeface="Arial" charset="0"/>
              </a:rPr>
              <a:t>(axon of first-order sensory neuron)</a:t>
            </a:r>
            <a:endParaRPr lang="en-US" sz="1800">
              <a:latin typeface="Arial" charset="0"/>
            </a:endParaRPr>
          </a:p>
        </p:txBody>
      </p:sp>
      <p:sp>
        <p:nvSpPr>
          <p:cNvPr id="86051" name="Rectangle 35"/>
          <p:cNvSpPr>
            <a:spLocks noChangeArrowheads="1"/>
          </p:cNvSpPr>
          <p:nvPr/>
        </p:nvSpPr>
        <p:spPr bwMode="auto">
          <a:xfrm>
            <a:off x="1104900" y="3394075"/>
            <a:ext cx="973138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600" b="1">
                <a:solidFill>
                  <a:srgbClr val="231F20"/>
                </a:solidFill>
                <a:latin typeface="Arial" charset="0"/>
              </a:rPr>
              <a:t>Axon of</a:t>
            </a:r>
          </a:p>
          <a:p>
            <a:pPr eaLnBrk="1" hangingPunct="1"/>
            <a:r>
              <a:rPr lang="en-US" sz="1600" b="1">
                <a:solidFill>
                  <a:srgbClr val="231F20"/>
                </a:solidFill>
                <a:latin typeface="Arial" charset="0"/>
              </a:rPr>
              <a:t>first-order</a:t>
            </a:r>
            <a:endParaRPr lang="en-US" sz="1800" b="1">
              <a:latin typeface="Arial" charset="0"/>
            </a:endParaRPr>
          </a:p>
          <a:p>
            <a:pPr eaLnBrk="1" hangingPunct="1"/>
            <a:r>
              <a:rPr lang="en-US" sz="1600" b="1">
                <a:solidFill>
                  <a:srgbClr val="231F20"/>
                </a:solidFill>
                <a:latin typeface="Arial" charset="0"/>
              </a:rPr>
              <a:t>neuron</a:t>
            </a:r>
            <a:endParaRPr lang="en-US" sz="1800" b="1">
              <a:latin typeface="Arial" charset="0"/>
            </a:endParaRPr>
          </a:p>
        </p:txBody>
      </p:sp>
      <p:sp>
        <p:nvSpPr>
          <p:cNvPr id="86052" name="Rectangle 36"/>
          <p:cNvSpPr>
            <a:spLocks noChangeArrowheads="1"/>
          </p:cNvSpPr>
          <p:nvPr/>
        </p:nvSpPr>
        <p:spPr bwMode="auto">
          <a:xfrm>
            <a:off x="1114425" y="4111625"/>
            <a:ext cx="1468438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600" b="1">
                <a:solidFill>
                  <a:srgbClr val="231F20"/>
                </a:solidFill>
                <a:latin typeface="Arial" charset="0"/>
              </a:rPr>
              <a:t>Muscle spindle</a:t>
            </a:r>
          </a:p>
          <a:p>
            <a:pPr eaLnBrk="1" hangingPunct="1">
              <a:lnSpc>
                <a:spcPct val="90000"/>
              </a:lnSpc>
            </a:pPr>
            <a:r>
              <a:rPr lang="en-US" sz="1600" b="1">
                <a:solidFill>
                  <a:srgbClr val="231F20"/>
                </a:solidFill>
                <a:latin typeface="Arial" charset="0"/>
              </a:rPr>
              <a:t>(proprioceptor)</a:t>
            </a:r>
            <a:endParaRPr lang="en-US" sz="1800" b="1">
              <a:latin typeface="Arial" charset="0"/>
            </a:endParaRPr>
          </a:p>
        </p:txBody>
      </p:sp>
      <p:sp>
        <p:nvSpPr>
          <p:cNvPr id="86053" name="Rectangle 37"/>
          <p:cNvSpPr>
            <a:spLocks noChangeArrowheads="1"/>
          </p:cNvSpPr>
          <p:nvPr/>
        </p:nvSpPr>
        <p:spPr bwMode="auto">
          <a:xfrm>
            <a:off x="5927725" y="2908300"/>
            <a:ext cx="1468438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600" b="1">
                <a:solidFill>
                  <a:srgbClr val="231F20"/>
                </a:solidFill>
                <a:latin typeface="Arial" charset="0"/>
              </a:rPr>
              <a:t>Joint stretch</a:t>
            </a:r>
          </a:p>
          <a:p>
            <a:pPr eaLnBrk="1" hangingPunct="1">
              <a:lnSpc>
                <a:spcPct val="90000"/>
              </a:lnSpc>
            </a:pPr>
            <a:r>
              <a:rPr lang="en-US" sz="1600" b="1">
                <a:solidFill>
                  <a:srgbClr val="231F20"/>
                </a:solidFill>
                <a:latin typeface="Arial" charset="0"/>
              </a:rPr>
              <a:t>receptor</a:t>
            </a:r>
            <a:endParaRPr lang="en-US" sz="1800" b="1">
              <a:latin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1600" b="1">
                <a:solidFill>
                  <a:srgbClr val="231F20"/>
                </a:solidFill>
                <a:latin typeface="Arial" charset="0"/>
              </a:rPr>
              <a:t>(proprioceptor)</a:t>
            </a:r>
            <a:endParaRPr lang="en-US" sz="1800" b="1">
              <a:latin typeface="Arial" charset="0"/>
            </a:endParaRPr>
          </a:p>
        </p:txBody>
      </p:sp>
      <p:sp>
        <p:nvSpPr>
          <p:cNvPr id="86054" name="Rectangle 38"/>
          <p:cNvSpPr>
            <a:spLocks noChangeArrowheads="1"/>
          </p:cNvSpPr>
          <p:nvPr/>
        </p:nvSpPr>
        <p:spPr bwMode="auto">
          <a:xfrm>
            <a:off x="5178425" y="3638550"/>
            <a:ext cx="193198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600" b="1" i="1">
                <a:solidFill>
                  <a:srgbClr val="231F20"/>
                </a:solidFill>
                <a:latin typeface="Arial" charset="0"/>
              </a:rPr>
              <a:t>Cervical spinal cord</a:t>
            </a:r>
            <a:endParaRPr lang="en-US" sz="1800">
              <a:latin typeface="Arial" charset="0"/>
            </a:endParaRPr>
          </a:p>
        </p:txBody>
      </p:sp>
      <p:sp>
        <p:nvSpPr>
          <p:cNvPr id="86055" name="Rectangle 39"/>
          <p:cNvSpPr>
            <a:spLocks noChangeArrowheads="1"/>
          </p:cNvSpPr>
          <p:nvPr/>
        </p:nvSpPr>
        <p:spPr bwMode="auto">
          <a:xfrm>
            <a:off x="6292850" y="5359400"/>
            <a:ext cx="8128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600" b="1">
                <a:solidFill>
                  <a:srgbClr val="231F20"/>
                </a:solidFill>
                <a:latin typeface="Arial" charset="0"/>
              </a:rPr>
              <a:t>Touch</a:t>
            </a:r>
          </a:p>
          <a:p>
            <a:pPr eaLnBrk="1" hangingPunct="1"/>
            <a:r>
              <a:rPr lang="en-US" sz="1600" b="1">
                <a:solidFill>
                  <a:srgbClr val="231F20"/>
                </a:solidFill>
                <a:latin typeface="Arial" charset="0"/>
              </a:rPr>
              <a:t>receptor</a:t>
            </a:r>
            <a:endParaRPr lang="en-US" sz="1800" b="1">
              <a:latin typeface="Arial" charset="0"/>
            </a:endParaRPr>
          </a:p>
        </p:txBody>
      </p:sp>
      <p:sp>
        <p:nvSpPr>
          <p:cNvPr id="86056" name="Rectangle 40"/>
          <p:cNvSpPr>
            <a:spLocks noChangeArrowheads="1"/>
          </p:cNvSpPr>
          <p:nvPr/>
        </p:nvSpPr>
        <p:spPr bwMode="auto">
          <a:xfrm>
            <a:off x="4832350" y="469900"/>
            <a:ext cx="3182938" cy="48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600">
                <a:solidFill>
                  <a:srgbClr val="231F20"/>
                </a:solidFill>
                <a:latin typeface="Arial Black" pitchFamily="34" charset="0"/>
              </a:rPr>
              <a:t>Medial lemniscus (tract)</a:t>
            </a:r>
          </a:p>
          <a:p>
            <a:pPr eaLnBrk="1" hangingPunct="1">
              <a:lnSpc>
                <a:spcPct val="80000"/>
              </a:lnSpc>
            </a:pPr>
            <a:r>
              <a:rPr lang="en-US" sz="1600" b="1">
                <a:solidFill>
                  <a:srgbClr val="231F20"/>
                </a:solidFill>
                <a:latin typeface="Arial" charset="0"/>
              </a:rPr>
              <a:t>(axons of second-order neurons)</a:t>
            </a:r>
            <a:endParaRPr lang="en-US" sz="1800">
              <a:latin typeface="Arial" charset="0"/>
            </a:endParaRPr>
          </a:p>
        </p:txBody>
      </p:sp>
      <p:sp>
        <p:nvSpPr>
          <p:cNvPr id="86057" name="Rectangle 41"/>
          <p:cNvSpPr>
            <a:spLocks noChangeArrowheads="1"/>
          </p:cNvSpPr>
          <p:nvPr/>
        </p:nvSpPr>
        <p:spPr bwMode="auto">
          <a:xfrm>
            <a:off x="1089025" y="469900"/>
            <a:ext cx="1724025" cy="1160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600">
                <a:solidFill>
                  <a:srgbClr val="231F20"/>
                </a:solidFill>
                <a:latin typeface="Arial Black" pitchFamily="34" charset="0"/>
              </a:rPr>
              <a:t>Dorsal</a:t>
            </a:r>
          </a:p>
          <a:p>
            <a:pPr eaLnBrk="1" hangingPunct="1">
              <a:lnSpc>
                <a:spcPct val="70000"/>
              </a:lnSpc>
            </a:pPr>
            <a:r>
              <a:rPr lang="en-US" sz="1600">
                <a:solidFill>
                  <a:srgbClr val="231F20"/>
                </a:solidFill>
                <a:latin typeface="Arial Black" pitchFamily="34" charset="0"/>
              </a:rPr>
              <a:t>spinocerebellar</a:t>
            </a:r>
            <a:endParaRPr lang="en-US" sz="1800">
              <a:latin typeface="Arial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1600">
                <a:solidFill>
                  <a:srgbClr val="231F20"/>
                </a:solidFill>
                <a:latin typeface="Arial Black" pitchFamily="34" charset="0"/>
              </a:rPr>
              <a:t>tract </a:t>
            </a:r>
            <a:r>
              <a:rPr lang="en-US" sz="1600" b="1">
                <a:solidFill>
                  <a:srgbClr val="231F20"/>
                </a:solidFill>
                <a:latin typeface="Arial" charset="0"/>
              </a:rPr>
              <a:t>(axons of</a:t>
            </a:r>
            <a:endParaRPr lang="en-US" sz="1800" b="1">
              <a:latin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1600" b="1">
                <a:solidFill>
                  <a:srgbClr val="231F20"/>
                </a:solidFill>
                <a:latin typeface="Arial" charset="0"/>
              </a:rPr>
              <a:t>second-order</a:t>
            </a:r>
            <a:endParaRPr lang="en-US" sz="1800" b="1">
              <a:latin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1600" b="1">
                <a:solidFill>
                  <a:srgbClr val="231F20"/>
                </a:solidFill>
                <a:latin typeface="Arial" charset="0"/>
              </a:rPr>
              <a:t>neurons)</a:t>
            </a:r>
            <a:endParaRPr lang="en-US" sz="1800">
              <a:latin typeface="Arial" charset="0"/>
            </a:endParaRPr>
          </a:p>
        </p:txBody>
      </p:sp>
      <p:sp>
        <p:nvSpPr>
          <p:cNvPr id="86058" name="Rectangle 42"/>
          <p:cNvSpPr>
            <a:spLocks noChangeArrowheads="1"/>
          </p:cNvSpPr>
          <p:nvPr/>
        </p:nvSpPr>
        <p:spPr bwMode="auto">
          <a:xfrm>
            <a:off x="4832350" y="936625"/>
            <a:ext cx="15589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600" b="1">
                <a:solidFill>
                  <a:srgbClr val="231F20"/>
                </a:solidFill>
                <a:latin typeface="Arial" charset="0"/>
              </a:rPr>
              <a:t>Nucleus gracilis</a:t>
            </a:r>
            <a:endParaRPr lang="en-US" sz="1800" b="1">
              <a:latin typeface="Arial" charset="0"/>
            </a:endParaRPr>
          </a:p>
        </p:txBody>
      </p:sp>
      <p:sp>
        <p:nvSpPr>
          <p:cNvPr id="86059" name="Rectangle 43"/>
          <p:cNvSpPr>
            <a:spLocks noChangeArrowheads="1"/>
          </p:cNvSpPr>
          <p:nvPr/>
        </p:nvSpPr>
        <p:spPr bwMode="auto">
          <a:xfrm>
            <a:off x="4832350" y="1143000"/>
            <a:ext cx="17367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600" b="1">
                <a:solidFill>
                  <a:srgbClr val="231F20"/>
                </a:solidFill>
                <a:latin typeface="Arial" charset="0"/>
              </a:rPr>
              <a:t>Nucleus cuneatus</a:t>
            </a:r>
            <a:endParaRPr lang="en-US" sz="1800" b="1">
              <a:latin typeface="Arial" charset="0"/>
            </a:endParaRPr>
          </a:p>
        </p:txBody>
      </p:sp>
      <p:sp>
        <p:nvSpPr>
          <p:cNvPr id="86060" name="Rectangle 44"/>
          <p:cNvSpPr>
            <a:spLocks noChangeArrowheads="1"/>
          </p:cNvSpPr>
          <p:nvPr/>
        </p:nvSpPr>
        <p:spPr bwMode="auto">
          <a:xfrm>
            <a:off x="5200650" y="4451350"/>
            <a:ext cx="18859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600" b="1" i="1">
                <a:solidFill>
                  <a:srgbClr val="231F20"/>
                </a:solidFill>
                <a:latin typeface="Arial" charset="0"/>
              </a:rPr>
              <a:t>Lumbar spinal cord</a:t>
            </a:r>
            <a:endParaRPr lang="en-US" sz="1800">
              <a:latin typeface="Arial" charset="0"/>
            </a:endParaRPr>
          </a:p>
        </p:txBody>
      </p:sp>
      <p:sp>
        <p:nvSpPr>
          <p:cNvPr id="86061" name="Rectangle 45"/>
          <p:cNvSpPr>
            <a:spLocks noChangeArrowheads="1"/>
          </p:cNvSpPr>
          <p:nvPr/>
        </p:nvSpPr>
        <p:spPr bwMode="auto">
          <a:xfrm>
            <a:off x="1323975" y="5861050"/>
            <a:ext cx="346075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600" b="1">
                <a:solidFill>
                  <a:srgbClr val="231F20"/>
                </a:solidFill>
                <a:latin typeface="Arial Black" pitchFamily="34" charset="0"/>
              </a:rPr>
              <a:t>(a)</a:t>
            </a:r>
            <a:endParaRPr lang="en-US" sz="1800" b="1">
              <a:latin typeface="Arial" charset="0"/>
            </a:endParaRPr>
          </a:p>
        </p:txBody>
      </p:sp>
      <p:sp>
        <p:nvSpPr>
          <p:cNvPr id="86062" name="Rectangle 46"/>
          <p:cNvSpPr>
            <a:spLocks noChangeArrowheads="1"/>
          </p:cNvSpPr>
          <p:nvPr/>
        </p:nvSpPr>
        <p:spPr bwMode="auto">
          <a:xfrm>
            <a:off x="1784350" y="5861050"/>
            <a:ext cx="174625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600">
                <a:solidFill>
                  <a:srgbClr val="FFFFFF"/>
                </a:solidFill>
                <a:latin typeface="Arial Black" pitchFamily="34" charset="0"/>
              </a:rPr>
              <a:t>Spinocerebellar</a:t>
            </a:r>
          </a:p>
          <a:p>
            <a:pPr eaLnBrk="1" hangingPunct="1">
              <a:lnSpc>
                <a:spcPct val="70000"/>
              </a:lnSpc>
            </a:pPr>
            <a:r>
              <a:rPr lang="en-US" sz="1600">
                <a:solidFill>
                  <a:srgbClr val="FFFFFF"/>
                </a:solidFill>
                <a:latin typeface="Arial Black" pitchFamily="34" charset="0"/>
              </a:rPr>
              <a:t>pathway </a:t>
            </a:r>
          </a:p>
        </p:txBody>
      </p:sp>
      <p:sp>
        <p:nvSpPr>
          <p:cNvPr id="86063" name="Rectangle 47"/>
          <p:cNvSpPr>
            <a:spLocks noChangeArrowheads="1"/>
          </p:cNvSpPr>
          <p:nvPr/>
        </p:nvSpPr>
        <p:spPr bwMode="auto">
          <a:xfrm>
            <a:off x="3768725" y="5861050"/>
            <a:ext cx="2436813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600">
                <a:solidFill>
                  <a:srgbClr val="FFFFFF"/>
                </a:solidFill>
                <a:latin typeface="Arial Black" pitchFamily="34" charset="0"/>
              </a:rPr>
              <a:t>Dorsal column–medial</a:t>
            </a:r>
          </a:p>
          <a:p>
            <a:pPr eaLnBrk="1" hangingPunct="1">
              <a:lnSpc>
                <a:spcPct val="70000"/>
              </a:lnSpc>
            </a:pPr>
            <a:r>
              <a:rPr lang="en-US" sz="1600">
                <a:solidFill>
                  <a:srgbClr val="FFFFFF"/>
                </a:solidFill>
                <a:latin typeface="Arial Black" pitchFamily="34" charset="0"/>
              </a:rPr>
              <a:t>lemniscal pathway 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90" name="Rectangle 6"/>
          <p:cNvSpPr>
            <a:spLocks noChangeArrowheads="1"/>
          </p:cNvSpPr>
          <p:nvPr/>
        </p:nvSpPr>
        <p:spPr bwMode="auto">
          <a:xfrm>
            <a:off x="7442200" y="6580188"/>
            <a:ext cx="1700213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12.34a (1 of 2)</a:t>
            </a:r>
          </a:p>
        </p:txBody>
      </p:sp>
      <p:pic>
        <p:nvPicPr>
          <p:cNvPr id="41993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5613" y="488950"/>
            <a:ext cx="8231187" cy="5880100"/>
          </a:xfrm>
          <a:prstGeom prst="rect">
            <a:avLst/>
          </a:prstGeom>
          <a:noFill/>
        </p:spPr>
      </p:pic>
      <p:sp>
        <p:nvSpPr>
          <p:cNvPr id="41994" name="Line 10"/>
          <p:cNvSpPr>
            <a:spLocks noChangeShapeType="1"/>
          </p:cNvSpPr>
          <p:nvPr/>
        </p:nvSpPr>
        <p:spPr bwMode="auto">
          <a:xfrm flipH="1">
            <a:off x="3351213" y="625475"/>
            <a:ext cx="2220912" cy="1588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995" name="Line 11"/>
          <p:cNvSpPr>
            <a:spLocks noChangeShapeType="1"/>
          </p:cNvSpPr>
          <p:nvPr/>
        </p:nvSpPr>
        <p:spPr bwMode="auto">
          <a:xfrm flipH="1">
            <a:off x="3427413" y="1387475"/>
            <a:ext cx="1890712" cy="1588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996" name="Line 12"/>
          <p:cNvSpPr>
            <a:spLocks noChangeShapeType="1"/>
          </p:cNvSpPr>
          <p:nvPr/>
        </p:nvSpPr>
        <p:spPr bwMode="auto">
          <a:xfrm flipH="1">
            <a:off x="4065588" y="1908175"/>
            <a:ext cx="1719262" cy="1588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997" name="Line 13"/>
          <p:cNvSpPr>
            <a:spLocks noChangeShapeType="1"/>
          </p:cNvSpPr>
          <p:nvPr/>
        </p:nvSpPr>
        <p:spPr bwMode="auto">
          <a:xfrm flipH="1">
            <a:off x="3300413" y="1387475"/>
            <a:ext cx="673100" cy="146050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998" name="Rectangle 14"/>
          <p:cNvSpPr>
            <a:spLocks noChangeArrowheads="1"/>
          </p:cNvSpPr>
          <p:nvPr/>
        </p:nvSpPr>
        <p:spPr bwMode="auto">
          <a:xfrm>
            <a:off x="5635625" y="490538"/>
            <a:ext cx="1689100" cy="823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800" b="1">
                <a:solidFill>
                  <a:srgbClr val="231F20"/>
                </a:solidFill>
                <a:latin typeface="Arial" charset="0"/>
              </a:rPr>
              <a:t>Primary</a:t>
            </a:r>
          </a:p>
          <a:p>
            <a:pPr eaLnBrk="1" hangingPunct="1"/>
            <a:r>
              <a:rPr lang="en-US" sz="1800" b="1">
                <a:solidFill>
                  <a:srgbClr val="231F20"/>
                </a:solidFill>
                <a:latin typeface="Arial" charset="0"/>
              </a:rPr>
              <a:t>somatosensory</a:t>
            </a:r>
            <a:endParaRPr lang="en-US" sz="1800" b="1">
              <a:latin typeface="Arial" charset="0"/>
            </a:endParaRPr>
          </a:p>
          <a:p>
            <a:pPr eaLnBrk="1" hangingPunct="1"/>
            <a:r>
              <a:rPr lang="en-US" sz="1800" b="1">
                <a:solidFill>
                  <a:srgbClr val="231F20"/>
                </a:solidFill>
                <a:latin typeface="Arial" charset="0"/>
              </a:rPr>
              <a:t>cortex</a:t>
            </a:r>
            <a:endParaRPr lang="en-US" sz="1800" b="1">
              <a:latin typeface="Arial" charset="0"/>
            </a:endParaRPr>
          </a:p>
        </p:txBody>
      </p:sp>
      <p:sp>
        <p:nvSpPr>
          <p:cNvPr id="41999" name="Rectangle 15"/>
          <p:cNvSpPr>
            <a:spLocks noChangeArrowheads="1"/>
          </p:cNvSpPr>
          <p:nvPr/>
        </p:nvSpPr>
        <p:spPr bwMode="auto">
          <a:xfrm>
            <a:off x="5381625" y="1233488"/>
            <a:ext cx="22098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800" b="1">
                <a:solidFill>
                  <a:srgbClr val="231F20"/>
                </a:solidFill>
                <a:latin typeface="Arial" charset="0"/>
              </a:rPr>
              <a:t>Axons of third-order</a:t>
            </a:r>
          </a:p>
          <a:p>
            <a:pPr eaLnBrk="1" hangingPunct="1"/>
            <a:r>
              <a:rPr lang="en-US" sz="1800" b="1">
                <a:solidFill>
                  <a:srgbClr val="231F20"/>
                </a:solidFill>
                <a:latin typeface="Arial" charset="0"/>
              </a:rPr>
              <a:t>neurons</a:t>
            </a:r>
            <a:endParaRPr lang="en-US" sz="1800" b="1">
              <a:latin typeface="Arial" charset="0"/>
            </a:endParaRPr>
          </a:p>
        </p:txBody>
      </p:sp>
      <p:sp>
        <p:nvSpPr>
          <p:cNvPr id="42000" name="Rectangle 16"/>
          <p:cNvSpPr>
            <a:spLocks noChangeArrowheads="1"/>
          </p:cNvSpPr>
          <p:nvPr/>
        </p:nvSpPr>
        <p:spPr bwMode="auto">
          <a:xfrm>
            <a:off x="5822950" y="1789113"/>
            <a:ext cx="10668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800" b="1">
                <a:solidFill>
                  <a:srgbClr val="231F20"/>
                </a:solidFill>
                <a:latin typeface="Arial" charset="0"/>
              </a:rPr>
              <a:t>Thalamus</a:t>
            </a:r>
            <a:endParaRPr lang="en-US" sz="1800" b="1">
              <a:latin typeface="Arial" charset="0"/>
            </a:endParaRPr>
          </a:p>
        </p:txBody>
      </p:sp>
      <p:sp>
        <p:nvSpPr>
          <p:cNvPr id="42001" name="Rectangle 17"/>
          <p:cNvSpPr>
            <a:spLocks noChangeArrowheads="1"/>
          </p:cNvSpPr>
          <p:nvPr/>
        </p:nvSpPr>
        <p:spPr bwMode="auto">
          <a:xfrm>
            <a:off x="5619750" y="2500313"/>
            <a:ext cx="9588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600" b="1" i="1">
                <a:solidFill>
                  <a:srgbClr val="231F20"/>
                </a:solidFill>
                <a:latin typeface="Arial" charset="0"/>
              </a:rPr>
              <a:t>Cerebrum</a:t>
            </a:r>
            <a:endParaRPr lang="en-US" sz="1800">
              <a:latin typeface="Arial" charset="0"/>
            </a:endParaRPr>
          </a:p>
        </p:txBody>
      </p:sp>
      <p:sp>
        <p:nvSpPr>
          <p:cNvPr id="42002" name="Rectangle 18"/>
          <p:cNvSpPr>
            <a:spLocks noChangeArrowheads="1"/>
          </p:cNvSpPr>
          <p:nvPr/>
        </p:nvSpPr>
        <p:spPr bwMode="auto">
          <a:xfrm>
            <a:off x="5676900" y="3262313"/>
            <a:ext cx="8477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600" b="1" i="1">
                <a:solidFill>
                  <a:srgbClr val="231F20"/>
                </a:solidFill>
                <a:latin typeface="Arial" charset="0"/>
              </a:rPr>
              <a:t>Midbrain</a:t>
            </a:r>
            <a:endParaRPr lang="en-US" sz="1800">
              <a:latin typeface="Arial" charset="0"/>
            </a:endParaRPr>
          </a:p>
        </p:txBody>
      </p:sp>
      <p:sp>
        <p:nvSpPr>
          <p:cNvPr id="42003" name="Rectangle 19"/>
          <p:cNvSpPr>
            <a:spLocks noChangeArrowheads="1"/>
          </p:cNvSpPr>
          <p:nvPr/>
        </p:nvSpPr>
        <p:spPr bwMode="auto">
          <a:xfrm>
            <a:off x="5546725" y="4503738"/>
            <a:ext cx="110648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600" b="1" i="1">
                <a:solidFill>
                  <a:srgbClr val="231F20"/>
                </a:solidFill>
                <a:latin typeface="Arial" charset="0"/>
              </a:rPr>
              <a:t>Cerebellum</a:t>
            </a:r>
            <a:endParaRPr lang="en-US" sz="1800">
              <a:latin typeface="Arial" charset="0"/>
            </a:endParaRPr>
          </a:p>
        </p:txBody>
      </p:sp>
      <p:sp>
        <p:nvSpPr>
          <p:cNvPr id="42004" name="Rectangle 20"/>
          <p:cNvSpPr>
            <a:spLocks noChangeArrowheads="1"/>
          </p:cNvSpPr>
          <p:nvPr/>
        </p:nvSpPr>
        <p:spPr bwMode="auto">
          <a:xfrm>
            <a:off x="5857875" y="5243513"/>
            <a:ext cx="4953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600" b="1" i="1">
                <a:solidFill>
                  <a:srgbClr val="231F20"/>
                </a:solidFill>
                <a:latin typeface="Arial" charset="0"/>
              </a:rPr>
              <a:t>Pons</a:t>
            </a:r>
            <a:endParaRPr lang="en-US" sz="1800">
              <a:latin typeface="Arial" charset="0"/>
            </a:endParaRPr>
          </a:p>
        </p:txBody>
      </p:sp>
      <p:sp>
        <p:nvSpPr>
          <p:cNvPr id="42005" name="Rectangle 21"/>
          <p:cNvSpPr>
            <a:spLocks noChangeArrowheads="1"/>
          </p:cNvSpPr>
          <p:nvPr/>
        </p:nvSpPr>
        <p:spPr bwMode="auto">
          <a:xfrm>
            <a:off x="1539875" y="5843588"/>
            <a:ext cx="293688" cy="28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600">
                <a:solidFill>
                  <a:srgbClr val="231F20"/>
                </a:solidFill>
                <a:latin typeface="Arial Black" pitchFamily="34" charset="0"/>
              </a:rPr>
              <a:t>(a)</a:t>
            </a:r>
            <a:endParaRPr lang="en-US" sz="1800">
              <a:latin typeface="Arial" charset="0"/>
            </a:endParaRPr>
          </a:p>
        </p:txBody>
      </p:sp>
      <p:sp>
        <p:nvSpPr>
          <p:cNvPr id="42006" name="Rectangle 22"/>
          <p:cNvSpPr>
            <a:spLocks noChangeArrowheads="1"/>
          </p:cNvSpPr>
          <p:nvPr/>
        </p:nvSpPr>
        <p:spPr bwMode="auto">
          <a:xfrm>
            <a:off x="2000250" y="5843588"/>
            <a:ext cx="174625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600">
                <a:solidFill>
                  <a:srgbClr val="FFFFFF"/>
                </a:solidFill>
                <a:latin typeface="Arial Black" pitchFamily="34" charset="0"/>
              </a:rPr>
              <a:t>Spinocerebellar</a:t>
            </a:r>
          </a:p>
          <a:p>
            <a:pPr eaLnBrk="1" hangingPunct="1">
              <a:lnSpc>
                <a:spcPct val="70000"/>
              </a:lnSpc>
            </a:pPr>
            <a:r>
              <a:rPr lang="en-US" sz="1600">
                <a:solidFill>
                  <a:srgbClr val="FFFFFF"/>
                </a:solidFill>
                <a:latin typeface="Arial Black" pitchFamily="34" charset="0"/>
              </a:rPr>
              <a:t>pathway </a:t>
            </a:r>
          </a:p>
        </p:txBody>
      </p:sp>
      <p:sp>
        <p:nvSpPr>
          <p:cNvPr id="42007" name="Rectangle 23"/>
          <p:cNvSpPr>
            <a:spLocks noChangeArrowheads="1"/>
          </p:cNvSpPr>
          <p:nvPr/>
        </p:nvSpPr>
        <p:spPr bwMode="auto">
          <a:xfrm>
            <a:off x="3984625" y="5843588"/>
            <a:ext cx="2436813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600">
                <a:solidFill>
                  <a:srgbClr val="FFFFFF"/>
                </a:solidFill>
                <a:latin typeface="Arial Black" pitchFamily="34" charset="0"/>
              </a:rPr>
              <a:t>Dorsal column–medial</a:t>
            </a:r>
          </a:p>
          <a:p>
            <a:pPr eaLnBrk="1" hangingPunct="1">
              <a:lnSpc>
                <a:spcPct val="70000"/>
              </a:lnSpc>
            </a:pPr>
            <a:r>
              <a:rPr lang="en-US" sz="1600">
                <a:solidFill>
                  <a:srgbClr val="FFFFFF"/>
                </a:solidFill>
                <a:latin typeface="Arial Black" pitchFamily="34" charset="0"/>
              </a:rPr>
              <a:t>lemniscal pathway 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4" name="Rectangle 6"/>
          <p:cNvSpPr>
            <a:spLocks noChangeArrowheads="1"/>
          </p:cNvSpPr>
          <p:nvPr/>
        </p:nvSpPr>
        <p:spPr bwMode="auto">
          <a:xfrm>
            <a:off x="8151813" y="6580188"/>
            <a:ext cx="989012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pitchFamily="34" charset="0"/>
              </a:rPr>
              <a:t>Figure 12.9</a:t>
            </a:r>
          </a:p>
        </p:txBody>
      </p:sp>
      <p:pic>
        <p:nvPicPr>
          <p:cNvPr id="58376" name="Picture 8" descr="figure_12_09-jLE"/>
          <p:cNvPicPr>
            <a:picLocks noChangeAspect="1" noChangeArrowheads="1"/>
          </p:cNvPicPr>
          <p:nvPr/>
        </p:nvPicPr>
        <p:blipFill>
          <a:blip r:embed="rId2" cstate="print"/>
          <a:srcRect l="41446"/>
          <a:stretch>
            <a:fillRect/>
          </a:stretch>
        </p:blipFill>
        <p:spPr bwMode="auto">
          <a:xfrm>
            <a:off x="2163763" y="481013"/>
            <a:ext cx="4819650" cy="5894387"/>
          </a:xfrm>
          <a:prstGeom prst="rect">
            <a:avLst/>
          </a:prstGeom>
          <a:noFill/>
        </p:spPr>
      </p:pic>
      <p:sp>
        <p:nvSpPr>
          <p:cNvPr id="58377" name="Rectangle 9"/>
          <p:cNvSpPr>
            <a:spLocks noChangeArrowheads="1"/>
          </p:cNvSpPr>
          <p:nvPr/>
        </p:nvSpPr>
        <p:spPr bwMode="auto">
          <a:xfrm>
            <a:off x="2373313" y="4073525"/>
            <a:ext cx="601662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231F20"/>
                </a:solidFill>
                <a:latin typeface="Arial" pitchFamily="34" charset="0"/>
              </a:rPr>
              <a:t>Genitals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58378" name="Freeform 10"/>
          <p:cNvSpPr>
            <a:spLocks/>
          </p:cNvSpPr>
          <p:nvPr/>
        </p:nvSpPr>
        <p:spPr bwMode="auto">
          <a:xfrm>
            <a:off x="2663825" y="3170238"/>
            <a:ext cx="111125" cy="73025"/>
          </a:xfrm>
          <a:custGeom>
            <a:avLst/>
            <a:gdLst/>
            <a:ahLst/>
            <a:cxnLst>
              <a:cxn ang="0">
                <a:pos x="0" y="12"/>
              </a:cxn>
              <a:cxn ang="0">
                <a:pos x="30" y="12"/>
              </a:cxn>
              <a:cxn ang="0">
                <a:pos x="30" y="42"/>
              </a:cxn>
              <a:cxn ang="0">
                <a:pos x="42" y="42"/>
              </a:cxn>
              <a:cxn ang="0">
                <a:pos x="42" y="12"/>
              </a:cxn>
              <a:cxn ang="0">
                <a:pos x="58" y="12"/>
              </a:cxn>
              <a:cxn ang="0">
                <a:pos x="58" y="46"/>
              </a:cxn>
              <a:cxn ang="0">
                <a:pos x="70" y="46"/>
              </a:cxn>
              <a:cxn ang="0">
                <a:pos x="70" y="0"/>
              </a:cxn>
              <a:cxn ang="0">
                <a:pos x="0" y="0"/>
              </a:cxn>
              <a:cxn ang="0">
                <a:pos x="0" y="10"/>
              </a:cxn>
              <a:cxn ang="0">
                <a:pos x="0" y="12"/>
              </a:cxn>
            </a:cxnLst>
            <a:rect l="0" t="0" r="r" b="b"/>
            <a:pathLst>
              <a:path w="70" h="46">
                <a:moveTo>
                  <a:pt x="0" y="12"/>
                </a:moveTo>
                <a:lnTo>
                  <a:pt x="30" y="12"/>
                </a:lnTo>
                <a:lnTo>
                  <a:pt x="30" y="42"/>
                </a:lnTo>
                <a:lnTo>
                  <a:pt x="42" y="42"/>
                </a:lnTo>
                <a:lnTo>
                  <a:pt x="42" y="12"/>
                </a:lnTo>
                <a:lnTo>
                  <a:pt x="58" y="12"/>
                </a:lnTo>
                <a:lnTo>
                  <a:pt x="58" y="46"/>
                </a:lnTo>
                <a:lnTo>
                  <a:pt x="70" y="46"/>
                </a:lnTo>
                <a:lnTo>
                  <a:pt x="70" y="0"/>
                </a:lnTo>
                <a:lnTo>
                  <a:pt x="0" y="0"/>
                </a:lnTo>
                <a:lnTo>
                  <a:pt x="0" y="10"/>
                </a:lnTo>
                <a:lnTo>
                  <a:pt x="0" y="12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379" name="Freeform 11"/>
          <p:cNvSpPr>
            <a:spLocks/>
          </p:cNvSpPr>
          <p:nvPr/>
        </p:nvSpPr>
        <p:spPr bwMode="auto">
          <a:xfrm>
            <a:off x="2663825" y="3255963"/>
            <a:ext cx="82550" cy="82550"/>
          </a:xfrm>
          <a:custGeom>
            <a:avLst/>
            <a:gdLst/>
            <a:ahLst/>
            <a:cxnLst>
              <a:cxn ang="0">
                <a:pos x="12" y="4"/>
              </a:cxn>
              <a:cxn ang="0">
                <a:pos x="6" y="8"/>
              </a:cxn>
              <a:cxn ang="0">
                <a:pos x="2" y="14"/>
              </a:cxn>
              <a:cxn ang="0">
                <a:pos x="0" y="20"/>
              </a:cxn>
              <a:cxn ang="0">
                <a:pos x="0" y="26"/>
              </a:cxn>
              <a:cxn ang="0">
                <a:pos x="2" y="36"/>
              </a:cxn>
              <a:cxn ang="0">
                <a:pos x="6" y="44"/>
              </a:cxn>
              <a:cxn ang="0">
                <a:pos x="16" y="50"/>
              </a:cxn>
              <a:cxn ang="0">
                <a:pos x="26" y="52"/>
              </a:cxn>
              <a:cxn ang="0">
                <a:pos x="36" y="50"/>
              </a:cxn>
              <a:cxn ang="0">
                <a:pos x="44" y="44"/>
              </a:cxn>
              <a:cxn ang="0">
                <a:pos x="50" y="36"/>
              </a:cxn>
              <a:cxn ang="0">
                <a:pos x="52" y="26"/>
              </a:cxn>
              <a:cxn ang="0">
                <a:pos x="50" y="20"/>
              </a:cxn>
              <a:cxn ang="0">
                <a:pos x="48" y="12"/>
              </a:cxn>
              <a:cxn ang="0">
                <a:pos x="44" y="8"/>
              </a:cxn>
              <a:cxn ang="0">
                <a:pos x="38" y="4"/>
              </a:cxn>
              <a:cxn ang="0">
                <a:pos x="32" y="2"/>
              </a:cxn>
              <a:cxn ang="0">
                <a:pos x="26" y="0"/>
              </a:cxn>
              <a:cxn ang="0">
                <a:pos x="18" y="2"/>
              </a:cxn>
              <a:cxn ang="0">
                <a:pos x="14" y="4"/>
              </a:cxn>
              <a:cxn ang="0">
                <a:pos x="12" y="4"/>
              </a:cxn>
              <a:cxn ang="0">
                <a:pos x="36" y="18"/>
              </a:cxn>
              <a:cxn ang="0">
                <a:pos x="40" y="22"/>
              </a:cxn>
              <a:cxn ang="0">
                <a:pos x="40" y="26"/>
              </a:cxn>
              <a:cxn ang="0">
                <a:pos x="40" y="30"/>
              </a:cxn>
              <a:cxn ang="0">
                <a:pos x="36" y="34"/>
              </a:cxn>
              <a:cxn ang="0">
                <a:pos x="32" y="38"/>
              </a:cxn>
              <a:cxn ang="0">
                <a:pos x="26" y="38"/>
              </a:cxn>
              <a:cxn ang="0">
                <a:pos x="20" y="38"/>
              </a:cxn>
              <a:cxn ang="0">
                <a:pos x="14" y="34"/>
              </a:cxn>
              <a:cxn ang="0">
                <a:pos x="12" y="30"/>
              </a:cxn>
              <a:cxn ang="0">
                <a:pos x="10" y="26"/>
              </a:cxn>
              <a:cxn ang="0">
                <a:pos x="12" y="22"/>
              </a:cxn>
              <a:cxn ang="0">
                <a:pos x="14" y="18"/>
              </a:cxn>
              <a:cxn ang="0">
                <a:pos x="20" y="14"/>
              </a:cxn>
              <a:cxn ang="0">
                <a:pos x="26" y="14"/>
              </a:cxn>
              <a:cxn ang="0">
                <a:pos x="32" y="14"/>
              </a:cxn>
              <a:cxn ang="0">
                <a:pos x="36" y="18"/>
              </a:cxn>
              <a:cxn ang="0">
                <a:pos x="12" y="4"/>
              </a:cxn>
            </a:cxnLst>
            <a:rect l="0" t="0" r="r" b="b"/>
            <a:pathLst>
              <a:path w="52" h="52">
                <a:moveTo>
                  <a:pt x="12" y="4"/>
                </a:moveTo>
                <a:lnTo>
                  <a:pt x="6" y="8"/>
                </a:lnTo>
                <a:lnTo>
                  <a:pt x="2" y="14"/>
                </a:lnTo>
                <a:lnTo>
                  <a:pt x="0" y="20"/>
                </a:lnTo>
                <a:lnTo>
                  <a:pt x="0" y="26"/>
                </a:lnTo>
                <a:lnTo>
                  <a:pt x="2" y="36"/>
                </a:lnTo>
                <a:lnTo>
                  <a:pt x="6" y="44"/>
                </a:lnTo>
                <a:lnTo>
                  <a:pt x="16" y="50"/>
                </a:lnTo>
                <a:lnTo>
                  <a:pt x="26" y="52"/>
                </a:lnTo>
                <a:lnTo>
                  <a:pt x="36" y="50"/>
                </a:lnTo>
                <a:lnTo>
                  <a:pt x="44" y="44"/>
                </a:lnTo>
                <a:lnTo>
                  <a:pt x="50" y="36"/>
                </a:lnTo>
                <a:lnTo>
                  <a:pt x="52" y="26"/>
                </a:lnTo>
                <a:lnTo>
                  <a:pt x="50" y="20"/>
                </a:lnTo>
                <a:lnTo>
                  <a:pt x="48" y="12"/>
                </a:lnTo>
                <a:lnTo>
                  <a:pt x="44" y="8"/>
                </a:lnTo>
                <a:lnTo>
                  <a:pt x="38" y="4"/>
                </a:lnTo>
                <a:lnTo>
                  <a:pt x="32" y="2"/>
                </a:lnTo>
                <a:lnTo>
                  <a:pt x="26" y="0"/>
                </a:lnTo>
                <a:lnTo>
                  <a:pt x="18" y="2"/>
                </a:lnTo>
                <a:lnTo>
                  <a:pt x="14" y="4"/>
                </a:lnTo>
                <a:lnTo>
                  <a:pt x="12" y="4"/>
                </a:lnTo>
                <a:lnTo>
                  <a:pt x="36" y="18"/>
                </a:lnTo>
                <a:lnTo>
                  <a:pt x="40" y="22"/>
                </a:lnTo>
                <a:lnTo>
                  <a:pt x="40" y="26"/>
                </a:lnTo>
                <a:lnTo>
                  <a:pt x="40" y="30"/>
                </a:lnTo>
                <a:lnTo>
                  <a:pt x="36" y="34"/>
                </a:lnTo>
                <a:lnTo>
                  <a:pt x="32" y="38"/>
                </a:lnTo>
                <a:lnTo>
                  <a:pt x="26" y="38"/>
                </a:lnTo>
                <a:lnTo>
                  <a:pt x="20" y="38"/>
                </a:lnTo>
                <a:lnTo>
                  <a:pt x="14" y="34"/>
                </a:lnTo>
                <a:lnTo>
                  <a:pt x="12" y="30"/>
                </a:lnTo>
                <a:lnTo>
                  <a:pt x="10" y="26"/>
                </a:lnTo>
                <a:lnTo>
                  <a:pt x="12" y="22"/>
                </a:lnTo>
                <a:lnTo>
                  <a:pt x="14" y="18"/>
                </a:lnTo>
                <a:lnTo>
                  <a:pt x="20" y="14"/>
                </a:lnTo>
                <a:lnTo>
                  <a:pt x="26" y="14"/>
                </a:lnTo>
                <a:lnTo>
                  <a:pt x="32" y="14"/>
                </a:lnTo>
                <a:lnTo>
                  <a:pt x="36" y="18"/>
                </a:lnTo>
                <a:lnTo>
                  <a:pt x="12" y="4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380" name="Freeform 12"/>
          <p:cNvSpPr>
            <a:spLocks/>
          </p:cNvSpPr>
          <p:nvPr/>
        </p:nvSpPr>
        <p:spPr bwMode="auto">
          <a:xfrm>
            <a:off x="2663825" y="3351213"/>
            <a:ext cx="82550" cy="80962"/>
          </a:xfrm>
          <a:custGeom>
            <a:avLst/>
            <a:gdLst/>
            <a:ahLst/>
            <a:cxnLst>
              <a:cxn ang="0">
                <a:pos x="12" y="2"/>
              </a:cxn>
              <a:cxn ang="0">
                <a:pos x="6" y="6"/>
              </a:cxn>
              <a:cxn ang="0">
                <a:pos x="2" y="12"/>
              </a:cxn>
              <a:cxn ang="0">
                <a:pos x="0" y="18"/>
              </a:cxn>
              <a:cxn ang="0">
                <a:pos x="0" y="24"/>
              </a:cxn>
              <a:cxn ang="0">
                <a:pos x="2" y="34"/>
              </a:cxn>
              <a:cxn ang="0">
                <a:pos x="6" y="44"/>
              </a:cxn>
              <a:cxn ang="0">
                <a:pos x="16" y="49"/>
              </a:cxn>
              <a:cxn ang="0">
                <a:pos x="26" y="51"/>
              </a:cxn>
              <a:cxn ang="0">
                <a:pos x="36" y="49"/>
              </a:cxn>
              <a:cxn ang="0">
                <a:pos x="44" y="44"/>
              </a:cxn>
              <a:cxn ang="0">
                <a:pos x="50" y="36"/>
              </a:cxn>
              <a:cxn ang="0">
                <a:pos x="52" y="24"/>
              </a:cxn>
              <a:cxn ang="0">
                <a:pos x="50" y="18"/>
              </a:cxn>
              <a:cxn ang="0">
                <a:pos x="48" y="12"/>
              </a:cxn>
              <a:cxn ang="0">
                <a:pos x="44" y="6"/>
              </a:cxn>
              <a:cxn ang="0">
                <a:pos x="38" y="2"/>
              </a:cxn>
              <a:cxn ang="0">
                <a:pos x="32" y="0"/>
              </a:cxn>
              <a:cxn ang="0">
                <a:pos x="26" y="0"/>
              </a:cxn>
              <a:cxn ang="0">
                <a:pos x="18" y="0"/>
              </a:cxn>
              <a:cxn ang="0">
                <a:pos x="14" y="2"/>
              </a:cxn>
              <a:cxn ang="0">
                <a:pos x="12" y="2"/>
              </a:cxn>
              <a:cxn ang="0">
                <a:pos x="36" y="16"/>
              </a:cxn>
              <a:cxn ang="0">
                <a:pos x="40" y="20"/>
              </a:cxn>
              <a:cxn ang="0">
                <a:pos x="40" y="24"/>
              </a:cxn>
              <a:cxn ang="0">
                <a:pos x="40" y="30"/>
              </a:cxn>
              <a:cxn ang="0">
                <a:pos x="36" y="34"/>
              </a:cxn>
              <a:cxn ang="0">
                <a:pos x="32" y="36"/>
              </a:cxn>
              <a:cxn ang="0">
                <a:pos x="26" y="36"/>
              </a:cxn>
              <a:cxn ang="0">
                <a:pos x="20" y="36"/>
              </a:cxn>
              <a:cxn ang="0">
                <a:pos x="14" y="34"/>
              </a:cxn>
              <a:cxn ang="0">
                <a:pos x="12" y="30"/>
              </a:cxn>
              <a:cxn ang="0">
                <a:pos x="10" y="24"/>
              </a:cxn>
              <a:cxn ang="0">
                <a:pos x="12" y="20"/>
              </a:cxn>
              <a:cxn ang="0">
                <a:pos x="14" y="16"/>
              </a:cxn>
              <a:cxn ang="0">
                <a:pos x="20" y="14"/>
              </a:cxn>
              <a:cxn ang="0">
                <a:pos x="26" y="12"/>
              </a:cxn>
              <a:cxn ang="0">
                <a:pos x="32" y="14"/>
              </a:cxn>
              <a:cxn ang="0">
                <a:pos x="36" y="16"/>
              </a:cxn>
              <a:cxn ang="0">
                <a:pos x="12" y="2"/>
              </a:cxn>
            </a:cxnLst>
            <a:rect l="0" t="0" r="r" b="b"/>
            <a:pathLst>
              <a:path w="52" h="51">
                <a:moveTo>
                  <a:pt x="12" y="2"/>
                </a:moveTo>
                <a:lnTo>
                  <a:pt x="6" y="6"/>
                </a:lnTo>
                <a:lnTo>
                  <a:pt x="2" y="12"/>
                </a:lnTo>
                <a:lnTo>
                  <a:pt x="0" y="18"/>
                </a:lnTo>
                <a:lnTo>
                  <a:pt x="0" y="24"/>
                </a:lnTo>
                <a:lnTo>
                  <a:pt x="2" y="34"/>
                </a:lnTo>
                <a:lnTo>
                  <a:pt x="6" y="44"/>
                </a:lnTo>
                <a:lnTo>
                  <a:pt x="16" y="49"/>
                </a:lnTo>
                <a:lnTo>
                  <a:pt x="26" y="51"/>
                </a:lnTo>
                <a:lnTo>
                  <a:pt x="36" y="49"/>
                </a:lnTo>
                <a:lnTo>
                  <a:pt x="44" y="44"/>
                </a:lnTo>
                <a:lnTo>
                  <a:pt x="50" y="36"/>
                </a:lnTo>
                <a:lnTo>
                  <a:pt x="52" y="24"/>
                </a:lnTo>
                <a:lnTo>
                  <a:pt x="50" y="18"/>
                </a:lnTo>
                <a:lnTo>
                  <a:pt x="48" y="12"/>
                </a:lnTo>
                <a:lnTo>
                  <a:pt x="44" y="6"/>
                </a:lnTo>
                <a:lnTo>
                  <a:pt x="38" y="2"/>
                </a:lnTo>
                <a:lnTo>
                  <a:pt x="32" y="0"/>
                </a:lnTo>
                <a:lnTo>
                  <a:pt x="26" y="0"/>
                </a:lnTo>
                <a:lnTo>
                  <a:pt x="18" y="0"/>
                </a:lnTo>
                <a:lnTo>
                  <a:pt x="14" y="2"/>
                </a:lnTo>
                <a:lnTo>
                  <a:pt x="12" y="2"/>
                </a:lnTo>
                <a:lnTo>
                  <a:pt x="36" y="16"/>
                </a:lnTo>
                <a:lnTo>
                  <a:pt x="40" y="20"/>
                </a:lnTo>
                <a:lnTo>
                  <a:pt x="40" y="24"/>
                </a:lnTo>
                <a:lnTo>
                  <a:pt x="40" y="30"/>
                </a:lnTo>
                <a:lnTo>
                  <a:pt x="36" y="34"/>
                </a:lnTo>
                <a:lnTo>
                  <a:pt x="32" y="36"/>
                </a:lnTo>
                <a:lnTo>
                  <a:pt x="26" y="36"/>
                </a:lnTo>
                <a:lnTo>
                  <a:pt x="20" y="36"/>
                </a:lnTo>
                <a:lnTo>
                  <a:pt x="14" y="34"/>
                </a:lnTo>
                <a:lnTo>
                  <a:pt x="12" y="30"/>
                </a:lnTo>
                <a:lnTo>
                  <a:pt x="10" y="24"/>
                </a:lnTo>
                <a:lnTo>
                  <a:pt x="12" y="20"/>
                </a:lnTo>
                <a:lnTo>
                  <a:pt x="14" y="16"/>
                </a:lnTo>
                <a:lnTo>
                  <a:pt x="20" y="14"/>
                </a:lnTo>
                <a:lnTo>
                  <a:pt x="26" y="12"/>
                </a:lnTo>
                <a:lnTo>
                  <a:pt x="32" y="14"/>
                </a:lnTo>
                <a:lnTo>
                  <a:pt x="36" y="16"/>
                </a:lnTo>
                <a:lnTo>
                  <a:pt x="12" y="2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381" name="Freeform 13"/>
          <p:cNvSpPr>
            <a:spLocks/>
          </p:cNvSpPr>
          <p:nvPr/>
        </p:nvSpPr>
        <p:spPr bwMode="auto">
          <a:xfrm>
            <a:off x="2663825" y="3441700"/>
            <a:ext cx="107950" cy="44450"/>
          </a:xfrm>
          <a:custGeom>
            <a:avLst/>
            <a:gdLst/>
            <a:ahLst/>
            <a:cxnLst>
              <a:cxn ang="0">
                <a:pos x="50" y="18"/>
              </a:cxn>
              <a:cxn ang="0">
                <a:pos x="68" y="18"/>
              </a:cxn>
              <a:cxn ang="0">
                <a:pos x="60" y="6"/>
              </a:cxn>
              <a:cxn ang="0">
                <a:pos x="50" y="6"/>
              </a:cxn>
              <a:cxn ang="0">
                <a:pos x="50" y="0"/>
              </a:cxn>
              <a:cxn ang="0">
                <a:pos x="40" y="0"/>
              </a:cxn>
              <a:cxn ang="0">
                <a:pos x="40" y="6"/>
              </a:cxn>
              <a:cxn ang="0">
                <a:pos x="18" y="6"/>
              </a:cxn>
              <a:cxn ang="0">
                <a:pos x="8" y="6"/>
              </a:cxn>
              <a:cxn ang="0">
                <a:pos x="4" y="8"/>
              </a:cxn>
              <a:cxn ang="0">
                <a:pos x="0" y="12"/>
              </a:cxn>
              <a:cxn ang="0">
                <a:pos x="0" y="18"/>
              </a:cxn>
              <a:cxn ang="0">
                <a:pos x="2" y="28"/>
              </a:cxn>
              <a:cxn ang="0">
                <a:pos x="12" y="28"/>
              </a:cxn>
              <a:cxn ang="0">
                <a:pos x="10" y="22"/>
              </a:cxn>
              <a:cxn ang="0">
                <a:pos x="12" y="20"/>
              </a:cxn>
              <a:cxn ang="0">
                <a:pos x="12" y="18"/>
              </a:cxn>
              <a:cxn ang="0">
                <a:pos x="20" y="18"/>
              </a:cxn>
              <a:cxn ang="0">
                <a:pos x="40" y="18"/>
              </a:cxn>
              <a:cxn ang="0">
                <a:pos x="40" y="28"/>
              </a:cxn>
              <a:cxn ang="0">
                <a:pos x="50" y="28"/>
              </a:cxn>
              <a:cxn ang="0">
                <a:pos x="50" y="20"/>
              </a:cxn>
              <a:cxn ang="0">
                <a:pos x="50" y="18"/>
              </a:cxn>
            </a:cxnLst>
            <a:rect l="0" t="0" r="r" b="b"/>
            <a:pathLst>
              <a:path w="68" h="28">
                <a:moveTo>
                  <a:pt x="50" y="18"/>
                </a:moveTo>
                <a:lnTo>
                  <a:pt x="68" y="18"/>
                </a:lnTo>
                <a:lnTo>
                  <a:pt x="60" y="6"/>
                </a:lnTo>
                <a:lnTo>
                  <a:pt x="50" y="6"/>
                </a:lnTo>
                <a:lnTo>
                  <a:pt x="50" y="0"/>
                </a:lnTo>
                <a:lnTo>
                  <a:pt x="40" y="0"/>
                </a:lnTo>
                <a:lnTo>
                  <a:pt x="40" y="6"/>
                </a:lnTo>
                <a:lnTo>
                  <a:pt x="18" y="6"/>
                </a:lnTo>
                <a:lnTo>
                  <a:pt x="8" y="6"/>
                </a:lnTo>
                <a:lnTo>
                  <a:pt x="4" y="8"/>
                </a:lnTo>
                <a:lnTo>
                  <a:pt x="0" y="12"/>
                </a:lnTo>
                <a:lnTo>
                  <a:pt x="0" y="18"/>
                </a:lnTo>
                <a:lnTo>
                  <a:pt x="2" y="28"/>
                </a:lnTo>
                <a:lnTo>
                  <a:pt x="12" y="28"/>
                </a:lnTo>
                <a:lnTo>
                  <a:pt x="10" y="22"/>
                </a:lnTo>
                <a:lnTo>
                  <a:pt x="12" y="20"/>
                </a:lnTo>
                <a:lnTo>
                  <a:pt x="12" y="18"/>
                </a:lnTo>
                <a:lnTo>
                  <a:pt x="20" y="18"/>
                </a:lnTo>
                <a:lnTo>
                  <a:pt x="40" y="18"/>
                </a:lnTo>
                <a:lnTo>
                  <a:pt x="40" y="28"/>
                </a:lnTo>
                <a:lnTo>
                  <a:pt x="50" y="28"/>
                </a:lnTo>
                <a:lnTo>
                  <a:pt x="50" y="20"/>
                </a:lnTo>
                <a:lnTo>
                  <a:pt x="50" y="18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382" name="Freeform 14"/>
          <p:cNvSpPr>
            <a:spLocks/>
          </p:cNvSpPr>
          <p:nvPr/>
        </p:nvSpPr>
        <p:spPr bwMode="auto">
          <a:xfrm>
            <a:off x="3065463" y="2541588"/>
            <a:ext cx="111125" cy="92075"/>
          </a:xfrm>
          <a:custGeom>
            <a:avLst/>
            <a:gdLst/>
            <a:ahLst/>
            <a:cxnLst>
              <a:cxn ang="0">
                <a:pos x="64" y="0"/>
              </a:cxn>
              <a:cxn ang="0">
                <a:pos x="52" y="2"/>
              </a:cxn>
              <a:cxn ang="0">
                <a:pos x="56" y="36"/>
              </a:cxn>
              <a:cxn ang="0">
                <a:pos x="0" y="44"/>
              </a:cxn>
              <a:cxn ang="0">
                <a:pos x="2" y="58"/>
              </a:cxn>
              <a:cxn ang="0">
                <a:pos x="70" y="48"/>
              </a:cxn>
              <a:cxn ang="0">
                <a:pos x="66" y="0"/>
              </a:cxn>
              <a:cxn ang="0">
                <a:pos x="64" y="0"/>
              </a:cxn>
            </a:cxnLst>
            <a:rect l="0" t="0" r="r" b="b"/>
            <a:pathLst>
              <a:path w="70" h="58">
                <a:moveTo>
                  <a:pt x="64" y="0"/>
                </a:moveTo>
                <a:lnTo>
                  <a:pt x="52" y="2"/>
                </a:lnTo>
                <a:lnTo>
                  <a:pt x="56" y="36"/>
                </a:lnTo>
                <a:lnTo>
                  <a:pt x="0" y="44"/>
                </a:lnTo>
                <a:lnTo>
                  <a:pt x="2" y="58"/>
                </a:lnTo>
                <a:lnTo>
                  <a:pt x="70" y="48"/>
                </a:lnTo>
                <a:lnTo>
                  <a:pt x="66" y="0"/>
                </a:lnTo>
                <a:lnTo>
                  <a:pt x="64" y="0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383" name="Freeform 15"/>
          <p:cNvSpPr>
            <a:spLocks/>
          </p:cNvSpPr>
          <p:nvPr/>
        </p:nvSpPr>
        <p:spPr bwMode="auto">
          <a:xfrm>
            <a:off x="3081338" y="2462213"/>
            <a:ext cx="79375" cy="76200"/>
          </a:xfrm>
          <a:custGeom>
            <a:avLst/>
            <a:gdLst/>
            <a:ahLst/>
            <a:cxnLst>
              <a:cxn ang="0">
                <a:pos x="38" y="16"/>
              </a:cxn>
              <a:cxn ang="0">
                <a:pos x="40" y="22"/>
              </a:cxn>
              <a:cxn ang="0">
                <a:pos x="40" y="26"/>
              </a:cxn>
              <a:cxn ang="0">
                <a:pos x="38" y="30"/>
              </a:cxn>
              <a:cxn ang="0">
                <a:pos x="36" y="32"/>
              </a:cxn>
              <a:cxn ang="0">
                <a:pos x="30" y="34"/>
              </a:cxn>
              <a:cxn ang="0">
                <a:pos x="26" y="2"/>
              </a:cxn>
              <a:cxn ang="0">
                <a:pos x="12" y="4"/>
              </a:cxn>
              <a:cxn ang="0">
                <a:pos x="4" y="10"/>
              </a:cxn>
              <a:cxn ang="0">
                <a:pos x="0" y="18"/>
              </a:cxn>
              <a:cxn ang="0">
                <a:pos x="0" y="28"/>
              </a:cxn>
              <a:cxn ang="0">
                <a:pos x="2" y="38"/>
              </a:cxn>
              <a:cxn ang="0">
                <a:pos x="8" y="44"/>
              </a:cxn>
              <a:cxn ang="0">
                <a:pos x="18" y="48"/>
              </a:cxn>
              <a:cxn ang="0">
                <a:pos x="28" y="48"/>
              </a:cxn>
              <a:cxn ang="0">
                <a:pos x="38" y="46"/>
              </a:cxn>
              <a:cxn ang="0">
                <a:pos x="44" y="40"/>
              </a:cxn>
              <a:cxn ang="0">
                <a:pos x="48" y="36"/>
              </a:cxn>
              <a:cxn ang="0">
                <a:pos x="50" y="32"/>
              </a:cxn>
              <a:cxn ang="0">
                <a:pos x="50" y="20"/>
              </a:cxn>
              <a:cxn ang="0">
                <a:pos x="48" y="14"/>
              </a:cxn>
              <a:cxn ang="0">
                <a:pos x="46" y="8"/>
              </a:cxn>
              <a:cxn ang="0">
                <a:pos x="40" y="4"/>
              </a:cxn>
              <a:cxn ang="0">
                <a:pos x="34" y="0"/>
              </a:cxn>
              <a:cxn ang="0">
                <a:pos x="32" y="14"/>
              </a:cxn>
              <a:cxn ang="0">
                <a:pos x="36" y="16"/>
              </a:cxn>
              <a:cxn ang="0">
                <a:pos x="38" y="16"/>
              </a:cxn>
              <a:cxn ang="0">
                <a:pos x="22" y="34"/>
              </a:cxn>
              <a:cxn ang="0">
                <a:pos x="18" y="34"/>
              </a:cxn>
              <a:cxn ang="0">
                <a:pos x="14" y="34"/>
              </a:cxn>
              <a:cxn ang="0">
                <a:pos x="10" y="30"/>
              </a:cxn>
              <a:cxn ang="0">
                <a:pos x="10" y="26"/>
              </a:cxn>
              <a:cxn ang="0">
                <a:pos x="10" y="22"/>
              </a:cxn>
              <a:cxn ang="0">
                <a:pos x="12" y="20"/>
              </a:cxn>
              <a:cxn ang="0">
                <a:pos x="14" y="16"/>
              </a:cxn>
              <a:cxn ang="0">
                <a:pos x="20" y="16"/>
              </a:cxn>
              <a:cxn ang="0">
                <a:pos x="22" y="34"/>
              </a:cxn>
              <a:cxn ang="0">
                <a:pos x="38" y="16"/>
              </a:cxn>
            </a:cxnLst>
            <a:rect l="0" t="0" r="r" b="b"/>
            <a:pathLst>
              <a:path w="50" h="48">
                <a:moveTo>
                  <a:pt x="38" y="16"/>
                </a:moveTo>
                <a:lnTo>
                  <a:pt x="40" y="22"/>
                </a:lnTo>
                <a:lnTo>
                  <a:pt x="40" y="26"/>
                </a:lnTo>
                <a:lnTo>
                  <a:pt x="38" y="30"/>
                </a:lnTo>
                <a:lnTo>
                  <a:pt x="36" y="32"/>
                </a:lnTo>
                <a:lnTo>
                  <a:pt x="30" y="34"/>
                </a:lnTo>
                <a:lnTo>
                  <a:pt x="26" y="2"/>
                </a:lnTo>
                <a:lnTo>
                  <a:pt x="12" y="4"/>
                </a:lnTo>
                <a:lnTo>
                  <a:pt x="4" y="10"/>
                </a:lnTo>
                <a:lnTo>
                  <a:pt x="0" y="18"/>
                </a:lnTo>
                <a:lnTo>
                  <a:pt x="0" y="28"/>
                </a:lnTo>
                <a:lnTo>
                  <a:pt x="2" y="38"/>
                </a:lnTo>
                <a:lnTo>
                  <a:pt x="8" y="44"/>
                </a:lnTo>
                <a:lnTo>
                  <a:pt x="18" y="48"/>
                </a:lnTo>
                <a:lnTo>
                  <a:pt x="28" y="48"/>
                </a:lnTo>
                <a:lnTo>
                  <a:pt x="38" y="46"/>
                </a:lnTo>
                <a:lnTo>
                  <a:pt x="44" y="40"/>
                </a:lnTo>
                <a:lnTo>
                  <a:pt x="48" y="36"/>
                </a:lnTo>
                <a:lnTo>
                  <a:pt x="50" y="32"/>
                </a:lnTo>
                <a:lnTo>
                  <a:pt x="50" y="20"/>
                </a:lnTo>
                <a:lnTo>
                  <a:pt x="48" y="14"/>
                </a:lnTo>
                <a:lnTo>
                  <a:pt x="46" y="8"/>
                </a:lnTo>
                <a:lnTo>
                  <a:pt x="40" y="4"/>
                </a:lnTo>
                <a:lnTo>
                  <a:pt x="34" y="0"/>
                </a:lnTo>
                <a:lnTo>
                  <a:pt x="32" y="14"/>
                </a:lnTo>
                <a:lnTo>
                  <a:pt x="36" y="16"/>
                </a:lnTo>
                <a:lnTo>
                  <a:pt x="38" y="16"/>
                </a:lnTo>
                <a:lnTo>
                  <a:pt x="22" y="34"/>
                </a:lnTo>
                <a:lnTo>
                  <a:pt x="18" y="34"/>
                </a:lnTo>
                <a:lnTo>
                  <a:pt x="14" y="34"/>
                </a:lnTo>
                <a:lnTo>
                  <a:pt x="10" y="30"/>
                </a:lnTo>
                <a:lnTo>
                  <a:pt x="10" y="26"/>
                </a:lnTo>
                <a:lnTo>
                  <a:pt x="10" y="22"/>
                </a:lnTo>
                <a:lnTo>
                  <a:pt x="12" y="20"/>
                </a:lnTo>
                <a:lnTo>
                  <a:pt x="14" y="16"/>
                </a:lnTo>
                <a:lnTo>
                  <a:pt x="20" y="16"/>
                </a:lnTo>
                <a:lnTo>
                  <a:pt x="22" y="34"/>
                </a:lnTo>
                <a:lnTo>
                  <a:pt x="38" y="16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384" name="Freeform 16"/>
          <p:cNvSpPr>
            <a:spLocks/>
          </p:cNvSpPr>
          <p:nvPr/>
        </p:nvSpPr>
        <p:spPr bwMode="auto">
          <a:xfrm>
            <a:off x="3065463" y="2370138"/>
            <a:ext cx="114300" cy="82550"/>
          </a:xfrm>
          <a:custGeom>
            <a:avLst/>
            <a:gdLst/>
            <a:ahLst/>
            <a:cxnLst>
              <a:cxn ang="0">
                <a:pos x="60" y="46"/>
              </a:cxn>
              <a:cxn ang="0">
                <a:pos x="66" y="44"/>
              </a:cxn>
              <a:cxn ang="0">
                <a:pos x="70" y="40"/>
              </a:cxn>
              <a:cxn ang="0">
                <a:pos x="72" y="32"/>
              </a:cxn>
              <a:cxn ang="0">
                <a:pos x="72" y="22"/>
              </a:cxn>
              <a:cxn ang="0">
                <a:pos x="70" y="10"/>
              </a:cxn>
              <a:cxn ang="0">
                <a:pos x="64" y="4"/>
              </a:cxn>
              <a:cxn ang="0">
                <a:pos x="58" y="0"/>
              </a:cxn>
              <a:cxn ang="0">
                <a:pos x="44" y="2"/>
              </a:cxn>
              <a:cxn ang="0">
                <a:pos x="0" y="8"/>
              </a:cxn>
              <a:cxn ang="0">
                <a:pos x="2" y="20"/>
              </a:cxn>
              <a:cxn ang="0">
                <a:pos x="8" y="18"/>
              </a:cxn>
              <a:cxn ang="0">
                <a:pos x="4" y="26"/>
              </a:cxn>
              <a:cxn ang="0">
                <a:pos x="2" y="34"/>
              </a:cxn>
              <a:cxn ang="0">
                <a:pos x="6" y="42"/>
              </a:cxn>
              <a:cxn ang="0">
                <a:pos x="10" y="48"/>
              </a:cxn>
              <a:cxn ang="0">
                <a:pos x="20" y="52"/>
              </a:cxn>
              <a:cxn ang="0">
                <a:pos x="30" y="52"/>
              </a:cxn>
              <a:cxn ang="0">
                <a:pos x="40" y="50"/>
              </a:cxn>
              <a:cxn ang="0">
                <a:pos x="46" y="46"/>
              </a:cxn>
              <a:cxn ang="0">
                <a:pos x="52" y="38"/>
              </a:cxn>
              <a:cxn ang="0">
                <a:pos x="52" y="28"/>
              </a:cxn>
              <a:cxn ang="0">
                <a:pos x="50" y="20"/>
              </a:cxn>
              <a:cxn ang="0">
                <a:pos x="42" y="14"/>
              </a:cxn>
              <a:cxn ang="0">
                <a:pos x="50" y="14"/>
              </a:cxn>
              <a:cxn ang="0">
                <a:pos x="56" y="14"/>
              </a:cxn>
              <a:cxn ang="0">
                <a:pos x="60" y="16"/>
              </a:cxn>
              <a:cxn ang="0">
                <a:pos x="62" y="24"/>
              </a:cxn>
              <a:cxn ang="0">
                <a:pos x="62" y="30"/>
              </a:cxn>
              <a:cxn ang="0">
                <a:pos x="58" y="32"/>
              </a:cxn>
              <a:cxn ang="0">
                <a:pos x="58" y="46"/>
              </a:cxn>
              <a:cxn ang="0">
                <a:pos x="58" y="46"/>
              </a:cxn>
              <a:cxn ang="0">
                <a:pos x="60" y="46"/>
              </a:cxn>
              <a:cxn ang="0">
                <a:pos x="16" y="38"/>
              </a:cxn>
              <a:cxn ang="0">
                <a:pos x="14" y="34"/>
              </a:cxn>
              <a:cxn ang="0">
                <a:pos x="12" y="30"/>
              </a:cxn>
              <a:cxn ang="0">
                <a:pos x="12" y="26"/>
              </a:cxn>
              <a:cxn ang="0">
                <a:pos x="14" y="22"/>
              </a:cxn>
              <a:cxn ang="0">
                <a:pos x="18" y="18"/>
              </a:cxn>
              <a:cxn ang="0">
                <a:pos x="26" y="16"/>
              </a:cxn>
              <a:cxn ang="0">
                <a:pos x="32" y="16"/>
              </a:cxn>
              <a:cxn ang="0">
                <a:pos x="38" y="18"/>
              </a:cxn>
              <a:cxn ang="0">
                <a:pos x="40" y="22"/>
              </a:cxn>
              <a:cxn ang="0">
                <a:pos x="42" y="26"/>
              </a:cxn>
              <a:cxn ang="0">
                <a:pos x="42" y="30"/>
              </a:cxn>
              <a:cxn ang="0">
                <a:pos x="40" y="34"/>
              </a:cxn>
              <a:cxn ang="0">
                <a:pos x="34" y="38"/>
              </a:cxn>
              <a:cxn ang="0">
                <a:pos x="28" y="38"/>
              </a:cxn>
              <a:cxn ang="0">
                <a:pos x="22" y="38"/>
              </a:cxn>
              <a:cxn ang="0">
                <a:pos x="16" y="38"/>
              </a:cxn>
              <a:cxn ang="0">
                <a:pos x="60" y="46"/>
              </a:cxn>
            </a:cxnLst>
            <a:rect l="0" t="0" r="r" b="b"/>
            <a:pathLst>
              <a:path w="72" h="52">
                <a:moveTo>
                  <a:pt x="60" y="46"/>
                </a:moveTo>
                <a:lnTo>
                  <a:pt x="66" y="44"/>
                </a:lnTo>
                <a:lnTo>
                  <a:pt x="70" y="40"/>
                </a:lnTo>
                <a:lnTo>
                  <a:pt x="72" y="32"/>
                </a:lnTo>
                <a:lnTo>
                  <a:pt x="72" y="22"/>
                </a:lnTo>
                <a:lnTo>
                  <a:pt x="70" y="10"/>
                </a:lnTo>
                <a:lnTo>
                  <a:pt x="64" y="4"/>
                </a:lnTo>
                <a:lnTo>
                  <a:pt x="58" y="0"/>
                </a:lnTo>
                <a:lnTo>
                  <a:pt x="44" y="2"/>
                </a:lnTo>
                <a:lnTo>
                  <a:pt x="0" y="8"/>
                </a:lnTo>
                <a:lnTo>
                  <a:pt x="2" y="20"/>
                </a:lnTo>
                <a:lnTo>
                  <a:pt x="8" y="18"/>
                </a:lnTo>
                <a:lnTo>
                  <a:pt x="4" y="26"/>
                </a:lnTo>
                <a:lnTo>
                  <a:pt x="2" y="34"/>
                </a:lnTo>
                <a:lnTo>
                  <a:pt x="6" y="42"/>
                </a:lnTo>
                <a:lnTo>
                  <a:pt x="10" y="48"/>
                </a:lnTo>
                <a:lnTo>
                  <a:pt x="20" y="52"/>
                </a:lnTo>
                <a:lnTo>
                  <a:pt x="30" y="52"/>
                </a:lnTo>
                <a:lnTo>
                  <a:pt x="40" y="50"/>
                </a:lnTo>
                <a:lnTo>
                  <a:pt x="46" y="46"/>
                </a:lnTo>
                <a:lnTo>
                  <a:pt x="52" y="38"/>
                </a:lnTo>
                <a:lnTo>
                  <a:pt x="52" y="28"/>
                </a:lnTo>
                <a:lnTo>
                  <a:pt x="50" y="20"/>
                </a:lnTo>
                <a:lnTo>
                  <a:pt x="42" y="14"/>
                </a:lnTo>
                <a:lnTo>
                  <a:pt x="50" y="14"/>
                </a:lnTo>
                <a:lnTo>
                  <a:pt x="56" y="14"/>
                </a:lnTo>
                <a:lnTo>
                  <a:pt x="60" y="16"/>
                </a:lnTo>
                <a:lnTo>
                  <a:pt x="62" y="24"/>
                </a:lnTo>
                <a:lnTo>
                  <a:pt x="62" y="30"/>
                </a:lnTo>
                <a:lnTo>
                  <a:pt x="58" y="32"/>
                </a:lnTo>
                <a:lnTo>
                  <a:pt x="58" y="46"/>
                </a:lnTo>
                <a:lnTo>
                  <a:pt x="58" y="46"/>
                </a:lnTo>
                <a:lnTo>
                  <a:pt x="60" y="46"/>
                </a:lnTo>
                <a:lnTo>
                  <a:pt x="16" y="38"/>
                </a:lnTo>
                <a:lnTo>
                  <a:pt x="14" y="34"/>
                </a:lnTo>
                <a:lnTo>
                  <a:pt x="12" y="30"/>
                </a:lnTo>
                <a:lnTo>
                  <a:pt x="12" y="26"/>
                </a:lnTo>
                <a:lnTo>
                  <a:pt x="14" y="22"/>
                </a:lnTo>
                <a:lnTo>
                  <a:pt x="18" y="18"/>
                </a:lnTo>
                <a:lnTo>
                  <a:pt x="26" y="16"/>
                </a:lnTo>
                <a:lnTo>
                  <a:pt x="32" y="16"/>
                </a:lnTo>
                <a:lnTo>
                  <a:pt x="38" y="18"/>
                </a:lnTo>
                <a:lnTo>
                  <a:pt x="40" y="22"/>
                </a:lnTo>
                <a:lnTo>
                  <a:pt x="42" y="26"/>
                </a:lnTo>
                <a:lnTo>
                  <a:pt x="42" y="30"/>
                </a:lnTo>
                <a:lnTo>
                  <a:pt x="40" y="34"/>
                </a:lnTo>
                <a:lnTo>
                  <a:pt x="34" y="38"/>
                </a:lnTo>
                <a:lnTo>
                  <a:pt x="28" y="38"/>
                </a:lnTo>
                <a:lnTo>
                  <a:pt x="22" y="38"/>
                </a:lnTo>
                <a:lnTo>
                  <a:pt x="16" y="38"/>
                </a:lnTo>
                <a:lnTo>
                  <a:pt x="60" y="46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385" name="Freeform 17"/>
          <p:cNvSpPr>
            <a:spLocks/>
          </p:cNvSpPr>
          <p:nvPr/>
        </p:nvSpPr>
        <p:spPr bwMode="auto">
          <a:xfrm>
            <a:off x="3236913" y="2500313"/>
            <a:ext cx="111125" cy="85725"/>
          </a:xfrm>
          <a:custGeom>
            <a:avLst/>
            <a:gdLst/>
            <a:ahLst/>
            <a:cxnLst>
              <a:cxn ang="0">
                <a:pos x="70" y="40"/>
              </a:cxn>
              <a:cxn ang="0">
                <a:pos x="40" y="40"/>
              </a:cxn>
              <a:cxn ang="0">
                <a:pos x="40" y="12"/>
              </a:cxn>
              <a:cxn ang="0">
                <a:pos x="70" y="12"/>
              </a:cxn>
              <a:cxn ang="0">
                <a:pos x="70" y="0"/>
              </a:cxn>
              <a:cxn ang="0">
                <a:pos x="0" y="0"/>
              </a:cxn>
              <a:cxn ang="0">
                <a:pos x="0" y="12"/>
              </a:cxn>
              <a:cxn ang="0">
                <a:pos x="28" y="12"/>
              </a:cxn>
              <a:cxn ang="0">
                <a:pos x="28" y="40"/>
              </a:cxn>
              <a:cxn ang="0">
                <a:pos x="0" y="40"/>
              </a:cxn>
              <a:cxn ang="0">
                <a:pos x="0" y="54"/>
              </a:cxn>
              <a:cxn ang="0">
                <a:pos x="70" y="54"/>
              </a:cxn>
              <a:cxn ang="0">
                <a:pos x="70" y="42"/>
              </a:cxn>
              <a:cxn ang="0">
                <a:pos x="70" y="40"/>
              </a:cxn>
            </a:cxnLst>
            <a:rect l="0" t="0" r="r" b="b"/>
            <a:pathLst>
              <a:path w="70" h="54">
                <a:moveTo>
                  <a:pt x="70" y="40"/>
                </a:moveTo>
                <a:lnTo>
                  <a:pt x="40" y="40"/>
                </a:lnTo>
                <a:lnTo>
                  <a:pt x="40" y="12"/>
                </a:lnTo>
                <a:lnTo>
                  <a:pt x="70" y="12"/>
                </a:lnTo>
                <a:lnTo>
                  <a:pt x="70" y="0"/>
                </a:lnTo>
                <a:lnTo>
                  <a:pt x="0" y="0"/>
                </a:lnTo>
                <a:lnTo>
                  <a:pt x="0" y="12"/>
                </a:lnTo>
                <a:lnTo>
                  <a:pt x="28" y="12"/>
                </a:lnTo>
                <a:lnTo>
                  <a:pt x="28" y="40"/>
                </a:lnTo>
                <a:lnTo>
                  <a:pt x="0" y="40"/>
                </a:lnTo>
                <a:lnTo>
                  <a:pt x="0" y="54"/>
                </a:lnTo>
                <a:lnTo>
                  <a:pt x="70" y="54"/>
                </a:lnTo>
                <a:lnTo>
                  <a:pt x="70" y="42"/>
                </a:lnTo>
                <a:lnTo>
                  <a:pt x="70" y="40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386" name="Freeform 18"/>
          <p:cNvSpPr>
            <a:spLocks/>
          </p:cNvSpPr>
          <p:nvPr/>
        </p:nvSpPr>
        <p:spPr bwMode="auto">
          <a:xfrm>
            <a:off x="3236913" y="2455863"/>
            <a:ext cx="111125" cy="19050"/>
          </a:xfrm>
          <a:custGeom>
            <a:avLst/>
            <a:gdLst/>
            <a:ahLst/>
            <a:cxnLst>
              <a:cxn ang="0">
                <a:pos x="12" y="0"/>
              </a:cxn>
              <a:cxn ang="0">
                <a:pos x="0" y="0"/>
              </a:cxn>
              <a:cxn ang="0">
                <a:pos x="0" y="12"/>
              </a:cxn>
              <a:cxn ang="0">
                <a:pos x="12" y="12"/>
              </a:cxn>
              <a:cxn ang="0">
                <a:pos x="12" y="2"/>
              </a:cxn>
              <a:cxn ang="0">
                <a:pos x="12" y="0"/>
              </a:cxn>
              <a:cxn ang="0">
                <a:pos x="70" y="0"/>
              </a:cxn>
              <a:cxn ang="0">
                <a:pos x="20" y="0"/>
              </a:cxn>
              <a:cxn ang="0">
                <a:pos x="20" y="12"/>
              </a:cxn>
              <a:cxn ang="0">
                <a:pos x="70" y="12"/>
              </a:cxn>
              <a:cxn ang="0">
                <a:pos x="70" y="0"/>
              </a:cxn>
              <a:cxn ang="0">
                <a:pos x="12" y="0"/>
              </a:cxn>
            </a:cxnLst>
            <a:rect l="0" t="0" r="r" b="b"/>
            <a:pathLst>
              <a:path w="70" h="12">
                <a:moveTo>
                  <a:pt x="12" y="0"/>
                </a:moveTo>
                <a:lnTo>
                  <a:pt x="0" y="0"/>
                </a:lnTo>
                <a:lnTo>
                  <a:pt x="0" y="12"/>
                </a:lnTo>
                <a:lnTo>
                  <a:pt x="12" y="12"/>
                </a:lnTo>
                <a:lnTo>
                  <a:pt x="12" y="2"/>
                </a:lnTo>
                <a:lnTo>
                  <a:pt x="12" y="0"/>
                </a:lnTo>
                <a:lnTo>
                  <a:pt x="70" y="0"/>
                </a:lnTo>
                <a:lnTo>
                  <a:pt x="20" y="0"/>
                </a:lnTo>
                <a:lnTo>
                  <a:pt x="20" y="12"/>
                </a:lnTo>
                <a:lnTo>
                  <a:pt x="70" y="12"/>
                </a:lnTo>
                <a:lnTo>
                  <a:pt x="70" y="0"/>
                </a:lnTo>
                <a:lnTo>
                  <a:pt x="12" y="0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387" name="Freeform 19"/>
          <p:cNvSpPr>
            <a:spLocks/>
          </p:cNvSpPr>
          <p:nvPr/>
        </p:nvSpPr>
        <p:spPr bwMode="auto">
          <a:xfrm>
            <a:off x="3265488" y="2357438"/>
            <a:ext cx="111125" cy="76200"/>
          </a:xfrm>
          <a:custGeom>
            <a:avLst/>
            <a:gdLst/>
            <a:ahLst/>
            <a:cxnLst>
              <a:cxn ang="0">
                <a:pos x="70" y="48"/>
              </a:cxn>
              <a:cxn ang="0">
                <a:pos x="70" y="36"/>
              </a:cxn>
              <a:cxn ang="0">
                <a:pos x="46" y="36"/>
              </a:cxn>
              <a:cxn ang="0">
                <a:pos x="50" y="28"/>
              </a:cxn>
              <a:cxn ang="0">
                <a:pos x="52" y="20"/>
              </a:cxn>
              <a:cxn ang="0">
                <a:pos x="50" y="12"/>
              </a:cxn>
              <a:cxn ang="0">
                <a:pos x="46" y="6"/>
              </a:cxn>
              <a:cxn ang="0">
                <a:pos x="38" y="2"/>
              </a:cxn>
              <a:cxn ang="0">
                <a:pos x="26" y="0"/>
              </a:cxn>
              <a:cxn ang="0">
                <a:pos x="16" y="2"/>
              </a:cxn>
              <a:cxn ang="0">
                <a:pos x="8" y="6"/>
              </a:cxn>
              <a:cxn ang="0">
                <a:pos x="2" y="12"/>
              </a:cxn>
              <a:cxn ang="0">
                <a:pos x="0" y="20"/>
              </a:cxn>
              <a:cxn ang="0">
                <a:pos x="0" y="26"/>
              </a:cxn>
              <a:cxn ang="0">
                <a:pos x="2" y="30"/>
              </a:cxn>
              <a:cxn ang="0">
                <a:pos x="8" y="36"/>
              </a:cxn>
              <a:cxn ang="0">
                <a:pos x="2" y="36"/>
              </a:cxn>
              <a:cxn ang="0">
                <a:pos x="2" y="48"/>
              </a:cxn>
              <a:cxn ang="0">
                <a:pos x="68" y="48"/>
              </a:cxn>
              <a:cxn ang="0">
                <a:pos x="70" y="48"/>
              </a:cxn>
              <a:cxn ang="0">
                <a:pos x="14" y="32"/>
              </a:cxn>
              <a:cxn ang="0">
                <a:pos x="12" y="28"/>
              </a:cxn>
              <a:cxn ang="0">
                <a:pos x="10" y="24"/>
              </a:cxn>
              <a:cxn ang="0">
                <a:pos x="12" y="20"/>
              </a:cxn>
              <a:cxn ang="0">
                <a:pos x="14" y="16"/>
              </a:cxn>
              <a:cxn ang="0">
                <a:pos x="20" y="14"/>
              </a:cxn>
              <a:cxn ang="0">
                <a:pos x="26" y="14"/>
              </a:cxn>
              <a:cxn ang="0">
                <a:pos x="34" y="14"/>
              </a:cxn>
              <a:cxn ang="0">
                <a:pos x="38" y="16"/>
              </a:cxn>
              <a:cxn ang="0">
                <a:pos x="40" y="20"/>
              </a:cxn>
              <a:cxn ang="0">
                <a:pos x="42" y="24"/>
              </a:cxn>
              <a:cxn ang="0">
                <a:pos x="40" y="28"/>
              </a:cxn>
              <a:cxn ang="0">
                <a:pos x="38" y="32"/>
              </a:cxn>
              <a:cxn ang="0">
                <a:pos x="32" y="34"/>
              </a:cxn>
              <a:cxn ang="0">
                <a:pos x="26" y="36"/>
              </a:cxn>
              <a:cxn ang="0">
                <a:pos x="20" y="34"/>
              </a:cxn>
              <a:cxn ang="0">
                <a:pos x="14" y="32"/>
              </a:cxn>
              <a:cxn ang="0">
                <a:pos x="70" y="48"/>
              </a:cxn>
            </a:cxnLst>
            <a:rect l="0" t="0" r="r" b="b"/>
            <a:pathLst>
              <a:path w="70" h="48">
                <a:moveTo>
                  <a:pt x="70" y="48"/>
                </a:moveTo>
                <a:lnTo>
                  <a:pt x="70" y="36"/>
                </a:lnTo>
                <a:lnTo>
                  <a:pt x="46" y="36"/>
                </a:lnTo>
                <a:lnTo>
                  <a:pt x="50" y="28"/>
                </a:lnTo>
                <a:lnTo>
                  <a:pt x="52" y="20"/>
                </a:lnTo>
                <a:lnTo>
                  <a:pt x="50" y="12"/>
                </a:lnTo>
                <a:lnTo>
                  <a:pt x="46" y="6"/>
                </a:lnTo>
                <a:lnTo>
                  <a:pt x="38" y="2"/>
                </a:lnTo>
                <a:lnTo>
                  <a:pt x="26" y="0"/>
                </a:lnTo>
                <a:lnTo>
                  <a:pt x="16" y="2"/>
                </a:lnTo>
                <a:lnTo>
                  <a:pt x="8" y="6"/>
                </a:lnTo>
                <a:lnTo>
                  <a:pt x="2" y="12"/>
                </a:lnTo>
                <a:lnTo>
                  <a:pt x="0" y="20"/>
                </a:lnTo>
                <a:lnTo>
                  <a:pt x="0" y="26"/>
                </a:lnTo>
                <a:lnTo>
                  <a:pt x="2" y="30"/>
                </a:lnTo>
                <a:lnTo>
                  <a:pt x="8" y="36"/>
                </a:lnTo>
                <a:lnTo>
                  <a:pt x="2" y="36"/>
                </a:lnTo>
                <a:lnTo>
                  <a:pt x="2" y="48"/>
                </a:lnTo>
                <a:lnTo>
                  <a:pt x="68" y="48"/>
                </a:lnTo>
                <a:lnTo>
                  <a:pt x="70" y="48"/>
                </a:lnTo>
                <a:lnTo>
                  <a:pt x="14" y="32"/>
                </a:lnTo>
                <a:lnTo>
                  <a:pt x="12" y="28"/>
                </a:lnTo>
                <a:lnTo>
                  <a:pt x="10" y="24"/>
                </a:lnTo>
                <a:lnTo>
                  <a:pt x="12" y="20"/>
                </a:lnTo>
                <a:lnTo>
                  <a:pt x="14" y="16"/>
                </a:lnTo>
                <a:lnTo>
                  <a:pt x="20" y="14"/>
                </a:lnTo>
                <a:lnTo>
                  <a:pt x="26" y="14"/>
                </a:lnTo>
                <a:lnTo>
                  <a:pt x="34" y="14"/>
                </a:lnTo>
                <a:lnTo>
                  <a:pt x="38" y="16"/>
                </a:lnTo>
                <a:lnTo>
                  <a:pt x="40" y="20"/>
                </a:lnTo>
                <a:lnTo>
                  <a:pt x="42" y="24"/>
                </a:lnTo>
                <a:lnTo>
                  <a:pt x="40" y="28"/>
                </a:lnTo>
                <a:lnTo>
                  <a:pt x="38" y="32"/>
                </a:lnTo>
                <a:lnTo>
                  <a:pt x="32" y="34"/>
                </a:lnTo>
                <a:lnTo>
                  <a:pt x="26" y="36"/>
                </a:lnTo>
                <a:lnTo>
                  <a:pt x="20" y="34"/>
                </a:lnTo>
                <a:lnTo>
                  <a:pt x="14" y="32"/>
                </a:lnTo>
                <a:lnTo>
                  <a:pt x="70" y="48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388" name="Freeform 20"/>
          <p:cNvSpPr>
            <a:spLocks/>
          </p:cNvSpPr>
          <p:nvPr/>
        </p:nvSpPr>
        <p:spPr bwMode="auto">
          <a:xfrm>
            <a:off x="3424238" y="2516188"/>
            <a:ext cx="107950" cy="85725"/>
          </a:xfrm>
          <a:custGeom>
            <a:avLst/>
            <a:gdLst/>
            <a:ahLst/>
            <a:cxnLst>
              <a:cxn ang="0">
                <a:pos x="68" y="20"/>
              </a:cxn>
              <a:cxn ang="0">
                <a:pos x="12" y="20"/>
              </a:cxn>
              <a:cxn ang="0">
                <a:pos x="12" y="0"/>
              </a:cxn>
              <a:cxn ang="0">
                <a:pos x="0" y="0"/>
              </a:cxn>
              <a:cxn ang="0">
                <a:pos x="0" y="54"/>
              </a:cxn>
              <a:cxn ang="0">
                <a:pos x="12" y="54"/>
              </a:cxn>
              <a:cxn ang="0">
                <a:pos x="12" y="34"/>
              </a:cxn>
              <a:cxn ang="0">
                <a:pos x="68" y="34"/>
              </a:cxn>
              <a:cxn ang="0">
                <a:pos x="68" y="22"/>
              </a:cxn>
              <a:cxn ang="0">
                <a:pos x="68" y="20"/>
              </a:cxn>
            </a:cxnLst>
            <a:rect l="0" t="0" r="r" b="b"/>
            <a:pathLst>
              <a:path w="68" h="54">
                <a:moveTo>
                  <a:pt x="68" y="20"/>
                </a:moveTo>
                <a:lnTo>
                  <a:pt x="12" y="20"/>
                </a:lnTo>
                <a:lnTo>
                  <a:pt x="12" y="0"/>
                </a:lnTo>
                <a:lnTo>
                  <a:pt x="0" y="0"/>
                </a:lnTo>
                <a:lnTo>
                  <a:pt x="0" y="54"/>
                </a:lnTo>
                <a:lnTo>
                  <a:pt x="12" y="54"/>
                </a:lnTo>
                <a:lnTo>
                  <a:pt x="12" y="34"/>
                </a:lnTo>
                <a:lnTo>
                  <a:pt x="68" y="34"/>
                </a:lnTo>
                <a:lnTo>
                  <a:pt x="68" y="22"/>
                </a:lnTo>
                <a:lnTo>
                  <a:pt x="68" y="20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389" name="Freeform 21"/>
          <p:cNvSpPr>
            <a:spLocks/>
          </p:cNvSpPr>
          <p:nvPr/>
        </p:nvSpPr>
        <p:spPr bwMode="auto">
          <a:xfrm>
            <a:off x="3452813" y="2449513"/>
            <a:ext cx="79375" cy="50800"/>
          </a:xfrm>
          <a:custGeom>
            <a:avLst/>
            <a:gdLst/>
            <a:ahLst/>
            <a:cxnLst>
              <a:cxn ang="0">
                <a:pos x="36" y="20"/>
              </a:cxn>
              <a:cxn ang="0">
                <a:pos x="18" y="18"/>
              </a:cxn>
              <a:cxn ang="0">
                <a:pos x="14" y="16"/>
              </a:cxn>
              <a:cxn ang="0">
                <a:pos x="12" y="10"/>
              </a:cxn>
              <a:cxn ang="0">
                <a:pos x="14" y="4"/>
              </a:cxn>
              <a:cxn ang="0">
                <a:pos x="2" y="0"/>
              </a:cxn>
              <a:cxn ang="0">
                <a:pos x="0" y="4"/>
              </a:cxn>
              <a:cxn ang="0">
                <a:pos x="0" y="10"/>
              </a:cxn>
              <a:cxn ang="0">
                <a:pos x="2" y="14"/>
              </a:cxn>
              <a:cxn ang="0">
                <a:pos x="8" y="20"/>
              </a:cxn>
              <a:cxn ang="0">
                <a:pos x="0" y="20"/>
              </a:cxn>
              <a:cxn ang="0">
                <a:pos x="0" y="32"/>
              </a:cxn>
              <a:cxn ang="0">
                <a:pos x="50" y="32"/>
              </a:cxn>
              <a:cxn ang="0">
                <a:pos x="50" y="20"/>
              </a:cxn>
              <a:cxn ang="0">
                <a:pos x="38" y="20"/>
              </a:cxn>
              <a:cxn ang="0">
                <a:pos x="36" y="20"/>
              </a:cxn>
            </a:cxnLst>
            <a:rect l="0" t="0" r="r" b="b"/>
            <a:pathLst>
              <a:path w="50" h="32">
                <a:moveTo>
                  <a:pt x="36" y="20"/>
                </a:moveTo>
                <a:lnTo>
                  <a:pt x="18" y="18"/>
                </a:lnTo>
                <a:lnTo>
                  <a:pt x="14" y="16"/>
                </a:lnTo>
                <a:lnTo>
                  <a:pt x="12" y="10"/>
                </a:lnTo>
                <a:lnTo>
                  <a:pt x="14" y="4"/>
                </a:lnTo>
                <a:lnTo>
                  <a:pt x="2" y="0"/>
                </a:lnTo>
                <a:lnTo>
                  <a:pt x="0" y="4"/>
                </a:lnTo>
                <a:lnTo>
                  <a:pt x="0" y="10"/>
                </a:lnTo>
                <a:lnTo>
                  <a:pt x="2" y="14"/>
                </a:lnTo>
                <a:lnTo>
                  <a:pt x="8" y="20"/>
                </a:lnTo>
                <a:lnTo>
                  <a:pt x="0" y="20"/>
                </a:lnTo>
                <a:lnTo>
                  <a:pt x="0" y="32"/>
                </a:lnTo>
                <a:lnTo>
                  <a:pt x="50" y="32"/>
                </a:lnTo>
                <a:lnTo>
                  <a:pt x="50" y="20"/>
                </a:lnTo>
                <a:lnTo>
                  <a:pt x="38" y="20"/>
                </a:lnTo>
                <a:lnTo>
                  <a:pt x="36" y="20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390" name="Freeform 22"/>
          <p:cNvSpPr>
            <a:spLocks/>
          </p:cNvSpPr>
          <p:nvPr/>
        </p:nvSpPr>
        <p:spPr bwMode="auto">
          <a:xfrm>
            <a:off x="3452813" y="2370138"/>
            <a:ext cx="82550" cy="73025"/>
          </a:xfrm>
          <a:custGeom>
            <a:avLst/>
            <a:gdLst/>
            <a:ahLst/>
            <a:cxnLst>
              <a:cxn ang="0">
                <a:pos x="50" y="0"/>
              </a:cxn>
              <a:cxn ang="0">
                <a:pos x="0" y="0"/>
              </a:cxn>
              <a:cxn ang="0">
                <a:pos x="0" y="12"/>
              </a:cxn>
              <a:cxn ang="0">
                <a:pos x="22" y="12"/>
              </a:cxn>
              <a:cxn ang="0">
                <a:pos x="36" y="14"/>
              </a:cxn>
              <a:cxn ang="0">
                <a:pos x="40" y="18"/>
              </a:cxn>
              <a:cxn ang="0">
                <a:pos x="42" y="24"/>
              </a:cxn>
              <a:cxn ang="0">
                <a:pos x="40" y="28"/>
              </a:cxn>
              <a:cxn ang="0">
                <a:pos x="36" y="32"/>
              </a:cxn>
              <a:cxn ang="0">
                <a:pos x="24" y="32"/>
              </a:cxn>
              <a:cxn ang="0">
                <a:pos x="0" y="32"/>
              </a:cxn>
              <a:cxn ang="0">
                <a:pos x="0" y="46"/>
              </a:cxn>
              <a:cxn ang="0">
                <a:pos x="32" y="46"/>
              </a:cxn>
              <a:cxn ang="0">
                <a:pos x="44" y="44"/>
              </a:cxn>
              <a:cxn ang="0">
                <a:pos x="48" y="40"/>
              </a:cxn>
              <a:cxn ang="0">
                <a:pos x="50" y="38"/>
              </a:cxn>
              <a:cxn ang="0">
                <a:pos x="52" y="28"/>
              </a:cxn>
              <a:cxn ang="0">
                <a:pos x="50" y="20"/>
              </a:cxn>
              <a:cxn ang="0">
                <a:pos x="44" y="12"/>
              </a:cxn>
              <a:cxn ang="0">
                <a:pos x="50" y="12"/>
              </a:cxn>
              <a:cxn ang="0">
                <a:pos x="50" y="2"/>
              </a:cxn>
              <a:cxn ang="0">
                <a:pos x="50" y="0"/>
              </a:cxn>
            </a:cxnLst>
            <a:rect l="0" t="0" r="r" b="b"/>
            <a:pathLst>
              <a:path w="52" h="46">
                <a:moveTo>
                  <a:pt x="50" y="0"/>
                </a:moveTo>
                <a:lnTo>
                  <a:pt x="0" y="0"/>
                </a:lnTo>
                <a:lnTo>
                  <a:pt x="0" y="12"/>
                </a:lnTo>
                <a:lnTo>
                  <a:pt x="22" y="12"/>
                </a:lnTo>
                <a:lnTo>
                  <a:pt x="36" y="14"/>
                </a:lnTo>
                <a:lnTo>
                  <a:pt x="40" y="18"/>
                </a:lnTo>
                <a:lnTo>
                  <a:pt x="42" y="24"/>
                </a:lnTo>
                <a:lnTo>
                  <a:pt x="40" y="28"/>
                </a:lnTo>
                <a:lnTo>
                  <a:pt x="36" y="32"/>
                </a:lnTo>
                <a:lnTo>
                  <a:pt x="24" y="32"/>
                </a:lnTo>
                <a:lnTo>
                  <a:pt x="0" y="32"/>
                </a:lnTo>
                <a:lnTo>
                  <a:pt x="0" y="46"/>
                </a:lnTo>
                <a:lnTo>
                  <a:pt x="32" y="46"/>
                </a:lnTo>
                <a:lnTo>
                  <a:pt x="44" y="44"/>
                </a:lnTo>
                <a:lnTo>
                  <a:pt x="48" y="40"/>
                </a:lnTo>
                <a:lnTo>
                  <a:pt x="50" y="38"/>
                </a:lnTo>
                <a:lnTo>
                  <a:pt x="52" y="28"/>
                </a:lnTo>
                <a:lnTo>
                  <a:pt x="50" y="20"/>
                </a:lnTo>
                <a:lnTo>
                  <a:pt x="44" y="12"/>
                </a:lnTo>
                <a:lnTo>
                  <a:pt x="50" y="12"/>
                </a:lnTo>
                <a:lnTo>
                  <a:pt x="50" y="2"/>
                </a:lnTo>
                <a:lnTo>
                  <a:pt x="50" y="0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391" name="Freeform 23"/>
          <p:cNvSpPr>
            <a:spLocks/>
          </p:cNvSpPr>
          <p:nvPr/>
        </p:nvSpPr>
        <p:spPr bwMode="auto">
          <a:xfrm>
            <a:off x="3452813" y="2274888"/>
            <a:ext cx="79375" cy="73025"/>
          </a:xfrm>
          <a:custGeom>
            <a:avLst/>
            <a:gdLst/>
            <a:ahLst/>
            <a:cxnLst>
              <a:cxn ang="0">
                <a:pos x="20" y="0"/>
              </a:cxn>
              <a:cxn ang="0">
                <a:pos x="10" y="2"/>
              </a:cxn>
              <a:cxn ang="0">
                <a:pos x="6" y="4"/>
              </a:cxn>
              <a:cxn ang="0">
                <a:pos x="2" y="10"/>
              </a:cxn>
              <a:cxn ang="0">
                <a:pos x="0" y="18"/>
              </a:cxn>
              <a:cxn ang="0">
                <a:pos x="2" y="26"/>
              </a:cxn>
              <a:cxn ang="0">
                <a:pos x="8" y="34"/>
              </a:cxn>
              <a:cxn ang="0">
                <a:pos x="0" y="34"/>
              </a:cxn>
              <a:cxn ang="0">
                <a:pos x="0" y="46"/>
              </a:cxn>
              <a:cxn ang="0">
                <a:pos x="50" y="46"/>
              </a:cxn>
              <a:cxn ang="0">
                <a:pos x="50" y="34"/>
              </a:cxn>
              <a:cxn ang="0">
                <a:pos x="28" y="34"/>
              </a:cxn>
              <a:cxn ang="0">
                <a:pos x="16" y="32"/>
              </a:cxn>
              <a:cxn ang="0">
                <a:pos x="12" y="28"/>
              </a:cxn>
              <a:cxn ang="0">
                <a:pos x="10" y="22"/>
              </a:cxn>
              <a:cxn ang="0">
                <a:pos x="12" y="18"/>
              </a:cxn>
              <a:cxn ang="0">
                <a:pos x="14" y="14"/>
              </a:cxn>
              <a:cxn ang="0">
                <a:pos x="26" y="14"/>
              </a:cxn>
              <a:cxn ang="0">
                <a:pos x="50" y="14"/>
              </a:cxn>
              <a:cxn ang="0">
                <a:pos x="50" y="0"/>
              </a:cxn>
              <a:cxn ang="0">
                <a:pos x="22" y="0"/>
              </a:cxn>
              <a:cxn ang="0">
                <a:pos x="20" y="0"/>
              </a:cxn>
            </a:cxnLst>
            <a:rect l="0" t="0" r="r" b="b"/>
            <a:pathLst>
              <a:path w="50" h="46">
                <a:moveTo>
                  <a:pt x="20" y="0"/>
                </a:moveTo>
                <a:lnTo>
                  <a:pt x="10" y="2"/>
                </a:lnTo>
                <a:lnTo>
                  <a:pt x="6" y="4"/>
                </a:lnTo>
                <a:lnTo>
                  <a:pt x="2" y="10"/>
                </a:lnTo>
                <a:lnTo>
                  <a:pt x="0" y="18"/>
                </a:lnTo>
                <a:lnTo>
                  <a:pt x="2" y="26"/>
                </a:lnTo>
                <a:lnTo>
                  <a:pt x="8" y="34"/>
                </a:lnTo>
                <a:lnTo>
                  <a:pt x="0" y="34"/>
                </a:lnTo>
                <a:lnTo>
                  <a:pt x="0" y="46"/>
                </a:lnTo>
                <a:lnTo>
                  <a:pt x="50" y="46"/>
                </a:lnTo>
                <a:lnTo>
                  <a:pt x="50" y="34"/>
                </a:lnTo>
                <a:lnTo>
                  <a:pt x="28" y="34"/>
                </a:lnTo>
                <a:lnTo>
                  <a:pt x="16" y="32"/>
                </a:lnTo>
                <a:lnTo>
                  <a:pt x="12" y="28"/>
                </a:lnTo>
                <a:lnTo>
                  <a:pt x="10" y="22"/>
                </a:lnTo>
                <a:lnTo>
                  <a:pt x="12" y="18"/>
                </a:lnTo>
                <a:lnTo>
                  <a:pt x="14" y="14"/>
                </a:lnTo>
                <a:lnTo>
                  <a:pt x="26" y="14"/>
                </a:lnTo>
                <a:lnTo>
                  <a:pt x="50" y="14"/>
                </a:lnTo>
                <a:lnTo>
                  <a:pt x="50" y="0"/>
                </a:lnTo>
                <a:lnTo>
                  <a:pt x="22" y="0"/>
                </a:lnTo>
                <a:lnTo>
                  <a:pt x="20" y="0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392" name="Freeform 24"/>
          <p:cNvSpPr>
            <a:spLocks/>
          </p:cNvSpPr>
          <p:nvPr/>
        </p:nvSpPr>
        <p:spPr bwMode="auto">
          <a:xfrm>
            <a:off x="3424238" y="2182813"/>
            <a:ext cx="107950" cy="73025"/>
          </a:xfrm>
          <a:custGeom>
            <a:avLst/>
            <a:gdLst/>
            <a:ahLst/>
            <a:cxnLst>
              <a:cxn ang="0">
                <a:pos x="68" y="32"/>
              </a:cxn>
              <a:cxn ang="0">
                <a:pos x="52" y="32"/>
              </a:cxn>
              <a:cxn ang="0">
                <a:pos x="46" y="26"/>
              </a:cxn>
              <a:cxn ang="0">
                <a:pos x="68" y="14"/>
              </a:cxn>
              <a:cxn ang="0">
                <a:pos x="68" y="0"/>
              </a:cxn>
              <a:cxn ang="0">
                <a:pos x="38" y="18"/>
              </a:cxn>
              <a:cxn ang="0">
                <a:pos x="18" y="2"/>
              </a:cxn>
              <a:cxn ang="0">
                <a:pos x="18" y="18"/>
              </a:cxn>
              <a:cxn ang="0">
                <a:pos x="36" y="32"/>
              </a:cxn>
              <a:cxn ang="0">
                <a:pos x="0" y="32"/>
              </a:cxn>
              <a:cxn ang="0">
                <a:pos x="0" y="46"/>
              </a:cxn>
              <a:cxn ang="0">
                <a:pos x="68" y="46"/>
              </a:cxn>
              <a:cxn ang="0">
                <a:pos x="68" y="34"/>
              </a:cxn>
              <a:cxn ang="0">
                <a:pos x="68" y="32"/>
              </a:cxn>
            </a:cxnLst>
            <a:rect l="0" t="0" r="r" b="b"/>
            <a:pathLst>
              <a:path w="68" h="46">
                <a:moveTo>
                  <a:pt x="68" y="32"/>
                </a:moveTo>
                <a:lnTo>
                  <a:pt x="52" y="32"/>
                </a:lnTo>
                <a:lnTo>
                  <a:pt x="46" y="26"/>
                </a:lnTo>
                <a:lnTo>
                  <a:pt x="68" y="14"/>
                </a:lnTo>
                <a:lnTo>
                  <a:pt x="68" y="0"/>
                </a:lnTo>
                <a:lnTo>
                  <a:pt x="38" y="18"/>
                </a:lnTo>
                <a:lnTo>
                  <a:pt x="18" y="2"/>
                </a:lnTo>
                <a:lnTo>
                  <a:pt x="18" y="18"/>
                </a:lnTo>
                <a:lnTo>
                  <a:pt x="36" y="32"/>
                </a:lnTo>
                <a:lnTo>
                  <a:pt x="0" y="32"/>
                </a:lnTo>
                <a:lnTo>
                  <a:pt x="0" y="46"/>
                </a:lnTo>
                <a:lnTo>
                  <a:pt x="68" y="46"/>
                </a:lnTo>
                <a:lnTo>
                  <a:pt x="68" y="34"/>
                </a:lnTo>
                <a:lnTo>
                  <a:pt x="68" y="32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393" name="Freeform 25"/>
          <p:cNvSpPr>
            <a:spLocks/>
          </p:cNvSpPr>
          <p:nvPr/>
        </p:nvSpPr>
        <p:spPr bwMode="auto">
          <a:xfrm>
            <a:off x="3633788" y="2493963"/>
            <a:ext cx="111125" cy="88900"/>
          </a:xfrm>
          <a:custGeom>
            <a:avLst/>
            <a:gdLst/>
            <a:ahLst/>
            <a:cxnLst>
              <a:cxn ang="0">
                <a:pos x="68" y="44"/>
              </a:cxn>
              <a:cxn ang="0">
                <a:pos x="24" y="42"/>
              </a:cxn>
              <a:cxn ang="0">
                <a:pos x="70" y="16"/>
              </a:cxn>
              <a:cxn ang="0">
                <a:pos x="70" y="2"/>
              </a:cxn>
              <a:cxn ang="0">
                <a:pos x="2" y="0"/>
              </a:cxn>
              <a:cxn ang="0">
                <a:pos x="0" y="12"/>
              </a:cxn>
              <a:cxn ang="0">
                <a:pos x="46" y="14"/>
              </a:cxn>
              <a:cxn ang="0">
                <a:pos x="0" y="40"/>
              </a:cxn>
              <a:cxn ang="0">
                <a:pos x="0" y="54"/>
              </a:cxn>
              <a:cxn ang="0">
                <a:pos x="68" y="56"/>
              </a:cxn>
              <a:cxn ang="0">
                <a:pos x="68" y="46"/>
              </a:cxn>
              <a:cxn ang="0">
                <a:pos x="68" y="44"/>
              </a:cxn>
            </a:cxnLst>
            <a:rect l="0" t="0" r="r" b="b"/>
            <a:pathLst>
              <a:path w="70" h="56">
                <a:moveTo>
                  <a:pt x="68" y="44"/>
                </a:moveTo>
                <a:lnTo>
                  <a:pt x="24" y="42"/>
                </a:lnTo>
                <a:lnTo>
                  <a:pt x="70" y="16"/>
                </a:lnTo>
                <a:lnTo>
                  <a:pt x="70" y="2"/>
                </a:lnTo>
                <a:lnTo>
                  <a:pt x="2" y="0"/>
                </a:lnTo>
                <a:lnTo>
                  <a:pt x="0" y="12"/>
                </a:lnTo>
                <a:lnTo>
                  <a:pt x="46" y="14"/>
                </a:lnTo>
                <a:lnTo>
                  <a:pt x="0" y="40"/>
                </a:lnTo>
                <a:lnTo>
                  <a:pt x="0" y="54"/>
                </a:lnTo>
                <a:lnTo>
                  <a:pt x="68" y="56"/>
                </a:lnTo>
                <a:lnTo>
                  <a:pt x="68" y="46"/>
                </a:lnTo>
                <a:lnTo>
                  <a:pt x="68" y="44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394" name="Freeform 26"/>
          <p:cNvSpPr>
            <a:spLocks/>
          </p:cNvSpPr>
          <p:nvPr/>
        </p:nvSpPr>
        <p:spPr bwMode="auto">
          <a:xfrm>
            <a:off x="3665538" y="2405063"/>
            <a:ext cx="82550" cy="73025"/>
          </a:xfrm>
          <a:custGeom>
            <a:avLst/>
            <a:gdLst/>
            <a:ahLst/>
            <a:cxnLst>
              <a:cxn ang="0">
                <a:pos x="40" y="18"/>
              </a:cxn>
              <a:cxn ang="0">
                <a:pos x="42" y="22"/>
              </a:cxn>
              <a:cxn ang="0">
                <a:pos x="42" y="26"/>
              </a:cxn>
              <a:cxn ang="0">
                <a:pos x="38" y="30"/>
              </a:cxn>
              <a:cxn ang="0">
                <a:pos x="34" y="32"/>
              </a:cxn>
              <a:cxn ang="0">
                <a:pos x="30" y="32"/>
              </a:cxn>
              <a:cxn ang="0">
                <a:pos x="30" y="0"/>
              </a:cxn>
              <a:cxn ang="0">
                <a:pos x="18" y="0"/>
              </a:cxn>
              <a:cxn ang="0">
                <a:pos x="8" y="6"/>
              </a:cxn>
              <a:cxn ang="0">
                <a:pos x="2" y="12"/>
              </a:cxn>
              <a:cxn ang="0">
                <a:pos x="0" y="22"/>
              </a:cxn>
              <a:cxn ang="0">
                <a:pos x="2" y="32"/>
              </a:cxn>
              <a:cxn ang="0">
                <a:pos x="6" y="38"/>
              </a:cxn>
              <a:cxn ang="0">
                <a:pos x="14" y="44"/>
              </a:cxn>
              <a:cxn ang="0">
                <a:pos x="26" y="46"/>
              </a:cxn>
              <a:cxn ang="0">
                <a:pos x="36" y="46"/>
              </a:cxn>
              <a:cxn ang="0">
                <a:pos x="44" y="42"/>
              </a:cxn>
              <a:cxn ang="0">
                <a:pos x="46" y="38"/>
              </a:cxn>
              <a:cxn ang="0">
                <a:pos x="50" y="34"/>
              </a:cxn>
              <a:cxn ang="0">
                <a:pos x="52" y="22"/>
              </a:cxn>
              <a:cxn ang="0">
                <a:pos x="52" y="16"/>
              </a:cxn>
              <a:cxn ang="0">
                <a:pos x="48" y="10"/>
              </a:cxn>
              <a:cxn ang="0">
                <a:pos x="44" y="4"/>
              </a:cxn>
              <a:cxn ang="0">
                <a:pos x="38" y="0"/>
              </a:cxn>
              <a:cxn ang="0">
                <a:pos x="36" y="14"/>
              </a:cxn>
              <a:cxn ang="0">
                <a:pos x="38" y="18"/>
              </a:cxn>
              <a:cxn ang="0">
                <a:pos x="40" y="18"/>
              </a:cxn>
              <a:cxn ang="0">
                <a:pos x="22" y="32"/>
              </a:cxn>
              <a:cxn ang="0">
                <a:pos x="16" y="32"/>
              </a:cxn>
              <a:cxn ang="0">
                <a:pos x="14" y="30"/>
              </a:cxn>
              <a:cxn ang="0">
                <a:pos x="10" y="26"/>
              </a:cxn>
              <a:cxn ang="0">
                <a:pos x="10" y="22"/>
              </a:cxn>
              <a:cxn ang="0">
                <a:pos x="12" y="18"/>
              </a:cxn>
              <a:cxn ang="0">
                <a:pos x="14" y="16"/>
              </a:cxn>
              <a:cxn ang="0">
                <a:pos x="18" y="14"/>
              </a:cxn>
              <a:cxn ang="0">
                <a:pos x="22" y="12"/>
              </a:cxn>
              <a:cxn ang="0">
                <a:pos x="22" y="32"/>
              </a:cxn>
              <a:cxn ang="0">
                <a:pos x="40" y="18"/>
              </a:cxn>
            </a:cxnLst>
            <a:rect l="0" t="0" r="r" b="b"/>
            <a:pathLst>
              <a:path w="52" h="46">
                <a:moveTo>
                  <a:pt x="40" y="18"/>
                </a:moveTo>
                <a:lnTo>
                  <a:pt x="42" y="22"/>
                </a:lnTo>
                <a:lnTo>
                  <a:pt x="42" y="26"/>
                </a:lnTo>
                <a:lnTo>
                  <a:pt x="38" y="30"/>
                </a:lnTo>
                <a:lnTo>
                  <a:pt x="34" y="32"/>
                </a:lnTo>
                <a:lnTo>
                  <a:pt x="30" y="32"/>
                </a:lnTo>
                <a:lnTo>
                  <a:pt x="30" y="0"/>
                </a:lnTo>
                <a:lnTo>
                  <a:pt x="18" y="0"/>
                </a:lnTo>
                <a:lnTo>
                  <a:pt x="8" y="6"/>
                </a:lnTo>
                <a:lnTo>
                  <a:pt x="2" y="12"/>
                </a:lnTo>
                <a:lnTo>
                  <a:pt x="0" y="22"/>
                </a:lnTo>
                <a:lnTo>
                  <a:pt x="2" y="32"/>
                </a:lnTo>
                <a:lnTo>
                  <a:pt x="6" y="38"/>
                </a:lnTo>
                <a:lnTo>
                  <a:pt x="14" y="44"/>
                </a:lnTo>
                <a:lnTo>
                  <a:pt x="26" y="46"/>
                </a:lnTo>
                <a:lnTo>
                  <a:pt x="36" y="46"/>
                </a:lnTo>
                <a:lnTo>
                  <a:pt x="44" y="42"/>
                </a:lnTo>
                <a:lnTo>
                  <a:pt x="46" y="38"/>
                </a:lnTo>
                <a:lnTo>
                  <a:pt x="50" y="34"/>
                </a:lnTo>
                <a:lnTo>
                  <a:pt x="52" y="22"/>
                </a:lnTo>
                <a:lnTo>
                  <a:pt x="52" y="16"/>
                </a:lnTo>
                <a:lnTo>
                  <a:pt x="48" y="10"/>
                </a:lnTo>
                <a:lnTo>
                  <a:pt x="44" y="4"/>
                </a:lnTo>
                <a:lnTo>
                  <a:pt x="38" y="0"/>
                </a:lnTo>
                <a:lnTo>
                  <a:pt x="36" y="14"/>
                </a:lnTo>
                <a:lnTo>
                  <a:pt x="38" y="18"/>
                </a:lnTo>
                <a:lnTo>
                  <a:pt x="40" y="18"/>
                </a:lnTo>
                <a:lnTo>
                  <a:pt x="22" y="32"/>
                </a:lnTo>
                <a:lnTo>
                  <a:pt x="16" y="32"/>
                </a:lnTo>
                <a:lnTo>
                  <a:pt x="14" y="30"/>
                </a:lnTo>
                <a:lnTo>
                  <a:pt x="10" y="26"/>
                </a:lnTo>
                <a:lnTo>
                  <a:pt x="10" y="22"/>
                </a:lnTo>
                <a:lnTo>
                  <a:pt x="12" y="18"/>
                </a:lnTo>
                <a:lnTo>
                  <a:pt x="14" y="16"/>
                </a:lnTo>
                <a:lnTo>
                  <a:pt x="18" y="14"/>
                </a:lnTo>
                <a:lnTo>
                  <a:pt x="22" y="12"/>
                </a:lnTo>
                <a:lnTo>
                  <a:pt x="22" y="32"/>
                </a:lnTo>
                <a:lnTo>
                  <a:pt x="40" y="18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395" name="Freeform 27"/>
          <p:cNvSpPr>
            <a:spLocks/>
          </p:cNvSpPr>
          <p:nvPr/>
        </p:nvSpPr>
        <p:spPr bwMode="auto">
          <a:xfrm>
            <a:off x="3668713" y="2319338"/>
            <a:ext cx="82550" cy="73025"/>
          </a:xfrm>
          <a:custGeom>
            <a:avLst/>
            <a:gdLst/>
            <a:ahLst/>
            <a:cxnLst>
              <a:cxn ang="0">
                <a:pos x="4" y="6"/>
              </a:cxn>
              <a:cxn ang="0">
                <a:pos x="2" y="12"/>
              </a:cxn>
              <a:cxn ang="0">
                <a:pos x="0" y="20"/>
              </a:cxn>
              <a:cxn ang="0">
                <a:pos x="2" y="30"/>
              </a:cxn>
              <a:cxn ang="0">
                <a:pos x="6" y="38"/>
              </a:cxn>
              <a:cxn ang="0">
                <a:pos x="14" y="44"/>
              </a:cxn>
              <a:cxn ang="0">
                <a:pos x="26" y="46"/>
              </a:cxn>
              <a:cxn ang="0">
                <a:pos x="36" y="44"/>
              </a:cxn>
              <a:cxn ang="0">
                <a:pos x="44" y="40"/>
              </a:cxn>
              <a:cxn ang="0">
                <a:pos x="50" y="32"/>
              </a:cxn>
              <a:cxn ang="0">
                <a:pos x="52" y="22"/>
              </a:cxn>
              <a:cxn ang="0">
                <a:pos x="52" y="14"/>
              </a:cxn>
              <a:cxn ang="0">
                <a:pos x="48" y="8"/>
              </a:cxn>
              <a:cxn ang="0">
                <a:pos x="42" y="2"/>
              </a:cxn>
              <a:cxn ang="0">
                <a:pos x="36" y="0"/>
              </a:cxn>
              <a:cxn ang="0">
                <a:pos x="32" y="12"/>
              </a:cxn>
              <a:cxn ang="0">
                <a:pos x="36" y="14"/>
              </a:cxn>
              <a:cxn ang="0">
                <a:pos x="40" y="16"/>
              </a:cxn>
              <a:cxn ang="0">
                <a:pos x="42" y="18"/>
              </a:cxn>
              <a:cxn ang="0">
                <a:pos x="42" y="22"/>
              </a:cxn>
              <a:cxn ang="0">
                <a:pos x="40" y="26"/>
              </a:cxn>
              <a:cxn ang="0">
                <a:pos x="38" y="30"/>
              </a:cxn>
              <a:cxn ang="0">
                <a:pos x="32" y="32"/>
              </a:cxn>
              <a:cxn ang="0">
                <a:pos x="24" y="32"/>
              </a:cxn>
              <a:cxn ang="0">
                <a:pos x="18" y="32"/>
              </a:cxn>
              <a:cxn ang="0">
                <a:pos x="14" y="28"/>
              </a:cxn>
              <a:cxn ang="0">
                <a:pos x="12" y="26"/>
              </a:cxn>
              <a:cxn ang="0">
                <a:pos x="10" y="20"/>
              </a:cxn>
              <a:cxn ang="0">
                <a:pos x="12" y="14"/>
              </a:cxn>
              <a:cxn ang="0">
                <a:pos x="18" y="12"/>
              </a:cxn>
              <a:cxn ang="0">
                <a:pos x="16" y="0"/>
              </a:cxn>
              <a:cxn ang="0">
                <a:pos x="10" y="2"/>
              </a:cxn>
              <a:cxn ang="0">
                <a:pos x="6" y="6"/>
              </a:cxn>
              <a:cxn ang="0">
                <a:pos x="4" y="6"/>
              </a:cxn>
            </a:cxnLst>
            <a:rect l="0" t="0" r="r" b="b"/>
            <a:pathLst>
              <a:path w="52" h="46">
                <a:moveTo>
                  <a:pt x="4" y="6"/>
                </a:moveTo>
                <a:lnTo>
                  <a:pt x="2" y="12"/>
                </a:lnTo>
                <a:lnTo>
                  <a:pt x="0" y="20"/>
                </a:lnTo>
                <a:lnTo>
                  <a:pt x="2" y="30"/>
                </a:lnTo>
                <a:lnTo>
                  <a:pt x="6" y="38"/>
                </a:lnTo>
                <a:lnTo>
                  <a:pt x="14" y="44"/>
                </a:lnTo>
                <a:lnTo>
                  <a:pt x="26" y="46"/>
                </a:lnTo>
                <a:lnTo>
                  <a:pt x="36" y="44"/>
                </a:lnTo>
                <a:lnTo>
                  <a:pt x="44" y="40"/>
                </a:lnTo>
                <a:lnTo>
                  <a:pt x="50" y="32"/>
                </a:lnTo>
                <a:lnTo>
                  <a:pt x="52" y="22"/>
                </a:lnTo>
                <a:lnTo>
                  <a:pt x="52" y="14"/>
                </a:lnTo>
                <a:lnTo>
                  <a:pt x="48" y="8"/>
                </a:lnTo>
                <a:lnTo>
                  <a:pt x="42" y="2"/>
                </a:lnTo>
                <a:lnTo>
                  <a:pt x="36" y="0"/>
                </a:lnTo>
                <a:lnTo>
                  <a:pt x="32" y="12"/>
                </a:lnTo>
                <a:lnTo>
                  <a:pt x="36" y="14"/>
                </a:lnTo>
                <a:lnTo>
                  <a:pt x="40" y="16"/>
                </a:lnTo>
                <a:lnTo>
                  <a:pt x="42" y="18"/>
                </a:lnTo>
                <a:lnTo>
                  <a:pt x="42" y="22"/>
                </a:lnTo>
                <a:lnTo>
                  <a:pt x="40" y="26"/>
                </a:lnTo>
                <a:lnTo>
                  <a:pt x="38" y="30"/>
                </a:lnTo>
                <a:lnTo>
                  <a:pt x="32" y="32"/>
                </a:lnTo>
                <a:lnTo>
                  <a:pt x="24" y="32"/>
                </a:lnTo>
                <a:lnTo>
                  <a:pt x="18" y="32"/>
                </a:lnTo>
                <a:lnTo>
                  <a:pt x="14" y="28"/>
                </a:lnTo>
                <a:lnTo>
                  <a:pt x="12" y="26"/>
                </a:lnTo>
                <a:lnTo>
                  <a:pt x="10" y="20"/>
                </a:lnTo>
                <a:lnTo>
                  <a:pt x="12" y="14"/>
                </a:lnTo>
                <a:lnTo>
                  <a:pt x="18" y="12"/>
                </a:lnTo>
                <a:lnTo>
                  <a:pt x="16" y="0"/>
                </a:lnTo>
                <a:lnTo>
                  <a:pt x="10" y="2"/>
                </a:lnTo>
                <a:lnTo>
                  <a:pt x="6" y="6"/>
                </a:lnTo>
                <a:lnTo>
                  <a:pt x="4" y="6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396" name="Freeform 28"/>
          <p:cNvSpPr>
            <a:spLocks/>
          </p:cNvSpPr>
          <p:nvPr/>
        </p:nvSpPr>
        <p:spPr bwMode="auto">
          <a:xfrm>
            <a:off x="3643313" y="2230438"/>
            <a:ext cx="111125" cy="73025"/>
          </a:xfrm>
          <a:custGeom>
            <a:avLst/>
            <a:gdLst/>
            <a:ahLst/>
            <a:cxnLst>
              <a:cxn ang="0">
                <a:pos x="68" y="34"/>
              </a:cxn>
              <a:cxn ang="0">
                <a:pos x="52" y="34"/>
              </a:cxn>
              <a:cxn ang="0">
                <a:pos x="46" y="26"/>
              </a:cxn>
              <a:cxn ang="0">
                <a:pos x="70" y="16"/>
              </a:cxn>
              <a:cxn ang="0">
                <a:pos x="70" y="0"/>
              </a:cxn>
              <a:cxn ang="0">
                <a:pos x="38" y="18"/>
              </a:cxn>
              <a:cxn ang="0">
                <a:pos x="20" y="0"/>
              </a:cxn>
              <a:cxn ang="0">
                <a:pos x="20" y="16"/>
              </a:cxn>
              <a:cxn ang="0">
                <a:pos x="36" y="32"/>
              </a:cxn>
              <a:cxn ang="0">
                <a:pos x="0" y="32"/>
              </a:cxn>
              <a:cxn ang="0">
                <a:pos x="0" y="44"/>
              </a:cxn>
              <a:cxn ang="0">
                <a:pos x="68" y="46"/>
              </a:cxn>
              <a:cxn ang="0">
                <a:pos x="68" y="36"/>
              </a:cxn>
              <a:cxn ang="0">
                <a:pos x="68" y="34"/>
              </a:cxn>
            </a:cxnLst>
            <a:rect l="0" t="0" r="r" b="b"/>
            <a:pathLst>
              <a:path w="70" h="46">
                <a:moveTo>
                  <a:pt x="68" y="34"/>
                </a:moveTo>
                <a:lnTo>
                  <a:pt x="52" y="34"/>
                </a:lnTo>
                <a:lnTo>
                  <a:pt x="46" y="26"/>
                </a:lnTo>
                <a:lnTo>
                  <a:pt x="70" y="16"/>
                </a:lnTo>
                <a:lnTo>
                  <a:pt x="70" y="0"/>
                </a:lnTo>
                <a:lnTo>
                  <a:pt x="38" y="18"/>
                </a:lnTo>
                <a:lnTo>
                  <a:pt x="20" y="0"/>
                </a:lnTo>
                <a:lnTo>
                  <a:pt x="20" y="16"/>
                </a:lnTo>
                <a:lnTo>
                  <a:pt x="36" y="32"/>
                </a:lnTo>
                <a:lnTo>
                  <a:pt x="0" y="32"/>
                </a:lnTo>
                <a:lnTo>
                  <a:pt x="0" y="44"/>
                </a:lnTo>
                <a:lnTo>
                  <a:pt x="68" y="46"/>
                </a:lnTo>
                <a:lnTo>
                  <a:pt x="68" y="36"/>
                </a:lnTo>
                <a:lnTo>
                  <a:pt x="68" y="34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397" name="Freeform 29"/>
          <p:cNvSpPr>
            <a:spLocks/>
          </p:cNvSpPr>
          <p:nvPr/>
        </p:nvSpPr>
        <p:spPr bwMode="auto">
          <a:xfrm>
            <a:off x="3862388" y="2417763"/>
            <a:ext cx="130175" cy="114300"/>
          </a:xfrm>
          <a:custGeom>
            <a:avLst/>
            <a:gdLst/>
            <a:ahLst/>
            <a:cxnLst>
              <a:cxn ang="0">
                <a:pos x="70" y="58"/>
              </a:cxn>
              <a:cxn ang="0">
                <a:pos x="42" y="50"/>
              </a:cxn>
              <a:cxn ang="0">
                <a:pos x="50" y="24"/>
              </a:cxn>
              <a:cxn ang="0">
                <a:pos x="78" y="32"/>
              </a:cxn>
              <a:cxn ang="0">
                <a:pos x="82" y="18"/>
              </a:cxn>
              <a:cxn ang="0">
                <a:pos x="16" y="0"/>
              </a:cxn>
              <a:cxn ang="0">
                <a:pos x="12" y="14"/>
              </a:cxn>
              <a:cxn ang="0">
                <a:pos x="38" y="20"/>
              </a:cxn>
              <a:cxn ang="0">
                <a:pos x="30" y="46"/>
              </a:cxn>
              <a:cxn ang="0">
                <a:pos x="4" y="40"/>
              </a:cxn>
              <a:cxn ang="0">
                <a:pos x="0" y="52"/>
              </a:cxn>
              <a:cxn ang="0">
                <a:pos x="66" y="72"/>
              </a:cxn>
              <a:cxn ang="0">
                <a:pos x="68" y="58"/>
              </a:cxn>
              <a:cxn ang="0">
                <a:pos x="70" y="58"/>
              </a:cxn>
            </a:cxnLst>
            <a:rect l="0" t="0" r="r" b="b"/>
            <a:pathLst>
              <a:path w="82" h="72">
                <a:moveTo>
                  <a:pt x="70" y="58"/>
                </a:moveTo>
                <a:lnTo>
                  <a:pt x="42" y="50"/>
                </a:lnTo>
                <a:lnTo>
                  <a:pt x="50" y="24"/>
                </a:lnTo>
                <a:lnTo>
                  <a:pt x="78" y="32"/>
                </a:lnTo>
                <a:lnTo>
                  <a:pt x="82" y="18"/>
                </a:lnTo>
                <a:lnTo>
                  <a:pt x="16" y="0"/>
                </a:lnTo>
                <a:lnTo>
                  <a:pt x="12" y="14"/>
                </a:lnTo>
                <a:lnTo>
                  <a:pt x="38" y="20"/>
                </a:lnTo>
                <a:lnTo>
                  <a:pt x="30" y="46"/>
                </a:lnTo>
                <a:lnTo>
                  <a:pt x="4" y="40"/>
                </a:lnTo>
                <a:lnTo>
                  <a:pt x="0" y="52"/>
                </a:lnTo>
                <a:lnTo>
                  <a:pt x="66" y="72"/>
                </a:lnTo>
                <a:lnTo>
                  <a:pt x="68" y="58"/>
                </a:lnTo>
                <a:lnTo>
                  <a:pt x="70" y="58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398" name="Freeform 30"/>
          <p:cNvSpPr>
            <a:spLocks/>
          </p:cNvSpPr>
          <p:nvPr/>
        </p:nvSpPr>
        <p:spPr bwMode="auto">
          <a:xfrm>
            <a:off x="3929063" y="2347913"/>
            <a:ext cx="82550" cy="76200"/>
          </a:xfrm>
          <a:custGeom>
            <a:avLst/>
            <a:gdLst/>
            <a:ahLst/>
            <a:cxnLst>
              <a:cxn ang="0">
                <a:pos x="42" y="22"/>
              </a:cxn>
              <a:cxn ang="0">
                <a:pos x="42" y="28"/>
              </a:cxn>
              <a:cxn ang="0">
                <a:pos x="40" y="30"/>
              </a:cxn>
              <a:cxn ang="0">
                <a:pos x="36" y="34"/>
              </a:cxn>
              <a:cxn ang="0">
                <a:pos x="32" y="34"/>
              </a:cxn>
              <a:cxn ang="0">
                <a:pos x="26" y="34"/>
              </a:cxn>
              <a:cxn ang="0">
                <a:pos x="36" y="2"/>
              </a:cxn>
              <a:cxn ang="0">
                <a:pos x="22" y="0"/>
              </a:cxn>
              <a:cxn ang="0">
                <a:pos x="12" y="2"/>
              </a:cxn>
              <a:cxn ang="0">
                <a:pos x="6" y="8"/>
              </a:cxn>
              <a:cxn ang="0">
                <a:pos x="0" y="16"/>
              </a:cxn>
              <a:cxn ang="0">
                <a:pos x="0" y="26"/>
              </a:cxn>
              <a:cxn ang="0">
                <a:pos x="2" y="34"/>
              </a:cxn>
              <a:cxn ang="0">
                <a:pos x="10" y="42"/>
              </a:cxn>
              <a:cxn ang="0">
                <a:pos x="20" y="46"/>
              </a:cxn>
              <a:cxn ang="0">
                <a:pos x="28" y="48"/>
              </a:cxn>
              <a:cxn ang="0">
                <a:pos x="38" y="46"/>
              </a:cxn>
              <a:cxn ang="0">
                <a:pos x="42" y="44"/>
              </a:cxn>
              <a:cxn ang="0">
                <a:pos x="46" y="40"/>
              </a:cxn>
              <a:cxn ang="0">
                <a:pos x="52" y="30"/>
              </a:cxn>
              <a:cxn ang="0">
                <a:pos x="52" y="22"/>
              </a:cxn>
              <a:cxn ang="0">
                <a:pos x="52" y="16"/>
              </a:cxn>
              <a:cxn ang="0">
                <a:pos x="48" y="10"/>
              </a:cxn>
              <a:cxn ang="0">
                <a:pos x="44" y="6"/>
              </a:cxn>
              <a:cxn ang="0">
                <a:pos x="38" y="18"/>
              </a:cxn>
              <a:cxn ang="0">
                <a:pos x="40" y="22"/>
              </a:cxn>
              <a:cxn ang="0">
                <a:pos x="42" y="22"/>
              </a:cxn>
              <a:cxn ang="0">
                <a:pos x="18" y="32"/>
              </a:cxn>
              <a:cxn ang="0">
                <a:pos x="14" y="30"/>
              </a:cxn>
              <a:cxn ang="0">
                <a:pos x="12" y="26"/>
              </a:cxn>
              <a:cxn ang="0">
                <a:pos x="10" y="22"/>
              </a:cxn>
              <a:cxn ang="0">
                <a:pos x="10" y="18"/>
              </a:cxn>
              <a:cxn ang="0">
                <a:pos x="12" y="16"/>
              </a:cxn>
              <a:cxn ang="0">
                <a:pos x="16" y="14"/>
              </a:cxn>
              <a:cxn ang="0">
                <a:pos x="20" y="12"/>
              </a:cxn>
              <a:cxn ang="0">
                <a:pos x="24" y="12"/>
              </a:cxn>
              <a:cxn ang="0">
                <a:pos x="18" y="32"/>
              </a:cxn>
              <a:cxn ang="0">
                <a:pos x="42" y="22"/>
              </a:cxn>
            </a:cxnLst>
            <a:rect l="0" t="0" r="r" b="b"/>
            <a:pathLst>
              <a:path w="52" h="48">
                <a:moveTo>
                  <a:pt x="42" y="22"/>
                </a:moveTo>
                <a:lnTo>
                  <a:pt x="42" y="28"/>
                </a:lnTo>
                <a:lnTo>
                  <a:pt x="40" y="30"/>
                </a:lnTo>
                <a:lnTo>
                  <a:pt x="36" y="34"/>
                </a:lnTo>
                <a:lnTo>
                  <a:pt x="32" y="34"/>
                </a:lnTo>
                <a:lnTo>
                  <a:pt x="26" y="34"/>
                </a:lnTo>
                <a:lnTo>
                  <a:pt x="36" y="2"/>
                </a:lnTo>
                <a:lnTo>
                  <a:pt x="22" y="0"/>
                </a:lnTo>
                <a:lnTo>
                  <a:pt x="12" y="2"/>
                </a:lnTo>
                <a:lnTo>
                  <a:pt x="6" y="8"/>
                </a:lnTo>
                <a:lnTo>
                  <a:pt x="0" y="16"/>
                </a:lnTo>
                <a:lnTo>
                  <a:pt x="0" y="26"/>
                </a:lnTo>
                <a:lnTo>
                  <a:pt x="2" y="34"/>
                </a:lnTo>
                <a:lnTo>
                  <a:pt x="10" y="42"/>
                </a:lnTo>
                <a:lnTo>
                  <a:pt x="20" y="46"/>
                </a:lnTo>
                <a:lnTo>
                  <a:pt x="28" y="48"/>
                </a:lnTo>
                <a:lnTo>
                  <a:pt x="38" y="46"/>
                </a:lnTo>
                <a:lnTo>
                  <a:pt x="42" y="44"/>
                </a:lnTo>
                <a:lnTo>
                  <a:pt x="46" y="40"/>
                </a:lnTo>
                <a:lnTo>
                  <a:pt x="52" y="30"/>
                </a:lnTo>
                <a:lnTo>
                  <a:pt x="52" y="22"/>
                </a:lnTo>
                <a:lnTo>
                  <a:pt x="52" y="16"/>
                </a:lnTo>
                <a:lnTo>
                  <a:pt x="48" y="10"/>
                </a:lnTo>
                <a:lnTo>
                  <a:pt x="44" y="6"/>
                </a:lnTo>
                <a:lnTo>
                  <a:pt x="38" y="18"/>
                </a:lnTo>
                <a:lnTo>
                  <a:pt x="40" y="22"/>
                </a:lnTo>
                <a:lnTo>
                  <a:pt x="42" y="22"/>
                </a:lnTo>
                <a:lnTo>
                  <a:pt x="18" y="32"/>
                </a:lnTo>
                <a:lnTo>
                  <a:pt x="14" y="30"/>
                </a:lnTo>
                <a:lnTo>
                  <a:pt x="12" y="26"/>
                </a:lnTo>
                <a:lnTo>
                  <a:pt x="10" y="22"/>
                </a:lnTo>
                <a:lnTo>
                  <a:pt x="10" y="18"/>
                </a:lnTo>
                <a:lnTo>
                  <a:pt x="12" y="16"/>
                </a:lnTo>
                <a:lnTo>
                  <a:pt x="16" y="14"/>
                </a:lnTo>
                <a:lnTo>
                  <a:pt x="20" y="12"/>
                </a:lnTo>
                <a:lnTo>
                  <a:pt x="24" y="12"/>
                </a:lnTo>
                <a:lnTo>
                  <a:pt x="18" y="32"/>
                </a:lnTo>
                <a:lnTo>
                  <a:pt x="42" y="22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399" name="Freeform 31"/>
          <p:cNvSpPr>
            <a:spLocks/>
          </p:cNvSpPr>
          <p:nvPr/>
        </p:nvSpPr>
        <p:spPr bwMode="auto">
          <a:xfrm>
            <a:off x="3951288" y="2268538"/>
            <a:ext cx="92075" cy="76200"/>
          </a:xfrm>
          <a:custGeom>
            <a:avLst/>
            <a:gdLst/>
            <a:ahLst/>
            <a:cxnLst>
              <a:cxn ang="0">
                <a:pos x="12" y="24"/>
              </a:cxn>
              <a:cxn ang="0">
                <a:pos x="12" y="20"/>
              </a:cxn>
              <a:cxn ang="0">
                <a:pos x="16" y="12"/>
              </a:cxn>
              <a:cxn ang="0">
                <a:pos x="18" y="12"/>
              </a:cxn>
              <a:cxn ang="0">
                <a:pos x="20" y="12"/>
              </a:cxn>
              <a:cxn ang="0">
                <a:pos x="22" y="12"/>
              </a:cxn>
              <a:cxn ang="0">
                <a:pos x="22" y="26"/>
              </a:cxn>
              <a:cxn ang="0">
                <a:pos x="22" y="36"/>
              </a:cxn>
              <a:cxn ang="0">
                <a:pos x="24" y="44"/>
              </a:cxn>
              <a:cxn ang="0">
                <a:pos x="32" y="48"/>
              </a:cxn>
              <a:cxn ang="0">
                <a:pos x="38" y="48"/>
              </a:cxn>
              <a:cxn ang="0">
                <a:pos x="42" y="46"/>
              </a:cxn>
              <a:cxn ang="0">
                <a:pos x="48" y="42"/>
              </a:cxn>
              <a:cxn ang="0">
                <a:pos x="50" y="36"/>
              </a:cxn>
              <a:cxn ang="0">
                <a:pos x="52" y="28"/>
              </a:cxn>
              <a:cxn ang="0">
                <a:pos x="48" y="20"/>
              </a:cxn>
              <a:cxn ang="0">
                <a:pos x="50" y="20"/>
              </a:cxn>
              <a:cxn ang="0">
                <a:pos x="54" y="18"/>
              </a:cxn>
              <a:cxn ang="0">
                <a:pos x="58" y="6"/>
              </a:cxn>
              <a:cxn ang="0">
                <a:pos x="50" y="6"/>
              </a:cxn>
              <a:cxn ang="0">
                <a:pos x="42" y="4"/>
              </a:cxn>
              <a:cxn ang="0">
                <a:pos x="26" y="0"/>
              </a:cxn>
              <a:cxn ang="0">
                <a:pos x="20" y="0"/>
              </a:cxn>
              <a:cxn ang="0">
                <a:pos x="14" y="0"/>
              </a:cxn>
              <a:cxn ang="0">
                <a:pos x="12" y="0"/>
              </a:cxn>
              <a:cxn ang="0">
                <a:pos x="8" y="4"/>
              </a:cxn>
              <a:cxn ang="0">
                <a:pos x="4" y="8"/>
              </a:cxn>
              <a:cxn ang="0">
                <a:pos x="2" y="16"/>
              </a:cxn>
              <a:cxn ang="0">
                <a:pos x="0" y="24"/>
              </a:cxn>
              <a:cxn ang="0">
                <a:pos x="2" y="30"/>
              </a:cxn>
              <a:cxn ang="0">
                <a:pos x="4" y="36"/>
              </a:cxn>
              <a:cxn ang="0">
                <a:pos x="10" y="40"/>
              </a:cxn>
              <a:cxn ang="0">
                <a:pos x="14" y="30"/>
              </a:cxn>
              <a:cxn ang="0">
                <a:pos x="14" y="24"/>
              </a:cxn>
              <a:cxn ang="0">
                <a:pos x="12" y="24"/>
              </a:cxn>
              <a:cxn ang="0">
                <a:pos x="32" y="16"/>
              </a:cxn>
              <a:cxn ang="0">
                <a:pos x="38" y="18"/>
              </a:cxn>
              <a:cxn ang="0">
                <a:pos x="42" y="22"/>
              </a:cxn>
              <a:cxn ang="0">
                <a:pos x="42" y="30"/>
              </a:cxn>
              <a:cxn ang="0">
                <a:pos x="40" y="34"/>
              </a:cxn>
              <a:cxn ang="0">
                <a:pos x="34" y="34"/>
              </a:cxn>
              <a:cxn ang="0">
                <a:pos x="32" y="34"/>
              </a:cxn>
              <a:cxn ang="0">
                <a:pos x="30" y="30"/>
              </a:cxn>
              <a:cxn ang="0">
                <a:pos x="30" y="24"/>
              </a:cxn>
              <a:cxn ang="0">
                <a:pos x="30" y="16"/>
              </a:cxn>
              <a:cxn ang="0">
                <a:pos x="32" y="16"/>
              </a:cxn>
              <a:cxn ang="0">
                <a:pos x="12" y="24"/>
              </a:cxn>
            </a:cxnLst>
            <a:rect l="0" t="0" r="r" b="b"/>
            <a:pathLst>
              <a:path w="58" h="48">
                <a:moveTo>
                  <a:pt x="12" y="24"/>
                </a:moveTo>
                <a:lnTo>
                  <a:pt x="12" y="20"/>
                </a:lnTo>
                <a:lnTo>
                  <a:pt x="16" y="12"/>
                </a:lnTo>
                <a:lnTo>
                  <a:pt x="18" y="12"/>
                </a:lnTo>
                <a:lnTo>
                  <a:pt x="20" y="12"/>
                </a:lnTo>
                <a:lnTo>
                  <a:pt x="22" y="12"/>
                </a:lnTo>
                <a:lnTo>
                  <a:pt x="22" y="26"/>
                </a:lnTo>
                <a:lnTo>
                  <a:pt x="22" y="36"/>
                </a:lnTo>
                <a:lnTo>
                  <a:pt x="24" y="44"/>
                </a:lnTo>
                <a:lnTo>
                  <a:pt x="32" y="48"/>
                </a:lnTo>
                <a:lnTo>
                  <a:pt x="38" y="48"/>
                </a:lnTo>
                <a:lnTo>
                  <a:pt x="42" y="46"/>
                </a:lnTo>
                <a:lnTo>
                  <a:pt x="48" y="42"/>
                </a:lnTo>
                <a:lnTo>
                  <a:pt x="50" y="36"/>
                </a:lnTo>
                <a:lnTo>
                  <a:pt x="52" y="28"/>
                </a:lnTo>
                <a:lnTo>
                  <a:pt x="48" y="20"/>
                </a:lnTo>
                <a:lnTo>
                  <a:pt x="50" y="20"/>
                </a:lnTo>
                <a:lnTo>
                  <a:pt x="54" y="18"/>
                </a:lnTo>
                <a:lnTo>
                  <a:pt x="58" y="6"/>
                </a:lnTo>
                <a:lnTo>
                  <a:pt x="50" y="6"/>
                </a:lnTo>
                <a:lnTo>
                  <a:pt x="42" y="4"/>
                </a:lnTo>
                <a:lnTo>
                  <a:pt x="26" y="0"/>
                </a:lnTo>
                <a:lnTo>
                  <a:pt x="20" y="0"/>
                </a:lnTo>
                <a:lnTo>
                  <a:pt x="14" y="0"/>
                </a:lnTo>
                <a:lnTo>
                  <a:pt x="12" y="0"/>
                </a:lnTo>
                <a:lnTo>
                  <a:pt x="8" y="4"/>
                </a:lnTo>
                <a:lnTo>
                  <a:pt x="4" y="8"/>
                </a:lnTo>
                <a:lnTo>
                  <a:pt x="2" y="16"/>
                </a:lnTo>
                <a:lnTo>
                  <a:pt x="0" y="24"/>
                </a:lnTo>
                <a:lnTo>
                  <a:pt x="2" y="30"/>
                </a:lnTo>
                <a:lnTo>
                  <a:pt x="4" y="36"/>
                </a:lnTo>
                <a:lnTo>
                  <a:pt x="10" y="40"/>
                </a:lnTo>
                <a:lnTo>
                  <a:pt x="14" y="30"/>
                </a:lnTo>
                <a:lnTo>
                  <a:pt x="14" y="24"/>
                </a:lnTo>
                <a:lnTo>
                  <a:pt x="12" y="24"/>
                </a:lnTo>
                <a:lnTo>
                  <a:pt x="32" y="16"/>
                </a:lnTo>
                <a:lnTo>
                  <a:pt x="38" y="18"/>
                </a:lnTo>
                <a:lnTo>
                  <a:pt x="42" y="22"/>
                </a:lnTo>
                <a:lnTo>
                  <a:pt x="42" y="30"/>
                </a:lnTo>
                <a:lnTo>
                  <a:pt x="40" y="34"/>
                </a:lnTo>
                <a:lnTo>
                  <a:pt x="34" y="34"/>
                </a:lnTo>
                <a:lnTo>
                  <a:pt x="32" y="34"/>
                </a:lnTo>
                <a:lnTo>
                  <a:pt x="30" y="30"/>
                </a:lnTo>
                <a:lnTo>
                  <a:pt x="30" y="24"/>
                </a:lnTo>
                <a:lnTo>
                  <a:pt x="30" y="16"/>
                </a:lnTo>
                <a:lnTo>
                  <a:pt x="32" y="16"/>
                </a:lnTo>
                <a:lnTo>
                  <a:pt x="12" y="24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00" name="Freeform 32"/>
          <p:cNvSpPr>
            <a:spLocks/>
          </p:cNvSpPr>
          <p:nvPr/>
        </p:nvSpPr>
        <p:spPr bwMode="auto">
          <a:xfrm>
            <a:off x="3957638" y="2163763"/>
            <a:ext cx="111125" cy="95250"/>
          </a:xfrm>
          <a:custGeom>
            <a:avLst/>
            <a:gdLst/>
            <a:ahLst/>
            <a:cxnLst>
              <a:cxn ang="0">
                <a:pos x="4" y="0"/>
              </a:cxn>
              <a:cxn ang="0">
                <a:pos x="0" y="12"/>
              </a:cxn>
              <a:cxn ang="0">
                <a:pos x="24" y="20"/>
              </a:cxn>
              <a:cxn ang="0">
                <a:pos x="16" y="24"/>
              </a:cxn>
              <a:cxn ang="0">
                <a:pos x="12" y="32"/>
              </a:cxn>
              <a:cxn ang="0">
                <a:pos x="12" y="40"/>
              </a:cxn>
              <a:cxn ang="0">
                <a:pos x="14" y="48"/>
              </a:cxn>
              <a:cxn ang="0">
                <a:pos x="22" y="54"/>
              </a:cxn>
              <a:cxn ang="0">
                <a:pos x="32" y="58"/>
              </a:cxn>
              <a:cxn ang="0">
                <a:pos x="42" y="60"/>
              </a:cxn>
              <a:cxn ang="0">
                <a:pos x="52" y="58"/>
              </a:cxn>
              <a:cxn ang="0">
                <a:pos x="60" y="54"/>
              </a:cxn>
              <a:cxn ang="0">
                <a:pos x="62" y="46"/>
              </a:cxn>
              <a:cxn ang="0">
                <a:pos x="64" y="38"/>
              </a:cxn>
              <a:cxn ang="0">
                <a:pos x="60" y="28"/>
              </a:cxn>
              <a:cxn ang="0">
                <a:pos x="66" y="30"/>
              </a:cxn>
              <a:cxn ang="0">
                <a:pos x="70" y="20"/>
              </a:cxn>
              <a:cxn ang="0">
                <a:pos x="6" y="0"/>
              </a:cxn>
              <a:cxn ang="0">
                <a:pos x="4" y="0"/>
              </a:cxn>
              <a:cxn ang="0">
                <a:pos x="26" y="40"/>
              </a:cxn>
              <a:cxn ang="0">
                <a:pos x="24" y="36"/>
              </a:cxn>
              <a:cxn ang="0">
                <a:pos x="24" y="32"/>
              </a:cxn>
              <a:cxn ang="0">
                <a:pos x="26" y="28"/>
              </a:cxn>
              <a:cxn ang="0">
                <a:pos x="30" y="24"/>
              </a:cxn>
              <a:cxn ang="0">
                <a:pos x="36" y="24"/>
              </a:cxn>
              <a:cxn ang="0">
                <a:pos x="42" y="24"/>
              </a:cxn>
              <a:cxn ang="0">
                <a:pos x="48" y="28"/>
              </a:cxn>
              <a:cxn ang="0">
                <a:pos x="52" y="32"/>
              </a:cxn>
              <a:cxn ang="0">
                <a:pos x="54" y="36"/>
              </a:cxn>
              <a:cxn ang="0">
                <a:pos x="54" y="40"/>
              </a:cxn>
              <a:cxn ang="0">
                <a:pos x="52" y="44"/>
              </a:cxn>
              <a:cxn ang="0">
                <a:pos x="46" y="46"/>
              </a:cxn>
              <a:cxn ang="0">
                <a:pos x="42" y="46"/>
              </a:cxn>
              <a:cxn ang="0">
                <a:pos x="34" y="46"/>
              </a:cxn>
              <a:cxn ang="0">
                <a:pos x="28" y="44"/>
              </a:cxn>
              <a:cxn ang="0">
                <a:pos x="26" y="40"/>
              </a:cxn>
              <a:cxn ang="0">
                <a:pos x="4" y="0"/>
              </a:cxn>
            </a:cxnLst>
            <a:rect l="0" t="0" r="r" b="b"/>
            <a:pathLst>
              <a:path w="70" h="60">
                <a:moveTo>
                  <a:pt x="4" y="0"/>
                </a:moveTo>
                <a:lnTo>
                  <a:pt x="0" y="12"/>
                </a:lnTo>
                <a:lnTo>
                  <a:pt x="24" y="20"/>
                </a:lnTo>
                <a:lnTo>
                  <a:pt x="16" y="24"/>
                </a:lnTo>
                <a:lnTo>
                  <a:pt x="12" y="32"/>
                </a:lnTo>
                <a:lnTo>
                  <a:pt x="12" y="40"/>
                </a:lnTo>
                <a:lnTo>
                  <a:pt x="14" y="48"/>
                </a:lnTo>
                <a:lnTo>
                  <a:pt x="22" y="54"/>
                </a:lnTo>
                <a:lnTo>
                  <a:pt x="32" y="58"/>
                </a:lnTo>
                <a:lnTo>
                  <a:pt x="42" y="60"/>
                </a:lnTo>
                <a:lnTo>
                  <a:pt x="52" y="58"/>
                </a:lnTo>
                <a:lnTo>
                  <a:pt x="60" y="54"/>
                </a:lnTo>
                <a:lnTo>
                  <a:pt x="62" y="46"/>
                </a:lnTo>
                <a:lnTo>
                  <a:pt x="64" y="38"/>
                </a:lnTo>
                <a:lnTo>
                  <a:pt x="60" y="28"/>
                </a:lnTo>
                <a:lnTo>
                  <a:pt x="66" y="30"/>
                </a:lnTo>
                <a:lnTo>
                  <a:pt x="70" y="20"/>
                </a:lnTo>
                <a:lnTo>
                  <a:pt x="6" y="0"/>
                </a:lnTo>
                <a:lnTo>
                  <a:pt x="4" y="0"/>
                </a:lnTo>
                <a:lnTo>
                  <a:pt x="26" y="40"/>
                </a:lnTo>
                <a:lnTo>
                  <a:pt x="24" y="36"/>
                </a:lnTo>
                <a:lnTo>
                  <a:pt x="24" y="32"/>
                </a:lnTo>
                <a:lnTo>
                  <a:pt x="26" y="28"/>
                </a:lnTo>
                <a:lnTo>
                  <a:pt x="30" y="24"/>
                </a:lnTo>
                <a:lnTo>
                  <a:pt x="36" y="24"/>
                </a:lnTo>
                <a:lnTo>
                  <a:pt x="42" y="24"/>
                </a:lnTo>
                <a:lnTo>
                  <a:pt x="48" y="28"/>
                </a:lnTo>
                <a:lnTo>
                  <a:pt x="52" y="32"/>
                </a:lnTo>
                <a:lnTo>
                  <a:pt x="54" y="36"/>
                </a:lnTo>
                <a:lnTo>
                  <a:pt x="54" y="40"/>
                </a:lnTo>
                <a:lnTo>
                  <a:pt x="52" y="44"/>
                </a:lnTo>
                <a:lnTo>
                  <a:pt x="46" y="46"/>
                </a:lnTo>
                <a:lnTo>
                  <a:pt x="42" y="46"/>
                </a:lnTo>
                <a:lnTo>
                  <a:pt x="34" y="46"/>
                </a:lnTo>
                <a:lnTo>
                  <a:pt x="28" y="44"/>
                </a:lnTo>
                <a:lnTo>
                  <a:pt x="26" y="40"/>
                </a:lnTo>
                <a:lnTo>
                  <a:pt x="4" y="0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01" name="Freeform 33"/>
          <p:cNvSpPr>
            <a:spLocks/>
          </p:cNvSpPr>
          <p:nvPr/>
        </p:nvSpPr>
        <p:spPr bwMode="auto">
          <a:xfrm>
            <a:off x="4049713" y="2503488"/>
            <a:ext cx="127000" cy="101600"/>
          </a:xfrm>
          <a:custGeom>
            <a:avLst/>
            <a:gdLst/>
            <a:ahLst/>
            <a:cxnLst>
              <a:cxn ang="0">
                <a:pos x="4" y="4"/>
              </a:cxn>
              <a:cxn ang="0">
                <a:pos x="0" y="18"/>
              </a:cxn>
              <a:cxn ang="0">
                <a:pos x="56" y="64"/>
              </a:cxn>
              <a:cxn ang="0">
                <a:pos x="62" y="50"/>
              </a:cxn>
              <a:cxn ang="0">
                <a:pos x="48" y="40"/>
              </a:cxn>
              <a:cxn ang="0">
                <a:pos x="58" y="14"/>
              </a:cxn>
              <a:cxn ang="0">
                <a:pos x="74" y="14"/>
              </a:cxn>
              <a:cxn ang="0">
                <a:pos x="80" y="0"/>
              </a:cxn>
              <a:cxn ang="0">
                <a:pos x="6" y="4"/>
              </a:cxn>
              <a:cxn ang="0">
                <a:pos x="4" y="4"/>
              </a:cxn>
              <a:cxn ang="0">
                <a:pos x="38" y="34"/>
              </a:cxn>
              <a:cxn ang="0">
                <a:pos x="18" y="16"/>
              </a:cxn>
              <a:cxn ang="0">
                <a:pos x="46" y="16"/>
              </a:cxn>
              <a:cxn ang="0">
                <a:pos x="38" y="34"/>
              </a:cxn>
              <a:cxn ang="0">
                <a:pos x="4" y="4"/>
              </a:cxn>
            </a:cxnLst>
            <a:rect l="0" t="0" r="r" b="b"/>
            <a:pathLst>
              <a:path w="80" h="64">
                <a:moveTo>
                  <a:pt x="4" y="4"/>
                </a:moveTo>
                <a:lnTo>
                  <a:pt x="0" y="18"/>
                </a:lnTo>
                <a:lnTo>
                  <a:pt x="56" y="64"/>
                </a:lnTo>
                <a:lnTo>
                  <a:pt x="62" y="50"/>
                </a:lnTo>
                <a:lnTo>
                  <a:pt x="48" y="40"/>
                </a:lnTo>
                <a:lnTo>
                  <a:pt x="58" y="14"/>
                </a:lnTo>
                <a:lnTo>
                  <a:pt x="74" y="14"/>
                </a:lnTo>
                <a:lnTo>
                  <a:pt x="80" y="0"/>
                </a:lnTo>
                <a:lnTo>
                  <a:pt x="6" y="4"/>
                </a:lnTo>
                <a:lnTo>
                  <a:pt x="4" y="4"/>
                </a:lnTo>
                <a:lnTo>
                  <a:pt x="38" y="34"/>
                </a:lnTo>
                <a:lnTo>
                  <a:pt x="18" y="16"/>
                </a:lnTo>
                <a:lnTo>
                  <a:pt x="46" y="16"/>
                </a:lnTo>
                <a:lnTo>
                  <a:pt x="38" y="34"/>
                </a:lnTo>
                <a:lnTo>
                  <a:pt x="4" y="4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02" name="Freeform 34"/>
          <p:cNvSpPr>
            <a:spLocks/>
          </p:cNvSpPr>
          <p:nvPr/>
        </p:nvSpPr>
        <p:spPr bwMode="auto">
          <a:xfrm>
            <a:off x="4103688" y="2420938"/>
            <a:ext cx="82550" cy="73025"/>
          </a:xfrm>
          <a:custGeom>
            <a:avLst/>
            <a:gdLst/>
            <a:ahLst/>
            <a:cxnLst>
              <a:cxn ang="0">
                <a:pos x="38" y="28"/>
              </a:cxn>
              <a:cxn ang="0">
                <a:pos x="22" y="22"/>
              </a:cxn>
              <a:cxn ang="0">
                <a:pos x="18" y="18"/>
              </a:cxn>
              <a:cxn ang="0">
                <a:pos x="18" y="12"/>
              </a:cxn>
              <a:cxn ang="0">
                <a:pos x="22" y="8"/>
              </a:cxn>
              <a:cxn ang="0">
                <a:pos x="14" y="0"/>
              </a:cxn>
              <a:cxn ang="0">
                <a:pos x="10" y="4"/>
              </a:cxn>
              <a:cxn ang="0">
                <a:pos x="8" y="8"/>
              </a:cxn>
              <a:cxn ang="0">
                <a:pos x="8" y="14"/>
              </a:cxn>
              <a:cxn ang="0">
                <a:pos x="12" y="20"/>
              </a:cxn>
              <a:cxn ang="0">
                <a:pos x="6" y="18"/>
              </a:cxn>
              <a:cxn ang="0">
                <a:pos x="0" y="30"/>
              </a:cxn>
              <a:cxn ang="0">
                <a:pos x="48" y="46"/>
              </a:cxn>
              <a:cxn ang="0">
                <a:pos x="52" y="34"/>
              </a:cxn>
              <a:cxn ang="0">
                <a:pos x="40" y="28"/>
              </a:cxn>
              <a:cxn ang="0">
                <a:pos x="38" y="28"/>
              </a:cxn>
            </a:cxnLst>
            <a:rect l="0" t="0" r="r" b="b"/>
            <a:pathLst>
              <a:path w="52" h="46">
                <a:moveTo>
                  <a:pt x="38" y="28"/>
                </a:moveTo>
                <a:lnTo>
                  <a:pt x="22" y="22"/>
                </a:lnTo>
                <a:lnTo>
                  <a:pt x="18" y="18"/>
                </a:lnTo>
                <a:lnTo>
                  <a:pt x="18" y="12"/>
                </a:lnTo>
                <a:lnTo>
                  <a:pt x="22" y="8"/>
                </a:lnTo>
                <a:lnTo>
                  <a:pt x="14" y="0"/>
                </a:lnTo>
                <a:lnTo>
                  <a:pt x="10" y="4"/>
                </a:lnTo>
                <a:lnTo>
                  <a:pt x="8" y="8"/>
                </a:lnTo>
                <a:lnTo>
                  <a:pt x="8" y="14"/>
                </a:lnTo>
                <a:lnTo>
                  <a:pt x="12" y="20"/>
                </a:lnTo>
                <a:lnTo>
                  <a:pt x="6" y="18"/>
                </a:lnTo>
                <a:lnTo>
                  <a:pt x="0" y="30"/>
                </a:lnTo>
                <a:lnTo>
                  <a:pt x="48" y="46"/>
                </a:lnTo>
                <a:lnTo>
                  <a:pt x="52" y="34"/>
                </a:lnTo>
                <a:lnTo>
                  <a:pt x="40" y="28"/>
                </a:lnTo>
                <a:lnTo>
                  <a:pt x="38" y="28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03" name="Freeform 35"/>
          <p:cNvSpPr>
            <a:spLocks/>
          </p:cNvSpPr>
          <p:nvPr/>
        </p:nvSpPr>
        <p:spPr bwMode="auto">
          <a:xfrm>
            <a:off x="4125913" y="2309813"/>
            <a:ext cx="114300" cy="127000"/>
          </a:xfrm>
          <a:custGeom>
            <a:avLst/>
            <a:gdLst/>
            <a:ahLst/>
            <a:cxnLst>
              <a:cxn ang="0">
                <a:pos x="46" y="80"/>
              </a:cxn>
              <a:cxn ang="0">
                <a:pos x="52" y="68"/>
              </a:cxn>
              <a:cxn ang="0">
                <a:pos x="28" y="62"/>
              </a:cxn>
              <a:cxn ang="0">
                <a:pos x="20" y="56"/>
              </a:cxn>
              <a:cxn ang="0">
                <a:pos x="16" y="52"/>
              </a:cxn>
              <a:cxn ang="0">
                <a:pos x="16" y="46"/>
              </a:cxn>
              <a:cxn ang="0">
                <a:pos x="18" y="44"/>
              </a:cxn>
              <a:cxn ang="0">
                <a:pos x="22" y="42"/>
              </a:cxn>
              <a:cxn ang="0">
                <a:pos x="32" y="44"/>
              </a:cxn>
              <a:cxn ang="0">
                <a:pos x="58" y="52"/>
              </a:cxn>
              <a:cxn ang="0">
                <a:pos x="62" y="40"/>
              </a:cxn>
              <a:cxn ang="0">
                <a:pos x="40" y="32"/>
              </a:cxn>
              <a:cxn ang="0">
                <a:pos x="30" y="28"/>
              </a:cxn>
              <a:cxn ang="0">
                <a:pos x="26" y="24"/>
              </a:cxn>
              <a:cxn ang="0">
                <a:pos x="26" y="18"/>
              </a:cxn>
              <a:cxn ang="0">
                <a:pos x="28" y="16"/>
              </a:cxn>
              <a:cxn ang="0">
                <a:pos x="32" y="14"/>
              </a:cxn>
              <a:cxn ang="0">
                <a:pos x="40" y="16"/>
              </a:cxn>
              <a:cxn ang="0">
                <a:pos x="68" y="24"/>
              </a:cxn>
              <a:cxn ang="0">
                <a:pos x="72" y="12"/>
              </a:cxn>
              <a:cxn ang="0">
                <a:pos x="42" y="2"/>
              </a:cxn>
              <a:cxn ang="0">
                <a:pos x="32" y="0"/>
              </a:cxn>
              <a:cxn ang="0">
                <a:pos x="28" y="2"/>
              </a:cxn>
              <a:cxn ang="0">
                <a:pos x="24" y="4"/>
              </a:cxn>
              <a:cxn ang="0">
                <a:pos x="20" y="8"/>
              </a:cxn>
              <a:cxn ang="0">
                <a:pos x="18" y="12"/>
              </a:cxn>
              <a:cxn ang="0">
                <a:pos x="18" y="20"/>
              </a:cxn>
              <a:cxn ang="0">
                <a:pos x="20" y="28"/>
              </a:cxn>
              <a:cxn ang="0">
                <a:pos x="12" y="32"/>
              </a:cxn>
              <a:cxn ang="0">
                <a:pos x="8" y="40"/>
              </a:cxn>
              <a:cxn ang="0">
                <a:pos x="8" y="48"/>
              </a:cxn>
              <a:cxn ang="0">
                <a:pos x="10" y="56"/>
              </a:cxn>
              <a:cxn ang="0">
                <a:pos x="4" y="54"/>
              </a:cxn>
              <a:cxn ang="0">
                <a:pos x="0" y="66"/>
              </a:cxn>
              <a:cxn ang="0">
                <a:pos x="44" y="80"/>
              </a:cxn>
              <a:cxn ang="0">
                <a:pos x="46" y="80"/>
              </a:cxn>
            </a:cxnLst>
            <a:rect l="0" t="0" r="r" b="b"/>
            <a:pathLst>
              <a:path w="72" h="80">
                <a:moveTo>
                  <a:pt x="46" y="80"/>
                </a:moveTo>
                <a:lnTo>
                  <a:pt x="52" y="68"/>
                </a:lnTo>
                <a:lnTo>
                  <a:pt x="28" y="62"/>
                </a:lnTo>
                <a:lnTo>
                  <a:pt x="20" y="56"/>
                </a:lnTo>
                <a:lnTo>
                  <a:pt x="16" y="52"/>
                </a:lnTo>
                <a:lnTo>
                  <a:pt x="16" y="46"/>
                </a:lnTo>
                <a:lnTo>
                  <a:pt x="18" y="44"/>
                </a:lnTo>
                <a:lnTo>
                  <a:pt x="22" y="42"/>
                </a:lnTo>
                <a:lnTo>
                  <a:pt x="32" y="44"/>
                </a:lnTo>
                <a:lnTo>
                  <a:pt x="58" y="52"/>
                </a:lnTo>
                <a:lnTo>
                  <a:pt x="62" y="40"/>
                </a:lnTo>
                <a:lnTo>
                  <a:pt x="40" y="32"/>
                </a:lnTo>
                <a:lnTo>
                  <a:pt x="30" y="28"/>
                </a:lnTo>
                <a:lnTo>
                  <a:pt x="26" y="24"/>
                </a:lnTo>
                <a:lnTo>
                  <a:pt x="26" y="18"/>
                </a:lnTo>
                <a:lnTo>
                  <a:pt x="28" y="16"/>
                </a:lnTo>
                <a:lnTo>
                  <a:pt x="32" y="14"/>
                </a:lnTo>
                <a:lnTo>
                  <a:pt x="40" y="16"/>
                </a:lnTo>
                <a:lnTo>
                  <a:pt x="68" y="24"/>
                </a:lnTo>
                <a:lnTo>
                  <a:pt x="72" y="12"/>
                </a:lnTo>
                <a:lnTo>
                  <a:pt x="42" y="2"/>
                </a:lnTo>
                <a:lnTo>
                  <a:pt x="32" y="0"/>
                </a:lnTo>
                <a:lnTo>
                  <a:pt x="28" y="2"/>
                </a:lnTo>
                <a:lnTo>
                  <a:pt x="24" y="4"/>
                </a:lnTo>
                <a:lnTo>
                  <a:pt x="20" y="8"/>
                </a:lnTo>
                <a:lnTo>
                  <a:pt x="18" y="12"/>
                </a:lnTo>
                <a:lnTo>
                  <a:pt x="18" y="20"/>
                </a:lnTo>
                <a:lnTo>
                  <a:pt x="20" y="28"/>
                </a:lnTo>
                <a:lnTo>
                  <a:pt x="12" y="32"/>
                </a:lnTo>
                <a:lnTo>
                  <a:pt x="8" y="40"/>
                </a:lnTo>
                <a:lnTo>
                  <a:pt x="8" y="48"/>
                </a:lnTo>
                <a:lnTo>
                  <a:pt x="10" y="56"/>
                </a:lnTo>
                <a:lnTo>
                  <a:pt x="4" y="54"/>
                </a:lnTo>
                <a:lnTo>
                  <a:pt x="0" y="66"/>
                </a:lnTo>
                <a:lnTo>
                  <a:pt x="44" y="80"/>
                </a:lnTo>
                <a:lnTo>
                  <a:pt x="46" y="80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04" name="Freeform 36"/>
          <p:cNvSpPr>
            <a:spLocks/>
          </p:cNvSpPr>
          <p:nvPr/>
        </p:nvSpPr>
        <p:spPr bwMode="auto">
          <a:xfrm>
            <a:off x="4151313" y="2652713"/>
            <a:ext cx="133350" cy="114300"/>
          </a:xfrm>
          <a:custGeom>
            <a:avLst/>
            <a:gdLst/>
            <a:ahLst/>
            <a:cxnLst>
              <a:cxn ang="0">
                <a:pos x="84" y="24"/>
              </a:cxn>
              <a:cxn ang="0">
                <a:pos x="74" y="20"/>
              </a:cxn>
              <a:cxn ang="0">
                <a:pos x="58" y="54"/>
              </a:cxn>
              <a:cxn ang="0">
                <a:pos x="40" y="48"/>
              </a:cxn>
              <a:cxn ang="0">
                <a:pos x="54" y="16"/>
              </a:cxn>
              <a:cxn ang="0">
                <a:pos x="44" y="12"/>
              </a:cxn>
              <a:cxn ang="0">
                <a:pos x="30" y="44"/>
              </a:cxn>
              <a:cxn ang="0">
                <a:pos x="16" y="38"/>
              </a:cxn>
              <a:cxn ang="0">
                <a:pos x="30" y="4"/>
              </a:cxn>
              <a:cxn ang="0">
                <a:pos x="20" y="0"/>
              </a:cxn>
              <a:cxn ang="0">
                <a:pos x="0" y="48"/>
              </a:cxn>
              <a:cxn ang="0">
                <a:pos x="64" y="72"/>
              </a:cxn>
              <a:cxn ang="0">
                <a:pos x="82" y="24"/>
              </a:cxn>
              <a:cxn ang="0">
                <a:pos x="84" y="24"/>
              </a:cxn>
            </a:cxnLst>
            <a:rect l="0" t="0" r="r" b="b"/>
            <a:pathLst>
              <a:path w="84" h="72">
                <a:moveTo>
                  <a:pt x="84" y="24"/>
                </a:moveTo>
                <a:lnTo>
                  <a:pt x="74" y="20"/>
                </a:lnTo>
                <a:lnTo>
                  <a:pt x="58" y="54"/>
                </a:lnTo>
                <a:lnTo>
                  <a:pt x="40" y="48"/>
                </a:lnTo>
                <a:lnTo>
                  <a:pt x="54" y="16"/>
                </a:lnTo>
                <a:lnTo>
                  <a:pt x="44" y="12"/>
                </a:lnTo>
                <a:lnTo>
                  <a:pt x="30" y="44"/>
                </a:lnTo>
                <a:lnTo>
                  <a:pt x="16" y="38"/>
                </a:lnTo>
                <a:lnTo>
                  <a:pt x="30" y="4"/>
                </a:lnTo>
                <a:lnTo>
                  <a:pt x="20" y="0"/>
                </a:lnTo>
                <a:lnTo>
                  <a:pt x="0" y="48"/>
                </a:lnTo>
                <a:lnTo>
                  <a:pt x="64" y="72"/>
                </a:lnTo>
                <a:lnTo>
                  <a:pt x="82" y="24"/>
                </a:lnTo>
                <a:lnTo>
                  <a:pt x="84" y="24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05" name="Freeform 37"/>
          <p:cNvSpPr>
            <a:spLocks/>
          </p:cNvSpPr>
          <p:nvPr/>
        </p:nvSpPr>
        <p:spPr bwMode="auto">
          <a:xfrm>
            <a:off x="4189413" y="2614613"/>
            <a:ext cx="111125" cy="57150"/>
          </a:xfrm>
          <a:custGeom>
            <a:avLst/>
            <a:gdLst/>
            <a:ahLst/>
            <a:cxnLst>
              <a:cxn ang="0">
                <a:pos x="70" y="24"/>
              </a:cxn>
              <a:cxn ang="0">
                <a:pos x="6" y="0"/>
              </a:cxn>
              <a:cxn ang="0">
                <a:pos x="0" y="12"/>
              </a:cxn>
              <a:cxn ang="0">
                <a:pos x="64" y="36"/>
              </a:cxn>
              <a:cxn ang="0">
                <a:pos x="68" y="24"/>
              </a:cxn>
              <a:cxn ang="0">
                <a:pos x="70" y="24"/>
              </a:cxn>
            </a:cxnLst>
            <a:rect l="0" t="0" r="r" b="b"/>
            <a:pathLst>
              <a:path w="70" h="36">
                <a:moveTo>
                  <a:pt x="70" y="24"/>
                </a:moveTo>
                <a:lnTo>
                  <a:pt x="6" y="0"/>
                </a:lnTo>
                <a:lnTo>
                  <a:pt x="0" y="12"/>
                </a:lnTo>
                <a:lnTo>
                  <a:pt x="64" y="36"/>
                </a:lnTo>
                <a:lnTo>
                  <a:pt x="68" y="24"/>
                </a:lnTo>
                <a:lnTo>
                  <a:pt x="70" y="24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06" name="Freeform 38"/>
          <p:cNvSpPr>
            <a:spLocks/>
          </p:cNvSpPr>
          <p:nvPr/>
        </p:nvSpPr>
        <p:spPr bwMode="auto">
          <a:xfrm>
            <a:off x="4205288" y="2544763"/>
            <a:ext cx="123825" cy="88900"/>
          </a:xfrm>
          <a:custGeom>
            <a:avLst/>
            <a:gdLst/>
            <a:ahLst/>
            <a:cxnLst>
              <a:cxn ang="0">
                <a:pos x="70" y="46"/>
              </a:cxn>
              <a:cxn ang="0">
                <a:pos x="64" y="42"/>
              </a:cxn>
              <a:cxn ang="0">
                <a:pos x="72" y="38"/>
              </a:cxn>
              <a:cxn ang="0">
                <a:pos x="78" y="32"/>
              </a:cxn>
              <a:cxn ang="0">
                <a:pos x="78" y="24"/>
              </a:cxn>
              <a:cxn ang="0">
                <a:pos x="76" y="16"/>
              </a:cxn>
              <a:cxn ang="0">
                <a:pos x="70" y="8"/>
              </a:cxn>
              <a:cxn ang="0">
                <a:pos x="60" y="4"/>
              </a:cxn>
              <a:cxn ang="0">
                <a:pos x="50" y="0"/>
              </a:cxn>
              <a:cxn ang="0">
                <a:pos x="40" y="2"/>
              </a:cxn>
              <a:cxn ang="0">
                <a:pos x="34" y="6"/>
              </a:cxn>
              <a:cxn ang="0">
                <a:pos x="28" y="14"/>
              </a:cxn>
              <a:cxn ang="0">
                <a:pos x="26" y="22"/>
              </a:cxn>
              <a:cxn ang="0">
                <a:pos x="30" y="30"/>
              </a:cxn>
              <a:cxn ang="0">
                <a:pos x="6" y="20"/>
              </a:cxn>
              <a:cxn ang="0">
                <a:pos x="0" y="32"/>
              </a:cxn>
              <a:cxn ang="0">
                <a:pos x="66" y="56"/>
              </a:cxn>
              <a:cxn ang="0">
                <a:pos x="68" y="46"/>
              </a:cxn>
              <a:cxn ang="0">
                <a:pos x="70" y="46"/>
              </a:cxn>
              <a:cxn ang="0">
                <a:pos x="36" y="28"/>
              </a:cxn>
              <a:cxn ang="0">
                <a:pos x="36" y="24"/>
              </a:cxn>
              <a:cxn ang="0">
                <a:pos x="36" y="20"/>
              </a:cxn>
              <a:cxn ang="0">
                <a:pos x="40" y="16"/>
              </a:cxn>
              <a:cxn ang="0">
                <a:pos x="44" y="14"/>
              </a:cxn>
              <a:cxn ang="0">
                <a:pos x="48" y="14"/>
              </a:cxn>
              <a:cxn ang="0">
                <a:pos x="56" y="16"/>
              </a:cxn>
              <a:cxn ang="0">
                <a:pos x="62" y="18"/>
              </a:cxn>
              <a:cxn ang="0">
                <a:pos x="66" y="22"/>
              </a:cxn>
              <a:cxn ang="0">
                <a:pos x="66" y="26"/>
              </a:cxn>
              <a:cxn ang="0">
                <a:pos x="66" y="30"/>
              </a:cxn>
              <a:cxn ang="0">
                <a:pos x="64" y="36"/>
              </a:cxn>
              <a:cxn ang="0">
                <a:pos x="58" y="38"/>
              </a:cxn>
              <a:cxn ang="0">
                <a:pos x="52" y="38"/>
              </a:cxn>
              <a:cxn ang="0">
                <a:pos x="46" y="36"/>
              </a:cxn>
              <a:cxn ang="0">
                <a:pos x="40" y="32"/>
              </a:cxn>
              <a:cxn ang="0">
                <a:pos x="36" y="28"/>
              </a:cxn>
              <a:cxn ang="0">
                <a:pos x="70" y="46"/>
              </a:cxn>
            </a:cxnLst>
            <a:rect l="0" t="0" r="r" b="b"/>
            <a:pathLst>
              <a:path w="78" h="56">
                <a:moveTo>
                  <a:pt x="70" y="46"/>
                </a:moveTo>
                <a:lnTo>
                  <a:pt x="64" y="42"/>
                </a:lnTo>
                <a:lnTo>
                  <a:pt x="72" y="38"/>
                </a:lnTo>
                <a:lnTo>
                  <a:pt x="78" y="32"/>
                </a:lnTo>
                <a:lnTo>
                  <a:pt x="78" y="24"/>
                </a:lnTo>
                <a:lnTo>
                  <a:pt x="76" y="16"/>
                </a:lnTo>
                <a:lnTo>
                  <a:pt x="70" y="8"/>
                </a:lnTo>
                <a:lnTo>
                  <a:pt x="60" y="4"/>
                </a:lnTo>
                <a:lnTo>
                  <a:pt x="50" y="0"/>
                </a:lnTo>
                <a:lnTo>
                  <a:pt x="40" y="2"/>
                </a:lnTo>
                <a:lnTo>
                  <a:pt x="34" y="6"/>
                </a:lnTo>
                <a:lnTo>
                  <a:pt x="28" y="14"/>
                </a:lnTo>
                <a:lnTo>
                  <a:pt x="26" y="22"/>
                </a:lnTo>
                <a:lnTo>
                  <a:pt x="30" y="30"/>
                </a:lnTo>
                <a:lnTo>
                  <a:pt x="6" y="20"/>
                </a:lnTo>
                <a:lnTo>
                  <a:pt x="0" y="32"/>
                </a:lnTo>
                <a:lnTo>
                  <a:pt x="66" y="56"/>
                </a:lnTo>
                <a:lnTo>
                  <a:pt x="68" y="46"/>
                </a:lnTo>
                <a:lnTo>
                  <a:pt x="70" y="46"/>
                </a:lnTo>
                <a:lnTo>
                  <a:pt x="36" y="28"/>
                </a:lnTo>
                <a:lnTo>
                  <a:pt x="36" y="24"/>
                </a:lnTo>
                <a:lnTo>
                  <a:pt x="36" y="20"/>
                </a:lnTo>
                <a:lnTo>
                  <a:pt x="40" y="16"/>
                </a:lnTo>
                <a:lnTo>
                  <a:pt x="44" y="14"/>
                </a:lnTo>
                <a:lnTo>
                  <a:pt x="48" y="14"/>
                </a:lnTo>
                <a:lnTo>
                  <a:pt x="56" y="16"/>
                </a:lnTo>
                <a:lnTo>
                  <a:pt x="62" y="18"/>
                </a:lnTo>
                <a:lnTo>
                  <a:pt x="66" y="22"/>
                </a:lnTo>
                <a:lnTo>
                  <a:pt x="66" y="26"/>
                </a:lnTo>
                <a:lnTo>
                  <a:pt x="66" y="30"/>
                </a:lnTo>
                <a:lnTo>
                  <a:pt x="64" y="36"/>
                </a:lnTo>
                <a:lnTo>
                  <a:pt x="58" y="38"/>
                </a:lnTo>
                <a:lnTo>
                  <a:pt x="52" y="38"/>
                </a:lnTo>
                <a:lnTo>
                  <a:pt x="46" y="36"/>
                </a:lnTo>
                <a:lnTo>
                  <a:pt x="40" y="32"/>
                </a:lnTo>
                <a:lnTo>
                  <a:pt x="36" y="28"/>
                </a:lnTo>
                <a:lnTo>
                  <a:pt x="70" y="46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07" name="Freeform 39"/>
          <p:cNvSpPr>
            <a:spLocks/>
          </p:cNvSpPr>
          <p:nvPr/>
        </p:nvSpPr>
        <p:spPr bwMode="auto">
          <a:xfrm>
            <a:off x="4281488" y="2462213"/>
            <a:ext cx="82550" cy="79375"/>
          </a:xfrm>
          <a:custGeom>
            <a:avLst/>
            <a:gdLst/>
            <a:ahLst/>
            <a:cxnLst>
              <a:cxn ang="0">
                <a:pos x="30" y="50"/>
              </a:cxn>
              <a:cxn ang="0">
                <a:pos x="36" y="48"/>
              </a:cxn>
              <a:cxn ang="0">
                <a:pos x="42" y="44"/>
              </a:cxn>
              <a:cxn ang="0">
                <a:pos x="48" y="40"/>
              </a:cxn>
              <a:cxn ang="0">
                <a:pos x="50" y="34"/>
              </a:cxn>
              <a:cxn ang="0">
                <a:pos x="52" y="24"/>
              </a:cxn>
              <a:cxn ang="0">
                <a:pos x="52" y="14"/>
              </a:cxn>
              <a:cxn ang="0">
                <a:pos x="46" y="6"/>
              </a:cxn>
              <a:cxn ang="0">
                <a:pos x="36" y="2"/>
              </a:cxn>
              <a:cxn ang="0">
                <a:pos x="26" y="0"/>
              </a:cxn>
              <a:cxn ang="0">
                <a:pos x="16" y="2"/>
              </a:cxn>
              <a:cxn ang="0">
                <a:pos x="8" y="8"/>
              </a:cxn>
              <a:cxn ang="0">
                <a:pos x="2" y="16"/>
              </a:cxn>
              <a:cxn ang="0">
                <a:pos x="0" y="22"/>
              </a:cxn>
              <a:cxn ang="0">
                <a:pos x="0" y="30"/>
              </a:cxn>
              <a:cxn ang="0">
                <a:pos x="2" y="36"/>
              </a:cxn>
              <a:cxn ang="0">
                <a:pos x="4" y="40"/>
              </a:cxn>
              <a:cxn ang="0">
                <a:pos x="10" y="46"/>
              </a:cxn>
              <a:cxn ang="0">
                <a:pos x="16" y="48"/>
              </a:cxn>
              <a:cxn ang="0">
                <a:pos x="24" y="50"/>
              </a:cxn>
              <a:cxn ang="0">
                <a:pos x="28" y="50"/>
              </a:cxn>
              <a:cxn ang="0">
                <a:pos x="30" y="50"/>
              </a:cxn>
              <a:cxn ang="0">
                <a:pos x="12" y="28"/>
              </a:cxn>
              <a:cxn ang="0">
                <a:pos x="10" y="24"/>
              </a:cxn>
              <a:cxn ang="0">
                <a:pos x="12" y="20"/>
              </a:cxn>
              <a:cxn ang="0">
                <a:pos x="14" y="16"/>
              </a:cxn>
              <a:cxn ang="0">
                <a:pos x="20" y="14"/>
              </a:cxn>
              <a:cxn ang="0">
                <a:pos x="24" y="12"/>
              </a:cxn>
              <a:cxn ang="0">
                <a:pos x="30" y="14"/>
              </a:cxn>
              <a:cxn ang="0">
                <a:pos x="36" y="16"/>
              </a:cxn>
              <a:cxn ang="0">
                <a:pos x="40" y="20"/>
              </a:cxn>
              <a:cxn ang="0">
                <a:pos x="42" y="26"/>
              </a:cxn>
              <a:cxn ang="0">
                <a:pos x="40" y="30"/>
              </a:cxn>
              <a:cxn ang="0">
                <a:pos x="38" y="34"/>
              </a:cxn>
              <a:cxn ang="0">
                <a:pos x="34" y="36"/>
              </a:cxn>
              <a:cxn ang="0">
                <a:pos x="28" y="38"/>
              </a:cxn>
              <a:cxn ang="0">
                <a:pos x="22" y="36"/>
              </a:cxn>
              <a:cxn ang="0">
                <a:pos x="16" y="34"/>
              </a:cxn>
              <a:cxn ang="0">
                <a:pos x="12" y="28"/>
              </a:cxn>
              <a:cxn ang="0">
                <a:pos x="30" y="50"/>
              </a:cxn>
            </a:cxnLst>
            <a:rect l="0" t="0" r="r" b="b"/>
            <a:pathLst>
              <a:path w="52" h="50">
                <a:moveTo>
                  <a:pt x="30" y="50"/>
                </a:moveTo>
                <a:lnTo>
                  <a:pt x="36" y="48"/>
                </a:lnTo>
                <a:lnTo>
                  <a:pt x="42" y="44"/>
                </a:lnTo>
                <a:lnTo>
                  <a:pt x="48" y="40"/>
                </a:lnTo>
                <a:lnTo>
                  <a:pt x="50" y="34"/>
                </a:lnTo>
                <a:lnTo>
                  <a:pt x="52" y="24"/>
                </a:lnTo>
                <a:lnTo>
                  <a:pt x="52" y="14"/>
                </a:lnTo>
                <a:lnTo>
                  <a:pt x="46" y="6"/>
                </a:lnTo>
                <a:lnTo>
                  <a:pt x="36" y="2"/>
                </a:lnTo>
                <a:lnTo>
                  <a:pt x="26" y="0"/>
                </a:lnTo>
                <a:lnTo>
                  <a:pt x="16" y="2"/>
                </a:lnTo>
                <a:lnTo>
                  <a:pt x="8" y="8"/>
                </a:lnTo>
                <a:lnTo>
                  <a:pt x="2" y="16"/>
                </a:lnTo>
                <a:lnTo>
                  <a:pt x="0" y="22"/>
                </a:lnTo>
                <a:lnTo>
                  <a:pt x="0" y="30"/>
                </a:lnTo>
                <a:lnTo>
                  <a:pt x="2" y="36"/>
                </a:lnTo>
                <a:lnTo>
                  <a:pt x="4" y="40"/>
                </a:lnTo>
                <a:lnTo>
                  <a:pt x="10" y="46"/>
                </a:lnTo>
                <a:lnTo>
                  <a:pt x="16" y="48"/>
                </a:lnTo>
                <a:lnTo>
                  <a:pt x="24" y="50"/>
                </a:lnTo>
                <a:lnTo>
                  <a:pt x="28" y="50"/>
                </a:lnTo>
                <a:lnTo>
                  <a:pt x="30" y="50"/>
                </a:lnTo>
                <a:lnTo>
                  <a:pt x="12" y="28"/>
                </a:lnTo>
                <a:lnTo>
                  <a:pt x="10" y="24"/>
                </a:lnTo>
                <a:lnTo>
                  <a:pt x="12" y="20"/>
                </a:lnTo>
                <a:lnTo>
                  <a:pt x="14" y="16"/>
                </a:lnTo>
                <a:lnTo>
                  <a:pt x="20" y="14"/>
                </a:lnTo>
                <a:lnTo>
                  <a:pt x="24" y="12"/>
                </a:lnTo>
                <a:lnTo>
                  <a:pt x="30" y="14"/>
                </a:lnTo>
                <a:lnTo>
                  <a:pt x="36" y="16"/>
                </a:lnTo>
                <a:lnTo>
                  <a:pt x="40" y="20"/>
                </a:lnTo>
                <a:lnTo>
                  <a:pt x="42" y="26"/>
                </a:lnTo>
                <a:lnTo>
                  <a:pt x="40" y="30"/>
                </a:lnTo>
                <a:lnTo>
                  <a:pt x="38" y="34"/>
                </a:lnTo>
                <a:lnTo>
                  <a:pt x="34" y="36"/>
                </a:lnTo>
                <a:lnTo>
                  <a:pt x="28" y="38"/>
                </a:lnTo>
                <a:lnTo>
                  <a:pt x="22" y="36"/>
                </a:lnTo>
                <a:lnTo>
                  <a:pt x="16" y="34"/>
                </a:lnTo>
                <a:lnTo>
                  <a:pt x="12" y="28"/>
                </a:lnTo>
                <a:lnTo>
                  <a:pt x="30" y="50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08" name="Freeform 40"/>
          <p:cNvSpPr>
            <a:spLocks/>
          </p:cNvSpPr>
          <p:nvPr/>
        </p:nvSpPr>
        <p:spPr bwMode="auto">
          <a:xfrm>
            <a:off x="4303713" y="2338388"/>
            <a:ext cx="111125" cy="111125"/>
          </a:xfrm>
          <a:custGeom>
            <a:avLst/>
            <a:gdLst/>
            <a:ahLst/>
            <a:cxnLst>
              <a:cxn ang="0">
                <a:pos x="58" y="58"/>
              </a:cxn>
              <a:cxn ang="0">
                <a:pos x="32" y="40"/>
              </a:cxn>
              <a:cxn ang="0">
                <a:pos x="66" y="42"/>
              </a:cxn>
              <a:cxn ang="0">
                <a:pos x="70" y="30"/>
              </a:cxn>
              <a:cxn ang="0">
                <a:pos x="30" y="0"/>
              </a:cxn>
              <a:cxn ang="0">
                <a:pos x="24" y="10"/>
              </a:cxn>
              <a:cxn ang="0">
                <a:pos x="52" y="30"/>
              </a:cxn>
              <a:cxn ang="0">
                <a:pos x="18" y="28"/>
              </a:cxn>
              <a:cxn ang="0">
                <a:pos x="12" y="40"/>
              </a:cxn>
              <a:cxn ang="0">
                <a:pos x="40" y="58"/>
              </a:cxn>
              <a:cxn ang="0">
                <a:pos x="6" y="56"/>
              </a:cxn>
              <a:cxn ang="0">
                <a:pos x="0" y="68"/>
              </a:cxn>
              <a:cxn ang="0">
                <a:pos x="54" y="70"/>
              </a:cxn>
              <a:cxn ang="0">
                <a:pos x="56" y="58"/>
              </a:cxn>
              <a:cxn ang="0">
                <a:pos x="58" y="58"/>
              </a:cxn>
            </a:cxnLst>
            <a:rect l="0" t="0" r="r" b="b"/>
            <a:pathLst>
              <a:path w="70" h="70">
                <a:moveTo>
                  <a:pt x="58" y="58"/>
                </a:moveTo>
                <a:lnTo>
                  <a:pt x="32" y="40"/>
                </a:lnTo>
                <a:lnTo>
                  <a:pt x="66" y="42"/>
                </a:lnTo>
                <a:lnTo>
                  <a:pt x="70" y="30"/>
                </a:lnTo>
                <a:lnTo>
                  <a:pt x="30" y="0"/>
                </a:lnTo>
                <a:lnTo>
                  <a:pt x="24" y="10"/>
                </a:lnTo>
                <a:lnTo>
                  <a:pt x="52" y="30"/>
                </a:lnTo>
                <a:lnTo>
                  <a:pt x="18" y="28"/>
                </a:lnTo>
                <a:lnTo>
                  <a:pt x="12" y="40"/>
                </a:lnTo>
                <a:lnTo>
                  <a:pt x="40" y="58"/>
                </a:lnTo>
                <a:lnTo>
                  <a:pt x="6" y="56"/>
                </a:lnTo>
                <a:lnTo>
                  <a:pt x="0" y="68"/>
                </a:lnTo>
                <a:lnTo>
                  <a:pt x="54" y="70"/>
                </a:lnTo>
                <a:lnTo>
                  <a:pt x="56" y="58"/>
                </a:lnTo>
                <a:lnTo>
                  <a:pt x="58" y="58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09" name="Freeform 41"/>
          <p:cNvSpPr>
            <a:spLocks/>
          </p:cNvSpPr>
          <p:nvPr/>
        </p:nvSpPr>
        <p:spPr bwMode="auto">
          <a:xfrm>
            <a:off x="4332288" y="2605088"/>
            <a:ext cx="107950" cy="107950"/>
          </a:xfrm>
          <a:custGeom>
            <a:avLst/>
            <a:gdLst/>
            <a:ahLst/>
            <a:cxnLst>
              <a:cxn ang="0">
                <a:pos x="68" y="56"/>
              </a:cxn>
              <a:cxn ang="0">
                <a:pos x="42" y="44"/>
              </a:cxn>
              <a:cxn ang="0">
                <a:pos x="56" y="18"/>
              </a:cxn>
              <a:cxn ang="0">
                <a:pos x="44" y="14"/>
              </a:cxn>
              <a:cxn ang="0">
                <a:pos x="32" y="40"/>
              </a:cxn>
              <a:cxn ang="0">
                <a:pos x="16" y="34"/>
              </a:cxn>
              <a:cxn ang="0">
                <a:pos x="32" y="4"/>
              </a:cxn>
              <a:cxn ang="0">
                <a:pos x="20" y="0"/>
              </a:cxn>
              <a:cxn ang="0">
                <a:pos x="0" y="40"/>
              </a:cxn>
              <a:cxn ang="0">
                <a:pos x="62" y="68"/>
              </a:cxn>
              <a:cxn ang="0">
                <a:pos x="66" y="56"/>
              </a:cxn>
              <a:cxn ang="0">
                <a:pos x="68" y="56"/>
              </a:cxn>
            </a:cxnLst>
            <a:rect l="0" t="0" r="r" b="b"/>
            <a:pathLst>
              <a:path w="68" h="68">
                <a:moveTo>
                  <a:pt x="68" y="56"/>
                </a:moveTo>
                <a:lnTo>
                  <a:pt x="42" y="44"/>
                </a:lnTo>
                <a:lnTo>
                  <a:pt x="56" y="18"/>
                </a:lnTo>
                <a:lnTo>
                  <a:pt x="44" y="14"/>
                </a:lnTo>
                <a:lnTo>
                  <a:pt x="32" y="40"/>
                </a:lnTo>
                <a:lnTo>
                  <a:pt x="16" y="34"/>
                </a:lnTo>
                <a:lnTo>
                  <a:pt x="32" y="4"/>
                </a:lnTo>
                <a:lnTo>
                  <a:pt x="20" y="0"/>
                </a:lnTo>
                <a:lnTo>
                  <a:pt x="0" y="40"/>
                </a:lnTo>
                <a:lnTo>
                  <a:pt x="62" y="68"/>
                </a:lnTo>
                <a:lnTo>
                  <a:pt x="66" y="56"/>
                </a:lnTo>
                <a:lnTo>
                  <a:pt x="68" y="56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10" name="Freeform 42"/>
          <p:cNvSpPr>
            <a:spLocks/>
          </p:cNvSpPr>
          <p:nvPr/>
        </p:nvSpPr>
        <p:spPr bwMode="auto">
          <a:xfrm>
            <a:off x="4411663" y="2541588"/>
            <a:ext cx="85725" cy="82550"/>
          </a:xfrm>
          <a:custGeom>
            <a:avLst/>
            <a:gdLst/>
            <a:ahLst/>
            <a:cxnLst>
              <a:cxn ang="0">
                <a:pos x="30" y="52"/>
              </a:cxn>
              <a:cxn ang="0">
                <a:pos x="36" y="50"/>
              </a:cxn>
              <a:cxn ang="0">
                <a:pos x="42" y="48"/>
              </a:cxn>
              <a:cxn ang="0">
                <a:pos x="46" y="42"/>
              </a:cxn>
              <a:cxn ang="0">
                <a:pos x="50" y="36"/>
              </a:cxn>
              <a:cxn ang="0">
                <a:pos x="54" y="26"/>
              </a:cxn>
              <a:cxn ang="0">
                <a:pos x="52" y="18"/>
              </a:cxn>
              <a:cxn ang="0">
                <a:pos x="46" y="10"/>
              </a:cxn>
              <a:cxn ang="0">
                <a:pos x="38" y="4"/>
              </a:cxn>
              <a:cxn ang="0">
                <a:pos x="28" y="0"/>
              </a:cxn>
              <a:cxn ang="0">
                <a:pos x="18" y="2"/>
              </a:cxn>
              <a:cxn ang="0">
                <a:pos x="10" y="8"/>
              </a:cxn>
              <a:cxn ang="0">
                <a:pos x="2" y="16"/>
              </a:cxn>
              <a:cxn ang="0">
                <a:pos x="0" y="22"/>
              </a:cxn>
              <a:cxn ang="0">
                <a:pos x="0" y="30"/>
              </a:cxn>
              <a:cxn ang="0">
                <a:pos x="0" y="36"/>
              </a:cxn>
              <a:cxn ang="0">
                <a:pos x="4" y="40"/>
              </a:cxn>
              <a:cxn ang="0">
                <a:pos x="8" y="46"/>
              </a:cxn>
              <a:cxn ang="0">
                <a:pos x="14" y="48"/>
              </a:cxn>
              <a:cxn ang="0">
                <a:pos x="22" y="52"/>
              </a:cxn>
              <a:cxn ang="0">
                <a:pos x="28" y="52"/>
              </a:cxn>
              <a:cxn ang="0">
                <a:pos x="30" y="52"/>
              </a:cxn>
              <a:cxn ang="0">
                <a:pos x="12" y="30"/>
              </a:cxn>
              <a:cxn ang="0">
                <a:pos x="12" y="24"/>
              </a:cxn>
              <a:cxn ang="0">
                <a:pos x="12" y="20"/>
              </a:cxn>
              <a:cxn ang="0">
                <a:pos x="16" y="16"/>
              </a:cxn>
              <a:cxn ang="0">
                <a:pos x="20" y="14"/>
              </a:cxn>
              <a:cxn ang="0">
                <a:pos x="26" y="14"/>
              </a:cxn>
              <a:cxn ang="0">
                <a:pos x="32" y="16"/>
              </a:cxn>
              <a:cxn ang="0">
                <a:pos x="38" y="18"/>
              </a:cxn>
              <a:cxn ang="0">
                <a:pos x="42" y="24"/>
              </a:cxn>
              <a:cxn ang="0">
                <a:pos x="42" y="28"/>
              </a:cxn>
              <a:cxn ang="0">
                <a:pos x="40" y="32"/>
              </a:cxn>
              <a:cxn ang="0">
                <a:pos x="38" y="36"/>
              </a:cxn>
              <a:cxn ang="0">
                <a:pos x="34" y="38"/>
              </a:cxn>
              <a:cxn ang="0">
                <a:pos x="28" y="38"/>
              </a:cxn>
              <a:cxn ang="0">
                <a:pos x="22" y="38"/>
              </a:cxn>
              <a:cxn ang="0">
                <a:pos x="16" y="34"/>
              </a:cxn>
              <a:cxn ang="0">
                <a:pos x="12" y="30"/>
              </a:cxn>
              <a:cxn ang="0">
                <a:pos x="30" y="52"/>
              </a:cxn>
            </a:cxnLst>
            <a:rect l="0" t="0" r="r" b="b"/>
            <a:pathLst>
              <a:path w="54" h="52">
                <a:moveTo>
                  <a:pt x="30" y="52"/>
                </a:moveTo>
                <a:lnTo>
                  <a:pt x="36" y="50"/>
                </a:lnTo>
                <a:lnTo>
                  <a:pt x="42" y="48"/>
                </a:lnTo>
                <a:lnTo>
                  <a:pt x="46" y="42"/>
                </a:lnTo>
                <a:lnTo>
                  <a:pt x="50" y="36"/>
                </a:lnTo>
                <a:lnTo>
                  <a:pt x="54" y="26"/>
                </a:lnTo>
                <a:lnTo>
                  <a:pt x="52" y="18"/>
                </a:lnTo>
                <a:lnTo>
                  <a:pt x="46" y="10"/>
                </a:lnTo>
                <a:lnTo>
                  <a:pt x="38" y="4"/>
                </a:lnTo>
                <a:lnTo>
                  <a:pt x="28" y="0"/>
                </a:lnTo>
                <a:lnTo>
                  <a:pt x="18" y="2"/>
                </a:lnTo>
                <a:lnTo>
                  <a:pt x="10" y="8"/>
                </a:lnTo>
                <a:lnTo>
                  <a:pt x="2" y="16"/>
                </a:lnTo>
                <a:lnTo>
                  <a:pt x="0" y="22"/>
                </a:lnTo>
                <a:lnTo>
                  <a:pt x="0" y="30"/>
                </a:lnTo>
                <a:lnTo>
                  <a:pt x="0" y="36"/>
                </a:lnTo>
                <a:lnTo>
                  <a:pt x="4" y="40"/>
                </a:lnTo>
                <a:lnTo>
                  <a:pt x="8" y="46"/>
                </a:lnTo>
                <a:lnTo>
                  <a:pt x="14" y="48"/>
                </a:lnTo>
                <a:lnTo>
                  <a:pt x="22" y="52"/>
                </a:lnTo>
                <a:lnTo>
                  <a:pt x="28" y="52"/>
                </a:lnTo>
                <a:lnTo>
                  <a:pt x="30" y="52"/>
                </a:lnTo>
                <a:lnTo>
                  <a:pt x="12" y="30"/>
                </a:lnTo>
                <a:lnTo>
                  <a:pt x="12" y="24"/>
                </a:lnTo>
                <a:lnTo>
                  <a:pt x="12" y="20"/>
                </a:lnTo>
                <a:lnTo>
                  <a:pt x="16" y="16"/>
                </a:lnTo>
                <a:lnTo>
                  <a:pt x="20" y="14"/>
                </a:lnTo>
                <a:lnTo>
                  <a:pt x="26" y="14"/>
                </a:lnTo>
                <a:lnTo>
                  <a:pt x="32" y="16"/>
                </a:lnTo>
                <a:lnTo>
                  <a:pt x="38" y="18"/>
                </a:lnTo>
                <a:lnTo>
                  <a:pt x="42" y="24"/>
                </a:lnTo>
                <a:lnTo>
                  <a:pt x="42" y="28"/>
                </a:lnTo>
                <a:lnTo>
                  <a:pt x="40" y="32"/>
                </a:lnTo>
                <a:lnTo>
                  <a:pt x="38" y="36"/>
                </a:lnTo>
                <a:lnTo>
                  <a:pt x="34" y="38"/>
                </a:lnTo>
                <a:lnTo>
                  <a:pt x="28" y="38"/>
                </a:lnTo>
                <a:lnTo>
                  <a:pt x="22" y="38"/>
                </a:lnTo>
                <a:lnTo>
                  <a:pt x="16" y="34"/>
                </a:lnTo>
                <a:lnTo>
                  <a:pt x="12" y="30"/>
                </a:lnTo>
                <a:lnTo>
                  <a:pt x="30" y="52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11" name="Freeform 43"/>
          <p:cNvSpPr>
            <a:spLocks/>
          </p:cNvSpPr>
          <p:nvPr/>
        </p:nvSpPr>
        <p:spPr bwMode="auto">
          <a:xfrm>
            <a:off x="4443413" y="2471738"/>
            <a:ext cx="82550" cy="76200"/>
          </a:xfrm>
          <a:custGeom>
            <a:avLst/>
            <a:gdLst/>
            <a:ahLst/>
            <a:cxnLst>
              <a:cxn ang="0">
                <a:pos x="38" y="30"/>
              </a:cxn>
              <a:cxn ang="0">
                <a:pos x="22" y="24"/>
              </a:cxn>
              <a:cxn ang="0">
                <a:pos x="20" y="18"/>
              </a:cxn>
              <a:cxn ang="0">
                <a:pos x="20" y="14"/>
              </a:cxn>
              <a:cxn ang="0">
                <a:pos x="24" y="8"/>
              </a:cxn>
              <a:cxn ang="0">
                <a:pos x="16" y="0"/>
              </a:cxn>
              <a:cxn ang="0">
                <a:pos x="12" y="4"/>
              </a:cxn>
              <a:cxn ang="0">
                <a:pos x="10" y="8"/>
              </a:cxn>
              <a:cxn ang="0">
                <a:pos x="8" y="14"/>
              </a:cxn>
              <a:cxn ang="0">
                <a:pos x="12" y="20"/>
              </a:cxn>
              <a:cxn ang="0">
                <a:pos x="6" y="18"/>
              </a:cxn>
              <a:cxn ang="0">
                <a:pos x="0" y="28"/>
              </a:cxn>
              <a:cxn ang="0">
                <a:pos x="46" y="48"/>
              </a:cxn>
              <a:cxn ang="0">
                <a:pos x="52" y="38"/>
              </a:cxn>
              <a:cxn ang="0">
                <a:pos x="40" y="30"/>
              </a:cxn>
              <a:cxn ang="0">
                <a:pos x="38" y="30"/>
              </a:cxn>
            </a:cxnLst>
            <a:rect l="0" t="0" r="r" b="b"/>
            <a:pathLst>
              <a:path w="52" h="48">
                <a:moveTo>
                  <a:pt x="38" y="30"/>
                </a:moveTo>
                <a:lnTo>
                  <a:pt x="22" y="24"/>
                </a:lnTo>
                <a:lnTo>
                  <a:pt x="20" y="18"/>
                </a:lnTo>
                <a:lnTo>
                  <a:pt x="20" y="14"/>
                </a:lnTo>
                <a:lnTo>
                  <a:pt x="24" y="8"/>
                </a:lnTo>
                <a:lnTo>
                  <a:pt x="16" y="0"/>
                </a:lnTo>
                <a:lnTo>
                  <a:pt x="12" y="4"/>
                </a:lnTo>
                <a:lnTo>
                  <a:pt x="10" y="8"/>
                </a:lnTo>
                <a:lnTo>
                  <a:pt x="8" y="14"/>
                </a:lnTo>
                <a:lnTo>
                  <a:pt x="12" y="20"/>
                </a:lnTo>
                <a:lnTo>
                  <a:pt x="6" y="18"/>
                </a:lnTo>
                <a:lnTo>
                  <a:pt x="0" y="28"/>
                </a:lnTo>
                <a:lnTo>
                  <a:pt x="46" y="48"/>
                </a:lnTo>
                <a:lnTo>
                  <a:pt x="52" y="38"/>
                </a:lnTo>
                <a:lnTo>
                  <a:pt x="40" y="30"/>
                </a:lnTo>
                <a:lnTo>
                  <a:pt x="38" y="30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12" name="Freeform 44"/>
          <p:cNvSpPr>
            <a:spLocks/>
          </p:cNvSpPr>
          <p:nvPr/>
        </p:nvSpPr>
        <p:spPr bwMode="auto">
          <a:xfrm>
            <a:off x="4478338" y="2414588"/>
            <a:ext cx="85725" cy="76200"/>
          </a:xfrm>
          <a:custGeom>
            <a:avLst/>
            <a:gdLst/>
            <a:ahLst/>
            <a:cxnLst>
              <a:cxn ang="0">
                <a:pos x="44" y="24"/>
              </a:cxn>
              <a:cxn ang="0">
                <a:pos x="42" y="30"/>
              </a:cxn>
              <a:cxn ang="0">
                <a:pos x="40" y="32"/>
              </a:cxn>
              <a:cxn ang="0">
                <a:pos x="36" y="34"/>
              </a:cxn>
              <a:cxn ang="0">
                <a:pos x="32" y="36"/>
              </a:cxn>
              <a:cxn ang="0">
                <a:pos x="26" y="34"/>
              </a:cxn>
              <a:cxn ang="0">
                <a:pos x="42" y="4"/>
              </a:cxn>
              <a:cxn ang="0">
                <a:pos x="28" y="0"/>
              </a:cxn>
              <a:cxn ang="0">
                <a:pos x="18" y="2"/>
              </a:cxn>
              <a:cxn ang="0">
                <a:pos x="10" y="6"/>
              </a:cxn>
              <a:cxn ang="0">
                <a:pos x="4" y="14"/>
              </a:cxn>
              <a:cxn ang="0">
                <a:pos x="0" y="22"/>
              </a:cxn>
              <a:cxn ang="0">
                <a:pos x="2" y="32"/>
              </a:cxn>
              <a:cxn ang="0">
                <a:pos x="8" y="38"/>
              </a:cxn>
              <a:cxn ang="0">
                <a:pos x="16" y="44"/>
              </a:cxn>
              <a:cxn ang="0">
                <a:pos x="26" y="48"/>
              </a:cxn>
              <a:cxn ang="0">
                <a:pos x="34" y="48"/>
              </a:cxn>
              <a:cxn ang="0">
                <a:pos x="40" y="46"/>
              </a:cxn>
              <a:cxn ang="0">
                <a:pos x="44" y="42"/>
              </a:cxn>
              <a:cxn ang="0">
                <a:pos x="52" y="34"/>
              </a:cxn>
              <a:cxn ang="0">
                <a:pos x="54" y="26"/>
              </a:cxn>
              <a:cxn ang="0">
                <a:pos x="54" y="20"/>
              </a:cxn>
              <a:cxn ang="0">
                <a:pos x="52" y="14"/>
              </a:cxn>
              <a:cxn ang="0">
                <a:pos x="48" y="8"/>
              </a:cxn>
              <a:cxn ang="0">
                <a:pos x="40" y="20"/>
              </a:cxn>
              <a:cxn ang="0">
                <a:pos x="42" y="24"/>
              </a:cxn>
              <a:cxn ang="0">
                <a:pos x="44" y="24"/>
              </a:cxn>
              <a:cxn ang="0">
                <a:pos x="18" y="30"/>
              </a:cxn>
              <a:cxn ang="0">
                <a:pos x="14" y="28"/>
              </a:cxn>
              <a:cxn ang="0">
                <a:pos x="12" y="24"/>
              </a:cxn>
              <a:cxn ang="0">
                <a:pos x="12" y="20"/>
              </a:cxn>
              <a:cxn ang="0">
                <a:pos x="12" y="18"/>
              </a:cxn>
              <a:cxn ang="0">
                <a:pos x="16" y="14"/>
              </a:cxn>
              <a:cxn ang="0">
                <a:pos x="18" y="12"/>
              </a:cxn>
              <a:cxn ang="0">
                <a:pos x="22" y="12"/>
              </a:cxn>
              <a:cxn ang="0">
                <a:pos x="28" y="14"/>
              </a:cxn>
              <a:cxn ang="0">
                <a:pos x="18" y="30"/>
              </a:cxn>
              <a:cxn ang="0">
                <a:pos x="44" y="24"/>
              </a:cxn>
            </a:cxnLst>
            <a:rect l="0" t="0" r="r" b="b"/>
            <a:pathLst>
              <a:path w="54" h="48">
                <a:moveTo>
                  <a:pt x="44" y="24"/>
                </a:moveTo>
                <a:lnTo>
                  <a:pt x="42" y="30"/>
                </a:lnTo>
                <a:lnTo>
                  <a:pt x="40" y="32"/>
                </a:lnTo>
                <a:lnTo>
                  <a:pt x="36" y="34"/>
                </a:lnTo>
                <a:lnTo>
                  <a:pt x="32" y="36"/>
                </a:lnTo>
                <a:lnTo>
                  <a:pt x="26" y="34"/>
                </a:lnTo>
                <a:lnTo>
                  <a:pt x="42" y="4"/>
                </a:lnTo>
                <a:lnTo>
                  <a:pt x="28" y="0"/>
                </a:lnTo>
                <a:lnTo>
                  <a:pt x="18" y="2"/>
                </a:lnTo>
                <a:lnTo>
                  <a:pt x="10" y="6"/>
                </a:lnTo>
                <a:lnTo>
                  <a:pt x="4" y="14"/>
                </a:lnTo>
                <a:lnTo>
                  <a:pt x="0" y="22"/>
                </a:lnTo>
                <a:lnTo>
                  <a:pt x="2" y="32"/>
                </a:lnTo>
                <a:lnTo>
                  <a:pt x="8" y="38"/>
                </a:lnTo>
                <a:lnTo>
                  <a:pt x="16" y="44"/>
                </a:lnTo>
                <a:lnTo>
                  <a:pt x="26" y="48"/>
                </a:lnTo>
                <a:lnTo>
                  <a:pt x="34" y="48"/>
                </a:lnTo>
                <a:lnTo>
                  <a:pt x="40" y="46"/>
                </a:lnTo>
                <a:lnTo>
                  <a:pt x="44" y="42"/>
                </a:lnTo>
                <a:lnTo>
                  <a:pt x="52" y="34"/>
                </a:lnTo>
                <a:lnTo>
                  <a:pt x="54" y="26"/>
                </a:lnTo>
                <a:lnTo>
                  <a:pt x="54" y="20"/>
                </a:lnTo>
                <a:lnTo>
                  <a:pt x="52" y="14"/>
                </a:lnTo>
                <a:lnTo>
                  <a:pt x="48" y="8"/>
                </a:lnTo>
                <a:lnTo>
                  <a:pt x="40" y="20"/>
                </a:lnTo>
                <a:lnTo>
                  <a:pt x="42" y="24"/>
                </a:lnTo>
                <a:lnTo>
                  <a:pt x="44" y="24"/>
                </a:lnTo>
                <a:lnTo>
                  <a:pt x="18" y="30"/>
                </a:lnTo>
                <a:lnTo>
                  <a:pt x="14" y="28"/>
                </a:lnTo>
                <a:lnTo>
                  <a:pt x="12" y="24"/>
                </a:lnTo>
                <a:lnTo>
                  <a:pt x="12" y="20"/>
                </a:lnTo>
                <a:lnTo>
                  <a:pt x="12" y="18"/>
                </a:lnTo>
                <a:lnTo>
                  <a:pt x="16" y="14"/>
                </a:lnTo>
                <a:lnTo>
                  <a:pt x="18" y="12"/>
                </a:lnTo>
                <a:lnTo>
                  <a:pt x="22" y="12"/>
                </a:lnTo>
                <a:lnTo>
                  <a:pt x="28" y="14"/>
                </a:lnTo>
                <a:lnTo>
                  <a:pt x="18" y="30"/>
                </a:lnTo>
                <a:lnTo>
                  <a:pt x="44" y="24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13" name="Freeform 45"/>
          <p:cNvSpPr>
            <a:spLocks/>
          </p:cNvSpPr>
          <p:nvPr/>
        </p:nvSpPr>
        <p:spPr bwMode="auto">
          <a:xfrm>
            <a:off x="4516438" y="2338388"/>
            <a:ext cx="98425" cy="79375"/>
          </a:xfrm>
          <a:custGeom>
            <a:avLst/>
            <a:gdLst/>
            <a:ahLst/>
            <a:cxnLst>
              <a:cxn ang="0">
                <a:pos x="12" y="24"/>
              </a:cxn>
              <a:cxn ang="0">
                <a:pos x="12" y="18"/>
              </a:cxn>
              <a:cxn ang="0">
                <a:pos x="18" y="14"/>
              </a:cxn>
              <a:cxn ang="0">
                <a:pos x="20" y="12"/>
              </a:cxn>
              <a:cxn ang="0">
                <a:pos x="24" y="14"/>
              </a:cxn>
              <a:cxn ang="0">
                <a:pos x="22" y="26"/>
              </a:cxn>
              <a:cxn ang="0">
                <a:pos x="20" y="38"/>
              </a:cxn>
              <a:cxn ang="0">
                <a:pos x="22" y="44"/>
              </a:cxn>
              <a:cxn ang="0">
                <a:pos x="28" y="50"/>
              </a:cxn>
              <a:cxn ang="0">
                <a:pos x="34" y="50"/>
              </a:cxn>
              <a:cxn ang="0">
                <a:pos x="40" y="50"/>
              </a:cxn>
              <a:cxn ang="0">
                <a:pos x="44" y="46"/>
              </a:cxn>
              <a:cxn ang="0">
                <a:pos x="48" y="40"/>
              </a:cxn>
              <a:cxn ang="0">
                <a:pos x="50" y="32"/>
              </a:cxn>
              <a:cxn ang="0">
                <a:pos x="50" y="24"/>
              </a:cxn>
              <a:cxn ang="0">
                <a:pos x="52" y="24"/>
              </a:cxn>
              <a:cxn ang="0">
                <a:pos x="56" y="24"/>
              </a:cxn>
              <a:cxn ang="0">
                <a:pos x="62" y="14"/>
              </a:cxn>
              <a:cxn ang="0">
                <a:pos x="54" y="12"/>
              </a:cxn>
              <a:cxn ang="0">
                <a:pos x="44" y="10"/>
              </a:cxn>
              <a:cxn ang="0">
                <a:pos x="30" y="2"/>
              </a:cxn>
              <a:cxn ang="0">
                <a:pos x="24" y="0"/>
              </a:cxn>
              <a:cxn ang="0">
                <a:pos x="20" y="0"/>
              </a:cxn>
              <a:cxn ang="0">
                <a:pos x="16" y="0"/>
              </a:cxn>
              <a:cxn ang="0">
                <a:pos x="12" y="4"/>
              </a:cxn>
              <a:cxn ang="0">
                <a:pos x="8" y="8"/>
              </a:cxn>
              <a:cxn ang="0">
                <a:pos x="4" y="14"/>
              </a:cxn>
              <a:cxn ang="0">
                <a:pos x="0" y="22"/>
              </a:cxn>
              <a:cxn ang="0">
                <a:pos x="0" y="28"/>
              </a:cxn>
              <a:cxn ang="0">
                <a:pos x="2" y="34"/>
              </a:cxn>
              <a:cxn ang="0">
                <a:pos x="6" y="38"/>
              </a:cxn>
              <a:cxn ang="0">
                <a:pos x="14" y="28"/>
              </a:cxn>
              <a:cxn ang="0">
                <a:pos x="14" y="24"/>
              </a:cxn>
              <a:cxn ang="0">
                <a:pos x="12" y="24"/>
              </a:cxn>
              <a:cxn ang="0">
                <a:pos x="34" y="18"/>
              </a:cxn>
              <a:cxn ang="0">
                <a:pos x="40" y="22"/>
              </a:cxn>
              <a:cxn ang="0">
                <a:pos x="42" y="26"/>
              </a:cxn>
              <a:cxn ang="0">
                <a:pos x="42" y="34"/>
              </a:cxn>
              <a:cxn ang="0">
                <a:pos x="38" y="38"/>
              </a:cxn>
              <a:cxn ang="0">
                <a:pos x="32" y="36"/>
              </a:cxn>
              <a:cxn ang="0">
                <a:pos x="30" y="36"/>
              </a:cxn>
              <a:cxn ang="0">
                <a:pos x="30" y="32"/>
              </a:cxn>
              <a:cxn ang="0">
                <a:pos x="30" y="26"/>
              </a:cxn>
              <a:cxn ang="0">
                <a:pos x="32" y="18"/>
              </a:cxn>
              <a:cxn ang="0">
                <a:pos x="34" y="18"/>
              </a:cxn>
              <a:cxn ang="0">
                <a:pos x="12" y="24"/>
              </a:cxn>
            </a:cxnLst>
            <a:rect l="0" t="0" r="r" b="b"/>
            <a:pathLst>
              <a:path w="62" h="50">
                <a:moveTo>
                  <a:pt x="12" y="24"/>
                </a:moveTo>
                <a:lnTo>
                  <a:pt x="12" y="18"/>
                </a:lnTo>
                <a:lnTo>
                  <a:pt x="18" y="14"/>
                </a:lnTo>
                <a:lnTo>
                  <a:pt x="20" y="12"/>
                </a:lnTo>
                <a:lnTo>
                  <a:pt x="24" y="14"/>
                </a:lnTo>
                <a:lnTo>
                  <a:pt x="22" y="26"/>
                </a:lnTo>
                <a:lnTo>
                  <a:pt x="20" y="38"/>
                </a:lnTo>
                <a:lnTo>
                  <a:pt x="22" y="44"/>
                </a:lnTo>
                <a:lnTo>
                  <a:pt x="28" y="50"/>
                </a:lnTo>
                <a:lnTo>
                  <a:pt x="34" y="50"/>
                </a:lnTo>
                <a:lnTo>
                  <a:pt x="40" y="50"/>
                </a:lnTo>
                <a:lnTo>
                  <a:pt x="44" y="46"/>
                </a:lnTo>
                <a:lnTo>
                  <a:pt x="48" y="40"/>
                </a:lnTo>
                <a:lnTo>
                  <a:pt x="50" y="32"/>
                </a:lnTo>
                <a:lnTo>
                  <a:pt x="50" y="24"/>
                </a:lnTo>
                <a:lnTo>
                  <a:pt x="52" y="24"/>
                </a:lnTo>
                <a:lnTo>
                  <a:pt x="56" y="24"/>
                </a:lnTo>
                <a:lnTo>
                  <a:pt x="62" y="14"/>
                </a:lnTo>
                <a:lnTo>
                  <a:pt x="54" y="12"/>
                </a:lnTo>
                <a:lnTo>
                  <a:pt x="44" y="10"/>
                </a:lnTo>
                <a:lnTo>
                  <a:pt x="30" y="2"/>
                </a:lnTo>
                <a:lnTo>
                  <a:pt x="24" y="0"/>
                </a:lnTo>
                <a:lnTo>
                  <a:pt x="20" y="0"/>
                </a:lnTo>
                <a:lnTo>
                  <a:pt x="16" y="0"/>
                </a:lnTo>
                <a:lnTo>
                  <a:pt x="12" y="4"/>
                </a:lnTo>
                <a:lnTo>
                  <a:pt x="8" y="8"/>
                </a:lnTo>
                <a:lnTo>
                  <a:pt x="4" y="14"/>
                </a:lnTo>
                <a:lnTo>
                  <a:pt x="0" y="22"/>
                </a:lnTo>
                <a:lnTo>
                  <a:pt x="0" y="28"/>
                </a:lnTo>
                <a:lnTo>
                  <a:pt x="2" y="34"/>
                </a:lnTo>
                <a:lnTo>
                  <a:pt x="6" y="38"/>
                </a:lnTo>
                <a:lnTo>
                  <a:pt x="14" y="28"/>
                </a:lnTo>
                <a:lnTo>
                  <a:pt x="14" y="24"/>
                </a:lnTo>
                <a:lnTo>
                  <a:pt x="12" y="24"/>
                </a:lnTo>
                <a:lnTo>
                  <a:pt x="34" y="18"/>
                </a:lnTo>
                <a:lnTo>
                  <a:pt x="40" y="22"/>
                </a:lnTo>
                <a:lnTo>
                  <a:pt x="42" y="26"/>
                </a:lnTo>
                <a:lnTo>
                  <a:pt x="42" y="34"/>
                </a:lnTo>
                <a:lnTo>
                  <a:pt x="38" y="38"/>
                </a:lnTo>
                <a:lnTo>
                  <a:pt x="32" y="36"/>
                </a:lnTo>
                <a:lnTo>
                  <a:pt x="30" y="36"/>
                </a:lnTo>
                <a:lnTo>
                  <a:pt x="30" y="32"/>
                </a:lnTo>
                <a:lnTo>
                  <a:pt x="30" y="26"/>
                </a:lnTo>
                <a:lnTo>
                  <a:pt x="32" y="18"/>
                </a:lnTo>
                <a:lnTo>
                  <a:pt x="34" y="18"/>
                </a:lnTo>
                <a:lnTo>
                  <a:pt x="12" y="24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14" name="Freeform 46"/>
          <p:cNvSpPr>
            <a:spLocks/>
          </p:cNvSpPr>
          <p:nvPr/>
        </p:nvSpPr>
        <p:spPr bwMode="auto">
          <a:xfrm>
            <a:off x="4548188" y="2268538"/>
            <a:ext cx="82550" cy="76200"/>
          </a:xfrm>
          <a:custGeom>
            <a:avLst/>
            <a:gdLst/>
            <a:ahLst/>
            <a:cxnLst>
              <a:cxn ang="0">
                <a:pos x="38" y="30"/>
              </a:cxn>
              <a:cxn ang="0">
                <a:pos x="22" y="24"/>
              </a:cxn>
              <a:cxn ang="0">
                <a:pos x="20" y="18"/>
              </a:cxn>
              <a:cxn ang="0">
                <a:pos x="20" y="14"/>
              </a:cxn>
              <a:cxn ang="0">
                <a:pos x="24" y="8"/>
              </a:cxn>
              <a:cxn ang="0">
                <a:pos x="16" y="0"/>
              </a:cxn>
              <a:cxn ang="0">
                <a:pos x="12" y="4"/>
              </a:cxn>
              <a:cxn ang="0">
                <a:pos x="10" y="8"/>
              </a:cxn>
              <a:cxn ang="0">
                <a:pos x="8" y="12"/>
              </a:cxn>
              <a:cxn ang="0">
                <a:pos x="12" y="20"/>
              </a:cxn>
              <a:cxn ang="0">
                <a:pos x="6" y="18"/>
              </a:cxn>
              <a:cxn ang="0">
                <a:pos x="0" y="28"/>
              </a:cxn>
              <a:cxn ang="0">
                <a:pos x="46" y="48"/>
              </a:cxn>
              <a:cxn ang="0">
                <a:pos x="52" y="36"/>
              </a:cxn>
              <a:cxn ang="0">
                <a:pos x="40" y="30"/>
              </a:cxn>
              <a:cxn ang="0">
                <a:pos x="38" y="30"/>
              </a:cxn>
            </a:cxnLst>
            <a:rect l="0" t="0" r="r" b="b"/>
            <a:pathLst>
              <a:path w="52" h="48">
                <a:moveTo>
                  <a:pt x="38" y="30"/>
                </a:moveTo>
                <a:lnTo>
                  <a:pt x="22" y="24"/>
                </a:lnTo>
                <a:lnTo>
                  <a:pt x="20" y="18"/>
                </a:lnTo>
                <a:lnTo>
                  <a:pt x="20" y="14"/>
                </a:lnTo>
                <a:lnTo>
                  <a:pt x="24" y="8"/>
                </a:lnTo>
                <a:lnTo>
                  <a:pt x="16" y="0"/>
                </a:lnTo>
                <a:lnTo>
                  <a:pt x="12" y="4"/>
                </a:lnTo>
                <a:lnTo>
                  <a:pt x="10" y="8"/>
                </a:lnTo>
                <a:lnTo>
                  <a:pt x="8" y="12"/>
                </a:lnTo>
                <a:lnTo>
                  <a:pt x="12" y="20"/>
                </a:lnTo>
                <a:lnTo>
                  <a:pt x="6" y="18"/>
                </a:lnTo>
                <a:lnTo>
                  <a:pt x="0" y="28"/>
                </a:lnTo>
                <a:lnTo>
                  <a:pt x="46" y="48"/>
                </a:lnTo>
                <a:lnTo>
                  <a:pt x="52" y="36"/>
                </a:lnTo>
                <a:lnTo>
                  <a:pt x="40" y="30"/>
                </a:lnTo>
                <a:lnTo>
                  <a:pt x="38" y="30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15" name="Freeform 47"/>
          <p:cNvSpPr>
            <a:spLocks/>
          </p:cNvSpPr>
          <p:nvPr/>
        </p:nvSpPr>
        <p:spPr bwMode="auto">
          <a:xfrm>
            <a:off x="4573588" y="2166938"/>
            <a:ext cx="127000" cy="127000"/>
          </a:xfrm>
          <a:custGeom>
            <a:avLst/>
            <a:gdLst/>
            <a:ahLst/>
            <a:cxnLst>
              <a:cxn ang="0">
                <a:pos x="46" y="80"/>
              </a:cxn>
              <a:cxn ang="0">
                <a:pos x="52" y="68"/>
              </a:cxn>
              <a:cxn ang="0">
                <a:pos x="30" y="58"/>
              </a:cxn>
              <a:cxn ang="0">
                <a:pos x="22" y="54"/>
              </a:cxn>
              <a:cxn ang="0">
                <a:pos x="18" y="48"/>
              </a:cxn>
              <a:cxn ang="0">
                <a:pos x="20" y="42"/>
              </a:cxn>
              <a:cxn ang="0">
                <a:pos x="22" y="40"/>
              </a:cxn>
              <a:cxn ang="0">
                <a:pos x="26" y="38"/>
              </a:cxn>
              <a:cxn ang="0">
                <a:pos x="36" y="42"/>
              </a:cxn>
              <a:cxn ang="0">
                <a:pos x="60" y="52"/>
              </a:cxn>
              <a:cxn ang="0">
                <a:pos x="66" y="42"/>
              </a:cxn>
              <a:cxn ang="0">
                <a:pos x="44" y="32"/>
              </a:cxn>
              <a:cxn ang="0">
                <a:pos x="36" y="26"/>
              </a:cxn>
              <a:cxn ang="0">
                <a:pos x="32" y="22"/>
              </a:cxn>
              <a:cxn ang="0">
                <a:pos x="34" y="16"/>
              </a:cxn>
              <a:cxn ang="0">
                <a:pos x="36" y="14"/>
              </a:cxn>
              <a:cxn ang="0">
                <a:pos x="38" y="12"/>
              </a:cxn>
              <a:cxn ang="0">
                <a:pos x="48" y="14"/>
              </a:cxn>
              <a:cxn ang="0">
                <a:pos x="74" y="26"/>
              </a:cxn>
              <a:cxn ang="0">
                <a:pos x="80" y="14"/>
              </a:cxn>
              <a:cxn ang="0">
                <a:pos x="50" y="2"/>
              </a:cxn>
              <a:cxn ang="0">
                <a:pos x="40" y="0"/>
              </a:cxn>
              <a:cxn ang="0">
                <a:pos x="36" y="0"/>
              </a:cxn>
              <a:cxn ang="0">
                <a:pos x="32" y="2"/>
              </a:cxn>
              <a:cxn ang="0">
                <a:pos x="28" y="4"/>
              </a:cxn>
              <a:cxn ang="0">
                <a:pos x="26" y="8"/>
              </a:cxn>
              <a:cxn ang="0">
                <a:pos x="24" y="16"/>
              </a:cxn>
              <a:cxn ang="0">
                <a:pos x="26" y="26"/>
              </a:cxn>
              <a:cxn ang="0">
                <a:pos x="18" y="28"/>
              </a:cxn>
              <a:cxn ang="0">
                <a:pos x="12" y="34"/>
              </a:cxn>
              <a:cxn ang="0">
                <a:pos x="10" y="44"/>
              </a:cxn>
              <a:cxn ang="0">
                <a:pos x="12" y="52"/>
              </a:cxn>
              <a:cxn ang="0">
                <a:pos x="6" y="50"/>
              </a:cxn>
              <a:cxn ang="0">
                <a:pos x="0" y="60"/>
              </a:cxn>
              <a:cxn ang="0">
                <a:pos x="44" y="80"/>
              </a:cxn>
              <a:cxn ang="0">
                <a:pos x="46" y="80"/>
              </a:cxn>
            </a:cxnLst>
            <a:rect l="0" t="0" r="r" b="b"/>
            <a:pathLst>
              <a:path w="80" h="80">
                <a:moveTo>
                  <a:pt x="46" y="80"/>
                </a:moveTo>
                <a:lnTo>
                  <a:pt x="52" y="68"/>
                </a:lnTo>
                <a:lnTo>
                  <a:pt x="30" y="58"/>
                </a:lnTo>
                <a:lnTo>
                  <a:pt x="22" y="54"/>
                </a:lnTo>
                <a:lnTo>
                  <a:pt x="18" y="48"/>
                </a:lnTo>
                <a:lnTo>
                  <a:pt x="20" y="42"/>
                </a:lnTo>
                <a:lnTo>
                  <a:pt x="22" y="40"/>
                </a:lnTo>
                <a:lnTo>
                  <a:pt x="26" y="38"/>
                </a:lnTo>
                <a:lnTo>
                  <a:pt x="36" y="42"/>
                </a:lnTo>
                <a:lnTo>
                  <a:pt x="60" y="52"/>
                </a:lnTo>
                <a:lnTo>
                  <a:pt x="66" y="42"/>
                </a:lnTo>
                <a:lnTo>
                  <a:pt x="44" y="32"/>
                </a:lnTo>
                <a:lnTo>
                  <a:pt x="36" y="26"/>
                </a:lnTo>
                <a:lnTo>
                  <a:pt x="32" y="22"/>
                </a:lnTo>
                <a:lnTo>
                  <a:pt x="34" y="16"/>
                </a:lnTo>
                <a:lnTo>
                  <a:pt x="36" y="14"/>
                </a:lnTo>
                <a:lnTo>
                  <a:pt x="38" y="12"/>
                </a:lnTo>
                <a:lnTo>
                  <a:pt x="48" y="14"/>
                </a:lnTo>
                <a:lnTo>
                  <a:pt x="74" y="26"/>
                </a:lnTo>
                <a:lnTo>
                  <a:pt x="80" y="14"/>
                </a:lnTo>
                <a:lnTo>
                  <a:pt x="50" y="2"/>
                </a:lnTo>
                <a:lnTo>
                  <a:pt x="40" y="0"/>
                </a:lnTo>
                <a:lnTo>
                  <a:pt x="36" y="0"/>
                </a:lnTo>
                <a:lnTo>
                  <a:pt x="32" y="2"/>
                </a:lnTo>
                <a:lnTo>
                  <a:pt x="28" y="4"/>
                </a:lnTo>
                <a:lnTo>
                  <a:pt x="26" y="8"/>
                </a:lnTo>
                <a:lnTo>
                  <a:pt x="24" y="16"/>
                </a:lnTo>
                <a:lnTo>
                  <a:pt x="26" y="26"/>
                </a:lnTo>
                <a:lnTo>
                  <a:pt x="18" y="28"/>
                </a:lnTo>
                <a:lnTo>
                  <a:pt x="12" y="34"/>
                </a:lnTo>
                <a:lnTo>
                  <a:pt x="10" y="44"/>
                </a:lnTo>
                <a:lnTo>
                  <a:pt x="12" y="52"/>
                </a:lnTo>
                <a:lnTo>
                  <a:pt x="6" y="50"/>
                </a:lnTo>
                <a:lnTo>
                  <a:pt x="0" y="60"/>
                </a:lnTo>
                <a:lnTo>
                  <a:pt x="44" y="80"/>
                </a:lnTo>
                <a:lnTo>
                  <a:pt x="46" y="80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16" name="Freeform 48"/>
          <p:cNvSpPr>
            <a:spLocks/>
          </p:cNvSpPr>
          <p:nvPr/>
        </p:nvSpPr>
        <p:spPr bwMode="auto">
          <a:xfrm>
            <a:off x="4535488" y="2681288"/>
            <a:ext cx="142875" cy="130175"/>
          </a:xfrm>
          <a:custGeom>
            <a:avLst/>
            <a:gdLst/>
            <a:ahLst/>
            <a:cxnLst>
              <a:cxn ang="0">
                <a:pos x="66" y="70"/>
              </a:cxn>
              <a:cxn ang="0">
                <a:pos x="40" y="54"/>
              </a:cxn>
              <a:cxn ang="0">
                <a:pos x="56" y="32"/>
              </a:cxn>
              <a:cxn ang="0">
                <a:pos x="82" y="48"/>
              </a:cxn>
              <a:cxn ang="0">
                <a:pos x="90" y="36"/>
              </a:cxn>
              <a:cxn ang="0">
                <a:pos x="32" y="0"/>
              </a:cxn>
              <a:cxn ang="0">
                <a:pos x="24" y="12"/>
              </a:cxn>
              <a:cxn ang="0">
                <a:pos x="46" y="26"/>
              </a:cxn>
              <a:cxn ang="0">
                <a:pos x="30" y="48"/>
              </a:cxn>
              <a:cxn ang="0">
                <a:pos x="8" y="34"/>
              </a:cxn>
              <a:cxn ang="0">
                <a:pos x="0" y="46"/>
              </a:cxn>
              <a:cxn ang="0">
                <a:pos x="58" y="82"/>
              </a:cxn>
              <a:cxn ang="0">
                <a:pos x="64" y="70"/>
              </a:cxn>
              <a:cxn ang="0">
                <a:pos x="66" y="70"/>
              </a:cxn>
            </a:cxnLst>
            <a:rect l="0" t="0" r="r" b="b"/>
            <a:pathLst>
              <a:path w="90" h="82">
                <a:moveTo>
                  <a:pt x="66" y="70"/>
                </a:moveTo>
                <a:lnTo>
                  <a:pt x="40" y="54"/>
                </a:lnTo>
                <a:lnTo>
                  <a:pt x="56" y="32"/>
                </a:lnTo>
                <a:lnTo>
                  <a:pt x="82" y="48"/>
                </a:lnTo>
                <a:lnTo>
                  <a:pt x="90" y="36"/>
                </a:lnTo>
                <a:lnTo>
                  <a:pt x="32" y="0"/>
                </a:lnTo>
                <a:lnTo>
                  <a:pt x="24" y="12"/>
                </a:lnTo>
                <a:lnTo>
                  <a:pt x="46" y="26"/>
                </a:lnTo>
                <a:lnTo>
                  <a:pt x="30" y="48"/>
                </a:lnTo>
                <a:lnTo>
                  <a:pt x="8" y="34"/>
                </a:lnTo>
                <a:lnTo>
                  <a:pt x="0" y="46"/>
                </a:lnTo>
                <a:lnTo>
                  <a:pt x="58" y="82"/>
                </a:lnTo>
                <a:lnTo>
                  <a:pt x="64" y="70"/>
                </a:lnTo>
                <a:lnTo>
                  <a:pt x="66" y="70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17" name="Freeform 49"/>
          <p:cNvSpPr>
            <a:spLocks/>
          </p:cNvSpPr>
          <p:nvPr/>
        </p:nvSpPr>
        <p:spPr bwMode="auto">
          <a:xfrm>
            <a:off x="4630738" y="2636838"/>
            <a:ext cx="101600" cy="82550"/>
          </a:xfrm>
          <a:custGeom>
            <a:avLst/>
            <a:gdLst/>
            <a:ahLst/>
            <a:cxnLst>
              <a:cxn ang="0">
                <a:pos x="12" y="22"/>
              </a:cxn>
              <a:cxn ang="0">
                <a:pos x="14" y="16"/>
              </a:cxn>
              <a:cxn ang="0">
                <a:pos x="20" y="12"/>
              </a:cxn>
              <a:cxn ang="0">
                <a:pos x="22" y="12"/>
              </a:cxn>
              <a:cxn ang="0">
                <a:pos x="26" y="14"/>
              </a:cxn>
              <a:cxn ang="0">
                <a:pos x="22" y="26"/>
              </a:cxn>
              <a:cxn ang="0">
                <a:pos x="18" y="36"/>
              </a:cxn>
              <a:cxn ang="0">
                <a:pos x="20" y="44"/>
              </a:cxn>
              <a:cxn ang="0">
                <a:pos x="24" y="50"/>
              </a:cxn>
              <a:cxn ang="0">
                <a:pos x="30" y="52"/>
              </a:cxn>
              <a:cxn ang="0">
                <a:pos x="36" y="52"/>
              </a:cxn>
              <a:cxn ang="0">
                <a:pos x="42" y="48"/>
              </a:cxn>
              <a:cxn ang="0">
                <a:pos x="46" y="44"/>
              </a:cxn>
              <a:cxn ang="0">
                <a:pos x="50" y="36"/>
              </a:cxn>
              <a:cxn ang="0">
                <a:pos x="50" y="28"/>
              </a:cxn>
              <a:cxn ang="0">
                <a:pos x="52" y="28"/>
              </a:cxn>
              <a:cxn ang="0">
                <a:pos x="56" y="28"/>
              </a:cxn>
              <a:cxn ang="0">
                <a:pos x="64" y="18"/>
              </a:cxn>
              <a:cxn ang="0">
                <a:pos x="56" y="16"/>
              </a:cxn>
              <a:cxn ang="0">
                <a:pos x="48" y="12"/>
              </a:cxn>
              <a:cxn ang="0">
                <a:pos x="34" y="4"/>
              </a:cxn>
              <a:cxn ang="0">
                <a:pos x="28" y="0"/>
              </a:cxn>
              <a:cxn ang="0">
                <a:pos x="24" y="0"/>
              </a:cxn>
              <a:cxn ang="0">
                <a:pos x="20" y="0"/>
              </a:cxn>
              <a:cxn ang="0">
                <a:pos x="16" y="2"/>
              </a:cxn>
              <a:cxn ang="0">
                <a:pos x="12" y="4"/>
              </a:cxn>
              <a:cxn ang="0">
                <a:pos x="6" y="10"/>
              </a:cxn>
              <a:cxn ang="0">
                <a:pos x="2" y="18"/>
              </a:cxn>
              <a:cxn ang="0">
                <a:pos x="0" y="24"/>
              </a:cxn>
              <a:cxn ang="0">
                <a:pos x="2" y="30"/>
              </a:cxn>
              <a:cxn ang="0">
                <a:pos x="6" y="36"/>
              </a:cxn>
              <a:cxn ang="0">
                <a:pos x="14" y="28"/>
              </a:cxn>
              <a:cxn ang="0">
                <a:pos x="14" y="22"/>
              </a:cxn>
              <a:cxn ang="0">
                <a:pos x="12" y="22"/>
              </a:cxn>
              <a:cxn ang="0">
                <a:pos x="36" y="20"/>
              </a:cxn>
              <a:cxn ang="0">
                <a:pos x="42" y="24"/>
              </a:cxn>
              <a:cxn ang="0">
                <a:pos x="44" y="28"/>
              </a:cxn>
              <a:cxn ang="0">
                <a:pos x="42" y="36"/>
              </a:cxn>
              <a:cxn ang="0">
                <a:pos x="36" y="38"/>
              </a:cxn>
              <a:cxn ang="0">
                <a:pos x="32" y="38"/>
              </a:cxn>
              <a:cxn ang="0">
                <a:pos x="30" y="36"/>
              </a:cxn>
              <a:cxn ang="0">
                <a:pos x="28" y="34"/>
              </a:cxn>
              <a:cxn ang="0">
                <a:pos x="30" y="26"/>
              </a:cxn>
              <a:cxn ang="0">
                <a:pos x="34" y="18"/>
              </a:cxn>
              <a:cxn ang="0">
                <a:pos x="36" y="20"/>
              </a:cxn>
              <a:cxn ang="0">
                <a:pos x="12" y="22"/>
              </a:cxn>
            </a:cxnLst>
            <a:rect l="0" t="0" r="r" b="b"/>
            <a:pathLst>
              <a:path w="64" h="52">
                <a:moveTo>
                  <a:pt x="12" y="22"/>
                </a:moveTo>
                <a:lnTo>
                  <a:pt x="14" y="16"/>
                </a:lnTo>
                <a:lnTo>
                  <a:pt x="20" y="12"/>
                </a:lnTo>
                <a:lnTo>
                  <a:pt x="22" y="12"/>
                </a:lnTo>
                <a:lnTo>
                  <a:pt x="26" y="14"/>
                </a:lnTo>
                <a:lnTo>
                  <a:pt x="22" y="26"/>
                </a:lnTo>
                <a:lnTo>
                  <a:pt x="18" y="36"/>
                </a:lnTo>
                <a:lnTo>
                  <a:pt x="20" y="44"/>
                </a:lnTo>
                <a:lnTo>
                  <a:pt x="24" y="50"/>
                </a:lnTo>
                <a:lnTo>
                  <a:pt x="30" y="52"/>
                </a:lnTo>
                <a:lnTo>
                  <a:pt x="36" y="52"/>
                </a:lnTo>
                <a:lnTo>
                  <a:pt x="42" y="48"/>
                </a:lnTo>
                <a:lnTo>
                  <a:pt x="46" y="44"/>
                </a:lnTo>
                <a:lnTo>
                  <a:pt x="50" y="36"/>
                </a:lnTo>
                <a:lnTo>
                  <a:pt x="50" y="28"/>
                </a:lnTo>
                <a:lnTo>
                  <a:pt x="52" y="28"/>
                </a:lnTo>
                <a:lnTo>
                  <a:pt x="56" y="28"/>
                </a:lnTo>
                <a:lnTo>
                  <a:pt x="64" y="18"/>
                </a:lnTo>
                <a:lnTo>
                  <a:pt x="56" y="16"/>
                </a:lnTo>
                <a:lnTo>
                  <a:pt x="48" y="12"/>
                </a:lnTo>
                <a:lnTo>
                  <a:pt x="34" y="4"/>
                </a:lnTo>
                <a:lnTo>
                  <a:pt x="28" y="0"/>
                </a:lnTo>
                <a:lnTo>
                  <a:pt x="24" y="0"/>
                </a:lnTo>
                <a:lnTo>
                  <a:pt x="20" y="0"/>
                </a:lnTo>
                <a:lnTo>
                  <a:pt x="16" y="2"/>
                </a:lnTo>
                <a:lnTo>
                  <a:pt x="12" y="4"/>
                </a:lnTo>
                <a:lnTo>
                  <a:pt x="6" y="10"/>
                </a:lnTo>
                <a:lnTo>
                  <a:pt x="2" y="18"/>
                </a:lnTo>
                <a:lnTo>
                  <a:pt x="0" y="24"/>
                </a:lnTo>
                <a:lnTo>
                  <a:pt x="2" y="30"/>
                </a:lnTo>
                <a:lnTo>
                  <a:pt x="6" y="36"/>
                </a:lnTo>
                <a:lnTo>
                  <a:pt x="14" y="28"/>
                </a:lnTo>
                <a:lnTo>
                  <a:pt x="14" y="22"/>
                </a:lnTo>
                <a:lnTo>
                  <a:pt x="12" y="22"/>
                </a:lnTo>
                <a:lnTo>
                  <a:pt x="36" y="20"/>
                </a:lnTo>
                <a:lnTo>
                  <a:pt x="42" y="24"/>
                </a:lnTo>
                <a:lnTo>
                  <a:pt x="44" y="28"/>
                </a:lnTo>
                <a:lnTo>
                  <a:pt x="42" y="36"/>
                </a:lnTo>
                <a:lnTo>
                  <a:pt x="36" y="38"/>
                </a:lnTo>
                <a:lnTo>
                  <a:pt x="32" y="38"/>
                </a:lnTo>
                <a:lnTo>
                  <a:pt x="30" y="36"/>
                </a:lnTo>
                <a:lnTo>
                  <a:pt x="28" y="34"/>
                </a:lnTo>
                <a:lnTo>
                  <a:pt x="30" y="26"/>
                </a:lnTo>
                <a:lnTo>
                  <a:pt x="34" y="18"/>
                </a:lnTo>
                <a:lnTo>
                  <a:pt x="36" y="20"/>
                </a:lnTo>
                <a:lnTo>
                  <a:pt x="12" y="22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18" name="Freeform 50"/>
          <p:cNvSpPr>
            <a:spLocks/>
          </p:cNvSpPr>
          <p:nvPr/>
        </p:nvSpPr>
        <p:spPr bwMode="auto">
          <a:xfrm>
            <a:off x="4672013" y="2560638"/>
            <a:ext cx="111125" cy="92075"/>
          </a:xfrm>
          <a:custGeom>
            <a:avLst/>
            <a:gdLst/>
            <a:ahLst/>
            <a:cxnLst>
              <a:cxn ang="0">
                <a:pos x="44" y="4"/>
              </a:cxn>
              <a:cxn ang="0">
                <a:pos x="36" y="0"/>
              </a:cxn>
              <a:cxn ang="0">
                <a:pos x="30" y="0"/>
              </a:cxn>
              <a:cxn ang="0">
                <a:pos x="22" y="2"/>
              </a:cxn>
              <a:cxn ang="0">
                <a:pos x="16" y="8"/>
              </a:cxn>
              <a:cxn ang="0">
                <a:pos x="14" y="16"/>
              </a:cxn>
              <a:cxn ang="0">
                <a:pos x="14" y="26"/>
              </a:cxn>
              <a:cxn ang="0">
                <a:pos x="8" y="22"/>
              </a:cxn>
              <a:cxn ang="0">
                <a:pos x="0" y="32"/>
              </a:cxn>
              <a:cxn ang="0">
                <a:pos x="44" y="58"/>
              </a:cxn>
              <a:cxn ang="0">
                <a:pos x="50" y="48"/>
              </a:cxn>
              <a:cxn ang="0">
                <a:pos x="32" y="36"/>
              </a:cxn>
              <a:cxn ang="0">
                <a:pos x="22" y="28"/>
              </a:cxn>
              <a:cxn ang="0">
                <a:pos x="20" y="22"/>
              </a:cxn>
              <a:cxn ang="0">
                <a:pos x="22" y="16"/>
              </a:cxn>
              <a:cxn ang="0">
                <a:pos x="26" y="14"/>
              </a:cxn>
              <a:cxn ang="0">
                <a:pos x="32" y="14"/>
              </a:cxn>
              <a:cxn ang="0">
                <a:pos x="40" y="18"/>
              </a:cxn>
              <a:cxn ang="0">
                <a:pos x="62" y="32"/>
              </a:cxn>
              <a:cxn ang="0">
                <a:pos x="70" y="22"/>
              </a:cxn>
              <a:cxn ang="0">
                <a:pos x="46" y="4"/>
              </a:cxn>
              <a:cxn ang="0">
                <a:pos x="44" y="4"/>
              </a:cxn>
            </a:cxnLst>
            <a:rect l="0" t="0" r="r" b="b"/>
            <a:pathLst>
              <a:path w="70" h="58">
                <a:moveTo>
                  <a:pt x="44" y="4"/>
                </a:moveTo>
                <a:lnTo>
                  <a:pt x="36" y="0"/>
                </a:lnTo>
                <a:lnTo>
                  <a:pt x="30" y="0"/>
                </a:lnTo>
                <a:lnTo>
                  <a:pt x="22" y="2"/>
                </a:lnTo>
                <a:lnTo>
                  <a:pt x="16" y="8"/>
                </a:lnTo>
                <a:lnTo>
                  <a:pt x="14" y="16"/>
                </a:lnTo>
                <a:lnTo>
                  <a:pt x="14" y="26"/>
                </a:lnTo>
                <a:lnTo>
                  <a:pt x="8" y="22"/>
                </a:lnTo>
                <a:lnTo>
                  <a:pt x="0" y="32"/>
                </a:lnTo>
                <a:lnTo>
                  <a:pt x="44" y="58"/>
                </a:lnTo>
                <a:lnTo>
                  <a:pt x="50" y="48"/>
                </a:lnTo>
                <a:lnTo>
                  <a:pt x="32" y="36"/>
                </a:lnTo>
                <a:lnTo>
                  <a:pt x="22" y="28"/>
                </a:lnTo>
                <a:lnTo>
                  <a:pt x="20" y="22"/>
                </a:lnTo>
                <a:lnTo>
                  <a:pt x="22" y="16"/>
                </a:lnTo>
                <a:lnTo>
                  <a:pt x="26" y="14"/>
                </a:lnTo>
                <a:lnTo>
                  <a:pt x="32" y="14"/>
                </a:lnTo>
                <a:lnTo>
                  <a:pt x="40" y="18"/>
                </a:lnTo>
                <a:lnTo>
                  <a:pt x="62" y="32"/>
                </a:lnTo>
                <a:lnTo>
                  <a:pt x="70" y="22"/>
                </a:lnTo>
                <a:lnTo>
                  <a:pt x="46" y="4"/>
                </a:lnTo>
                <a:lnTo>
                  <a:pt x="44" y="4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19" name="Freeform 51"/>
          <p:cNvSpPr>
            <a:spLocks/>
          </p:cNvSpPr>
          <p:nvPr/>
        </p:nvSpPr>
        <p:spPr bwMode="auto">
          <a:xfrm>
            <a:off x="4732338" y="2459038"/>
            <a:ext cx="104775" cy="107950"/>
          </a:xfrm>
          <a:custGeom>
            <a:avLst/>
            <a:gdLst/>
            <a:ahLst/>
            <a:cxnLst>
              <a:cxn ang="0">
                <a:pos x="8" y="0"/>
              </a:cxn>
              <a:cxn ang="0">
                <a:pos x="0" y="12"/>
              </a:cxn>
              <a:cxn ang="0">
                <a:pos x="20" y="24"/>
              </a:cxn>
              <a:cxn ang="0">
                <a:pos x="12" y="28"/>
              </a:cxn>
              <a:cxn ang="0">
                <a:pos x="6" y="32"/>
              </a:cxn>
              <a:cxn ang="0">
                <a:pos x="4" y="40"/>
              </a:cxn>
              <a:cxn ang="0">
                <a:pos x="4" y="48"/>
              </a:cxn>
              <a:cxn ang="0">
                <a:pos x="8" y="56"/>
              </a:cxn>
              <a:cxn ang="0">
                <a:pos x="16" y="64"/>
              </a:cxn>
              <a:cxn ang="0">
                <a:pos x="26" y="68"/>
              </a:cxn>
              <a:cxn ang="0">
                <a:pos x="36" y="68"/>
              </a:cxn>
              <a:cxn ang="0">
                <a:pos x="44" y="66"/>
              </a:cxn>
              <a:cxn ang="0">
                <a:pos x="50" y="60"/>
              </a:cxn>
              <a:cxn ang="0">
                <a:pos x="54" y="52"/>
              </a:cxn>
              <a:cxn ang="0">
                <a:pos x="54" y="48"/>
              </a:cxn>
              <a:cxn ang="0">
                <a:pos x="52" y="44"/>
              </a:cxn>
              <a:cxn ang="0">
                <a:pos x="58" y="48"/>
              </a:cxn>
              <a:cxn ang="0">
                <a:pos x="66" y="38"/>
              </a:cxn>
              <a:cxn ang="0">
                <a:pos x="10" y="0"/>
              </a:cxn>
              <a:cxn ang="0">
                <a:pos x="8" y="0"/>
              </a:cxn>
              <a:cxn ang="0">
                <a:pos x="16" y="44"/>
              </a:cxn>
              <a:cxn ang="0">
                <a:pos x="16" y="40"/>
              </a:cxn>
              <a:cxn ang="0">
                <a:pos x="18" y="36"/>
              </a:cxn>
              <a:cxn ang="0">
                <a:pos x="20" y="32"/>
              </a:cxn>
              <a:cxn ang="0">
                <a:pos x="26" y="30"/>
              </a:cxn>
              <a:cxn ang="0">
                <a:pos x="30" y="32"/>
              </a:cxn>
              <a:cxn ang="0">
                <a:pos x="38" y="34"/>
              </a:cxn>
              <a:cxn ang="0">
                <a:pos x="42" y="38"/>
              </a:cxn>
              <a:cxn ang="0">
                <a:pos x="46" y="44"/>
              </a:cxn>
              <a:cxn ang="0">
                <a:pos x="46" y="48"/>
              </a:cxn>
              <a:cxn ang="0">
                <a:pos x="44" y="52"/>
              </a:cxn>
              <a:cxn ang="0">
                <a:pos x="40" y="56"/>
              </a:cxn>
              <a:cxn ang="0">
                <a:pos x="34" y="56"/>
              </a:cxn>
              <a:cxn ang="0">
                <a:pos x="30" y="56"/>
              </a:cxn>
              <a:cxn ang="0">
                <a:pos x="24" y="52"/>
              </a:cxn>
              <a:cxn ang="0">
                <a:pos x="18" y="48"/>
              </a:cxn>
              <a:cxn ang="0">
                <a:pos x="16" y="44"/>
              </a:cxn>
              <a:cxn ang="0">
                <a:pos x="8" y="0"/>
              </a:cxn>
            </a:cxnLst>
            <a:rect l="0" t="0" r="r" b="b"/>
            <a:pathLst>
              <a:path w="66" h="68">
                <a:moveTo>
                  <a:pt x="8" y="0"/>
                </a:moveTo>
                <a:lnTo>
                  <a:pt x="0" y="12"/>
                </a:lnTo>
                <a:lnTo>
                  <a:pt x="20" y="24"/>
                </a:lnTo>
                <a:lnTo>
                  <a:pt x="12" y="28"/>
                </a:lnTo>
                <a:lnTo>
                  <a:pt x="6" y="32"/>
                </a:lnTo>
                <a:lnTo>
                  <a:pt x="4" y="40"/>
                </a:lnTo>
                <a:lnTo>
                  <a:pt x="4" y="48"/>
                </a:lnTo>
                <a:lnTo>
                  <a:pt x="8" y="56"/>
                </a:lnTo>
                <a:lnTo>
                  <a:pt x="16" y="64"/>
                </a:lnTo>
                <a:lnTo>
                  <a:pt x="26" y="68"/>
                </a:lnTo>
                <a:lnTo>
                  <a:pt x="36" y="68"/>
                </a:lnTo>
                <a:lnTo>
                  <a:pt x="44" y="66"/>
                </a:lnTo>
                <a:lnTo>
                  <a:pt x="50" y="60"/>
                </a:lnTo>
                <a:lnTo>
                  <a:pt x="54" y="52"/>
                </a:lnTo>
                <a:lnTo>
                  <a:pt x="54" y="48"/>
                </a:lnTo>
                <a:lnTo>
                  <a:pt x="52" y="44"/>
                </a:lnTo>
                <a:lnTo>
                  <a:pt x="58" y="48"/>
                </a:lnTo>
                <a:lnTo>
                  <a:pt x="66" y="38"/>
                </a:lnTo>
                <a:lnTo>
                  <a:pt x="10" y="0"/>
                </a:lnTo>
                <a:lnTo>
                  <a:pt x="8" y="0"/>
                </a:lnTo>
                <a:lnTo>
                  <a:pt x="16" y="44"/>
                </a:lnTo>
                <a:lnTo>
                  <a:pt x="16" y="40"/>
                </a:lnTo>
                <a:lnTo>
                  <a:pt x="18" y="36"/>
                </a:lnTo>
                <a:lnTo>
                  <a:pt x="20" y="32"/>
                </a:lnTo>
                <a:lnTo>
                  <a:pt x="26" y="30"/>
                </a:lnTo>
                <a:lnTo>
                  <a:pt x="30" y="32"/>
                </a:lnTo>
                <a:lnTo>
                  <a:pt x="38" y="34"/>
                </a:lnTo>
                <a:lnTo>
                  <a:pt x="42" y="38"/>
                </a:lnTo>
                <a:lnTo>
                  <a:pt x="46" y="44"/>
                </a:lnTo>
                <a:lnTo>
                  <a:pt x="46" y="48"/>
                </a:lnTo>
                <a:lnTo>
                  <a:pt x="44" y="52"/>
                </a:lnTo>
                <a:lnTo>
                  <a:pt x="40" y="56"/>
                </a:lnTo>
                <a:lnTo>
                  <a:pt x="34" y="56"/>
                </a:lnTo>
                <a:lnTo>
                  <a:pt x="30" y="56"/>
                </a:lnTo>
                <a:lnTo>
                  <a:pt x="24" y="52"/>
                </a:lnTo>
                <a:lnTo>
                  <a:pt x="18" y="48"/>
                </a:lnTo>
                <a:lnTo>
                  <a:pt x="16" y="44"/>
                </a:lnTo>
                <a:lnTo>
                  <a:pt x="8" y="0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20" name="Freeform 52"/>
          <p:cNvSpPr>
            <a:spLocks/>
          </p:cNvSpPr>
          <p:nvPr/>
        </p:nvSpPr>
        <p:spPr bwMode="auto">
          <a:xfrm>
            <a:off x="4976813" y="2795588"/>
            <a:ext cx="104775" cy="120650"/>
          </a:xfrm>
          <a:custGeom>
            <a:avLst/>
            <a:gdLst/>
            <a:ahLst/>
            <a:cxnLst>
              <a:cxn ang="0">
                <a:pos x="66" y="64"/>
              </a:cxn>
              <a:cxn ang="0">
                <a:pos x="42" y="48"/>
              </a:cxn>
              <a:cxn ang="0">
                <a:pos x="58" y="26"/>
              </a:cxn>
              <a:cxn ang="0">
                <a:pos x="50" y="18"/>
              </a:cxn>
              <a:cxn ang="0">
                <a:pos x="32" y="42"/>
              </a:cxn>
              <a:cxn ang="0">
                <a:pos x="18" y="32"/>
              </a:cxn>
              <a:cxn ang="0">
                <a:pos x="38" y="6"/>
              </a:cxn>
              <a:cxn ang="0">
                <a:pos x="30" y="0"/>
              </a:cxn>
              <a:cxn ang="0">
                <a:pos x="0" y="36"/>
              </a:cxn>
              <a:cxn ang="0">
                <a:pos x="56" y="76"/>
              </a:cxn>
              <a:cxn ang="0">
                <a:pos x="64" y="64"/>
              </a:cxn>
              <a:cxn ang="0">
                <a:pos x="66" y="64"/>
              </a:cxn>
            </a:cxnLst>
            <a:rect l="0" t="0" r="r" b="b"/>
            <a:pathLst>
              <a:path w="66" h="76">
                <a:moveTo>
                  <a:pt x="66" y="64"/>
                </a:moveTo>
                <a:lnTo>
                  <a:pt x="42" y="48"/>
                </a:lnTo>
                <a:lnTo>
                  <a:pt x="58" y="26"/>
                </a:lnTo>
                <a:lnTo>
                  <a:pt x="50" y="18"/>
                </a:lnTo>
                <a:lnTo>
                  <a:pt x="32" y="42"/>
                </a:lnTo>
                <a:lnTo>
                  <a:pt x="18" y="32"/>
                </a:lnTo>
                <a:lnTo>
                  <a:pt x="38" y="6"/>
                </a:lnTo>
                <a:lnTo>
                  <a:pt x="30" y="0"/>
                </a:lnTo>
                <a:lnTo>
                  <a:pt x="0" y="36"/>
                </a:lnTo>
                <a:lnTo>
                  <a:pt x="56" y="76"/>
                </a:lnTo>
                <a:lnTo>
                  <a:pt x="64" y="64"/>
                </a:lnTo>
                <a:lnTo>
                  <a:pt x="66" y="64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21" name="Freeform 53"/>
          <p:cNvSpPr>
            <a:spLocks/>
          </p:cNvSpPr>
          <p:nvPr/>
        </p:nvSpPr>
        <p:spPr bwMode="auto">
          <a:xfrm>
            <a:off x="5033963" y="2763838"/>
            <a:ext cx="104775" cy="79375"/>
          </a:xfrm>
          <a:custGeom>
            <a:avLst/>
            <a:gdLst/>
            <a:ahLst/>
            <a:cxnLst>
              <a:cxn ang="0">
                <a:pos x="18" y="8"/>
              </a:cxn>
              <a:cxn ang="0">
                <a:pos x="8" y="0"/>
              </a:cxn>
              <a:cxn ang="0">
                <a:pos x="0" y="10"/>
              </a:cxn>
              <a:cxn ang="0">
                <a:pos x="10" y="18"/>
              </a:cxn>
              <a:cxn ang="0">
                <a:pos x="16" y="8"/>
              </a:cxn>
              <a:cxn ang="0">
                <a:pos x="18" y="8"/>
              </a:cxn>
              <a:cxn ang="0">
                <a:pos x="66" y="40"/>
              </a:cxn>
              <a:cxn ang="0">
                <a:pos x="24" y="12"/>
              </a:cxn>
              <a:cxn ang="0">
                <a:pos x="16" y="22"/>
              </a:cxn>
              <a:cxn ang="0">
                <a:pos x="56" y="50"/>
              </a:cxn>
              <a:cxn ang="0">
                <a:pos x="66" y="40"/>
              </a:cxn>
              <a:cxn ang="0">
                <a:pos x="18" y="8"/>
              </a:cxn>
            </a:cxnLst>
            <a:rect l="0" t="0" r="r" b="b"/>
            <a:pathLst>
              <a:path w="66" h="50">
                <a:moveTo>
                  <a:pt x="18" y="8"/>
                </a:moveTo>
                <a:lnTo>
                  <a:pt x="8" y="0"/>
                </a:lnTo>
                <a:lnTo>
                  <a:pt x="0" y="10"/>
                </a:lnTo>
                <a:lnTo>
                  <a:pt x="10" y="18"/>
                </a:lnTo>
                <a:lnTo>
                  <a:pt x="16" y="8"/>
                </a:lnTo>
                <a:lnTo>
                  <a:pt x="18" y="8"/>
                </a:lnTo>
                <a:lnTo>
                  <a:pt x="66" y="40"/>
                </a:lnTo>
                <a:lnTo>
                  <a:pt x="24" y="12"/>
                </a:lnTo>
                <a:lnTo>
                  <a:pt x="16" y="22"/>
                </a:lnTo>
                <a:lnTo>
                  <a:pt x="56" y="50"/>
                </a:lnTo>
                <a:lnTo>
                  <a:pt x="66" y="40"/>
                </a:lnTo>
                <a:lnTo>
                  <a:pt x="18" y="8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22" name="Freeform 54"/>
          <p:cNvSpPr>
            <a:spLocks/>
          </p:cNvSpPr>
          <p:nvPr/>
        </p:nvSpPr>
        <p:spPr bwMode="auto">
          <a:xfrm>
            <a:off x="5084763" y="2716213"/>
            <a:ext cx="111125" cy="92075"/>
          </a:xfrm>
          <a:custGeom>
            <a:avLst/>
            <a:gdLst/>
            <a:ahLst/>
            <a:cxnLst>
              <a:cxn ang="0">
                <a:pos x="44" y="6"/>
              </a:cxn>
              <a:cxn ang="0">
                <a:pos x="36" y="2"/>
              </a:cxn>
              <a:cxn ang="0">
                <a:pos x="30" y="0"/>
              </a:cxn>
              <a:cxn ang="0">
                <a:pos x="24" y="2"/>
              </a:cxn>
              <a:cxn ang="0">
                <a:pos x="18" y="8"/>
              </a:cxn>
              <a:cxn ang="0">
                <a:pos x="14" y="16"/>
              </a:cxn>
              <a:cxn ang="0">
                <a:pos x="14" y="26"/>
              </a:cxn>
              <a:cxn ang="0">
                <a:pos x="8" y="20"/>
              </a:cxn>
              <a:cxn ang="0">
                <a:pos x="0" y="30"/>
              </a:cxn>
              <a:cxn ang="0">
                <a:pos x="42" y="58"/>
              </a:cxn>
              <a:cxn ang="0">
                <a:pos x="50" y="48"/>
              </a:cxn>
              <a:cxn ang="0">
                <a:pos x="30" y="36"/>
              </a:cxn>
              <a:cxn ang="0">
                <a:pos x="22" y="28"/>
              </a:cxn>
              <a:cxn ang="0">
                <a:pos x="20" y="22"/>
              </a:cxn>
              <a:cxn ang="0">
                <a:pos x="22" y="16"/>
              </a:cxn>
              <a:cxn ang="0">
                <a:pos x="26" y="14"/>
              </a:cxn>
              <a:cxn ang="0">
                <a:pos x="32" y="14"/>
              </a:cxn>
              <a:cxn ang="0">
                <a:pos x="40" y="20"/>
              </a:cxn>
              <a:cxn ang="0">
                <a:pos x="62" y="34"/>
              </a:cxn>
              <a:cxn ang="0">
                <a:pos x="70" y="24"/>
              </a:cxn>
              <a:cxn ang="0">
                <a:pos x="46" y="6"/>
              </a:cxn>
              <a:cxn ang="0">
                <a:pos x="44" y="6"/>
              </a:cxn>
            </a:cxnLst>
            <a:rect l="0" t="0" r="r" b="b"/>
            <a:pathLst>
              <a:path w="70" h="58">
                <a:moveTo>
                  <a:pt x="44" y="6"/>
                </a:moveTo>
                <a:lnTo>
                  <a:pt x="36" y="2"/>
                </a:lnTo>
                <a:lnTo>
                  <a:pt x="30" y="0"/>
                </a:lnTo>
                <a:lnTo>
                  <a:pt x="24" y="2"/>
                </a:lnTo>
                <a:lnTo>
                  <a:pt x="18" y="8"/>
                </a:lnTo>
                <a:lnTo>
                  <a:pt x="14" y="16"/>
                </a:lnTo>
                <a:lnTo>
                  <a:pt x="14" y="26"/>
                </a:lnTo>
                <a:lnTo>
                  <a:pt x="8" y="20"/>
                </a:lnTo>
                <a:lnTo>
                  <a:pt x="0" y="30"/>
                </a:lnTo>
                <a:lnTo>
                  <a:pt x="42" y="58"/>
                </a:lnTo>
                <a:lnTo>
                  <a:pt x="50" y="48"/>
                </a:lnTo>
                <a:lnTo>
                  <a:pt x="30" y="36"/>
                </a:lnTo>
                <a:lnTo>
                  <a:pt x="22" y="28"/>
                </a:lnTo>
                <a:lnTo>
                  <a:pt x="20" y="22"/>
                </a:lnTo>
                <a:lnTo>
                  <a:pt x="22" y="16"/>
                </a:lnTo>
                <a:lnTo>
                  <a:pt x="26" y="14"/>
                </a:lnTo>
                <a:lnTo>
                  <a:pt x="32" y="14"/>
                </a:lnTo>
                <a:lnTo>
                  <a:pt x="40" y="20"/>
                </a:lnTo>
                <a:lnTo>
                  <a:pt x="62" y="34"/>
                </a:lnTo>
                <a:lnTo>
                  <a:pt x="70" y="24"/>
                </a:lnTo>
                <a:lnTo>
                  <a:pt x="46" y="6"/>
                </a:lnTo>
                <a:lnTo>
                  <a:pt x="44" y="6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23" name="Freeform 55"/>
          <p:cNvSpPr>
            <a:spLocks/>
          </p:cNvSpPr>
          <p:nvPr/>
        </p:nvSpPr>
        <p:spPr bwMode="auto">
          <a:xfrm>
            <a:off x="5154613" y="2633663"/>
            <a:ext cx="114300" cy="111125"/>
          </a:xfrm>
          <a:custGeom>
            <a:avLst/>
            <a:gdLst/>
            <a:ahLst/>
            <a:cxnLst>
              <a:cxn ang="0">
                <a:pos x="38" y="68"/>
              </a:cxn>
              <a:cxn ang="0">
                <a:pos x="42" y="70"/>
              </a:cxn>
              <a:cxn ang="0">
                <a:pos x="50" y="70"/>
              </a:cxn>
              <a:cxn ang="0">
                <a:pos x="56" y="66"/>
              </a:cxn>
              <a:cxn ang="0">
                <a:pos x="64" y="58"/>
              </a:cxn>
              <a:cxn ang="0">
                <a:pos x="70" y="50"/>
              </a:cxn>
              <a:cxn ang="0">
                <a:pos x="72" y="42"/>
              </a:cxn>
              <a:cxn ang="0">
                <a:pos x="68" y="34"/>
              </a:cxn>
              <a:cxn ang="0">
                <a:pos x="58" y="26"/>
              </a:cxn>
              <a:cxn ang="0">
                <a:pos x="22" y="0"/>
              </a:cxn>
              <a:cxn ang="0">
                <a:pos x="14" y="10"/>
              </a:cxn>
              <a:cxn ang="0">
                <a:pos x="20" y="14"/>
              </a:cxn>
              <a:cxn ang="0">
                <a:pos x="10" y="16"/>
              </a:cxn>
              <a:cxn ang="0">
                <a:pos x="4" y="22"/>
              </a:cxn>
              <a:cxn ang="0">
                <a:pos x="0" y="30"/>
              </a:cxn>
              <a:cxn ang="0">
                <a:pos x="0" y="38"/>
              </a:cxn>
              <a:cxn ang="0">
                <a:pos x="4" y="46"/>
              </a:cxn>
              <a:cxn ang="0">
                <a:pos x="12" y="52"/>
              </a:cxn>
              <a:cxn ang="0">
                <a:pos x="20" y="58"/>
              </a:cxn>
              <a:cxn ang="0">
                <a:pos x="28" y="58"/>
              </a:cxn>
              <a:cxn ang="0">
                <a:pos x="38" y="56"/>
              </a:cxn>
              <a:cxn ang="0">
                <a:pos x="44" y="52"/>
              </a:cxn>
              <a:cxn ang="0">
                <a:pos x="48" y="44"/>
              </a:cxn>
              <a:cxn ang="0">
                <a:pos x="48" y="34"/>
              </a:cxn>
              <a:cxn ang="0">
                <a:pos x="54" y="38"/>
              </a:cxn>
              <a:cxn ang="0">
                <a:pos x="58" y="42"/>
              </a:cxn>
              <a:cxn ang="0">
                <a:pos x="60" y="46"/>
              </a:cxn>
              <a:cxn ang="0">
                <a:pos x="56" y="54"/>
              </a:cxn>
              <a:cxn ang="0">
                <a:pos x="50" y="58"/>
              </a:cxn>
              <a:cxn ang="0">
                <a:pos x="46" y="56"/>
              </a:cxn>
              <a:cxn ang="0">
                <a:pos x="36" y="68"/>
              </a:cxn>
              <a:cxn ang="0">
                <a:pos x="36" y="68"/>
              </a:cxn>
              <a:cxn ang="0">
                <a:pos x="38" y="68"/>
              </a:cxn>
              <a:cxn ang="0">
                <a:pos x="12" y="34"/>
              </a:cxn>
              <a:cxn ang="0">
                <a:pos x="12" y="28"/>
              </a:cxn>
              <a:cxn ang="0">
                <a:pos x="14" y="24"/>
              </a:cxn>
              <a:cxn ang="0">
                <a:pos x="18" y="22"/>
              </a:cxn>
              <a:cxn ang="0">
                <a:pos x="22" y="20"/>
              </a:cxn>
              <a:cxn ang="0">
                <a:pos x="28" y="22"/>
              </a:cxn>
              <a:cxn ang="0">
                <a:pos x="34" y="24"/>
              </a:cxn>
              <a:cxn ang="0">
                <a:pos x="38" y="30"/>
              </a:cxn>
              <a:cxn ang="0">
                <a:pos x="40" y="34"/>
              </a:cxn>
              <a:cxn ang="0">
                <a:pos x="40" y="38"/>
              </a:cxn>
              <a:cxn ang="0">
                <a:pos x="38" y="42"/>
              </a:cxn>
              <a:cxn ang="0">
                <a:pos x="34" y="44"/>
              </a:cxn>
              <a:cxn ang="0">
                <a:pos x="30" y="46"/>
              </a:cxn>
              <a:cxn ang="0">
                <a:pos x="26" y="46"/>
              </a:cxn>
              <a:cxn ang="0">
                <a:pos x="20" y="42"/>
              </a:cxn>
              <a:cxn ang="0">
                <a:pos x="14" y="38"/>
              </a:cxn>
              <a:cxn ang="0">
                <a:pos x="12" y="34"/>
              </a:cxn>
              <a:cxn ang="0">
                <a:pos x="38" y="68"/>
              </a:cxn>
            </a:cxnLst>
            <a:rect l="0" t="0" r="r" b="b"/>
            <a:pathLst>
              <a:path w="72" h="70">
                <a:moveTo>
                  <a:pt x="38" y="68"/>
                </a:moveTo>
                <a:lnTo>
                  <a:pt x="42" y="70"/>
                </a:lnTo>
                <a:lnTo>
                  <a:pt x="50" y="70"/>
                </a:lnTo>
                <a:lnTo>
                  <a:pt x="56" y="66"/>
                </a:lnTo>
                <a:lnTo>
                  <a:pt x="64" y="58"/>
                </a:lnTo>
                <a:lnTo>
                  <a:pt x="70" y="50"/>
                </a:lnTo>
                <a:lnTo>
                  <a:pt x="72" y="42"/>
                </a:lnTo>
                <a:lnTo>
                  <a:pt x="68" y="34"/>
                </a:lnTo>
                <a:lnTo>
                  <a:pt x="58" y="26"/>
                </a:lnTo>
                <a:lnTo>
                  <a:pt x="22" y="0"/>
                </a:lnTo>
                <a:lnTo>
                  <a:pt x="14" y="10"/>
                </a:lnTo>
                <a:lnTo>
                  <a:pt x="20" y="14"/>
                </a:lnTo>
                <a:lnTo>
                  <a:pt x="10" y="16"/>
                </a:lnTo>
                <a:lnTo>
                  <a:pt x="4" y="22"/>
                </a:lnTo>
                <a:lnTo>
                  <a:pt x="0" y="30"/>
                </a:lnTo>
                <a:lnTo>
                  <a:pt x="0" y="38"/>
                </a:lnTo>
                <a:lnTo>
                  <a:pt x="4" y="46"/>
                </a:lnTo>
                <a:lnTo>
                  <a:pt x="12" y="52"/>
                </a:lnTo>
                <a:lnTo>
                  <a:pt x="20" y="58"/>
                </a:lnTo>
                <a:lnTo>
                  <a:pt x="28" y="58"/>
                </a:lnTo>
                <a:lnTo>
                  <a:pt x="38" y="56"/>
                </a:lnTo>
                <a:lnTo>
                  <a:pt x="44" y="52"/>
                </a:lnTo>
                <a:lnTo>
                  <a:pt x="48" y="44"/>
                </a:lnTo>
                <a:lnTo>
                  <a:pt x="48" y="34"/>
                </a:lnTo>
                <a:lnTo>
                  <a:pt x="54" y="38"/>
                </a:lnTo>
                <a:lnTo>
                  <a:pt x="58" y="42"/>
                </a:lnTo>
                <a:lnTo>
                  <a:pt x="60" y="46"/>
                </a:lnTo>
                <a:lnTo>
                  <a:pt x="56" y="54"/>
                </a:lnTo>
                <a:lnTo>
                  <a:pt x="50" y="58"/>
                </a:lnTo>
                <a:lnTo>
                  <a:pt x="46" y="56"/>
                </a:lnTo>
                <a:lnTo>
                  <a:pt x="36" y="68"/>
                </a:lnTo>
                <a:lnTo>
                  <a:pt x="36" y="68"/>
                </a:lnTo>
                <a:lnTo>
                  <a:pt x="38" y="68"/>
                </a:lnTo>
                <a:lnTo>
                  <a:pt x="12" y="34"/>
                </a:lnTo>
                <a:lnTo>
                  <a:pt x="12" y="28"/>
                </a:lnTo>
                <a:lnTo>
                  <a:pt x="14" y="24"/>
                </a:lnTo>
                <a:lnTo>
                  <a:pt x="18" y="22"/>
                </a:lnTo>
                <a:lnTo>
                  <a:pt x="22" y="20"/>
                </a:lnTo>
                <a:lnTo>
                  <a:pt x="28" y="22"/>
                </a:lnTo>
                <a:lnTo>
                  <a:pt x="34" y="24"/>
                </a:lnTo>
                <a:lnTo>
                  <a:pt x="38" y="30"/>
                </a:lnTo>
                <a:lnTo>
                  <a:pt x="40" y="34"/>
                </a:lnTo>
                <a:lnTo>
                  <a:pt x="40" y="38"/>
                </a:lnTo>
                <a:lnTo>
                  <a:pt x="38" y="42"/>
                </a:lnTo>
                <a:lnTo>
                  <a:pt x="34" y="44"/>
                </a:lnTo>
                <a:lnTo>
                  <a:pt x="30" y="46"/>
                </a:lnTo>
                <a:lnTo>
                  <a:pt x="26" y="46"/>
                </a:lnTo>
                <a:lnTo>
                  <a:pt x="20" y="42"/>
                </a:lnTo>
                <a:lnTo>
                  <a:pt x="14" y="38"/>
                </a:lnTo>
                <a:lnTo>
                  <a:pt x="12" y="34"/>
                </a:lnTo>
                <a:lnTo>
                  <a:pt x="38" y="68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24" name="Freeform 56"/>
          <p:cNvSpPr>
            <a:spLocks/>
          </p:cNvSpPr>
          <p:nvPr/>
        </p:nvSpPr>
        <p:spPr bwMode="auto">
          <a:xfrm>
            <a:off x="5211763" y="2579688"/>
            <a:ext cx="85725" cy="76200"/>
          </a:xfrm>
          <a:custGeom>
            <a:avLst/>
            <a:gdLst/>
            <a:ahLst/>
            <a:cxnLst>
              <a:cxn ang="0">
                <a:pos x="42" y="26"/>
              </a:cxn>
              <a:cxn ang="0">
                <a:pos x="40" y="32"/>
              </a:cxn>
              <a:cxn ang="0">
                <a:pos x="36" y="34"/>
              </a:cxn>
              <a:cxn ang="0">
                <a:pos x="32" y="36"/>
              </a:cxn>
              <a:cxn ang="0">
                <a:pos x="28" y="36"/>
              </a:cxn>
              <a:cxn ang="0">
                <a:pos x="22" y="34"/>
              </a:cxn>
              <a:cxn ang="0">
                <a:pos x="44" y="8"/>
              </a:cxn>
              <a:cxn ang="0">
                <a:pos x="32" y="2"/>
              </a:cxn>
              <a:cxn ang="0">
                <a:pos x="22" y="0"/>
              </a:cxn>
              <a:cxn ang="0">
                <a:pos x="12" y="2"/>
              </a:cxn>
              <a:cxn ang="0">
                <a:pos x="4" y="10"/>
              </a:cxn>
              <a:cxn ang="0">
                <a:pos x="0" y="18"/>
              </a:cxn>
              <a:cxn ang="0">
                <a:pos x="0" y="26"/>
              </a:cxn>
              <a:cxn ang="0">
                <a:pos x="4" y="34"/>
              </a:cxn>
              <a:cxn ang="0">
                <a:pos x="12" y="42"/>
              </a:cxn>
              <a:cxn ang="0">
                <a:pos x="20" y="46"/>
              </a:cxn>
              <a:cxn ang="0">
                <a:pos x="28" y="48"/>
              </a:cxn>
              <a:cxn ang="0">
                <a:pos x="34" y="48"/>
              </a:cxn>
              <a:cxn ang="0">
                <a:pos x="40" y="46"/>
              </a:cxn>
              <a:cxn ang="0">
                <a:pos x="48" y="38"/>
              </a:cxn>
              <a:cxn ang="0">
                <a:pos x="52" y="32"/>
              </a:cxn>
              <a:cxn ang="0">
                <a:pos x="54" y="24"/>
              </a:cxn>
              <a:cxn ang="0">
                <a:pos x="52" y="18"/>
              </a:cxn>
              <a:cxn ang="0">
                <a:pos x="50" y="12"/>
              </a:cxn>
              <a:cxn ang="0">
                <a:pos x="40" y="22"/>
              </a:cxn>
              <a:cxn ang="0">
                <a:pos x="40" y="26"/>
              </a:cxn>
              <a:cxn ang="0">
                <a:pos x="42" y="26"/>
              </a:cxn>
              <a:cxn ang="0">
                <a:pos x="16" y="28"/>
              </a:cxn>
              <a:cxn ang="0">
                <a:pos x="12" y="26"/>
              </a:cxn>
              <a:cxn ang="0">
                <a:pos x="12" y="22"/>
              </a:cxn>
              <a:cxn ang="0">
                <a:pos x="12" y="18"/>
              </a:cxn>
              <a:cxn ang="0">
                <a:pos x="12" y="14"/>
              </a:cxn>
              <a:cxn ang="0">
                <a:pos x="16" y="12"/>
              </a:cxn>
              <a:cxn ang="0">
                <a:pos x="20" y="10"/>
              </a:cxn>
              <a:cxn ang="0">
                <a:pos x="24" y="10"/>
              </a:cxn>
              <a:cxn ang="0">
                <a:pos x="28" y="14"/>
              </a:cxn>
              <a:cxn ang="0">
                <a:pos x="16" y="28"/>
              </a:cxn>
              <a:cxn ang="0">
                <a:pos x="42" y="26"/>
              </a:cxn>
            </a:cxnLst>
            <a:rect l="0" t="0" r="r" b="b"/>
            <a:pathLst>
              <a:path w="54" h="48">
                <a:moveTo>
                  <a:pt x="42" y="26"/>
                </a:moveTo>
                <a:lnTo>
                  <a:pt x="40" y="32"/>
                </a:lnTo>
                <a:lnTo>
                  <a:pt x="36" y="34"/>
                </a:lnTo>
                <a:lnTo>
                  <a:pt x="32" y="36"/>
                </a:lnTo>
                <a:lnTo>
                  <a:pt x="28" y="36"/>
                </a:lnTo>
                <a:lnTo>
                  <a:pt x="22" y="34"/>
                </a:lnTo>
                <a:lnTo>
                  <a:pt x="44" y="8"/>
                </a:lnTo>
                <a:lnTo>
                  <a:pt x="32" y="2"/>
                </a:lnTo>
                <a:lnTo>
                  <a:pt x="22" y="0"/>
                </a:lnTo>
                <a:lnTo>
                  <a:pt x="12" y="2"/>
                </a:lnTo>
                <a:lnTo>
                  <a:pt x="4" y="10"/>
                </a:lnTo>
                <a:lnTo>
                  <a:pt x="0" y="18"/>
                </a:lnTo>
                <a:lnTo>
                  <a:pt x="0" y="26"/>
                </a:lnTo>
                <a:lnTo>
                  <a:pt x="4" y="34"/>
                </a:lnTo>
                <a:lnTo>
                  <a:pt x="12" y="42"/>
                </a:lnTo>
                <a:lnTo>
                  <a:pt x="20" y="46"/>
                </a:lnTo>
                <a:lnTo>
                  <a:pt x="28" y="48"/>
                </a:lnTo>
                <a:lnTo>
                  <a:pt x="34" y="48"/>
                </a:lnTo>
                <a:lnTo>
                  <a:pt x="40" y="46"/>
                </a:lnTo>
                <a:lnTo>
                  <a:pt x="48" y="38"/>
                </a:lnTo>
                <a:lnTo>
                  <a:pt x="52" y="32"/>
                </a:lnTo>
                <a:lnTo>
                  <a:pt x="54" y="24"/>
                </a:lnTo>
                <a:lnTo>
                  <a:pt x="52" y="18"/>
                </a:lnTo>
                <a:lnTo>
                  <a:pt x="50" y="12"/>
                </a:lnTo>
                <a:lnTo>
                  <a:pt x="40" y="22"/>
                </a:lnTo>
                <a:lnTo>
                  <a:pt x="40" y="26"/>
                </a:lnTo>
                <a:lnTo>
                  <a:pt x="42" y="26"/>
                </a:lnTo>
                <a:lnTo>
                  <a:pt x="16" y="28"/>
                </a:lnTo>
                <a:lnTo>
                  <a:pt x="12" y="26"/>
                </a:lnTo>
                <a:lnTo>
                  <a:pt x="12" y="22"/>
                </a:lnTo>
                <a:lnTo>
                  <a:pt x="12" y="18"/>
                </a:lnTo>
                <a:lnTo>
                  <a:pt x="12" y="14"/>
                </a:lnTo>
                <a:lnTo>
                  <a:pt x="16" y="12"/>
                </a:lnTo>
                <a:lnTo>
                  <a:pt x="20" y="10"/>
                </a:lnTo>
                <a:lnTo>
                  <a:pt x="24" y="10"/>
                </a:lnTo>
                <a:lnTo>
                  <a:pt x="28" y="14"/>
                </a:lnTo>
                <a:lnTo>
                  <a:pt x="16" y="28"/>
                </a:lnTo>
                <a:lnTo>
                  <a:pt x="42" y="26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25" name="Freeform 57"/>
          <p:cNvSpPr>
            <a:spLocks/>
          </p:cNvSpPr>
          <p:nvPr/>
        </p:nvSpPr>
        <p:spPr bwMode="auto">
          <a:xfrm>
            <a:off x="5253038" y="2513013"/>
            <a:ext cx="79375" cy="85725"/>
          </a:xfrm>
          <a:custGeom>
            <a:avLst/>
            <a:gdLst/>
            <a:ahLst/>
            <a:cxnLst>
              <a:cxn ang="0">
                <a:pos x="36" y="34"/>
              </a:cxn>
              <a:cxn ang="0">
                <a:pos x="24" y="24"/>
              </a:cxn>
              <a:cxn ang="0">
                <a:pos x="20" y="18"/>
              </a:cxn>
              <a:cxn ang="0">
                <a:pos x="22" y="14"/>
              </a:cxn>
              <a:cxn ang="0">
                <a:pos x="28" y="10"/>
              </a:cxn>
              <a:cxn ang="0">
                <a:pos x="22" y="0"/>
              </a:cxn>
              <a:cxn ang="0">
                <a:pos x="18" y="4"/>
              </a:cxn>
              <a:cxn ang="0">
                <a:pos x="14" y="6"/>
              </a:cxn>
              <a:cxn ang="0">
                <a:pos x="12" y="12"/>
              </a:cxn>
              <a:cxn ang="0">
                <a:pos x="14" y="20"/>
              </a:cxn>
              <a:cxn ang="0">
                <a:pos x="8" y="16"/>
              </a:cxn>
              <a:cxn ang="0">
                <a:pos x="0" y="26"/>
              </a:cxn>
              <a:cxn ang="0">
                <a:pos x="42" y="54"/>
              </a:cxn>
              <a:cxn ang="0">
                <a:pos x="50" y="44"/>
              </a:cxn>
              <a:cxn ang="0">
                <a:pos x="38" y="34"/>
              </a:cxn>
              <a:cxn ang="0">
                <a:pos x="36" y="34"/>
              </a:cxn>
            </a:cxnLst>
            <a:rect l="0" t="0" r="r" b="b"/>
            <a:pathLst>
              <a:path w="50" h="54">
                <a:moveTo>
                  <a:pt x="36" y="34"/>
                </a:moveTo>
                <a:lnTo>
                  <a:pt x="24" y="24"/>
                </a:lnTo>
                <a:lnTo>
                  <a:pt x="20" y="18"/>
                </a:lnTo>
                <a:lnTo>
                  <a:pt x="22" y="14"/>
                </a:lnTo>
                <a:lnTo>
                  <a:pt x="28" y="10"/>
                </a:lnTo>
                <a:lnTo>
                  <a:pt x="22" y="0"/>
                </a:lnTo>
                <a:lnTo>
                  <a:pt x="18" y="4"/>
                </a:lnTo>
                <a:lnTo>
                  <a:pt x="14" y="6"/>
                </a:lnTo>
                <a:lnTo>
                  <a:pt x="12" y="12"/>
                </a:lnTo>
                <a:lnTo>
                  <a:pt x="14" y="20"/>
                </a:lnTo>
                <a:lnTo>
                  <a:pt x="8" y="16"/>
                </a:lnTo>
                <a:lnTo>
                  <a:pt x="0" y="26"/>
                </a:lnTo>
                <a:lnTo>
                  <a:pt x="42" y="54"/>
                </a:lnTo>
                <a:lnTo>
                  <a:pt x="50" y="44"/>
                </a:lnTo>
                <a:lnTo>
                  <a:pt x="38" y="34"/>
                </a:lnTo>
                <a:lnTo>
                  <a:pt x="36" y="34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26" name="Freeform 58"/>
          <p:cNvSpPr>
            <a:spLocks/>
          </p:cNvSpPr>
          <p:nvPr/>
        </p:nvSpPr>
        <p:spPr bwMode="auto">
          <a:xfrm>
            <a:off x="5297488" y="2465388"/>
            <a:ext cx="88900" cy="79375"/>
          </a:xfrm>
          <a:custGeom>
            <a:avLst/>
            <a:gdLst/>
            <a:ahLst/>
            <a:cxnLst>
              <a:cxn ang="0">
                <a:pos x="36" y="50"/>
              </a:cxn>
              <a:cxn ang="0">
                <a:pos x="44" y="46"/>
              </a:cxn>
              <a:cxn ang="0">
                <a:pos x="50" y="40"/>
              </a:cxn>
              <a:cxn ang="0">
                <a:pos x="54" y="30"/>
              </a:cxn>
              <a:cxn ang="0">
                <a:pos x="56" y="24"/>
              </a:cxn>
              <a:cxn ang="0">
                <a:pos x="54" y="16"/>
              </a:cxn>
              <a:cxn ang="0">
                <a:pos x="50" y="12"/>
              </a:cxn>
              <a:cxn ang="0">
                <a:pos x="44" y="10"/>
              </a:cxn>
              <a:cxn ang="0">
                <a:pos x="40" y="10"/>
              </a:cxn>
              <a:cxn ang="0">
                <a:pos x="34" y="12"/>
              </a:cxn>
              <a:cxn ang="0">
                <a:pos x="26" y="18"/>
              </a:cxn>
              <a:cxn ang="0">
                <a:pos x="14" y="26"/>
              </a:cxn>
              <a:cxn ang="0">
                <a:pos x="12" y="26"/>
              </a:cxn>
              <a:cxn ang="0">
                <a:pos x="10" y="22"/>
              </a:cxn>
              <a:cxn ang="0">
                <a:pos x="14" y="16"/>
              </a:cxn>
              <a:cxn ang="0">
                <a:pos x="20" y="12"/>
              </a:cxn>
              <a:cxn ang="0">
                <a:pos x="24" y="12"/>
              </a:cxn>
              <a:cxn ang="0">
                <a:pos x="30" y="0"/>
              </a:cxn>
              <a:cxn ang="0">
                <a:pos x="24" y="0"/>
              </a:cxn>
              <a:cxn ang="0">
                <a:pos x="18" y="0"/>
              </a:cxn>
              <a:cxn ang="0">
                <a:pos x="12" y="4"/>
              </a:cxn>
              <a:cxn ang="0">
                <a:pos x="6" y="10"/>
              </a:cxn>
              <a:cxn ang="0">
                <a:pos x="2" y="18"/>
              </a:cxn>
              <a:cxn ang="0">
                <a:pos x="0" y="26"/>
              </a:cxn>
              <a:cxn ang="0">
                <a:pos x="2" y="32"/>
              </a:cxn>
              <a:cxn ang="0">
                <a:pos x="6" y="36"/>
              </a:cxn>
              <a:cxn ang="0">
                <a:pos x="12" y="38"/>
              </a:cxn>
              <a:cxn ang="0">
                <a:pos x="18" y="38"/>
              </a:cxn>
              <a:cxn ang="0">
                <a:pos x="26" y="34"/>
              </a:cxn>
              <a:cxn ang="0">
                <a:pos x="36" y="26"/>
              </a:cxn>
              <a:cxn ang="0">
                <a:pos x="40" y="22"/>
              </a:cxn>
              <a:cxn ang="0">
                <a:pos x="44" y="24"/>
              </a:cxn>
              <a:cxn ang="0">
                <a:pos x="44" y="26"/>
              </a:cxn>
              <a:cxn ang="0">
                <a:pos x="44" y="30"/>
              </a:cxn>
              <a:cxn ang="0">
                <a:pos x="42" y="34"/>
              </a:cxn>
              <a:cxn ang="0">
                <a:pos x="38" y="36"/>
              </a:cxn>
              <a:cxn ang="0">
                <a:pos x="36" y="38"/>
              </a:cxn>
              <a:cxn ang="0">
                <a:pos x="28" y="38"/>
              </a:cxn>
              <a:cxn ang="0">
                <a:pos x="22" y="50"/>
              </a:cxn>
              <a:cxn ang="0">
                <a:pos x="30" y="50"/>
              </a:cxn>
              <a:cxn ang="0">
                <a:pos x="34" y="50"/>
              </a:cxn>
              <a:cxn ang="0">
                <a:pos x="36" y="50"/>
              </a:cxn>
            </a:cxnLst>
            <a:rect l="0" t="0" r="r" b="b"/>
            <a:pathLst>
              <a:path w="56" h="50">
                <a:moveTo>
                  <a:pt x="36" y="50"/>
                </a:moveTo>
                <a:lnTo>
                  <a:pt x="44" y="46"/>
                </a:lnTo>
                <a:lnTo>
                  <a:pt x="50" y="40"/>
                </a:lnTo>
                <a:lnTo>
                  <a:pt x="54" y="30"/>
                </a:lnTo>
                <a:lnTo>
                  <a:pt x="56" y="24"/>
                </a:lnTo>
                <a:lnTo>
                  <a:pt x="54" y="16"/>
                </a:lnTo>
                <a:lnTo>
                  <a:pt x="50" y="12"/>
                </a:lnTo>
                <a:lnTo>
                  <a:pt x="44" y="10"/>
                </a:lnTo>
                <a:lnTo>
                  <a:pt x="40" y="10"/>
                </a:lnTo>
                <a:lnTo>
                  <a:pt x="34" y="12"/>
                </a:lnTo>
                <a:lnTo>
                  <a:pt x="26" y="18"/>
                </a:lnTo>
                <a:lnTo>
                  <a:pt x="14" y="26"/>
                </a:lnTo>
                <a:lnTo>
                  <a:pt x="12" y="26"/>
                </a:lnTo>
                <a:lnTo>
                  <a:pt x="10" y="22"/>
                </a:lnTo>
                <a:lnTo>
                  <a:pt x="14" y="16"/>
                </a:lnTo>
                <a:lnTo>
                  <a:pt x="20" y="12"/>
                </a:lnTo>
                <a:lnTo>
                  <a:pt x="24" y="12"/>
                </a:lnTo>
                <a:lnTo>
                  <a:pt x="30" y="0"/>
                </a:lnTo>
                <a:lnTo>
                  <a:pt x="24" y="0"/>
                </a:lnTo>
                <a:lnTo>
                  <a:pt x="18" y="0"/>
                </a:lnTo>
                <a:lnTo>
                  <a:pt x="12" y="4"/>
                </a:lnTo>
                <a:lnTo>
                  <a:pt x="6" y="10"/>
                </a:lnTo>
                <a:lnTo>
                  <a:pt x="2" y="18"/>
                </a:lnTo>
                <a:lnTo>
                  <a:pt x="0" y="26"/>
                </a:lnTo>
                <a:lnTo>
                  <a:pt x="2" y="32"/>
                </a:lnTo>
                <a:lnTo>
                  <a:pt x="6" y="36"/>
                </a:lnTo>
                <a:lnTo>
                  <a:pt x="12" y="38"/>
                </a:lnTo>
                <a:lnTo>
                  <a:pt x="18" y="38"/>
                </a:lnTo>
                <a:lnTo>
                  <a:pt x="26" y="34"/>
                </a:lnTo>
                <a:lnTo>
                  <a:pt x="36" y="26"/>
                </a:lnTo>
                <a:lnTo>
                  <a:pt x="40" y="22"/>
                </a:lnTo>
                <a:lnTo>
                  <a:pt x="44" y="24"/>
                </a:lnTo>
                <a:lnTo>
                  <a:pt x="44" y="26"/>
                </a:lnTo>
                <a:lnTo>
                  <a:pt x="44" y="30"/>
                </a:lnTo>
                <a:lnTo>
                  <a:pt x="42" y="34"/>
                </a:lnTo>
                <a:lnTo>
                  <a:pt x="38" y="36"/>
                </a:lnTo>
                <a:lnTo>
                  <a:pt x="36" y="38"/>
                </a:lnTo>
                <a:lnTo>
                  <a:pt x="28" y="38"/>
                </a:lnTo>
                <a:lnTo>
                  <a:pt x="22" y="50"/>
                </a:lnTo>
                <a:lnTo>
                  <a:pt x="30" y="50"/>
                </a:lnTo>
                <a:lnTo>
                  <a:pt x="34" y="50"/>
                </a:lnTo>
                <a:lnTo>
                  <a:pt x="36" y="50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27" name="Freeform 59"/>
          <p:cNvSpPr>
            <a:spLocks/>
          </p:cNvSpPr>
          <p:nvPr/>
        </p:nvSpPr>
        <p:spPr bwMode="auto">
          <a:xfrm>
            <a:off x="5167313" y="3290888"/>
            <a:ext cx="123825" cy="104775"/>
          </a:xfrm>
          <a:custGeom>
            <a:avLst/>
            <a:gdLst/>
            <a:ahLst/>
            <a:cxnLst>
              <a:cxn ang="0">
                <a:pos x="78" y="56"/>
              </a:cxn>
              <a:cxn ang="0">
                <a:pos x="32" y="22"/>
              </a:cxn>
              <a:cxn ang="0">
                <a:pos x="44" y="6"/>
              </a:cxn>
              <a:cxn ang="0">
                <a:pos x="36" y="0"/>
              </a:cxn>
              <a:cxn ang="0">
                <a:pos x="0" y="42"/>
              </a:cxn>
              <a:cxn ang="0">
                <a:pos x="10" y="48"/>
              </a:cxn>
              <a:cxn ang="0">
                <a:pos x="22" y="32"/>
              </a:cxn>
              <a:cxn ang="0">
                <a:pos x="70" y="66"/>
              </a:cxn>
              <a:cxn ang="0">
                <a:pos x="76" y="56"/>
              </a:cxn>
              <a:cxn ang="0">
                <a:pos x="78" y="56"/>
              </a:cxn>
            </a:cxnLst>
            <a:rect l="0" t="0" r="r" b="b"/>
            <a:pathLst>
              <a:path w="78" h="66">
                <a:moveTo>
                  <a:pt x="78" y="56"/>
                </a:moveTo>
                <a:lnTo>
                  <a:pt x="32" y="22"/>
                </a:lnTo>
                <a:lnTo>
                  <a:pt x="44" y="6"/>
                </a:lnTo>
                <a:lnTo>
                  <a:pt x="36" y="0"/>
                </a:lnTo>
                <a:lnTo>
                  <a:pt x="0" y="42"/>
                </a:lnTo>
                <a:lnTo>
                  <a:pt x="10" y="48"/>
                </a:lnTo>
                <a:lnTo>
                  <a:pt x="22" y="32"/>
                </a:lnTo>
                <a:lnTo>
                  <a:pt x="70" y="66"/>
                </a:lnTo>
                <a:lnTo>
                  <a:pt x="76" y="56"/>
                </a:lnTo>
                <a:lnTo>
                  <a:pt x="78" y="56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28" name="Freeform 60"/>
          <p:cNvSpPr>
            <a:spLocks/>
          </p:cNvSpPr>
          <p:nvPr/>
        </p:nvSpPr>
        <p:spPr bwMode="auto">
          <a:xfrm>
            <a:off x="5233988" y="3249613"/>
            <a:ext cx="133350" cy="95250"/>
          </a:xfrm>
          <a:custGeom>
            <a:avLst/>
            <a:gdLst/>
            <a:ahLst/>
            <a:cxnLst>
              <a:cxn ang="0">
                <a:pos x="0" y="20"/>
              </a:cxn>
              <a:cxn ang="0">
                <a:pos x="54" y="60"/>
              </a:cxn>
              <a:cxn ang="0">
                <a:pos x="64" y="50"/>
              </a:cxn>
              <a:cxn ang="0">
                <a:pos x="42" y="34"/>
              </a:cxn>
              <a:cxn ang="0">
                <a:pos x="36" y="28"/>
              </a:cxn>
              <a:cxn ang="0">
                <a:pos x="34" y="22"/>
              </a:cxn>
              <a:cxn ang="0">
                <a:pos x="38" y="18"/>
              </a:cxn>
              <a:cxn ang="0">
                <a:pos x="42" y="14"/>
              </a:cxn>
              <a:cxn ang="0">
                <a:pos x="46" y="14"/>
              </a:cxn>
              <a:cxn ang="0">
                <a:pos x="54" y="20"/>
              </a:cxn>
              <a:cxn ang="0">
                <a:pos x="76" y="34"/>
              </a:cxn>
              <a:cxn ang="0">
                <a:pos x="84" y="24"/>
              </a:cxn>
              <a:cxn ang="0">
                <a:pos x="60" y="8"/>
              </a:cxn>
              <a:cxn ang="0">
                <a:pos x="52" y="2"/>
              </a:cxn>
              <a:cxn ang="0">
                <a:pos x="46" y="0"/>
              </a:cxn>
              <a:cxn ang="0">
                <a:pos x="38" y="2"/>
              </a:cxn>
              <a:cxn ang="0">
                <a:pos x="32" y="8"/>
              </a:cxn>
              <a:cxn ang="0">
                <a:pos x="28" y="16"/>
              </a:cxn>
              <a:cxn ang="0">
                <a:pos x="28" y="24"/>
              </a:cxn>
              <a:cxn ang="0">
                <a:pos x="8" y="10"/>
              </a:cxn>
              <a:cxn ang="0">
                <a:pos x="2" y="20"/>
              </a:cxn>
              <a:cxn ang="0">
                <a:pos x="0" y="20"/>
              </a:cxn>
            </a:cxnLst>
            <a:rect l="0" t="0" r="r" b="b"/>
            <a:pathLst>
              <a:path w="84" h="60">
                <a:moveTo>
                  <a:pt x="0" y="20"/>
                </a:moveTo>
                <a:lnTo>
                  <a:pt x="54" y="60"/>
                </a:lnTo>
                <a:lnTo>
                  <a:pt x="64" y="50"/>
                </a:lnTo>
                <a:lnTo>
                  <a:pt x="42" y="34"/>
                </a:lnTo>
                <a:lnTo>
                  <a:pt x="36" y="28"/>
                </a:lnTo>
                <a:lnTo>
                  <a:pt x="34" y="22"/>
                </a:lnTo>
                <a:lnTo>
                  <a:pt x="38" y="18"/>
                </a:lnTo>
                <a:lnTo>
                  <a:pt x="42" y="14"/>
                </a:lnTo>
                <a:lnTo>
                  <a:pt x="46" y="14"/>
                </a:lnTo>
                <a:lnTo>
                  <a:pt x="54" y="20"/>
                </a:lnTo>
                <a:lnTo>
                  <a:pt x="76" y="34"/>
                </a:lnTo>
                <a:lnTo>
                  <a:pt x="84" y="24"/>
                </a:lnTo>
                <a:lnTo>
                  <a:pt x="60" y="8"/>
                </a:lnTo>
                <a:lnTo>
                  <a:pt x="52" y="2"/>
                </a:lnTo>
                <a:lnTo>
                  <a:pt x="46" y="0"/>
                </a:lnTo>
                <a:lnTo>
                  <a:pt x="38" y="2"/>
                </a:lnTo>
                <a:lnTo>
                  <a:pt x="32" y="8"/>
                </a:lnTo>
                <a:lnTo>
                  <a:pt x="28" y="16"/>
                </a:lnTo>
                <a:lnTo>
                  <a:pt x="28" y="24"/>
                </a:lnTo>
                <a:lnTo>
                  <a:pt x="8" y="10"/>
                </a:lnTo>
                <a:lnTo>
                  <a:pt x="2" y="20"/>
                </a:lnTo>
                <a:lnTo>
                  <a:pt x="0" y="20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29" name="Freeform 61"/>
          <p:cNvSpPr>
            <a:spLocks/>
          </p:cNvSpPr>
          <p:nvPr/>
        </p:nvSpPr>
        <p:spPr bwMode="auto">
          <a:xfrm>
            <a:off x="5316538" y="3170238"/>
            <a:ext cx="111125" cy="95250"/>
          </a:xfrm>
          <a:custGeom>
            <a:avLst/>
            <a:gdLst/>
            <a:ahLst/>
            <a:cxnLst>
              <a:cxn ang="0">
                <a:pos x="70" y="30"/>
              </a:cxn>
              <a:cxn ang="0">
                <a:pos x="30" y="0"/>
              </a:cxn>
              <a:cxn ang="0">
                <a:pos x="20" y="10"/>
              </a:cxn>
              <a:cxn ang="0">
                <a:pos x="38" y="24"/>
              </a:cxn>
              <a:cxn ang="0">
                <a:pos x="48" y="32"/>
              </a:cxn>
              <a:cxn ang="0">
                <a:pos x="50" y="38"/>
              </a:cxn>
              <a:cxn ang="0">
                <a:pos x="46" y="44"/>
              </a:cxn>
              <a:cxn ang="0">
                <a:pos x="42" y="46"/>
              </a:cxn>
              <a:cxn ang="0">
                <a:pos x="38" y="46"/>
              </a:cxn>
              <a:cxn ang="0">
                <a:pos x="26" y="38"/>
              </a:cxn>
              <a:cxn ang="0">
                <a:pos x="8" y="26"/>
              </a:cxn>
              <a:cxn ang="0">
                <a:pos x="0" y="36"/>
              </a:cxn>
              <a:cxn ang="0">
                <a:pos x="26" y="54"/>
              </a:cxn>
              <a:cxn ang="0">
                <a:pos x="36" y="60"/>
              </a:cxn>
              <a:cxn ang="0">
                <a:pos x="40" y="60"/>
              </a:cxn>
              <a:cxn ang="0">
                <a:pos x="44" y="58"/>
              </a:cxn>
              <a:cxn ang="0">
                <a:pos x="52" y="52"/>
              </a:cxn>
              <a:cxn ang="0">
                <a:pos x="56" y="44"/>
              </a:cxn>
              <a:cxn ang="0">
                <a:pos x="56" y="40"/>
              </a:cxn>
              <a:cxn ang="0">
                <a:pos x="56" y="36"/>
              </a:cxn>
              <a:cxn ang="0">
                <a:pos x="62" y="40"/>
              </a:cxn>
              <a:cxn ang="0">
                <a:pos x="68" y="30"/>
              </a:cxn>
              <a:cxn ang="0">
                <a:pos x="70" y="30"/>
              </a:cxn>
            </a:cxnLst>
            <a:rect l="0" t="0" r="r" b="b"/>
            <a:pathLst>
              <a:path w="70" h="60">
                <a:moveTo>
                  <a:pt x="70" y="30"/>
                </a:moveTo>
                <a:lnTo>
                  <a:pt x="30" y="0"/>
                </a:lnTo>
                <a:lnTo>
                  <a:pt x="20" y="10"/>
                </a:lnTo>
                <a:lnTo>
                  <a:pt x="38" y="24"/>
                </a:lnTo>
                <a:lnTo>
                  <a:pt x="48" y="32"/>
                </a:lnTo>
                <a:lnTo>
                  <a:pt x="50" y="38"/>
                </a:lnTo>
                <a:lnTo>
                  <a:pt x="46" y="44"/>
                </a:lnTo>
                <a:lnTo>
                  <a:pt x="42" y="46"/>
                </a:lnTo>
                <a:lnTo>
                  <a:pt x="38" y="46"/>
                </a:lnTo>
                <a:lnTo>
                  <a:pt x="26" y="38"/>
                </a:lnTo>
                <a:lnTo>
                  <a:pt x="8" y="26"/>
                </a:lnTo>
                <a:lnTo>
                  <a:pt x="0" y="36"/>
                </a:lnTo>
                <a:lnTo>
                  <a:pt x="26" y="54"/>
                </a:lnTo>
                <a:lnTo>
                  <a:pt x="36" y="60"/>
                </a:lnTo>
                <a:lnTo>
                  <a:pt x="40" y="60"/>
                </a:lnTo>
                <a:lnTo>
                  <a:pt x="44" y="58"/>
                </a:lnTo>
                <a:lnTo>
                  <a:pt x="52" y="52"/>
                </a:lnTo>
                <a:lnTo>
                  <a:pt x="56" y="44"/>
                </a:lnTo>
                <a:lnTo>
                  <a:pt x="56" y="40"/>
                </a:lnTo>
                <a:lnTo>
                  <a:pt x="56" y="36"/>
                </a:lnTo>
                <a:lnTo>
                  <a:pt x="62" y="40"/>
                </a:lnTo>
                <a:lnTo>
                  <a:pt x="68" y="30"/>
                </a:lnTo>
                <a:lnTo>
                  <a:pt x="70" y="30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30" name="Freeform 62"/>
          <p:cNvSpPr>
            <a:spLocks/>
          </p:cNvSpPr>
          <p:nvPr/>
        </p:nvSpPr>
        <p:spPr bwMode="auto">
          <a:xfrm>
            <a:off x="5376863" y="3074988"/>
            <a:ext cx="136525" cy="127000"/>
          </a:xfrm>
          <a:custGeom>
            <a:avLst/>
            <a:gdLst/>
            <a:ahLst/>
            <a:cxnLst>
              <a:cxn ang="0">
                <a:pos x="40" y="80"/>
              </a:cxn>
              <a:cxn ang="0">
                <a:pos x="48" y="70"/>
              </a:cxn>
              <a:cxn ang="0">
                <a:pos x="28" y="56"/>
              </a:cxn>
              <a:cxn ang="0">
                <a:pos x="20" y="50"/>
              </a:cxn>
              <a:cxn ang="0">
                <a:pos x="20" y="44"/>
              </a:cxn>
              <a:cxn ang="0">
                <a:pos x="22" y="38"/>
              </a:cxn>
              <a:cxn ang="0">
                <a:pos x="24" y="36"/>
              </a:cxn>
              <a:cxn ang="0">
                <a:pos x="28" y="36"/>
              </a:cxn>
              <a:cxn ang="0">
                <a:pos x="36" y="42"/>
              </a:cxn>
              <a:cxn ang="0">
                <a:pos x="58" y="58"/>
              </a:cxn>
              <a:cxn ang="0">
                <a:pos x="68" y="48"/>
              </a:cxn>
              <a:cxn ang="0">
                <a:pos x="48" y="34"/>
              </a:cxn>
              <a:cxn ang="0">
                <a:pos x="40" y="26"/>
              </a:cxn>
              <a:cxn ang="0">
                <a:pos x="38" y="20"/>
              </a:cxn>
              <a:cxn ang="0">
                <a:pos x="40" y="16"/>
              </a:cxn>
              <a:cxn ang="0">
                <a:pos x="44" y="14"/>
              </a:cxn>
              <a:cxn ang="0">
                <a:pos x="46" y="14"/>
              </a:cxn>
              <a:cxn ang="0">
                <a:pos x="56" y="18"/>
              </a:cxn>
              <a:cxn ang="0">
                <a:pos x="78" y="34"/>
              </a:cxn>
              <a:cxn ang="0">
                <a:pos x="86" y="24"/>
              </a:cxn>
              <a:cxn ang="0">
                <a:pos x="60" y="6"/>
              </a:cxn>
              <a:cxn ang="0">
                <a:pos x="52" y="0"/>
              </a:cxn>
              <a:cxn ang="0">
                <a:pos x="46" y="0"/>
              </a:cxn>
              <a:cxn ang="0">
                <a:pos x="42" y="2"/>
              </a:cxn>
              <a:cxn ang="0">
                <a:pos x="38" y="4"/>
              </a:cxn>
              <a:cxn ang="0">
                <a:pos x="34" y="6"/>
              </a:cxn>
              <a:cxn ang="0">
                <a:pos x="32" y="14"/>
              </a:cxn>
              <a:cxn ang="0">
                <a:pos x="32" y="24"/>
              </a:cxn>
              <a:cxn ang="0">
                <a:pos x="22" y="24"/>
              </a:cxn>
              <a:cxn ang="0">
                <a:pos x="16" y="30"/>
              </a:cxn>
              <a:cxn ang="0">
                <a:pos x="12" y="36"/>
              </a:cxn>
              <a:cxn ang="0">
                <a:pos x="12" y="46"/>
              </a:cxn>
              <a:cxn ang="0">
                <a:pos x="6" y="42"/>
              </a:cxn>
              <a:cxn ang="0">
                <a:pos x="0" y="52"/>
              </a:cxn>
              <a:cxn ang="0">
                <a:pos x="38" y="80"/>
              </a:cxn>
              <a:cxn ang="0">
                <a:pos x="40" y="80"/>
              </a:cxn>
            </a:cxnLst>
            <a:rect l="0" t="0" r="r" b="b"/>
            <a:pathLst>
              <a:path w="86" h="80">
                <a:moveTo>
                  <a:pt x="40" y="80"/>
                </a:moveTo>
                <a:lnTo>
                  <a:pt x="48" y="70"/>
                </a:lnTo>
                <a:lnTo>
                  <a:pt x="28" y="56"/>
                </a:lnTo>
                <a:lnTo>
                  <a:pt x="20" y="50"/>
                </a:lnTo>
                <a:lnTo>
                  <a:pt x="20" y="44"/>
                </a:lnTo>
                <a:lnTo>
                  <a:pt x="22" y="38"/>
                </a:lnTo>
                <a:lnTo>
                  <a:pt x="24" y="36"/>
                </a:lnTo>
                <a:lnTo>
                  <a:pt x="28" y="36"/>
                </a:lnTo>
                <a:lnTo>
                  <a:pt x="36" y="42"/>
                </a:lnTo>
                <a:lnTo>
                  <a:pt x="58" y="58"/>
                </a:lnTo>
                <a:lnTo>
                  <a:pt x="68" y="48"/>
                </a:lnTo>
                <a:lnTo>
                  <a:pt x="48" y="34"/>
                </a:lnTo>
                <a:lnTo>
                  <a:pt x="40" y="26"/>
                </a:lnTo>
                <a:lnTo>
                  <a:pt x="38" y="20"/>
                </a:lnTo>
                <a:lnTo>
                  <a:pt x="40" y="16"/>
                </a:lnTo>
                <a:lnTo>
                  <a:pt x="44" y="14"/>
                </a:lnTo>
                <a:lnTo>
                  <a:pt x="46" y="14"/>
                </a:lnTo>
                <a:lnTo>
                  <a:pt x="56" y="18"/>
                </a:lnTo>
                <a:lnTo>
                  <a:pt x="78" y="34"/>
                </a:lnTo>
                <a:lnTo>
                  <a:pt x="86" y="24"/>
                </a:lnTo>
                <a:lnTo>
                  <a:pt x="60" y="6"/>
                </a:lnTo>
                <a:lnTo>
                  <a:pt x="52" y="0"/>
                </a:lnTo>
                <a:lnTo>
                  <a:pt x="46" y="0"/>
                </a:lnTo>
                <a:lnTo>
                  <a:pt x="42" y="2"/>
                </a:lnTo>
                <a:lnTo>
                  <a:pt x="38" y="4"/>
                </a:lnTo>
                <a:lnTo>
                  <a:pt x="34" y="6"/>
                </a:lnTo>
                <a:lnTo>
                  <a:pt x="32" y="14"/>
                </a:lnTo>
                <a:lnTo>
                  <a:pt x="32" y="24"/>
                </a:lnTo>
                <a:lnTo>
                  <a:pt x="22" y="24"/>
                </a:lnTo>
                <a:lnTo>
                  <a:pt x="16" y="30"/>
                </a:lnTo>
                <a:lnTo>
                  <a:pt x="12" y="36"/>
                </a:lnTo>
                <a:lnTo>
                  <a:pt x="12" y="46"/>
                </a:lnTo>
                <a:lnTo>
                  <a:pt x="6" y="42"/>
                </a:lnTo>
                <a:lnTo>
                  <a:pt x="0" y="52"/>
                </a:lnTo>
                <a:lnTo>
                  <a:pt x="38" y="80"/>
                </a:lnTo>
                <a:lnTo>
                  <a:pt x="40" y="80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31" name="Freeform 63"/>
          <p:cNvSpPr>
            <a:spLocks/>
          </p:cNvSpPr>
          <p:nvPr/>
        </p:nvSpPr>
        <p:spPr bwMode="auto">
          <a:xfrm>
            <a:off x="5437188" y="3005138"/>
            <a:ext cx="127000" cy="92075"/>
          </a:xfrm>
          <a:custGeom>
            <a:avLst/>
            <a:gdLst/>
            <a:ahLst/>
            <a:cxnLst>
              <a:cxn ang="0">
                <a:pos x="64" y="50"/>
              </a:cxn>
              <a:cxn ang="0">
                <a:pos x="58" y="44"/>
              </a:cxn>
              <a:cxn ang="0">
                <a:pos x="68" y="44"/>
              </a:cxn>
              <a:cxn ang="0">
                <a:pos x="76" y="38"/>
              </a:cxn>
              <a:cxn ang="0">
                <a:pos x="80" y="30"/>
              </a:cxn>
              <a:cxn ang="0">
                <a:pos x="80" y="22"/>
              </a:cxn>
              <a:cxn ang="0">
                <a:pos x="76" y="14"/>
              </a:cxn>
              <a:cxn ang="0">
                <a:pos x="68" y="6"/>
              </a:cxn>
              <a:cxn ang="0">
                <a:pos x="58" y="2"/>
              </a:cxn>
              <a:cxn ang="0">
                <a:pos x="48" y="0"/>
              </a:cxn>
              <a:cxn ang="0">
                <a:pos x="40" y="2"/>
              </a:cxn>
              <a:cxn ang="0">
                <a:pos x="34" y="8"/>
              </a:cxn>
              <a:cxn ang="0">
                <a:pos x="30" y="14"/>
              </a:cxn>
              <a:cxn ang="0">
                <a:pos x="30" y="22"/>
              </a:cxn>
              <a:cxn ang="0">
                <a:pos x="10" y="8"/>
              </a:cxn>
              <a:cxn ang="0">
                <a:pos x="0" y="18"/>
              </a:cxn>
              <a:cxn ang="0">
                <a:pos x="56" y="58"/>
              </a:cxn>
              <a:cxn ang="0">
                <a:pos x="62" y="50"/>
              </a:cxn>
              <a:cxn ang="0">
                <a:pos x="64" y="50"/>
              </a:cxn>
              <a:cxn ang="0">
                <a:pos x="36" y="24"/>
              </a:cxn>
              <a:cxn ang="0">
                <a:pos x="36" y="20"/>
              </a:cxn>
              <a:cxn ang="0">
                <a:pos x="40" y="16"/>
              </a:cxn>
              <a:cxn ang="0">
                <a:pos x="42" y="14"/>
              </a:cxn>
              <a:cxn ang="0">
                <a:pos x="48" y="12"/>
              </a:cxn>
              <a:cxn ang="0">
                <a:pos x="52" y="14"/>
              </a:cxn>
              <a:cxn ang="0">
                <a:pos x="60" y="18"/>
              </a:cxn>
              <a:cxn ang="0">
                <a:pos x="64" y="22"/>
              </a:cxn>
              <a:cxn ang="0">
                <a:pos x="66" y="26"/>
              </a:cxn>
              <a:cxn ang="0">
                <a:pos x="66" y="30"/>
              </a:cxn>
              <a:cxn ang="0">
                <a:pos x="64" y="34"/>
              </a:cxn>
              <a:cxn ang="0">
                <a:pos x="60" y="38"/>
              </a:cxn>
              <a:cxn ang="0">
                <a:pos x="54" y="38"/>
              </a:cxn>
              <a:cxn ang="0">
                <a:pos x="50" y="36"/>
              </a:cxn>
              <a:cxn ang="0">
                <a:pos x="44" y="34"/>
              </a:cxn>
              <a:cxn ang="0">
                <a:pos x="40" y="28"/>
              </a:cxn>
              <a:cxn ang="0">
                <a:pos x="36" y="24"/>
              </a:cxn>
              <a:cxn ang="0">
                <a:pos x="64" y="50"/>
              </a:cxn>
            </a:cxnLst>
            <a:rect l="0" t="0" r="r" b="b"/>
            <a:pathLst>
              <a:path w="80" h="58">
                <a:moveTo>
                  <a:pt x="64" y="50"/>
                </a:moveTo>
                <a:lnTo>
                  <a:pt x="58" y="44"/>
                </a:lnTo>
                <a:lnTo>
                  <a:pt x="68" y="44"/>
                </a:lnTo>
                <a:lnTo>
                  <a:pt x="76" y="38"/>
                </a:lnTo>
                <a:lnTo>
                  <a:pt x="80" y="30"/>
                </a:lnTo>
                <a:lnTo>
                  <a:pt x="80" y="22"/>
                </a:lnTo>
                <a:lnTo>
                  <a:pt x="76" y="14"/>
                </a:lnTo>
                <a:lnTo>
                  <a:pt x="68" y="6"/>
                </a:lnTo>
                <a:lnTo>
                  <a:pt x="58" y="2"/>
                </a:lnTo>
                <a:lnTo>
                  <a:pt x="48" y="0"/>
                </a:lnTo>
                <a:lnTo>
                  <a:pt x="40" y="2"/>
                </a:lnTo>
                <a:lnTo>
                  <a:pt x="34" y="8"/>
                </a:lnTo>
                <a:lnTo>
                  <a:pt x="30" y="14"/>
                </a:lnTo>
                <a:lnTo>
                  <a:pt x="30" y="22"/>
                </a:lnTo>
                <a:lnTo>
                  <a:pt x="10" y="8"/>
                </a:lnTo>
                <a:lnTo>
                  <a:pt x="0" y="18"/>
                </a:lnTo>
                <a:lnTo>
                  <a:pt x="56" y="58"/>
                </a:lnTo>
                <a:lnTo>
                  <a:pt x="62" y="50"/>
                </a:lnTo>
                <a:lnTo>
                  <a:pt x="64" y="50"/>
                </a:lnTo>
                <a:lnTo>
                  <a:pt x="36" y="24"/>
                </a:lnTo>
                <a:lnTo>
                  <a:pt x="36" y="20"/>
                </a:lnTo>
                <a:lnTo>
                  <a:pt x="40" y="16"/>
                </a:lnTo>
                <a:lnTo>
                  <a:pt x="42" y="14"/>
                </a:lnTo>
                <a:lnTo>
                  <a:pt x="48" y="12"/>
                </a:lnTo>
                <a:lnTo>
                  <a:pt x="52" y="14"/>
                </a:lnTo>
                <a:lnTo>
                  <a:pt x="60" y="18"/>
                </a:lnTo>
                <a:lnTo>
                  <a:pt x="64" y="22"/>
                </a:lnTo>
                <a:lnTo>
                  <a:pt x="66" y="26"/>
                </a:lnTo>
                <a:lnTo>
                  <a:pt x="66" y="30"/>
                </a:lnTo>
                <a:lnTo>
                  <a:pt x="64" y="34"/>
                </a:lnTo>
                <a:lnTo>
                  <a:pt x="60" y="38"/>
                </a:lnTo>
                <a:lnTo>
                  <a:pt x="54" y="38"/>
                </a:lnTo>
                <a:lnTo>
                  <a:pt x="50" y="36"/>
                </a:lnTo>
                <a:lnTo>
                  <a:pt x="44" y="34"/>
                </a:lnTo>
                <a:lnTo>
                  <a:pt x="40" y="28"/>
                </a:lnTo>
                <a:lnTo>
                  <a:pt x="36" y="24"/>
                </a:lnTo>
                <a:lnTo>
                  <a:pt x="64" y="50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32" name="Freeform 64"/>
          <p:cNvSpPr>
            <a:spLocks/>
          </p:cNvSpPr>
          <p:nvPr/>
        </p:nvSpPr>
        <p:spPr bwMode="auto">
          <a:xfrm>
            <a:off x="5468938" y="3398838"/>
            <a:ext cx="139700" cy="131762"/>
          </a:xfrm>
          <a:custGeom>
            <a:avLst/>
            <a:gdLst/>
            <a:ahLst/>
            <a:cxnLst>
              <a:cxn ang="0">
                <a:pos x="88" y="45"/>
              </a:cxn>
              <a:cxn ang="0">
                <a:pos x="80" y="39"/>
              </a:cxn>
              <a:cxn ang="0">
                <a:pos x="52" y="65"/>
              </a:cxn>
              <a:cxn ang="0">
                <a:pos x="38" y="53"/>
              </a:cxn>
              <a:cxn ang="0">
                <a:pos x="62" y="29"/>
              </a:cxn>
              <a:cxn ang="0">
                <a:pos x="54" y="21"/>
              </a:cxn>
              <a:cxn ang="0">
                <a:pos x="30" y="45"/>
              </a:cxn>
              <a:cxn ang="0">
                <a:pos x="18" y="35"/>
              </a:cxn>
              <a:cxn ang="0">
                <a:pos x="44" y="8"/>
              </a:cxn>
              <a:cxn ang="0">
                <a:pos x="36" y="0"/>
              </a:cxn>
              <a:cxn ang="0">
                <a:pos x="0" y="37"/>
              </a:cxn>
              <a:cxn ang="0">
                <a:pos x="50" y="83"/>
              </a:cxn>
              <a:cxn ang="0">
                <a:pos x="86" y="45"/>
              </a:cxn>
              <a:cxn ang="0">
                <a:pos x="88" y="45"/>
              </a:cxn>
            </a:cxnLst>
            <a:rect l="0" t="0" r="r" b="b"/>
            <a:pathLst>
              <a:path w="88" h="83">
                <a:moveTo>
                  <a:pt x="88" y="45"/>
                </a:moveTo>
                <a:lnTo>
                  <a:pt x="80" y="39"/>
                </a:lnTo>
                <a:lnTo>
                  <a:pt x="52" y="65"/>
                </a:lnTo>
                <a:lnTo>
                  <a:pt x="38" y="53"/>
                </a:lnTo>
                <a:lnTo>
                  <a:pt x="62" y="29"/>
                </a:lnTo>
                <a:lnTo>
                  <a:pt x="54" y="21"/>
                </a:lnTo>
                <a:lnTo>
                  <a:pt x="30" y="45"/>
                </a:lnTo>
                <a:lnTo>
                  <a:pt x="18" y="35"/>
                </a:lnTo>
                <a:lnTo>
                  <a:pt x="44" y="8"/>
                </a:lnTo>
                <a:lnTo>
                  <a:pt x="36" y="0"/>
                </a:lnTo>
                <a:lnTo>
                  <a:pt x="0" y="37"/>
                </a:lnTo>
                <a:lnTo>
                  <a:pt x="50" y="83"/>
                </a:lnTo>
                <a:lnTo>
                  <a:pt x="86" y="45"/>
                </a:lnTo>
                <a:lnTo>
                  <a:pt x="88" y="45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33" name="Freeform 65"/>
          <p:cNvSpPr>
            <a:spLocks/>
          </p:cNvSpPr>
          <p:nvPr/>
        </p:nvSpPr>
        <p:spPr bwMode="auto">
          <a:xfrm>
            <a:off x="5554663" y="3354388"/>
            <a:ext cx="107950" cy="125412"/>
          </a:xfrm>
          <a:custGeom>
            <a:avLst/>
            <a:gdLst/>
            <a:ahLst/>
            <a:cxnLst>
              <a:cxn ang="0">
                <a:pos x="52" y="57"/>
              </a:cxn>
              <a:cxn ang="0">
                <a:pos x="54" y="63"/>
              </a:cxn>
              <a:cxn ang="0">
                <a:pos x="54" y="67"/>
              </a:cxn>
              <a:cxn ang="0">
                <a:pos x="52" y="71"/>
              </a:cxn>
              <a:cxn ang="0">
                <a:pos x="46" y="73"/>
              </a:cxn>
              <a:cxn ang="0">
                <a:pos x="56" y="79"/>
              </a:cxn>
              <a:cxn ang="0">
                <a:pos x="62" y="75"/>
              </a:cxn>
              <a:cxn ang="0">
                <a:pos x="66" y="69"/>
              </a:cxn>
              <a:cxn ang="0">
                <a:pos x="68" y="65"/>
              </a:cxn>
              <a:cxn ang="0">
                <a:pos x="68" y="59"/>
              </a:cxn>
              <a:cxn ang="0">
                <a:pos x="64" y="53"/>
              </a:cxn>
              <a:cxn ang="0">
                <a:pos x="60" y="44"/>
              </a:cxn>
              <a:cxn ang="0">
                <a:pos x="36" y="0"/>
              </a:cxn>
              <a:cxn ang="0">
                <a:pos x="28" y="10"/>
              </a:cxn>
              <a:cxn ang="0">
                <a:pos x="46" y="42"/>
              </a:cxn>
              <a:cxn ang="0">
                <a:pos x="10" y="26"/>
              </a:cxn>
              <a:cxn ang="0">
                <a:pos x="0" y="36"/>
              </a:cxn>
              <a:cxn ang="0">
                <a:pos x="50" y="57"/>
              </a:cxn>
              <a:cxn ang="0">
                <a:pos x="52" y="57"/>
              </a:cxn>
            </a:cxnLst>
            <a:rect l="0" t="0" r="r" b="b"/>
            <a:pathLst>
              <a:path w="68" h="79">
                <a:moveTo>
                  <a:pt x="52" y="57"/>
                </a:moveTo>
                <a:lnTo>
                  <a:pt x="54" y="63"/>
                </a:lnTo>
                <a:lnTo>
                  <a:pt x="54" y="67"/>
                </a:lnTo>
                <a:lnTo>
                  <a:pt x="52" y="71"/>
                </a:lnTo>
                <a:lnTo>
                  <a:pt x="46" y="73"/>
                </a:lnTo>
                <a:lnTo>
                  <a:pt x="56" y="79"/>
                </a:lnTo>
                <a:lnTo>
                  <a:pt x="62" y="75"/>
                </a:lnTo>
                <a:lnTo>
                  <a:pt x="66" y="69"/>
                </a:lnTo>
                <a:lnTo>
                  <a:pt x="68" y="65"/>
                </a:lnTo>
                <a:lnTo>
                  <a:pt x="68" y="59"/>
                </a:lnTo>
                <a:lnTo>
                  <a:pt x="64" y="53"/>
                </a:lnTo>
                <a:lnTo>
                  <a:pt x="60" y="44"/>
                </a:lnTo>
                <a:lnTo>
                  <a:pt x="36" y="0"/>
                </a:lnTo>
                <a:lnTo>
                  <a:pt x="28" y="10"/>
                </a:lnTo>
                <a:lnTo>
                  <a:pt x="46" y="42"/>
                </a:lnTo>
                <a:lnTo>
                  <a:pt x="10" y="26"/>
                </a:lnTo>
                <a:lnTo>
                  <a:pt x="0" y="36"/>
                </a:lnTo>
                <a:lnTo>
                  <a:pt x="50" y="57"/>
                </a:lnTo>
                <a:lnTo>
                  <a:pt x="52" y="57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34" name="Freeform 66"/>
          <p:cNvSpPr>
            <a:spLocks/>
          </p:cNvSpPr>
          <p:nvPr/>
        </p:nvSpPr>
        <p:spPr bwMode="auto">
          <a:xfrm>
            <a:off x="5634038" y="3309938"/>
            <a:ext cx="82550" cy="79375"/>
          </a:xfrm>
          <a:custGeom>
            <a:avLst/>
            <a:gdLst/>
            <a:ahLst/>
            <a:cxnLst>
              <a:cxn ang="0">
                <a:pos x="40" y="30"/>
              </a:cxn>
              <a:cxn ang="0">
                <a:pos x="38" y="36"/>
              </a:cxn>
              <a:cxn ang="0">
                <a:pos x="34" y="38"/>
              </a:cxn>
              <a:cxn ang="0">
                <a:pos x="30" y="38"/>
              </a:cxn>
              <a:cxn ang="0">
                <a:pos x="26" y="38"/>
              </a:cxn>
              <a:cxn ang="0">
                <a:pos x="22" y="34"/>
              </a:cxn>
              <a:cxn ang="0">
                <a:pos x="44" y="12"/>
              </a:cxn>
              <a:cxn ang="0">
                <a:pos x="34" y="4"/>
              </a:cxn>
              <a:cxn ang="0">
                <a:pos x="24" y="0"/>
              </a:cxn>
              <a:cxn ang="0">
                <a:pos x="14" y="2"/>
              </a:cxn>
              <a:cxn ang="0">
                <a:pos x="6" y="8"/>
              </a:cxn>
              <a:cxn ang="0">
                <a:pos x="0" y="16"/>
              </a:cxn>
              <a:cxn ang="0">
                <a:pos x="0" y="24"/>
              </a:cxn>
              <a:cxn ang="0">
                <a:pos x="2" y="34"/>
              </a:cxn>
              <a:cxn ang="0">
                <a:pos x="10" y="42"/>
              </a:cxn>
              <a:cxn ang="0">
                <a:pos x="18" y="48"/>
              </a:cxn>
              <a:cxn ang="0">
                <a:pos x="26" y="50"/>
              </a:cxn>
              <a:cxn ang="0">
                <a:pos x="30" y="50"/>
              </a:cxn>
              <a:cxn ang="0">
                <a:pos x="36" y="48"/>
              </a:cxn>
              <a:cxn ang="0">
                <a:pos x="46" y="42"/>
              </a:cxn>
              <a:cxn ang="0">
                <a:pos x="50" y="36"/>
              </a:cxn>
              <a:cxn ang="0">
                <a:pos x="52" y="30"/>
              </a:cxn>
              <a:cxn ang="0">
                <a:pos x="52" y="24"/>
              </a:cxn>
              <a:cxn ang="0">
                <a:pos x="50" y="16"/>
              </a:cxn>
              <a:cxn ang="0">
                <a:pos x="38" y="24"/>
              </a:cxn>
              <a:cxn ang="0">
                <a:pos x="38" y="30"/>
              </a:cxn>
              <a:cxn ang="0">
                <a:pos x="40" y="30"/>
              </a:cxn>
              <a:cxn ang="0">
                <a:pos x="16" y="28"/>
              </a:cxn>
              <a:cxn ang="0">
                <a:pos x="12" y="26"/>
              </a:cxn>
              <a:cxn ang="0">
                <a:pos x="10" y="22"/>
              </a:cxn>
              <a:cxn ang="0">
                <a:pos x="12" y="18"/>
              </a:cxn>
              <a:cxn ang="0">
                <a:pos x="14" y="14"/>
              </a:cxn>
              <a:cxn ang="0">
                <a:pos x="16" y="12"/>
              </a:cxn>
              <a:cxn ang="0">
                <a:pos x="20" y="12"/>
              </a:cxn>
              <a:cxn ang="0">
                <a:pos x="24" y="12"/>
              </a:cxn>
              <a:cxn ang="0">
                <a:pos x="30" y="16"/>
              </a:cxn>
              <a:cxn ang="0">
                <a:pos x="16" y="28"/>
              </a:cxn>
              <a:cxn ang="0">
                <a:pos x="40" y="30"/>
              </a:cxn>
            </a:cxnLst>
            <a:rect l="0" t="0" r="r" b="b"/>
            <a:pathLst>
              <a:path w="52" h="50">
                <a:moveTo>
                  <a:pt x="40" y="30"/>
                </a:moveTo>
                <a:lnTo>
                  <a:pt x="38" y="36"/>
                </a:lnTo>
                <a:lnTo>
                  <a:pt x="34" y="38"/>
                </a:lnTo>
                <a:lnTo>
                  <a:pt x="30" y="38"/>
                </a:lnTo>
                <a:lnTo>
                  <a:pt x="26" y="38"/>
                </a:lnTo>
                <a:lnTo>
                  <a:pt x="22" y="34"/>
                </a:lnTo>
                <a:lnTo>
                  <a:pt x="44" y="12"/>
                </a:lnTo>
                <a:lnTo>
                  <a:pt x="34" y="4"/>
                </a:lnTo>
                <a:lnTo>
                  <a:pt x="24" y="0"/>
                </a:lnTo>
                <a:lnTo>
                  <a:pt x="14" y="2"/>
                </a:lnTo>
                <a:lnTo>
                  <a:pt x="6" y="8"/>
                </a:lnTo>
                <a:lnTo>
                  <a:pt x="0" y="16"/>
                </a:lnTo>
                <a:lnTo>
                  <a:pt x="0" y="24"/>
                </a:lnTo>
                <a:lnTo>
                  <a:pt x="2" y="34"/>
                </a:lnTo>
                <a:lnTo>
                  <a:pt x="10" y="42"/>
                </a:lnTo>
                <a:lnTo>
                  <a:pt x="18" y="48"/>
                </a:lnTo>
                <a:lnTo>
                  <a:pt x="26" y="50"/>
                </a:lnTo>
                <a:lnTo>
                  <a:pt x="30" y="50"/>
                </a:lnTo>
                <a:lnTo>
                  <a:pt x="36" y="48"/>
                </a:lnTo>
                <a:lnTo>
                  <a:pt x="46" y="42"/>
                </a:lnTo>
                <a:lnTo>
                  <a:pt x="50" y="36"/>
                </a:lnTo>
                <a:lnTo>
                  <a:pt x="52" y="30"/>
                </a:lnTo>
                <a:lnTo>
                  <a:pt x="52" y="24"/>
                </a:lnTo>
                <a:lnTo>
                  <a:pt x="50" y="16"/>
                </a:lnTo>
                <a:lnTo>
                  <a:pt x="38" y="24"/>
                </a:lnTo>
                <a:lnTo>
                  <a:pt x="38" y="30"/>
                </a:lnTo>
                <a:lnTo>
                  <a:pt x="40" y="30"/>
                </a:lnTo>
                <a:lnTo>
                  <a:pt x="16" y="28"/>
                </a:lnTo>
                <a:lnTo>
                  <a:pt x="12" y="26"/>
                </a:lnTo>
                <a:lnTo>
                  <a:pt x="10" y="22"/>
                </a:lnTo>
                <a:lnTo>
                  <a:pt x="12" y="18"/>
                </a:lnTo>
                <a:lnTo>
                  <a:pt x="14" y="14"/>
                </a:lnTo>
                <a:lnTo>
                  <a:pt x="16" y="12"/>
                </a:lnTo>
                <a:lnTo>
                  <a:pt x="20" y="12"/>
                </a:lnTo>
                <a:lnTo>
                  <a:pt x="24" y="12"/>
                </a:lnTo>
                <a:lnTo>
                  <a:pt x="30" y="16"/>
                </a:lnTo>
                <a:lnTo>
                  <a:pt x="16" y="28"/>
                </a:lnTo>
                <a:lnTo>
                  <a:pt x="40" y="30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35" name="Freeform 67"/>
          <p:cNvSpPr>
            <a:spLocks/>
          </p:cNvSpPr>
          <p:nvPr/>
        </p:nvSpPr>
        <p:spPr bwMode="auto">
          <a:xfrm>
            <a:off x="5757863" y="3667125"/>
            <a:ext cx="139700" cy="133350"/>
          </a:xfrm>
          <a:custGeom>
            <a:avLst/>
            <a:gdLst/>
            <a:ahLst/>
            <a:cxnLst>
              <a:cxn ang="0">
                <a:pos x="56" y="78"/>
              </a:cxn>
              <a:cxn ang="0">
                <a:pos x="26" y="44"/>
              </a:cxn>
              <a:cxn ang="0">
                <a:pos x="78" y="60"/>
              </a:cxn>
              <a:cxn ang="0">
                <a:pos x="88" y="52"/>
              </a:cxn>
              <a:cxn ang="0">
                <a:pos x="44" y="0"/>
              </a:cxn>
              <a:cxn ang="0">
                <a:pos x="32" y="8"/>
              </a:cxn>
              <a:cxn ang="0">
                <a:pos x="64" y="42"/>
              </a:cxn>
              <a:cxn ang="0">
                <a:pos x="10" y="26"/>
              </a:cxn>
              <a:cxn ang="0">
                <a:pos x="0" y="34"/>
              </a:cxn>
              <a:cxn ang="0">
                <a:pos x="46" y="84"/>
              </a:cxn>
              <a:cxn ang="0">
                <a:pos x="54" y="78"/>
              </a:cxn>
              <a:cxn ang="0">
                <a:pos x="56" y="78"/>
              </a:cxn>
            </a:cxnLst>
            <a:rect l="0" t="0" r="r" b="b"/>
            <a:pathLst>
              <a:path w="88" h="84">
                <a:moveTo>
                  <a:pt x="56" y="78"/>
                </a:moveTo>
                <a:lnTo>
                  <a:pt x="26" y="44"/>
                </a:lnTo>
                <a:lnTo>
                  <a:pt x="78" y="60"/>
                </a:lnTo>
                <a:lnTo>
                  <a:pt x="88" y="52"/>
                </a:lnTo>
                <a:lnTo>
                  <a:pt x="44" y="0"/>
                </a:lnTo>
                <a:lnTo>
                  <a:pt x="32" y="8"/>
                </a:lnTo>
                <a:lnTo>
                  <a:pt x="64" y="42"/>
                </a:lnTo>
                <a:lnTo>
                  <a:pt x="10" y="26"/>
                </a:lnTo>
                <a:lnTo>
                  <a:pt x="0" y="34"/>
                </a:lnTo>
                <a:lnTo>
                  <a:pt x="46" y="84"/>
                </a:lnTo>
                <a:lnTo>
                  <a:pt x="54" y="78"/>
                </a:lnTo>
                <a:lnTo>
                  <a:pt x="56" y="78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36" name="Freeform 68"/>
          <p:cNvSpPr>
            <a:spLocks/>
          </p:cNvSpPr>
          <p:nvPr/>
        </p:nvSpPr>
        <p:spPr bwMode="auto">
          <a:xfrm>
            <a:off x="5875338" y="3644900"/>
            <a:ext cx="85725" cy="79375"/>
          </a:xfrm>
          <a:custGeom>
            <a:avLst/>
            <a:gdLst/>
            <a:ahLst/>
            <a:cxnLst>
              <a:cxn ang="0">
                <a:pos x="18" y="48"/>
              </a:cxn>
              <a:cxn ang="0">
                <a:pos x="26" y="50"/>
              </a:cxn>
              <a:cxn ang="0">
                <a:pos x="32" y="50"/>
              </a:cxn>
              <a:cxn ang="0">
                <a:pos x="40" y="48"/>
              </a:cxn>
              <a:cxn ang="0">
                <a:pos x="44" y="44"/>
              </a:cxn>
              <a:cxn ang="0">
                <a:pos x="52" y="36"/>
              </a:cxn>
              <a:cxn ang="0">
                <a:pos x="54" y="28"/>
              </a:cxn>
              <a:cxn ang="0">
                <a:pos x="54" y="18"/>
              </a:cxn>
              <a:cxn ang="0">
                <a:pos x="48" y="10"/>
              </a:cxn>
              <a:cxn ang="0">
                <a:pos x="40" y="2"/>
              </a:cxn>
              <a:cxn ang="0">
                <a:pos x="30" y="0"/>
              </a:cxn>
              <a:cxn ang="0">
                <a:pos x="20" y="0"/>
              </a:cxn>
              <a:cxn ang="0">
                <a:pos x="10" y="6"/>
              </a:cxn>
              <a:cxn ang="0">
                <a:pos x="6" y="10"/>
              </a:cxn>
              <a:cxn ang="0">
                <a:pos x="2" y="16"/>
              </a:cxn>
              <a:cxn ang="0">
                <a:pos x="0" y="22"/>
              </a:cxn>
              <a:cxn ang="0">
                <a:pos x="0" y="28"/>
              </a:cxn>
              <a:cxn ang="0">
                <a:pos x="4" y="34"/>
              </a:cxn>
              <a:cxn ang="0">
                <a:pos x="6" y="40"/>
              </a:cxn>
              <a:cxn ang="0">
                <a:pos x="12" y="46"/>
              </a:cxn>
              <a:cxn ang="0">
                <a:pos x="16" y="48"/>
              </a:cxn>
              <a:cxn ang="0">
                <a:pos x="18" y="48"/>
              </a:cxn>
              <a:cxn ang="0">
                <a:pos x="14" y="22"/>
              </a:cxn>
              <a:cxn ang="0">
                <a:pos x="14" y="16"/>
              </a:cxn>
              <a:cxn ang="0">
                <a:pos x="18" y="14"/>
              </a:cxn>
              <a:cxn ang="0">
                <a:pos x="22" y="12"/>
              </a:cxn>
              <a:cxn ang="0">
                <a:pos x="28" y="10"/>
              </a:cxn>
              <a:cxn ang="0">
                <a:pos x="32" y="12"/>
              </a:cxn>
              <a:cxn ang="0">
                <a:pos x="38" y="18"/>
              </a:cxn>
              <a:cxn ang="0">
                <a:pos x="40" y="22"/>
              </a:cxn>
              <a:cxn ang="0">
                <a:pos x="42" y="28"/>
              </a:cxn>
              <a:cxn ang="0">
                <a:pos x="40" y="32"/>
              </a:cxn>
              <a:cxn ang="0">
                <a:pos x="38" y="36"/>
              </a:cxn>
              <a:cxn ang="0">
                <a:pos x="34" y="38"/>
              </a:cxn>
              <a:cxn ang="0">
                <a:pos x="28" y="38"/>
              </a:cxn>
              <a:cxn ang="0">
                <a:pos x="24" y="36"/>
              </a:cxn>
              <a:cxn ang="0">
                <a:pos x="18" y="32"/>
              </a:cxn>
              <a:cxn ang="0">
                <a:pos x="14" y="26"/>
              </a:cxn>
              <a:cxn ang="0">
                <a:pos x="14" y="22"/>
              </a:cxn>
              <a:cxn ang="0">
                <a:pos x="18" y="48"/>
              </a:cxn>
            </a:cxnLst>
            <a:rect l="0" t="0" r="r" b="b"/>
            <a:pathLst>
              <a:path w="54" h="50">
                <a:moveTo>
                  <a:pt x="18" y="48"/>
                </a:moveTo>
                <a:lnTo>
                  <a:pt x="26" y="50"/>
                </a:lnTo>
                <a:lnTo>
                  <a:pt x="32" y="50"/>
                </a:lnTo>
                <a:lnTo>
                  <a:pt x="40" y="48"/>
                </a:lnTo>
                <a:lnTo>
                  <a:pt x="44" y="44"/>
                </a:lnTo>
                <a:lnTo>
                  <a:pt x="52" y="36"/>
                </a:lnTo>
                <a:lnTo>
                  <a:pt x="54" y="28"/>
                </a:lnTo>
                <a:lnTo>
                  <a:pt x="54" y="18"/>
                </a:lnTo>
                <a:lnTo>
                  <a:pt x="48" y="10"/>
                </a:lnTo>
                <a:lnTo>
                  <a:pt x="40" y="2"/>
                </a:lnTo>
                <a:lnTo>
                  <a:pt x="30" y="0"/>
                </a:lnTo>
                <a:lnTo>
                  <a:pt x="20" y="0"/>
                </a:lnTo>
                <a:lnTo>
                  <a:pt x="10" y="6"/>
                </a:lnTo>
                <a:lnTo>
                  <a:pt x="6" y="10"/>
                </a:lnTo>
                <a:lnTo>
                  <a:pt x="2" y="16"/>
                </a:lnTo>
                <a:lnTo>
                  <a:pt x="0" y="22"/>
                </a:lnTo>
                <a:lnTo>
                  <a:pt x="0" y="28"/>
                </a:lnTo>
                <a:lnTo>
                  <a:pt x="4" y="34"/>
                </a:lnTo>
                <a:lnTo>
                  <a:pt x="6" y="40"/>
                </a:lnTo>
                <a:lnTo>
                  <a:pt x="12" y="46"/>
                </a:lnTo>
                <a:lnTo>
                  <a:pt x="16" y="48"/>
                </a:lnTo>
                <a:lnTo>
                  <a:pt x="18" y="48"/>
                </a:lnTo>
                <a:lnTo>
                  <a:pt x="14" y="22"/>
                </a:lnTo>
                <a:lnTo>
                  <a:pt x="14" y="16"/>
                </a:lnTo>
                <a:lnTo>
                  <a:pt x="18" y="14"/>
                </a:lnTo>
                <a:lnTo>
                  <a:pt x="22" y="12"/>
                </a:lnTo>
                <a:lnTo>
                  <a:pt x="28" y="10"/>
                </a:lnTo>
                <a:lnTo>
                  <a:pt x="32" y="12"/>
                </a:lnTo>
                <a:lnTo>
                  <a:pt x="38" y="18"/>
                </a:lnTo>
                <a:lnTo>
                  <a:pt x="40" y="22"/>
                </a:lnTo>
                <a:lnTo>
                  <a:pt x="42" y="28"/>
                </a:lnTo>
                <a:lnTo>
                  <a:pt x="40" y="32"/>
                </a:lnTo>
                <a:lnTo>
                  <a:pt x="38" y="36"/>
                </a:lnTo>
                <a:lnTo>
                  <a:pt x="34" y="38"/>
                </a:lnTo>
                <a:lnTo>
                  <a:pt x="28" y="38"/>
                </a:lnTo>
                <a:lnTo>
                  <a:pt x="24" y="36"/>
                </a:lnTo>
                <a:lnTo>
                  <a:pt x="18" y="32"/>
                </a:lnTo>
                <a:lnTo>
                  <a:pt x="14" y="26"/>
                </a:lnTo>
                <a:lnTo>
                  <a:pt x="14" y="22"/>
                </a:lnTo>
                <a:lnTo>
                  <a:pt x="18" y="48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37" name="Freeform 69"/>
          <p:cNvSpPr>
            <a:spLocks/>
          </p:cNvSpPr>
          <p:nvPr/>
        </p:nvSpPr>
        <p:spPr bwMode="auto">
          <a:xfrm>
            <a:off x="5945188" y="3590925"/>
            <a:ext cx="88900" cy="82550"/>
          </a:xfrm>
          <a:custGeom>
            <a:avLst/>
            <a:gdLst/>
            <a:ahLst/>
            <a:cxnLst>
              <a:cxn ang="0">
                <a:pos x="30" y="52"/>
              </a:cxn>
              <a:cxn ang="0">
                <a:pos x="36" y="50"/>
              </a:cxn>
              <a:cxn ang="0">
                <a:pos x="44" y="44"/>
              </a:cxn>
              <a:cxn ang="0">
                <a:pos x="52" y="38"/>
              </a:cxn>
              <a:cxn ang="0">
                <a:pos x="56" y="30"/>
              </a:cxn>
              <a:cxn ang="0">
                <a:pos x="54" y="24"/>
              </a:cxn>
              <a:cxn ang="0">
                <a:pos x="52" y="18"/>
              </a:cxn>
              <a:cxn ang="0">
                <a:pos x="48" y="14"/>
              </a:cxn>
              <a:cxn ang="0">
                <a:pos x="42" y="14"/>
              </a:cxn>
              <a:cxn ang="0">
                <a:pos x="36" y="14"/>
              </a:cxn>
              <a:cxn ang="0">
                <a:pos x="26" y="18"/>
              </a:cxn>
              <a:cxn ang="0">
                <a:pos x="14" y="22"/>
              </a:cxn>
              <a:cxn ang="0">
                <a:pos x="12" y="22"/>
              </a:cxn>
              <a:cxn ang="0">
                <a:pos x="12" y="18"/>
              </a:cxn>
              <a:cxn ang="0">
                <a:pos x="16" y="14"/>
              </a:cxn>
              <a:cxn ang="0">
                <a:pos x="22" y="10"/>
              </a:cxn>
              <a:cxn ang="0">
                <a:pos x="28" y="12"/>
              </a:cxn>
              <a:cxn ang="0">
                <a:pos x="36" y="2"/>
              </a:cxn>
              <a:cxn ang="0">
                <a:pos x="30" y="0"/>
              </a:cxn>
              <a:cxn ang="0">
                <a:pos x="24" y="0"/>
              </a:cxn>
              <a:cxn ang="0">
                <a:pos x="18" y="2"/>
              </a:cxn>
              <a:cxn ang="0">
                <a:pos x="10" y="6"/>
              </a:cxn>
              <a:cxn ang="0">
                <a:pos x="2" y="12"/>
              </a:cxn>
              <a:cxn ang="0">
                <a:pos x="0" y="20"/>
              </a:cxn>
              <a:cxn ang="0">
                <a:pos x="0" y="26"/>
              </a:cxn>
              <a:cxn ang="0">
                <a:pos x="4" y="30"/>
              </a:cxn>
              <a:cxn ang="0">
                <a:pos x="8" y="34"/>
              </a:cxn>
              <a:cxn ang="0">
                <a:pos x="16" y="36"/>
              </a:cxn>
              <a:cxn ang="0">
                <a:pos x="22" y="34"/>
              </a:cxn>
              <a:cxn ang="0">
                <a:pos x="36" y="28"/>
              </a:cxn>
              <a:cxn ang="0">
                <a:pos x="40" y="26"/>
              </a:cxn>
              <a:cxn ang="0">
                <a:pos x="42" y="28"/>
              </a:cxn>
              <a:cxn ang="0">
                <a:pos x="44" y="32"/>
              </a:cxn>
              <a:cxn ang="0">
                <a:pos x="42" y="34"/>
              </a:cxn>
              <a:cxn ang="0">
                <a:pos x="38" y="38"/>
              </a:cxn>
              <a:cxn ang="0">
                <a:pos x="34" y="40"/>
              </a:cxn>
              <a:cxn ang="0">
                <a:pos x="32" y="40"/>
              </a:cxn>
              <a:cxn ang="0">
                <a:pos x="24" y="38"/>
              </a:cxn>
              <a:cxn ang="0">
                <a:pos x="16" y="48"/>
              </a:cxn>
              <a:cxn ang="0">
                <a:pos x="22" y="50"/>
              </a:cxn>
              <a:cxn ang="0">
                <a:pos x="28" y="52"/>
              </a:cxn>
              <a:cxn ang="0">
                <a:pos x="30" y="52"/>
              </a:cxn>
            </a:cxnLst>
            <a:rect l="0" t="0" r="r" b="b"/>
            <a:pathLst>
              <a:path w="56" h="52">
                <a:moveTo>
                  <a:pt x="30" y="52"/>
                </a:moveTo>
                <a:lnTo>
                  <a:pt x="36" y="50"/>
                </a:lnTo>
                <a:lnTo>
                  <a:pt x="44" y="44"/>
                </a:lnTo>
                <a:lnTo>
                  <a:pt x="52" y="38"/>
                </a:lnTo>
                <a:lnTo>
                  <a:pt x="56" y="30"/>
                </a:lnTo>
                <a:lnTo>
                  <a:pt x="54" y="24"/>
                </a:lnTo>
                <a:lnTo>
                  <a:pt x="52" y="18"/>
                </a:lnTo>
                <a:lnTo>
                  <a:pt x="48" y="14"/>
                </a:lnTo>
                <a:lnTo>
                  <a:pt x="42" y="14"/>
                </a:lnTo>
                <a:lnTo>
                  <a:pt x="36" y="14"/>
                </a:lnTo>
                <a:lnTo>
                  <a:pt x="26" y="18"/>
                </a:lnTo>
                <a:lnTo>
                  <a:pt x="14" y="22"/>
                </a:lnTo>
                <a:lnTo>
                  <a:pt x="12" y="22"/>
                </a:lnTo>
                <a:lnTo>
                  <a:pt x="12" y="18"/>
                </a:lnTo>
                <a:lnTo>
                  <a:pt x="16" y="14"/>
                </a:lnTo>
                <a:lnTo>
                  <a:pt x="22" y="10"/>
                </a:lnTo>
                <a:lnTo>
                  <a:pt x="28" y="12"/>
                </a:lnTo>
                <a:lnTo>
                  <a:pt x="36" y="2"/>
                </a:lnTo>
                <a:lnTo>
                  <a:pt x="30" y="0"/>
                </a:lnTo>
                <a:lnTo>
                  <a:pt x="24" y="0"/>
                </a:lnTo>
                <a:lnTo>
                  <a:pt x="18" y="2"/>
                </a:lnTo>
                <a:lnTo>
                  <a:pt x="10" y="6"/>
                </a:lnTo>
                <a:lnTo>
                  <a:pt x="2" y="12"/>
                </a:lnTo>
                <a:lnTo>
                  <a:pt x="0" y="20"/>
                </a:lnTo>
                <a:lnTo>
                  <a:pt x="0" y="26"/>
                </a:lnTo>
                <a:lnTo>
                  <a:pt x="4" y="30"/>
                </a:lnTo>
                <a:lnTo>
                  <a:pt x="8" y="34"/>
                </a:lnTo>
                <a:lnTo>
                  <a:pt x="16" y="36"/>
                </a:lnTo>
                <a:lnTo>
                  <a:pt x="22" y="34"/>
                </a:lnTo>
                <a:lnTo>
                  <a:pt x="36" y="28"/>
                </a:lnTo>
                <a:lnTo>
                  <a:pt x="40" y="26"/>
                </a:lnTo>
                <a:lnTo>
                  <a:pt x="42" y="28"/>
                </a:lnTo>
                <a:lnTo>
                  <a:pt x="44" y="32"/>
                </a:lnTo>
                <a:lnTo>
                  <a:pt x="42" y="34"/>
                </a:lnTo>
                <a:lnTo>
                  <a:pt x="38" y="38"/>
                </a:lnTo>
                <a:lnTo>
                  <a:pt x="34" y="40"/>
                </a:lnTo>
                <a:lnTo>
                  <a:pt x="32" y="40"/>
                </a:lnTo>
                <a:lnTo>
                  <a:pt x="24" y="38"/>
                </a:lnTo>
                <a:lnTo>
                  <a:pt x="16" y="48"/>
                </a:lnTo>
                <a:lnTo>
                  <a:pt x="22" y="50"/>
                </a:lnTo>
                <a:lnTo>
                  <a:pt x="28" y="52"/>
                </a:lnTo>
                <a:lnTo>
                  <a:pt x="30" y="52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38" name="Freeform 70"/>
          <p:cNvSpPr>
            <a:spLocks/>
          </p:cNvSpPr>
          <p:nvPr/>
        </p:nvSpPr>
        <p:spPr bwMode="auto">
          <a:xfrm>
            <a:off x="6015038" y="3540125"/>
            <a:ext cx="85725" cy="79375"/>
          </a:xfrm>
          <a:custGeom>
            <a:avLst/>
            <a:gdLst/>
            <a:ahLst/>
            <a:cxnLst>
              <a:cxn ang="0">
                <a:pos x="40" y="32"/>
              </a:cxn>
              <a:cxn ang="0">
                <a:pos x="38" y="36"/>
              </a:cxn>
              <a:cxn ang="0">
                <a:pos x="34" y="38"/>
              </a:cxn>
              <a:cxn ang="0">
                <a:pos x="30" y="38"/>
              </a:cxn>
              <a:cxn ang="0">
                <a:pos x="26" y="36"/>
              </a:cxn>
              <a:cxn ang="0">
                <a:pos x="22" y="34"/>
              </a:cxn>
              <a:cxn ang="0">
                <a:pos x="48" y="14"/>
              </a:cxn>
              <a:cxn ang="0">
                <a:pos x="38" y="4"/>
              </a:cxn>
              <a:cxn ang="0">
                <a:pos x="28" y="0"/>
              </a:cxn>
              <a:cxn ang="0">
                <a:pos x="18" y="0"/>
              </a:cxn>
              <a:cxn ang="0">
                <a:pos x="8" y="6"/>
              </a:cxn>
              <a:cxn ang="0">
                <a:pos x="2" y="12"/>
              </a:cxn>
              <a:cxn ang="0">
                <a:pos x="0" y="20"/>
              </a:cxn>
              <a:cxn ang="0">
                <a:pos x="2" y="30"/>
              </a:cxn>
              <a:cxn ang="0">
                <a:pos x="8" y="40"/>
              </a:cxn>
              <a:cxn ang="0">
                <a:pos x="16" y="46"/>
              </a:cxn>
              <a:cxn ang="0">
                <a:pos x="24" y="50"/>
              </a:cxn>
              <a:cxn ang="0">
                <a:pos x="28" y="50"/>
              </a:cxn>
              <a:cxn ang="0">
                <a:pos x="34" y="50"/>
              </a:cxn>
              <a:cxn ang="0">
                <a:pos x="44" y="44"/>
              </a:cxn>
              <a:cxn ang="0">
                <a:pos x="50" y="38"/>
              </a:cxn>
              <a:cxn ang="0">
                <a:pos x="52" y="32"/>
              </a:cxn>
              <a:cxn ang="0">
                <a:pos x="54" y="26"/>
              </a:cxn>
              <a:cxn ang="0">
                <a:pos x="52" y="20"/>
              </a:cxn>
              <a:cxn ang="0">
                <a:pos x="40" y="26"/>
              </a:cxn>
              <a:cxn ang="0">
                <a:pos x="40" y="30"/>
              </a:cxn>
              <a:cxn ang="0">
                <a:pos x="40" y="32"/>
              </a:cxn>
              <a:cxn ang="0">
                <a:pos x="16" y="28"/>
              </a:cxn>
              <a:cxn ang="0">
                <a:pos x="14" y="24"/>
              </a:cxn>
              <a:cxn ang="0">
                <a:pos x="12" y="20"/>
              </a:cxn>
              <a:cxn ang="0">
                <a:pos x="14" y="16"/>
              </a:cxn>
              <a:cxn ang="0">
                <a:pos x="16" y="12"/>
              </a:cxn>
              <a:cxn ang="0">
                <a:pos x="20" y="10"/>
              </a:cxn>
              <a:cxn ang="0">
                <a:pos x="24" y="10"/>
              </a:cxn>
              <a:cxn ang="0">
                <a:pos x="28" y="12"/>
              </a:cxn>
              <a:cxn ang="0">
                <a:pos x="32" y="16"/>
              </a:cxn>
              <a:cxn ang="0">
                <a:pos x="16" y="28"/>
              </a:cxn>
              <a:cxn ang="0">
                <a:pos x="40" y="32"/>
              </a:cxn>
            </a:cxnLst>
            <a:rect l="0" t="0" r="r" b="b"/>
            <a:pathLst>
              <a:path w="54" h="50">
                <a:moveTo>
                  <a:pt x="40" y="32"/>
                </a:moveTo>
                <a:lnTo>
                  <a:pt x="38" y="36"/>
                </a:lnTo>
                <a:lnTo>
                  <a:pt x="34" y="38"/>
                </a:lnTo>
                <a:lnTo>
                  <a:pt x="30" y="38"/>
                </a:lnTo>
                <a:lnTo>
                  <a:pt x="26" y="36"/>
                </a:lnTo>
                <a:lnTo>
                  <a:pt x="22" y="34"/>
                </a:lnTo>
                <a:lnTo>
                  <a:pt x="48" y="14"/>
                </a:lnTo>
                <a:lnTo>
                  <a:pt x="38" y="4"/>
                </a:lnTo>
                <a:lnTo>
                  <a:pt x="28" y="0"/>
                </a:lnTo>
                <a:lnTo>
                  <a:pt x="18" y="0"/>
                </a:lnTo>
                <a:lnTo>
                  <a:pt x="8" y="6"/>
                </a:lnTo>
                <a:lnTo>
                  <a:pt x="2" y="12"/>
                </a:lnTo>
                <a:lnTo>
                  <a:pt x="0" y="20"/>
                </a:lnTo>
                <a:lnTo>
                  <a:pt x="2" y="30"/>
                </a:lnTo>
                <a:lnTo>
                  <a:pt x="8" y="40"/>
                </a:lnTo>
                <a:lnTo>
                  <a:pt x="16" y="46"/>
                </a:lnTo>
                <a:lnTo>
                  <a:pt x="24" y="50"/>
                </a:lnTo>
                <a:lnTo>
                  <a:pt x="28" y="50"/>
                </a:lnTo>
                <a:lnTo>
                  <a:pt x="34" y="50"/>
                </a:lnTo>
                <a:lnTo>
                  <a:pt x="44" y="44"/>
                </a:lnTo>
                <a:lnTo>
                  <a:pt x="50" y="38"/>
                </a:lnTo>
                <a:lnTo>
                  <a:pt x="52" y="32"/>
                </a:lnTo>
                <a:lnTo>
                  <a:pt x="54" y="26"/>
                </a:lnTo>
                <a:lnTo>
                  <a:pt x="52" y="20"/>
                </a:lnTo>
                <a:lnTo>
                  <a:pt x="40" y="26"/>
                </a:lnTo>
                <a:lnTo>
                  <a:pt x="40" y="30"/>
                </a:lnTo>
                <a:lnTo>
                  <a:pt x="40" y="32"/>
                </a:lnTo>
                <a:lnTo>
                  <a:pt x="16" y="28"/>
                </a:lnTo>
                <a:lnTo>
                  <a:pt x="14" y="24"/>
                </a:lnTo>
                <a:lnTo>
                  <a:pt x="12" y="20"/>
                </a:lnTo>
                <a:lnTo>
                  <a:pt x="14" y="16"/>
                </a:lnTo>
                <a:lnTo>
                  <a:pt x="16" y="12"/>
                </a:lnTo>
                <a:lnTo>
                  <a:pt x="20" y="10"/>
                </a:lnTo>
                <a:lnTo>
                  <a:pt x="24" y="10"/>
                </a:lnTo>
                <a:lnTo>
                  <a:pt x="28" y="12"/>
                </a:lnTo>
                <a:lnTo>
                  <a:pt x="32" y="16"/>
                </a:lnTo>
                <a:lnTo>
                  <a:pt x="16" y="28"/>
                </a:lnTo>
                <a:lnTo>
                  <a:pt x="40" y="32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39" name="Freeform 71"/>
          <p:cNvSpPr>
            <a:spLocks/>
          </p:cNvSpPr>
          <p:nvPr/>
        </p:nvSpPr>
        <p:spPr bwMode="auto">
          <a:xfrm>
            <a:off x="5916613" y="3876675"/>
            <a:ext cx="92075" cy="130175"/>
          </a:xfrm>
          <a:custGeom>
            <a:avLst/>
            <a:gdLst/>
            <a:ahLst/>
            <a:cxnLst>
              <a:cxn ang="0">
                <a:pos x="50" y="74"/>
              </a:cxn>
              <a:cxn ang="0">
                <a:pos x="34" y="50"/>
              </a:cxn>
              <a:cxn ang="0">
                <a:pos x="58" y="36"/>
              </a:cxn>
              <a:cxn ang="0">
                <a:pos x="52" y="26"/>
              </a:cxn>
              <a:cxn ang="0">
                <a:pos x="28" y="40"/>
              </a:cxn>
              <a:cxn ang="0">
                <a:pos x="18" y="26"/>
              </a:cxn>
              <a:cxn ang="0">
                <a:pos x="48" y="10"/>
              </a:cxn>
              <a:cxn ang="0">
                <a:pos x="40" y="0"/>
              </a:cxn>
              <a:cxn ang="0">
                <a:pos x="0" y="24"/>
              </a:cxn>
              <a:cxn ang="0">
                <a:pos x="38" y="82"/>
              </a:cxn>
              <a:cxn ang="0">
                <a:pos x="48" y="74"/>
              </a:cxn>
              <a:cxn ang="0">
                <a:pos x="50" y="74"/>
              </a:cxn>
            </a:cxnLst>
            <a:rect l="0" t="0" r="r" b="b"/>
            <a:pathLst>
              <a:path w="58" h="82">
                <a:moveTo>
                  <a:pt x="50" y="74"/>
                </a:moveTo>
                <a:lnTo>
                  <a:pt x="34" y="50"/>
                </a:lnTo>
                <a:lnTo>
                  <a:pt x="58" y="36"/>
                </a:lnTo>
                <a:lnTo>
                  <a:pt x="52" y="26"/>
                </a:lnTo>
                <a:lnTo>
                  <a:pt x="28" y="40"/>
                </a:lnTo>
                <a:lnTo>
                  <a:pt x="18" y="26"/>
                </a:lnTo>
                <a:lnTo>
                  <a:pt x="48" y="10"/>
                </a:lnTo>
                <a:lnTo>
                  <a:pt x="40" y="0"/>
                </a:lnTo>
                <a:lnTo>
                  <a:pt x="0" y="24"/>
                </a:lnTo>
                <a:lnTo>
                  <a:pt x="38" y="82"/>
                </a:lnTo>
                <a:lnTo>
                  <a:pt x="48" y="74"/>
                </a:lnTo>
                <a:lnTo>
                  <a:pt x="50" y="74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40" name="Freeform 72"/>
          <p:cNvSpPr>
            <a:spLocks/>
          </p:cNvSpPr>
          <p:nvPr/>
        </p:nvSpPr>
        <p:spPr bwMode="auto">
          <a:xfrm>
            <a:off x="6021388" y="3867150"/>
            <a:ext cx="95250" cy="85725"/>
          </a:xfrm>
          <a:custGeom>
            <a:avLst/>
            <a:gdLst/>
            <a:ahLst/>
            <a:cxnLst>
              <a:cxn ang="0">
                <a:pos x="12" y="18"/>
              </a:cxn>
              <a:cxn ang="0">
                <a:pos x="16" y="14"/>
              </a:cxn>
              <a:cxn ang="0">
                <a:pos x="22" y="12"/>
              </a:cxn>
              <a:cxn ang="0">
                <a:pos x="26" y="12"/>
              </a:cxn>
              <a:cxn ang="0">
                <a:pos x="28" y="16"/>
              </a:cxn>
              <a:cxn ang="0">
                <a:pos x="20" y="26"/>
              </a:cxn>
              <a:cxn ang="0">
                <a:pos x="12" y="34"/>
              </a:cxn>
              <a:cxn ang="0">
                <a:pos x="10" y="40"/>
              </a:cxn>
              <a:cxn ang="0">
                <a:pos x="12" y="48"/>
              </a:cxn>
              <a:cxn ang="0">
                <a:pos x="16" y="52"/>
              </a:cxn>
              <a:cxn ang="0">
                <a:pos x="22" y="54"/>
              </a:cxn>
              <a:cxn ang="0">
                <a:pos x="28" y="54"/>
              </a:cxn>
              <a:cxn ang="0">
                <a:pos x="36" y="52"/>
              </a:cxn>
              <a:cxn ang="0">
                <a:pos x="42" y="46"/>
              </a:cxn>
              <a:cxn ang="0">
                <a:pos x="44" y="38"/>
              </a:cxn>
              <a:cxn ang="0">
                <a:pos x="46" y="40"/>
              </a:cxn>
              <a:cxn ang="0">
                <a:pos x="50" y="42"/>
              </a:cxn>
              <a:cxn ang="0">
                <a:pos x="60" y="36"/>
              </a:cxn>
              <a:cxn ang="0">
                <a:pos x="54" y="30"/>
              </a:cxn>
              <a:cxn ang="0">
                <a:pos x="48" y="24"/>
              </a:cxn>
              <a:cxn ang="0">
                <a:pos x="40" y="10"/>
              </a:cxn>
              <a:cxn ang="0">
                <a:pos x="36" y="4"/>
              </a:cxn>
              <a:cxn ang="0">
                <a:pos x="32" y="2"/>
              </a:cxn>
              <a:cxn ang="0">
                <a:pos x="28" y="0"/>
              </a:cxn>
              <a:cxn ang="0">
                <a:pos x="24" y="0"/>
              </a:cxn>
              <a:cxn ang="0">
                <a:pos x="18" y="2"/>
              </a:cxn>
              <a:cxn ang="0">
                <a:pos x="12" y="6"/>
              </a:cxn>
              <a:cxn ang="0">
                <a:pos x="4" y="10"/>
              </a:cxn>
              <a:cxn ang="0">
                <a:pos x="0" y="16"/>
              </a:cxn>
              <a:cxn ang="0">
                <a:pos x="0" y="22"/>
              </a:cxn>
              <a:cxn ang="0">
                <a:pos x="0" y="28"/>
              </a:cxn>
              <a:cxn ang="0">
                <a:pos x="12" y="24"/>
              </a:cxn>
              <a:cxn ang="0">
                <a:pos x="12" y="20"/>
              </a:cxn>
              <a:cxn ang="0">
                <a:pos x="12" y="18"/>
              </a:cxn>
              <a:cxn ang="0">
                <a:pos x="34" y="26"/>
              </a:cxn>
              <a:cxn ang="0">
                <a:pos x="38" y="32"/>
              </a:cxn>
              <a:cxn ang="0">
                <a:pos x="38" y="36"/>
              </a:cxn>
              <a:cxn ang="0">
                <a:pos x="34" y="42"/>
              </a:cxn>
              <a:cxn ang="0">
                <a:pos x="28" y="42"/>
              </a:cxn>
              <a:cxn ang="0">
                <a:pos x="24" y="40"/>
              </a:cxn>
              <a:cxn ang="0">
                <a:pos x="22" y="38"/>
              </a:cxn>
              <a:cxn ang="0">
                <a:pos x="22" y="34"/>
              </a:cxn>
              <a:cxn ang="0">
                <a:pos x="28" y="30"/>
              </a:cxn>
              <a:cxn ang="0">
                <a:pos x="34" y="24"/>
              </a:cxn>
              <a:cxn ang="0">
                <a:pos x="34" y="26"/>
              </a:cxn>
              <a:cxn ang="0">
                <a:pos x="12" y="18"/>
              </a:cxn>
            </a:cxnLst>
            <a:rect l="0" t="0" r="r" b="b"/>
            <a:pathLst>
              <a:path w="60" h="54">
                <a:moveTo>
                  <a:pt x="12" y="18"/>
                </a:moveTo>
                <a:lnTo>
                  <a:pt x="16" y="14"/>
                </a:lnTo>
                <a:lnTo>
                  <a:pt x="22" y="12"/>
                </a:lnTo>
                <a:lnTo>
                  <a:pt x="26" y="12"/>
                </a:lnTo>
                <a:lnTo>
                  <a:pt x="28" y="16"/>
                </a:lnTo>
                <a:lnTo>
                  <a:pt x="20" y="26"/>
                </a:lnTo>
                <a:lnTo>
                  <a:pt x="12" y="34"/>
                </a:lnTo>
                <a:lnTo>
                  <a:pt x="10" y="40"/>
                </a:lnTo>
                <a:lnTo>
                  <a:pt x="12" y="48"/>
                </a:lnTo>
                <a:lnTo>
                  <a:pt x="16" y="52"/>
                </a:lnTo>
                <a:lnTo>
                  <a:pt x="22" y="54"/>
                </a:lnTo>
                <a:lnTo>
                  <a:pt x="28" y="54"/>
                </a:lnTo>
                <a:lnTo>
                  <a:pt x="36" y="52"/>
                </a:lnTo>
                <a:lnTo>
                  <a:pt x="42" y="46"/>
                </a:lnTo>
                <a:lnTo>
                  <a:pt x="44" y="38"/>
                </a:lnTo>
                <a:lnTo>
                  <a:pt x="46" y="40"/>
                </a:lnTo>
                <a:lnTo>
                  <a:pt x="50" y="42"/>
                </a:lnTo>
                <a:lnTo>
                  <a:pt x="60" y="36"/>
                </a:lnTo>
                <a:lnTo>
                  <a:pt x="54" y="30"/>
                </a:lnTo>
                <a:lnTo>
                  <a:pt x="48" y="24"/>
                </a:lnTo>
                <a:lnTo>
                  <a:pt x="40" y="10"/>
                </a:lnTo>
                <a:lnTo>
                  <a:pt x="36" y="4"/>
                </a:lnTo>
                <a:lnTo>
                  <a:pt x="32" y="2"/>
                </a:lnTo>
                <a:lnTo>
                  <a:pt x="28" y="0"/>
                </a:lnTo>
                <a:lnTo>
                  <a:pt x="24" y="0"/>
                </a:lnTo>
                <a:lnTo>
                  <a:pt x="18" y="2"/>
                </a:lnTo>
                <a:lnTo>
                  <a:pt x="12" y="6"/>
                </a:lnTo>
                <a:lnTo>
                  <a:pt x="4" y="10"/>
                </a:lnTo>
                <a:lnTo>
                  <a:pt x="0" y="16"/>
                </a:lnTo>
                <a:lnTo>
                  <a:pt x="0" y="22"/>
                </a:lnTo>
                <a:lnTo>
                  <a:pt x="0" y="28"/>
                </a:lnTo>
                <a:lnTo>
                  <a:pt x="12" y="24"/>
                </a:lnTo>
                <a:lnTo>
                  <a:pt x="12" y="20"/>
                </a:lnTo>
                <a:lnTo>
                  <a:pt x="12" y="18"/>
                </a:lnTo>
                <a:lnTo>
                  <a:pt x="34" y="26"/>
                </a:lnTo>
                <a:lnTo>
                  <a:pt x="38" y="32"/>
                </a:lnTo>
                <a:lnTo>
                  <a:pt x="38" y="36"/>
                </a:lnTo>
                <a:lnTo>
                  <a:pt x="34" y="42"/>
                </a:lnTo>
                <a:lnTo>
                  <a:pt x="28" y="42"/>
                </a:lnTo>
                <a:lnTo>
                  <a:pt x="24" y="40"/>
                </a:lnTo>
                <a:lnTo>
                  <a:pt x="22" y="38"/>
                </a:lnTo>
                <a:lnTo>
                  <a:pt x="22" y="34"/>
                </a:lnTo>
                <a:lnTo>
                  <a:pt x="28" y="30"/>
                </a:lnTo>
                <a:lnTo>
                  <a:pt x="34" y="24"/>
                </a:lnTo>
                <a:lnTo>
                  <a:pt x="34" y="26"/>
                </a:lnTo>
                <a:lnTo>
                  <a:pt x="12" y="18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41" name="Freeform 73"/>
          <p:cNvSpPr>
            <a:spLocks/>
          </p:cNvSpPr>
          <p:nvPr/>
        </p:nvSpPr>
        <p:spPr bwMode="auto">
          <a:xfrm>
            <a:off x="6097588" y="3822700"/>
            <a:ext cx="82550" cy="82550"/>
          </a:xfrm>
          <a:custGeom>
            <a:avLst/>
            <a:gdLst/>
            <a:ahLst/>
            <a:cxnLst>
              <a:cxn ang="0">
                <a:pos x="26" y="0"/>
              </a:cxn>
              <a:cxn ang="0">
                <a:pos x="18" y="2"/>
              </a:cxn>
              <a:cxn ang="0">
                <a:pos x="10" y="6"/>
              </a:cxn>
              <a:cxn ang="0">
                <a:pos x="2" y="12"/>
              </a:cxn>
              <a:cxn ang="0">
                <a:pos x="0" y="20"/>
              </a:cxn>
              <a:cxn ang="0">
                <a:pos x="0" y="30"/>
              </a:cxn>
              <a:cxn ang="0">
                <a:pos x="4" y="38"/>
              </a:cxn>
              <a:cxn ang="0">
                <a:pos x="12" y="48"/>
              </a:cxn>
              <a:cxn ang="0">
                <a:pos x="20" y="52"/>
              </a:cxn>
              <a:cxn ang="0">
                <a:pos x="30" y="52"/>
              </a:cxn>
              <a:cxn ang="0">
                <a:pos x="40" y="48"/>
              </a:cxn>
              <a:cxn ang="0">
                <a:pos x="46" y="42"/>
              </a:cxn>
              <a:cxn ang="0">
                <a:pos x="50" y="36"/>
              </a:cxn>
              <a:cxn ang="0">
                <a:pos x="52" y="30"/>
              </a:cxn>
              <a:cxn ang="0">
                <a:pos x="50" y="22"/>
              </a:cxn>
              <a:cxn ang="0">
                <a:pos x="36" y="26"/>
              </a:cxn>
              <a:cxn ang="0">
                <a:pos x="38" y="30"/>
              </a:cxn>
              <a:cxn ang="0">
                <a:pos x="38" y="34"/>
              </a:cxn>
              <a:cxn ang="0">
                <a:pos x="36" y="36"/>
              </a:cxn>
              <a:cxn ang="0">
                <a:pos x="34" y="38"/>
              </a:cxn>
              <a:cxn ang="0">
                <a:pos x="30" y="40"/>
              </a:cxn>
              <a:cxn ang="0">
                <a:pos x="26" y="40"/>
              </a:cxn>
              <a:cxn ang="0">
                <a:pos x="20" y="38"/>
              </a:cxn>
              <a:cxn ang="0">
                <a:pos x="16" y="32"/>
              </a:cxn>
              <a:cxn ang="0">
                <a:pos x="12" y="26"/>
              </a:cxn>
              <a:cxn ang="0">
                <a:pos x="12" y="20"/>
              </a:cxn>
              <a:cxn ang="0">
                <a:pos x="14" y="16"/>
              </a:cxn>
              <a:cxn ang="0">
                <a:pos x="16" y="14"/>
              </a:cxn>
              <a:cxn ang="0">
                <a:pos x="22" y="12"/>
              </a:cxn>
              <a:cxn ang="0">
                <a:pos x="28" y="16"/>
              </a:cxn>
              <a:cxn ang="0">
                <a:pos x="38" y="6"/>
              </a:cxn>
              <a:cxn ang="0">
                <a:pos x="32" y="2"/>
              </a:cxn>
              <a:cxn ang="0">
                <a:pos x="28" y="0"/>
              </a:cxn>
              <a:cxn ang="0">
                <a:pos x="26" y="0"/>
              </a:cxn>
            </a:cxnLst>
            <a:rect l="0" t="0" r="r" b="b"/>
            <a:pathLst>
              <a:path w="52" h="52">
                <a:moveTo>
                  <a:pt x="26" y="0"/>
                </a:moveTo>
                <a:lnTo>
                  <a:pt x="18" y="2"/>
                </a:lnTo>
                <a:lnTo>
                  <a:pt x="10" y="6"/>
                </a:lnTo>
                <a:lnTo>
                  <a:pt x="2" y="12"/>
                </a:lnTo>
                <a:lnTo>
                  <a:pt x="0" y="20"/>
                </a:lnTo>
                <a:lnTo>
                  <a:pt x="0" y="30"/>
                </a:lnTo>
                <a:lnTo>
                  <a:pt x="4" y="38"/>
                </a:lnTo>
                <a:lnTo>
                  <a:pt x="12" y="48"/>
                </a:lnTo>
                <a:lnTo>
                  <a:pt x="20" y="52"/>
                </a:lnTo>
                <a:lnTo>
                  <a:pt x="30" y="52"/>
                </a:lnTo>
                <a:lnTo>
                  <a:pt x="40" y="48"/>
                </a:lnTo>
                <a:lnTo>
                  <a:pt x="46" y="42"/>
                </a:lnTo>
                <a:lnTo>
                  <a:pt x="50" y="36"/>
                </a:lnTo>
                <a:lnTo>
                  <a:pt x="52" y="30"/>
                </a:lnTo>
                <a:lnTo>
                  <a:pt x="50" y="22"/>
                </a:lnTo>
                <a:lnTo>
                  <a:pt x="36" y="26"/>
                </a:lnTo>
                <a:lnTo>
                  <a:pt x="38" y="30"/>
                </a:lnTo>
                <a:lnTo>
                  <a:pt x="38" y="34"/>
                </a:lnTo>
                <a:lnTo>
                  <a:pt x="36" y="36"/>
                </a:lnTo>
                <a:lnTo>
                  <a:pt x="34" y="38"/>
                </a:lnTo>
                <a:lnTo>
                  <a:pt x="30" y="40"/>
                </a:lnTo>
                <a:lnTo>
                  <a:pt x="26" y="40"/>
                </a:lnTo>
                <a:lnTo>
                  <a:pt x="20" y="38"/>
                </a:lnTo>
                <a:lnTo>
                  <a:pt x="16" y="32"/>
                </a:lnTo>
                <a:lnTo>
                  <a:pt x="12" y="26"/>
                </a:lnTo>
                <a:lnTo>
                  <a:pt x="12" y="20"/>
                </a:lnTo>
                <a:lnTo>
                  <a:pt x="14" y="16"/>
                </a:lnTo>
                <a:lnTo>
                  <a:pt x="16" y="14"/>
                </a:lnTo>
                <a:lnTo>
                  <a:pt x="22" y="12"/>
                </a:lnTo>
                <a:lnTo>
                  <a:pt x="28" y="16"/>
                </a:lnTo>
                <a:lnTo>
                  <a:pt x="38" y="6"/>
                </a:lnTo>
                <a:lnTo>
                  <a:pt x="32" y="2"/>
                </a:lnTo>
                <a:lnTo>
                  <a:pt x="28" y="0"/>
                </a:lnTo>
                <a:lnTo>
                  <a:pt x="26" y="0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42" name="Freeform 74"/>
          <p:cNvSpPr>
            <a:spLocks/>
          </p:cNvSpPr>
          <p:nvPr/>
        </p:nvSpPr>
        <p:spPr bwMode="auto">
          <a:xfrm>
            <a:off x="6167438" y="3784600"/>
            <a:ext cx="82550" cy="79375"/>
          </a:xfrm>
          <a:custGeom>
            <a:avLst/>
            <a:gdLst/>
            <a:ahLst/>
            <a:cxnLst>
              <a:cxn ang="0">
                <a:pos x="40" y="32"/>
              </a:cxn>
              <a:cxn ang="0">
                <a:pos x="36" y="36"/>
              </a:cxn>
              <a:cxn ang="0">
                <a:pos x="32" y="38"/>
              </a:cxn>
              <a:cxn ang="0">
                <a:pos x="28" y="38"/>
              </a:cxn>
              <a:cxn ang="0">
                <a:pos x="22" y="36"/>
              </a:cxn>
              <a:cxn ang="0">
                <a:pos x="20" y="32"/>
              </a:cxn>
              <a:cxn ang="0">
                <a:pos x="48" y="16"/>
              </a:cxn>
              <a:cxn ang="0">
                <a:pos x="38" y="6"/>
              </a:cxn>
              <a:cxn ang="0">
                <a:pos x="30" y="0"/>
              </a:cxn>
              <a:cxn ang="0">
                <a:pos x="20" y="0"/>
              </a:cxn>
              <a:cxn ang="0">
                <a:pos x="10" y="2"/>
              </a:cxn>
              <a:cxn ang="0">
                <a:pos x="4" y="8"/>
              </a:cxn>
              <a:cxn ang="0">
                <a:pos x="0" y="18"/>
              </a:cxn>
              <a:cxn ang="0">
                <a:pos x="0" y="26"/>
              </a:cxn>
              <a:cxn ang="0">
                <a:pos x="6" y="36"/>
              </a:cxn>
              <a:cxn ang="0">
                <a:pos x="12" y="44"/>
              </a:cxn>
              <a:cxn ang="0">
                <a:pos x="20" y="48"/>
              </a:cxn>
              <a:cxn ang="0">
                <a:pos x="24" y="50"/>
              </a:cxn>
              <a:cxn ang="0">
                <a:pos x="30" y="50"/>
              </a:cxn>
              <a:cxn ang="0">
                <a:pos x="40" y="46"/>
              </a:cxn>
              <a:cxn ang="0">
                <a:pos x="46" y="40"/>
              </a:cxn>
              <a:cxn ang="0">
                <a:pos x="50" y="34"/>
              </a:cxn>
              <a:cxn ang="0">
                <a:pos x="52" y="28"/>
              </a:cxn>
              <a:cxn ang="0">
                <a:pos x="52" y="22"/>
              </a:cxn>
              <a:cxn ang="0">
                <a:pos x="38" y="26"/>
              </a:cxn>
              <a:cxn ang="0">
                <a:pos x="38" y="32"/>
              </a:cxn>
              <a:cxn ang="0">
                <a:pos x="40" y="32"/>
              </a:cxn>
              <a:cxn ang="0">
                <a:pos x="14" y="26"/>
              </a:cxn>
              <a:cxn ang="0">
                <a:pos x="12" y="22"/>
              </a:cxn>
              <a:cxn ang="0">
                <a:pos x="12" y="18"/>
              </a:cxn>
              <a:cxn ang="0">
                <a:pos x="14" y="14"/>
              </a:cxn>
              <a:cxn ang="0">
                <a:pos x="16" y="10"/>
              </a:cxn>
              <a:cxn ang="0">
                <a:pos x="20" y="10"/>
              </a:cxn>
              <a:cxn ang="0">
                <a:pos x="24" y="10"/>
              </a:cxn>
              <a:cxn ang="0">
                <a:pos x="28" y="12"/>
              </a:cxn>
              <a:cxn ang="0">
                <a:pos x="32" y="16"/>
              </a:cxn>
              <a:cxn ang="0">
                <a:pos x="14" y="26"/>
              </a:cxn>
              <a:cxn ang="0">
                <a:pos x="40" y="32"/>
              </a:cxn>
            </a:cxnLst>
            <a:rect l="0" t="0" r="r" b="b"/>
            <a:pathLst>
              <a:path w="52" h="50">
                <a:moveTo>
                  <a:pt x="40" y="32"/>
                </a:moveTo>
                <a:lnTo>
                  <a:pt x="36" y="36"/>
                </a:lnTo>
                <a:lnTo>
                  <a:pt x="32" y="38"/>
                </a:lnTo>
                <a:lnTo>
                  <a:pt x="28" y="38"/>
                </a:lnTo>
                <a:lnTo>
                  <a:pt x="22" y="36"/>
                </a:lnTo>
                <a:lnTo>
                  <a:pt x="20" y="32"/>
                </a:lnTo>
                <a:lnTo>
                  <a:pt x="48" y="16"/>
                </a:lnTo>
                <a:lnTo>
                  <a:pt x="38" y="6"/>
                </a:lnTo>
                <a:lnTo>
                  <a:pt x="30" y="0"/>
                </a:lnTo>
                <a:lnTo>
                  <a:pt x="20" y="0"/>
                </a:lnTo>
                <a:lnTo>
                  <a:pt x="10" y="2"/>
                </a:lnTo>
                <a:lnTo>
                  <a:pt x="4" y="8"/>
                </a:lnTo>
                <a:lnTo>
                  <a:pt x="0" y="18"/>
                </a:lnTo>
                <a:lnTo>
                  <a:pt x="0" y="26"/>
                </a:lnTo>
                <a:lnTo>
                  <a:pt x="6" y="36"/>
                </a:lnTo>
                <a:lnTo>
                  <a:pt x="12" y="44"/>
                </a:lnTo>
                <a:lnTo>
                  <a:pt x="20" y="48"/>
                </a:lnTo>
                <a:lnTo>
                  <a:pt x="24" y="50"/>
                </a:lnTo>
                <a:lnTo>
                  <a:pt x="30" y="50"/>
                </a:lnTo>
                <a:lnTo>
                  <a:pt x="40" y="46"/>
                </a:lnTo>
                <a:lnTo>
                  <a:pt x="46" y="40"/>
                </a:lnTo>
                <a:lnTo>
                  <a:pt x="50" y="34"/>
                </a:lnTo>
                <a:lnTo>
                  <a:pt x="52" y="28"/>
                </a:lnTo>
                <a:lnTo>
                  <a:pt x="52" y="22"/>
                </a:lnTo>
                <a:lnTo>
                  <a:pt x="38" y="26"/>
                </a:lnTo>
                <a:lnTo>
                  <a:pt x="38" y="32"/>
                </a:lnTo>
                <a:lnTo>
                  <a:pt x="40" y="32"/>
                </a:lnTo>
                <a:lnTo>
                  <a:pt x="14" y="26"/>
                </a:lnTo>
                <a:lnTo>
                  <a:pt x="12" y="22"/>
                </a:lnTo>
                <a:lnTo>
                  <a:pt x="12" y="18"/>
                </a:lnTo>
                <a:lnTo>
                  <a:pt x="14" y="14"/>
                </a:lnTo>
                <a:lnTo>
                  <a:pt x="16" y="10"/>
                </a:lnTo>
                <a:lnTo>
                  <a:pt x="20" y="10"/>
                </a:lnTo>
                <a:lnTo>
                  <a:pt x="24" y="10"/>
                </a:lnTo>
                <a:lnTo>
                  <a:pt x="28" y="12"/>
                </a:lnTo>
                <a:lnTo>
                  <a:pt x="32" y="16"/>
                </a:lnTo>
                <a:lnTo>
                  <a:pt x="14" y="26"/>
                </a:lnTo>
                <a:lnTo>
                  <a:pt x="40" y="32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43" name="Freeform 75"/>
          <p:cNvSpPr>
            <a:spLocks/>
          </p:cNvSpPr>
          <p:nvPr/>
        </p:nvSpPr>
        <p:spPr bwMode="auto">
          <a:xfrm>
            <a:off x="6056313" y="4127500"/>
            <a:ext cx="117475" cy="104775"/>
          </a:xfrm>
          <a:custGeom>
            <a:avLst/>
            <a:gdLst/>
            <a:ahLst/>
            <a:cxnLst>
              <a:cxn ang="0">
                <a:pos x="74" y="48"/>
              </a:cxn>
              <a:cxn ang="0">
                <a:pos x="70" y="36"/>
              </a:cxn>
              <a:cxn ang="0">
                <a:pos x="38" y="50"/>
              </a:cxn>
              <a:cxn ang="0">
                <a:pos x="12" y="0"/>
              </a:cxn>
              <a:cxn ang="0">
                <a:pos x="0" y="6"/>
              </a:cxn>
              <a:cxn ang="0">
                <a:pos x="30" y="66"/>
              </a:cxn>
              <a:cxn ang="0">
                <a:pos x="72" y="48"/>
              </a:cxn>
              <a:cxn ang="0">
                <a:pos x="74" y="48"/>
              </a:cxn>
            </a:cxnLst>
            <a:rect l="0" t="0" r="r" b="b"/>
            <a:pathLst>
              <a:path w="74" h="66">
                <a:moveTo>
                  <a:pt x="74" y="48"/>
                </a:moveTo>
                <a:lnTo>
                  <a:pt x="70" y="36"/>
                </a:lnTo>
                <a:lnTo>
                  <a:pt x="38" y="50"/>
                </a:lnTo>
                <a:lnTo>
                  <a:pt x="12" y="0"/>
                </a:lnTo>
                <a:lnTo>
                  <a:pt x="0" y="6"/>
                </a:lnTo>
                <a:lnTo>
                  <a:pt x="30" y="66"/>
                </a:lnTo>
                <a:lnTo>
                  <a:pt x="72" y="48"/>
                </a:lnTo>
                <a:lnTo>
                  <a:pt x="74" y="48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44" name="Freeform 76"/>
          <p:cNvSpPr>
            <a:spLocks/>
          </p:cNvSpPr>
          <p:nvPr/>
        </p:nvSpPr>
        <p:spPr bwMode="auto">
          <a:xfrm>
            <a:off x="6138863" y="4089400"/>
            <a:ext cx="69850" cy="107950"/>
          </a:xfrm>
          <a:custGeom>
            <a:avLst/>
            <a:gdLst/>
            <a:ahLst/>
            <a:cxnLst>
              <a:cxn ang="0">
                <a:pos x="18" y="12"/>
              </a:cxn>
              <a:cxn ang="0">
                <a:pos x="12" y="0"/>
              </a:cxn>
              <a:cxn ang="0">
                <a:pos x="0" y="6"/>
              </a:cxn>
              <a:cxn ang="0">
                <a:pos x="6" y="16"/>
              </a:cxn>
              <a:cxn ang="0">
                <a:pos x="16" y="12"/>
              </a:cxn>
              <a:cxn ang="0">
                <a:pos x="18" y="12"/>
              </a:cxn>
              <a:cxn ang="0">
                <a:pos x="44" y="62"/>
              </a:cxn>
              <a:cxn ang="0">
                <a:pos x="22" y="18"/>
              </a:cxn>
              <a:cxn ang="0">
                <a:pos x="10" y="22"/>
              </a:cxn>
              <a:cxn ang="0">
                <a:pos x="32" y="68"/>
              </a:cxn>
              <a:cxn ang="0">
                <a:pos x="44" y="62"/>
              </a:cxn>
              <a:cxn ang="0">
                <a:pos x="18" y="12"/>
              </a:cxn>
            </a:cxnLst>
            <a:rect l="0" t="0" r="r" b="b"/>
            <a:pathLst>
              <a:path w="44" h="68">
                <a:moveTo>
                  <a:pt x="18" y="12"/>
                </a:moveTo>
                <a:lnTo>
                  <a:pt x="12" y="0"/>
                </a:lnTo>
                <a:lnTo>
                  <a:pt x="0" y="6"/>
                </a:lnTo>
                <a:lnTo>
                  <a:pt x="6" y="16"/>
                </a:lnTo>
                <a:lnTo>
                  <a:pt x="16" y="12"/>
                </a:lnTo>
                <a:lnTo>
                  <a:pt x="18" y="12"/>
                </a:lnTo>
                <a:lnTo>
                  <a:pt x="44" y="62"/>
                </a:lnTo>
                <a:lnTo>
                  <a:pt x="22" y="18"/>
                </a:lnTo>
                <a:lnTo>
                  <a:pt x="10" y="22"/>
                </a:lnTo>
                <a:lnTo>
                  <a:pt x="32" y="68"/>
                </a:lnTo>
                <a:lnTo>
                  <a:pt x="44" y="62"/>
                </a:lnTo>
                <a:lnTo>
                  <a:pt x="18" y="12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45" name="Freeform 77"/>
          <p:cNvSpPr>
            <a:spLocks/>
          </p:cNvSpPr>
          <p:nvPr/>
        </p:nvSpPr>
        <p:spPr bwMode="auto">
          <a:xfrm>
            <a:off x="6192838" y="4086225"/>
            <a:ext cx="92075" cy="120650"/>
          </a:xfrm>
          <a:custGeom>
            <a:avLst/>
            <a:gdLst/>
            <a:ahLst/>
            <a:cxnLst>
              <a:cxn ang="0">
                <a:pos x="30" y="76"/>
              </a:cxn>
              <a:cxn ang="0">
                <a:pos x="42" y="70"/>
              </a:cxn>
              <a:cxn ang="0">
                <a:pos x="32" y="48"/>
              </a:cxn>
              <a:cxn ang="0">
                <a:pos x="40" y="50"/>
              </a:cxn>
              <a:cxn ang="0">
                <a:pos x="48" y="48"/>
              </a:cxn>
              <a:cxn ang="0">
                <a:pos x="54" y="44"/>
              </a:cxn>
              <a:cxn ang="0">
                <a:pos x="58" y="36"/>
              </a:cxn>
              <a:cxn ang="0">
                <a:pos x="58" y="28"/>
              </a:cxn>
              <a:cxn ang="0">
                <a:pos x="54" y="16"/>
              </a:cxn>
              <a:cxn ang="0">
                <a:pos x="48" y="8"/>
              </a:cxn>
              <a:cxn ang="0">
                <a:pos x="40" y="2"/>
              </a:cxn>
              <a:cxn ang="0">
                <a:pos x="32" y="0"/>
              </a:cxn>
              <a:cxn ang="0">
                <a:pos x="24" y="2"/>
              </a:cxn>
              <a:cxn ang="0">
                <a:pos x="20" y="4"/>
              </a:cxn>
              <a:cxn ang="0">
                <a:pos x="18" y="8"/>
              </a:cxn>
              <a:cxn ang="0">
                <a:pos x="14" y="16"/>
              </a:cxn>
              <a:cxn ang="0">
                <a:pos x="10" y="10"/>
              </a:cxn>
              <a:cxn ang="0">
                <a:pos x="0" y="14"/>
              </a:cxn>
              <a:cxn ang="0">
                <a:pos x="28" y="76"/>
              </a:cxn>
              <a:cxn ang="0">
                <a:pos x="30" y="76"/>
              </a:cxn>
              <a:cxn ang="0">
                <a:pos x="20" y="20"/>
              </a:cxn>
              <a:cxn ang="0">
                <a:pos x="22" y="16"/>
              </a:cxn>
              <a:cxn ang="0">
                <a:pos x="26" y="12"/>
              </a:cxn>
              <a:cxn ang="0">
                <a:pos x="30" y="12"/>
              </a:cxn>
              <a:cxn ang="0">
                <a:pos x="34" y="14"/>
              </a:cxn>
              <a:cxn ang="0">
                <a:pos x="38" y="16"/>
              </a:cxn>
              <a:cxn ang="0">
                <a:pos x="42" y="22"/>
              </a:cxn>
              <a:cxn ang="0">
                <a:pos x="46" y="30"/>
              </a:cxn>
              <a:cxn ang="0">
                <a:pos x="46" y="34"/>
              </a:cxn>
              <a:cxn ang="0">
                <a:pos x="44" y="38"/>
              </a:cxn>
              <a:cxn ang="0">
                <a:pos x="40" y="40"/>
              </a:cxn>
              <a:cxn ang="0">
                <a:pos x="36" y="42"/>
              </a:cxn>
              <a:cxn ang="0">
                <a:pos x="30" y="40"/>
              </a:cxn>
              <a:cxn ang="0">
                <a:pos x="26" y="36"/>
              </a:cxn>
              <a:cxn ang="0">
                <a:pos x="22" y="30"/>
              </a:cxn>
              <a:cxn ang="0">
                <a:pos x="20" y="24"/>
              </a:cxn>
              <a:cxn ang="0">
                <a:pos x="20" y="20"/>
              </a:cxn>
              <a:cxn ang="0">
                <a:pos x="30" y="76"/>
              </a:cxn>
            </a:cxnLst>
            <a:rect l="0" t="0" r="r" b="b"/>
            <a:pathLst>
              <a:path w="58" h="76">
                <a:moveTo>
                  <a:pt x="30" y="76"/>
                </a:moveTo>
                <a:lnTo>
                  <a:pt x="42" y="70"/>
                </a:lnTo>
                <a:lnTo>
                  <a:pt x="32" y="48"/>
                </a:lnTo>
                <a:lnTo>
                  <a:pt x="40" y="50"/>
                </a:lnTo>
                <a:lnTo>
                  <a:pt x="48" y="48"/>
                </a:lnTo>
                <a:lnTo>
                  <a:pt x="54" y="44"/>
                </a:lnTo>
                <a:lnTo>
                  <a:pt x="58" y="36"/>
                </a:lnTo>
                <a:lnTo>
                  <a:pt x="58" y="28"/>
                </a:lnTo>
                <a:lnTo>
                  <a:pt x="54" y="16"/>
                </a:lnTo>
                <a:lnTo>
                  <a:pt x="48" y="8"/>
                </a:lnTo>
                <a:lnTo>
                  <a:pt x="40" y="2"/>
                </a:lnTo>
                <a:lnTo>
                  <a:pt x="32" y="0"/>
                </a:lnTo>
                <a:lnTo>
                  <a:pt x="24" y="2"/>
                </a:lnTo>
                <a:lnTo>
                  <a:pt x="20" y="4"/>
                </a:lnTo>
                <a:lnTo>
                  <a:pt x="18" y="8"/>
                </a:lnTo>
                <a:lnTo>
                  <a:pt x="14" y="16"/>
                </a:lnTo>
                <a:lnTo>
                  <a:pt x="10" y="10"/>
                </a:lnTo>
                <a:lnTo>
                  <a:pt x="0" y="14"/>
                </a:lnTo>
                <a:lnTo>
                  <a:pt x="28" y="76"/>
                </a:lnTo>
                <a:lnTo>
                  <a:pt x="30" y="76"/>
                </a:lnTo>
                <a:lnTo>
                  <a:pt x="20" y="20"/>
                </a:lnTo>
                <a:lnTo>
                  <a:pt x="22" y="16"/>
                </a:lnTo>
                <a:lnTo>
                  <a:pt x="26" y="12"/>
                </a:lnTo>
                <a:lnTo>
                  <a:pt x="30" y="12"/>
                </a:lnTo>
                <a:lnTo>
                  <a:pt x="34" y="14"/>
                </a:lnTo>
                <a:lnTo>
                  <a:pt x="38" y="16"/>
                </a:lnTo>
                <a:lnTo>
                  <a:pt x="42" y="22"/>
                </a:lnTo>
                <a:lnTo>
                  <a:pt x="46" y="30"/>
                </a:lnTo>
                <a:lnTo>
                  <a:pt x="46" y="34"/>
                </a:lnTo>
                <a:lnTo>
                  <a:pt x="44" y="38"/>
                </a:lnTo>
                <a:lnTo>
                  <a:pt x="40" y="40"/>
                </a:lnTo>
                <a:lnTo>
                  <a:pt x="36" y="42"/>
                </a:lnTo>
                <a:lnTo>
                  <a:pt x="30" y="40"/>
                </a:lnTo>
                <a:lnTo>
                  <a:pt x="26" y="36"/>
                </a:lnTo>
                <a:lnTo>
                  <a:pt x="22" y="30"/>
                </a:lnTo>
                <a:lnTo>
                  <a:pt x="20" y="24"/>
                </a:lnTo>
                <a:lnTo>
                  <a:pt x="20" y="20"/>
                </a:lnTo>
                <a:lnTo>
                  <a:pt x="30" y="76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46" name="Freeform 78"/>
          <p:cNvSpPr>
            <a:spLocks/>
          </p:cNvSpPr>
          <p:nvPr/>
        </p:nvSpPr>
        <p:spPr bwMode="auto">
          <a:xfrm>
            <a:off x="6281738" y="4054475"/>
            <a:ext cx="82550" cy="82550"/>
          </a:xfrm>
          <a:custGeom>
            <a:avLst/>
            <a:gdLst/>
            <a:ahLst/>
            <a:cxnLst>
              <a:cxn ang="0">
                <a:pos x="22" y="52"/>
              </a:cxn>
              <a:cxn ang="0">
                <a:pos x="30" y="52"/>
              </a:cxn>
              <a:cxn ang="0">
                <a:pos x="38" y="48"/>
              </a:cxn>
              <a:cxn ang="0">
                <a:pos x="46" y="44"/>
              </a:cxn>
              <a:cxn ang="0">
                <a:pos x="52" y="38"/>
              </a:cxn>
              <a:cxn ang="0">
                <a:pos x="52" y="30"/>
              </a:cxn>
              <a:cxn ang="0">
                <a:pos x="52" y="24"/>
              </a:cxn>
              <a:cxn ang="0">
                <a:pos x="48" y="20"/>
              </a:cxn>
              <a:cxn ang="0">
                <a:pos x="44" y="18"/>
              </a:cxn>
              <a:cxn ang="0">
                <a:pos x="36" y="16"/>
              </a:cxn>
              <a:cxn ang="0">
                <a:pos x="26" y="18"/>
              </a:cxn>
              <a:cxn ang="0">
                <a:pos x="14" y="20"/>
              </a:cxn>
              <a:cxn ang="0">
                <a:pos x="12" y="18"/>
              </a:cxn>
              <a:cxn ang="0">
                <a:pos x="12" y="16"/>
              </a:cxn>
              <a:cxn ang="0">
                <a:pos x="18" y="10"/>
              </a:cxn>
              <a:cxn ang="0">
                <a:pos x="24" y="10"/>
              </a:cxn>
              <a:cxn ang="0">
                <a:pos x="30" y="12"/>
              </a:cxn>
              <a:cxn ang="0">
                <a:pos x="40" y="6"/>
              </a:cxn>
              <a:cxn ang="0">
                <a:pos x="34" y="2"/>
              </a:cxn>
              <a:cxn ang="0">
                <a:pos x="30" y="0"/>
              </a:cxn>
              <a:cxn ang="0">
                <a:pos x="22" y="0"/>
              </a:cxn>
              <a:cxn ang="0">
                <a:pos x="14" y="2"/>
              </a:cxn>
              <a:cxn ang="0">
                <a:pos x="6" y="8"/>
              </a:cxn>
              <a:cxn ang="0">
                <a:pos x="2" y="12"/>
              </a:cxn>
              <a:cxn ang="0">
                <a:pos x="0" y="18"/>
              </a:cxn>
              <a:cxn ang="0">
                <a:pos x="2" y="24"/>
              </a:cxn>
              <a:cxn ang="0">
                <a:pos x="6" y="30"/>
              </a:cxn>
              <a:cxn ang="0">
                <a:pos x="12" y="32"/>
              </a:cxn>
              <a:cxn ang="0">
                <a:pos x="20" y="32"/>
              </a:cxn>
              <a:cxn ang="0">
                <a:pos x="34" y="30"/>
              </a:cxn>
              <a:cxn ang="0">
                <a:pos x="38" y="30"/>
              </a:cxn>
              <a:cxn ang="0">
                <a:pos x="40" y="32"/>
              </a:cxn>
              <a:cxn ang="0">
                <a:pos x="40" y="36"/>
              </a:cxn>
              <a:cxn ang="0">
                <a:pos x="38" y="38"/>
              </a:cxn>
              <a:cxn ang="0">
                <a:pos x="34" y="40"/>
              </a:cxn>
              <a:cxn ang="0">
                <a:pos x="30" y="42"/>
              </a:cxn>
              <a:cxn ang="0">
                <a:pos x="26" y="42"/>
              </a:cxn>
              <a:cxn ang="0">
                <a:pos x="20" y="38"/>
              </a:cxn>
              <a:cxn ang="0">
                <a:pos x="10" y="44"/>
              </a:cxn>
              <a:cxn ang="0">
                <a:pos x="14" y="48"/>
              </a:cxn>
              <a:cxn ang="0">
                <a:pos x="20" y="52"/>
              </a:cxn>
              <a:cxn ang="0">
                <a:pos x="22" y="52"/>
              </a:cxn>
            </a:cxnLst>
            <a:rect l="0" t="0" r="r" b="b"/>
            <a:pathLst>
              <a:path w="52" h="52">
                <a:moveTo>
                  <a:pt x="22" y="52"/>
                </a:moveTo>
                <a:lnTo>
                  <a:pt x="30" y="52"/>
                </a:lnTo>
                <a:lnTo>
                  <a:pt x="38" y="48"/>
                </a:lnTo>
                <a:lnTo>
                  <a:pt x="46" y="44"/>
                </a:lnTo>
                <a:lnTo>
                  <a:pt x="52" y="38"/>
                </a:lnTo>
                <a:lnTo>
                  <a:pt x="52" y="30"/>
                </a:lnTo>
                <a:lnTo>
                  <a:pt x="52" y="24"/>
                </a:lnTo>
                <a:lnTo>
                  <a:pt x="48" y="20"/>
                </a:lnTo>
                <a:lnTo>
                  <a:pt x="44" y="18"/>
                </a:lnTo>
                <a:lnTo>
                  <a:pt x="36" y="16"/>
                </a:lnTo>
                <a:lnTo>
                  <a:pt x="26" y="18"/>
                </a:lnTo>
                <a:lnTo>
                  <a:pt x="14" y="20"/>
                </a:lnTo>
                <a:lnTo>
                  <a:pt x="12" y="18"/>
                </a:lnTo>
                <a:lnTo>
                  <a:pt x="12" y="16"/>
                </a:lnTo>
                <a:lnTo>
                  <a:pt x="18" y="10"/>
                </a:lnTo>
                <a:lnTo>
                  <a:pt x="24" y="10"/>
                </a:lnTo>
                <a:lnTo>
                  <a:pt x="30" y="12"/>
                </a:lnTo>
                <a:lnTo>
                  <a:pt x="40" y="6"/>
                </a:lnTo>
                <a:lnTo>
                  <a:pt x="34" y="2"/>
                </a:lnTo>
                <a:lnTo>
                  <a:pt x="30" y="0"/>
                </a:lnTo>
                <a:lnTo>
                  <a:pt x="22" y="0"/>
                </a:lnTo>
                <a:lnTo>
                  <a:pt x="14" y="2"/>
                </a:lnTo>
                <a:lnTo>
                  <a:pt x="6" y="8"/>
                </a:lnTo>
                <a:lnTo>
                  <a:pt x="2" y="12"/>
                </a:lnTo>
                <a:lnTo>
                  <a:pt x="0" y="18"/>
                </a:lnTo>
                <a:lnTo>
                  <a:pt x="2" y="24"/>
                </a:lnTo>
                <a:lnTo>
                  <a:pt x="6" y="30"/>
                </a:lnTo>
                <a:lnTo>
                  <a:pt x="12" y="32"/>
                </a:lnTo>
                <a:lnTo>
                  <a:pt x="20" y="32"/>
                </a:lnTo>
                <a:lnTo>
                  <a:pt x="34" y="30"/>
                </a:lnTo>
                <a:lnTo>
                  <a:pt x="38" y="30"/>
                </a:lnTo>
                <a:lnTo>
                  <a:pt x="40" y="32"/>
                </a:lnTo>
                <a:lnTo>
                  <a:pt x="40" y="36"/>
                </a:lnTo>
                <a:lnTo>
                  <a:pt x="38" y="38"/>
                </a:lnTo>
                <a:lnTo>
                  <a:pt x="34" y="40"/>
                </a:lnTo>
                <a:lnTo>
                  <a:pt x="30" y="42"/>
                </a:lnTo>
                <a:lnTo>
                  <a:pt x="26" y="42"/>
                </a:lnTo>
                <a:lnTo>
                  <a:pt x="20" y="38"/>
                </a:lnTo>
                <a:lnTo>
                  <a:pt x="10" y="44"/>
                </a:lnTo>
                <a:lnTo>
                  <a:pt x="14" y="48"/>
                </a:lnTo>
                <a:lnTo>
                  <a:pt x="20" y="52"/>
                </a:lnTo>
                <a:lnTo>
                  <a:pt x="22" y="52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47" name="Freeform 79"/>
          <p:cNvSpPr>
            <a:spLocks/>
          </p:cNvSpPr>
          <p:nvPr/>
        </p:nvSpPr>
        <p:spPr bwMode="auto">
          <a:xfrm>
            <a:off x="6081713" y="4565650"/>
            <a:ext cx="88900" cy="117475"/>
          </a:xfrm>
          <a:custGeom>
            <a:avLst/>
            <a:gdLst/>
            <a:ahLst/>
            <a:cxnLst>
              <a:cxn ang="0">
                <a:pos x="52" y="72"/>
              </a:cxn>
              <a:cxn ang="0">
                <a:pos x="36" y="16"/>
              </a:cxn>
              <a:cxn ang="0">
                <a:pos x="56" y="12"/>
              </a:cxn>
              <a:cxn ang="0">
                <a:pos x="54" y="0"/>
              </a:cxn>
              <a:cxn ang="0">
                <a:pos x="0" y="12"/>
              </a:cxn>
              <a:cxn ang="0">
                <a:pos x="4" y="24"/>
              </a:cxn>
              <a:cxn ang="0">
                <a:pos x="22" y="20"/>
              </a:cxn>
              <a:cxn ang="0">
                <a:pos x="38" y="74"/>
              </a:cxn>
              <a:cxn ang="0">
                <a:pos x="50" y="72"/>
              </a:cxn>
              <a:cxn ang="0">
                <a:pos x="52" y="72"/>
              </a:cxn>
            </a:cxnLst>
            <a:rect l="0" t="0" r="r" b="b"/>
            <a:pathLst>
              <a:path w="56" h="74">
                <a:moveTo>
                  <a:pt x="52" y="72"/>
                </a:moveTo>
                <a:lnTo>
                  <a:pt x="36" y="16"/>
                </a:lnTo>
                <a:lnTo>
                  <a:pt x="56" y="12"/>
                </a:lnTo>
                <a:lnTo>
                  <a:pt x="54" y="0"/>
                </a:lnTo>
                <a:lnTo>
                  <a:pt x="0" y="12"/>
                </a:lnTo>
                <a:lnTo>
                  <a:pt x="4" y="24"/>
                </a:lnTo>
                <a:lnTo>
                  <a:pt x="22" y="20"/>
                </a:lnTo>
                <a:lnTo>
                  <a:pt x="38" y="74"/>
                </a:lnTo>
                <a:lnTo>
                  <a:pt x="50" y="72"/>
                </a:lnTo>
                <a:lnTo>
                  <a:pt x="52" y="72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48" name="Freeform 80"/>
          <p:cNvSpPr>
            <a:spLocks/>
          </p:cNvSpPr>
          <p:nvPr/>
        </p:nvSpPr>
        <p:spPr bwMode="auto">
          <a:xfrm>
            <a:off x="6189663" y="4584700"/>
            <a:ext cx="76200" cy="79375"/>
          </a:xfrm>
          <a:custGeom>
            <a:avLst/>
            <a:gdLst/>
            <a:ahLst/>
            <a:cxnLst>
              <a:cxn ang="0">
                <a:pos x="34" y="38"/>
              </a:cxn>
              <a:cxn ang="0">
                <a:pos x="30" y="40"/>
              </a:cxn>
              <a:cxn ang="0">
                <a:pos x="24" y="40"/>
              </a:cxn>
              <a:cxn ang="0">
                <a:pos x="20" y="38"/>
              </a:cxn>
              <a:cxn ang="0">
                <a:pos x="18" y="36"/>
              </a:cxn>
              <a:cxn ang="0">
                <a:pos x="16" y="30"/>
              </a:cxn>
              <a:cxn ang="0">
                <a:pos x="48" y="24"/>
              </a:cxn>
              <a:cxn ang="0">
                <a:pos x="42" y="10"/>
              </a:cxn>
              <a:cxn ang="0">
                <a:pos x="36" y="2"/>
              </a:cxn>
              <a:cxn ang="0">
                <a:pos x="28" y="0"/>
              </a:cxn>
              <a:cxn ang="0">
                <a:pos x="16" y="0"/>
              </a:cxn>
              <a:cxn ang="0">
                <a:pos x="8" y="4"/>
              </a:cxn>
              <a:cxn ang="0">
                <a:pos x="2" y="10"/>
              </a:cxn>
              <a:cxn ang="0">
                <a:pos x="0" y="20"/>
              </a:cxn>
              <a:cxn ang="0">
                <a:pos x="2" y="30"/>
              </a:cxn>
              <a:cxn ang="0">
                <a:pos x="6" y="40"/>
              </a:cxn>
              <a:cxn ang="0">
                <a:pos x="10" y="46"/>
              </a:cxn>
              <a:cxn ang="0">
                <a:pos x="16" y="48"/>
              </a:cxn>
              <a:cxn ang="0">
                <a:pos x="20" y="50"/>
              </a:cxn>
              <a:cxn ang="0">
                <a:pos x="32" y="50"/>
              </a:cxn>
              <a:cxn ang="0">
                <a:pos x="38" y="46"/>
              </a:cxn>
              <a:cxn ang="0">
                <a:pos x="44" y="42"/>
              </a:cxn>
              <a:cxn ang="0">
                <a:pos x="48" y="38"/>
              </a:cxn>
              <a:cxn ang="0">
                <a:pos x="48" y="30"/>
              </a:cxn>
              <a:cxn ang="0">
                <a:pos x="36" y="32"/>
              </a:cxn>
              <a:cxn ang="0">
                <a:pos x="36" y="38"/>
              </a:cxn>
              <a:cxn ang="0">
                <a:pos x="34" y="38"/>
              </a:cxn>
              <a:cxn ang="0">
                <a:pos x="14" y="22"/>
              </a:cxn>
              <a:cxn ang="0">
                <a:pos x="14" y="18"/>
              </a:cxn>
              <a:cxn ang="0">
                <a:pos x="14" y="14"/>
              </a:cxn>
              <a:cxn ang="0">
                <a:pos x="16" y="10"/>
              </a:cxn>
              <a:cxn ang="0">
                <a:pos x="20" y="10"/>
              </a:cxn>
              <a:cxn ang="0">
                <a:pos x="24" y="8"/>
              </a:cxn>
              <a:cxn ang="0">
                <a:pos x="28" y="10"/>
              </a:cxn>
              <a:cxn ang="0">
                <a:pos x="30" y="14"/>
              </a:cxn>
              <a:cxn ang="0">
                <a:pos x="32" y="18"/>
              </a:cxn>
              <a:cxn ang="0">
                <a:pos x="14" y="22"/>
              </a:cxn>
              <a:cxn ang="0">
                <a:pos x="34" y="38"/>
              </a:cxn>
            </a:cxnLst>
            <a:rect l="0" t="0" r="r" b="b"/>
            <a:pathLst>
              <a:path w="48" h="50">
                <a:moveTo>
                  <a:pt x="34" y="38"/>
                </a:moveTo>
                <a:lnTo>
                  <a:pt x="30" y="40"/>
                </a:lnTo>
                <a:lnTo>
                  <a:pt x="24" y="40"/>
                </a:lnTo>
                <a:lnTo>
                  <a:pt x="20" y="38"/>
                </a:lnTo>
                <a:lnTo>
                  <a:pt x="18" y="36"/>
                </a:lnTo>
                <a:lnTo>
                  <a:pt x="16" y="30"/>
                </a:lnTo>
                <a:lnTo>
                  <a:pt x="48" y="24"/>
                </a:lnTo>
                <a:lnTo>
                  <a:pt x="42" y="10"/>
                </a:lnTo>
                <a:lnTo>
                  <a:pt x="36" y="2"/>
                </a:lnTo>
                <a:lnTo>
                  <a:pt x="28" y="0"/>
                </a:lnTo>
                <a:lnTo>
                  <a:pt x="16" y="0"/>
                </a:lnTo>
                <a:lnTo>
                  <a:pt x="8" y="4"/>
                </a:lnTo>
                <a:lnTo>
                  <a:pt x="2" y="10"/>
                </a:lnTo>
                <a:lnTo>
                  <a:pt x="0" y="20"/>
                </a:lnTo>
                <a:lnTo>
                  <a:pt x="2" y="30"/>
                </a:lnTo>
                <a:lnTo>
                  <a:pt x="6" y="40"/>
                </a:lnTo>
                <a:lnTo>
                  <a:pt x="10" y="46"/>
                </a:lnTo>
                <a:lnTo>
                  <a:pt x="16" y="48"/>
                </a:lnTo>
                <a:lnTo>
                  <a:pt x="20" y="50"/>
                </a:lnTo>
                <a:lnTo>
                  <a:pt x="32" y="50"/>
                </a:lnTo>
                <a:lnTo>
                  <a:pt x="38" y="46"/>
                </a:lnTo>
                <a:lnTo>
                  <a:pt x="44" y="42"/>
                </a:lnTo>
                <a:lnTo>
                  <a:pt x="48" y="38"/>
                </a:lnTo>
                <a:lnTo>
                  <a:pt x="48" y="30"/>
                </a:lnTo>
                <a:lnTo>
                  <a:pt x="36" y="32"/>
                </a:lnTo>
                <a:lnTo>
                  <a:pt x="36" y="38"/>
                </a:lnTo>
                <a:lnTo>
                  <a:pt x="34" y="38"/>
                </a:lnTo>
                <a:lnTo>
                  <a:pt x="14" y="22"/>
                </a:lnTo>
                <a:lnTo>
                  <a:pt x="14" y="18"/>
                </a:lnTo>
                <a:lnTo>
                  <a:pt x="14" y="14"/>
                </a:lnTo>
                <a:lnTo>
                  <a:pt x="16" y="10"/>
                </a:lnTo>
                <a:lnTo>
                  <a:pt x="20" y="10"/>
                </a:lnTo>
                <a:lnTo>
                  <a:pt x="24" y="8"/>
                </a:lnTo>
                <a:lnTo>
                  <a:pt x="28" y="10"/>
                </a:lnTo>
                <a:lnTo>
                  <a:pt x="30" y="14"/>
                </a:lnTo>
                <a:lnTo>
                  <a:pt x="32" y="18"/>
                </a:lnTo>
                <a:lnTo>
                  <a:pt x="14" y="22"/>
                </a:lnTo>
                <a:lnTo>
                  <a:pt x="34" y="38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49" name="Freeform 81"/>
          <p:cNvSpPr>
            <a:spLocks/>
          </p:cNvSpPr>
          <p:nvPr/>
        </p:nvSpPr>
        <p:spPr bwMode="auto">
          <a:xfrm>
            <a:off x="6272213" y="4565650"/>
            <a:ext cx="76200" cy="79375"/>
          </a:xfrm>
          <a:custGeom>
            <a:avLst/>
            <a:gdLst/>
            <a:ahLst/>
            <a:cxnLst>
              <a:cxn ang="0">
                <a:pos x="34" y="38"/>
              </a:cxn>
              <a:cxn ang="0">
                <a:pos x="30" y="40"/>
              </a:cxn>
              <a:cxn ang="0">
                <a:pos x="24" y="40"/>
              </a:cxn>
              <a:cxn ang="0">
                <a:pos x="20" y="38"/>
              </a:cxn>
              <a:cxn ang="0">
                <a:pos x="18" y="36"/>
              </a:cxn>
              <a:cxn ang="0">
                <a:pos x="16" y="30"/>
              </a:cxn>
              <a:cxn ang="0">
                <a:pos x="48" y="24"/>
              </a:cxn>
              <a:cxn ang="0">
                <a:pos x="42" y="10"/>
              </a:cxn>
              <a:cxn ang="0">
                <a:pos x="36" y="2"/>
              </a:cxn>
              <a:cxn ang="0">
                <a:pos x="28" y="0"/>
              </a:cxn>
              <a:cxn ang="0">
                <a:pos x="18" y="0"/>
              </a:cxn>
              <a:cxn ang="0">
                <a:pos x="8" y="4"/>
              </a:cxn>
              <a:cxn ang="0">
                <a:pos x="2" y="10"/>
              </a:cxn>
              <a:cxn ang="0">
                <a:pos x="0" y="20"/>
              </a:cxn>
              <a:cxn ang="0">
                <a:pos x="2" y="30"/>
              </a:cxn>
              <a:cxn ang="0">
                <a:pos x="6" y="40"/>
              </a:cxn>
              <a:cxn ang="0">
                <a:pos x="10" y="46"/>
              </a:cxn>
              <a:cxn ang="0">
                <a:pos x="16" y="48"/>
              </a:cxn>
              <a:cxn ang="0">
                <a:pos x="20" y="50"/>
              </a:cxn>
              <a:cxn ang="0">
                <a:pos x="32" y="50"/>
              </a:cxn>
              <a:cxn ang="0">
                <a:pos x="38" y="48"/>
              </a:cxn>
              <a:cxn ang="0">
                <a:pos x="44" y="42"/>
              </a:cxn>
              <a:cxn ang="0">
                <a:pos x="48" y="38"/>
              </a:cxn>
              <a:cxn ang="0">
                <a:pos x="48" y="30"/>
              </a:cxn>
              <a:cxn ang="0">
                <a:pos x="36" y="32"/>
              </a:cxn>
              <a:cxn ang="0">
                <a:pos x="36" y="38"/>
              </a:cxn>
              <a:cxn ang="0">
                <a:pos x="34" y="38"/>
              </a:cxn>
              <a:cxn ang="0">
                <a:pos x="14" y="22"/>
              </a:cxn>
              <a:cxn ang="0">
                <a:pos x="14" y="18"/>
              </a:cxn>
              <a:cxn ang="0">
                <a:pos x="14" y="14"/>
              </a:cxn>
              <a:cxn ang="0">
                <a:pos x="16" y="10"/>
              </a:cxn>
              <a:cxn ang="0">
                <a:pos x="20" y="10"/>
              </a:cxn>
              <a:cxn ang="0">
                <a:pos x="24" y="10"/>
              </a:cxn>
              <a:cxn ang="0">
                <a:pos x="28" y="10"/>
              </a:cxn>
              <a:cxn ang="0">
                <a:pos x="30" y="14"/>
              </a:cxn>
              <a:cxn ang="0">
                <a:pos x="32" y="18"/>
              </a:cxn>
              <a:cxn ang="0">
                <a:pos x="14" y="22"/>
              </a:cxn>
              <a:cxn ang="0">
                <a:pos x="34" y="38"/>
              </a:cxn>
            </a:cxnLst>
            <a:rect l="0" t="0" r="r" b="b"/>
            <a:pathLst>
              <a:path w="48" h="50">
                <a:moveTo>
                  <a:pt x="34" y="38"/>
                </a:moveTo>
                <a:lnTo>
                  <a:pt x="30" y="40"/>
                </a:lnTo>
                <a:lnTo>
                  <a:pt x="24" y="40"/>
                </a:lnTo>
                <a:lnTo>
                  <a:pt x="20" y="38"/>
                </a:lnTo>
                <a:lnTo>
                  <a:pt x="18" y="36"/>
                </a:lnTo>
                <a:lnTo>
                  <a:pt x="16" y="30"/>
                </a:lnTo>
                <a:lnTo>
                  <a:pt x="48" y="24"/>
                </a:lnTo>
                <a:lnTo>
                  <a:pt x="42" y="10"/>
                </a:lnTo>
                <a:lnTo>
                  <a:pt x="36" y="2"/>
                </a:lnTo>
                <a:lnTo>
                  <a:pt x="28" y="0"/>
                </a:lnTo>
                <a:lnTo>
                  <a:pt x="18" y="0"/>
                </a:lnTo>
                <a:lnTo>
                  <a:pt x="8" y="4"/>
                </a:lnTo>
                <a:lnTo>
                  <a:pt x="2" y="10"/>
                </a:lnTo>
                <a:lnTo>
                  <a:pt x="0" y="20"/>
                </a:lnTo>
                <a:lnTo>
                  <a:pt x="2" y="30"/>
                </a:lnTo>
                <a:lnTo>
                  <a:pt x="6" y="40"/>
                </a:lnTo>
                <a:lnTo>
                  <a:pt x="10" y="46"/>
                </a:lnTo>
                <a:lnTo>
                  <a:pt x="16" y="48"/>
                </a:lnTo>
                <a:lnTo>
                  <a:pt x="20" y="50"/>
                </a:lnTo>
                <a:lnTo>
                  <a:pt x="32" y="50"/>
                </a:lnTo>
                <a:lnTo>
                  <a:pt x="38" y="48"/>
                </a:lnTo>
                <a:lnTo>
                  <a:pt x="44" y="42"/>
                </a:lnTo>
                <a:lnTo>
                  <a:pt x="48" y="38"/>
                </a:lnTo>
                <a:lnTo>
                  <a:pt x="48" y="30"/>
                </a:lnTo>
                <a:lnTo>
                  <a:pt x="36" y="32"/>
                </a:lnTo>
                <a:lnTo>
                  <a:pt x="36" y="38"/>
                </a:lnTo>
                <a:lnTo>
                  <a:pt x="34" y="38"/>
                </a:lnTo>
                <a:lnTo>
                  <a:pt x="14" y="22"/>
                </a:lnTo>
                <a:lnTo>
                  <a:pt x="14" y="18"/>
                </a:lnTo>
                <a:lnTo>
                  <a:pt x="14" y="14"/>
                </a:lnTo>
                <a:lnTo>
                  <a:pt x="16" y="10"/>
                </a:lnTo>
                <a:lnTo>
                  <a:pt x="20" y="10"/>
                </a:lnTo>
                <a:lnTo>
                  <a:pt x="24" y="10"/>
                </a:lnTo>
                <a:lnTo>
                  <a:pt x="28" y="10"/>
                </a:lnTo>
                <a:lnTo>
                  <a:pt x="30" y="14"/>
                </a:lnTo>
                <a:lnTo>
                  <a:pt x="32" y="18"/>
                </a:lnTo>
                <a:lnTo>
                  <a:pt x="14" y="22"/>
                </a:lnTo>
                <a:lnTo>
                  <a:pt x="34" y="38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50" name="Freeform 82"/>
          <p:cNvSpPr>
            <a:spLocks/>
          </p:cNvSpPr>
          <p:nvPr/>
        </p:nvSpPr>
        <p:spPr bwMode="auto">
          <a:xfrm>
            <a:off x="6345238" y="4521200"/>
            <a:ext cx="63500" cy="107950"/>
          </a:xfrm>
          <a:custGeom>
            <a:avLst/>
            <a:gdLst/>
            <a:ahLst/>
            <a:cxnLst>
              <a:cxn ang="0">
                <a:pos x="18" y="18"/>
              </a:cxn>
              <a:cxn ang="0">
                <a:pos x="14" y="0"/>
              </a:cxn>
              <a:cxn ang="0">
                <a:pos x="2" y="12"/>
              </a:cxn>
              <a:cxn ang="0">
                <a:pos x="6" y="20"/>
              </a:cxn>
              <a:cxn ang="0">
                <a:pos x="0" y="22"/>
              </a:cxn>
              <a:cxn ang="0">
                <a:pos x="2" y="32"/>
              </a:cxn>
              <a:cxn ang="0">
                <a:pos x="8" y="32"/>
              </a:cxn>
              <a:cxn ang="0">
                <a:pos x="14" y="52"/>
              </a:cxn>
              <a:cxn ang="0">
                <a:pos x="16" y="60"/>
              </a:cxn>
              <a:cxn ang="0">
                <a:pos x="20" y="66"/>
              </a:cxn>
              <a:cxn ang="0">
                <a:pos x="24" y="68"/>
              </a:cxn>
              <a:cxn ang="0">
                <a:pos x="32" y="68"/>
              </a:cxn>
              <a:cxn ang="0">
                <a:pos x="40" y="62"/>
              </a:cxn>
              <a:cxn ang="0">
                <a:pos x="36" y="54"/>
              </a:cxn>
              <a:cxn ang="0">
                <a:pos x="32" y="56"/>
              </a:cxn>
              <a:cxn ang="0">
                <a:pos x="30" y="56"/>
              </a:cxn>
              <a:cxn ang="0">
                <a:pos x="28" y="54"/>
              </a:cxn>
              <a:cxn ang="0">
                <a:pos x="26" y="48"/>
              </a:cxn>
              <a:cxn ang="0">
                <a:pos x="22" y="28"/>
              </a:cxn>
              <a:cxn ang="0">
                <a:pos x="30" y="26"/>
              </a:cxn>
              <a:cxn ang="0">
                <a:pos x="28" y="16"/>
              </a:cxn>
              <a:cxn ang="0">
                <a:pos x="20" y="18"/>
              </a:cxn>
              <a:cxn ang="0">
                <a:pos x="18" y="18"/>
              </a:cxn>
            </a:cxnLst>
            <a:rect l="0" t="0" r="r" b="b"/>
            <a:pathLst>
              <a:path w="40" h="68">
                <a:moveTo>
                  <a:pt x="18" y="18"/>
                </a:moveTo>
                <a:lnTo>
                  <a:pt x="14" y="0"/>
                </a:lnTo>
                <a:lnTo>
                  <a:pt x="2" y="12"/>
                </a:lnTo>
                <a:lnTo>
                  <a:pt x="6" y="20"/>
                </a:lnTo>
                <a:lnTo>
                  <a:pt x="0" y="22"/>
                </a:lnTo>
                <a:lnTo>
                  <a:pt x="2" y="32"/>
                </a:lnTo>
                <a:lnTo>
                  <a:pt x="8" y="32"/>
                </a:lnTo>
                <a:lnTo>
                  <a:pt x="14" y="52"/>
                </a:lnTo>
                <a:lnTo>
                  <a:pt x="16" y="60"/>
                </a:lnTo>
                <a:lnTo>
                  <a:pt x="20" y="66"/>
                </a:lnTo>
                <a:lnTo>
                  <a:pt x="24" y="68"/>
                </a:lnTo>
                <a:lnTo>
                  <a:pt x="32" y="68"/>
                </a:lnTo>
                <a:lnTo>
                  <a:pt x="40" y="62"/>
                </a:lnTo>
                <a:lnTo>
                  <a:pt x="36" y="54"/>
                </a:lnTo>
                <a:lnTo>
                  <a:pt x="32" y="56"/>
                </a:lnTo>
                <a:lnTo>
                  <a:pt x="30" y="56"/>
                </a:lnTo>
                <a:lnTo>
                  <a:pt x="28" y="54"/>
                </a:lnTo>
                <a:lnTo>
                  <a:pt x="26" y="48"/>
                </a:lnTo>
                <a:lnTo>
                  <a:pt x="22" y="28"/>
                </a:lnTo>
                <a:lnTo>
                  <a:pt x="30" y="26"/>
                </a:lnTo>
                <a:lnTo>
                  <a:pt x="28" y="16"/>
                </a:lnTo>
                <a:lnTo>
                  <a:pt x="20" y="18"/>
                </a:lnTo>
                <a:lnTo>
                  <a:pt x="18" y="18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51" name="Freeform 83"/>
          <p:cNvSpPr>
            <a:spLocks/>
          </p:cNvSpPr>
          <p:nvPr/>
        </p:nvSpPr>
        <p:spPr bwMode="auto">
          <a:xfrm>
            <a:off x="6396038" y="4508500"/>
            <a:ext cx="95250" cy="111125"/>
          </a:xfrm>
          <a:custGeom>
            <a:avLst/>
            <a:gdLst/>
            <a:ahLst/>
            <a:cxnLst>
              <a:cxn ang="0">
                <a:pos x="0" y="4"/>
              </a:cxn>
              <a:cxn ang="0">
                <a:pos x="16" y="70"/>
              </a:cxn>
              <a:cxn ang="0">
                <a:pos x="30" y="68"/>
              </a:cxn>
              <a:cxn ang="0">
                <a:pos x="24" y="42"/>
              </a:cxn>
              <a:cxn ang="0">
                <a:pos x="22" y="34"/>
              </a:cxn>
              <a:cxn ang="0">
                <a:pos x="24" y="28"/>
              </a:cxn>
              <a:cxn ang="0">
                <a:pos x="30" y="26"/>
              </a:cxn>
              <a:cxn ang="0">
                <a:pos x="34" y="26"/>
              </a:cxn>
              <a:cxn ang="0">
                <a:pos x="38" y="28"/>
              </a:cxn>
              <a:cxn ang="0">
                <a:pos x="42" y="38"/>
              </a:cxn>
              <a:cxn ang="0">
                <a:pos x="48" y="62"/>
              </a:cxn>
              <a:cxn ang="0">
                <a:pos x="60" y="60"/>
              </a:cxn>
              <a:cxn ang="0">
                <a:pos x="54" y="32"/>
              </a:cxn>
              <a:cxn ang="0">
                <a:pos x="50" y="22"/>
              </a:cxn>
              <a:cxn ang="0">
                <a:pos x="46" y="18"/>
              </a:cxn>
              <a:cxn ang="0">
                <a:pos x="40" y="14"/>
              </a:cxn>
              <a:cxn ang="0">
                <a:pos x="32" y="14"/>
              </a:cxn>
              <a:cxn ang="0">
                <a:pos x="24" y="18"/>
              </a:cxn>
              <a:cxn ang="0">
                <a:pos x="18" y="26"/>
              </a:cxn>
              <a:cxn ang="0">
                <a:pos x="12" y="0"/>
              </a:cxn>
              <a:cxn ang="0">
                <a:pos x="2" y="4"/>
              </a:cxn>
              <a:cxn ang="0">
                <a:pos x="0" y="4"/>
              </a:cxn>
            </a:cxnLst>
            <a:rect l="0" t="0" r="r" b="b"/>
            <a:pathLst>
              <a:path w="60" h="70">
                <a:moveTo>
                  <a:pt x="0" y="4"/>
                </a:moveTo>
                <a:lnTo>
                  <a:pt x="16" y="70"/>
                </a:lnTo>
                <a:lnTo>
                  <a:pt x="30" y="68"/>
                </a:lnTo>
                <a:lnTo>
                  <a:pt x="24" y="42"/>
                </a:lnTo>
                <a:lnTo>
                  <a:pt x="22" y="34"/>
                </a:lnTo>
                <a:lnTo>
                  <a:pt x="24" y="28"/>
                </a:lnTo>
                <a:lnTo>
                  <a:pt x="30" y="26"/>
                </a:lnTo>
                <a:lnTo>
                  <a:pt x="34" y="26"/>
                </a:lnTo>
                <a:lnTo>
                  <a:pt x="38" y="28"/>
                </a:lnTo>
                <a:lnTo>
                  <a:pt x="42" y="38"/>
                </a:lnTo>
                <a:lnTo>
                  <a:pt x="48" y="62"/>
                </a:lnTo>
                <a:lnTo>
                  <a:pt x="60" y="60"/>
                </a:lnTo>
                <a:lnTo>
                  <a:pt x="54" y="32"/>
                </a:lnTo>
                <a:lnTo>
                  <a:pt x="50" y="22"/>
                </a:lnTo>
                <a:lnTo>
                  <a:pt x="46" y="18"/>
                </a:lnTo>
                <a:lnTo>
                  <a:pt x="40" y="14"/>
                </a:lnTo>
                <a:lnTo>
                  <a:pt x="32" y="14"/>
                </a:lnTo>
                <a:lnTo>
                  <a:pt x="24" y="18"/>
                </a:lnTo>
                <a:lnTo>
                  <a:pt x="18" y="26"/>
                </a:lnTo>
                <a:lnTo>
                  <a:pt x="12" y="0"/>
                </a:lnTo>
                <a:lnTo>
                  <a:pt x="2" y="4"/>
                </a:lnTo>
                <a:lnTo>
                  <a:pt x="0" y="4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52" name="Freeform 84"/>
          <p:cNvSpPr>
            <a:spLocks/>
          </p:cNvSpPr>
          <p:nvPr/>
        </p:nvSpPr>
        <p:spPr bwMode="auto">
          <a:xfrm>
            <a:off x="6142038" y="4711700"/>
            <a:ext cx="111125" cy="111125"/>
          </a:xfrm>
          <a:custGeom>
            <a:avLst/>
            <a:gdLst/>
            <a:ahLst/>
            <a:cxnLst>
              <a:cxn ang="0">
                <a:pos x="54" y="42"/>
              </a:cxn>
              <a:cxn ang="0">
                <a:pos x="56" y="50"/>
              </a:cxn>
              <a:cxn ang="0">
                <a:pos x="48" y="56"/>
              </a:cxn>
              <a:cxn ang="0">
                <a:pos x="40" y="58"/>
              </a:cxn>
              <a:cxn ang="0">
                <a:pos x="32" y="58"/>
              </a:cxn>
              <a:cxn ang="0">
                <a:pos x="26" y="56"/>
              </a:cxn>
              <a:cxn ang="0">
                <a:pos x="20" y="48"/>
              </a:cxn>
              <a:cxn ang="0">
                <a:pos x="16" y="38"/>
              </a:cxn>
              <a:cxn ang="0">
                <a:pos x="14" y="28"/>
              </a:cxn>
              <a:cxn ang="0">
                <a:pos x="18" y="20"/>
              </a:cxn>
              <a:cxn ang="0">
                <a:pos x="22" y="16"/>
              </a:cxn>
              <a:cxn ang="0">
                <a:pos x="30" y="12"/>
              </a:cxn>
              <a:cxn ang="0">
                <a:pos x="36" y="12"/>
              </a:cxn>
              <a:cxn ang="0">
                <a:pos x="40" y="14"/>
              </a:cxn>
              <a:cxn ang="0">
                <a:pos x="44" y="16"/>
              </a:cxn>
              <a:cxn ang="0">
                <a:pos x="48" y="20"/>
              </a:cxn>
              <a:cxn ang="0">
                <a:pos x="60" y="14"/>
              </a:cxn>
              <a:cxn ang="0">
                <a:pos x="56" y="8"/>
              </a:cxn>
              <a:cxn ang="0">
                <a:pos x="48" y="2"/>
              </a:cxn>
              <a:cxn ang="0">
                <a:pos x="38" y="0"/>
              </a:cxn>
              <a:cxn ang="0">
                <a:pos x="28" y="0"/>
              </a:cxn>
              <a:cxn ang="0">
                <a:pos x="18" y="4"/>
              </a:cxn>
              <a:cxn ang="0">
                <a:pos x="12" y="8"/>
              </a:cxn>
              <a:cxn ang="0">
                <a:pos x="6" y="14"/>
              </a:cxn>
              <a:cxn ang="0">
                <a:pos x="2" y="22"/>
              </a:cxn>
              <a:cxn ang="0">
                <a:pos x="0" y="32"/>
              </a:cxn>
              <a:cxn ang="0">
                <a:pos x="2" y="42"/>
              </a:cxn>
              <a:cxn ang="0">
                <a:pos x="4" y="50"/>
              </a:cxn>
              <a:cxn ang="0">
                <a:pos x="10" y="58"/>
              </a:cxn>
              <a:cxn ang="0">
                <a:pos x="16" y="66"/>
              </a:cxn>
              <a:cxn ang="0">
                <a:pos x="24" y="70"/>
              </a:cxn>
              <a:cxn ang="0">
                <a:pos x="34" y="70"/>
              </a:cxn>
              <a:cxn ang="0">
                <a:pos x="44" y="70"/>
              </a:cxn>
              <a:cxn ang="0">
                <a:pos x="52" y="68"/>
              </a:cxn>
              <a:cxn ang="0">
                <a:pos x="60" y="64"/>
              </a:cxn>
              <a:cxn ang="0">
                <a:pos x="66" y="58"/>
              </a:cxn>
              <a:cxn ang="0">
                <a:pos x="70" y="54"/>
              </a:cxn>
              <a:cxn ang="0">
                <a:pos x="64" y="26"/>
              </a:cxn>
              <a:cxn ang="0">
                <a:pos x="36" y="32"/>
              </a:cxn>
              <a:cxn ang="0">
                <a:pos x="38" y="44"/>
              </a:cxn>
              <a:cxn ang="0">
                <a:pos x="52" y="42"/>
              </a:cxn>
              <a:cxn ang="0">
                <a:pos x="54" y="42"/>
              </a:cxn>
            </a:cxnLst>
            <a:rect l="0" t="0" r="r" b="b"/>
            <a:pathLst>
              <a:path w="70" h="70">
                <a:moveTo>
                  <a:pt x="54" y="42"/>
                </a:moveTo>
                <a:lnTo>
                  <a:pt x="56" y="50"/>
                </a:lnTo>
                <a:lnTo>
                  <a:pt x="48" y="56"/>
                </a:lnTo>
                <a:lnTo>
                  <a:pt x="40" y="58"/>
                </a:lnTo>
                <a:lnTo>
                  <a:pt x="32" y="58"/>
                </a:lnTo>
                <a:lnTo>
                  <a:pt x="26" y="56"/>
                </a:lnTo>
                <a:lnTo>
                  <a:pt x="20" y="48"/>
                </a:lnTo>
                <a:lnTo>
                  <a:pt x="16" y="38"/>
                </a:lnTo>
                <a:lnTo>
                  <a:pt x="14" y="28"/>
                </a:lnTo>
                <a:lnTo>
                  <a:pt x="18" y="20"/>
                </a:lnTo>
                <a:lnTo>
                  <a:pt x="22" y="16"/>
                </a:lnTo>
                <a:lnTo>
                  <a:pt x="30" y="12"/>
                </a:lnTo>
                <a:lnTo>
                  <a:pt x="36" y="12"/>
                </a:lnTo>
                <a:lnTo>
                  <a:pt x="40" y="14"/>
                </a:lnTo>
                <a:lnTo>
                  <a:pt x="44" y="16"/>
                </a:lnTo>
                <a:lnTo>
                  <a:pt x="48" y="20"/>
                </a:lnTo>
                <a:lnTo>
                  <a:pt x="60" y="14"/>
                </a:lnTo>
                <a:lnTo>
                  <a:pt x="56" y="8"/>
                </a:lnTo>
                <a:lnTo>
                  <a:pt x="48" y="2"/>
                </a:lnTo>
                <a:lnTo>
                  <a:pt x="38" y="0"/>
                </a:lnTo>
                <a:lnTo>
                  <a:pt x="28" y="0"/>
                </a:lnTo>
                <a:lnTo>
                  <a:pt x="18" y="4"/>
                </a:lnTo>
                <a:lnTo>
                  <a:pt x="12" y="8"/>
                </a:lnTo>
                <a:lnTo>
                  <a:pt x="6" y="14"/>
                </a:lnTo>
                <a:lnTo>
                  <a:pt x="2" y="22"/>
                </a:lnTo>
                <a:lnTo>
                  <a:pt x="0" y="32"/>
                </a:lnTo>
                <a:lnTo>
                  <a:pt x="2" y="42"/>
                </a:lnTo>
                <a:lnTo>
                  <a:pt x="4" y="50"/>
                </a:lnTo>
                <a:lnTo>
                  <a:pt x="10" y="58"/>
                </a:lnTo>
                <a:lnTo>
                  <a:pt x="16" y="66"/>
                </a:lnTo>
                <a:lnTo>
                  <a:pt x="24" y="70"/>
                </a:lnTo>
                <a:lnTo>
                  <a:pt x="34" y="70"/>
                </a:lnTo>
                <a:lnTo>
                  <a:pt x="44" y="70"/>
                </a:lnTo>
                <a:lnTo>
                  <a:pt x="52" y="68"/>
                </a:lnTo>
                <a:lnTo>
                  <a:pt x="60" y="64"/>
                </a:lnTo>
                <a:lnTo>
                  <a:pt x="66" y="58"/>
                </a:lnTo>
                <a:lnTo>
                  <a:pt x="70" y="54"/>
                </a:lnTo>
                <a:lnTo>
                  <a:pt x="64" y="26"/>
                </a:lnTo>
                <a:lnTo>
                  <a:pt x="36" y="32"/>
                </a:lnTo>
                <a:lnTo>
                  <a:pt x="38" y="44"/>
                </a:lnTo>
                <a:lnTo>
                  <a:pt x="52" y="42"/>
                </a:lnTo>
                <a:lnTo>
                  <a:pt x="54" y="42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53" name="Freeform 85"/>
          <p:cNvSpPr>
            <a:spLocks/>
          </p:cNvSpPr>
          <p:nvPr/>
        </p:nvSpPr>
        <p:spPr bwMode="auto">
          <a:xfrm>
            <a:off x="6259513" y="4718050"/>
            <a:ext cx="88900" cy="85725"/>
          </a:xfrm>
          <a:custGeom>
            <a:avLst/>
            <a:gdLst/>
            <a:ahLst/>
            <a:cxnLst>
              <a:cxn ang="0">
                <a:pos x="56" y="48"/>
              </a:cxn>
              <a:cxn ang="0">
                <a:pos x="44" y="0"/>
              </a:cxn>
              <a:cxn ang="0">
                <a:pos x="32" y="2"/>
              </a:cxn>
              <a:cxn ang="0">
                <a:pos x="36" y="22"/>
              </a:cxn>
              <a:cxn ang="0">
                <a:pos x="38" y="36"/>
              </a:cxn>
              <a:cxn ang="0">
                <a:pos x="36" y="40"/>
              </a:cxn>
              <a:cxn ang="0">
                <a:pos x="30" y="44"/>
              </a:cxn>
              <a:cxn ang="0">
                <a:pos x="24" y="44"/>
              </a:cxn>
              <a:cxn ang="0">
                <a:pos x="22" y="40"/>
              </a:cxn>
              <a:cxn ang="0">
                <a:pos x="18" y="28"/>
              </a:cxn>
              <a:cxn ang="0">
                <a:pos x="12" y="6"/>
              </a:cxn>
              <a:cxn ang="0">
                <a:pos x="0" y="8"/>
              </a:cxn>
              <a:cxn ang="0">
                <a:pos x="6" y="38"/>
              </a:cxn>
              <a:cxn ang="0">
                <a:pos x="10" y="50"/>
              </a:cxn>
              <a:cxn ang="0">
                <a:pos x="14" y="52"/>
              </a:cxn>
              <a:cxn ang="0">
                <a:pos x="18" y="54"/>
              </a:cxn>
              <a:cxn ang="0">
                <a:pos x="28" y="54"/>
              </a:cxn>
              <a:cxn ang="0">
                <a:pos x="36" y="50"/>
              </a:cxn>
              <a:cxn ang="0">
                <a:pos x="40" y="46"/>
              </a:cxn>
              <a:cxn ang="0">
                <a:pos x="42" y="42"/>
              </a:cxn>
              <a:cxn ang="0">
                <a:pos x="44" y="50"/>
              </a:cxn>
              <a:cxn ang="0">
                <a:pos x="54" y="48"/>
              </a:cxn>
              <a:cxn ang="0">
                <a:pos x="56" y="48"/>
              </a:cxn>
            </a:cxnLst>
            <a:rect l="0" t="0" r="r" b="b"/>
            <a:pathLst>
              <a:path w="56" h="54">
                <a:moveTo>
                  <a:pt x="56" y="48"/>
                </a:moveTo>
                <a:lnTo>
                  <a:pt x="44" y="0"/>
                </a:lnTo>
                <a:lnTo>
                  <a:pt x="32" y="2"/>
                </a:lnTo>
                <a:lnTo>
                  <a:pt x="36" y="22"/>
                </a:lnTo>
                <a:lnTo>
                  <a:pt x="38" y="36"/>
                </a:lnTo>
                <a:lnTo>
                  <a:pt x="36" y="40"/>
                </a:lnTo>
                <a:lnTo>
                  <a:pt x="30" y="44"/>
                </a:lnTo>
                <a:lnTo>
                  <a:pt x="24" y="44"/>
                </a:lnTo>
                <a:lnTo>
                  <a:pt x="22" y="40"/>
                </a:lnTo>
                <a:lnTo>
                  <a:pt x="18" y="28"/>
                </a:lnTo>
                <a:lnTo>
                  <a:pt x="12" y="6"/>
                </a:lnTo>
                <a:lnTo>
                  <a:pt x="0" y="8"/>
                </a:lnTo>
                <a:lnTo>
                  <a:pt x="6" y="38"/>
                </a:lnTo>
                <a:lnTo>
                  <a:pt x="10" y="50"/>
                </a:lnTo>
                <a:lnTo>
                  <a:pt x="14" y="52"/>
                </a:lnTo>
                <a:lnTo>
                  <a:pt x="18" y="54"/>
                </a:lnTo>
                <a:lnTo>
                  <a:pt x="28" y="54"/>
                </a:lnTo>
                <a:lnTo>
                  <a:pt x="36" y="50"/>
                </a:lnTo>
                <a:lnTo>
                  <a:pt x="40" y="46"/>
                </a:lnTo>
                <a:lnTo>
                  <a:pt x="42" y="42"/>
                </a:lnTo>
                <a:lnTo>
                  <a:pt x="44" y="50"/>
                </a:lnTo>
                <a:lnTo>
                  <a:pt x="54" y="48"/>
                </a:lnTo>
                <a:lnTo>
                  <a:pt x="56" y="48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54" name="Freeform 86"/>
          <p:cNvSpPr>
            <a:spLocks/>
          </p:cNvSpPr>
          <p:nvPr/>
        </p:nvSpPr>
        <p:spPr bwMode="auto">
          <a:xfrm>
            <a:off x="6348413" y="4692650"/>
            <a:ext cx="133350" cy="98425"/>
          </a:xfrm>
          <a:custGeom>
            <a:avLst/>
            <a:gdLst/>
            <a:ahLst/>
            <a:cxnLst>
              <a:cxn ang="0">
                <a:pos x="12" y="62"/>
              </a:cxn>
              <a:cxn ang="0">
                <a:pos x="24" y="58"/>
              </a:cxn>
              <a:cxn ang="0">
                <a:pos x="20" y="36"/>
              </a:cxn>
              <a:cxn ang="0">
                <a:pos x="18" y="24"/>
              </a:cxn>
              <a:cxn ang="0">
                <a:pos x="20" y="20"/>
              </a:cxn>
              <a:cxn ang="0">
                <a:pos x="26" y="16"/>
              </a:cxn>
              <a:cxn ang="0">
                <a:pos x="30" y="18"/>
              </a:cxn>
              <a:cxn ang="0">
                <a:pos x="32" y="20"/>
              </a:cxn>
              <a:cxn ang="0">
                <a:pos x="36" y="28"/>
              </a:cxn>
              <a:cxn ang="0">
                <a:pos x="42" y="56"/>
              </a:cxn>
              <a:cxn ang="0">
                <a:pos x="54" y="52"/>
              </a:cxn>
              <a:cxn ang="0">
                <a:pos x="48" y="30"/>
              </a:cxn>
              <a:cxn ang="0">
                <a:pos x="48" y="20"/>
              </a:cxn>
              <a:cxn ang="0">
                <a:pos x="50" y="14"/>
              </a:cxn>
              <a:cxn ang="0">
                <a:pos x="54" y="12"/>
              </a:cxn>
              <a:cxn ang="0">
                <a:pos x="58" y="12"/>
              </a:cxn>
              <a:cxn ang="0">
                <a:pos x="60" y="12"/>
              </a:cxn>
              <a:cxn ang="0">
                <a:pos x="64" y="22"/>
              </a:cxn>
              <a:cxn ang="0">
                <a:pos x="70" y="50"/>
              </a:cxn>
              <a:cxn ang="0">
                <a:pos x="84" y="48"/>
              </a:cxn>
              <a:cxn ang="0">
                <a:pos x="76" y="16"/>
              </a:cxn>
              <a:cxn ang="0">
                <a:pos x="72" y="6"/>
              </a:cxn>
              <a:cxn ang="0">
                <a:pos x="70" y="2"/>
              </a:cxn>
              <a:cxn ang="0">
                <a:pos x="66" y="0"/>
              </a:cxn>
              <a:cxn ang="0">
                <a:pos x="62" y="0"/>
              </a:cxn>
              <a:cxn ang="0">
                <a:pos x="56" y="0"/>
              </a:cxn>
              <a:cxn ang="0">
                <a:pos x="48" y="4"/>
              </a:cxn>
              <a:cxn ang="0">
                <a:pos x="42" y="12"/>
              </a:cxn>
              <a:cxn ang="0">
                <a:pos x="36" y="6"/>
              </a:cxn>
              <a:cxn ang="0">
                <a:pos x="28" y="6"/>
              </a:cxn>
              <a:cxn ang="0">
                <a:pos x="20" y="10"/>
              </a:cxn>
              <a:cxn ang="0">
                <a:pos x="14" y="16"/>
              </a:cxn>
              <a:cxn ang="0">
                <a:pos x="12" y="10"/>
              </a:cxn>
              <a:cxn ang="0">
                <a:pos x="0" y="12"/>
              </a:cxn>
              <a:cxn ang="0">
                <a:pos x="10" y="62"/>
              </a:cxn>
              <a:cxn ang="0">
                <a:pos x="12" y="62"/>
              </a:cxn>
            </a:cxnLst>
            <a:rect l="0" t="0" r="r" b="b"/>
            <a:pathLst>
              <a:path w="84" h="62">
                <a:moveTo>
                  <a:pt x="12" y="62"/>
                </a:moveTo>
                <a:lnTo>
                  <a:pt x="24" y="58"/>
                </a:lnTo>
                <a:lnTo>
                  <a:pt x="20" y="36"/>
                </a:lnTo>
                <a:lnTo>
                  <a:pt x="18" y="24"/>
                </a:lnTo>
                <a:lnTo>
                  <a:pt x="20" y="20"/>
                </a:lnTo>
                <a:lnTo>
                  <a:pt x="26" y="16"/>
                </a:lnTo>
                <a:lnTo>
                  <a:pt x="30" y="18"/>
                </a:lnTo>
                <a:lnTo>
                  <a:pt x="32" y="20"/>
                </a:lnTo>
                <a:lnTo>
                  <a:pt x="36" y="28"/>
                </a:lnTo>
                <a:lnTo>
                  <a:pt x="42" y="56"/>
                </a:lnTo>
                <a:lnTo>
                  <a:pt x="54" y="52"/>
                </a:lnTo>
                <a:lnTo>
                  <a:pt x="48" y="30"/>
                </a:lnTo>
                <a:lnTo>
                  <a:pt x="48" y="20"/>
                </a:lnTo>
                <a:lnTo>
                  <a:pt x="50" y="14"/>
                </a:lnTo>
                <a:lnTo>
                  <a:pt x="54" y="12"/>
                </a:lnTo>
                <a:lnTo>
                  <a:pt x="58" y="12"/>
                </a:lnTo>
                <a:lnTo>
                  <a:pt x="60" y="12"/>
                </a:lnTo>
                <a:lnTo>
                  <a:pt x="64" y="22"/>
                </a:lnTo>
                <a:lnTo>
                  <a:pt x="70" y="50"/>
                </a:lnTo>
                <a:lnTo>
                  <a:pt x="84" y="48"/>
                </a:lnTo>
                <a:lnTo>
                  <a:pt x="76" y="16"/>
                </a:lnTo>
                <a:lnTo>
                  <a:pt x="72" y="6"/>
                </a:lnTo>
                <a:lnTo>
                  <a:pt x="70" y="2"/>
                </a:lnTo>
                <a:lnTo>
                  <a:pt x="66" y="0"/>
                </a:lnTo>
                <a:lnTo>
                  <a:pt x="62" y="0"/>
                </a:lnTo>
                <a:lnTo>
                  <a:pt x="56" y="0"/>
                </a:lnTo>
                <a:lnTo>
                  <a:pt x="48" y="4"/>
                </a:lnTo>
                <a:lnTo>
                  <a:pt x="42" y="12"/>
                </a:lnTo>
                <a:lnTo>
                  <a:pt x="36" y="6"/>
                </a:lnTo>
                <a:lnTo>
                  <a:pt x="28" y="6"/>
                </a:lnTo>
                <a:lnTo>
                  <a:pt x="20" y="10"/>
                </a:lnTo>
                <a:lnTo>
                  <a:pt x="14" y="16"/>
                </a:lnTo>
                <a:lnTo>
                  <a:pt x="12" y="10"/>
                </a:lnTo>
                <a:lnTo>
                  <a:pt x="0" y="12"/>
                </a:lnTo>
                <a:lnTo>
                  <a:pt x="10" y="62"/>
                </a:lnTo>
                <a:lnTo>
                  <a:pt x="12" y="62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55" name="Freeform 87"/>
          <p:cNvSpPr>
            <a:spLocks/>
          </p:cNvSpPr>
          <p:nvPr/>
        </p:nvSpPr>
        <p:spPr bwMode="auto">
          <a:xfrm>
            <a:off x="6484938" y="4676775"/>
            <a:ext cx="76200" cy="82550"/>
          </a:xfrm>
          <a:custGeom>
            <a:avLst/>
            <a:gdLst/>
            <a:ahLst/>
            <a:cxnLst>
              <a:cxn ang="0">
                <a:pos x="12" y="50"/>
              </a:cxn>
              <a:cxn ang="0">
                <a:pos x="20" y="52"/>
              </a:cxn>
              <a:cxn ang="0">
                <a:pos x="30" y="52"/>
              </a:cxn>
              <a:cxn ang="0">
                <a:pos x="38" y="48"/>
              </a:cxn>
              <a:cxn ang="0">
                <a:pos x="44" y="44"/>
              </a:cxn>
              <a:cxn ang="0">
                <a:pos x="48" y="38"/>
              </a:cxn>
              <a:cxn ang="0">
                <a:pos x="48" y="32"/>
              </a:cxn>
              <a:cxn ang="0">
                <a:pos x="46" y="26"/>
              </a:cxn>
              <a:cxn ang="0">
                <a:pos x="42" y="22"/>
              </a:cxn>
              <a:cxn ang="0">
                <a:pos x="36" y="20"/>
              </a:cxn>
              <a:cxn ang="0">
                <a:pos x="26" y="20"/>
              </a:cxn>
              <a:cxn ang="0">
                <a:pos x="14" y="18"/>
              </a:cxn>
              <a:cxn ang="0">
                <a:pos x="12" y="16"/>
              </a:cxn>
              <a:cxn ang="0">
                <a:pos x="12" y="14"/>
              </a:cxn>
              <a:cxn ang="0">
                <a:pos x="20" y="10"/>
              </a:cxn>
              <a:cxn ang="0">
                <a:pos x="26" y="10"/>
              </a:cxn>
              <a:cxn ang="0">
                <a:pos x="30" y="14"/>
              </a:cxn>
              <a:cxn ang="0">
                <a:pos x="42" y="10"/>
              </a:cxn>
              <a:cxn ang="0">
                <a:pos x="38" y="4"/>
              </a:cxn>
              <a:cxn ang="0">
                <a:pos x="32" y="2"/>
              </a:cxn>
              <a:cxn ang="0">
                <a:pos x="26" y="0"/>
              </a:cxn>
              <a:cxn ang="0">
                <a:pos x="16" y="2"/>
              </a:cxn>
              <a:cxn ang="0">
                <a:pos x="8" y="4"/>
              </a:cxn>
              <a:cxn ang="0">
                <a:pos x="2" y="8"/>
              </a:cxn>
              <a:cxn ang="0">
                <a:pos x="0" y="14"/>
              </a:cxn>
              <a:cxn ang="0">
                <a:pos x="0" y="20"/>
              </a:cxn>
              <a:cxn ang="0">
                <a:pos x="2" y="26"/>
              </a:cxn>
              <a:cxn ang="0">
                <a:pos x="8" y="30"/>
              </a:cxn>
              <a:cxn ang="0">
                <a:pos x="16" y="32"/>
              </a:cxn>
              <a:cxn ang="0">
                <a:pos x="30" y="32"/>
              </a:cxn>
              <a:cxn ang="0">
                <a:pos x="34" y="34"/>
              </a:cxn>
              <a:cxn ang="0">
                <a:pos x="36" y="36"/>
              </a:cxn>
              <a:cxn ang="0">
                <a:pos x="34" y="40"/>
              </a:cxn>
              <a:cxn ang="0">
                <a:pos x="32" y="42"/>
              </a:cxn>
              <a:cxn ang="0">
                <a:pos x="28" y="42"/>
              </a:cxn>
              <a:cxn ang="0">
                <a:pos x="24" y="42"/>
              </a:cxn>
              <a:cxn ang="0">
                <a:pos x="20" y="42"/>
              </a:cxn>
              <a:cxn ang="0">
                <a:pos x="18" y="40"/>
              </a:cxn>
              <a:cxn ang="0">
                <a:pos x="16" y="38"/>
              </a:cxn>
              <a:cxn ang="0">
                <a:pos x="2" y="42"/>
              </a:cxn>
              <a:cxn ang="0">
                <a:pos x="6" y="48"/>
              </a:cxn>
              <a:cxn ang="0">
                <a:pos x="10" y="50"/>
              </a:cxn>
              <a:cxn ang="0">
                <a:pos x="12" y="50"/>
              </a:cxn>
            </a:cxnLst>
            <a:rect l="0" t="0" r="r" b="b"/>
            <a:pathLst>
              <a:path w="48" h="52">
                <a:moveTo>
                  <a:pt x="12" y="50"/>
                </a:moveTo>
                <a:lnTo>
                  <a:pt x="20" y="52"/>
                </a:lnTo>
                <a:lnTo>
                  <a:pt x="30" y="52"/>
                </a:lnTo>
                <a:lnTo>
                  <a:pt x="38" y="48"/>
                </a:lnTo>
                <a:lnTo>
                  <a:pt x="44" y="44"/>
                </a:lnTo>
                <a:lnTo>
                  <a:pt x="48" y="38"/>
                </a:lnTo>
                <a:lnTo>
                  <a:pt x="48" y="32"/>
                </a:lnTo>
                <a:lnTo>
                  <a:pt x="46" y="26"/>
                </a:lnTo>
                <a:lnTo>
                  <a:pt x="42" y="22"/>
                </a:lnTo>
                <a:lnTo>
                  <a:pt x="36" y="20"/>
                </a:lnTo>
                <a:lnTo>
                  <a:pt x="26" y="20"/>
                </a:lnTo>
                <a:lnTo>
                  <a:pt x="14" y="18"/>
                </a:lnTo>
                <a:lnTo>
                  <a:pt x="12" y="16"/>
                </a:lnTo>
                <a:lnTo>
                  <a:pt x="12" y="14"/>
                </a:lnTo>
                <a:lnTo>
                  <a:pt x="20" y="10"/>
                </a:lnTo>
                <a:lnTo>
                  <a:pt x="26" y="10"/>
                </a:lnTo>
                <a:lnTo>
                  <a:pt x="30" y="14"/>
                </a:lnTo>
                <a:lnTo>
                  <a:pt x="42" y="10"/>
                </a:lnTo>
                <a:lnTo>
                  <a:pt x="38" y="4"/>
                </a:lnTo>
                <a:lnTo>
                  <a:pt x="32" y="2"/>
                </a:lnTo>
                <a:lnTo>
                  <a:pt x="26" y="0"/>
                </a:lnTo>
                <a:lnTo>
                  <a:pt x="16" y="2"/>
                </a:lnTo>
                <a:lnTo>
                  <a:pt x="8" y="4"/>
                </a:lnTo>
                <a:lnTo>
                  <a:pt x="2" y="8"/>
                </a:lnTo>
                <a:lnTo>
                  <a:pt x="0" y="14"/>
                </a:lnTo>
                <a:lnTo>
                  <a:pt x="0" y="20"/>
                </a:lnTo>
                <a:lnTo>
                  <a:pt x="2" y="26"/>
                </a:lnTo>
                <a:lnTo>
                  <a:pt x="8" y="30"/>
                </a:lnTo>
                <a:lnTo>
                  <a:pt x="16" y="32"/>
                </a:lnTo>
                <a:lnTo>
                  <a:pt x="30" y="32"/>
                </a:lnTo>
                <a:lnTo>
                  <a:pt x="34" y="34"/>
                </a:lnTo>
                <a:lnTo>
                  <a:pt x="36" y="36"/>
                </a:lnTo>
                <a:lnTo>
                  <a:pt x="34" y="40"/>
                </a:lnTo>
                <a:lnTo>
                  <a:pt x="32" y="42"/>
                </a:lnTo>
                <a:lnTo>
                  <a:pt x="28" y="42"/>
                </a:lnTo>
                <a:lnTo>
                  <a:pt x="24" y="42"/>
                </a:lnTo>
                <a:lnTo>
                  <a:pt x="20" y="42"/>
                </a:lnTo>
                <a:lnTo>
                  <a:pt x="18" y="40"/>
                </a:lnTo>
                <a:lnTo>
                  <a:pt x="16" y="38"/>
                </a:lnTo>
                <a:lnTo>
                  <a:pt x="2" y="42"/>
                </a:lnTo>
                <a:lnTo>
                  <a:pt x="6" y="48"/>
                </a:lnTo>
                <a:lnTo>
                  <a:pt x="10" y="50"/>
                </a:lnTo>
                <a:lnTo>
                  <a:pt x="12" y="50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56" name="Freeform 88"/>
          <p:cNvSpPr>
            <a:spLocks/>
          </p:cNvSpPr>
          <p:nvPr/>
        </p:nvSpPr>
        <p:spPr bwMode="auto">
          <a:xfrm>
            <a:off x="6189663" y="4848225"/>
            <a:ext cx="66675" cy="114300"/>
          </a:xfrm>
          <a:custGeom>
            <a:avLst/>
            <a:gdLst/>
            <a:ahLst/>
            <a:cxnLst>
              <a:cxn ang="0">
                <a:pos x="28" y="46"/>
              </a:cxn>
              <a:cxn ang="0">
                <a:pos x="30" y="52"/>
              </a:cxn>
              <a:cxn ang="0">
                <a:pos x="28" y="58"/>
              </a:cxn>
              <a:cxn ang="0">
                <a:pos x="26" y="60"/>
              </a:cxn>
              <a:cxn ang="0">
                <a:pos x="22" y="60"/>
              </a:cxn>
              <a:cxn ang="0">
                <a:pos x="18" y="60"/>
              </a:cxn>
              <a:cxn ang="0">
                <a:pos x="16" y="58"/>
              </a:cxn>
              <a:cxn ang="0">
                <a:pos x="12" y="50"/>
              </a:cxn>
              <a:cxn ang="0">
                <a:pos x="0" y="54"/>
              </a:cxn>
              <a:cxn ang="0">
                <a:pos x="2" y="62"/>
              </a:cxn>
              <a:cxn ang="0">
                <a:pos x="8" y="70"/>
              </a:cxn>
              <a:cxn ang="0">
                <a:pos x="16" y="72"/>
              </a:cxn>
              <a:cxn ang="0">
                <a:pos x="24" y="72"/>
              </a:cxn>
              <a:cxn ang="0">
                <a:pos x="32" y="70"/>
              </a:cxn>
              <a:cxn ang="0">
                <a:pos x="38" y="66"/>
              </a:cxn>
              <a:cxn ang="0">
                <a:pos x="42" y="62"/>
              </a:cxn>
              <a:cxn ang="0">
                <a:pos x="42" y="56"/>
              </a:cxn>
              <a:cxn ang="0">
                <a:pos x="42" y="44"/>
              </a:cxn>
              <a:cxn ang="0">
                <a:pos x="34" y="0"/>
              </a:cxn>
              <a:cxn ang="0">
                <a:pos x="22" y="2"/>
              </a:cxn>
              <a:cxn ang="0">
                <a:pos x="26" y="46"/>
              </a:cxn>
              <a:cxn ang="0">
                <a:pos x="28" y="46"/>
              </a:cxn>
            </a:cxnLst>
            <a:rect l="0" t="0" r="r" b="b"/>
            <a:pathLst>
              <a:path w="42" h="72">
                <a:moveTo>
                  <a:pt x="28" y="46"/>
                </a:moveTo>
                <a:lnTo>
                  <a:pt x="30" y="52"/>
                </a:lnTo>
                <a:lnTo>
                  <a:pt x="28" y="58"/>
                </a:lnTo>
                <a:lnTo>
                  <a:pt x="26" y="60"/>
                </a:lnTo>
                <a:lnTo>
                  <a:pt x="22" y="60"/>
                </a:lnTo>
                <a:lnTo>
                  <a:pt x="18" y="60"/>
                </a:lnTo>
                <a:lnTo>
                  <a:pt x="16" y="58"/>
                </a:lnTo>
                <a:lnTo>
                  <a:pt x="12" y="50"/>
                </a:lnTo>
                <a:lnTo>
                  <a:pt x="0" y="54"/>
                </a:lnTo>
                <a:lnTo>
                  <a:pt x="2" y="62"/>
                </a:lnTo>
                <a:lnTo>
                  <a:pt x="8" y="70"/>
                </a:lnTo>
                <a:lnTo>
                  <a:pt x="16" y="72"/>
                </a:lnTo>
                <a:lnTo>
                  <a:pt x="24" y="72"/>
                </a:lnTo>
                <a:lnTo>
                  <a:pt x="32" y="70"/>
                </a:lnTo>
                <a:lnTo>
                  <a:pt x="38" y="66"/>
                </a:lnTo>
                <a:lnTo>
                  <a:pt x="42" y="62"/>
                </a:lnTo>
                <a:lnTo>
                  <a:pt x="42" y="56"/>
                </a:lnTo>
                <a:lnTo>
                  <a:pt x="42" y="44"/>
                </a:lnTo>
                <a:lnTo>
                  <a:pt x="34" y="0"/>
                </a:lnTo>
                <a:lnTo>
                  <a:pt x="22" y="2"/>
                </a:lnTo>
                <a:lnTo>
                  <a:pt x="26" y="46"/>
                </a:lnTo>
                <a:lnTo>
                  <a:pt x="28" y="46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57" name="Freeform 89"/>
          <p:cNvSpPr>
            <a:spLocks/>
          </p:cNvSpPr>
          <p:nvPr/>
        </p:nvSpPr>
        <p:spPr bwMode="auto">
          <a:xfrm>
            <a:off x="6272213" y="4867275"/>
            <a:ext cx="82550" cy="82550"/>
          </a:xfrm>
          <a:custGeom>
            <a:avLst/>
            <a:gdLst/>
            <a:ahLst/>
            <a:cxnLst>
              <a:cxn ang="0">
                <a:pos x="16" y="14"/>
              </a:cxn>
              <a:cxn ang="0">
                <a:pos x="20" y="10"/>
              </a:cxn>
              <a:cxn ang="0">
                <a:pos x="28" y="12"/>
              </a:cxn>
              <a:cxn ang="0">
                <a:pos x="30" y="14"/>
              </a:cxn>
              <a:cxn ang="0">
                <a:pos x="30" y="16"/>
              </a:cxn>
              <a:cxn ang="0">
                <a:pos x="30" y="18"/>
              </a:cxn>
              <a:cxn ang="0">
                <a:pos x="18" y="22"/>
              </a:cxn>
              <a:cxn ang="0">
                <a:pos x="8" y="28"/>
              </a:cxn>
              <a:cxn ang="0">
                <a:pos x="4" y="34"/>
              </a:cxn>
              <a:cxn ang="0">
                <a:pos x="4" y="40"/>
              </a:cxn>
              <a:cxn ang="0">
                <a:pos x="6" y="46"/>
              </a:cxn>
              <a:cxn ang="0">
                <a:pos x="10" y="50"/>
              </a:cxn>
              <a:cxn ang="0">
                <a:pos x="16" y="52"/>
              </a:cxn>
              <a:cxn ang="0">
                <a:pos x="22" y="52"/>
              </a:cxn>
              <a:cxn ang="0">
                <a:pos x="30" y="50"/>
              </a:cxn>
              <a:cxn ang="0">
                <a:pos x="36" y="44"/>
              </a:cxn>
              <a:cxn ang="0">
                <a:pos x="36" y="46"/>
              </a:cxn>
              <a:cxn ang="0">
                <a:pos x="38" y="50"/>
              </a:cxn>
              <a:cxn ang="0">
                <a:pos x="52" y="48"/>
              </a:cxn>
              <a:cxn ang="0">
                <a:pos x="48" y="42"/>
              </a:cxn>
              <a:cxn ang="0">
                <a:pos x="46" y="32"/>
              </a:cxn>
              <a:cxn ang="0">
                <a:pos x="44" y="16"/>
              </a:cxn>
              <a:cxn ang="0">
                <a:pos x="42" y="10"/>
              </a:cxn>
              <a:cxn ang="0">
                <a:pos x="40" y="6"/>
              </a:cxn>
              <a:cxn ang="0">
                <a:pos x="36" y="2"/>
              </a:cxn>
              <a:cxn ang="0">
                <a:pos x="32" y="0"/>
              </a:cxn>
              <a:cxn ang="0">
                <a:pos x="28" y="0"/>
              </a:cxn>
              <a:cxn ang="0">
                <a:pos x="20" y="0"/>
              </a:cxn>
              <a:cxn ang="0">
                <a:pos x="12" y="2"/>
              </a:cxn>
              <a:cxn ang="0">
                <a:pos x="6" y="6"/>
              </a:cxn>
              <a:cxn ang="0">
                <a:pos x="2" y="12"/>
              </a:cxn>
              <a:cxn ang="0">
                <a:pos x="0" y="18"/>
              </a:cxn>
              <a:cxn ang="0">
                <a:pos x="12" y="18"/>
              </a:cxn>
              <a:cxn ang="0">
                <a:pos x="14" y="14"/>
              </a:cxn>
              <a:cxn ang="0">
                <a:pos x="16" y="14"/>
              </a:cxn>
              <a:cxn ang="0">
                <a:pos x="32" y="28"/>
              </a:cxn>
              <a:cxn ang="0">
                <a:pos x="34" y="36"/>
              </a:cxn>
              <a:cxn ang="0">
                <a:pos x="30" y="40"/>
              </a:cxn>
              <a:cxn ang="0">
                <a:pos x="24" y="44"/>
              </a:cxn>
              <a:cxn ang="0">
                <a:pos x="18" y="42"/>
              </a:cxn>
              <a:cxn ang="0">
                <a:pos x="16" y="38"/>
              </a:cxn>
              <a:cxn ang="0">
                <a:pos x="16" y="36"/>
              </a:cxn>
              <a:cxn ang="0">
                <a:pos x="18" y="32"/>
              </a:cxn>
              <a:cxn ang="0">
                <a:pos x="24" y="30"/>
              </a:cxn>
              <a:cxn ang="0">
                <a:pos x="32" y="26"/>
              </a:cxn>
              <a:cxn ang="0">
                <a:pos x="32" y="28"/>
              </a:cxn>
              <a:cxn ang="0">
                <a:pos x="16" y="14"/>
              </a:cxn>
            </a:cxnLst>
            <a:rect l="0" t="0" r="r" b="b"/>
            <a:pathLst>
              <a:path w="52" h="52">
                <a:moveTo>
                  <a:pt x="16" y="14"/>
                </a:moveTo>
                <a:lnTo>
                  <a:pt x="20" y="10"/>
                </a:lnTo>
                <a:lnTo>
                  <a:pt x="28" y="12"/>
                </a:lnTo>
                <a:lnTo>
                  <a:pt x="30" y="14"/>
                </a:lnTo>
                <a:lnTo>
                  <a:pt x="30" y="16"/>
                </a:lnTo>
                <a:lnTo>
                  <a:pt x="30" y="18"/>
                </a:lnTo>
                <a:lnTo>
                  <a:pt x="18" y="22"/>
                </a:lnTo>
                <a:lnTo>
                  <a:pt x="8" y="28"/>
                </a:lnTo>
                <a:lnTo>
                  <a:pt x="4" y="34"/>
                </a:lnTo>
                <a:lnTo>
                  <a:pt x="4" y="40"/>
                </a:lnTo>
                <a:lnTo>
                  <a:pt x="6" y="46"/>
                </a:lnTo>
                <a:lnTo>
                  <a:pt x="10" y="50"/>
                </a:lnTo>
                <a:lnTo>
                  <a:pt x="16" y="52"/>
                </a:lnTo>
                <a:lnTo>
                  <a:pt x="22" y="52"/>
                </a:lnTo>
                <a:lnTo>
                  <a:pt x="30" y="50"/>
                </a:lnTo>
                <a:lnTo>
                  <a:pt x="36" y="44"/>
                </a:lnTo>
                <a:lnTo>
                  <a:pt x="36" y="46"/>
                </a:lnTo>
                <a:lnTo>
                  <a:pt x="38" y="50"/>
                </a:lnTo>
                <a:lnTo>
                  <a:pt x="52" y="48"/>
                </a:lnTo>
                <a:lnTo>
                  <a:pt x="48" y="42"/>
                </a:lnTo>
                <a:lnTo>
                  <a:pt x="46" y="32"/>
                </a:lnTo>
                <a:lnTo>
                  <a:pt x="44" y="16"/>
                </a:lnTo>
                <a:lnTo>
                  <a:pt x="42" y="10"/>
                </a:lnTo>
                <a:lnTo>
                  <a:pt x="40" y="6"/>
                </a:lnTo>
                <a:lnTo>
                  <a:pt x="36" y="2"/>
                </a:lnTo>
                <a:lnTo>
                  <a:pt x="32" y="0"/>
                </a:lnTo>
                <a:lnTo>
                  <a:pt x="28" y="0"/>
                </a:lnTo>
                <a:lnTo>
                  <a:pt x="20" y="0"/>
                </a:lnTo>
                <a:lnTo>
                  <a:pt x="12" y="2"/>
                </a:lnTo>
                <a:lnTo>
                  <a:pt x="6" y="6"/>
                </a:lnTo>
                <a:lnTo>
                  <a:pt x="2" y="12"/>
                </a:lnTo>
                <a:lnTo>
                  <a:pt x="0" y="18"/>
                </a:lnTo>
                <a:lnTo>
                  <a:pt x="12" y="18"/>
                </a:lnTo>
                <a:lnTo>
                  <a:pt x="14" y="14"/>
                </a:lnTo>
                <a:lnTo>
                  <a:pt x="16" y="14"/>
                </a:lnTo>
                <a:lnTo>
                  <a:pt x="32" y="28"/>
                </a:lnTo>
                <a:lnTo>
                  <a:pt x="34" y="36"/>
                </a:lnTo>
                <a:lnTo>
                  <a:pt x="30" y="40"/>
                </a:lnTo>
                <a:lnTo>
                  <a:pt x="24" y="44"/>
                </a:lnTo>
                <a:lnTo>
                  <a:pt x="18" y="42"/>
                </a:lnTo>
                <a:lnTo>
                  <a:pt x="16" y="38"/>
                </a:lnTo>
                <a:lnTo>
                  <a:pt x="16" y="36"/>
                </a:lnTo>
                <a:lnTo>
                  <a:pt x="18" y="32"/>
                </a:lnTo>
                <a:lnTo>
                  <a:pt x="24" y="30"/>
                </a:lnTo>
                <a:lnTo>
                  <a:pt x="32" y="26"/>
                </a:lnTo>
                <a:lnTo>
                  <a:pt x="32" y="28"/>
                </a:lnTo>
                <a:lnTo>
                  <a:pt x="16" y="14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58" name="Freeform 90"/>
          <p:cNvSpPr>
            <a:spLocks/>
          </p:cNvSpPr>
          <p:nvPr/>
        </p:nvSpPr>
        <p:spPr bwMode="auto">
          <a:xfrm>
            <a:off x="6345238" y="4845050"/>
            <a:ext cx="117475" cy="92075"/>
          </a:xfrm>
          <a:custGeom>
            <a:avLst/>
            <a:gdLst/>
            <a:ahLst/>
            <a:cxnLst>
              <a:cxn ang="0">
                <a:pos x="38" y="56"/>
              </a:cxn>
              <a:cxn ang="0">
                <a:pos x="40" y="24"/>
              </a:cxn>
              <a:cxn ang="0">
                <a:pos x="54" y="54"/>
              </a:cxn>
              <a:cxn ang="0">
                <a:pos x="66" y="52"/>
              </a:cxn>
              <a:cxn ang="0">
                <a:pos x="74" y="0"/>
              </a:cxn>
              <a:cxn ang="0">
                <a:pos x="62" y="2"/>
              </a:cxn>
              <a:cxn ang="0">
                <a:pos x="58" y="36"/>
              </a:cxn>
              <a:cxn ang="0">
                <a:pos x="44" y="6"/>
              </a:cxn>
              <a:cxn ang="0">
                <a:pos x="32" y="8"/>
              </a:cxn>
              <a:cxn ang="0">
                <a:pos x="28" y="40"/>
              </a:cxn>
              <a:cxn ang="0">
                <a:pos x="14" y="10"/>
              </a:cxn>
              <a:cxn ang="0">
                <a:pos x="0" y="12"/>
              </a:cxn>
              <a:cxn ang="0">
                <a:pos x="24" y="58"/>
              </a:cxn>
              <a:cxn ang="0">
                <a:pos x="36" y="56"/>
              </a:cxn>
              <a:cxn ang="0">
                <a:pos x="38" y="56"/>
              </a:cxn>
            </a:cxnLst>
            <a:rect l="0" t="0" r="r" b="b"/>
            <a:pathLst>
              <a:path w="74" h="58">
                <a:moveTo>
                  <a:pt x="38" y="56"/>
                </a:moveTo>
                <a:lnTo>
                  <a:pt x="40" y="24"/>
                </a:lnTo>
                <a:lnTo>
                  <a:pt x="54" y="54"/>
                </a:lnTo>
                <a:lnTo>
                  <a:pt x="66" y="52"/>
                </a:lnTo>
                <a:lnTo>
                  <a:pt x="74" y="0"/>
                </a:lnTo>
                <a:lnTo>
                  <a:pt x="62" y="2"/>
                </a:lnTo>
                <a:lnTo>
                  <a:pt x="58" y="36"/>
                </a:lnTo>
                <a:lnTo>
                  <a:pt x="44" y="6"/>
                </a:lnTo>
                <a:lnTo>
                  <a:pt x="32" y="8"/>
                </a:lnTo>
                <a:lnTo>
                  <a:pt x="28" y="40"/>
                </a:lnTo>
                <a:lnTo>
                  <a:pt x="14" y="10"/>
                </a:lnTo>
                <a:lnTo>
                  <a:pt x="0" y="12"/>
                </a:lnTo>
                <a:lnTo>
                  <a:pt x="24" y="58"/>
                </a:lnTo>
                <a:lnTo>
                  <a:pt x="36" y="56"/>
                </a:lnTo>
                <a:lnTo>
                  <a:pt x="38" y="56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59" name="Freeform 91"/>
          <p:cNvSpPr>
            <a:spLocks/>
          </p:cNvSpPr>
          <p:nvPr/>
        </p:nvSpPr>
        <p:spPr bwMode="auto">
          <a:xfrm>
            <a:off x="6199188" y="5086350"/>
            <a:ext cx="88900" cy="114300"/>
          </a:xfrm>
          <a:custGeom>
            <a:avLst/>
            <a:gdLst/>
            <a:ahLst/>
            <a:cxnLst>
              <a:cxn ang="0">
                <a:pos x="44" y="70"/>
              </a:cxn>
              <a:cxn ang="0">
                <a:pos x="36" y="14"/>
              </a:cxn>
              <a:cxn ang="0">
                <a:pos x="56" y="10"/>
              </a:cxn>
              <a:cxn ang="0">
                <a:pos x="54" y="0"/>
              </a:cxn>
              <a:cxn ang="0">
                <a:pos x="0" y="6"/>
              </a:cxn>
              <a:cxn ang="0">
                <a:pos x="2" y="18"/>
              </a:cxn>
              <a:cxn ang="0">
                <a:pos x="22" y="14"/>
              </a:cxn>
              <a:cxn ang="0">
                <a:pos x="30" y="72"/>
              </a:cxn>
              <a:cxn ang="0">
                <a:pos x="42" y="70"/>
              </a:cxn>
              <a:cxn ang="0">
                <a:pos x="44" y="70"/>
              </a:cxn>
            </a:cxnLst>
            <a:rect l="0" t="0" r="r" b="b"/>
            <a:pathLst>
              <a:path w="56" h="72">
                <a:moveTo>
                  <a:pt x="44" y="70"/>
                </a:moveTo>
                <a:lnTo>
                  <a:pt x="36" y="14"/>
                </a:lnTo>
                <a:lnTo>
                  <a:pt x="56" y="10"/>
                </a:lnTo>
                <a:lnTo>
                  <a:pt x="54" y="0"/>
                </a:lnTo>
                <a:lnTo>
                  <a:pt x="0" y="6"/>
                </a:lnTo>
                <a:lnTo>
                  <a:pt x="2" y="18"/>
                </a:lnTo>
                <a:lnTo>
                  <a:pt x="22" y="14"/>
                </a:lnTo>
                <a:lnTo>
                  <a:pt x="30" y="72"/>
                </a:lnTo>
                <a:lnTo>
                  <a:pt x="42" y="70"/>
                </a:lnTo>
                <a:lnTo>
                  <a:pt x="44" y="70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60" name="Freeform 92"/>
          <p:cNvSpPr>
            <a:spLocks/>
          </p:cNvSpPr>
          <p:nvPr/>
        </p:nvSpPr>
        <p:spPr bwMode="auto">
          <a:xfrm>
            <a:off x="6303963" y="5105400"/>
            <a:ext cx="79375" cy="82550"/>
          </a:xfrm>
          <a:custGeom>
            <a:avLst/>
            <a:gdLst/>
            <a:ahLst/>
            <a:cxnLst>
              <a:cxn ang="0">
                <a:pos x="4" y="44"/>
              </a:cxn>
              <a:cxn ang="0">
                <a:pos x="10" y="48"/>
              </a:cxn>
              <a:cxn ang="0">
                <a:pos x="16" y="50"/>
              </a:cxn>
              <a:cxn ang="0">
                <a:pos x="22" y="52"/>
              </a:cxn>
              <a:cxn ang="0">
                <a:pos x="28" y="52"/>
              </a:cxn>
              <a:cxn ang="0">
                <a:pos x="38" y="50"/>
              </a:cxn>
              <a:cxn ang="0">
                <a:pos x="46" y="42"/>
              </a:cxn>
              <a:cxn ang="0">
                <a:pos x="50" y="34"/>
              </a:cxn>
              <a:cxn ang="0">
                <a:pos x="50" y="24"/>
              </a:cxn>
              <a:cxn ang="0">
                <a:pos x="48" y="14"/>
              </a:cxn>
              <a:cxn ang="0">
                <a:pos x="40" y="6"/>
              </a:cxn>
              <a:cxn ang="0">
                <a:pos x="32" y="2"/>
              </a:cxn>
              <a:cxn ang="0">
                <a:pos x="22" y="0"/>
              </a:cxn>
              <a:cxn ang="0">
                <a:pos x="14" y="2"/>
              </a:cxn>
              <a:cxn ang="0">
                <a:pos x="8" y="6"/>
              </a:cxn>
              <a:cxn ang="0">
                <a:pos x="4" y="10"/>
              </a:cxn>
              <a:cxn ang="0">
                <a:pos x="2" y="16"/>
              </a:cxn>
              <a:cxn ang="0">
                <a:pos x="0" y="22"/>
              </a:cxn>
              <a:cxn ang="0">
                <a:pos x="0" y="30"/>
              </a:cxn>
              <a:cxn ang="0">
                <a:pos x="2" y="36"/>
              </a:cxn>
              <a:cxn ang="0">
                <a:pos x="2" y="44"/>
              </a:cxn>
              <a:cxn ang="0">
                <a:pos x="4" y="44"/>
              </a:cxn>
              <a:cxn ang="0">
                <a:pos x="14" y="16"/>
              </a:cxn>
              <a:cxn ang="0">
                <a:pos x="18" y="14"/>
              </a:cxn>
              <a:cxn ang="0">
                <a:pos x="24" y="12"/>
              </a:cxn>
              <a:cxn ang="0">
                <a:pos x="28" y="12"/>
              </a:cxn>
              <a:cxn ang="0">
                <a:pos x="32" y="14"/>
              </a:cxn>
              <a:cxn ang="0">
                <a:pos x="36" y="18"/>
              </a:cxn>
              <a:cxn ang="0">
                <a:pos x="38" y="26"/>
              </a:cxn>
              <a:cxn ang="0">
                <a:pos x="38" y="32"/>
              </a:cxn>
              <a:cxn ang="0">
                <a:pos x="36" y="36"/>
              </a:cxn>
              <a:cxn ang="0">
                <a:pos x="32" y="40"/>
              </a:cxn>
              <a:cxn ang="0">
                <a:pos x="28" y="42"/>
              </a:cxn>
              <a:cxn ang="0">
                <a:pos x="22" y="42"/>
              </a:cxn>
              <a:cxn ang="0">
                <a:pos x="18" y="38"/>
              </a:cxn>
              <a:cxn ang="0">
                <a:pos x="14" y="34"/>
              </a:cxn>
              <a:cxn ang="0">
                <a:pos x="14" y="28"/>
              </a:cxn>
              <a:cxn ang="0">
                <a:pos x="14" y="22"/>
              </a:cxn>
              <a:cxn ang="0">
                <a:pos x="14" y="16"/>
              </a:cxn>
              <a:cxn ang="0">
                <a:pos x="4" y="44"/>
              </a:cxn>
            </a:cxnLst>
            <a:rect l="0" t="0" r="r" b="b"/>
            <a:pathLst>
              <a:path w="50" h="52">
                <a:moveTo>
                  <a:pt x="4" y="44"/>
                </a:moveTo>
                <a:lnTo>
                  <a:pt x="10" y="48"/>
                </a:lnTo>
                <a:lnTo>
                  <a:pt x="16" y="50"/>
                </a:lnTo>
                <a:lnTo>
                  <a:pt x="22" y="52"/>
                </a:lnTo>
                <a:lnTo>
                  <a:pt x="28" y="52"/>
                </a:lnTo>
                <a:lnTo>
                  <a:pt x="38" y="50"/>
                </a:lnTo>
                <a:lnTo>
                  <a:pt x="46" y="42"/>
                </a:lnTo>
                <a:lnTo>
                  <a:pt x="50" y="34"/>
                </a:lnTo>
                <a:lnTo>
                  <a:pt x="50" y="24"/>
                </a:lnTo>
                <a:lnTo>
                  <a:pt x="48" y="14"/>
                </a:lnTo>
                <a:lnTo>
                  <a:pt x="40" y="6"/>
                </a:lnTo>
                <a:lnTo>
                  <a:pt x="32" y="2"/>
                </a:lnTo>
                <a:lnTo>
                  <a:pt x="22" y="0"/>
                </a:lnTo>
                <a:lnTo>
                  <a:pt x="14" y="2"/>
                </a:lnTo>
                <a:lnTo>
                  <a:pt x="8" y="6"/>
                </a:lnTo>
                <a:lnTo>
                  <a:pt x="4" y="10"/>
                </a:lnTo>
                <a:lnTo>
                  <a:pt x="2" y="16"/>
                </a:lnTo>
                <a:lnTo>
                  <a:pt x="0" y="22"/>
                </a:lnTo>
                <a:lnTo>
                  <a:pt x="0" y="30"/>
                </a:lnTo>
                <a:lnTo>
                  <a:pt x="2" y="36"/>
                </a:lnTo>
                <a:lnTo>
                  <a:pt x="2" y="44"/>
                </a:lnTo>
                <a:lnTo>
                  <a:pt x="4" y="44"/>
                </a:lnTo>
                <a:lnTo>
                  <a:pt x="14" y="16"/>
                </a:lnTo>
                <a:lnTo>
                  <a:pt x="18" y="14"/>
                </a:lnTo>
                <a:lnTo>
                  <a:pt x="24" y="12"/>
                </a:lnTo>
                <a:lnTo>
                  <a:pt x="28" y="12"/>
                </a:lnTo>
                <a:lnTo>
                  <a:pt x="32" y="14"/>
                </a:lnTo>
                <a:lnTo>
                  <a:pt x="36" y="18"/>
                </a:lnTo>
                <a:lnTo>
                  <a:pt x="38" y="26"/>
                </a:lnTo>
                <a:lnTo>
                  <a:pt x="38" y="32"/>
                </a:lnTo>
                <a:lnTo>
                  <a:pt x="36" y="36"/>
                </a:lnTo>
                <a:lnTo>
                  <a:pt x="32" y="40"/>
                </a:lnTo>
                <a:lnTo>
                  <a:pt x="28" y="42"/>
                </a:lnTo>
                <a:lnTo>
                  <a:pt x="22" y="42"/>
                </a:lnTo>
                <a:lnTo>
                  <a:pt x="18" y="38"/>
                </a:lnTo>
                <a:lnTo>
                  <a:pt x="14" y="34"/>
                </a:lnTo>
                <a:lnTo>
                  <a:pt x="14" y="28"/>
                </a:lnTo>
                <a:lnTo>
                  <a:pt x="14" y="22"/>
                </a:lnTo>
                <a:lnTo>
                  <a:pt x="14" y="16"/>
                </a:lnTo>
                <a:lnTo>
                  <a:pt x="4" y="44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61" name="Freeform 93"/>
          <p:cNvSpPr>
            <a:spLocks/>
          </p:cNvSpPr>
          <p:nvPr/>
        </p:nvSpPr>
        <p:spPr bwMode="auto">
          <a:xfrm>
            <a:off x="6396038" y="5092700"/>
            <a:ext cx="82550" cy="85725"/>
          </a:xfrm>
          <a:custGeom>
            <a:avLst/>
            <a:gdLst/>
            <a:ahLst/>
            <a:cxnLst>
              <a:cxn ang="0">
                <a:pos x="48" y="18"/>
              </a:cxn>
              <a:cxn ang="0">
                <a:pos x="46" y="10"/>
              </a:cxn>
              <a:cxn ang="0">
                <a:pos x="42" y="4"/>
              </a:cxn>
              <a:cxn ang="0">
                <a:pos x="36" y="2"/>
              </a:cxn>
              <a:cxn ang="0">
                <a:pos x="28" y="0"/>
              </a:cxn>
              <a:cxn ang="0">
                <a:pos x="18" y="4"/>
              </a:cxn>
              <a:cxn ang="0">
                <a:pos x="12" y="12"/>
              </a:cxn>
              <a:cxn ang="0">
                <a:pos x="12" y="4"/>
              </a:cxn>
              <a:cxn ang="0">
                <a:pos x="0" y="6"/>
              </a:cxn>
              <a:cxn ang="0">
                <a:pos x="6" y="54"/>
              </a:cxn>
              <a:cxn ang="0">
                <a:pos x="20" y="54"/>
              </a:cxn>
              <a:cxn ang="0">
                <a:pos x="16" y="30"/>
              </a:cxn>
              <a:cxn ang="0">
                <a:pos x="16" y="20"/>
              </a:cxn>
              <a:cxn ang="0">
                <a:pos x="18" y="14"/>
              </a:cxn>
              <a:cxn ang="0">
                <a:pos x="24" y="12"/>
              </a:cxn>
              <a:cxn ang="0">
                <a:pos x="30" y="12"/>
              </a:cxn>
              <a:cxn ang="0">
                <a:pos x="32" y="16"/>
              </a:cxn>
              <a:cxn ang="0">
                <a:pos x="34" y="26"/>
              </a:cxn>
              <a:cxn ang="0">
                <a:pos x="38" y="50"/>
              </a:cxn>
              <a:cxn ang="0">
                <a:pos x="52" y="50"/>
              </a:cxn>
              <a:cxn ang="0">
                <a:pos x="50" y="18"/>
              </a:cxn>
              <a:cxn ang="0">
                <a:pos x="48" y="18"/>
              </a:cxn>
            </a:cxnLst>
            <a:rect l="0" t="0" r="r" b="b"/>
            <a:pathLst>
              <a:path w="52" h="54">
                <a:moveTo>
                  <a:pt x="48" y="18"/>
                </a:moveTo>
                <a:lnTo>
                  <a:pt x="46" y="10"/>
                </a:lnTo>
                <a:lnTo>
                  <a:pt x="42" y="4"/>
                </a:lnTo>
                <a:lnTo>
                  <a:pt x="36" y="2"/>
                </a:lnTo>
                <a:lnTo>
                  <a:pt x="28" y="0"/>
                </a:lnTo>
                <a:lnTo>
                  <a:pt x="18" y="4"/>
                </a:lnTo>
                <a:lnTo>
                  <a:pt x="12" y="12"/>
                </a:lnTo>
                <a:lnTo>
                  <a:pt x="12" y="4"/>
                </a:lnTo>
                <a:lnTo>
                  <a:pt x="0" y="6"/>
                </a:lnTo>
                <a:lnTo>
                  <a:pt x="6" y="54"/>
                </a:lnTo>
                <a:lnTo>
                  <a:pt x="20" y="54"/>
                </a:lnTo>
                <a:lnTo>
                  <a:pt x="16" y="30"/>
                </a:lnTo>
                <a:lnTo>
                  <a:pt x="16" y="20"/>
                </a:lnTo>
                <a:lnTo>
                  <a:pt x="18" y="14"/>
                </a:lnTo>
                <a:lnTo>
                  <a:pt x="24" y="12"/>
                </a:lnTo>
                <a:lnTo>
                  <a:pt x="30" y="12"/>
                </a:lnTo>
                <a:lnTo>
                  <a:pt x="32" y="16"/>
                </a:lnTo>
                <a:lnTo>
                  <a:pt x="34" y="26"/>
                </a:lnTo>
                <a:lnTo>
                  <a:pt x="38" y="50"/>
                </a:lnTo>
                <a:lnTo>
                  <a:pt x="52" y="50"/>
                </a:lnTo>
                <a:lnTo>
                  <a:pt x="50" y="18"/>
                </a:lnTo>
                <a:lnTo>
                  <a:pt x="48" y="18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62" name="Freeform 94"/>
          <p:cNvSpPr>
            <a:spLocks/>
          </p:cNvSpPr>
          <p:nvPr/>
        </p:nvSpPr>
        <p:spPr bwMode="auto">
          <a:xfrm>
            <a:off x="6488113" y="5080000"/>
            <a:ext cx="82550" cy="117475"/>
          </a:xfrm>
          <a:custGeom>
            <a:avLst/>
            <a:gdLst/>
            <a:ahLst/>
            <a:cxnLst>
              <a:cxn ang="0">
                <a:pos x="6" y="60"/>
              </a:cxn>
              <a:cxn ang="0">
                <a:pos x="8" y="66"/>
              </a:cxn>
              <a:cxn ang="0">
                <a:pos x="12" y="70"/>
              </a:cxn>
              <a:cxn ang="0">
                <a:pos x="20" y="74"/>
              </a:cxn>
              <a:cxn ang="0">
                <a:pos x="32" y="72"/>
              </a:cxn>
              <a:cxn ang="0">
                <a:pos x="42" y="70"/>
              </a:cxn>
              <a:cxn ang="0">
                <a:pos x="48" y="66"/>
              </a:cxn>
              <a:cxn ang="0">
                <a:pos x="52" y="58"/>
              </a:cxn>
              <a:cxn ang="0">
                <a:pos x="52" y="44"/>
              </a:cxn>
              <a:cxn ang="0">
                <a:pos x="44" y="0"/>
              </a:cxn>
              <a:cxn ang="0">
                <a:pos x="32" y="2"/>
              </a:cxn>
              <a:cxn ang="0">
                <a:pos x="34" y="10"/>
              </a:cxn>
              <a:cxn ang="0">
                <a:pos x="26" y="4"/>
              </a:cxn>
              <a:cxn ang="0">
                <a:pos x="18" y="2"/>
              </a:cxn>
              <a:cxn ang="0">
                <a:pos x="10" y="6"/>
              </a:cxn>
              <a:cxn ang="0">
                <a:pos x="4" y="12"/>
              </a:cxn>
              <a:cxn ang="0">
                <a:pos x="0" y="20"/>
              </a:cxn>
              <a:cxn ang="0">
                <a:pos x="0" y="30"/>
              </a:cxn>
              <a:cxn ang="0">
                <a:pos x="2" y="40"/>
              </a:cxn>
              <a:cxn ang="0">
                <a:pos x="8" y="46"/>
              </a:cxn>
              <a:cxn ang="0">
                <a:pos x="14" y="52"/>
              </a:cxn>
              <a:cxn ang="0">
                <a:pos x="24" y="54"/>
              </a:cxn>
              <a:cxn ang="0">
                <a:pos x="32" y="50"/>
              </a:cxn>
              <a:cxn ang="0">
                <a:pos x="38" y="44"/>
              </a:cxn>
              <a:cxn ang="0">
                <a:pos x="38" y="50"/>
              </a:cxn>
              <a:cxn ang="0">
                <a:pos x="40" y="56"/>
              </a:cxn>
              <a:cxn ang="0">
                <a:pos x="36" y="60"/>
              </a:cxn>
              <a:cxn ang="0">
                <a:pos x="30" y="62"/>
              </a:cxn>
              <a:cxn ang="0">
                <a:pos x="24" y="62"/>
              </a:cxn>
              <a:cxn ang="0">
                <a:pos x="22" y="58"/>
              </a:cxn>
              <a:cxn ang="0">
                <a:pos x="6" y="58"/>
              </a:cxn>
              <a:cxn ang="0">
                <a:pos x="6" y="58"/>
              </a:cxn>
              <a:cxn ang="0">
                <a:pos x="6" y="60"/>
              </a:cxn>
              <a:cxn ang="0">
                <a:pos x="14" y="18"/>
              </a:cxn>
              <a:cxn ang="0">
                <a:pos x="18" y="14"/>
              </a:cxn>
              <a:cxn ang="0">
                <a:pos x="22" y="12"/>
              </a:cxn>
              <a:cxn ang="0">
                <a:pos x="26" y="12"/>
              </a:cxn>
              <a:cxn ang="0">
                <a:pos x="30" y="16"/>
              </a:cxn>
              <a:cxn ang="0">
                <a:pos x="34" y="20"/>
              </a:cxn>
              <a:cxn ang="0">
                <a:pos x="36" y="26"/>
              </a:cxn>
              <a:cxn ang="0">
                <a:pos x="36" y="32"/>
              </a:cxn>
              <a:cxn ang="0">
                <a:pos x="34" y="38"/>
              </a:cxn>
              <a:cxn ang="0">
                <a:pos x="30" y="40"/>
              </a:cxn>
              <a:cxn ang="0">
                <a:pos x="26" y="42"/>
              </a:cxn>
              <a:cxn ang="0">
                <a:pos x="22" y="42"/>
              </a:cxn>
              <a:cxn ang="0">
                <a:pos x="18" y="40"/>
              </a:cxn>
              <a:cxn ang="0">
                <a:pos x="16" y="36"/>
              </a:cxn>
              <a:cxn ang="0">
                <a:pos x="14" y="28"/>
              </a:cxn>
              <a:cxn ang="0">
                <a:pos x="14" y="22"/>
              </a:cxn>
              <a:cxn ang="0">
                <a:pos x="14" y="18"/>
              </a:cxn>
              <a:cxn ang="0">
                <a:pos x="6" y="60"/>
              </a:cxn>
            </a:cxnLst>
            <a:rect l="0" t="0" r="r" b="b"/>
            <a:pathLst>
              <a:path w="52" h="74">
                <a:moveTo>
                  <a:pt x="6" y="60"/>
                </a:moveTo>
                <a:lnTo>
                  <a:pt x="8" y="66"/>
                </a:lnTo>
                <a:lnTo>
                  <a:pt x="12" y="70"/>
                </a:lnTo>
                <a:lnTo>
                  <a:pt x="20" y="74"/>
                </a:lnTo>
                <a:lnTo>
                  <a:pt x="32" y="72"/>
                </a:lnTo>
                <a:lnTo>
                  <a:pt x="42" y="70"/>
                </a:lnTo>
                <a:lnTo>
                  <a:pt x="48" y="66"/>
                </a:lnTo>
                <a:lnTo>
                  <a:pt x="52" y="58"/>
                </a:lnTo>
                <a:lnTo>
                  <a:pt x="52" y="44"/>
                </a:lnTo>
                <a:lnTo>
                  <a:pt x="44" y="0"/>
                </a:lnTo>
                <a:lnTo>
                  <a:pt x="32" y="2"/>
                </a:lnTo>
                <a:lnTo>
                  <a:pt x="34" y="10"/>
                </a:lnTo>
                <a:lnTo>
                  <a:pt x="26" y="4"/>
                </a:lnTo>
                <a:lnTo>
                  <a:pt x="18" y="2"/>
                </a:lnTo>
                <a:lnTo>
                  <a:pt x="10" y="6"/>
                </a:lnTo>
                <a:lnTo>
                  <a:pt x="4" y="12"/>
                </a:lnTo>
                <a:lnTo>
                  <a:pt x="0" y="20"/>
                </a:lnTo>
                <a:lnTo>
                  <a:pt x="0" y="30"/>
                </a:lnTo>
                <a:lnTo>
                  <a:pt x="2" y="40"/>
                </a:lnTo>
                <a:lnTo>
                  <a:pt x="8" y="46"/>
                </a:lnTo>
                <a:lnTo>
                  <a:pt x="14" y="52"/>
                </a:lnTo>
                <a:lnTo>
                  <a:pt x="24" y="54"/>
                </a:lnTo>
                <a:lnTo>
                  <a:pt x="32" y="50"/>
                </a:lnTo>
                <a:lnTo>
                  <a:pt x="38" y="44"/>
                </a:lnTo>
                <a:lnTo>
                  <a:pt x="38" y="50"/>
                </a:lnTo>
                <a:lnTo>
                  <a:pt x="40" y="56"/>
                </a:lnTo>
                <a:lnTo>
                  <a:pt x="36" y="60"/>
                </a:lnTo>
                <a:lnTo>
                  <a:pt x="30" y="62"/>
                </a:lnTo>
                <a:lnTo>
                  <a:pt x="24" y="62"/>
                </a:lnTo>
                <a:lnTo>
                  <a:pt x="22" y="58"/>
                </a:lnTo>
                <a:lnTo>
                  <a:pt x="6" y="58"/>
                </a:lnTo>
                <a:lnTo>
                  <a:pt x="6" y="58"/>
                </a:lnTo>
                <a:lnTo>
                  <a:pt x="6" y="60"/>
                </a:lnTo>
                <a:lnTo>
                  <a:pt x="14" y="18"/>
                </a:lnTo>
                <a:lnTo>
                  <a:pt x="18" y="14"/>
                </a:lnTo>
                <a:lnTo>
                  <a:pt x="22" y="12"/>
                </a:lnTo>
                <a:lnTo>
                  <a:pt x="26" y="12"/>
                </a:lnTo>
                <a:lnTo>
                  <a:pt x="30" y="16"/>
                </a:lnTo>
                <a:lnTo>
                  <a:pt x="34" y="20"/>
                </a:lnTo>
                <a:lnTo>
                  <a:pt x="36" y="26"/>
                </a:lnTo>
                <a:lnTo>
                  <a:pt x="36" y="32"/>
                </a:lnTo>
                <a:lnTo>
                  <a:pt x="34" y="38"/>
                </a:lnTo>
                <a:lnTo>
                  <a:pt x="30" y="40"/>
                </a:lnTo>
                <a:lnTo>
                  <a:pt x="26" y="42"/>
                </a:lnTo>
                <a:lnTo>
                  <a:pt x="22" y="42"/>
                </a:lnTo>
                <a:lnTo>
                  <a:pt x="18" y="40"/>
                </a:lnTo>
                <a:lnTo>
                  <a:pt x="16" y="36"/>
                </a:lnTo>
                <a:lnTo>
                  <a:pt x="14" y="28"/>
                </a:lnTo>
                <a:lnTo>
                  <a:pt x="14" y="22"/>
                </a:lnTo>
                <a:lnTo>
                  <a:pt x="14" y="18"/>
                </a:lnTo>
                <a:lnTo>
                  <a:pt x="6" y="60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63" name="Freeform 95"/>
          <p:cNvSpPr>
            <a:spLocks/>
          </p:cNvSpPr>
          <p:nvPr/>
        </p:nvSpPr>
        <p:spPr bwMode="auto">
          <a:xfrm>
            <a:off x="6580188" y="5070475"/>
            <a:ext cx="82550" cy="85725"/>
          </a:xfrm>
          <a:custGeom>
            <a:avLst/>
            <a:gdLst/>
            <a:ahLst/>
            <a:cxnLst>
              <a:cxn ang="0">
                <a:pos x="52" y="48"/>
              </a:cxn>
              <a:cxn ang="0">
                <a:pos x="44" y="0"/>
              </a:cxn>
              <a:cxn ang="0">
                <a:pos x="32" y="2"/>
              </a:cxn>
              <a:cxn ang="0">
                <a:pos x="34" y="22"/>
              </a:cxn>
              <a:cxn ang="0">
                <a:pos x="36" y="36"/>
              </a:cxn>
              <a:cxn ang="0">
                <a:pos x="32" y="40"/>
              </a:cxn>
              <a:cxn ang="0">
                <a:pos x="26" y="42"/>
              </a:cxn>
              <a:cxn ang="0">
                <a:pos x="22" y="42"/>
              </a:cxn>
              <a:cxn ang="0">
                <a:pos x="18" y="38"/>
              </a:cxn>
              <a:cxn ang="0">
                <a:pos x="16" y="26"/>
              </a:cxn>
              <a:cxn ang="0">
                <a:pos x="12" y="4"/>
              </a:cxn>
              <a:cxn ang="0">
                <a:pos x="0" y="6"/>
              </a:cxn>
              <a:cxn ang="0">
                <a:pos x="4" y="36"/>
              </a:cxn>
              <a:cxn ang="0">
                <a:pos x="8" y="46"/>
              </a:cxn>
              <a:cxn ang="0">
                <a:pos x="10" y="50"/>
              </a:cxn>
              <a:cxn ang="0">
                <a:pos x="14" y="52"/>
              </a:cxn>
              <a:cxn ang="0">
                <a:pos x="24" y="54"/>
              </a:cxn>
              <a:cxn ang="0">
                <a:pos x="32" y="50"/>
              </a:cxn>
              <a:cxn ang="0">
                <a:pos x="36" y="46"/>
              </a:cxn>
              <a:cxn ang="0">
                <a:pos x="38" y="42"/>
              </a:cxn>
              <a:cxn ang="0">
                <a:pos x="40" y="50"/>
              </a:cxn>
              <a:cxn ang="0">
                <a:pos x="50" y="48"/>
              </a:cxn>
              <a:cxn ang="0">
                <a:pos x="52" y="48"/>
              </a:cxn>
            </a:cxnLst>
            <a:rect l="0" t="0" r="r" b="b"/>
            <a:pathLst>
              <a:path w="52" h="54">
                <a:moveTo>
                  <a:pt x="52" y="48"/>
                </a:moveTo>
                <a:lnTo>
                  <a:pt x="44" y="0"/>
                </a:lnTo>
                <a:lnTo>
                  <a:pt x="32" y="2"/>
                </a:lnTo>
                <a:lnTo>
                  <a:pt x="34" y="22"/>
                </a:lnTo>
                <a:lnTo>
                  <a:pt x="36" y="36"/>
                </a:lnTo>
                <a:lnTo>
                  <a:pt x="32" y="40"/>
                </a:lnTo>
                <a:lnTo>
                  <a:pt x="26" y="42"/>
                </a:lnTo>
                <a:lnTo>
                  <a:pt x="22" y="42"/>
                </a:lnTo>
                <a:lnTo>
                  <a:pt x="18" y="38"/>
                </a:lnTo>
                <a:lnTo>
                  <a:pt x="16" y="26"/>
                </a:lnTo>
                <a:lnTo>
                  <a:pt x="12" y="4"/>
                </a:lnTo>
                <a:lnTo>
                  <a:pt x="0" y="6"/>
                </a:lnTo>
                <a:lnTo>
                  <a:pt x="4" y="36"/>
                </a:lnTo>
                <a:lnTo>
                  <a:pt x="8" y="46"/>
                </a:lnTo>
                <a:lnTo>
                  <a:pt x="10" y="50"/>
                </a:lnTo>
                <a:lnTo>
                  <a:pt x="14" y="52"/>
                </a:lnTo>
                <a:lnTo>
                  <a:pt x="24" y="54"/>
                </a:lnTo>
                <a:lnTo>
                  <a:pt x="32" y="50"/>
                </a:lnTo>
                <a:lnTo>
                  <a:pt x="36" y="46"/>
                </a:lnTo>
                <a:lnTo>
                  <a:pt x="38" y="42"/>
                </a:lnTo>
                <a:lnTo>
                  <a:pt x="40" y="50"/>
                </a:lnTo>
                <a:lnTo>
                  <a:pt x="50" y="48"/>
                </a:lnTo>
                <a:lnTo>
                  <a:pt x="52" y="48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64" name="Freeform 96"/>
          <p:cNvSpPr>
            <a:spLocks/>
          </p:cNvSpPr>
          <p:nvPr/>
        </p:nvSpPr>
        <p:spPr bwMode="auto">
          <a:xfrm>
            <a:off x="6672263" y="5060950"/>
            <a:ext cx="73025" cy="82550"/>
          </a:xfrm>
          <a:custGeom>
            <a:avLst/>
            <a:gdLst/>
            <a:ahLst/>
            <a:cxnLst>
              <a:cxn ang="0">
                <a:pos x="32" y="40"/>
              </a:cxn>
              <a:cxn ang="0">
                <a:pos x="26" y="42"/>
              </a:cxn>
              <a:cxn ang="0">
                <a:pos x="22" y="42"/>
              </a:cxn>
              <a:cxn ang="0">
                <a:pos x="18" y="40"/>
              </a:cxn>
              <a:cxn ang="0">
                <a:pos x="16" y="36"/>
              </a:cxn>
              <a:cxn ang="0">
                <a:pos x="14" y="30"/>
              </a:cxn>
              <a:cxn ang="0">
                <a:pos x="46" y="26"/>
              </a:cxn>
              <a:cxn ang="0">
                <a:pos x="44" y="14"/>
              </a:cxn>
              <a:cxn ang="0">
                <a:pos x="38" y="6"/>
              </a:cxn>
              <a:cxn ang="0">
                <a:pos x="28" y="0"/>
              </a:cxn>
              <a:cxn ang="0">
                <a:pos x="18" y="0"/>
              </a:cxn>
              <a:cxn ang="0">
                <a:pos x="10" y="4"/>
              </a:cxn>
              <a:cxn ang="0">
                <a:pos x="4" y="10"/>
              </a:cxn>
              <a:cxn ang="0">
                <a:pos x="0" y="18"/>
              </a:cxn>
              <a:cxn ang="0">
                <a:pos x="0" y="30"/>
              </a:cxn>
              <a:cxn ang="0">
                <a:pos x="2" y="38"/>
              </a:cxn>
              <a:cxn ang="0">
                <a:pos x="8" y="46"/>
              </a:cxn>
              <a:cxn ang="0">
                <a:pos x="12" y="48"/>
              </a:cxn>
              <a:cxn ang="0">
                <a:pos x="16" y="50"/>
              </a:cxn>
              <a:cxn ang="0">
                <a:pos x="28" y="52"/>
              </a:cxn>
              <a:cxn ang="0">
                <a:pos x="34" y="50"/>
              </a:cxn>
              <a:cxn ang="0">
                <a:pos x="40" y="46"/>
              </a:cxn>
              <a:cxn ang="0">
                <a:pos x="44" y="40"/>
              </a:cxn>
              <a:cxn ang="0">
                <a:pos x="46" y="34"/>
              </a:cxn>
              <a:cxn ang="0">
                <a:pos x="34" y="34"/>
              </a:cxn>
              <a:cxn ang="0">
                <a:pos x="34" y="40"/>
              </a:cxn>
              <a:cxn ang="0">
                <a:pos x="32" y="40"/>
              </a:cxn>
              <a:cxn ang="0">
                <a:pos x="12" y="22"/>
              </a:cxn>
              <a:cxn ang="0">
                <a:pos x="12" y="18"/>
              </a:cxn>
              <a:cxn ang="0">
                <a:pos x="14" y="14"/>
              </a:cxn>
              <a:cxn ang="0">
                <a:pos x="18" y="12"/>
              </a:cxn>
              <a:cxn ang="0">
                <a:pos x="20" y="10"/>
              </a:cxn>
              <a:cxn ang="0">
                <a:pos x="24" y="10"/>
              </a:cxn>
              <a:cxn ang="0">
                <a:pos x="28" y="12"/>
              </a:cxn>
              <a:cxn ang="0">
                <a:pos x="30" y="16"/>
              </a:cxn>
              <a:cxn ang="0">
                <a:pos x="32" y="20"/>
              </a:cxn>
              <a:cxn ang="0">
                <a:pos x="12" y="22"/>
              </a:cxn>
              <a:cxn ang="0">
                <a:pos x="32" y="40"/>
              </a:cxn>
            </a:cxnLst>
            <a:rect l="0" t="0" r="r" b="b"/>
            <a:pathLst>
              <a:path w="46" h="52">
                <a:moveTo>
                  <a:pt x="32" y="40"/>
                </a:moveTo>
                <a:lnTo>
                  <a:pt x="26" y="42"/>
                </a:lnTo>
                <a:lnTo>
                  <a:pt x="22" y="42"/>
                </a:lnTo>
                <a:lnTo>
                  <a:pt x="18" y="40"/>
                </a:lnTo>
                <a:lnTo>
                  <a:pt x="16" y="36"/>
                </a:lnTo>
                <a:lnTo>
                  <a:pt x="14" y="30"/>
                </a:lnTo>
                <a:lnTo>
                  <a:pt x="46" y="26"/>
                </a:lnTo>
                <a:lnTo>
                  <a:pt x="44" y="14"/>
                </a:lnTo>
                <a:lnTo>
                  <a:pt x="38" y="6"/>
                </a:lnTo>
                <a:lnTo>
                  <a:pt x="28" y="0"/>
                </a:lnTo>
                <a:lnTo>
                  <a:pt x="18" y="0"/>
                </a:lnTo>
                <a:lnTo>
                  <a:pt x="10" y="4"/>
                </a:lnTo>
                <a:lnTo>
                  <a:pt x="4" y="10"/>
                </a:lnTo>
                <a:lnTo>
                  <a:pt x="0" y="18"/>
                </a:lnTo>
                <a:lnTo>
                  <a:pt x="0" y="30"/>
                </a:lnTo>
                <a:lnTo>
                  <a:pt x="2" y="38"/>
                </a:lnTo>
                <a:lnTo>
                  <a:pt x="8" y="46"/>
                </a:lnTo>
                <a:lnTo>
                  <a:pt x="12" y="48"/>
                </a:lnTo>
                <a:lnTo>
                  <a:pt x="16" y="50"/>
                </a:lnTo>
                <a:lnTo>
                  <a:pt x="28" y="52"/>
                </a:lnTo>
                <a:lnTo>
                  <a:pt x="34" y="50"/>
                </a:lnTo>
                <a:lnTo>
                  <a:pt x="40" y="46"/>
                </a:lnTo>
                <a:lnTo>
                  <a:pt x="44" y="40"/>
                </a:lnTo>
                <a:lnTo>
                  <a:pt x="46" y="34"/>
                </a:lnTo>
                <a:lnTo>
                  <a:pt x="34" y="34"/>
                </a:lnTo>
                <a:lnTo>
                  <a:pt x="34" y="40"/>
                </a:lnTo>
                <a:lnTo>
                  <a:pt x="32" y="40"/>
                </a:lnTo>
                <a:lnTo>
                  <a:pt x="12" y="22"/>
                </a:lnTo>
                <a:lnTo>
                  <a:pt x="12" y="18"/>
                </a:lnTo>
                <a:lnTo>
                  <a:pt x="14" y="14"/>
                </a:lnTo>
                <a:lnTo>
                  <a:pt x="18" y="12"/>
                </a:lnTo>
                <a:lnTo>
                  <a:pt x="20" y="10"/>
                </a:lnTo>
                <a:lnTo>
                  <a:pt x="24" y="10"/>
                </a:lnTo>
                <a:lnTo>
                  <a:pt x="28" y="12"/>
                </a:lnTo>
                <a:lnTo>
                  <a:pt x="30" y="16"/>
                </a:lnTo>
                <a:lnTo>
                  <a:pt x="32" y="20"/>
                </a:lnTo>
                <a:lnTo>
                  <a:pt x="12" y="22"/>
                </a:lnTo>
                <a:lnTo>
                  <a:pt x="32" y="40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65" name="Freeform 97"/>
          <p:cNvSpPr>
            <a:spLocks/>
          </p:cNvSpPr>
          <p:nvPr/>
        </p:nvSpPr>
        <p:spPr bwMode="auto">
          <a:xfrm>
            <a:off x="6218238" y="5372100"/>
            <a:ext cx="85725" cy="111125"/>
          </a:xfrm>
          <a:custGeom>
            <a:avLst/>
            <a:gdLst/>
            <a:ahLst/>
            <a:cxnLst>
              <a:cxn ang="0">
                <a:pos x="20" y="68"/>
              </a:cxn>
              <a:cxn ang="0">
                <a:pos x="18" y="42"/>
              </a:cxn>
              <a:cxn ang="0">
                <a:pos x="26" y="42"/>
              </a:cxn>
              <a:cxn ang="0">
                <a:pos x="40" y="40"/>
              </a:cxn>
              <a:cxn ang="0">
                <a:pos x="48" y="36"/>
              </a:cxn>
              <a:cxn ang="0">
                <a:pos x="52" y="30"/>
              </a:cxn>
              <a:cxn ang="0">
                <a:pos x="54" y="24"/>
              </a:cxn>
              <a:cxn ang="0">
                <a:pos x="54" y="18"/>
              </a:cxn>
              <a:cxn ang="0">
                <a:pos x="52" y="12"/>
              </a:cxn>
              <a:cxn ang="0">
                <a:pos x="50" y="6"/>
              </a:cxn>
              <a:cxn ang="0">
                <a:pos x="44" y="2"/>
              </a:cxn>
              <a:cxn ang="0">
                <a:pos x="40" y="0"/>
              </a:cxn>
              <a:cxn ang="0">
                <a:pos x="22" y="0"/>
              </a:cxn>
              <a:cxn ang="0">
                <a:pos x="0" y="2"/>
              </a:cxn>
              <a:cxn ang="0">
                <a:pos x="6" y="70"/>
              </a:cxn>
              <a:cxn ang="0">
                <a:pos x="18" y="68"/>
              </a:cxn>
              <a:cxn ang="0">
                <a:pos x="20" y="68"/>
              </a:cxn>
              <a:cxn ang="0">
                <a:pos x="22" y="12"/>
              </a:cxn>
              <a:cxn ang="0">
                <a:pos x="32" y="12"/>
              </a:cxn>
              <a:cxn ang="0">
                <a:pos x="38" y="14"/>
              </a:cxn>
              <a:cxn ang="0">
                <a:pos x="40" y="16"/>
              </a:cxn>
              <a:cxn ang="0">
                <a:pos x="40" y="20"/>
              </a:cxn>
              <a:cxn ang="0">
                <a:pos x="38" y="26"/>
              </a:cxn>
              <a:cxn ang="0">
                <a:pos x="34" y="28"/>
              </a:cxn>
              <a:cxn ang="0">
                <a:pos x="24" y="30"/>
              </a:cxn>
              <a:cxn ang="0">
                <a:pos x="16" y="32"/>
              </a:cxn>
              <a:cxn ang="0">
                <a:pos x="14" y="12"/>
              </a:cxn>
              <a:cxn ang="0">
                <a:pos x="22" y="12"/>
              </a:cxn>
              <a:cxn ang="0">
                <a:pos x="20" y="68"/>
              </a:cxn>
            </a:cxnLst>
            <a:rect l="0" t="0" r="r" b="b"/>
            <a:pathLst>
              <a:path w="54" h="70">
                <a:moveTo>
                  <a:pt x="20" y="68"/>
                </a:moveTo>
                <a:lnTo>
                  <a:pt x="18" y="42"/>
                </a:lnTo>
                <a:lnTo>
                  <a:pt x="26" y="42"/>
                </a:lnTo>
                <a:lnTo>
                  <a:pt x="40" y="40"/>
                </a:lnTo>
                <a:lnTo>
                  <a:pt x="48" y="36"/>
                </a:lnTo>
                <a:lnTo>
                  <a:pt x="52" y="30"/>
                </a:lnTo>
                <a:lnTo>
                  <a:pt x="54" y="24"/>
                </a:lnTo>
                <a:lnTo>
                  <a:pt x="54" y="18"/>
                </a:lnTo>
                <a:lnTo>
                  <a:pt x="52" y="12"/>
                </a:lnTo>
                <a:lnTo>
                  <a:pt x="50" y="6"/>
                </a:lnTo>
                <a:lnTo>
                  <a:pt x="44" y="2"/>
                </a:lnTo>
                <a:lnTo>
                  <a:pt x="40" y="0"/>
                </a:lnTo>
                <a:lnTo>
                  <a:pt x="22" y="0"/>
                </a:lnTo>
                <a:lnTo>
                  <a:pt x="0" y="2"/>
                </a:lnTo>
                <a:lnTo>
                  <a:pt x="6" y="70"/>
                </a:lnTo>
                <a:lnTo>
                  <a:pt x="18" y="68"/>
                </a:lnTo>
                <a:lnTo>
                  <a:pt x="20" y="68"/>
                </a:lnTo>
                <a:lnTo>
                  <a:pt x="22" y="12"/>
                </a:lnTo>
                <a:lnTo>
                  <a:pt x="32" y="12"/>
                </a:lnTo>
                <a:lnTo>
                  <a:pt x="38" y="14"/>
                </a:lnTo>
                <a:lnTo>
                  <a:pt x="40" y="16"/>
                </a:lnTo>
                <a:lnTo>
                  <a:pt x="40" y="20"/>
                </a:lnTo>
                <a:lnTo>
                  <a:pt x="38" y="26"/>
                </a:lnTo>
                <a:lnTo>
                  <a:pt x="34" y="28"/>
                </a:lnTo>
                <a:lnTo>
                  <a:pt x="24" y="30"/>
                </a:lnTo>
                <a:lnTo>
                  <a:pt x="16" y="32"/>
                </a:lnTo>
                <a:lnTo>
                  <a:pt x="14" y="12"/>
                </a:lnTo>
                <a:lnTo>
                  <a:pt x="22" y="12"/>
                </a:lnTo>
                <a:lnTo>
                  <a:pt x="20" y="68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66" name="Freeform 98"/>
          <p:cNvSpPr>
            <a:spLocks/>
          </p:cNvSpPr>
          <p:nvPr/>
        </p:nvSpPr>
        <p:spPr bwMode="auto">
          <a:xfrm>
            <a:off x="6319838" y="5365750"/>
            <a:ext cx="79375" cy="1111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" y="70"/>
              </a:cxn>
              <a:cxn ang="0">
                <a:pos x="18" y="68"/>
              </a:cxn>
              <a:cxn ang="0">
                <a:pos x="16" y="44"/>
              </a:cxn>
              <a:cxn ang="0">
                <a:pos x="16" y="34"/>
              </a:cxn>
              <a:cxn ang="0">
                <a:pos x="20" y="30"/>
              </a:cxn>
              <a:cxn ang="0">
                <a:pos x="26" y="28"/>
              </a:cxn>
              <a:cxn ang="0">
                <a:pos x="30" y="28"/>
              </a:cxn>
              <a:cxn ang="0">
                <a:pos x="34" y="32"/>
              </a:cxn>
              <a:cxn ang="0">
                <a:pos x="36" y="42"/>
              </a:cxn>
              <a:cxn ang="0">
                <a:pos x="38" y="68"/>
              </a:cxn>
              <a:cxn ang="0">
                <a:pos x="50" y="66"/>
              </a:cxn>
              <a:cxn ang="0">
                <a:pos x="48" y="38"/>
              </a:cxn>
              <a:cxn ang="0">
                <a:pos x="46" y="28"/>
              </a:cxn>
              <a:cxn ang="0">
                <a:pos x="44" y="22"/>
              </a:cxn>
              <a:cxn ang="0">
                <a:pos x="38" y="18"/>
              </a:cxn>
              <a:cxn ang="0">
                <a:pos x="30" y="16"/>
              </a:cxn>
              <a:cxn ang="0">
                <a:pos x="22" y="20"/>
              </a:cxn>
              <a:cxn ang="0">
                <a:pos x="16" y="26"/>
              </a:cxn>
              <a:cxn ang="0">
                <a:pos x="14" y="0"/>
              </a:cxn>
              <a:cxn ang="0">
                <a:pos x="2" y="0"/>
              </a:cxn>
              <a:cxn ang="0">
                <a:pos x="0" y="0"/>
              </a:cxn>
            </a:cxnLst>
            <a:rect l="0" t="0" r="r" b="b"/>
            <a:pathLst>
              <a:path w="50" h="70">
                <a:moveTo>
                  <a:pt x="0" y="0"/>
                </a:moveTo>
                <a:lnTo>
                  <a:pt x="6" y="70"/>
                </a:lnTo>
                <a:lnTo>
                  <a:pt x="18" y="68"/>
                </a:lnTo>
                <a:lnTo>
                  <a:pt x="16" y="44"/>
                </a:lnTo>
                <a:lnTo>
                  <a:pt x="16" y="34"/>
                </a:lnTo>
                <a:lnTo>
                  <a:pt x="20" y="30"/>
                </a:lnTo>
                <a:lnTo>
                  <a:pt x="26" y="28"/>
                </a:lnTo>
                <a:lnTo>
                  <a:pt x="30" y="28"/>
                </a:lnTo>
                <a:lnTo>
                  <a:pt x="34" y="32"/>
                </a:lnTo>
                <a:lnTo>
                  <a:pt x="36" y="42"/>
                </a:lnTo>
                <a:lnTo>
                  <a:pt x="38" y="68"/>
                </a:lnTo>
                <a:lnTo>
                  <a:pt x="50" y="66"/>
                </a:lnTo>
                <a:lnTo>
                  <a:pt x="48" y="38"/>
                </a:lnTo>
                <a:lnTo>
                  <a:pt x="46" y="28"/>
                </a:lnTo>
                <a:lnTo>
                  <a:pt x="44" y="22"/>
                </a:lnTo>
                <a:lnTo>
                  <a:pt x="38" y="18"/>
                </a:lnTo>
                <a:lnTo>
                  <a:pt x="30" y="16"/>
                </a:lnTo>
                <a:lnTo>
                  <a:pt x="22" y="20"/>
                </a:lnTo>
                <a:lnTo>
                  <a:pt x="16" y="26"/>
                </a:lnTo>
                <a:lnTo>
                  <a:pt x="14" y="0"/>
                </a:lnTo>
                <a:lnTo>
                  <a:pt x="2" y="0"/>
                </a:lnTo>
                <a:lnTo>
                  <a:pt x="0" y="0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67" name="Freeform 99"/>
          <p:cNvSpPr>
            <a:spLocks/>
          </p:cNvSpPr>
          <p:nvPr/>
        </p:nvSpPr>
        <p:spPr bwMode="auto">
          <a:xfrm>
            <a:off x="6411913" y="5387975"/>
            <a:ext cx="76200" cy="82550"/>
          </a:xfrm>
          <a:custGeom>
            <a:avLst/>
            <a:gdLst/>
            <a:ahLst/>
            <a:cxnLst>
              <a:cxn ang="0">
                <a:pos x="16" y="12"/>
              </a:cxn>
              <a:cxn ang="0">
                <a:pos x="22" y="10"/>
              </a:cxn>
              <a:cxn ang="0">
                <a:pos x="28" y="10"/>
              </a:cxn>
              <a:cxn ang="0">
                <a:pos x="30" y="12"/>
              </a:cxn>
              <a:cxn ang="0">
                <a:pos x="30" y="16"/>
              </a:cxn>
              <a:cxn ang="0">
                <a:pos x="30" y="18"/>
              </a:cxn>
              <a:cxn ang="0">
                <a:pos x="18" y="22"/>
              </a:cxn>
              <a:cxn ang="0">
                <a:pos x="8" y="26"/>
              </a:cxn>
              <a:cxn ang="0">
                <a:pos x="2" y="30"/>
              </a:cxn>
              <a:cxn ang="0">
                <a:pos x="2" y="38"/>
              </a:cxn>
              <a:cxn ang="0">
                <a:pos x="2" y="44"/>
              </a:cxn>
              <a:cxn ang="0">
                <a:pos x="6" y="48"/>
              </a:cxn>
              <a:cxn ang="0">
                <a:pos x="12" y="52"/>
              </a:cxn>
              <a:cxn ang="0">
                <a:pos x="18" y="52"/>
              </a:cxn>
              <a:cxn ang="0">
                <a:pos x="26" y="50"/>
              </a:cxn>
              <a:cxn ang="0">
                <a:pos x="34" y="44"/>
              </a:cxn>
              <a:cxn ang="0">
                <a:pos x="34" y="46"/>
              </a:cxn>
              <a:cxn ang="0">
                <a:pos x="36" y="50"/>
              </a:cxn>
              <a:cxn ang="0">
                <a:pos x="48" y="48"/>
              </a:cxn>
              <a:cxn ang="0">
                <a:pos x="46" y="42"/>
              </a:cxn>
              <a:cxn ang="0">
                <a:pos x="44" y="32"/>
              </a:cxn>
              <a:cxn ang="0">
                <a:pos x="44" y="18"/>
              </a:cxn>
              <a:cxn ang="0">
                <a:pos x="42" y="10"/>
              </a:cxn>
              <a:cxn ang="0">
                <a:pos x="42" y="6"/>
              </a:cxn>
              <a:cxn ang="0">
                <a:pos x="38" y="2"/>
              </a:cxn>
              <a:cxn ang="0">
                <a:pos x="34" y="0"/>
              </a:cxn>
              <a:cxn ang="0">
                <a:pos x="30" y="0"/>
              </a:cxn>
              <a:cxn ang="0">
                <a:pos x="22" y="0"/>
              </a:cxn>
              <a:cxn ang="0">
                <a:pos x="12" y="2"/>
              </a:cxn>
              <a:cxn ang="0">
                <a:pos x="6" y="4"/>
              </a:cxn>
              <a:cxn ang="0">
                <a:pos x="4" y="8"/>
              </a:cxn>
              <a:cxn ang="0">
                <a:pos x="0" y="16"/>
              </a:cxn>
              <a:cxn ang="0">
                <a:pos x="12" y="16"/>
              </a:cxn>
              <a:cxn ang="0">
                <a:pos x="14" y="12"/>
              </a:cxn>
              <a:cxn ang="0">
                <a:pos x="16" y="12"/>
              </a:cxn>
              <a:cxn ang="0">
                <a:pos x="32" y="28"/>
              </a:cxn>
              <a:cxn ang="0">
                <a:pos x="32" y="36"/>
              </a:cxn>
              <a:cxn ang="0">
                <a:pos x="28" y="40"/>
              </a:cxn>
              <a:cxn ang="0">
                <a:pos x="22" y="42"/>
              </a:cxn>
              <a:cxn ang="0">
                <a:pos x="16" y="40"/>
              </a:cxn>
              <a:cxn ang="0">
                <a:pos x="14" y="36"/>
              </a:cxn>
              <a:cxn ang="0">
                <a:pos x="14" y="34"/>
              </a:cxn>
              <a:cxn ang="0">
                <a:pos x="16" y="32"/>
              </a:cxn>
              <a:cxn ang="0">
                <a:pos x="24" y="28"/>
              </a:cxn>
              <a:cxn ang="0">
                <a:pos x="32" y="26"/>
              </a:cxn>
              <a:cxn ang="0">
                <a:pos x="32" y="28"/>
              </a:cxn>
              <a:cxn ang="0">
                <a:pos x="16" y="12"/>
              </a:cxn>
            </a:cxnLst>
            <a:rect l="0" t="0" r="r" b="b"/>
            <a:pathLst>
              <a:path w="48" h="52">
                <a:moveTo>
                  <a:pt x="16" y="12"/>
                </a:moveTo>
                <a:lnTo>
                  <a:pt x="22" y="10"/>
                </a:lnTo>
                <a:lnTo>
                  <a:pt x="28" y="10"/>
                </a:lnTo>
                <a:lnTo>
                  <a:pt x="30" y="12"/>
                </a:lnTo>
                <a:lnTo>
                  <a:pt x="30" y="16"/>
                </a:lnTo>
                <a:lnTo>
                  <a:pt x="30" y="18"/>
                </a:lnTo>
                <a:lnTo>
                  <a:pt x="18" y="22"/>
                </a:lnTo>
                <a:lnTo>
                  <a:pt x="8" y="26"/>
                </a:lnTo>
                <a:lnTo>
                  <a:pt x="2" y="30"/>
                </a:lnTo>
                <a:lnTo>
                  <a:pt x="2" y="38"/>
                </a:lnTo>
                <a:lnTo>
                  <a:pt x="2" y="44"/>
                </a:lnTo>
                <a:lnTo>
                  <a:pt x="6" y="48"/>
                </a:lnTo>
                <a:lnTo>
                  <a:pt x="12" y="52"/>
                </a:lnTo>
                <a:lnTo>
                  <a:pt x="18" y="52"/>
                </a:lnTo>
                <a:lnTo>
                  <a:pt x="26" y="50"/>
                </a:lnTo>
                <a:lnTo>
                  <a:pt x="34" y="44"/>
                </a:lnTo>
                <a:lnTo>
                  <a:pt x="34" y="46"/>
                </a:lnTo>
                <a:lnTo>
                  <a:pt x="36" y="50"/>
                </a:lnTo>
                <a:lnTo>
                  <a:pt x="48" y="48"/>
                </a:lnTo>
                <a:lnTo>
                  <a:pt x="46" y="42"/>
                </a:lnTo>
                <a:lnTo>
                  <a:pt x="44" y="32"/>
                </a:lnTo>
                <a:lnTo>
                  <a:pt x="44" y="18"/>
                </a:lnTo>
                <a:lnTo>
                  <a:pt x="42" y="10"/>
                </a:lnTo>
                <a:lnTo>
                  <a:pt x="42" y="6"/>
                </a:lnTo>
                <a:lnTo>
                  <a:pt x="38" y="2"/>
                </a:lnTo>
                <a:lnTo>
                  <a:pt x="34" y="0"/>
                </a:lnTo>
                <a:lnTo>
                  <a:pt x="30" y="0"/>
                </a:lnTo>
                <a:lnTo>
                  <a:pt x="22" y="0"/>
                </a:lnTo>
                <a:lnTo>
                  <a:pt x="12" y="2"/>
                </a:lnTo>
                <a:lnTo>
                  <a:pt x="6" y="4"/>
                </a:lnTo>
                <a:lnTo>
                  <a:pt x="4" y="8"/>
                </a:lnTo>
                <a:lnTo>
                  <a:pt x="0" y="16"/>
                </a:lnTo>
                <a:lnTo>
                  <a:pt x="12" y="16"/>
                </a:lnTo>
                <a:lnTo>
                  <a:pt x="14" y="12"/>
                </a:lnTo>
                <a:lnTo>
                  <a:pt x="16" y="12"/>
                </a:lnTo>
                <a:lnTo>
                  <a:pt x="32" y="28"/>
                </a:lnTo>
                <a:lnTo>
                  <a:pt x="32" y="36"/>
                </a:lnTo>
                <a:lnTo>
                  <a:pt x="28" y="40"/>
                </a:lnTo>
                <a:lnTo>
                  <a:pt x="22" y="42"/>
                </a:lnTo>
                <a:lnTo>
                  <a:pt x="16" y="40"/>
                </a:lnTo>
                <a:lnTo>
                  <a:pt x="14" y="36"/>
                </a:lnTo>
                <a:lnTo>
                  <a:pt x="14" y="34"/>
                </a:lnTo>
                <a:lnTo>
                  <a:pt x="16" y="32"/>
                </a:lnTo>
                <a:lnTo>
                  <a:pt x="24" y="28"/>
                </a:lnTo>
                <a:lnTo>
                  <a:pt x="32" y="26"/>
                </a:lnTo>
                <a:lnTo>
                  <a:pt x="32" y="28"/>
                </a:lnTo>
                <a:lnTo>
                  <a:pt x="16" y="12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68" name="Freeform 100"/>
          <p:cNvSpPr>
            <a:spLocks/>
          </p:cNvSpPr>
          <p:nvPr/>
        </p:nvSpPr>
        <p:spPr bwMode="auto">
          <a:xfrm>
            <a:off x="6497638" y="5381625"/>
            <a:ext cx="50800" cy="82550"/>
          </a:xfrm>
          <a:custGeom>
            <a:avLst/>
            <a:gdLst/>
            <a:ahLst/>
            <a:cxnLst>
              <a:cxn ang="0">
                <a:pos x="16" y="36"/>
              </a:cxn>
              <a:cxn ang="0">
                <a:pos x="16" y="20"/>
              </a:cxn>
              <a:cxn ang="0">
                <a:pos x="18" y="14"/>
              </a:cxn>
              <a:cxn ang="0">
                <a:pos x="24" y="12"/>
              </a:cxn>
              <a:cxn ang="0">
                <a:pos x="30" y="14"/>
              </a:cxn>
              <a:cxn ang="0">
                <a:pos x="32" y="2"/>
              </a:cxn>
              <a:cxn ang="0">
                <a:pos x="28" y="0"/>
              </a:cxn>
              <a:cxn ang="0">
                <a:pos x="24" y="0"/>
              </a:cxn>
              <a:cxn ang="0">
                <a:pos x="18" y="2"/>
              </a:cxn>
              <a:cxn ang="0">
                <a:pos x="14" y="8"/>
              </a:cxn>
              <a:cxn ang="0">
                <a:pos x="12" y="2"/>
              </a:cxn>
              <a:cxn ang="0">
                <a:pos x="0" y="2"/>
              </a:cxn>
              <a:cxn ang="0">
                <a:pos x="4" y="52"/>
              </a:cxn>
              <a:cxn ang="0">
                <a:pos x="18" y="52"/>
              </a:cxn>
              <a:cxn ang="0">
                <a:pos x="18" y="36"/>
              </a:cxn>
              <a:cxn ang="0">
                <a:pos x="16" y="36"/>
              </a:cxn>
            </a:cxnLst>
            <a:rect l="0" t="0" r="r" b="b"/>
            <a:pathLst>
              <a:path w="32" h="52">
                <a:moveTo>
                  <a:pt x="16" y="36"/>
                </a:moveTo>
                <a:lnTo>
                  <a:pt x="16" y="20"/>
                </a:lnTo>
                <a:lnTo>
                  <a:pt x="18" y="14"/>
                </a:lnTo>
                <a:lnTo>
                  <a:pt x="24" y="12"/>
                </a:lnTo>
                <a:lnTo>
                  <a:pt x="30" y="14"/>
                </a:lnTo>
                <a:lnTo>
                  <a:pt x="32" y="2"/>
                </a:lnTo>
                <a:lnTo>
                  <a:pt x="28" y="0"/>
                </a:lnTo>
                <a:lnTo>
                  <a:pt x="24" y="0"/>
                </a:lnTo>
                <a:lnTo>
                  <a:pt x="18" y="2"/>
                </a:lnTo>
                <a:lnTo>
                  <a:pt x="14" y="8"/>
                </a:lnTo>
                <a:lnTo>
                  <a:pt x="12" y="2"/>
                </a:lnTo>
                <a:lnTo>
                  <a:pt x="0" y="2"/>
                </a:lnTo>
                <a:lnTo>
                  <a:pt x="4" y="52"/>
                </a:lnTo>
                <a:lnTo>
                  <a:pt x="18" y="52"/>
                </a:lnTo>
                <a:lnTo>
                  <a:pt x="18" y="36"/>
                </a:lnTo>
                <a:lnTo>
                  <a:pt x="16" y="36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69" name="Freeform 101"/>
          <p:cNvSpPr>
            <a:spLocks/>
          </p:cNvSpPr>
          <p:nvPr/>
        </p:nvSpPr>
        <p:spPr bwMode="auto">
          <a:xfrm>
            <a:off x="6548438" y="5378450"/>
            <a:ext cx="82550" cy="114300"/>
          </a:xfrm>
          <a:custGeom>
            <a:avLst/>
            <a:gdLst/>
            <a:ahLst/>
            <a:cxnLst>
              <a:cxn ang="0">
                <a:pos x="22" y="52"/>
              </a:cxn>
              <a:cxn ang="0">
                <a:pos x="20" y="58"/>
              </a:cxn>
              <a:cxn ang="0">
                <a:pos x="18" y="60"/>
              </a:cxn>
              <a:cxn ang="0">
                <a:pos x="14" y="62"/>
              </a:cxn>
              <a:cxn ang="0">
                <a:pos x="8" y="60"/>
              </a:cxn>
              <a:cxn ang="0">
                <a:pos x="10" y="72"/>
              </a:cxn>
              <a:cxn ang="0">
                <a:pos x="18" y="72"/>
              </a:cxn>
              <a:cxn ang="0">
                <a:pos x="24" y="70"/>
              </a:cxn>
              <a:cxn ang="0">
                <a:pos x="28" y="68"/>
              </a:cxn>
              <a:cxn ang="0">
                <a:pos x="32" y="64"/>
              </a:cxn>
              <a:cxn ang="0">
                <a:pos x="34" y="56"/>
              </a:cxn>
              <a:cxn ang="0">
                <a:pos x="38" y="48"/>
              </a:cxn>
              <a:cxn ang="0">
                <a:pos x="52" y="0"/>
              </a:cxn>
              <a:cxn ang="0">
                <a:pos x="38" y="0"/>
              </a:cxn>
              <a:cxn ang="0">
                <a:pos x="28" y="36"/>
              </a:cxn>
              <a:cxn ang="0">
                <a:pos x="14" y="2"/>
              </a:cxn>
              <a:cxn ang="0">
                <a:pos x="0" y="2"/>
              </a:cxn>
              <a:cxn ang="0">
                <a:pos x="20" y="52"/>
              </a:cxn>
              <a:cxn ang="0">
                <a:pos x="22" y="52"/>
              </a:cxn>
            </a:cxnLst>
            <a:rect l="0" t="0" r="r" b="b"/>
            <a:pathLst>
              <a:path w="52" h="72">
                <a:moveTo>
                  <a:pt x="22" y="52"/>
                </a:moveTo>
                <a:lnTo>
                  <a:pt x="20" y="58"/>
                </a:lnTo>
                <a:lnTo>
                  <a:pt x="18" y="60"/>
                </a:lnTo>
                <a:lnTo>
                  <a:pt x="14" y="62"/>
                </a:lnTo>
                <a:lnTo>
                  <a:pt x="8" y="60"/>
                </a:lnTo>
                <a:lnTo>
                  <a:pt x="10" y="72"/>
                </a:lnTo>
                <a:lnTo>
                  <a:pt x="18" y="72"/>
                </a:lnTo>
                <a:lnTo>
                  <a:pt x="24" y="70"/>
                </a:lnTo>
                <a:lnTo>
                  <a:pt x="28" y="68"/>
                </a:lnTo>
                <a:lnTo>
                  <a:pt x="32" y="64"/>
                </a:lnTo>
                <a:lnTo>
                  <a:pt x="34" y="56"/>
                </a:lnTo>
                <a:lnTo>
                  <a:pt x="38" y="48"/>
                </a:lnTo>
                <a:lnTo>
                  <a:pt x="52" y="0"/>
                </a:lnTo>
                <a:lnTo>
                  <a:pt x="38" y="0"/>
                </a:lnTo>
                <a:lnTo>
                  <a:pt x="28" y="36"/>
                </a:lnTo>
                <a:lnTo>
                  <a:pt x="14" y="2"/>
                </a:lnTo>
                <a:lnTo>
                  <a:pt x="0" y="2"/>
                </a:lnTo>
                <a:lnTo>
                  <a:pt x="20" y="52"/>
                </a:lnTo>
                <a:lnTo>
                  <a:pt x="22" y="52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70" name="Freeform 102"/>
          <p:cNvSpPr>
            <a:spLocks/>
          </p:cNvSpPr>
          <p:nvPr/>
        </p:nvSpPr>
        <p:spPr bwMode="auto">
          <a:xfrm>
            <a:off x="6643688" y="5372100"/>
            <a:ext cx="76200" cy="82550"/>
          </a:xfrm>
          <a:custGeom>
            <a:avLst/>
            <a:gdLst/>
            <a:ahLst/>
            <a:cxnLst>
              <a:cxn ang="0">
                <a:pos x="46" y="18"/>
              </a:cxn>
              <a:cxn ang="0">
                <a:pos x="46" y="10"/>
              </a:cxn>
              <a:cxn ang="0">
                <a:pos x="42" y="4"/>
              </a:cxn>
              <a:cxn ang="0">
                <a:pos x="36" y="0"/>
              </a:cxn>
              <a:cxn ang="0">
                <a:pos x="28" y="0"/>
              </a:cxn>
              <a:cxn ang="0">
                <a:pos x="20" y="2"/>
              </a:cxn>
              <a:cxn ang="0">
                <a:pos x="12" y="10"/>
              </a:cxn>
              <a:cxn ang="0">
                <a:pos x="12" y="2"/>
              </a:cxn>
              <a:cxn ang="0">
                <a:pos x="0" y="2"/>
              </a:cxn>
              <a:cxn ang="0">
                <a:pos x="4" y="52"/>
              </a:cxn>
              <a:cxn ang="0">
                <a:pos x="16" y="52"/>
              </a:cxn>
              <a:cxn ang="0">
                <a:pos x="14" y="28"/>
              </a:cxn>
              <a:cxn ang="0">
                <a:pos x="16" y="18"/>
              </a:cxn>
              <a:cxn ang="0">
                <a:pos x="18" y="12"/>
              </a:cxn>
              <a:cxn ang="0">
                <a:pos x="24" y="10"/>
              </a:cxn>
              <a:cxn ang="0">
                <a:pos x="30" y="12"/>
              </a:cxn>
              <a:cxn ang="0">
                <a:pos x="32" y="14"/>
              </a:cxn>
              <a:cxn ang="0">
                <a:pos x="34" y="24"/>
              </a:cxn>
              <a:cxn ang="0">
                <a:pos x="36" y="50"/>
              </a:cxn>
              <a:cxn ang="0">
                <a:pos x="48" y="50"/>
              </a:cxn>
              <a:cxn ang="0">
                <a:pos x="48" y="18"/>
              </a:cxn>
              <a:cxn ang="0">
                <a:pos x="46" y="18"/>
              </a:cxn>
            </a:cxnLst>
            <a:rect l="0" t="0" r="r" b="b"/>
            <a:pathLst>
              <a:path w="48" h="52">
                <a:moveTo>
                  <a:pt x="46" y="18"/>
                </a:moveTo>
                <a:lnTo>
                  <a:pt x="46" y="10"/>
                </a:lnTo>
                <a:lnTo>
                  <a:pt x="42" y="4"/>
                </a:lnTo>
                <a:lnTo>
                  <a:pt x="36" y="0"/>
                </a:lnTo>
                <a:lnTo>
                  <a:pt x="28" y="0"/>
                </a:lnTo>
                <a:lnTo>
                  <a:pt x="20" y="2"/>
                </a:lnTo>
                <a:lnTo>
                  <a:pt x="12" y="10"/>
                </a:lnTo>
                <a:lnTo>
                  <a:pt x="12" y="2"/>
                </a:lnTo>
                <a:lnTo>
                  <a:pt x="0" y="2"/>
                </a:lnTo>
                <a:lnTo>
                  <a:pt x="4" y="52"/>
                </a:lnTo>
                <a:lnTo>
                  <a:pt x="16" y="52"/>
                </a:lnTo>
                <a:lnTo>
                  <a:pt x="14" y="28"/>
                </a:lnTo>
                <a:lnTo>
                  <a:pt x="16" y="18"/>
                </a:lnTo>
                <a:lnTo>
                  <a:pt x="18" y="12"/>
                </a:lnTo>
                <a:lnTo>
                  <a:pt x="24" y="10"/>
                </a:lnTo>
                <a:lnTo>
                  <a:pt x="30" y="12"/>
                </a:lnTo>
                <a:lnTo>
                  <a:pt x="32" y="14"/>
                </a:lnTo>
                <a:lnTo>
                  <a:pt x="34" y="24"/>
                </a:lnTo>
                <a:lnTo>
                  <a:pt x="36" y="50"/>
                </a:lnTo>
                <a:lnTo>
                  <a:pt x="48" y="50"/>
                </a:lnTo>
                <a:lnTo>
                  <a:pt x="48" y="18"/>
                </a:lnTo>
                <a:lnTo>
                  <a:pt x="46" y="18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71" name="Freeform 103"/>
          <p:cNvSpPr>
            <a:spLocks/>
          </p:cNvSpPr>
          <p:nvPr/>
        </p:nvSpPr>
        <p:spPr bwMode="auto">
          <a:xfrm>
            <a:off x="6726238" y="5365750"/>
            <a:ext cx="88900" cy="82550"/>
          </a:xfrm>
          <a:custGeom>
            <a:avLst/>
            <a:gdLst/>
            <a:ahLst/>
            <a:cxnLst>
              <a:cxn ang="0">
                <a:pos x="20" y="52"/>
              </a:cxn>
              <a:cxn ang="0">
                <a:pos x="28" y="36"/>
              </a:cxn>
              <a:cxn ang="0">
                <a:pos x="40" y="50"/>
              </a:cxn>
              <a:cxn ang="0">
                <a:pos x="56" y="50"/>
              </a:cxn>
              <a:cxn ang="0">
                <a:pos x="36" y="24"/>
              </a:cxn>
              <a:cxn ang="0">
                <a:pos x="50" y="0"/>
              </a:cxn>
              <a:cxn ang="0">
                <a:pos x="34" y="0"/>
              </a:cxn>
              <a:cxn ang="0">
                <a:pos x="26" y="16"/>
              </a:cxn>
              <a:cxn ang="0">
                <a:pos x="16" y="2"/>
              </a:cxn>
              <a:cxn ang="0">
                <a:pos x="0" y="4"/>
              </a:cxn>
              <a:cxn ang="0">
                <a:pos x="20" y="26"/>
              </a:cxn>
              <a:cxn ang="0">
                <a:pos x="4" y="52"/>
              </a:cxn>
              <a:cxn ang="0">
                <a:pos x="18" y="52"/>
              </a:cxn>
              <a:cxn ang="0">
                <a:pos x="20" y="52"/>
              </a:cxn>
            </a:cxnLst>
            <a:rect l="0" t="0" r="r" b="b"/>
            <a:pathLst>
              <a:path w="56" h="52">
                <a:moveTo>
                  <a:pt x="20" y="52"/>
                </a:moveTo>
                <a:lnTo>
                  <a:pt x="28" y="36"/>
                </a:lnTo>
                <a:lnTo>
                  <a:pt x="40" y="50"/>
                </a:lnTo>
                <a:lnTo>
                  <a:pt x="56" y="50"/>
                </a:lnTo>
                <a:lnTo>
                  <a:pt x="36" y="24"/>
                </a:lnTo>
                <a:lnTo>
                  <a:pt x="50" y="0"/>
                </a:lnTo>
                <a:lnTo>
                  <a:pt x="34" y="0"/>
                </a:lnTo>
                <a:lnTo>
                  <a:pt x="26" y="16"/>
                </a:lnTo>
                <a:lnTo>
                  <a:pt x="16" y="2"/>
                </a:lnTo>
                <a:lnTo>
                  <a:pt x="0" y="4"/>
                </a:lnTo>
                <a:lnTo>
                  <a:pt x="20" y="26"/>
                </a:lnTo>
                <a:lnTo>
                  <a:pt x="4" y="52"/>
                </a:lnTo>
                <a:lnTo>
                  <a:pt x="18" y="52"/>
                </a:lnTo>
                <a:lnTo>
                  <a:pt x="20" y="52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72" name="Rectangle 104"/>
          <p:cNvSpPr>
            <a:spLocks noChangeArrowheads="1"/>
          </p:cNvSpPr>
          <p:nvPr/>
        </p:nvSpPr>
        <p:spPr bwMode="auto">
          <a:xfrm>
            <a:off x="6227763" y="5594350"/>
            <a:ext cx="76358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231F20"/>
                </a:solidFill>
                <a:latin typeface="Arial" pitchFamily="34" charset="0"/>
              </a:rPr>
              <a:t>Intra-</a:t>
            </a:r>
          </a:p>
          <a:p>
            <a:r>
              <a:rPr lang="en-US" sz="1200" b="1">
                <a:solidFill>
                  <a:srgbClr val="231F20"/>
                </a:solidFill>
                <a:latin typeface="Arial" pitchFamily="34" charset="0"/>
              </a:rPr>
              <a:t>abdominal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58473" name="Freeform 105"/>
          <p:cNvSpPr>
            <a:spLocks/>
          </p:cNvSpPr>
          <p:nvPr/>
        </p:nvSpPr>
        <p:spPr bwMode="auto">
          <a:xfrm>
            <a:off x="2874963" y="2344738"/>
            <a:ext cx="130175" cy="123825"/>
          </a:xfrm>
          <a:custGeom>
            <a:avLst/>
            <a:gdLst/>
            <a:ahLst/>
            <a:cxnLst>
              <a:cxn ang="0">
                <a:pos x="4" y="32"/>
              </a:cxn>
              <a:cxn ang="0">
                <a:pos x="24" y="26"/>
              </a:cxn>
              <a:cxn ang="0">
                <a:pos x="38" y="34"/>
              </a:cxn>
              <a:cxn ang="0">
                <a:pos x="12" y="60"/>
              </a:cxn>
              <a:cxn ang="0">
                <a:pos x="18" y="78"/>
              </a:cxn>
              <a:cxn ang="0">
                <a:pos x="50" y="40"/>
              </a:cxn>
              <a:cxn ang="0">
                <a:pos x="82" y="58"/>
              </a:cxn>
              <a:cxn ang="0">
                <a:pos x="78" y="40"/>
              </a:cxn>
              <a:cxn ang="0">
                <a:pos x="40" y="22"/>
              </a:cxn>
              <a:cxn ang="0">
                <a:pos x="70" y="12"/>
              </a:cxn>
              <a:cxn ang="0">
                <a:pos x="66" y="0"/>
              </a:cxn>
              <a:cxn ang="0">
                <a:pos x="0" y="18"/>
              </a:cxn>
              <a:cxn ang="0">
                <a:pos x="2" y="32"/>
              </a:cxn>
              <a:cxn ang="0">
                <a:pos x="4" y="32"/>
              </a:cxn>
            </a:cxnLst>
            <a:rect l="0" t="0" r="r" b="b"/>
            <a:pathLst>
              <a:path w="82" h="78">
                <a:moveTo>
                  <a:pt x="4" y="32"/>
                </a:moveTo>
                <a:lnTo>
                  <a:pt x="24" y="26"/>
                </a:lnTo>
                <a:lnTo>
                  <a:pt x="38" y="34"/>
                </a:lnTo>
                <a:lnTo>
                  <a:pt x="12" y="60"/>
                </a:lnTo>
                <a:lnTo>
                  <a:pt x="18" y="78"/>
                </a:lnTo>
                <a:lnTo>
                  <a:pt x="50" y="40"/>
                </a:lnTo>
                <a:lnTo>
                  <a:pt x="82" y="58"/>
                </a:lnTo>
                <a:lnTo>
                  <a:pt x="78" y="40"/>
                </a:lnTo>
                <a:lnTo>
                  <a:pt x="40" y="22"/>
                </a:lnTo>
                <a:lnTo>
                  <a:pt x="70" y="12"/>
                </a:lnTo>
                <a:lnTo>
                  <a:pt x="66" y="0"/>
                </a:lnTo>
                <a:lnTo>
                  <a:pt x="0" y="18"/>
                </a:lnTo>
                <a:lnTo>
                  <a:pt x="2" y="32"/>
                </a:lnTo>
                <a:lnTo>
                  <a:pt x="4" y="32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74" name="Freeform 106"/>
          <p:cNvSpPr>
            <a:spLocks/>
          </p:cNvSpPr>
          <p:nvPr/>
        </p:nvSpPr>
        <p:spPr bwMode="auto">
          <a:xfrm>
            <a:off x="2906713" y="2455863"/>
            <a:ext cx="88900" cy="92075"/>
          </a:xfrm>
          <a:custGeom>
            <a:avLst/>
            <a:gdLst/>
            <a:ahLst/>
            <a:cxnLst>
              <a:cxn ang="0">
                <a:pos x="42" y="50"/>
              </a:cxn>
              <a:cxn ang="0">
                <a:pos x="50" y="46"/>
              </a:cxn>
              <a:cxn ang="0">
                <a:pos x="54" y="42"/>
              </a:cxn>
              <a:cxn ang="0">
                <a:pos x="56" y="36"/>
              </a:cxn>
              <a:cxn ang="0">
                <a:pos x="56" y="28"/>
              </a:cxn>
              <a:cxn ang="0">
                <a:pos x="52" y="20"/>
              </a:cxn>
              <a:cxn ang="0">
                <a:pos x="44" y="14"/>
              </a:cxn>
              <a:cxn ang="0">
                <a:pos x="50" y="12"/>
              </a:cxn>
              <a:cxn ang="0">
                <a:pos x="46" y="0"/>
              </a:cxn>
              <a:cxn ang="0">
                <a:pos x="0" y="14"/>
              </a:cxn>
              <a:cxn ang="0">
                <a:pos x="2" y="28"/>
              </a:cxn>
              <a:cxn ang="0">
                <a:pos x="24" y="20"/>
              </a:cxn>
              <a:cxn ang="0">
                <a:pos x="36" y="18"/>
              </a:cxn>
              <a:cxn ang="0">
                <a:pos x="42" y="22"/>
              </a:cxn>
              <a:cxn ang="0">
                <a:pos x="46" y="26"/>
              </a:cxn>
              <a:cxn ang="0">
                <a:pos x="46" y="32"/>
              </a:cxn>
              <a:cxn ang="0">
                <a:pos x="42" y="34"/>
              </a:cxn>
              <a:cxn ang="0">
                <a:pos x="32" y="38"/>
              </a:cxn>
              <a:cxn ang="0">
                <a:pos x="8" y="46"/>
              </a:cxn>
              <a:cxn ang="0">
                <a:pos x="12" y="58"/>
              </a:cxn>
              <a:cxn ang="0">
                <a:pos x="40" y="50"/>
              </a:cxn>
              <a:cxn ang="0">
                <a:pos x="42" y="50"/>
              </a:cxn>
            </a:cxnLst>
            <a:rect l="0" t="0" r="r" b="b"/>
            <a:pathLst>
              <a:path w="56" h="58">
                <a:moveTo>
                  <a:pt x="42" y="50"/>
                </a:moveTo>
                <a:lnTo>
                  <a:pt x="50" y="46"/>
                </a:lnTo>
                <a:lnTo>
                  <a:pt x="54" y="42"/>
                </a:lnTo>
                <a:lnTo>
                  <a:pt x="56" y="36"/>
                </a:lnTo>
                <a:lnTo>
                  <a:pt x="56" y="28"/>
                </a:lnTo>
                <a:lnTo>
                  <a:pt x="52" y="20"/>
                </a:lnTo>
                <a:lnTo>
                  <a:pt x="44" y="14"/>
                </a:lnTo>
                <a:lnTo>
                  <a:pt x="50" y="12"/>
                </a:lnTo>
                <a:lnTo>
                  <a:pt x="46" y="0"/>
                </a:lnTo>
                <a:lnTo>
                  <a:pt x="0" y="14"/>
                </a:lnTo>
                <a:lnTo>
                  <a:pt x="2" y="28"/>
                </a:lnTo>
                <a:lnTo>
                  <a:pt x="24" y="20"/>
                </a:lnTo>
                <a:lnTo>
                  <a:pt x="36" y="18"/>
                </a:lnTo>
                <a:lnTo>
                  <a:pt x="42" y="22"/>
                </a:lnTo>
                <a:lnTo>
                  <a:pt x="46" y="26"/>
                </a:lnTo>
                <a:lnTo>
                  <a:pt x="46" y="32"/>
                </a:lnTo>
                <a:lnTo>
                  <a:pt x="42" y="34"/>
                </a:lnTo>
                <a:lnTo>
                  <a:pt x="32" y="38"/>
                </a:lnTo>
                <a:lnTo>
                  <a:pt x="8" y="46"/>
                </a:lnTo>
                <a:lnTo>
                  <a:pt x="12" y="58"/>
                </a:lnTo>
                <a:lnTo>
                  <a:pt x="40" y="50"/>
                </a:lnTo>
                <a:lnTo>
                  <a:pt x="42" y="50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75" name="Freeform 107"/>
          <p:cNvSpPr>
            <a:spLocks/>
          </p:cNvSpPr>
          <p:nvPr/>
        </p:nvSpPr>
        <p:spPr bwMode="auto">
          <a:xfrm>
            <a:off x="2935288" y="2551113"/>
            <a:ext cx="82550" cy="76200"/>
          </a:xfrm>
          <a:custGeom>
            <a:avLst/>
            <a:gdLst/>
            <a:ahLst/>
            <a:cxnLst>
              <a:cxn ang="0">
                <a:pos x="14" y="32"/>
              </a:cxn>
              <a:cxn ang="0">
                <a:pos x="12" y="28"/>
              </a:cxn>
              <a:cxn ang="0">
                <a:pos x="12" y="24"/>
              </a:cxn>
              <a:cxn ang="0">
                <a:pos x="12" y="20"/>
              </a:cxn>
              <a:cxn ang="0">
                <a:pos x="16" y="16"/>
              </a:cxn>
              <a:cxn ang="0">
                <a:pos x="20" y="14"/>
              </a:cxn>
              <a:cxn ang="0">
                <a:pos x="30" y="46"/>
              </a:cxn>
              <a:cxn ang="0">
                <a:pos x="42" y="42"/>
              </a:cxn>
              <a:cxn ang="0">
                <a:pos x="50" y="34"/>
              </a:cxn>
              <a:cxn ang="0">
                <a:pos x="52" y="26"/>
              </a:cxn>
              <a:cxn ang="0">
                <a:pos x="52" y="16"/>
              </a:cxn>
              <a:cxn ang="0">
                <a:pos x="48" y="8"/>
              </a:cxn>
              <a:cxn ang="0">
                <a:pos x="40" y="2"/>
              </a:cxn>
              <a:cxn ang="0">
                <a:pos x="32" y="0"/>
              </a:cxn>
              <a:cxn ang="0">
                <a:pos x="20" y="0"/>
              </a:cxn>
              <a:cxn ang="0">
                <a:pos x="12" y="4"/>
              </a:cxn>
              <a:cxn ang="0">
                <a:pos x="4" y="10"/>
              </a:cxn>
              <a:cxn ang="0">
                <a:pos x="2" y="14"/>
              </a:cxn>
              <a:cxn ang="0">
                <a:pos x="0" y="20"/>
              </a:cxn>
              <a:cxn ang="0">
                <a:pos x="2" y="30"/>
              </a:cxn>
              <a:cxn ang="0">
                <a:pos x="6" y="38"/>
              </a:cxn>
              <a:cxn ang="0">
                <a:pos x="10" y="42"/>
              </a:cxn>
              <a:cxn ang="0">
                <a:pos x="16" y="46"/>
              </a:cxn>
              <a:cxn ang="0">
                <a:pos x="22" y="48"/>
              </a:cxn>
              <a:cxn ang="0">
                <a:pos x="20" y="34"/>
              </a:cxn>
              <a:cxn ang="0">
                <a:pos x="16" y="32"/>
              </a:cxn>
              <a:cxn ang="0">
                <a:pos x="14" y="32"/>
              </a:cxn>
              <a:cxn ang="0">
                <a:pos x="28" y="12"/>
              </a:cxn>
              <a:cxn ang="0">
                <a:pos x="34" y="12"/>
              </a:cxn>
              <a:cxn ang="0">
                <a:pos x="38" y="12"/>
              </a:cxn>
              <a:cxn ang="0">
                <a:pos x="40" y="16"/>
              </a:cxn>
              <a:cxn ang="0">
                <a:pos x="42" y="18"/>
              </a:cxn>
              <a:cxn ang="0">
                <a:pos x="42" y="22"/>
              </a:cxn>
              <a:cxn ang="0">
                <a:pos x="42" y="26"/>
              </a:cxn>
              <a:cxn ang="0">
                <a:pos x="38" y="30"/>
              </a:cxn>
              <a:cxn ang="0">
                <a:pos x="34" y="32"/>
              </a:cxn>
              <a:cxn ang="0">
                <a:pos x="28" y="12"/>
              </a:cxn>
              <a:cxn ang="0">
                <a:pos x="14" y="32"/>
              </a:cxn>
            </a:cxnLst>
            <a:rect l="0" t="0" r="r" b="b"/>
            <a:pathLst>
              <a:path w="52" h="48">
                <a:moveTo>
                  <a:pt x="14" y="32"/>
                </a:moveTo>
                <a:lnTo>
                  <a:pt x="12" y="28"/>
                </a:lnTo>
                <a:lnTo>
                  <a:pt x="12" y="24"/>
                </a:lnTo>
                <a:lnTo>
                  <a:pt x="12" y="20"/>
                </a:lnTo>
                <a:lnTo>
                  <a:pt x="16" y="16"/>
                </a:lnTo>
                <a:lnTo>
                  <a:pt x="20" y="14"/>
                </a:lnTo>
                <a:lnTo>
                  <a:pt x="30" y="46"/>
                </a:lnTo>
                <a:lnTo>
                  <a:pt x="42" y="42"/>
                </a:lnTo>
                <a:lnTo>
                  <a:pt x="50" y="34"/>
                </a:lnTo>
                <a:lnTo>
                  <a:pt x="52" y="26"/>
                </a:lnTo>
                <a:lnTo>
                  <a:pt x="52" y="16"/>
                </a:lnTo>
                <a:lnTo>
                  <a:pt x="48" y="8"/>
                </a:lnTo>
                <a:lnTo>
                  <a:pt x="40" y="2"/>
                </a:lnTo>
                <a:lnTo>
                  <a:pt x="32" y="0"/>
                </a:lnTo>
                <a:lnTo>
                  <a:pt x="20" y="0"/>
                </a:lnTo>
                <a:lnTo>
                  <a:pt x="12" y="4"/>
                </a:lnTo>
                <a:lnTo>
                  <a:pt x="4" y="10"/>
                </a:lnTo>
                <a:lnTo>
                  <a:pt x="2" y="14"/>
                </a:lnTo>
                <a:lnTo>
                  <a:pt x="0" y="20"/>
                </a:lnTo>
                <a:lnTo>
                  <a:pt x="2" y="30"/>
                </a:lnTo>
                <a:lnTo>
                  <a:pt x="6" y="38"/>
                </a:lnTo>
                <a:lnTo>
                  <a:pt x="10" y="42"/>
                </a:lnTo>
                <a:lnTo>
                  <a:pt x="16" y="46"/>
                </a:lnTo>
                <a:lnTo>
                  <a:pt x="22" y="48"/>
                </a:lnTo>
                <a:lnTo>
                  <a:pt x="20" y="34"/>
                </a:lnTo>
                <a:lnTo>
                  <a:pt x="16" y="32"/>
                </a:lnTo>
                <a:lnTo>
                  <a:pt x="14" y="32"/>
                </a:lnTo>
                <a:lnTo>
                  <a:pt x="28" y="12"/>
                </a:lnTo>
                <a:lnTo>
                  <a:pt x="34" y="12"/>
                </a:lnTo>
                <a:lnTo>
                  <a:pt x="38" y="12"/>
                </a:lnTo>
                <a:lnTo>
                  <a:pt x="40" y="16"/>
                </a:lnTo>
                <a:lnTo>
                  <a:pt x="42" y="18"/>
                </a:lnTo>
                <a:lnTo>
                  <a:pt x="42" y="22"/>
                </a:lnTo>
                <a:lnTo>
                  <a:pt x="42" y="26"/>
                </a:lnTo>
                <a:lnTo>
                  <a:pt x="38" y="30"/>
                </a:lnTo>
                <a:lnTo>
                  <a:pt x="34" y="32"/>
                </a:lnTo>
                <a:lnTo>
                  <a:pt x="28" y="12"/>
                </a:lnTo>
                <a:lnTo>
                  <a:pt x="14" y="32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76" name="Freeform 108"/>
          <p:cNvSpPr>
            <a:spLocks/>
          </p:cNvSpPr>
          <p:nvPr/>
        </p:nvSpPr>
        <p:spPr bwMode="auto">
          <a:xfrm>
            <a:off x="2960688" y="2630488"/>
            <a:ext cx="82550" cy="76200"/>
          </a:xfrm>
          <a:custGeom>
            <a:avLst/>
            <a:gdLst/>
            <a:ahLst/>
            <a:cxnLst>
              <a:cxn ang="0">
                <a:pos x="14" y="34"/>
              </a:cxn>
              <a:cxn ang="0">
                <a:pos x="10" y="30"/>
              </a:cxn>
              <a:cxn ang="0">
                <a:pos x="10" y="26"/>
              </a:cxn>
              <a:cxn ang="0">
                <a:pos x="12" y="22"/>
              </a:cxn>
              <a:cxn ang="0">
                <a:pos x="14" y="18"/>
              </a:cxn>
              <a:cxn ang="0">
                <a:pos x="20" y="16"/>
              </a:cxn>
              <a:cxn ang="0">
                <a:pos x="28" y="48"/>
              </a:cxn>
              <a:cxn ang="0">
                <a:pos x="40" y="42"/>
              </a:cxn>
              <a:cxn ang="0">
                <a:pos x="48" y="36"/>
              </a:cxn>
              <a:cxn ang="0">
                <a:pos x="52" y="26"/>
              </a:cxn>
              <a:cxn ang="0">
                <a:pos x="50" y="16"/>
              </a:cxn>
              <a:cxn ang="0">
                <a:pos x="46" y="8"/>
              </a:cxn>
              <a:cxn ang="0">
                <a:pos x="40" y="2"/>
              </a:cxn>
              <a:cxn ang="0">
                <a:pos x="30" y="0"/>
              </a:cxn>
              <a:cxn ang="0">
                <a:pos x="18" y="2"/>
              </a:cxn>
              <a:cxn ang="0">
                <a:pos x="10" y="6"/>
              </a:cxn>
              <a:cxn ang="0">
                <a:pos x="4" y="12"/>
              </a:cxn>
              <a:cxn ang="0">
                <a:pos x="2" y="16"/>
              </a:cxn>
              <a:cxn ang="0">
                <a:pos x="0" y="20"/>
              </a:cxn>
              <a:cxn ang="0">
                <a:pos x="2" y="32"/>
              </a:cxn>
              <a:cxn ang="0">
                <a:pos x="4" y="38"/>
              </a:cxn>
              <a:cxn ang="0">
                <a:pos x="8" y="44"/>
              </a:cxn>
              <a:cxn ang="0">
                <a:pos x="14" y="48"/>
              </a:cxn>
              <a:cxn ang="0">
                <a:pos x="22" y="48"/>
              </a:cxn>
              <a:cxn ang="0">
                <a:pos x="20" y="36"/>
              </a:cxn>
              <a:cxn ang="0">
                <a:pos x="16" y="34"/>
              </a:cxn>
              <a:cxn ang="0">
                <a:pos x="14" y="34"/>
              </a:cxn>
              <a:cxn ang="0">
                <a:pos x="28" y="14"/>
              </a:cxn>
              <a:cxn ang="0">
                <a:pos x="32" y="14"/>
              </a:cxn>
              <a:cxn ang="0">
                <a:pos x="36" y="14"/>
              </a:cxn>
              <a:cxn ang="0">
                <a:pos x="40" y="16"/>
              </a:cxn>
              <a:cxn ang="0">
                <a:pos x="42" y="20"/>
              </a:cxn>
              <a:cxn ang="0">
                <a:pos x="42" y="24"/>
              </a:cxn>
              <a:cxn ang="0">
                <a:pos x="40" y="28"/>
              </a:cxn>
              <a:cxn ang="0">
                <a:pos x="38" y="30"/>
              </a:cxn>
              <a:cxn ang="0">
                <a:pos x="32" y="32"/>
              </a:cxn>
              <a:cxn ang="0">
                <a:pos x="28" y="14"/>
              </a:cxn>
              <a:cxn ang="0">
                <a:pos x="14" y="34"/>
              </a:cxn>
            </a:cxnLst>
            <a:rect l="0" t="0" r="r" b="b"/>
            <a:pathLst>
              <a:path w="52" h="48">
                <a:moveTo>
                  <a:pt x="14" y="34"/>
                </a:moveTo>
                <a:lnTo>
                  <a:pt x="10" y="30"/>
                </a:lnTo>
                <a:lnTo>
                  <a:pt x="10" y="26"/>
                </a:lnTo>
                <a:lnTo>
                  <a:pt x="12" y="22"/>
                </a:lnTo>
                <a:lnTo>
                  <a:pt x="14" y="18"/>
                </a:lnTo>
                <a:lnTo>
                  <a:pt x="20" y="16"/>
                </a:lnTo>
                <a:lnTo>
                  <a:pt x="28" y="48"/>
                </a:lnTo>
                <a:lnTo>
                  <a:pt x="40" y="42"/>
                </a:lnTo>
                <a:lnTo>
                  <a:pt x="48" y="36"/>
                </a:lnTo>
                <a:lnTo>
                  <a:pt x="52" y="26"/>
                </a:lnTo>
                <a:lnTo>
                  <a:pt x="50" y="16"/>
                </a:lnTo>
                <a:lnTo>
                  <a:pt x="46" y="8"/>
                </a:lnTo>
                <a:lnTo>
                  <a:pt x="40" y="2"/>
                </a:lnTo>
                <a:lnTo>
                  <a:pt x="30" y="0"/>
                </a:lnTo>
                <a:lnTo>
                  <a:pt x="18" y="2"/>
                </a:lnTo>
                <a:lnTo>
                  <a:pt x="10" y="6"/>
                </a:lnTo>
                <a:lnTo>
                  <a:pt x="4" y="12"/>
                </a:lnTo>
                <a:lnTo>
                  <a:pt x="2" y="16"/>
                </a:lnTo>
                <a:lnTo>
                  <a:pt x="0" y="20"/>
                </a:lnTo>
                <a:lnTo>
                  <a:pt x="2" y="32"/>
                </a:lnTo>
                <a:lnTo>
                  <a:pt x="4" y="38"/>
                </a:lnTo>
                <a:lnTo>
                  <a:pt x="8" y="44"/>
                </a:lnTo>
                <a:lnTo>
                  <a:pt x="14" y="48"/>
                </a:lnTo>
                <a:lnTo>
                  <a:pt x="22" y="48"/>
                </a:lnTo>
                <a:lnTo>
                  <a:pt x="20" y="36"/>
                </a:lnTo>
                <a:lnTo>
                  <a:pt x="16" y="34"/>
                </a:lnTo>
                <a:lnTo>
                  <a:pt x="14" y="34"/>
                </a:lnTo>
                <a:lnTo>
                  <a:pt x="28" y="14"/>
                </a:lnTo>
                <a:lnTo>
                  <a:pt x="32" y="14"/>
                </a:lnTo>
                <a:lnTo>
                  <a:pt x="36" y="14"/>
                </a:lnTo>
                <a:lnTo>
                  <a:pt x="40" y="16"/>
                </a:lnTo>
                <a:lnTo>
                  <a:pt x="42" y="20"/>
                </a:lnTo>
                <a:lnTo>
                  <a:pt x="42" y="24"/>
                </a:lnTo>
                <a:lnTo>
                  <a:pt x="40" y="28"/>
                </a:lnTo>
                <a:lnTo>
                  <a:pt x="38" y="30"/>
                </a:lnTo>
                <a:lnTo>
                  <a:pt x="32" y="32"/>
                </a:lnTo>
                <a:lnTo>
                  <a:pt x="28" y="14"/>
                </a:lnTo>
                <a:lnTo>
                  <a:pt x="14" y="34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477" name="Rectangle 109"/>
          <p:cNvSpPr>
            <a:spLocks noChangeArrowheads="1"/>
          </p:cNvSpPr>
          <p:nvPr/>
        </p:nvSpPr>
        <p:spPr bwMode="auto">
          <a:xfrm>
            <a:off x="3074988" y="5365750"/>
            <a:ext cx="1379537" cy="614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231F20"/>
                </a:solidFill>
                <a:latin typeface="Arial Black" pitchFamily="34" charset="0"/>
              </a:rPr>
              <a:t>Primary somato-</a:t>
            </a:r>
          </a:p>
          <a:p>
            <a:r>
              <a:rPr lang="en-US" sz="1200">
                <a:solidFill>
                  <a:srgbClr val="231F20"/>
                </a:solidFill>
                <a:latin typeface="Arial Black" pitchFamily="34" charset="0"/>
              </a:rPr>
              <a:t>sensory cortex</a:t>
            </a:r>
            <a:endParaRPr lang="en-US" sz="1800">
              <a:latin typeface="Arial" pitchFamily="34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pitchFamily="34" charset="0"/>
              </a:rPr>
              <a:t>(postcentral gyrus)</a:t>
            </a:r>
            <a:endParaRPr lang="en-US" sz="1800">
              <a:latin typeface="Arial" pitchFamily="34" charset="0"/>
            </a:endParaRPr>
          </a:p>
        </p:txBody>
      </p:sp>
      <p:sp>
        <p:nvSpPr>
          <p:cNvPr id="58478" name="Rectangle 110"/>
          <p:cNvSpPr>
            <a:spLocks noChangeArrowheads="1"/>
          </p:cNvSpPr>
          <p:nvPr/>
        </p:nvSpPr>
        <p:spPr bwMode="auto">
          <a:xfrm>
            <a:off x="3278188" y="1651000"/>
            <a:ext cx="66992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231F20"/>
                </a:solidFill>
                <a:latin typeface="Arial Black" pitchFamily="34" charset="0"/>
              </a:rPr>
              <a:t>Sensory</a:t>
            </a:r>
            <a:endParaRPr lang="en-US" sz="1800">
              <a:latin typeface="Arial" pitchFamily="34" charset="0"/>
            </a:endParaRPr>
          </a:p>
        </p:txBody>
      </p:sp>
      <p:sp>
        <p:nvSpPr>
          <p:cNvPr id="58479" name="Rectangle 111"/>
          <p:cNvSpPr>
            <a:spLocks noChangeArrowheads="1"/>
          </p:cNvSpPr>
          <p:nvPr/>
        </p:nvSpPr>
        <p:spPr bwMode="auto">
          <a:xfrm>
            <a:off x="4852988" y="1885950"/>
            <a:ext cx="1468437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200">
                <a:solidFill>
                  <a:srgbClr val="FFFFFF"/>
                </a:solidFill>
                <a:latin typeface="Arial Black" pitchFamily="34" charset="0"/>
              </a:rPr>
              <a:t>Sensory map in</a:t>
            </a:r>
          </a:p>
          <a:p>
            <a:pPr>
              <a:lnSpc>
                <a:spcPct val="90000"/>
              </a:lnSpc>
            </a:pPr>
            <a:r>
              <a:rPr lang="en-US" sz="1200">
                <a:solidFill>
                  <a:srgbClr val="FFFFFF"/>
                </a:solidFill>
                <a:latin typeface="Arial Black" pitchFamily="34" charset="0"/>
              </a:rPr>
              <a:t>postcentral gyrus</a:t>
            </a:r>
            <a:endParaRPr lang="en-US" sz="1800">
              <a:latin typeface="Arial" pitchFamily="34" charset="0"/>
            </a:endParaRPr>
          </a:p>
        </p:txBody>
      </p:sp>
      <p:sp>
        <p:nvSpPr>
          <p:cNvPr id="58480" name="Rectangle 112"/>
          <p:cNvSpPr>
            <a:spLocks noChangeArrowheads="1"/>
          </p:cNvSpPr>
          <p:nvPr/>
        </p:nvSpPr>
        <p:spPr bwMode="auto">
          <a:xfrm>
            <a:off x="2525713" y="485775"/>
            <a:ext cx="668337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 i="1">
                <a:solidFill>
                  <a:srgbClr val="231F20"/>
                </a:solidFill>
                <a:latin typeface="Arial" pitchFamily="34" charset="0"/>
              </a:rPr>
              <a:t>Posterior</a:t>
            </a:r>
            <a:endParaRPr lang="en-US" sz="1800">
              <a:latin typeface="Arial" pitchFamily="34" charset="0"/>
            </a:endParaRPr>
          </a:p>
        </p:txBody>
      </p:sp>
      <p:sp>
        <p:nvSpPr>
          <p:cNvPr id="58481" name="Rectangle 113"/>
          <p:cNvSpPr>
            <a:spLocks noChangeArrowheads="1"/>
          </p:cNvSpPr>
          <p:nvPr/>
        </p:nvSpPr>
        <p:spPr bwMode="auto">
          <a:xfrm>
            <a:off x="2525713" y="1847850"/>
            <a:ext cx="592137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 i="1">
                <a:solidFill>
                  <a:srgbClr val="231F20"/>
                </a:solidFill>
                <a:latin typeface="Arial" pitchFamily="34" charset="0"/>
              </a:rPr>
              <a:t>Anterior</a:t>
            </a:r>
            <a:endParaRPr lang="en-US" sz="1800"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Descending Pathways and Tracts</a:t>
            </a:r>
          </a:p>
        </p:txBody>
      </p:sp>
      <p:sp>
        <p:nvSpPr>
          <p:cNvPr id="43013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Deliver efferent impulses from the brain to the spinal cord </a:t>
            </a:r>
          </a:p>
          <a:p>
            <a:pPr lvl="1"/>
            <a:r>
              <a:rPr lang="en-US"/>
              <a:t>Direct pathways—pyramidal tracts</a:t>
            </a:r>
          </a:p>
          <a:p>
            <a:pPr lvl="1"/>
            <a:r>
              <a:rPr lang="en-US"/>
              <a:t>Indirect pathways—all others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6" name="Rectangle 6"/>
          <p:cNvSpPr>
            <a:spLocks noChangeArrowheads="1"/>
          </p:cNvSpPr>
          <p:nvPr/>
        </p:nvSpPr>
        <p:spPr bwMode="auto">
          <a:xfrm>
            <a:off x="8151813" y="6580188"/>
            <a:ext cx="989012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pitchFamily="34" charset="0"/>
              </a:rPr>
              <a:t>Figure 12.9</a:t>
            </a:r>
          </a:p>
        </p:txBody>
      </p:sp>
      <p:pic>
        <p:nvPicPr>
          <p:cNvPr id="46088" name="Picture 8" descr="figure_12_09-jLE"/>
          <p:cNvPicPr>
            <a:picLocks noChangeAspect="1" noChangeArrowheads="1"/>
          </p:cNvPicPr>
          <p:nvPr/>
        </p:nvPicPr>
        <p:blipFill>
          <a:blip r:embed="rId2" cstate="print"/>
          <a:srcRect r="43510"/>
          <a:stretch>
            <a:fillRect/>
          </a:stretch>
        </p:blipFill>
        <p:spPr bwMode="auto">
          <a:xfrm>
            <a:off x="2247900" y="481013"/>
            <a:ext cx="4649788" cy="5894387"/>
          </a:xfrm>
          <a:prstGeom prst="rect">
            <a:avLst/>
          </a:prstGeom>
          <a:noFill/>
        </p:spPr>
      </p:pic>
      <p:sp>
        <p:nvSpPr>
          <p:cNvPr id="46089" name="Rectangle 9"/>
          <p:cNvSpPr>
            <a:spLocks noChangeArrowheads="1"/>
          </p:cNvSpPr>
          <p:nvPr/>
        </p:nvSpPr>
        <p:spPr bwMode="auto">
          <a:xfrm>
            <a:off x="5884863" y="3810000"/>
            <a:ext cx="355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231F20"/>
                </a:solidFill>
                <a:latin typeface="Arial" pitchFamily="34" charset="0"/>
              </a:rPr>
              <a:t>Toes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46090" name="Rectangle 10"/>
          <p:cNvSpPr>
            <a:spLocks noChangeArrowheads="1"/>
          </p:cNvSpPr>
          <p:nvPr/>
        </p:nvSpPr>
        <p:spPr bwMode="auto">
          <a:xfrm>
            <a:off x="2243138" y="5680075"/>
            <a:ext cx="833437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231F20"/>
                </a:solidFill>
                <a:latin typeface="Arial" pitchFamily="34" charset="0"/>
              </a:rPr>
              <a:t>Swallowing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46091" name="Rectangle 11"/>
          <p:cNvSpPr>
            <a:spLocks noChangeArrowheads="1"/>
          </p:cNvSpPr>
          <p:nvPr/>
        </p:nvSpPr>
        <p:spPr bwMode="auto">
          <a:xfrm>
            <a:off x="2443163" y="5394325"/>
            <a:ext cx="55245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231F20"/>
                </a:solidFill>
                <a:latin typeface="Arial" pitchFamily="34" charset="0"/>
              </a:rPr>
              <a:t>Tongue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46092" name="Rectangle 12"/>
          <p:cNvSpPr>
            <a:spLocks noChangeArrowheads="1"/>
          </p:cNvSpPr>
          <p:nvPr/>
        </p:nvSpPr>
        <p:spPr bwMode="auto">
          <a:xfrm>
            <a:off x="2589213" y="4975225"/>
            <a:ext cx="287337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231F20"/>
                </a:solidFill>
                <a:latin typeface="Arial" pitchFamily="34" charset="0"/>
              </a:rPr>
              <a:t>Jaw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46093" name="Freeform 13"/>
          <p:cNvSpPr>
            <a:spLocks/>
          </p:cNvSpPr>
          <p:nvPr/>
        </p:nvSpPr>
        <p:spPr bwMode="auto">
          <a:xfrm>
            <a:off x="2549525" y="4578350"/>
            <a:ext cx="79375" cy="111125"/>
          </a:xfrm>
          <a:custGeom>
            <a:avLst/>
            <a:gdLst/>
            <a:ahLst/>
            <a:cxnLst>
              <a:cxn ang="0">
                <a:pos x="48" y="70"/>
              </a:cxn>
              <a:cxn ang="0">
                <a:pos x="50" y="58"/>
              </a:cxn>
              <a:cxn ang="0">
                <a:pos x="14" y="58"/>
              </a:cxn>
              <a:cxn ang="0">
                <a:pos x="16" y="2"/>
              </a:cxn>
              <a:cxn ang="0">
                <a:pos x="2" y="0"/>
              </a:cxn>
              <a:cxn ang="0">
                <a:pos x="0" y="68"/>
              </a:cxn>
              <a:cxn ang="0">
                <a:pos x="46" y="70"/>
              </a:cxn>
              <a:cxn ang="0">
                <a:pos x="48" y="70"/>
              </a:cxn>
            </a:cxnLst>
            <a:rect l="0" t="0" r="r" b="b"/>
            <a:pathLst>
              <a:path w="50" h="70">
                <a:moveTo>
                  <a:pt x="48" y="70"/>
                </a:moveTo>
                <a:lnTo>
                  <a:pt x="50" y="58"/>
                </a:lnTo>
                <a:lnTo>
                  <a:pt x="14" y="58"/>
                </a:lnTo>
                <a:lnTo>
                  <a:pt x="16" y="2"/>
                </a:lnTo>
                <a:lnTo>
                  <a:pt x="2" y="0"/>
                </a:lnTo>
                <a:lnTo>
                  <a:pt x="0" y="68"/>
                </a:lnTo>
                <a:lnTo>
                  <a:pt x="46" y="70"/>
                </a:lnTo>
                <a:lnTo>
                  <a:pt x="48" y="70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094" name="Freeform 14"/>
          <p:cNvSpPr>
            <a:spLocks/>
          </p:cNvSpPr>
          <p:nvPr/>
        </p:nvSpPr>
        <p:spPr bwMode="auto">
          <a:xfrm>
            <a:off x="2641600" y="4581525"/>
            <a:ext cx="25400" cy="107950"/>
          </a:xfrm>
          <a:custGeom>
            <a:avLst/>
            <a:gdLst/>
            <a:ahLst/>
            <a:cxnLst>
              <a:cxn ang="0">
                <a:pos x="16" y="12"/>
              </a:cxn>
              <a:cxn ang="0">
                <a:pos x="16" y="0"/>
              </a:cxn>
              <a:cxn ang="0">
                <a:pos x="2" y="0"/>
              </a:cxn>
              <a:cxn ang="0">
                <a:pos x="2" y="12"/>
              </a:cxn>
              <a:cxn ang="0">
                <a:pos x="14" y="12"/>
              </a:cxn>
              <a:cxn ang="0">
                <a:pos x="16" y="12"/>
              </a:cxn>
              <a:cxn ang="0">
                <a:pos x="14" y="68"/>
              </a:cxn>
              <a:cxn ang="0">
                <a:pos x="16" y="20"/>
              </a:cxn>
              <a:cxn ang="0">
                <a:pos x="2" y="18"/>
              </a:cxn>
              <a:cxn ang="0">
                <a:pos x="0" y="68"/>
              </a:cxn>
              <a:cxn ang="0">
                <a:pos x="14" y="68"/>
              </a:cxn>
              <a:cxn ang="0">
                <a:pos x="16" y="12"/>
              </a:cxn>
            </a:cxnLst>
            <a:rect l="0" t="0" r="r" b="b"/>
            <a:pathLst>
              <a:path w="16" h="68">
                <a:moveTo>
                  <a:pt x="16" y="12"/>
                </a:moveTo>
                <a:lnTo>
                  <a:pt x="16" y="0"/>
                </a:lnTo>
                <a:lnTo>
                  <a:pt x="2" y="0"/>
                </a:lnTo>
                <a:lnTo>
                  <a:pt x="2" y="12"/>
                </a:lnTo>
                <a:lnTo>
                  <a:pt x="14" y="12"/>
                </a:lnTo>
                <a:lnTo>
                  <a:pt x="16" y="12"/>
                </a:lnTo>
                <a:lnTo>
                  <a:pt x="14" y="68"/>
                </a:lnTo>
                <a:lnTo>
                  <a:pt x="16" y="20"/>
                </a:lnTo>
                <a:lnTo>
                  <a:pt x="2" y="18"/>
                </a:lnTo>
                <a:lnTo>
                  <a:pt x="0" y="68"/>
                </a:lnTo>
                <a:lnTo>
                  <a:pt x="14" y="68"/>
                </a:lnTo>
                <a:lnTo>
                  <a:pt x="16" y="12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095" name="Freeform 15"/>
          <p:cNvSpPr>
            <a:spLocks/>
          </p:cNvSpPr>
          <p:nvPr/>
        </p:nvSpPr>
        <p:spPr bwMode="auto">
          <a:xfrm>
            <a:off x="2682875" y="4613275"/>
            <a:ext cx="79375" cy="107950"/>
          </a:xfrm>
          <a:custGeom>
            <a:avLst/>
            <a:gdLst/>
            <a:ahLst/>
            <a:cxnLst>
              <a:cxn ang="0">
                <a:pos x="0" y="68"/>
              </a:cxn>
              <a:cxn ang="0">
                <a:pos x="14" y="68"/>
              </a:cxn>
              <a:cxn ang="0">
                <a:pos x="14" y="44"/>
              </a:cxn>
              <a:cxn ang="0">
                <a:pos x="22" y="50"/>
              </a:cxn>
              <a:cxn ang="0">
                <a:pos x="28" y="52"/>
              </a:cxn>
              <a:cxn ang="0">
                <a:pos x="36" y="50"/>
              </a:cxn>
              <a:cxn ang="0">
                <a:pos x="44" y="44"/>
              </a:cxn>
              <a:cxn ang="0">
                <a:pos x="48" y="36"/>
              </a:cxn>
              <a:cxn ang="0">
                <a:pos x="50" y="26"/>
              </a:cxn>
              <a:cxn ang="0">
                <a:pos x="50" y="14"/>
              </a:cxn>
              <a:cxn ang="0">
                <a:pos x="44" y="6"/>
              </a:cxn>
              <a:cxn ang="0">
                <a:pos x="38" y="2"/>
              </a:cxn>
              <a:cxn ang="0">
                <a:pos x="30" y="0"/>
              </a:cxn>
              <a:cxn ang="0">
                <a:pos x="26" y="0"/>
              </a:cxn>
              <a:cxn ang="0">
                <a:pos x="22" y="2"/>
              </a:cxn>
              <a:cxn ang="0">
                <a:pos x="14" y="8"/>
              </a:cxn>
              <a:cxn ang="0">
                <a:pos x="14" y="0"/>
              </a:cxn>
              <a:cxn ang="0">
                <a:pos x="2" y="0"/>
              </a:cxn>
              <a:cxn ang="0">
                <a:pos x="2" y="68"/>
              </a:cxn>
              <a:cxn ang="0">
                <a:pos x="0" y="68"/>
              </a:cxn>
              <a:cxn ang="0">
                <a:pos x="18" y="14"/>
              </a:cxn>
              <a:cxn ang="0">
                <a:pos x="22" y="10"/>
              </a:cxn>
              <a:cxn ang="0">
                <a:pos x="26" y="10"/>
              </a:cxn>
              <a:cxn ang="0">
                <a:pos x="30" y="10"/>
              </a:cxn>
              <a:cxn ang="0">
                <a:pos x="34" y="14"/>
              </a:cxn>
              <a:cxn ang="0">
                <a:pos x="36" y="18"/>
              </a:cxn>
              <a:cxn ang="0">
                <a:pos x="36" y="26"/>
              </a:cxn>
              <a:cxn ang="0">
                <a:pos x="36" y="32"/>
              </a:cxn>
              <a:cxn ang="0">
                <a:pos x="34" y="38"/>
              </a:cxn>
              <a:cxn ang="0">
                <a:pos x="30" y="40"/>
              </a:cxn>
              <a:cxn ang="0">
                <a:pos x="26" y="40"/>
              </a:cxn>
              <a:cxn ang="0">
                <a:pos x="22" y="40"/>
              </a:cxn>
              <a:cxn ang="0">
                <a:pos x="18" y="36"/>
              </a:cxn>
              <a:cxn ang="0">
                <a:pos x="16" y="32"/>
              </a:cxn>
              <a:cxn ang="0">
                <a:pos x="14" y="24"/>
              </a:cxn>
              <a:cxn ang="0">
                <a:pos x="16" y="18"/>
              </a:cxn>
              <a:cxn ang="0">
                <a:pos x="18" y="14"/>
              </a:cxn>
              <a:cxn ang="0">
                <a:pos x="0" y="68"/>
              </a:cxn>
            </a:cxnLst>
            <a:rect l="0" t="0" r="r" b="b"/>
            <a:pathLst>
              <a:path w="50" h="68">
                <a:moveTo>
                  <a:pt x="0" y="68"/>
                </a:moveTo>
                <a:lnTo>
                  <a:pt x="14" y="68"/>
                </a:lnTo>
                <a:lnTo>
                  <a:pt x="14" y="44"/>
                </a:lnTo>
                <a:lnTo>
                  <a:pt x="22" y="50"/>
                </a:lnTo>
                <a:lnTo>
                  <a:pt x="28" y="52"/>
                </a:lnTo>
                <a:lnTo>
                  <a:pt x="36" y="50"/>
                </a:lnTo>
                <a:lnTo>
                  <a:pt x="44" y="44"/>
                </a:lnTo>
                <a:lnTo>
                  <a:pt x="48" y="36"/>
                </a:lnTo>
                <a:lnTo>
                  <a:pt x="50" y="26"/>
                </a:lnTo>
                <a:lnTo>
                  <a:pt x="50" y="14"/>
                </a:lnTo>
                <a:lnTo>
                  <a:pt x="44" y="6"/>
                </a:lnTo>
                <a:lnTo>
                  <a:pt x="38" y="2"/>
                </a:lnTo>
                <a:lnTo>
                  <a:pt x="30" y="0"/>
                </a:lnTo>
                <a:lnTo>
                  <a:pt x="26" y="0"/>
                </a:lnTo>
                <a:lnTo>
                  <a:pt x="22" y="2"/>
                </a:lnTo>
                <a:lnTo>
                  <a:pt x="14" y="8"/>
                </a:lnTo>
                <a:lnTo>
                  <a:pt x="14" y="0"/>
                </a:lnTo>
                <a:lnTo>
                  <a:pt x="2" y="0"/>
                </a:lnTo>
                <a:lnTo>
                  <a:pt x="2" y="68"/>
                </a:lnTo>
                <a:lnTo>
                  <a:pt x="0" y="68"/>
                </a:lnTo>
                <a:lnTo>
                  <a:pt x="18" y="14"/>
                </a:lnTo>
                <a:lnTo>
                  <a:pt x="22" y="10"/>
                </a:lnTo>
                <a:lnTo>
                  <a:pt x="26" y="10"/>
                </a:lnTo>
                <a:lnTo>
                  <a:pt x="30" y="10"/>
                </a:lnTo>
                <a:lnTo>
                  <a:pt x="34" y="14"/>
                </a:lnTo>
                <a:lnTo>
                  <a:pt x="36" y="18"/>
                </a:lnTo>
                <a:lnTo>
                  <a:pt x="36" y="26"/>
                </a:lnTo>
                <a:lnTo>
                  <a:pt x="36" y="32"/>
                </a:lnTo>
                <a:lnTo>
                  <a:pt x="34" y="38"/>
                </a:lnTo>
                <a:lnTo>
                  <a:pt x="30" y="40"/>
                </a:lnTo>
                <a:lnTo>
                  <a:pt x="26" y="40"/>
                </a:lnTo>
                <a:lnTo>
                  <a:pt x="22" y="40"/>
                </a:lnTo>
                <a:lnTo>
                  <a:pt x="18" y="36"/>
                </a:lnTo>
                <a:lnTo>
                  <a:pt x="16" y="32"/>
                </a:lnTo>
                <a:lnTo>
                  <a:pt x="14" y="24"/>
                </a:lnTo>
                <a:lnTo>
                  <a:pt x="16" y="18"/>
                </a:lnTo>
                <a:lnTo>
                  <a:pt x="18" y="14"/>
                </a:lnTo>
                <a:lnTo>
                  <a:pt x="0" y="68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096" name="Freeform 16"/>
          <p:cNvSpPr>
            <a:spLocks/>
          </p:cNvSpPr>
          <p:nvPr/>
        </p:nvSpPr>
        <p:spPr bwMode="auto">
          <a:xfrm>
            <a:off x="2771775" y="4613275"/>
            <a:ext cx="73025" cy="82550"/>
          </a:xfrm>
          <a:custGeom>
            <a:avLst/>
            <a:gdLst/>
            <a:ahLst/>
            <a:cxnLst>
              <a:cxn ang="0">
                <a:pos x="8" y="48"/>
              </a:cxn>
              <a:cxn ang="0">
                <a:pos x="14" y="52"/>
              </a:cxn>
              <a:cxn ang="0">
                <a:pos x="22" y="52"/>
              </a:cxn>
              <a:cxn ang="0">
                <a:pos x="32" y="52"/>
              </a:cxn>
              <a:cxn ang="0">
                <a:pos x="40" y="48"/>
              </a:cxn>
              <a:cxn ang="0">
                <a:pos x="44" y="44"/>
              </a:cxn>
              <a:cxn ang="0">
                <a:pos x="46" y="36"/>
              </a:cxn>
              <a:cxn ang="0">
                <a:pos x="46" y="32"/>
              </a:cxn>
              <a:cxn ang="0">
                <a:pos x="42" y="26"/>
              </a:cxn>
              <a:cxn ang="0">
                <a:pos x="36" y="24"/>
              </a:cxn>
              <a:cxn ang="0">
                <a:pos x="28" y="20"/>
              </a:cxn>
              <a:cxn ang="0">
                <a:pos x="16" y="16"/>
              </a:cxn>
              <a:cxn ang="0">
                <a:pos x="14" y="14"/>
              </a:cxn>
              <a:cxn ang="0">
                <a:pos x="16" y="12"/>
              </a:cxn>
              <a:cxn ang="0">
                <a:pos x="24" y="10"/>
              </a:cxn>
              <a:cxn ang="0">
                <a:pos x="30" y="12"/>
              </a:cxn>
              <a:cxn ang="0">
                <a:pos x="32" y="16"/>
              </a:cxn>
              <a:cxn ang="0">
                <a:pos x="46" y="14"/>
              </a:cxn>
              <a:cxn ang="0">
                <a:pos x="42" y="8"/>
              </a:cxn>
              <a:cxn ang="0">
                <a:pos x="38" y="4"/>
              </a:cxn>
              <a:cxn ang="0">
                <a:pos x="32" y="2"/>
              </a:cxn>
              <a:cxn ang="0">
                <a:pos x="24" y="0"/>
              </a:cxn>
              <a:cxn ang="0">
                <a:pos x="14" y="2"/>
              </a:cxn>
              <a:cxn ang="0">
                <a:pos x="8" y="4"/>
              </a:cxn>
              <a:cxn ang="0">
                <a:pos x="4" y="10"/>
              </a:cxn>
              <a:cxn ang="0">
                <a:pos x="2" y="16"/>
              </a:cxn>
              <a:cxn ang="0">
                <a:pos x="4" y="22"/>
              </a:cxn>
              <a:cxn ang="0">
                <a:pos x="8" y="26"/>
              </a:cxn>
              <a:cxn ang="0">
                <a:pos x="14" y="30"/>
              </a:cxn>
              <a:cxn ang="0">
                <a:pos x="28" y="34"/>
              </a:cxn>
              <a:cxn ang="0">
                <a:pos x="32" y="36"/>
              </a:cxn>
              <a:cxn ang="0">
                <a:pos x="32" y="38"/>
              </a:cxn>
              <a:cxn ang="0">
                <a:pos x="32" y="42"/>
              </a:cxn>
              <a:cxn ang="0">
                <a:pos x="28" y="42"/>
              </a:cxn>
              <a:cxn ang="0">
                <a:pos x="24" y="44"/>
              </a:cxn>
              <a:cxn ang="0">
                <a:pos x="20" y="42"/>
              </a:cxn>
              <a:cxn ang="0">
                <a:pos x="16" y="42"/>
              </a:cxn>
              <a:cxn ang="0">
                <a:pos x="14" y="38"/>
              </a:cxn>
              <a:cxn ang="0">
                <a:pos x="12" y="36"/>
              </a:cxn>
              <a:cxn ang="0">
                <a:pos x="0" y="36"/>
              </a:cxn>
              <a:cxn ang="0">
                <a:pos x="2" y="44"/>
              </a:cxn>
              <a:cxn ang="0">
                <a:pos x="6" y="48"/>
              </a:cxn>
              <a:cxn ang="0">
                <a:pos x="8" y="48"/>
              </a:cxn>
            </a:cxnLst>
            <a:rect l="0" t="0" r="r" b="b"/>
            <a:pathLst>
              <a:path w="46" h="52">
                <a:moveTo>
                  <a:pt x="8" y="48"/>
                </a:moveTo>
                <a:lnTo>
                  <a:pt x="14" y="52"/>
                </a:lnTo>
                <a:lnTo>
                  <a:pt x="22" y="52"/>
                </a:lnTo>
                <a:lnTo>
                  <a:pt x="32" y="52"/>
                </a:lnTo>
                <a:lnTo>
                  <a:pt x="40" y="48"/>
                </a:lnTo>
                <a:lnTo>
                  <a:pt x="44" y="44"/>
                </a:lnTo>
                <a:lnTo>
                  <a:pt x="46" y="36"/>
                </a:lnTo>
                <a:lnTo>
                  <a:pt x="46" y="32"/>
                </a:lnTo>
                <a:lnTo>
                  <a:pt x="42" y="26"/>
                </a:lnTo>
                <a:lnTo>
                  <a:pt x="36" y="24"/>
                </a:lnTo>
                <a:lnTo>
                  <a:pt x="28" y="20"/>
                </a:lnTo>
                <a:lnTo>
                  <a:pt x="16" y="16"/>
                </a:lnTo>
                <a:lnTo>
                  <a:pt x="14" y="14"/>
                </a:lnTo>
                <a:lnTo>
                  <a:pt x="16" y="12"/>
                </a:lnTo>
                <a:lnTo>
                  <a:pt x="24" y="10"/>
                </a:lnTo>
                <a:lnTo>
                  <a:pt x="30" y="12"/>
                </a:lnTo>
                <a:lnTo>
                  <a:pt x="32" y="16"/>
                </a:lnTo>
                <a:lnTo>
                  <a:pt x="46" y="14"/>
                </a:lnTo>
                <a:lnTo>
                  <a:pt x="42" y="8"/>
                </a:lnTo>
                <a:lnTo>
                  <a:pt x="38" y="4"/>
                </a:lnTo>
                <a:lnTo>
                  <a:pt x="32" y="2"/>
                </a:lnTo>
                <a:lnTo>
                  <a:pt x="24" y="0"/>
                </a:lnTo>
                <a:lnTo>
                  <a:pt x="14" y="2"/>
                </a:lnTo>
                <a:lnTo>
                  <a:pt x="8" y="4"/>
                </a:lnTo>
                <a:lnTo>
                  <a:pt x="4" y="10"/>
                </a:lnTo>
                <a:lnTo>
                  <a:pt x="2" y="16"/>
                </a:lnTo>
                <a:lnTo>
                  <a:pt x="4" y="22"/>
                </a:lnTo>
                <a:lnTo>
                  <a:pt x="8" y="26"/>
                </a:lnTo>
                <a:lnTo>
                  <a:pt x="14" y="30"/>
                </a:lnTo>
                <a:lnTo>
                  <a:pt x="28" y="34"/>
                </a:lnTo>
                <a:lnTo>
                  <a:pt x="32" y="36"/>
                </a:lnTo>
                <a:lnTo>
                  <a:pt x="32" y="38"/>
                </a:lnTo>
                <a:lnTo>
                  <a:pt x="32" y="42"/>
                </a:lnTo>
                <a:lnTo>
                  <a:pt x="28" y="42"/>
                </a:lnTo>
                <a:lnTo>
                  <a:pt x="24" y="44"/>
                </a:lnTo>
                <a:lnTo>
                  <a:pt x="20" y="42"/>
                </a:lnTo>
                <a:lnTo>
                  <a:pt x="16" y="42"/>
                </a:lnTo>
                <a:lnTo>
                  <a:pt x="14" y="38"/>
                </a:lnTo>
                <a:lnTo>
                  <a:pt x="12" y="36"/>
                </a:lnTo>
                <a:lnTo>
                  <a:pt x="0" y="36"/>
                </a:lnTo>
                <a:lnTo>
                  <a:pt x="2" y="44"/>
                </a:lnTo>
                <a:lnTo>
                  <a:pt x="6" y="48"/>
                </a:lnTo>
                <a:lnTo>
                  <a:pt x="8" y="48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097" name="Freeform 17"/>
          <p:cNvSpPr>
            <a:spLocks/>
          </p:cNvSpPr>
          <p:nvPr/>
        </p:nvSpPr>
        <p:spPr bwMode="auto">
          <a:xfrm>
            <a:off x="2584450" y="4162425"/>
            <a:ext cx="92075" cy="111125"/>
          </a:xfrm>
          <a:custGeom>
            <a:avLst/>
            <a:gdLst/>
            <a:ahLst/>
            <a:cxnLst>
              <a:cxn ang="0">
                <a:pos x="14" y="70"/>
              </a:cxn>
              <a:cxn ang="0">
                <a:pos x="20" y="42"/>
              </a:cxn>
              <a:cxn ang="0">
                <a:pos x="48" y="46"/>
              </a:cxn>
              <a:cxn ang="0">
                <a:pos x="50" y="34"/>
              </a:cxn>
              <a:cxn ang="0">
                <a:pos x="22" y="30"/>
              </a:cxn>
              <a:cxn ang="0">
                <a:pos x="24" y="14"/>
              </a:cxn>
              <a:cxn ang="0">
                <a:pos x="58" y="20"/>
              </a:cxn>
              <a:cxn ang="0">
                <a:pos x="58" y="8"/>
              </a:cxn>
              <a:cxn ang="0">
                <a:pos x="12" y="0"/>
              </a:cxn>
              <a:cxn ang="0">
                <a:pos x="0" y="68"/>
              </a:cxn>
              <a:cxn ang="0">
                <a:pos x="12" y="70"/>
              </a:cxn>
              <a:cxn ang="0">
                <a:pos x="14" y="70"/>
              </a:cxn>
            </a:cxnLst>
            <a:rect l="0" t="0" r="r" b="b"/>
            <a:pathLst>
              <a:path w="58" h="70">
                <a:moveTo>
                  <a:pt x="14" y="70"/>
                </a:moveTo>
                <a:lnTo>
                  <a:pt x="20" y="42"/>
                </a:lnTo>
                <a:lnTo>
                  <a:pt x="48" y="46"/>
                </a:lnTo>
                <a:lnTo>
                  <a:pt x="50" y="34"/>
                </a:lnTo>
                <a:lnTo>
                  <a:pt x="22" y="30"/>
                </a:lnTo>
                <a:lnTo>
                  <a:pt x="24" y="14"/>
                </a:lnTo>
                <a:lnTo>
                  <a:pt x="58" y="20"/>
                </a:lnTo>
                <a:lnTo>
                  <a:pt x="58" y="8"/>
                </a:lnTo>
                <a:lnTo>
                  <a:pt x="12" y="0"/>
                </a:lnTo>
                <a:lnTo>
                  <a:pt x="0" y="68"/>
                </a:lnTo>
                <a:lnTo>
                  <a:pt x="12" y="70"/>
                </a:lnTo>
                <a:lnTo>
                  <a:pt x="14" y="70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098" name="Freeform 18"/>
          <p:cNvSpPr>
            <a:spLocks/>
          </p:cNvSpPr>
          <p:nvPr/>
        </p:nvSpPr>
        <p:spPr bwMode="auto">
          <a:xfrm>
            <a:off x="2676525" y="4210050"/>
            <a:ext cx="73025" cy="85725"/>
          </a:xfrm>
          <a:custGeom>
            <a:avLst/>
            <a:gdLst/>
            <a:ahLst/>
            <a:cxnLst>
              <a:cxn ang="0">
                <a:pos x="20" y="10"/>
              </a:cxn>
              <a:cxn ang="0">
                <a:pos x="26" y="10"/>
              </a:cxn>
              <a:cxn ang="0">
                <a:pos x="32" y="12"/>
              </a:cxn>
              <a:cxn ang="0">
                <a:pos x="34" y="14"/>
              </a:cxn>
              <a:cxn ang="0">
                <a:pos x="34" y="18"/>
              </a:cxn>
              <a:cxn ang="0">
                <a:pos x="20" y="20"/>
              </a:cxn>
              <a:cxn ang="0">
                <a:pos x="10" y="22"/>
              </a:cxn>
              <a:cxn ang="0">
                <a:pos x="2" y="26"/>
              </a:cxn>
              <a:cxn ang="0">
                <a:pos x="0" y="34"/>
              </a:cxn>
              <a:cxn ang="0">
                <a:pos x="0" y="38"/>
              </a:cxn>
              <a:cxn ang="0">
                <a:pos x="2" y="44"/>
              </a:cxn>
              <a:cxn ang="0">
                <a:pos x="6" y="48"/>
              </a:cxn>
              <a:cxn ang="0">
                <a:pos x="14" y="50"/>
              </a:cxn>
              <a:cxn ang="0">
                <a:pos x="22" y="50"/>
              </a:cxn>
              <a:cxn ang="0">
                <a:pos x="30" y="46"/>
              </a:cxn>
              <a:cxn ang="0">
                <a:pos x="30" y="48"/>
              </a:cxn>
              <a:cxn ang="0">
                <a:pos x="30" y="52"/>
              </a:cxn>
              <a:cxn ang="0">
                <a:pos x="44" y="54"/>
              </a:cxn>
              <a:cxn ang="0">
                <a:pos x="42" y="46"/>
              </a:cxn>
              <a:cxn ang="0">
                <a:pos x="44" y="36"/>
              </a:cxn>
              <a:cxn ang="0">
                <a:pos x="46" y="22"/>
              </a:cxn>
              <a:cxn ang="0">
                <a:pos x="46" y="14"/>
              </a:cxn>
              <a:cxn ang="0">
                <a:pos x="46" y="10"/>
              </a:cxn>
              <a:cxn ang="0">
                <a:pos x="44" y="6"/>
              </a:cxn>
              <a:cxn ang="0">
                <a:pos x="42" y="4"/>
              </a:cxn>
              <a:cxn ang="0">
                <a:pos x="36" y="2"/>
              </a:cxn>
              <a:cxn ang="0">
                <a:pos x="28" y="0"/>
              </a:cxn>
              <a:cxn ang="0">
                <a:pos x="20" y="0"/>
              </a:cxn>
              <a:cxn ang="0">
                <a:pos x="14" y="0"/>
              </a:cxn>
              <a:cxn ang="0">
                <a:pos x="8" y="4"/>
              </a:cxn>
              <a:cxn ang="0">
                <a:pos x="4" y="10"/>
              </a:cxn>
              <a:cxn ang="0">
                <a:pos x="16" y="14"/>
              </a:cxn>
              <a:cxn ang="0">
                <a:pos x="18" y="10"/>
              </a:cxn>
              <a:cxn ang="0">
                <a:pos x="20" y="10"/>
              </a:cxn>
              <a:cxn ang="0">
                <a:pos x="32" y="30"/>
              </a:cxn>
              <a:cxn ang="0">
                <a:pos x="30" y="36"/>
              </a:cxn>
              <a:cxn ang="0">
                <a:pos x="26" y="40"/>
              </a:cxn>
              <a:cxn ang="0">
                <a:pos x="18" y="42"/>
              </a:cxn>
              <a:cxn ang="0">
                <a:pos x="14" y="38"/>
              </a:cxn>
              <a:cxn ang="0">
                <a:pos x="12" y="34"/>
              </a:cxn>
              <a:cxn ang="0">
                <a:pos x="14" y="32"/>
              </a:cxn>
              <a:cxn ang="0">
                <a:pos x="16" y="30"/>
              </a:cxn>
              <a:cxn ang="0">
                <a:pos x="24" y="28"/>
              </a:cxn>
              <a:cxn ang="0">
                <a:pos x="32" y="28"/>
              </a:cxn>
              <a:cxn ang="0">
                <a:pos x="32" y="30"/>
              </a:cxn>
              <a:cxn ang="0">
                <a:pos x="20" y="10"/>
              </a:cxn>
            </a:cxnLst>
            <a:rect l="0" t="0" r="r" b="b"/>
            <a:pathLst>
              <a:path w="46" h="54">
                <a:moveTo>
                  <a:pt x="20" y="10"/>
                </a:moveTo>
                <a:lnTo>
                  <a:pt x="26" y="10"/>
                </a:lnTo>
                <a:lnTo>
                  <a:pt x="32" y="12"/>
                </a:lnTo>
                <a:lnTo>
                  <a:pt x="34" y="14"/>
                </a:lnTo>
                <a:lnTo>
                  <a:pt x="34" y="18"/>
                </a:lnTo>
                <a:lnTo>
                  <a:pt x="20" y="20"/>
                </a:lnTo>
                <a:lnTo>
                  <a:pt x="10" y="22"/>
                </a:lnTo>
                <a:lnTo>
                  <a:pt x="2" y="26"/>
                </a:lnTo>
                <a:lnTo>
                  <a:pt x="0" y="34"/>
                </a:lnTo>
                <a:lnTo>
                  <a:pt x="0" y="38"/>
                </a:lnTo>
                <a:lnTo>
                  <a:pt x="2" y="44"/>
                </a:lnTo>
                <a:lnTo>
                  <a:pt x="6" y="48"/>
                </a:lnTo>
                <a:lnTo>
                  <a:pt x="14" y="50"/>
                </a:lnTo>
                <a:lnTo>
                  <a:pt x="22" y="50"/>
                </a:lnTo>
                <a:lnTo>
                  <a:pt x="30" y="46"/>
                </a:lnTo>
                <a:lnTo>
                  <a:pt x="30" y="48"/>
                </a:lnTo>
                <a:lnTo>
                  <a:pt x="30" y="52"/>
                </a:lnTo>
                <a:lnTo>
                  <a:pt x="44" y="54"/>
                </a:lnTo>
                <a:lnTo>
                  <a:pt x="42" y="46"/>
                </a:lnTo>
                <a:lnTo>
                  <a:pt x="44" y="36"/>
                </a:lnTo>
                <a:lnTo>
                  <a:pt x="46" y="22"/>
                </a:lnTo>
                <a:lnTo>
                  <a:pt x="46" y="14"/>
                </a:lnTo>
                <a:lnTo>
                  <a:pt x="46" y="10"/>
                </a:lnTo>
                <a:lnTo>
                  <a:pt x="44" y="6"/>
                </a:lnTo>
                <a:lnTo>
                  <a:pt x="42" y="4"/>
                </a:lnTo>
                <a:lnTo>
                  <a:pt x="36" y="2"/>
                </a:lnTo>
                <a:lnTo>
                  <a:pt x="28" y="0"/>
                </a:lnTo>
                <a:lnTo>
                  <a:pt x="20" y="0"/>
                </a:lnTo>
                <a:lnTo>
                  <a:pt x="14" y="0"/>
                </a:lnTo>
                <a:lnTo>
                  <a:pt x="8" y="4"/>
                </a:lnTo>
                <a:lnTo>
                  <a:pt x="4" y="10"/>
                </a:lnTo>
                <a:lnTo>
                  <a:pt x="16" y="14"/>
                </a:lnTo>
                <a:lnTo>
                  <a:pt x="18" y="10"/>
                </a:lnTo>
                <a:lnTo>
                  <a:pt x="20" y="10"/>
                </a:lnTo>
                <a:lnTo>
                  <a:pt x="32" y="30"/>
                </a:lnTo>
                <a:lnTo>
                  <a:pt x="30" y="36"/>
                </a:lnTo>
                <a:lnTo>
                  <a:pt x="26" y="40"/>
                </a:lnTo>
                <a:lnTo>
                  <a:pt x="18" y="42"/>
                </a:lnTo>
                <a:lnTo>
                  <a:pt x="14" y="38"/>
                </a:lnTo>
                <a:lnTo>
                  <a:pt x="12" y="34"/>
                </a:lnTo>
                <a:lnTo>
                  <a:pt x="14" y="32"/>
                </a:lnTo>
                <a:lnTo>
                  <a:pt x="16" y="30"/>
                </a:lnTo>
                <a:lnTo>
                  <a:pt x="24" y="28"/>
                </a:lnTo>
                <a:lnTo>
                  <a:pt x="32" y="28"/>
                </a:lnTo>
                <a:lnTo>
                  <a:pt x="32" y="30"/>
                </a:lnTo>
                <a:lnTo>
                  <a:pt x="20" y="10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099" name="Freeform 19"/>
          <p:cNvSpPr>
            <a:spLocks/>
          </p:cNvSpPr>
          <p:nvPr/>
        </p:nvSpPr>
        <p:spPr bwMode="auto">
          <a:xfrm>
            <a:off x="2762250" y="4222750"/>
            <a:ext cx="76200" cy="82550"/>
          </a:xfrm>
          <a:custGeom>
            <a:avLst/>
            <a:gdLst/>
            <a:ahLst/>
            <a:cxnLst>
              <a:cxn ang="0">
                <a:pos x="42" y="6"/>
              </a:cxn>
              <a:cxn ang="0">
                <a:pos x="36" y="2"/>
              </a:cxn>
              <a:cxn ang="0">
                <a:pos x="30" y="0"/>
              </a:cxn>
              <a:cxn ang="0">
                <a:pos x="18" y="0"/>
              </a:cxn>
              <a:cxn ang="0">
                <a:pos x="10" y="4"/>
              </a:cxn>
              <a:cxn ang="0">
                <a:pos x="4" y="12"/>
              </a:cxn>
              <a:cxn ang="0">
                <a:pos x="0" y="22"/>
              </a:cxn>
              <a:cxn ang="0">
                <a:pos x="0" y="32"/>
              </a:cxn>
              <a:cxn ang="0">
                <a:pos x="4" y="42"/>
              </a:cxn>
              <a:cxn ang="0">
                <a:pos x="10" y="48"/>
              </a:cxn>
              <a:cxn ang="0">
                <a:pos x="20" y="50"/>
              </a:cxn>
              <a:cxn ang="0">
                <a:pos x="28" y="52"/>
              </a:cxn>
              <a:cxn ang="0">
                <a:pos x="36" y="48"/>
              </a:cxn>
              <a:cxn ang="0">
                <a:pos x="42" y="44"/>
              </a:cxn>
              <a:cxn ang="0">
                <a:pos x="46" y="36"/>
              </a:cxn>
              <a:cxn ang="0">
                <a:pos x="34" y="32"/>
              </a:cxn>
              <a:cxn ang="0">
                <a:pos x="32" y="36"/>
              </a:cxn>
              <a:cxn ang="0">
                <a:pos x="28" y="40"/>
              </a:cxn>
              <a:cxn ang="0">
                <a:pos x="26" y="40"/>
              </a:cxn>
              <a:cxn ang="0">
                <a:pos x="22" y="40"/>
              </a:cxn>
              <a:cxn ang="0">
                <a:pos x="18" y="38"/>
              </a:cxn>
              <a:cxn ang="0">
                <a:pos x="16" y="36"/>
              </a:cxn>
              <a:cxn ang="0">
                <a:pos x="14" y="30"/>
              </a:cxn>
              <a:cxn ang="0">
                <a:pos x="14" y="22"/>
              </a:cxn>
              <a:cxn ang="0">
                <a:pos x="16" y="16"/>
              </a:cxn>
              <a:cxn ang="0">
                <a:pos x="20" y="12"/>
              </a:cxn>
              <a:cxn ang="0">
                <a:pos x="22" y="10"/>
              </a:cxn>
              <a:cxn ang="0">
                <a:pos x="28" y="10"/>
              </a:cxn>
              <a:cxn ang="0">
                <a:pos x="34" y="12"/>
              </a:cxn>
              <a:cxn ang="0">
                <a:pos x="36" y="18"/>
              </a:cxn>
              <a:cxn ang="0">
                <a:pos x="48" y="18"/>
              </a:cxn>
              <a:cxn ang="0">
                <a:pos x="46" y="12"/>
              </a:cxn>
              <a:cxn ang="0">
                <a:pos x="44" y="6"/>
              </a:cxn>
              <a:cxn ang="0">
                <a:pos x="42" y="6"/>
              </a:cxn>
            </a:cxnLst>
            <a:rect l="0" t="0" r="r" b="b"/>
            <a:pathLst>
              <a:path w="48" h="52">
                <a:moveTo>
                  <a:pt x="42" y="6"/>
                </a:moveTo>
                <a:lnTo>
                  <a:pt x="36" y="2"/>
                </a:lnTo>
                <a:lnTo>
                  <a:pt x="30" y="0"/>
                </a:lnTo>
                <a:lnTo>
                  <a:pt x="18" y="0"/>
                </a:lnTo>
                <a:lnTo>
                  <a:pt x="10" y="4"/>
                </a:lnTo>
                <a:lnTo>
                  <a:pt x="4" y="12"/>
                </a:lnTo>
                <a:lnTo>
                  <a:pt x="0" y="22"/>
                </a:lnTo>
                <a:lnTo>
                  <a:pt x="0" y="32"/>
                </a:lnTo>
                <a:lnTo>
                  <a:pt x="4" y="42"/>
                </a:lnTo>
                <a:lnTo>
                  <a:pt x="10" y="48"/>
                </a:lnTo>
                <a:lnTo>
                  <a:pt x="20" y="50"/>
                </a:lnTo>
                <a:lnTo>
                  <a:pt x="28" y="52"/>
                </a:lnTo>
                <a:lnTo>
                  <a:pt x="36" y="48"/>
                </a:lnTo>
                <a:lnTo>
                  <a:pt x="42" y="44"/>
                </a:lnTo>
                <a:lnTo>
                  <a:pt x="46" y="36"/>
                </a:lnTo>
                <a:lnTo>
                  <a:pt x="34" y="32"/>
                </a:lnTo>
                <a:lnTo>
                  <a:pt x="32" y="36"/>
                </a:lnTo>
                <a:lnTo>
                  <a:pt x="28" y="40"/>
                </a:lnTo>
                <a:lnTo>
                  <a:pt x="26" y="40"/>
                </a:lnTo>
                <a:lnTo>
                  <a:pt x="22" y="40"/>
                </a:lnTo>
                <a:lnTo>
                  <a:pt x="18" y="38"/>
                </a:lnTo>
                <a:lnTo>
                  <a:pt x="16" y="36"/>
                </a:lnTo>
                <a:lnTo>
                  <a:pt x="14" y="30"/>
                </a:lnTo>
                <a:lnTo>
                  <a:pt x="14" y="22"/>
                </a:lnTo>
                <a:lnTo>
                  <a:pt x="16" y="16"/>
                </a:lnTo>
                <a:lnTo>
                  <a:pt x="20" y="12"/>
                </a:lnTo>
                <a:lnTo>
                  <a:pt x="22" y="10"/>
                </a:lnTo>
                <a:lnTo>
                  <a:pt x="28" y="10"/>
                </a:lnTo>
                <a:lnTo>
                  <a:pt x="34" y="12"/>
                </a:lnTo>
                <a:lnTo>
                  <a:pt x="36" y="18"/>
                </a:lnTo>
                <a:lnTo>
                  <a:pt x="48" y="18"/>
                </a:lnTo>
                <a:lnTo>
                  <a:pt x="46" y="12"/>
                </a:lnTo>
                <a:lnTo>
                  <a:pt x="44" y="6"/>
                </a:lnTo>
                <a:lnTo>
                  <a:pt x="42" y="6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00" name="Freeform 20"/>
          <p:cNvSpPr>
            <a:spLocks/>
          </p:cNvSpPr>
          <p:nvPr/>
        </p:nvSpPr>
        <p:spPr bwMode="auto">
          <a:xfrm>
            <a:off x="2844800" y="4235450"/>
            <a:ext cx="73025" cy="79375"/>
          </a:xfrm>
          <a:custGeom>
            <a:avLst/>
            <a:gdLst/>
            <a:ahLst/>
            <a:cxnLst>
              <a:cxn ang="0">
                <a:pos x="28" y="40"/>
              </a:cxn>
              <a:cxn ang="0">
                <a:pos x="22" y="40"/>
              </a:cxn>
              <a:cxn ang="0">
                <a:pos x="18" y="40"/>
              </a:cxn>
              <a:cxn ang="0">
                <a:pos x="14" y="36"/>
              </a:cxn>
              <a:cxn ang="0">
                <a:pos x="14" y="32"/>
              </a:cxn>
              <a:cxn ang="0">
                <a:pos x="14" y="28"/>
              </a:cxn>
              <a:cxn ang="0">
                <a:pos x="46" y="32"/>
              </a:cxn>
              <a:cxn ang="0">
                <a:pos x="46" y="18"/>
              </a:cxn>
              <a:cxn ang="0">
                <a:pos x="46" y="14"/>
              </a:cxn>
              <a:cxn ang="0">
                <a:pos x="44" y="8"/>
              </a:cxn>
              <a:cxn ang="0">
                <a:pos x="38" y="2"/>
              </a:cxn>
              <a:cxn ang="0">
                <a:pos x="28" y="0"/>
              </a:cxn>
              <a:cxn ang="0">
                <a:pos x="18" y="0"/>
              </a:cxn>
              <a:cxn ang="0">
                <a:pos x="10" y="4"/>
              </a:cxn>
              <a:cxn ang="0">
                <a:pos x="4" y="12"/>
              </a:cxn>
              <a:cxn ang="0">
                <a:pos x="0" y="22"/>
              </a:cxn>
              <a:cxn ang="0">
                <a:pos x="0" y="32"/>
              </a:cxn>
              <a:cxn ang="0">
                <a:pos x="2" y="40"/>
              </a:cxn>
              <a:cxn ang="0">
                <a:pos x="6" y="44"/>
              </a:cxn>
              <a:cxn ang="0">
                <a:pos x="10" y="46"/>
              </a:cxn>
              <a:cxn ang="0">
                <a:pos x="14" y="50"/>
              </a:cxn>
              <a:cxn ang="0">
                <a:pos x="20" y="50"/>
              </a:cxn>
              <a:cxn ang="0">
                <a:pos x="28" y="50"/>
              </a:cxn>
              <a:cxn ang="0">
                <a:pos x="34" y="48"/>
              </a:cxn>
              <a:cxn ang="0">
                <a:pos x="40" y="46"/>
              </a:cxn>
              <a:cxn ang="0">
                <a:pos x="44" y="40"/>
              </a:cxn>
              <a:cxn ang="0">
                <a:pos x="32" y="36"/>
              </a:cxn>
              <a:cxn ang="0">
                <a:pos x="30" y="40"/>
              </a:cxn>
              <a:cxn ang="0">
                <a:pos x="28" y="40"/>
              </a:cxn>
              <a:cxn ang="0">
                <a:pos x="14" y="20"/>
              </a:cxn>
              <a:cxn ang="0">
                <a:pos x="16" y="14"/>
              </a:cxn>
              <a:cxn ang="0">
                <a:pos x="20" y="12"/>
              </a:cxn>
              <a:cxn ang="0">
                <a:pos x="22" y="10"/>
              </a:cxn>
              <a:cxn ang="0">
                <a:pos x="26" y="10"/>
              </a:cxn>
              <a:cxn ang="0">
                <a:pos x="30" y="10"/>
              </a:cxn>
              <a:cxn ang="0">
                <a:pos x="32" y="14"/>
              </a:cxn>
              <a:cxn ang="0">
                <a:pos x="34" y="18"/>
              </a:cxn>
              <a:cxn ang="0">
                <a:pos x="34" y="22"/>
              </a:cxn>
              <a:cxn ang="0">
                <a:pos x="14" y="20"/>
              </a:cxn>
              <a:cxn ang="0">
                <a:pos x="28" y="40"/>
              </a:cxn>
            </a:cxnLst>
            <a:rect l="0" t="0" r="r" b="b"/>
            <a:pathLst>
              <a:path w="46" h="50">
                <a:moveTo>
                  <a:pt x="28" y="40"/>
                </a:moveTo>
                <a:lnTo>
                  <a:pt x="22" y="40"/>
                </a:lnTo>
                <a:lnTo>
                  <a:pt x="18" y="40"/>
                </a:lnTo>
                <a:lnTo>
                  <a:pt x="14" y="36"/>
                </a:lnTo>
                <a:lnTo>
                  <a:pt x="14" y="32"/>
                </a:lnTo>
                <a:lnTo>
                  <a:pt x="14" y="28"/>
                </a:lnTo>
                <a:lnTo>
                  <a:pt x="46" y="32"/>
                </a:lnTo>
                <a:lnTo>
                  <a:pt x="46" y="18"/>
                </a:lnTo>
                <a:lnTo>
                  <a:pt x="46" y="14"/>
                </a:lnTo>
                <a:lnTo>
                  <a:pt x="44" y="8"/>
                </a:lnTo>
                <a:lnTo>
                  <a:pt x="38" y="2"/>
                </a:lnTo>
                <a:lnTo>
                  <a:pt x="28" y="0"/>
                </a:lnTo>
                <a:lnTo>
                  <a:pt x="18" y="0"/>
                </a:lnTo>
                <a:lnTo>
                  <a:pt x="10" y="4"/>
                </a:lnTo>
                <a:lnTo>
                  <a:pt x="4" y="12"/>
                </a:lnTo>
                <a:lnTo>
                  <a:pt x="0" y="22"/>
                </a:lnTo>
                <a:lnTo>
                  <a:pt x="0" y="32"/>
                </a:lnTo>
                <a:lnTo>
                  <a:pt x="2" y="40"/>
                </a:lnTo>
                <a:lnTo>
                  <a:pt x="6" y="44"/>
                </a:lnTo>
                <a:lnTo>
                  <a:pt x="10" y="46"/>
                </a:lnTo>
                <a:lnTo>
                  <a:pt x="14" y="50"/>
                </a:lnTo>
                <a:lnTo>
                  <a:pt x="20" y="50"/>
                </a:lnTo>
                <a:lnTo>
                  <a:pt x="28" y="50"/>
                </a:lnTo>
                <a:lnTo>
                  <a:pt x="34" y="48"/>
                </a:lnTo>
                <a:lnTo>
                  <a:pt x="40" y="46"/>
                </a:lnTo>
                <a:lnTo>
                  <a:pt x="44" y="40"/>
                </a:lnTo>
                <a:lnTo>
                  <a:pt x="32" y="36"/>
                </a:lnTo>
                <a:lnTo>
                  <a:pt x="30" y="40"/>
                </a:lnTo>
                <a:lnTo>
                  <a:pt x="28" y="40"/>
                </a:lnTo>
                <a:lnTo>
                  <a:pt x="14" y="20"/>
                </a:lnTo>
                <a:lnTo>
                  <a:pt x="16" y="14"/>
                </a:lnTo>
                <a:lnTo>
                  <a:pt x="20" y="12"/>
                </a:lnTo>
                <a:lnTo>
                  <a:pt x="22" y="10"/>
                </a:lnTo>
                <a:lnTo>
                  <a:pt x="26" y="10"/>
                </a:lnTo>
                <a:lnTo>
                  <a:pt x="30" y="10"/>
                </a:lnTo>
                <a:lnTo>
                  <a:pt x="32" y="14"/>
                </a:lnTo>
                <a:lnTo>
                  <a:pt x="34" y="18"/>
                </a:lnTo>
                <a:lnTo>
                  <a:pt x="34" y="22"/>
                </a:lnTo>
                <a:lnTo>
                  <a:pt x="14" y="20"/>
                </a:lnTo>
                <a:lnTo>
                  <a:pt x="28" y="40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01" name="Freeform 21"/>
          <p:cNvSpPr>
            <a:spLocks/>
          </p:cNvSpPr>
          <p:nvPr/>
        </p:nvSpPr>
        <p:spPr bwMode="auto">
          <a:xfrm>
            <a:off x="2822575" y="3787775"/>
            <a:ext cx="111125" cy="123825"/>
          </a:xfrm>
          <a:custGeom>
            <a:avLst/>
            <a:gdLst/>
            <a:ahLst/>
            <a:cxnLst>
              <a:cxn ang="0">
                <a:pos x="52" y="78"/>
              </a:cxn>
              <a:cxn ang="0">
                <a:pos x="54" y="66"/>
              </a:cxn>
              <a:cxn ang="0">
                <a:pos x="18" y="58"/>
              </a:cxn>
              <a:cxn ang="0">
                <a:pos x="22" y="40"/>
              </a:cxn>
              <a:cxn ang="0">
                <a:pos x="56" y="48"/>
              </a:cxn>
              <a:cxn ang="0">
                <a:pos x="60" y="36"/>
              </a:cxn>
              <a:cxn ang="0">
                <a:pos x="26" y="28"/>
              </a:cxn>
              <a:cxn ang="0">
                <a:pos x="30" y="14"/>
              </a:cxn>
              <a:cxn ang="0">
                <a:pos x="66" y="22"/>
              </a:cxn>
              <a:cxn ang="0">
                <a:pos x="70" y="12"/>
              </a:cxn>
              <a:cxn ang="0">
                <a:pos x="20" y="0"/>
              </a:cxn>
              <a:cxn ang="0">
                <a:pos x="0" y="66"/>
              </a:cxn>
              <a:cxn ang="0">
                <a:pos x="50" y="78"/>
              </a:cxn>
              <a:cxn ang="0">
                <a:pos x="52" y="78"/>
              </a:cxn>
            </a:cxnLst>
            <a:rect l="0" t="0" r="r" b="b"/>
            <a:pathLst>
              <a:path w="70" h="78">
                <a:moveTo>
                  <a:pt x="52" y="78"/>
                </a:moveTo>
                <a:lnTo>
                  <a:pt x="54" y="66"/>
                </a:lnTo>
                <a:lnTo>
                  <a:pt x="18" y="58"/>
                </a:lnTo>
                <a:lnTo>
                  <a:pt x="22" y="40"/>
                </a:lnTo>
                <a:lnTo>
                  <a:pt x="56" y="48"/>
                </a:lnTo>
                <a:lnTo>
                  <a:pt x="60" y="36"/>
                </a:lnTo>
                <a:lnTo>
                  <a:pt x="26" y="28"/>
                </a:lnTo>
                <a:lnTo>
                  <a:pt x="30" y="14"/>
                </a:lnTo>
                <a:lnTo>
                  <a:pt x="66" y="22"/>
                </a:lnTo>
                <a:lnTo>
                  <a:pt x="70" y="12"/>
                </a:lnTo>
                <a:lnTo>
                  <a:pt x="20" y="0"/>
                </a:lnTo>
                <a:lnTo>
                  <a:pt x="0" y="66"/>
                </a:lnTo>
                <a:lnTo>
                  <a:pt x="50" y="78"/>
                </a:lnTo>
                <a:lnTo>
                  <a:pt x="52" y="78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02" name="Freeform 22"/>
          <p:cNvSpPr>
            <a:spLocks/>
          </p:cNvSpPr>
          <p:nvPr/>
        </p:nvSpPr>
        <p:spPr bwMode="auto">
          <a:xfrm>
            <a:off x="2911475" y="3838575"/>
            <a:ext cx="101600" cy="111125"/>
          </a:xfrm>
          <a:custGeom>
            <a:avLst/>
            <a:gdLst/>
            <a:ahLst/>
            <a:cxnLst>
              <a:cxn ang="0">
                <a:pos x="18" y="52"/>
              </a:cxn>
              <a:cxn ang="0">
                <a:pos x="14" y="58"/>
              </a:cxn>
              <a:cxn ang="0">
                <a:pos x="10" y="60"/>
              </a:cxn>
              <a:cxn ang="0">
                <a:pos x="6" y="58"/>
              </a:cxn>
              <a:cxn ang="0">
                <a:pos x="2" y="56"/>
              </a:cxn>
              <a:cxn ang="0">
                <a:pos x="0" y="68"/>
              </a:cxn>
              <a:cxn ang="0">
                <a:pos x="6" y="70"/>
              </a:cxn>
              <a:cxn ang="0">
                <a:pos x="14" y="70"/>
              </a:cxn>
              <a:cxn ang="0">
                <a:pos x="18" y="70"/>
              </a:cxn>
              <a:cxn ang="0">
                <a:pos x="24" y="66"/>
              </a:cxn>
              <a:cxn ang="0">
                <a:pos x="28" y="62"/>
              </a:cxn>
              <a:cxn ang="0">
                <a:pos x="34" y="54"/>
              </a:cxn>
              <a:cxn ang="0">
                <a:pos x="64" y="12"/>
              </a:cxn>
              <a:cxn ang="0">
                <a:pos x="50" y="8"/>
              </a:cxn>
              <a:cxn ang="0">
                <a:pos x="30" y="40"/>
              </a:cxn>
              <a:cxn ang="0">
                <a:pos x="28" y="2"/>
              </a:cxn>
              <a:cxn ang="0">
                <a:pos x="14" y="0"/>
              </a:cxn>
              <a:cxn ang="0">
                <a:pos x="16" y="52"/>
              </a:cxn>
              <a:cxn ang="0">
                <a:pos x="18" y="52"/>
              </a:cxn>
            </a:cxnLst>
            <a:rect l="0" t="0" r="r" b="b"/>
            <a:pathLst>
              <a:path w="64" h="70">
                <a:moveTo>
                  <a:pt x="18" y="52"/>
                </a:moveTo>
                <a:lnTo>
                  <a:pt x="14" y="58"/>
                </a:lnTo>
                <a:lnTo>
                  <a:pt x="10" y="60"/>
                </a:lnTo>
                <a:lnTo>
                  <a:pt x="6" y="58"/>
                </a:lnTo>
                <a:lnTo>
                  <a:pt x="2" y="56"/>
                </a:lnTo>
                <a:lnTo>
                  <a:pt x="0" y="68"/>
                </a:lnTo>
                <a:lnTo>
                  <a:pt x="6" y="70"/>
                </a:lnTo>
                <a:lnTo>
                  <a:pt x="14" y="70"/>
                </a:lnTo>
                <a:lnTo>
                  <a:pt x="18" y="70"/>
                </a:lnTo>
                <a:lnTo>
                  <a:pt x="24" y="66"/>
                </a:lnTo>
                <a:lnTo>
                  <a:pt x="28" y="62"/>
                </a:lnTo>
                <a:lnTo>
                  <a:pt x="34" y="54"/>
                </a:lnTo>
                <a:lnTo>
                  <a:pt x="64" y="12"/>
                </a:lnTo>
                <a:lnTo>
                  <a:pt x="50" y="8"/>
                </a:lnTo>
                <a:lnTo>
                  <a:pt x="30" y="40"/>
                </a:lnTo>
                <a:lnTo>
                  <a:pt x="28" y="2"/>
                </a:lnTo>
                <a:lnTo>
                  <a:pt x="14" y="0"/>
                </a:lnTo>
                <a:lnTo>
                  <a:pt x="16" y="52"/>
                </a:lnTo>
                <a:lnTo>
                  <a:pt x="18" y="52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03" name="Freeform 23"/>
          <p:cNvSpPr>
            <a:spLocks/>
          </p:cNvSpPr>
          <p:nvPr/>
        </p:nvSpPr>
        <p:spPr bwMode="auto">
          <a:xfrm>
            <a:off x="3006725" y="3863975"/>
            <a:ext cx="76200" cy="82550"/>
          </a:xfrm>
          <a:custGeom>
            <a:avLst/>
            <a:gdLst/>
            <a:ahLst/>
            <a:cxnLst>
              <a:cxn ang="0">
                <a:pos x="26" y="42"/>
              </a:cxn>
              <a:cxn ang="0">
                <a:pos x="20" y="42"/>
              </a:cxn>
              <a:cxn ang="0">
                <a:pos x="16" y="40"/>
              </a:cxn>
              <a:cxn ang="0">
                <a:pos x="14" y="38"/>
              </a:cxn>
              <a:cxn ang="0">
                <a:pos x="14" y="32"/>
              </a:cxn>
              <a:cxn ang="0">
                <a:pos x="14" y="28"/>
              </a:cxn>
              <a:cxn ang="0">
                <a:pos x="46" y="36"/>
              </a:cxn>
              <a:cxn ang="0">
                <a:pos x="48" y="22"/>
              </a:cxn>
              <a:cxn ang="0">
                <a:pos x="48" y="18"/>
              </a:cxn>
              <a:cxn ang="0">
                <a:pos x="46" y="12"/>
              </a:cxn>
              <a:cxn ang="0">
                <a:pos x="40" y="6"/>
              </a:cxn>
              <a:cxn ang="0">
                <a:pos x="30" y="2"/>
              </a:cxn>
              <a:cxn ang="0">
                <a:pos x="22" y="0"/>
              </a:cxn>
              <a:cxn ang="0">
                <a:pos x="14" y="4"/>
              </a:cxn>
              <a:cxn ang="0">
                <a:pos x="6" y="12"/>
              </a:cxn>
              <a:cxn ang="0">
                <a:pos x="2" y="22"/>
              </a:cxn>
              <a:cxn ang="0">
                <a:pos x="0" y="30"/>
              </a:cxn>
              <a:cxn ang="0">
                <a:pos x="2" y="38"/>
              </a:cxn>
              <a:cxn ang="0">
                <a:pos x="4" y="44"/>
              </a:cxn>
              <a:cxn ang="0">
                <a:pos x="8" y="46"/>
              </a:cxn>
              <a:cxn ang="0">
                <a:pos x="12" y="50"/>
              </a:cxn>
              <a:cxn ang="0">
                <a:pos x="18" y="52"/>
              </a:cxn>
              <a:cxn ang="0">
                <a:pos x="26" y="52"/>
              </a:cxn>
              <a:cxn ang="0">
                <a:pos x="32" y="52"/>
              </a:cxn>
              <a:cxn ang="0">
                <a:pos x="38" y="48"/>
              </a:cxn>
              <a:cxn ang="0">
                <a:pos x="42" y="42"/>
              </a:cxn>
              <a:cxn ang="0">
                <a:pos x="30" y="38"/>
              </a:cxn>
              <a:cxn ang="0">
                <a:pos x="28" y="42"/>
              </a:cxn>
              <a:cxn ang="0">
                <a:pos x="26" y="42"/>
              </a:cxn>
              <a:cxn ang="0">
                <a:pos x="16" y="20"/>
              </a:cxn>
              <a:cxn ang="0">
                <a:pos x="18" y="16"/>
              </a:cxn>
              <a:cxn ang="0">
                <a:pos x="22" y="12"/>
              </a:cxn>
              <a:cxn ang="0">
                <a:pos x="24" y="12"/>
              </a:cxn>
              <a:cxn ang="0">
                <a:pos x="28" y="12"/>
              </a:cxn>
              <a:cxn ang="0">
                <a:pos x="32" y="12"/>
              </a:cxn>
              <a:cxn ang="0">
                <a:pos x="34" y="16"/>
              </a:cxn>
              <a:cxn ang="0">
                <a:pos x="36" y="20"/>
              </a:cxn>
              <a:cxn ang="0">
                <a:pos x="36" y="24"/>
              </a:cxn>
              <a:cxn ang="0">
                <a:pos x="16" y="20"/>
              </a:cxn>
              <a:cxn ang="0">
                <a:pos x="26" y="42"/>
              </a:cxn>
            </a:cxnLst>
            <a:rect l="0" t="0" r="r" b="b"/>
            <a:pathLst>
              <a:path w="48" h="52">
                <a:moveTo>
                  <a:pt x="26" y="42"/>
                </a:moveTo>
                <a:lnTo>
                  <a:pt x="20" y="42"/>
                </a:lnTo>
                <a:lnTo>
                  <a:pt x="16" y="40"/>
                </a:lnTo>
                <a:lnTo>
                  <a:pt x="14" y="38"/>
                </a:lnTo>
                <a:lnTo>
                  <a:pt x="14" y="32"/>
                </a:lnTo>
                <a:lnTo>
                  <a:pt x="14" y="28"/>
                </a:lnTo>
                <a:lnTo>
                  <a:pt x="46" y="36"/>
                </a:lnTo>
                <a:lnTo>
                  <a:pt x="48" y="22"/>
                </a:lnTo>
                <a:lnTo>
                  <a:pt x="48" y="18"/>
                </a:lnTo>
                <a:lnTo>
                  <a:pt x="46" y="12"/>
                </a:lnTo>
                <a:lnTo>
                  <a:pt x="40" y="6"/>
                </a:lnTo>
                <a:lnTo>
                  <a:pt x="30" y="2"/>
                </a:lnTo>
                <a:lnTo>
                  <a:pt x="22" y="0"/>
                </a:lnTo>
                <a:lnTo>
                  <a:pt x="14" y="4"/>
                </a:lnTo>
                <a:lnTo>
                  <a:pt x="6" y="12"/>
                </a:lnTo>
                <a:lnTo>
                  <a:pt x="2" y="22"/>
                </a:lnTo>
                <a:lnTo>
                  <a:pt x="0" y="30"/>
                </a:lnTo>
                <a:lnTo>
                  <a:pt x="2" y="38"/>
                </a:lnTo>
                <a:lnTo>
                  <a:pt x="4" y="44"/>
                </a:lnTo>
                <a:lnTo>
                  <a:pt x="8" y="46"/>
                </a:lnTo>
                <a:lnTo>
                  <a:pt x="12" y="50"/>
                </a:lnTo>
                <a:lnTo>
                  <a:pt x="18" y="52"/>
                </a:lnTo>
                <a:lnTo>
                  <a:pt x="26" y="52"/>
                </a:lnTo>
                <a:lnTo>
                  <a:pt x="32" y="52"/>
                </a:lnTo>
                <a:lnTo>
                  <a:pt x="38" y="48"/>
                </a:lnTo>
                <a:lnTo>
                  <a:pt x="42" y="42"/>
                </a:lnTo>
                <a:lnTo>
                  <a:pt x="30" y="38"/>
                </a:lnTo>
                <a:lnTo>
                  <a:pt x="28" y="42"/>
                </a:lnTo>
                <a:lnTo>
                  <a:pt x="26" y="42"/>
                </a:lnTo>
                <a:lnTo>
                  <a:pt x="16" y="20"/>
                </a:lnTo>
                <a:lnTo>
                  <a:pt x="18" y="16"/>
                </a:lnTo>
                <a:lnTo>
                  <a:pt x="22" y="12"/>
                </a:lnTo>
                <a:lnTo>
                  <a:pt x="24" y="12"/>
                </a:lnTo>
                <a:lnTo>
                  <a:pt x="28" y="12"/>
                </a:lnTo>
                <a:lnTo>
                  <a:pt x="32" y="12"/>
                </a:lnTo>
                <a:lnTo>
                  <a:pt x="34" y="16"/>
                </a:lnTo>
                <a:lnTo>
                  <a:pt x="36" y="20"/>
                </a:lnTo>
                <a:lnTo>
                  <a:pt x="36" y="24"/>
                </a:lnTo>
                <a:lnTo>
                  <a:pt x="16" y="20"/>
                </a:lnTo>
                <a:lnTo>
                  <a:pt x="26" y="42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04" name="Freeform 24"/>
          <p:cNvSpPr>
            <a:spLocks/>
          </p:cNvSpPr>
          <p:nvPr/>
        </p:nvSpPr>
        <p:spPr bwMode="auto">
          <a:xfrm>
            <a:off x="2857500" y="3521075"/>
            <a:ext cx="114300" cy="120650"/>
          </a:xfrm>
          <a:custGeom>
            <a:avLst/>
            <a:gdLst/>
            <a:ahLst/>
            <a:cxnLst>
              <a:cxn ang="0">
                <a:pos x="0" y="64"/>
              </a:cxn>
              <a:cxn ang="0">
                <a:pos x="22" y="72"/>
              </a:cxn>
              <a:cxn ang="0">
                <a:pos x="38" y="76"/>
              </a:cxn>
              <a:cxn ang="0">
                <a:pos x="44" y="76"/>
              </a:cxn>
              <a:cxn ang="0">
                <a:pos x="48" y="76"/>
              </a:cxn>
              <a:cxn ang="0">
                <a:pos x="56" y="72"/>
              </a:cxn>
              <a:cxn ang="0">
                <a:pos x="62" y="64"/>
              </a:cxn>
              <a:cxn ang="0">
                <a:pos x="64" y="58"/>
              </a:cxn>
              <a:cxn ang="0">
                <a:pos x="64" y="54"/>
              </a:cxn>
              <a:cxn ang="0">
                <a:pos x="60" y="48"/>
              </a:cxn>
              <a:cxn ang="0">
                <a:pos x="56" y="44"/>
              </a:cxn>
              <a:cxn ang="0">
                <a:pos x="62" y="44"/>
              </a:cxn>
              <a:cxn ang="0">
                <a:pos x="66" y="42"/>
              </a:cxn>
              <a:cxn ang="0">
                <a:pos x="68" y="38"/>
              </a:cxn>
              <a:cxn ang="0">
                <a:pos x="72" y="34"/>
              </a:cxn>
              <a:cxn ang="0">
                <a:pos x="72" y="26"/>
              </a:cxn>
              <a:cxn ang="0">
                <a:pos x="70" y="18"/>
              </a:cxn>
              <a:cxn ang="0">
                <a:pos x="64" y="14"/>
              </a:cxn>
              <a:cxn ang="0">
                <a:pos x="52" y="8"/>
              </a:cxn>
              <a:cxn ang="0">
                <a:pos x="26" y="0"/>
              </a:cxn>
              <a:cxn ang="0">
                <a:pos x="2" y="64"/>
              </a:cxn>
              <a:cxn ang="0">
                <a:pos x="0" y="64"/>
              </a:cxn>
              <a:cxn ang="0">
                <a:pos x="42" y="18"/>
              </a:cxn>
              <a:cxn ang="0">
                <a:pos x="54" y="22"/>
              </a:cxn>
              <a:cxn ang="0">
                <a:pos x="58" y="26"/>
              </a:cxn>
              <a:cxn ang="0">
                <a:pos x="58" y="32"/>
              </a:cxn>
              <a:cxn ang="0">
                <a:pos x="54" y="36"/>
              </a:cxn>
              <a:cxn ang="0">
                <a:pos x="48" y="36"/>
              </a:cxn>
              <a:cxn ang="0">
                <a:pos x="38" y="32"/>
              </a:cxn>
              <a:cxn ang="0">
                <a:pos x="30" y="30"/>
              </a:cxn>
              <a:cxn ang="0">
                <a:pos x="36" y="14"/>
              </a:cxn>
              <a:cxn ang="0">
                <a:pos x="42" y="18"/>
              </a:cxn>
              <a:cxn ang="0">
                <a:pos x="0" y="64"/>
              </a:cxn>
              <a:cxn ang="0">
                <a:pos x="36" y="44"/>
              </a:cxn>
              <a:cxn ang="0">
                <a:pos x="46" y="48"/>
              </a:cxn>
              <a:cxn ang="0">
                <a:pos x="50" y="54"/>
              </a:cxn>
              <a:cxn ang="0">
                <a:pos x="50" y="58"/>
              </a:cxn>
              <a:cxn ang="0">
                <a:pos x="46" y="64"/>
              </a:cxn>
              <a:cxn ang="0">
                <a:pos x="40" y="64"/>
              </a:cxn>
              <a:cxn ang="0">
                <a:pos x="30" y="62"/>
              </a:cxn>
              <a:cxn ang="0">
                <a:pos x="18" y="58"/>
              </a:cxn>
              <a:cxn ang="0">
                <a:pos x="26" y="40"/>
              </a:cxn>
              <a:cxn ang="0">
                <a:pos x="36" y="44"/>
              </a:cxn>
              <a:cxn ang="0">
                <a:pos x="0" y="64"/>
              </a:cxn>
            </a:cxnLst>
            <a:rect l="0" t="0" r="r" b="b"/>
            <a:pathLst>
              <a:path w="72" h="76">
                <a:moveTo>
                  <a:pt x="0" y="64"/>
                </a:moveTo>
                <a:lnTo>
                  <a:pt x="22" y="72"/>
                </a:lnTo>
                <a:lnTo>
                  <a:pt x="38" y="76"/>
                </a:lnTo>
                <a:lnTo>
                  <a:pt x="44" y="76"/>
                </a:lnTo>
                <a:lnTo>
                  <a:pt x="48" y="76"/>
                </a:lnTo>
                <a:lnTo>
                  <a:pt x="56" y="72"/>
                </a:lnTo>
                <a:lnTo>
                  <a:pt x="62" y="64"/>
                </a:lnTo>
                <a:lnTo>
                  <a:pt x="64" y="58"/>
                </a:lnTo>
                <a:lnTo>
                  <a:pt x="64" y="54"/>
                </a:lnTo>
                <a:lnTo>
                  <a:pt x="60" y="48"/>
                </a:lnTo>
                <a:lnTo>
                  <a:pt x="56" y="44"/>
                </a:lnTo>
                <a:lnTo>
                  <a:pt x="62" y="44"/>
                </a:lnTo>
                <a:lnTo>
                  <a:pt x="66" y="42"/>
                </a:lnTo>
                <a:lnTo>
                  <a:pt x="68" y="38"/>
                </a:lnTo>
                <a:lnTo>
                  <a:pt x="72" y="34"/>
                </a:lnTo>
                <a:lnTo>
                  <a:pt x="72" y="26"/>
                </a:lnTo>
                <a:lnTo>
                  <a:pt x="70" y="18"/>
                </a:lnTo>
                <a:lnTo>
                  <a:pt x="64" y="14"/>
                </a:lnTo>
                <a:lnTo>
                  <a:pt x="52" y="8"/>
                </a:lnTo>
                <a:lnTo>
                  <a:pt x="26" y="0"/>
                </a:lnTo>
                <a:lnTo>
                  <a:pt x="2" y="64"/>
                </a:lnTo>
                <a:lnTo>
                  <a:pt x="0" y="64"/>
                </a:lnTo>
                <a:lnTo>
                  <a:pt x="42" y="18"/>
                </a:lnTo>
                <a:lnTo>
                  <a:pt x="54" y="22"/>
                </a:lnTo>
                <a:lnTo>
                  <a:pt x="58" y="26"/>
                </a:lnTo>
                <a:lnTo>
                  <a:pt x="58" y="32"/>
                </a:lnTo>
                <a:lnTo>
                  <a:pt x="54" y="36"/>
                </a:lnTo>
                <a:lnTo>
                  <a:pt x="48" y="36"/>
                </a:lnTo>
                <a:lnTo>
                  <a:pt x="38" y="32"/>
                </a:lnTo>
                <a:lnTo>
                  <a:pt x="30" y="30"/>
                </a:lnTo>
                <a:lnTo>
                  <a:pt x="36" y="14"/>
                </a:lnTo>
                <a:lnTo>
                  <a:pt x="42" y="18"/>
                </a:lnTo>
                <a:lnTo>
                  <a:pt x="0" y="64"/>
                </a:lnTo>
                <a:lnTo>
                  <a:pt x="36" y="44"/>
                </a:lnTo>
                <a:lnTo>
                  <a:pt x="46" y="48"/>
                </a:lnTo>
                <a:lnTo>
                  <a:pt x="50" y="54"/>
                </a:lnTo>
                <a:lnTo>
                  <a:pt x="50" y="58"/>
                </a:lnTo>
                <a:lnTo>
                  <a:pt x="46" y="64"/>
                </a:lnTo>
                <a:lnTo>
                  <a:pt x="40" y="64"/>
                </a:lnTo>
                <a:lnTo>
                  <a:pt x="30" y="62"/>
                </a:lnTo>
                <a:lnTo>
                  <a:pt x="18" y="58"/>
                </a:lnTo>
                <a:lnTo>
                  <a:pt x="26" y="40"/>
                </a:lnTo>
                <a:lnTo>
                  <a:pt x="36" y="44"/>
                </a:lnTo>
                <a:lnTo>
                  <a:pt x="0" y="64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05" name="Freeform 25"/>
          <p:cNvSpPr>
            <a:spLocks/>
          </p:cNvSpPr>
          <p:nvPr/>
        </p:nvSpPr>
        <p:spPr bwMode="auto">
          <a:xfrm>
            <a:off x="2962275" y="3584575"/>
            <a:ext cx="76200" cy="79375"/>
          </a:xfrm>
          <a:custGeom>
            <a:avLst/>
            <a:gdLst/>
            <a:ahLst/>
            <a:cxnLst>
              <a:cxn ang="0">
                <a:pos x="18" y="36"/>
              </a:cxn>
              <a:cxn ang="0">
                <a:pos x="24" y="22"/>
              </a:cxn>
              <a:cxn ang="0">
                <a:pos x="30" y="18"/>
              </a:cxn>
              <a:cxn ang="0">
                <a:pos x="34" y="18"/>
              </a:cxn>
              <a:cxn ang="0">
                <a:pos x="40" y="22"/>
              </a:cxn>
              <a:cxn ang="0">
                <a:pos x="48" y="12"/>
              </a:cxn>
              <a:cxn ang="0">
                <a:pos x="44" y="10"/>
              </a:cxn>
              <a:cxn ang="0">
                <a:pos x="40" y="8"/>
              </a:cxn>
              <a:cxn ang="0">
                <a:pos x="34" y="6"/>
              </a:cxn>
              <a:cxn ang="0">
                <a:pos x="28" y="10"/>
              </a:cxn>
              <a:cxn ang="0">
                <a:pos x="30" y="4"/>
              </a:cxn>
              <a:cxn ang="0">
                <a:pos x="18" y="0"/>
              </a:cxn>
              <a:cxn ang="0">
                <a:pos x="0" y="46"/>
              </a:cxn>
              <a:cxn ang="0">
                <a:pos x="12" y="50"/>
              </a:cxn>
              <a:cxn ang="0">
                <a:pos x="16" y="36"/>
              </a:cxn>
              <a:cxn ang="0">
                <a:pos x="18" y="36"/>
              </a:cxn>
            </a:cxnLst>
            <a:rect l="0" t="0" r="r" b="b"/>
            <a:pathLst>
              <a:path w="48" h="50">
                <a:moveTo>
                  <a:pt x="18" y="36"/>
                </a:moveTo>
                <a:lnTo>
                  <a:pt x="24" y="22"/>
                </a:lnTo>
                <a:lnTo>
                  <a:pt x="30" y="18"/>
                </a:lnTo>
                <a:lnTo>
                  <a:pt x="34" y="18"/>
                </a:lnTo>
                <a:lnTo>
                  <a:pt x="40" y="22"/>
                </a:lnTo>
                <a:lnTo>
                  <a:pt x="48" y="12"/>
                </a:lnTo>
                <a:lnTo>
                  <a:pt x="44" y="10"/>
                </a:lnTo>
                <a:lnTo>
                  <a:pt x="40" y="8"/>
                </a:lnTo>
                <a:lnTo>
                  <a:pt x="34" y="6"/>
                </a:lnTo>
                <a:lnTo>
                  <a:pt x="28" y="10"/>
                </a:lnTo>
                <a:lnTo>
                  <a:pt x="30" y="4"/>
                </a:lnTo>
                <a:lnTo>
                  <a:pt x="18" y="0"/>
                </a:lnTo>
                <a:lnTo>
                  <a:pt x="0" y="46"/>
                </a:lnTo>
                <a:lnTo>
                  <a:pt x="12" y="50"/>
                </a:lnTo>
                <a:lnTo>
                  <a:pt x="16" y="36"/>
                </a:lnTo>
                <a:lnTo>
                  <a:pt x="18" y="36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06" name="Freeform 26"/>
          <p:cNvSpPr>
            <a:spLocks/>
          </p:cNvSpPr>
          <p:nvPr/>
        </p:nvSpPr>
        <p:spPr bwMode="auto">
          <a:xfrm>
            <a:off x="3025775" y="3613150"/>
            <a:ext cx="82550" cy="82550"/>
          </a:xfrm>
          <a:custGeom>
            <a:avLst/>
            <a:gdLst/>
            <a:ahLst/>
            <a:cxnLst>
              <a:cxn ang="0">
                <a:pos x="0" y="30"/>
              </a:cxn>
              <a:cxn ang="0">
                <a:pos x="2" y="36"/>
              </a:cxn>
              <a:cxn ang="0">
                <a:pos x="4" y="42"/>
              </a:cxn>
              <a:cxn ang="0">
                <a:pos x="10" y="46"/>
              </a:cxn>
              <a:cxn ang="0">
                <a:pos x="16" y="50"/>
              </a:cxn>
              <a:cxn ang="0">
                <a:pos x="26" y="52"/>
              </a:cxn>
              <a:cxn ang="0">
                <a:pos x="36" y="48"/>
              </a:cxn>
              <a:cxn ang="0">
                <a:pos x="44" y="42"/>
              </a:cxn>
              <a:cxn ang="0">
                <a:pos x="50" y="34"/>
              </a:cxn>
              <a:cxn ang="0">
                <a:pos x="52" y="24"/>
              </a:cxn>
              <a:cxn ang="0">
                <a:pos x="50" y="14"/>
              </a:cxn>
              <a:cxn ang="0">
                <a:pos x="44" y="6"/>
              </a:cxn>
              <a:cxn ang="0">
                <a:pos x="36" y="2"/>
              </a:cxn>
              <a:cxn ang="0">
                <a:pos x="28" y="0"/>
              </a:cxn>
              <a:cxn ang="0">
                <a:pos x="22" y="0"/>
              </a:cxn>
              <a:cxn ang="0">
                <a:pos x="16" y="2"/>
              </a:cxn>
              <a:cxn ang="0">
                <a:pos x="10" y="6"/>
              </a:cxn>
              <a:cxn ang="0">
                <a:pos x="6" y="10"/>
              </a:cxn>
              <a:cxn ang="0">
                <a:pos x="2" y="16"/>
              </a:cxn>
              <a:cxn ang="0">
                <a:pos x="0" y="24"/>
              </a:cxn>
              <a:cxn ang="0">
                <a:pos x="0" y="28"/>
              </a:cxn>
              <a:cxn ang="0">
                <a:pos x="0" y="30"/>
              </a:cxn>
              <a:cxn ang="0">
                <a:pos x="22" y="12"/>
              </a:cxn>
              <a:cxn ang="0">
                <a:pos x="26" y="10"/>
              </a:cxn>
              <a:cxn ang="0">
                <a:pos x="32" y="12"/>
              </a:cxn>
              <a:cxn ang="0">
                <a:pos x="36" y="14"/>
              </a:cxn>
              <a:cxn ang="0">
                <a:pos x="38" y="18"/>
              </a:cxn>
              <a:cxn ang="0">
                <a:pos x="38" y="24"/>
              </a:cxn>
              <a:cxn ang="0">
                <a:pos x="38" y="30"/>
              </a:cxn>
              <a:cxn ang="0">
                <a:pos x="34" y="36"/>
              </a:cxn>
              <a:cxn ang="0">
                <a:pos x="30" y="38"/>
              </a:cxn>
              <a:cxn ang="0">
                <a:pos x="24" y="40"/>
              </a:cxn>
              <a:cxn ang="0">
                <a:pos x="20" y="40"/>
              </a:cxn>
              <a:cxn ang="0">
                <a:pos x="16" y="38"/>
              </a:cxn>
              <a:cxn ang="0">
                <a:pos x="14" y="34"/>
              </a:cxn>
              <a:cxn ang="0">
                <a:pos x="12" y="28"/>
              </a:cxn>
              <a:cxn ang="0">
                <a:pos x="14" y="22"/>
              </a:cxn>
              <a:cxn ang="0">
                <a:pos x="18" y="16"/>
              </a:cxn>
              <a:cxn ang="0">
                <a:pos x="22" y="12"/>
              </a:cxn>
              <a:cxn ang="0">
                <a:pos x="0" y="30"/>
              </a:cxn>
            </a:cxnLst>
            <a:rect l="0" t="0" r="r" b="b"/>
            <a:pathLst>
              <a:path w="52" h="52">
                <a:moveTo>
                  <a:pt x="0" y="30"/>
                </a:moveTo>
                <a:lnTo>
                  <a:pt x="2" y="36"/>
                </a:lnTo>
                <a:lnTo>
                  <a:pt x="4" y="42"/>
                </a:lnTo>
                <a:lnTo>
                  <a:pt x="10" y="46"/>
                </a:lnTo>
                <a:lnTo>
                  <a:pt x="16" y="50"/>
                </a:lnTo>
                <a:lnTo>
                  <a:pt x="26" y="52"/>
                </a:lnTo>
                <a:lnTo>
                  <a:pt x="36" y="48"/>
                </a:lnTo>
                <a:lnTo>
                  <a:pt x="44" y="42"/>
                </a:lnTo>
                <a:lnTo>
                  <a:pt x="50" y="34"/>
                </a:lnTo>
                <a:lnTo>
                  <a:pt x="52" y="24"/>
                </a:lnTo>
                <a:lnTo>
                  <a:pt x="50" y="14"/>
                </a:lnTo>
                <a:lnTo>
                  <a:pt x="44" y="6"/>
                </a:lnTo>
                <a:lnTo>
                  <a:pt x="36" y="2"/>
                </a:lnTo>
                <a:lnTo>
                  <a:pt x="28" y="0"/>
                </a:lnTo>
                <a:lnTo>
                  <a:pt x="22" y="0"/>
                </a:lnTo>
                <a:lnTo>
                  <a:pt x="16" y="2"/>
                </a:lnTo>
                <a:lnTo>
                  <a:pt x="10" y="6"/>
                </a:lnTo>
                <a:lnTo>
                  <a:pt x="6" y="10"/>
                </a:lnTo>
                <a:lnTo>
                  <a:pt x="2" y="16"/>
                </a:lnTo>
                <a:lnTo>
                  <a:pt x="0" y="24"/>
                </a:lnTo>
                <a:lnTo>
                  <a:pt x="0" y="28"/>
                </a:lnTo>
                <a:lnTo>
                  <a:pt x="0" y="30"/>
                </a:lnTo>
                <a:lnTo>
                  <a:pt x="22" y="12"/>
                </a:lnTo>
                <a:lnTo>
                  <a:pt x="26" y="10"/>
                </a:lnTo>
                <a:lnTo>
                  <a:pt x="32" y="12"/>
                </a:lnTo>
                <a:lnTo>
                  <a:pt x="36" y="14"/>
                </a:lnTo>
                <a:lnTo>
                  <a:pt x="38" y="18"/>
                </a:lnTo>
                <a:lnTo>
                  <a:pt x="38" y="24"/>
                </a:lnTo>
                <a:lnTo>
                  <a:pt x="38" y="30"/>
                </a:lnTo>
                <a:lnTo>
                  <a:pt x="34" y="36"/>
                </a:lnTo>
                <a:lnTo>
                  <a:pt x="30" y="38"/>
                </a:lnTo>
                <a:lnTo>
                  <a:pt x="24" y="40"/>
                </a:lnTo>
                <a:lnTo>
                  <a:pt x="20" y="40"/>
                </a:lnTo>
                <a:lnTo>
                  <a:pt x="16" y="38"/>
                </a:lnTo>
                <a:lnTo>
                  <a:pt x="14" y="34"/>
                </a:lnTo>
                <a:lnTo>
                  <a:pt x="12" y="28"/>
                </a:lnTo>
                <a:lnTo>
                  <a:pt x="14" y="22"/>
                </a:lnTo>
                <a:lnTo>
                  <a:pt x="18" y="16"/>
                </a:lnTo>
                <a:lnTo>
                  <a:pt x="22" y="12"/>
                </a:lnTo>
                <a:lnTo>
                  <a:pt x="0" y="30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07" name="Freeform 27"/>
          <p:cNvSpPr>
            <a:spLocks/>
          </p:cNvSpPr>
          <p:nvPr/>
        </p:nvSpPr>
        <p:spPr bwMode="auto">
          <a:xfrm>
            <a:off x="3121025" y="3632200"/>
            <a:ext cx="117475" cy="104775"/>
          </a:xfrm>
          <a:custGeom>
            <a:avLst/>
            <a:gdLst/>
            <a:ahLst/>
            <a:cxnLst>
              <a:cxn ang="0">
                <a:pos x="12" y="56"/>
              </a:cxn>
              <a:cxn ang="0">
                <a:pos x="32" y="30"/>
              </a:cxn>
              <a:cxn ang="0">
                <a:pos x="28" y="62"/>
              </a:cxn>
              <a:cxn ang="0">
                <a:pos x="40" y="66"/>
              </a:cxn>
              <a:cxn ang="0">
                <a:pos x="74" y="26"/>
              </a:cxn>
              <a:cxn ang="0">
                <a:pos x="60" y="20"/>
              </a:cxn>
              <a:cxn ang="0">
                <a:pos x="40" y="48"/>
              </a:cxn>
              <a:cxn ang="0">
                <a:pos x="44" y="14"/>
              </a:cxn>
              <a:cxn ang="0">
                <a:pos x="32" y="10"/>
              </a:cxn>
              <a:cxn ang="0">
                <a:pos x="12" y="38"/>
              </a:cxn>
              <a:cxn ang="0">
                <a:pos x="16" y="4"/>
              </a:cxn>
              <a:cxn ang="0">
                <a:pos x="4" y="0"/>
              </a:cxn>
              <a:cxn ang="0">
                <a:pos x="0" y="52"/>
              </a:cxn>
              <a:cxn ang="0">
                <a:pos x="10" y="56"/>
              </a:cxn>
              <a:cxn ang="0">
                <a:pos x="12" y="56"/>
              </a:cxn>
            </a:cxnLst>
            <a:rect l="0" t="0" r="r" b="b"/>
            <a:pathLst>
              <a:path w="74" h="66">
                <a:moveTo>
                  <a:pt x="12" y="56"/>
                </a:moveTo>
                <a:lnTo>
                  <a:pt x="32" y="30"/>
                </a:lnTo>
                <a:lnTo>
                  <a:pt x="28" y="62"/>
                </a:lnTo>
                <a:lnTo>
                  <a:pt x="40" y="66"/>
                </a:lnTo>
                <a:lnTo>
                  <a:pt x="74" y="26"/>
                </a:lnTo>
                <a:lnTo>
                  <a:pt x="60" y="20"/>
                </a:lnTo>
                <a:lnTo>
                  <a:pt x="40" y="48"/>
                </a:lnTo>
                <a:lnTo>
                  <a:pt x="44" y="14"/>
                </a:lnTo>
                <a:lnTo>
                  <a:pt x="32" y="10"/>
                </a:lnTo>
                <a:lnTo>
                  <a:pt x="12" y="38"/>
                </a:lnTo>
                <a:lnTo>
                  <a:pt x="16" y="4"/>
                </a:lnTo>
                <a:lnTo>
                  <a:pt x="4" y="0"/>
                </a:lnTo>
                <a:lnTo>
                  <a:pt x="0" y="52"/>
                </a:lnTo>
                <a:lnTo>
                  <a:pt x="10" y="56"/>
                </a:lnTo>
                <a:lnTo>
                  <a:pt x="12" y="56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08" name="Freeform 28"/>
          <p:cNvSpPr>
            <a:spLocks/>
          </p:cNvSpPr>
          <p:nvPr/>
        </p:nvSpPr>
        <p:spPr bwMode="auto">
          <a:xfrm>
            <a:off x="3013075" y="3344863"/>
            <a:ext cx="127000" cy="131762"/>
          </a:xfrm>
          <a:custGeom>
            <a:avLst/>
            <a:gdLst/>
            <a:ahLst/>
            <a:cxnLst>
              <a:cxn ang="0">
                <a:pos x="12" y="67"/>
              </a:cxn>
              <a:cxn ang="0">
                <a:pos x="30" y="26"/>
              </a:cxn>
              <a:cxn ang="0">
                <a:pos x="38" y="79"/>
              </a:cxn>
              <a:cxn ang="0">
                <a:pos x="50" y="83"/>
              </a:cxn>
              <a:cxn ang="0">
                <a:pos x="80" y="20"/>
              </a:cxn>
              <a:cxn ang="0">
                <a:pos x="68" y="16"/>
              </a:cxn>
              <a:cxn ang="0">
                <a:pos x="48" y="57"/>
              </a:cxn>
              <a:cxn ang="0">
                <a:pos x="42" y="4"/>
              </a:cxn>
              <a:cxn ang="0">
                <a:pos x="28" y="0"/>
              </a:cxn>
              <a:cxn ang="0">
                <a:pos x="0" y="63"/>
              </a:cxn>
              <a:cxn ang="0">
                <a:pos x="10" y="67"/>
              </a:cxn>
              <a:cxn ang="0">
                <a:pos x="12" y="67"/>
              </a:cxn>
            </a:cxnLst>
            <a:rect l="0" t="0" r="r" b="b"/>
            <a:pathLst>
              <a:path w="80" h="83">
                <a:moveTo>
                  <a:pt x="12" y="67"/>
                </a:moveTo>
                <a:lnTo>
                  <a:pt x="30" y="26"/>
                </a:lnTo>
                <a:lnTo>
                  <a:pt x="38" y="79"/>
                </a:lnTo>
                <a:lnTo>
                  <a:pt x="50" y="83"/>
                </a:lnTo>
                <a:lnTo>
                  <a:pt x="80" y="20"/>
                </a:lnTo>
                <a:lnTo>
                  <a:pt x="68" y="16"/>
                </a:lnTo>
                <a:lnTo>
                  <a:pt x="48" y="57"/>
                </a:lnTo>
                <a:lnTo>
                  <a:pt x="42" y="4"/>
                </a:lnTo>
                <a:lnTo>
                  <a:pt x="28" y="0"/>
                </a:lnTo>
                <a:lnTo>
                  <a:pt x="0" y="63"/>
                </a:lnTo>
                <a:lnTo>
                  <a:pt x="10" y="67"/>
                </a:lnTo>
                <a:lnTo>
                  <a:pt x="12" y="67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09" name="Freeform 29"/>
          <p:cNvSpPr>
            <a:spLocks/>
          </p:cNvSpPr>
          <p:nvPr/>
        </p:nvSpPr>
        <p:spPr bwMode="auto">
          <a:xfrm>
            <a:off x="3121025" y="3421063"/>
            <a:ext cx="76200" cy="80962"/>
          </a:xfrm>
          <a:custGeom>
            <a:avLst/>
            <a:gdLst/>
            <a:ahLst/>
            <a:cxnLst>
              <a:cxn ang="0">
                <a:pos x="24" y="41"/>
              </a:cxn>
              <a:cxn ang="0">
                <a:pos x="18" y="41"/>
              </a:cxn>
              <a:cxn ang="0">
                <a:pos x="14" y="39"/>
              </a:cxn>
              <a:cxn ang="0">
                <a:pos x="12" y="35"/>
              </a:cxn>
              <a:cxn ang="0">
                <a:pos x="12" y="31"/>
              </a:cxn>
              <a:cxn ang="0">
                <a:pos x="14" y="25"/>
              </a:cxn>
              <a:cxn ang="0">
                <a:pos x="44" y="37"/>
              </a:cxn>
              <a:cxn ang="0">
                <a:pos x="48" y="25"/>
              </a:cxn>
              <a:cxn ang="0">
                <a:pos x="48" y="21"/>
              </a:cxn>
              <a:cxn ang="0">
                <a:pos x="48" y="15"/>
              </a:cxn>
              <a:cxn ang="0">
                <a:pos x="44" y="7"/>
              </a:cxn>
              <a:cxn ang="0">
                <a:pos x="34" y="0"/>
              </a:cxn>
              <a:cxn ang="0">
                <a:pos x="26" y="0"/>
              </a:cxn>
              <a:cxn ang="0">
                <a:pos x="16" y="2"/>
              </a:cxn>
              <a:cxn ang="0">
                <a:pos x="8" y="7"/>
              </a:cxn>
              <a:cxn ang="0">
                <a:pos x="2" y="17"/>
              </a:cxn>
              <a:cxn ang="0">
                <a:pos x="0" y="27"/>
              </a:cxn>
              <a:cxn ang="0">
                <a:pos x="0" y="35"/>
              </a:cxn>
              <a:cxn ang="0">
                <a:pos x="2" y="39"/>
              </a:cxn>
              <a:cxn ang="0">
                <a:pos x="4" y="43"/>
              </a:cxn>
              <a:cxn ang="0">
                <a:pos x="8" y="47"/>
              </a:cxn>
              <a:cxn ang="0">
                <a:pos x="14" y="49"/>
              </a:cxn>
              <a:cxn ang="0">
                <a:pos x="22" y="51"/>
              </a:cxn>
              <a:cxn ang="0">
                <a:pos x="28" y="51"/>
              </a:cxn>
              <a:cxn ang="0">
                <a:pos x="34" y="49"/>
              </a:cxn>
              <a:cxn ang="0">
                <a:pos x="40" y="45"/>
              </a:cxn>
              <a:cxn ang="0">
                <a:pos x="28" y="37"/>
              </a:cxn>
              <a:cxn ang="0">
                <a:pos x="26" y="41"/>
              </a:cxn>
              <a:cxn ang="0">
                <a:pos x="24" y="41"/>
              </a:cxn>
              <a:cxn ang="0">
                <a:pos x="18" y="19"/>
              </a:cxn>
              <a:cxn ang="0">
                <a:pos x="20" y="15"/>
              </a:cxn>
              <a:cxn ang="0">
                <a:pos x="24" y="11"/>
              </a:cxn>
              <a:cxn ang="0">
                <a:pos x="28" y="11"/>
              </a:cxn>
              <a:cxn ang="0">
                <a:pos x="32" y="11"/>
              </a:cxn>
              <a:cxn ang="0">
                <a:pos x="34" y="13"/>
              </a:cxn>
              <a:cxn ang="0">
                <a:pos x="36" y="17"/>
              </a:cxn>
              <a:cxn ang="0">
                <a:pos x="36" y="21"/>
              </a:cxn>
              <a:cxn ang="0">
                <a:pos x="36" y="25"/>
              </a:cxn>
              <a:cxn ang="0">
                <a:pos x="18" y="19"/>
              </a:cxn>
              <a:cxn ang="0">
                <a:pos x="24" y="41"/>
              </a:cxn>
            </a:cxnLst>
            <a:rect l="0" t="0" r="r" b="b"/>
            <a:pathLst>
              <a:path w="48" h="51">
                <a:moveTo>
                  <a:pt x="24" y="41"/>
                </a:moveTo>
                <a:lnTo>
                  <a:pt x="18" y="41"/>
                </a:lnTo>
                <a:lnTo>
                  <a:pt x="14" y="39"/>
                </a:lnTo>
                <a:lnTo>
                  <a:pt x="12" y="35"/>
                </a:lnTo>
                <a:lnTo>
                  <a:pt x="12" y="31"/>
                </a:lnTo>
                <a:lnTo>
                  <a:pt x="14" y="25"/>
                </a:lnTo>
                <a:lnTo>
                  <a:pt x="44" y="37"/>
                </a:lnTo>
                <a:lnTo>
                  <a:pt x="48" y="25"/>
                </a:lnTo>
                <a:lnTo>
                  <a:pt x="48" y="21"/>
                </a:lnTo>
                <a:lnTo>
                  <a:pt x="48" y="15"/>
                </a:lnTo>
                <a:lnTo>
                  <a:pt x="44" y="7"/>
                </a:lnTo>
                <a:lnTo>
                  <a:pt x="34" y="0"/>
                </a:lnTo>
                <a:lnTo>
                  <a:pt x="26" y="0"/>
                </a:lnTo>
                <a:lnTo>
                  <a:pt x="16" y="2"/>
                </a:lnTo>
                <a:lnTo>
                  <a:pt x="8" y="7"/>
                </a:lnTo>
                <a:lnTo>
                  <a:pt x="2" y="17"/>
                </a:lnTo>
                <a:lnTo>
                  <a:pt x="0" y="27"/>
                </a:lnTo>
                <a:lnTo>
                  <a:pt x="0" y="35"/>
                </a:lnTo>
                <a:lnTo>
                  <a:pt x="2" y="39"/>
                </a:lnTo>
                <a:lnTo>
                  <a:pt x="4" y="43"/>
                </a:lnTo>
                <a:lnTo>
                  <a:pt x="8" y="47"/>
                </a:lnTo>
                <a:lnTo>
                  <a:pt x="14" y="49"/>
                </a:lnTo>
                <a:lnTo>
                  <a:pt x="22" y="51"/>
                </a:lnTo>
                <a:lnTo>
                  <a:pt x="28" y="51"/>
                </a:lnTo>
                <a:lnTo>
                  <a:pt x="34" y="49"/>
                </a:lnTo>
                <a:lnTo>
                  <a:pt x="40" y="45"/>
                </a:lnTo>
                <a:lnTo>
                  <a:pt x="28" y="37"/>
                </a:lnTo>
                <a:lnTo>
                  <a:pt x="26" y="41"/>
                </a:lnTo>
                <a:lnTo>
                  <a:pt x="24" y="41"/>
                </a:lnTo>
                <a:lnTo>
                  <a:pt x="18" y="19"/>
                </a:lnTo>
                <a:lnTo>
                  <a:pt x="20" y="15"/>
                </a:lnTo>
                <a:lnTo>
                  <a:pt x="24" y="11"/>
                </a:lnTo>
                <a:lnTo>
                  <a:pt x="28" y="11"/>
                </a:lnTo>
                <a:lnTo>
                  <a:pt x="32" y="11"/>
                </a:lnTo>
                <a:lnTo>
                  <a:pt x="34" y="13"/>
                </a:lnTo>
                <a:lnTo>
                  <a:pt x="36" y="17"/>
                </a:lnTo>
                <a:lnTo>
                  <a:pt x="36" y="21"/>
                </a:lnTo>
                <a:lnTo>
                  <a:pt x="36" y="25"/>
                </a:lnTo>
                <a:lnTo>
                  <a:pt x="18" y="19"/>
                </a:lnTo>
                <a:lnTo>
                  <a:pt x="24" y="41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10" name="Freeform 30"/>
          <p:cNvSpPr>
            <a:spLocks/>
          </p:cNvSpPr>
          <p:nvPr/>
        </p:nvSpPr>
        <p:spPr bwMode="auto">
          <a:xfrm>
            <a:off x="3200400" y="3454400"/>
            <a:ext cx="79375" cy="82550"/>
          </a:xfrm>
          <a:custGeom>
            <a:avLst/>
            <a:gdLst/>
            <a:ahLst/>
            <a:cxnLst>
              <a:cxn ang="0">
                <a:pos x="48" y="12"/>
              </a:cxn>
              <a:cxn ang="0">
                <a:pos x="44" y="6"/>
              </a:cxn>
              <a:cxn ang="0">
                <a:pos x="36" y="2"/>
              </a:cxn>
              <a:cxn ang="0">
                <a:pos x="26" y="0"/>
              </a:cxn>
              <a:cxn ang="0">
                <a:pos x="18" y="2"/>
              </a:cxn>
              <a:cxn ang="0">
                <a:pos x="10" y="8"/>
              </a:cxn>
              <a:cxn ang="0">
                <a:pos x="2" y="16"/>
              </a:cxn>
              <a:cxn ang="0">
                <a:pos x="0" y="26"/>
              </a:cxn>
              <a:cxn ang="0">
                <a:pos x="0" y="36"/>
              </a:cxn>
              <a:cxn ang="0">
                <a:pos x="6" y="44"/>
              </a:cxn>
              <a:cxn ang="0">
                <a:pos x="14" y="50"/>
              </a:cxn>
              <a:cxn ang="0">
                <a:pos x="22" y="52"/>
              </a:cxn>
              <a:cxn ang="0">
                <a:pos x="30" y="50"/>
              </a:cxn>
              <a:cxn ang="0">
                <a:pos x="36" y="48"/>
              </a:cxn>
              <a:cxn ang="0">
                <a:pos x="42" y="42"/>
              </a:cxn>
              <a:cxn ang="0">
                <a:pos x="32" y="34"/>
              </a:cxn>
              <a:cxn ang="0">
                <a:pos x="28" y="38"/>
              </a:cxn>
              <a:cxn ang="0">
                <a:pos x="26" y="40"/>
              </a:cxn>
              <a:cxn ang="0">
                <a:pos x="22" y="40"/>
              </a:cxn>
              <a:cxn ang="0">
                <a:pos x="20" y="40"/>
              </a:cxn>
              <a:cxn ang="0">
                <a:pos x="16" y="38"/>
              </a:cxn>
              <a:cxn ang="0">
                <a:pos x="14" y="34"/>
              </a:cxn>
              <a:cxn ang="0">
                <a:pos x="14" y="28"/>
              </a:cxn>
              <a:cxn ang="0">
                <a:pos x="16" y="20"/>
              </a:cxn>
              <a:cxn ang="0">
                <a:pos x="20" y="14"/>
              </a:cxn>
              <a:cxn ang="0">
                <a:pos x="24" y="12"/>
              </a:cxn>
              <a:cxn ang="0">
                <a:pos x="28" y="10"/>
              </a:cxn>
              <a:cxn ang="0">
                <a:pos x="32" y="12"/>
              </a:cxn>
              <a:cxn ang="0">
                <a:pos x="36" y="16"/>
              </a:cxn>
              <a:cxn ang="0">
                <a:pos x="38" y="18"/>
              </a:cxn>
              <a:cxn ang="0">
                <a:pos x="38" y="22"/>
              </a:cxn>
              <a:cxn ang="0">
                <a:pos x="50" y="24"/>
              </a:cxn>
              <a:cxn ang="0">
                <a:pos x="50" y="18"/>
              </a:cxn>
              <a:cxn ang="0">
                <a:pos x="50" y="12"/>
              </a:cxn>
              <a:cxn ang="0">
                <a:pos x="48" y="12"/>
              </a:cxn>
            </a:cxnLst>
            <a:rect l="0" t="0" r="r" b="b"/>
            <a:pathLst>
              <a:path w="50" h="52">
                <a:moveTo>
                  <a:pt x="48" y="12"/>
                </a:moveTo>
                <a:lnTo>
                  <a:pt x="44" y="6"/>
                </a:lnTo>
                <a:lnTo>
                  <a:pt x="36" y="2"/>
                </a:lnTo>
                <a:lnTo>
                  <a:pt x="26" y="0"/>
                </a:lnTo>
                <a:lnTo>
                  <a:pt x="18" y="2"/>
                </a:lnTo>
                <a:lnTo>
                  <a:pt x="10" y="8"/>
                </a:lnTo>
                <a:lnTo>
                  <a:pt x="2" y="16"/>
                </a:lnTo>
                <a:lnTo>
                  <a:pt x="0" y="26"/>
                </a:lnTo>
                <a:lnTo>
                  <a:pt x="0" y="36"/>
                </a:lnTo>
                <a:lnTo>
                  <a:pt x="6" y="44"/>
                </a:lnTo>
                <a:lnTo>
                  <a:pt x="14" y="50"/>
                </a:lnTo>
                <a:lnTo>
                  <a:pt x="22" y="52"/>
                </a:lnTo>
                <a:lnTo>
                  <a:pt x="30" y="50"/>
                </a:lnTo>
                <a:lnTo>
                  <a:pt x="36" y="48"/>
                </a:lnTo>
                <a:lnTo>
                  <a:pt x="42" y="42"/>
                </a:lnTo>
                <a:lnTo>
                  <a:pt x="32" y="34"/>
                </a:lnTo>
                <a:lnTo>
                  <a:pt x="28" y="38"/>
                </a:lnTo>
                <a:lnTo>
                  <a:pt x="26" y="40"/>
                </a:lnTo>
                <a:lnTo>
                  <a:pt x="22" y="40"/>
                </a:lnTo>
                <a:lnTo>
                  <a:pt x="20" y="40"/>
                </a:lnTo>
                <a:lnTo>
                  <a:pt x="16" y="38"/>
                </a:lnTo>
                <a:lnTo>
                  <a:pt x="14" y="34"/>
                </a:lnTo>
                <a:lnTo>
                  <a:pt x="14" y="28"/>
                </a:lnTo>
                <a:lnTo>
                  <a:pt x="16" y="20"/>
                </a:lnTo>
                <a:lnTo>
                  <a:pt x="20" y="14"/>
                </a:lnTo>
                <a:lnTo>
                  <a:pt x="24" y="12"/>
                </a:lnTo>
                <a:lnTo>
                  <a:pt x="28" y="10"/>
                </a:lnTo>
                <a:lnTo>
                  <a:pt x="32" y="12"/>
                </a:lnTo>
                <a:lnTo>
                  <a:pt x="36" y="16"/>
                </a:lnTo>
                <a:lnTo>
                  <a:pt x="38" y="18"/>
                </a:lnTo>
                <a:lnTo>
                  <a:pt x="38" y="22"/>
                </a:lnTo>
                <a:lnTo>
                  <a:pt x="50" y="24"/>
                </a:lnTo>
                <a:lnTo>
                  <a:pt x="50" y="18"/>
                </a:lnTo>
                <a:lnTo>
                  <a:pt x="50" y="12"/>
                </a:lnTo>
                <a:lnTo>
                  <a:pt x="48" y="12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11" name="Freeform 31"/>
          <p:cNvSpPr>
            <a:spLocks/>
          </p:cNvSpPr>
          <p:nvPr/>
        </p:nvSpPr>
        <p:spPr bwMode="auto">
          <a:xfrm>
            <a:off x="3270250" y="3451225"/>
            <a:ext cx="98425" cy="127000"/>
          </a:xfrm>
          <a:custGeom>
            <a:avLst/>
            <a:gdLst/>
            <a:ahLst/>
            <a:cxnLst>
              <a:cxn ang="0">
                <a:pos x="12" y="68"/>
              </a:cxn>
              <a:cxn ang="0">
                <a:pos x="18" y="52"/>
              </a:cxn>
              <a:cxn ang="0">
                <a:pos x="28" y="50"/>
              </a:cxn>
              <a:cxn ang="0">
                <a:pos x="30" y="74"/>
              </a:cxn>
              <a:cxn ang="0">
                <a:pos x="42" y="80"/>
              </a:cxn>
              <a:cxn ang="0">
                <a:pos x="40" y="44"/>
              </a:cxn>
              <a:cxn ang="0">
                <a:pos x="62" y="34"/>
              </a:cxn>
              <a:cxn ang="0">
                <a:pos x="48" y="28"/>
              </a:cxn>
              <a:cxn ang="0">
                <a:pos x="26" y="38"/>
              </a:cxn>
              <a:cxn ang="0">
                <a:pos x="42" y="4"/>
              </a:cxn>
              <a:cxn ang="0">
                <a:pos x="30" y="0"/>
              </a:cxn>
              <a:cxn ang="0">
                <a:pos x="0" y="62"/>
              </a:cxn>
              <a:cxn ang="0">
                <a:pos x="10" y="68"/>
              </a:cxn>
              <a:cxn ang="0">
                <a:pos x="12" y="68"/>
              </a:cxn>
            </a:cxnLst>
            <a:rect l="0" t="0" r="r" b="b"/>
            <a:pathLst>
              <a:path w="62" h="80">
                <a:moveTo>
                  <a:pt x="12" y="68"/>
                </a:moveTo>
                <a:lnTo>
                  <a:pt x="18" y="52"/>
                </a:lnTo>
                <a:lnTo>
                  <a:pt x="28" y="50"/>
                </a:lnTo>
                <a:lnTo>
                  <a:pt x="30" y="74"/>
                </a:lnTo>
                <a:lnTo>
                  <a:pt x="42" y="80"/>
                </a:lnTo>
                <a:lnTo>
                  <a:pt x="40" y="44"/>
                </a:lnTo>
                <a:lnTo>
                  <a:pt x="62" y="34"/>
                </a:lnTo>
                <a:lnTo>
                  <a:pt x="48" y="28"/>
                </a:lnTo>
                <a:lnTo>
                  <a:pt x="26" y="38"/>
                </a:lnTo>
                <a:lnTo>
                  <a:pt x="42" y="4"/>
                </a:lnTo>
                <a:lnTo>
                  <a:pt x="30" y="0"/>
                </a:lnTo>
                <a:lnTo>
                  <a:pt x="0" y="62"/>
                </a:lnTo>
                <a:lnTo>
                  <a:pt x="10" y="68"/>
                </a:lnTo>
                <a:lnTo>
                  <a:pt x="12" y="68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12" name="Freeform 32"/>
          <p:cNvSpPr>
            <a:spLocks/>
          </p:cNvSpPr>
          <p:nvPr/>
        </p:nvSpPr>
        <p:spPr bwMode="auto">
          <a:xfrm>
            <a:off x="3273425" y="2976563"/>
            <a:ext cx="117475" cy="111125"/>
          </a:xfrm>
          <a:custGeom>
            <a:avLst/>
            <a:gdLst/>
            <a:ahLst/>
            <a:cxnLst>
              <a:cxn ang="0">
                <a:pos x="10" y="70"/>
              </a:cxn>
              <a:cxn ang="0">
                <a:pos x="52" y="32"/>
              </a:cxn>
              <a:cxn ang="0">
                <a:pos x="66" y="46"/>
              </a:cxn>
              <a:cxn ang="0">
                <a:pos x="74" y="38"/>
              </a:cxn>
              <a:cxn ang="0">
                <a:pos x="34" y="0"/>
              </a:cxn>
              <a:cxn ang="0">
                <a:pos x="26" y="8"/>
              </a:cxn>
              <a:cxn ang="0">
                <a:pos x="40" y="22"/>
              </a:cxn>
              <a:cxn ang="0">
                <a:pos x="0" y="62"/>
              </a:cxn>
              <a:cxn ang="0">
                <a:pos x="8" y="70"/>
              </a:cxn>
              <a:cxn ang="0">
                <a:pos x="10" y="70"/>
              </a:cxn>
            </a:cxnLst>
            <a:rect l="0" t="0" r="r" b="b"/>
            <a:pathLst>
              <a:path w="74" h="70">
                <a:moveTo>
                  <a:pt x="10" y="70"/>
                </a:moveTo>
                <a:lnTo>
                  <a:pt x="52" y="32"/>
                </a:lnTo>
                <a:lnTo>
                  <a:pt x="66" y="46"/>
                </a:lnTo>
                <a:lnTo>
                  <a:pt x="74" y="38"/>
                </a:lnTo>
                <a:lnTo>
                  <a:pt x="34" y="0"/>
                </a:lnTo>
                <a:lnTo>
                  <a:pt x="26" y="8"/>
                </a:lnTo>
                <a:lnTo>
                  <a:pt x="40" y="22"/>
                </a:lnTo>
                <a:lnTo>
                  <a:pt x="0" y="62"/>
                </a:lnTo>
                <a:lnTo>
                  <a:pt x="8" y="70"/>
                </a:lnTo>
                <a:lnTo>
                  <a:pt x="10" y="70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13" name="Freeform 33"/>
          <p:cNvSpPr>
            <a:spLocks/>
          </p:cNvSpPr>
          <p:nvPr/>
        </p:nvSpPr>
        <p:spPr bwMode="auto">
          <a:xfrm>
            <a:off x="3321050" y="3046413"/>
            <a:ext cx="101600" cy="123825"/>
          </a:xfrm>
          <a:custGeom>
            <a:avLst/>
            <a:gdLst/>
            <a:ahLst/>
            <a:cxnLst>
              <a:cxn ang="0">
                <a:pos x="50" y="0"/>
              </a:cxn>
              <a:cxn ang="0">
                <a:pos x="0" y="46"/>
              </a:cxn>
              <a:cxn ang="0">
                <a:pos x="10" y="56"/>
              </a:cxn>
              <a:cxn ang="0">
                <a:pos x="28" y="38"/>
              </a:cxn>
              <a:cxn ang="0">
                <a:pos x="36" y="32"/>
              </a:cxn>
              <a:cxn ang="0">
                <a:pos x="42" y="32"/>
              </a:cxn>
              <a:cxn ang="0">
                <a:pos x="48" y="34"/>
              </a:cxn>
              <a:cxn ang="0">
                <a:pos x="50" y="38"/>
              </a:cxn>
              <a:cxn ang="0">
                <a:pos x="50" y="44"/>
              </a:cxn>
              <a:cxn ang="0">
                <a:pos x="44" y="50"/>
              </a:cxn>
              <a:cxn ang="0">
                <a:pos x="24" y="68"/>
              </a:cxn>
              <a:cxn ang="0">
                <a:pos x="34" y="78"/>
              </a:cxn>
              <a:cxn ang="0">
                <a:pos x="56" y="58"/>
              </a:cxn>
              <a:cxn ang="0">
                <a:pos x="62" y="50"/>
              </a:cxn>
              <a:cxn ang="0">
                <a:pos x="64" y="44"/>
              </a:cxn>
              <a:cxn ang="0">
                <a:pos x="64" y="38"/>
              </a:cxn>
              <a:cxn ang="0">
                <a:pos x="58" y="32"/>
              </a:cxn>
              <a:cxn ang="0">
                <a:pos x="52" y="26"/>
              </a:cxn>
              <a:cxn ang="0">
                <a:pos x="42" y="26"/>
              </a:cxn>
              <a:cxn ang="0">
                <a:pos x="60" y="8"/>
              </a:cxn>
              <a:cxn ang="0">
                <a:pos x="52" y="0"/>
              </a:cxn>
              <a:cxn ang="0">
                <a:pos x="50" y="0"/>
              </a:cxn>
            </a:cxnLst>
            <a:rect l="0" t="0" r="r" b="b"/>
            <a:pathLst>
              <a:path w="64" h="78">
                <a:moveTo>
                  <a:pt x="50" y="0"/>
                </a:moveTo>
                <a:lnTo>
                  <a:pt x="0" y="46"/>
                </a:lnTo>
                <a:lnTo>
                  <a:pt x="10" y="56"/>
                </a:lnTo>
                <a:lnTo>
                  <a:pt x="28" y="38"/>
                </a:lnTo>
                <a:lnTo>
                  <a:pt x="36" y="32"/>
                </a:lnTo>
                <a:lnTo>
                  <a:pt x="42" y="32"/>
                </a:lnTo>
                <a:lnTo>
                  <a:pt x="48" y="34"/>
                </a:lnTo>
                <a:lnTo>
                  <a:pt x="50" y="38"/>
                </a:lnTo>
                <a:lnTo>
                  <a:pt x="50" y="44"/>
                </a:lnTo>
                <a:lnTo>
                  <a:pt x="44" y="50"/>
                </a:lnTo>
                <a:lnTo>
                  <a:pt x="24" y="68"/>
                </a:lnTo>
                <a:lnTo>
                  <a:pt x="34" y="78"/>
                </a:lnTo>
                <a:lnTo>
                  <a:pt x="56" y="58"/>
                </a:lnTo>
                <a:lnTo>
                  <a:pt x="62" y="50"/>
                </a:lnTo>
                <a:lnTo>
                  <a:pt x="64" y="44"/>
                </a:lnTo>
                <a:lnTo>
                  <a:pt x="64" y="38"/>
                </a:lnTo>
                <a:lnTo>
                  <a:pt x="58" y="32"/>
                </a:lnTo>
                <a:lnTo>
                  <a:pt x="52" y="26"/>
                </a:lnTo>
                <a:lnTo>
                  <a:pt x="42" y="26"/>
                </a:lnTo>
                <a:lnTo>
                  <a:pt x="60" y="8"/>
                </a:lnTo>
                <a:lnTo>
                  <a:pt x="52" y="0"/>
                </a:lnTo>
                <a:lnTo>
                  <a:pt x="50" y="0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14" name="Freeform 34"/>
          <p:cNvSpPr>
            <a:spLocks/>
          </p:cNvSpPr>
          <p:nvPr/>
        </p:nvSpPr>
        <p:spPr bwMode="auto">
          <a:xfrm>
            <a:off x="3400425" y="3128963"/>
            <a:ext cx="101600" cy="101600"/>
          </a:xfrm>
          <a:custGeom>
            <a:avLst/>
            <a:gdLst/>
            <a:ahLst/>
            <a:cxnLst>
              <a:cxn ang="0">
                <a:pos x="26" y="64"/>
              </a:cxn>
              <a:cxn ang="0">
                <a:pos x="64" y="30"/>
              </a:cxn>
              <a:cxn ang="0">
                <a:pos x="54" y="22"/>
              </a:cxn>
              <a:cxn ang="0">
                <a:pos x="38" y="36"/>
              </a:cxn>
              <a:cxn ang="0">
                <a:pos x="28" y="44"/>
              </a:cxn>
              <a:cxn ang="0">
                <a:pos x="22" y="46"/>
              </a:cxn>
              <a:cxn ang="0">
                <a:pos x="16" y="42"/>
              </a:cxn>
              <a:cxn ang="0">
                <a:pos x="14" y="38"/>
              </a:cxn>
              <a:cxn ang="0">
                <a:pos x="14" y="34"/>
              </a:cxn>
              <a:cxn ang="0">
                <a:pos x="22" y="24"/>
              </a:cxn>
              <a:cxn ang="0">
                <a:pos x="40" y="10"/>
              </a:cxn>
              <a:cxn ang="0">
                <a:pos x="30" y="0"/>
              </a:cxn>
              <a:cxn ang="0">
                <a:pos x="6" y="22"/>
              </a:cxn>
              <a:cxn ang="0">
                <a:pos x="0" y="30"/>
              </a:cxn>
              <a:cxn ang="0">
                <a:pos x="0" y="34"/>
              </a:cxn>
              <a:cxn ang="0">
                <a:pos x="0" y="38"/>
              </a:cxn>
              <a:cxn ang="0">
                <a:pos x="2" y="42"/>
              </a:cxn>
              <a:cxn ang="0">
                <a:pos x="4" y="46"/>
              </a:cxn>
              <a:cxn ang="0">
                <a:pos x="14" y="50"/>
              </a:cxn>
              <a:cxn ang="0">
                <a:pos x="24" y="52"/>
              </a:cxn>
              <a:cxn ang="0">
                <a:pos x="18" y="56"/>
              </a:cxn>
              <a:cxn ang="0">
                <a:pos x="24" y="64"/>
              </a:cxn>
              <a:cxn ang="0">
                <a:pos x="26" y="64"/>
              </a:cxn>
            </a:cxnLst>
            <a:rect l="0" t="0" r="r" b="b"/>
            <a:pathLst>
              <a:path w="64" h="64">
                <a:moveTo>
                  <a:pt x="26" y="64"/>
                </a:moveTo>
                <a:lnTo>
                  <a:pt x="64" y="30"/>
                </a:lnTo>
                <a:lnTo>
                  <a:pt x="54" y="22"/>
                </a:lnTo>
                <a:lnTo>
                  <a:pt x="38" y="36"/>
                </a:lnTo>
                <a:lnTo>
                  <a:pt x="28" y="44"/>
                </a:lnTo>
                <a:lnTo>
                  <a:pt x="22" y="46"/>
                </a:lnTo>
                <a:lnTo>
                  <a:pt x="16" y="42"/>
                </a:lnTo>
                <a:lnTo>
                  <a:pt x="14" y="38"/>
                </a:lnTo>
                <a:lnTo>
                  <a:pt x="14" y="34"/>
                </a:lnTo>
                <a:lnTo>
                  <a:pt x="22" y="24"/>
                </a:lnTo>
                <a:lnTo>
                  <a:pt x="40" y="10"/>
                </a:lnTo>
                <a:lnTo>
                  <a:pt x="30" y="0"/>
                </a:lnTo>
                <a:lnTo>
                  <a:pt x="6" y="22"/>
                </a:lnTo>
                <a:lnTo>
                  <a:pt x="0" y="30"/>
                </a:lnTo>
                <a:lnTo>
                  <a:pt x="0" y="34"/>
                </a:lnTo>
                <a:lnTo>
                  <a:pt x="0" y="38"/>
                </a:lnTo>
                <a:lnTo>
                  <a:pt x="2" y="42"/>
                </a:lnTo>
                <a:lnTo>
                  <a:pt x="4" y="46"/>
                </a:lnTo>
                <a:lnTo>
                  <a:pt x="14" y="50"/>
                </a:lnTo>
                <a:lnTo>
                  <a:pt x="24" y="52"/>
                </a:lnTo>
                <a:lnTo>
                  <a:pt x="18" y="56"/>
                </a:lnTo>
                <a:lnTo>
                  <a:pt x="24" y="64"/>
                </a:lnTo>
                <a:lnTo>
                  <a:pt x="26" y="64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15" name="Freeform 35"/>
          <p:cNvSpPr>
            <a:spLocks/>
          </p:cNvSpPr>
          <p:nvPr/>
        </p:nvSpPr>
        <p:spPr bwMode="auto">
          <a:xfrm>
            <a:off x="3457575" y="3192463"/>
            <a:ext cx="133350" cy="133350"/>
          </a:xfrm>
          <a:custGeom>
            <a:avLst/>
            <a:gdLst/>
            <a:ahLst/>
            <a:cxnLst>
              <a:cxn ang="0">
                <a:pos x="0" y="34"/>
              </a:cxn>
              <a:cxn ang="0">
                <a:pos x="10" y="42"/>
              </a:cxn>
              <a:cxn ang="0">
                <a:pos x="28" y="26"/>
              </a:cxn>
              <a:cxn ang="0">
                <a:pos x="36" y="20"/>
              </a:cxn>
              <a:cxn ang="0">
                <a:pos x="42" y="18"/>
              </a:cxn>
              <a:cxn ang="0">
                <a:pos x="46" y="22"/>
              </a:cxn>
              <a:cxn ang="0">
                <a:pos x="48" y="24"/>
              </a:cxn>
              <a:cxn ang="0">
                <a:pos x="48" y="28"/>
              </a:cxn>
              <a:cxn ang="0">
                <a:pos x="42" y="36"/>
              </a:cxn>
              <a:cxn ang="0">
                <a:pos x="22" y="54"/>
              </a:cxn>
              <a:cxn ang="0">
                <a:pos x="32" y="64"/>
              </a:cxn>
              <a:cxn ang="0">
                <a:pos x="50" y="46"/>
              </a:cxn>
              <a:cxn ang="0">
                <a:pos x="58" y="40"/>
              </a:cxn>
              <a:cxn ang="0">
                <a:pos x="64" y="40"/>
              </a:cxn>
              <a:cxn ang="0">
                <a:pos x="68" y="42"/>
              </a:cxn>
              <a:cxn ang="0">
                <a:pos x="70" y="44"/>
              </a:cxn>
              <a:cxn ang="0">
                <a:pos x="70" y="48"/>
              </a:cxn>
              <a:cxn ang="0">
                <a:pos x="64" y="56"/>
              </a:cxn>
              <a:cxn ang="0">
                <a:pos x="44" y="74"/>
              </a:cxn>
              <a:cxn ang="0">
                <a:pos x="54" y="84"/>
              </a:cxn>
              <a:cxn ang="0">
                <a:pos x="76" y="62"/>
              </a:cxn>
              <a:cxn ang="0">
                <a:pos x="84" y="54"/>
              </a:cxn>
              <a:cxn ang="0">
                <a:pos x="84" y="50"/>
              </a:cxn>
              <a:cxn ang="0">
                <a:pos x="84" y="46"/>
              </a:cxn>
              <a:cxn ang="0">
                <a:pos x="82" y="42"/>
              </a:cxn>
              <a:cxn ang="0">
                <a:pos x="78" y="38"/>
              </a:cxn>
              <a:cxn ang="0">
                <a:pos x="72" y="34"/>
              </a:cxn>
              <a:cxn ang="0">
                <a:pos x="62" y="32"/>
              </a:cxn>
              <a:cxn ang="0">
                <a:pos x="62" y="24"/>
              </a:cxn>
              <a:cxn ang="0">
                <a:pos x="58" y="18"/>
              </a:cxn>
              <a:cxn ang="0">
                <a:pos x="50" y="14"/>
              </a:cxn>
              <a:cxn ang="0">
                <a:pos x="40" y="12"/>
              </a:cxn>
              <a:cxn ang="0">
                <a:pos x="46" y="8"/>
              </a:cxn>
              <a:cxn ang="0">
                <a:pos x="36" y="0"/>
              </a:cxn>
              <a:cxn ang="0">
                <a:pos x="2" y="34"/>
              </a:cxn>
              <a:cxn ang="0">
                <a:pos x="0" y="34"/>
              </a:cxn>
            </a:cxnLst>
            <a:rect l="0" t="0" r="r" b="b"/>
            <a:pathLst>
              <a:path w="84" h="84">
                <a:moveTo>
                  <a:pt x="0" y="34"/>
                </a:moveTo>
                <a:lnTo>
                  <a:pt x="10" y="42"/>
                </a:lnTo>
                <a:lnTo>
                  <a:pt x="28" y="26"/>
                </a:lnTo>
                <a:lnTo>
                  <a:pt x="36" y="20"/>
                </a:lnTo>
                <a:lnTo>
                  <a:pt x="42" y="18"/>
                </a:lnTo>
                <a:lnTo>
                  <a:pt x="46" y="22"/>
                </a:lnTo>
                <a:lnTo>
                  <a:pt x="48" y="24"/>
                </a:lnTo>
                <a:lnTo>
                  <a:pt x="48" y="28"/>
                </a:lnTo>
                <a:lnTo>
                  <a:pt x="42" y="36"/>
                </a:lnTo>
                <a:lnTo>
                  <a:pt x="22" y="54"/>
                </a:lnTo>
                <a:lnTo>
                  <a:pt x="32" y="64"/>
                </a:lnTo>
                <a:lnTo>
                  <a:pt x="50" y="46"/>
                </a:lnTo>
                <a:lnTo>
                  <a:pt x="58" y="40"/>
                </a:lnTo>
                <a:lnTo>
                  <a:pt x="64" y="40"/>
                </a:lnTo>
                <a:lnTo>
                  <a:pt x="68" y="42"/>
                </a:lnTo>
                <a:lnTo>
                  <a:pt x="70" y="44"/>
                </a:lnTo>
                <a:lnTo>
                  <a:pt x="70" y="48"/>
                </a:lnTo>
                <a:lnTo>
                  <a:pt x="64" y="56"/>
                </a:lnTo>
                <a:lnTo>
                  <a:pt x="44" y="74"/>
                </a:lnTo>
                <a:lnTo>
                  <a:pt x="54" y="84"/>
                </a:lnTo>
                <a:lnTo>
                  <a:pt x="76" y="62"/>
                </a:lnTo>
                <a:lnTo>
                  <a:pt x="84" y="54"/>
                </a:lnTo>
                <a:lnTo>
                  <a:pt x="84" y="50"/>
                </a:lnTo>
                <a:lnTo>
                  <a:pt x="84" y="46"/>
                </a:lnTo>
                <a:lnTo>
                  <a:pt x="82" y="42"/>
                </a:lnTo>
                <a:lnTo>
                  <a:pt x="78" y="38"/>
                </a:lnTo>
                <a:lnTo>
                  <a:pt x="72" y="34"/>
                </a:lnTo>
                <a:lnTo>
                  <a:pt x="62" y="32"/>
                </a:lnTo>
                <a:lnTo>
                  <a:pt x="62" y="24"/>
                </a:lnTo>
                <a:lnTo>
                  <a:pt x="58" y="18"/>
                </a:lnTo>
                <a:lnTo>
                  <a:pt x="50" y="14"/>
                </a:lnTo>
                <a:lnTo>
                  <a:pt x="40" y="12"/>
                </a:lnTo>
                <a:lnTo>
                  <a:pt x="46" y="8"/>
                </a:lnTo>
                <a:lnTo>
                  <a:pt x="36" y="0"/>
                </a:lnTo>
                <a:lnTo>
                  <a:pt x="2" y="34"/>
                </a:lnTo>
                <a:lnTo>
                  <a:pt x="0" y="34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16" name="Freeform 36"/>
          <p:cNvSpPr>
            <a:spLocks/>
          </p:cNvSpPr>
          <p:nvPr/>
        </p:nvSpPr>
        <p:spPr bwMode="auto">
          <a:xfrm>
            <a:off x="3556000" y="3265488"/>
            <a:ext cx="101600" cy="111125"/>
          </a:xfrm>
          <a:custGeom>
            <a:avLst/>
            <a:gdLst/>
            <a:ahLst/>
            <a:cxnLst>
              <a:cxn ang="0">
                <a:pos x="10" y="54"/>
              </a:cxn>
              <a:cxn ang="0">
                <a:pos x="16" y="50"/>
              </a:cxn>
              <a:cxn ang="0">
                <a:pos x="16" y="58"/>
              </a:cxn>
              <a:cxn ang="0">
                <a:pos x="20" y="66"/>
              </a:cxn>
              <a:cxn ang="0">
                <a:pos x="28" y="70"/>
              </a:cxn>
              <a:cxn ang="0">
                <a:pos x="36" y="70"/>
              </a:cxn>
              <a:cxn ang="0">
                <a:pos x="46" y="68"/>
              </a:cxn>
              <a:cxn ang="0">
                <a:pos x="54" y="62"/>
              </a:cxn>
              <a:cxn ang="0">
                <a:pos x="62" y="54"/>
              </a:cxn>
              <a:cxn ang="0">
                <a:pos x="64" y="44"/>
              </a:cxn>
              <a:cxn ang="0">
                <a:pos x="64" y="36"/>
              </a:cxn>
              <a:cxn ang="0">
                <a:pos x="58" y="30"/>
              </a:cxn>
              <a:cxn ang="0">
                <a:pos x="52" y="26"/>
              </a:cxn>
              <a:cxn ang="0">
                <a:pos x="42" y="24"/>
              </a:cxn>
              <a:cxn ang="0">
                <a:pos x="60" y="8"/>
              </a:cxn>
              <a:cxn ang="0">
                <a:pos x="52" y="0"/>
              </a:cxn>
              <a:cxn ang="0">
                <a:pos x="0" y="46"/>
              </a:cxn>
              <a:cxn ang="0">
                <a:pos x="8" y="54"/>
              </a:cxn>
              <a:cxn ang="0">
                <a:pos x="10" y="54"/>
              </a:cxn>
              <a:cxn ang="0">
                <a:pos x="40" y="32"/>
              </a:cxn>
              <a:cxn ang="0">
                <a:pos x="44" y="32"/>
              </a:cxn>
              <a:cxn ang="0">
                <a:pos x="48" y="34"/>
              </a:cxn>
              <a:cxn ang="0">
                <a:pos x="50" y="38"/>
              </a:cxn>
              <a:cxn ang="0">
                <a:pos x="52" y="42"/>
              </a:cxn>
              <a:cxn ang="0">
                <a:pos x="50" y="48"/>
              </a:cxn>
              <a:cxn ang="0">
                <a:pos x="44" y="52"/>
              </a:cxn>
              <a:cxn ang="0">
                <a:pos x="38" y="58"/>
              </a:cxn>
              <a:cxn ang="0">
                <a:pos x="34" y="58"/>
              </a:cxn>
              <a:cxn ang="0">
                <a:pos x="30" y="58"/>
              </a:cxn>
              <a:cxn ang="0">
                <a:pos x="26" y="56"/>
              </a:cxn>
              <a:cxn ang="0">
                <a:pos x="22" y="52"/>
              </a:cxn>
              <a:cxn ang="0">
                <a:pos x="22" y="46"/>
              </a:cxn>
              <a:cxn ang="0">
                <a:pos x="24" y="42"/>
              </a:cxn>
              <a:cxn ang="0">
                <a:pos x="30" y="38"/>
              </a:cxn>
              <a:cxn ang="0">
                <a:pos x="34" y="34"/>
              </a:cxn>
              <a:cxn ang="0">
                <a:pos x="40" y="32"/>
              </a:cxn>
              <a:cxn ang="0">
                <a:pos x="10" y="54"/>
              </a:cxn>
            </a:cxnLst>
            <a:rect l="0" t="0" r="r" b="b"/>
            <a:pathLst>
              <a:path w="64" h="70">
                <a:moveTo>
                  <a:pt x="10" y="54"/>
                </a:moveTo>
                <a:lnTo>
                  <a:pt x="16" y="50"/>
                </a:lnTo>
                <a:lnTo>
                  <a:pt x="16" y="58"/>
                </a:lnTo>
                <a:lnTo>
                  <a:pt x="20" y="66"/>
                </a:lnTo>
                <a:lnTo>
                  <a:pt x="28" y="70"/>
                </a:lnTo>
                <a:lnTo>
                  <a:pt x="36" y="70"/>
                </a:lnTo>
                <a:lnTo>
                  <a:pt x="46" y="68"/>
                </a:lnTo>
                <a:lnTo>
                  <a:pt x="54" y="62"/>
                </a:lnTo>
                <a:lnTo>
                  <a:pt x="62" y="54"/>
                </a:lnTo>
                <a:lnTo>
                  <a:pt x="64" y="44"/>
                </a:lnTo>
                <a:lnTo>
                  <a:pt x="64" y="36"/>
                </a:lnTo>
                <a:lnTo>
                  <a:pt x="58" y="30"/>
                </a:lnTo>
                <a:lnTo>
                  <a:pt x="52" y="26"/>
                </a:lnTo>
                <a:lnTo>
                  <a:pt x="42" y="24"/>
                </a:lnTo>
                <a:lnTo>
                  <a:pt x="60" y="8"/>
                </a:lnTo>
                <a:lnTo>
                  <a:pt x="52" y="0"/>
                </a:lnTo>
                <a:lnTo>
                  <a:pt x="0" y="46"/>
                </a:lnTo>
                <a:lnTo>
                  <a:pt x="8" y="54"/>
                </a:lnTo>
                <a:lnTo>
                  <a:pt x="10" y="54"/>
                </a:lnTo>
                <a:lnTo>
                  <a:pt x="40" y="32"/>
                </a:lnTo>
                <a:lnTo>
                  <a:pt x="44" y="32"/>
                </a:lnTo>
                <a:lnTo>
                  <a:pt x="48" y="34"/>
                </a:lnTo>
                <a:lnTo>
                  <a:pt x="50" y="38"/>
                </a:lnTo>
                <a:lnTo>
                  <a:pt x="52" y="42"/>
                </a:lnTo>
                <a:lnTo>
                  <a:pt x="50" y="48"/>
                </a:lnTo>
                <a:lnTo>
                  <a:pt x="44" y="52"/>
                </a:lnTo>
                <a:lnTo>
                  <a:pt x="38" y="58"/>
                </a:lnTo>
                <a:lnTo>
                  <a:pt x="34" y="58"/>
                </a:lnTo>
                <a:lnTo>
                  <a:pt x="30" y="58"/>
                </a:lnTo>
                <a:lnTo>
                  <a:pt x="26" y="56"/>
                </a:lnTo>
                <a:lnTo>
                  <a:pt x="22" y="52"/>
                </a:lnTo>
                <a:lnTo>
                  <a:pt x="22" y="46"/>
                </a:lnTo>
                <a:lnTo>
                  <a:pt x="24" y="42"/>
                </a:lnTo>
                <a:lnTo>
                  <a:pt x="30" y="38"/>
                </a:lnTo>
                <a:lnTo>
                  <a:pt x="34" y="34"/>
                </a:lnTo>
                <a:lnTo>
                  <a:pt x="40" y="32"/>
                </a:lnTo>
                <a:lnTo>
                  <a:pt x="10" y="54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17" name="Freeform 37"/>
          <p:cNvSpPr>
            <a:spLocks/>
          </p:cNvSpPr>
          <p:nvPr/>
        </p:nvSpPr>
        <p:spPr bwMode="auto">
          <a:xfrm>
            <a:off x="3463925" y="2506663"/>
            <a:ext cx="136525" cy="88900"/>
          </a:xfrm>
          <a:custGeom>
            <a:avLst/>
            <a:gdLst/>
            <a:ahLst/>
            <a:cxnLst>
              <a:cxn ang="0">
                <a:pos x="10" y="50"/>
              </a:cxn>
              <a:cxn ang="0">
                <a:pos x="34" y="34"/>
              </a:cxn>
              <a:cxn ang="0">
                <a:pos x="52" y="56"/>
              </a:cxn>
              <a:cxn ang="0">
                <a:pos x="60" y="48"/>
              </a:cxn>
              <a:cxn ang="0">
                <a:pos x="42" y="26"/>
              </a:cxn>
              <a:cxn ang="0">
                <a:pos x="56" y="18"/>
              </a:cxn>
              <a:cxn ang="0">
                <a:pos x="78" y="42"/>
              </a:cxn>
              <a:cxn ang="0">
                <a:pos x="86" y="36"/>
              </a:cxn>
              <a:cxn ang="0">
                <a:pos x="56" y="0"/>
              </a:cxn>
              <a:cxn ang="0">
                <a:pos x="0" y="40"/>
              </a:cxn>
              <a:cxn ang="0">
                <a:pos x="8" y="50"/>
              </a:cxn>
              <a:cxn ang="0">
                <a:pos x="10" y="50"/>
              </a:cxn>
            </a:cxnLst>
            <a:rect l="0" t="0" r="r" b="b"/>
            <a:pathLst>
              <a:path w="86" h="56">
                <a:moveTo>
                  <a:pt x="10" y="50"/>
                </a:moveTo>
                <a:lnTo>
                  <a:pt x="34" y="34"/>
                </a:lnTo>
                <a:lnTo>
                  <a:pt x="52" y="56"/>
                </a:lnTo>
                <a:lnTo>
                  <a:pt x="60" y="48"/>
                </a:lnTo>
                <a:lnTo>
                  <a:pt x="42" y="26"/>
                </a:lnTo>
                <a:lnTo>
                  <a:pt x="56" y="18"/>
                </a:lnTo>
                <a:lnTo>
                  <a:pt x="78" y="42"/>
                </a:lnTo>
                <a:lnTo>
                  <a:pt x="86" y="36"/>
                </a:lnTo>
                <a:lnTo>
                  <a:pt x="56" y="0"/>
                </a:lnTo>
                <a:lnTo>
                  <a:pt x="0" y="40"/>
                </a:lnTo>
                <a:lnTo>
                  <a:pt x="8" y="50"/>
                </a:lnTo>
                <a:lnTo>
                  <a:pt x="10" y="50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18" name="Freeform 38"/>
          <p:cNvSpPr>
            <a:spLocks/>
          </p:cNvSpPr>
          <p:nvPr/>
        </p:nvSpPr>
        <p:spPr bwMode="auto">
          <a:xfrm>
            <a:off x="3524250" y="2576513"/>
            <a:ext cx="101600" cy="79375"/>
          </a:xfrm>
          <a:custGeom>
            <a:avLst/>
            <a:gdLst/>
            <a:ahLst/>
            <a:cxnLst>
              <a:cxn ang="0">
                <a:pos x="54" y="18"/>
              </a:cxn>
              <a:cxn ang="0">
                <a:pos x="64" y="10"/>
              </a:cxn>
              <a:cxn ang="0">
                <a:pos x="56" y="0"/>
              </a:cxn>
              <a:cxn ang="0">
                <a:pos x="46" y="8"/>
              </a:cxn>
              <a:cxn ang="0">
                <a:pos x="52" y="18"/>
              </a:cxn>
              <a:cxn ang="0">
                <a:pos x="54" y="18"/>
              </a:cxn>
              <a:cxn ang="0">
                <a:pos x="8" y="50"/>
              </a:cxn>
              <a:cxn ang="0">
                <a:pos x="48" y="22"/>
              </a:cxn>
              <a:cxn ang="0">
                <a:pos x="40" y="12"/>
              </a:cxn>
              <a:cxn ang="0">
                <a:pos x="0" y="40"/>
              </a:cxn>
              <a:cxn ang="0">
                <a:pos x="8" y="50"/>
              </a:cxn>
              <a:cxn ang="0">
                <a:pos x="54" y="18"/>
              </a:cxn>
            </a:cxnLst>
            <a:rect l="0" t="0" r="r" b="b"/>
            <a:pathLst>
              <a:path w="64" h="50">
                <a:moveTo>
                  <a:pt x="54" y="18"/>
                </a:moveTo>
                <a:lnTo>
                  <a:pt x="64" y="10"/>
                </a:lnTo>
                <a:lnTo>
                  <a:pt x="56" y="0"/>
                </a:lnTo>
                <a:lnTo>
                  <a:pt x="46" y="8"/>
                </a:lnTo>
                <a:lnTo>
                  <a:pt x="52" y="18"/>
                </a:lnTo>
                <a:lnTo>
                  <a:pt x="54" y="18"/>
                </a:lnTo>
                <a:lnTo>
                  <a:pt x="8" y="50"/>
                </a:lnTo>
                <a:lnTo>
                  <a:pt x="48" y="22"/>
                </a:lnTo>
                <a:lnTo>
                  <a:pt x="40" y="12"/>
                </a:lnTo>
                <a:lnTo>
                  <a:pt x="0" y="40"/>
                </a:lnTo>
                <a:lnTo>
                  <a:pt x="8" y="50"/>
                </a:lnTo>
                <a:lnTo>
                  <a:pt x="54" y="18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19" name="Freeform 39"/>
          <p:cNvSpPr>
            <a:spLocks/>
          </p:cNvSpPr>
          <p:nvPr/>
        </p:nvSpPr>
        <p:spPr bwMode="auto">
          <a:xfrm>
            <a:off x="3549650" y="2627313"/>
            <a:ext cx="101600" cy="101600"/>
          </a:xfrm>
          <a:custGeom>
            <a:avLst/>
            <a:gdLst/>
            <a:ahLst/>
            <a:cxnLst>
              <a:cxn ang="0">
                <a:pos x="54" y="46"/>
              </a:cxn>
              <a:cxn ang="0">
                <a:pos x="62" y="40"/>
              </a:cxn>
              <a:cxn ang="0">
                <a:pos x="64" y="36"/>
              </a:cxn>
              <a:cxn ang="0">
                <a:pos x="64" y="28"/>
              </a:cxn>
              <a:cxn ang="0">
                <a:pos x="60" y="22"/>
              </a:cxn>
              <a:cxn ang="0">
                <a:pos x="52" y="16"/>
              </a:cxn>
              <a:cxn ang="0">
                <a:pos x="44" y="14"/>
              </a:cxn>
              <a:cxn ang="0">
                <a:pos x="50" y="10"/>
              </a:cxn>
              <a:cxn ang="0">
                <a:pos x="42" y="0"/>
              </a:cxn>
              <a:cxn ang="0">
                <a:pos x="0" y="30"/>
              </a:cxn>
              <a:cxn ang="0">
                <a:pos x="10" y="40"/>
              </a:cxn>
              <a:cxn ang="0">
                <a:pos x="28" y="26"/>
              </a:cxn>
              <a:cxn ang="0">
                <a:pos x="38" y="20"/>
              </a:cxn>
              <a:cxn ang="0">
                <a:pos x="44" y="20"/>
              </a:cxn>
              <a:cxn ang="0">
                <a:pos x="50" y="24"/>
              </a:cxn>
              <a:cxn ang="0">
                <a:pos x="52" y="28"/>
              </a:cxn>
              <a:cxn ang="0">
                <a:pos x="50" y="32"/>
              </a:cxn>
              <a:cxn ang="0">
                <a:pos x="42" y="40"/>
              </a:cxn>
              <a:cxn ang="0">
                <a:pos x="22" y="54"/>
              </a:cxn>
              <a:cxn ang="0">
                <a:pos x="30" y="64"/>
              </a:cxn>
              <a:cxn ang="0">
                <a:pos x="52" y="46"/>
              </a:cxn>
              <a:cxn ang="0">
                <a:pos x="54" y="46"/>
              </a:cxn>
            </a:cxnLst>
            <a:rect l="0" t="0" r="r" b="b"/>
            <a:pathLst>
              <a:path w="64" h="64">
                <a:moveTo>
                  <a:pt x="54" y="46"/>
                </a:moveTo>
                <a:lnTo>
                  <a:pt x="62" y="40"/>
                </a:lnTo>
                <a:lnTo>
                  <a:pt x="64" y="36"/>
                </a:lnTo>
                <a:lnTo>
                  <a:pt x="64" y="28"/>
                </a:lnTo>
                <a:lnTo>
                  <a:pt x="60" y="22"/>
                </a:lnTo>
                <a:lnTo>
                  <a:pt x="52" y="16"/>
                </a:lnTo>
                <a:lnTo>
                  <a:pt x="44" y="14"/>
                </a:lnTo>
                <a:lnTo>
                  <a:pt x="50" y="10"/>
                </a:lnTo>
                <a:lnTo>
                  <a:pt x="42" y="0"/>
                </a:lnTo>
                <a:lnTo>
                  <a:pt x="0" y="30"/>
                </a:lnTo>
                <a:lnTo>
                  <a:pt x="10" y="40"/>
                </a:lnTo>
                <a:lnTo>
                  <a:pt x="28" y="26"/>
                </a:lnTo>
                <a:lnTo>
                  <a:pt x="38" y="20"/>
                </a:lnTo>
                <a:lnTo>
                  <a:pt x="44" y="20"/>
                </a:lnTo>
                <a:lnTo>
                  <a:pt x="50" y="24"/>
                </a:lnTo>
                <a:lnTo>
                  <a:pt x="52" y="28"/>
                </a:lnTo>
                <a:lnTo>
                  <a:pt x="50" y="32"/>
                </a:lnTo>
                <a:lnTo>
                  <a:pt x="42" y="40"/>
                </a:lnTo>
                <a:lnTo>
                  <a:pt x="22" y="54"/>
                </a:lnTo>
                <a:lnTo>
                  <a:pt x="30" y="64"/>
                </a:lnTo>
                <a:lnTo>
                  <a:pt x="52" y="46"/>
                </a:lnTo>
                <a:lnTo>
                  <a:pt x="54" y="46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20" name="Freeform 40"/>
          <p:cNvSpPr>
            <a:spLocks/>
          </p:cNvSpPr>
          <p:nvPr/>
        </p:nvSpPr>
        <p:spPr bwMode="auto">
          <a:xfrm>
            <a:off x="3594100" y="2709863"/>
            <a:ext cx="127000" cy="98425"/>
          </a:xfrm>
          <a:custGeom>
            <a:avLst/>
            <a:gdLst/>
            <a:ahLst/>
            <a:cxnLst>
              <a:cxn ang="0">
                <a:pos x="6" y="24"/>
              </a:cxn>
              <a:cxn ang="0">
                <a:pos x="2" y="28"/>
              </a:cxn>
              <a:cxn ang="0">
                <a:pos x="0" y="34"/>
              </a:cxn>
              <a:cxn ang="0">
                <a:pos x="2" y="42"/>
              </a:cxn>
              <a:cxn ang="0">
                <a:pos x="8" y="52"/>
              </a:cxn>
              <a:cxn ang="0">
                <a:pos x="16" y="58"/>
              </a:cxn>
              <a:cxn ang="0">
                <a:pos x="24" y="62"/>
              </a:cxn>
              <a:cxn ang="0">
                <a:pos x="32" y="62"/>
              </a:cxn>
              <a:cxn ang="0">
                <a:pos x="44" y="54"/>
              </a:cxn>
              <a:cxn ang="0">
                <a:pos x="80" y="28"/>
              </a:cxn>
              <a:cxn ang="0">
                <a:pos x="72" y="20"/>
              </a:cxn>
              <a:cxn ang="0">
                <a:pos x="66" y="24"/>
              </a:cxn>
              <a:cxn ang="0">
                <a:pos x="66" y="14"/>
              </a:cxn>
              <a:cxn ang="0">
                <a:pos x="62" y="6"/>
              </a:cxn>
              <a:cxn ang="0">
                <a:pos x="56" y="2"/>
              </a:cxn>
              <a:cxn ang="0">
                <a:pos x="48" y="0"/>
              </a:cxn>
              <a:cxn ang="0">
                <a:pos x="38" y="0"/>
              </a:cxn>
              <a:cxn ang="0">
                <a:pos x="28" y="6"/>
              </a:cxn>
              <a:cxn ang="0">
                <a:pos x="22" y="12"/>
              </a:cxn>
              <a:cxn ang="0">
                <a:pos x="18" y="18"/>
              </a:cxn>
              <a:cxn ang="0">
                <a:pos x="18" y="28"/>
              </a:cxn>
              <a:cxn ang="0">
                <a:pos x="22" y="36"/>
              </a:cxn>
              <a:cxn ang="0">
                <a:pos x="28" y="42"/>
              </a:cxn>
              <a:cxn ang="0">
                <a:pos x="38" y="42"/>
              </a:cxn>
              <a:cxn ang="0">
                <a:pos x="32" y="48"/>
              </a:cxn>
              <a:cxn ang="0">
                <a:pos x="26" y="50"/>
              </a:cxn>
              <a:cxn ang="0">
                <a:pos x="22" y="50"/>
              </a:cxn>
              <a:cxn ang="0">
                <a:pos x="16" y="44"/>
              </a:cxn>
              <a:cxn ang="0">
                <a:pos x="12" y="40"/>
              </a:cxn>
              <a:cxn ang="0">
                <a:pos x="14" y="36"/>
              </a:cxn>
              <a:cxn ang="0">
                <a:pos x="8" y="24"/>
              </a:cxn>
              <a:cxn ang="0">
                <a:pos x="6" y="24"/>
              </a:cxn>
              <a:cxn ang="0">
                <a:pos x="48" y="12"/>
              </a:cxn>
              <a:cxn ang="0">
                <a:pos x="54" y="12"/>
              </a:cxn>
              <a:cxn ang="0">
                <a:pos x="56" y="16"/>
              </a:cxn>
              <a:cxn ang="0">
                <a:pos x="58" y="20"/>
              </a:cxn>
              <a:cxn ang="0">
                <a:pos x="58" y="24"/>
              </a:cxn>
              <a:cxn ang="0">
                <a:pos x="56" y="28"/>
              </a:cxn>
              <a:cxn ang="0">
                <a:pos x="52" y="32"/>
              </a:cxn>
              <a:cxn ang="0">
                <a:pos x="46" y="36"/>
              </a:cxn>
              <a:cxn ang="0">
                <a:pos x="40" y="36"/>
              </a:cxn>
              <a:cxn ang="0">
                <a:pos x="36" y="36"/>
              </a:cxn>
              <a:cxn ang="0">
                <a:pos x="32" y="32"/>
              </a:cxn>
              <a:cxn ang="0">
                <a:pos x="30" y="28"/>
              </a:cxn>
              <a:cxn ang="0">
                <a:pos x="30" y="24"/>
              </a:cxn>
              <a:cxn ang="0">
                <a:pos x="32" y="20"/>
              </a:cxn>
              <a:cxn ang="0">
                <a:pos x="38" y="16"/>
              </a:cxn>
              <a:cxn ang="0">
                <a:pos x="44" y="12"/>
              </a:cxn>
              <a:cxn ang="0">
                <a:pos x="48" y="12"/>
              </a:cxn>
              <a:cxn ang="0">
                <a:pos x="6" y="24"/>
              </a:cxn>
            </a:cxnLst>
            <a:rect l="0" t="0" r="r" b="b"/>
            <a:pathLst>
              <a:path w="80" h="62">
                <a:moveTo>
                  <a:pt x="6" y="24"/>
                </a:moveTo>
                <a:lnTo>
                  <a:pt x="2" y="28"/>
                </a:lnTo>
                <a:lnTo>
                  <a:pt x="0" y="34"/>
                </a:lnTo>
                <a:lnTo>
                  <a:pt x="2" y="42"/>
                </a:lnTo>
                <a:lnTo>
                  <a:pt x="8" y="52"/>
                </a:lnTo>
                <a:lnTo>
                  <a:pt x="16" y="58"/>
                </a:lnTo>
                <a:lnTo>
                  <a:pt x="24" y="62"/>
                </a:lnTo>
                <a:lnTo>
                  <a:pt x="32" y="62"/>
                </a:lnTo>
                <a:lnTo>
                  <a:pt x="44" y="54"/>
                </a:lnTo>
                <a:lnTo>
                  <a:pt x="80" y="28"/>
                </a:lnTo>
                <a:lnTo>
                  <a:pt x="72" y="20"/>
                </a:lnTo>
                <a:lnTo>
                  <a:pt x="66" y="24"/>
                </a:lnTo>
                <a:lnTo>
                  <a:pt x="66" y="14"/>
                </a:lnTo>
                <a:lnTo>
                  <a:pt x="62" y="6"/>
                </a:lnTo>
                <a:lnTo>
                  <a:pt x="56" y="2"/>
                </a:lnTo>
                <a:lnTo>
                  <a:pt x="48" y="0"/>
                </a:lnTo>
                <a:lnTo>
                  <a:pt x="38" y="0"/>
                </a:lnTo>
                <a:lnTo>
                  <a:pt x="28" y="6"/>
                </a:lnTo>
                <a:lnTo>
                  <a:pt x="22" y="12"/>
                </a:lnTo>
                <a:lnTo>
                  <a:pt x="18" y="18"/>
                </a:lnTo>
                <a:lnTo>
                  <a:pt x="18" y="28"/>
                </a:lnTo>
                <a:lnTo>
                  <a:pt x="22" y="36"/>
                </a:lnTo>
                <a:lnTo>
                  <a:pt x="28" y="42"/>
                </a:lnTo>
                <a:lnTo>
                  <a:pt x="38" y="42"/>
                </a:lnTo>
                <a:lnTo>
                  <a:pt x="32" y="48"/>
                </a:lnTo>
                <a:lnTo>
                  <a:pt x="26" y="50"/>
                </a:lnTo>
                <a:lnTo>
                  <a:pt x="22" y="50"/>
                </a:lnTo>
                <a:lnTo>
                  <a:pt x="16" y="44"/>
                </a:lnTo>
                <a:lnTo>
                  <a:pt x="12" y="40"/>
                </a:lnTo>
                <a:lnTo>
                  <a:pt x="14" y="36"/>
                </a:lnTo>
                <a:lnTo>
                  <a:pt x="8" y="24"/>
                </a:lnTo>
                <a:lnTo>
                  <a:pt x="6" y="24"/>
                </a:lnTo>
                <a:lnTo>
                  <a:pt x="48" y="12"/>
                </a:lnTo>
                <a:lnTo>
                  <a:pt x="54" y="12"/>
                </a:lnTo>
                <a:lnTo>
                  <a:pt x="56" y="16"/>
                </a:lnTo>
                <a:lnTo>
                  <a:pt x="58" y="20"/>
                </a:lnTo>
                <a:lnTo>
                  <a:pt x="58" y="24"/>
                </a:lnTo>
                <a:lnTo>
                  <a:pt x="56" y="28"/>
                </a:lnTo>
                <a:lnTo>
                  <a:pt x="52" y="32"/>
                </a:lnTo>
                <a:lnTo>
                  <a:pt x="46" y="36"/>
                </a:lnTo>
                <a:lnTo>
                  <a:pt x="40" y="36"/>
                </a:lnTo>
                <a:lnTo>
                  <a:pt x="36" y="36"/>
                </a:lnTo>
                <a:lnTo>
                  <a:pt x="32" y="32"/>
                </a:lnTo>
                <a:lnTo>
                  <a:pt x="30" y="28"/>
                </a:lnTo>
                <a:lnTo>
                  <a:pt x="30" y="24"/>
                </a:lnTo>
                <a:lnTo>
                  <a:pt x="32" y="20"/>
                </a:lnTo>
                <a:lnTo>
                  <a:pt x="38" y="16"/>
                </a:lnTo>
                <a:lnTo>
                  <a:pt x="44" y="12"/>
                </a:lnTo>
                <a:lnTo>
                  <a:pt x="48" y="12"/>
                </a:lnTo>
                <a:lnTo>
                  <a:pt x="6" y="24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21" name="Freeform 41"/>
          <p:cNvSpPr>
            <a:spLocks/>
          </p:cNvSpPr>
          <p:nvPr/>
        </p:nvSpPr>
        <p:spPr bwMode="auto">
          <a:xfrm>
            <a:off x="3679825" y="2779713"/>
            <a:ext cx="82550" cy="79375"/>
          </a:xfrm>
          <a:custGeom>
            <a:avLst/>
            <a:gdLst/>
            <a:ahLst/>
            <a:cxnLst>
              <a:cxn ang="0">
                <a:pos x="18" y="38"/>
              </a:cxn>
              <a:cxn ang="0">
                <a:pos x="14" y="34"/>
              </a:cxn>
              <a:cxn ang="0">
                <a:pos x="12" y="30"/>
              </a:cxn>
              <a:cxn ang="0">
                <a:pos x="12" y="26"/>
              </a:cxn>
              <a:cxn ang="0">
                <a:pos x="12" y="22"/>
              </a:cxn>
              <a:cxn ang="0">
                <a:pos x="16" y="20"/>
              </a:cxn>
              <a:cxn ang="0">
                <a:pos x="38" y="44"/>
              </a:cxn>
              <a:cxn ang="0">
                <a:pos x="48" y="36"/>
              </a:cxn>
              <a:cxn ang="0">
                <a:pos x="50" y="32"/>
              </a:cxn>
              <a:cxn ang="0">
                <a:pos x="52" y="26"/>
              </a:cxn>
              <a:cxn ang="0">
                <a:pos x="52" y="18"/>
              </a:cxn>
              <a:cxn ang="0">
                <a:pos x="46" y="8"/>
              </a:cxn>
              <a:cxn ang="0">
                <a:pos x="40" y="4"/>
              </a:cxn>
              <a:cxn ang="0">
                <a:pos x="30" y="0"/>
              </a:cxn>
              <a:cxn ang="0">
                <a:pos x="20" y="2"/>
              </a:cxn>
              <a:cxn ang="0">
                <a:pos x="10" y="6"/>
              </a:cxn>
              <a:cxn ang="0">
                <a:pos x="4" y="14"/>
              </a:cxn>
              <a:cxn ang="0">
                <a:pos x="0" y="20"/>
              </a:cxn>
              <a:cxn ang="0">
                <a:pos x="0" y="26"/>
              </a:cxn>
              <a:cxn ang="0">
                <a:pos x="0" y="30"/>
              </a:cxn>
              <a:cxn ang="0">
                <a:pos x="2" y="36"/>
              </a:cxn>
              <a:cxn ang="0">
                <a:pos x="6" y="40"/>
              </a:cxn>
              <a:cxn ang="0">
                <a:pos x="10" y="46"/>
              </a:cxn>
              <a:cxn ang="0">
                <a:pos x="16" y="48"/>
              </a:cxn>
              <a:cxn ang="0">
                <a:pos x="24" y="50"/>
              </a:cxn>
              <a:cxn ang="0">
                <a:pos x="30" y="48"/>
              </a:cxn>
              <a:cxn ang="0">
                <a:pos x="24" y="36"/>
              </a:cxn>
              <a:cxn ang="0">
                <a:pos x="20" y="38"/>
              </a:cxn>
              <a:cxn ang="0">
                <a:pos x="18" y="38"/>
              </a:cxn>
              <a:cxn ang="0">
                <a:pos x="24" y="14"/>
              </a:cxn>
              <a:cxn ang="0">
                <a:pos x="28" y="12"/>
              </a:cxn>
              <a:cxn ang="0">
                <a:pos x="32" y="12"/>
              </a:cxn>
              <a:cxn ang="0">
                <a:pos x="36" y="12"/>
              </a:cxn>
              <a:cxn ang="0">
                <a:pos x="38" y="16"/>
              </a:cxn>
              <a:cxn ang="0">
                <a:pos x="40" y="18"/>
              </a:cxn>
              <a:cxn ang="0">
                <a:pos x="40" y="22"/>
              </a:cxn>
              <a:cxn ang="0">
                <a:pos x="40" y="26"/>
              </a:cxn>
              <a:cxn ang="0">
                <a:pos x="36" y="30"/>
              </a:cxn>
              <a:cxn ang="0">
                <a:pos x="24" y="14"/>
              </a:cxn>
              <a:cxn ang="0">
                <a:pos x="18" y="38"/>
              </a:cxn>
            </a:cxnLst>
            <a:rect l="0" t="0" r="r" b="b"/>
            <a:pathLst>
              <a:path w="52" h="50">
                <a:moveTo>
                  <a:pt x="18" y="38"/>
                </a:moveTo>
                <a:lnTo>
                  <a:pt x="14" y="34"/>
                </a:lnTo>
                <a:lnTo>
                  <a:pt x="12" y="30"/>
                </a:lnTo>
                <a:lnTo>
                  <a:pt x="12" y="26"/>
                </a:lnTo>
                <a:lnTo>
                  <a:pt x="12" y="22"/>
                </a:lnTo>
                <a:lnTo>
                  <a:pt x="16" y="20"/>
                </a:lnTo>
                <a:lnTo>
                  <a:pt x="38" y="44"/>
                </a:lnTo>
                <a:lnTo>
                  <a:pt x="48" y="36"/>
                </a:lnTo>
                <a:lnTo>
                  <a:pt x="50" y="32"/>
                </a:lnTo>
                <a:lnTo>
                  <a:pt x="52" y="26"/>
                </a:lnTo>
                <a:lnTo>
                  <a:pt x="52" y="18"/>
                </a:lnTo>
                <a:lnTo>
                  <a:pt x="46" y="8"/>
                </a:lnTo>
                <a:lnTo>
                  <a:pt x="40" y="4"/>
                </a:lnTo>
                <a:lnTo>
                  <a:pt x="30" y="0"/>
                </a:lnTo>
                <a:lnTo>
                  <a:pt x="20" y="2"/>
                </a:lnTo>
                <a:lnTo>
                  <a:pt x="10" y="6"/>
                </a:lnTo>
                <a:lnTo>
                  <a:pt x="4" y="14"/>
                </a:lnTo>
                <a:lnTo>
                  <a:pt x="0" y="20"/>
                </a:lnTo>
                <a:lnTo>
                  <a:pt x="0" y="26"/>
                </a:lnTo>
                <a:lnTo>
                  <a:pt x="0" y="30"/>
                </a:lnTo>
                <a:lnTo>
                  <a:pt x="2" y="36"/>
                </a:lnTo>
                <a:lnTo>
                  <a:pt x="6" y="40"/>
                </a:lnTo>
                <a:lnTo>
                  <a:pt x="10" y="46"/>
                </a:lnTo>
                <a:lnTo>
                  <a:pt x="16" y="48"/>
                </a:lnTo>
                <a:lnTo>
                  <a:pt x="24" y="50"/>
                </a:lnTo>
                <a:lnTo>
                  <a:pt x="30" y="48"/>
                </a:lnTo>
                <a:lnTo>
                  <a:pt x="24" y="36"/>
                </a:lnTo>
                <a:lnTo>
                  <a:pt x="20" y="38"/>
                </a:lnTo>
                <a:lnTo>
                  <a:pt x="18" y="38"/>
                </a:lnTo>
                <a:lnTo>
                  <a:pt x="24" y="14"/>
                </a:lnTo>
                <a:lnTo>
                  <a:pt x="28" y="12"/>
                </a:lnTo>
                <a:lnTo>
                  <a:pt x="32" y="12"/>
                </a:lnTo>
                <a:lnTo>
                  <a:pt x="36" y="12"/>
                </a:lnTo>
                <a:lnTo>
                  <a:pt x="38" y="16"/>
                </a:lnTo>
                <a:lnTo>
                  <a:pt x="40" y="18"/>
                </a:lnTo>
                <a:lnTo>
                  <a:pt x="40" y="22"/>
                </a:lnTo>
                <a:lnTo>
                  <a:pt x="40" y="26"/>
                </a:lnTo>
                <a:lnTo>
                  <a:pt x="36" y="30"/>
                </a:lnTo>
                <a:lnTo>
                  <a:pt x="24" y="14"/>
                </a:lnTo>
                <a:lnTo>
                  <a:pt x="18" y="38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22" name="Freeform 42"/>
          <p:cNvSpPr>
            <a:spLocks/>
          </p:cNvSpPr>
          <p:nvPr/>
        </p:nvSpPr>
        <p:spPr bwMode="auto">
          <a:xfrm>
            <a:off x="3721100" y="2836863"/>
            <a:ext cx="95250" cy="60325"/>
          </a:xfrm>
          <a:custGeom>
            <a:avLst/>
            <a:gdLst/>
            <a:ahLst/>
            <a:cxnLst>
              <a:cxn ang="0">
                <a:pos x="22" y="30"/>
              </a:cxn>
              <a:cxn ang="0">
                <a:pos x="36" y="22"/>
              </a:cxn>
              <a:cxn ang="0">
                <a:pos x="42" y="20"/>
              </a:cxn>
              <a:cxn ang="0">
                <a:pos x="46" y="22"/>
              </a:cxn>
              <a:cxn ang="0">
                <a:pos x="48" y="30"/>
              </a:cxn>
              <a:cxn ang="0">
                <a:pos x="60" y="26"/>
              </a:cxn>
              <a:cxn ang="0">
                <a:pos x="60" y="22"/>
              </a:cxn>
              <a:cxn ang="0">
                <a:pos x="58" y="18"/>
              </a:cxn>
              <a:cxn ang="0">
                <a:pos x="52" y="14"/>
              </a:cxn>
              <a:cxn ang="0">
                <a:pos x="44" y="14"/>
              </a:cxn>
              <a:cxn ang="0">
                <a:pos x="50" y="10"/>
              </a:cxn>
              <a:cxn ang="0">
                <a:pos x="42" y="0"/>
              </a:cxn>
              <a:cxn ang="0">
                <a:pos x="0" y="28"/>
              </a:cxn>
              <a:cxn ang="0">
                <a:pos x="10" y="38"/>
              </a:cxn>
              <a:cxn ang="0">
                <a:pos x="20" y="30"/>
              </a:cxn>
              <a:cxn ang="0">
                <a:pos x="22" y="30"/>
              </a:cxn>
            </a:cxnLst>
            <a:rect l="0" t="0" r="r" b="b"/>
            <a:pathLst>
              <a:path w="60" h="38">
                <a:moveTo>
                  <a:pt x="22" y="30"/>
                </a:moveTo>
                <a:lnTo>
                  <a:pt x="36" y="22"/>
                </a:lnTo>
                <a:lnTo>
                  <a:pt x="42" y="20"/>
                </a:lnTo>
                <a:lnTo>
                  <a:pt x="46" y="22"/>
                </a:lnTo>
                <a:lnTo>
                  <a:pt x="48" y="30"/>
                </a:lnTo>
                <a:lnTo>
                  <a:pt x="60" y="26"/>
                </a:lnTo>
                <a:lnTo>
                  <a:pt x="60" y="22"/>
                </a:lnTo>
                <a:lnTo>
                  <a:pt x="58" y="18"/>
                </a:lnTo>
                <a:lnTo>
                  <a:pt x="52" y="14"/>
                </a:lnTo>
                <a:lnTo>
                  <a:pt x="44" y="14"/>
                </a:lnTo>
                <a:lnTo>
                  <a:pt x="50" y="10"/>
                </a:lnTo>
                <a:lnTo>
                  <a:pt x="42" y="0"/>
                </a:lnTo>
                <a:lnTo>
                  <a:pt x="0" y="28"/>
                </a:lnTo>
                <a:lnTo>
                  <a:pt x="10" y="38"/>
                </a:lnTo>
                <a:lnTo>
                  <a:pt x="20" y="30"/>
                </a:lnTo>
                <a:lnTo>
                  <a:pt x="22" y="30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23" name="Freeform 43"/>
          <p:cNvSpPr>
            <a:spLocks/>
          </p:cNvSpPr>
          <p:nvPr/>
        </p:nvSpPr>
        <p:spPr bwMode="auto">
          <a:xfrm>
            <a:off x="3768725" y="2887663"/>
            <a:ext cx="85725" cy="82550"/>
          </a:xfrm>
          <a:custGeom>
            <a:avLst/>
            <a:gdLst/>
            <a:ahLst/>
            <a:cxnLst>
              <a:cxn ang="0">
                <a:pos x="0" y="26"/>
              </a:cxn>
              <a:cxn ang="0">
                <a:pos x="2" y="34"/>
              </a:cxn>
              <a:cxn ang="0">
                <a:pos x="6" y="42"/>
              </a:cxn>
              <a:cxn ang="0">
                <a:pos x="14" y="48"/>
              </a:cxn>
              <a:cxn ang="0">
                <a:pos x="20" y="52"/>
              </a:cxn>
              <a:cxn ang="0">
                <a:pos x="28" y="52"/>
              </a:cxn>
              <a:cxn ang="0">
                <a:pos x="34" y="50"/>
              </a:cxn>
              <a:cxn ang="0">
                <a:pos x="38" y="46"/>
              </a:cxn>
              <a:cxn ang="0">
                <a:pos x="40" y="40"/>
              </a:cxn>
              <a:cxn ang="0">
                <a:pos x="38" y="34"/>
              </a:cxn>
              <a:cxn ang="0">
                <a:pos x="34" y="26"/>
              </a:cxn>
              <a:cxn ang="0">
                <a:pos x="30" y="14"/>
              </a:cxn>
              <a:cxn ang="0">
                <a:pos x="32" y="12"/>
              </a:cxn>
              <a:cxn ang="0">
                <a:pos x="34" y="12"/>
              </a:cxn>
              <a:cxn ang="0">
                <a:pos x="40" y="16"/>
              </a:cxn>
              <a:cxn ang="0">
                <a:pos x="42" y="22"/>
              </a:cxn>
              <a:cxn ang="0">
                <a:pos x="42" y="26"/>
              </a:cxn>
              <a:cxn ang="0">
                <a:pos x="52" y="36"/>
              </a:cxn>
              <a:cxn ang="0">
                <a:pos x="54" y="30"/>
              </a:cxn>
              <a:cxn ang="0">
                <a:pos x="54" y="24"/>
              </a:cxn>
              <a:cxn ang="0">
                <a:pos x="52" y="18"/>
              </a:cxn>
              <a:cxn ang="0">
                <a:pos x="48" y="10"/>
              </a:cxn>
              <a:cxn ang="0">
                <a:pos x="40" y="4"/>
              </a:cxn>
              <a:cxn ang="0">
                <a:pos x="34" y="0"/>
              </a:cxn>
              <a:cxn ang="0">
                <a:pos x="28" y="0"/>
              </a:cxn>
              <a:cxn ang="0">
                <a:pos x="22" y="4"/>
              </a:cxn>
              <a:cxn ang="0">
                <a:pos x="18" y="8"/>
              </a:cxn>
              <a:cxn ang="0">
                <a:pos x="16" y="14"/>
              </a:cxn>
              <a:cxn ang="0">
                <a:pos x="18" y="22"/>
              </a:cxn>
              <a:cxn ang="0">
                <a:pos x="24" y="34"/>
              </a:cxn>
              <a:cxn ang="0">
                <a:pos x="26" y="38"/>
              </a:cxn>
              <a:cxn ang="0">
                <a:pos x="24" y="40"/>
              </a:cxn>
              <a:cxn ang="0">
                <a:pos x="20" y="40"/>
              </a:cxn>
              <a:cxn ang="0">
                <a:pos x="14" y="36"/>
              </a:cxn>
              <a:cxn ang="0">
                <a:pos x="12" y="32"/>
              </a:cxn>
              <a:cxn ang="0">
                <a:pos x="10" y="30"/>
              </a:cxn>
              <a:cxn ang="0">
                <a:pos x="12" y="26"/>
              </a:cxn>
              <a:cxn ang="0">
                <a:pos x="14" y="24"/>
              </a:cxn>
              <a:cxn ang="0">
                <a:pos x="4" y="14"/>
              </a:cxn>
              <a:cxn ang="0">
                <a:pos x="0" y="20"/>
              </a:cxn>
              <a:cxn ang="0">
                <a:pos x="0" y="24"/>
              </a:cxn>
              <a:cxn ang="0">
                <a:pos x="0" y="26"/>
              </a:cxn>
            </a:cxnLst>
            <a:rect l="0" t="0" r="r" b="b"/>
            <a:pathLst>
              <a:path w="54" h="52">
                <a:moveTo>
                  <a:pt x="0" y="26"/>
                </a:moveTo>
                <a:lnTo>
                  <a:pt x="2" y="34"/>
                </a:lnTo>
                <a:lnTo>
                  <a:pt x="6" y="42"/>
                </a:lnTo>
                <a:lnTo>
                  <a:pt x="14" y="48"/>
                </a:lnTo>
                <a:lnTo>
                  <a:pt x="20" y="52"/>
                </a:lnTo>
                <a:lnTo>
                  <a:pt x="28" y="52"/>
                </a:lnTo>
                <a:lnTo>
                  <a:pt x="34" y="50"/>
                </a:lnTo>
                <a:lnTo>
                  <a:pt x="38" y="46"/>
                </a:lnTo>
                <a:lnTo>
                  <a:pt x="40" y="40"/>
                </a:lnTo>
                <a:lnTo>
                  <a:pt x="38" y="34"/>
                </a:lnTo>
                <a:lnTo>
                  <a:pt x="34" y="26"/>
                </a:lnTo>
                <a:lnTo>
                  <a:pt x="30" y="14"/>
                </a:lnTo>
                <a:lnTo>
                  <a:pt x="32" y="12"/>
                </a:lnTo>
                <a:lnTo>
                  <a:pt x="34" y="12"/>
                </a:lnTo>
                <a:lnTo>
                  <a:pt x="40" y="16"/>
                </a:lnTo>
                <a:lnTo>
                  <a:pt x="42" y="22"/>
                </a:lnTo>
                <a:lnTo>
                  <a:pt x="42" y="26"/>
                </a:lnTo>
                <a:lnTo>
                  <a:pt x="52" y="36"/>
                </a:lnTo>
                <a:lnTo>
                  <a:pt x="54" y="30"/>
                </a:lnTo>
                <a:lnTo>
                  <a:pt x="54" y="24"/>
                </a:lnTo>
                <a:lnTo>
                  <a:pt x="52" y="18"/>
                </a:lnTo>
                <a:lnTo>
                  <a:pt x="48" y="10"/>
                </a:lnTo>
                <a:lnTo>
                  <a:pt x="40" y="4"/>
                </a:lnTo>
                <a:lnTo>
                  <a:pt x="34" y="0"/>
                </a:lnTo>
                <a:lnTo>
                  <a:pt x="28" y="0"/>
                </a:lnTo>
                <a:lnTo>
                  <a:pt x="22" y="4"/>
                </a:lnTo>
                <a:lnTo>
                  <a:pt x="18" y="8"/>
                </a:lnTo>
                <a:lnTo>
                  <a:pt x="16" y="14"/>
                </a:lnTo>
                <a:lnTo>
                  <a:pt x="18" y="22"/>
                </a:lnTo>
                <a:lnTo>
                  <a:pt x="24" y="34"/>
                </a:lnTo>
                <a:lnTo>
                  <a:pt x="26" y="38"/>
                </a:lnTo>
                <a:lnTo>
                  <a:pt x="24" y="40"/>
                </a:lnTo>
                <a:lnTo>
                  <a:pt x="20" y="40"/>
                </a:lnTo>
                <a:lnTo>
                  <a:pt x="14" y="36"/>
                </a:lnTo>
                <a:lnTo>
                  <a:pt x="12" y="32"/>
                </a:lnTo>
                <a:lnTo>
                  <a:pt x="10" y="30"/>
                </a:lnTo>
                <a:lnTo>
                  <a:pt x="12" y="26"/>
                </a:lnTo>
                <a:lnTo>
                  <a:pt x="14" y="24"/>
                </a:lnTo>
                <a:lnTo>
                  <a:pt x="4" y="14"/>
                </a:lnTo>
                <a:lnTo>
                  <a:pt x="0" y="20"/>
                </a:lnTo>
                <a:lnTo>
                  <a:pt x="0" y="24"/>
                </a:lnTo>
                <a:lnTo>
                  <a:pt x="0" y="26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24" name="Freeform 44"/>
          <p:cNvSpPr>
            <a:spLocks/>
          </p:cNvSpPr>
          <p:nvPr/>
        </p:nvSpPr>
        <p:spPr bwMode="auto">
          <a:xfrm>
            <a:off x="4232275" y="2398713"/>
            <a:ext cx="139700" cy="123825"/>
          </a:xfrm>
          <a:custGeom>
            <a:avLst/>
            <a:gdLst/>
            <a:ahLst/>
            <a:cxnLst>
              <a:cxn ang="0">
                <a:pos x="6" y="42"/>
              </a:cxn>
              <a:cxn ang="0">
                <a:pos x="34" y="30"/>
              </a:cxn>
              <a:cxn ang="0">
                <a:pos x="46" y="52"/>
              </a:cxn>
              <a:cxn ang="0">
                <a:pos x="18" y="66"/>
              </a:cxn>
              <a:cxn ang="0">
                <a:pos x="26" y="78"/>
              </a:cxn>
              <a:cxn ang="0">
                <a:pos x="88" y="50"/>
              </a:cxn>
              <a:cxn ang="0">
                <a:pos x="82" y="36"/>
              </a:cxn>
              <a:cxn ang="0">
                <a:pos x="56" y="48"/>
              </a:cxn>
              <a:cxn ang="0">
                <a:pos x="44" y="24"/>
              </a:cxn>
              <a:cxn ang="0">
                <a:pos x="68" y="12"/>
              </a:cxn>
              <a:cxn ang="0">
                <a:pos x="62" y="0"/>
              </a:cxn>
              <a:cxn ang="0">
                <a:pos x="0" y="30"/>
              </a:cxn>
              <a:cxn ang="0">
                <a:pos x="4" y="42"/>
              </a:cxn>
              <a:cxn ang="0">
                <a:pos x="6" y="42"/>
              </a:cxn>
            </a:cxnLst>
            <a:rect l="0" t="0" r="r" b="b"/>
            <a:pathLst>
              <a:path w="88" h="78">
                <a:moveTo>
                  <a:pt x="6" y="42"/>
                </a:moveTo>
                <a:lnTo>
                  <a:pt x="34" y="30"/>
                </a:lnTo>
                <a:lnTo>
                  <a:pt x="46" y="52"/>
                </a:lnTo>
                <a:lnTo>
                  <a:pt x="18" y="66"/>
                </a:lnTo>
                <a:lnTo>
                  <a:pt x="26" y="78"/>
                </a:lnTo>
                <a:lnTo>
                  <a:pt x="88" y="50"/>
                </a:lnTo>
                <a:lnTo>
                  <a:pt x="82" y="36"/>
                </a:lnTo>
                <a:lnTo>
                  <a:pt x="56" y="48"/>
                </a:lnTo>
                <a:lnTo>
                  <a:pt x="44" y="24"/>
                </a:lnTo>
                <a:lnTo>
                  <a:pt x="68" y="12"/>
                </a:lnTo>
                <a:lnTo>
                  <a:pt x="62" y="0"/>
                </a:lnTo>
                <a:lnTo>
                  <a:pt x="0" y="30"/>
                </a:lnTo>
                <a:lnTo>
                  <a:pt x="4" y="42"/>
                </a:lnTo>
                <a:lnTo>
                  <a:pt x="6" y="42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25" name="Freeform 45"/>
          <p:cNvSpPr>
            <a:spLocks/>
          </p:cNvSpPr>
          <p:nvPr/>
        </p:nvSpPr>
        <p:spPr bwMode="auto">
          <a:xfrm>
            <a:off x="4289425" y="2513013"/>
            <a:ext cx="88900" cy="88900"/>
          </a:xfrm>
          <a:custGeom>
            <a:avLst/>
            <a:gdLst/>
            <a:ahLst/>
            <a:cxnLst>
              <a:cxn ang="0">
                <a:pos x="38" y="14"/>
              </a:cxn>
              <a:cxn ang="0">
                <a:pos x="42" y="18"/>
              </a:cxn>
              <a:cxn ang="0">
                <a:pos x="44" y="24"/>
              </a:cxn>
              <a:cxn ang="0">
                <a:pos x="42" y="26"/>
              </a:cxn>
              <a:cxn ang="0">
                <a:pos x="40" y="28"/>
              </a:cxn>
              <a:cxn ang="0">
                <a:pos x="38" y="28"/>
              </a:cxn>
              <a:cxn ang="0">
                <a:pos x="30" y="18"/>
              </a:cxn>
              <a:cxn ang="0">
                <a:pos x="22" y="10"/>
              </a:cxn>
              <a:cxn ang="0">
                <a:pos x="14" y="8"/>
              </a:cxn>
              <a:cxn ang="0">
                <a:pos x="6" y="10"/>
              </a:cxn>
              <a:cxn ang="0">
                <a:pos x="2" y="12"/>
              </a:cxn>
              <a:cxn ang="0">
                <a:pos x="0" y="18"/>
              </a:cxn>
              <a:cxn ang="0">
                <a:pos x="0" y="24"/>
              </a:cxn>
              <a:cxn ang="0">
                <a:pos x="2" y="30"/>
              </a:cxn>
              <a:cxn ang="0">
                <a:pos x="6" y="36"/>
              </a:cxn>
              <a:cxn ang="0">
                <a:pos x="14" y="42"/>
              </a:cxn>
              <a:cxn ang="0">
                <a:pos x="10" y="44"/>
              </a:cxn>
              <a:cxn ang="0">
                <a:pos x="16" y="56"/>
              </a:cxn>
              <a:cxn ang="0">
                <a:pos x="22" y="52"/>
              </a:cxn>
              <a:cxn ang="0">
                <a:pos x="30" y="46"/>
              </a:cxn>
              <a:cxn ang="0">
                <a:pos x="44" y="40"/>
              </a:cxn>
              <a:cxn ang="0">
                <a:pos x="50" y="38"/>
              </a:cxn>
              <a:cxn ang="0">
                <a:pos x="54" y="34"/>
              </a:cxn>
              <a:cxn ang="0">
                <a:pos x="56" y="30"/>
              </a:cxn>
              <a:cxn ang="0">
                <a:pos x="56" y="26"/>
              </a:cxn>
              <a:cxn ang="0">
                <a:pos x="54" y="22"/>
              </a:cxn>
              <a:cxn ang="0">
                <a:pos x="52" y="14"/>
              </a:cxn>
              <a:cxn ang="0">
                <a:pos x="46" y="6"/>
              </a:cxn>
              <a:cxn ang="0">
                <a:pos x="42" y="2"/>
              </a:cxn>
              <a:cxn ang="0">
                <a:pos x="36" y="0"/>
              </a:cxn>
              <a:cxn ang="0">
                <a:pos x="28" y="2"/>
              </a:cxn>
              <a:cxn ang="0">
                <a:pos x="32" y="12"/>
              </a:cxn>
              <a:cxn ang="0">
                <a:pos x="36" y="14"/>
              </a:cxn>
              <a:cxn ang="0">
                <a:pos x="38" y="14"/>
              </a:cxn>
              <a:cxn ang="0">
                <a:pos x="28" y="34"/>
              </a:cxn>
              <a:cxn ang="0">
                <a:pos x="22" y="36"/>
              </a:cxn>
              <a:cxn ang="0">
                <a:pos x="18" y="34"/>
              </a:cxn>
              <a:cxn ang="0">
                <a:pos x="12" y="30"/>
              </a:cxn>
              <a:cxn ang="0">
                <a:pos x="10" y="24"/>
              </a:cxn>
              <a:cxn ang="0">
                <a:pos x="14" y="20"/>
              </a:cxn>
              <a:cxn ang="0">
                <a:pos x="16" y="20"/>
              </a:cxn>
              <a:cxn ang="0">
                <a:pos x="20" y="20"/>
              </a:cxn>
              <a:cxn ang="0">
                <a:pos x="26" y="26"/>
              </a:cxn>
              <a:cxn ang="0">
                <a:pos x="30" y="32"/>
              </a:cxn>
              <a:cxn ang="0">
                <a:pos x="28" y="34"/>
              </a:cxn>
              <a:cxn ang="0">
                <a:pos x="38" y="14"/>
              </a:cxn>
            </a:cxnLst>
            <a:rect l="0" t="0" r="r" b="b"/>
            <a:pathLst>
              <a:path w="56" h="56">
                <a:moveTo>
                  <a:pt x="38" y="14"/>
                </a:moveTo>
                <a:lnTo>
                  <a:pt x="42" y="18"/>
                </a:lnTo>
                <a:lnTo>
                  <a:pt x="44" y="24"/>
                </a:lnTo>
                <a:lnTo>
                  <a:pt x="42" y="26"/>
                </a:lnTo>
                <a:lnTo>
                  <a:pt x="40" y="28"/>
                </a:lnTo>
                <a:lnTo>
                  <a:pt x="38" y="28"/>
                </a:lnTo>
                <a:lnTo>
                  <a:pt x="30" y="18"/>
                </a:lnTo>
                <a:lnTo>
                  <a:pt x="22" y="10"/>
                </a:lnTo>
                <a:lnTo>
                  <a:pt x="14" y="8"/>
                </a:lnTo>
                <a:lnTo>
                  <a:pt x="6" y="10"/>
                </a:lnTo>
                <a:lnTo>
                  <a:pt x="2" y="12"/>
                </a:lnTo>
                <a:lnTo>
                  <a:pt x="0" y="18"/>
                </a:lnTo>
                <a:lnTo>
                  <a:pt x="0" y="24"/>
                </a:lnTo>
                <a:lnTo>
                  <a:pt x="2" y="30"/>
                </a:lnTo>
                <a:lnTo>
                  <a:pt x="6" y="36"/>
                </a:lnTo>
                <a:lnTo>
                  <a:pt x="14" y="42"/>
                </a:lnTo>
                <a:lnTo>
                  <a:pt x="10" y="44"/>
                </a:lnTo>
                <a:lnTo>
                  <a:pt x="16" y="56"/>
                </a:lnTo>
                <a:lnTo>
                  <a:pt x="22" y="52"/>
                </a:lnTo>
                <a:lnTo>
                  <a:pt x="30" y="46"/>
                </a:lnTo>
                <a:lnTo>
                  <a:pt x="44" y="40"/>
                </a:lnTo>
                <a:lnTo>
                  <a:pt x="50" y="38"/>
                </a:lnTo>
                <a:lnTo>
                  <a:pt x="54" y="34"/>
                </a:lnTo>
                <a:lnTo>
                  <a:pt x="56" y="30"/>
                </a:lnTo>
                <a:lnTo>
                  <a:pt x="56" y="26"/>
                </a:lnTo>
                <a:lnTo>
                  <a:pt x="54" y="22"/>
                </a:lnTo>
                <a:lnTo>
                  <a:pt x="52" y="14"/>
                </a:lnTo>
                <a:lnTo>
                  <a:pt x="46" y="6"/>
                </a:lnTo>
                <a:lnTo>
                  <a:pt x="42" y="2"/>
                </a:lnTo>
                <a:lnTo>
                  <a:pt x="36" y="0"/>
                </a:lnTo>
                <a:lnTo>
                  <a:pt x="28" y="2"/>
                </a:lnTo>
                <a:lnTo>
                  <a:pt x="32" y="12"/>
                </a:lnTo>
                <a:lnTo>
                  <a:pt x="36" y="14"/>
                </a:lnTo>
                <a:lnTo>
                  <a:pt x="38" y="14"/>
                </a:lnTo>
                <a:lnTo>
                  <a:pt x="28" y="34"/>
                </a:lnTo>
                <a:lnTo>
                  <a:pt x="22" y="36"/>
                </a:lnTo>
                <a:lnTo>
                  <a:pt x="18" y="34"/>
                </a:lnTo>
                <a:lnTo>
                  <a:pt x="12" y="30"/>
                </a:lnTo>
                <a:lnTo>
                  <a:pt x="10" y="24"/>
                </a:lnTo>
                <a:lnTo>
                  <a:pt x="14" y="20"/>
                </a:lnTo>
                <a:lnTo>
                  <a:pt x="16" y="20"/>
                </a:lnTo>
                <a:lnTo>
                  <a:pt x="20" y="20"/>
                </a:lnTo>
                <a:lnTo>
                  <a:pt x="26" y="26"/>
                </a:lnTo>
                <a:lnTo>
                  <a:pt x="30" y="32"/>
                </a:lnTo>
                <a:lnTo>
                  <a:pt x="28" y="34"/>
                </a:lnTo>
                <a:lnTo>
                  <a:pt x="38" y="14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26" name="Freeform 46"/>
          <p:cNvSpPr>
            <a:spLocks/>
          </p:cNvSpPr>
          <p:nvPr/>
        </p:nvSpPr>
        <p:spPr bwMode="auto">
          <a:xfrm>
            <a:off x="4324350" y="2582863"/>
            <a:ext cx="98425" cy="95250"/>
          </a:xfrm>
          <a:custGeom>
            <a:avLst/>
            <a:gdLst/>
            <a:ahLst/>
            <a:cxnLst>
              <a:cxn ang="0">
                <a:pos x="50" y="48"/>
              </a:cxn>
              <a:cxn ang="0">
                <a:pos x="58" y="44"/>
              </a:cxn>
              <a:cxn ang="0">
                <a:pos x="60" y="40"/>
              </a:cxn>
              <a:cxn ang="0">
                <a:pos x="62" y="32"/>
              </a:cxn>
              <a:cxn ang="0">
                <a:pos x="60" y="24"/>
              </a:cxn>
              <a:cxn ang="0">
                <a:pos x="54" y="18"/>
              </a:cxn>
              <a:cxn ang="0">
                <a:pos x="44" y="14"/>
              </a:cxn>
              <a:cxn ang="0">
                <a:pos x="50" y="12"/>
              </a:cxn>
              <a:cxn ang="0">
                <a:pos x="44" y="0"/>
              </a:cxn>
              <a:cxn ang="0">
                <a:pos x="0" y="22"/>
              </a:cxn>
              <a:cxn ang="0">
                <a:pos x="6" y="32"/>
              </a:cxn>
              <a:cxn ang="0">
                <a:pos x="26" y="24"/>
              </a:cxn>
              <a:cxn ang="0">
                <a:pos x="38" y="20"/>
              </a:cxn>
              <a:cxn ang="0">
                <a:pos x="44" y="20"/>
              </a:cxn>
              <a:cxn ang="0">
                <a:pos x="48" y="26"/>
              </a:cxn>
              <a:cxn ang="0">
                <a:pos x="50" y="30"/>
              </a:cxn>
              <a:cxn ang="0">
                <a:pos x="48" y="34"/>
              </a:cxn>
              <a:cxn ang="0">
                <a:pos x="38" y="38"/>
              </a:cxn>
              <a:cxn ang="0">
                <a:pos x="14" y="50"/>
              </a:cxn>
              <a:cxn ang="0">
                <a:pos x="22" y="60"/>
              </a:cxn>
              <a:cxn ang="0">
                <a:pos x="48" y="48"/>
              </a:cxn>
              <a:cxn ang="0">
                <a:pos x="50" y="48"/>
              </a:cxn>
            </a:cxnLst>
            <a:rect l="0" t="0" r="r" b="b"/>
            <a:pathLst>
              <a:path w="62" h="60">
                <a:moveTo>
                  <a:pt x="50" y="48"/>
                </a:moveTo>
                <a:lnTo>
                  <a:pt x="58" y="44"/>
                </a:lnTo>
                <a:lnTo>
                  <a:pt x="60" y="40"/>
                </a:lnTo>
                <a:lnTo>
                  <a:pt x="62" y="32"/>
                </a:lnTo>
                <a:lnTo>
                  <a:pt x="60" y="24"/>
                </a:lnTo>
                <a:lnTo>
                  <a:pt x="54" y="18"/>
                </a:lnTo>
                <a:lnTo>
                  <a:pt x="44" y="14"/>
                </a:lnTo>
                <a:lnTo>
                  <a:pt x="50" y="12"/>
                </a:lnTo>
                <a:lnTo>
                  <a:pt x="44" y="0"/>
                </a:lnTo>
                <a:lnTo>
                  <a:pt x="0" y="22"/>
                </a:lnTo>
                <a:lnTo>
                  <a:pt x="6" y="32"/>
                </a:lnTo>
                <a:lnTo>
                  <a:pt x="26" y="24"/>
                </a:lnTo>
                <a:lnTo>
                  <a:pt x="38" y="20"/>
                </a:lnTo>
                <a:lnTo>
                  <a:pt x="44" y="20"/>
                </a:lnTo>
                <a:lnTo>
                  <a:pt x="48" y="26"/>
                </a:lnTo>
                <a:lnTo>
                  <a:pt x="50" y="30"/>
                </a:lnTo>
                <a:lnTo>
                  <a:pt x="48" y="34"/>
                </a:lnTo>
                <a:lnTo>
                  <a:pt x="38" y="38"/>
                </a:lnTo>
                <a:lnTo>
                  <a:pt x="14" y="50"/>
                </a:lnTo>
                <a:lnTo>
                  <a:pt x="22" y="60"/>
                </a:lnTo>
                <a:lnTo>
                  <a:pt x="48" y="48"/>
                </a:lnTo>
                <a:lnTo>
                  <a:pt x="50" y="48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27" name="Freeform 47"/>
          <p:cNvSpPr>
            <a:spLocks/>
          </p:cNvSpPr>
          <p:nvPr/>
        </p:nvSpPr>
        <p:spPr bwMode="auto">
          <a:xfrm>
            <a:off x="4375150" y="2671763"/>
            <a:ext cx="127000" cy="88900"/>
          </a:xfrm>
          <a:custGeom>
            <a:avLst/>
            <a:gdLst/>
            <a:ahLst/>
            <a:cxnLst>
              <a:cxn ang="0">
                <a:pos x="80" y="28"/>
              </a:cxn>
              <a:cxn ang="0">
                <a:pos x="74" y="16"/>
              </a:cxn>
              <a:cxn ang="0">
                <a:pos x="52" y="26"/>
              </a:cxn>
              <a:cxn ang="0">
                <a:pos x="52" y="18"/>
              </a:cxn>
              <a:cxn ang="0">
                <a:pos x="50" y="12"/>
              </a:cxn>
              <a:cxn ang="0">
                <a:pos x="46" y="4"/>
              </a:cxn>
              <a:cxn ang="0">
                <a:pos x="38" y="0"/>
              </a:cxn>
              <a:cxn ang="0">
                <a:pos x="28" y="0"/>
              </a:cxn>
              <a:cxn ang="0">
                <a:pos x="16" y="4"/>
              </a:cxn>
              <a:cxn ang="0">
                <a:pos x="8" y="10"/>
              </a:cxn>
              <a:cxn ang="0">
                <a:pos x="2" y="18"/>
              </a:cxn>
              <a:cxn ang="0">
                <a:pos x="0" y="26"/>
              </a:cxn>
              <a:cxn ang="0">
                <a:pos x="4" y="32"/>
              </a:cxn>
              <a:cxn ang="0">
                <a:pos x="8" y="40"/>
              </a:cxn>
              <a:cxn ang="0">
                <a:pos x="18" y="42"/>
              </a:cxn>
              <a:cxn ang="0">
                <a:pos x="12" y="46"/>
              </a:cxn>
              <a:cxn ang="0">
                <a:pos x="18" y="56"/>
              </a:cxn>
              <a:cxn ang="0">
                <a:pos x="78" y="28"/>
              </a:cxn>
              <a:cxn ang="0">
                <a:pos x="80" y="28"/>
              </a:cxn>
              <a:cxn ang="0">
                <a:pos x="36" y="14"/>
              </a:cxn>
              <a:cxn ang="0">
                <a:pos x="40" y="16"/>
              </a:cxn>
              <a:cxn ang="0">
                <a:pos x="42" y="18"/>
              </a:cxn>
              <a:cxn ang="0">
                <a:pos x="44" y="22"/>
              </a:cxn>
              <a:cxn ang="0">
                <a:pos x="44" y="28"/>
              </a:cxn>
              <a:cxn ang="0">
                <a:pos x="40" y="32"/>
              </a:cxn>
              <a:cxn ang="0">
                <a:pos x="34" y="34"/>
              </a:cxn>
              <a:cxn ang="0">
                <a:pos x="28" y="38"/>
              </a:cxn>
              <a:cxn ang="0">
                <a:pos x="22" y="36"/>
              </a:cxn>
              <a:cxn ang="0">
                <a:pos x="18" y="36"/>
              </a:cxn>
              <a:cxn ang="0">
                <a:pos x="14" y="32"/>
              </a:cxn>
              <a:cxn ang="0">
                <a:pos x="14" y="26"/>
              </a:cxn>
              <a:cxn ang="0">
                <a:pos x="14" y="22"/>
              </a:cxn>
              <a:cxn ang="0">
                <a:pos x="18" y="18"/>
              </a:cxn>
              <a:cxn ang="0">
                <a:pos x="24" y="16"/>
              </a:cxn>
              <a:cxn ang="0">
                <a:pos x="30" y="14"/>
              </a:cxn>
              <a:cxn ang="0">
                <a:pos x="36" y="14"/>
              </a:cxn>
              <a:cxn ang="0">
                <a:pos x="80" y="28"/>
              </a:cxn>
            </a:cxnLst>
            <a:rect l="0" t="0" r="r" b="b"/>
            <a:pathLst>
              <a:path w="80" h="56">
                <a:moveTo>
                  <a:pt x="80" y="28"/>
                </a:moveTo>
                <a:lnTo>
                  <a:pt x="74" y="16"/>
                </a:lnTo>
                <a:lnTo>
                  <a:pt x="52" y="26"/>
                </a:lnTo>
                <a:lnTo>
                  <a:pt x="52" y="18"/>
                </a:lnTo>
                <a:lnTo>
                  <a:pt x="50" y="12"/>
                </a:lnTo>
                <a:lnTo>
                  <a:pt x="46" y="4"/>
                </a:lnTo>
                <a:lnTo>
                  <a:pt x="38" y="0"/>
                </a:lnTo>
                <a:lnTo>
                  <a:pt x="28" y="0"/>
                </a:lnTo>
                <a:lnTo>
                  <a:pt x="16" y="4"/>
                </a:lnTo>
                <a:lnTo>
                  <a:pt x="8" y="10"/>
                </a:lnTo>
                <a:lnTo>
                  <a:pt x="2" y="18"/>
                </a:lnTo>
                <a:lnTo>
                  <a:pt x="0" y="26"/>
                </a:lnTo>
                <a:lnTo>
                  <a:pt x="4" y="32"/>
                </a:lnTo>
                <a:lnTo>
                  <a:pt x="8" y="40"/>
                </a:lnTo>
                <a:lnTo>
                  <a:pt x="18" y="42"/>
                </a:lnTo>
                <a:lnTo>
                  <a:pt x="12" y="46"/>
                </a:lnTo>
                <a:lnTo>
                  <a:pt x="18" y="56"/>
                </a:lnTo>
                <a:lnTo>
                  <a:pt x="78" y="28"/>
                </a:lnTo>
                <a:lnTo>
                  <a:pt x="80" y="28"/>
                </a:lnTo>
                <a:lnTo>
                  <a:pt x="36" y="14"/>
                </a:lnTo>
                <a:lnTo>
                  <a:pt x="40" y="16"/>
                </a:lnTo>
                <a:lnTo>
                  <a:pt x="42" y="18"/>
                </a:lnTo>
                <a:lnTo>
                  <a:pt x="44" y="22"/>
                </a:lnTo>
                <a:lnTo>
                  <a:pt x="44" y="28"/>
                </a:lnTo>
                <a:lnTo>
                  <a:pt x="40" y="32"/>
                </a:lnTo>
                <a:lnTo>
                  <a:pt x="34" y="34"/>
                </a:lnTo>
                <a:lnTo>
                  <a:pt x="28" y="38"/>
                </a:lnTo>
                <a:lnTo>
                  <a:pt x="22" y="36"/>
                </a:lnTo>
                <a:lnTo>
                  <a:pt x="18" y="36"/>
                </a:lnTo>
                <a:lnTo>
                  <a:pt x="14" y="32"/>
                </a:lnTo>
                <a:lnTo>
                  <a:pt x="14" y="26"/>
                </a:lnTo>
                <a:lnTo>
                  <a:pt x="14" y="22"/>
                </a:lnTo>
                <a:lnTo>
                  <a:pt x="18" y="18"/>
                </a:lnTo>
                <a:lnTo>
                  <a:pt x="24" y="16"/>
                </a:lnTo>
                <a:lnTo>
                  <a:pt x="30" y="14"/>
                </a:lnTo>
                <a:lnTo>
                  <a:pt x="36" y="14"/>
                </a:lnTo>
                <a:lnTo>
                  <a:pt x="80" y="28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28" name="Freeform 48"/>
          <p:cNvSpPr>
            <a:spLocks/>
          </p:cNvSpPr>
          <p:nvPr/>
        </p:nvSpPr>
        <p:spPr bwMode="auto">
          <a:xfrm>
            <a:off x="4610100" y="2376488"/>
            <a:ext cx="146050" cy="146050"/>
          </a:xfrm>
          <a:custGeom>
            <a:avLst/>
            <a:gdLst/>
            <a:ahLst/>
            <a:cxnLst>
              <a:cxn ang="0">
                <a:pos x="6" y="52"/>
              </a:cxn>
              <a:cxn ang="0">
                <a:pos x="58" y="48"/>
              </a:cxn>
              <a:cxn ang="0">
                <a:pos x="16" y="78"/>
              </a:cxn>
              <a:cxn ang="0">
                <a:pos x="22" y="92"/>
              </a:cxn>
              <a:cxn ang="0">
                <a:pos x="92" y="84"/>
              </a:cxn>
              <a:cxn ang="0">
                <a:pos x="88" y="70"/>
              </a:cxn>
              <a:cxn ang="0">
                <a:pos x="38" y="76"/>
              </a:cxn>
              <a:cxn ang="0">
                <a:pos x="78" y="50"/>
              </a:cxn>
              <a:cxn ang="0">
                <a:pos x="72" y="34"/>
              </a:cxn>
              <a:cxn ang="0">
                <a:pos x="22" y="38"/>
              </a:cxn>
              <a:cxn ang="0">
                <a:pos x="64" y="14"/>
              </a:cxn>
              <a:cxn ang="0">
                <a:pos x="58" y="0"/>
              </a:cxn>
              <a:cxn ang="0">
                <a:pos x="0" y="38"/>
              </a:cxn>
              <a:cxn ang="0">
                <a:pos x="4" y="52"/>
              </a:cxn>
              <a:cxn ang="0">
                <a:pos x="6" y="52"/>
              </a:cxn>
            </a:cxnLst>
            <a:rect l="0" t="0" r="r" b="b"/>
            <a:pathLst>
              <a:path w="92" h="92">
                <a:moveTo>
                  <a:pt x="6" y="52"/>
                </a:moveTo>
                <a:lnTo>
                  <a:pt x="58" y="48"/>
                </a:lnTo>
                <a:lnTo>
                  <a:pt x="16" y="78"/>
                </a:lnTo>
                <a:lnTo>
                  <a:pt x="22" y="92"/>
                </a:lnTo>
                <a:lnTo>
                  <a:pt x="92" y="84"/>
                </a:lnTo>
                <a:lnTo>
                  <a:pt x="88" y="70"/>
                </a:lnTo>
                <a:lnTo>
                  <a:pt x="38" y="76"/>
                </a:lnTo>
                <a:lnTo>
                  <a:pt x="78" y="50"/>
                </a:lnTo>
                <a:lnTo>
                  <a:pt x="72" y="34"/>
                </a:lnTo>
                <a:lnTo>
                  <a:pt x="22" y="38"/>
                </a:lnTo>
                <a:lnTo>
                  <a:pt x="64" y="14"/>
                </a:lnTo>
                <a:lnTo>
                  <a:pt x="58" y="0"/>
                </a:lnTo>
                <a:lnTo>
                  <a:pt x="0" y="38"/>
                </a:lnTo>
                <a:lnTo>
                  <a:pt x="4" y="52"/>
                </a:lnTo>
                <a:lnTo>
                  <a:pt x="6" y="52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29" name="Freeform 49"/>
          <p:cNvSpPr>
            <a:spLocks/>
          </p:cNvSpPr>
          <p:nvPr/>
        </p:nvSpPr>
        <p:spPr bwMode="auto">
          <a:xfrm>
            <a:off x="4657725" y="2528888"/>
            <a:ext cx="92075" cy="47625"/>
          </a:xfrm>
          <a:custGeom>
            <a:avLst/>
            <a:gdLst/>
            <a:ahLst/>
            <a:cxnLst>
              <a:cxn ang="0">
                <a:pos x="20" y="24"/>
              </a:cxn>
              <a:cxn ang="0">
                <a:pos x="36" y="18"/>
              </a:cxn>
              <a:cxn ang="0">
                <a:pos x="42" y="20"/>
              </a:cxn>
              <a:cxn ang="0">
                <a:pos x="46" y="24"/>
              </a:cxn>
              <a:cxn ang="0">
                <a:pos x="46" y="30"/>
              </a:cxn>
              <a:cxn ang="0">
                <a:pos x="58" y="30"/>
              </a:cxn>
              <a:cxn ang="0">
                <a:pos x="58" y="26"/>
              </a:cxn>
              <a:cxn ang="0">
                <a:pos x="58" y="22"/>
              </a:cxn>
              <a:cxn ang="0">
                <a:pos x="54" y="16"/>
              </a:cxn>
              <a:cxn ang="0">
                <a:pos x="46" y="14"/>
              </a:cxn>
              <a:cxn ang="0">
                <a:pos x="52" y="12"/>
              </a:cxn>
              <a:cxn ang="0">
                <a:pos x="48" y="0"/>
              </a:cxn>
              <a:cxn ang="0">
                <a:pos x="0" y="16"/>
              </a:cxn>
              <a:cxn ang="0">
                <a:pos x="6" y="28"/>
              </a:cxn>
              <a:cxn ang="0">
                <a:pos x="18" y="24"/>
              </a:cxn>
              <a:cxn ang="0">
                <a:pos x="20" y="24"/>
              </a:cxn>
            </a:cxnLst>
            <a:rect l="0" t="0" r="r" b="b"/>
            <a:pathLst>
              <a:path w="58" h="30">
                <a:moveTo>
                  <a:pt x="20" y="24"/>
                </a:moveTo>
                <a:lnTo>
                  <a:pt x="36" y="18"/>
                </a:lnTo>
                <a:lnTo>
                  <a:pt x="42" y="20"/>
                </a:lnTo>
                <a:lnTo>
                  <a:pt x="46" y="24"/>
                </a:lnTo>
                <a:lnTo>
                  <a:pt x="46" y="30"/>
                </a:lnTo>
                <a:lnTo>
                  <a:pt x="58" y="30"/>
                </a:lnTo>
                <a:lnTo>
                  <a:pt x="58" y="26"/>
                </a:lnTo>
                <a:lnTo>
                  <a:pt x="58" y="22"/>
                </a:lnTo>
                <a:lnTo>
                  <a:pt x="54" y="16"/>
                </a:lnTo>
                <a:lnTo>
                  <a:pt x="46" y="14"/>
                </a:lnTo>
                <a:lnTo>
                  <a:pt x="52" y="12"/>
                </a:lnTo>
                <a:lnTo>
                  <a:pt x="48" y="0"/>
                </a:lnTo>
                <a:lnTo>
                  <a:pt x="0" y="16"/>
                </a:lnTo>
                <a:lnTo>
                  <a:pt x="6" y="28"/>
                </a:lnTo>
                <a:lnTo>
                  <a:pt x="18" y="24"/>
                </a:lnTo>
                <a:lnTo>
                  <a:pt x="20" y="24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30" name="Freeform 50"/>
          <p:cNvSpPr>
            <a:spLocks/>
          </p:cNvSpPr>
          <p:nvPr/>
        </p:nvSpPr>
        <p:spPr bwMode="auto">
          <a:xfrm>
            <a:off x="4679950" y="2573338"/>
            <a:ext cx="111125" cy="57150"/>
          </a:xfrm>
          <a:custGeom>
            <a:avLst/>
            <a:gdLst/>
            <a:ahLst/>
            <a:cxnLst>
              <a:cxn ang="0">
                <a:pos x="60" y="16"/>
              </a:cxn>
              <a:cxn ang="0">
                <a:pos x="70" y="12"/>
              </a:cxn>
              <a:cxn ang="0">
                <a:pos x="66" y="0"/>
              </a:cxn>
              <a:cxn ang="0">
                <a:pos x="54" y="4"/>
              </a:cxn>
              <a:cxn ang="0">
                <a:pos x="58" y="16"/>
              </a:cxn>
              <a:cxn ang="0">
                <a:pos x="60" y="16"/>
              </a:cxn>
              <a:cxn ang="0">
                <a:pos x="6" y="36"/>
              </a:cxn>
              <a:cxn ang="0">
                <a:pos x="52" y="18"/>
              </a:cxn>
              <a:cxn ang="0">
                <a:pos x="48" y="6"/>
              </a:cxn>
              <a:cxn ang="0">
                <a:pos x="0" y="24"/>
              </a:cxn>
              <a:cxn ang="0">
                <a:pos x="6" y="36"/>
              </a:cxn>
              <a:cxn ang="0">
                <a:pos x="60" y="16"/>
              </a:cxn>
            </a:cxnLst>
            <a:rect l="0" t="0" r="r" b="b"/>
            <a:pathLst>
              <a:path w="70" h="36">
                <a:moveTo>
                  <a:pt x="60" y="16"/>
                </a:moveTo>
                <a:lnTo>
                  <a:pt x="70" y="12"/>
                </a:lnTo>
                <a:lnTo>
                  <a:pt x="66" y="0"/>
                </a:lnTo>
                <a:lnTo>
                  <a:pt x="54" y="4"/>
                </a:lnTo>
                <a:lnTo>
                  <a:pt x="58" y="16"/>
                </a:lnTo>
                <a:lnTo>
                  <a:pt x="60" y="16"/>
                </a:lnTo>
                <a:lnTo>
                  <a:pt x="6" y="36"/>
                </a:lnTo>
                <a:lnTo>
                  <a:pt x="52" y="18"/>
                </a:lnTo>
                <a:lnTo>
                  <a:pt x="48" y="6"/>
                </a:lnTo>
                <a:lnTo>
                  <a:pt x="0" y="24"/>
                </a:lnTo>
                <a:lnTo>
                  <a:pt x="6" y="36"/>
                </a:lnTo>
                <a:lnTo>
                  <a:pt x="60" y="16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31" name="Freeform 51"/>
          <p:cNvSpPr>
            <a:spLocks/>
          </p:cNvSpPr>
          <p:nvPr/>
        </p:nvSpPr>
        <p:spPr bwMode="auto">
          <a:xfrm>
            <a:off x="4705350" y="2624138"/>
            <a:ext cx="82550" cy="79375"/>
          </a:xfrm>
          <a:custGeom>
            <a:avLst/>
            <a:gdLst/>
            <a:ahLst/>
            <a:cxnLst>
              <a:cxn ang="0">
                <a:pos x="0" y="18"/>
              </a:cxn>
              <a:cxn ang="0">
                <a:pos x="0" y="26"/>
              </a:cxn>
              <a:cxn ang="0">
                <a:pos x="2" y="34"/>
              </a:cxn>
              <a:cxn ang="0">
                <a:pos x="6" y="42"/>
              </a:cxn>
              <a:cxn ang="0">
                <a:pos x="12" y="48"/>
              </a:cxn>
              <a:cxn ang="0">
                <a:pos x="20" y="50"/>
              </a:cxn>
              <a:cxn ang="0">
                <a:pos x="26" y="50"/>
              </a:cxn>
              <a:cxn ang="0">
                <a:pos x="30" y="46"/>
              </a:cxn>
              <a:cxn ang="0">
                <a:pos x="34" y="42"/>
              </a:cxn>
              <a:cxn ang="0">
                <a:pos x="34" y="36"/>
              </a:cxn>
              <a:cxn ang="0">
                <a:pos x="34" y="26"/>
              </a:cxn>
              <a:cxn ang="0">
                <a:pos x="32" y="14"/>
              </a:cxn>
              <a:cxn ang="0">
                <a:pos x="34" y="12"/>
              </a:cxn>
              <a:cxn ang="0">
                <a:pos x="38" y="12"/>
              </a:cxn>
              <a:cxn ang="0">
                <a:pos x="42" y="20"/>
              </a:cxn>
              <a:cxn ang="0">
                <a:pos x="42" y="26"/>
              </a:cxn>
              <a:cxn ang="0">
                <a:pos x="40" y="30"/>
              </a:cxn>
              <a:cxn ang="0">
                <a:pos x="46" y="40"/>
              </a:cxn>
              <a:cxn ang="0">
                <a:pos x="50" y="36"/>
              </a:cxn>
              <a:cxn ang="0">
                <a:pos x="52" y="30"/>
              </a:cxn>
              <a:cxn ang="0">
                <a:pos x="52" y="24"/>
              </a:cxn>
              <a:cxn ang="0">
                <a:pos x="50" y="16"/>
              </a:cxn>
              <a:cxn ang="0">
                <a:pos x="46" y="8"/>
              </a:cxn>
              <a:cxn ang="0">
                <a:pos x="40" y="2"/>
              </a:cxn>
              <a:cxn ang="0">
                <a:pos x="34" y="0"/>
              </a:cxn>
              <a:cxn ang="0">
                <a:pos x="28" y="2"/>
              </a:cxn>
              <a:cxn ang="0">
                <a:pos x="22" y="6"/>
              </a:cxn>
              <a:cxn ang="0">
                <a:pos x="20" y="10"/>
              </a:cxn>
              <a:cxn ang="0">
                <a:pos x="20" y="18"/>
              </a:cxn>
              <a:cxn ang="0">
                <a:pos x="22" y="32"/>
              </a:cxn>
              <a:cxn ang="0">
                <a:pos x="22" y="36"/>
              </a:cxn>
              <a:cxn ang="0">
                <a:pos x="20" y="38"/>
              </a:cxn>
              <a:cxn ang="0">
                <a:pos x="16" y="38"/>
              </a:cxn>
              <a:cxn ang="0">
                <a:pos x="10" y="30"/>
              </a:cxn>
              <a:cxn ang="0">
                <a:pos x="10" y="26"/>
              </a:cxn>
              <a:cxn ang="0">
                <a:pos x="10" y="24"/>
              </a:cxn>
              <a:cxn ang="0">
                <a:pos x="12" y="20"/>
              </a:cxn>
              <a:cxn ang="0">
                <a:pos x="14" y="18"/>
              </a:cxn>
              <a:cxn ang="0">
                <a:pos x="6" y="6"/>
              </a:cxn>
              <a:cxn ang="0">
                <a:pos x="2" y="12"/>
              </a:cxn>
              <a:cxn ang="0">
                <a:pos x="2" y="18"/>
              </a:cxn>
              <a:cxn ang="0">
                <a:pos x="0" y="18"/>
              </a:cxn>
            </a:cxnLst>
            <a:rect l="0" t="0" r="r" b="b"/>
            <a:pathLst>
              <a:path w="52" h="50">
                <a:moveTo>
                  <a:pt x="0" y="18"/>
                </a:moveTo>
                <a:lnTo>
                  <a:pt x="0" y="26"/>
                </a:lnTo>
                <a:lnTo>
                  <a:pt x="2" y="34"/>
                </a:lnTo>
                <a:lnTo>
                  <a:pt x="6" y="42"/>
                </a:lnTo>
                <a:lnTo>
                  <a:pt x="12" y="48"/>
                </a:lnTo>
                <a:lnTo>
                  <a:pt x="20" y="50"/>
                </a:lnTo>
                <a:lnTo>
                  <a:pt x="26" y="50"/>
                </a:lnTo>
                <a:lnTo>
                  <a:pt x="30" y="46"/>
                </a:lnTo>
                <a:lnTo>
                  <a:pt x="34" y="42"/>
                </a:lnTo>
                <a:lnTo>
                  <a:pt x="34" y="36"/>
                </a:lnTo>
                <a:lnTo>
                  <a:pt x="34" y="26"/>
                </a:lnTo>
                <a:lnTo>
                  <a:pt x="32" y="14"/>
                </a:lnTo>
                <a:lnTo>
                  <a:pt x="34" y="12"/>
                </a:lnTo>
                <a:lnTo>
                  <a:pt x="38" y="12"/>
                </a:lnTo>
                <a:lnTo>
                  <a:pt x="42" y="20"/>
                </a:lnTo>
                <a:lnTo>
                  <a:pt x="42" y="26"/>
                </a:lnTo>
                <a:lnTo>
                  <a:pt x="40" y="30"/>
                </a:lnTo>
                <a:lnTo>
                  <a:pt x="46" y="40"/>
                </a:lnTo>
                <a:lnTo>
                  <a:pt x="50" y="36"/>
                </a:lnTo>
                <a:lnTo>
                  <a:pt x="52" y="30"/>
                </a:lnTo>
                <a:lnTo>
                  <a:pt x="52" y="24"/>
                </a:lnTo>
                <a:lnTo>
                  <a:pt x="50" y="16"/>
                </a:lnTo>
                <a:lnTo>
                  <a:pt x="46" y="8"/>
                </a:lnTo>
                <a:lnTo>
                  <a:pt x="40" y="2"/>
                </a:lnTo>
                <a:lnTo>
                  <a:pt x="34" y="0"/>
                </a:lnTo>
                <a:lnTo>
                  <a:pt x="28" y="2"/>
                </a:lnTo>
                <a:lnTo>
                  <a:pt x="22" y="6"/>
                </a:lnTo>
                <a:lnTo>
                  <a:pt x="20" y="10"/>
                </a:lnTo>
                <a:lnTo>
                  <a:pt x="20" y="18"/>
                </a:lnTo>
                <a:lnTo>
                  <a:pt x="22" y="32"/>
                </a:lnTo>
                <a:lnTo>
                  <a:pt x="22" y="36"/>
                </a:lnTo>
                <a:lnTo>
                  <a:pt x="20" y="38"/>
                </a:lnTo>
                <a:lnTo>
                  <a:pt x="16" y="38"/>
                </a:lnTo>
                <a:lnTo>
                  <a:pt x="10" y="30"/>
                </a:lnTo>
                <a:lnTo>
                  <a:pt x="10" y="26"/>
                </a:lnTo>
                <a:lnTo>
                  <a:pt x="10" y="24"/>
                </a:lnTo>
                <a:lnTo>
                  <a:pt x="12" y="20"/>
                </a:lnTo>
                <a:lnTo>
                  <a:pt x="14" y="18"/>
                </a:lnTo>
                <a:lnTo>
                  <a:pt x="6" y="6"/>
                </a:lnTo>
                <a:lnTo>
                  <a:pt x="2" y="12"/>
                </a:lnTo>
                <a:lnTo>
                  <a:pt x="2" y="18"/>
                </a:lnTo>
                <a:lnTo>
                  <a:pt x="0" y="18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32" name="Freeform 52"/>
          <p:cNvSpPr>
            <a:spLocks/>
          </p:cNvSpPr>
          <p:nvPr/>
        </p:nvSpPr>
        <p:spPr bwMode="auto">
          <a:xfrm>
            <a:off x="4733925" y="2693988"/>
            <a:ext cx="104775" cy="66675"/>
          </a:xfrm>
          <a:custGeom>
            <a:avLst/>
            <a:gdLst/>
            <a:ahLst/>
            <a:cxnLst>
              <a:cxn ang="0">
                <a:pos x="50" y="18"/>
              </a:cxn>
              <a:cxn ang="0">
                <a:pos x="66" y="12"/>
              </a:cxn>
              <a:cxn ang="0">
                <a:pos x="54" y="2"/>
              </a:cxn>
              <a:cxn ang="0">
                <a:pos x="46" y="6"/>
              </a:cxn>
              <a:cxn ang="0">
                <a:pos x="42" y="0"/>
              </a:cxn>
              <a:cxn ang="0">
                <a:pos x="32" y="4"/>
              </a:cxn>
              <a:cxn ang="0">
                <a:pos x="36" y="8"/>
              </a:cxn>
              <a:cxn ang="0">
                <a:pos x="14" y="16"/>
              </a:cxn>
              <a:cxn ang="0">
                <a:pos x="6" y="20"/>
              </a:cxn>
              <a:cxn ang="0">
                <a:pos x="2" y="22"/>
              </a:cxn>
              <a:cxn ang="0">
                <a:pos x="0" y="28"/>
              </a:cxn>
              <a:cxn ang="0">
                <a:pos x="2" y="34"/>
              </a:cxn>
              <a:cxn ang="0">
                <a:pos x="8" y="42"/>
              </a:cxn>
              <a:cxn ang="0">
                <a:pos x="18" y="38"/>
              </a:cxn>
              <a:cxn ang="0">
                <a:pos x="14" y="34"/>
              </a:cxn>
              <a:cxn ang="0">
                <a:pos x="14" y="32"/>
              </a:cxn>
              <a:cxn ang="0">
                <a:pos x="14" y="30"/>
              </a:cxn>
              <a:cxn ang="0">
                <a:pos x="22" y="28"/>
              </a:cxn>
              <a:cxn ang="0">
                <a:pos x="40" y="20"/>
              </a:cxn>
              <a:cxn ang="0">
                <a:pos x="44" y="30"/>
              </a:cxn>
              <a:cxn ang="0">
                <a:pos x="54" y="26"/>
              </a:cxn>
              <a:cxn ang="0">
                <a:pos x="52" y="18"/>
              </a:cxn>
              <a:cxn ang="0">
                <a:pos x="50" y="18"/>
              </a:cxn>
            </a:cxnLst>
            <a:rect l="0" t="0" r="r" b="b"/>
            <a:pathLst>
              <a:path w="66" h="42">
                <a:moveTo>
                  <a:pt x="50" y="18"/>
                </a:moveTo>
                <a:lnTo>
                  <a:pt x="66" y="12"/>
                </a:lnTo>
                <a:lnTo>
                  <a:pt x="54" y="2"/>
                </a:lnTo>
                <a:lnTo>
                  <a:pt x="46" y="6"/>
                </a:lnTo>
                <a:lnTo>
                  <a:pt x="42" y="0"/>
                </a:lnTo>
                <a:lnTo>
                  <a:pt x="32" y="4"/>
                </a:lnTo>
                <a:lnTo>
                  <a:pt x="36" y="8"/>
                </a:lnTo>
                <a:lnTo>
                  <a:pt x="14" y="16"/>
                </a:lnTo>
                <a:lnTo>
                  <a:pt x="6" y="20"/>
                </a:lnTo>
                <a:lnTo>
                  <a:pt x="2" y="22"/>
                </a:lnTo>
                <a:lnTo>
                  <a:pt x="0" y="28"/>
                </a:lnTo>
                <a:lnTo>
                  <a:pt x="2" y="34"/>
                </a:lnTo>
                <a:lnTo>
                  <a:pt x="8" y="42"/>
                </a:lnTo>
                <a:lnTo>
                  <a:pt x="18" y="38"/>
                </a:lnTo>
                <a:lnTo>
                  <a:pt x="14" y="34"/>
                </a:lnTo>
                <a:lnTo>
                  <a:pt x="14" y="32"/>
                </a:lnTo>
                <a:lnTo>
                  <a:pt x="14" y="30"/>
                </a:lnTo>
                <a:lnTo>
                  <a:pt x="22" y="28"/>
                </a:lnTo>
                <a:lnTo>
                  <a:pt x="40" y="20"/>
                </a:lnTo>
                <a:lnTo>
                  <a:pt x="44" y="30"/>
                </a:lnTo>
                <a:lnTo>
                  <a:pt x="54" y="26"/>
                </a:lnTo>
                <a:lnTo>
                  <a:pt x="52" y="18"/>
                </a:lnTo>
                <a:lnTo>
                  <a:pt x="50" y="18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33" name="Freeform 53"/>
          <p:cNvSpPr>
            <a:spLocks/>
          </p:cNvSpPr>
          <p:nvPr/>
        </p:nvSpPr>
        <p:spPr bwMode="auto">
          <a:xfrm>
            <a:off x="4778375" y="2360613"/>
            <a:ext cx="133350" cy="111125"/>
          </a:xfrm>
          <a:custGeom>
            <a:avLst/>
            <a:gdLst/>
            <a:ahLst/>
            <a:cxnLst>
              <a:cxn ang="0">
                <a:pos x="20" y="70"/>
              </a:cxn>
              <a:cxn ang="0">
                <a:pos x="30" y="68"/>
              </a:cxn>
              <a:cxn ang="0">
                <a:pos x="16" y="32"/>
              </a:cxn>
              <a:cxn ang="0">
                <a:pos x="34" y="26"/>
              </a:cxn>
              <a:cxn ang="0">
                <a:pos x="46" y="58"/>
              </a:cxn>
              <a:cxn ang="0">
                <a:pos x="58" y="54"/>
              </a:cxn>
              <a:cxn ang="0">
                <a:pos x="46" y="22"/>
              </a:cxn>
              <a:cxn ang="0">
                <a:pos x="60" y="16"/>
              </a:cxn>
              <a:cxn ang="0">
                <a:pos x="74" y="52"/>
              </a:cxn>
              <a:cxn ang="0">
                <a:pos x="84" y="48"/>
              </a:cxn>
              <a:cxn ang="0">
                <a:pos x="66" y="0"/>
              </a:cxn>
              <a:cxn ang="0">
                <a:pos x="0" y="22"/>
              </a:cxn>
              <a:cxn ang="0">
                <a:pos x="18" y="70"/>
              </a:cxn>
              <a:cxn ang="0">
                <a:pos x="20" y="70"/>
              </a:cxn>
            </a:cxnLst>
            <a:rect l="0" t="0" r="r" b="b"/>
            <a:pathLst>
              <a:path w="84" h="70">
                <a:moveTo>
                  <a:pt x="20" y="70"/>
                </a:moveTo>
                <a:lnTo>
                  <a:pt x="30" y="68"/>
                </a:lnTo>
                <a:lnTo>
                  <a:pt x="16" y="32"/>
                </a:lnTo>
                <a:lnTo>
                  <a:pt x="34" y="26"/>
                </a:lnTo>
                <a:lnTo>
                  <a:pt x="46" y="58"/>
                </a:lnTo>
                <a:lnTo>
                  <a:pt x="58" y="54"/>
                </a:lnTo>
                <a:lnTo>
                  <a:pt x="46" y="22"/>
                </a:lnTo>
                <a:lnTo>
                  <a:pt x="60" y="16"/>
                </a:lnTo>
                <a:lnTo>
                  <a:pt x="74" y="52"/>
                </a:lnTo>
                <a:lnTo>
                  <a:pt x="84" y="48"/>
                </a:lnTo>
                <a:lnTo>
                  <a:pt x="66" y="0"/>
                </a:lnTo>
                <a:lnTo>
                  <a:pt x="0" y="22"/>
                </a:lnTo>
                <a:lnTo>
                  <a:pt x="18" y="70"/>
                </a:lnTo>
                <a:lnTo>
                  <a:pt x="20" y="70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34" name="Freeform 54"/>
          <p:cNvSpPr>
            <a:spLocks/>
          </p:cNvSpPr>
          <p:nvPr/>
        </p:nvSpPr>
        <p:spPr bwMode="auto">
          <a:xfrm>
            <a:off x="4816475" y="2455863"/>
            <a:ext cx="111125" cy="53975"/>
          </a:xfrm>
          <a:custGeom>
            <a:avLst/>
            <a:gdLst/>
            <a:ahLst/>
            <a:cxnLst>
              <a:cxn ang="0">
                <a:pos x="4" y="34"/>
              </a:cxn>
              <a:cxn ang="0">
                <a:pos x="70" y="12"/>
              </a:cxn>
              <a:cxn ang="0">
                <a:pos x="64" y="0"/>
              </a:cxn>
              <a:cxn ang="0">
                <a:pos x="0" y="22"/>
              </a:cxn>
              <a:cxn ang="0">
                <a:pos x="2" y="34"/>
              </a:cxn>
              <a:cxn ang="0">
                <a:pos x="4" y="34"/>
              </a:cxn>
            </a:cxnLst>
            <a:rect l="0" t="0" r="r" b="b"/>
            <a:pathLst>
              <a:path w="70" h="34">
                <a:moveTo>
                  <a:pt x="4" y="34"/>
                </a:moveTo>
                <a:lnTo>
                  <a:pt x="70" y="12"/>
                </a:lnTo>
                <a:lnTo>
                  <a:pt x="64" y="0"/>
                </a:lnTo>
                <a:lnTo>
                  <a:pt x="0" y="22"/>
                </a:lnTo>
                <a:lnTo>
                  <a:pt x="2" y="34"/>
                </a:lnTo>
                <a:lnTo>
                  <a:pt x="4" y="34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35" name="Freeform 55"/>
          <p:cNvSpPr>
            <a:spLocks/>
          </p:cNvSpPr>
          <p:nvPr/>
        </p:nvSpPr>
        <p:spPr bwMode="auto">
          <a:xfrm>
            <a:off x="4832350" y="2493963"/>
            <a:ext cx="111125" cy="98425"/>
          </a:xfrm>
          <a:custGeom>
            <a:avLst/>
            <a:gdLst/>
            <a:ahLst/>
            <a:cxnLst>
              <a:cxn ang="0">
                <a:pos x="4" y="34"/>
              </a:cxn>
              <a:cxn ang="0">
                <a:pos x="10" y="32"/>
              </a:cxn>
              <a:cxn ang="0">
                <a:pos x="8" y="40"/>
              </a:cxn>
              <a:cxn ang="0">
                <a:pos x="8" y="48"/>
              </a:cxn>
              <a:cxn ang="0">
                <a:pos x="12" y="56"/>
              </a:cxn>
              <a:cxn ang="0">
                <a:pos x="20" y="60"/>
              </a:cxn>
              <a:cxn ang="0">
                <a:pos x="30" y="62"/>
              </a:cxn>
              <a:cxn ang="0">
                <a:pos x="42" y="60"/>
              </a:cxn>
              <a:cxn ang="0">
                <a:pos x="50" y="54"/>
              </a:cxn>
              <a:cxn ang="0">
                <a:pos x="56" y="48"/>
              </a:cxn>
              <a:cxn ang="0">
                <a:pos x="60" y="40"/>
              </a:cxn>
              <a:cxn ang="0">
                <a:pos x="58" y="32"/>
              </a:cxn>
              <a:cxn ang="0">
                <a:pos x="54" y="24"/>
              </a:cxn>
              <a:cxn ang="0">
                <a:pos x="46" y="20"/>
              </a:cxn>
              <a:cxn ang="0">
                <a:pos x="70" y="12"/>
              </a:cxn>
              <a:cxn ang="0">
                <a:pos x="64" y="0"/>
              </a:cxn>
              <a:cxn ang="0">
                <a:pos x="0" y="22"/>
              </a:cxn>
              <a:cxn ang="0">
                <a:pos x="2" y="34"/>
              </a:cxn>
              <a:cxn ang="0">
                <a:pos x="4" y="34"/>
              </a:cxn>
              <a:cxn ang="0">
                <a:pos x="40" y="26"/>
              </a:cxn>
              <a:cxn ang="0">
                <a:pos x="44" y="28"/>
              </a:cxn>
              <a:cxn ang="0">
                <a:pos x="46" y="32"/>
              </a:cxn>
              <a:cxn ang="0">
                <a:pos x="48" y="36"/>
              </a:cxn>
              <a:cxn ang="0">
                <a:pos x="46" y="40"/>
              </a:cxn>
              <a:cxn ang="0">
                <a:pos x="42" y="44"/>
              </a:cxn>
              <a:cxn ang="0">
                <a:pos x="36" y="46"/>
              </a:cxn>
              <a:cxn ang="0">
                <a:pos x="28" y="48"/>
              </a:cxn>
              <a:cxn ang="0">
                <a:pos x="24" y="48"/>
              </a:cxn>
              <a:cxn ang="0">
                <a:pos x="20" y="46"/>
              </a:cxn>
              <a:cxn ang="0">
                <a:pos x="18" y="42"/>
              </a:cxn>
              <a:cxn ang="0">
                <a:pos x="16" y="36"/>
              </a:cxn>
              <a:cxn ang="0">
                <a:pos x="18" y="32"/>
              </a:cxn>
              <a:cxn ang="0">
                <a:pos x="22" y="28"/>
              </a:cxn>
              <a:cxn ang="0">
                <a:pos x="28" y="26"/>
              </a:cxn>
              <a:cxn ang="0">
                <a:pos x="36" y="24"/>
              </a:cxn>
              <a:cxn ang="0">
                <a:pos x="40" y="26"/>
              </a:cxn>
              <a:cxn ang="0">
                <a:pos x="4" y="34"/>
              </a:cxn>
            </a:cxnLst>
            <a:rect l="0" t="0" r="r" b="b"/>
            <a:pathLst>
              <a:path w="70" h="62">
                <a:moveTo>
                  <a:pt x="4" y="34"/>
                </a:moveTo>
                <a:lnTo>
                  <a:pt x="10" y="32"/>
                </a:lnTo>
                <a:lnTo>
                  <a:pt x="8" y="40"/>
                </a:lnTo>
                <a:lnTo>
                  <a:pt x="8" y="48"/>
                </a:lnTo>
                <a:lnTo>
                  <a:pt x="12" y="56"/>
                </a:lnTo>
                <a:lnTo>
                  <a:pt x="20" y="60"/>
                </a:lnTo>
                <a:lnTo>
                  <a:pt x="30" y="62"/>
                </a:lnTo>
                <a:lnTo>
                  <a:pt x="42" y="60"/>
                </a:lnTo>
                <a:lnTo>
                  <a:pt x="50" y="54"/>
                </a:lnTo>
                <a:lnTo>
                  <a:pt x="56" y="48"/>
                </a:lnTo>
                <a:lnTo>
                  <a:pt x="60" y="40"/>
                </a:lnTo>
                <a:lnTo>
                  <a:pt x="58" y="32"/>
                </a:lnTo>
                <a:lnTo>
                  <a:pt x="54" y="24"/>
                </a:lnTo>
                <a:lnTo>
                  <a:pt x="46" y="20"/>
                </a:lnTo>
                <a:lnTo>
                  <a:pt x="70" y="12"/>
                </a:lnTo>
                <a:lnTo>
                  <a:pt x="64" y="0"/>
                </a:lnTo>
                <a:lnTo>
                  <a:pt x="0" y="22"/>
                </a:lnTo>
                <a:lnTo>
                  <a:pt x="2" y="34"/>
                </a:lnTo>
                <a:lnTo>
                  <a:pt x="4" y="34"/>
                </a:lnTo>
                <a:lnTo>
                  <a:pt x="40" y="26"/>
                </a:lnTo>
                <a:lnTo>
                  <a:pt x="44" y="28"/>
                </a:lnTo>
                <a:lnTo>
                  <a:pt x="46" y="32"/>
                </a:lnTo>
                <a:lnTo>
                  <a:pt x="48" y="36"/>
                </a:lnTo>
                <a:lnTo>
                  <a:pt x="46" y="40"/>
                </a:lnTo>
                <a:lnTo>
                  <a:pt x="42" y="44"/>
                </a:lnTo>
                <a:lnTo>
                  <a:pt x="36" y="46"/>
                </a:lnTo>
                <a:lnTo>
                  <a:pt x="28" y="48"/>
                </a:lnTo>
                <a:lnTo>
                  <a:pt x="24" y="48"/>
                </a:lnTo>
                <a:lnTo>
                  <a:pt x="20" y="46"/>
                </a:lnTo>
                <a:lnTo>
                  <a:pt x="18" y="42"/>
                </a:lnTo>
                <a:lnTo>
                  <a:pt x="16" y="36"/>
                </a:lnTo>
                <a:lnTo>
                  <a:pt x="18" y="32"/>
                </a:lnTo>
                <a:lnTo>
                  <a:pt x="22" y="28"/>
                </a:lnTo>
                <a:lnTo>
                  <a:pt x="28" y="26"/>
                </a:lnTo>
                <a:lnTo>
                  <a:pt x="36" y="24"/>
                </a:lnTo>
                <a:lnTo>
                  <a:pt x="40" y="26"/>
                </a:lnTo>
                <a:lnTo>
                  <a:pt x="4" y="34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36" name="Freeform 56"/>
          <p:cNvSpPr>
            <a:spLocks/>
          </p:cNvSpPr>
          <p:nvPr/>
        </p:nvSpPr>
        <p:spPr bwMode="auto">
          <a:xfrm>
            <a:off x="4873625" y="2595563"/>
            <a:ext cx="85725" cy="82550"/>
          </a:xfrm>
          <a:custGeom>
            <a:avLst/>
            <a:gdLst/>
            <a:ahLst/>
            <a:cxnLst>
              <a:cxn ang="0">
                <a:pos x="6" y="10"/>
              </a:cxn>
              <a:cxn ang="0">
                <a:pos x="2" y="16"/>
              </a:cxn>
              <a:cxn ang="0">
                <a:pos x="0" y="22"/>
              </a:cxn>
              <a:cxn ang="0">
                <a:pos x="0" y="28"/>
              </a:cxn>
              <a:cxn ang="0">
                <a:pos x="2" y="34"/>
              </a:cxn>
              <a:cxn ang="0">
                <a:pos x="8" y="44"/>
              </a:cxn>
              <a:cxn ang="0">
                <a:pos x="16" y="50"/>
              </a:cxn>
              <a:cxn ang="0">
                <a:pos x="26" y="52"/>
              </a:cxn>
              <a:cxn ang="0">
                <a:pos x="36" y="50"/>
              </a:cxn>
              <a:cxn ang="0">
                <a:pos x="46" y="46"/>
              </a:cxn>
              <a:cxn ang="0">
                <a:pos x="52" y="38"/>
              </a:cxn>
              <a:cxn ang="0">
                <a:pos x="54" y="28"/>
              </a:cxn>
              <a:cxn ang="0">
                <a:pos x="52" y="18"/>
              </a:cxn>
              <a:cxn ang="0">
                <a:pos x="48" y="12"/>
              </a:cxn>
              <a:cxn ang="0">
                <a:pos x="44" y="6"/>
              </a:cxn>
              <a:cxn ang="0">
                <a:pos x="38" y="4"/>
              </a:cxn>
              <a:cxn ang="0">
                <a:pos x="32" y="2"/>
              </a:cxn>
              <a:cxn ang="0">
                <a:pos x="24" y="0"/>
              </a:cxn>
              <a:cxn ang="0">
                <a:pos x="18" y="2"/>
              </a:cxn>
              <a:cxn ang="0">
                <a:pos x="10" y="6"/>
              </a:cxn>
              <a:cxn ang="0">
                <a:pos x="8" y="10"/>
              </a:cxn>
              <a:cxn ang="0">
                <a:pos x="6" y="10"/>
              </a:cxn>
              <a:cxn ang="0">
                <a:pos x="34" y="14"/>
              </a:cxn>
              <a:cxn ang="0">
                <a:pos x="38" y="18"/>
              </a:cxn>
              <a:cxn ang="0">
                <a:pos x="42" y="22"/>
              </a:cxn>
              <a:cxn ang="0">
                <a:pos x="42" y="26"/>
              </a:cxn>
              <a:cxn ang="0">
                <a:pos x="40" y="30"/>
              </a:cxn>
              <a:cxn ang="0">
                <a:pos x="36" y="34"/>
              </a:cxn>
              <a:cxn ang="0">
                <a:pos x="32" y="38"/>
              </a:cxn>
              <a:cxn ang="0">
                <a:pos x="24" y="38"/>
              </a:cxn>
              <a:cxn ang="0">
                <a:pos x="20" y="38"/>
              </a:cxn>
              <a:cxn ang="0">
                <a:pos x="14" y="36"/>
              </a:cxn>
              <a:cxn ang="0">
                <a:pos x="12" y="32"/>
              </a:cxn>
              <a:cxn ang="0">
                <a:pos x="12" y="26"/>
              </a:cxn>
              <a:cxn ang="0">
                <a:pos x="12" y="22"/>
              </a:cxn>
              <a:cxn ang="0">
                <a:pos x="16" y="18"/>
              </a:cxn>
              <a:cxn ang="0">
                <a:pos x="22" y="16"/>
              </a:cxn>
              <a:cxn ang="0">
                <a:pos x="28" y="14"/>
              </a:cxn>
              <a:cxn ang="0">
                <a:pos x="34" y="14"/>
              </a:cxn>
              <a:cxn ang="0">
                <a:pos x="6" y="10"/>
              </a:cxn>
            </a:cxnLst>
            <a:rect l="0" t="0" r="r" b="b"/>
            <a:pathLst>
              <a:path w="54" h="52">
                <a:moveTo>
                  <a:pt x="6" y="10"/>
                </a:moveTo>
                <a:lnTo>
                  <a:pt x="2" y="16"/>
                </a:lnTo>
                <a:lnTo>
                  <a:pt x="0" y="22"/>
                </a:lnTo>
                <a:lnTo>
                  <a:pt x="0" y="28"/>
                </a:lnTo>
                <a:lnTo>
                  <a:pt x="2" y="34"/>
                </a:lnTo>
                <a:lnTo>
                  <a:pt x="8" y="44"/>
                </a:lnTo>
                <a:lnTo>
                  <a:pt x="16" y="50"/>
                </a:lnTo>
                <a:lnTo>
                  <a:pt x="26" y="52"/>
                </a:lnTo>
                <a:lnTo>
                  <a:pt x="36" y="50"/>
                </a:lnTo>
                <a:lnTo>
                  <a:pt x="46" y="46"/>
                </a:lnTo>
                <a:lnTo>
                  <a:pt x="52" y="38"/>
                </a:lnTo>
                <a:lnTo>
                  <a:pt x="54" y="28"/>
                </a:lnTo>
                <a:lnTo>
                  <a:pt x="52" y="18"/>
                </a:lnTo>
                <a:lnTo>
                  <a:pt x="48" y="12"/>
                </a:lnTo>
                <a:lnTo>
                  <a:pt x="44" y="6"/>
                </a:lnTo>
                <a:lnTo>
                  <a:pt x="38" y="4"/>
                </a:lnTo>
                <a:lnTo>
                  <a:pt x="32" y="2"/>
                </a:lnTo>
                <a:lnTo>
                  <a:pt x="24" y="0"/>
                </a:lnTo>
                <a:lnTo>
                  <a:pt x="18" y="2"/>
                </a:lnTo>
                <a:lnTo>
                  <a:pt x="10" y="6"/>
                </a:lnTo>
                <a:lnTo>
                  <a:pt x="8" y="10"/>
                </a:lnTo>
                <a:lnTo>
                  <a:pt x="6" y="10"/>
                </a:lnTo>
                <a:lnTo>
                  <a:pt x="34" y="14"/>
                </a:lnTo>
                <a:lnTo>
                  <a:pt x="38" y="18"/>
                </a:lnTo>
                <a:lnTo>
                  <a:pt x="42" y="22"/>
                </a:lnTo>
                <a:lnTo>
                  <a:pt x="42" y="26"/>
                </a:lnTo>
                <a:lnTo>
                  <a:pt x="40" y="30"/>
                </a:lnTo>
                <a:lnTo>
                  <a:pt x="36" y="34"/>
                </a:lnTo>
                <a:lnTo>
                  <a:pt x="32" y="38"/>
                </a:lnTo>
                <a:lnTo>
                  <a:pt x="24" y="38"/>
                </a:lnTo>
                <a:lnTo>
                  <a:pt x="20" y="38"/>
                </a:lnTo>
                <a:lnTo>
                  <a:pt x="14" y="36"/>
                </a:lnTo>
                <a:lnTo>
                  <a:pt x="12" y="32"/>
                </a:lnTo>
                <a:lnTo>
                  <a:pt x="12" y="26"/>
                </a:lnTo>
                <a:lnTo>
                  <a:pt x="12" y="22"/>
                </a:lnTo>
                <a:lnTo>
                  <a:pt x="16" y="18"/>
                </a:lnTo>
                <a:lnTo>
                  <a:pt x="22" y="16"/>
                </a:lnTo>
                <a:lnTo>
                  <a:pt x="28" y="14"/>
                </a:lnTo>
                <a:lnTo>
                  <a:pt x="34" y="14"/>
                </a:lnTo>
                <a:lnTo>
                  <a:pt x="6" y="10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37" name="Freeform 57"/>
          <p:cNvSpPr>
            <a:spLocks/>
          </p:cNvSpPr>
          <p:nvPr/>
        </p:nvSpPr>
        <p:spPr bwMode="auto">
          <a:xfrm>
            <a:off x="4905375" y="2668588"/>
            <a:ext cx="107950" cy="111125"/>
          </a:xfrm>
          <a:custGeom>
            <a:avLst/>
            <a:gdLst/>
            <a:ahLst/>
            <a:cxnLst>
              <a:cxn ang="0">
                <a:pos x="4" y="42"/>
              </a:cxn>
              <a:cxn ang="0">
                <a:pos x="38" y="40"/>
              </a:cxn>
              <a:cxn ang="0">
                <a:pos x="10" y="58"/>
              </a:cxn>
              <a:cxn ang="0">
                <a:pos x="16" y="70"/>
              </a:cxn>
              <a:cxn ang="0">
                <a:pos x="68" y="68"/>
              </a:cxn>
              <a:cxn ang="0">
                <a:pos x="64" y="56"/>
              </a:cxn>
              <a:cxn ang="0">
                <a:pos x="28" y="58"/>
              </a:cxn>
              <a:cxn ang="0">
                <a:pos x="56" y="40"/>
              </a:cxn>
              <a:cxn ang="0">
                <a:pos x="52" y="28"/>
              </a:cxn>
              <a:cxn ang="0">
                <a:pos x="18" y="30"/>
              </a:cxn>
              <a:cxn ang="0">
                <a:pos x="46" y="12"/>
              </a:cxn>
              <a:cxn ang="0">
                <a:pos x="40" y="0"/>
              </a:cxn>
              <a:cxn ang="0">
                <a:pos x="0" y="30"/>
              </a:cxn>
              <a:cxn ang="0">
                <a:pos x="2" y="42"/>
              </a:cxn>
              <a:cxn ang="0">
                <a:pos x="4" y="42"/>
              </a:cxn>
            </a:cxnLst>
            <a:rect l="0" t="0" r="r" b="b"/>
            <a:pathLst>
              <a:path w="68" h="70">
                <a:moveTo>
                  <a:pt x="4" y="42"/>
                </a:moveTo>
                <a:lnTo>
                  <a:pt x="38" y="40"/>
                </a:lnTo>
                <a:lnTo>
                  <a:pt x="10" y="58"/>
                </a:lnTo>
                <a:lnTo>
                  <a:pt x="16" y="70"/>
                </a:lnTo>
                <a:lnTo>
                  <a:pt x="68" y="68"/>
                </a:lnTo>
                <a:lnTo>
                  <a:pt x="64" y="56"/>
                </a:lnTo>
                <a:lnTo>
                  <a:pt x="28" y="58"/>
                </a:lnTo>
                <a:lnTo>
                  <a:pt x="56" y="40"/>
                </a:lnTo>
                <a:lnTo>
                  <a:pt x="52" y="28"/>
                </a:lnTo>
                <a:lnTo>
                  <a:pt x="18" y="30"/>
                </a:lnTo>
                <a:lnTo>
                  <a:pt x="46" y="12"/>
                </a:lnTo>
                <a:lnTo>
                  <a:pt x="40" y="0"/>
                </a:lnTo>
                <a:lnTo>
                  <a:pt x="0" y="30"/>
                </a:lnTo>
                <a:lnTo>
                  <a:pt x="2" y="42"/>
                </a:lnTo>
                <a:lnTo>
                  <a:pt x="4" y="42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38" name="Freeform 58"/>
          <p:cNvSpPr>
            <a:spLocks/>
          </p:cNvSpPr>
          <p:nvPr/>
        </p:nvSpPr>
        <p:spPr bwMode="auto">
          <a:xfrm>
            <a:off x="5000625" y="2414588"/>
            <a:ext cx="123825" cy="104775"/>
          </a:xfrm>
          <a:custGeom>
            <a:avLst/>
            <a:gdLst/>
            <a:ahLst/>
            <a:cxnLst>
              <a:cxn ang="0">
                <a:pos x="78" y="22"/>
              </a:cxn>
              <a:cxn ang="0">
                <a:pos x="74" y="8"/>
              </a:cxn>
              <a:cxn ang="0">
                <a:pos x="0" y="0"/>
              </a:cxn>
              <a:cxn ang="0">
                <a:pos x="4" y="14"/>
              </a:cxn>
              <a:cxn ang="0">
                <a:pos x="20" y="16"/>
              </a:cxn>
              <a:cxn ang="0">
                <a:pos x="28" y="42"/>
              </a:cxn>
              <a:cxn ang="0">
                <a:pos x="16" y="52"/>
              </a:cxn>
              <a:cxn ang="0">
                <a:pos x="20" y="66"/>
              </a:cxn>
              <a:cxn ang="0">
                <a:pos x="76" y="22"/>
              </a:cxn>
              <a:cxn ang="0">
                <a:pos x="78" y="22"/>
              </a:cxn>
              <a:cxn ang="0">
                <a:pos x="32" y="18"/>
              </a:cxn>
              <a:cxn ang="0">
                <a:pos x="60" y="20"/>
              </a:cxn>
              <a:cxn ang="0">
                <a:pos x="38" y="36"/>
              </a:cxn>
              <a:cxn ang="0">
                <a:pos x="32" y="18"/>
              </a:cxn>
              <a:cxn ang="0">
                <a:pos x="78" y="22"/>
              </a:cxn>
            </a:cxnLst>
            <a:rect l="0" t="0" r="r" b="b"/>
            <a:pathLst>
              <a:path w="78" h="66">
                <a:moveTo>
                  <a:pt x="78" y="22"/>
                </a:moveTo>
                <a:lnTo>
                  <a:pt x="74" y="8"/>
                </a:lnTo>
                <a:lnTo>
                  <a:pt x="0" y="0"/>
                </a:lnTo>
                <a:lnTo>
                  <a:pt x="4" y="14"/>
                </a:lnTo>
                <a:lnTo>
                  <a:pt x="20" y="16"/>
                </a:lnTo>
                <a:lnTo>
                  <a:pt x="28" y="42"/>
                </a:lnTo>
                <a:lnTo>
                  <a:pt x="16" y="52"/>
                </a:lnTo>
                <a:lnTo>
                  <a:pt x="20" y="66"/>
                </a:lnTo>
                <a:lnTo>
                  <a:pt x="76" y="22"/>
                </a:lnTo>
                <a:lnTo>
                  <a:pt x="78" y="22"/>
                </a:lnTo>
                <a:lnTo>
                  <a:pt x="32" y="18"/>
                </a:lnTo>
                <a:lnTo>
                  <a:pt x="60" y="20"/>
                </a:lnTo>
                <a:lnTo>
                  <a:pt x="38" y="36"/>
                </a:lnTo>
                <a:lnTo>
                  <a:pt x="32" y="18"/>
                </a:lnTo>
                <a:lnTo>
                  <a:pt x="78" y="22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39" name="Freeform 59"/>
          <p:cNvSpPr>
            <a:spLocks/>
          </p:cNvSpPr>
          <p:nvPr/>
        </p:nvSpPr>
        <p:spPr bwMode="auto">
          <a:xfrm>
            <a:off x="5035550" y="2509838"/>
            <a:ext cx="88900" cy="50800"/>
          </a:xfrm>
          <a:custGeom>
            <a:avLst/>
            <a:gdLst/>
            <a:ahLst/>
            <a:cxnLst>
              <a:cxn ang="0">
                <a:pos x="18" y="22"/>
              </a:cxn>
              <a:cxn ang="0">
                <a:pos x="34" y="18"/>
              </a:cxn>
              <a:cxn ang="0">
                <a:pos x="42" y="20"/>
              </a:cxn>
              <a:cxn ang="0">
                <a:pos x="44" y="24"/>
              </a:cxn>
              <a:cxn ang="0">
                <a:pos x="44" y="30"/>
              </a:cxn>
              <a:cxn ang="0">
                <a:pos x="56" y="32"/>
              </a:cxn>
              <a:cxn ang="0">
                <a:pos x="56" y="26"/>
              </a:cxn>
              <a:cxn ang="0">
                <a:pos x="56" y="22"/>
              </a:cxn>
              <a:cxn ang="0">
                <a:pos x="52" y="18"/>
              </a:cxn>
              <a:cxn ang="0">
                <a:pos x="44" y="14"/>
              </a:cxn>
              <a:cxn ang="0">
                <a:pos x="52" y="12"/>
              </a:cxn>
              <a:cxn ang="0">
                <a:pos x="48" y="0"/>
              </a:cxn>
              <a:cxn ang="0">
                <a:pos x="0" y="14"/>
              </a:cxn>
              <a:cxn ang="0">
                <a:pos x="4" y="26"/>
              </a:cxn>
              <a:cxn ang="0">
                <a:pos x="16" y="22"/>
              </a:cxn>
              <a:cxn ang="0">
                <a:pos x="18" y="22"/>
              </a:cxn>
            </a:cxnLst>
            <a:rect l="0" t="0" r="r" b="b"/>
            <a:pathLst>
              <a:path w="56" h="32">
                <a:moveTo>
                  <a:pt x="18" y="22"/>
                </a:moveTo>
                <a:lnTo>
                  <a:pt x="34" y="18"/>
                </a:lnTo>
                <a:lnTo>
                  <a:pt x="42" y="20"/>
                </a:lnTo>
                <a:lnTo>
                  <a:pt x="44" y="24"/>
                </a:lnTo>
                <a:lnTo>
                  <a:pt x="44" y="30"/>
                </a:lnTo>
                <a:lnTo>
                  <a:pt x="56" y="32"/>
                </a:lnTo>
                <a:lnTo>
                  <a:pt x="56" y="26"/>
                </a:lnTo>
                <a:lnTo>
                  <a:pt x="56" y="22"/>
                </a:lnTo>
                <a:lnTo>
                  <a:pt x="52" y="18"/>
                </a:lnTo>
                <a:lnTo>
                  <a:pt x="44" y="14"/>
                </a:lnTo>
                <a:lnTo>
                  <a:pt x="52" y="12"/>
                </a:lnTo>
                <a:lnTo>
                  <a:pt x="48" y="0"/>
                </a:lnTo>
                <a:lnTo>
                  <a:pt x="0" y="14"/>
                </a:lnTo>
                <a:lnTo>
                  <a:pt x="4" y="26"/>
                </a:lnTo>
                <a:lnTo>
                  <a:pt x="16" y="22"/>
                </a:lnTo>
                <a:lnTo>
                  <a:pt x="18" y="22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40" name="Freeform 60"/>
          <p:cNvSpPr>
            <a:spLocks/>
          </p:cNvSpPr>
          <p:nvPr/>
        </p:nvSpPr>
        <p:spPr bwMode="auto">
          <a:xfrm>
            <a:off x="5051425" y="2566988"/>
            <a:ext cx="107950" cy="130175"/>
          </a:xfrm>
          <a:custGeom>
            <a:avLst/>
            <a:gdLst/>
            <a:ahLst/>
            <a:cxnLst>
              <a:cxn ang="0">
                <a:pos x="0" y="12"/>
              </a:cxn>
              <a:cxn ang="0">
                <a:pos x="4" y="24"/>
              </a:cxn>
              <a:cxn ang="0">
                <a:pos x="28" y="18"/>
              </a:cxn>
              <a:cxn ang="0">
                <a:pos x="38" y="16"/>
              </a:cxn>
              <a:cxn ang="0">
                <a:pos x="44" y="18"/>
              </a:cxn>
              <a:cxn ang="0">
                <a:pos x="46" y="24"/>
              </a:cxn>
              <a:cxn ang="0">
                <a:pos x="48" y="28"/>
              </a:cxn>
              <a:cxn ang="0">
                <a:pos x="44" y="30"/>
              </a:cxn>
              <a:cxn ang="0">
                <a:pos x="36" y="34"/>
              </a:cxn>
              <a:cxn ang="0">
                <a:pos x="10" y="42"/>
              </a:cxn>
              <a:cxn ang="0">
                <a:pos x="14" y="54"/>
              </a:cxn>
              <a:cxn ang="0">
                <a:pos x="36" y="48"/>
              </a:cxn>
              <a:cxn ang="0">
                <a:pos x="46" y="46"/>
              </a:cxn>
              <a:cxn ang="0">
                <a:pos x="52" y="48"/>
              </a:cxn>
              <a:cxn ang="0">
                <a:pos x="56" y="52"/>
              </a:cxn>
              <a:cxn ang="0">
                <a:pos x="56" y="56"/>
              </a:cxn>
              <a:cxn ang="0">
                <a:pos x="54" y="58"/>
              </a:cxn>
              <a:cxn ang="0">
                <a:pos x="46" y="62"/>
              </a:cxn>
              <a:cxn ang="0">
                <a:pos x="18" y="70"/>
              </a:cxn>
              <a:cxn ang="0">
                <a:pos x="22" y="82"/>
              </a:cxn>
              <a:cxn ang="0">
                <a:pos x="54" y="74"/>
              </a:cxn>
              <a:cxn ang="0">
                <a:pos x="62" y="70"/>
              </a:cxn>
              <a:cxn ang="0">
                <a:pos x="66" y="66"/>
              </a:cxn>
              <a:cxn ang="0">
                <a:pos x="68" y="62"/>
              </a:cxn>
              <a:cxn ang="0">
                <a:pos x="68" y="58"/>
              </a:cxn>
              <a:cxn ang="0">
                <a:pos x="66" y="54"/>
              </a:cxn>
              <a:cxn ang="0">
                <a:pos x="62" y="46"/>
              </a:cxn>
              <a:cxn ang="0">
                <a:pos x="54" y="40"/>
              </a:cxn>
              <a:cxn ang="0">
                <a:pos x="58" y="34"/>
              </a:cxn>
              <a:cxn ang="0">
                <a:pos x="58" y="26"/>
              </a:cxn>
              <a:cxn ang="0">
                <a:pos x="54" y="18"/>
              </a:cxn>
              <a:cxn ang="0">
                <a:pos x="46" y="12"/>
              </a:cxn>
              <a:cxn ang="0">
                <a:pos x="52" y="10"/>
              </a:cxn>
              <a:cxn ang="0">
                <a:pos x="48" y="0"/>
              </a:cxn>
              <a:cxn ang="0">
                <a:pos x="2" y="12"/>
              </a:cxn>
              <a:cxn ang="0">
                <a:pos x="0" y="12"/>
              </a:cxn>
            </a:cxnLst>
            <a:rect l="0" t="0" r="r" b="b"/>
            <a:pathLst>
              <a:path w="68" h="82">
                <a:moveTo>
                  <a:pt x="0" y="12"/>
                </a:moveTo>
                <a:lnTo>
                  <a:pt x="4" y="24"/>
                </a:lnTo>
                <a:lnTo>
                  <a:pt x="28" y="18"/>
                </a:lnTo>
                <a:lnTo>
                  <a:pt x="38" y="16"/>
                </a:lnTo>
                <a:lnTo>
                  <a:pt x="44" y="18"/>
                </a:lnTo>
                <a:lnTo>
                  <a:pt x="46" y="24"/>
                </a:lnTo>
                <a:lnTo>
                  <a:pt x="48" y="28"/>
                </a:lnTo>
                <a:lnTo>
                  <a:pt x="44" y="30"/>
                </a:lnTo>
                <a:lnTo>
                  <a:pt x="36" y="34"/>
                </a:lnTo>
                <a:lnTo>
                  <a:pt x="10" y="42"/>
                </a:lnTo>
                <a:lnTo>
                  <a:pt x="14" y="54"/>
                </a:lnTo>
                <a:lnTo>
                  <a:pt x="36" y="48"/>
                </a:lnTo>
                <a:lnTo>
                  <a:pt x="46" y="46"/>
                </a:lnTo>
                <a:lnTo>
                  <a:pt x="52" y="48"/>
                </a:lnTo>
                <a:lnTo>
                  <a:pt x="56" y="52"/>
                </a:lnTo>
                <a:lnTo>
                  <a:pt x="56" y="56"/>
                </a:lnTo>
                <a:lnTo>
                  <a:pt x="54" y="58"/>
                </a:lnTo>
                <a:lnTo>
                  <a:pt x="46" y="62"/>
                </a:lnTo>
                <a:lnTo>
                  <a:pt x="18" y="70"/>
                </a:lnTo>
                <a:lnTo>
                  <a:pt x="22" y="82"/>
                </a:lnTo>
                <a:lnTo>
                  <a:pt x="54" y="74"/>
                </a:lnTo>
                <a:lnTo>
                  <a:pt x="62" y="70"/>
                </a:lnTo>
                <a:lnTo>
                  <a:pt x="66" y="66"/>
                </a:lnTo>
                <a:lnTo>
                  <a:pt x="68" y="62"/>
                </a:lnTo>
                <a:lnTo>
                  <a:pt x="68" y="58"/>
                </a:lnTo>
                <a:lnTo>
                  <a:pt x="66" y="54"/>
                </a:lnTo>
                <a:lnTo>
                  <a:pt x="62" y="46"/>
                </a:lnTo>
                <a:lnTo>
                  <a:pt x="54" y="40"/>
                </a:lnTo>
                <a:lnTo>
                  <a:pt x="58" y="34"/>
                </a:lnTo>
                <a:lnTo>
                  <a:pt x="58" y="26"/>
                </a:lnTo>
                <a:lnTo>
                  <a:pt x="54" y="18"/>
                </a:lnTo>
                <a:lnTo>
                  <a:pt x="46" y="12"/>
                </a:lnTo>
                <a:lnTo>
                  <a:pt x="52" y="10"/>
                </a:lnTo>
                <a:lnTo>
                  <a:pt x="48" y="0"/>
                </a:lnTo>
                <a:lnTo>
                  <a:pt x="2" y="12"/>
                </a:lnTo>
                <a:lnTo>
                  <a:pt x="0" y="12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41" name="Freeform 61"/>
          <p:cNvSpPr>
            <a:spLocks/>
          </p:cNvSpPr>
          <p:nvPr/>
        </p:nvSpPr>
        <p:spPr bwMode="auto">
          <a:xfrm>
            <a:off x="5143500" y="2049463"/>
            <a:ext cx="114300" cy="92075"/>
          </a:xfrm>
          <a:custGeom>
            <a:avLst/>
            <a:gdLst/>
            <a:ahLst/>
            <a:cxnLst>
              <a:cxn ang="0">
                <a:pos x="4" y="14"/>
              </a:cxn>
              <a:cxn ang="0">
                <a:pos x="0" y="24"/>
              </a:cxn>
              <a:cxn ang="0">
                <a:pos x="2" y="36"/>
              </a:cxn>
              <a:cxn ang="0">
                <a:pos x="4" y="44"/>
              </a:cxn>
              <a:cxn ang="0">
                <a:pos x="8" y="50"/>
              </a:cxn>
              <a:cxn ang="0">
                <a:pos x="12" y="54"/>
              </a:cxn>
              <a:cxn ang="0">
                <a:pos x="16" y="58"/>
              </a:cxn>
              <a:cxn ang="0">
                <a:pos x="22" y="58"/>
              </a:cxn>
              <a:cxn ang="0">
                <a:pos x="28" y="58"/>
              </a:cxn>
              <a:cxn ang="0">
                <a:pos x="34" y="56"/>
              </a:cxn>
              <a:cxn ang="0">
                <a:pos x="38" y="54"/>
              </a:cxn>
              <a:cxn ang="0">
                <a:pos x="42" y="50"/>
              </a:cxn>
              <a:cxn ang="0">
                <a:pos x="44" y="46"/>
              </a:cxn>
              <a:cxn ang="0">
                <a:pos x="46" y="30"/>
              </a:cxn>
              <a:cxn ang="0">
                <a:pos x="48" y="16"/>
              </a:cxn>
              <a:cxn ang="0">
                <a:pos x="50" y="14"/>
              </a:cxn>
              <a:cxn ang="0">
                <a:pos x="54" y="14"/>
              </a:cxn>
              <a:cxn ang="0">
                <a:pos x="56" y="16"/>
              </a:cxn>
              <a:cxn ang="0">
                <a:pos x="58" y="18"/>
              </a:cxn>
              <a:cxn ang="0">
                <a:pos x="60" y="24"/>
              </a:cxn>
              <a:cxn ang="0">
                <a:pos x="60" y="28"/>
              </a:cxn>
              <a:cxn ang="0">
                <a:pos x="60" y="32"/>
              </a:cxn>
              <a:cxn ang="0">
                <a:pos x="58" y="36"/>
              </a:cxn>
              <a:cxn ang="0">
                <a:pos x="52" y="38"/>
              </a:cxn>
              <a:cxn ang="0">
                <a:pos x="56" y="52"/>
              </a:cxn>
              <a:cxn ang="0">
                <a:pos x="64" y="48"/>
              </a:cxn>
              <a:cxn ang="0">
                <a:pos x="70" y="42"/>
              </a:cxn>
              <a:cxn ang="0">
                <a:pos x="72" y="34"/>
              </a:cxn>
              <a:cxn ang="0">
                <a:pos x="72" y="22"/>
              </a:cxn>
              <a:cxn ang="0">
                <a:pos x="70" y="14"/>
              </a:cxn>
              <a:cxn ang="0">
                <a:pos x="66" y="10"/>
              </a:cxn>
              <a:cxn ang="0">
                <a:pos x="62" y="4"/>
              </a:cxn>
              <a:cxn ang="0">
                <a:pos x="58" y="2"/>
              </a:cxn>
              <a:cxn ang="0">
                <a:pos x="52" y="0"/>
              </a:cxn>
              <a:cxn ang="0">
                <a:pos x="48" y="0"/>
              </a:cxn>
              <a:cxn ang="0">
                <a:pos x="40" y="4"/>
              </a:cxn>
              <a:cxn ang="0">
                <a:pos x="36" y="10"/>
              </a:cxn>
              <a:cxn ang="0">
                <a:pos x="32" y="16"/>
              </a:cxn>
              <a:cxn ang="0">
                <a:pos x="32" y="26"/>
              </a:cxn>
              <a:cxn ang="0">
                <a:pos x="30" y="38"/>
              </a:cxn>
              <a:cxn ang="0">
                <a:pos x="30" y="42"/>
              </a:cxn>
              <a:cxn ang="0">
                <a:pos x="26" y="46"/>
              </a:cxn>
              <a:cxn ang="0">
                <a:pos x="22" y="44"/>
              </a:cxn>
              <a:cxn ang="0">
                <a:pos x="18" y="42"/>
              </a:cxn>
              <a:cxn ang="0">
                <a:pos x="16" y="40"/>
              </a:cxn>
              <a:cxn ang="0">
                <a:pos x="14" y="34"/>
              </a:cxn>
              <a:cxn ang="0">
                <a:pos x="12" y="28"/>
              </a:cxn>
              <a:cxn ang="0">
                <a:pos x="14" y="24"/>
              </a:cxn>
              <a:cxn ang="0">
                <a:pos x="18" y="20"/>
              </a:cxn>
              <a:cxn ang="0">
                <a:pos x="22" y="16"/>
              </a:cxn>
              <a:cxn ang="0">
                <a:pos x="18" y="4"/>
              </a:cxn>
              <a:cxn ang="0">
                <a:pos x="10" y="8"/>
              </a:cxn>
              <a:cxn ang="0">
                <a:pos x="6" y="14"/>
              </a:cxn>
              <a:cxn ang="0">
                <a:pos x="4" y="14"/>
              </a:cxn>
            </a:cxnLst>
            <a:rect l="0" t="0" r="r" b="b"/>
            <a:pathLst>
              <a:path w="72" h="58">
                <a:moveTo>
                  <a:pt x="4" y="14"/>
                </a:moveTo>
                <a:lnTo>
                  <a:pt x="0" y="24"/>
                </a:lnTo>
                <a:lnTo>
                  <a:pt x="2" y="36"/>
                </a:lnTo>
                <a:lnTo>
                  <a:pt x="4" y="44"/>
                </a:lnTo>
                <a:lnTo>
                  <a:pt x="8" y="50"/>
                </a:lnTo>
                <a:lnTo>
                  <a:pt x="12" y="54"/>
                </a:lnTo>
                <a:lnTo>
                  <a:pt x="16" y="58"/>
                </a:lnTo>
                <a:lnTo>
                  <a:pt x="22" y="58"/>
                </a:lnTo>
                <a:lnTo>
                  <a:pt x="28" y="58"/>
                </a:lnTo>
                <a:lnTo>
                  <a:pt x="34" y="56"/>
                </a:lnTo>
                <a:lnTo>
                  <a:pt x="38" y="54"/>
                </a:lnTo>
                <a:lnTo>
                  <a:pt x="42" y="50"/>
                </a:lnTo>
                <a:lnTo>
                  <a:pt x="44" y="46"/>
                </a:lnTo>
                <a:lnTo>
                  <a:pt x="46" y="30"/>
                </a:lnTo>
                <a:lnTo>
                  <a:pt x="48" y="16"/>
                </a:lnTo>
                <a:lnTo>
                  <a:pt x="50" y="14"/>
                </a:lnTo>
                <a:lnTo>
                  <a:pt x="54" y="14"/>
                </a:lnTo>
                <a:lnTo>
                  <a:pt x="56" y="16"/>
                </a:lnTo>
                <a:lnTo>
                  <a:pt x="58" y="18"/>
                </a:lnTo>
                <a:lnTo>
                  <a:pt x="60" y="24"/>
                </a:lnTo>
                <a:lnTo>
                  <a:pt x="60" y="28"/>
                </a:lnTo>
                <a:lnTo>
                  <a:pt x="60" y="32"/>
                </a:lnTo>
                <a:lnTo>
                  <a:pt x="58" y="36"/>
                </a:lnTo>
                <a:lnTo>
                  <a:pt x="52" y="38"/>
                </a:lnTo>
                <a:lnTo>
                  <a:pt x="56" y="52"/>
                </a:lnTo>
                <a:lnTo>
                  <a:pt x="64" y="48"/>
                </a:lnTo>
                <a:lnTo>
                  <a:pt x="70" y="42"/>
                </a:lnTo>
                <a:lnTo>
                  <a:pt x="72" y="34"/>
                </a:lnTo>
                <a:lnTo>
                  <a:pt x="72" y="22"/>
                </a:lnTo>
                <a:lnTo>
                  <a:pt x="70" y="14"/>
                </a:lnTo>
                <a:lnTo>
                  <a:pt x="66" y="10"/>
                </a:lnTo>
                <a:lnTo>
                  <a:pt x="62" y="4"/>
                </a:lnTo>
                <a:lnTo>
                  <a:pt x="58" y="2"/>
                </a:lnTo>
                <a:lnTo>
                  <a:pt x="52" y="0"/>
                </a:lnTo>
                <a:lnTo>
                  <a:pt x="48" y="0"/>
                </a:lnTo>
                <a:lnTo>
                  <a:pt x="40" y="4"/>
                </a:lnTo>
                <a:lnTo>
                  <a:pt x="36" y="10"/>
                </a:lnTo>
                <a:lnTo>
                  <a:pt x="32" y="16"/>
                </a:lnTo>
                <a:lnTo>
                  <a:pt x="32" y="26"/>
                </a:lnTo>
                <a:lnTo>
                  <a:pt x="30" y="38"/>
                </a:lnTo>
                <a:lnTo>
                  <a:pt x="30" y="42"/>
                </a:lnTo>
                <a:lnTo>
                  <a:pt x="26" y="46"/>
                </a:lnTo>
                <a:lnTo>
                  <a:pt x="22" y="44"/>
                </a:lnTo>
                <a:lnTo>
                  <a:pt x="18" y="42"/>
                </a:lnTo>
                <a:lnTo>
                  <a:pt x="16" y="40"/>
                </a:lnTo>
                <a:lnTo>
                  <a:pt x="14" y="34"/>
                </a:lnTo>
                <a:lnTo>
                  <a:pt x="12" y="28"/>
                </a:lnTo>
                <a:lnTo>
                  <a:pt x="14" y="24"/>
                </a:lnTo>
                <a:lnTo>
                  <a:pt x="18" y="20"/>
                </a:lnTo>
                <a:lnTo>
                  <a:pt x="22" y="16"/>
                </a:lnTo>
                <a:lnTo>
                  <a:pt x="18" y="4"/>
                </a:lnTo>
                <a:lnTo>
                  <a:pt x="10" y="8"/>
                </a:lnTo>
                <a:lnTo>
                  <a:pt x="6" y="14"/>
                </a:lnTo>
                <a:lnTo>
                  <a:pt x="4" y="14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42" name="Freeform 62"/>
          <p:cNvSpPr>
            <a:spLocks/>
          </p:cNvSpPr>
          <p:nvPr/>
        </p:nvSpPr>
        <p:spPr bwMode="auto">
          <a:xfrm>
            <a:off x="5159375" y="2147888"/>
            <a:ext cx="114300" cy="88900"/>
          </a:xfrm>
          <a:custGeom>
            <a:avLst/>
            <a:gdLst/>
            <a:ahLst/>
            <a:cxnLst>
              <a:cxn ang="0">
                <a:pos x="68" y="0"/>
              </a:cxn>
              <a:cxn ang="0">
                <a:pos x="0" y="12"/>
              </a:cxn>
              <a:cxn ang="0">
                <a:pos x="4" y="24"/>
              </a:cxn>
              <a:cxn ang="0">
                <a:pos x="28" y="20"/>
              </a:cxn>
              <a:cxn ang="0">
                <a:pos x="38" y="20"/>
              </a:cxn>
              <a:cxn ang="0">
                <a:pos x="44" y="22"/>
              </a:cxn>
              <a:cxn ang="0">
                <a:pos x="46" y="28"/>
              </a:cxn>
              <a:cxn ang="0">
                <a:pos x="46" y="32"/>
              </a:cxn>
              <a:cxn ang="0">
                <a:pos x="44" y="36"/>
              </a:cxn>
              <a:cxn ang="0">
                <a:pos x="34" y="38"/>
              </a:cxn>
              <a:cxn ang="0">
                <a:pos x="8" y="42"/>
              </a:cxn>
              <a:cxn ang="0">
                <a:pos x="10" y="56"/>
              </a:cxn>
              <a:cxn ang="0">
                <a:pos x="40" y="50"/>
              </a:cxn>
              <a:cxn ang="0">
                <a:pos x="48" y="48"/>
              </a:cxn>
              <a:cxn ang="0">
                <a:pos x="54" y="44"/>
              </a:cxn>
              <a:cxn ang="0">
                <a:pos x="56" y="38"/>
              </a:cxn>
              <a:cxn ang="0">
                <a:pos x="56" y="30"/>
              </a:cxn>
              <a:cxn ang="0">
                <a:pos x="54" y="22"/>
              </a:cxn>
              <a:cxn ang="0">
                <a:pos x="46" y="16"/>
              </a:cxn>
              <a:cxn ang="0">
                <a:pos x="72" y="12"/>
              </a:cxn>
              <a:cxn ang="0">
                <a:pos x="70" y="0"/>
              </a:cxn>
              <a:cxn ang="0">
                <a:pos x="68" y="0"/>
              </a:cxn>
            </a:cxnLst>
            <a:rect l="0" t="0" r="r" b="b"/>
            <a:pathLst>
              <a:path w="72" h="56">
                <a:moveTo>
                  <a:pt x="68" y="0"/>
                </a:moveTo>
                <a:lnTo>
                  <a:pt x="0" y="12"/>
                </a:lnTo>
                <a:lnTo>
                  <a:pt x="4" y="24"/>
                </a:lnTo>
                <a:lnTo>
                  <a:pt x="28" y="20"/>
                </a:lnTo>
                <a:lnTo>
                  <a:pt x="38" y="20"/>
                </a:lnTo>
                <a:lnTo>
                  <a:pt x="44" y="22"/>
                </a:lnTo>
                <a:lnTo>
                  <a:pt x="46" y="28"/>
                </a:lnTo>
                <a:lnTo>
                  <a:pt x="46" y="32"/>
                </a:lnTo>
                <a:lnTo>
                  <a:pt x="44" y="36"/>
                </a:lnTo>
                <a:lnTo>
                  <a:pt x="34" y="38"/>
                </a:lnTo>
                <a:lnTo>
                  <a:pt x="8" y="42"/>
                </a:lnTo>
                <a:lnTo>
                  <a:pt x="10" y="56"/>
                </a:lnTo>
                <a:lnTo>
                  <a:pt x="40" y="50"/>
                </a:lnTo>
                <a:lnTo>
                  <a:pt x="48" y="48"/>
                </a:lnTo>
                <a:lnTo>
                  <a:pt x="54" y="44"/>
                </a:lnTo>
                <a:lnTo>
                  <a:pt x="56" y="38"/>
                </a:lnTo>
                <a:lnTo>
                  <a:pt x="56" y="30"/>
                </a:lnTo>
                <a:lnTo>
                  <a:pt x="54" y="22"/>
                </a:lnTo>
                <a:lnTo>
                  <a:pt x="46" y="16"/>
                </a:lnTo>
                <a:lnTo>
                  <a:pt x="72" y="12"/>
                </a:lnTo>
                <a:lnTo>
                  <a:pt x="70" y="0"/>
                </a:lnTo>
                <a:lnTo>
                  <a:pt x="68" y="0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43" name="Freeform 63"/>
          <p:cNvSpPr>
            <a:spLocks/>
          </p:cNvSpPr>
          <p:nvPr/>
        </p:nvSpPr>
        <p:spPr bwMode="auto">
          <a:xfrm>
            <a:off x="5184775" y="2243138"/>
            <a:ext cx="82550" cy="82550"/>
          </a:xfrm>
          <a:custGeom>
            <a:avLst/>
            <a:gdLst/>
            <a:ahLst/>
            <a:cxnLst>
              <a:cxn ang="0">
                <a:pos x="8" y="8"/>
              </a:cxn>
              <a:cxn ang="0">
                <a:pos x="4" y="12"/>
              </a:cxn>
              <a:cxn ang="0">
                <a:pos x="2" y="18"/>
              </a:cxn>
              <a:cxn ang="0">
                <a:pos x="0" y="24"/>
              </a:cxn>
              <a:cxn ang="0">
                <a:pos x="0" y="32"/>
              </a:cxn>
              <a:cxn ang="0">
                <a:pos x="4" y="40"/>
              </a:cxn>
              <a:cxn ang="0">
                <a:pos x="12" y="48"/>
              </a:cxn>
              <a:cxn ang="0">
                <a:pos x="22" y="52"/>
              </a:cxn>
              <a:cxn ang="0">
                <a:pos x="32" y="52"/>
              </a:cxn>
              <a:cxn ang="0">
                <a:pos x="42" y="48"/>
              </a:cxn>
              <a:cxn ang="0">
                <a:pos x="48" y="42"/>
              </a:cxn>
              <a:cxn ang="0">
                <a:pos x="52" y="32"/>
              </a:cxn>
              <a:cxn ang="0">
                <a:pos x="52" y="22"/>
              </a:cxn>
              <a:cxn ang="0">
                <a:pos x="50" y="16"/>
              </a:cxn>
              <a:cxn ang="0">
                <a:pos x="46" y="10"/>
              </a:cxn>
              <a:cxn ang="0">
                <a:pos x="40" y="4"/>
              </a:cxn>
              <a:cxn ang="0">
                <a:pos x="34" y="2"/>
              </a:cxn>
              <a:cxn ang="0">
                <a:pos x="28" y="0"/>
              </a:cxn>
              <a:cxn ang="0">
                <a:pos x="22" y="2"/>
              </a:cxn>
              <a:cxn ang="0">
                <a:pos x="14" y="4"/>
              </a:cxn>
              <a:cxn ang="0">
                <a:pos x="10" y="8"/>
              </a:cxn>
              <a:cxn ang="0">
                <a:pos x="8" y="8"/>
              </a:cxn>
              <a:cxn ang="0">
                <a:pos x="36" y="16"/>
              </a:cxn>
              <a:cxn ang="0">
                <a:pos x="40" y="20"/>
              </a:cxn>
              <a:cxn ang="0">
                <a:pos x="42" y="24"/>
              </a:cxn>
              <a:cxn ang="0">
                <a:pos x="42" y="28"/>
              </a:cxn>
              <a:cxn ang="0">
                <a:pos x="40" y="32"/>
              </a:cxn>
              <a:cxn ang="0">
                <a:pos x="36" y="36"/>
              </a:cxn>
              <a:cxn ang="0">
                <a:pos x="28" y="38"/>
              </a:cxn>
              <a:cxn ang="0">
                <a:pos x="22" y="38"/>
              </a:cxn>
              <a:cxn ang="0">
                <a:pos x="16" y="38"/>
              </a:cxn>
              <a:cxn ang="0">
                <a:pos x="14" y="34"/>
              </a:cxn>
              <a:cxn ang="0">
                <a:pos x="12" y="30"/>
              </a:cxn>
              <a:cxn ang="0">
                <a:pos x="12" y="24"/>
              </a:cxn>
              <a:cxn ang="0">
                <a:pos x="14" y="20"/>
              </a:cxn>
              <a:cxn ang="0">
                <a:pos x="18" y="16"/>
              </a:cxn>
              <a:cxn ang="0">
                <a:pos x="24" y="14"/>
              </a:cxn>
              <a:cxn ang="0">
                <a:pos x="30" y="14"/>
              </a:cxn>
              <a:cxn ang="0">
                <a:pos x="36" y="16"/>
              </a:cxn>
              <a:cxn ang="0">
                <a:pos x="8" y="8"/>
              </a:cxn>
            </a:cxnLst>
            <a:rect l="0" t="0" r="r" b="b"/>
            <a:pathLst>
              <a:path w="52" h="52">
                <a:moveTo>
                  <a:pt x="8" y="8"/>
                </a:moveTo>
                <a:lnTo>
                  <a:pt x="4" y="12"/>
                </a:lnTo>
                <a:lnTo>
                  <a:pt x="2" y="18"/>
                </a:lnTo>
                <a:lnTo>
                  <a:pt x="0" y="24"/>
                </a:lnTo>
                <a:lnTo>
                  <a:pt x="0" y="32"/>
                </a:lnTo>
                <a:lnTo>
                  <a:pt x="4" y="40"/>
                </a:lnTo>
                <a:lnTo>
                  <a:pt x="12" y="48"/>
                </a:lnTo>
                <a:lnTo>
                  <a:pt x="22" y="52"/>
                </a:lnTo>
                <a:lnTo>
                  <a:pt x="32" y="52"/>
                </a:lnTo>
                <a:lnTo>
                  <a:pt x="42" y="48"/>
                </a:lnTo>
                <a:lnTo>
                  <a:pt x="48" y="42"/>
                </a:lnTo>
                <a:lnTo>
                  <a:pt x="52" y="32"/>
                </a:lnTo>
                <a:lnTo>
                  <a:pt x="52" y="22"/>
                </a:lnTo>
                <a:lnTo>
                  <a:pt x="50" y="16"/>
                </a:lnTo>
                <a:lnTo>
                  <a:pt x="46" y="10"/>
                </a:lnTo>
                <a:lnTo>
                  <a:pt x="40" y="4"/>
                </a:lnTo>
                <a:lnTo>
                  <a:pt x="34" y="2"/>
                </a:lnTo>
                <a:lnTo>
                  <a:pt x="28" y="0"/>
                </a:lnTo>
                <a:lnTo>
                  <a:pt x="22" y="2"/>
                </a:lnTo>
                <a:lnTo>
                  <a:pt x="14" y="4"/>
                </a:lnTo>
                <a:lnTo>
                  <a:pt x="10" y="8"/>
                </a:lnTo>
                <a:lnTo>
                  <a:pt x="8" y="8"/>
                </a:lnTo>
                <a:lnTo>
                  <a:pt x="36" y="16"/>
                </a:lnTo>
                <a:lnTo>
                  <a:pt x="40" y="20"/>
                </a:lnTo>
                <a:lnTo>
                  <a:pt x="42" y="24"/>
                </a:lnTo>
                <a:lnTo>
                  <a:pt x="42" y="28"/>
                </a:lnTo>
                <a:lnTo>
                  <a:pt x="40" y="32"/>
                </a:lnTo>
                <a:lnTo>
                  <a:pt x="36" y="36"/>
                </a:lnTo>
                <a:lnTo>
                  <a:pt x="28" y="38"/>
                </a:lnTo>
                <a:lnTo>
                  <a:pt x="22" y="38"/>
                </a:lnTo>
                <a:lnTo>
                  <a:pt x="16" y="38"/>
                </a:lnTo>
                <a:lnTo>
                  <a:pt x="14" y="34"/>
                </a:lnTo>
                <a:lnTo>
                  <a:pt x="12" y="30"/>
                </a:lnTo>
                <a:lnTo>
                  <a:pt x="12" y="24"/>
                </a:lnTo>
                <a:lnTo>
                  <a:pt x="14" y="20"/>
                </a:lnTo>
                <a:lnTo>
                  <a:pt x="18" y="16"/>
                </a:lnTo>
                <a:lnTo>
                  <a:pt x="24" y="14"/>
                </a:lnTo>
                <a:lnTo>
                  <a:pt x="30" y="14"/>
                </a:lnTo>
                <a:lnTo>
                  <a:pt x="36" y="16"/>
                </a:lnTo>
                <a:lnTo>
                  <a:pt x="8" y="8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44" name="Freeform 64"/>
          <p:cNvSpPr>
            <a:spLocks/>
          </p:cNvSpPr>
          <p:nvPr/>
        </p:nvSpPr>
        <p:spPr bwMode="auto">
          <a:xfrm>
            <a:off x="5203825" y="2332038"/>
            <a:ext cx="88900" cy="85725"/>
          </a:xfrm>
          <a:custGeom>
            <a:avLst/>
            <a:gdLst/>
            <a:ahLst/>
            <a:cxnLst>
              <a:cxn ang="0">
                <a:pos x="6" y="54"/>
              </a:cxn>
              <a:cxn ang="0">
                <a:pos x="56" y="46"/>
              </a:cxn>
              <a:cxn ang="0">
                <a:pos x="52" y="32"/>
              </a:cxn>
              <a:cxn ang="0">
                <a:pos x="32" y="36"/>
              </a:cxn>
              <a:cxn ang="0">
                <a:pos x="18" y="38"/>
              </a:cxn>
              <a:cxn ang="0">
                <a:pos x="14" y="34"/>
              </a:cxn>
              <a:cxn ang="0">
                <a:pos x="10" y="30"/>
              </a:cxn>
              <a:cxn ang="0">
                <a:pos x="10" y="24"/>
              </a:cxn>
              <a:cxn ang="0">
                <a:pos x="14" y="22"/>
              </a:cxn>
              <a:cxn ang="0">
                <a:pos x="26" y="18"/>
              </a:cxn>
              <a:cxn ang="0">
                <a:pos x="48" y="14"/>
              </a:cxn>
              <a:cxn ang="0">
                <a:pos x="46" y="0"/>
              </a:cxn>
              <a:cxn ang="0">
                <a:pos x="16" y="6"/>
              </a:cxn>
              <a:cxn ang="0">
                <a:pos x="4" y="10"/>
              </a:cxn>
              <a:cxn ang="0">
                <a:pos x="2" y="14"/>
              </a:cxn>
              <a:cxn ang="0">
                <a:pos x="0" y="18"/>
              </a:cxn>
              <a:cxn ang="0">
                <a:pos x="0" y="26"/>
              </a:cxn>
              <a:cxn ang="0">
                <a:pos x="4" y="36"/>
              </a:cxn>
              <a:cxn ang="0">
                <a:pos x="12" y="40"/>
              </a:cxn>
              <a:cxn ang="0">
                <a:pos x="4" y="42"/>
              </a:cxn>
              <a:cxn ang="0">
                <a:pos x="4" y="54"/>
              </a:cxn>
              <a:cxn ang="0">
                <a:pos x="6" y="54"/>
              </a:cxn>
            </a:cxnLst>
            <a:rect l="0" t="0" r="r" b="b"/>
            <a:pathLst>
              <a:path w="56" h="54">
                <a:moveTo>
                  <a:pt x="6" y="54"/>
                </a:moveTo>
                <a:lnTo>
                  <a:pt x="56" y="46"/>
                </a:lnTo>
                <a:lnTo>
                  <a:pt x="52" y="32"/>
                </a:lnTo>
                <a:lnTo>
                  <a:pt x="32" y="36"/>
                </a:lnTo>
                <a:lnTo>
                  <a:pt x="18" y="38"/>
                </a:lnTo>
                <a:lnTo>
                  <a:pt x="14" y="34"/>
                </a:lnTo>
                <a:lnTo>
                  <a:pt x="10" y="30"/>
                </a:lnTo>
                <a:lnTo>
                  <a:pt x="10" y="24"/>
                </a:lnTo>
                <a:lnTo>
                  <a:pt x="14" y="22"/>
                </a:lnTo>
                <a:lnTo>
                  <a:pt x="26" y="18"/>
                </a:lnTo>
                <a:lnTo>
                  <a:pt x="48" y="14"/>
                </a:lnTo>
                <a:lnTo>
                  <a:pt x="46" y="0"/>
                </a:lnTo>
                <a:lnTo>
                  <a:pt x="16" y="6"/>
                </a:lnTo>
                <a:lnTo>
                  <a:pt x="4" y="10"/>
                </a:lnTo>
                <a:lnTo>
                  <a:pt x="2" y="14"/>
                </a:lnTo>
                <a:lnTo>
                  <a:pt x="0" y="18"/>
                </a:lnTo>
                <a:lnTo>
                  <a:pt x="0" y="26"/>
                </a:lnTo>
                <a:lnTo>
                  <a:pt x="4" y="36"/>
                </a:lnTo>
                <a:lnTo>
                  <a:pt x="12" y="40"/>
                </a:lnTo>
                <a:lnTo>
                  <a:pt x="4" y="42"/>
                </a:lnTo>
                <a:lnTo>
                  <a:pt x="4" y="54"/>
                </a:lnTo>
                <a:lnTo>
                  <a:pt x="6" y="54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45" name="Freeform 65"/>
          <p:cNvSpPr>
            <a:spLocks/>
          </p:cNvSpPr>
          <p:nvPr/>
        </p:nvSpPr>
        <p:spPr bwMode="auto">
          <a:xfrm>
            <a:off x="5219700" y="2420938"/>
            <a:ext cx="111125" cy="38100"/>
          </a:xfrm>
          <a:custGeom>
            <a:avLst/>
            <a:gdLst/>
            <a:ahLst/>
            <a:cxnLst>
              <a:cxn ang="0">
                <a:pos x="2" y="24"/>
              </a:cxn>
              <a:cxn ang="0">
                <a:pos x="70" y="12"/>
              </a:cxn>
              <a:cxn ang="0">
                <a:pos x="68" y="0"/>
              </a:cxn>
              <a:cxn ang="0">
                <a:pos x="0" y="12"/>
              </a:cxn>
              <a:cxn ang="0">
                <a:pos x="0" y="24"/>
              </a:cxn>
              <a:cxn ang="0">
                <a:pos x="2" y="24"/>
              </a:cxn>
            </a:cxnLst>
            <a:rect l="0" t="0" r="r" b="b"/>
            <a:pathLst>
              <a:path w="70" h="24">
                <a:moveTo>
                  <a:pt x="2" y="24"/>
                </a:moveTo>
                <a:lnTo>
                  <a:pt x="70" y="12"/>
                </a:lnTo>
                <a:lnTo>
                  <a:pt x="68" y="0"/>
                </a:lnTo>
                <a:lnTo>
                  <a:pt x="0" y="12"/>
                </a:lnTo>
                <a:lnTo>
                  <a:pt x="0" y="24"/>
                </a:lnTo>
                <a:lnTo>
                  <a:pt x="2" y="24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46" name="Freeform 66"/>
          <p:cNvSpPr>
            <a:spLocks/>
          </p:cNvSpPr>
          <p:nvPr/>
        </p:nvSpPr>
        <p:spPr bwMode="auto">
          <a:xfrm>
            <a:off x="5232400" y="2468563"/>
            <a:ext cx="117475" cy="82550"/>
          </a:xfrm>
          <a:custGeom>
            <a:avLst/>
            <a:gdLst/>
            <a:ahLst/>
            <a:cxnLst>
              <a:cxn ang="0">
                <a:pos x="74" y="40"/>
              </a:cxn>
              <a:cxn ang="0">
                <a:pos x="72" y="28"/>
              </a:cxn>
              <a:cxn ang="0">
                <a:pos x="48" y="32"/>
              </a:cxn>
              <a:cxn ang="0">
                <a:pos x="50" y="24"/>
              </a:cxn>
              <a:cxn ang="0">
                <a:pos x="50" y="16"/>
              </a:cxn>
              <a:cxn ang="0">
                <a:pos x="48" y="8"/>
              </a:cxn>
              <a:cxn ang="0">
                <a:pos x="42" y="2"/>
              </a:cxn>
              <a:cxn ang="0">
                <a:pos x="32" y="0"/>
              </a:cxn>
              <a:cxn ang="0">
                <a:pos x="22" y="0"/>
              </a:cxn>
              <a:cxn ang="0">
                <a:pos x="10" y="4"/>
              </a:cxn>
              <a:cxn ang="0">
                <a:pos x="4" y="10"/>
              </a:cxn>
              <a:cxn ang="0">
                <a:pos x="0" y="18"/>
              </a:cxn>
              <a:cxn ang="0">
                <a:pos x="0" y="26"/>
              </a:cxn>
              <a:cxn ang="0">
                <a:pos x="4" y="34"/>
              </a:cxn>
              <a:cxn ang="0">
                <a:pos x="12" y="40"/>
              </a:cxn>
              <a:cxn ang="0">
                <a:pos x="4" y="40"/>
              </a:cxn>
              <a:cxn ang="0">
                <a:pos x="6" y="52"/>
              </a:cxn>
              <a:cxn ang="0">
                <a:pos x="72" y="40"/>
              </a:cxn>
              <a:cxn ang="0">
                <a:pos x="74" y="40"/>
              </a:cxn>
              <a:cxn ang="0">
                <a:pos x="36" y="14"/>
              </a:cxn>
              <a:cxn ang="0">
                <a:pos x="40" y="18"/>
              </a:cxn>
              <a:cxn ang="0">
                <a:pos x="42" y="22"/>
              </a:cxn>
              <a:cxn ang="0">
                <a:pos x="42" y="26"/>
              </a:cxn>
              <a:cxn ang="0">
                <a:pos x="40" y="30"/>
              </a:cxn>
              <a:cxn ang="0">
                <a:pos x="36" y="32"/>
              </a:cxn>
              <a:cxn ang="0">
                <a:pos x="28" y="36"/>
              </a:cxn>
              <a:cxn ang="0">
                <a:pos x="22" y="36"/>
              </a:cxn>
              <a:cxn ang="0">
                <a:pos x="16" y="34"/>
              </a:cxn>
              <a:cxn ang="0">
                <a:pos x="12" y="32"/>
              </a:cxn>
              <a:cxn ang="0">
                <a:pos x="10" y="28"/>
              </a:cxn>
              <a:cxn ang="0">
                <a:pos x="10" y="22"/>
              </a:cxn>
              <a:cxn ang="0">
                <a:pos x="14" y="18"/>
              </a:cxn>
              <a:cxn ang="0">
                <a:pos x="18" y="16"/>
              </a:cxn>
              <a:cxn ang="0">
                <a:pos x="24" y="14"/>
              </a:cxn>
              <a:cxn ang="0">
                <a:pos x="32" y="12"/>
              </a:cxn>
              <a:cxn ang="0">
                <a:pos x="36" y="14"/>
              </a:cxn>
              <a:cxn ang="0">
                <a:pos x="74" y="40"/>
              </a:cxn>
            </a:cxnLst>
            <a:rect l="0" t="0" r="r" b="b"/>
            <a:pathLst>
              <a:path w="74" h="52">
                <a:moveTo>
                  <a:pt x="74" y="40"/>
                </a:moveTo>
                <a:lnTo>
                  <a:pt x="72" y="28"/>
                </a:lnTo>
                <a:lnTo>
                  <a:pt x="48" y="32"/>
                </a:lnTo>
                <a:lnTo>
                  <a:pt x="50" y="24"/>
                </a:lnTo>
                <a:lnTo>
                  <a:pt x="50" y="16"/>
                </a:lnTo>
                <a:lnTo>
                  <a:pt x="48" y="8"/>
                </a:lnTo>
                <a:lnTo>
                  <a:pt x="42" y="2"/>
                </a:lnTo>
                <a:lnTo>
                  <a:pt x="32" y="0"/>
                </a:lnTo>
                <a:lnTo>
                  <a:pt x="22" y="0"/>
                </a:lnTo>
                <a:lnTo>
                  <a:pt x="10" y="4"/>
                </a:lnTo>
                <a:lnTo>
                  <a:pt x="4" y="10"/>
                </a:lnTo>
                <a:lnTo>
                  <a:pt x="0" y="18"/>
                </a:lnTo>
                <a:lnTo>
                  <a:pt x="0" y="26"/>
                </a:lnTo>
                <a:lnTo>
                  <a:pt x="4" y="34"/>
                </a:lnTo>
                <a:lnTo>
                  <a:pt x="12" y="40"/>
                </a:lnTo>
                <a:lnTo>
                  <a:pt x="4" y="40"/>
                </a:lnTo>
                <a:lnTo>
                  <a:pt x="6" y="52"/>
                </a:lnTo>
                <a:lnTo>
                  <a:pt x="72" y="40"/>
                </a:lnTo>
                <a:lnTo>
                  <a:pt x="74" y="40"/>
                </a:lnTo>
                <a:lnTo>
                  <a:pt x="36" y="14"/>
                </a:lnTo>
                <a:lnTo>
                  <a:pt x="40" y="18"/>
                </a:lnTo>
                <a:lnTo>
                  <a:pt x="42" y="22"/>
                </a:lnTo>
                <a:lnTo>
                  <a:pt x="42" y="26"/>
                </a:lnTo>
                <a:lnTo>
                  <a:pt x="40" y="30"/>
                </a:lnTo>
                <a:lnTo>
                  <a:pt x="36" y="32"/>
                </a:lnTo>
                <a:lnTo>
                  <a:pt x="28" y="36"/>
                </a:lnTo>
                <a:lnTo>
                  <a:pt x="22" y="36"/>
                </a:lnTo>
                <a:lnTo>
                  <a:pt x="16" y="34"/>
                </a:lnTo>
                <a:lnTo>
                  <a:pt x="12" y="32"/>
                </a:lnTo>
                <a:lnTo>
                  <a:pt x="10" y="28"/>
                </a:lnTo>
                <a:lnTo>
                  <a:pt x="10" y="22"/>
                </a:lnTo>
                <a:lnTo>
                  <a:pt x="14" y="18"/>
                </a:lnTo>
                <a:lnTo>
                  <a:pt x="18" y="16"/>
                </a:lnTo>
                <a:lnTo>
                  <a:pt x="24" y="14"/>
                </a:lnTo>
                <a:lnTo>
                  <a:pt x="32" y="12"/>
                </a:lnTo>
                <a:lnTo>
                  <a:pt x="36" y="14"/>
                </a:lnTo>
                <a:lnTo>
                  <a:pt x="74" y="40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47" name="Freeform 67"/>
          <p:cNvSpPr>
            <a:spLocks/>
          </p:cNvSpPr>
          <p:nvPr/>
        </p:nvSpPr>
        <p:spPr bwMode="auto">
          <a:xfrm>
            <a:off x="5251450" y="2557463"/>
            <a:ext cx="82550" cy="76200"/>
          </a:xfrm>
          <a:custGeom>
            <a:avLst/>
            <a:gdLst/>
            <a:ahLst/>
            <a:cxnLst>
              <a:cxn ang="0">
                <a:pos x="12" y="32"/>
              </a:cxn>
              <a:cxn ang="0">
                <a:pos x="10" y="28"/>
              </a:cxn>
              <a:cxn ang="0">
                <a:pos x="10" y="24"/>
              </a:cxn>
              <a:cxn ang="0">
                <a:pos x="12" y="20"/>
              </a:cxn>
              <a:cxn ang="0">
                <a:pos x="16" y="16"/>
              </a:cxn>
              <a:cxn ang="0">
                <a:pos x="20" y="14"/>
              </a:cxn>
              <a:cxn ang="0">
                <a:pos x="26" y="46"/>
              </a:cxn>
              <a:cxn ang="0">
                <a:pos x="40" y="44"/>
              </a:cxn>
              <a:cxn ang="0">
                <a:pos x="44" y="40"/>
              </a:cxn>
              <a:cxn ang="0">
                <a:pos x="48" y="36"/>
              </a:cxn>
              <a:cxn ang="0">
                <a:pos x="52" y="28"/>
              </a:cxn>
              <a:cxn ang="0">
                <a:pos x="52" y="18"/>
              </a:cxn>
              <a:cxn ang="0">
                <a:pos x="48" y="10"/>
              </a:cxn>
              <a:cxn ang="0">
                <a:pos x="40" y="4"/>
              </a:cxn>
              <a:cxn ang="0">
                <a:pos x="32" y="0"/>
              </a:cxn>
              <a:cxn ang="0">
                <a:pos x="20" y="0"/>
              </a:cxn>
              <a:cxn ang="0">
                <a:pos x="12" y="4"/>
              </a:cxn>
              <a:cxn ang="0">
                <a:pos x="4" y="8"/>
              </a:cxn>
              <a:cxn ang="0">
                <a:pos x="2" y="12"/>
              </a:cxn>
              <a:cxn ang="0">
                <a:pos x="0" y="18"/>
              </a:cxn>
              <a:cxn ang="0">
                <a:pos x="0" y="24"/>
              </a:cxn>
              <a:cxn ang="0">
                <a:pos x="0" y="30"/>
              </a:cxn>
              <a:cxn ang="0">
                <a:pos x="2" y="36"/>
              </a:cxn>
              <a:cxn ang="0">
                <a:pos x="6" y="42"/>
              </a:cxn>
              <a:cxn ang="0">
                <a:pos x="12" y="46"/>
              </a:cxn>
              <a:cxn ang="0">
                <a:pos x="20" y="48"/>
              </a:cxn>
              <a:cxn ang="0">
                <a:pos x="18" y="34"/>
              </a:cxn>
              <a:cxn ang="0">
                <a:pos x="14" y="32"/>
              </a:cxn>
              <a:cxn ang="0">
                <a:pos x="12" y="32"/>
              </a:cxn>
              <a:cxn ang="0">
                <a:pos x="28" y="14"/>
              </a:cxn>
              <a:cxn ang="0">
                <a:pos x="32" y="14"/>
              </a:cxn>
              <a:cxn ang="0">
                <a:pos x="36" y="14"/>
              </a:cxn>
              <a:cxn ang="0">
                <a:pos x="40" y="18"/>
              </a:cxn>
              <a:cxn ang="0">
                <a:pos x="42" y="22"/>
              </a:cxn>
              <a:cxn ang="0">
                <a:pos x="42" y="24"/>
              </a:cxn>
              <a:cxn ang="0">
                <a:pos x="40" y="28"/>
              </a:cxn>
              <a:cxn ang="0">
                <a:pos x="36" y="32"/>
              </a:cxn>
              <a:cxn ang="0">
                <a:pos x="32" y="32"/>
              </a:cxn>
              <a:cxn ang="0">
                <a:pos x="28" y="14"/>
              </a:cxn>
              <a:cxn ang="0">
                <a:pos x="12" y="32"/>
              </a:cxn>
            </a:cxnLst>
            <a:rect l="0" t="0" r="r" b="b"/>
            <a:pathLst>
              <a:path w="52" h="48">
                <a:moveTo>
                  <a:pt x="12" y="32"/>
                </a:moveTo>
                <a:lnTo>
                  <a:pt x="10" y="28"/>
                </a:lnTo>
                <a:lnTo>
                  <a:pt x="10" y="24"/>
                </a:lnTo>
                <a:lnTo>
                  <a:pt x="12" y="20"/>
                </a:lnTo>
                <a:lnTo>
                  <a:pt x="16" y="16"/>
                </a:lnTo>
                <a:lnTo>
                  <a:pt x="20" y="14"/>
                </a:lnTo>
                <a:lnTo>
                  <a:pt x="26" y="46"/>
                </a:lnTo>
                <a:lnTo>
                  <a:pt x="40" y="44"/>
                </a:lnTo>
                <a:lnTo>
                  <a:pt x="44" y="40"/>
                </a:lnTo>
                <a:lnTo>
                  <a:pt x="48" y="36"/>
                </a:lnTo>
                <a:lnTo>
                  <a:pt x="52" y="28"/>
                </a:lnTo>
                <a:lnTo>
                  <a:pt x="52" y="18"/>
                </a:lnTo>
                <a:lnTo>
                  <a:pt x="48" y="10"/>
                </a:lnTo>
                <a:lnTo>
                  <a:pt x="40" y="4"/>
                </a:lnTo>
                <a:lnTo>
                  <a:pt x="32" y="0"/>
                </a:lnTo>
                <a:lnTo>
                  <a:pt x="20" y="0"/>
                </a:lnTo>
                <a:lnTo>
                  <a:pt x="12" y="4"/>
                </a:lnTo>
                <a:lnTo>
                  <a:pt x="4" y="8"/>
                </a:lnTo>
                <a:lnTo>
                  <a:pt x="2" y="12"/>
                </a:lnTo>
                <a:lnTo>
                  <a:pt x="0" y="18"/>
                </a:lnTo>
                <a:lnTo>
                  <a:pt x="0" y="24"/>
                </a:lnTo>
                <a:lnTo>
                  <a:pt x="0" y="30"/>
                </a:lnTo>
                <a:lnTo>
                  <a:pt x="2" y="36"/>
                </a:lnTo>
                <a:lnTo>
                  <a:pt x="6" y="42"/>
                </a:lnTo>
                <a:lnTo>
                  <a:pt x="12" y="46"/>
                </a:lnTo>
                <a:lnTo>
                  <a:pt x="20" y="48"/>
                </a:lnTo>
                <a:lnTo>
                  <a:pt x="18" y="34"/>
                </a:lnTo>
                <a:lnTo>
                  <a:pt x="14" y="32"/>
                </a:lnTo>
                <a:lnTo>
                  <a:pt x="12" y="32"/>
                </a:lnTo>
                <a:lnTo>
                  <a:pt x="28" y="14"/>
                </a:lnTo>
                <a:lnTo>
                  <a:pt x="32" y="14"/>
                </a:lnTo>
                <a:lnTo>
                  <a:pt x="36" y="14"/>
                </a:lnTo>
                <a:lnTo>
                  <a:pt x="40" y="18"/>
                </a:lnTo>
                <a:lnTo>
                  <a:pt x="42" y="22"/>
                </a:lnTo>
                <a:lnTo>
                  <a:pt x="42" y="24"/>
                </a:lnTo>
                <a:lnTo>
                  <a:pt x="40" y="28"/>
                </a:lnTo>
                <a:lnTo>
                  <a:pt x="36" y="32"/>
                </a:lnTo>
                <a:lnTo>
                  <a:pt x="32" y="32"/>
                </a:lnTo>
                <a:lnTo>
                  <a:pt x="28" y="14"/>
                </a:lnTo>
                <a:lnTo>
                  <a:pt x="12" y="32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48" name="Freeform 68"/>
          <p:cNvSpPr>
            <a:spLocks/>
          </p:cNvSpPr>
          <p:nvPr/>
        </p:nvSpPr>
        <p:spPr bwMode="auto">
          <a:xfrm>
            <a:off x="5264150" y="2640013"/>
            <a:ext cx="88900" cy="50800"/>
          </a:xfrm>
          <a:custGeom>
            <a:avLst/>
            <a:gdLst/>
            <a:ahLst/>
            <a:cxnLst>
              <a:cxn ang="0">
                <a:pos x="18" y="18"/>
              </a:cxn>
              <a:cxn ang="0">
                <a:pos x="34" y="16"/>
              </a:cxn>
              <a:cxn ang="0">
                <a:pos x="40" y="18"/>
              </a:cxn>
              <a:cxn ang="0">
                <a:pos x="44" y="24"/>
              </a:cxn>
              <a:cxn ang="0">
                <a:pos x="42" y="30"/>
              </a:cxn>
              <a:cxn ang="0">
                <a:pos x="54" y="32"/>
              </a:cxn>
              <a:cxn ang="0">
                <a:pos x="56" y="28"/>
              </a:cxn>
              <a:cxn ang="0">
                <a:pos x="56" y="22"/>
              </a:cxn>
              <a:cxn ang="0">
                <a:pos x="52" y="18"/>
              </a:cxn>
              <a:cxn ang="0">
                <a:pos x="44" y="12"/>
              </a:cxn>
              <a:cxn ang="0">
                <a:pos x="52" y="12"/>
              </a:cxn>
              <a:cxn ang="0">
                <a:pos x="50" y="0"/>
              </a:cxn>
              <a:cxn ang="0">
                <a:pos x="0" y="8"/>
              </a:cxn>
              <a:cxn ang="0">
                <a:pos x="2" y="22"/>
              </a:cxn>
              <a:cxn ang="0">
                <a:pos x="16" y="18"/>
              </a:cxn>
              <a:cxn ang="0">
                <a:pos x="18" y="18"/>
              </a:cxn>
            </a:cxnLst>
            <a:rect l="0" t="0" r="r" b="b"/>
            <a:pathLst>
              <a:path w="56" h="32">
                <a:moveTo>
                  <a:pt x="18" y="18"/>
                </a:moveTo>
                <a:lnTo>
                  <a:pt x="34" y="16"/>
                </a:lnTo>
                <a:lnTo>
                  <a:pt x="40" y="18"/>
                </a:lnTo>
                <a:lnTo>
                  <a:pt x="44" y="24"/>
                </a:lnTo>
                <a:lnTo>
                  <a:pt x="42" y="30"/>
                </a:lnTo>
                <a:lnTo>
                  <a:pt x="54" y="32"/>
                </a:lnTo>
                <a:lnTo>
                  <a:pt x="56" y="28"/>
                </a:lnTo>
                <a:lnTo>
                  <a:pt x="56" y="22"/>
                </a:lnTo>
                <a:lnTo>
                  <a:pt x="52" y="18"/>
                </a:lnTo>
                <a:lnTo>
                  <a:pt x="44" y="12"/>
                </a:lnTo>
                <a:lnTo>
                  <a:pt x="52" y="12"/>
                </a:lnTo>
                <a:lnTo>
                  <a:pt x="50" y="0"/>
                </a:lnTo>
                <a:lnTo>
                  <a:pt x="0" y="8"/>
                </a:lnTo>
                <a:lnTo>
                  <a:pt x="2" y="22"/>
                </a:lnTo>
                <a:lnTo>
                  <a:pt x="16" y="18"/>
                </a:lnTo>
                <a:lnTo>
                  <a:pt x="18" y="18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49" name="Freeform 69"/>
          <p:cNvSpPr>
            <a:spLocks/>
          </p:cNvSpPr>
          <p:nvPr/>
        </p:nvSpPr>
        <p:spPr bwMode="auto">
          <a:xfrm>
            <a:off x="5591175" y="2265363"/>
            <a:ext cx="114300" cy="88900"/>
          </a:xfrm>
          <a:custGeom>
            <a:avLst/>
            <a:gdLst/>
            <a:ahLst/>
            <a:cxnLst>
              <a:cxn ang="0">
                <a:pos x="2" y="42"/>
              </a:cxn>
              <a:cxn ang="0">
                <a:pos x="58" y="36"/>
              </a:cxn>
              <a:cxn ang="0">
                <a:pos x="60" y="56"/>
              </a:cxn>
              <a:cxn ang="0">
                <a:pos x="72" y="54"/>
              </a:cxn>
              <a:cxn ang="0">
                <a:pos x="66" y="0"/>
              </a:cxn>
              <a:cxn ang="0">
                <a:pos x="54" y="2"/>
              </a:cxn>
              <a:cxn ang="0">
                <a:pos x="56" y="22"/>
              </a:cxn>
              <a:cxn ang="0">
                <a:pos x="0" y="28"/>
              </a:cxn>
              <a:cxn ang="0">
                <a:pos x="0" y="42"/>
              </a:cxn>
              <a:cxn ang="0">
                <a:pos x="2" y="42"/>
              </a:cxn>
            </a:cxnLst>
            <a:rect l="0" t="0" r="r" b="b"/>
            <a:pathLst>
              <a:path w="72" h="56">
                <a:moveTo>
                  <a:pt x="2" y="42"/>
                </a:moveTo>
                <a:lnTo>
                  <a:pt x="58" y="36"/>
                </a:lnTo>
                <a:lnTo>
                  <a:pt x="60" y="56"/>
                </a:lnTo>
                <a:lnTo>
                  <a:pt x="72" y="54"/>
                </a:lnTo>
                <a:lnTo>
                  <a:pt x="66" y="0"/>
                </a:lnTo>
                <a:lnTo>
                  <a:pt x="54" y="2"/>
                </a:lnTo>
                <a:lnTo>
                  <a:pt x="56" y="22"/>
                </a:lnTo>
                <a:lnTo>
                  <a:pt x="0" y="28"/>
                </a:lnTo>
                <a:lnTo>
                  <a:pt x="0" y="42"/>
                </a:lnTo>
                <a:lnTo>
                  <a:pt x="2" y="42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50" name="Freeform 70"/>
          <p:cNvSpPr>
            <a:spLocks/>
          </p:cNvSpPr>
          <p:nvPr/>
        </p:nvSpPr>
        <p:spPr bwMode="auto">
          <a:xfrm>
            <a:off x="5597525" y="2366963"/>
            <a:ext cx="85725" cy="53975"/>
          </a:xfrm>
          <a:custGeom>
            <a:avLst/>
            <a:gdLst/>
            <a:ahLst/>
            <a:cxnLst>
              <a:cxn ang="0">
                <a:pos x="18" y="18"/>
              </a:cxn>
              <a:cxn ang="0">
                <a:pos x="34" y="16"/>
              </a:cxn>
              <a:cxn ang="0">
                <a:pos x="40" y="20"/>
              </a:cxn>
              <a:cxn ang="0">
                <a:pos x="42" y="24"/>
              </a:cxn>
              <a:cxn ang="0">
                <a:pos x="40" y="30"/>
              </a:cxn>
              <a:cxn ang="0">
                <a:pos x="52" y="34"/>
              </a:cxn>
              <a:cxn ang="0">
                <a:pos x="54" y="28"/>
              </a:cxn>
              <a:cxn ang="0">
                <a:pos x="54" y="24"/>
              </a:cxn>
              <a:cxn ang="0">
                <a:pos x="52" y="18"/>
              </a:cxn>
              <a:cxn ang="0">
                <a:pos x="44" y="14"/>
              </a:cxn>
              <a:cxn ang="0">
                <a:pos x="52" y="14"/>
              </a:cxn>
              <a:cxn ang="0">
                <a:pos x="50" y="0"/>
              </a:cxn>
              <a:cxn ang="0">
                <a:pos x="0" y="6"/>
              </a:cxn>
              <a:cxn ang="0">
                <a:pos x="2" y="18"/>
              </a:cxn>
              <a:cxn ang="0">
                <a:pos x="16" y="18"/>
              </a:cxn>
              <a:cxn ang="0">
                <a:pos x="18" y="18"/>
              </a:cxn>
            </a:cxnLst>
            <a:rect l="0" t="0" r="r" b="b"/>
            <a:pathLst>
              <a:path w="54" h="34">
                <a:moveTo>
                  <a:pt x="18" y="18"/>
                </a:moveTo>
                <a:lnTo>
                  <a:pt x="34" y="16"/>
                </a:lnTo>
                <a:lnTo>
                  <a:pt x="40" y="20"/>
                </a:lnTo>
                <a:lnTo>
                  <a:pt x="42" y="24"/>
                </a:lnTo>
                <a:lnTo>
                  <a:pt x="40" y="30"/>
                </a:lnTo>
                <a:lnTo>
                  <a:pt x="52" y="34"/>
                </a:lnTo>
                <a:lnTo>
                  <a:pt x="54" y="28"/>
                </a:lnTo>
                <a:lnTo>
                  <a:pt x="54" y="24"/>
                </a:lnTo>
                <a:lnTo>
                  <a:pt x="52" y="18"/>
                </a:lnTo>
                <a:lnTo>
                  <a:pt x="44" y="14"/>
                </a:lnTo>
                <a:lnTo>
                  <a:pt x="52" y="14"/>
                </a:lnTo>
                <a:lnTo>
                  <a:pt x="50" y="0"/>
                </a:lnTo>
                <a:lnTo>
                  <a:pt x="0" y="6"/>
                </a:lnTo>
                <a:lnTo>
                  <a:pt x="2" y="18"/>
                </a:lnTo>
                <a:lnTo>
                  <a:pt x="16" y="18"/>
                </a:lnTo>
                <a:lnTo>
                  <a:pt x="18" y="18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51" name="Freeform 71"/>
          <p:cNvSpPr>
            <a:spLocks/>
          </p:cNvSpPr>
          <p:nvPr/>
        </p:nvSpPr>
        <p:spPr bwMode="auto">
          <a:xfrm>
            <a:off x="5607050" y="2427288"/>
            <a:ext cx="85725" cy="79375"/>
          </a:xfrm>
          <a:custGeom>
            <a:avLst/>
            <a:gdLst/>
            <a:ahLst/>
            <a:cxnLst>
              <a:cxn ang="0">
                <a:pos x="4" y="50"/>
              </a:cxn>
              <a:cxn ang="0">
                <a:pos x="54" y="46"/>
              </a:cxn>
              <a:cxn ang="0">
                <a:pos x="52" y="32"/>
              </a:cxn>
              <a:cxn ang="0">
                <a:pos x="32" y="34"/>
              </a:cxn>
              <a:cxn ang="0">
                <a:pos x="18" y="34"/>
              </a:cxn>
              <a:cxn ang="0">
                <a:pos x="12" y="32"/>
              </a:cxn>
              <a:cxn ang="0">
                <a:pos x="10" y="26"/>
              </a:cxn>
              <a:cxn ang="0">
                <a:pos x="12" y="20"/>
              </a:cxn>
              <a:cxn ang="0">
                <a:pos x="14" y="18"/>
              </a:cxn>
              <a:cxn ang="0">
                <a:pos x="28" y="16"/>
              </a:cxn>
              <a:cxn ang="0">
                <a:pos x="50" y="14"/>
              </a:cxn>
              <a:cxn ang="0">
                <a:pos x="48" y="0"/>
              </a:cxn>
              <a:cxn ang="0">
                <a:pos x="18" y="4"/>
              </a:cxn>
              <a:cxn ang="0">
                <a:pos x="6" y="6"/>
              </a:cxn>
              <a:cxn ang="0">
                <a:pos x="4" y="8"/>
              </a:cxn>
              <a:cxn ang="0">
                <a:pos x="0" y="12"/>
              </a:cxn>
              <a:cxn ang="0">
                <a:pos x="0" y="22"/>
              </a:cxn>
              <a:cxn ang="0">
                <a:pos x="4" y="30"/>
              </a:cxn>
              <a:cxn ang="0">
                <a:pos x="10" y="38"/>
              </a:cxn>
              <a:cxn ang="0">
                <a:pos x="2" y="38"/>
              </a:cxn>
              <a:cxn ang="0">
                <a:pos x="2" y="50"/>
              </a:cxn>
              <a:cxn ang="0">
                <a:pos x="4" y="50"/>
              </a:cxn>
            </a:cxnLst>
            <a:rect l="0" t="0" r="r" b="b"/>
            <a:pathLst>
              <a:path w="54" h="50">
                <a:moveTo>
                  <a:pt x="4" y="50"/>
                </a:moveTo>
                <a:lnTo>
                  <a:pt x="54" y="46"/>
                </a:lnTo>
                <a:lnTo>
                  <a:pt x="52" y="32"/>
                </a:lnTo>
                <a:lnTo>
                  <a:pt x="32" y="34"/>
                </a:lnTo>
                <a:lnTo>
                  <a:pt x="18" y="34"/>
                </a:lnTo>
                <a:lnTo>
                  <a:pt x="12" y="32"/>
                </a:lnTo>
                <a:lnTo>
                  <a:pt x="10" y="26"/>
                </a:lnTo>
                <a:lnTo>
                  <a:pt x="12" y="20"/>
                </a:lnTo>
                <a:lnTo>
                  <a:pt x="14" y="18"/>
                </a:lnTo>
                <a:lnTo>
                  <a:pt x="28" y="16"/>
                </a:lnTo>
                <a:lnTo>
                  <a:pt x="50" y="14"/>
                </a:lnTo>
                <a:lnTo>
                  <a:pt x="48" y="0"/>
                </a:lnTo>
                <a:lnTo>
                  <a:pt x="18" y="4"/>
                </a:lnTo>
                <a:lnTo>
                  <a:pt x="6" y="6"/>
                </a:lnTo>
                <a:lnTo>
                  <a:pt x="4" y="8"/>
                </a:lnTo>
                <a:lnTo>
                  <a:pt x="0" y="12"/>
                </a:lnTo>
                <a:lnTo>
                  <a:pt x="0" y="22"/>
                </a:lnTo>
                <a:lnTo>
                  <a:pt x="4" y="30"/>
                </a:lnTo>
                <a:lnTo>
                  <a:pt x="10" y="38"/>
                </a:lnTo>
                <a:lnTo>
                  <a:pt x="2" y="38"/>
                </a:lnTo>
                <a:lnTo>
                  <a:pt x="2" y="50"/>
                </a:lnTo>
                <a:lnTo>
                  <a:pt x="4" y="50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52" name="Freeform 72"/>
          <p:cNvSpPr>
            <a:spLocks/>
          </p:cNvSpPr>
          <p:nvPr/>
        </p:nvSpPr>
        <p:spPr bwMode="auto">
          <a:xfrm>
            <a:off x="5616575" y="2519363"/>
            <a:ext cx="85725" cy="79375"/>
          </a:xfrm>
          <a:custGeom>
            <a:avLst/>
            <a:gdLst/>
            <a:ahLst/>
            <a:cxnLst>
              <a:cxn ang="0">
                <a:pos x="36" y="48"/>
              </a:cxn>
              <a:cxn ang="0">
                <a:pos x="44" y="46"/>
              </a:cxn>
              <a:cxn ang="0">
                <a:pos x="50" y="42"/>
              </a:cxn>
              <a:cxn ang="0">
                <a:pos x="52" y="38"/>
              </a:cxn>
              <a:cxn ang="0">
                <a:pos x="54" y="30"/>
              </a:cxn>
              <a:cxn ang="0">
                <a:pos x="50" y="20"/>
              </a:cxn>
              <a:cxn ang="0">
                <a:pos x="44" y="14"/>
              </a:cxn>
              <a:cxn ang="0">
                <a:pos x="50" y="12"/>
              </a:cxn>
              <a:cxn ang="0">
                <a:pos x="50" y="0"/>
              </a:cxn>
              <a:cxn ang="0">
                <a:pos x="0" y="6"/>
              </a:cxn>
              <a:cxn ang="0">
                <a:pos x="2" y="18"/>
              </a:cxn>
              <a:cxn ang="0">
                <a:pos x="24" y="16"/>
              </a:cxn>
              <a:cxn ang="0">
                <a:pos x="36" y="16"/>
              </a:cxn>
              <a:cxn ang="0">
                <a:pos x="40" y="20"/>
              </a:cxn>
              <a:cxn ang="0">
                <a:pos x="44" y="26"/>
              </a:cxn>
              <a:cxn ang="0">
                <a:pos x="42" y="30"/>
              </a:cxn>
              <a:cxn ang="0">
                <a:pos x="38" y="34"/>
              </a:cxn>
              <a:cxn ang="0">
                <a:pos x="28" y="36"/>
              </a:cxn>
              <a:cxn ang="0">
                <a:pos x="4" y="38"/>
              </a:cxn>
              <a:cxn ang="0">
                <a:pos x="4" y="50"/>
              </a:cxn>
              <a:cxn ang="0">
                <a:pos x="34" y="48"/>
              </a:cxn>
              <a:cxn ang="0">
                <a:pos x="36" y="48"/>
              </a:cxn>
            </a:cxnLst>
            <a:rect l="0" t="0" r="r" b="b"/>
            <a:pathLst>
              <a:path w="54" h="50">
                <a:moveTo>
                  <a:pt x="36" y="48"/>
                </a:moveTo>
                <a:lnTo>
                  <a:pt x="44" y="46"/>
                </a:lnTo>
                <a:lnTo>
                  <a:pt x="50" y="42"/>
                </a:lnTo>
                <a:lnTo>
                  <a:pt x="52" y="38"/>
                </a:lnTo>
                <a:lnTo>
                  <a:pt x="54" y="30"/>
                </a:lnTo>
                <a:lnTo>
                  <a:pt x="50" y="20"/>
                </a:lnTo>
                <a:lnTo>
                  <a:pt x="44" y="14"/>
                </a:lnTo>
                <a:lnTo>
                  <a:pt x="50" y="12"/>
                </a:lnTo>
                <a:lnTo>
                  <a:pt x="50" y="0"/>
                </a:lnTo>
                <a:lnTo>
                  <a:pt x="0" y="6"/>
                </a:lnTo>
                <a:lnTo>
                  <a:pt x="2" y="18"/>
                </a:lnTo>
                <a:lnTo>
                  <a:pt x="24" y="16"/>
                </a:lnTo>
                <a:lnTo>
                  <a:pt x="36" y="16"/>
                </a:lnTo>
                <a:lnTo>
                  <a:pt x="40" y="20"/>
                </a:lnTo>
                <a:lnTo>
                  <a:pt x="44" y="26"/>
                </a:lnTo>
                <a:lnTo>
                  <a:pt x="42" y="30"/>
                </a:lnTo>
                <a:lnTo>
                  <a:pt x="38" y="34"/>
                </a:lnTo>
                <a:lnTo>
                  <a:pt x="28" y="36"/>
                </a:lnTo>
                <a:lnTo>
                  <a:pt x="4" y="38"/>
                </a:lnTo>
                <a:lnTo>
                  <a:pt x="4" y="50"/>
                </a:lnTo>
                <a:lnTo>
                  <a:pt x="34" y="48"/>
                </a:lnTo>
                <a:lnTo>
                  <a:pt x="36" y="48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53" name="Freeform 73"/>
          <p:cNvSpPr>
            <a:spLocks/>
          </p:cNvSpPr>
          <p:nvPr/>
        </p:nvSpPr>
        <p:spPr bwMode="auto">
          <a:xfrm>
            <a:off x="5626100" y="2608263"/>
            <a:ext cx="111125" cy="85725"/>
          </a:xfrm>
          <a:custGeom>
            <a:avLst/>
            <a:gdLst/>
            <a:ahLst/>
            <a:cxnLst>
              <a:cxn ang="0">
                <a:pos x="2" y="20"/>
              </a:cxn>
              <a:cxn ang="0">
                <a:pos x="18" y="20"/>
              </a:cxn>
              <a:cxn ang="0">
                <a:pos x="24" y="24"/>
              </a:cxn>
              <a:cxn ang="0">
                <a:pos x="4" y="40"/>
              </a:cxn>
              <a:cxn ang="0">
                <a:pos x="6" y="54"/>
              </a:cxn>
              <a:cxn ang="0">
                <a:pos x="34" y="32"/>
              </a:cxn>
              <a:cxn ang="0">
                <a:pos x="56" y="48"/>
              </a:cxn>
              <a:cxn ang="0">
                <a:pos x="54" y="32"/>
              </a:cxn>
              <a:cxn ang="0">
                <a:pos x="34" y="18"/>
              </a:cxn>
              <a:cxn ang="0">
                <a:pos x="70" y="14"/>
              </a:cxn>
              <a:cxn ang="0">
                <a:pos x="68" y="0"/>
              </a:cxn>
              <a:cxn ang="0">
                <a:pos x="0" y="8"/>
              </a:cxn>
              <a:cxn ang="0">
                <a:pos x="0" y="20"/>
              </a:cxn>
              <a:cxn ang="0">
                <a:pos x="2" y="20"/>
              </a:cxn>
            </a:cxnLst>
            <a:rect l="0" t="0" r="r" b="b"/>
            <a:pathLst>
              <a:path w="70" h="54">
                <a:moveTo>
                  <a:pt x="2" y="20"/>
                </a:moveTo>
                <a:lnTo>
                  <a:pt x="18" y="20"/>
                </a:lnTo>
                <a:lnTo>
                  <a:pt x="24" y="24"/>
                </a:lnTo>
                <a:lnTo>
                  <a:pt x="4" y="40"/>
                </a:lnTo>
                <a:lnTo>
                  <a:pt x="6" y="54"/>
                </a:lnTo>
                <a:lnTo>
                  <a:pt x="34" y="32"/>
                </a:lnTo>
                <a:lnTo>
                  <a:pt x="56" y="48"/>
                </a:lnTo>
                <a:lnTo>
                  <a:pt x="54" y="32"/>
                </a:lnTo>
                <a:lnTo>
                  <a:pt x="34" y="18"/>
                </a:lnTo>
                <a:lnTo>
                  <a:pt x="70" y="14"/>
                </a:lnTo>
                <a:lnTo>
                  <a:pt x="68" y="0"/>
                </a:lnTo>
                <a:lnTo>
                  <a:pt x="0" y="8"/>
                </a:lnTo>
                <a:lnTo>
                  <a:pt x="0" y="20"/>
                </a:lnTo>
                <a:lnTo>
                  <a:pt x="2" y="20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54" name="Freeform 74"/>
          <p:cNvSpPr>
            <a:spLocks/>
          </p:cNvSpPr>
          <p:nvPr/>
        </p:nvSpPr>
        <p:spPr bwMode="auto">
          <a:xfrm>
            <a:off x="5800725" y="2430463"/>
            <a:ext cx="114300" cy="92075"/>
          </a:xfrm>
          <a:custGeom>
            <a:avLst/>
            <a:gdLst/>
            <a:ahLst/>
            <a:cxnLst>
              <a:cxn ang="0">
                <a:pos x="2" y="18"/>
              </a:cxn>
              <a:cxn ang="0">
                <a:pos x="32" y="16"/>
              </a:cxn>
              <a:cxn ang="0">
                <a:pos x="32" y="44"/>
              </a:cxn>
              <a:cxn ang="0">
                <a:pos x="2" y="44"/>
              </a:cxn>
              <a:cxn ang="0">
                <a:pos x="4" y="58"/>
              </a:cxn>
              <a:cxn ang="0">
                <a:pos x="72" y="56"/>
              </a:cxn>
              <a:cxn ang="0">
                <a:pos x="72" y="42"/>
              </a:cxn>
              <a:cxn ang="0">
                <a:pos x="44" y="42"/>
              </a:cxn>
              <a:cxn ang="0">
                <a:pos x="44" y="16"/>
              </a:cxn>
              <a:cxn ang="0">
                <a:pos x="70" y="14"/>
              </a:cxn>
              <a:cxn ang="0">
                <a:pos x="70" y="0"/>
              </a:cxn>
              <a:cxn ang="0">
                <a:pos x="0" y="4"/>
              </a:cxn>
              <a:cxn ang="0">
                <a:pos x="0" y="18"/>
              </a:cxn>
              <a:cxn ang="0">
                <a:pos x="2" y="18"/>
              </a:cxn>
            </a:cxnLst>
            <a:rect l="0" t="0" r="r" b="b"/>
            <a:pathLst>
              <a:path w="72" h="58">
                <a:moveTo>
                  <a:pt x="2" y="18"/>
                </a:moveTo>
                <a:lnTo>
                  <a:pt x="32" y="16"/>
                </a:lnTo>
                <a:lnTo>
                  <a:pt x="32" y="44"/>
                </a:lnTo>
                <a:lnTo>
                  <a:pt x="2" y="44"/>
                </a:lnTo>
                <a:lnTo>
                  <a:pt x="4" y="58"/>
                </a:lnTo>
                <a:lnTo>
                  <a:pt x="72" y="56"/>
                </a:lnTo>
                <a:lnTo>
                  <a:pt x="72" y="42"/>
                </a:lnTo>
                <a:lnTo>
                  <a:pt x="44" y="42"/>
                </a:lnTo>
                <a:lnTo>
                  <a:pt x="44" y="16"/>
                </a:lnTo>
                <a:lnTo>
                  <a:pt x="70" y="14"/>
                </a:lnTo>
                <a:lnTo>
                  <a:pt x="70" y="0"/>
                </a:lnTo>
                <a:lnTo>
                  <a:pt x="0" y="4"/>
                </a:lnTo>
                <a:lnTo>
                  <a:pt x="0" y="18"/>
                </a:lnTo>
                <a:lnTo>
                  <a:pt x="2" y="18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55" name="Freeform 75"/>
          <p:cNvSpPr>
            <a:spLocks/>
          </p:cNvSpPr>
          <p:nvPr/>
        </p:nvSpPr>
        <p:spPr bwMode="auto">
          <a:xfrm>
            <a:off x="5807075" y="2541588"/>
            <a:ext cx="111125" cy="25400"/>
          </a:xfrm>
          <a:custGeom>
            <a:avLst/>
            <a:gdLst/>
            <a:ahLst/>
            <a:cxnLst>
              <a:cxn ang="0">
                <a:pos x="58" y="14"/>
              </a:cxn>
              <a:cxn ang="0">
                <a:pos x="70" y="12"/>
              </a:cxn>
              <a:cxn ang="0">
                <a:pos x="68" y="0"/>
              </a:cxn>
              <a:cxn ang="0">
                <a:pos x="56" y="0"/>
              </a:cxn>
              <a:cxn ang="0">
                <a:pos x="56" y="14"/>
              </a:cxn>
              <a:cxn ang="0">
                <a:pos x="58" y="14"/>
              </a:cxn>
              <a:cxn ang="0">
                <a:pos x="0" y="16"/>
              </a:cxn>
              <a:cxn ang="0">
                <a:pos x="50" y="14"/>
              </a:cxn>
              <a:cxn ang="0">
                <a:pos x="50" y="0"/>
              </a:cxn>
              <a:cxn ang="0">
                <a:pos x="0" y="2"/>
              </a:cxn>
              <a:cxn ang="0">
                <a:pos x="0" y="16"/>
              </a:cxn>
              <a:cxn ang="0">
                <a:pos x="58" y="14"/>
              </a:cxn>
            </a:cxnLst>
            <a:rect l="0" t="0" r="r" b="b"/>
            <a:pathLst>
              <a:path w="70" h="16">
                <a:moveTo>
                  <a:pt x="58" y="14"/>
                </a:moveTo>
                <a:lnTo>
                  <a:pt x="70" y="12"/>
                </a:lnTo>
                <a:lnTo>
                  <a:pt x="68" y="0"/>
                </a:lnTo>
                <a:lnTo>
                  <a:pt x="56" y="0"/>
                </a:lnTo>
                <a:lnTo>
                  <a:pt x="56" y="14"/>
                </a:lnTo>
                <a:lnTo>
                  <a:pt x="58" y="14"/>
                </a:lnTo>
                <a:lnTo>
                  <a:pt x="0" y="16"/>
                </a:lnTo>
                <a:lnTo>
                  <a:pt x="50" y="14"/>
                </a:lnTo>
                <a:lnTo>
                  <a:pt x="50" y="0"/>
                </a:lnTo>
                <a:lnTo>
                  <a:pt x="0" y="2"/>
                </a:lnTo>
                <a:lnTo>
                  <a:pt x="0" y="16"/>
                </a:lnTo>
                <a:lnTo>
                  <a:pt x="58" y="14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56" name="Freeform 76"/>
          <p:cNvSpPr>
            <a:spLocks/>
          </p:cNvSpPr>
          <p:nvPr/>
        </p:nvSpPr>
        <p:spPr bwMode="auto">
          <a:xfrm>
            <a:off x="5778500" y="2582863"/>
            <a:ext cx="114300" cy="79375"/>
          </a:xfrm>
          <a:custGeom>
            <a:avLst/>
            <a:gdLst/>
            <a:ahLst/>
            <a:cxnLst>
              <a:cxn ang="0">
                <a:pos x="0" y="4"/>
              </a:cxn>
              <a:cxn ang="0">
                <a:pos x="2" y="18"/>
              </a:cxn>
              <a:cxn ang="0">
                <a:pos x="26" y="16"/>
              </a:cxn>
              <a:cxn ang="0">
                <a:pos x="22" y="24"/>
              </a:cxn>
              <a:cxn ang="0">
                <a:pos x="20" y="30"/>
              </a:cxn>
              <a:cxn ang="0">
                <a:pos x="22" y="38"/>
              </a:cxn>
              <a:cxn ang="0">
                <a:pos x="28" y="46"/>
              </a:cxn>
              <a:cxn ang="0">
                <a:pos x="36" y="50"/>
              </a:cxn>
              <a:cxn ang="0">
                <a:pos x="48" y="50"/>
              </a:cxn>
              <a:cxn ang="0">
                <a:pos x="58" y="48"/>
              </a:cxn>
              <a:cxn ang="0">
                <a:pos x="66" y="44"/>
              </a:cxn>
              <a:cxn ang="0">
                <a:pos x="70" y="36"/>
              </a:cxn>
              <a:cxn ang="0">
                <a:pos x="72" y="28"/>
              </a:cxn>
              <a:cxn ang="0">
                <a:pos x="72" y="24"/>
              </a:cxn>
              <a:cxn ang="0">
                <a:pos x="70" y="20"/>
              </a:cxn>
              <a:cxn ang="0">
                <a:pos x="62" y="14"/>
              </a:cxn>
              <a:cxn ang="0">
                <a:pos x="70" y="14"/>
              </a:cxn>
              <a:cxn ang="0">
                <a:pos x="70" y="0"/>
              </a:cxn>
              <a:cxn ang="0">
                <a:pos x="2" y="4"/>
              </a:cxn>
              <a:cxn ang="0">
                <a:pos x="0" y="4"/>
              </a:cxn>
              <a:cxn ang="0">
                <a:pos x="58" y="18"/>
              </a:cxn>
              <a:cxn ang="0">
                <a:pos x="60" y="22"/>
              </a:cxn>
              <a:cxn ang="0">
                <a:pos x="62" y="26"/>
              </a:cxn>
              <a:cxn ang="0">
                <a:pos x="60" y="30"/>
              </a:cxn>
              <a:cxn ang="0">
                <a:pos x="58" y="34"/>
              </a:cxn>
              <a:cxn ang="0">
                <a:pos x="54" y="36"/>
              </a:cxn>
              <a:cxn ang="0">
                <a:pos x="46" y="38"/>
              </a:cxn>
              <a:cxn ang="0">
                <a:pos x="40" y="36"/>
              </a:cxn>
              <a:cxn ang="0">
                <a:pos x="34" y="34"/>
              </a:cxn>
              <a:cxn ang="0">
                <a:pos x="32" y="32"/>
              </a:cxn>
              <a:cxn ang="0">
                <a:pos x="30" y="28"/>
              </a:cxn>
              <a:cxn ang="0">
                <a:pos x="30" y="22"/>
              </a:cxn>
              <a:cxn ang="0">
                <a:pos x="34" y="18"/>
              </a:cxn>
              <a:cxn ang="0">
                <a:pos x="38" y="16"/>
              </a:cxn>
              <a:cxn ang="0">
                <a:pos x="46" y="14"/>
              </a:cxn>
              <a:cxn ang="0">
                <a:pos x="52" y="16"/>
              </a:cxn>
              <a:cxn ang="0">
                <a:pos x="58" y="18"/>
              </a:cxn>
              <a:cxn ang="0">
                <a:pos x="0" y="4"/>
              </a:cxn>
            </a:cxnLst>
            <a:rect l="0" t="0" r="r" b="b"/>
            <a:pathLst>
              <a:path w="72" h="50">
                <a:moveTo>
                  <a:pt x="0" y="4"/>
                </a:moveTo>
                <a:lnTo>
                  <a:pt x="2" y="18"/>
                </a:lnTo>
                <a:lnTo>
                  <a:pt x="26" y="16"/>
                </a:lnTo>
                <a:lnTo>
                  <a:pt x="22" y="24"/>
                </a:lnTo>
                <a:lnTo>
                  <a:pt x="20" y="30"/>
                </a:lnTo>
                <a:lnTo>
                  <a:pt x="22" y="38"/>
                </a:lnTo>
                <a:lnTo>
                  <a:pt x="28" y="46"/>
                </a:lnTo>
                <a:lnTo>
                  <a:pt x="36" y="50"/>
                </a:lnTo>
                <a:lnTo>
                  <a:pt x="48" y="50"/>
                </a:lnTo>
                <a:lnTo>
                  <a:pt x="58" y="48"/>
                </a:lnTo>
                <a:lnTo>
                  <a:pt x="66" y="44"/>
                </a:lnTo>
                <a:lnTo>
                  <a:pt x="70" y="36"/>
                </a:lnTo>
                <a:lnTo>
                  <a:pt x="72" y="28"/>
                </a:lnTo>
                <a:lnTo>
                  <a:pt x="72" y="24"/>
                </a:lnTo>
                <a:lnTo>
                  <a:pt x="70" y="20"/>
                </a:lnTo>
                <a:lnTo>
                  <a:pt x="62" y="14"/>
                </a:lnTo>
                <a:lnTo>
                  <a:pt x="70" y="14"/>
                </a:lnTo>
                <a:lnTo>
                  <a:pt x="70" y="0"/>
                </a:lnTo>
                <a:lnTo>
                  <a:pt x="2" y="4"/>
                </a:lnTo>
                <a:lnTo>
                  <a:pt x="0" y="4"/>
                </a:lnTo>
                <a:lnTo>
                  <a:pt x="58" y="18"/>
                </a:lnTo>
                <a:lnTo>
                  <a:pt x="60" y="22"/>
                </a:lnTo>
                <a:lnTo>
                  <a:pt x="62" y="26"/>
                </a:lnTo>
                <a:lnTo>
                  <a:pt x="60" y="30"/>
                </a:lnTo>
                <a:lnTo>
                  <a:pt x="58" y="34"/>
                </a:lnTo>
                <a:lnTo>
                  <a:pt x="54" y="36"/>
                </a:lnTo>
                <a:lnTo>
                  <a:pt x="46" y="38"/>
                </a:lnTo>
                <a:lnTo>
                  <a:pt x="40" y="36"/>
                </a:lnTo>
                <a:lnTo>
                  <a:pt x="34" y="34"/>
                </a:lnTo>
                <a:lnTo>
                  <a:pt x="32" y="32"/>
                </a:lnTo>
                <a:lnTo>
                  <a:pt x="30" y="28"/>
                </a:lnTo>
                <a:lnTo>
                  <a:pt x="30" y="22"/>
                </a:lnTo>
                <a:lnTo>
                  <a:pt x="34" y="18"/>
                </a:lnTo>
                <a:lnTo>
                  <a:pt x="38" y="16"/>
                </a:lnTo>
                <a:lnTo>
                  <a:pt x="46" y="14"/>
                </a:lnTo>
                <a:lnTo>
                  <a:pt x="52" y="16"/>
                </a:lnTo>
                <a:lnTo>
                  <a:pt x="58" y="18"/>
                </a:lnTo>
                <a:lnTo>
                  <a:pt x="0" y="4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57" name="Freeform 77"/>
          <p:cNvSpPr>
            <a:spLocks/>
          </p:cNvSpPr>
          <p:nvPr/>
        </p:nvSpPr>
        <p:spPr bwMode="auto">
          <a:xfrm>
            <a:off x="6022975" y="2865438"/>
            <a:ext cx="114300" cy="104775"/>
          </a:xfrm>
          <a:custGeom>
            <a:avLst/>
            <a:gdLst/>
            <a:ahLst/>
            <a:cxnLst>
              <a:cxn ang="0">
                <a:pos x="0" y="18"/>
              </a:cxn>
              <a:cxn ang="0">
                <a:pos x="22" y="16"/>
              </a:cxn>
              <a:cxn ang="0">
                <a:pos x="34" y="26"/>
              </a:cxn>
              <a:cxn ang="0">
                <a:pos x="2" y="48"/>
              </a:cxn>
              <a:cxn ang="0">
                <a:pos x="4" y="66"/>
              </a:cxn>
              <a:cxn ang="0">
                <a:pos x="44" y="36"/>
              </a:cxn>
              <a:cxn ang="0">
                <a:pos x="72" y="60"/>
              </a:cxn>
              <a:cxn ang="0">
                <a:pos x="70" y="42"/>
              </a:cxn>
              <a:cxn ang="0">
                <a:pos x="38" y="16"/>
              </a:cxn>
              <a:cxn ang="0">
                <a:pos x="70" y="14"/>
              </a:cxn>
              <a:cxn ang="0">
                <a:pos x="68" y="0"/>
              </a:cxn>
              <a:cxn ang="0">
                <a:pos x="0" y="4"/>
              </a:cxn>
              <a:cxn ang="0">
                <a:pos x="0" y="16"/>
              </a:cxn>
              <a:cxn ang="0">
                <a:pos x="0" y="18"/>
              </a:cxn>
            </a:cxnLst>
            <a:rect l="0" t="0" r="r" b="b"/>
            <a:pathLst>
              <a:path w="72" h="66">
                <a:moveTo>
                  <a:pt x="0" y="18"/>
                </a:moveTo>
                <a:lnTo>
                  <a:pt x="22" y="16"/>
                </a:lnTo>
                <a:lnTo>
                  <a:pt x="34" y="26"/>
                </a:lnTo>
                <a:lnTo>
                  <a:pt x="2" y="48"/>
                </a:lnTo>
                <a:lnTo>
                  <a:pt x="4" y="66"/>
                </a:lnTo>
                <a:lnTo>
                  <a:pt x="44" y="36"/>
                </a:lnTo>
                <a:lnTo>
                  <a:pt x="72" y="60"/>
                </a:lnTo>
                <a:lnTo>
                  <a:pt x="70" y="42"/>
                </a:lnTo>
                <a:lnTo>
                  <a:pt x="38" y="16"/>
                </a:lnTo>
                <a:lnTo>
                  <a:pt x="70" y="14"/>
                </a:lnTo>
                <a:lnTo>
                  <a:pt x="68" y="0"/>
                </a:lnTo>
                <a:lnTo>
                  <a:pt x="0" y="4"/>
                </a:lnTo>
                <a:lnTo>
                  <a:pt x="0" y="16"/>
                </a:lnTo>
                <a:lnTo>
                  <a:pt x="0" y="18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58" name="Freeform 78"/>
          <p:cNvSpPr>
            <a:spLocks/>
          </p:cNvSpPr>
          <p:nvPr/>
        </p:nvSpPr>
        <p:spPr bwMode="auto">
          <a:xfrm>
            <a:off x="6029325" y="2976563"/>
            <a:ext cx="82550" cy="76200"/>
          </a:xfrm>
          <a:custGeom>
            <a:avLst/>
            <a:gdLst/>
            <a:ahLst/>
            <a:cxnLst>
              <a:cxn ang="0">
                <a:pos x="32" y="46"/>
              </a:cxn>
              <a:cxn ang="0">
                <a:pos x="42" y="44"/>
              </a:cxn>
              <a:cxn ang="0">
                <a:pos x="46" y="42"/>
              </a:cxn>
              <a:cxn ang="0">
                <a:pos x="50" y="36"/>
              </a:cxn>
              <a:cxn ang="0">
                <a:pos x="52" y="28"/>
              </a:cxn>
              <a:cxn ang="0">
                <a:pos x="50" y="20"/>
              </a:cxn>
              <a:cxn ang="0">
                <a:pos x="42" y="12"/>
              </a:cxn>
              <a:cxn ang="0">
                <a:pos x="50" y="12"/>
              </a:cxn>
              <a:cxn ang="0">
                <a:pos x="50" y="0"/>
              </a:cxn>
              <a:cxn ang="0">
                <a:pos x="0" y="2"/>
              </a:cxn>
              <a:cxn ang="0">
                <a:pos x="0" y="16"/>
              </a:cxn>
              <a:cxn ang="0">
                <a:pos x="22" y="14"/>
              </a:cxn>
              <a:cxn ang="0">
                <a:pos x="34" y="14"/>
              </a:cxn>
              <a:cxn ang="0">
                <a:pos x="40" y="18"/>
              </a:cxn>
              <a:cxn ang="0">
                <a:pos x="42" y="24"/>
              </a:cxn>
              <a:cxn ang="0">
                <a:pos x="40" y="28"/>
              </a:cxn>
              <a:cxn ang="0">
                <a:pos x="36" y="32"/>
              </a:cxn>
              <a:cxn ang="0">
                <a:pos x="26" y="34"/>
              </a:cxn>
              <a:cxn ang="0">
                <a:pos x="0" y="34"/>
              </a:cxn>
              <a:cxn ang="0">
                <a:pos x="2" y="48"/>
              </a:cxn>
              <a:cxn ang="0">
                <a:pos x="30" y="46"/>
              </a:cxn>
              <a:cxn ang="0">
                <a:pos x="32" y="46"/>
              </a:cxn>
            </a:cxnLst>
            <a:rect l="0" t="0" r="r" b="b"/>
            <a:pathLst>
              <a:path w="52" h="48">
                <a:moveTo>
                  <a:pt x="32" y="46"/>
                </a:moveTo>
                <a:lnTo>
                  <a:pt x="42" y="44"/>
                </a:lnTo>
                <a:lnTo>
                  <a:pt x="46" y="42"/>
                </a:lnTo>
                <a:lnTo>
                  <a:pt x="50" y="36"/>
                </a:lnTo>
                <a:lnTo>
                  <a:pt x="52" y="28"/>
                </a:lnTo>
                <a:lnTo>
                  <a:pt x="50" y="20"/>
                </a:lnTo>
                <a:lnTo>
                  <a:pt x="42" y="12"/>
                </a:lnTo>
                <a:lnTo>
                  <a:pt x="50" y="12"/>
                </a:lnTo>
                <a:lnTo>
                  <a:pt x="50" y="0"/>
                </a:lnTo>
                <a:lnTo>
                  <a:pt x="0" y="2"/>
                </a:lnTo>
                <a:lnTo>
                  <a:pt x="0" y="16"/>
                </a:lnTo>
                <a:lnTo>
                  <a:pt x="22" y="14"/>
                </a:lnTo>
                <a:lnTo>
                  <a:pt x="34" y="14"/>
                </a:lnTo>
                <a:lnTo>
                  <a:pt x="40" y="18"/>
                </a:lnTo>
                <a:lnTo>
                  <a:pt x="42" y="24"/>
                </a:lnTo>
                <a:lnTo>
                  <a:pt x="40" y="28"/>
                </a:lnTo>
                <a:lnTo>
                  <a:pt x="36" y="32"/>
                </a:lnTo>
                <a:lnTo>
                  <a:pt x="26" y="34"/>
                </a:lnTo>
                <a:lnTo>
                  <a:pt x="0" y="34"/>
                </a:lnTo>
                <a:lnTo>
                  <a:pt x="2" y="48"/>
                </a:lnTo>
                <a:lnTo>
                  <a:pt x="30" y="46"/>
                </a:lnTo>
                <a:lnTo>
                  <a:pt x="32" y="46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59" name="Freeform 79"/>
          <p:cNvSpPr>
            <a:spLocks/>
          </p:cNvSpPr>
          <p:nvPr/>
        </p:nvSpPr>
        <p:spPr bwMode="auto">
          <a:xfrm>
            <a:off x="6032500" y="3065463"/>
            <a:ext cx="82550" cy="73025"/>
          </a:xfrm>
          <a:custGeom>
            <a:avLst/>
            <a:gdLst/>
            <a:ahLst/>
            <a:cxnLst>
              <a:cxn ang="0">
                <a:pos x="12" y="30"/>
              </a:cxn>
              <a:cxn ang="0">
                <a:pos x="10" y="24"/>
              </a:cxn>
              <a:cxn ang="0">
                <a:pos x="10" y="20"/>
              </a:cxn>
              <a:cxn ang="0">
                <a:pos x="12" y="18"/>
              </a:cxn>
              <a:cxn ang="0">
                <a:pos x="16" y="14"/>
              </a:cxn>
              <a:cxn ang="0">
                <a:pos x="22" y="14"/>
              </a:cxn>
              <a:cxn ang="0">
                <a:pos x="24" y="46"/>
              </a:cxn>
              <a:cxn ang="0">
                <a:pos x="36" y="44"/>
              </a:cxn>
              <a:cxn ang="0">
                <a:pos x="46" y="40"/>
              </a:cxn>
              <a:cxn ang="0">
                <a:pos x="50" y="32"/>
              </a:cxn>
              <a:cxn ang="0">
                <a:pos x="52" y="22"/>
              </a:cxn>
              <a:cxn ang="0">
                <a:pos x="50" y="12"/>
              </a:cxn>
              <a:cxn ang="0">
                <a:pos x="44" y="6"/>
              </a:cxn>
              <a:cxn ang="0">
                <a:pos x="36" y="0"/>
              </a:cxn>
              <a:cxn ang="0">
                <a:pos x="24" y="0"/>
              </a:cxn>
              <a:cxn ang="0">
                <a:pos x="16" y="2"/>
              </a:cxn>
              <a:cxn ang="0">
                <a:pos x="8" y="6"/>
              </a:cxn>
              <a:cxn ang="0">
                <a:pos x="4" y="10"/>
              </a:cxn>
              <a:cxn ang="0">
                <a:pos x="2" y="14"/>
              </a:cxn>
              <a:cxn ang="0">
                <a:pos x="0" y="26"/>
              </a:cxn>
              <a:cxn ang="0">
                <a:pos x="2" y="32"/>
              </a:cxn>
              <a:cxn ang="0">
                <a:pos x="4" y="38"/>
              </a:cxn>
              <a:cxn ang="0">
                <a:pos x="10" y="44"/>
              </a:cxn>
              <a:cxn ang="0">
                <a:pos x="16" y="46"/>
              </a:cxn>
              <a:cxn ang="0">
                <a:pos x="18" y="32"/>
              </a:cxn>
              <a:cxn ang="0">
                <a:pos x="14" y="30"/>
              </a:cxn>
              <a:cxn ang="0">
                <a:pos x="12" y="30"/>
              </a:cxn>
              <a:cxn ang="0">
                <a:pos x="30" y="14"/>
              </a:cxn>
              <a:cxn ang="0">
                <a:pos x="34" y="14"/>
              </a:cxn>
              <a:cxn ang="0">
                <a:pos x="38" y="16"/>
              </a:cxn>
              <a:cxn ang="0">
                <a:pos x="42" y="18"/>
              </a:cxn>
              <a:cxn ang="0">
                <a:pos x="42" y="22"/>
              </a:cxn>
              <a:cxn ang="0">
                <a:pos x="42" y="26"/>
              </a:cxn>
              <a:cxn ang="0">
                <a:pos x="40" y="30"/>
              </a:cxn>
              <a:cxn ang="0">
                <a:pos x="36" y="32"/>
              </a:cxn>
              <a:cxn ang="0">
                <a:pos x="30" y="32"/>
              </a:cxn>
              <a:cxn ang="0">
                <a:pos x="30" y="14"/>
              </a:cxn>
              <a:cxn ang="0">
                <a:pos x="12" y="30"/>
              </a:cxn>
            </a:cxnLst>
            <a:rect l="0" t="0" r="r" b="b"/>
            <a:pathLst>
              <a:path w="52" h="46">
                <a:moveTo>
                  <a:pt x="12" y="30"/>
                </a:moveTo>
                <a:lnTo>
                  <a:pt x="10" y="24"/>
                </a:lnTo>
                <a:lnTo>
                  <a:pt x="10" y="20"/>
                </a:lnTo>
                <a:lnTo>
                  <a:pt x="12" y="18"/>
                </a:lnTo>
                <a:lnTo>
                  <a:pt x="16" y="14"/>
                </a:lnTo>
                <a:lnTo>
                  <a:pt x="22" y="14"/>
                </a:lnTo>
                <a:lnTo>
                  <a:pt x="24" y="46"/>
                </a:lnTo>
                <a:lnTo>
                  <a:pt x="36" y="44"/>
                </a:lnTo>
                <a:lnTo>
                  <a:pt x="46" y="40"/>
                </a:lnTo>
                <a:lnTo>
                  <a:pt x="50" y="32"/>
                </a:lnTo>
                <a:lnTo>
                  <a:pt x="52" y="22"/>
                </a:lnTo>
                <a:lnTo>
                  <a:pt x="50" y="12"/>
                </a:lnTo>
                <a:lnTo>
                  <a:pt x="44" y="6"/>
                </a:lnTo>
                <a:lnTo>
                  <a:pt x="36" y="0"/>
                </a:lnTo>
                <a:lnTo>
                  <a:pt x="24" y="0"/>
                </a:lnTo>
                <a:lnTo>
                  <a:pt x="16" y="2"/>
                </a:lnTo>
                <a:lnTo>
                  <a:pt x="8" y="6"/>
                </a:lnTo>
                <a:lnTo>
                  <a:pt x="4" y="10"/>
                </a:lnTo>
                <a:lnTo>
                  <a:pt x="2" y="14"/>
                </a:lnTo>
                <a:lnTo>
                  <a:pt x="0" y="26"/>
                </a:lnTo>
                <a:lnTo>
                  <a:pt x="2" y="32"/>
                </a:lnTo>
                <a:lnTo>
                  <a:pt x="4" y="38"/>
                </a:lnTo>
                <a:lnTo>
                  <a:pt x="10" y="44"/>
                </a:lnTo>
                <a:lnTo>
                  <a:pt x="16" y="46"/>
                </a:lnTo>
                <a:lnTo>
                  <a:pt x="18" y="32"/>
                </a:lnTo>
                <a:lnTo>
                  <a:pt x="14" y="30"/>
                </a:lnTo>
                <a:lnTo>
                  <a:pt x="12" y="30"/>
                </a:lnTo>
                <a:lnTo>
                  <a:pt x="30" y="14"/>
                </a:lnTo>
                <a:lnTo>
                  <a:pt x="34" y="14"/>
                </a:lnTo>
                <a:lnTo>
                  <a:pt x="38" y="16"/>
                </a:lnTo>
                <a:lnTo>
                  <a:pt x="42" y="18"/>
                </a:lnTo>
                <a:lnTo>
                  <a:pt x="42" y="22"/>
                </a:lnTo>
                <a:lnTo>
                  <a:pt x="42" y="26"/>
                </a:lnTo>
                <a:lnTo>
                  <a:pt x="40" y="30"/>
                </a:lnTo>
                <a:lnTo>
                  <a:pt x="36" y="32"/>
                </a:lnTo>
                <a:lnTo>
                  <a:pt x="30" y="32"/>
                </a:lnTo>
                <a:lnTo>
                  <a:pt x="30" y="14"/>
                </a:lnTo>
                <a:lnTo>
                  <a:pt x="12" y="30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60" name="Freeform 80"/>
          <p:cNvSpPr>
            <a:spLocks/>
          </p:cNvSpPr>
          <p:nvPr/>
        </p:nvSpPr>
        <p:spPr bwMode="auto">
          <a:xfrm>
            <a:off x="6035675" y="3151188"/>
            <a:ext cx="82550" cy="73025"/>
          </a:xfrm>
          <a:custGeom>
            <a:avLst/>
            <a:gdLst/>
            <a:ahLst/>
            <a:cxnLst>
              <a:cxn ang="0">
                <a:pos x="12" y="30"/>
              </a:cxn>
              <a:cxn ang="0">
                <a:pos x="10" y="24"/>
              </a:cxn>
              <a:cxn ang="0">
                <a:pos x="12" y="20"/>
              </a:cxn>
              <a:cxn ang="0">
                <a:pos x="14" y="16"/>
              </a:cxn>
              <a:cxn ang="0">
                <a:pos x="18" y="14"/>
              </a:cxn>
              <a:cxn ang="0">
                <a:pos x="22" y="12"/>
              </a:cxn>
              <a:cxn ang="0">
                <a:pos x="24" y="46"/>
              </a:cxn>
              <a:cxn ang="0">
                <a:pos x="38" y="44"/>
              </a:cxn>
              <a:cxn ang="0">
                <a:pos x="46" y="38"/>
              </a:cxn>
              <a:cxn ang="0">
                <a:pos x="52" y="30"/>
              </a:cxn>
              <a:cxn ang="0">
                <a:pos x="52" y="20"/>
              </a:cxn>
              <a:cxn ang="0">
                <a:pos x="50" y="12"/>
              </a:cxn>
              <a:cxn ang="0">
                <a:pos x="46" y="4"/>
              </a:cxn>
              <a:cxn ang="0">
                <a:pos x="36" y="0"/>
              </a:cxn>
              <a:cxn ang="0">
                <a:pos x="26" y="0"/>
              </a:cxn>
              <a:cxn ang="0">
                <a:pos x="16" y="0"/>
              </a:cxn>
              <a:cxn ang="0">
                <a:pos x="8" y="4"/>
              </a:cxn>
              <a:cxn ang="0">
                <a:pos x="4" y="8"/>
              </a:cxn>
              <a:cxn ang="0">
                <a:pos x="2" y="12"/>
              </a:cxn>
              <a:cxn ang="0">
                <a:pos x="0" y="24"/>
              </a:cxn>
              <a:cxn ang="0">
                <a:pos x="2" y="32"/>
              </a:cxn>
              <a:cxn ang="0">
                <a:pos x="6" y="38"/>
              </a:cxn>
              <a:cxn ang="0">
                <a:pos x="10" y="42"/>
              </a:cxn>
              <a:cxn ang="0">
                <a:pos x="16" y="46"/>
              </a:cxn>
              <a:cxn ang="0">
                <a:pos x="18" y="32"/>
              </a:cxn>
              <a:cxn ang="0">
                <a:pos x="14" y="30"/>
              </a:cxn>
              <a:cxn ang="0">
                <a:pos x="12" y="30"/>
              </a:cxn>
              <a:cxn ang="0">
                <a:pos x="30" y="12"/>
              </a:cxn>
              <a:cxn ang="0">
                <a:pos x="36" y="14"/>
              </a:cxn>
              <a:cxn ang="0">
                <a:pos x="40" y="16"/>
              </a:cxn>
              <a:cxn ang="0">
                <a:pos x="42" y="18"/>
              </a:cxn>
              <a:cxn ang="0">
                <a:pos x="42" y="22"/>
              </a:cxn>
              <a:cxn ang="0">
                <a:pos x="42" y="26"/>
              </a:cxn>
              <a:cxn ang="0">
                <a:pos x="40" y="28"/>
              </a:cxn>
              <a:cxn ang="0">
                <a:pos x="36" y="32"/>
              </a:cxn>
              <a:cxn ang="0">
                <a:pos x="32" y="32"/>
              </a:cxn>
              <a:cxn ang="0">
                <a:pos x="30" y="12"/>
              </a:cxn>
              <a:cxn ang="0">
                <a:pos x="12" y="30"/>
              </a:cxn>
            </a:cxnLst>
            <a:rect l="0" t="0" r="r" b="b"/>
            <a:pathLst>
              <a:path w="52" h="46">
                <a:moveTo>
                  <a:pt x="12" y="30"/>
                </a:moveTo>
                <a:lnTo>
                  <a:pt x="10" y="24"/>
                </a:lnTo>
                <a:lnTo>
                  <a:pt x="12" y="20"/>
                </a:lnTo>
                <a:lnTo>
                  <a:pt x="14" y="16"/>
                </a:lnTo>
                <a:lnTo>
                  <a:pt x="18" y="14"/>
                </a:lnTo>
                <a:lnTo>
                  <a:pt x="22" y="12"/>
                </a:lnTo>
                <a:lnTo>
                  <a:pt x="24" y="46"/>
                </a:lnTo>
                <a:lnTo>
                  <a:pt x="38" y="44"/>
                </a:lnTo>
                <a:lnTo>
                  <a:pt x="46" y="38"/>
                </a:lnTo>
                <a:lnTo>
                  <a:pt x="52" y="30"/>
                </a:lnTo>
                <a:lnTo>
                  <a:pt x="52" y="20"/>
                </a:lnTo>
                <a:lnTo>
                  <a:pt x="50" y="12"/>
                </a:lnTo>
                <a:lnTo>
                  <a:pt x="46" y="4"/>
                </a:lnTo>
                <a:lnTo>
                  <a:pt x="36" y="0"/>
                </a:lnTo>
                <a:lnTo>
                  <a:pt x="26" y="0"/>
                </a:lnTo>
                <a:lnTo>
                  <a:pt x="16" y="0"/>
                </a:lnTo>
                <a:lnTo>
                  <a:pt x="8" y="4"/>
                </a:lnTo>
                <a:lnTo>
                  <a:pt x="4" y="8"/>
                </a:lnTo>
                <a:lnTo>
                  <a:pt x="2" y="12"/>
                </a:lnTo>
                <a:lnTo>
                  <a:pt x="0" y="24"/>
                </a:lnTo>
                <a:lnTo>
                  <a:pt x="2" y="32"/>
                </a:lnTo>
                <a:lnTo>
                  <a:pt x="6" y="38"/>
                </a:lnTo>
                <a:lnTo>
                  <a:pt x="10" y="42"/>
                </a:lnTo>
                <a:lnTo>
                  <a:pt x="16" y="46"/>
                </a:lnTo>
                <a:lnTo>
                  <a:pt x="18" y="32"/>
                </a:lnTo>
                <a:lnTo>
                  <a:pt x="14" y="30"/>
                </a:lnTo>
                <a:lnTo>
                  <a:pt x="12" y="30"/>
                </a:lnTo>
                <a:lnTo>
                  <a:pt x="30" y="12"/>
                </a:lnTo>
                <a:lnTo>
                  <a:pt x="36" y="14"/>
                </a:lnTo>
                <a:lnTo>
                  <a:pt x="40" y="16"/>
                </a:lnTo>
                <a:lnTo>
                  <a:pt x="42" y="18"/>
                </a:lnTo>
                <a:lnTo>
                  <a:pt x="42" y="22"/>
                </a:lnTo>
                <a:lnTo>
                  <a:pt x="42" y="26"/>
                </a:lnTo>
                <a:lnTo>
                  <a:pt x="40" y="28"/>
                </a:lnTo>
                <a:lnTo>
                  <a:pt x="36" y="32"/>
                </a:lnTo>
                <a:lnTo>
                  <a:pt x="32" y="32"/>
                </a:lnTo>
                <a:lnTo>
                  <a:pt x="30" y="12"/>
                </a:lnTo>
                <a:lnTo>
                  <a:pt x="12" y="30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61" name="Rectangle 81"/>
          <p:cNvSpPr>
            <a:spLocks noChangeArrowheads="1"/>
          </p:cNvSpPr>
          <p:nvPr/>
        </p:nvSpPr>
        <p:spPr bwMode="auto">
          <a:xfrm>
            <a:off x="4456113" y="5365750"/>
            <a:ext cx="1293812" cy="614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231F20"/>
                </a:solidFill>
                <a:latin typeface="Arial Black" pitchFamily="34" charset="0"/>
              </a:rPr>
              <a:t>Primary motor</a:t>
            </a:r>
          </a:p>
          <a:p>
            <a:r>
              <a:rPr lang="en-US" sz="1200">
                <a:solidFill>
                  <a:srgbClr val="231F20"/>
                </a:solidFill>
                <a:latin typeface="Arial Black" pitchFamily="34" charset="0"/>
              </a:rPr>
              <a:t>cortex</a:t>
            </a:r>
            <a:endParaRPr lang="en-US" sz="1800">
              <a:latin typeface="Arial" pitchFamily="34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pitchFamily="34" charset="0"/>
              </a:rPr>
              <a:t>(precentral gyrus)</a:t>
            </a:r>
            <a:endParaRPr lang="en-US" sz="1800">
              <a:latin typeface="Arial" pitchFamily="34" charset="0"/>
            </a:endParaRPr>
          </a:p>
        </p:txBody>
      </p:sp>
      <p:sp>
        <p:nvSpPr>
          <p:cNvPr id="46162" name="Rectangle 82"/>
          <p:cNvSpPr>
            <a:spLocks noChangeArrowheads="1"/>
          </p:cNvSpPr>
          <p:nvPr/>
        </p:nvSpPr>
        <p:spPr bwMode="auto">
          <a:xfrm>
            <a:off x="5351463" y="1651000"/>
            <a:ext cx="484187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231F20"/>
                </a:solidFill>
                <a:latin typeface="Arial Black" pitchFamily="34" charset="0"/>
              </a:rPr>
              <a:t>Motor</a:t>
            </a:r>
            <a:endParaRPr lang="en-US" sz="1800">
              <a:latin typeface="Arial" pitchFamily="34" charset="0"/>
            </a:endParaRPr>
          </a:p>
        </p:txBody>
      </p:sp>
      <p:sp>
        <p:nvSpPr>
          <p:cNvPr id="46163" name="Rectangle 83"/>
          <p:cNvSpPr>
            <a:spLocks noChangeArrowheads="1"/>
          </p:cNvSpPr>
          <p:nvPr/>
        </p:nvSpPr>
        <p:spPr bwMode="auto">
          <a:xfrm>
            <a:off x="2792413" y="1885950"/>
            <a:ext cx="137477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200">
                <a:solidFill>
                  <a:srgbClr val="FFFFFF"/>
                </a:solidFill>
                <a:latin typeface="Arial Black" pitchFamily="34" charset="0"/>
              </a:rPr>
              <a:t>Motor map in</a:t>
            </a:r>
          </a:p>
          <a:p>
            <a:pPr>
              <a:lnSpc>
                <a:spcPct val="90000"/>
              </a:lnSpc>
            </a:pPr>
            <a:r>
              <a:rPr lang="en-US" sz="1200">
                <a:solidFill>
                  <a:srgbClr val="FFFFFF"/>
                </a:solidFill>
                <a:latin typeface="Arial Black" pitchFamily="34" charset="0"/>
              </a:rPr>
              <a:t>precentral gyrus</a:t>
            </a:r>
            <a:endParaRPr lang="en-US" sz="1800">
              <a:latin typeface="Arial" pitchFamily="34" charset="0"/>
            </a:endParaRPr>
          </a:p>
        </p:txBody>
      </p:sp>
      <p:sp>
        <p:nvSpPr>
          <p:cNvPr id="46164" name="Rectangle 84"/>
          <p:cNvSpPr>
            <a:spLocks noChangeArrowheads="1"/>
          </p:cNvSpPr>
          <p:nvPr/>
        </p:nvSpPr>
        <p:spPr bwMode="auto">
          <a:xfrm>
            <a:off x="6021388" y="485775"/>
            <a:ext cx="668337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 i="1">
                <a:solidFill>
                  <a:srgbClr val="231F20"/>
                </a:solidFill>
                <a:latin typeface="Arial" pitchFamily="34" charset="0"/>
              </a:rPr>
              <a:t>Posterior</a:t>
            </a:r>
            <a:endParaRPr lang="en-US" sz="1800">
              <a:latin typeface="Arial" pitchFamily="34" charset="0"/>
            </a:endParaRPr>
          </a:p>
        </p:txBody>
      </p:sp>
      <p:sp>
        <p:nvSpPr>
          <p:cNvPr id="46165" name="Rectangle 85"/>
          <p:cNvSpPr>
            <a:spLocks noChangeArrowheads="1"/>
          </p:cNvSpPr>
          <p:nvPr/>
        </p:nvSpPr>
        <p:spPr bwMode="auto">
          <a:xfrm>
            <a:off x="6021388" y="1847850"/>
            <a:ext cx="592137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 i="1">
                <a:solidFill>
                  <a:srgbClr val="231F20"/>
                </a:solidFill>
                <a:latin typeface="Arial" pitchFamily="34" charset="0"/>
              </a:rPr>
              <a:t>Anterior</a:t>
            </a:r>
            <a:endParaRPr lang="en-US" sz="1800"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6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Descending Pathways and Tracts</a:t>
            </a:r>
          </a:p>
        </p:txBody>
      </p:sp>
      <p:sp>
        <p:nvSpPr>
          <p:cNvPr id="4506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71500" indent="-571500"/>
            <a:r>
              <a:rPr lang="en-US"/>
              <a:t>Involve two neurons:</a:t>
            </a:r>
          </a:p>
          <a:p>
            <a:pPr marL="879475" lvl="1" indent="-533400">
              <a:buFont typeface="Times" charset="0"/>
              <a:buAutoNum type="arabicPeriod"/>
            </a:pPr>
            <a:r>
              <a:rPr lang="en-US"/>
              <a:t>Upper motor neurons</a:t>
            </a:r>
          </a:p>
          <a:p>
            <a:pPr marL="1279525" lvl="2" indent="-533400"/>
            <a:r>
              <a:rPr lang="en-US"/>
              <a:t>Pyramidal cells in primary motor cortex</a:t>
            </a:r>
          </a:p>
          <a:p>
            <a:pPr marL="879475" lvl="1" indent="-533400">
              <a:buFont typeface="Times" charset="0"/>
              <a:buAutoNum type="arabicPeriod" startAt="2"/>
            </a:pPr>
            <a:r>
              <a:rPr lang="en-US"/>
              <a:t>Lower motor neurons</a:t>
            </a:r>
          </a:p>
          <a:p>
            <a:pPr marL="1279525" lvl="2" indent="-533400"/>
            <a:r>
              <a:rPr lang="en-US"/>
              <a:t>Ventral horn motor neurons</a:t>
            </a:r>
          </a:p>
          <a:p>
            <a:pPr marL="1279525" lvl="2" indent="-533400"/>
            <a:r>
              <a:rPr lang="en-US"/>
              <a:t>Innervate skeletal muscles</a:t>
            </a:r>
          </a:p>
          <a:p>
            <a:pPr marL="879475" lvl="1" indent="-533400"/>
            <a:endParaRPr lang="en-US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Direct (Pyramidal) System</a:t>
            </a:r>
          </a:p>
        </p:txBody>
      </p:sp>
      <p:sp>
        <p:nvSpPr>
          <p:cNvPr id="51205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Impulses from pyramidal neurons in the precentral gyri pass through the pyramidal (corticospinal)l tracts </a:t>
            </a:r>
          </a:p>
          <a:p>
            <a:r>
              <a:rPr lang="en-US"/>
              <a:t>Axons synapse with interneurons or ventral horn motor neurons </a:t>
            </a:r>
          </a:p>
          <a:p>
            <a:r>
              <a:rPr lang="en-US"/>
              <a:t>The direct pathway regulates fast and fine (skilled) movements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4" name="Rectangle 6"/>
          <p:cNvSpPr>
            <a:spLocks noChangeArrowheads="1"/>
          </p:cNvSpPr>
          <p:nvPr/>
        </p:nvSpPr>
        <p:spPr bwMode="auto">
          <a:xfrm>
            <a:off x="7442200" y="6580188"/>
            <a:ext cx="1700213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12.35a (1 of 2)</a:t>
            </a:r>
          </a:p>
        </p:txBody>
      </p:sp>
      <p:pic>
        <p:nvPicPr>
          <p:cNvPr id="53257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5613" y="490538"/>
            <a:ext cx="8231187" cy="5886450"/>
          </a:xfrm>
          <a:prstGeom prst="rect">
            <a:avLst/>
          </a:prstGeom>
          <a:noFill/>
        </p:spPr>
      </p:pic>
      <p:sp>
        <p:nvSpPr>
          <p:cNvPr id="53258" name="Freeform 10"/>
          <p:cNvSpPr>
            <a:spLocks/>
          </p:cNvSpPr>
          <p:nvPr/>
        </p:nvSpPr>
        <p:spPr bwMode="auto">
          <a:xfrm>
            <a:off x="4803775" y="763588"/>
            <a:ext cx="946150" cy="276225"/>
          </a:xfrm>
          <a:custGeom>
            <a:avLst/>
            <a:gdLst/>
            <a:ahLst/>
            <a:cxnLst>
              <a:cxn ang="0">
                <a:pos x="596" y="174"/>
              </a:cxn>
              <a:cxn ang="0">
                <a:pos x="456" y="174"/>
              </a:cxn>
              <a:cxn ang="0">
                <a:pos x="0" y="0"/>
              </a:cxn>
            </a:cxnLst>
            <a:rect l="0" t="0" r="r" b="b"/>
            <a:pathLst>
              <a:path w="596" h="174">
                <a:moveTo>
                  <a:pt x="596" y="174"/>
                </a:moveTo>
                <a:lnTo>
                  <a:pt x="456" y="174"/>
                </a:lnTo>
                <a:lnTo>
                  <a:pt x="0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259" name="Freeform 11"/>
          <p:cNvSpPr>
            <a:spLocks/>
          </p:cNvSpPr>
          <p:nvPr/>
        </p:nvSpPr>
        <p:spPr bwMode="auto">
          <a:xfrm>
            <a:off x="4475163" y="1617663"/>
            <a:ext cx="296862" cy="88900"/>
          </a:xfrm>
          <a:custGeom>
            <a:avLst/>
            <a:gdLst/>
            <a:ahLst/>
            <a:cxnLst>
              <a:cxn ang="0">
                <a:pos x="42" y="6"/>
              </a:cxn>
              <a:cxn ang="0">
                <a:pos x="26" y="10"/>
              </a:cxn>
              <a:cxn ang="0">
                <a:pos x="12" y="14"/>
              </a:cxn>
              <a:cxn ang="0">
                <a:pos x="2" y="22"/>
              </a:cxn>
              <a:cxn ang="0">
                <a:pos x="0" y="24"/>
              </a:cxn>
              <a:cxn ang="0">
                <a:pos x="0" y="28"/>
              </a:cxn>
              <a:cxn ang="0">
                <a:pos x="2" y="34"/>
              </a:cxn>
              <a:cxn ang="0">
                <a:pos x="8" y="40"/>
              </a:cxn>
              <a:cxn ang="0">
                <a:pos x="16" y="44"/>
              </a:cxn>
              <a:cxn ang="0">
                <a:pos x="28" y="48"/>
              </a:cxn>
              <a:cxn ang="0">
                <a:pos x="40" y="52"/>
              </a:cxn>
              <a:cxn ang="0">
                <a:pos x="56" y="54"/>
              </a:cxn>
              <a:cxn ang="0">
                <a:pos x="95" y="56"/>
              </a:cxn>
              <a:cxn ang="0">
                <a:pos x="131" y="54"/>
              </a:cxn>
              <a:cxn ang="0">
                <a:pos x="147" y="52"/>
              </a:cxn>
              <a:cxn ang="0">
                <a:pos x="161" y="48"/>
              </a:cxn>
              <a:cxn ang="0">
                <a:pos x="171" y="44"/>
              </a:cxn>
              <a:cxn ang="0">
                <a:pos x="181" y="40"/>
              </a:cxn>
              <a:cxn ang="0">
                <a:pos x="187" y="34"/>
              </a:cxn>
              <a:cxn ang="0">
                <a:pos x="187" y="28"/>
              </a:cxn>
              <a:cxn ang="0">
                <a:pos x="187" y="24"/>
              </a:cxn>
              <a:cxn ang="0">
                <a:pos x="185" y="22"/>
              </a:cxn>
              <a:cxn ang="0">
                <a:pos x="177" y="16"/>
              </a:cxn>
              <a:cxn ang="0">
                <a:pos x="165" y="10"/>
              </a:cxn>
              <a:cxn ang="0">
                <a:pos x="149" y="6"/>
              </a:cxn>
              <a:cxn ang="0">
                <a:pos x="123" y="2"/>
              </a:cxn>
              <a:cxn ang="0">
                <a:pos x="105" y="0"/>
              </a:cxn>
              <a:cxn ang="0">
                <a:pos x="91" y="2"/>
              </a:cxn>
            </a:cxnLst>
            <a:rect l="0" t="0" r="r" b="b"/>
            <a:pathLst>
              <a:path w="187" h="56">
                <a:moveTo>
                  <a:pt x="42" y="6"/>
                </a:moveTo>
                <a:lnTo>
                  <a:pt x="26" y="10"/>
                </a:lnTo>
                <a:lnTo>
                  <a:pt x="12" y="14"/>
                </a:lnTo>
                <a:lnTo>
                  <a:pt x="2" y="22"/>
                </a:lnTo>
                <a:lnTo>
                  <a:pt x="0" y="24"/>
                </a:lnTo>
                <a:lnTo>
                  <a:pt x="0" y="28"/>
                </a:lnTo>
                <a:lnTo>
                  <a:pt x="2" y="34"/>
                </a:lnTo>
                <a:lnTo>
                  <a:pt x="8" y="40"/>
                </a:lnTo>
                <a:lnTo>
                  <a:pt x="16" y="44"/>
                </a:lnTo>
                <a:lnTo>
                  <a:pt x="28" y="48"/>
                </a:lnTo>
                <a:lnTo>
                  <a:pt x="40" y="52"/>
                </a:lnTo>
                <a:lnTo>
                  <a:pt x="56" y="54"/>
                </a:lnTo>
                <a:lnTo>
                  <a:pt x="95" y="56"/>
                </a:lnTo>
                <a:lnTo>
                  <a:pt x="131" y="54"/>
                </a:lnTo>
                <a:lnTo>
                  <a:pt x="147" y="52"/>
                </a:lnTo>
                <a:lnTo>
                  <a:pt x="161" y="48"/>
                </a:lnTo>
                <a:lnTo>
                  <a:pt x="171" y="44"/>
                </a:lnTo>
                <a:lnTo>
                  <a:pt x="181" y="40"/>
                </a:lnTo>
                <a:lnTo>
                  <a:pt x="187" y="34"/>
                </a:lnTo>
                <a:lnTo>
                  <a:pt x="187" y="28"/>
                </a:lnTo>
                <a:lnTo>
                  <a:pt x="187" y="24"/>
                </a:lnTo>
                <a:lnTo>
                  <a:pt x="185" y="22"/>
                </a:lnTo>
                <a:lnTo>
                  <a:pt x="177" y="16"/>
                </a:lnTo>
                <a:lnTo>
                  <a:pt x="165" y="10"/>
                </a:lnTo>
                <a:lnTo>
                  <a:pt x="149" y="6"/>
                </a:lnTo>
                <a:lnTo>
                  <a:pt x="123" y="2"/>
                </a:lnTo>
                <a:lnTo>
                  <a:pt x="105" y="0"/>
                </a:lnTo>
                <a:lnTo>
                  <a:pt x="91" y="2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260" name="Line 12"/>
          <p:cNvSpPr>
            <a:spLocks noChangeShapeType="1"/>
          </p:cNvSpPr>
          <p:nvPr/>
        </p:nvSpPr>
        <p:spPr bwMode="auto">
          <a:xfrm flipH="1">
            <a:off x="4772025" y="1662113"/>
            <a:ext cx="977900" cy="1587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261" name="Line 13"/>
          <p:cNvSpPr>
            <a:spLocks noChangeShapeType="1"/>
          </p:cNvSpPr>
          <p:nvPr/>
        </p:nvSpPr>
        <p:spPr bwMode="auto">
          <a:xfrm flipH="1">
            <a:off x="2770188" y="4133850"/>
            <a:ext cx="965200" cy="1588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262" name="Line 14"/>
          <p:cNvSpPr>
            <a:spLocks noChangeShapeType="1"/>
          </p:cNvSpPr>
          <p:nvPr/>
        </p:nvSpPr>
        <p:spPr bwMode="auto">
          <a:xfrm>
            <a:off x="2998788" y="595313"/>
            <a:ext cx="1158875" cy="146050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263" name="Line 15"/>
          <p:cNvSpPr>
            <a:spLocks noChangeShapeType="1"/>
          </p:cNvSpPr>
          <p:nvPr/>
        </p:nvSpPr>
        <p:spPr bwMode="auto">
          <a:xfrm flipH="1">
            <a:off x="5302250" y="1039813"/>
            <a:ext cx="225425" cy="298450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264" name="Freeform 16"/>
          <p:cNvSpPr>
            <a:spLocks/>
          </p:cNvSpPr>
          <p:nvPr/>
        </p:nvSpPr>
        <p:spPr bwMode="auto">
          <a:xfrm>
            <a:off x="2732088" y="592138"/>
            <a:ext cx="1257300" cy="193675"/>
          </a:xfrm>
          <a:custGeom>
            <a:avLst/>
            <a:gdLst/>
            <a:ahLst/>
            <a:cxnLst>
              <a:cxn ang="0">
                <a:pos x="792" y="122"/>
              </a:cxn>
              <a:cxn ang="0">
                <a:pos x="160" y="0"/>
              </a:cxn>
              <a:cxn ang="0">
                <a:pos x="0" y="0"/>
              </a:cxn>
            </a:cxnLst>
            <a:rect l="0" t="0" r="r" b="b"/>
            <a:pathLst>
              <a:path w="792" h="122">
                <a:moveTo>
                  <a:pt x="792" y="122"/>
                </a:moveTo>
                <a:lnTo>
                  <a:pt x="160" y="0"/>
                </a:lnTo>
                <a:lnTo>
                  <a:pt x="0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265" name="Rectangle 17"/>
          <p:cNvSpPr>
            <a:spLocks noChangeArrowheads="1"/>
          </p:cNvSpPr>
          <p:nvPr/>
        </p:nvSpPr>
        <p:spPr bwMode="auto">
          <a:xfrm>
            <a:off x="5775325" y="892175"/>
            <a:ext cx="23114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800" b="1">
                <a:solidFill>
                  <a:srgbClr val="231F20"/>
                </a:solidFill>
                <a:latin typeface="Arial" charset="0"/>
              </a:rPr>
              <a:t>Primary motor cortex</a:t>
            </a:r>
            <a:endParaRPr lang="en-US" sz="1800" b="1">
              <a:latin typeface="Arial" charset="0"/>
            </a:endParaRPr>
          </a:p>
        </p:txBody>
      </p:sp>
      <p:sp>
        <p:nvSpPr>
          <p:cNvPr id="53266" name="Rectangle 18"/>
          <p:cNvSpPr>
            <a:spLocks noChangeArrowheads="1"/>
          </p:cNvSpPr>
          <p:nvPr/>
        </p:nvSpPr>
        <p:spPr bwMode="auto">
          <a:xfrm>
            <a:off x="5775325" y="1514475"/>
            <a:ext cx="17399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800" b="1">
                <a:solidFill>
                  <a:srgbClr val="231F20"/>
                </a:solidFill>
                <a:latin typeface="Arial" charset="0"/>
              </a:rPr>
              <a:t>Internal capsule</a:t>
            </a:r>
            <a:endParaRPr lang="en-US" sz="1800" b="1">
              <a:latin typeface="Arial" charset="0"/>
            </a:endParaRPr>
          </a:p>
        </p:txBody>
      </p:sp>
      <p:sp>
        <p:nvSpPr>
          <p:cNvPr id="53267" name="Rectangle 19"/>
          <p:cNvSpPr>
            <a:spLocks noChangeArrowheads="1"/>
          </p:cNvSpPr>
          <p:nvPr/>
        </p:nvSpPr>
        <p:spPr bwMode="auto">
          <a:xfrm>
            <a:off x="1800225" y="3997325"/>
            <a:ext cx="10033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800" b="1">
                <a:solidFill>
                  <a:srgbClr val="231F20"/>
                </a:solidFill>
                <a:latin typeface="Arial" charset="0"/>
              </a:rPr>
              <a:t>Cerebral</a:t>
            </a:r>
          </a:p>
          <a:p>
            <a:pPr eaLnBrk="1" hangingPunct="1"/>
            <a:r>
              <a:rPr lang="en-US" sz="1800" b="1">
                <a:solidFill>
                  <a:srgbClr val="231F20"/>
                </a:solidFill>
                <a:latin typeface="Arial" charset="0"/>
              </a:rPr>
              <a:t>peduncle</a:t>
            </a:r>
            <a:endParaRPr lang="en-US" sz="1800" b="1">
              <a:latin typeface="Arial" charset="0"/>
            </a:endParaRPr>
          </a:p>
        </p:txBody>
      </p:sp>
      <p:sp>
        <p:nvSpPr>
          <p:cNvPr id="53268" name="Rectangle 20"/>
          <p:cNvSpPr>
            <a:spLocks noChangeArrowheads="1"/>
          </p:cNvSpPr>
          <p:nvPr/>
        </p:nvSpPr>
        <p:spPr bwMode="auto">
          <a:xfrm>
            <a:off x="6343650" y="3689350"/>
            <a:ext cx="8477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600" b="1" i="1">
                <a:solidFill>
                  <a:srgbClr val="231F20"/>
                </a:solidFill>
                <a:latin typeface="Arial" charset="0"/>
              </a:rPr>
              <a:t>Midbrain</a:t>
            </a:r>
            <a:endParaRPr lang="en-US" sz="1800">
              <a:latin typeface="Arial" charset="0"/>
            </a:endParaRPr>
          </a:p>
        </p:txBody>
      </p:sp>
      <p:sp>
        <p:nvSpPr>
          <p:cNvPr id="53269" name="Rectangle 21"/>
          <p:cNvSpPr>
            <a:spLocks noChangeArrowheads="1"/>
          </p:cNvSpPr>
          <p:nvPr/>
        </p:nvSpPr>
        <p:spPr bwMode="auto">
          <a:xfrm>
            <a:off x="6213475" y="4752975"/>
            <a:ext cx="110648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600" b="1" i="1">
                <a:solidFill>
                  <a:srgbClr val="231F20"/>
                </a:solidFill>
                <a:latin typeface="Arial" charset="0"/>
              </a:rPr>
              <a:t>Cerebellum</a:t>
            </a:r>
            <a:endParaRPr lang="en-US" sz="1800">
              <a:latin typeface="Arial" charset="0"/>
            </a:endParaRPr>
          </a:p>
        </p:txBody>
      </p:sp>
      <p:sp>
        <p:nvSpPr>
          <p:cNvPr id="53270" name="Rectangle 22"/>
          <p:cNvSpPr>
            <a:spLocks noChangeArrowheads="1"/>
          </p:cNvSpPr>
          <p:nvPr/>
        </p:nvSpPr>
        <p:spPr bwMode="auto">
          <a:xfrm>
            <a:off x="6286500" y="2279650"/>
            <a:ext cx="9588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600" b="1" i="1">
                <a:solidFill>
                  <a:srgbClr val="231F20"/>
                </a:solidFill>
                <a:latin typeface="Arial" charset="0"/>
              </a:rPr>
              <a:t>Cerebrum</a:t>
            </a:r>
            <a:endParaRPr lang="en-US" sz="1800">
              <a:latin typeface="Arial" charset="0"/>
            </a:endParaRPr>
          </a:p>
        </p:txBody>
      </p:sp>
      <p:sp>
        <p:nvSpPr>
          <p:cNvPr id="53271" name="Rectangle 23"/>
          <p:cNvSpPr>
            <a:spLocks noChangeArrowheads="1"/>
          </p:cNvSpPr>
          <p:nvPr/>
        </p:nvSpPr>
        <p:spPr bwMode="auto">
          <a:xfrm>
            <a:off x="6518275" y="5540375"/>
            <a:ext cx="4953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600" b="1" i="1">
                <a:solidFill>
                  <a:srgbClr val="231F20"/>
                </a:solidFill>
                <a:latin typeface="Arial" charset="0"/>
              </a:rPr>
              <a:t>Pons</a:t>
            </a:r>
            <a:endParaRPr lang="en-US" sz="1800">
              <a:latin typeface="Arial" charset="0"/>
            </a:endParaRPr>
          </a:p>
        </p:txBody>
      </p:sp>
      <p:sp>
        <p:nvSpPr>
          <p:cNvPr id="53272" name="Rectangle 24"/>
          <p:cNvSpPr>
            <a:spLocks noChangeArrowheads="1"/>
          </p:cNvSpPr>
          <p:nvPr/>
        </p:nvSpPr>
        <p:spPr bwMode="auto">
          <a:xfrm>
            <a:off x="1279525" y="6086475"/>
            <a:ext cx="293688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600">
                <a:solidFill>
                  <a:srgbClr val="231F20"/>
                </a:solidFill>
                <a:latin typeface="Arial Black" pitchFamily="34" charset="0"/>
              </a:rPr>
              <a:t>(a)</a:t>
            </a:r>
            <a:endParaRPr lang="en-US" sz="1800">
              <a:latin typeface="Arial" charset="0"/>
            </a:endParaRPr>
          </a:p>
        </p:txBody>
      </p:sp>
      <p:sp>
        <p:nvSpPr>
          <p:cNvPr id="53273" name="Rectangle 25"/>
          <p:cNvSpPr>
            <a:spLocks noChangeArrowheads="1"/>
          </p:cNvSpPr>
          <p:nvPr/>
        </p:nvSpPr>
        <p:spPr bwMode="auto">
          <a:xfrm>
            <a:off x="1038225" y="479425"/>
            <a:ext cx="166370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800" b="1">
                <a:solidFill>
                  <a:srgbClr val="231F20"/>
                </a:solidFill>
                <a:latin typeface="Arial" charset="0"/>
              </a:rPr>
              <a:t>Pyramidal cells</a:t>
            </a:r>
          </a:p>
          <a:p>
            <a:pPr eaLnBrk="1" hangingPunct="1"/>
            <a:r>
              <a:rPr lang="en-US" sz="1800" b="1">
                <a:solidFill>
                  <a:srgbClr val="231F20"/>
                </a:solidFill>
                <a:latin typeface="Arial" charset="0"/>
              </a:rPr>
              <a:t>(upper motor </a:t>
            </a:r>
            <a:endParaRPr lang="en-US" sz="1800" b="1">
              <a:latin typeface="Arial" charset="0"/>
            </a:endParaRPr>
          </a:p>
          <a:p>
            <a:pPr eaLnBrk="1" hangingPunct="1"/>
            <a:r>
              <a:rPr lang="en-US" sz="1800" b="1">
                <a:solidFill>
                  <a:srgbClr val="231F20"/>
                </a:solidFill>
                <a:latin typeface="Arial" charset="0"/>
              </a:rPr>
              <a:t>neurons)</a:t>
            </a:r>
            <a:endParaRPr lang="en-US" sz="1800" b="1">
              <a:latin typeface="Arial" charset="0"/>
            </a:endParaRPr>
          </a:p>
        </p:txBody>
      </p:sp>
      <p:sp>
        <p:nvSpPr>
          <p:cNvPr id="53274" name="Rectangle 26"/>
          <p:cNvSpPr>
            <a:spLocks noChangeArrowheads="1"/>
          </p:cNvSpPr>
          <p:nvPr/>
        </p:nvSpPr>
        <p:spPr bwMode="auto">
          <a:xfrm>
            <a:off x="1746250" y="6086475"/>
            <a:ext cx="6034088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600">
                <a:solidFill>
                  <a:srgbClr val="FFFFFF"/>
                </a:solidFill>
                <a:latin typeface="Arial Black" pitchFamily="34" charset="0"/>
              </a:rPr>
              <a:t>Pyramidal (lateral and ventral corticospinal) pathways</a:t>
            </a:r>
            <a:endParaRPr lang="en-US" sz="1800">
              <a:latin typeface="Arial" charset="0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ChangeArrowheads="1"/>
          </p:cNvSpPr>
          <p:nvPr/>
        </p:nvSpPr>
        <p:spPr bwMode="auto">
          <a:xfrm>
            <a:off x="7442200" y="6580188"/>
            <a:ext cx="1700213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12.35a (2 of 2)</a:t>
            </a:r>
          </a:p>
        </p:txBody>
      </p:sp>
      <p:pic>
        <p:nvPicPr>
          <p:cNvPr id="87063" name="Picture 2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5613" y="488950"/>
            <a:ext cx="8231187" cy="5880100"/>
          </a:xfrm>
          <a:prstGeom prst="rect">
            <a:avLst/>
          </a:prstGeom>
          <a:noFill/>
        </p:spPr>
      </p:pic>
      <p:sp>
        <p:nvSpPr>
          <p:cNvPr id="87064" name="Freeform 24"/>
          <p:cNvSpPr>
            <a:spLocks/>
          </p:cNvSpPr>
          <p:nvPr/>
        </p:nvSpPr>
        <p:spPr bwMode="auto">
          <a:xfrm>
            <a:off x="2036763" y="1790700"/>
            <a:ext cx="1698625" cy="1174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054" y="0"/>
              </a:cxn>
              <a:cxn ang="0">
                <a:pos x="1070" y="74"/>
              </a:cxn>
            </a:cxnLst>
            <a:rect l="0" t="0" r="r" b="b"/>
            <a:pathLst>
              <a:path w="1070" h="74">
                <a:moveTo>
                  <a:pt x="0" y="0"/>
                </a:moveTo>
                <a:lnTo>
                  <a:pt x="1054" y="0"/>
                </a:lnTo>
                <a:lnTo>
                  <a:pt x="1070" y="74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7065" name="Freeform 25"/>
          <p:cNvSpPr>
            <a:spLocks/>
          </p:cNvSpPr>
          <p:nvPr/>
        </p:nvSpPr>
        <p:spPr bwMode="auto">
          <a:xfrm>
            <a:off x="2376488" y="2120900"/>
            <a:ext cx="1409700" cy="301625"/>
          </a:xfrm>
          <a:custGeom>
            <a:avLst/>
            <a:gdLst/>
            <a:ahLst/>
            <a:cxnLst>
              <a:cxn ang="0">
                <a:pos x="888" y="190"/>
              </a:cxn>
              <a:cxn ang="0">
                <a:pos x="426" y="0"/>
              </a:cxn>
              <a:cxn ang="0">
                <a:pos x="0" y="0"/>
              </a:cxn>
            </a:cxnLst>
            <a:rect l="0" t="0" r="r" b="b"/>
            <a:pathLst>
              <a:path w="888" h="190">
                <a:moveTo>
                  <a:pt x="888" y="190"/>
                </a:moveTo>
                <a:lnTo>
                  <a:pt x="426" y="0"/>
                </a:lnTo>
                <a:lnTo>
                  <a:pt x="0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7066" name="Freeform 26"/>
          <p:cNvSpPr>
            <a:spLocks/>
          </p:cNvSpPr>
          <p:nvPr/>
        </p:nvSpPr>
        <p:spPr bwMode="auto">
          <a:xfrm>
            <a:off x="1900238" y="2673350"/>
            <a:ext cx="1654175" cy="44450"/>
          </a:xfrm>
          <a:custGeom>
            <a:avLst/>
            <a:gdLst/>
            <a:ahLst/>
            <a:cxnLst>
              <a:cxn ang="0">
                <a:pos x="1042" y="28"/>
              </a:cxn>
              <a:cxn ang="0">
                <a:pos x="468" y="0"/>
              </a:cxn>
              <a:cxn ang="0">
                <a:pos x="0" y="0"/>
              </a:cxn>
            </a:cxnLst>
            <a:rect l="0" t="0" r="r" b="b"/>
            <a:pathLst>
              <a:path w="1042" h="28">
                <a:moveTo>
                  <a:pt x="1042" y="28"/>
                </a:moveTo>
                <a:lnTo>
                  <a:pt x="468" y="0"/>
                </a:lnTo>
                <a:lnTo>
                  <a:pt x="0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7067" name="Freeform 27"/>
          <p:cNvSpPr>
            <a:spLocks/>
          </p:cNvSpPr>
          <p:nvPr/>
        </p:nvSpPr>
        <p:spPr bwMode="auto">
          <a:xfrm>
            <a:off x="1868488" y="3827463"/>
            <a:ext cx="631825" cy="222250"/>
          </a:xfrm>
          <a:custGeom>
            <a:avLst/>
            <a:gdLst/>
            <a:ahLst/>
            <a:cxnLst>
              <a:cxn ang="0">
                <a:pos x="398" y="140"/>
              </a:cxn>
              <a:cxn ang="0">
                <a:pos x="378" y="0"/>
              </a:cxn>
              <a:cxn ang="0">
                <a:pos x="0" y="0"/>
              </a:cxn>
            </a:cxnLst>
            <a:rect l="0" t="0" r="r" b="b"/>
            <a:pathLst>
              <a:path w="398" h="140">
                <a:moveTo>
                  <a:pt x="398" y="140"/>
                </a:moveTo>
                <a:lnTo>
                  <a:pt x="378" y="0"/>
                </a:lnTo>
                <a:lnTo>
                  <a:pt x="0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7068" name="Freeform 28"/>
          <p:cNvSpPr>
            <a:spLocks/>
          </p:cNvSpPr>
          <p:nvPr/>
        </p:nvSpPr>
        <p:spPr bwMode="auto">
          <a:xfrm>
            <a:off x="4100513" y="5487988"/>
            <a:ext cx="1458912" cy="212725"/>
          </a:xfrm>
          <a:custGeom>
            <a:avLst/>
            <a:gdLst/>
            <a:ahLst/>
            <a:cxnLst>
              <a:cxn ang="0">
                <a:pos x="919" y="134"/>
              </a:cxn>
              <a:cxn ang="0">
                <a:pos x="725" y="134"/>
              </a:cxn>
              <a:cxn ang="0">
                <a:pos x="0" y="0"/>
              </a:cxn>
            </a:cxnLst>
            <a:rect l="0" t="0" r="r" b="b"/>
            <a:pathLst>
              <a:path w="919" h="134">
                <a:moveTo>
                  <a:pt x="919" y="134"/>
                </a:moveTo>
                <a:lnTo>
                  <a:pt x="725" y="134"/>
                </a:lnTo>
                <a:lnTo>
                  <a:pt x="0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7069" name="Line 29"/>
          <p:cNvSpPr>
            <a:spLocks noChangeShapeType="1"/>
          </p:cNvSpPr>
          <p:nvPr/>
        </p:nvSpPr>
        <p:spPr bwMode="auto">
          <a:xfrm flipH="1">
            <a:off x="1925638" y="736600"/>
            <a:ext cx="1577975" cy="1588"/>
          </a:xfrm>
          <a:prstGeom prst="line">
            <a:avLst/>
          </a:prstGeom>
          <a:noFill/>
          <a:ln w="1587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7070" name="Line 30"/>
          <p:cNvSpPr>
            <a:spLocks noChangeShapeType="1"/>
          </p:cNvSpPr>
          <p:nvPr/>
        </p:nvSpPr>
        <p:spPr bwMode="auto">
          <a:xfrm flipH="1" flipV="1">
            <a:off x="3640138" y="5503863"/>
            <a:ext cx="1611312" cy="196850"/>
          </a:xfrm>
          <a:prstGeom prst="line">
            <a:avLst/>
          </a:prstGeom>
          <a:noFill/>
          <a:ln w="1587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7071" name="Line 31"/>
          <p:cNvSpPr>
            <a:spLocks noChangeShapeType="1"/>
          </p:cNvSpPr>
          <p:nvPr/>
        </p:nvSpPr>
        <p:spPr bwMode="auto">
          <a:xfrm flipH="1" flipV="1">
            <a:off x="3709988" y="1790700"/>
            <a:ext cx="292100" cy="104775"/>
          </a:xfrm>
          <a:prstGeom prst="line">
            <a:avLst/>
          </a:prstGeom>
          <a:noFill/>
          <a:ln w="1587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7072" name="Rectangle 32"/>
          <p:cNvSpPr>
            <a:spLocks noChangeArrowheads="1"/>
          </p:cNvSpPr>
          <p:nvPr/>
        </p:nvSpPr>
        <p:spPr bwMode="auto">
          <a:xfrm>
            <a:off x="5848350" y="1325563"/>
            <a:ext cx="17843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600" b="1" i="1">
                <a:solidFill>
                  <a:srgbClr val="231F20"/>
                </a:solidFill>
                <a:latin typeface="Arial" charset="0"/>
              </a:rPr>
              <a:t>Medulla oblongata</a:t>
            </a:r>
            <a:endParaRPr lang="en-US" sz="1800">
              <a:latin typeface="Arial" charset="0"/>
            </a:endParaRPr>
          </a:p>
        </p:txBody>
      </p:sp>
      <p:sp>
        <p:nvSpPr>
          <p:cNvPr id="87073" name="Rectangle 33"/>
          <p:cNvSpPr>
            <a:spLocks noChangeArrowheads="1"/>
          </p:cNvSpPr>
          <p:nvPr/>
        </p:nvSpPr>
        <p:spPr bwMode="auto">
          <a:xfrm>
            <a:off x="5768975" y="2960688"/>
            <a:ext cx="193198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600" b="1" i="1">
                <a:solidFill>
                  <a:srgbClr val="231F20"/>
                </a:solidFill>
                <a:latin typeface="Arial" charset="0"/>
              </a:rPr>
              <a:t>Cervical spinal cord</a:t>
            </a:r>
            <a:endParaRPr lang="en-US" sz="1800">
              <a:latin typeface="Arial" charset="0"/>
            </a:endParaRPr>
          </a:p>
        </p:txBody>
      </p:sp>
      <p:sp>
        <p:nvSpPr>
          <p:cNvPr id="87074" name="Rectangle 34"/>
          <p:cNvSpPr>
            <a:spLocks noChangeArrowheads="1"/>
          </p:cNvSpPr>
          <p:nvPr/>
        </p:nvSpPr>
        <p:spPr bwMode="auto">
          <a:xfrm>
            <a:off x="955675" y="3690938"/>
            <a:ext cx="8636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800" b="1">
                <a:solidFill>
                  <a:srgbClr val="231F20"/>
                </a:solidFill>
                <a:latin typeface="Arial" charset="0"/>
              </a:rPr>
              <a:t>Skeletal</a:t>
            </a:r>
          </a:p>
          <a:p>
            <a:pPr eaLnBrk="1" hangingPunct="1"/>
            <a:r>
              <a:rPr lang="en-US" sz="1800" b="1">
                <a:solidFill>
                  <a:srgbClr val="231F20"/>
                </a:solidFill>
                <a:latin typeface="Arial" charset="0"/>
              </a:rPr>
              <a:t>muscle </a:t>
            </a:r>
          </a:p>
        </p:txBody>
      </p:sp>
      <p:sp>
        <p:nvSpPr>
          <p:cNvPr id="87075" name="Rectangle 35"/>
          <p:cNvSpPr>
            <a:spLocks noChangeArrowheads="1"/>
          </p:cNvSpPr>
          <p:nvPr/>
        </p:nvSpPr>
        <p:spPr bwMode="auto">
          <a:xfrm>
            <a:off x="955675" y="1649413"/>
            <a:ext cx="10287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800" b="1">
                <a:solidFill>
                  <a:srgbClr val="231F20"/>
                </a:solidFill>
                <a:latin typeface="Arial" charset="0"/>
              </a:rPr>
              <a:t>Pyramids</a:t>
            </a:r>
            <a:endParaRPr lang="en-US" sz="1800" b="1">
              <a:latin typeface="Arial" charset="0"/>
            </a:endParaRPr>
          </a:p>
        </p:txBody>
      </p:sp>
      <p:sp>
        <p:nvSpPr>
          <p:cNvPr id="87076" name="Rectangle 36"/>
          <p:cNvSpPr>
            <a:spLocks noChangeArrowheads="1"/>
          </p:cNvSpPr>
          <p:nvPr/>
        </p:nvSpPr>
        <p:spPr bwMode="auto">
          <a:xfrm>
            <a:off x="955675" y="1982788"/>
            <a:ext cx="13589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800" b="1">
                <a:solidFill>
                  <a:srgbClr val="231F20"/>
                </a:solidFill>
                <a:latin typeface="Arial" charset="0"/>
              </a:rPr>
              <a:t>Decussation</a:t>
            </a:r>
          </a:p>
          <a:p>
            <a:pPr eaLnBrk="1" hangingPunct="1"/>
            <a:r>
              <a:rPr lang="en-US" sz="1800" b="1">
                <a:solidFill>
                  <a:srgbClr val="231F20"/>
                </a:solidFill>
                <a:latin typeface="Arial" charset="0"/>
              </a:rPr>
              <a:t>of pyramid</a:t>
            </a:r>
            <a:endParaRPr lang="en-US" sz="1800" b="1">
              <a:latin typeface="Arial" charset="0"/>
            </a:endParaRPr>
          </a:p>
        </p:txBody>
      </p:sp>
      <p:sp>
        <p:nvSpPr>
          <p:cNvPr id="87077" name="Rectangle 37"/>
          <p:cNvSpPr>
            <a:spLocks noChangeArrowheads="1"/>
          </p:cNvSpPr>
          <p:nvPr/>
        </p:nvSpPr>
        <p:spPr bwMode="auto">
          <a:xfrm>
            <a:off x="955675" y="2503488"/>
            <a:ext cx="1638300" cy="966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Lateral</a:t>
            </a:r>
          </a:p>
          <a:p>
            <a:pPr eaLnBrk="1" hangingPunct="1"/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corticospinal</a:t>
            </a:r>
            <a:endParaRPr lang="en-US" sz="1800">
              <a:latin typeface="Arial" charset="0"/>
            </a:endParaRPr>
          </a:p>
          <a:p>
            <a:pPr eaLnBrk="1" hangingPunct="1"/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tract</a:t>
            </a:r>
            <a:endParaRPr lang="en-US" sz="1800">
              <a:latin typeface="Arial" charset="0"/>
            </a:endParaRPr>
          </a:p>
        </p:txBody>
      </p:sp>
      <p:sp>
        <p:nvSpPr>
          <p:cNvPr id="87078" name="Rectangle 38"/>
          <p:cNvSpPr>
            <a:spLocks noChangeArrowheads="1"/>
          </p:cNvSpPr>
          <p:nvPr/>
        </p:nvSpPr>
        <p:spPr bwMode="auto">
          <a:xfrm>
            <a:off x="955675" y="573088"/>
            <a:ext cx="1638300" cy="966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Ventral</a:t>
            </a:r>
          </a:p>
          <a:p>
            <a:pPr eaLnBrk="1" hangingPunct="1"/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corticospinal</a:t>
            </a:r>
            <a:endParaRPr lang="en-US" sz="1800">
              <a:latin typeface="Arial" charset="0"/>
            </a:endParaRPr>
          </a:p>
          <a:p>
            <a:pPr eaLnBrk="1" hangingPunct="1"/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tract</a:t>
            </a:r>
            <a:endParaRPr lang="en-US" sz="1800">
              <a:latin typeface="Arial" charset="0"/>
            </a:endParaRPr>
          </a:p>
        </p:txBody>
      </p:sp>
      <p:sp>
        <p:nvSpPr>
          <p:cNvPr id="87079" name="Rectangle 39"/>
          <p:cNvSpPr>
            <a:spLocks noChangeArrowheads="1"/>
          </p:cNvSpPr>
          <p:nvPr/>
        </p:nvSpPr>
        <p:spPr bwMode="auto">
          <a:xfrm>
            <a:off x="6007100" y="5018088"/>
            <a:ext cx="18859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600" b="1" i="1">
                <a:solidFill>
                  <a:srgbClr val="231F20"/>
                </a:solidFill>
                <a:latin typeface="Arial" charset="0"/>
              </a:rPr>
              <a:t>Lumbar spinal cord</a:t>
            </a:r>
            <a:endParaRPr lang="en-US" sz="1800">
              <a:latin typeface="Arial" charset="0"/>
            </a:endParaRPr>
          </a:p>
        </p:txBody>
      </p:sp>
      <p:sp>
        <p:nvSpPr>
          <p:cNvPr id="87080" name="Rectangle 40"/>
          <p:cNvSpPr>
            <a:spLocks noChangeArrowheads="1"/>
          </p:cNvSpPr>
          <p:nvPr/>
        </p:nvSpPr>
        <p:spPr bwMode="auto">
          <a:xfrm>
            <a:off x="5619750" y="5561013"/>
            <a:ext cx="2565400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800" b="1">
                <a:solidFill>
                  <a:srgbClr val="231F20"/>
                </a:solidFill>
                <a:latin typeface="Arial" charset="0"/>
              </a:rPr>
              <a:t>Somatic motor neurons</a:t>
            </a:r>
          </a:p>
          <a:p>
            <a:pPr eaLnBrk="1" hangingPunct="1">
              <a:lnSpc>
                <a:spcPct val="90000"/>
              </a:lnSpc>
            </a:pPr>
            <a:r>
              <a:rPr lang="en-US" sz="1800" b="1">
                <a:solidFill>
                  <a:srgbClr val="231F20"/>
                </a:solidFill>
                <a:latin typeface="Arial" charset="0"/>
              </a:rPr>
              <a:t>(lower motor neurons)</a:t>
            </a:r>
            <a:endParaRPr lang="en-US" sz="1800" b="1">
              <a:latin typeface="Arial" charset="0"/>
            </a:endParaRPr>
          </a:p>
        </p:txBody>
      </p:sp>
      <p:sp>
        <p:nvSpPr>
          <p:cNvPr id="87081" name="Rectangle 41"/>
          <p:cNvSpPr>
            <a:spLocks noChangeArrowheads="1"/>
          </p:cNvSpPr>
          <p:nvPr/>
        </p:nvSpPr>
        <p:spPr bwMode="auto">
          <a:xfrm>
            <a:off x="1279525" y="6069013"/>
            <a:ext cx="293688" cy="28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600">
                <a:solidFill>
                  <a:srgbClr val="231F20"/>
                </a:solidFill>
                <a:latin typeface="Arial Black" pitchFamily="34" charset="0"/>
              </a:rPr>
              <a:t>(a)</a:t>
            </a:r>
            <a:endParaRPr lang="en-US" sz="1800">
              <a:latin typeface="Arial" charset="0"/>
            </a:endParaRPr>
          </a:p>
        </p:txBody>
      </p:sp>
      <p:sp>
        <p:nvSpPr>
          <p:cNvPr id="87082" name="Rectangle 42"/>
          <p:cNvSpPr>
            <a:spLocks noChangeArrowheads="1"/>
          </p:cNvSpPr>
          <p:nvPr/>
        </p:nvSpPr>
        <p:spPr bwMode="auto">
          <a:xfrm>
            <a:off x="1746250" y="6069013"/>
            <a:ext cx="6034088" cy="28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600">
                <a:solidFill>
                  <a:srgbClr val="FFFFFF"/>
                </a:solidFill>
                <a:latin typeface="Arial Black" pitchFamily="34" charset="0"/>
              </a:rPr>
              <a:t>Pyramidal (lateral and ventral corticospinal) pathways</a:t>
            </a:r>
            <a:endParaRPr lang="en-US" sz="1800">
              <a:latin typeface="Arial" charset="0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Indirect (Extrapyramidal) System</a:t>
            </a:r>
          </a:p>
        </p:txBody>
      </p:sp>
      <p:sp>
        <p:nvSpPr>
          <p:cNvPr id="54277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Includes the brain stem motor nuclei, and all motor pathways except pyramidal pathways</a:t>
            </a:r>
          </a:p>
          <a:p>
            <a:r>
              <a:rPr lang="en-US"/>
              <a:t>Also called the multineuronal pathways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Indirect (Extrapyramidal) System</a:t>
            </a:r>
          </a:p>
        </p:txBody>
      </p:sp>
      <p:sp>
        <p:nvSpPr>
          <p:cNvPr id="93189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These pathways are complex and multisynaptic, and regulate:</a:t>
            </a:r>
          </a:p>
          <a:p>
            <a:pPr lvl="1"/>
            <a:r>
              <a:rPr lang="en-US"/>
              <a:t>Axial muscles that maintain balance and posture</a:t>
            </a:r>
          </a:p>
          <a:p>
            <a:pPr lvl="1"/>
            <a:r>
              <a:rPr lang="en-US"/>
              <a:t>Muscles controlling coarse movements </a:t>
            </a:r>
          </a:p>
          <a:p>
            <a:pPr lvl="1"/>
            <a:r>
              <a:rPr lang="en-US"/>
              <a:t>Head, neck, and eye movements that follow objects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Indirect (Extrapyramidal) System</a:t>
            </a:r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Reticulospinal and vestibulospinal tracts—maintain balance</a:t>
            </a:r>
          </a:p>
          <a:p>
            <a:r>
              <a:rPr lang="en-US"/>
              <a:t>Rubrospinal tracts—control flexor muscles</a:t>
            </a:r>
          </a:p>
          <a:p>
            <a:r>
              <a:rPr lang="en-US"/>
              <a:t>Superior colliculi and tectospinal tracts mediate head movements in response to visual stimuli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4" name="Rectangle 6"/>
          <p:cNvSpPr>
            <a:spLocks noChangeArrowheads="1"/>
          </p:cNvSpPr>
          <p:nvPr/>
        </p:nvSpPr>
        <p:spPr bwMode="auto">
          <a:xfrm>
            <a:off x="7432675" y="6580188"/>
            <a:ext cx="1709738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12.35b (1 of 2)</a:t>
            </a:r>
          </a:p>
        </p:txBody>
      </p:sp>
      <p:pic>
        <p:nvPicPr>
          <p:cNvPr id="58377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5613" y="473075"/>
            <a:ext cx="8231187" cy="5911850"/>
          </a:xfrm>
          <a:prstGeom prst="rect">
            <a:avLst/>
          </a:prstGeom>
          <a:noFill/>
        </p:spPr>
      </p:pic>
      <p:sp>
        <p:nvSpPr>
          <p:cNvPr id="58378" name="Freeform 10"/>
          <p:cNvSpPr>
            <a:spLocks/>
          </p:cNvSpPr>
          <p:nvPr/>
        </p:nvSpPr>
        <p:spPr bwMode="auto">
          <a:xfrm>
            <a:off x="4702175" y="3336925"/>
            <a:ext cx="514350" cy="30956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20" y="0"/>
              </a:cxn>
              <a:cxn ang="0">
                <a:pos x="324" y="195"/>
              </a:cxn>
            </a:cxnLst>
            <a:rect l="0" t="0" r="r" b="b"/>
            <a:pathLst>
              <a:path w="324" h="195">
                <a:moveTo>
                  <a:pt x="0" y="0"/>
                </a:moveTo>
                <a:lnTo>
                  <a:pt x="120" y="0"/>
                </a:lnTo>
                <a:lnTo>
                  <a:pt x="324" y="195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379" name="Rectangle 11"/>
          <p:cNvSpPr>
            <a:spLocks noChangeArrowheads="1"/>
          </p:cNvSpPr>
          <p:nvPr/>
        </p:nvSpPr>
        <p:spPr bwMode="auto">
          <a:xfrm>
            <a:off x="2260600" y="3703638"/>
            <a:ext cx="8477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600" b="1" i="1">
                <a:solidFill>
                  <a:srgbClr val="231F20"/>
                </a:solidFill>
                <a:latin typeface="Arial" charset="0"/>
              </a:rPr>
              <a:t>Midbrain</a:t>
            </a:r>
            <a:endParaRPr lang="en-US" sz="1800">
              <a:latin typeface="Arial" charset="0"/>
            </a:endParaRPr>
          </a:p>
        </p:txBody>
      </p:sp>
      <p:sp>
        <p:nvSpPr>
          <p:cNvPr id="58380" name="Rectangle 12"/>
          <p:cNvSpPr>
            <a:spLocks noChangeArrowheads="1"/>
          </p:cNvSpPr>
          <p:nvPr/>
        </p:nvSpPr>
        <p:spPr bwMode="auto">
          <a:xfrm>
            <a:off x="2130425" y="4789488"/>
            <a:ext cx="110648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600" b="1" i="1">
                <a:solidFill>
                  <a:srgbClr val="231F20"/>
                </a:solidFill>
                <a:latin typeface="Arial" charset="0"/>
              </a:rPr>
              <a:t>Cerebellum</a:t>
            </a:r>
            <a:endParaRPr lang="en-US" sz="1800">
              <a:latin typeface="Arial" charset="0"/>
            </a:endParaRPr>
          </a:p>
        </p:txBody>
      </p:sp>
      <p:sp>
        <p:nvSpPr>
          <p:cNvPr id="58381" name="Rectangle 13"/>
          <p:cNvSpPr>
            <a:spLocks noChangeArrowheads="1"/>
          </p:cNvSpPr>
          <p:nvPr/>
        </p:nvSpPr>
        <p:spPr bwMode="auto">
          <a:xfrm>
            <a:off x="2203450" y="2309813"/>
            <a:ext cx="9588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600" b="1" i="1">
                <a:solidFill>
                  <a:srgbClr val="231F20"/>
                </a:solidFill>
                <a:latin typeface="Arial" charset="0"/>
              </a:rPr>
              <a:t>Cerebrum</a:t>
            </a:r>
            <a:endParaRPr lang="en-US" sz="1800">
              <a:latin typeface="Arial" charset="0"/>
            </a:endParaRPr>
          </a:p>
        </p:txBody>
      </p:sp>
      <p:sp>
        <p:nvSpPr>
          <p:cNvPr id="58382" name="Rectangle 14"/>
          <p:cNvSpPr>
            <a:spLocks noChangeArrowheads="1"/>
          </p:cNvSpPr>
          <p:nvPr/>
        </p:nvSpPr>
        <p:spPr bwMode="auto">
          <a:xfrm>
            <a:off x="3302000" y="3201988"/>
            <a:ext cx="13589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800" b="1">
                <a:solidFill>
                  <a:srgbClr val="231F20"/>
                </a:solidFill>
                <a:latin typeface="Arial" charset="0"/>
              </a:rPr>
              <a:t>Red nucleus</a:t>
            </a:r>
            <a:endParaRPr lang="en-US" sz="1800" b="1">
              <a:latin typeface="Arial" charset="0"/>
            </a:endParaRPr>
          </a:p>
        </p:txBody>
      </p:sp>
      <p:sp>
        <p:nvSpPr>
          <p:cNvPr id="58383" name="Rectangle 15"/>
          <p:cNvSpPr>
            <a:spLocks noChangeArrowheads="1"/>
          </p:cNvSpPr>
          <p:nvPr/>
        </p:nvSpPr>
        <p:spPr bwMode="auto">
          <a:xfrm>
            <a:off x="2435225" y="5580063"/>
            <a:ext cx="4953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600" b="1" i="1">
                <a:solidFill>
                  <a:srgbClr val="231F20"/>
                </a:solidFill>
                <a:latin typeface="Arial" charset="0"/>
              </a:rPr>
              <a:t>Pons</a:t>
            </a:r>
            <a:endParaRPr lang="en-US" sz="1800">
              <a:latin typeface="Arial" charset="0"/>
            </a:endParaRPr>
          </a:p>
        </p:txBody>
      </p:sp>
      <p:sp>
        <p:nvSpPr>
          <p:cNvPr id="58384" name="Rectangle 16"/>
          <p:cNvSpPr>
            <a:spLocks noChangeArrowheads="1"/>
          </p:cNvSpPr>
          <p:nvPr/>
        </p:nvSpPr>
        <p:spPr bwMode="auto">
          <a:xfrm>
            <a:off x="4632325" y="6081713"/>
            <a:ext cx="1928813" cy="28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600">
                <a:solidFill>
                  <a:srgbClr val="FFFFFF"/>
                </a:solidFill>
                <a:latin typeface="Arial Black" pitchFamily="34" charset="0"/>
              </a:rPr>
              <a:t>Rubrospinal tract</a:t>
            </a:r>
            <a:endParaRPr lang="en-US" sz="1800">
              <a:latin typeface="Arial" charset="0"/>
            </a:endParaRPr>
          </a:p>
        </p:txBody>
      </p:sp>
      <p:sp>
        <p:nvSpPr>
          <p:cNvPr id="58385" name="Rectangle 17"/>
          <p:cNvSpPr>
            <a:spLocks noChangeArrowheads="1"/>
          </p:cNvSpPr>
          <p:nvPr/>
        </p:nvSpPr>
        <p:spPr bwMode="auto">
          <a:xfrm>
            <a:off x="4133850" y="6081713"/>
            <a:ext cx="293688" cy="28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600">
                <a:solidFill>
                  <a:srgbClr val="231F20"/>
                </a:solidFill>
                <a:latin typeface="Arial Black" pitchFamily="34" charset="0"/>
              </a:rPr>
              <a:t>(b)</a:t>
            </a:r>
            <a:endParaRPr lang="en-US" sz="1800">
              <a:latin typeface="Arial" charset="0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ChangeArrowheads="1"/>
          </p:cNvSpPr>
          <p:nvPr/>
        </p:nvSpPr>
        <p:spPr bwMode="auto">
          <a:xfrm>
            <a:off x="7432675" y="6580188"/>
            <a:ext cx="1709738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12.35b (2 of 2)</a:t>
            </a:r>
          </a:p>
        </p:txBody>
      </p:sp>
      <p:pic>
        <p:nvPicPr>
          <p:cNvPr id="8806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5613" y="484188"/>
            <a:ext cx="8231187" cy="5889625"/>
          </a:xfrm>
          <a:prstGeom prst="rect">
            <a:avLst/>
          </a:prstGeom>
          <a:noFill/>
        </p:spPr>
      </p:pic>
      <p:sp>
        <p:nvSpPr>
          <p:cNvPr id="88069" name="Line 5"/>
          <p:cNvSpPr>
            <a:spLocks noChangeShapeType="1"/>
          </p:cNvSpPr>
          <p:nvPr/>
        </p:nvSpPr>
        <p:spPr bwMode="auto">
          <a:xfrm flipH="1">
            <a:off x="5060950" y="958850"/>
            <a:ext cx="876300" cy="1588"/>
          </a:xfrm>
          <a:prstGeom prst="line">
            <a:avLst/>
          </a:prstGeom>
          <a:noFill/>
          <a:ln w="190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8070" name="Rectangle 6"/>
          <p:cNvSpPr>
            <a:spLocks noChangeArrowheads="1"/>
          </p:cNvSpPr>
          <p:nvPr/>
        </p:nvSpPr>
        <p:spPr bwMode="auto">
          <a:xfrm>
            <a:off x="1536700" y="1938338"/>
            <a:ext cx="17843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600" b="1" i="1">
                <a:solidFill>
                  <a:srgbClr val="231F20"/>
                </a:solidFill>
                <a:latin typeface="Arial" charset="0"/>
              </a:rPr>
              <a:t>Medulla oblongata</a:t>
            </a:r>
            <a:endParaRPr lang="en-US" sz="1800">
              <a:latin typeface="Arial" charset="0"/>
            </a:endParaRPr>
          </a:p>
        </p:txBody>
      </p:sp>
      <p:sp>
        <p:nvSpPr>
          <p:cNvPr id="88071" name="Rectangle 7"/>
          <p:cNvSpPr>
            <a:spLocks noChangeArrowheads="1"/>
          </p:cNvSpPr>
          <p:nvPr/>
        </p:nvSpPr>
        <p:spPr bwMode="auto">
          <a:xfrm>
            <a:off x="1450975" y="3925888"/>
            <a:ext cx="193198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600" b="1" i="1">
                <a:solidFill>
                  <a:srgbClr val="231F20"/>
                </a:solidFill>
                <a:latin typeface="Arial" charset="0"/>
              </a:rPr>
              <a:t>Cervical spinal cord</a:t>
            </a:r>
            <a:endParaRPr lang="en-US" sz="1800">
              <a:latin typeface="Arial" charset="0"/>
            </a:endParaRPr>
          </a:p>
        </p:txBody>
      </p:sp>
      <p:sp>
        <p:nvSpPr>
          <p:cNvPr id="88072" name="Rectangle 8"/>
          <p:cNvSpPr>
            <a:spLocks noChangeArrowheads="1"/>
          </p:cNvSpPr>
          <p:nvPr/>
        </p:nvSpPr>
        <p:spPr bwMode="auto">
          <a:xfrm>
            <a:off x="2838450" y="782638"/>
            <a:ext cx="21717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Rubrospinal tract</a:t>
            </a:r>
            <a:endParaRPr lang="en-US" sz="1800">
              <a:latin typeface="Arial" charset="0"/>
            </a:endParaRPr>
          </a:p>
        </p:txBody>
      </p:sp>
      <p:sp>
        <p:nvSpPr>
          <p:cNvPr id="88073" name="Rectangle 9"/>
          <p:cNvSpPr>
            <a:spLocks noChangeArrowheads="1"/>
          </p:cNvSpPr>
          <p:nvPr/>
        </p:nvSpPr>
        <p:spPr bwMode="auto">
          <a:xfrm>
            <a:off x="4718050" y="6046788"/>
            <a:ext cx="1928813" cy="28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600">
                <a:solidFill>
                  <a:srgbClr val="FFFFFF"/>
                </a:solidFill>
                <a:latin typeface="Arial Black" pitchFamily="34" charset="0"/>
              </a:rPr>
              <a:t>Rubrospinal tract</a:t>
            </a:r>
            <a:endParaRPr lang="en-US" sz="1800">
              <a:latin typeface="Arial" charset="0"/>
            </a:endParaRPr>
          </a:p>
        </p:txBody>
      </p:sp>
      <p:sp>
        <p:nvSpPr>
          <p:cNvPr id="88074" name="Rectangle 10"/>
          <p:cNvSpPr>
            <a:spLocks noChangeArrowheads="1"/>
          </p:cNvSpPr>
          <p:nvPr/>
        </p:nvSpPr>
        <p:spPr bwMode="auto">
          <a:xfrm>
            <a:off x="4200525" y="6046788"/>
            <a:ext cx="293688" cy="28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600">
                <a:solidFill>
                  <a:srgbClr val="231F20"/>
                </a:solidFill>
                <a:latin typeface="Arial Black" pitchFamily="34" charset="0"/>
              </a:rPr>
              <a:t>(b)</a:t>
            </a:r>
            <a:endParaRPr lang="en-US" sz="1800">
              <a:latin typeface="Arial" charset="0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Spinal Cord Trauma</a:t>
            </a:r>
          </a:p>
        </p:txBody>
      </p:sp>
      <p:sp>
        <p:nvSpPr>
          <p:cNvPr id="59397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Functional losses</a:t>
            </a:r>
          </a:p>
          <a:p>
            <a:pPr lvl="1"/>
            <a:r>
              <a:rPr lang="en-US"/>
              <a:t>Parasthesias</a:t>
            </a:r>
          </a:p>
          <a:p>
            <a:pPr lvl="2"/>
            <a:r>
              <a:rPr lang="en-US"/>
              <a:t>Sensory loss</a:t>
            </a:r>
          </a:p>
          <a:p>
            <a:pPr lvl="1"/>
            <a:r>
              <a:rPr lang="en-US"/>
              <a:t>Paralysis</a:t>
            </a:r>
          </a:p>
          <a:p>
            <a:pPr lvl="2"/>
            <a:r>
              <a:rPr lang="en-US"/>
              <a:t>Loss of motor function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Spinal Cord Trauma</a:t>
            </a:r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Flaccid paralysis—severe damage to the ventral root or ventral horn cells</a:t>
            </a:r>
          </a:p>
          <a:p>
            <a:pPr lvl="1"/>
            <a:r>
              <a:rPr lang="en-US"/>
              <a:t>Impulses do not reach muscles; there is no voluntary or involuntary control of muscles</a:t>
            </a:r>
          </a:p>
          <a:p>
            <a:pPr lvl="1"/>
            <a:r>
              <a:rPr lang="en-US"/>
              <a:t>Muscles atrophy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Spinal Cord Trauma</a:t>
            </a:r>
          </a:p>
        </p:txBody>
      </p:sp>
      <p:sp>
        <p:nvSpPr>
          <p:cNvPr id="94213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Spastic paralysis—damage to upper motor neurons of the primary motor cortex </a:t>
            </a:r>
          </a:p>
          <a:p>
            <a:pPr lvl="1"/>
            <a:r>
              <a:rPr lang="en-US"/>
              <a:t>Spinal neurons remain intact; muscles are stimulated by reflex activity</a:t>
            </a:r>
          </a:p>
          <a:p>
            <a:pPr lvl="1"/>
            <a:r>
              <a:rPr lang="en-US"/>
              <a:t>No voluntary control of muscles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Spinal Cord Trauma</a:t>
            </a:r>
          </a:p>
        </p:txBody>
      </p:sp>
      <p:sp>
        <p:nvSpPr>
          <p:cNvPr id="61445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Transection</a:t>
            </a:r>
          </a:p>
          <a:p>
            <a:pPr lvl="1"/>
            <a:r>
              <a:rPr lang="en-US"/>
              <a:t>Cross sectioning of the spinal cord at any level</a:t>
            </a:r>
          </a:p>
          <a:p>
            <a:pPr lvl="1"/>
            <a:r>
              <a:rPr lang="en-US"/>
              <a:t>Results in total motor and sensory loss in regions inferior to the cut</a:t>
            </a:r>
          </a:p>
          <a:p>
            <a:pPr lvl="1"/>
            <a:r>
              <a:rPr lang="en-US"/>
              <a:t>Paraplegia—transection between T</a:t>
            </a:r>
            <a:r>
              <a:rPr lang="en-US" baseline="-25000"/>
              <a:t>1</a:t>
            </a:r>
            <a:r>
              <a:rPr lang="en-US"/>
              <a:t> and L</a:t>
            </a:r>
            <a:r>
              <a:rPr lang="en-US" baseline="-25000"/>
              <a:t>1</a:t>
            </a:r>
            <a:endParaRPr lang="en-US"/>
          </a:p>
          <a:p>
            <a:pPr lvl="1"/>
            <a:r>
              <a:rPr lang="en-US"/>
              <a:t>Quadriplegia—transection in the cervical region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Poliomyelitis</a:t>
            </a:r>
          </a:p>
        </p:txBody>
      </p:sp>
      <p:sp>
        <p:nvSpPr>
          <p:cNvPr id="63493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Destruction of the ventral horn motor neurons by the poliovirus</a:t>
            </a:r>
          </a:p>
          <a:p>
            <a:r>
              <a:rPr lang="en-US"/>
              <a:t>Muscles atrophy</a:t>
            </a:r>
          </a:p>
          <a:p>
            <a:r>
              <a:rPr lang="en-US"/>
              <a:t>Death may occur due to paralysis of respiratory muscles or cardiac arrest</a:t>
            </a:r>
          </a:p>
          <a:p>
            <a:r>
              <a:rPr lang="en-US"/>
              <a:t>Survivors often develop postpolio syndrome many years later, as neurons are lost 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4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Amyotrophic Lateral Sclerosis (ALS)</a:t>
            </a:r>
          </a:p>
        </p:txBody>
      </p:sp>
      <p:sp>
        <p:nvSpPr>
          <p:cNvPr id="6554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Also called Lou Gehrig’s disease</a:t>
            </a:r>
          </a:p>
          <a:p>
            <a:pPr>
              <a:lnSpc>
                <a:spcPct val="90000"/>
              </a:lnSpc>
            </a:pPr>
            <a:r>
              <a:rPr lang="en-US"/>
              <a:t>Involves progressive destruction of ventral horn motor neurons and fibers of the pyramidal tract</a:t>
            </a:r>
          </a:p>
          <a:p>
            <a:pPr>
              <a:lnSpc>
                <a:spcPct val="90000"/>
              </a:lnSpc>
            </a:pPr>
            <a:r>
              <a:rPr lang="en-US"/>
              <a:t>Symptoms—loss of the ability to speak, swallow, and breathe</a:t>
            </a:r>
          </a:p>
          <a:p>
            <a:pPr>
              <a:lnSpc>
                <a:spcPct val="90000"/>
              </a:lnSpc>
            </a:pPr>
            <a:r>
              <a:rPr lang="en-US"/>
              <a:t>Death typically occurs within five years</a:t>
            </a:r>
          </a:p>
          <a:p>
            <a:pPr>
              <a:lnSpc>
                <a:spcPct val="90000"/>
              </a:lnSpc>
            </a:pPr>
            <a:r>
              <a:rPr lang="en-US"/>
              <a:t>Linked to glutamate excitotoxicity, attack by the immune system, or both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Developmental Aspects of the CNS</a:t>
            </a:r>
          </a:p>
        </p:txBody>
      </p:sp>
      <p:sp>
        <p:nvSpPr>
          <p:cNvPr id="67589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600"/>
              <a:t>CNS is established during the first month of development</a:t>
            </a:r>
          </a:p>
          <a:p>
            <a:r>
              <a:rPr lang="en-US" sz="2600"/>
              <a:t>Gender-specific areas appear in both brain and spinal cord, depending on presence or absence of fetal testosterone</a:t>
            </a:r>
          </a:p>
          <a:p>
            <a:r>
              <a:rPr lang="en-US" sz="2600"/>
              <a:t>Maternal exposure to radiation, drugs (e.g., alcohol and opiates), or infection can harm the developing CNS</a:t>
            </a:r>
          </a:p>
          <a:p>
            <a:r>
              <a:rPr lang="en-US" sz="2600"/>
              <a:t>Smoking decreases oxygen in the blood, which can lead to neuron death and fetal brain damage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Developmental Aspects of the CNS</a:t>
            </a:r>
          </a:p>
        </p:txBody>
      </p:sp>
      <p:sp>
        <p:nvSpPr>
          <p:cNvPr id="69637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The hypothalamus is one of the last areas of the CNS to develop</a:t>
            </a:r>
          </a:p>
          <a:p>
            <a:r>
              <a:rPr lang="en-US"/>
              <a:t>Visual cortex develops slowly over the first 11 weeks</a:t>
            </a:r>
          </a:p>
          <a:p>
            <a:r>
              <a:rPr lang="en-US"/>
              <a:t>Neuromuscular coordination progresses in superior-to-inferior and proximal-to-distal directions along with myelination 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Developmental Aspects of the CNS</a:t>
            </a:r>
          </a:p>
        </p:txBody>
      </p:sp>
      <p:sp>
        <p:nvSpPr>
          <p:cNvPr id="71685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Age brings some cognitive declines, but these are not significant in healthy individuals until they reach their 80s</a:t>
            </a:r>
          </a:p>
          <a:p>
            <a:r>
              <a:rPr lang="en-US"/>
              <a:t>Shrinkage of brain accelerates in old age</a:t>
            </a:r>
          </a:p>
          <a:p>
            <a:r>
              <a:rPr lang="en-US"/>
              <a:t>Excessive use of alcohol causes signs of senility unrelated to the aging process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arieb_Lect_Design_Approved">
  <a:themeElements>
    <a:clrScheme name="Marieb_Lect_Design_Approved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arieb_Lect_Design_Approve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lnDef>
  </a:objectDefaults>
  <a:extraClrSchemeLst>
    <a:extraClrScheme>
      <a:clrScheme name="Marieb_Lect_Design_Approved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ieb_Lect_Design_Approved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ieb_Lect_Design_Approved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ieb_Lect_Design_Approved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ieb_Lect_Design_Approved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ieb_Lect_Design_Approved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ign_Approved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ign_Approved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ign_Approved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ign_Approved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ign_Approved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ign_Approved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arieb_Lect_Des_App-blank">
  <a:themeElements>
    <a:clrScheme name="Marieb_Lect_Des_App-blank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arieb_Lect_Des_App-blan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lnDef>
  </a:objectDefaults>
  <a:extraClrSchemeLst>
    <a:extraClrScheme>
      <a:clrScheme name="Marieb_Lect_Des_App-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ieb_Lect_Des_App-blank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ieb_Lect_Des_App-blank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ieb_Lect_Des_App-blank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ieb_Lect_Des_App-blank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ieb_Lect_Des_App-blank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_App-blank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_App-blank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_App-blank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_App-blank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_App-blank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_App-blank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ServDisk_02:Marieb8_MM_TA_HAP8:Marieb8_IRDVD:Marieb8_PPT:Marieb8_Lects:Marieb_Lect_Des_App-blank.pot</Template>
  <TotalTime>225</TotalTime>
  <Words>1903</Words>
  <Application>Microsoft Office PowerPoint</Application>
  <PresentationFormat>On-screen Show (4:3)</PresentationFormat>
  <Paragraphs>545</Paragraphs>
  <Slides>54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54</vt:i4>
      </vt:variant>
    </vt:vector>
  </HeadingPairs>
  <TitlesOfParts>
    <vt:vector size="56" baseType="lpstr">
      <vt:lpstr>Marieb_Lect_Design_Approved</vt:lpstr>
      <vt:lpstr>Marieb_Lect_Des_App-blank</vt:lpstr>
      <vt:lpstr>12  </vt:lpstr>
      <vt:lpstr> The Spinal Cord: Embryonic Development</vt:lpstr>
      <vt:lpstr>Slide 3</vt:lpstr>
      <vt:lpstr>Spinal Cord</vt:lpstr>
      <vt:lpstr>Spinal Cord: Protection</vt:lpstr>
      <vt:lpstr>Spinal Cord: Protection</vt:lpstr>
      <vt:lpstr>Slide 7</vt:lpstr>
      <vt:lpstr>Slide 8</vt:lpstr>
      <vt:lpstr>Spinal Cord</vt:lpstr>
      <vt:lpstr>Cross-Sectional Anatomy</vt:lpstr>
      <vt:lpstr>Slide 11</vt:lpstr>
      <vt:lpstr>Slide 12</vt:lpstr>
      <vt:lpstr>Gray Matter</vt:lpstr>
      <vt:lpstr>Slide 14</vt:lpstr>
      <vt:lpstr>Slide 15</vt:lpstr>
      <vt:lpstr>White Matter </vt:lpstr>
      <vt:lpstr>Pathway Generalizations</vt:lpstr>
      <vt:lpstr>Slide 18</vt:lpstr>
      <vt:lpstr>Ascending Pathways</vt:lpstr>
      <vt:lpstr>Ascending Pathways</vt:lpstr>
      <vt:lpstr>Ascending Pathways</vt:lpstr>
      <vt:lpstr>Ascending Pathways</vt:lpstr>
      <vt:lpstr>Dorsal Column-Medial Lemniscal Pathways</vt:lpstr>
      <vt:lpstr>Slide 24</vt:lpstr>
      <vt:lpstr>Slide 25</vt:lpstr>
      <vt:lpstr>Slide 26</vt:lpstr>
      <vt:lpstr>Anterolateral Pathways</vt:lpstr>
      <vt:lpstr>Slide 28</vt:lpstr>
      <vt:lpstr>Slide 29</vt:lpstr>
      <vt:lpstr>Slide 30</vt:lpstr>
      <vt:lpstr>Spinocerebellar Tracts</vt:lpstr>
      <vt:lpstr>Slide 32</vt:lpstr>
      <vt:lpstr>Slide 33</vt:lpstr>
      <vt:lpstr>Slide 34</vt:lpstr>
      <vt:lpstr>Descending Pathways and Tracts</vt:lpstr>
      <vt:lpstr>Slide 36</vt:lpstr>
      <vt:lpstr>Descending Pathways and Tracts</vt:lpstr>
      <vt:lpstr>The Direct (Pyramidal) System</vt:lpstr>
      <vt:lpstr>Slide 39</vt:lpstr>
      <vt:lpstr>Slide 40</vt:lpstr>
      <vt:lpstr>Indirect (Extrapyramidal) System</vt:lpstr>
      <vt:lpstr>Indirect (Extrapyramidal) System</vt:lpstr>
      <vt:lpstr>Indirect (Extrapyramidal) System</vt:lpstr>
      <vt:lpstr>Slide 44</vt:lpstr>
      <vt:lpstr>Slide 45</vt:lpstr>
      <vt:lpstr>Spinal Cord Trauma</vt:lpstr>
      <vt:lpstr>Spinal Cord Trauma</vt:lpstr>
      <vt:lpstr>Spinal Cord Trauma</vt:lpstr>
      <vt:lpstr>Spinal Cord Trauma</vt:lpstr>
      <vt:lpstr>Poliomyelitis</vt:lpstr>
      <vt:lpstr>Amyotrophic Lateral Sclerosis (ALS)</vt:lpstr>
      <vt:lpstr>Developmental Aspects of the CNS</vt:lpstr>
      <vt:lpstr>Developmental Aspects of the CNS</vt:lpstr>
      <vt:lpstr>Developmental Aspects of the CNS</vt:lpstr>
    </vt:vector>
  </TitlesOfParts>
  <Company>뿿_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12  </dc:title>
  <dc:creator>R U</dc:creator>
  <cp:lastModifiedBy>Lone Star College System</cp:lastModifiedBy>
  <cp:revision>18</cp:revision>
  <dcterms:created xsi:type="dcterms:W3CDTF">2009-03-04T19:27:03Z</dcterms:created>
  <dcterms:modified xsi:type="dcterms:W3CDTF">2013-11-27T19:27:59Z</dcterms:modified>
</cp:coreProperties>
</file>