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0" r:id="rId1"/>
  </p:sldMasterIdLst>
  <p:sldIdLst>
    <p:sldId id="259" r:id="rId2"/>
    <p:sldId id="260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00"/>
    <a:srgbClr val="99333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81" autoAdjust="0"/>
    <p:restoredTop sz="93188" autoAdjust="0"/>
  </p:normalViewPr>
  <p:slideViewPr>
    <p:cSldViewPr snapToGrid="0">
      <p:cViewPr varScale="1">
        <p:scale>
          <a:sx n="91" d="100"/>
          <a:sy n="91" d="100"/>
        </p:scale>
        <p:origin x="-462" y="-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7250" name="Picture 2" descr="C:\Documents and Settings\Leslie Austin\Desktop\HAP7e IP Links Design\35910Marieb7e_lor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426075" cy="6858000"/>
          </a:xfrm>
          <a:prstGeom prst="rect">
            <a:avLst/>
          </a:prstGeom>
          <a:noFill/>
        </p:spPr>
      </p:pic>
      <p:sp>
        <p:nvSpPr>
          <p:cNvPr id="437251" name="AutoShape 3"/>
          <p:cNvSpPr>
            <a:spLocks noChangeArrowheads="1"/>
          </p:cNvSpPr>
          <p:nvPr/>
        </p:nvSpPr>
        <p:spPr bwMode="auto">
          <a:xfrm>
            <a:off x="5334000" y="0"/>
            <a:ext cx="3043238" cy="6858000"/>
          </a:xfrm>
          <a:prstGeom prst="flowChartDelay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37252" name="Text Box 4"/>
          <p:cNvSpPr txBox="1">
            <a:spLocks noChangeArrowheads="1"/>
          </p:cNvSpPr>
          <p:nvPr/>
        </p:nvSpPr>
        <p:spPr bwMode="auto">
          <a:xfrm>
            <a:off x="514350" y="6483350"/>
            <a:ext cx="45513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>
                <a:solidFill>
                  <a:srgbClr val="D9E30D"/>
                </a:solidFill>
                <a:latin typeface="Arial" charset="0"/>
              </a:rPr>
              <a:t>Copyright © 2006 Pearson Education, Inc., publishing as Benjamin Cummings</a:t>
            </a:r>
          </a:p>
        </p:txBody>
      </p:sp>
      <p:sp>
        <p:nvSpPr>
          <p:cNvPr id="437253" name="Text Box 5"/>
          <p:cNvSpPr txBox="1">
            <a:spLocks noChangeArrowheads="1"/>
          </p:cNvSpPr>
          <p:nvPr/>
        </p:nvSpPr>
        <p:spPr bwMode="auto">
          <a:xfrm>
            <a:off x="2511425" y="4135438"/>
            <a:ext cx="2532063" cy="172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</a:pPr>
            <a:r>
              <a:rPr lang="en-US" sz="3200">
                <a:solidFill>
                  <a:schemeClr val="accent2"/>
                </a:solidFill>
                <a:latin typeface="Arial" charset="0"/>
              </a:rPr>
              <a:t>Human </a:t>
            </a:r>
          </a:p>
          <a:p>
            <a:pPr>
              <a:lnSpc>
                <a:spcPct val="90000"/>
              </a:lnSpc>
            </a:pPr>
            <a:r>
              <a:rPr lang="en-US" sz="3200">
                <a:solidFill>
                  <a:schemeClr val="accent2"/>
                </a:solidFill>
                <a:latin typeface="Arial" charset="0"/>
              </a:rPr>
              <a:t>Anatomy </a:t>
            </a:r>
          </a:p>
          <a:p>
            <a:pPr>
              <a:lnSpc>
                <a:spcPct val="90000"/>
              </a:lnSpc>
            </a:pPr>
            <a:r>
              <a:rPr lang="en-US" sz="3200">
                <a:solidFill>
                  <a:schemeClr val="accent2"/>
                </a:solidFill>
                <a:latin typeface="Arial" charset="0"/>
              </a:rPr>
              <a:t>&amp; Physiology</a:t>
            </a:r>
          </a:p>
          <a:p>
            <a:pPr>
              <a:spcBef>
                <a:spcPct val="50000"/>
              </a:spcBef>
            </a:pPr>
            <a:r>
              <a:rPr lang="en-US" sz="1400" b="1">
                <a:solidFill>
                  <a:srgbClr val="D9E30D"/>
                </a:solidFill>
                <a:latin typeface="Arial" charset="0"/>
              </a:rPr>
              <a:t>SEVENTH EDITION</a:t>
            </a:r>
          </a:p>
        </p:txBody>
      </p:sp>
      <p:sp>
        <p:nvSpPr>
          <p:cNvPr id="437254" name="Text Box 6"/>
          <p:cNvSpPr txBox="1">
            <a:spLocks noChangeArrowheads="1"/>
          </p:cNvSpPr>
          <p:nvPr/>
        </p:nvSpPr>
        <p:spPr bwMode="auto">
          <a:xfrm>
            <a:off x="42863" y="352425"/>
            <a:ext cx="225107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200">
                <a:solidFill>
                  <a:schemeClr val="bg1"/>
                </a:solidFill>
                <a:latin typeface="Arial" charset="0"/>
              </a:rPr>
              <a:t>Elaine N. Marieb</a:t>
            </a:r>
          </a:p>
          <a:p>
            <a:r>
              <a:rPr lang="en-US" sz="2200">
                <a:solidFill>
                  <a:schemeClr val="bg1"/>
                </a:solidFill>
                <a:latin typeface="Arial" charset="0"/>
              </a:rPr>
              <a:t>Katja Hoehn</a:t>
            </a:r>
          </a:p>
        </p:txBody>
      </p:sp>
      <p:sp>
        <p:nvSpPr>
          <p:cNvPr id="437255" name="Rectangle 7"/>
          <p:cNvSpPr>
            <a:spLocks noChangeArrowheads="1"/>
          </p:cNvSpPr>
          <p:nvPr/>
        </p:nvSpPr>
        <p:spPr bwMode="auto">
          <a:xfrm>
            <a:off x="5308600" y="0"/>
            <a:ext cx="3835400" cy="6858000"/>
          </a:xfrm>
          <a:prstGeom prst="rect">
            <a:avLst/>
          </a:prstGeom>
          <a:solidFill>
            <a:srgbClr val="0989C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37256" name="Line 8"/>
          <p:cNvSpPr>
            <a:spLocks noChangeShapeType="1"/>
          </p:cNvSpPr>
          <p:nvPr/>
        </p:nvSpPr>
        <p:spPr bwMode="auto">
          <a:xfrm>
            <a:off x="5530850" y="3268663"/>
            <a:ext cx="3613150" cy="0"/>
          </a:xfrm>
          <a:prstGeom prst="line">
            <a:avLst/>
          </a:prstGeom>
          <a:noFill/>
          <a:ln w="57150">
            <a:solidFill>
              <a:srgbClr val="D9E30D"/>
            </a:solidFill>
            <a:prstDash val="sysDot"/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437257" name="Rectangle 9"/>
          <p:cNvSpPr>
            <a:spLocks noGrp="1" noChangeArrowheads="1"/>
          </p:cNvSpPr>
          <p:nvPr>
            <p:ph type="ctrTitle"/>
          </p:nvPr>
        </p:nvSpPr>
        <p:spPr>
          <a:xfrm>
            <a:off x="5827713" y="2039938"/>
            <a:ext cx="3316287" cy="1414462"/>
          </a:xfrm>
        </p:spPr>
        <p:txBody>
          <a:bodyPr anchor="ctr"/>
          <a:lstStyle>
            <a:lvl1pPr>
              <a:defRPr sz="20000" i="1">
                <a:solidFill>
                  <a:srgbClr val="4DC2E7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37258" name="Rectangle 10"/>
          <p:cNvSpPr>
            <a:spLocks noGrp="1" noChangeArrowheads="1"/>
          </p:cNvSpPr>
          <p:nvPr>
            <p:ph type="subTitle" idx="1"/>
          </p:nvPr>
        </p:nvSpPr>
        <p:spPr>
          <a:xfrm>
            <a:off x="5756275" y="4086225"/>
            <a:ext cx="3113088" cy="2286000"/>
          </a:xfrm>
        </p:spPr>
        <p:txBody>
          <a:bodyPr/>
          <a:lstStyle>
            <a:lvl1pPr marL="0" indent="0">
              <a:lnSpc>
                <a:spcPct val="90000"/>
              </a:lnSpc>
              <a:buFont typeface="Wingdings" pitchFamily="2" charset="2"/>
              <a:buNone/>
              <a:defRPr sz="3500">
                <a:solidFill>
                  <a:schemeClr val="bg1"/>
                </a:solidFill>
                <a:latin typeface="Arial" charset="0"/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37259" name="Text Box 11"/>
          <p:cNvSpPr txBox="1">
            <a:spLocks noChangeArrowheads="1"/>
          </p:cNvSpPr>
          <p:nvPr/>
        </p:nvSpPr>
        <p:spPr bwMode="auto">
          <a:xfrm>
            <a:off x="5741988" y="274638"/>
            <a:ext cx="33020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000">
                <a:solidFill>
                  <a:srgbClr val="D9E30D"/>
                </a:solidFill>
                <a:latin typeface="Arial" charset="0"/>
              </a:rPr>
              <a:t>PowerPoint</a:t>
            </a:r>
            <a:r>
              <a:rPr lang="en-US" sz="2000" baseline="30000">
                <a:solidFill>
                  <a:srgbClr val="D9E30D"/>
                </a:solidFill>
                <a:latin typeface="Arial" charset="0"/>
              </a:rPr>
              <a:t>®</a:t>
            </a:r>
            <a:r>
              <a:rPr lang="en-US" sz="2000">
                <a:solidFill>
                  <a:srgbClr val="D9E30D"/>
                </a:solidFill>
                <a:latin typeface="Arial" charset="0"/>
              </a:rPr>
              <a:t> Lecture Slides</a:t>
            </a:r>
            <a:r>
              <a:rPr lang="en-US" sz="2000">
                <a:solidFill>
                  <a:srgbClr val="08A5CA"/>
                </a:solidFill>
                <a:latin typeface="Arial" charset="0"/>
              </a:rPr>
              <a:t> </a:t>
            </a:r>
          </a:p>
          <a:p>
            <a:r>
              <a:rPr lang="en-US" sz="2000">
                <a:solidFill>
                  <a:schemeClr val="bg1"/>
                </a:solidFill>
                <a:latin typeface="Arial" charset="0"/>
              </a:rPr>
              <a:t>prepared by Vince Austin, </a:t>
            </a:r>
          </a:p>
          <a:p>
            <a:r>
              <a:rPr lang="en-US" sz="2000">
                <a:solidFill>
                  <a:schemeClr val="bg1"/>
                </a:solidFill>
                <a:latin typeface="Arial" charset="0"/>
              </a:rPr>
              <a:t>Bluegrass Technical </a:t>
            </a:r>
            <a:br>
              <a:rPr lang="en-US" sz="2000">
                <a:solidFill>
                  <a:schemeClr val="bg1"/>
                </a:solidFill>
                <a:latin typeface="Arial" charset="0"/>
              </a:rPr>
            </a:br>
            <a:r>
              <a:rPr lang="en-US" sz="2000">
                <a:solidFill>
                  <a:schemeClr val="bg1"/>
                </a:solidFill>
                <a:latin typeface="Arial" charset="0"/>
              </a:rPr>
              <a:t>and Community College</a:t>
            </a:r>
          </a:p>
        </p:txBody>
      </p:sp>
      <p:sp>
        <p:nvSpPr>
          <p:cNvPr id="437260" name="Line 12"/>
          <p:cNvSpPr>
            <a:spLocks noChangeShapeType="1"/>
          </p:cNvSpPr>
          <p:nvPr/>
        </p:nvSpPr>
        <p:spPr bwMode="auto">
          <a:xfrm>
            <a:off x="5307013" y="0"/>
            <a:ext cx="0" cy="6858000"/>
          </a:xfrm>
          <a:prstGeom prst="line">
            <a:avLst/>
          </a:prstGeom>
          <a:noFill/>
          <a:ln w="457200">
            <a:solidFill>
              <a:srgbClr val="D9E30D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37261" name="Text Box 13"/>
          <p:cNvSpPr txBox="1">
            <a:spLocks noChangeArrowheads="1"/>
          </p:cNvSpPr>
          <p:nvPr/>
        </p:nvSpPr>
        <p:spPr bwMode="auto">
          <a:xfrm rot="-5400000">
            <a:off x="4851401" y="2211387"/>
            <a:ext cx="167005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Aft>
                <a:spcPct val="50000"/>
              </a:spcAft>
              <a:buClr>
                <a:srgbClr val="669900"/>
              </a:buClr>
              <a:buFont typeface="Wingdings" pitchFamily="2" charset="2"/>
              <a:buNone/>
            </a:pPr>
            <a:r>
              <a:rPr lang="en-US" sz="1800" b="1">
                <a:solidFill>
                  <a:srgbClr val="D9E30D"/>
                </a:solidFill>
                <a:latin typeface="Arial" charset="0"/>
              </a:rPr>
              <a:t>C H A P T E R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8450" y="977900"/>
            <a:ext cx="4059238" cy="50561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10088" y="977900"/>
            <a:ext cx="4059237" cy="50561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1163" y="261938"/>
            <a:ext cx="2154237" cy="57721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8450" y="261938"/>
            <a:ext cx="6310313" cy="57721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2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261938"/>
            <a:ext cx="8610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362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98450" y="977900"/>
            <a:ext cx="8270875" cy="5056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36228" name="Text Box 4"/>
          <p:cNvSpPr txBox="1">
            <a:spLocks noChangeArrowheads="1"/>
          </p:cNvSpPr>
          <p:nvPr/>
        </p:nvSpPr>
        <p:spPr bwMode="auto">
          <a:xfrm>
            <a:off x="228600" y="6521450"/>
            <a:ext cx="45513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>
                <a:solidFill>
                  <a:srgbClr val="0989C9"/>
                </a:solidFill>
                <a:latin typeface="Arial" charset="0"/>
              </a:rPr>
              <a:t>Copyright © 2006 Pearson Education, Inc., publishing as Benjamin Cummings</a:t>
            </a:r>
          </a:p>
        </p:txBody>
      </p:sp>
      <p:sp>
        <p:nvSpPr>
          <p:cNvPr id="436229" name="Line 5"/>
          <p:cNvSpPr>
            <a:spLocks noChangeShapeType="1"/>
          </p:cNvSpPr>
          <p:nvPr/>
        </p:nvSpPr>
        <p:spPr bwMode="auto">
          <a:xfrm>
            <a:off x="298450" y="258763"/>
            <a:ext cx="8586788" cy="0"/>
          </a:xfrm>
          <a:prstGeom prst="line">
            <a:avLst/>
          </a:prstGeom>
          <a:noFill/>
          <a:ln w="38100">
            <a:solidFill>
              <a:srgbClr val="D9E30D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436230" name="Line 6"/>
          <p:cNvSpPr>
            <a:spLocks noChangeShapeType="1"/>
          </p:cNvSpPr>
          <p:nvPr/>
        </p:nvSpPr>
        <p:spPr bwMode="auto">
          <a:xfrm>
            <a:off x="293688" y="225425"/>
            <a:ext cx="8586787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000" b="1">
          <a:solidFill>
            <a:srgbClr val="0989C9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000" b="1">
          <a:solidFill>
            <a:srgbClr val="0989C9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000" b="1">
          <a:solidFill>
            <a:srgbClr val="0989C9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000" b="1">
          <a:solidFill>
            <a:srgbClr val="0989C9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000" b="1">
          <a:solidFill>
            <a:srgbClr val="0989C9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 b="1">
          <a:solidFill>
            <a:srgbClr val="0989C9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 b="1">
          <a:solidFill>
            <a:srgbClr val="0989C9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 b="1">
          <a:solidFill>
            <a:srgbClr val="0989C9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 b="1">
          <a:solidFill>
            <a:srgbClr val="0989C9"/>
          </a:solidFill>
          <a:latin typeface="Arial" charset="0"/>
        </a:defRPr>
      </a:lvl9pPr>
    </p:titleStyle>
    <p:bodyStyle>
      <a:lvl1pPr marL="231775" indent="-231775" algn="l" rtl="0" fontAlgn="base">
        <a:spcBef>
          <a:spcPct val="0"/>
        </a:spcBef>
        <a:spcAft>
          <a:spcPct val="50000"/>
        </a:spcAft>
        <a:buClr>
          <a:srgbClr val="0989C9"/>
        </a:buClr>
        <a:buSzPct val="60000"/>
        <a:buFont typeface="Wingdings" pitchFamily="2" charset="2"/>
        <a:buChar char="§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0"/>
        </a:spcBef>
        <a:spcAft>
          <a:spcPct val="50000"/>
        </a:spcAft>
        <a:buClr>
          <a:srgbClr val="0989C9"/>
        </a:buClr>
        <a:buSzPct val="60000"/>
        <a:buFont typeface="Wingdings" pitchFamily="2" charset="2"/>
        <a:buChar char="§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0"/>
        </a:spcBef>
        <a:spcAft>
          <a:spcPct val="50000"/>
        </a:spcAft>
        <a:buClr>
          <a:srgbClr val="0989C9"/>
        </a:buClr>
        <a:buSzPct val="60000"/>
        <a:buFont typeface="Wingdings" pitchFamily="2" charset="2"/>
        <a:buChar char="§"/>
        <a:defRPr sz="28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0"/>
        </a:spcBef>
        <a:spcAft>
          <a:spcPct val="50000"/>
        </a:spcAft>
        <a:buClr>
          <a:srgbClr val="0989C9"/>
        </a:buClr>
        <a:buSzPct val="60000"/>
        <a:buFont typeface="Wingdings" pitchFamily="2" charset="2"/>
        <a:buChar char="§"/>
        <a:defRPr sz="28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0"/>
        </a:spcBef>
        <a:spcAft>
          <a:spcPct val="50000"/>
        </a:spcAft>
        <a:buClr>
          <a:srgbClr val="0989C9"/>
        </a:buClr>
        <a:buSzPct val="60000"/>
        <a:buFont typeface="Wingdings" pitchFamily="2" charset="2"/>
        <a:buChar char="§"/>
        <a:defRPr sz="28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0"/>
        </a:spcBef>
        <a:spcAft>
          <a:spcPct val="50000"/>
        </a:spcAft>
        <a:buClr>
          <a:srgbClr val="0989C9"/>
        </a:buClr>
        <a:buSzPct val="60000"/>
        <a:buFont typeface="Wingdings" pitchFamily="2" charset="2"/>
        <a:buChar char="§"/>
        <a:defRPr sz="28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0"/>
        </a:spcBef>
        <a:spcAft>
          <a:spcPct val="50000"/>
        </a:spcAft>
        <a:buClr>
          <a:srgbClr val="0989C9"/>
        </a:buClr>
        <a:buSzPct val="60000"/>
        <a:buFont typeface="Wingdings" pitchFamily="2" charset="2"/>
        <a:buChar char="§"/>
        <a:defRPr sz="28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0"/>
        </a:spcBef>
        <a:spcAft>
          <a:spcPct val="50000"/>
        </a:spcAft>
        <a:buClr>
          <a:srgbClr val="0989C9"/>
        </a:buClr>
        <a:buSzPct val="60000"/>
        <a:buFont typeface="Wingdings" pitchFamily="2" charset="2"/>
        <a:buChar char="§"/>
        <a:defRPr sz="28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0"/>
        </a:spcBef>
        <a:spcAft>
          <a:spcPct val="50000"/>
        </a:spcAft>
        <a:buClr>
          <a:srgbClr val="0989C9"/>
        </a:buClr>
        <a:buSzPct val="60000"/>
        <a:buFont typeface="Wingdings" pitchFamily="2" charset="2"/>
        <a:buChar char="§"/>
        <a:defRPr sz="28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13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The Peripheral Nervous System (PNS</a:t>
            </a:r>
            <a:r>
              <a:rPr lang="en-US" dirty="0" smtClean="0"/>
              <a:t>)</a:t>
            </a:r>
          </a:p>
          <a:p>
            <a:r>
              <a:rPr lang="en-US" sz="3400" b="1" dirty="0" smtClean="0">
                <a:solidFill>
                  <a:schemeClr val="accent3"/>
                </a:solidFill>
                <a:latin typeface="Times New Roman" pitchFamily="18" charset="0"/>
              </a:rPr>
              <a:t>Spinal Nerves</a:t>
            </a:r>
            <a:endParaRPr lang="en-US" sz="3400" b="1" dirty="0">
              <a:solidFill>
                <a:schemeClr val="accent3"/>
              </a:solidFill>
              <a:latin typeface="Times New Roman" pitchFamily="18" charset="0"/>
            </a:endParaRPr>
          </a:p>
        </p:txBody>
      </p:sp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7751763" y="3276600"/>
            <a:ext cx="12890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 b="1">
                <a:solidFill>
                  <a:srgbClr val="D9E30D"/>
                </a:solidFill>
                <a:latin typeface="Arial" charset="0"/>
              </a:rPr>
              <a:t>P A R T  C</a:t>
            </a: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67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Spinal Nerves</a:t>
            </a:r>
          </a:p>
        </p:txBody>
      </p:sp>
      <p:sp>
        <p:nvSpPr>
          <p:cNvPr id="412677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298450" y="977900"/>
            <a:ext cx="8270875" cy="541972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Thirty-one pairs of mixed nerves arise from the spinal cord and supply all parts of the body except the head</a:t>
            </a:r>
          </a:p>
          <a:p>
            <a:pPr>
              <a:lnSpc>
                <a:spcPct val="90000"/>
              </a:lnSpc>
            </a:pPr>
            <a:r>
              <a:rPr lang="en-US"/>
              <a:t>They are named according to their point of issue</a:t>
            </a:r>
          </a:p>
          <a:p>
            <a:pPr lvl="1">
              <a:lnSpc>
                <a:spcPct val="90000"/>
              </a:lnSpc>
            </a:pPr>
            <a:r>
              <a:rPr lang="en-US"/>
              <a:t>8 cervical (C</a:t>
            </a:r>
            <a:r>
              <a:rPr lang="en-US" baseline="-25000"/>
              <a:t>1</a:t>
            </a:r>
            <a:r>
              <a:rPr lang="en-US"/>
              <a:t>-C</a:t>
            </a:r>
            <a:r>
              <a:rPr lang="en-US" baseline="-25000"/>
              <a:t>8</a:t>
            </a:r>
            <a:r>
              <a:rPr lang="en-US"/>
              <a:t>)</a:t>
            </a:r>
          </a:p>
          <a:p>
            <a:pPr lvl="1">
              <a:lnSpc>
                <a:spcPct val="90000"/>
              </a:lnSpc>
            </a:pPr>
            <a:r>
              <a:rPr lang="en-US"/>
              <a:t>12 thoracic (T</a:t>
            </a:r>
            <a:r>
              <a:rPr lang="en-US" baseline="-25000"/>
              <a:t>1</a:t>
            </a:r>
            <a:r>
              <a:rPr lang="en-US"/>
              <a:t>-T</a:t>
            </a:r>
            <a:r>
              <a:rPr lang="en-US" baseline="-25000"/>
              <a:t>12</a:t>
            </a:r>
            <a:r>
              <a:rPr lang="en-US"/>
              <a:t>)</a:t>
            </a:r>
          </a:p>
          <a:p>
            <a:pPr lvl="1">
              <a:lnSpc>
                <a:spcPct val="90000"/>
              </a:lnSpc>
            </a:pPr>
            <a:r>
              <a:rPr lang="en-US"/>
              <a:t>5 Lumbar (L</a:t>
            </a:r>
            <a:r>
              <a:rPr lang="en-US" baseline="-25000"/>
              <a:t>1</a:t>
            </a:r>
            <a:r>
              <a:rPr lang="en-US"/>
              <a:t>-L</a:t>
            </a:r>
            <a:r>
              <a:rPr lang="en-US" baseline="-25000"/>
              <a:t>5</a:t>
            </a:r>
            <a:r>
              <a:rPr lang="en-US"/>
              <a:t>)</a:t>
            </a:r>
          </a:p>
          <a:p>
            <a:pPr lvl="1">
              <a:lnSpc>
                <a:spcPct val="90000"/>
              </a:lnSpc>
            </a:pPr>
            <a:r>
              <a:rPr lang="en-US"/>
              <a:t>5 Sacral (S</a:t>
            </a:r>
            <a:r>
              <a:rPr lang="en-US" baseline="-25000"/>
              <a:t>1</a:t>
            </a:r>
            <a:r>
              <a:rPr lang="en-US"/>
              <a:t>-S</a:t>
            </a:r>
            <a:r>
              <a:rPr lang="en-US" baseline="-25000"/>
              <a:t>5</a:t>
            </a:r>
            <a:r>
              <a:rPr lang="en-US"/>
              <a:t>)</a:t>
            </a:r>
          </a:p>
          <a:p>
            <a:pPr lvl="1">
              <a:lnSpc>
                <a:spcPct val="90000"/>
              </a:lnSpc>
            </a:pPr>
            <a:r>
              <a:rPr lang="en-US"/>
              <a:t>1 Coccygeal (C</a:t>
            </a:r>
            <a:r>
              <a:rPr lang="en-US" baseline="-25000"/>
              <a:t>0</a:t>
            </a:r>
            <a:r>
              <a:rPr lang="en-US"/>
              <a:t>)</a:t>
            </a: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701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Spinal Nerves</a:t>
            </a:r>
          </a:p>
        </p:txBody>
      </p:sp>
      <p:sp>
        <p:nvSpPr>
          <p:cNvPr id="413703" name="Text Box 7"/>
          <p:cNvSpPr txBox="1">
            <a:spLocks noChangeArrowheads="1"/>
          </p:cNvSpPr>
          <p:nvPr/>
        </p:nvSpPr>
        <p:spPr bwMode="auto">
          <a:xfrm>
            <a:off x="7315200" y="6507163"/>
            <a:ext cx="1600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n-US" sz="1200" b="1">
                <a:solidFill>
                  <a:schemeClr val="accent2"/>
                </a:solidFill>
                <a:latin typeface="Arial" charset="0"/>
              </a:rPr>
              <a:t>Figure 13.6</a:t>
            </a:r>
          </a:p>
        </p:txBody>
      </p:sp>
      <p:pic>
        <p:nvPicPr>
          <p:cNvPr id="413704" name="Picture 8" descr="13-06DistribSpinal_L.jpg                                       0028EFB4HAP7_01-19_jpegs               BF9AD7B0:"/>
          <p:cNvPicPr>
            <a:picLocks noChangeAspect="1" noChangeArrowheads="1"/>
          </p:cNvPicPr>
          <p:nvPr/>
        </p:nvPicPr>
        <p:blipFill>
          <a:blip r:embed="rId2" cstate="print"/>
          <a:srcRect t="1414" b="4243"/>
          <a:stretch>
            <a:fillRect/>
          </a:stretch>
        </p:blipFill>
        <p:spPr bwMode="auto">
          <a:xfrm>
            <a:off x="2568575" y="739775"/>
            <a:ext cx="4006850" cy="5754688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72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Spinal Nerves: Roots</a:t>
            </a:r>
          </a:p>
        </p:txBody>
      </p:sp>
      <p:sp>
        <p:nvSpPr>
          <p:cNvPr id="414725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Each spinal nerve connects to the spinal cord via two medial roots</a:t>
            </a:r>
          </a:p>
          <a:p>
            <a:pPr>
              <a:lnSpc>
                <a:spcPct val="90000"/>
              </a:lnSpc>
            </a:pPr>
            <a:r>
              <a:rPr lang="en-US"/>
              <a:t>Each root forms a series of rootlets that attach to the spinal cord </a:t>
            </a:r>
          </a:p>
          <a:p>
            <a:pPr>
              <a:lnSpc>
                <a:spcPct val="90000"/>
              </a:lnSpc>
            </a:pPr>
            <a:r>
              <a:rPr lang="en-US"/>
              <a:t>Ventral roots arise from the anterior horn and contain motor (efferent) fibers</a:t>
            </a:r>
          </a:p>
          <a:p>
            <a:pPr>
              <a:lnSpc>
                <a:spcPct val="90000"/>
              </a:lnSpc>
            </a:pPr>
            <a:r>
              <a:rPr lang="en-US"/>
              <a:t>Dorsal roots arise from sensory neurons in the dorsal root ganglion and contain sensory (afferent) fibers</a:t>
            </a:r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749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Spinal Nerves: Roots</a:t>
            </a:r>
          </a:p>
        </p:txBody>
      </p:sp>
      <p:sp>
        <p:nvSpPr>
          <p:cNvPr id="415751" name="Text Box 7"/>
          <p:cNvSpPr txBox="1">
            <a:spLocks noChangeArrowheads="1"/>
          </p:cNvSpPr>
          <p:nvPr/>
        </p:nvSpPr>
        <p:spPr bwMode="auto">
          <a:xfrm>
            <a:off x="7315200" y="6507163"/>
            <a:ext cx="1600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n-US" sz="1200" b="1">
                <a:solidFill>
                  <a:schemeClr val="accent2"/>
                </a:solidFill>
                <a:latin typeface="Arial" charset="0"/>
              </a:rPr>
              <a:t>Figure 13.7a</a:t>
            </a:r>
          </a:p>
        </p:txBody>
      </p:sp>
      <p:pic>
        <p:nvPicPr>
          <p:cNvPr id="415752" name="Picture 8" descr="13-07aFormSpinal_L.jpg                                         0028EFB4HAP7_01-19_jpegs               BF9AD7B0:"/>
          <p:cNvPicPr>
            <a:picLocks noChangeAspect="1" noChangeArrowheads="1"/>
          </p:cNvPicPr>
          <p:nvPr/>
        </p:nvPicPr>
        <p:blipFill>
          <a:blip r:embed="rId2" cstate="print"/>
          <a:srcRect l="914" t="1770" r="914" b="6834"/>
          <a:stretch>
            <a:fillRect/>
          </a:stretch>
        </p:blipFill>
        <p:spPr bwMode="auto">
          <a:xfrm>
            <a:off x="392113" y="1093788"/>
            <a:ext cx="8358187" cy="4670425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77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Spinal Nerves: Rami</a:t>
            </a:r>
          </a:p>
        </p:txBody>
      </p:sp>
      <p:sp>
        <p:nvSpPr>
          <p:cNvPr id="416773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The short spinal nerves branch into three or four mixed, distal rami</a:t>
            </a:r>
          </a:p>
          <a:p>
            <a:pPr lvl="1"/>
            <a:r>
              <a:rPr lang="en-US"/>
              <a:t>Small dorsal ramus</a:t>
            </a:r>
          </a:p>
          <a:p>
            <a:pPr lvl="1"/>
            <a:r>
              <a:rPr lang="en-US"/>
              <a:t>Larger ventral ramus</a:t>
            </a:r>
          </a:p>
          <a:p>
            <a:pPr lvl="1"/>
            <a:r>
              <a:rPr lang="en-US"/>
              <a:t>Tiny meningeal branch</a:t>
            </a:r>
          </a:p>
          <a:p>
            <a:pPr lvl="1"/>
            <a:r>
              <a:rPr lang="en-US"/>
              <a:t>Rami communicantes at the base of the ventral rami in the thoracic region</a:t>
            </a:r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Nerve Plexuses</a:t>
            </a:r>
          </a:p>
        </p:txBody>
      </p:sp>
      <p:sp>
        <p:nvSpPr>
          <p:cNvPr id="417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</a:rPr>
              <a:t>All ventral rami except T</a:t>
            </a:r>
            <a:r>
              <a:rPr lang="en-US" baseline="-25000">
                <a:solidFill>
                  <a:srgbClr val="000000"/>
                </a:solidFill>
              </a:rPr>
              <a:t>2</a:t>
            </a:r>
            <a:r>
              <a:rPr lang="en-US">
                <a:solidFill>
                  <a:srgbClr val="000000"/>
                </a:solidFill>
              </a:rPr>
              <a:t>-T</a:t>
            </a:r>
            <a:r>
              <a:rPr lang="en-US" baseline="-25000">
                <a:solidFill>
                  <a:srgbClr val="000000"/>
                </a:solidFill>
              </a:rPr>
              <a:t>12</a:t>
            </a:r>
            <a:r>
              <a:rPr lang="en-US">
                <a:solidFill>
                  <a:srgbClr val="000000"/>
                </a:solidFill>
              </a:rPr>
              <a:t> form interlacing nerve networks called plexuses</a:t>
            </a:r>
          </a:p>
          <a:p>
            <a:r>
              <a:rPr lang="en-US">
                <a:solidFill>
                  <a:srgbClr val="000000"/>
                </a:solidFill>
              </a:rPr>
              <a:t>Plexuses are found in the cervical, brachial, lumbar, and sacral regions</a:t>
            </a:r>
          </a:p>
          <a:p>
            <a:r>
              <a:rPr lang="en-US">
                <a:solidFill>
                  <a:srgbClr val="000000"/>
                </a:solidFill>
              </a:rPr>
              <a:t>Each resulting branch of a plexus contains fibers from several spinal nerves</a:t>
            </a:r>
            <a:endParaRPr lang="en-US"/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Nerve Plexuses</a:t>
            </a:r>
          </a:p>
        </p:txBody>
      </p:sp>
      <p:sp>
        <p:nvSpPr>
          <p:cNvPr id="418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</a:rPr>
              <a:t>Fibers travel to the periphery via several different routes</a:t>
            </a:r>
          </a:p>
          <a:p>
            <a:r>
              <a:rPr lang="en-US">
                <a:solidFill>
                  <a:srgbClr val="000000"/>
                </a:solidFill>
              </a:rPr>
              <a:t>Each muscle receives a nerve supply from more than one spinal nerve</a:t>
            </a:r>
          </a:p>
          <a:p>
            <a:r>
              <a:rPr lang="en-US"/>
              <a:t>Damage to one spinal segment cannot completely paralyze a muscle</a:t>
            </a:r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4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98450" y="1303338"/>
            <a:ext cx="8197850" cy="4614862"/>
          </a:xfrm>
        </p:spPr>
        <p:txBody>
          <a:bodyPr/>
          <a:lstStyle/>
          <a:p>
            <a:r>
              <a:rPr lang="en-US">
                <a:solidFill>
                  <a:srgbClr val="000000"/>
                </a:solidFill>
              </a:rPr>
              <a:t>The back is innervated by dorsal rami via several branches</a:t>
            </a:r>
          </a:p>
          <a:p>
            <a:r>
              <a:rPr lang="en-US">
                <a:solidFill>
                  <a:srgbClr val="000000"/>
                </a:solidFill>
              </a:rPr>
              <a:t>The thorax is innervated by ventral rami T</a:t>
            </a:r>
            <a:r>
              <a:rPr lang="en-US" baseline="-25000">
                <a:solidFill>
                  <a:srgbClr val="000000"/>
                </a:solidFill>
              </a:rPr>
              <a:t>1</a:t>
            </a:r>
            <a:r>
              <a:rPr lang="en-US">
                <a:solidFill>
                  <a:srgbClr val="000000"/>
                </a:solidFill>
              </a:rPr>
              <a:t>-T</a:t>
            </a:r>
            <a:r>
              <a:rPr lang="en-US" baseline="-25000">
                <a:solidFill>
                  <a:srgbClr val="000000"/>
                </a:solidFill>
              </a:rPr>
              <a:t>12</a:t>
            </a:r>
            <a:r>
              <a:rPr lang="en-US">
                <a:solidFill>
                  <a:srgbClr val="000000"/>
                </a:solidFill>
              </a:rPr>
              <a:t> as intercostal nerves</a:t>
            </a:r>
          </a:p>
          <a:p>
            <a:r>
              <a:rPr lang="en-US"/>
              <a:t>Intercostal nerves supply muscles of the ribs, anterolateral thorax, and abdominal wall</a:t>
            </a:r>
          </a:p>
        </p:txBody>
      </p:sp>
      <p:sp>
        <p:nvSpPr>
          <p:cNvPr id="419843" name="Rectangle 3"/>
          <p:cNvSpPr>
            <a:spLocks noChangeArrowheads="1"/>
          </p:cNvSpPr>
          <p:nvPr/>
        </p:nvSpPr>
        <p:spPr bwMode="auto">
          <a:xfrm>
            <a:off x="0" y="533400"/>
            <a:ext cx="9144000" cy="152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9845" name="Rectangle 5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/>
              <a:t>Spinal Nerve Innervation: Back, Anterolateral Thorax, and Abdominal Wall</a:t>
            </a:r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867" name="Rectangle 3"/>
          <p:cNvSpPr>
            <a:spLocks noChangeArrowheads="1"/>
          </p:cNvSpPr>
          <p:nvPr/>
        </p:nvSpPr>
        <p:spPr bwMode="auto">
          <a:xfrm>
            <a:off x="7938" y="533400"/>
            <a:ext cx="9144000" cy="152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20869" name="Rectangle 5"/>
          <p:cNvSpPr>
            <a:spLocks noChangeArrowheads="1"/>
          </p:cNvSpPr>
          <p:nvPr/>
        </p:nvSpPr>
        <p:spPr bwMode="auto">
          <a:xfrm>
            <a:off x="312738" y="76200"/>
            <a:ext cx="8610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20870" name="Rectangle 6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/>
              <a:t>Spinal Nerve Innervation: Back, Anterolateral Thorax, and Abdominal Wall</a:t>
            </a:r>
          </a:p>
        </p:txBody>
      </p:sp>
      <p:sp>
        <p:nvSpPr>
          <p:cNvPr id="420872" name="Text Box 8"/>
          <p:cNvSpPr txBox="1">
            <a:spLocks noChangeArrowheads="1"/>
          </p:cNvSpPr>
          <p:nvPr/>
        </p:nvSpPr>
        <p:spPr bwMode="auto">
          <a:xfrm>
            <a:off x="7315200" y="6507163"/>
            <a:ext cx="1600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n-US" sz="1200" b="1">
                <a:solidFill>
                  <a:schemeClr val="accent2"/>
                </a:solidFill>
                <a:latin typeface="Arial" charset="0"/>
              </a:rPr>
              <a:t>Figure 13.7b</a:t>
            </a:r>
          </a:p>
        </p:txBody>
      </p:sp>
      <p:pic>
        <p:nvPicPr>
          <p:cNvPr id="420873" name="Picture 9" descr="13-07bFormSpinal_L.jpg                                         0028EFB4HAP7_01-19_jpegs               BF9AD7B0:"/>
          <p:cNvPicPr>
            <a:picLocks noChangeAspect="1" noChangeArrowheads="1"/>
          </p:cNvPicPr>
          <p:nvPr/>
        </p:nvPicPr>
        <p:blipFill>
          <a:blip r:embed="rId2" cstate="print"/>
          <a:srcRect l="778" t="1416" r="1234" b="4472"/>
          <a:stretch>
            <a:fillRect/>
          </a:stretch>
        </p:blipFill>
        <p:spPr bwMode="auto">
          <a:xfrm>
            <a:off x="976313" y="1223963"/>
            <a:ext cx="7189787" cy="5280025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20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0869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Cervical Plexus</a:t>
            </a:r>
          </a:p>
        </p:txBody>
      </p:sp>
      <p:sp>
        <p:nvSpPr>
          <p:cNvPr id="421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</a:rPr>
              <a:t>The cervical plexus is formed by ventral rami of </a:t>
            </a:r>
            <a:br>
              <a:rPr lang="en-US">
                <a:solidFill>
                  <a:srgbClr val="000000"/>
                </a:solidFill>
              </a:rPr>
            </a:br>
            <a:r>
              <a:rPr lang="en-US">
                <a:solidFill>
                  <a:srgbClr val="000000"/>
                </a:solidFill>
              </a:rPr>
              <a:t>C</a:t>
            </a:r>
            <a:r>
              <a:rPr lang="en-US" baseline="-25000">
                <a:solidFill>
                  <a:srgbClr val="000000"/>
                </a:solidFill>
              </a:rPr>
              <a:t>1</a:t>
            </a:r>
            <a:r>
              <a:rPr lang="en-US">
                <a:solidFill>
                  <a:srgbClr val="000000"/>
                </a:solidFill>
              </a:rPr>
              <a:t>-C</a:t>
            </a:r>
            <a:r>
              <a:rPr lang="en-US" baseline="-25000">
                <a:solidFill>
                  <a:srgbClr val="000000"/>
                </a:solidFill>
              </a:rPr>
              <a:t>4</a:t>
            </a:r>
            <a:endParaRPr lang="en-US">
              <a:solidFill>
                <a:srgbClr val="000000"/>
              </a:solidFill>
            </a:endParaRPr>
          </a:p>
          <a:p>
            <a:r>
              <a:rPr lang="en-US">
                <a:solidFill>
                  <a:srgbClr val="000000"/>
                </a:solidFill>
              </a:rPr>
              <a:t>Most branches are cutaneous nerves of the neck, ear, back of head, and shoulders</a:t>
            </a:r>
          </a:p>
          <a:p>
            <a:r>
              <a:rPr lang="en-US">
                <a:solidFill>
                  <a:srgbClr val="000000"/>
                </a:solidFill>
              </a:rPr>
              <a:t>The most important nerve of this plexus is the phrenic nerve</a:t>
            </a:r>
          </a:p>
          <a:p>
            <a:r>
              <a:rPr lang="en-US"/>
              <a:t>The phrenic nerve is the major motor and sensory nerve of the diaphragm</a:t>
            </a:r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917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Cervical Plexus</a:t>
            </a:r>
          </a:p>
        </p:txBody>
      </p:sp>
      <p:sp>
        <p:nvSpPr>
          <p:cNvPr id="422919" name="Text Box 7"/>
          <p:cNvSpPr txBox="1">
            <a:spLocks noChangeArrowheads="1"/>
          </p:cNvSpPr>
          <p:nvPr/>
        </p:nvSpPr>
        <p:spPr bwMode="auto">
          <a:xfrm>
            <a:off x="7315200" y="6507163"/>
            <a:ext cx="1600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n-US" sz="1200" b="1">
                <a:solidFill>
                  <a:schemeClr val="accent2"/>
                </a:solidFill>
                <a:latin typeface="Arial" charset="0"/>
              </a:rPr>
              <a:t>Figure 13.8</a:t>
            </a:r>
          </a:p>
        </p:txBody>
      </p:sp>
      <p:pic>
        <p:nvPicPr>
          <p:cNvPr id="422920" name="Picture 8" descr="13-08CervPlex_L.jpg                                            0028EFB4HAP7_01-19_jpegs               BF9AD7B0:"/>
          <p:cNvPicPr>
            <a:picLocks noChangeAspect="1" noChangeArrowheads="1"/>
          </p:cNvPicPr>
          <p:nvPr/>
        </p:nvPicPr>
        <p:blipFill>
          <a:blip r:embed="rId2" cstate="print"/>
          <a:srcRect t="2003" r="2606" b="5663"/>
          <a:stretch>
            <a:fillRect/>
          </a:stretch>
        </p:blipFill>
        <p:spPr bwMode="auto">
          <a:xfrm>
            <a:off x="2203450" y="720725"/>
            <a:ext cx="4735513" cy="5768975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Brachial Plexus</a:t>
            </a:r>
          </a:p>
        </p:txBody>
      </p:sp>
      <p:sp>
        <p:nvSpPr>
          <p:cNvPr id="423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</a:rPr>
              <a:t>Formed by C</a:t>
            </a:r>
            <a:r>
              <a:rPr lang="en-US" baseline="-25000">
                <a:solidFill>
                  <a:srgbClr val="000000"/>
                </a:solidFill>
              </a:rPr>
              <a:t>5</a:t>
            </a:r>
            <a:r>
              <a:rPr lang="en-US">
                <a:solidFill>
                  <a:srgbClr val="000000"/>
                </a:solidFill>
              </a:rPr>
              <a:t>-C</a:t>
            </a:r>
            <a:r>
              <a:rPr lang="en-US" baseline="-25000">
                <a:solidFill>
                  <a:srgbClr val="000000"/>
                </a:solidFill>
              </a:rPr>
              <a:t>8 </a:t>
            </a:r>
            <a:r>
              <a:rPr lang="en-US">
                <a:solidFill>
                  <a:srgbClr val="000000"/>
                </a:solidFill>
              </a:rPr>
              <a:t>and T</a:t>
            </a:r>
            <a:r>
              <a:rPr lang="en-US" baseline="-25000">
                <a:solidFill>
                  <a:srgbClr val="000000"/>
                </a:solidFill>
              </a:rPr>
              <a:t>1</a:t>
            </a:r>
            <a:r>
              <a:rPr lang="en-US">
                <a:solidFill>
                  <a:srgbClr val="000000"/>
                </a:solidFill>
              </a:rPr>
              <a:t> (C</a:t>
            </a:r>
            <a:r>
              <a:rPr lang="en-US" baseline="-25000">
                <a:solidFill>
                  <a:srgbClr val="000000"/>
                </a:solidFill>
              </a:rPr>
              <a:t>4</a:t>
            </a:r>
            <a:r>
              <a:rPr lang="en-US">
                <a:solidFill>
                  <a:srgbClr val="000000"/>
                </a:solidFill>
              </a:rPr>
              <a:t> and T</a:t>
            </a:r>
            <a:r>
              <a:rPr lang="en-US" baseline="-25000">
                <a:solidFill>
                  <a:srgbClr val="000000"/>
                </a:solidFill>
              </a:rPr>
              <a:t>2</a:t>
            </a:r>
            <a:r>
              <a:rPr lang="en-US">
                <a:solidFill>
                  <a:srgbClr val="000000"/>
                </a:solidFill>
              </a:rPr>
              <a:t> may also contribute to this plexus)</a:t>
            </a:r>
          </a:p>
          <a:p>
            <a:r>
              <a:rPr lang="en-US">
                <a:solidFill>
                  <a:srgbClr val="000000"/>
                </a:solidFill>
              </a:rPr>
              <a:t>It gives rise to the nerves that innervate the upper limb</a:t>
            </a:r>
            <a:endParaRPr lang="en-US"/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Brachial Plexus</a:t>
            </a:r>
          </a:p>
        </p:txBody>
      </p:sp>
      <p:sp>
        <p:nvSpPr>
          <p:cNvPr id="424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</a:rPr>
              <a:t>There are four major branches of this plexus </a:t>
            </a:r>
          </a:p>
          <a:p>
            <a:pPr lvl="1"/>
            <a:r>
              <a:rPr lang="en-US">
                <a:solidFill>
                  <a:srgbClr val="000000"/>
                </a:solidFill>
              </a:rPr>
              <a:t>Roots – five ventral rami (C</a:t>
            </a:r>
            <a:r>
              <a:rPr lang="en-US" baseline="-25000">
                <a:solidFill>
                  <a:srgbClr val="000000"/>
                </a:solidFill>
              </a:rPr>
              <a:t>5</a:t>
            </a:r>
            <a:r>
              <a:rPr lang="en-US">
                <a:solidFill>
                  <a:srgbClr val="000000"/>
                </a:solidFill>
              </a:rPr>
              <a:t>-T</a:t>
            </a:r>
            <a:r>
              <a:rPr lang="en-US" baseline="-25000">
                <a:solidFill>
                  <a:srgbClr val="000000"/>
                </a:solidFill>
              </a:rPr>
              <a:t>1</a:t>
            </a:r>
            <a:r>
              <a:rPr lang="en-US">
                <a:solidFill>
                  <a:srgbClr val="000000"/>
                </a:solidFill>
              </a:rPr>
              <a:t>)</a:t>
            </a:r>
          </a:p>
          <a:p>
            <a:pPr lvl="1"/>
            <a:r>
              <a:rPr lang="en-US">
                <a:solidFill>
                  <a:srgbClr val="000000"/>
                </a:solidFill>
              </a:rPr>
              <a:t>Trunks – upper, middle, and lower, which form divisions</a:t>
            </a:r>
          </a:p>
          <a:p>
            <a:pPr lvl="1"/>
            <a:r>
              <a:rPr lang="en-US">
                <a:solidFill>
                  <a:srgbClr val="000000"/>
                </a:solidFill>
              </a:rPr>
              <a:t>Divisions – anterior and posterior serve the front and back of the limb</a:t>
            </a:r>
          </a:p>
          <a:p>
            <a:pPr lvl="1"/>
            <a:r>
              <a:rPr lang="en-US"/>
              <a:t>Cords – lateral, medial, and posterior fiber bundles</a:t>
            </a:r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Brachial Plexus</a:t>
            </a:r>
          </a:p>
        </p:txBody>
      </p:sp>
      <p:sp>
        <p:nvSpPr>
          <p:cNvPr id="425989" name="Text Box 5"/>
          <p:cNvSpPr txBox="1">
            <a:spLocks noChangeArrowheads="1"/>
          </p:cNvSpPr>
          <p:nvPr/>
        </p:nvSpPr>
        <p:spPr bwMode="auto">
          <a:xfrm>
            <a:off x="7315200" y="6507163"/>
            <a:ext cx="1600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n-US" sz="1200" b="1">
                <a:solidFill>
                  <a:schemeClr val="accent2"/>
                </a:solidFill>
                <a:latin typeface="Arial" charset="0"/>
              </a:rPr>
              <a:t>Figure 13.9a</a:t>
            </a:r>
          </a:p>
        </p:txBody>
      </p:sp>
      <p:pic>
        <p:nvPicPr>
          <p:cNvPr id="425990" name="Picture 6" descr="13-09aBrachPlex_L.jpg                                          0028EFB4HAP7_01-19_jpegs               BF9AD7B0:"/>
          <p:cNvPicPr>
            <a:picLocks noChangeAspect="1" noChangeArrowheads="1"/>
          </p:cNvPicPr>
          <p:nvPr/>
        </p:nvPicPr>
        <p:blipFill>
          <a:blip r:embed="rId2" cstate="print"/>
          <a:srcRect l="911" t="1547" r="1059" b="7986"/>
          <a:stretch>
            <a:fillRect/>
          </a:stretch>
        </p:blipFill>
        <p:spPr bwMode="auto">
          <a:xfrm>
            <a:off x="384175" y="1154113"/>
            <a:ext cx="8375650" cy="4549775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Brachial Plexus: Nerves</a:t>
            </a:r>
          </a:p>
        </p:txBody>
      </p:sp>
      <p:sp>
        <p:nvSpPr>
          <p:cNvPr id="427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</a:rPr>
              <a:t>Axillary – innervates the deltoid and teres minor</a:t>
            </a:r>
          </a:p>
          <a:p>
            <a:r>
              <a:rPr lang="en-US">
                <a:solidFill>
                  <a:srgbClr val="000000"/>
                </a:solidFill>
              </a:rPr>
              <a:t>Musculocutaneous – sends fibers to the biceps brachii and brachialis</a:t>
            </a:r>
          </a:p>
          <a:p>
            <a:r>
              <a:rPr lang="en-US">
                <a:solidFill>
                  <a:srgbClr val="000000"/>
                </a:solidFill>
              </a:rPr>
              <a:t>Median – branches to most of the flexor muscles of arm</a:t>
            </a:r>
          </a:p>
          <a:p>
            <a:r>
              <a:rPr lang="en-US">
                <a:solidFill>
                  <a:srgbClr val="000000"/>
                </a:solidFill>
              </a:rPr>
              <a:t>Ulnar – supplies the flexor carpi ulnaris and part of the flexor digitorum profundus</a:t>
            </a:r>
          </a:p>
          <a:p>
            <a:r>
              <a:rPr lang="en-US"/>
              <a:t>Radial – innervates essentially all extensor muscles</a:t>
            </a:r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035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Brachial Plexus: Distribution of Nerves</a:t>
            </a:r>
          </a:p>
        </p:txBody>
      </p:sp>
      <p:sp>
        <p:nvSpPr>
          <p:cNvPr id="428036" name="Rectangle 4"/>
          <p:cNvSpPr>
            <a:spLocks noChangeArrowheads="1"/>
          </p:cNvSpPr>
          <p:nvPr/>
        </p:nvSpPr>
        <p:spPr bwMode="auto">
          <a:xfrm>
            <a:off x="312738" y="76200"/>
            <a:ext cx="8610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28038" name="Text Box 6"/>
          <p:cNvSpPr txBox="1">
            <a:spLocks noChangeArrowheads="1"/>
          </p:cNvSpPr>
          <p:nvPr/>
        </p:nvSpPr>
        <p:spPr bwMode="auto">
          <a:xfrm>
            <a:off x="7315200" y="6507163"/>
            <a:ext cx="1600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n-US" sz="1200" b="1">
                <a:solidFill>
                  <a:schemeClr val="accent2"/>
                </a:solidFill>
                <a:latin typeface="Arial" charset="0"/>
              </a:rPr>
              <a:t>Figure 13.9c</a:t>
            </a:r>
          </a:p>
        </p:txBody>
      </p:sp>
      <p:pic>
        <p:nvPicPr>
          <p:cNvPr id="428039" name="Picture 7" descr="13-09cBrachPlex_L.jpg                                          0028EFB4HAP7_01-19_jpegs               BF9AD7B0:"/>
          <p:cNvPicPr>
            <a:picLocks noChangeAspect="1" noChangeArrowheads="1"/>
          </p:cNvPicPr>
          <p:nvPr/>
        </p:nvPicPr>
        <p:blipFill>
          <a:blip r:embed="rId2" cstate="print"/>
          <a:srcRect l="13849" t="1611" r="17548" b="5455"/>
          <a:stretch>
            <a:fillRect/>
          </a:stretch>
        </p:blipFill>
        <p:spPr bwMode="auto">
          <a:xfrm>
            <a:off x="3194050" y="790575"/>
            <a:ext cx="2754313" cy="5678488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28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8036" grpId="0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061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Brachial Plexus: Nerves</a:t>
            </a:r>
          </a:p>
        </p:txBody>
      </p:sp>
      <p:sp>
        <p:nvSpPr>
          <p:cNvPr id="429063" name="Text Box 7"/>
          <p:cNvSpPr txBox="1">
            <a:spLocks noChangeArrowheads="1"/>
          </p:cNvSpPr>
          <p:nvPr/>
        </p:nvSpPr>
        <p:spPr bwMode="auto">
          <a:xfrm>
            <a:off x="7315200" y="6507163"/>
            <a:ext cx="1600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n-US" sz="1200" b="1">
                <a:solidFill>
                  <a:schemeClr val="accent2"/>
                </a:solidFill>
                <a:latin typeface="Arial" charset="0"/>
              </a:rPr>
              <a:t>Figure 13.9b</a:t>
            </a:r>
          </a:p>
        </p:txBody>
      </p:sp>
      <p:pic>
        <p:nvPicPr>
          <p:cNvPr id="429064" name="Picture 8" descr="13-09bBrachPlex_L.jpg                                          0028EFB4HAP7_01-19_jpegs               BF9AD7B0:"/>
          <p:cNvPicPr>
            <a:picLocks noChangeAspect="1" noChangeArrowheads="1"/>
          </p:cNvPicPr>
          <p:nvPr/>
        </p:nvPicPr>
        <p:blipFill>
          <a:blip r:embed="rId2" cstate="print"/>
          <a:srcRect l="1376" t="3323" r="1210" b="10229"/>
          <a:stretch>
            <a:fillRect/>
          </a:stretch>
        </p:blipFill>
        <p:spPr bwMode="auto">
          <a:xfrm>
            <a:off x="287338" y="1512888"/>
            <a:ext cx="8569325" cy="3832225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Lumbar Plexus</a:t>
            </a:r>
          </a:p>
        </p:txBody>
      </p:sp>
      <p:sp>
        <p:nvSpPr>
          <p:cNvPr id="430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98450" y="977900"/>
            <a:ext cx="8197850" cy="5056188"/>
          </a:xfrm>
        </p:spPr>
        <p:txBody>
          <a:bodyPr/>
          <a:lstStyle/>
          <a:p>
            <a:r>
              <a:rPr lang="en-US">
                <a:solidFill>
                  <a:srgbClr val="000000"/>
                </a:solidFill>
              </a:rPr>
              <a:t>Arises from L</a:t>
            </a:r>
            <a:r>
              <a:rPr lang="en-US" baseline="-25000">
                <a:solidFill>
                  <a:srgbClr val="000000"/>
                </a:solidFill>
              </a:rPr>
              <a:t>1</a:t>
            </a:r>
            <a:r>
              <a:rPr lang="en-US">
                <a:solidFill>
                  <a:srgbClr val="000000"/>
                </a:solidFill>
              </a:rPr>
              <a:t>-L</a:t>
            </a:r>
            <a:r>
              <a:rPr lang="en-US" baseline="-25000">
                <a:solidFill>
                  <a:srgbClr val="000000"/>
                </a:solidFill>
              </a:rPr>
              <a:t>4</a:t>
            </a:r>
            <a:r>
              <a:rPr lang="en-US">
                <a:solidFill>
                  <a:srgbClr val="000000"/>
                </a:solidFill>
              </a:rPr>
              <a:t> and innervates the thigh, abdominal wall, and psoas muscle</a:t>
            </a:r>
          </a:p>
          <a:p>
            <a:r>
              <a:rPr lang="en-US"/>
              <a:t>The major nerves are the femoral and the obturator</a:t>
            </a:r>
          </a:p>
        </p:txBody>
      </p:sp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Lumbar Plexus</a:t>
            </a:r>
          </a:p>
        </p:txBody>
      </p:sp>
      <p:sp>
        <p:nvSpPr>
          <p:cNvPr id="431110" name="Text Box 6"/>
          <p:cNvSpPr txBox="1">
            <a:spLocks noChangeArrowheads="1"/>
          </p:cNvSpPr>
          <p:nvPr/>
        </p:nvSpPr>
        <p:spPr bwMode="auto">
          <a:xfrm>
            <a:off x="7315200" y="6507163"/>
            <a:ext cx="1600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n-US" sz="1200" b="1">
                <a:solidFill>
                  <a:schemeClr val="accent2"/>
                </a:solidFill>
                <a:latin typeface="Arial" charset="0"/>
              </a:rPr>
              <a:t>Figure 13.10</a:t>
            </a:r>
          </a:p>
        </p:txBody>
      </p:sp>
      <p:pic>
        <p:nvPicPr>
          <p:cNvPr id="431111" name="Picture 7" descr="13-10LumbPlex_L.jpg                                            0028EFB4HAP7_01-19_jpegs               BF9AD7B0:"/>
          <p:cNvPicPr>
            <a:picLocks noChangeAspect="1" noChangeArrowheads="1"/>
          </p:cNvPicPr>
          <p:nvPr/>
        </p:nvPicPr>
        <p:blipFill>
          <a:blip r:embed="rId2" cstate="print"/>
          <a:srcRect l="658" t="1015" r="658" b="4848"/>
          <a:stretch>
            <a:fillRect/>
          </a:stretch>
        </p:blipFill>
        <p:spPr bwMode="auto">
          <a:xfrm>
            <a:off x="1773238" y="803275"/>
            <a:ext cx="5595937" cy="5673725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Sacral Plexus</a:t>
            </a:r>
          </a:p>
        </p:txBody>
      </p:sp>
      <p:sp>
        <p:nvSpPr>
          <p:cNvPr id="432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</a:rPr>
              <a:t>Arises from L</a:t>
            </a:r>
            <a:r>
              <a:rPr lang="en-US" baseline="-25000">
                <a:solidFill>
                  <a:srgbClr val="000000"/>
                </a:solidFill>
              </a:rPr>
              <a:t>4</a:t>
            </a:r>
            <a:r>
              <a:rPr lang="en-US">
                <a:solidFill>
                  <a:srgbClr val="000000"/>
                </a:solidFill>
              </a:rPr>
              <a:t>-S</a:t>
            </a:r>
            <a:r>
              <a:rPr lang="en-US" baseline="-25000">
                <a:solidFill>
                  <a:srgbClr val="000000"/>
                </a:solidFill>
              </a:rPr>
              <a:t>4</a:t>
            </a:r>
            <a:r>
              <a:rPr lang="en-US">
                <a:solidFill>
                  <a:srgbClr val="000000"/>
                </a:solidFill>
              </a:rPr>
              <a:t> and serves the buttock, lower limb, pelvic structures, and the perineum</a:t>
            </a:r>
          </a:p>
          <a:p>
            <a:r>
              <a:rPr lang="en-US">
                <a:solidFill>
                  <a:srgbClr val="000000"/>
                </a:solidFill>
              </a:rPr>
              <a:t>The major nerve is the sciatic, the longest and thickest nerve of the body</a:t>
            </a:r>
          </a:p>
          <a:p>
            <a:r>
              <a:rPr lang="en-US"/>
              <a:t>The sciatic is actually composed of two nerves: the tibial and the common fibular (peroneal) nerves</a:t>
            </a:r>
          </a:p>
        </p:txBody>
      </p:sp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Sacral Plexus</a:t>
            </a:r>
          </a:p>
        </p:txBody>
      </p:sp>
      <p:sp>
        <p:nvSpPr>
          <p:cNvPr id="433157" name="Text Box 5"/>
          <p:cNvSpPr txBox="1">
            <a:spLocks noChangeArrowheads="1"/>
          </p:cNvSpPr>
          <p:nvPr/>
        </p:nvSpPr>
        <p:spPr bwMode="auto">
          <a:xfrm>
            <a:off x="7315200" y="6507163"/>
            <a:ext cx="1600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n-US" sz="1200" b="1">
                <a:solidFill>
                  <a:schemeClr val="accent2"/>
                </a:solidFill>
                <a:latin typeface="Arial" charset="0"/>
              </a:rPr>
              <a:t>Figure 13.11</a:t>
            </a:r>
          </a:p>
        </p:txBody>
      </p:sp>
      <p:pic>
        <p:nvPicPr>
          <p:cNvPr id="433158" name="Picture 6" descr="13-11SacralPlex_L.jpg                                          0028EFB4HAP7_01-19_jpegs               BF9AD7B0:"/>
          <p:cNvPicPr>
            <a:picLocks noChangeAspect="1" noChangeArrowheads="1"/>
          </p:cNvPicPr>
          <p:nvPr/>
        </p:nvPicPr>
        <p:blipFill>
          <a:blip r:embed="rId2" cstate="print"/>
          <a:srcRect l="909" t="2631" r="1088" b="5261"/>
          <a:stretch>
            <a:fillRect/>
          </a:stretch>
        </p:blipFill>
        <p:spPr bwMode="auto">
          <a:xfrm>
            <a:off x="1066800" y="482600"/>
            <a:ext cx="7010400" cy="5891213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Dermatomes</a:t>
            </a:r>
          </a:p>
        </p:txBody>
      </p:sp>
      <p:sp>
        <p:nvSpPr>
          <p:cNvPr id="434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</a:rPr>
              <a:t>A dermatome is the area of skin innervated by the cutaneous branches of a single spinal nerve</a:t>
            </a:r>
          </a:p>
          <a:p>
            <a:r>
              <a:rPr lang="en-US"/>
              <a:t>All spinal nerves except C</a:t>
            </a:r>
            <a:r>
              <a:rPr lang="en-US" baseline="-25000"/>
              <a:t>1</a:t>
            </a:r>
            <a:r>
              <a:rPr lang="en-US"/>
              <a:t> participate in dermatomes</a:t>
            </a:r>
          </a:p>
        </p:txBody>
      </p:sp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205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Dermatomes</a:t>
            </a:r>
          </a:p>
        </p:txBody>
      </p:sp>
      <p:sp>
        <p:nvSpPr>
          <p:cNvPr id="435207" name="Text Box 7"/>
          <p:cNvSpPr txBox="1">
            <a:spLocks noChangeArrowheads="1"/>
          </p:cNvSpPr>
          <p:nvPr/>
        </p:nvSpPr>
        <p:spPr bwMode="auto">
          <a:xfrm>
            <a:off x="7315200" y="6507163"/>
            <a:ext cx="1600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n-US" sz="1200" b="1">
                <a:solidFill>
                  <a:schemeClr val="accent2"/>
                </a:solidFill>
                <a:latin typeface="Arial" charset="0"/>
              </a:rPr>
              <a:t>Figure 13.12</a:t>
            </a:r>
          </a:p>
        </p:txBody>
      </p:sp>
      <p:pic>
        <p:nvPicPr>
          <p:cNvPr id="435208" name="Picture 8" descr="13-12Dermatomes_L.jpg                                          0028EFB4HAP7_01-19_jpegs               BF9AD7B0:"/>
          <p:cNvPicPr>
            <a:picLocks noChangeAspect="1" noChangeArrowheads="1"/>
          </p:cNvPicPr>
          <p:nvPr/>
        </p:nvPicPr>
        <p:blipFill>
          <a:blip r:embed="rId2" cstate="print"/>
          <a:srcRect l="1442" t="1837" r="2039" b="5261"/>
          <a:stretch>
            <a:fillRect/>
          </a:stretch>
        </p:blipFill>
        <p:spPr bwMode="auto">
          <a:xfrm>
            <a:off x="1620838" y="757238"/>
            <a:ext cx="5902325" cy="5692775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theme/theme1.xml><?xml version="1.0" encoding="utf-8"?>
<a:theme xmlns:a="http://schemas.openxmlformats.org/drawingml/2006/main" name="HAP7">
  <a:themeElements>
    <a:clrScheme name="HAP7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HAP7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HAP7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AP7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AP7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AP7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AP7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AP7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AP7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AP7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AP7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AP7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AP7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AP7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Macintosh HD:Users:kym:Left Coast Work:HAP7:HAP7.pot</Template>
  <TotalTime>1643</TotalTime>
  <Words>598</Words>
  <Application>Microsoft Office PowerPoint</Application>
  <PresentationFormat>On-screen Show (4:3)</PresentationFormat>
  <Paragraphs>85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Times New Roman</vt:lpstr>
      <vt:lpstr>Arial</vt:lpstr>
      <vt:lpstr>Wingdings</vt:lpstr>
      <vt:lpstr>HAP7</vt:lpstr>
      <vt:lpstr>13</vt:lpstr>
      <vt:lpstr>Spinal Nerves</vt:lpstr>
      <vt:lpstr>Spinal Nerves</vt:lpstr>
      <vt:lpstr>Spinal Nerves: Roots</vt:lpstr>
      <vt:lpstr>Spinal Nerves: Roots</vt:lpstr>
      <vt:lpstr>Spinal Nerves: Rami</vt:lpstr>
      <vt:lpstr>Nerve Plexuses</vt:lpstr>
      <vt:lpstr>Nerve Plexuses</vt:lpstr>
      <vt:lpstr>Spinal Nerve Innervation: Back, Anterolateral Thorax, and Abdominal Wall</vt:lpstr>
      <vt:lpstr>Spinal Nerve Innervation: Back, Anterolateral Thorax, and Abdominal Wall</vt:lpstr>
      <vt:lpstr>Cervical Plexus</vt:lpstr>
      <vt:lpstr>Cervical Plexus</vt:lpstr>
      <vt:lpstr>Brachial Plexus</vt:lpstr>
      <vt:lpstr>Brachial Plexus</vt:lpstr>
      <vt:lpstr>Brachial Plexus</vt:lpstr>
      <vt:lpstr>Brachial Plexus: Nerves</vt:lpstr>
      <vt:lpstr>Brachial Plexus: Distribution of Nerves</vt:lpstr>
      <vt:lpstr>Brachial Plexus: Nerves</vt:lpstr>
      <vt:lpstr>Lumbar Plexus</vt:lpstr>
      <vt:lpstr>Lumbar Plexus</vt:lpstr>
      <vt:lpstr>Sacral Plexus</vt:lpstr>
      <vt:lpstr>Sacral Plexus</vt:lpstr>
      <vt:lpstr>Dermatomes</vt:lpstr>
      <vt:lpstr>Dermatomes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29</dc:title>
  <dc:creator>Karl Miyajima</dc:creator>
  <cp:lastModifiedBy>HP Authorized Customer</cp:lastModifiedBy>
  <cp:revision>138</cp:revision>
  <dcterms:created xsi:type="dcterms:W3CDTF">2002-11-19T06:42:31Z</dcterms:created>
  <dcterms:modified xsi:type="dcterms:W3CDTF">2010-12-06T03:04:56Z</dcterms:modified>
</cp:coreProperties>
</file>