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1" r:id="rId2"/>
  </p:sldMasterIdLst>
  <p:sldIdLst>
    <p:sldId id="256" r:id="rId3"/>
    <p:sldId id="299" r:id="rId4"/>
    <p:sldId id="300" r:id="rId5"/>
    <p:sldId id="325" r:id="rId6"/>
    <p:sldId id="324" r:id="rId7"/>
    <p:sldId id="326" r:id="rId8"/>
    <p:sldId id="327" r:id="rId9"/>
    <p:sldId id="353" r:id="rId10"/>
    <p:sldId id="354" r:id="rId11"/>
    <p:sldId id="344" r:id="rId12"/>
    <p:sldId id="345" r:id="rId13"/>
    <p:sldId id="346" r:id="rId14"/>
    <p:sldId id="347" r:id="rId15"/>
    <p:sldId id="348" r:id="rId16"/>
    <p:sldId id="351" r:id="rId17"/>
    <p:sldId id="352" r:id="rId18"/>
    <p:sldId id="355" r:id="rId19"/>
    <p:sldId id="330" r:id="rId20"/>
    <p:sldId id="331" r:id="rId21"/>
    <p:sldId id="332" r:id="rId22"/>
    <p:sldId id="333" r:id="rId23"/>
    <p:sldId id="334" r:id="rId24"/>
    <p:sldId id="335" r:id="rId25"/>
    <p:sldId id="336" r:id="rId26"/>
    <p:sldId id="301" r:id="rId27"/>
    <p:sldId id="307" r:id="rId28"/>
    <p:sldId id="308" r:id="rId29"/>
    <p:sldId id="305" r:id="rId30"/>
    <p:sldId id="306" r:id="rId31"/>
    <p:sldId id="309" r:id="rId32"/>
    <p:sldId id="304" r:id="rId33"/>
    <p:sldId id="310" r:id="rId34"/>
    <p:sldId id="312" r:id="rId35"/>
    <p:sldId id="313" r:id="rId36"/>
    <p:sldId id="314" r:id="rId37"/>
    <p:sldId id="315" r:id="rId38"/>
    <p:sldId id="316" r:id="rId39"/>
    <p:sldId id="318" r:id="rId40"/>
    <p:sldId id="317" r:id="rId41"/>
    <p:sldId id="364" r:id="rId42"/>
    <p:sldId id="319" r:id="rId43"/>
    <p:sldId id="311" r:id="rId44"/>
    <p:sldId id="365" r:id="rId45"/>
    <p:sldId id="366" r:id="rId46"/>
    <p:sldId id="367" r:id="rId47"/>
    <p:sldId id="368" r:id="rId48"/>
    <p:sldId id="369" r:id="rId49"/>
    <p:sldId id="361" r:id="rId50"/>
    <p:sldId id="362" r:id="rId51"/>
    <p:sldId id="358" r:id="rId52"/>
    <p:sldId id="363" r:id="rId53"/>
    <p:sldId id="359" r:id="rId54"/>
    <p:sldId id="360" r:id="rId55"/>
    <p:sldId id="349" r:id="rId56"/>
    <p:sldId id="350" r:id="rId57"/>
    <p:sldId id="291" r:id="rId58"/>
    <p:sldId id="293" r:id="rId59"/>
    <p:sldId id="370" r:id="rId60"/>
    <p:sldId id="294" r:id="rId61"/>
    <p:sldId id="371" r:id="rId62"/>
    <p:sldId id="372" r:id="rId63"/>
    <p:sldId id="357" r:id="rId6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22" autoAdjust="0"/>
    <p:restoredTop sz="97327" autoAdjust="0"/>
  </p:normalViewPr>
  <p:slideViewPr>
    <p:cSldViewPr>
      <p:cViewPr>
        <p:scale>
          <a:sx n="75" d="100"/>
          <a:sy n="75" d="100"/>
        </p:scale>
        <p:origin x="12" y="-7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72707"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72708"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72709"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72710"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latin typeface="Arial" charset="0"/>
              </a:rPr>
              <a:t>prepared by </a:t>
            </a:r>
          </a:p>
          <a:p>
            <a:r>
              <a:rPr lang="en-US" sz="2000">
                <a:latin typeface="Arial" charset="0"/>
              </a:rPr>
              <a:t>Janice Meeking, </a:t>
            </a:r>
          </a:p>
          <a:p>
            <a:r>
              <a:rPr lang="en-US" sz="2000">
                <a:latin typeface="Arial" charset="0"/>
              </a:rPr>
              <a:t>Mount Royal College</a:t>
            </a:r>
            <a:endParaRPr lang="en-US" sz="2000">
              <a:solidFill>
                <a:schemeClr val="bg1"/>
              </a:solidFill>
              <a:latin typeface="Arial" charset="0"/>
            </a:endParaRPr>
          </a:p>
        </p:txBody>
      </p:sp>
      <p:sp>
        <p:nvSpPr>
          <p:cNvPr id="72711"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pitchFamily="2" charset="2"/>
              <a:buNone/>
            </a:pPr>
            <a:r>
              <a:rPr lang="en-US" sz="1800" b="1">
                <a:latin typeface="Arial" charset="0"/>
              </a:rPr>
              <a:t>C H A P T E R</a:t>
            </a:r>
          </a:p>
        </p:txBody>
      </p:sp>
      <p:sp>
        <p:nvSpPr>
          <p:cNvPr id="72712"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72713"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72714"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76803"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76804"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76805"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76806"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solidFill>
                  <a:schemeClr val="bg1"/>
                </a:solidFill>
                <a:latin typeface="Arial" charset="0"/>
              </a:rPr>
              <a:t>prepared by Vince Austin, </a:t>
            </a:r>
          </a:p>
          <a:p>
            <a:r>
              <a:rPr lang="en-US" sz="2000">
                <a:solidFill>
                  <a:schemeClr val="bg1"/>
                </a:solidFill>
                <a:latin typeface="Arial" charset="0"/>
              </a:rPr>
              <a:t>Bluegrass Technical </a:t>
            </a:r>
            <a:br>
              <a:rPr lang="en-US" sz="2000">
                <a:solidFill>
                  <a:schemeClr val="bg1"/>
                </a:solidFill>
                <a:latin typeface="Arial" charset="0"/>
              </a:rPr>
            </a:br>
            <a:r>
              <a:rPr lang="en-US" sz="2000">
                <a:solidFill>
                  <a:schemeClr val="bg1"/>
                </a:solidFill>
                <a:latin typeface="Arial" charset="0"/>
              </a:rPr>
              <a:t>and Community College</a:t>
            </a:r>
          </a:p>
        </p:txBody>
      </p:sp>
      <p:sp>
        <p:nvSpPr>
          <p:cNvPr id="76807"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pitchFamily="2" charset="2"/>
              <a:buNone/>
            </a:pPr>
            <a:r>
              <a:rPr lang="en-US" sz="1800" b="1">
                <a:latin typeface="Arial" charset="0"/>
              </a:rPr>
              <a:t>C H A P T E R</a:t>
            </a:r>
          </a:p>
        </p:txBody>
      </p:sp>
      <p:sp>
        <p:nvSpPr>
          <p:cNvPr id="76808"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76809"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76810"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0" y="0"/>
            <a:ext cx="9144000" cy="111125"/>
          </a:xfrm>
          <a:prstGeom prst="rect">
            <a:avLst/>
          </a:prstGeom>
          <a:solidFill>
            <a:srgbClr val="4587B1"/>
          </a:solidFill>
          <a:ln w="34925">
            <a:noFill/>
            <a:miter lim="800000"/>
            <a:headEnd/>
            <a:tailEnd/>
          </a:ln>
          <a:effectLst/>
        </p:spPr>
        <p:txBody>
          <a:bodyPr wrap="none" lIns="92075" tIns="46038" rIns="92075" bIns="46038" anchor="ctr"/>
          <a:lstStyle/>
          <a:p>
            <a:endParaRPr lang="en-US"/>
          </a:p>
        </p:txBody>
      </p:sp>
      <p:sp>
        <p:nvSpPr>
          <p:cNvPr id="71683" name="Rectangle 3"/>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71684" name="Rectangle 4"/>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5" name="Text Box 5"/>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75779" name="Rectangle 3"/>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5780" name="Text Box 4"/>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www.youtube.com/watch?v=8A0rRIpjutY"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www.youtube.com/watch?v=8A0rRIpjutY"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a:t>6  </a:t>
            </a:r>
          </a:p>
        </p:txBody>
      </p:sp>
      <p:sp>
        <p:nvSpPr>
          <p:cNvPr id="2053" name="Rectangle 5"/>
          <p:cNvSpPr>
            <a:spLocks noGrp="1" noChangeArrowheads="1"/>
          </p:cNvSpPr>
          <p:nvPr>
            <p:ph type="subTitle" idx="1"/>
          </p:nvPr>
        </p:nvSpPr>
        <p:spPr>
          <a:xfrm>
            <a:off x="5562601" y="4086225"/>
            <a:ext cx="3581400" cy="2286000"/>
          </a:xfrm>
        </p:spPr>
        <p:txBody>
          <a:bodyPr/>
          <a:lstStyle/>
          <a:p>
            <a:r>
              <a:rPr lang="en-US" dirty="0"/>
              <a:t>Bones and Skeletal </a:t>
            </a:r>
            <a:r>
              <a:rPr lang="en-US" dirty="0" smtClean="0"/>
              <a:t>Tissues</a:t>
            </a:r>
          </a:p>
          <a:p>
            <a:r>
              <a:rPr lang="en-US" dirty="0" smtClean="0"/>
              <a:t>Mike Clark, M.D.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61938"/>
            <a:ext cx="8226425" cy="576262"/>
          </a:xfrm>
        </p:spPr>
        <p:txBody>
          <a:bodyPr/>
          <a:lstStyle/>
          <a:p>
            <a:r>
              <a:rPr lang="en-US" dirty="0" smtClean="0"/>
              <a:t>Skeletal System</a:t>
            </a:r>
            <a:br>
              <a:rPr lang="en-US" dirty="0" smtClean="0"/>
            </a:b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The components of the skeletal system are:</a:t>
            </a:r>
          </a:p>
          <a:p>
            <a:r>
              <a:rPr lang="en-US" dirty="0" smtClean="0"/>
              <a:t>Bone – 206 Bones</a:t>
            </a:r>
          </a:p>
          <a:p>
            <a:r>
              <a:rPr lang="en-US" dirty="0" smtClean="0"/>
              <a:t>Cartilage</a:t>
            </a:r>
          </a:p>
          <a:p>
            <a:r>
              <a:rPr lang="en-US" dirty="0" smtClean="0"/>
              <a:t>Tendons – attach muscle to bone</a:t>
            </a:r>
          </a:p>
          <a:p>
            <a:r>
              <a:rPr lang="en-US" dirty="0" smtClean="0"/>
              <a:t>Ligaments – attach bone to bone</a:t>
            </a:r>
          </a:p>
          <a:p>
            <a:r>
              <a:rPr lang="en-US" dirty="0" smtClean="0"/>
              <a:t>Joint structures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 of the Skeletal System</a:t>
            </a:r>
            <a:endParaRPr lang="en-US" dirty="0"/>
          </a:p>
        </p:txBody>
      </p:sp>
      <p:sp>
        <p:nvSpPr>
          <p:cNvPr id="3" name="Content Placeholder 2"/>
          <p:cNvSpPr>
            <a:spLocks noGrp="1"/>
          </p:cNvSpPr>
          <p:nvPr>
            <p:ph idx="1"/>
          </p:nvPr>
        </p:nvSpPr>
        <p:spPr>
          <a:xfrm>
            <a:off x="460375" y="1066800"/>
            <a:ext cx="8228013" cy="5486399"/>
          </a:xfrm>
        </p:spPr>
        <p:txBody>
          <a:bodyPr/>
          <a:lstStyle/>
          <a:p>
            <a:r>
              <a:rPr lang="en-US" b="1" dirty="0" smtClean="0"/>
              <a:t>Support</a:t>
            </a:r>
            <a:r>
              <a:rPr lang="en-US" dirty="0" smtClean="0"/>
              <a:t> the framework of the body</a:t>
            </a:r>
          </a:p>
          <a:p>
            <a:r>
              <a:rPr lang="en-US" b="1" dirty="0" smtClean="0"/>
              <a:t>Movement</a:t>
            </a:r>
            <a:r>
              <a:rPr lang="en-US" dirty="0" smtClean="0"/>
              <a:t> – by bone being attached to muscle it acts as a lever to assist  with movement</a:t>
            </a:r>
          </a:p>
          <a:p>
            <a:r>
              <a:rPr lang="en-US" b="1" dirty="0" smtClean="0"/>
              <a:t>Protection</a:t>
            </a:r>
            <a:r>
              <a:rPr lang="en-US" dirty="0" smtClean="0"/>
              <a:t> – it protects the brain, spinal cord, and vital internal organs</a:t>
            </a:r>
          </a:p>
          <a:p>
            <a:r>
              <a:rPr lang="en-US" b="1" dirty="0" smtClean="0"/>
              <a:t>Storage</a:t>
            </a:r>
            <a:r>
              <a:rPr lang="en-US" dirty="0" smtClean="0"/>
              <a:t> – provides storage of calcium and phosphorous- also for triglycerides</a:t>
            </a:r>
          </a:p>
          <a:p>
            <a:r>
              <a:rPr lang="en-US" b="1" dirty="0" smtClean="0"/>
              <a:t>Enclosure</a:t>
            </a:r>
            <a:r>
              <a:rPr lang="en-US" dirty="0" smtClean="0"/>
              <a:t> – provides a protective enclosure for blood forming cells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Qualities of Bone</a:t>
            </a:r>
            <a:endParaRPr lang="en-US" dirty="0"/>
          </a:p>
        </p:txBody>
      </p:sp>
      <p:sp>
        <p:nvSpPr>
          <p:cNvPr id="3" name="Content Placeholder 2"/>
          <p:cNvSpPr>
            <a:spLocks noGrp="1"/>
          </p:cNvSpPr>
          <p:nvPr>
            <p:ph idx="1"/>
          </p:nvPr>
        </p:nvSpPr>
        <p:spPr>
          <a:xfrm>
            <a:off x="460375" y="914401"/>
            <a:ext cx="8228013" cy="5397500"/>
          </a:xfrm>
        </p:spPr>
        <p:txBody>
          <a:bodyPr/>
          <a:lstStyle/>
          <a:p>
            <a:pPr>
              <a:buNone/>
            </a:pPr>
            <a:r>
              <a:rPr lang="en-US" dirty="0" smtClean="0"/>
              <a:t>(1) </a:t>
            </a:r>
            <a:r>
              <a:rPr lang="en-US" sz="2800" b="1" dirty="0" smtClean="0"/>
              <a:t>Bone has tensile strength</a:t>
            </a:r>
          </a:p>
          <a:p>
            <a:pPr>
              <a:buNone/>
            </a:pPr>
            <a:r>
              <a:rPr lang="en-US" sz="2400" dirty="0" smtClean="0"/>
              <a:t>Tensile strength is a strength preventing something from being pulled apart – by extensive stretching force</a:t>
            </a:r>
          </a:p>
          <a:p>
            <a:pPr marL="514350" indent="-514350">
              <a:buAutoNum type="arabicParenBoth" startAt="2"/>
            </a:pPr>
            <a:r>
              <a:rPr lang="en-US" sz="2800" b="1" dirty="0" smtClean="0"/>
              <a:t>Bone has hardness (Compression strength)</a:t>
            </a:r>
          </a:p>
          <a:p>
            <a:pPr marL="514350" indent="-514350">
              <a:buAutoNum type="arabicParenBoth" startAt="2"/>
            </a:pPr>
            <a:r>
              <a:rPr lang="en-US" sz="2800" b="1" dirty="0" smtClean="0"/>
              <a:t>Bone has a certain degree of elasticity</a:t>
            </a:r>
          </a:p>
          <a:p>
            <a:pPr marL="514350" indent="-514350">
              <a:buAutoNum type="arabicParenBoth" startAt="2"/>
            </a:pPr>
            <a:r>
              <a:rPr lang="en-US" sz="2800" b="1" dirty="0" smtClean="0"/>
              <a:t>Bone is fairly lightweight particularly as it relates to its strength</a:t>
            </a:r>
            <a:endParaRPr lang="en-US" sz="2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chemistry and histology</a:t>
            </a:r>
            <a:endParaRPr lang="en-US" dirty="0"/>
          </a:p>
        </p:txBody>
      </p:sp>
      <p:sp>
        <p:nvSpPr>
          <p:cNvPr id="3" name="Content Placeholder 2"/>
          <p:cNvSpPr>
            <a:spLocks noGrp="1"/>
          </p:cNvSpPr>
          <p:nvPr>
            <p:ph idx="1"/>
          </p:nvPr>
        </p:nvSpPr>
        <p:spPr>
          <a:xfrm>
            <a:off x="380999" y="914400"/>
            <a:ext cx="8458201" cy="5715000"/>
          </a:xfrm>
        </p:spPr>
        <p:txBody>
          <a:bodyPr/>
          <a:lstStyle/>
          <a:p>
            <a:r>
              <a:rPr lang="en-US" dirty="0" smtClean="0"/>
              <a:t>Bone is a </a:t>
            </a:r>
            <a:r>
              <a:rPr lang="en-US" u="sng" dirty="0" smtClean="0"/>
              <a:t>hard connective tissue </a:t>
            </a:r>
            <a:r>
              <a:rPr lang="en-US" dirty="0" smtClean="0"/>
              <a:t>– thus it must, at least, be comprised of (1) cells (2) fibers and (3) amorphous ground substance</a:t>
            </a:r>
          </a:p>
          <a:p>
            <a:r>
              <a:rPr lang="en-US" dirty="0" smtClean="0"/>
              <a:t>Bone is comprised of two matrices</a:t>
            </a:r>
          </a:p>
          <a:p>
            <a:pPr>
              <a:buNone/>
            </a:pPr>
            <a:r>
              <a:rPr lang="en-US" dirty="0" smtClean="0"/>
              <a:t>                            </a:t>
            </a:r>
            <a:r>
              <a:rPr lang="en-US" sz="2400" b="1" dirty="0" smtClean="0"/>
              <a:t>Organic Matrix  35% of dry weight                       </a:t>
            </a:r>
          </a:p>
          <a:p>
            <a:pPr marL="0" indent="0">
              <a:buNone/>
            </a:pPr>
            <a:r>
              <a:rPr lang="en-US" dirty="0" smtClean="0"/>
              <a:t>                    (Organic matrix - 20% with water)</a:t>
            </a:r>
          </a:p>
          <a:p>
            <a:pPr>
              <a:buNone/>
            </a:pPr>
            <a:r>
              <a:rPr lang="en-US" dirty="0" smtClean="0"/>
              <a:t>Bone              (Inorganic matrix 37% with water) </a:t>
            </a:r>
          </a:p>
          <a:p>
            <a:pPr>
              <a:buNone/>
            </a:pPr>
            <a:r>
              <a:rPr lang="en-US" dirty="0" smtClean="0"/>
              <a:t>                             </a:t>
            </a:r>
            <a:r>
              <a:rPr lang="en-US" sz="2400" b="1" dirty="0" smtClean="0"/>
              <a:t>Inorganic Matrix  65% of dry weight</a:t>
            </a:r>
          </a:p>
          <a:p>
            <a:pPr>
              <a:buNone/>
            </a:pPr>
            <a:r>
              <a:rPr lang="en-US" sz="2400" b="1" dirty="0" smtClean="0"/>
              <a:t>Water is approximately 43% of bone</a:t>
            </a:r>
          </a:p>
          <a:p>
            <a:endParaRPr lang="en-US" dirty="0" smtClean="0"/>
          </a:p>
          <a:p>
            <a:endParaRPr lang="en-US" dirty="0" smtClean="0"/>
          </a:p>
          <a:p>
            <a:endParaRPr lang="en-US" dirty="0"/>
          </a:p>
        </p:txBody>
      </p:sp>
      <p:cxnSp>
        <p:nvCxnSpPr>
          <p:cNvPr id="5" name="Straight Connector 4"/>
          <p:cNvCxnSpPr/>
          <p:nvPr/>
        </p:nvCxnSpPr>
        <p:spPr bwMode="auto">
          <a:xfrm rot="5400000" flipH="1" flipV="1">
            <a:off x="1524000" y="3505200"/>
            <a:ext cx="1219200" cy="12192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Arrow Connector 6"/>
          <p:cNvCxnSpPr/>
          <p:nvPr/>
        </p:nvCxnSpPr>
        <p:spPr bwMode="auto">
          <a:xfrm>
            <a:off x="2743200" y="3505200"/>
            <a:ext cx="685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Straight Connector 8"/>
          <p:cNvCxnSpPr/>
          <p:nvPr/>
        </p:nvCxnSpPr>
        <p:spPr bwMode="auto">
          <a:xfrm>
            <a:off x="1600200" y="4876800"/>
            <a:ext cx="1295400" cy="685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Arrow Connector 10"/>
          <p:cNvCxnSpPr/>
          <p:nvPr/>
        </p:nvCxnSpPr>
        <p:spPr bwMode="auto">
          <a:xfrm>
            <a:off x="2895600" y="5562600"/>
            <a:ext cx="609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Organic Matrix</a:t>
            </a:r>
            <a:endParaRPr lang="en-US" dirty="0"/>
          </a:p>
        </p:txBody>
      </p:sp>
      <p:sp>
        <p:nvSpPr>
          <p:cNvPr id="3" name="Content Placeholder 2"/>
          <p:cNvSpPr>
            <a:spLocks noGrp="1"/>
          </p:cNvSpPr>
          <p:nvPr>
            <p:ph idx="1"/>
          </p:nvPr>
        </p:nvSpPr>
        <p:spPr>
          <a:xfrm>
            <a:off x="460375" y="838201"/>
            <a:ext cx="8228013" cy="5473700"/>
          </a:xfrm>
        </p:spPr>
        <p:txBody>
          <a:bodyPr/>
          <a:lstStyle/>
          <a:p>
            <a:r>
              <a:rPr lang="en-US" sz="3200" dirty="0" smtClean="0"/>
              <a:t>The organic matrix of bone is comprised of the (1) bone cells, (2) the bone fibers and the (3) amorphous ground substance (4) special </a:t>
            </a:r>
            <a:r>
              <a:rPr lang="en-US" sz="3200" dirty="0" err="1" smtClean="0"/>
              <a:t>glycoproteins</a:t>
            </a:r>
            <a:endParaRPr lang="en-US" sz="3200" dirty="0" smtClean="0"/>
          </a:p>
          <a:p>
            <a:r>
              <a:rPr lang="en-US" sz="3200" dirty="0" smtClean="0"/>
              <a:t>In histological specimen, </a:t>
            </a:r>
            <a:r>
              <a:rPr lang="en-US" sz="3200" b="1" i="1" dirty="0" err="1" smtClean="0"/>
              <a:t>osteoid</a:t>
            </a:r>
            <a:r>
              <a:rPr lang="en-US" sz="3200" dirty="0" smtClean="0"/>
              <a:t> is the un-mineralized, organic portion of the bone matrix that forms prior to the maturation of bone tissue.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Bone Cells ( Part of Organic Matrix)</a:t>
            </a:r>
            <a:endParaRPr lang="en-US" dirty="0"/>
          </a:p>
        </p:txBody>
      </p:sp>
      <p:sp>
        <p:nvSpPr>
          <p:cNvPr id="3" name="Content Placeholder 2"/>
          <p:cNvSpPr>
            <a:spLocks noGrp="1"/>
          </p:cNvSpPr>
          <p:nvPr>
            <p:ph idx="1"/>
          </p:nvPr>
        </p:nvSpPr>
        <p:spPr>
          <a:xfrm>
            <a:off x="460375" y="914401"/>
            <a:ext cx="8228013" cy="5397500"/>
          </a:xfrm>
        </p:spPr>
        <p:txBody>
          <a:bodyPr/>
          <a:lstStyle/>
          <a:p>
            <a:r>
              <a:rPr lang="en-US" sz="2400" b="1" dirty="0" smtClean="0"/>
              <a:t>Osteoprogenitor cells </a:t>
            </a:r>
            <a:r>
              <a:rPr lang="en-US" sz="2400" dirty="0" smtClean="0"/>
              <a:t>– stem cell for bone that can differentiate into the Osteoblast</a:t>
            </a:r>
          </a:p>
          <a:p>
            <a:r>
              <a:rPr lang="en-US" sz="2400" b="1" dirty="0" smtClean="0"/>
              <a:t>Osteoblast</a:t>
            </a:r>
            <a:r>
              <a:rPr lang="en-US" sz="2400" dirty="0" smtClean="0"/>
              <a:t> – the </a:t>
            </a:r>
            <a:r>
              <a:rPr lang="en-US" sz="2400" b="1" dirty="0" smtClean="0">
                <a:solidFill>
                  <a:srgbClr val="FF0000"/>
                </a:solidFill>
              </a:rPr>
              <a:t>parenchymal</a:t>
            </a:r>
            <a:r>
              <a:rPr lang="en-US" sz="2400" dirty="0" smtClean="0"/>
              <a:t> cell of bone that secretes the fibers and amorphous ground substance and </a:t>
            </a:r>
            <a:r>
              <a:rPr lang="en-US" sz="2400" i="1" dirty="0" smtClean="0"/>
              <a:t>some special glycoproteins</a:t>
            </a:r>
          </a:p>
          <a:p>
            <a:r>
              <a:rPr lang="en-US" sz="2400" b="1" dirty="0" smtClean="0"/>
              <a:t>Osteocyte </a:t>
            </a:r>
            <a:r>
              <a:rPr lang="en-US" sz="2400" dirty="0" smtClean="0"/>
              <a:t>– an osteoblast that is temporarily resting – thus either not any longer secreting or minimally secreting – however it can return to the active osteoblast stage and again begin secreting</a:t>
            </a:r>
          </a:p>
          <a:p>
            <a:r>
              <a:rPr lang="en-US" sz="2400" b="1" dirty="0" smtClean="0"/>
              <a:t>Osteoclast</a:t>
            </a:r>
            <a:r>
              <a:rPr lang="en-US" sz="2400" dirty="0" smtClean="0"/>
              <a:t> – a special type of macrophage that has enzymes capable of phagocytosing (dissolving) bone</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5"/>
          <p:cNvSpPr>
            <a:spLocks noChangeArrowheads="1"/>
          </p:cNvSpPr>
          <p:nvPr/>
        </p:nvSpPr>
        <p:spPr bwMode="auto">
          <a:xfrm>
            <a:off x="8007350" y="6581775"/>
            <a:ext cx="1133475" cy="274638"/>
          </a:xfrm>
          <a:prstGeom prst="rect">
            <a:avLst/>
          </a:prstGeom>
          <a:noFill/>
          <a:ln w="9525">
            <a:noFill/>
            <a:miter lim="800000"/>
            <a:headEnd/>
            <a:tailEnd/>
          </a:ln>
          <a:effectLst/>
        </p:spPr>
        <p:txBody>
          <a:bodyPr wrap="none">
            <a:spAutoFit/>
          </a:bodyPr>
          <a:lstStyle/>
          <a:p>
            <a:pPr algn="r"/>
            <a:r>
              <a:rPr lang="en-US" sz="1200" b="1">
                <a:latin typeface="Arial" charset="0"/>
              </a:rPr>
              <a:t>Figure 6.4a-b</a:t>
            </a:r>
          </a:p>
        </p:txBody>
      </p:sp>
      <p:pic>
        <p:nvPicPr>
          <p:cNvPr id="53255" name="Picture 7" descr="figure_06_04-jLE"/>
          <p:cNvPicPr>
            <a:picLocks noChangeAspect="1" noChangeArrowheads="1"/>
          </p:cNvPicPr>
          <p:nvPr/>
        </p:nvPicPr>
        <p:blipFill>
          <a:blip r:embed="rId2" cstate="print"/>
          <a:srcRect r="49991"/>
          <a:stretch>
            <a:fillRect/>
          </a:stretch>
        </p:blipFill>
        <p:spPr bwMode="auto">
          <a:xfrm>
            <a:off x="304800" y="228600"/>
            <a:ext cx="8458200" cy="6054725"/>
          </a:xfrm>
          <a:prstGeom prst="rect">
            <a:avLst/>
          </a:prstGeom>
          <a:noFill/>
        </p:spPr>
      </p:pic>
      <p:sp>
        <p:nvSpPr>
          <p:cNvPr id="53256" name="Rectangle 8"/>
          <p:cNvSpPr>
            <a:spLocks noChangeArrowheads="1"/>
          </p:cNvSpPr>
          <p:nvPr/>
        </p:nvSpPr>
        <p:spPr bwMode="auto">
          <a:xfrm>
            <a:off x="484188" y="330200"/>
            <a:ext cx="3151187" cy="430213"/>
          </a:xfrm>
          <a:prstGeom prst="rect">
            <a:avLst/>
          </a:prstGeom>
          <a:noFill/>
          <a:ln w="9525">
            <a:noFill/>
            <a:miter lim="800000"/>
            <a:headEnd/>
            <a:tailEnd/>
          </a:ln>
        </p:spPr>
        <p:txBody>
          <a:bodyPr wrap="none" lIns="0" tIns="0" rIns="0" bIns="0">
            <a:spAutoFit/>
          </a:bodyPr>
          <a:lstStyle/>
          <a:p>
            <a:r>
              <a:rPr lang="en-US">
                <a:solidFill>
                  <a:srgbClr val="231F20"/>
                </a:solidFill>
                <a:latin typeface="Arial Black" pitchFamily="34" charset="0"/>
              </a:rPr>
              <a:t>(a) Osteogenic cell</a:t>
            </a:r>
            <a:endParaRPr lang="en-US">
              <a:latin typeface="Arial" charset="0"/>
            </a:endParaRPr>
          </a:p>
        </p:txBody>
      </p:sp>
      <p:sp>
        <p:nvSpPr>
          <p:cNvPr id="53257" name="Rectangle 9"/>
          <p:cNvSpPr>
            <a:spLocks noChangeArrowheads="1"/>
          </p:cNvSpPr>
          <p:nvPr/>
        </p:nvSpPr>
        <p:spPr bwMode="auto">
          <a:xfrm>
            <a:off x="5213350" y="330200"/>
            <a:ext cx="2352675" cy="430213"/>
          </a:xfrm>
          <a:prstGeom prst="rect">
            <a:avLst/>
          </a:prstGeom>
          <a:noFill/>
          <a:ln w="9525">
            <a:noFill/>
            <a:miter lim="800000"/>
            <a:headEnd/>
            <a:tailEnd/>
          </a:ln>
        </p:spPr>
        <p:txBody>
          <a:bodyPr wrap="none" lIns="0" tIns="0" rIns="0" bIns="0">
            <a:spAutoFit/>
          </a:bodyPr>
          <a:lstStyle/>
          <a:p>
            <a:r>
              <a:rPr lang="en-US">
                <a:solidFill>
                  <a:srgbClr val="231F20"/>
                </a:solidFill>
                <a:latin typeface="Arial Black" pitchFamily="34" charset="0"/>
              </a:rPr>
              <a:t>(b) Osteoblast</a:t>
            </a:r>
            <a:endParaRPr lang="en-US">
              <a:latin typeface="Arial" charset="0"/>
            </a:endParaRPr>
          </a:p>
        </p:txBody>
      </p:sp>
      <p:sp>
        <p:nvSpPr>
          <p:cNvPr id="53259" name="Rectangle 11"/>
          <p:cNvSpPr>
            <a:spLocks noChangeArrowheads="1"/>
          </p:cNvSpPr>
          <p:nvPr/>
        </p:nvSpPr>
        <p:spPr bwMode="auto">
          <a:xfrm>
            <a:off x="1449388" y="979488"/>
            <a:ext cx="1576387" cy="430212"/>
          </a:xfrm>
          <a:prstGeom prst="rect">
            <a:avLst/>
          </a:prstGeom>
          <a:noFill/>
          <a:ln w="9525">
            <a:noFill/>
            <a:miter lim="800000"/>
            <a:headEnd/>
            <a:tailEnd/>
          </a:ln>
        </p:spPr>
        <p:txBody>
          <a:bodyPr wrap="none" lIns="0" tIns="0" rIns="0" bIns="0">
            <a:spAutoFit/>
          </a:bodyPr>
          <a:lstStyle/>
          <a:p>
            <a:r>
              <a:rPr lang="en-US">
                <a:solidFill>
                  <a:srgbClr val="231F20"/>
                </a:solidFill>
                <a:latin typeface="Arial Black" pitchFamily="34" charset="0"/>
              </a:rPr>
              <a:t>Stem cell</a:t>
            </a:r>
            <a:endParaRPr lang="en-US">
              <a:latin typeface="Arial" charset="0"/>
            </a:endParaRPr>
          </a:p>
        </p:txBody>
      </p:sp>
      <p:sp>
        <p:nvSpPr>
          <p:cNvPr id="53261" name="Rectangle 13"/>
          <p:cNvSpPr>
            <a:spLocks noChangeArrowheads="1"/>
          </p:cNvSpPr>
          <p:nvPr/>
        </p:nvSpPr>
        <p:spPr bwMode="auto">
          <a:xfrm>
            <a:off x="5021263" y="985838"/>
            <a:ext cx="3249612" cy="1284287"/>
          </a:xfrm>
          <a:prstGeom prst="rect">
            <a:avLst/>
          </a:prstGeom>
          <a:noFill/>
          <a:ln w="9525">
            <a:noFill/>
            <a:miter lim="800000"/>
            <a:headEnd/>
            <a:tailEnd/>
          </a:ln>
        </p:spPr>
        <p:txBody>
          <a:bodyPr wrap="none" lIns="0" tIns="0" rIns="0" bIns="0">
            <a:spAutoFit/>
          </a:bodyPr>
          <a:lstStyle/>
          <a:p>
            <a:pPr algn="ctr"/>
            <a:r>
              <a:rPr lang="en-US">
                <a:solidFill>
                  <a:srgbClr val="231F20"/>
                </a:solidFill>
                <a:latin typeface="Arial Black" pitchFamily="34" charset="0"/>
              </a:rPr>
              <a:t>Matrix-synthesizing</a:t>
            </a:r>
          </a:p>
          <a:p>
            <a:pPr algn="ctr"/>
            <a:r>
              <a:rPr lang="en-US">
                <a:solidFill>
                  <a:srgbClr val="231F20"/>
                </a:solidFill>
                <a:latin typeface="Arial Black" pitchFamily="34" charset="0"/>
              </a:rPr>
              <a:t>cell responsible</a:t>
            </a:r>
          </a:p>
          <a:p>
            <a:pPr algn="ctr"/>
            <a:r>
              <a:rPr lang="en-US">
                <a:solidFill>
                  <a:srgbClr val="231F20"/>
                </a:solidFill>
                <a:latin typeface="Arial Black" pitchFamily="34" charset="0"/>
              </a:rPr>
              <a:t>for bone growth</a:t>
            </a:r>
            <a:endParaRPr lang="en-US">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5"/>
          <p:cNvSpPr>
            <a:spLocks noChangeArrowheads="1"/>
          </p:cNvSpPr>
          <p:nvPr/>
        </p:nvSpPr>
        <p:spPr bwMode="auto">
          <a:xfrm>
            <a:off x="8007350" y="6581775"/>
            <a:ext cx="1133475" cy="274638"/>
          </a:xfrm>
          <a:prstGeom prst="rect">
            <a:avLst/>
          </a:prstGeom>
          <a:noFill/>
          <a:ln w="9525">
            <a:noFill/>
            <a:miter lim="800000"/>
            <a:headEnd/>
            <a:tailEnd/>
          </a:ln>
          <a:effectLst/>
        </p:spPr>
        <p:txBody>
          <a:bodyPr wrap="none">
            <a:spAutoFit/>
          </a:bodyPr>
          <a:lstStyle/>
          <a:p>
            <a:pPr algn="r"/>
            <a:r>
              <a:rPr lang="en-US" sz="1200" b="1">
                <a:latin typeface="Arial" charset="0"/>
              </a:rPr>
              <a:t>Figure 6.4c-d</a:t>
            </a:r>
          </a:p>
        </p:txBody>
      </p:sp>
      <p:pic>
        <p:nvPicPr>
          <p:cNvPr id="57351" name="Picture 7" descr="figure_06_04-jLE"/>
          <p:cNvPicPr>
            <a:picLocks noChangeAspect="1" noChangeArrowheads="1"/>
          </p:cNvPicPr>
          <p:nvPr/>
        </p:nvPicPr>
        <p:blipFill>
          <a:blip r:embed="rId2" cstate="print"/>
          <a:srcRect l="50009"/>
          <a:stretch>
            <a:fillRect/>
          </a:stretch>
        </p:blipFill>
        <p:spPr bwMode="auto">
          <a:xfrm>
            <a:off x="304800" y="228600"/>
            <a:ext cx="8534400" cy="6110288"/>
          </a:xfrm>
          <a:prstGeom prst="rect">
            <a:avLst/>
          </a:prstGeom>
          <a:noFill/>
        </p:spPr>
      </p:pic>
      <p:sp>
        <p:nvSpPr>
          <p:cNvPr id="57354" name="Rectangle 10"/>
          <p:cNvSpPr>
            <a:spLocks noChangeArrowheads="1"/>
          </p:cNvSpPr>
          <p:nvPr/>
        </p:nvSpPr>
        <p:spPr bwMode="auto">
          <a:xfrm>
            <a:off x="996950" y="330200"/>
            <a:ext cx="2251075" cy="428625"/>
          </a:xfrm>
          <a:prstGeom prst="rect">
            <a:avLst/>
          </a:prstGeom>
          <a:noFill/>
          <a:ln w="9525">
            <a:noFill/>
            <a:miter lim="800000"/>
            <a:headEnd/>
            <a:tailEnd/>
          </a:ln>
        </p:spPr>
        <p:txBody>
          <a:bodyPr wrap="none" lIns="0" tIns="0" rIns="0" bIns="0">
            <a:spAutoFit/>
          </a:bodyPr>
          <a:lstStyle/>
          <a:p>
            <a:r>
              <a:rPr lang="en-US">
                <a:solidFill>
                  <a:srgbClr val="231F20"/>
                </a:solidFill>
                <a:latin typeface="Arial Black" pitchFamily="34" charset="0"/>
              </a:rPr>
              <a:t>(c) Osteocyte</a:t>
            </a:r>
            <a:endParaRPr lang="en-US">
              <a:latin typeface="Arial" charset="0"/>
            </a:endParaRPr>
          </a:p>
        </p:txBody>
      </p:sp>
      <p:sp>
        <p:nvSpPr>
          <p:cNvPr id="57356" name="Rectangle 12"/>
          <p:cNvSpPr>
            <a:spLocks noChangeArrowheads="1"/>
          </p:cNvSpPr>
          <p:nvPr/>
        </p:nvSpPr>
        <p:spPr bwMode="auto">
          <a:xfrm>
            <a:off x="900113" y="992188"/>
            <a:ext cx="3062287" cy="1287462"/>
          </a:xfrm>
          <a:prstGeom prst="rect">
            <a:avLst/>
          </a:prstGeom>
          <a:noFill/>
          <a:ln w="9525">
            <a:noFill/>
            <a:miter lim="800000"/>
            <a:headEnd/>
            <a:tailEnd/>
          </a:ln>
        </p:spPr>
        <p:txBody>
          <a:bodyPr wrap="none" lIns="0" tIns="0" rIns="0" bIns="0">
            <a:spAutoFit/>
          </a:bodyPr>
          <a:lstStyle/>
          <a:p>
            <a:pPr algn="ctr"/>
            <a:r>
              <a:rPr lang="en-US">
                <a:solidFill>
                  <a:srgbClr val="231F20"/>
                </a:solidFill>
                <a:latin typeface="Arial Black" pitchFamily="34" charset="0"/>
              </a:rPr>
              <a:t>Mature bone cell</a:t>
            </a:r>
          </a:p>
          <a:p>
            <a:pPr algn="ctr"/>
            <a:r>
              <a:rPr lang="en-US">
                <a:solidFill>
                  <a:srgbClr val="231F20"/>
                </a:solidFill>
                <a:latin typeface="Arial Black" pitchFamily="34" charset="0"/>
              </a:rPr>
              <a:t>that maintains the</a:t>
            </a:r>
          </a:p>
          <a:p>
            <a:pPr algn="ctr"/>
            <a:r>
              <a:rPr lang="en-US">
                <a:solidFill>
                  <a:srgbClr val="231F20"/>
                </a:solidFill>
                <a:latin typeface="Arial Black" pitchFamily="34" charset="0"/>
              </a:rPr>
              <a:t>bone matrix</a:t>
            </a:r>
            <a:endParaRPr lang="en-US">
              <a:latin typeface="Arial" charset="0"/>
            </a:endParaRPr>
          </a:p>
        </p:txBody>
      </p:sp>
      <p:sp>
        <p:nvSpPr>
          <p:cNvPr id="57358" name="Rectangle 14"/>
          <p:cNvSpPr>
            <a:spLocks noChangeArrowheads="1"/>
          </p:cNvSpPr>
          <p:nvPr/>
        </p:nvSpPr>
        <p:spPr bwMode="auto">
          <a:xfrm>
            <a:off x="5310188" y="330200"/>
            <a:ext cx="2354262" cy="428625"/>
          </a:xfrm>
          <a:prstGeom prst="rect">
            <a:avLst/>
          </a:prstGeom>
          <a:noFill/>
          <a:ln w="9525">
            <a:noFill/>
            <a:miter lim="800000"/>
            <a:headEnd/>
            <a:tailEnd/>
          </a:ln>
        </p:spPr>
        <p:txBody>
          <a:bodyPr wrap="none" lIns="0" tIns="0" rIns="0" bIns="0">
            <a:spAutoFit/>
          </a:bodyPr>
          <a:lstStyle/>
          <a:p>
            <a:r>
              <a:rPr lang="en-US">
                <a:solidFill>
                  <a:srgbClr val="231F20"/>
                </a:solidFill>
                <a:latin typeface="Arial Black" pitchFamily="34" charset="0"/>
              </a:rPr>
              <a:t>(d) Osteoclast</a:t>
            </a:r>
            <a:endParaRPr lang="en-US">
              <a:latin typeface="Arial" charset="0"/>
            </a:endParaRPr>
          </a:p>
        </p:txBody>
      </p:sp>
      <p:sp>
        <p:nvSpPr>
          <p:cNvPr id="57359" name="Rectangle 15"/>
          <p:cNvSpPr>
            <a:spLocks noChangeArrowheads="1"/>
          </p:cNvSpPr>
          <p:nvPr/>
        </p:nvSpPr>
        <p:spPr bwMode="auto">
          <a:xfrm>
            <a:off x="4762500" y="1004888"/>
            <a:ext cx="3233738" cy="428625"/>
          </a:xfrm>
          <a:prstGeom prst="rect">
            <a:avLst/>
          </a:prstGeom>
          <a:noFill/>
          <a:ln w="9525">
            <a:noFill/>
            <a:miter lim="800000"/>
            <a:headEnd/>
            <a:tailEnd/>
          </a:ln>
        </p:spPr>
        <p:txBody>
          <a:bodyPr wrap="none" lIns="0" tIns="0" rIns="0" bIns="0">
            <a:spAutoFit/>
          </a:bodyPr>
          <a:lstStyle/>
          <a:p>
            <a:r>
              <a:rPr lang="en-US">
                <a:solidFill>
                  <a:srgbClr val="231F20"/>
                </a:solidFill>
                <a:latin typeface="Arial Black" pitchFamily="34" charset="0"/>
              </a:rPr>
              <a:t>Bone-resorbing cell</a:t>
            </a:r>
            <a:endParaRPr lang="en-US">
              <a:latin typeface="Arial" charset="0"/>
            </a:endParaRPr>
          </a:p>
        </p:txBody>
      </p:sp>
      <p:sp>
        <p:nvSpPr>
          <p:cNvPr id="8" name="TextBox 7"/>
          <p:cNvSpPr txBox="1"/>
          <p:nvPr/>
        </p:nvSpPr>
        <p:spPr>
          <a:xfrm>
            <a:off x="4800600" y="5562600"/>
            <a:ext cx="4362926" cy="830997"/>
          </a:xfrm>
          <a:prstGeom prst="rect">
            <a:avLst/>
          </a:prstGeom>
          <a:noFill/>
        </p:spPr>
        <p:txBody>
          <a:bodyPr wrap="square" rtlCol="0">
            <a:spAutoFit/>
          </a:bodyPr>
          <a:lstStyle/>
          <a:p>
            <a:r>
              <a:rPr lang="en-US" b="1" dirty="0" smtClean="0"/>
              <a:t>Ruffled border to increase surface area of the cell.</a:t>
            </a:r>
            <a:endParaRPr lang="en-US" b="1" dirty="0"/>
          </a:p>
        </p:txBody>
      </p:sp>
      <p:cxnSp>
        <p:nvCxnSpPr>
          <p:cNvPr id="10" name="Straight Arrow Connector 9"/>
          <p:cNvCxnSpPr/>
          <p:nvPr/>
        </p:nvCxnSpPr>
        <p:spPr bwMode="auto">
          <a:xfrm rot="5400000" flipH="1" flipV="1">
            <a:off x="4305300" y="4610100"/>
            <a:ext cx="1371600" cy="5334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Osteoprogenitor Cells</a:t>
            </a:r>
            <a:endParaRPr lang="en-US" dirty="0"/>
          </a:p>
        </p:txBody>
      </p:sp>
      <p:sp>
        <p:nvSpPr>
          <p:cNvPr id="3" name="Content Placeholder 2"/>
          <p:cNvSpPr>
            <a:spLocks noGrp="1"/>
          </p:cNvSpPr>
          <p:nvPr>
            <p:ph idx="1"/>
          </p:nvPr>
        </p:nvSpPr>
        <p:spPr/>
        <p:txBody>
          <a:bodyPr/>
          <a:lstStyle/>
          <a:p>
            <a:r>
              <a:rPr lang="en-US" dirty="0" smtClean="0"/>
              <a:t>Derived from mesenchyme</a:t>
            </a:r>
          </a:p>
          <a:p>
            <a:r>
              <a:rPr lang="en-US" dirty="0" smtClean="0"/>
              <a:t>Can undergo mitosis</a:t>
            </a:r>
          </a:p>
          <a:p>
            <a:r>
              <a:rPr lang="en-US" dirty="0" smtClean="0"/>
              <a:t>Can differentiate in a osteoblast</a:t>
            </a:r>
          </a:p>
          <a:p>
            <a:r>
              <a:rPr lang="en-US" dirty="0" smtClean="0"/>
              <a:t>Under certain conditions of low oxygen – it can differentiate into chondrogenic cells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Osteoblasts</a:t>
            </a:r>
            <a:endParaRPr lang="en-US" dirty="0"/>
          </a:p>
        </p:txBody>
      </p:sp>
      <p:sp>
        <p:nvSpPr>
          <p:cNvPr id="3" name="Content Placeholder 2"/>
          <p:cNvSpPr>
            <a:spLocks noGrp="1"/>
          </p:cNvSpPr>
          <p:nvPr>
            <p:ph idx="1"/>
          </p:nvPr>
        </p:nvSpPr>
        <p:spPr>
          <a:xfrm>
            <a:off x="152401" y="838200"/>
            <a:ext cx="8763000" cy="5714999"/>
          </a:xfrm>
        </p:spPr>
        <p:txBody>
          <a:bodyPr/>
          <a:lstStyle/>
          <a:p>
            <a:r>
              <a:rPr lang="en-US" sz="2800" dirty="0" smtClean="0"/>
              <a:t>Derived from osteoprogenitor cells</a:t>
            </a:r>
          </a:p>
          <a:p>
            <a:r>
              <a:rPr lang="en-US" sz="2800" dirty="0" smtClean="0"/>
              <a:t>Are responsible for synthesis of the organic components of the bone matrix, including collagen, proteoglycans, and glycoproteins. </a:t>
            </a:r>
          </a:p>
          <a:p>
            <a:r>
              <a:rPr lang="en-US" sz="2800" dirty="0" smtClean="0"/>
              <a:t>Has receptors for Parathyroid Hormone Receptors – when parathyroid hormone binds to these receptors, it stimulates osteoblasts to secrete </a:t>
            </a:r>
            <a:r>
              <a:rPr lang="en-US" sz="2800" b="1" dirty="0" smtClean="0"/>
              <a:t>osteoprotegerin ligand</a:t>
            </a:r>
            <a:r>
              <a:rPr lang="en-US" sz="2800" dirty="0" smtClean="0"/>
              <a:t> which stimulates osteoclast into activation – it also secretes </a:t>
            </a:r>
            <a:r>
              <a:rPr lang="en-US" sz="2800" b="1" dirty="0" smtClean="0"/>
              <a:t>osteoclast stimulating factor (</a:t>
            </a:r>
            <a:r>
              <a:rPr lang="en-US" sz="2800" dirty="0" smtClean="0"/>
              <a:t>RNAKL</a:t>
            </a:r>
            <a:r>
              <a:rPr lang="en-US" sz="2800" b="1" dirty="0" smtClean="0"/>
              <a:t>) </a:t>
            </a:r>
            <a:r>
              <a:rPr lang="en-US" sz="2800" dirty="0" smtClean="0"/>
              <a:t>which does the same thing. </a:t>
            </a:r>
          </a:p>
          <a:p>
            <a:r>
              <a:rPr lang="en-US" sz="2800" dirty="0" smtClean="0"/>
              <a:t>Osteoblast connect to one another by gap junctions</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Osteocytes</a:t>
            </a:r>
            <a:endParaRPr lang="en-US" dirty="0"/>
          </a:p>
        </p:txBody>
      </p:sp>
      <p:sp>
        <p:nvSpPr>
          <p:cNvPr id="3" name="Content Placeholder 2"/>
          <p:cNvSpPr>
            <a:spLocks noGrp="1"/>
          </p:cNvSpPr>
          <p:nvPr>
            <p:ph idx="1"/>
          </p:nvPr>
        </p:nvSpPr>
        <p:spPr>
          <a:xfrm>
            <a:off x="460375" y="990601"/>
            <a:ext cx="8228013" cy="5321300"/>
          </a:xfrm>
        </p:spPr>
        <p:txBody>
          <a:bodyPr/>
          <a:lstStyle/>
          <a:p>
            <a:r>
              <a:rPr lang="en-US" dirty="0" smtClean="0"/>
              <a:t>An inactive osteoblast that forms after the osteoblast is surrounded in its lacunae by a calcified matrix</a:t>
            </a:r>
          </a:p>
          <a:p>
            <a:r>
              <a:rPr lang="en-US" dirty="0" smtClean="0"/>
              <a:t>If freed from the lacunae by osteoclast – these cells can return to blast stage</a:t>
            </a:r>
          </a:p>
          <a:p>
            <a:r>
              <a:rPr lang="en-US" dirty="0" smtClean="0"/>
              <a:t>Can secrete substances such as cyclic AMP, osteocalcin, and insulin- like growth factor as a result of </a:t>
            </a:r>
            <a:r>
              <a:rPr lang="en-US" u="sng" dirty="0" smtClean="0"/>
              <a:t>receiving tension </a:t>
            </a:r>
            <a:r>
              <a:rPr lang="en-US" dirty="0" smtClean="0"/>
              <a:t>(weight) – these substances can stimulate osteoblast in the near vicinity to secrete more bone substances</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Osteoclasts</a:t>
            </a:r>
            <a:endParaRPr lang="en-US" dirty="0"/>
          </a:p>
        </p:txBody>
      </p:sp>
      <p:sp>
        <p:nvSpPr>
          <p:cNvPr id="3" name="Content Placeholder 2"/>
          <p:cNvSpPr>
            <a:spLocks noGrp="1"/>
          </p:cNvSpPr>
          <p:nvPr>
            <p:ph idx="1"/>
          </p:nvPr>
        </p:nvSpPr>
        <p:spPr>
          <a:xfrm>
            <a:off x="460375" y="990601"/>
            <a:ext cx="8228013" cy="5321300"/>
          </a:xfrm>
        </p:spPr>
        <p:txBody>
          <a:bodyPr/>
          <a:lstStyle/>
          <a:p>
            <a:r>
              <a:rPr lang="en-US" dirty="0" smtClean="0"/>
              <a:t>Precursor originates from monocytes in the bone marrow</a:t>
            </a:r>
          </a:p>
          <a:p>
            <a:r>
              <a:rPr lang="en-US" dirty="0" smtClean="0"/>
              <a:t>These cells are responsible for bone resorption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Mechanism of Bone Resorption (1)</a:t>
            </a:r>
            <a:endParaRPr lang="en-US" dirty="0"/>
          </a:p>
        </p:txBody>
      </p:sp>
      <p:sp>
        <p:nvSpPr>
          <p:cNvPr id="3" name="Content Placeholder 2"/>
          <p:cNvSpPr>
            <a:spLocks noGrp="1"/>
          </p:cNvSpPr>
          <p:nvPr>
            <p:ph idx="1"/>
          </p:nvPr>
        </p:nvSpPr>
        <p:spPr>
          <a:xfrm>
            <a:off x="460375" y="838201"/>
            <a:ext cx="8228013" cy="5473700"/>
          </a:xfrm>
        </p:spPr>
        <p:txBody>
          <a:bodyPr/>
          <a:lstStyle/>
          <a:p>
            <a:r>
              <a:rPr lang="en-US" sz="2800" b="1" dirty="0" smtClean="0"/>
              <a:t>Bone resorption</a:t>
            </a:r>
            <a:r>
              <a:rPr lang="en-US" sz="2800" dirty="0" smtClean="0"/>
              <a:t> is the process by which osteoclasts break down bone and release the minerals, resulting in a transfer of calcium from bone fluid to the blood.</a:t>
            </a:r>
          </a:p>
          <a:p>
            <a:r>
              <a:rPr lang="en-US" sz="2800" dirty="0" smtClean="0"/>
              <a:t>The osteoclasts are multi-nucleated cells that contain numerous mitochondria and lysosomes. These are the cells responsible for the resorption of bone.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Resorption (2)</a:t>
            </a:r>
            <a:endParaRPr lang="en-US" dirty="0"/>
          </a:p>
        </p:txBody>
      </p:sp>
      <p:sp>
        <p:nvSpPr>
          <p:cNvPr id="3" name="Content Placeholder 2"/>
          <p:cNvSpPr>
            <a:spLocks noGrp="1"/>
          </p:cNvSpPr>
          <p:nvPr>
            <p:ph idx="1"/>
          </p:nvPr>
        </p:nvSpPr>
        <p:spPr>
          <a:xfrm>
            <a:off x="460375" y="838201"/>
            <a:ext cx="8228013" cy="5473700"/>
          </a:xfrm>
        </p:spPr>
        <p:txBody>
          <a:bodyPr/>
          <a:lstStyle/>
          <a:p>
            <a:pPr>
              <a:buNone/>
            </a:pPr>
            <a:r>
              <a:rPr lang="en-US" dirty="0" smtClean="0"/>
              <a:t>  Attachment of the osteoclast to the osteon begins the process. The osteoclast then induces an infolding of its cell membrane and secretes collagenase (Acid Phosphatase) and other enzymes important in the resorption process. There is a proton pump that pumps </a:t>
            </a:r>
            <a:r>
              <a:rPr lang="en-US" dirty="0"/>
              <a:t>H</a:t>
            </a:r>
            <a:r>
              <a:rPr lang="en-US" baseline="30000" dirty="0" smtClean="0"/>
              <a:t>+ </a:t>
            </a:r>
            <a:r>
              <a:rPr lang="en-US" smtClean="0"/>
              <a:t>and Cl</a:t>
            </a:r>
            <a:r>
              <a:rPr lang="en-US" baseline="30000" smtClean="0"/>
              <a:t>-  </a:t>
            </a:r>
            <a:r>
              <a:rPr lang="en-US" smtClean="0"/>
              <a:t>follows</a:t>
            </a:r>
            <a:r>
              <a:rPr lang="en-US" dirty="0" smtClean="0"/>
              <a:t>; the HCl dissolves the inorganic matrix. High levels of calcium, magnesium, phosphate and products of collagen will be released into the extracellular fluid as the osteoclasts tunnel into the mineralized bone.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Resorption (3)</a:t>
            </a:r>
            <a:endParaRPr lang="en-US" dirty="0"/>
          </a:p>
        </p:txBody>
      </p:sp>
      <p:sp>
        <p:nvSpPr>
          <p:cNvPr id="3" name="Content Placeholder 2"/>
          <p:cNvSpPr>
            <a:spLocks noGrp="1"/>
          </p:cNvSpPr>
          <p:nvPr>
            <p:ph idx="1"/>
          </p:nvPr>
        </p:nvSpPr>
        <p:spPr>
          <a:xfrm>
            <a:off x="152400" y="914401"/>
            <a:ext cx="8762999" cy="5397500"/>
          </a:xfrm>
        </p:spPr>
        <p:txBody>
          <a:bodyPr/>
          <a:lstStyle/>
          <a:p>
            <a:r>
              <a:rPr lang="en-US" sz="2800" dirty="0" smtClean="0"/>
              <a:t>Osteoclasts are also prominent in the tissue destruction commonly found in psoriatic arthritis and other rheumatology related disorders.</a:t>
            </a:r>
          </a:p>
          <a:p>
            <a:r>
              <a:rPr lang="en-US" sz="2800" dirty="0" smtClean="0"/>
              <a:t>Bone resorption can also be the result of disuse and the lack of stimulus for bone maintenance. Astronauts, for instance will undergo a certain amount of bone resorption due to the lack of gravity, providing the proper stimulus for bone maintenance.</a:t>
            </a:r>
          </a:p>
          <a:p>
            <a:r>
              <a:rPr lang="en-US" sz="2800" dirty="0" smtClean="0"/>
              <a:t>During childhood, bone formation exceeds resorption, but as the aging process occurs, resorption exceeds formation.</a:t>
            </a:r>
          </a:p>
          <a:p>
            <a:endParaRPr lang="en-US" sz="2800"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steoclast.jpg"/>
          <p:cNvPicPr>
            <a:picLocks noGrp="1" noChangeAspect="1"/>
          </p:cNvPicPr>
          <p:nvPr>
            <p:ph idx="1"/>
          </p:nvPr>
        </p:nvPicPr>
        <p:blipFill>
          <a:blip r:embed="rId2" cstate="print"/>
          <a:stretch>
            <a:fillRect/>
          </a:stretch>
        </p:blipFill>
        <p:spPr>
          <a:xfrm>
            <a:off x="1716881" y="2057400"/>
            <a:ext cx="6972300" cy="4779706"/>
          </a:xfrm>
        </p:spPr>
      </p:pic>
      <p:sp>
        <p:nvSpPr>
          <p:cNvPr id="5" name="TextBox 4"/>
          <p:cNvSpPr txBox="1"/>
          <p:nvPr/>
        </p:nvSpPr>
        <p:spPr>
          <a:xfrm>
            <a:off x="0" y="0"/>
            <a:ext cx="9144000" cy="2308324"/>
          </a:xfrm>
          <a:prstGeom prst="rect">
            <a:avLst/>
          </a:prstGeom>
          <a:noFill/>
        </p:spPr>
        <p:txBody>
          <a:bodyPr wrap="square" rtlCol="0">
            <a:spAutoFit/>
          </a:bodyPr>
          <a:lstStyle/>
          <a:p>
            <a:r>
              <a:rPr lang="en-US" dirty="0" smtClean="0"/>
              <a:t>Howship’s Lacunae – where osteoclast dissolves bone</a:t>
            </a:r>
          </a:p>
          <a:p>
            <a:r>
              <a:rPr lang="en-US" dirty="0" smtClean="0"/>
              <a:t>releasing minerals from the bone. The mineral portion of the matrix (called hydroxyapatite) includes calcium and phosphate ions. These ions are absorbed into small vesicles by endocytosis, which move across the cell and eventually are released into the extracellular fluid, thus increasing levels of the ions in the blood. </a:t>
            </a:r>
            <a:endParaRPr lang="en-US" dirty="0"/>
          </a:p>
        </p:txBody>
      </p:sp>
      <p:sp>
        <p:nvSpPr>
          <p:cNvPr id="6" name="TextBox 5"/>
          <p:cNvSpPr txBox="1"/>
          <p:nvPr/>
        </p:nvSpPr>
        <p:spPr>
          <a:xfrm>
            <a:off x="0" y="3352800"/>
            <a:ext cx="3352800" cy="461665"/>
          </a:xfrm>
          <a:prstGeom prst="rect">
            <a:avLst/>
          </a:prstGeom>
          <a:noFill/>
        </p:spPr>
        <p:txBody>
          <a:bodyPr wrap="square" rtlCol="0">
            <a:spAutoFit/>
          </a:bodyPr>
          <a:lstStyle/>
          <a:p>
            <a:r>
              <a:rPr lang="en-US" b="1" dirty="0" smtClean="0"/>
              <a:t>Howship’s Lacunae</a:t>
            </a:r>
            <a:endParaRPr lang="en-US" b="1" dirty="0"/>
          </a:p>
        </p:txBody>
      </p:sp>
      <p:cxnSp>
        <p:nvCxnSpPr>
          <p:cNvPr id="8" name="Straight Arrow Connector 7"/>
          <p:cNvCxnSpPr>
            <a:stCxn id="6" idx="3"/>
          </p:cNvCxnSpPr>
          <p:nvPr/>
        </p:nvCxnSpPr>
        <p:spPr bwMode="auto">
          <a:xfrm flipV="1">
            <a:off x="3352800" y="3581401"/>
            <a:ext cx="2667000" cy="2232"/>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152400"/>
            <a:ext cx="8226425" cy="719138"/>
          </a:xfrm>
        </p:spPr>
        <p:txBody>
          <a:bodyPr/>
          <a:lstStyle/>
          <a:p>
            <a:pPr algn="ctr"/>
            <a:r>
              <a:rPr lang="en-US" sz="2800" dirty="0" smtClean="0"/>
              <a:t>Extracellular Organic Matrix</a:t>
            </a:r>
            <a:br>
              <a:rPr lang="en-US" sz="2800" dirty="0" smtClean="0"/>
            </a:br>
            <a:r>
              <a:rPr lang="en-US" sz="2800" dirty="0" smtClean="0"/>
              <a:t>Fibers , Amorphous Ground Substance &amp;</a:t>
            </a:r>
            <a:br>
              <a:rPr lang="en-US" sz="2800" dirty="0" smtClean="0"/>
            </a:br>
            <a:r>
              <a:rPr lang="en-US" sz="2800" dirty="0" smtClean="0"/>
              <a:t> Special </a:t>
            </a:r>
            <a:r>
              <a:rPr lang="en-US" sz="2800" dirty="0" err="1" smtClean="0"/>
              <a:t>Glycoproteins</a:t>
            </a:r>
            <a:endParaRPr lang="en-US" sz="2800" dirty="0"/>
          </a:p>
        </p:txBody>
      </p:sp>
      <p:sp>
        <p:nvSpPr>
          <p:cNvPr id="3" name="Content Placeholder 2"/>
          <p:cNvSpPr>
            <a:spLocks noGrp="1"/>
          </p:cNvSpPr>
          <p:nvPr>
            <p:ph idx="1"/>
          </p:nvPr>
        </p:nvSpPr>
        <p:spPr>
          <a:xfrm>
            <a:off x="1" y="1219201"/>
            <a:ext cx="9144000" cy="5638800"/>
          </a:xfrm>
        </p:spPr>
        <p:txBody>
          <a:bodyPr/>
          <a:lstStyle/>
          <a:p>
            <a:endParaRPr lang="en-US" dirty="0" smtClean="0"/>
          </a:p>
          <a:p>
            <a:r>
              <a:rPr lang="en-US" sz="2800" dirty="0" smtClean="0"/>
              <a:t>The fibers, amorphous ground substances and special </a:t>
            </a:r>
            <a:r>
              <a:rPr lang="en-US" sz="2800" dirty="0" err="1" smtClean="0"/>
              <a:t>glycoproteins</a:t>
            </a:r>
            <a:r>
              <a:rPr lang="en-US" sz="2800" dirty="0" smtClean="0"/>
              <a:t> are </a:t>
            </a:r>
            <a:r>
              <a:rPr lang="en-US" sz="2800" dirty="0" err="1" smtClean="0"/>
              <a:t>secretory</a:t>
            </a:r>
            <a:r>
              <a:rPr lang="en-US" sz="2800" dirty="0" smtClean="0"/>
              <a:t> products of the </a:t>
            </a:r>
            <a:r>
              <a:rPr lang="en-US" sz="2800" dirty="0" err="1" smtClean="0"/>
              <a:t>Osteoblast</a:t>
            </a:r>
            <a:endParaRPr lang="en-US" sz="2800" dirty="0" smtClean="0"/>
          </a:p>
          <a:p>
            <a:r>
              <a:rPr lang="en-US" sz="2800" b="1" dirty="0" smtClean="0"/>
              <a:t>Fibers</a:t>
            </a:r>
            <a:r>
              <a:rPr lang="en-US" sz="2800" dirty="0" smtClean="0"/>
              <a:t>:  Type I Collagen fibers – makes up 90% of the </a:t>
            </a:r>
            <a:r>
              <a:rPr lang="en-US" sz="2800" i="1" dirty="0" smtClean="0"/>
              <a:t>protein</a:t>
            </a:r>
            <a:r>
              <a:rPr lang="en-US" sz="2800" dirty="0" smtClean="0"/>
              <a:t> content of bone </a:t>
            </a:r>
          </a:p>
          <a:p>
            <a:r>
              <a:rPr lang="en-US" sz="2800" b="1" dirty="0" smtClean="0"/>
              <a:t>Amorphous Ground Substance</a:t>
            </a:r>
            <a:r>
              <a:rPr lang="en-US" sz="2800" dirty="0" smtClean="0"/>
              <a:t>: </a:t>
            </a:r>
            <a:r>
              <a:rPr lang="en-US" sz="2800" dirty="0" err="1" smtClean="0"/>
              <a:t>Chondroitin</a:t>
            </a:r>
            <a:r>
              <a:rPr lang="en-US" sz="2800" dirty="0" smtClean="0"/>
              <a:t> Sulfate and Keratin Sulfate</a:t>
            </a:r>
          </a:p>
          <a:p>
            <a:r>
              <a:rPr lang="en-US" sz="2800" b="1" dirty="0" smtClean="0"/>
              <a:t>Special </a:t>
            </a:r>
            <a:r>
              <a:rPr lang="en-US" sz="2800" b="1" dirty="0" err="1" smtClean="0"/>
              <a:t>Glycoproteins</a:t>
            </a:r>
            <a:r>
              <a:rPr lang="en-US" sz="2800" dirty="0" smtClean="0"/>
              <a:t>:  </a:t>
            </a:r>
            <a:r>
              <a:rPr lang="en-US" sz="2800" dirty="0" err="1" smtClean="0"/>
              <a:t>Osteocalcin</a:t>
            </a:r>
            <a:r>
              <a:rPr lang="en-US" sz="2800" dirty="0" smtClean="0"/>
              <a:t>, </a:t>
            </a:r>
            <a:r>
              <a:rPr lang="en-US" sz="2800" dirty="0" err="1" smtClean="0"/>
              <a:t>Osteonectin</a:t>
            </a:r>
            <a:endParaRPr lang="en-US" sz="2800" dirty="0" smtClean="0"/>
          </a:p>
          <a:p>
            <a:r>
              <a:rPr lang="en-US" sz="2800" b="1" dirty="0" err="1" smtClean="0"/>
              <a:t>Sialoprotein</a:t>
            </a:r>
            <a:endParaRPr lang="en-US" sz="2800" b="1"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Inorganic Matrix  ( a calcified matrix) </a:t>
            </a:r>
            <a:endParaRPr lang="en-US" dirty="0"/>
          </a:p>
        </p:txBody>
      </p:sp>
      <p:sp>
        <p:nvSpPr>
          <p:cNvPr id="3" name="Content Placeholder 2"/>
          <p:cNvSpPr>
            <a:spLocks noGrp="1"/>
          </p:cNvSpPr>
          <p:nvPr>
            <p:ph idx="1"/>
          </p:nvPr>
        </p:nvSpPr>
        <p:spPr>
          <a:xfrm>
            <a:off x="460375" y="990600"/>
            <a:ext cx="8228013" cy="5562599"/>
          </a:xfrm>
        </p:spPr>
        <p:txBody>
          <a:bodyPr/>
          <a:lstStyle/>
          <a:p>
            <a:r>
              <a:rPr lang="en-US" dirty="0" smtClean="0"/>
              <a:t>Water comprises almost half of the inorganic matrix of bone</a:t>
            </a:r>
          </a:p>
          <a:p>
            <a:r>
              <a:rPr lang="en-US" dirty="0" smtClean="0"/>
              <a:t>The major inorganic chemicals are Calcium, and Phosphorous</a:t>
            </a:r>
          </a:p>
          <a:p>
            <a:r>
              <a:rPr lang="en-US" dirty="0" smtClean="0"/>
              <a:t>Other inorganic chemicals are bicarbonate, citrate, magnesium, sodium and potassium</a:t>
            </a:r>
          </a:p>
          <a:p>
            <a:r>
              <a:rPr lang="en-US" dirty="0" smtClean="0"/>
              <a:t>Calcium and phosphorous primarily exist in a molecular form known as the “</a:t>
            </a:r>
            <a:r>
              <a:rPr lang="en-US" dirty="0" err="1" smtClean="0"/>
              <a:t>Hydroxyapatite</a:t>
            </a:r>
            <a:r>
              <a:rPr lang="en-US" dirty="0" smtClean="0"/>
              <a:t> Crystal”  Ca</a:t>
            </a:r>
            <a:r>
              <a:rPr lang="en-US" sz="2000" dirty="0" smtClean="0"/>
              <a:t>10</a:t>
            </a:r>
            <a:r>
              <a:rPr lang="en-US" dirty="0" smtClean="0"/>
              <a:t> (PO</a:t>
            </a:r>
            <a:r>
              <a:rPr lang="en-US" sz="2000" dirty="0" smtClean="0"/>
              <a:t>4</a:t>
            </a:r>
            <a:r>
              <a:rPr lang="en-US" dirty="0" smtClean="0"/>
              <a:t>)</a:t>
            </a:r>
            <a:r>
              <a:rPr lang="en-US" sz="2000" dirty="0" smtClean="0"/>
              <a:t>6</a:t>
            </a:r>
            <a:r>
              <a:rPr lang="en-US" dirty="0" smtClean="0"/>
              <a:t>. OH</a:t>
            </a:r>
            <a:r>
              <a:rPr lang="en-US" sz="2000" dirty="0" smtClean="0"/>
              <a:t>2</a:t>
            </a:r>
          </a:p>
          <a:p>
            <a:r>
              <a:rPr lang="en-US" sz="3200" dirty="0" smtClean="0"/>
              <a:t>Some does exist has Calcium Phosphate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about bone</a:t>
            </a:r>
            <a:endParaRPr lang="en-US" dirty="0"/>
          </a:p>
        </p:txBody>
      </p:sp>
      <p:sp>
        <p:nvSpPr>
          <p:cNvPr id="3" name="Content Placeholder 2"/>
          <p:cNvSpPr>
            <a:spLocks noGrp="1"/>
          </p:cNvSpPr>
          <p:nvPr>
            <p:ph idx="1"/>
          </p:nvPr>
        </p:nvSpPr>
        <p:spPr/>
        <p:txBody>
          <a:bodyPr/>
          <a:lstStyle/>
          <a:p>
            <a:pPr>
              <a:buNone/>
            </a:pPr>
            <a:r>
              <a:rPr lang="en-US" dirty="0" smtClean="0"/>
              <a:t>(1) What is the function of the </a:t>
            </a:r>
            <a:r>
              <a:rPr lang="en-US" dirty="0" err="1" smtClean="0"/>
              <a:t>glycoproteins</a:t>
            </a:r>
            <a:r>
              <a:rPr lang="en-US" dirty="0" smtClean="0"/>
              <a:t> and the </a:t>
            </a:r>
            <a:r>
              <a:rPr lang="en-US" dirty="0" err="1" smtClean="0"/>
              <a:t>sialoprotein</a:t>
            </a:r>
            <a:r>
              <a:rPr lang="en-US" dirty="0" smtClean="0"/>
              <a:t>?</a:t>
            </a:r>
          </a:p>
          <a:p>
            <a:pPr>
              <a:buNone/>
            </a:pPr>
            <a:r>
              <a:rPr lang="en-US" dirty="0" smtClean="0"/>
              <a:t>(2) What gives bone its slight amount elasticity and why does this elasticity decrease with age?</a:t>
            </a:r>
          </a:p>
          <a:p>
            <a:pPr>
              <a:buNone/>
            </a:pPr>
            <a:r>
              <a:rPr lang="en-US" dirty="0" smtClean="0"/>
              <a:t>(3) Why does bone get hard unlike the other tissues of the body?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function of the </a:t>
            </a:r>
            <a:r>
              <a:rPr lang="en-US" dirty="0" err="1" smtClean="0"/>
              <a:t>glycoproteins</a:t>
            </a:r>
            <a:r>
              <a:rPr lang="en-US" dirty="0" smtClean="0"/>
              <a:t> and the </a:t>
            </a:r>
            <a:r>
              <a:rPr lang="en-US" dirty="0" err="1" smtClean="0"/>
              <a:t>sialoprotein</a:t>
            </a:r>
            <a:r>
              <a:rPr lang="en-US" dirty="0" smtClean="0"/>
              <a:t>?</a:t>
            </a:r>
            <a:endParaRPr lang="en-US" dirty="0"/>
          </a:p>
        </p:txBody>
      </p:sp>
      <p:sp>
        <p:nvSpPr>
          <p:cNvPr id="3" name="Content Placeholder 2"/>
          <p:cNvSpPr>
            <a:spLocks noGrp="1"/>
          </p:cNvSpPr>
          <p:nvPr>
            <p:ph idx="1"/>
          </p:nvPr>
        </p:nvSpPr>
        <p:spPr/>
        <p:txBody>
          <a:bodyPr/>
          <a:lstStyle/>
          <a:p>
            <a:r>
              <a:rPr lang="en-US" sz="2800" dirty="0" smtClean="0"/>
              <a:t>Osteocalcin – binds to hydroxyapatite</a:t>
            </a:r>
          </a:p>
          <a:p>
            <a:r>
              <a:rPr lang="en-US" sz="2800" dirty="0" smtClean="0"/>
              <a:t>Osteopontin – binds to hydroxyapatite but has additional binding sites of *</a:t>
            </a:r>
            <a:r>
              <a:rPr lang="en-US" sz="2800" b="1" dirty="0" smtClean="0">
                <a:solidFill>
                  <a:srgbClr val="FF0000"/>
                </a:solidFill>
              </a:rPr>
              <a:t>integrins</a:t>
            </a:r>
            <a:r>
              <a:rPr lang="en-US" sz="2800" dirty="0" smtClean="0"/>
              <a:t> present on </a:t>
            </a:r>
            <a:r>
              <a:rPr lang="en-US" sz="2800" dirty="0" err="1" smtClean="0"/>
              <a:t>osteobasts</a:t>
            </a:r>
            <a:r>
              <a:rPr lang="en-US" sz="2800" dirty="0" smtClean="0"/>
              <a:t> and osteoclasts. </a:t>
            </a:r>
          </a:p>
          <a:p>
            <a:r>
              <a:rPr lang="en-US" sz="2800" dirty="0" smtClean="0"/>
              <a:t>Vitamin D stimulates the synthesis of glycoproteins.  </a:t>
            </a:r>
          </a:p>
          <a:p>
            <a:r>
              <a:rPr lang="en-US" sz="2800" dirty="0" smtClean="0"/>
              <a:t>Bone </a:t>
            </a:r>
            <a:r>
              <a:rPr lang="en-US" sz="2800" dirty="0" err="1" smtClean="0"/>
              <a:t>sialoprotein</a:t>
            </a:r>
            <a:r>
              <a:rPr lang="en-US" sz="2800" dirty="0" smtClean="0"/>
              <a:t>, another matrix protein, has binding sites for matrix components and </a:t>
            </a:r>
            <a:r>
              <a:rPr lang="en-US" sz="2800" dirty="0" err="1" smtClean="0"/>
              <a:t>integrins</a:t>
            </a:r>
            <a:r>
              <a:rPr lang="en-US" sz="2800" dirty="0" smtClean="0"/>
              <a:t> of </a:t>
            </a:r>
            <a:r>
              <a:rPr lang="en-US" sz="2800" dirty="0" err="1" smtClean="0"/>
              <a:t>osteoblasts</a:t>
            </a:r>
            <a:r>
              <a:rPr lang="en-US" sz="2800" dirty="0" smtClean="0"/>
              <a:t> and </a:t>
            </a:r>
            <a:r>
              <a:rPr lang="en-US" sz="2800" dirty="0" err="1" smtClean="0"/>
              <a:t>osteocytes</a:t>
            </a:r>
            <a:r>
              <a:rPr lang="en-US" sz="2800" dirty="0" smtClean="0"/>
              <a:t>, suggesting the adherence of the these cells to the bone </a:t>
            </a:r>
            <a:r>
              <a:rPr lang="en-US" sz="2800" dirty="0" err="1" smtClean="0"/>
              <a:t>matirx</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gives bone its slight amount elasticity and why does this elasticity decrease with age?</a:t>
            </a:r>
            <a:endParaRPr lang="en-US" dirty="0"/>
          </a:p>
        </p:txBody>
      </p:sp>
      <p:sp>
        <p:nvSpPr>
          <p:cNvPr id="3" name="Content Placeholder 2"/>
          <p:cNvSpPr>
            <a:spLocks noGrp="1"/>
          </p:cNvSpPr>
          <p:nvPr>
            <p:ph idx="1"/>
          </p:nvPr>
        </p:nvSpPr>
        <p:spPr>
          <a:xfrm>
            <a:off x="460375" y="1676400"/>
            <a:ext cx="8228013" cy="4635500"/>
          </a:xfrm>
        </p:spPr>
        <p:txBody>
          <a:bodyPr/>
          <a:lstStyle/>
          <a:p>
            <a:r>
              <a:rPr lang="en-US" sz="2800" dirty="0" smtClean="0"/>
              <a:t>The water content in bone provides the slight elasticity.  The water content decreases as the individual ages – thus the bones become more brittle. </a:t>
            </a:r>
          </a:p>
          <a:p>
            <a:r>
              <a:rPr lang="en-US" sz="2800" dirty="0" smtClean="0"/>
              <a:t>Water is part of the inorganic matrix of bone. Bone in a young person is approximately  43% water. </a:t>
            </a:r>
          </a:p>
          <a:p>
            <a:r>
              <a:rPr lang="en-US" sz="2800" dirty="0" smtClean="0"/>
              <a:t>The surface ions of the </a:t>
            </a:r>
            <a:r>
              <a:rPr lang="en-US" sz="2800" dirty="0" err="1" smtClean="0"/>
              <a:t>hydroxyapatite</a:t>
            </a:r>
            <a:r>
              <a:rPr lang="en-US" sz="2800" dirty="0" smtClean="0"/>
              <a:t> crystals attract H</a:t>
            </a:r>
            <a:r>
              <a:rPr lang="en-US" sz="2000" dirty="0" smtClean="0"/>
              <a:t>2</a:t>
            </a:r>
            <a:r>
              <a:rPr lang="en-US" sz="2800" dirty="0" smtClean="0"/>
              <a:t>O and form a </a:t>
            </a:r>
            <a:r>
              <a:rPr lang="en-US" sz="2800" b="1" dirty="0" smtClean="0"/>
              <a:t>hydration shell,  </a:t>
            </a:r>
            <a:r>
              <a:rPr lang="en-US" sz="2800" dirty="0" smtClean="0"/>
              <a:t>which permits ion exchange with the extracellular fluid.</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bone get hard unlike the other tissues of the body? </a:t>
            </a:r>
            <a:r>
              <a:rPr lang="en-US" sz="2800" dirty="0" smtClean="0">
                <a:solidFill>
                  <a:srgbClr val="FF0000"/>
                </a:solidFill>
              </a:rPr>
              <a:t>The inorganic calcified matrix makes bone hard!</a:t>
            </a:r>
            <a:endParaRPr lang="en-US" sz="2800" dirty="0">
              <a:solidFill>
                <a:srgbClr val="FF0000"/>
              </a:solidFill>
            </a:endParaRPr>
          </a:p>
        </p:txBody>
      </p:sp>
      <p:sp>
        <p:nvSpPr>
          <p:cNvPr id="3" name="Content Placeholder 2"/>
          <p:cNvSpPr>
            <a:spLocks noGrp="1"/>
          </p:cNvSpPr>
          <p:nvPr>
            <p:ph idx="1"/>
          </p:nvPr>
        </p:nvSpPr>
        <p:spPr>
          <a:xfrm>
            <a:off x="0" y="1676399"/>
            <a:ext cx="8915399" cy="4635501"/>
          </a:xfrm>
        </p:spPr>
        <p:txBody>
          <a:bodyPr/>
          <a:lstStyle/>
          <a:p>
            <a:r>
              <a:rPr lang="en-US" sz="2800" dirty="0" smtClean="0"/>
              <a:t>Fibroblast cells secrete collagen and amorphous ground substance – which is a soft organic matrix– why when the osteoblast cells secrete a soft organic matrix does it gets hard? (see handout)</a:t>
            </a:r>
          </a:p>
          <a:p>
            <a:r>
              <a:rPr lang="en-US" sz="2800" dirty="0" smtClean="0"/>
              <a:t>The </a:t>
            </a:r>
            <a:r>
              <a:rPr lang="en-US" sz="2800" dirty="0" err="1" smtClean="0"/>
              <a:t>osteoblast</a:t>
            </a:r>
            <a:r>
              <a:rPr lang="en-US" sz="2800" dirty="0" smtClean="0"/>
              <a:t> secrete a type I collagen along with the fore-mentioned special </a:t>
            </a:r>
            <a:r>
              <a:rPr lang="en-US" sz="2800" dirty="0" err="1" smtClean="0"/>
              <a:t>glycoproteins</a:t>
            </a:r>
            <a:r>
              <a:rPr lang="en-US" sz="2800" dirty="0" smtClean="0"/>
              <a:t>. It appears that the type of collagen and the special </a:t>
            </a:r>
            <a:r>
              <a:rPr lang="en-US" sz="2800" dirty="0" err="1" smtClean="0"/>
              <a:t>glycoproteins</a:t>
            </a:r>
            <a:r>
              <a:rPr lang="en-US" sz="2800" dirty="0" smtClean="0"/>
              <a:t> – particularly </a:t>
            </a:r>
            <a:r>
              <a:rPr lang="en-US" sz="2800" dirty="0" err="1" smtClean="0"/>
              <a:t>osteocalcin</a:t>
            </a:r>
            <a:r>
              <a:rPr lang="en-US" sz="2800" dirty="0" smtClean="0"/>
              <a:t> cause the calcium and phosphorous in the interstitial fluid to precipitate out and form the calcified matrix – particularly that of the </a:t>
            </a:r>
            <a:r>
              <a:rPr lang="en-US" sz="2800" dirty="0" err="1" smtClean="0"/>
              <a:t>hydroxyapatite</a:t>
            </a:r>
            <a:r>
              <a:rPr lang="en-US" sz="2800" dirty="0" smtClean="0"/>
              <a:t> crystal. </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Bone Qualities</a:t>
            </a:r>
            <a:endParaRPr lang="en-US" dirty="0"/>
          </a:p>
        </p:txBody>
      </p:sp>
      <p:sp>
        <p:nvSpPr>
          <p:cNvPr id="3" name="Content Placeholder 2"/>
          <p:cNvSpPr>
            <a:spLocks noGrp="1"/>
          </p:cNvSpPr>
          <p:nvPr>
            <p:ph idx="1"/>
          </p:nvPr>
        </p:nvSpPr>
        <p:spPr>
          <a:xfrm>
            <a:off x="152400" y="838200"/>
            <a:ext cx="8839199" cy="5791199"/>
          </a:xfrm>
        </p:spPr>
        <p:txBody>
          <a:bodyPr/>
          <a:lstStyle/>
          <a:p>
            <a:pPr>
              <a:buNone/>
            </a:pPr>
            <a:r>
              <a:rPr lang="en-US" dirty="0" smtClean="0"/>
              <a:t>(1) </a:t>
            </a:r>
            <a:r>
              <a:rPr lang="en-US" sz="2800" b="1" dirty="0" smtClean="0"/>
              <a:t>Bone has tensile strength </a:t>
            </a:r>
            <a:r>
              <a:rPr lang="en-US" sz="3200" b="1" dirty="0" smtClean="0"/>
              <a:t>– </a:t>
            </a:r>
            <a:r>
              <a:rPr lang="en-US" sz="2800" i="1" dirty="0" smtClean="0">
                <a:solidFill>
                  <a:srgbClr val="FF0000"/>
                </a:solidFill>
              </a:rPr>
              <a:t>due to the type I collagen fibers</a:t>
            </a:r>
          </a:p>
          <a:p>
            <a:pPr>
              <a:buNone/>
            </a:pPr>
            <a:r>
              <a:rPr lang="en-US" sz="2000" i="1" dirty="0" smtClean="0"/>
              <a:t>Tensile strength is a strength preventing something from being pulled apart</a:t>
            </a:r>
          </a:p>
          <a:p>
            <a:pPr marL="514350" indent="-514350">
              <a:buAutoNum type="arabicParenBoth" startAt="2"/>
            </a:pPr>
            <a:r>
              <a:rPr lang="en-US" sz="2800" b="1" dirty="0" smtClean="0"/>
              <a:t>Bone has hardness </a:t>
            </a:r>
            <a:r>
              <a:rPr lang="en-US" sz="3200" b="1" dirty="0" smtClean="0"/>
              <a:t>– </a:t>
            </a:r>
            <a:r>
              <a:rPr lang="en-US" sz="2800" i="1" dirty="0" smtClean="0">
                <a:solidFill>
                  <a:srgbClr val="FF0000"/>
                </a:solidFill>
              </a:rPr>
              <a:t>due to the inorganic calcified matrix</a:t>
            </a:r>
          </a:p>
          <a:p>
            <a:pPr marL="514350" indent="-514350">
              <a:buAutoNum type="arabicParenBoth" startAt="2"/>
            </a:pPr>
            <a:r>
              <a:rPr lang="en-US" sz="2800" b="1" dirty="0" smtClean="0"/>
              <a:t>Bone has a certain degree of elasticity- </a:t>
            </a:r>
            <a:r>
              <a:rPr lang="en-US" sz="2800" i="1" dirty="0" smtClean="0">
                <a:solidFill>
                  <a:srgbClr val="FF0000"/>
                </a:solidFill>
              </a:rPr>
              <a:t>due to the water content</a:t>
            </a:r>
          </a:p>
          <a:p>
            <a:pPr marL="514350" indent="-514350">
              <a:buAutoNum type="arabicParenBoth" startAt="2"/>
            </a:pPr>
            <a:r>
              <a:rPr lang="en-US" sz="2800" b="1" dirty="0" smtClean="0"/>
              <a:t>Bone is fairly lightweight </a:t>
            </a:r>
            <a:r>
              <a:rPr lang="en-US" sz="3200" b="1" dirty="0" smtClean="0"/>
              <a:t>– </a:t>
            </a:r>
            <a:r>
              <a:rPr lang="en-US" sz="2800" i="1" dirty="0" smtClean="0">
                <a:solidFill>
                  <a:srgbClr val="FF0000"/>
                </a:solidFill>
              </a:rPr>
              <a:t>due to its construct on the </a:t>
            </a:r>
            <a:r>
              <a:rPr lang="en-US" sz="2800" i="1" dirty="0" err="1" smtClean="0">
                <a:solidFill>
                  <a:srgbClr val="FF0000"/>
                </a:solidFill>
              </a:rPr>
              <a:t>histiologic</a:t>
            </a:r>
            <a:r>
              <a:rPr lang="en-US" sz="2800" i="1" dirty="0" smtClean="0">
                <a:solidFill>
                  <a:srgbClr val="FF0000"/>
                </a:solidFill>
              </a:rPr>
              <a:t> level – to be discussed shortly</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Classifications</a:t>
            </a:r>
            <a:endParaRPr lang="en-US" dirty="0"/>
          </a:p>
        </p:txBody>
      </p:sp>
      <p:sp>
        <p:nvSpPr>
          <p:cNvPr id="3" name="Content Placeholder 2"/>
          <p:cNvSpPr>
            <a:spLocks noGrp="1"/>
          </p:cNvSpPr>
          <p:nvPr>
            <p:ph idx="1"/>
          </p:nvPr>
        </p:nvSpPr>
        <p:spPr>
          <a:xfrm>
            <a:off x="152401" y="838200"/>
            <a:ext cx="8535988" cy="5473701"/>
          </a:xfrm>
        </p:spPr>
        <p:txBody>
          <a:bodyPr/>
          <a:lstStyle/>
          <a:p>
            <a:pPr algn="ctr">
              <a:buNone/>
            </a:pPr>
            <a:r>
              <a:rPr lang="en-US" sz="2400" b="1" dirty="0" smtClean="0"/>
              <a:t>Density Classification</a:t>
            </a:r>
          </a:p>
          <a:p>
            <a:pPr>
              <a:buNone/>
            </a:pPr>
            <a:r>
              <a:rPr lang="en-US" sz="2400" dirty="0" smtClean="0"/>
              <a:t>(1) Compact – substantia compacta</a:t>
            </a:r>
          </a:p>
          <a:p>
            <a:pPr>
              <a:buNone/>
            </a:pPr>
            <a:r>
              <a:rPr lang="en-US" sz="2400" dirty="0" smtClean="0"/>
              <a:t>(2) Spongy – substantia spongiosa – cancellous</a:t>
            </a:r>
          </a:p>
          <a:p>
            <a:pPr>
              <a:buNone/>
            </a:pPr>
            <a:endParaRPr lang="en-US" sz="2400" dirty="0" smtClean="0"/>
          </a:p>
          <a:p>
            <a:pPr algn="ctr">
              <a:buNone/>
            </a:pPr>
            <a:r>
              <a:rPr lang="en-US" sz="2400" b="1" dirty="0" smtClean="0"/>
              <a:t>Shape Classification</a:t>
            </a:r>
          </a:p>
          <a:p>
            <a:pPr marL="514350" indent="-514350">
              <a:buAutoNum type="arabicParenBoth"/>
            </a:pPr>
            <a:r>
              <a:rPr lang="en-US" sz="2400" dirty="0" smtClean="0"/>
              <a:t>Flat</a:t>
            </a:r>
          </a:p>
          <a:p>
            <a:pPr marL="514350" indent="-514350">
              <a:buAutoNum type="arabicParenBoth"/>
            </a:pPr>
            <a:r>
              <a:rPr lang="en-US" sz="2400" dirty="0" smtClean="0"/>
              <a:t>Long Bones</a:t>
            </a:r>
          </a:p>
          <a:p>
            <a:pPr marL="514350" indent="-514350">
              <a:buAutoNum type="arabicParenBoth"/>
            </a:pPr>
            <a:r>
              <a:rPr lang="en-US" sz="2400" dirty="0" smtClean="0"/>
              <a:t>Short Bones                      Round (personal terminology)</a:t>
            </a:r>
          </a:p>
          <a:p>
            <a:pPr marL="514350" indent="-514350">
              <a:buAutoNum type="arabicParenBoth"/>
            </a:pPr>
            <a:r>
              <a:rPr lang="en-US" sz="2400" dirty="0" smtClean="0"/>
              <a:t>Irregular Bones</a:t>
            </a:r>
          </a:p>
          <a:p>
            <a:pPr>
              <a:buNone/>
            </a:pPr>
            <a:endParaRPr lang="en-US" sz="2400" dirty="0" smtClean="0"/>
          </a:p>
          <a:p>
            <a:pPr>
              <a:buNone/>
            </a:pPr>
            <a:endParaRPr lang="en-US" sz="2400" dirty="0" smtClean="0"/>
          </a:p>
          <a:p>
            <a:pPr>
              <a:buNone/>
            </a:pPr>
            <a:endParaRPr lang="en-US" sz="2400" dirty="0" smtClean="0"/>
          </a:p>
          <a:p>
            <a:endParaRPr lang="en-US" sz="2400" dirty="0"/>
          </a:p>
        </p:txBody>
      </p:sp>
      <p:cxnSp>
        <p:nvCxnSpPr>
          <p:cNvPr id="11" name="Straight Arrow Connector 10"/>
          <p:cNvCxnSpPr/>
          <p:nvPr/>
        </p:nvCxnSpPr>
        <p:spPr bwMode="auto">
          <a:xfrm>
            <a:off x="2514600" y="4495800"/>
            <a:ext cx="16002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flipV="1">
            <a:off x="2514600" y="4953000"/>
            <a:ext cx="1600200" cy="76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p:txBody>
          <a:bodyPr/>
          <a:lstStyle/>
          <a:p>
            <a:r>
              <a:rPr lang="en-US" dirty="0"/>
              <a:t>Bone </a:t>
            </a:r>
            <a:r>
              <a:rPr lang="en-US" dirty="0" smtClean="0"/>
              <a:t>Density (Texture) Classification</a:t>
            </a:r>
            <a:endParaRPr lang="en-US" dirty="0"/>
          </a:p>
        </p:txBody>
      </p:sp>
      <p:sp>
        <p:nvSpPr>
          <p:cNvPr id="34821" name="Rectangle 5"/>
          <p:cNvSpPr>
            <a:spLocks noGrp="1" noChangeArrowheads="1"/>
          </p:cNvSpPr>
          <p:nvPr>
            <p:ph type="body" idx="1"/>
          </p:nvPr>
        </p:nvSpPr>
        <p:spPr/>
        <p:txBody>
          <a:bodyPr/>
          <a:lstStyle/>
          <a:p>
            <a:r>
              <a:rPr lang="en-US"/>
              <a:t>Compact bone</a:t>
            </a:r>
          </a:p>
          <a:p>
            <a:pPr lvl="1"/>
            <a:r>
              <a:rPr lang="en-US"/>
              <a:t>Dense outer layer</a:t>
            </a:r>
          </a:p>
          <a:p>
            <a:r>
              <a:rPr lang="en-US"/>
              <a:t>Spongy (cancellous) bone</a:t>
            </a:r>
          </a:p>
          <a:p>
            <a:pPr lvl="1"/>
            <a:r>
              <a:rPr lang="en-US"/>
              <a:t>Honeycomb of trabeculae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1" name="Rectangle 7"/>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6.5</a:t>
            </a:r>
          </a:p>
        </p:txBody>
      </p:sp>
      <p:pic>
        <p:nvPicPr>
          <p:cNvPr id="47113" name="Picture 9" descr="figure_06_05-jLE"/>
          <p:cNvPicPr>
            <a:picLocks noChangeAspect="1" noChangeArrowheads="1"/>
          </p:cNvPicPr>
          <p:nvPr/>
        </p:nvPicPr>
        <p:blipFill>
          <a:blip r:embed="rId2" cstate="print"/>
          <a:srcRect/>
          <a:stretch>
            <a:fillRect/>
          </a:stretch>
        </p:blipFill>
        <p:spPr bwMode="auto">
          <a:xfrm>
            <a:off x="450850" y="495300"/>
            <a:ext cx="8242300" cy="5867400"/>
          </a:xfrm>
          <a:prstGeom prst="rect">
            <a:avLst/>
          </a:prstGeom>
          <a:noFill/>
        </p:spPr>
      </p:pic>
      <p:sp>
        <p:nvSpPr>
          <p:cNvPr id="47114" name="Freeform 10"/>
          <p:cNvSpPr>
            <a:spLocks/>
          </p:cNvSpPr>
          <p:nvPr/>
        </p:nvSpPr>
        <p:spPr bwMode="auto">
          <a:xfrm>
            <a:off x="5159375" y="3805238"/>
            <a:ext cx="2025650" cy="879475"/>
          </a:xfrm>
          <a:custGeom>
            <a:avLst/>
            <a:gdLst/>
            <a:ahLst/>
            <a:cxnLst>
              <a:cxn ang="0">
                <a:pos x="0" y="0"/>
              </a:cxn>
              <a:cxn ang="0">
                <a:pos x="1276" y="288"/>
              </a:cxn>
              <a:cxn ang="0">
                <a:pos x="488" y="554"/>
              </a:cxn>
            </a:cxnLst>
            <a:rect l="0" t="0" r="r" b="b"/>
            <a:pathLst>
              <a:path w="1276" h="554">
                <a:moveTo>
                  <a:pt x="0" y="0"/>
                </a:moveTo>
                <a:lnTo>
                  <a:pt x="1276" y="288"/>
                </a:lnTo>
                <a:lnTo>
                  <a:pt x="488" y="554"/>
                </a:lnTo>
              </a:path>
            </a:pathLst>
          </a:custGeom>
          <a:noFill/>
          <a:ln w="34925">
            <a:solidFill>
              <a:srgbClr val="FFFFFF"/>
            </a:solidFill>
            <a:prstDash val="solid"/>
            <a:round/>
            <a:headEnd/>
            <a:tailEnd/>
          </a:ln>
        </p:spPr>
        <p:txBody>
          <a:bodyPr/>
          <a:lstStyle/>
          <a:p>
            <a:endParaRPr lang="en-US"/>
          </a:p>
        </p:txBody>
      </p:sp>
      <p:sp>
        <p:nvSpPr>
          <p:cNvPr id="47115" name="Line 11"/>
          <p:cNvSpPr>
            <a:spLocks noChangeShapeType="1"/>
          </p:cNvSpPr>
          <p:nvPr/>
        </p:nvSpPr>
        <p:spPr bwMode="auto">
          <a:xfrm>
            <a:off x="6781800" y="2646363"/>
            <a:ext cx="431800" cy="1587"/>
          </a:xfrm>
          <a:prstGeom prst="line">
            <a:avLst/>
          </a:prstGeom>
          <a:noFill/>
          <a:ln w="15875">
            <a:solidFill>
              <a:srgbClr val="231F20"/>
            </a:solidFill>
            <a:round/>
            <a:headEnd/>
            <a:tailEnd/>
          </a:ln>
        </p:spPr>
        <p:txBody>
          <a:bodyPr/>
          <a:lstStyle/>
          <a:p>
            <a:endParaRPr lang="en-US"/>
          </a:p>
        </p:txBody>
      </p:sp>
      <p:sp>
        <p:nvSpPr>
          <p:cNvPr id="47116" name="Freeform 12"/>
          <p:cNvSpPr>
            <a:spLocks/>
          </p:cNvSpPr>
          <p:nvPr/>
        </p:nvSpPr>
        <p:spPr bwMode="auto">
          <a:xfrm>
            <a:off x="5149850" y="3795713"/>
            <a:ext cx="2025650" cy="879475"/>
          </a:xfrm>
          <a:custGeom>
            <a:avLst/>
            <a:gdLst/>
            <a:ahLst/>
            <a:cxnLst>
              <a:cxn ang="0">
                <a:pos x="0" y="0"/>
              </a:cxn>
              <a:cxn ang="0">
                <a:pos x="1276" y="288"/>
              </a:cxn>
              <a:cxn ang="0">
                <a:pos x="488" y="554"/>
              </a:cxn>
            </a:cxnLst>
            <a:rect l="0" t="0" r="r" b="b"/>
            <a:pathLst>
              <a:path w="1276" h="554">
                <a:moveTo>
                  <a:pt x="0" y="0"/>
                </a:moveTo>
                <a:lnTo>
                  <a:pt x="1276" y="288"/>
                </a:lnTo>
                <a:lnTo>
                  <a:pt x="488" y="554"/>
                </a:lnTo>
              </a:path>
            </a:pathLst>
          </a:custGeom>
          <a:noFill/>
          <a:ln w="15875">
            <a:solidFill>
              <a:srgbClr val="231F20"/>
            </a:solidFill>
            <a:prstDash val="solid"/>
            <a:round/>
            <a:headEnd/>
            <a:tailEnd/>
          </a:ln>
        </p:spPr>
        <p:txBody>
          <a:bodyPr/>
          <a:lstStyle/>
          <a:p>
            <a:endParaRPr lang="en-US"/>
          </a:p>
        </p:txBody>
      </p:sp>
      <p:sp>
        <p:nvSpPr>
          <p:cNvPr id="47117" name="Line 13"/>
          <p:cNvSpPr>
            <a:spLocks noChangeShapeType="1"/>
          </p:cNvSpPr>
          <p:nvPr/>
        </p:nvSpPr>
        <p:spPr bwMode="auto">
          <a:xfrm>
            <a:off x="6756400" y="1922463"/>
            <a:ext cx="457200" cy="1587"/>
          </a:xfrm>
          <a:prstGeom prst="line">
            <a:avLst/>
          </a:prstGeom>
          <a:noFill/>
          <a:ln w="15875">
            <a:solidFill>
              <a:srgbClr val="231F20"/>
            </a:solidFill>
            <a:round/>
            <a:headEnd/>
            <a:tailEnd/>
          </a:ln>
        </p:spPr>
        <p:txBody>
          <a:bodyPr/>
          <a:lstStyle/>
          <a:p>
            <a:endParaRPr lang="en-US"/>
          </a:p>
        </p:txBody>
      </p:sp>
      <p:sp>
        <p:nvSpPr>
          <p:cNvPr id="47118" name="Rectangle 14"/>
          <p:cNvSpPr>
            <a:spLocks noChangeArrowheads="1"/>
          </p:cNvSpPr>
          <p:nvPr/>
        </p:nvSpPr>
        <p:spPr bwMode="auto">
          <a:xfrm>
            <a:off x="7239000" y="2490788"/>
            <a:ext cx="9779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Compact</a:t>
            </a:r>
          </a:p>
          <a:p>
            <a:r>
              <a:rPr lang="en-US" sz="1800" b="1">
                <a:solidFill>
                  <a:srgbClr val="231F20"/>
                </a:solidFill>
                <a:latin typeface="Arial" charset="0"/>
              </a:rPr>
              <a:t>bone </a:t>
            </a:r>
          </a:p>
        </p:txBody>
      </p:sp>
      <p:sp>
        <p:nvSpPr>
          <p:cNvPr id="47119" name="Rectangle 15"/>
          <p:cNvSpPr>
            <a:spLocks noChangeArrowheads="1"/>
          </p:cNvSpPr>
          <p:nvPr/>
        </p:nvSpPr>
        <p:spPr bwMode="auto">
          <a:xfrm>
            <a:off x="7239000" y="4100513"/>
            <a:ext cx="12065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Trabeculae</a:t>
            </a:r>
            <a:endParaRPr lang="en-US" sz="1800" b="1">
              <a:latin typeface="Arial" charset="0"/>
            </a:endParaRPr>
          </a:p>
        </p:txBody>
      </p:sp>
      <p:sp>
        <p:nvSpPr>
          <p:cNvPr id="47120" name="Rectangle 16"/>
          <p:cNvSpPr>
            <a:spLocks noChangeArrowheads="1"/>
          </p:cNvSpPr>
          <p:nvPr/>
        </p:nvSpPr>
        <p:spPr bwMode="auto">
          <a:xfrm>
            <a:off x="7239000" y="1770063"/>
            <a:ext cx="14478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Spongy bone</a:t>
            </a:r>
          </a:p>
          <a:p>
            <a:r>
              <a:rPr lang="en-US" sz="1800" b="1">
                <a:solidFill>
                  <a:srgbClr val="231F20"/>
                </a:solidFill>
                <a:latin typeface="Arial" charset="0"/>
              </a:rPr>
              <a:t>(diplo</a:t>
            </a:r>
            <a:r>
              <a:rPr lang="en-US" sz="1800" b="1">
                <a:latin typeface="Arial" charset="0"/>
              </a:rPr>
              <a:t>ë</a:t>
            </a:r>
            <a:r>
              <a:rPr lang="en-US" sz="1800" b="1">
                <a:solidFill>
                  <a:srgbClr val="231F20"/>
                </a:solidFill>
                <a:latin typeface="Arial" charset="0"/>
              </a:rPr>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4" name="Rectangle 8"/>
          <p:cNvSpPr>
            <a:spLocks noGrp="1" noChangeArrowheads="1"/>
          </p:cNvSpPr>
          <p:nvPr>
            <p:ph type="title"/>
          </p:nvPr>
        </p:nvSpPr>
        <p:spPr/>
        <p:txBody>
          <a:bodyPr/>
          <a:lstStyle/>
          <a:p>
            <a:r>
              <a:rPr lang="en-US"/>
              <a:t>Classification of Bones by Shape</a:t>
            </a:r>
          </a:p>
        </p:txBody>
      </p:sp>
      <p:sp>
        <p:nvSpPr>
          <p:cNvPr id="14345" name="Rectangle 9"/>
          <p:cNvSpPr>
            <a:spLocks noGrp="1" noChangeArrowheads="1"/>
          </p:cNvSpPr>
          <p:nvPr>
            <p:ph type="body" idx="1"/>
          </p:nvPr>
        </p:nvSpPr>
        <p:spPr/>
        <p:txBody>
          <a:bodyPr/>
          <a:lstStyle/>
          <a:p>
            <a:r>
              <a:rPr lang="en-US"/>
              <a:t>Long bones</a:t>
            </a:r>
          </a:p>
          <a:p>
            <a:pPr lvl="1"/>
            <a:r>
              <a:rPr lang="en-US"/>
              <a:t>Longer than they are wide </a:t>
            </a:r>
          </a:p>
          <a:p>
            <a:r>
              <a:rPr lang="en-US"/>
              <a:t>Short bones</a:t>
            </a:r>
          </a:p>
          <a:p>
            <a:pPr lvl="1"/>
            <a:r>
              <a:rPr lang="en-US"/>
              <a:t>Cube-shaped bones (in wrist and ankle)</a:t>
            </a:r>
          </a:p>
          <a:p>
            <a:pPr lvl="1"/>
            <a:r>
              <a:rPr lang="en-US"/>
              <a:t>Sesamoid bones (within tendons, e.g., patella)</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p:txBody>
          <a:bodyPr/>
          <a:lstStyle/>
          <a:p>
            <a:r>
              <a:rPr lang="en-US"/>
              <a:t>Classification of Bones by Shape</a:t>
            </a:r>
          </a:p>
        </p:txBody>
      </p:sp>
      <p:sp>
        <p:nvSpPr>
          <p:cNvPr id="16389" name="Rectangle 5"/>
          <p:cNvSpPr>
            <a:spLocks noGrp="1" noChangeArrowheads="1"/>
          </p:cNvSpPr>
          <p:nvPr>
            <p:ph type="body" idx="1"/>
          </p:nvPr>
        </p:nvSpPr>
        <p:spPr/>
        <p:txBody>
          <a:bodyPr/>
          <a:lstStyle/>
          <a:p>
            <a:r>
              <a:rPr lang="en-US"/>
              <a:t>Flat bones</a:t>
            </a:r>
          </a:p>
          <a:p>
            <a:pPr lvl="1"/>
            <a:r>
              <a:rPr lang="en-US"/>
              <a:t>Thin, flat, slightly curved </a:t>
            </a:r>
          </a:p>
          <a:p>
            <a:r>
              <a:rPr lang="en-US"/>
              <a:t>Irregular bones</a:t>
            </a:r>
          </a:p>
          <a:p>
            <a:pPr lvl="1"/>
            <a:r>
              <a:rPr lang="en-US"/>
              <a:t>Complicated shapes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Rectangle 6"/>
          <p:cNvSpPr>
            <a:spLocks noChangeArrowheads="1"/>
          </p:cNvSpPr>
          <p:nvPr/>
        </p:nvSpPr>
        <p:spPr bwMode="auto">
          <a:xfrm>
            <a:off x="8239125"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6.2</a:t>
            </a:r>
          </a:p>
        </p:txBody>
      </p:sp>
      <p:pic>
        <p:nvPicPr>
          <p:cNvPr id="18440" name="Picture 8"/>
          <p:cNvPicPr>
            <a:picLocks noChangeAspect="1" noChangeArrowheads="1"/>
          </p:cNvPicPr>
          <p:nvPr/>
        </p:nvPicPr>
        <p:blipFill>
          <a:blip r:embed="rId2" cstate="print"/>
          <a:srcRect/>
          <a:stretch>
            <a:fillRect/>
          </a:stretch>
        </p:blipFill>
        <p:spPr bwMode="auto">
          <a:xfrm>
            <a:off x="1217613" y="227013"/>
            <a:ext cx="6707187" cy="6402387"/>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Structures associated with a Long Bone</a:t>
            </a:r>
            <a:endParaRPr lang="en-US" dirty="0"/>
          </a:p>
        </p:txBody>
      </p:sp>
      <p:sp>
        <p:nvSpPr>
          <p:cNvPr id="3" name="Content Placeholder 2"/>
          <p:cNvSpPr>
            <a:spLocks noGrp="1"/>
          </p:cNvSpPr>
          <p:nvPr>
            <p:ph idx="1"/>
          </p:nvPr>
        </p:nvSpPr>
        <p:spPr>
          <a:xfrm>
            <a:off x="304801" y="990601"/>
            <a:ext cx="8383588" cy="5321300"/>
          </a:xfrm>
        </p:spPr>
        <p:txBody>
          <a:bodyPr/>
          <a:lstStyle/>
          <a:p>
            <a:r>
              <a:rPr lang="en-US" sz="2400" b="1" dirty="0" smtClean="0"/>
              <a:t>Epiphysis </a:t>
            </a:r>
            <a:r>
              <a:rPr lang="en-US" sz="2400" dirty="0" smtClean="0"/>
              <a:t>– ends of a long bone</a:t>
            </a:r>
          </a:p>
          <a:p>
            <a:r>
              <a:rPr lang="en-US" sz="2400" b="1" dirty="0" smtClean="0"/>
              <a:t>Diaphysis</a:t>
            </a:r>
            <a:r>
              <a:rPr lang="en-US" sz="2400" dirty="0" smtClean="0"/>
              <a:t> – shaft of a long bond</a:t>
            </a:r>
          </a:p>
          <a:p>
            <a:r>
              <a:rPr lang="en-US" sz="2400" b="1" dirty="0" smtClean="0"/>
              <a:t>Metaphysis</a:t>
            </a:r>
            <a:r>
              <a:rPr lang="en-US" sz="2400" dirty="0" smtClean="0"/>
              <a:t> – region between epiphysis and diaphysis</a:t>
            </a:r>
          </a:p>
          <a:p>
            <a:r>
              <a:rPr lang="en-US" sz="2400" b="1" dirty="0" smtClean="0"/>
              <a:t>Medullary Cavity </a:t>
            </a:r>
            <a:r>
              <a:rPr lang="en-US" sz="2400" dirty="0" smtClean="0"/>
              <a:t>– cut out region in shaft where blood is formed during early life and fat in later years</a:t>
            </a:r>
          </a:p>
          <a:p>
            <a:r>
              <a:rPr lang="en-US" sz="2400" b="1" dirty="0" smtClean="0"/>
              <a:t>Periosteum</a:t>
            </a:r>
            <a:r>
              <a:rPr lang="en-US" sz="2400" dirty="0" smtClean="0"/>
              <a:t> – dense irregular connective tissue collar around diaphysis</a:t>
            </a:r>
          </a:p>
          <a:p>
            <a:r>
              <a:rPr lang="en-US" sz="2400" b="1" dirty="0" smtClean="0"/>
              <a:t>Endosteum</a:t>
            </a:r>
            <a:r>
              <a:rPr lang="en-US" sz="2400" dirty="0" smtClean="0"/>
              <a:t> – layer of cells lining the rim of the medullary cavity</a:t>
            </a:r>
          </a:p>
          <a:p>
            <a:r>
              <a:rPr lang="en-US" sz="2400" b="1" dirty="0" smtClean="0"/>
              <a:t>Articular surface </a:t>
            </a:r>
            <a:r>
              <a:rPr lang="en-US" sz="2400" dirty="0" smtClean="0"/>
              <a:t>– cartilage covering the surface of the epiphysis – used as a smooth surface to form a joint </a:t>
            </a:r>
          </a:p>
          <a:p>
            <a:endParaRPr 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9" name="Rectangle 7"/>
          <p:cNvSpPr>
            <a:spLocks noChangeArrowheads="1"/>
          </p:cNvSpPr>
          <p:nvPr/>
        </p:nvSpPr>
        <p:spPr bwMode="auto">
          <a:xfrm>
            <a:off x="8007350" y="6581775"/>
            <a:ext cx="1133475" cy="274638"/>
          </a:xfrm>
          <a:prstGeom prst="rect">
            <a:avLst/>
          </a:prstGeom>
          <a:noFill/>
          <a:ln w="9525">
            <a:noFill/>
            <a:miter lim="800000"/>
            <a:headEnd/>
            <a:tailEnd/>
          </a:ln>
          <a:effectLst/>
        </p:spPr>
        <p:txBody>
          <a:bodyPr wrap="none">
            <a:spAutoFit/>
          </a:bodyPr>
          <a:lstStyle/>
          <a:p>
            <a:pPr algn="r"/>
            <a:r>
              <a:rPr lang="en-US" sz="1200" b="1">
                <a:latin typeface="Arial" charset="0"/>
              </a:rPr>
              <a:t>Figure 6.3a-b</a:t>
            </a:r>
          </a:p>
        </p:txBody>
      </p:sp>
      <p:pic>
        <p:nvPicPr>
          <p:cNvPr id="38921" name="Picture 9"/>
          <p:cNvPicPr>
            <a:picLocks noChangeAspect="1" noChangeArrowheads="1"/>
          </p:cNvPicPr>
          <p:nvPr/>
        </p:nvPicPr>
        <p:blipFill>
          <a:blip r:embed="rId2" cstate="print"/>
          <a:srcRect r="25191"/>
          <a:stretch>
            <a:fillRect/>
          </a:stretch>
        </p:blipFill>
        <p:spPr bwMode="auto">
          <a:xfrm>
            <a:off x="1816100" y="901700"/>
            <a:ext cx="5464175" cy="5307013"/>
          </a:xfrm>
          <a:prstGeom prst="rect">
            <a:avLst/>
          </a:prstGeom>
          <a:noFill/>
        </p:spPr>
      </p:pic>
      <p:sp>
        <p:nvSpPr>
          <p:cNvPr id="38922" name="Freeform 10"/>
          <p:cNvSpPr>
            <a:spLocks/>
          </p:cNvSpPr>
          <p:nvPr/>
        </p:nvSpPr>
        <p:spPr bwMode="auto">
          <a:xfrm>
            <a:off x="1790700" y="1042988"/>
            <a:ext cx="88900" cy="898525"/>
          </a:xfrm>
          <a:custGeom>
            <a:avLst/>
            <a:gdLst/>
            <a:ahLst/>
            <a:cxnLst>
              <a:cxn ang="0">
                <a:pos x="54" y="0"/>
              </a:cxn>
              <a:cxn ang="0">
                <a:pos x="0" y="0"/>
              </a:cxn>
              <a:cxn ang="0">
                <a:pos x="0" y="566"/>
              </a:cxn>
              <a:cxn ang="0">
                <a:pos x="56" y="566"/>
              </a:cxn>
            </a:cxnLst>
            <a:rect l="0" t="0" r="r" b="b"/>
            <a:pathLst>
              <a:path w="56" h="566">
                <a:moveTo>
                  <a:pt x="54" y="0"/>
                </a:moveTo>
                <a:lnTo>
                  <a:pt x="0" y="0"/>
                </a:lnTo>
                <a:lnTo>
                  <a:pt x="0" y="566"/>
                </a:lnTo>
                <a:lnTo>
                  <a:pt x="56" y="566"/>
                </a:lnTo>
              </a:path>
            </a:pathLst>
          </a:custGeom>
          <a:noFill/>
          <a:ln w="12700">
            <a:solidFill>
              <a:srgbClr val="231F20"/>
            </a:solidFill>
            <a:prstDash val="solid"/>
            <a:round/>
            <a:headEnd/>
            <a:tailEnd/>
          </a:ln>
        </p:spPr>
        <p:txBody>
          <a:bodyPr/>
          <a:lstStyle/>
          <a:p>
            <a:endParaRPr lang="en-US"/>
          </a:p>
        </p:txBody>
      </p:sp>
      <p:sp>
        <p:nvSpPr>
          <p:cNvPr id="38923" name="Freeform 11"/>
          <p:cNvSpPr>
            <a:spLocks/>
          </p:cNvSpPr>
          <p:nvPr/>
        </p:nvSpPr>
        <p:spPr bwMode="auto">
          <a:xfrm>
            <a:off x="2473325" y="1811338"/>
            <a:ext cx="619125" cy="203200"/>
          </a:xfrm>
          <a:custGeom>
            <a:avLst/>
            <a:gdLst/>
            <a:ahLst/>
            <a:cxnLst>
              <a:cxn ang="0">
                <a:pos x="390" y="128"/>
              </a:cxn>
              <a:cxn ang="0">
                <a:pos x="276" y="128"/>
              </a:cxn>
              <a:cxn ang="0">
                <a:pos x="0" y="0"/>
              </a:cxn>
            </a:cxnLst>
            <a:rect l="0" t="0" r="r" b="b"/>
            <a:pathLst>
              <a:path w="390" h="128">
                <a:moveTo>
                  <a:pt x="390" y="128"/>
                </a:moveTo>
                <a:lnTo>
                  <a:pt x="276" y="128"/>
                </a:lnTo>
                <a:lnTo>
                  <a:pt x="0" y="0"/>
                </a:lnTo>
              </a:path>
            </a:pathLst>
          </a:custGeom>
          <a:noFill/>
          <a:ln w="12700">
            <a:solidFill>
              <a:srgbClr val="231F20"/>
            </a:solidFill>
            <a:prstDash val="solid"/>
            <a:round/>
            <a:headEnd/>
            <a:tailEnd/>
          </a:ln>
        </p:spPr>
        <p:txBody>
          <a:bodyPr/>
          <a:lstStyle/>
          <a:p>
            <a:endParaRPr lang="en-US"/>
          </a:p>
        </p:txBody>
      </p:sp>
      <p:sp>
        <p:nvSpPr>
          <p:cNvPr id="38924" name="Freeform 12"/>
          <p:cNvSpPr>
            <a:spLocks/>
          </p:cNvSpPr>
          <p:nvPr/>
        </p:nvSpPr>
        <p:spPr bwMode="auto">
          <a:xfrm>
            <a:off x="2635250" y="623888"/>
            <a:ext cx="666750" cy="390525"/>
          </a:xfrm>
          <a:custGeom>
            <a:avLst/>
            <a:gdLst/>
            <a:ahLst/>
            <a:cxnLst>
              <a:cxn ang="0">
                <a:pos x="420" y="0"/>
              </a:cxn>
              <a:cxn ang="0">
                <a:pos x="304" y="0"/>
              </a:cxn>
              <a:cxn ang="0">
                <a:pos x="0" y="246"/>
              </a:cxn>
            </a:cxnLst>
            <a:rect l="0" t="0" r="r" b="b"/>
            <a:pathLst>
              <a:path w="420" h="246">
                <a:moveTo>
                  <a:pt x="420" y="0"/>
                </a:moveTo>
                <a:lnTo>
                  <a:pt x="304" y="0"/>
                </a:lnTo>
                <a:lnTo>
                  <a:pt x="0" y="246"/>
                </a:lnTo>
              </a:path>
            </a:pathLst>
          </a:custGeom>
          <a:noFill/>
          <a:ln w="12700">
            <a:solidFill>
              <a:srgbClr val="231F20"/>
            </a:solidFill>
            <a:prstDash val="solid"/>
            <a:round/>
            <a:headEnd/>
            <a:tailEnd/>
          </a:ln>
        </p:spPr>
        <p:txBody>
          <a:bodyPr/>
          <a:lstStyle/>
          <a:p>
            <a:endParaRPr lang="en-US"/>
          </a:p>
        </p:txBody>
      </p:sp>
      <p:sp>
        <p:nvSpPr>
          <p:cNvPr id="38925" name="Freeform 13"/>
          <p:cNvSpPr>
            <a:spLocks/>
          </p:cNvSpPr>
          <p:nvPr/>
        </p:nvSpPr>
        <p:spPr bwMode="auto">
          <a:xfrm>
            <a:off x="4086225" y="623888"/>
            <a:ext cx="1725613" cy="349250"/>
          </a:xfrm>
          <a:custGeom>
            <a:avLst/>
            <a:gdLst/>
            <a:ahLst/>
            <a:cxnLst>
              <a:cxn ang="0">
                <a:pos x="0" y="0"/>
              </a:cxn>
              <a:cxn ang="0">
                <a:pos x="330" y="0"/>
              </a:cxn>
              <a:cxn ang="0">
                <a:pos x="1087" y="220"/>
              </a:cxn>
            </a:cxnLst>
            <a:rect l="0" t="0" r="r" b="b"/>
            <a:pathLst>
              <a:path w="1087" h="220">
                <a:moveTo>
                  <a:pt x="0" y="0"/>
                </a:moveTo>
                <a:lnTo>
                  <a:pt x="330" y="0"/>
                </a:lnTo>
                <a:lnTo>
                  <a:pt x="1087" y="220"/>
                </a:lnTo>
              </a:path>
            </a:pathLst>
          </a:custGeom>
          <a:noFill/>
          <a:ln w="12700">
            <a:solidFill>
              <a:srgbClr val="231F20"/>
            </a:solidFill>
            <a:prstDash val="solid"/>
            <a:round/>
            <a:headEnd/>
            <a:tailEnd/>
          </a:ln>
        </p:spPr>
        <p:txBody>
          <a:bodyPr/>
          <a:lstStyle/>
          <a:p>
            <a:endParaRPr lang="en-US"/>
          </a:p>
        </p:txBody>
      </p:sp>
      <p:sp>
        <p:nvSpPr>
          <p:cNvPr id="38926" name="Freeform 14"/>
          <p:cNvSpPr>
            <a:spLocks/>
          </p:cNvSpPr>
          <p:nvPr/>
        </p:nvSpPr>
        <p:spPr bwMode="auto">
          <a:xfrm>
            <a:off x="2635250" y="2455863"/>
            <a:ext cx="212725" cy="1587"/>
          </a:xfrm>
          <a:custGeom>
            <a:avLst/>
            <a:gdLst/>
            <a:ahLst/>
            <a:cxnLst>
              <a:cxn ang="0">
                <a:pos x="134" y="0"/>
              </a:cxn>
              <a:cxn ang="0">
                <a:pos x="88" y="0"/>
              </a:cxn>
              <a:cxn ang="0">
                <a:pos x="0" y="0"/>
              </a:cxn>
            </a:cxnLst>
            <a:rect l="0" t="0" r="r" b="b"/>
            <a:pathLst>
              <a:path w="134">
                <a:moveTo>
                  <a:pt x="134" y="0"/>
                </a:moveTo>
                <a:lnTo>
                  <a:pt x="88" y="0"/>
                </a:lnTo>
                <a:lnTo>
                  <a:pt x="0" y="0"/>
                </a:lnTo>
              </a:path>
            </a:pathLst>
          </a:custGeom>
          <a:noFill/>
          <a:ln w="12700">
            <a:solidFill>
              <a:srgbClr val="231F20"/>
            </a:solidFill>
            <a:prstDash val="solid"/>
            <a:round/>
            <a:headEnd/>
            <a:tailEnd/>
          </a:ln>
        </p:spPr>
        <p:txBody>
          <a:bodyPr/>
          <a:lstStyle/>
          <a:p>
            <a:endParaRPr lang="en-US"/>
          </a:p>
        </p:txBody>
      </p:sp>
      <p:sp>
        <p:nvSpPr>
          <p:cNvPr id="38927" name="Freeform 15"/>
          <p:cNvSpPr>
            <a:spLocks/>
          </p:cNvSpPr>
          <p:nvPr/>
        </p:nvSpPr>
        <p:spPr bwMode="auto">
          <a:xfrm>
            <a:off x="2489200" y="1630363"/>
            <a:ext cx="600075" cy="136525"/>
          </a:xfrm>
          <a:custGeom>
            <a:avLst/>
            <a:gdLst/>
            <a:ahLst/>
            <a:cxnLst>
              <a:cxn ang="0">
                <a:pos x="378" y="86"/>
              </a:cxn>
              <a:cxn ang="0">
                <a:pos x="262" y="86"/>
              </a:cxn>
              <a:cxn ang="0">
                <a:pos x="0" y="0"/>
              </a:cxn>
            </a:cxnLst>
            <a:rect l="0" t="0" r="r" b="b"/>
            <a:pathLst>
              <a:path w="378" h="86">
                <a:moveTo>
                  <a:pt x="378" y="86"/>
                </a:moveTo>
                <a:lnTo>
                  <a:pt x="262" y="86"/>
                </a:lnTo>
                <a:lnTo>
                  <a:pt x="0" y="0"/>
                </a:lnTo>
              </a:path>
            </a:pathLst>
          </a:custGeom>
          <a:noFill/>
          <a:ln w="12700">
            <a:solidFill>
              <a:srgbClr val="231F20"/>
            </a:solidFill>
            <a:prstDash val="solid"/>
            <a:round/>
            <a:headEnd/>
            <a:tailEnd/>
          </a:ln>
        </p:spPr>
        <p:txBody>
          <a:bodyPr/>
          <a:lstStyle/>
          <a:p>
            <a:endParaRPr lang="en-US"/>
          </a:p>
        </p:txBody>
      </p:sp>
      <p:sp>
        <p:nvSpPr>
          <p:cNvPr id="38928" name="Line 16"/>
          <p:cNvSpPr>
            <a:spLocks noChangeShapeType="1"/>
          </p:cNvSpPr>
          <p:nvPr/>
        </p:nvSpPr>
        <p:spPr bwMode="auto">
          <a:xfrm flipH="1">
            <a:off x="1631950" y="1477963"/>
            <a:ext cx="155575" cy="1587"/>
          </a:xfrm>
          <a:prstGeom prst="line">
            <a:avLst/>
          </a:prstGeom>
          <a:noFill/>
          <a:ln w="12700">
            <a:solidFill>
              <a:srgbClr val="231F20"/>
            </a:solidFill>
            <a:round/>
            <a:headEnd/>
            <a:tailEnd/>
          </a:ln>
        </p:spPr>
        <p:txBody>
          <a:bodyPr/>
          <a:lstStyle/>
          <a:p>
            <a:endParaRPr lang="en-US"/>
          </a:p>
        </p:txBody>
      </p:sp>
      <p:sp>
        <p:nvSpPr>
          <p:cNvPr id="38929" name="Line 17"/>
          <p:cNvSpPr>
            <a:spLocks noChangeShapeType="1"/>
          </p:cNvSpPr>
          <p:nvPr/>
        </p:nvSpPr>
        <p:spPr bwMode="auto">
          <a:xfrm flipH="1">
            <a:off x="4283075" y="1766888"/>
            <a:ext cx="117475" cy="1587"/>
          </a:xfrm>
          <a:prstGeom prst="line">
            <a:avLst/>
          </a:prstGeom>
          <a:noFill/>
          <a:ln w="12700">
            <a:solidFill>
              <a:srgbClr val="231F20"/>
            </a:solidFill>
            <a:round/>
            <a:headEnd/>
            <a:tailEnd/>
          </a:ln>
        </p:spPr>
        <p:txBody>
          <a:bodyPr/>
          <a:lstStyle/>
          <a:p>
            <a:endParaRPr lang="en-US"/>
          </a:p>
        </p:txBody>
      </p:sp>
      <p:sp>
        <p:nvSpPr>
          <p:cNvPr id="38930" name="Line 18"/>
          <p:cNvSpPr>
            <a:spLocks noChangeShapeType="1"/>
          </p:cNvSpPr>
          <p:nvPr/>
        </p:nvSpPr>
        <p:spPr bwMode="auto">
          <a:xfrm flipH="1">
            <a:off x="2520950" y="2732088"/>
            <a:ext cx="327025" cy="1587"/>
          </a:xfrm>
          <a:prstGeom prst="line">
            <a:avLst/>
          </a:prstGeom>
          <a:noFill/>
          <a:ln w="12700">
            <a:solidFill>
              <a:srgbClr val="231F20"/>
            </a:solidFill>
            <a:round/>
            <a:headEnd/>
            <a:tailEnd/>
          </a:ln>
        </p:spPr>
        <p:txBody>
          <a:bodyPr/>
          <a:lstStyle/>
          <a:p>
            <a:endParaRPr lang="en-US"/>
          </a:p>
        </p:txBody>
      </p:sp>
      <p:sp>
        <p:nvSpPr>
          <p:cNvPr id="38931" name="Line 19"/>
          <p:cNvSpPr>
            <a:spLocks noChangeShapeType="1"/>
          </p:cNvSpPr>
          <p:nvPr/>
        </p:nvSpPr>
        <p:spPr bwMode="auto">
          <a:xfrm flipH="1">
            <a:off x="2371725" y="2995613"/>
            <a:ext cx="476250" cy="1587"/>
          </a:xfrm>
          <a:prstGeom prst="line">
            <a:avLst/>
          </a:prstGeom>
          <a:noFill/>
          <a:ln w="12700">
            <a:solidFill>
              <a:srgbClr val="231F20"/>
            </a:solidFill>
            <a:round/>
            <a:headEnd/>
            <a:tailEnd/>
          </a:ln>
        </p:spPr>
        <p:txBody>
          <a:bodyPr/>
          <a:lstStyle/>
          <a:p>
            <a:endParaRPr lang="en-US"/>
          </a:p>
        </p:txBody>
      </p:sp>
      <p:sp>
        <p:nvSpPr>
          <p:cNvPr id="38932" name="Freeform 20"/>
          <p:cNvSpPr>
            <a:spLocks/>
          </p:cNvSpPr>
          <p:nvPr/>
        </p:nvSpPr>
        <p:spPr bwMode="auto">
          <a:xfrm>
            <a:off x="6154738" y="1325563"/>
            <a:ext cx="819150" cy="120650"/>
          </a:xfrm>
          <a:custGeom>
            <a:avLst/>
            <a:gdLst/>
            <a:ahLst/>
            <a:cxnLst>
              <a:cxn ang="0">
                <a:pos x="516" y="0"/>
              </a:cxn>
              <a:cxn ang="0">
                <a:pos x="382" y="0"/>
              </a:cxn>
              <a:cxn ang="0">
                <a:pos x="0" y="76"/>
              </a:cxn>
            </a:cxnLst>
            <a:rect l="0" t="0" r="r" b="b"/>
            <a:pathLst>
              <a:path w="516" h="76">
                <a:moveTo>
                  <a:pt x="516" y="0"/>
                </a:moveTo>
                <a:lnTo>
                  <a:pt x="382" y="0"/>
                </a:lnTo>
                <a:lnTo>
                  <a:pt x="0" y="76"/>
                </a:lnTo>
              </a:path>
            </a:pathLst>
          </a:custGeom>
          <a:noFill/>
          <a:ln w="12700">
            <a:solidFill>
              <a:srgbClr val="231F20"/>
            </a:solidFill>
            <a:prstDash val="solid"/>
            <a:round/>
            <a:headEnd/>
            <a:tailEnd/>
          </a:ln>
        </p:spPr>
        <p:txBody>
          <a:bodyPr/>
          <a:lstStyle/>
          <a:p>
            <a:endParaRPr lang="en-US"/>
          </a:p>
        </p:txBody>
      </p:sp>
      <p:sp>
        <p:nvSpPr>
          <p:cNvPr id="38939" name="Freeform 27"/>
          <p:cNvSpPr>
            <a:spLocks/>
          </p:cNvSpPr>
          <p:nvPr/>
        </p:nvSpPr>
        <p:spPr bwMode="auto">
          <a:xfrm>
            <a:off x="1790700" y="1998663"/>
            <a:ext cx="88900" cy="3681412"/>
          </a:xfrm>
          <a:custGeom>
            <a:avLst/>
            <a:gdLst/>
            <a:ahLst/>
            <a:cxnLst>
              <a:cxn ang="0">
                <a:pos x="54" y="0"/>
              </a:cxn>
              <a:cxn ang="0">
                <a:pos x="0" y="0"/>
              </a:cxn>
              <a:cxn ang="0">
                <a:pos x="0" y="2319"/>
              </a:cxn>
              <a:cxn ang="0">
                <a:pos x="56" y="2319"/>
              </a:cxn>
            </a:cxnLst>
            <a:rect l="0" t="0" r="r" b="b"/>
            <a:pathLst>
              <a:path w="56" h="2319">
                <a:moveTo>
                  <a:pt x="54" y="0"/>
                </a:moveTo>
                <a:lnTo>
                  <a:pt x="0" y="0"/>
                </a:lnTo>
                <a:lnTo>
                  <a:pt x="0" y="2319"/>
                </a:lnTo>
                <a:lnTo>
                  <a:pt x="56" y="2319"/>
                </a:lnTo>
              </a:path>
            </a:pathLst>
          </a:custGeom>
          <a:noFill/>
          <a:ln w="12700">
            <a:solidFill>
              <a:srgbClr val="231F20"/>
            </a:solidFill>
            <a:prstDash val="solid"/>
            <a:round/>
            <a:headEnd/>
            <a:tailEnd/>
          </a:ln>
        </p:spPr>
        <p:txBody>
          <a:bodyPr/>
          <a:lstStyle/>
          <a:p>
            <a:endParaRPr lang="en-US"/>
          </a:p>
        </p:txBody>
      </p:sp>
      <p:sp>
        <p:nvSpPr>
          <p:cNvPr id="38941" name="Line 29"/>
          <p:cNvSpPr>
            <a:spLocks noChangeShapeType="1"/>
          </p:cNvSpPr>
          <p:nvPr/>
        </p:nvSpPr>
        <p:spPr bwMode="auto">
          <a:xfrm flipH="1">
            <a:off x="1708150" y="3717925"/>
            <a:ext cx="79375" cy="1588"/>
          </a:xfrm>
          <a:prstGeom prst="line">
            <a:avLst/>
          </a:prstGeom>
          <a:noFill/>
          <a:ln w="12700">
            <a:solidFill>
              <a:srgbClr val="231F20"/>
            </a:solidFill>
            <a:round/>
            <a:headEnd/>
            <a:tailEnd/>
          </a:ln>
        </p:spPr>
        <p:txBody>
          <a:bodyPr/>
          <a:lstStyle/>
          <a:p>
            <a:endParaRPr lang="en-US"/>
          </a:p>
        </p:txBody>
      </p:sp>
      <p:sp>
        <p:nvSpPr>
          <p:cNvPr id="38942" name="Freeform 30"/>
          <p:cNvSpPr>
            <a:spLocks/>
          </p:cNvSpPr>
          <p:nvPr/>
        </p:nvSpPr>
        <p:spPr bwMode="auto">
          <a:xfrm>
            <a:off x="1790700" y="5737225"/>
            <a:ext cx="88900" cy="450850"/>
          </a:xfrm>
          <a:custGeom>
            <a:avLst/>
            <a:gdLst/>
            <a:ahLst/>
            <a:cxnLst>
              <a:cxn ang="0">
                <a:pos x="54" y="0"/>
              </a:cxn>
              <a:cxn ang="0">
                <a:pos x="0" y="0"/>
              </a:cxn>
              <a:cxn ang="0">
                <a:pos x="0" y="284"/>
              </a:cxn>
              <a:cxn ang="0">
                <a:pos x="56" y="284"/>
              </a:cxn>
            </a:cxnLst>
            <a:rect l="0" t="0" r="r" b="b"/>
            <a:pathLst>
              <a:path w="56" h="284">
                <a:moveTo>
                  <a:pt x="54" y="0"/>
                </a:moveTo>
                <a:lnTo>
                  <a:pt x="0" y="0"/>
                </a:lnTo>
                <a:lnTo>
                  <a:pt x="0" y="284"/>
                </a:lnTo>
                <a:lnTo>
                  <a:pt x="56" y="284"/>
                </a:lnTo>
              </a:path>
            </a:pathLst>
          </a:custGeom>
          <a:noFill/>
          <a:ln w="12700">
            <a:solidFill>
              <a:srgbClr val="231F20"/>
            </a:solidFill>
            <a:prstDash val="solid"/>
            <a:round/>
            <a:headEnd/>
            <a:tailEnd/>
          </a:ln>
        </p:spPr>
        <p:txBody>
          <a:bodyPr/>
          <a:lstStyle/>
          <a:p>
            <a:endParaRPr lang="en-US"/>
          </a:p>
        </p:txBody>
      </p:sp>
      <p:sp>
        <p:nvSpPr>
          <p:cNvPr id="38943" name="Line 31"/>
          <p:cNvSpPr>
            <a:spLocks noChangeShapeType="1"/>
          </p:cNvSpPr>
          <p:nvPr/>
        </p:nvSpPr>
        <p:spPr bwMode="auto">
          <a:xfrm flipH="1">
            <a:off x="1377950" y="5842000"/>
            <a:ext cx="409575" cy="1588"/>
          </a:xfrm>
          <a:prstGeom prst="line">
            <a:avLst/>
          </a:prstGeom>
          <a:noFill/>
          <a:ln w="12700">
            <a:solidFill>
              <a:srgbClr val="231F20"/>
            </a:solidFill>
            <a:round/>
            <a:headEnd/>
            <a:tailEnd/>
          </a:ln>
        </p:spPr>
        <p:txBody>
          <a:bodyPr/>
          <a:lstStyle/>
          <a:p>
            <a:endParaRPr lang="en-US"/>
          </a:p>
        </p:txBody>
      </p:sp>
      <p:sp>
        <p:nvSpPr>
          <p:cNvPr id="38944" name="Rectangle 32"/>
          <p:cNvSpPr>
            <a:spLocks noChangeArrowheads="1"/>
          </p:cNvSpPr>
          <p:nvPr/>
        </p:nvSpPr>
        <p:spPr bwMode="auto">
          <a:xfrm>
            <a:off x="836613" y="1377950"/>
            <a:ext cx="815975"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Proximal</a:t>
            </a:r>
          </a:p>
          <a:p>
            <a:r>
              <a:rPr lang="en-US" sz="1400" b="1">
                <a:solidFill>
                  <a:srgbClr val="231F20"/>
                </a:solidFill>
                <a:latin typeface="Arial" charset="0"/>
              </a:rPr>
              <a:t>epiphysis</a:t>
            </a:r>
            <a:endParaRPr lang="en-US" sz="900" b="1">
              <a:latin typeface="Arial" charset="0"/>
            </a:endParaRPr>
          </a:p>
        </p:txBody>
      </p:sp>
      <p:sp>
        <p:nvSpPr>
          <p:cNvPr id="38945" name="Rectangle 33"/>
          <p:cNvSpPr>
            <a:spLocks noChangeArrowheads="1"/>
          </p:cNvSpPr>
          <p:nvPr/>
        </p:nvSpPr>
        <p:spPr bwMode="auto">
          <a:xfrm>
            <a:off x="4348163" y="3165475"/>
            <a:ext cx="25876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(b)</a:t>
            </a:r>
            <a:endParaRPr lang="en-US" sz="900">
              <a:latin typeface="Arial" charset="0"/>
            </a:endParaRPr>
          </a:p>
        </p:txBody>
      </p:sp>
      <p:sp>
        <p:nvSpPr>
          <p:cNvPr id="38947" name="Rectangle 35"/>
          <p:cNvSpPr>
            <a:spLocks noChangeArrowheads="1"/>
          </p:cNvSpPr>
          <p:nvPr/>
        </p:nvSpPr>
        <p:spPr bwMode="auto">
          <a:xfrm>
            <a:off x="842963" y="6178550"/>
            <a:ext cx="25876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(a)</a:t>
            </a:r>
            <a:endParaRPr lang="en-US" sz="900">
              <a:latin typeface="Arial" charset="0"/>
            </a:endParaRPr>
          </a:p>
        </p:txBody>
      </p:sp>
      <p:sp>
        <p:nvSpPr>
          <p:cNvPr id="38950" name="Rectangle 38"/>
          <p:cNvSpPr>
            <a:spLocks noChangeArrowheads="1"/>
          </p:cNvSpPr>
          <p:nvPr/>
        </p:nvSpPr>
        <p:spPr bwMode="auto">
          <a:xfrm>
            <a:off x="3116263" y="1901825"/>
            <a:ext cx="935037"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Epiphyseal</a:t>
            </a:r>
          </a:p>
          <a:p>
            <a:r>
              <a:rPr lang="en-US" sz="1400" b="1">
                <a:solidFill>
                  <a:srgbClr val="231F20"/>
                </a:solidFill>
                <a:latin typeface="Arial" charset="0"/>
              </a:rPr>
              <a:t>line</a:t>
            </a:r>
            <a:endParaRPr lang="en-US" sz="900" b="1">
              <a:latin typeface="Arial" charset="0"/>
            </a:endParaRPr>
          </a:p>
        </p:txBody>
      </p:sp>
      <p:sp>
        <p:nvSpPr>
          <p:cNvPr id="38951" name="Rectangle 39"/>
          <p:cNvSpPr>
            <a:spLocks noChangeArrowheads="1"/>
          </p:cNvSpPr>
          <p:nvPr/>
        </p:nvSpPr>
        <p:spPr bwMode="auto">
          <a:xfrm>
            <a:off x="3328988" y="517525"/>
            <a:ext cx="730250"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Articular</a:t>
            </a:r>
          </a:p>
          <a:p>
            <a:r>
              <a:rPr lang="en-US" sz="1400" b="1">
                <a:solidFill>
                  <a:srgbClr val="231F20"/>
                </a:solidFill>
                <a:latin typeface="Arial" charset="0"/>
              </a:rPr>
              <a:t>cartilage</a:t>
            </a:r>
            <a:endParaRPr lang="en-US" sz="900" b="1">
              <a:latin typeface="Arial" charset="0"/>
            </a:endParaRPr>
          </a:p>
        </p:txBody>
      </p:sp>
      <p:sp>
        <p:nvSpPr>
          <p:cNvPr id="38952" name="Rectangle 40"/>
          <p:cNvSpPr>
            <a:spLocks noChangeArrowheads="1"/>
          </p:cNvSpPr>
          <p:nvPr/>
        </p:nvSpPr>
        <p:spPr bwMode="auto">
          <a:xfrm>
            <a:off x="2868613" y="2339975"/>
            <a:ext cx="96678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Periosteum</a:t>
            </a:r>
            <a:endParaRPr lang="en-US" sz="900" b="1">
              <a:latin typeface="Arial" charset="0"/>
            </a:endParaRPr>
          </a:p>
        </p:txBody>
      </p:sp>
      <p:sp>
        <p:nvSpPr>
          <p:cNvPr id="38953" name="Rectangle 41"/>
          <p:cNvSpPr>
            <a:spLocks noChangeArrowheads="1"/>
          </p:cNvSpPr>
          <p:nvPr/>
        </p:nvSpPr>
        <p:spPr bwMode="auto">
          <a:xfrm>
            <a:off x="3116263" y="1651000"/>
            <a:ext cx="112077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Spongy bone</a:t>
            </a:r>
            <a:endParaRPr lang="en-US" sz="900" b="1">
              <a:latin typeface="Arial" charset="0"/>
            </a:endParaRPr>
          </a:p>
        </p:txBody>
      </p:sp>
      <p:sp>
        <p:nvSpPr>
          <p:cNvPr id="38954" name="Rectangle 42"/>
          <p:cNvSpPr>
            <a:spLocks noChangeArrowheads="1"/>
          </p:cNvSpPr>
          <p:nvPr/>
        </p:nvSpPr>
        <p:spPr bwMode="auto">
          <a:xfrm>
            <a:off x="2874963" y="2616200"/>
            <a:ext cx="12303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Compact bone</a:t>
            </a:r>
            <a:endParaRPr lang="en-US" sz="900" b="1">
              <a:latin typeface="Arial" charset="0"/>
            </a:endParaRPr>
          </a:p>
        </p:txBody>
      </p:sp>
      <p:sp>
        <p:nvSpPr>
          <p:cNvPr id="38955" name="Rectangle 43"/>
          <p:cNvSpPr>
            <a:spLocks noChangeArrowheads="1"/>
          </p:cNvSpPr>
          <p:nvPr/>
        </p:nvSpPr>
        <p:spPr bwMode="auto">
          <a:xfrm>
            <a:off x="2871788" y="2879725"/>
            <a:ext cx="1258887" cy="63817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Medullary</a:t>
            </a:r>
          </a:p>
          <a:p>
            <a:r>
              <a:rPr lang="en-US" sz="1400" b="1">
                <a:solidFill>
                  <a:srgbClr val="231F20"/>
                </a:solidFill>
                <a:latin typeface="Arial" charset="0"/>
              </a:rPr>
              <a:t>cavity (lined</a:t>
            </a:r>
            <a:endParaRPr lang="en-US" sz="900" b="1">
              <a:latin typeface="Arial" charset="0"/>
            </a:endParaRPr>
          </a:p>
          <a:p>
            <a:r>
              <a:rPr lang="en-US" sz="1400" b="1">
                <a:solidFill>
                  <a:srgbClr val="231F20"/>
                </a:solidFill>
                <a:latin typeface="Arial" charset="0"/>
              </a:rPr>
              <a:t>by endosteum)</a:t>
            </a:r>
            <a:endParaRPr lang="en-US" sz="900" b="1">
              <a:latin typeface="Arial" charset="0"/>
            </a:endParaRPr>
          </a:p>
        </p:txBody>
      </p:sp>
      <p:sp>
        <p:nvSpPr>
          <p:cNvPr id="38956" name="Rectangle 44"/>
          <p:cNvSpPr>
            <a:spLocks noChangeArrowheads="1"/>
          </p:cNvSpPr>
          <p:nvPr/>
        </p:nvSpPr>
        <p:spPr bwMode="auto">
          <a:xfrm>
            <a:off x="6999288" y="1231900"/>
            <a:ext cx="12303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Compact bone</a:t>
            </a:r>
            <a:endParaRPr lang="en-US" sz="900" b="1">
              <a:latin typeface="Arial" charset="0"/>
            </a:endParaRPr>
          </a:p>
        </p:txBody>
      </p:sp>
      <p:sp>
        <p:nvSpPr>
          <p:cNvPr id="38961" name="Rectangle 49"/>
          <p:cNvSpPr>
            <a:spLocks noChangeArrowheads="1"/>
          </p:cNvSpPr>
          <p:nvPr/>
        </p:nvSpPr>
        <p:spPr bwMode="auto">
          <a:xfrm>
            <a:off x="836613" y="3619500"/>
            <a:ext cx="8366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Diaphysis</a:t>
            </a:r>
            <a:endParaRPr lang="en-US" sz="900" b="1">
              <a:latin typeface="Arial" charset="0"/>
            </a:endParaRPr>
          </a:p>
        </p:txBody>
      </p:sp>
      <p:sp>
        <p:nvSpPr>
          <p:cNvPr id="38962" name="Rectangle 50"/>
          <p:cNvSpPr>
            <a:spLocks noChangeArrowheads="1"/>
          </p:cNvSpPr>
          <p:nvPr/>
        </p:nvSpPr>
        <p:spPr bwMode="auto">
          <a:xfrm>
            <a:off x="842963" y="5740400"/>
            <a:ext cx="815975"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Distal</a:t>
            </a:r>
          </a:p>
          <a:p>
            <a:r>
              <a:rPr lang="en-US" sz="1400" b="1">
                <a:solidFill>
                  <a:srgbClr val="231F20"/>
                </a:solidFill>
                <a:latin typeface="Arial" charset="0"/>
              </a:rPr>
              <a:t>epiphysis</a:t>
            </a:r>
            <a:endParaRPr lang="en-US" sz="900" b="1">
              <a:latin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title"/>
          </p:nvPr>
        </p:nvSpPr>
        <p:spPr/>
        <p:txBody>
          <a:bodyPr/>
          <a:lstStyle/>
          <a:p>
            <a:r>
              <a:rPr lang="en-US"/>
              <a:t>Structure of a Long Bone</a:t>
            </a:r>
          </a:p>
        </p:txBody>
      </p:sp>
      <p:sp>
        <p:nvSpPr>
          <p:cNvPr id="87045" name="Rectangle 5"/>
          <p:cNvSpPr>
            <a:spLocks noGrp="1" noChangeArrowheads="1"/>
          </p:cNvSpPr>
          <p:nvPr>
            <p:ph type="body" idx="1"/>
          </p:nvPr>
        </p:nvSpPr>
        <p:spPr/>
        <p:txBody>
          <a:bodyPr/>
          <a:lstStyle/>
          <a:p>
            <a:r>
              <a:rPr lang="en-US" b="1" dirty="0">
                <a:solidFill>
                  <a:srgbClr val="FF0000"/>
                </a:solidFill>
              </a:rPr>
              <a:t>Epiphyses</a:t>
            </a:r>
          </a:p>
          <a:p>
            <a:pPr lvl="1"/>
            <a:r>
              <a:rPr lang="en-US" dirty="0"/>
              <a:t>Expanded ends </a:t>
            </a:r>
          </a:p>
          <a:p>
            <a:pPr lvl="1"/>
            <a:r>
              <a:rPr lang="en-US" dirty="0"/>
              <a:t>Spongy bone interior </a:t>
            </a:r>
          </a:p>
          <a:p>
            <a:pPr lvl="1"/>
            <a:r>
              <a:rPr lang="en-US" dirty="0"/>
              <a:t>Epiphyseal line (remnant of growth plate) </a:t>
            </a:r>
          </a:p>
          <a:p>
            <a:pPr lvl="1"/>
            <a:r>
              <a:rPr lang="en-US" dirty="0"/>
              <a:t>Articular (hyaline) cartilage on joint surfaces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9" name="Rectangle 7"/>
          <p:cNvSpPr>
            <a:spLocks noChangeArrowheads="1"/>
          </p:cNvSpPr>
          <p:nvPr/>
        </p:nvSpPr>
        <p:spPr bwMode="auto">
          <a:xfrm>
            <a:off x="8007350" y="6581775"/>
            <a:ext cx="1133475" cy="274638"/>
          </a:xfrm>
          <a:prstGeom prst="rect">
            <a:avLst/>
          </a:prstGeom>
          <a:noFill/>
          <a:ln w="9525">
            <a:noFill/>
            <a:miter lim="800000"/>
            <a:headEnd/>
            <a:tailEnd/>
          </a:ln>
          <a:effectLst/>
        </p:spPr>
        <p:txBody>
          <a:bodyPr wrap="none">
            <a:spAutoFit/>
          </a:bodyPr>
          <a:lstStyle/>
          <a:p>
            <a:pPr algn="r"/>
            <a:r>
              <a:rPr lang="en-US" sz="1200" b="1">
                <a:latin typeface="Arial" charset="0"/>
              </a:rPr>
              <a:t>Figure 6.3a-b</a:t>
            </a:r>
          </a:p>
        </p:txBody>
      </p:sp>
      <p:pic>
        <p:nvPicPr>
          <p:cNvPr id="38921" name="Picture 9"/>
          <p:cNvPicPr>
            <a:picLocks noChangeAspect="1" noChangeArrowheads="1"/>
          </p:cNvPicPr>
          <p:nvPr/>
        </p:nvPicPr>
        <p:blipFill>
          <a:blip r:embed="rId2" cstate="print"/>
          <a:srcRect r="25191"/>
          <a:stretch>
            <a:fillRect/>
          </a:stretch>
        </p:blipFill>
        <p:spPr bwMode="auto">
          <a:xfrm>
            <a:off x="1816100" y="901700"/>
            <a:ext cx="5464175" cy="5307013"/>
          </a:xfrm>
          <a:prstGeom prst="rect">
            <a:avLst/>
          </a:prstGeom>
          <a:noFill/>
        </p:spPr>
      </p:pic>
      <p:sp>
        <p:nvSpPr>
          <p:cNvPr id="38922" name="Freeform 10"/>
          <p:cNvSpPr>
            <a:spLocks/>
          </p:cNvSpPr>
          <p:nvPr/>
        </p:nvSpPr>
        <p:spPr bwMode="auto">
          <a:xfrm>
            <a:off x="1790700" y="1042988"/>
            <a:ext cx="88900" cy="898525"/>
          </a:xfrm>
          <a:custGeom>
            <a:avLst/>
            <a:gdLst/>
            <a:ahLst/>
            <a:cxnLst>
              <a:cxn ang="0">
                <a:pos x="54" y="0"/>
              </a:cxn>
              <a:cxn ang="0">
                <a:pos x="0" y="0"/>
              </a:cxn>
              <a:cxn ang="0">
                <a:pos x="0" y="566"/>
              </a:cxn>
              <a:cxn ang="0">
                <a:pos x="56" y="566"/>
              </a:cxn>
            </a:cxnLst>
            <a:rect l="0" t="0" r="r" b="b"/>
            <a:pathLst>
              <a:path w="56" h="566">
                <a:moveTo>
                  <a:pt x="54" y="0"/>
                </a:moveTo>
                <a:lnTo>
                  <a:pt x="0" y="0"/>
                </a:lnTo>
                <a:lnTo>
                  <a:pt x="0" y="566"/>
                </a:lnTo>
                <a:lnTo>
                  <a:pt x="56" y="566"/>
                </a:lnTo>
              </a:path>
            </a:pathLst>
          </a:custGeom>
          <a:noFill/>
          <a:ln w="12700">
            <a:solidFill>
              <a:srgbClr val="231F20"/>
            </a:solidFill>
            <a:prstDash val="solid"/>
            <a:round/>
            <a:headEnd/>
            <a:tailEnd/>
          </a:ln>
        </p:spPr>
        <p:txBody>
          <a:bodyPr/>
          <a:lstStyle/>
          <a:p>
            <a:endParaRPr lang="en-US"/>
          </a:p>
        </p:txBody>
      </p:sp>
      <p:sp>
        <p:nvSpPr>
          <p:cNvPr id="38923" name="Freeform 11"/>
          <p:cNvSpPr>
            <a:spLocks/>
          </p:cNvSpPr>
          <p:nvPr/>
        </p:nvSpPr>
        <p:spPr bwMode="auto">
          <a:xfrm>
            <a:off x="2473325" y="1811338"/>
            <a:ext cx="619125" cy="203200"/>
          </a:xfrm>
          <a:custGeom>
            <a:avLst/>
            <a:gdLst/>
            <a:ahLst/>
            <a:cxnLst>
              <a:cxn ang="0">
                <a:pos x="390" y="128"/>
              </a:cxn>
              <a:cxn ang="0">
                <a:pos x="276" y="128"/>
              </a:cxn>
              <a:cxn ang="0">
                <a:pos x="0" y="0"/>
              </a:cxn>
            </a:cxnLst>
            <a:rect l="0" t="0" r="r" b="b"/>
            <a:pathLst>
              <a:path w="390" h="128">
                <a:moveTo>
                  <a:pt x="390" y="128"/>
                </a:moveTo>
                <a:lnTo>
                  <a:pt x="276" y="128"/>
                </a:lnTo>
                <a:lnTo>
                  <a:pt x="0" y="0"/>
                </a:lnTo>
              </a:path>
            </a:pathLst>
          </a:custGeom>
          <a:noFill/>
          <a:ln w="12700">
            <a:solidFill>
              <a:srgbClr val="231F20"/>
            </a:solidFill>
            <a:prstDash val="solid"/>
            <a:round/>
            <a:headEnd/>
            <a:tailEnd/>
          </a:ln>
        </p:spPr>
        <p:txBody>
          <a:bodyPr/>
          <a:lstStyle/>
          <a:p>
            <a:endParaRPr lang="en-US"/>
          </a:p>
        </p:txBody>
      </p:sp>
      <p:sp>
        <p:nvSpPr>
          <p:cNvPr id="38924" name="Freeform 12"/>
          <p:cNvSpPr>
            <a:spLocks/>
          </p:cNvSpPr>
          <p:nvPr/>
        </p:nvSpPr>
        <p:spPr bwMode="auto">
          <a:xfrm>
            <a:off x="2635250" y="623888"/>
            <a:ext cx="666750" cy="390525"/>
          </a:xfrm>
          <a:custGeom>
            <a:avLst/>
            <a:gdLst/>
            <a:ahLst/>
            <a:cxnLst>
              <a:cxn ang="0">
                <a:pos x="420" y="0"/>
              </a:cxn>
              <a:cxn ang="0">
                <a:pos x="304" y="0"/>
              </a:cxn>
              <a:cxn ang="0">
                <a:pos x="0" y="246"/>
              </a:cxn>
            </a:cxnLst>
            <a:rect l="0" t="0" r="r" b="b"/>
            <a:pathLst>
              <a:path w="420" h="246">
                <a:moveTo>
                  <a:pt x="420" y="0"/>
                </a:moveTo>
                <a:lnTo>
                  <a:pt x="304" y="0"/>
                </a:lnTo>
                <a:lnTo>
                  <a:pt x="0" y="246"/>
                </a:lnTo>
              </a:path>
            </a:pathLst>
          </a:custGeom>
          <a:noFill/>
          <a:ln w="12700">
            <a:solidFill>
              <a:srgbClr val="231F20"/>
            </a:solidFill>
            <a:prstDash val="solid"/>
            <a:round/>
            <a:headEnd/>
            <a:tailEnd/>
          </a:ln>
        </p:spPr>
        <p:txBody>
          <a:bodyPr/>
          <a:lstStyle/>
          <a:p>
            <a:endParaRPr lang="en-US"/>
          </a:p>
        </p:txBody>
      </p:sp>
      <p:sp>
        <p:nvSpPr>
          <p:cNvPr id="38925" name="Freeform 13"/>
          <p:cNvSpPr>
            <a:spLocks/>
          </p:cNvSpPr>
          <p:nvPr/>
        </p:nvSpPr>
        <p:spPr bwMode="auto">
          <a:xfrm>
            <a:off x="4086225" y="623888"/>
            <a:ext cx="1725613" cy="349250"/>
          </a:xfrm>
          <a:custGeom>
            <a:avLst/>
            <a:gdLst/>
            <a:ahLst/>
            <a:cxnLst>
              <a:cxn ang="0">
                <a:pos x="0" y="0"/>
              </a:cxn>
              <a:cxn ang="0">
                <a:pos x="330" y="0"/>
              </a:cxn>
              <a:cxn ang="0">
                <a:pos x="1087" y="220"/>
              </a:cxn>
            </a:cxnLst>
            <a:rect l="0" t="0" r="r" b="b"/>
            <a:pathLst>
              <a:path w="1087" h="220">
                <a:moveTo>
                  <a:pt x="0" y="0"/>
                </a:moveTo>
                <a:lnTo>
                  <a:pt x="330" y="0"/>
                </a:lnTo>
                <a:lnTo>
                  <a:pt x="1087" y="220"/>
                </a:lnTo>
              </a:path>
            </a:pathLst>
          </a:custGeom>
          <a:noFill/>
          <a:ln w="12700">
            <a:solidFill>
              <a:srgbClr val="231F20"/>
            </a:solidFill>
            <a:prstDash val="solid"/>
            <a:round/>
            <a:headEnd/>
            <a:tailEnd/>
          </a:ln>
        </p:spPr>
        <p:txBody>
          <a:bodyPr/>
          <a:lstStyle/>
          <a:p>
            <a:endParaRPr lang="en-US"/>
          </a:p>
        </p:txBody>
      </p:sp>
      <p:sp>
        <p:nvSpPr>
          <p:cNvPr id="38926" name="Freeform 14"/>
          <p:cNvSpPr>
            <a:spLocks/>
          </p:cNvSpPr>
          <p:nvPr/>
        </p:nvSpPr>
        <p:spPr bwMode="auto">
          <a:xfrm>
            <a:off x="2635250" y="2455863"/>
            <a:ext cx="212725" cy="1587"/>
          </a:xfrm>
          <a:custGeom>
            <a:avLst/>
            <a:gdLst/>
            <a:ahLst/>
            <a:cxnLst>
              <a:cxn ang="0">
                <a:pos x="134" y="0"/>
              </a:cxn>
              <a:cxn ang="0">
                <a:pos x="88" y="0"/>
              </a:cxn>
              <a:cxn ang="0">
                <a:pos x="0" y="0"/>
              </a:cxn>
            </a:cxnLst>
            <a:rect l="0" t="0" r="r" b="b"/>
            <a:pathLst>
              <a:path w="134">
                <a:moveTo>
                  <a:pt x="134" y="0"/>
                </a:moveTo>
                <a:lnTo>
                  <a:pt x="88" y="0"/>
                </a:lnTo>
                <a:lnTo>
                  <a:pt x="0" y="0"/>
                </a:lnTo>
              </a:path>
            </a:pathLst>
          </a:custGeom>
          <a:noFill/>
          <a:ln w="12700">
            <a:solidFill>
              <a:srgbClr val="231F20"/>
            </a:solidFill>
            <a:prstDash val="solid"/>
            <a:round/>
            <a:headEnd/>
            <a:tailEnd/>
          </a:ln>
        </p:spPr>
        <p:txBody>
          <a:bodyPr/>
          <a:lstStyle/>
          <a:p>
            <a:endParaRPr lang="en-US"/>
          </a:p>
        </p:txBody>
      </p:sp>
      <p:sp>
        <p:nvSpPr>
          <p:cNvPr id="38927" name="Freeform 15"/>
          <p:cNvSpPr>
            <a:spLocks/>
          </p:cNvSpPr>
          <p:nvPr/>
        </p:nvSpPr>
        <p:spPr bwMode="auto">
          <a:xfrm>
            <a:off x="2489200" y="1630363"/>
            <a:ext cx="600075" cy="136525"/>
          </a:xfrm>
          <a:custGeom>
            <a:avLst/>
            <a:gdLst/>
            <a:ahLst/>
            <a:cxnLst>
              <a:cxn ang="0">
                <a:pos x="378" y="86"/>
              </a:cxn>
              <a:cxn ang="0">
                <a:pos x="262" y="86"/>
              </a:cxn>
              <a:cxn ang="0">
                <a:pos x="0" y="0"/>
              </a:cxn>
            </a:cxnLst>
            <a:rect l="0" t="0" r="r" b="b"/>
            <a:pathLst>
              <a:path w="378" h="86">
                <a:moveTo>
                  <a:pt x="378" y="86"/>
                </a:moveTo>
                <a:lnTo>
                  <a:pt x="262" y="86"/>
                </a:lnTo>
                <a:lnTo>
                  <a:pt x="0" y="0"/>
                </a:lnTo>
              </a:path>
            </a:pathLst>
          </a:custGeom>
          <a:noFill/>
          <a:ln w="12700">
            <a:solidFill>
              <a:srgbClr val="231F20"/>
            </a:solidFill>
            <a:prstDash val="solid"/>
            <a:round/>
            <a:headEnd/>
            <a:tailEnd/>
          </a:ln>
        </p:spPr>
        <p:txBody>
          <a:bodyPr/>
          <a:lstStyle/>
          <a:p>
            <a:endParaRPr lang="en-US"/>
          </a:p>
        </p:txBody>
      </p:sp>
      <p:sp>
        <p:nvSpPr>
          <p:cNvPr id="38928" name="Line 16"/>
          <p:cNvSpPr>
            <a:spLocks noChangeShapeType="1"/>
          </p:cNvSpPr>
          <p:nvPr/>
        </p:nvSpPr>
        <p:spPr bwMode="auto">
          <a:xfrm flipH="1">
            <a:off x="1631950" y="1477963"/>
            <a:ext cx="155575" cy="1587"/>
          </a:xfrm>
          <a:prstGeom prst="line">
            <a:avLst/>
          </a:prstGeom>
          <a:noFill/>
          <a:ln w="12700">
            <a:solidFill>
              <a:srgbClr val="231F20"/>
            </a:solidFill>
            <a:round/>
            <a:headEnd/>
            <a:tailEnd/>
          </a:ln>
        </p:spPr>
        <p:txBody>
          <a:bodyPr/>
          <a:lstStyle/>
          <a:p>
            <a:endParaRPr lang="en-US"/>
          </a:p>
        </p:txBody>
      </p:sp>
      <p:sp>
        <p:nvSpPr>
          <p:cNvPr id="38929" name="Line 17"/>
          <p:cNvSpPr>
            <a:spLocks noChangeShapeType="1"/>
          </p:cNvSpPr>
          <p:nvPr/>
        </p:nvSpPr>
        <p:spPr bwMode="auto">
          <a:xfrm flipH="1">
            <a:off x="4283075" y="1766888"/>
            <a:ext cx="117475" cy="1587"/>
          </a:xfrm>
          <a:prstGeom prst="line">
            <a:avLst/>
          </a:prstGeom>
          <a:noFill/>
          <a:ln w="12700">
            <a:solidFill>
              <a:srgbClr val="231F20"/>
            </a:solidFill>
            <a:round/>
            <a:headEnd/>
            <a:tailEnd/>
          </a:ln>
        </p:spPr>
        <p:txBody>
          <a:bodyPr/>
          <a:lstStyle/>
          <a:p>
            <a:endParaRPr lang="en-US"/>
          </a:p>
        </p:txBody>
      </p:sp>
      <p:sp>
        <p:nvSpPr>
          <p:cNvPr id="38930" name="Line 18"/>
          <p:cNvSpPr>
            <a:spLocks noChangeShapeType="1"/>
          </p:cNvSpPr>
          <p:nvPr/>
        </p:nvSpPr>
        <p:spPr bwMode="auto">
          <a:xfrm flipH="1">
            <a:off x="2520950" y="2732088"/>
            <a:ext cx="327025" cy="1587"/>
          </a:xfrm>
          <a:prstGeom prst="line">
            <a:avLst/>
          </a:prstGeom>
          <a:noFill/>
          <a:ln w="12700">
            <a:solidFill>
              <a:srgbClr val="231F20"/>
            </a:solidFill>
            <a:round/>
            <a:headEnd/>
            <a:tailEnd/>
          </a:ln>
        </p:spPr>
        <p:txBody>
          <a:bodyPr/>
          <a:lstStyle/>
          <a:p>
            <a:endParaRPr lang="en-US"/>
          </a:p>
        </p:txBody>
      </p:sp>
      <p:sp>
        <p:nvSpPr>
          <p:cNvPr id="38931" name="Line 19"/>
          <p:cNvSpPr>
            <a:spLocks noChangeShapeType="1"/>
          </p:cNvSpPr>
          <p:nvPr/>
        </p:nvSpPr>
        <p:spPr bwMode="auto">
          <a:xfrm flipH="1">
            <a:off x="2371725" y="2995613"/>
            <a:ext cx="476250" cy="1587"/>
          </a:xfrm>
          <a:prstGeom prst="line">
            <a:avLst/>
          </a:prstGeom>
          <a:noFill/>
          <a:ln w="12700">
            <a:solidFill>
              <a:srgbClr val="231F20"/>
            </a:solidFill>
            <a:round/>
            <a:headEnd/>
            <a:tailEnd/>
          </a:ln>
        </p:spPr>
        <p:txBody>
          <a:bodyPr/>
          <a:lstStyle/>
          <a:p>
            <a:endParaRPr lang="en-US"/>
          </a:p>
        </p:txBody>
      </p:sp>
      <p:sp>
        <p:nvSpPr>
          <p:cNvPr id="38932" name="Freeform 20"/>
          <p:cNvSpPr>
            <a:spLocks/>
          </p:cNvSpPr>
          <p:nvPr/>
        </p:nvSpPr>
        <p:spPr bwMode="auto">
          <a:xfrm>
            <a:off x="6154738" y="1325563"/>
            <a:ext cx="819150" cy="120650"/>
          </a:xfrm>
          <a:custGeom>
            <a:avLst/>
            <a:gdLst/>
            <a:ahLst/>
            <a:cxnLst>
              <a:cxn ang="0">
                <a:pos x="516" y="0"/>
              </a:cxn>
              <a:cxn ang="0">
                <a:pos x="382" y="0"/>
              </a:cxn>
              <a:cxn ang="0">
                <a:pos x="0" y="76"/>
              </a:cxn>
            </a:cxnLst>
            <a:rect l="0" t="0" r="r" b="b"/>
            <a:pathLst>
              <a:path w="516" h="76">
                <a:moveTo>
                  <a:pt x="516" y="0"/>
                </a:moveTo>
                <a:lnTo>
                  <a:pt x="382" y="0"/>
                </a:lnTo>
                <a:lnTo>
                  <a:pt x="0" y="76"/>
                </a:lnTo>
              </a:path>
            </a:pathLst>
          </a:custGeom>
          <a:noFill/>
          <a:ln w="12700">
            <a:solidFill>
              <a:srgbClr val="231F20"/>
            </a:solidFill>
            <a:prstDash val="solid"/>
            <a:round/>
            <a:headEnd/>
            <a:tailEnd/>
          </a:ln>
        </p:spPr>
        <p:txBody>
          <a:bodyPr/>
          <a:lstStyle/>
          <a:p>
            <a:endParaRPr lang="en-US"/>
          </a:p>
        </p:txBody>
      </p:sp>
      <p:sp>
        <p:nvSpPr>
          <p:cNvPr id="38939" name="Freeform 27"/>
          <p:cNvSpPr>
            <a:spLocks/>
          </p:cNvSpPr>
          <p:nvPr/>
        </p:nvSpPr>
        <p:spPr bwMode="auto">
          <a:xfrm>
            <a:off x="1790700" y="1998663"/>
            <a:ext cx="88900" cy="3681412"/>
          </a:xfrm>
          <a:custGeom>
            <a:avLst/>
            <a:gdLst/>
            <a:ahLst/>
            <a:cxnLst>
              <a:cxn ang="0">
                <a:pos x="54" y="0"/>
              </a:cxn>
              <a:cxn ang="0">
                <a:pos x="0" y="0"/>
              </a:cxn>
              <a:cxn ang="0">
                <a:pos x="0" y="2319"/>
              </a:cxn>
              <a:cxn ang="0">
                <a:pos x="56" y="2319"/>
              </a:cxn>
            </a:cxnLst>
            <a:rect l="0" t="0" r="r" b="b"/>
            <a:pathLst>
              <a:path w="56" h="2319">
                <a:moveTo>
                  <a:pt x="54" y="0"/>
                </a:moveTo>
                <a:lnTo>
                  <a:pt x="0" y="0"/>
                </a:lnTo>
                <a:lnTo>
                  <a:pt x="0" y="2319"/>
                </a:lnTo>
                <a:lnTo>
                  <a:pt x="56" y="2319"/>
                </a:lnTo>
              </a:path>
            </a:pathLst>
          </a:custGeom>
          <a:noFill/>
          <a:ln w="12700">
            <a:solidFill>
              <a:srgbClr val="231F20"/>
            </a:solidFill>
            <a:prstDash val="solid"/>
            <a:round/>
            <a:headEnd/>
            <a:tailEnd/>
          </a:ln>
        </p:spPr>
        <p:txBody>
          <a:bodyPr/>
          <a:lstStyle/>
          <a:p>
            <a:endParaRPr lang="en-US"/>
          </a:p>
        </p:txBody>
      </p:sp>
      <p:sp>
        <p:nvSpPr>
          <p:cNvPr id="38941" name="Line 29"/>
          <p:cNvSpPr>
            <a:spLocks noChangeShapeType="1"/>
          </p:cNvSpPr>
          <p:nvPr/>
        </p:nvSpPr>
        <p:spPr bwMode="auto">
          <a:xfrm flipH="1">
            <a:off x="1708150" y="3717925"/>
            <a:ext cx="79375" cy="1588"/>
          </a:xfrm>
          <a:prstGeom prst="line">
            <a:avLst/>
          </a:prstGeom>
          <a:noFill/>
          <a:ln w="12700">
            <a:solidFill>
              <a:srgbClr val="231F20"/>
            </a:solidFill>
            <a:round/>
            <a:headEnd/>
            <a:tailEnd/>
          </a:ln>
        </p:spPr>
        <p:txBody>
          <a:bodyPr/>
          <a:lstStyle/>
          <a:p>
            <a:endParaRPr lang="en-US"/>
          </a:p>
        </p:txBody>
      </p:sp>
      <p:sp>
        <p:nvSpPr>
          <p:cNvPr id="38942" name="Freeform 30"/>
          <p:cNvSpPr>
            <a:spLocks/>
          </p:cNvSpPr>
          <p:nvPr/>
        </p:nvSpPr>
        <p:spPr bwMode="auto">
          <a:xfrm>
            <a:off x="1790700" y="5737225"/>
            <a:ext cx="88900" cy="450850"/>
          </a:xfrm>
          <a:custGeom>
            <a:avLst/>
            <a:gdLst/>
            <a:ahLst/>
            <a:cxnLst>
              <a:cxn ang="0">
                <a:pos x="54" y="0"/>
              </a:cxn>
              <a:cxn ang="0">
                <a:pos x="0" y="0"/>
              </a:cxn>
              <a:cxn ang="0">
                <a:pos x="0" y="284"/>
              </a:cxn>
              <a:cxn ang="0">
                <a:pos x="56" y="284"/>
              </a:cxn>
            </a:cxnLst>
            <a:rect l="0" t="0" r="r" b="b"/>
            <a:pathLst>
              <a:path w="56" h="284">
                <a:moveTo>
                  <a:pt x="54" y="0"/>
                </a:moveTo>
                <a:lnTo>
                  <a:pt x="0" y="0"/>
                </a:lnTo>
                <a:lnTo>
                  <a:pt x="0" y="284"/>
                </a:lnTo>
                <a:lnTo>
                  <a:pt x="56" y="284"/>
                </a:lnTo>
              </a:path>
            </a:pathLst>
          </a:custGeom>
          <a:noFill/>
          <a:ln w="12700">
            <a:solidFill>
              <a:srgbClr val="231F20"/>
            </a:solidFill>
            <a:prstDash val="solid"/>
            <a:round/>
            <a:headEnd/>
            <a:tailEnd/>
          </a:ln>
        </p:spPr>
        <p:txBody>
          <a:bodyPr/>
          <a:lstStyle/>
          <a:p>
            <a:endParaRPr lang="en-US"/>
          </a:p>
        </p:txBody>
      </p:sp>
      <p:sp>
        <p:nvSpPr>
          <p:cNvPr id="38943" name="Line 31"/>
          <p:cNvSpPr>
            <a:spLocks noChangeShapeType="1"/>
          </p:cNvSpPr>
          <p:nvPr/>
        </p:nvSpPr>
        <p:spPr bwMode="auto">
          <a:xfrm flipH="1">
            <a:off x="1377950" y="5842000"/>
            <a:ext cx="409575" cy="1588"/>
          </a:xfrm>
          <a:prstGeom prst="line">
            <a:avLst/>
          </a:prstGeom>
          <a:noFill/>
          <a:ln w="12700">
            <a:solidFill>
              <a:srgbClr val="231F20"/>
            </a:solidFill>
            <a:round/>
            <a:headEnd/>
            <a:tailEnd/>
          </a:ln>
        </p:spPr>
        <p:txBody>
          <a:bodyPr/>
          <a:lstStyle/>
          <a:p>
            <a:endParaRPr lang="en-US"/>
          </a:p>
        </p:txBody>
      </p:sp>
      <p:sp>
        <p:nvSpPr>
          <p:cNvPr id="38944" name="Rectangle 32"/>
          <p:cNvSpPr>
            <a:spLocks noChangeArrowheads="1"/>
          </p:cNvSpPr>
          <p:nvPr/>
        </p:nvSpPr>
        <p:spPr bwMode="auto">
          <a:xfrm>
            <a:off x="228601" y="685800"/>
            <a:ext cx="2133600" cy="984885"/>
          </a:xfrm>
          <a:prstGeom prst="rect">
            <a:avLst/>
          </a:prstGeom>
          <a:noFill/>
          <a:ln w="9525">
            <a:noFill/>
            <a:miter lim="800000"/>
            <a:headEnd/>
            <a:tailEnd/>
          </a:ln>
        </p:spPr>
        <p:txBody>
          <a:bodyPr wrap="square" lIns="0" tIns="0" rIns="0" bIns="0">
            <a:spAutoFit/>
          </a:bodyPr>
          <a:lstStyle/>
          <a:p>
            <a:r>
              <a:rPr lang="en-US" sz="3200" b="1" dirty="0">
                <a:solidFill>
                  <a:srgbClr val="231F20"/>
                </a:solidFill>
                <a:latin typeface="Arial" charset="0"/>
              </a:rPr>
              <a:t>Proximal</a:t>
            </a:r>
          </a:p>
          <a:p>
            <a:r>
              <a:rPr lang="en-US" sz="3200" b="1" dirty="0">
                <a:solidFill>
                  <a:srgbClr val="231F20"/>
                </a:solidFill>
                <a:latin typeface="Arial" charset="0"/>
              </a:rPr>
              <a:t>epiphysis</a:t>
            </a:r>
            <a:endParaRPr lang="en-US" sz="3200" b="1" dirty="0">
              <a:latin typeface="Arial" charset="0"/>
            </a:endParaRPr>
          </a:p>
        </p:txBody>
      </p:sp>
      <p:sp>
        <p:nvSpPr>
          <p:cNvPr id="38945" name="Rectangle 33"/>
          <p:cNvSpPr>
            <a:spLocks noChangeArrowheads="1"/>
          </p:cNvSpPr>
          <p:nvPr/>
        </p:nvSpPr>
        <p:spPr bwMode="auto">
          <a:xfrm>
            <a:off x="4348163" y="3165475"/>
            <a:ext cx="25876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(b)</a:t>
            </a:r>
            <a:endParaRPr lang="en-US" sz="900">
              <a:latin typeface="Arial" charset="0"/>
            </a:endParaRPr>
          </a:p>
        </p:txBody>
      </p:sp>
      <p:sp>
        <p:nvSpPr>
          <p:cNvPr id="38947" name="Rectangle 35"/>
          <p:cNvSpPr>
            <a:spLocks noChangeArrowheads="1"/>
          </p:cNvSpPr>
          <p:nvPr/>
        </p:nvSpPr>
        <p:spPr bwMode="auto">
          <a:xfrm>
            <a:off x="842963" y="6178550"/>
            <a:ext cx="25876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(a)</a:t>
            </a:r>
            <a:endParaRPr lang="en-US" sz="900">
              <a:latin typeface="Arial" charset="0"/>
            </a:endParaRPr>
          </a:p>
        </p:txBody>
      </p:sp>
      <p:sp>
        <p:nvSpPr>
          <p:cNvPr id="38950" name="Rectangle 38"/>
          <p:cNvSpPr>
            <a:spLocks noChangeArrowheads="1"/>
          </p:cNvSpPr>
          <p:nvPr/>
        </p:nvSpPr>
        <p:spPr bwMode="auto">
          <a:xfrm>
            <a:off x="3116263" y="1901825"/>
            <a:ext cx="935037"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Epiphyseal</a:t>
            </a:r>
          </a:p>
          <a:p>
            <a:r>
              <a:rPr lang="en-US" sz="1400" b="1">
                <a:solidFill>
                  <a:srgbClr val="231F20"/>
                </a:solidFill>
                <a:latin typeface="Arial" charset="0"/>
              </a:rPr>
              <a:t>line</a:t>
            </a:r>
            <a:endParaRPr lang="en-US" sz="900" b="1">
              <a:latin typeface="Arial" charset="0"/>
            </a:endParaRPr>
          </a:p>
        </p:txBody>
      </p:sp>
      <p:sp>
        <p:nvSpPr>
          <p:cNvPr id="38951" name="Rectangle 39"/>
          <p:cNvSpPr>
            <a:spLocks noChangeArrowheads="1"/>
          </p:cNvSpPr>
          <p:nvPr/>
        </p:nvSpPr>
        <p:spPr bwMode="auto">
          <a:xfrm>
            <a:off x="3328988" y="517525"/>
            <a:ext cx="730250"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Articular</a:t>
            </a:r>
          </a:p>
          <a:p>
            <a:r>
              <a:rPr lang="en-US" sz="1400" b="1">
                <a:solidFill>
                  <a:srgbClr val="231F20"/>
                </a:solidFill>
                <a:latin typeface="Arial" charset="0"/>
              </a:rPr>
              <a:t>cartilage</a:t>
            </a:r>
            <a:endParaRPr lang="en-US" sz="900" b="1">
              <a:latin typeface="Arial" charset="0"/>
            </a:endParaRPr>
          </a:p>
        </p:txBody>
      </p:sp>
      <p:sp>
        <p:nvSpPr>
          <p:cNvPr id="38952" name="Rectangle 40"/>
          <p:cNvSpPr>
            <a:spLocks noChangeArrowheads="1"/>
          </p:cNvSpPr>
          <p:nvPr/>
        </p:nvSpPr>
        <p:spPr bwMode="auto">
          <a:xfrm>
            <a:off x="2868613" y="2339975"/>
            <a:ext cx="96678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Periosteum</a:t>
            </a:r>
            <a:endParaRPr lang="en-US" sz="900" b="1">
              <a:latin typeface="Arial" charset="0"/>
            </a:endParaRPr>
          </a:p>
        </p:txBody>
      </p:sp>
      <p:sp>
        <p:nvSpPr>
          <p:cNvPr id="38953" name="Rectangle 41"/>
          <p:cNvSpPr>
            <a:spLocks noChangeArrowheads="1"/>
          </p:cNvSpPr>
          <p:nvPr/>
        </p:nvSpPr>
        <p:spPr bwMode="auto">
          <a:xfrm>
            <a:off x="3116263" y="1651000"/>
            <a:ext cx="112077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Spongy bone</a:t>
            </a:r>
            <a:endParaRPr lang="en-US" sz="900" b="1">
              <a:latin typeface="Arial" charset="0"/>
            </a:endParaRPr>
          </a:p>
        </p:txBody>
      </p:sp>
      <p:sp>
        <p:nvSpPr>
          <p:cNvPr id="38954" name="Rectangle 42"/>
          <p:cNvSpPr>
            <a:spLocks noChangeArrowheads="1"/>
          </p:cNvSpPr>
          <p:nvPr/>
        </p:nvSpPr>
        <p:spPr bwMode="auto">
          <a:xfrm>
            <a:off x="2874963" y="2616200"/>
            <a:ext cx="12303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Compact bone</a:t>
            </a:r>
            <a:endParaRPr lang="en-US" sz="900" b="1">
              <a:latin typeface="Arial" charset="0"/>
            </a:endParaRPr>
          </a:p>
        </p:txBody>
      </p:sp>
      <p:sp>
        <p:nvSpPr>
          <p:cNvPr id="38955" name="Rectangle 43"/>
          <p:cNvSpPr>
            <a:spLocks noChangeArrowheads="1"/>
          </p:cNvSpPr>
          <p:nvPr/>
        </p:nvSpPr>
        <p:spPr bwMode="auto">
          <a:xfrm>
            <a:off x="2871788" y="2879725"/>
            <a:ext cx="1258887" cy="63817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Medullary</a:t>
            </a:r>
          </a:p>
          <a:p>
            <a:r>
              <a:rPr lang="en-US" sz="1400" b="1">
                <a:solidFill>
                  <a:srgbClr val="231F20"/>
                </a:solidFill>
                <a:latin typeface="Arial" charset="0"/>
              </a:rPr>
              <a:t>cavity (lined</a:t>
            </a:r>
            <a:endParaRPr lang="en-US" sz="900" b="1">
              <a:latin typeface="Arial" charset="0"/>
            </a:endParaRPr>
          </a:p>
          <a:p>
            <a:r>
              <a:rPr lang="en-US" sz="1400" b="1">
                <a:solidFill>
                  <a:srgbClr val="231F20"/>
                </a:solidFill>
                <a:latin typeface="Arial" charset="0"/>
              </a:rPr>
              <a:t>by endosteum)</a:t>
            </a:r>
            <a:endParaRPr lang="en-US" sz="900" b="1">
              <a:latin typeface="Arial" charset="0"/>
            </a:endParaRPr>
          </a:p>
        </p:txBody>
      </p:sp>
      <p:sp>
        <p:nvSpPr>
          <p:cNvPr id="38956" name="Rectangle 44"/>
          <p:cNvSpPr>
            <a:spLocks noChangeArrowheads="1"/>
          </p:cNvSpPr>
          <p:nvPr/>
        </p:nvSpPr>
        <p:spPr bwMode="auto">
          <a:xfrm>
            <a:off x="6999288" y="1231900"/>
            <a:ext cx="12303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Compact bone</a:t>
            </a:r>
            <a:endParaRPr lang="en-US" sz="900" b="1">
              <a:latin typeface="Arial" charset="0"/>
            </a:endParaRPr>
          </a:p>
        </p:txBody>
      </p:sp>
      <p:sp>
        <p:nvSpPr>
          <p:cNvPr id="38961" name="Rectangle 49"/>
          <p:cNvSpPr>
            <a:spLocks noChangeArrowheads="1"/>
          </p:cNvSpPr>
          <p:nvPr/>
        </p:nvSpPr>
        <p:spPr bwMode="auto">
          <a:xfrm>
            <a:off x="836613" y="3619500"/>
            <a:ext cx="8366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Diaphysis</a:t>
            </a:r>
            <a:endParaRPr lang="en-US" sz="900" b="1">
              <a:latin typeface="Arial" charset="0"/>
            </a:endParaRPr>
          </a:p>
        </p:txBody>
      </p:sp>
      <p:sp>
        <p:nvSpPr>
          <p:cNvPr id="38962" name="Rectangle 50"/>
          <p:cNvSpPr>
            <a:spLocks noChangeArrowheads="1"/>
          </p:cNvSpPr>
          <p:nvPr/>
        </p:nvSpPr>
        <p:spPr bwMode="auto">
          <a:xfrm>
            <a:off x="0" y="5257800"/>
            <a:ext cx="1752601" cy="738664"/>
          </a:xfrm>
          <a:prstGeom prst="rect">
            <a:avLst/>
          </a:prstGeom>
          <a:noFill/>
          <a:ln w="9525">
            <a:noFill/>
            <a:miter lim="800000"/>
            <a:headEnd/>
            <a:tailEnd/>
          </a:ln>
        </p:spPr>
        <p:txBody>
          <a:bodyPr wrap="square" lIns="0" tIns="0" rIns="0" bIns="0">
            <a:spAutoFit/>
          </a:bodyPr>
          <a:lstStyle/>
          <a:p>
            <a:r>
              <a:rPr lang="en-US" b="1" dirty="0">
                <a:solidFill>
                  <a:srgbClr val="231F20"/>
                </a:solidFill>
                <a:latin typeface="Arial" charset="0"/>
              </a:rPr>
              <a:t>Distal</a:t>
            </a:r>
          </a:p>
          <a:p>
            <a:r>
              <a:rPr lang="en-US" b="1" dirty="0">
                <a:solidFill>
                  <a:srgbClr val="231F20"/>
                </a:solidFill>
                <a:latin typeface="Arial" charset="0"/>
              </a:rPr>
              <a:t>epiphysis</a:t>
            </a:r>
            <a:endParaRPr lang="en-US" b="1" dirty="0">
              <a:latin typeface="Arial" charset="0"/>
            </a:endParaRPr>
          </a:p>
        </p:txBody>
      </p:sp>
      <p:cxnSp>
        <p:nvCxnSpPr>
          <p:cNvPr id="32" name="Straight Arrow Connector 31"/>
          <p:cNvCxnSpPr/>
          <p:nvPr/>
        </p:nvCxnSpPr>
        <p:spPr bwMode="auto">
          <a:xfrm rot="16200000" flipH="1">
            <a:off x="1943100" y="1104900"/>
            <a:ext cx="381000" cy="304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a:off x="1295400" y="5562600"/>
            <a:ext cx="914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p:txBody>
          <a:bodyPr/>
          <a:lstStyle/>
          <a:p>
            <a:r>
              <a:rPr lang="en-US"/>
              <a:t>Structure of a Long Bone</a:t>
            </a:r>
          </a:p>
        </p:txBody>
      </p:sp>
      <p:sp>
        <p:nvSpPr>
          <p:cNvPr id="36869" name="Rectangle 5"/>
          <p:cNvSpPr>
            <a:spLocks noGrp="1" noChangeArrowheads="1"/>
          </p:cNvSpPr>
          <p:nvPr>
            <p:ph type="body" idx="1"/>
          </p:nvPr>
        </p:nvSpPr>
        <p:spPr/>
        <p:txBody>
          <a:bodyPr/>
          <a:lstStyle/>
          <a:p>
            <a:r>
              <a:rPr lang="en-US"/>
              <a:t>Diaphysis (shaft)</a:t>
            </a:r>
          </a:p>
          <a:p>
            <a:pPr lvl="1"/>
            <a:r>
              <a:rPr lang="en-US"/>
              <a:t>Compact bone collar surrounds medullary (marrow) cavity</a:t>
            </a:r>
          </a:p>
          <a:p>
            <a:pPr lvl="1"/>
            <a:r>
              <a:rPr lang="en-US"/>
              <a:t>Medullary cavity in adults contains fat (yellow marrow)</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9" name="Rectangle 7"/>
          <p:cNvSpPr>
            <a:spLocks noChangeArrowheads="1"/>
          </p:cNvSpPr>
          <p:nvPr/>
        </p:nvSpPr>
        <p:spPr bwMode="auto">
          <a:xfrm>
            <a:off x="8007350" y="6581775"/>
            <a:ext cx="1133475" cy="274638"/>
          </a:xfrm>
          <a:prstGeom prst="rect">
            <a:avLst/>
          </a:prstGeom>
          <a:noFill/>
          <a:ln w="9525">
            <a:noFill/>
            <a:miter lim="800000"/>
            <a:headEnd/>
            <a:tailEnd/>
          </a:ln>
          <a:effectLst/>
        </p:spPr>
        <p:txBody>
          <a:bodyPr wrap="none">
            <a:spAutoFit/>
          </a:bodyPr>
          <a:lstStyle/>
          <a:p>
            <a:pPr algn="r"/>
            <a:r>
              <a:rPr lang="en-US" sz="1200" b="1">
                <a:latin typeface="Arial" charset="0"/>
              </a:rPr>
              <a:t>Figure 6.3a-b</a:t>
            </a:r>
          </a:p>
        </p:txBody>
      </p:sp>
      <p:pic>
        <p:nvPicPr>
          <p:cNvPr id="38921" name="Picture 9"/>
          <p:cNvPicPr>
            <a:picLocks noChangeAspect="1" noChangeArrowheads="1"/>
          </p:cNvPicPr>
          <p:nvPr/>
        </p:nvPicPr>
        <p:blipFill>
          <a:blip r:embed="rId2" cstate="print"/>
          <a:srcRect r="25191"/>
          <a:stretch>
            <a:fillRect/>
          </a:stretch>
        </p:blipFill>
        <p:spPr bwMode="auto">
          <a:xfrm>
            <a:off x="1816100" y="901700"/>
            <a:ext cx="5464175" cy="5307013"/>
          </a:xfrm>
          <a:prstGeom prst="rect">
            <a:avLst/>
          </a:prstGeom>
          <a:noFill/>
        </p:spPr>
      </p:pic>
      <p:sp>
        <p:nvSpPr>
          <p:cNvPr id="38922" name="Freeform 10"/>
          <p:cNvSpPr>
            <a:spLocks/>
          </p:cNvSpPr>
          <p:nvPr/>
        </p:nvSpPr>
        <p:spPr bwMode="auto">
          <a:xfrm>
            <a:off x="1790700" y="1042988"/>
            <a:ext cx="88900" cy="898525"/>
          </a:xfrm>
          <a:custGeom>
            <a:avLst/>
            <a:gdLst/>
            <a:ahLst/>
            <a:cxnLst>
              <a:cxn ang="0">
                <a:pos x="54" y="0"/>
              </a:cxn>
              <a:cxn ang="0">
                <a:pos x="0" y="0"/>
              </a:cxn>
              <a:cxn ang="0">
                <a:pos x="0" y="566"/>
              </a:cxn>
              <a:cxn ang="0">
                <a:pos x="56" y="566"/>
              </a:cxn>
            </a:cxnLst>
            <a:rect l="0" t="0" r="r" b="b"/>
            <a:pathLst>
              <a:path w="56" h="566">
                <a:moveTo>
                  <a:pt x="54" y="0"/>
                </a:moveTo>
                <a:lnTo>
                  <a:pt x="0" y="0"/>
                </a:lnTo>
                <a:lnTo>
                  <a:pt x="0" y="566"/>
                </a:lnTo>
                <a:lnTo>
                  <a:pt x="56" y="566"/>
                </a:lnTo>
              </a:path>
            </a:pathLst>
          </a:custGeom>
          <a:noFill/>
          <a:ln w="12700">
            <a:solidFill>
              <a:srgbClr val="231F20"/>
            </a:solidFill>
            <a:prstDash val="solid"/>
            <a:round/>
            <a:headEnd/>
            <a:tailEnd/>
          </a:ln>
        </p:spPr>
        <p:txBody>
          <a:bodyPr/>
          <a:lstStyle/>
          <a:p>
            <a:endParaRPr lang="en-US"/>
          </a:p>
        </p:txBody>
      </p:sp>
      <p:sp>
        <p:nvSpPr>
          <p:cNvPr id="38923" name="Freeform 11"/>
          <p:cNvSpPr>
            <a:spLocks/>
          </p:cNvSpPr>
          <p:nvPr/>
        </p:nvSpPr>
        <p:spPr bwMode="auto">
          <a:xfrm>
            <a:off x="2473325" y="1811338"/>
            <a:ext cx="619125" cy="203200"/>
          </a:xfrm>
          <a:custGeom>
            <a:avLst/>
            <a:gdLst/>
            <a:ahLst/>
            <a:cxnLst>
              <a:cxn ang="0">
                <a:pos x="390" y="128"/>
              </a:cxn>
              <a:cxn ang="0">
                <a:pos x="276" y="128"/>
              </a:cxn>
              <a:cxn ang="0">
                <a:pos x="0" y="0"/>
              </a:cxn>
            </a:cxnLst>
            <a:rect l="0" t="0" r="r" b="b"/>
            <a:pathLst>
              <a:path w="390" h="128">
                <a:moveTo>
                  <a:pt x="390" y="128"/>
                </a:moveTo>
                <a:lnTo>
                  <a:pt x="276" y="128"/>
                </a:lnTo>
                <a:lnTo>
                  <a:pt x="0" y="0"/>
                </a:lnTo>
              </a:path>
            </a:pathLst>
          </a:custGeom>
          <a:noFill/>
          <a:ln w="12700">
            <a:solidFill>
              <a:srgbClr val="231F20"/>
            </a:solidFill>
            <a:prstDash val="solid"/>
            <a:round/>
            <a:headEnd/>
            <a:tailEnd/>
          </a:ln>
        </p:spPr>
        <p:txBody>
          <a:bodyPr/>
          <a:lstStyle/>
          <a:p>
            <a:endParaRPr lang="en-US"/>
          </a:p>
        </p:txBody>
      </p:sp>
      <p:sp>
        <p:nvSpPr>
          <p:cNvPr id="38924" name="Freeform 12"/>
          <p:cNvSpPr>
            <a:spLocks/>
          </p:cNvSpPr>
          <p:nvPr/>
        </p:nvSpPr>
        <p:spPr bwMode="auto">
          <a:xfrm>
            <a:off x="2635250" y="623888"/>
            <a:ext cx="666750" cy="390525"/>
          </a:xfrm>
          <a:custGeom>
            <a:avLst/>
            <a:gdLst/>
            <a:ahLst/>
            <a:cxnLst>
              <a:cxn ang="0">
                <a:pos x="420" y="0"/>
              </a:cxn>
              <a:cxn ang="0">
                <a:pos x="304" y="0"/>
              </a:cxn>
              <a:cxn ang="0">
                <a:pos x="0" y="246"/>
              </a:cxn>
            </a:cxnLst>
            <a:rect l="0" t="0" r="r" b="b"/>
            <a:pathLst>
              <a:path w="420" h="246">
                <a:moveTo>
                  <a:pt x="420" y="0"/>
                </a:moveTo>
                <a:lnTo>
                  <a:pt x="304" y="0"/>
                </a:lnTo>
                <a:lnTo>
                  <a:pt x="0" y="246"/>
                </a:lnTo>
              </a:path>
            </a:pathLst>
          </a:custGeom>
          <a:noFill/>
          <a:ln w="12700">
            <a:solidFill>
              <a:srgbClr val="231F20"/>
            </a:solidFill>
            <a:prstDash val="solid"/>
            <a:round/>
            <a:headEnd/>
            <a:tailEnd/>
          </a:ln>
        </p:spPr>
        <p:txBody>
          <a:bodyPr/>
          <a:lstStyle/>
          <a:p>
            <a:endParaRPr lang="en-US"/>
          </a:p>
        </p:txBody>
      </p:sp>
      <p:sp>
        <p:nvSpPr>
          <p:cNvPr id="38925" name="Freeform 13"/>
          <p:cNvSpPr>
            <a:spLocks/>
          </p:cNvSpPr>
          <p:nvPr/>
        </p:nvSpPr>
        <p:spPr bwMode="auto">
          <a:xfrm>
            <a:off x="4086225" y="623888"/>
            <a:ext cx="1725613" cy="349250"/>
          </a:xfrm>
          <a:custGeom>
            <a:avLst/>
            <a:gdLst/>
            <a:ahLst/>
            <a:cxnLst>
              <a:cxn ang="0">
                <a:pos x="0" y="0"/>
              </a:cxn>
              <a:cxn ang="0">
                <a:pos x="330" y="0"/>
              </a:cxn>
              <a:cxn ang="0">
                <a:pos x="1087" y="220"/>
              </a:cxn>
            </a:cxnLst>
            <a:rect l="0" t="0" r="r" b="b"/>
            <a:pathLst>
              <a:path w="1087" h="220">
                <a:moveTo>
                  <a:pt x="0" y="0"/>
                </a:moveTo>
                <a:lnTo>
                  <a:pt x="330" y="0"/>
                </a:lnTo>
                <a:lnTo>
                  <a:pt x="1087" y="220"/>
                </a:lnTo>
              </a:path>
            </a:pathLst>
          </a:custGeom>
          <a:noFill/>
          <a:ln w="12700">
            <a:solidFill>
              <a:srgbClr val="231F20"/>
            </a:solidFill>
            <a:prstDash val="solid"/>
            <a:round/>
            <a:headEnd/>
            <a:tailEnd/>
          </a:ln>
        </p:spPr>
        <p:txBody>
          <a:bodyPr/>
          <a:lstStyle/>
          <a:p>
            <a:endParaRPr lang="en-US"/>
          </a:p>
        </p:txBody>
      </p:sp>
      <p:sp>
        <p:nvSpPr>
          <p:cNvPr id="38926" name="Freeform 14"/>
          <p:cNvSpPr>
            <a:spLocks/>
          </p:cNvSpPr>
          <p:nvPr/>
        </p:nvSpPr>
        <p:spPr bwMode="auto">
          <a:xfrm>
            <a:off x="2635250" y="2455863"/>
            <a:ext cx="212725" cy="1587"/>
          </a:xfrm>
          <a:custGeom>
            <a:avLst/>
            <a:gdLst/>
            <a:ahLst/>
            <a:cxnLst>
              <a:cxn ang="0">
                <a:pos x="134" y="0"/>
              </a:cxn>
              <a:cxn ang="0">
                <a:pos x="88" y="0"/>
              </a:cxn>
              <a:cxn ang="0">
                <a:pos x="0" y="0"/>
              </a:cxn>
            </a:cxnLst>
            <a:rect l="0" t="0" r="r" b="b"/>
            <a:pathLst>
              <a:path w="134">
                <a:moveTo>
                  <a:pt x="134" y="0"/>
                </a:moveTo>
                <a:lnTo>
                  <a:pt x="88" y="0"/>
                </a:lnTo>
                <a:lnTo>
                  <a:pt x="0" y="0"/>
                </a:lnTo>
              </a:path>
            </a:pathLst>
          </a:custGeom>
          <a:noFill/>
          <a:ln w="12700">
            <a:solidFill>
              <a:srgbClr val="231F20"/>
            </a:solidFill>
            <a:prstDash val="solid"/>
            <a:round/>
            <a:headEnd/>
            <a:tailEnd/>
          </a:ln>
        </p:spPr>
        <p:txBody>
          <a:bodyPr/>
          <a:lstStyle/>
          <a:p>
            <a:endParaRPr lang="en-US"/>
          </a:p>
        </p:txBody>
      </p:sp>
      <p:sp>
        <p:nvSpPr>
          <p:cNvPr id="38927" name="Freeform 15"/>
          <p:cNvSpPr>
            <a:spLocks/>
          </p:cNvSpPr>
          <p:nvPr/>
        </p:nvSpPr>
        <p:spPr bwMode="auto">
          <a:xfrm>
            <a:off x="2489200" y="1630363"/>
            <a:ext cx="600075" cy="136525"/>
          </a:xfrm>
          <a:custGeom>
            <a:avLst/>
            <a:gdLst/>
            <a:ahLst/>
            <a:cxnLst>
              <a:cxn ang="0">
                <a:pos x="378" y="86"/>
              </a:cxn>
              <a:cxn ang="0">
                <a:pos x="262" y="86"/>
              </a:cxn>
              <a:cxn ang="0">
                <a:pos x="0" y="0"/>
              </a:cxn>
            </a:cxnLst>
            <a:rect l="0" t="0" r="r" b="b"/>
            <a:pathLst>
              <a:path w="378" h="86">
                <a:moveTo>
                  <a:pt x="378" y="86"/>
                </a:moveTo>
                <a:lnTo>
                  <a:pt x="262" y="86"/>
                </a:lnTo>
                <a:lnTo>
                  <a:pt x="0" y="0"/>
                </a:lnTo>
              </a:path>
            </a:pathLst>
          </a:custGeom>
          <a:noFill/>
          <a:ln w="12700">
            <a:solidFill>
              <a:srgbClr val="231F20"/>
            </a:solidFill>
            <a:prstDash val="solid"/>
            <a:round/>
            <a:headEnd/>
            <a:tailEnd/>
          </a:ln>
        </p:spPr>
        <p:txBody>
          <a:bodyPr/>
          <a:lstStyle/>
          <a:p>
            <a:endParaRPr lang="en-US"/>
          </a:p>
        </p:txBody>
      </p:sp>
      <p:sp>
        <p:nvSpPr>
          <p:cNvPr id="38928" name="Line 16"/>
          <p:cNvSpPr>
            <a:spLocks noChangeShapeType="1"/>
          </p:cNvSpPr>
          <p:nvPr/>
        </p:nvSpPr>
        <p:spPr bwMode="auto">
          <a:xfrm flipH="1">
            <a:off x="1631950" y="1477963"/>
            <a:ext cx="155575" cy="1587"/>
          </a:xfrm>
          <a:prstGeom prst="line">
            <a:avLst/>
          </a:prstGeom>
          <a:noFill/>
          <a:ln w="12700">
            <a:solidFill>
              <a:srgbClr val="231F20"/>
            </a:solidFill>
            <a:round/>
            <a:headEnd/>
            <a:tailEnd/>
          </a:ln>
        </p:spPr>
        <p:txBody>
          <a:bodyPr/>
          <a:lstStyle/>
          <a:p>
            <a:endParaRPr lang="en-US"/>
          </a:p>
        </p:txBody>
      </p:sp>
      <p:sp>
        <p:nvSpPr>
          <p:cNvPr id="38929" name="Line 17"/>
          <p:cNvSpPr>
            <a:spLocks noChangeShapeType="1"/>
          </p:cNvSpPr>
          <p:nvPr/>
        </p:nvSpPr>
        <p:spPr bwMode="auto">
          <a:xfrm flipH="1">
            <a:off x="4283075" y="1766888"/>
            <a:ext cx="117475" cy="1587"/>
          </a:xfrm>
          <a:prstGeom prst="line">
            <a:avLst/>
          </a:prstGeom>
          <a:noFill/>
          <a:ln w="12700">
            <a:solidFill>
              <a:srgbClr val="231F20"/>
            </a:solidFill>
            <a:round/>
            <a:headEnd/>
            <a:tailEnd/>
          </a:ln>
        </p:spPr>
        <p:txBody>
          <a:bodyPr/>
          <a:lstStyle/>
          <a:p>
            <a:endParaRPr lang="en-US"/>
          </a:p>
        </p:txBody>
      </p:sp>
      <p:sp>
        <p:nvSpPr>
          <p:cNvPr id="38930" name="Line 18"/>
          <p:cNvSpPr>
            <a:spLocks noChangeShapeType="1"/>
          </p:cNvSpPr>
          <p:nvPr/>
        </p:nvSpPr>
        <p:spPr bwMode="auto">
          <a:xfrm flipH="1">
            <a:off x="2520950" y="2732088"/>
            <a:ext cx="327025" cy="1587"/>
          </a:xfrm>
          <a:prstGeom prst="line">
            <a:avLst/>
          </a:prstGeom>
          <a:noFill/>
          <a:ln w="12700">
            <a:solidFill>
              <a:srgbClr val="231F20"/>
            </a:solidFill>
            <a:round/>
            <a:headEnd/>
            <a:tailEnd/>
          </a:ln>
        </p:spPr>
        <p:txBody>
          <a:bodyPr/>
          <a:lstStyle/>
          <a:p>
            <a:endParaRPr lang="en-US"/>
          </a:p>
        </p:txBody>
      </p:sp>
      <p:sp>
        <p:nvSpPr>
          <p:cNvPr id="38931" name="Line 19"/>
          <p:cNvSpPr>
            <a:spLocks noChangeShapeType="1"/>
          </p:cNvSpPr>
          <p:nvPr/>
        </p:nvSpPr>
        <p:spPr bwMode="auto">
          <a:xfrm flipH="1">
            <a:off x="2371725" y="2995613"/>
            <a:ext cx="476250" cy="1587"/>
          </a:xfrm>
          <a:prstGeom prst="line">
            <a:avLst/>
          </a:prstGeom>
          <a:noFill/>
          <a:ln w="12700">
            <a:solidFill>
              <a:srgbClr val="231F20"/>
            </a:solidFill>
            <a:round/>
            <a:headEnd/>
            <a:tailEnd/>
          </a:ln>
        </p:spPr>
        <p:txBody>
          <a:bodyPr/>
          <a:lstStyle/>
          <a:p>
            <a:endParaRPr lang="en-US"/>
          </a:p>
        </p:txBody>
      </p:sp>
      <p:sp>
        <p:nvSpPr>
          <p:cNvPr id="38932" name="Freeform 20"/>
          <p:cNvSpPr>
            <a:spLocks/>
          </p:cNvSpPr>
          <p:nvPr/>
        </p:nvSpPr>
        <p:spPr bwMode="auto">
          <a:xfrm>
            <a:off x="6154738" y="1325563"/>
            <a:ext cx="819150" cy="120650"/>
          </a:xfrm>
          <a:custGeom>
            <a:avLst/>
            <a:gdLst/>
            <a:ahLst/>
            <a:cxnLst>
              <a:cxn ang="0">
                <a:pos x="516" y="0"/>
              </a:cxn>
              <a:cxn ang="0">
                <a:pos x="382" y="0"/>
              </a:cxn>
              <a:cxn ang="0">
                <a:pos x="0" y="76"/>
              </a:cxn>
            </a:cxnLst>
            <a:rect l="0" t="0" r="r" b="b"/>
            <a:pathLst>
              <a:path w="516" h="76">
                <a:moveTo>
                  <a:pt x="516" y="0"/>
                </a:moveTo>
                <a:lnTo>
                  <a:pt x="382" y="0"/>
                </a:lnTo>
                <a:lnTo>
                  <a:pt x="0" y="76"/>
                </a:lnTo>
              </a:path>
            </a:pathLst>
          </a:custGeom>
          <a:noFill/>
          <a:ln w="12700">
            <a:solidFill>
              <a:srgbClr val="231F20"/>
            </a:solidFill>
            <a:prstDash val="solid"/>
            <a:round/>
            <a:headEnd/>
            <a:tailEnd/>
          </a:ln>
        </p:spPr>
        <p:txBody>
          <a:bodyPr/>
          <a:lstStyle/>
          <a:p>
            <a:endParaRPr lang="en-US"/>
          </a:p>
        </p:txBody>
      </p:sp>
      <p:sp>
        <p:nvSpPr>
          <p:cNvPr id="38939" name="Freeform 27"/>
          <p:cNvSpPr>
            <a:spLocks/>
          </p:cNvSpPr>
          <p:nvPr/>
        </p:nvSpPr>
        <p:spPr bwMode="auto">
          <a:xfrm>
            <a:off x="1790700" y="1998663"/>
            <a:ext cx="88900" cy="3681412"/>
          </a:xfrm>
          <a:custGeom>
            <a:avLst/>
            <a:gdLst/>
            <a:ahLst/>
            <a:cxnLst>
              <a:cxn ang="0">
                <a:pos x="54" y="0"/>
              </a:cxn>
              <a:cxn ang="0">
                <a:pos x="0" y="0"/>
              </a:cxn>
              <a:cxn ang="0">
                <a:pos x="0" y="2319"/>
              </a:cxn>
              <a:cxn ang="0">
                <a:pos x="56" y="2319"/>
              </a:cxn>
            </a:cxnLst>
            <a:rect l="0" t="0" r="r" b="b"/>
            <a:pathLst>
              <a:path w="56" h="2319">
                <a:moveTo>
                  <a:pt x="54" y="0"/>
                </a:moveTo>
                <a:lnTo>
                  <a:pt x="0" y="0"/>
                </a:lnTo>
                <a:lnTo>
                  <a:pt x="0" y="2319"/>
                </a:lnTo>
                <a:lnTo>
                  <a:pt x="56" y="2319"/>
                </a:lnTo>
              </a:path>
            </a:pathLst>
          </a:custGeom>
          <a:noFill/>
          <a:ln w="12700">
            <a:solidFill>
              <a:srgbClr val="231F20"/>
            </a:solidFill>
            <a:prstDash val="solid"/>
            <a:round/>
            <a:headEnd/>
            <a:tailEnd/>
          </a:ln>
        </p:spPr>
        <p:txBody>
          <a:bodyPr/>
          <a:lstStyle/>
          <a:p>
            <a:endParaRPr lang="en-US"/>
          </a:p>
        </p:txBody>
      </p:sp>
      <p:sp>
        <p:nvSpPr>
          <p:cNvPr id="38941" name="Line 29"/>
          <p:cNvSpPr>
            <a:spLocks noChangeShapeType="1"/>
          </p:cNvSpPr>
          <p:nvPr/>
        </p:nvSpPr>
        <p:spPr bwMode="auto">
          <a:xfrm flipH="1">
            <a:off x="1708150" y="3717925"/>
            <a:ext cx="79375" cy="1588"/>
          </a:xfrm>
          <a:prstGeom prst="line">
            <a:avLst/>
          </a:prstGeom>
          <a:noFill/>
          <a:ln w="12700">
            <a:solidFill>
              <a:srgbClr val="231F20"/>
            </a:solidFill>
            <a:round/>
            <a:headEnd/>
            <a:tailEnd/>
          </a:ln>
        </p:spPr>
        <p:txBody>
          <a:bodyPr/>
          <a:lstStyle/>
          <a:p>
            <a:endParaRPr lang="en-US"/>
          </a:p>
        </p:txBody>
      </p:sp>
      <p:sp>
        <p:nvSpPr>
          <p:cNvPr id="38942" name="Freeform 30"/>
          <p:cNvSpPr>
            <a:spLocks/>
          </p:cNvSpPr>
          <p:nvPr/>
        </p:nvSpPr>
        <p:spPr bwMode="auto">
          <a:xfrm>
            <a:off x="1790700" y="5737225"/>
            <a:ext cx="88900" cy="450850"/>
          </a:xfrm>
          <a:custGeom>
            <a:avLst/>
            <a:gdLst/>
            <a:ahLst/>
            <a:cxnLst>
              <a:cxn ang="0">
                <a:pos x="54" y="0"/>
              </a:cxn>
              <a:cxn ang="0">
                <a:pos x="0" y="0"/>
              </a:cxn>
              <a:cxn ang="0">
                <a:pos x="0" y="284"/>
              </a:cxn>
              <a:cxn ang="0">
                <a:pos x="56" y="284"/>
              </a:cxn>
            </a:cxnLst>
            <a:rect l="0" t="0" r="r" b="b"/>
            <a:pathLst>
              <a:path w="56" h="284">
                <a:moveTo>
                  <a:pt x="54" y="0"/>
                </a:moveTo>
                <a:lnTo>
                  <a:pt x="0" y="0"/>
                </a:lnTo>
                <a:lnTo>
                  <a:pt x="0" y="284"/>
                </a:lnTo>
                <a:lnTo>
                  <a:pt x="56" y="284"/>
                </a:lnTo>
              </a:path>
            </a:pathLst>
          </a:custGeom>
          <a:noFill/>
          <a:ln w="12700">
            <a:solidFill>
              <a:srgbClr val="231F20"/>
            </a:solidFill>
            <a:prstDash val="solid"/>
            <a:round/>
            <a:headEnd/>
            <a:tailEnd/>
          </a:ln>
        </p:spPr>
        <p:txBody>
          <a:bodyPr/>
          <a:lstStyle/>
          <a:p>
            <a:endParaRPr lang="en-US"/>
          </a:p>
        </p:txBody>
      </p:sp>
      <p:sp>
        <p:nvSpPr>
          <p:cNvPr id="38943" name="Line 31"/>
          <p:cNvSpPr>
            <a:spLocks noChangeShapeType="1"/>
          </p:cNvSpPr>
          <p:nvPr/>
        </p:nvSpPr>
        <p:spPr bwMode="auto">
          <a:xfrm flipH="1">
            <a:off x="1377950" y="5842000"/>
            <a:ext cx="409575" cy="1588"/>
          </a:xfrm>
          <a:prstGeom prst="line">
            <a:avLst/>
          </a:prstGeom>
          <a:noFill/>
          <a:ln w="12700">
            <a:solidFill>
              <a:srgbClr val="231F20"/>
            </a:solidFill>
            <a:round/>
            <a:headEnd/>
            <a:tailEnd/>
          </a:ln>
        </p:spPr>
        <p:txBody>
          <a:bodyPr/>
          <a:lstStyle/>
          <a:p>
            <a:endParaRPr lang="en-US"/>
          </a:p>
        </p:txBody>
      </p:sp>
      <p:sp>
        <p:nvSpPr>
          <p:cNvPr id="38944" name="Rectangle 32"/>
          <p:cNvSpPr>
            <a:spLocks noChangeArrowheads="1"/>
          </p:cNvSpPr>
          <p:nvPr/>
        </p:nvSpPr>
        <p:spPr bwMode="auto">
          <a:xfrm>
            <a:off x="836613" y="1377950"/>
            <a:ext cx="815975"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Proximal</a:t>
            </a:r>
          </a:p>
          <a:p>
            <a:r>
              <a:rPr lang="en-US" sz="1400" b="1">
                <a:solidFill>
                  <a:srgbClr val="231F20"/>
                </a:solidFill>
                <a:latin typeface="Arial" charset="0"/>
              </a:rPr>
              <a:t>epiphysis</a:t>
            </a:r>
            <a:endParaRPr lang="en-US" sz="900" b="1">
              <a:latin typeface="Arial" charset="0"/>
            </a:endParaRPr>
          </a:p>
        </p:txBody>
      </p:sp>
      <p:sp>
        <p:nvSpPr>
          <p:cNvPr id="38945" name="Rectangle 33"/>
          <p:cNvSpPr>
            <a:spLocks noChangeArrowheads="1"/>
          </p:cNvSpPr>
          <p:nvPr/>
        </p:nvSpPr>
        <p:spPr bwMode="auto">
          <a:xfrm>
            <a:off x="4348163" y="3165475"/>
            <a:ext cx="25876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(b)</a:t>
            </a:r>
            <a:endParaRPr lang="en-US" sz="900">
              <a:latin typeface="Arial" charset="0"/>
            </a:endParaRPr>
          </a:p>
        </p:txBody>
      </p:sp>
      <p:sp>
        <p:nvSpPr>
          <p:cNvPr id="38947" name="Rectangle 35"/>
          <p:cNvSpPr>
            <a:spLocks noChangeArrowheads="1"/>
          </p:cNvSpPr>
          <p:nvPr/>
        </p:nvSpPr>
        <p:spPr bwMode="auto">
          <a:xfrm>
            <a:off x="842963" y="6178550"/>
            <a:ext cx="25876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(a)</a:t>
            </a:r>
            <a:endParaRPr lang="en-US" sz="900">
              <a:latin typeface="Arial" charset="0"/>
            </a:endParaRPr>
          </a:p>
        </p:txBody>
      </p:sp>
      <p:sp>
        <p:nvSpPr>
          <p:cNvPr id="38950" name="Rectangle 38"/>
          <p:cNvSpPr>
            <a:spLocks noChangeArrowheads="1"/>
          </p:cNvSpPr>
          <p:nvPr/>
        </p:nvSpPr>
        <p:spPr bwMode="auto">
          <a:xfrm>
            <a:off x="3116263" y="1901825"/>
            <a:ext cx="935037"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Epiphyseal</a:t>
            </a:r>
          </a:p>
          <a:p>
            <a:r>
              <a:rPr lang="en-US" sz="1400" b="1">
                <a:solidFill>
                  <a:srgbClr val="231F20"/>
                </a:solidFill>
                <a:latin typeface="Arial" charset="0"/>
              </a:rPr>
              <a:t>line</a:t>
            </a:r>
            <a:endParaRPr lang="en-US" sz="900" b="1">
              <a:latin typeface="Arial" charset="0"/>
            </a:endParaRPr>
          </a:p>
        </p:txBody>
      </p:sp>
      <p:sp>
        <p:nvSpPr>
          <p:cNvPr id="38951" name="Rectangle 39"/>
          <p:cNvSpPr>
            <a:spLocks noChangeArrowheads="1"/>
          </p:cNvSpPr>
          <p:nvPr/>
        </p:nvSpPr>
        <p:spPr bwMode="auto">
          <a:xfrm>
            <a:off x="3328988" y="517525"/>
            <a:ext cx="730250"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Articular</a:t>
            </a:r>
          </a:p>
          <a:p>
            <a:r>
              <a:rPr lang="en-US" sz="1400" b="1">
                <a:solidFill>
                  <a:srgbClr val="231F20"/>
                </a:solidFill>
                <a:latin typeface="Arial" charset="0"/>
              </a:rPr>
              <a:t>cartilage</a:t>
            </a:r>
            <a:endParaRPr lang="en-US" sz="900" b="1">
              <a:latin typeface="Arial" charset="0"/>
            </a:endParaRPr>
          </a:p>
        </p:txBody>
      </p:sp>
      <p:sp>
        <p:nvSpPr>
          <p:cNvPr id="38952" name="Rectangle 40"/>
          <p:cNvSpPr>
            <a:spLocks noChangeArrowheads="1"/>
          </p:cNvSpPr>
          <p:nvPr/>
        </p:nvSpPr>
        <p:spPr bwMode="auto">
          <a:xfrm>
            <a:off x="2868613" y="2339975"/>
            <a:ext cx="96678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Periosteum</a:t>
            </a:r>
            <a:endParaRPr lang="en-US" sz="900" b="1">
              <a:latin typeface="Arial" charset="0"/>
            </a:endParaRPr>
          </a:p>
        </p:txBody>
      </p:sp>
      <p:sp>
        <p:nvSpPr>
          <p:cNvPr id="38953" name="Rectangle 41"/>
          <p:cNvSpPr>
            <a:spLocks noChangeArrowheads="1"/>
          </p:cNvSpPr>
          <p:nvPr/>
        </p:nvSpPr>
        <p:spPr bwMode="auto">
          <a:xfrm>
            <a:off x="3116263" y="1651000"/>
            <a:ext cx="112077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Spongy bone</a:t>
            </a:r>
            <a:endParaRPr lang="en-US" sz="900" b="1">
              <a:latin typeface="Arial" charset="0"/>
            </a:endParaRPr>
          </a:p>
        </p:txBody>
      </p:sp>
      <p:sp>
        <p:nvSpPr>
          <p:cNvPr id="38954" name="Rectangle 42"/>
          <p:cNvSpPr>
            <a:spLocks noChangeArrowheads="1"/>
          </p:cNvSpPr>
          <p:nvPr/>
        </p:nvSpPr>
        <p:spPr bwMode="auto">
          <a:xfrm>
            <a:off x="2874963" y="2616200"/>
            <a:ext cx="12303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Compact bone</a:t>
            </a:r>
            <a:endParaRPr lang="en-US" sz="900" b="1">
              <a:latin typeface="Arial" charset="0"/>
            </a:endParaRPr>
          </a:p>
        </p:txBody>
      </p:sp>
      <p:sp>
        <p:nvSpPr>
          <p:cNvPr id="38955" name="Rectangle 43"/>
          <p:cNvSpPr>
            <a:spLocks noChangeArrowheads="1"/>
          </p:cNvSpPr>
          <p:nvPr/>
        </p:nvSpPr>
        <p:spPr bwMode="auto">
          <a:xfrm>
            <a:off x="2871788" y="2879725"/>
            <a:ext cx="1258887" cy="63817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Medullary</a:t>
            </a:r>
          </a:p>
          <a:p>
            <a:r>
              <a:rPr lang="en-US" sz="1400" b="1">
                <a:solidFill>
                  <a:srgbClr val="231F20"/>
                </a:solidFill>
                <a:latin typeface="Arial" charset="0"/>
              </a:rPr>
              <a:t>cavity (lined</a:t>
            </a:r>
            <a:endParaRPr lang="en-US" sz="900" b="1">
              <a:latin typeface="Arial" charset="0"/>
            </a:endParaRPr>
          </a:p>
          <a:p>
            <a:r>
              <a:rPr lang="en-US" sz="1400" b="1">
                <a:solidFill>
                  <a:srgbClr val="231F20"/>
                </a:solidFill>
                <a:latin typeface="Arial" charset="0"/>
              </a:rPr>
              <a:t>by endosteum)</a:t>
            </a:r>
            <a:endParaRPr lang="en-US" sz="900" b="1">
              <a:latin typeface="Arial" charset="0"/>
            </a:endParaRPr>
          </a:p>
        </p:txBody>
      </p:sp>
      <p:sp>
        <p:nvSpPr>
          <p:cNvPr id="38956" name="Rectangle 44"/>
          <p:cNvSpPr>
            <a:spLocks noChangeArrowheads="1"/>
          </p:cNvSpPr>
          <p:nvPr/>
        </p:nvSpPr>
        <p:spPr bwMode="auto">
          <a:xfrm>
            <a:off x="6999288" y="1231900"/>
            <a:ext cx="12303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Compact bone</a:t>
            </a:r>
            <a:endParaRPr lang="en-US" sz="900" b="1">
              <a:latin typeface="Arial" charset="0"/>
            </a:endParaRPr>
          </a:p>
        </p:txBody>
      </p:sp>
      <p:sp>
        <p:nvSpPr>
          <p:cNvPr id="38961" name="Rectangle 49"/>
          <p:cNvSpPr>
            <a:spLocks noChangeArrowheads="1"/>
          </p:cNvSpPr>
          <p:nvPr/>
        </p:nvSpPr>
        <p:spPr bwMode="auto">
          <a:xfrm>
            <a:off x="228600" y="3619500"/>
            <a:ext cx="1819883" cy="307777"/>
          </a:xfrm>
          <a:prstGeom prst="rect">
            <a:avLst/>
          </a:prstGeom>
          <a:noFill/>
          <a:ln w="9525">
            <a:noFill/>
            <a:miter lim="800000"/>
            <a:headEnd/>
            <a:tailEnd/>
          </a:ln>
        </p:spPr>
        <p:txBody>
          <a:bodyPr wrap="square" lIns="0" tIns="0" rIns="0" bIns="0">
            <a:spAutoFit/>
          </a:bodyPr>
          <a:lstStyle/>
          <a:p>
            <a:r>
              <a:rPr lang="en-US" sz="2000" b="1" dirty="0">
                <a:solidFill>
                  <a:srgbClr val="231F20"/>
                </a:solidFill>
                <a:latin typeface="Arial" charset="0"/>
              </a:rPr>
              <a:t>Diaphysis</a:t>
            </a:r>
            <a:endParaRPr lang="en-US" sz="2000" b="1" dirty="0">
              <a:latin typeface="Arial" charset="0"/>
            </a:endParaRPr>
          </a:p>
        </p:txBody>
      </p:sp>
      <p:sp>
        <p:nvSpPr>
          <p:cNvPr id="38962" name="Rectangle 50"/>
          <p:cNvSpPr>
            <a:spLocks noChangeArrowheads="1"/>
          </p:cNvSpPr>
          <p:nvPr/>
        </p:nvSpPr>
        <p:spPr bwMode="auto">
          <a:xfrm>
            <a:off x="842963" y="5740400"/>
            <a:ext cx="815975"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Distal</a:t>
            </a:r>
          </a:p>
          <a:p>
            <a:r>
              <a:rPr lang="en-US" sz="1400" b="1">
                <a:solidFill>
                  <a:srgbClr val="231F20"/>
                </a:solidFill>
                <a:latin typeface="Arial" charset="0"/>
              </a:rPr>
              <a:t>epiphysis</a:t>
            </a:r>
            <a:endParaRPr lang="en-US" sz="900" b="1">
              <a:latin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Metaphysis</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The </a:t>
            </a:r>
            <a:r>
              <a:rPr lang="en-US" b="1" dirty="0" smtClean="0"/>
              <a:t>metaphysis</a:t>
            </a:r>
            <a:r>
              <a:rPr lang="en-US" dirty="0" smtClean="0"/>
              <a:t> is the wider portion of a long bone adjacent to the epiphyseal plate. It is this part of the bone that grows during childhood; as it grows, it ossifies near the diaphysis and the epiphyses. At roughly 18 to 25 years of age, the metaphysis stops growing altogether and completely ossifies into solid bone.</a:t>
            </a:r>
          </a:p>
          <a:p>
            <a:r>
              <a:rPr lang="en-US" dirty="0" smtClean="0"/>
              <a:t>Epiphyseal plates ("growth plates") are located in the metaphysis and are responsible for growth in the length of the bone.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etaphysis.jpg"/>
          <p:cNvPicPr>
            <a:picLocks noGrp="1" noChangeAspect="1"/>
          </p:cNvPicPr>
          <p:nvPr>
            <p:ph idx="1"/>
          </p:nvPr>
        </p:nvPicPr>
        <p:blipFill>
          <a:blip r:embed="rId2" cstate="print"/>
          <a:stretch>
            <a:fillRect/>
          </a:stretch>
        </p:blipFill>
        <p:spPr>
          <a:xfrm>
            <a:off x="3383280" y="365760"/>
            <a:ext cx="3611880" cy="6340856"/>
          </a:xfrm>
        </p:spPr>
      </p:pic>
      <p:sp>
        <p:nvSpPr>
          <p:cNvPr id="5" name="TextBox 4"/>
          <p:cNvSpPr txBox="1"/>
          <p:nvPr/>
        </p:nvSpPr>
        <p:spPr>
          <a:xfrm>
            <a:off x="228600" y="3200400"/>
            <a:ext cx="1742785" cy="461665"/>
          </a:xfrm>
          <a:prstGeom prst="rect">
            <a:avLst/>
          </a:prstGeom>
          <a:noFill/>
        </p:spPr>
        <p:txBody>
          <a:bodyPr wrap="none" rtlCol="0">
            <a:spAutoFit/>
          </a:bodyPr>
          <a:lstStyle/>
          <a:p>
            <a:r>
              <a:rPr lang="en-US" dirty="0" smtClean="0"/>
              <a:t>Metaphysis</a:t>
            </a:r>
            <a:endParaRPr lang="en-US" dirty="0"/>
          </a:p>
        </p:txBody>
      </p:sp>
      <p:cxnSp>
        <p:nvCxnSpPr>
          <p:cNvPr id="7" name="Straight Arrow Connector 6"/>
          <p:cNvCxnSpPr/>
          <p:nvPr/>
        </p:nvCxnSpPr>
        <p:spPr bwMode="auto">
          <a:xfrm flipV="1">
            <a:off x="1752600" y="1524000"/>
            <a:ext cx="3124200" cy="1752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a:off x="1752600" y="3276600"/>
            <a:ext cx="3429000" cy="2209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457201"/>
            <a:ext cx="8228013" cy="5854700"/>
          </a:xfrm>
        </p:spPr>
        <p:txBody>
          <a:bodyPr/>
          <a:lstStyle/>
          <a:p>
            <a:r>
              <a:rPr lang="en-US" b="1" dirty="0" smtClean="0"/>
              <a:t>Clinical significance of Metaphysis</a:t>
            </a:r>
          </a:p>
          <a:p>
            <a:r>
              <a:rPr lang="en-US" dirty="0" smtClean="0"/>
              <a:t>Because of their rich blood supply, metaphysis of long bones are prone to hematogenous spread of Osteomyelitis in children.</a:t>
            </a:r>
          </a:p>
          <a:p>
            <a:r>
              <a:rPr lang="en-US" dirty="0" smtClean="0"/>
              <a:t>Metaphyseal tumors or lesions include osteosarcoma, chondrosarcoma, fibrosarcoma, osteoblastoma, enchondroma, fibrous dysplasia, simple bone cyst, aneurysmal bone cyst, non-ossifying fibroma, and osteoid osteoma.</a:t>
            </a:r>
          </a:p>
          <a:p>
            <a:endParaRPr lang="en-US"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Videos on Bone Structure to View</a:t>
            </a:r>
            <a:endParaRPr lang="en-US" dirty="0"/>
          </a:p>
        </p:txBody>
      </p:sp>
      <p:sp>
        <p:nvSpPr>
          <p:cNvPr id="3" name="Content Placeholder 2"/>
          <p:cNvSpPr>
            <a:spLocks noGrp="1"/>
          </p:cNvSpPr>
          <p:nvPr>
            <p:ph idx="1"/>
          </p:nvPr>
        </p:nvSpPr>
        <p:spPr/>
        <p:txBody>
          <a:bodyPr/>
          <a:lstStyle/>
          <a:p>
            <a:r>
              <a:rPr lang="en-US" dirty="0"/>
              <a:t>Compact Bone Structure </a:t>
            </a:r>
            <a:r>
              <a:rPr lang="en-US" sz="2000" u="sng" dirty="0">
                <a:hlinkClick r:id="rId2"/>
              </a:rPr>
              <a:t>https://www.youtube.com/watch?v=8A0rRIpjutY</a:t>
            </a:r>
            <a:endParaRPr lang="en-US" sz="2000" dirty="0"/>
          </a:p>
          <a:p>
            <a:r>
              <a:rPr lang="en-US" dirty="0"/>
              <a:t>Histology of Bone </a:t>
            </a:r>
            <a:r>
              <a:rPr lang="en-US" sz="2400" dirty="0"/>
              <a:t>https://www.youtube.com/watch?v=fMIxh4mPvQ0</a:t>
            </a:r>
          </a:p>
          <a:p>
            <a:endParaRPr lang="en-US" dirty="0"/>
          </a:p>
        </p:txBody>
      </p:sp>
    </p:spTree>
    <p:extLst>
      <p:ext uri="{BB962C8B-B14F-4D97-AF65-F5344CB8AC3E}">
        <p14:creationId xmlns:p14="http://schemas.microsoft.com/office/powerpoint/2010/main" val="35389038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noChangeArrowheads="1"/>
          </p:cNvSpPr>
          <p:nvPr>
            <p:ph type="title"/>
          </p:nvPr>
        </p:nvSpPr>
        <p:spPr/>
        <p:txBody>
          <a:bodyPr/>
          <a:lstStyle/>
          <a:p>
            <a:r>
              <a:rPr lang="en-US"/>
              <a:t>Membranes of Bone</a:t>
            </a:r>
          </a:p>
        </p:txBody>
      </p:sp>
      <p:sp>
        <p:nvSpPr>
          <p:cNvPr id="39941" name="Rectangle 5"/>
          <p:cNvSpPr>
            <a:spLocks noGrp="1" noChangeArrowheads="1"/>
          </p:cNvSpPr>
          <p:nvPr>
            <p:ph type="body" idx="1"/>
          </p:nvPr>
        </p:nvSpPr>
        <p:spPr/>
        <p:txBody>
          <a:bodyPr/>
          <a:lstStyle/>
          <a:p>
            <a:r>
              <a:rPr lang="en-US" sz="2600"/>
              <a:t>Periosteum</a:t>
            </a:r>
          </a:p>
          <a:p>
            <a:pPr lvl="1"/>
            <a:r>
              <a:rPr lang="en-US" sz="2400"/>
              <a:t>Outer fibrous layer</a:t>
            </a:r>
          </a:p>
          <a:p>
            <a:pPr lvl="1"/>
            <a:r>
              <a:rPr lang="en-US" sz="2400"/>
              <a:t>Inner osteogenic layer</a:t>
            </a:r>
          </a:p>
          <a:p>
            <a:pPr lvl="2"/>
            <a:r>
              <a:rPr lang="en-US" sz="2400"/>
              <a:t>Osteoblasts (bone-forming cells)</a:t>
            </a:r>
          </a:p>
          <a:p>
            <a:pPr lvl="2"/>
            <a:r>
              <a:rPr lang="en-US" sz="2400"/>
              <a:t>Osteoclasts (bone-destroying cells)</a:t>
            </a:r>
          </a:p>
          <a:p>
            <a:pPr lvl="2"/>
            <a:r>
              <a:rPr lang="en-US" sz="2400"/>
              <a:t>Osteogenic cells (stem cells)</a:t>
            </a:r>
          </a:p>
          <a:p>
            <a:pPr lvl="1"/>
            <a:r>
              <a:rPr lang="en-US" sz="2400"/>
              <a:t>Nerve fibers, nutrient blood vessels, and lymphatic vessels enter the bone via nutrient foramina</a:t>
            </a:r>
          </a:p>
          <a:p>
            <a:pPr lvl="1"/>
            <a:r>
              <a:rPr lang="en-US" sz="2400"/>
              <a:t>Secured to underlying bone by Sharpey’s fibers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Grp="1" noChangeArrowheads="1"/>
          </p:cNvSpPr>
          <p:nvPr>
            <p:ph type="title"/>
          </p:nvPr>
        </p:nvSpPr>
        <p:spPr/>
        <p:txBody>
          <a:bodyPr/>
          <a:lstStyle/>
          <a:p>
            <a:r>
              <a:rPr lang="en-US"/>
              <a:t>Membranes of Bone</a:t>
            </a:r>
          </a:p>
        </p:txBody>
      </p:sp>
      <p:sp>
        <p:nvSpPr>
          <p:cNvPr id="41989" name="Rectangle 5"/>
          <p:cNvSpPr>
            <a:spLocks noGrp="1" noChangeArrowheads="1"/>
          </p:cNvSpPr>
          <p:nvPr>
            <p:ph type="body" idx="1"/>
          </p:nvPr>
        </p:nvSpPr>
        <p:spPr/>
        <p:txBody>
          <a:bodyPr/>
          <a:lstStyle/>
          <a:p>
            <a:r>
              <a:rPr lang="en-US"/>
              <a:t>Endosteum</a:t>
            </a:r>
          </a:p>
          <a:p>
            <a:pPr lvl="1"/>
            <a:r>
              <a:rPr lang="en-US"/>
              <a:t>Delicate membrane on internal surfaces of bone</a:t>
            </a:r>
          </a:p>
          <a:p>
            <a:pPr lvl="1"/>
            <a:r>
              <a:rPr lang="en-US"/>
              <a:t>Also contains osteoblasts and osteoclasts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Marrow</a:t>
            </a:r>
            <a:endParaRPr lang="en-US" dirty="0"/>
          </a:p>
        </p:txBody>
      </p:sp>
      <p:sp>
        <p:nvSpPr>
          <p:cNvPr id="3" name="Content Placeholder 2"/>
          <p:cNvSpPr>
            <a:spLocks noGrp="1"/>
          </p:cNvSpPr>
          <p:nvPr>
            <p:ph idx="1"/>
          </p:nvPr>
        </p:nvSpPr>
        <p:spPr>
          <a:xfrm>
            <a:off x="460375" y="762001"/>
            <a:ext cx="8228013" cy="5549900"/>
          </a:xfrm>
        </p:spPr>
        <p:txBody>
          <a:bodyPr/>
          <a:lstStyle/>
          <a:p>
            <a:r>
              <a:rPr lang="en-US" sz="2800" dirty="0" smtClean="0"/>
              <a:t>There are two types of bone marrow: </a:t>
            </a:r>
            <a:r>
              <a:rPr lang="en-US" sz="2800" b="1" dirty="0" smtClean="0"/>
              <a:t>red marrow</a:t>
            </a:r>
            <a:r>
              <a:rPr lang="en-US" sz="2800" dirty="0" smtClean="0"/>
              <a:t> (consisting mainly of myeloid tissue) and </a:t>
            </a:r>
            <a:r>
              <a:rPr lang="en-US" sz="2800" b="1" dirty="0" smtClean="0"/>
              <a:t>yellow marrow</a:t>
            </a:r>
            <a:r>
              <a:rPr lang="en-US" sz="2800" dirty="0" smtClean="0"/>
              <a:t> (consisting mainly of fat cells). Red blood cells, platelets and most white blood cells arise in red marrow. Both types of bone marrow contain numerous blood vessels and capillaries.</a:t>
            </a:r>
          </a:p>
          <a:p>
            <a:r>
              <a:rPr lang="en-US" sz="2800" dirty="0" smtClean="0"/>
              <a:t>At birth, all bone marrow is red. With age, more and more of it is being replaced by the yellow type. About half of adult bone marrow is red</a:t>
            </a:r>
            <a:endParaRPr lang="en-US" sz="2800" dirty="0"/>
          </a:p>
        </p:txBody>
      </p:sp>
    </p:spTree>
    <p:extLst>
      <p:ext uri="{BB962C8B-B14F-4D97-AF65-F5344CB8AC3E}">
        <p14:creationId xmlns:p14="http://schemas.microsoft.com/office/powerpoint/2010/main" val="18860267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533401"/>
            <a:ext cx="8228013" cy="5778500"/>
          </a:xfrm>
        </p:spPr>
        <p:txBody>
          <a:bodyPr/>
          <a:lstStyle/>
          <a:p>
            <a:r>
              <a:rPr lang="en-US" sz="3200" dirty="0" smtClean="0"/>
              <a:t>Red marrow is found mainly in the flat bones, such as the hip bone, breast bone, skull, ribs, vertebrae and shoulder blades, and in the cancellous ("spongy") material at the epiphyseal ends of the long bones such as the femur and humerus. Yellow marrow is found in the hollow interior of the middle portion of long bones.</a:t>
            </a:r>
          </a:p>
          <a:p>
            <a:r>
              <a:rPr lang="en-US" sz="3200" dirty="0" smtClean="0"/>
              <a:t>In cases of severe blood periods, the body can convert yellow marrow back to red marrow to increase blood cell production.</a:t>
            </a:r>
          </a:p>
          <a:p>
            <a:endParaRPr lang="en-US" sz="3200" dirty="0" smtClean="0"/>
          </a:p>
          <a:p>
            <a:endParaRPr lang="en-US" dirty="0"/>
          </a:p>
        </p:txBody>
      </p:sp>
    </p:spTree>
    <p:extLst>
      <p:ext uri="{BB962C8B-B14F-4D97-AF65-F5344CB8AC3E}">
        <p14:creationId xmlns:p14="http://schemas.microsoft.com/office/powerpoint/2010/main" val="9861164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Grp="1" noChangeArrowheads="1"/>
          </p:cNvSpPr>
          <p:nvPr>
            <p:ph type="title"/>
          </p:nvPr>
        </p:nvSpPr>
        <p:spPr/>
        <p:txBody>
          <a:bodyPr/>
          <a:lstStyle/>
          <a:p>
            <a:r>
              <a:rPr lang="en-US"/>
              <a:t>Microscopic Anatomy of Bone: Compact Bone</a:t>
            </a:r>
          </a:p>
        </p:txBody>
      </p:sp>
      <p:sp>
        <p:nvSpPr>
          <p:cNvPr id="58373" name="Rectangle 5"/>
          <p:cNvSpPr>
            <a:spLocks noGrp="1" noChangeArrowheads="1"/>
          </p:cNvSpPr>
          <p:nvPr>
            <p:ph type="body" idx="1"/>
          </p:nvPr>
        </p:nvSpPr>
        <p:spPr/>
        <p:txBody>
          <a:bodyPr/>
          <a:lstStyle/>
          <a:p>
            <a:r>
              <a:rPr lang="en-US" dirty="0"/>
              <a:t>Haversian system, </a:t>
            </a:r>
            <a:endParaRPr lang="en-US" dirty="0" smtClean="0"/>
          </a:p>
          <a:p>
            <a:r>
              <a:rPr lang="en-US" dirty="0" smtClean="0"/>
              <a:t>A osteon </a:t>
            </a:r>
            <a:r>
              <a:rPr lang="en-US" smtClean="0"/>
              <a:t>is a structural </a:t>
            </a:r>
            <a:r>
              <a:rPr lang="en-US" dirty="0"/>
              <a:t>unit</a:t>
            </a:r>
          </a:p>
          <a:p>
            <a:pPr lvl="1"/>
            <a:r>
              <a:rPr lang="en-US" dirty="0"/>
              <a:t>Lamellae</a:t>
            </a:r>
          </a:p>
          <a:p>
            <a:pPr lvl="2"/>
            <a:r>
              <a:rPr lang="en-US" dirty="0"/>
              <a:t>Weight-bearing</a:t>
            </a:r>
          </a:p>
          <a:p>
            <a:pPr lvl="2"/>
            <a:r>
              <a:rPr lang="en-US" dirty="0"/>
              <a:t>Column-like matrix tubes</a:t>
            </a:r>
          </a:p>
          <a:p>
            <a:pPr lvl="1"/>
            <a:r>
              <a:rPr lang="en-US" dirty="0"/>
              <a:t>Central (Haversian) canal</a:t>
            </a:r>
          </a:p>
          <a:p>
            <a:pPr lvl="2"/>
            <a:r>
              <a:rPr lang="en-US" dirty="0"/>
              <a:t>Contains blood vessels and nerves</a:t>
            </a:r>
          </a:p>
        </p:txBody>
      </p:sp>
    </p:spTree>
    <p:extLst>
      <p:ext uri="{BB962C8B-B14F-4D97-AF65-F5344CB8AC3E}">
        <p14:creationId xmlns:p14="http://schemas.microsoft.com/office/powerpoint/2010/main" val="20136961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r>
              <a:rPr lang="en-US"/>
              <a:t>Microscopic Anatomy of Bone: Compact Bone</a:t>
            </a:r>
          </a:p>
        </p:txBody>
      </p:sp>
      <p:sp>
        <p:nvSpPr>
          <p:cNvPr id="61445" name="Rectangle 5"/>
          <p:cNvSpPr>
            <a:spLocks noGrp="1" noChangeArrowheads="1"/>
          </p:cNvSpPr>
          <p:nvPr>
            <p:ph type="body" idx="1"/>
          </p:nvPr>
        </p:nvSpPr>
        <p:spPr/>
        <p:txBody>
          <a:bodyPr/>
          <a:lstStyle/>
          <a:p>
            <a:r>
              <a:rPr lang="en-US"/>
              <a:t>Perforating (Volkmann’s) canals</a:t>
            </a:r>
          </a:p>
          <a:p>
            <a:pPr lvl="1"/>
            <a:r>
              <a:rPr lang="en-US"/>
              <a:t>At right angles to the central canal</a:t>
            </a:r>
          </a:p>
          <a:p>
            <a:pPr lvl="1"/>
            <a:r>
              <a:rPr lang="en-US"/>
              <a:t>Connects blood vessels and nerves of the periosteum and central canal</a:t>
            </a:r>
          </a:p>
          <a:p>
            <a:r>
              <a:rPr lang="en-US"/>
              <a:t>Lacunae—small cavities that contain osteocytes</a:t>
            </a:r>
          </a:p>
          <a:p>
            <a:r>
              <a:rPr lang="en-US"/>
              <a:t>Canaliculi—hairlike canals that connect lacunae to each other and the central canal</a:t>
            </a:r>
          </a:p>
        </p:txBody>
      </p:sp>
    </p:spTree>
    <p:extLst>
      <p:ext uri="{BB962C8B-B14F-4D97-AF65-F5344CB8AC3E}">
        <p14:creationId xmlns:p14="http://schemas.microsoft.com/office/powerpoint/2010/main" val="18240906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r>
              <a:rPr lang="en-US"/>
              <a:t>Microscopic Anatomy of Bone: Compact Bone</a:t>
            </a:r>
          </a:p>
        </p:txBody>
      </p:sp>
      <p:sp>
        <p:nvSpPr>
          <p:cNvPr id="61445" name="Rectangle 5"/>
          <p:cNvSpPr>
            <a:spLocks noGrp="1" noChangeArrowheads="1"/>
          </p:cNvSpPr>
          <p:nvPr>
            <p:ph type="body" idx="1"/>
          </p:nvPr>
        </p:nvSpPr>
        <p:spPr/>
        <p:txBody>
          <a:bodyPr/>
          <a:lstStyle/>
          <a:p>
            <a:r>
              <a:rPr lang="en-US"/>
              <a:t>Perforating (Volkmann’s) canals</a:t>
            </a:r>
          </a:p>
          <a:p>
            <a:pPr lvl="1"/>
            <a:r>
              <a:rPr lang="en-US"/>
              <a:t>At right angles to the central canal</a:t>
            </a:r>
          </a:p>
          <a:p>
            <a:pPr lvl="1"/>
            <a:r>
              <a:rPr lang="en-US"/>
              <a:t>Connects blood vessels and nerves of the periosteum and central canal</a:t>
            </a:r>
          </a:p>
          <a:p>
            <a:r>
              <a:rPr lang="en-US"/>
              <a:t>Lacunae—small cavities that contain osteocytes</a:t>
            </a:r>
          </a:p>
          <a:p>
            <a:r>
              <a:rPr lang="en-US"/>
              <a:t>Canaliculi—hairlike canals that connect lacunae to each other and the central canal</a:t>
            </a:r>
          </a:p>
        </p:txBody>
      </p:sp>
    </p:spTree>
    <p:extLst>
      <p:ext uri="{BB962C8B-B14F-4D97-AF65-F5344CB8AC3E}">
        <p14:creationId xmlns:p14="http://schemas.microsoft.com/office/powerpoint/2010/main" val="25344229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9" name="Rectangle 7"/>
          <p:cNvSpPr>
            <a:spLocks noChangeArrowheads="1"/>
          </p:cNvSpPr>
          <p:nvPr/>
        </p:nvSpPr>
        <p:spPr bwMode="auto">
          <a:xfrm>
            <a:off x="8007350" y="6581775"/>
            <a:ext cx="1133475" cy="274638"/>
          </a:xfrm>
          <a:prstGeom prst="rect">
            <a:avLst/>
          </a:prstGeom>
          <a:noFill/>
          <a:ln w="9525">
            <a:noFill/>
            <a:miter lim="800000"/>
            <a:headEnd/>
            <a:tailEnd/>
          </a:ln>
          <a:effectLst/>
        </p:spPr>
        <p:txBody>
          <a:bodyPr wrap="none">
            <a:spAutoFit/>
          </a:bodyPr>
          <a:lstStyle/>
          <a:p>
            <a:pPr algn="r"/>
            <a:r>
              <a:rPr lang="en-US" sz="1200" b="1">
                <a:latin typeface="Arial" charset="0"/>
              </a:rPr>
              <a:t>Figure 6.3a-b</a:t>
            </a:r>
          </a:p>
        </p:txBody>
      </p:sp>
      <p:pic>
        <p:nvPicPr>
          <p:cNvPr id="38921" name="Picture 9"/>
          <p:cNvPicPr>
            <a:picLocks noChangeAspect="1" noChangeArrowheads="1"/>
          </p:cNvPicPr>
          <p:nvPr/>
        </p:nvPicPr>
        <p:blipFill>
          <a:blip r:embed="rId2" cstate="print"/>
          <a:srcRect r="25191"/>
          <a:stretch>
            <a:fillRect/>
          </a:stretch>
        </p:blipFill>
        <p:spPr bwMode="auto">
          <a:xfrm>
            <a:off x="1816100" y="901700"/>
            <a:ext cx="5464175" cy="5307013"/>
          </a:xfrm>
          <a:prstGeom prst="rect">
            <a:avLst/>
          </a:prstGeom>
          <a:noFill/>
        </p:spPr>
      </p:pic>
      <p:sp>
        <p:nvSpPr>
          <p:cNvPr id="38922" name="Freeform 10"/>
          <p:cNvSpPr>
            <a:spLocks/>
          </p:cNvSpPr>
          <p:nvPr/>
        </p:nvSpPr>
        <p:spPr bwMode="auto">
          <a:xfrm>
            <a:off x="1790700" y="1042988"/>
            <a:ext cx="88900" cy="898525"/>
          </a:xfrm>
          <a:custGeom>
            <a:avLst/>
            <a:gdLst/>
            <a:ahLst/>
            <a:cxnLst>
              <a:cxn ang="0">
                <a:pos x="54" y="0"/>
              </a:cxn>
              <a:cxn ang="0">
                <a:pos x="0" y="0"/>
              </a:cxn>
              <a:cxn ang="0">
                <a:pos x="0" y="566"/>
              </a:cxn>
              <a:cxn ang="0">
                <a:pos x="56" y="566"/>
              </a:cxn>
            </a:cxnLst>
            <a:rect l="0" t="0" r="r" b="b"/>
            <a:pathLst>
              <a:path w="56" h="566">
                <a:moveTo>
                  <a:pt x="54" y="0"/>
                </a:moveTo>
                <a:lnTo>
                  <a:pt x="0" y="0"/>
                </a:lnTo>
                <a:lnTo>
                  <a:pt x="0" y="566"/>
                </a:lnTo>
                <a:lnTo>
                  <a:pt x="56" y="566"/>
                </a:lnTo>
              </a:path>
            </a:pathLst>
          </a:custGeom>
          <a:noFill/>
          <a:ln w="12700">
            <a:solidFill>
              <a:srgbClr val="231F20"/>
            </a:solidFill>
            <a:prstDash val="solid"/>
            <a:round/>
            <a:headEnd/>
            <a:tailEnd/>
          </a:ln>
        </p:spPr>
        <p:txBody>
          <a:bodyPr/>
          <a:lstStyle/>
          <a:p>
            <a:endParaRPr lang="en-US"/>
          </a:p>
        </p:txBody>
      </p:sp>
      <p:sp>
        <p:nvSpPr>
          <p:cNvPr id="38923" name="Freeform 11"/>
          <p:cNvSpPr>
            <a:spLocks/>
          </p:cNvSpPr>
          <p:nvPr/>
        </p:nvSpPr>
        <p:spPr bwMode="auto">
          <a:xfrm>
            <a:off x="2473325" y="1811338"/>
            <a:ext cx="619125" cy="203200"/>
          </a:xfrm>
          <a:custGeom>
            <a:avLst/>
            <a:gdLst/>
            <a:ahLst/>
            <a:cxnLst>
              <a:cxn ang="0">
                <a:pos x="390" y="128"/>
              </a:cxn>
              <a:cxn ang="0">
                <a:pos x="276" y="128"/>
              </a:cxn>
              <a:cxn ang="0">
                <a:pos x="0" y="0"/>
              </a:cxn>
            </a:cxnLst>
            <a:rect l="0" t="0" r="r" b="b"/>
            <a:pathLst>
              <a:path w="390" h="128">
                <a:moveTo>
                  <a:pt x="390" y="128"/>
                </a:moveTo>
                <a:lnTo>
                  <a:pt x="276" y="128"/>
                </a:lnTo>
                <a:lnTo>
                  <a:pt x="0" y="0"/>
                </a:lnTo>
              </a:path>
            </a:pathLst>
          </a:custGeom>
          <a:noFill/>
          <a:ln w="12700">
            <a:solidFill>
              <a:srgbClr val="231F20"/>
            </a:solidFill>
            <a:prstDash val="solid"/>
            <a:round/>
            <a:headEnd/>
            <a:tailEnd/>
          </a:ln>
        </p:spPr>
        <p:txBody>
          <a:bodyPr/>
          <a:lstStyle/>
          <a:p>
            <a:endParaRPr lang="en-US"/>
          </a:p>
        </p:txBody>
      </p:sp>
      <p:sp>
        <p:nvSpPr>
          <p:cNvPr id="38924" name="Freeform 12"/>
          <p:cNvSpPr>
            <a:spLocks/>
          </p:cNvSpPr>
          <p:nvPr/>
        </p:nvSpPr>
        <p:spPr bwMode="auto">
          <a:xfrm>
            <a:off x="2635250" y="623888"/>
            <a:ext cx="666750" cy="390525"/>
          </a:xfrm>
          <a:custGeom>
            <a:avLst/>
            <a:gdLst/>
            <a:ahLst/>
            <a:cxnLst>
              <a:cxn ang="0">
                <a:pos x="420" y="0"/>
              </a:cxn>
              <a:cxn ang="0">
                <a:pos x="304" y="0"/>
              </a:cxn>
              <a:cxn ang="0">
                <a:pos x="0" y="246"/>
              </a:cxn>
            </a:cxnLst>
            <a:rect l="0" t="0" r="r" b="b"/>
            <a:pathLst>
              <a:path w="420" h="246">
                <a:moveTo>
                  <a:pt x="420" y="0"/>
                </a:moveTo>
                <a:lnTo>
                  <a:pt x="304" y="0"/>
                </a:lnTo>
                <a:lnTo>
                  <a:pt x="0" y="246"/>
                </a:lnTo>
              </a:path>
            </a:pathLst>
          </a:custGeom>
          <a:noFill/>
          <a:ln w="12700">
            <a:solidFill>
              <a:srgbClr val="231F20"/>
            </a:solidFill>
            <a:prstDash val="solid"/>
            <a:round/>
            <a:headEnd/>
            <a:tailEnd/>
          </a:ln>
        </p:spPr>
        <p:txBody>
          <a:bodyPr/>
          <a:lstStyle/>
          <a:p>
            <a:endParaRPr lang="en-US"/>
          </a:p>
        </p:txBody>
      </p:sp>
      <p:sp>
        <p:nvSpPr>
          <p:cNvPr id="38925" name="Freeform 13"/>
          <p:cNvSpPr>
            <a:spLocks/>
          </p:cNvSpPr>
          <p:nvPr/>
        </p:nvSpPr>
        <p:spPr bwMode="auto">
          <a:xfrm>
            <a:off x="4086225" y="623888"/>
            <a:ext cx="1725613" cy="349250"/>
          </a:xfrm>
          <a:custGeom>
            <a:avLst/>
            <a:gdLst/>
            <a:ahLst/>
            <a:cxnLst>
              <a:cxn ang="0">
                <a:pos x="0" y="0"/>
              </a:cxn>
              <a:cxn ang="0">
                <a:pos x="330" y="0"/>
              </a:cxn>
              <a:cxn ang="0">
                <a:pos x="1087" y="220"/>
              </a:cxn>
            </a:cxnLst>
            <a:rect l="0" t="0" r="r" b="b"/>
            <a:pathLst>
              <a:path w="1087" h="220">
                <a:moveTo>
                  <a:pt x="0" y="0"/>
                </a:moveTo>
                <a:lnTo>
                  <a:pt x="330" y="0"/>
                </a:lnTo>
                <a:lnTo>
                  <a:pt x="1087" y="220"/>
                </a:lnTo>
              </a:path>
            </a:pathLst>
          </a:custGeom>
          <a:noFill/>
          <a:ln w="12700">
            <a:solidFill>
              <a:srgbClr val="231F20"/>
            </a:solidFill>
            <a:prstDash val="solid"/>
            <a:round/>
            <a:headEnd/>
            <a:tailEnd/>
          </a:ln>
        </p:spPr>
        <p:txBody>
          <a:bodyPr/>
          <a:lstStyle/>
          <a:p>
            <a:endParaRPr lang="en-US"/>
          </a:p>
        </p:txBody>
      </p:sp>
      <p:sp>
        <p:nvSpPr>
          <p:cNvPr id="38926" name="Freeform 14"/>
          <p:cNvSpPr>
            <a:spLocks/>
          </p:cNvSpPr>
          <p:nvPr/>
        </p:nvSpPr>
        <p:spPr bwMode="auto">
          <a:xfrm>
            <a:off x="2635250" y="2455863"/>
            <a:ext cx="212725" cy="1587"/>
          </a:xfrm>
          <a:custGeom>
            <a:avLst/>
            <a:gdLst/>
            <a:ahLst/>
            <a:cxnLst>
              <a:cxn ang="0">
                <a:pos x="134" y="0"/>
              </a:cxn>
              <a:cxn ang="0">
                <a:pos x="88" y="0"/>
              </a:cxn>
              <a:cxn ang="0">
                <a:pos x="0" y="0"/>
              </a:cxn>
            </a:cxnLst>
            <a:rect l="0" t="0" r="r" b="b"/>
            <a:pathLst>
              <a:path w="134">
                <a:moveTo>
                  <a:pt x="134" y="0"/>
                </a:moveTo>
                <a:lnTo>
                  <a:pt x="88" y="0"/>
                </a:lnTo>
                <a:lnTo>
                  <a:pt x="0" y="0"/>
                </a:lnTo>
              </a:path>
            </a:pathLst>
          </a:custGeom>
          <a:noFill/>
          <a:ln w="12700">
            <a:solidFill>
              <a:srgbClr val="231F20"/>
            </a:solidFill>
            <a:prstDash val="solid"/>
            <a:round/>
            <a:headEnd/>
            <a:tailEnd/>
          </a:ln>
        </p:spPr>
        <p:txBody>
          <a:bodyPr/>
          <a:lstStyle/>
          <a:p>
            <a:endParaRPr lang="en-US"/>
          </a:p>
        </p:txBody>
      </p:sp>
      <p:sp>
        <p:nvSpPr>
          <p:cNvPr id="38927" name="Freeform 15"/>
          <p:cNvSpPr>
            <a:spLocks/>
          </p:cNvSpPr>
          <p:nvPr/>
        </p:nvSpPr>
        <p:spPr bwMode="auto">
          <a:xfrm>
            <a:off x="2489200" y="1630363"/>
            <a:ext cx="600075" cy="136525"/>
          </a:xfrm>
          <a:custGeom>
            <a:avLst/>
            <a:gdLst/>
            <a:ahLst/>
            <a:cxnLst>
              <a:cxn ang="0">
                <a:pos x="378" y="86"/>
              </a:cxn>
              <a:cxn ang="0">
                <a:pos x="262" y="86"/>
              </a:cxn>
              <a:cxn ang="0">
                <a:pos x="0" y="0"/>
              </a:cxn>
            </a:cxnLst>
            <a:rect l="0" t="0" r="r" b="b"/>
            <a:pathLst>
              <a:path w="378" h="86">
                <a:moveTo>
                  <a:pt x="378" y="86"/>
                </a:moveTo>
                <a:lnTo>
                  <a:pt x="262" y="86"/>
                </a:lnTo>
                <a:lnTo>
                  <a:pt x="0" y="0"/>
                </a:lnTo>
              </a:path>
            </a:pathLst>
          </a:custGeom>
          <a:noFill/>
          <a:ln w="12700">
            <a:solidFill>
              <a:srgbClr val="231F20"/>
            </a:solidFill>
            <a:prstDash val="solid"/>
            <a:round/>
            <a:headEnd/>
            <a:tailEnd/>
          </a:ln>
        </p:spPr>
        <p:txBody>
          <a:bodyPr/>
          <a:lstStyle/>
          <a:p>
            <a:endParaRPr lang="en-US"/>
          </a:p>
        </p:txBody>
      </p:sp>
      <p:sp>
        <p:nvSpPr>
          <p:cNvPr id="38928" name="Line 16"/>
          <p:cNvSpPr>
            <a:spLocks noChangeShapeType="1"/>
          </p:cNvSpPr>
          <p:nvPr/>
        </p:nvSpPr>
        <p:spPr bwMode="auto">
          <a:xfrm flipH="1">
            <a:off x="1631950" y="1477963"/>
            <a:ext cx="155575" cy="1587"/>
          </a:xfrm>
          <a:prstGeom prst="line">
            <a:avLst/>
          </a:prstGeom>
          <a:noFill/>
          <a:ln w="12700">
            <a:solidFill>
              <a:srgbClr val="231F20"/>
            </a:solidFill>
            <a:round/>
            <a:headEnd/>
            <a:tailEnd/>
          </a:ln>
        </p:spPr>
        <p:txBody>
          <a:bodyPr/>
          <a:lstStyle/>
          <a:p>
            <a:endParaRPr lang="en-US"/>
          </a:p>
        </p:txBody>
      </p:sp>
      <p:sp>
        <p:nvSpPr>
          <p:cNvPr id="38929" name="Line 17"/>
          <p:cNvSpPr>
            <a:spLocks noChangeShapeType="1"/>
          </p:cNvSpPr>
          <p:nvPr/>
        </p:nvSpPr>
        <p:spPr bwMode="auto">
          <a:xfrm flipH="1">
            <a:off x="4283075" y="1766888"/>
            <a:ext cx="117475" cy="1587"/>
          </a:xfrm>
          <a:prstGeom prst="line">
            <a:avLst/>
          </a:prstGeom>
          <a:noFill/>
          <a:ln w="12700">
            <a:solidFill>
              <a:srgbClr val="231F20"/>
            </a:solidFill>
            <a:round/>
            <a:headEnd/>
            <a:tailEnd/>
          </a:ln>
        </p:spPr>
        <p:txBody>
          <a:bodyPr/>
          <a:lstStyle/>
          <a:p>
            <a:endParaRPr lang="en-US"/>
          </a:p>
        </p:txBody>
      </p:sp>
      <p:sp>
        <p:nvSpPr>
          <p:cNvPr id="38930" name="Line 18"/>
          <p:cNvSpPr>
            <a:spLocks noChangeShapeType="1"/>
          </p:cNvSpPr>
          <p:nvPr/>
        </p:nvSpPr>
        <p:spPr bwMode="auto">
          <a:xfrm flipH="1">
            <a:off x="2520950" y="2732088"/>
            <a:ext cx="327025" cy="1587"/>
          </a:xfrm>
          <a:prstGeom prst="line">
            <a:avLst/>
          </a:prstGeom>
          <a:noFill/>
          <a:ln w="12700">
            <a:solidFill>
              <a:srgbClr val="231F20"/>
            </a:solidFill>
            <a:round/>
            <a:headEnd/>
            <a:tailEnd/>
          </a:ln>
        </p:spPr>
        <p:txBody>
          <a:bodyPr/>
          <a:lstStyle/>
          <a:p>
            <a:endParaRPr lang="en-US"/>
          </a:p>
        </p:txBody>
      </p:sp>
      <p:sp>
        <p:nvSpPr>
          <p:cNvPr id="38931" name="Line 19"/>
          <p:cNvSpPr>
            <a:spLocks noChangeShapeType="1"/>
          </p:cNvSpPr>
          <p:nvPr/>
        </p:nvSpPr>
        <p:spPr bwMode="auto">
          <a:xfrm flipH="1">
            <a:off x="2371725" y="2995613"/>
            <a:ext cx="476250" cy="1587"/>
          </a:xfrm>
          <a:prstGeom prst="line">
            <a:avLst/>
          </a:prstGeom>
          <a:noFill/>
          <a:ln w="12700">
            <a:solidFill>
              <a:srgbClr val="231F20"/>
            </a:solidFill>
            <a:round/>
            <a:headEnd/>
            <a:tailEnd/>
          </a:ln>
        </p:spPr>
        <p:txBody>
          <a:bodyPr/>
          <a:lstStyle/>
          <a:p>
            <a:endParaRPr lang="en-US"/>
          </a:p>
        </p:txBody>
      </p:sp>
      <p:sp>
        <p:nvSpPr>
          <p:cNvPr id="38932" name="Freeform 20"/>
          <p:cNvSpPr>
            <a:spLocks/>
          </p:cNvSpPr>
          <p:nvPr/>
        </p:nvSpPr>
        <p:spPr bwMode="auto">
          <a:xfrm>
            <a:off x="6154738" y="1325563"/>
            <a:ext cx="819150" cy="120650"/>
          </a:xfrm>
          <a:custGeom>
            <a:avLst/>
            <a:gdLst/>
            <a:ahLst/>
            <a:cxnLst>
              <a:cxn ang="0">
                <a:pos x="516" y="0"/>
              </a:cxn>
              <a:cxn ang="0">
                <a:pos x="382" y="0"/>
              </a:cxn>
              <a:cxn ang="0">
                <a:pos x="0" y="76"/>
              </a:cxn>
            </a:cxnLst>
            <a:rect l="0" t="0" r="r" b="b"/>
            <a:pathLst>
              <a:path w="516" h="76">
                <a:moveTo>
                  <a:pt x="516" y="0"/>
                </a:moveTo>
                <a:lnTo>
                  <a:pt x="382" y="0"/>
                </a:lnTo>
                <a:lnTo>
                  <a:pt x="0" y="76"/>
                </a:lnTo>
              </a:path>
            </a:pathLst>
          </a:custGeom>
          <a:noFill/>
          <a:ln w="12700">
            <a:solidFill>
              <a:srgbClr val="231F20"/>
            </a:solidFill>
            <a:prstDash val="solid"/>
            <a:round/>
            <a:headEnd/>
            <a:tailEnd/>
          </a:ln>
        </p:spPr>
        <p:txBody>
          <a:bodyPr/>
          <a:lstStyle/>
          <a:p>
            <a:endParaRPr lang="en-US"/>
          </a:p>
        </p:txBody>
      </p:sp>
      <p:sp>
        <p:nvSpPr>
          <p:cNvPr id="38939" name="Freeform 27"/>
          <p:cNvSpPr>
            <a:spLocks/>
          </p:cNvSpPr>
          <p:nvPr/>
        </p:nvSpPr>
        <p:spPr bwMode="auto">
          <a:xfrm>
            <a:off x="1790700" y="1998663"/>
            <a:ext cx="88900" cy="3681412"/>
          </a:xfrm>
          <a:custGeom>
            <a:avLst/>
            <a:gdLst/>
            <a:ahLst/>
            <a:cxnLst>
              <a:cxn ang="0">
                <a:pos x="54" y="0"/>
              </a:cxn>
              <a:cxn ang="0">
                <a:pos x="0" y="0"/>
              </a:cxn>
              <a:cxn ang="0">
                <a:pos x="0" y="2319"/>
              </a:cxn>
              <a:cxn ang="0">
                <a:pos x="56" y="2319"/>
              </a:cxn>
            </a:cxnLst>
            <a:rect l="0" t="0" r="r" b="b"/>
            <a:pathLst>
              <a:path w="56" h="2319">
                <a:moveTo>
                  <a:pt x="54" y="0"/>
                </a:moveTo>
                <a:lnTo>
                  <a:pt x="0" y="0"/>
                </a:lnTo>
                <a:lnTo>
                  <a:pt x="0" y="2319"/>
                </a:lnTo>
                <a:lnTo>
                  <a:pt x="56" y="2319"/>
                </a:lnTo>
              </a:path>
            </a:pathLst>
          </a:custGeom>
          <a:noFill/>
          <a:ln w="12700">
            <a:solidFill>
              <a:srgbClr val="231F20"/>
            </a:solidFill>
            <a:prstDash val="solid"/>
            <a:round/>
            <a:headEnd/>
            <a:tailEnd/>
          </a:ln>
        </p:spPr>
        <p:txBody>
          <a:bodyPr/>
          <a:lstStyle/>
          <a:p>
            <a:endParaRPr lang="en-US"/>
          </a:p>
        </p:txBody>
      </p:sp>
      <p:sp>
        <p:nvSpPr>
          <p:cNvPr id="38941" name="Line 29"/>
          <p:cNvSpPr>
            <a:spLocks noChangeShapeType="1"/>
          </p:cNvSpPr>
          <p:nvPr/>
        </p:nvSpPr>
        <p:spPr bwMode="auto">
          <a:xfrm flipH="1">
            <a:off x="1708150" y="3717925"/>
            <a:ext cx="79375" cy="1588"/>
          </a:xfrm>
          <a:prstGeom prst="line">
            <a:avLst/>
          </a:prstGeom>
          <a:noFill/>
          <a:ln w="12700">
            <a:solidFill>
              <a:srgbClr val="231F20"/>
            </a:solidFill>
            <a:round/>
            <a:headEnd/>
            <a:tailEnd/>
          </a:ln>
        </p:spPr>
        <p:txBody>
          <a:bodyPr/>
          <a:lstStyle/>
          <a:p>
            <a:endParaRPr lang="en-US"/>
          </a:p>
        </p:txBody>
      </p:sp>
      <p:sp>
        <p:nvSpPr>
          <p:cNvPr id="38942" name="Freeform 30"/>
          <p:cNvSpPr>
            <a:spLocks/>
          </p:cNvSpPr>
          <p:nvPr/>
        </p:nvSpPr>
        <p:spPr bwMode="auto">
          <a:xfrm>
            <a:off x="1790700" y="5737225"/>
            <a:ext cx="88900" cy="450850"/>
          </a:xfrm>
          <a:custGeom>
            <a:avLst/>
            <a:gdLst/>
            <a:ahLst/>
            <a:cxnLst>
              <a:cxn ang="0">
                <a:pos x="54" y="0"/>
              </a:cxn>
              <a:cxn ang="0">
                <a:pos x="0" y="0"/>
              </a:cxn>
              <a:cxn ang="0">
                <a:pos x="0" y="284"/>
              </a:cxn>
              <a:cxn ang="0">
                <a:pos x="56" y="284"/>
              </a:cxn>
            </a:cxnLst>
            <a:rect l="0" t="0" r="r" b="b"/>
            <a:pathLst>
              <a:path w="56" h="284">
                <a:moveTo>
                  <a:pt x="54" y="0"/>
                </a:moveTo>
                <a:lnTo>
                  <a:pt x="0" y="0"/>
                </a:lnTo>
                <a:lnTo>
                  <a:pt x="0" y="284"/>
                </a:lnTo>
                <a:lnTo>
                  <a:pt x="56" y="284"/>
                </a:lnTo>
              </a:path>
            </a:pathLst>
          </a:custGeom>
          <a:noFill/>
          <a:ln w="12700">
            <a:solidFill>
              <a:srgbClr val="231F20"/>
            </a:solidFill>
            <a:prstDash val="solid"/>
            <a:round/>
            <a:headEnd/>
            <a:tailEnd/>
          </a:ln>
        </p:spPr>
        <p:txBody>
          <a:bodyPr/>
          <a:lstStyle/>
          <a:p>
            <a:endParaRPr lang="en-US"/>
          </a:p>
        </p:txBody>
      </p:sp>
      <p:sp>
        <p:nvSpPr>
          <p:cNvPr id="38943" name="Line 31"/>
          <p:cNvSpPr>
            <a:spLocks noChangeShapeType="1"/>
          </p:cNvSpPr>
          <p:nvPr/>
        </p:nvSpPr>
        <p:spPr bwMode="auto">
          <a:xfrm flipH="1">
            <a:off x="1377950" y="5842000"/>
            <a:ext cx="409575" cy="1588"/>
          </a:xfrm>
          <a:prstGeom prst="line">
            <a:avLst/>
          </a:prstGeom>
          <a:noFill/>
          <a:ln w="12700">
            <a:solidFill>
              <a:srgbClr val="231F20"/>
            </a:solidFill>
            <a:round/>
            <a:headEnd/>
            <a:tailEnd/>
          </a:ln>
        </p:spPr>
        <p:txBody>
          <a:bodyPr/>
          <a:lstStyle/>
          <a:p>
            <a:endParaRPr lang="en-US"/>
          </a:p>
        </p:txBody>
      </p:sp>
      <p:sp>
        <p:nvSpPr>
          <p:cNvPr id="38944" name="Rectangle 32"/>
          <p:cNvSpPr>
            <a:spLocks noChangeArrowheads="1"/>
          </p:cNvSpPr>
          <p:nvPr/>
        </p:nvSpPr>
        <p:spPr bwMode="auto">
          <a:xfrm>
            <a:off x="836613" y="1377950"/>
            <a:ext cx="815975"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Proximal</a:t>
            </a:r>
          </a:p>
          <a:p>
            <a:r>
              <a:rPr lang="en-US" sz="1400" b="1">
                <a:solidFill>
                  <a:srgbClr val="231F20"/>
                </a:solidFill>
                <a:latin typeface="Arial" charset="0"/>
              </a:rPr>
              <a:t>epiphysis</a:t>
            </a:r>
            <a:endParaRPr lang="en-US" sz="900" b="1">
              <a:latin typeface="Arial" charset="0"/>
            </a:endParaRPr>
          </a:p>
        </p:txBody>
      </p:sp>
      <p:sp>
        <p:nvSpPr>
          <p:cNvPr id="38945" name="Rectangle 33"/>
          <p:cNvSpPr>
            <a:spLocks noChangeArrowheads="1"/>
          </p:cNvSpPr>
          <p:nvPr/>
        </p:nvSpPr>
        <p:spPr bwMode="auto">
          <a:xfrm>
            <a:off x="4348163" y="3165475"/>
            <a:ext cx="25876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(b)</a:t>
            </a:r>
            <a:endParaRPr lang="en-US" sz="900">
              <a:latin typeface="Arial" charset="0"/>
            </a:endParaRPr>
          </a:p>
        </p:txBody>
      </p:sp>
      <p:sp>
        <p:nvSpPr>
          <p:cNvPr id="38947" name="Rectangle 35"/>
          <p:cNvSpPr>
            <a:spLocks noChangeArrowheads="1"/>
          </p:cNvSpPr>
          <p:nvPr/>
        </p:nvSpPr>
        <p:spPr bwMode="auto">
          <a:xfrm>
            <a:off x="842963" y="6178550"/>
            <a:ext cx="25876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(a)</a:t>
            </a:r>
            <a:endParaRPr lang="en-US" sz="900">
              <a:latin typeface="Arial" charset="0"/>
            </a:endParaRPr>
          </a:p>
        </p:txBody>
      </p:sp>
      <p:sp>
        <p:nvSpPr>
          <p:cNvPr id="38950" name="Rectangle 38"/>
          <p:cNvSpPr>
            <a:spLocks noChangeArrowheads="1"/>
          </p:cNvSpPr>
          <p:nvPr/>
        </p:nvSpPr>
        <p:spPr bwMode="auto">
          <a:xfrm>
            <a:off x="3116263" y="1901825"/>
            <a:ext cx="935037"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Epiphyseal</a:t>
            </a:r>
          </a:p>
          <a:p>
            <a:r>
              <a:rPr lang="en-US" sz="1400" b="1">
                <a:solidFill>
                  <a:srgbClr val="231F20"/>
                </a:solidFill>
                <a:latin typeface="Arial" charset="0"/>
              </a:rPr>
              <a:t>line</a:t>
            </a:r>
            <a:endParaRPr lang="en-US" sz="900" b="1">
              <a:latin typeface="Arial" charset="0"/>
            </a:endParaRPr>
          </a:p>
        </p:txBody>
      </p:sp>
      <p:sp>
        <p:nvSpPr>
          <p:cNvPr id="38951" name="Rectangle 39"/>
          <p:cNvSpPr>
            <a:spLocks noChangeArrowheads="1"/>
          </p:cNvSpPr>
          <p:nvPr/>
        </p:nvSpPr>
        <p:spPr bwMode="auto">
          <a:xfrm>
            <a:off x="3328988" y="517525"/>
            <a:ext cx="730250"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Articular</a:t>
            </a:r>
          </a:p>
          <a:p>
            <a:r>
              <a:rPr lang="en-US" sz="1400" b="1">
                <a:solidFill>
                  <a:srgbClr val="231F20"/>
                </a:solidFill>
                <a:latin typeface="Arial" charset="0"/>
              </a:rPr>
              <a:t>cartilage</a:t>
            </a:r>
            <a:endParaRPr lang="en-US" sz="900" b="1">
              <a:latin typeface="Arial" charset="0"/>
            </a:endParaRPr>
          </a:p>
        </p:txBody>
      </p:sp>
      <p:sp>
        <p:nvSpPr>
          <p:cNvPr id="38952" name="Rectangle 40"/>
          <p:cNvSpPr>
            <a:spLocks noChangeArrowheads="1"/>
          </p:cNvSpPr>
          <p:nvPr/>
        </p:nvSpPr>
        <p:spPr bwMode="auto">
          <a:xfrm>
            <a:off x="2868613" y="2339975"/>
            <a:ext cx="96678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Periosteum</a:t>
            </a:r>
            <a:endParaRPr lang="en-US" sz="900" b="1">
              <a:latin typeface="Arial" charset="0"/>
            </a:endParaRPr>
          </a:p>
        </p:txBody>
      </p:sp>
      <p:sp>
        <p:nvSpPr>
          <p:cNvPr id="38953" name="Rectangle 41"/>
          <p:cNvSpPr>
            <a:spLocks noChangeArrowheads="1"/>
          </p:cNvSpPr>
          <p:nvPr/>
        </p:nvSpPr>
        <p:spPr bwMode="auto">
          <a:xfrm>
            <a:off x="3116263" y="1651000"/>
            <a:ext cx="112077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Spongy bone</a:t>
            </a:r>
            <a:endParaRPr lang="en-US" sz="900" b="1">
              <a:latin typeface="Arial" charset="0"/>
            </a:endParaRPr>
          </a:p>
        </p:txBody>
      </p:sp>
      <p:sp>
        <p:nvSpPr>
          <p:cNvPr id="38954" name="Rectangle 42"/>
          <p:cNvSpPr>
            <a:spLocks noChangeArrowheads="1"/>
          </p:cNvSpPr>
          <p:nvPr/>
        </p:nvSpPr>
        <p:spPr bwMode="auto">
          <a:xfrm>
            <a:off x="2874963" y="2616200"/>
            <a:ext cx="12303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Compact bone</a:t>
            </a:r>
            <a:endParaRPr lang="en-US" sz="900" b="1">
              <a:latin typeface="Arial" charset="0"/>
            </a:endParaRPr>
          </a:p>
        </p:txBody>
      </p:sp>
      <p:sp>
        <p:nvSpPr>
          <p:cNvPr id="38955" name="Rectangle 43"/>
          <p:cNvSpPr>
            <a:spLocks noChangeArrowheads="1"/>
          </p:cNvSpPr>
          <p:nvPr/>
        </p:nvSpPr>
        <p:spPr bwMode="auto">
          <a:xfrm>
            <a:off x="2871788" y="2879725"/>
            <a:ext cx="1258887" cy="63817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Medullary</a:t>
            </a:r>
          </a:p>
          <a:p>
            <a:r>
              <a:rPr lang="en-US" sz="1400" b="1">
                <a:solidFill>
                  <a:srgbClr val="231F20"/>
                </a:solidFill>
                <a:latin typeface="Arial" charset="0"/>
              </a:rPr>
              <a:t>cavity (lined</a:t>
            </a:r>
            <a:endParaRPr lang="en-US" sz="900" b="1">
              <a:latin typeface="Arial" charset="0"/>
            </a:endParaRPr>
          </a:p>
          <a:p>
            <a:r>
              <a:rPr lang="en-US" sz="1400" b="1">
                <a:solidFill>
                  <a:srgbClr val="231F20"/>
                </a:solidFill>
                <a:latin typeface="Arial" charset="0"/>
              </a:rPr>
              <a:t>by endosteum)</a:t>
            </a:r>
            <a:endParaRPr lang="en-US" sz="900" b="1">
              <a:latin typeface="Arial" charset="0"/>
            </a:endParaRPr>
          </a:p>
        </p:txBody>
      </p:sp>
      <p:sp>
        <p:nvSpPr>
          <p:cNvPr id="38956" name="Rectangle 44"/>
          <p:cNvSpPr>
            <a:spLocks noChangeArrowheads="1"/>
          </p:cNvSpPr>
          <p:nvPr/>
        </p:nvSpPr>
        <p:spPr bwMode="auto">
          <a:xfrm>
            <a:off x="6999288" y="1231900"/>
            <a:ext cx="12303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Compact bone</a:t>
            </a:r>
            <a:endParaRPr lang="en-US" sz="900" b="1">
              <a:latin typeface="Arial" charset="0"/>
            </a:endParaRPr>
          </a:p>
        </p:txBody>
      </p:sp>
      <p:sp>
        <p:nvSpPr>
          <p:cNvPr id="38961" name="Rectangle 49"/>
          <p:cNvSpPr>
            <a:spLocks noChangeArrowheads="1"/>
          </p:cNvSpPr>
          <p:nvPr/>
        </p:nvSpPr>
        <p:spPr bwMode="auto">
          <a:xfrm>
            <a:off x="228600" y="3619500"/>
            <a:ext cx="1819883" cy="307777"/>
          </a:xfrm>
          <a:prstGeom prst="rect">
            <a:avLst/>
          </a:prstGeom>
          <a:noFill/>
          <a:ln w="9525">
            <a:noFill/>
            <a:miter lim="800000"/>
            <a:headEnd/>
            <a:tailEnd/>
          </a:ln>
        </p:spPr>
        <p:txBody>
          <a:bodyPr wrap="square" lIns="0" tIns="0" rIns="0" bIns="0">
            <a:spAutoFit/>
          </a:bodyPr>
          <a:lstStyle/>
          <a:p>
            <a:r>
              <a:rPr lang="en-US" sz="2000" b="1" dirty="0">
                <a:solidFill>
                  <a:srgbClr val="231F20"/>
                </a:solidFill>
                <a:latin typeface="Arial" charset="0"/>
              </a:rPr>
              <a:t>Diaphysis</a:t>
            </a:r>
            <a:endParaRPr lang="en-US" sz="2000" b="1" dirty="0">
              <a:latin typeface="Arial" charset="0"/>
            </a:endParaRPr>
          </a:p>
        </p:txBody>
      </p:sp>
      <p:sp>
        <p:nvSpPr>
          <p:cNvPr id="38962" name="Rectangle 50"/>
          <p:cNvSpPr>
            <a:spLocks noChangeArrowheads="1"/>
          </p:cNvSpPr>
          <p:nvPr/>
        </p:nvSpPr>
        <p:spPr bwMode="auto">
          <a:xfrm>
            <a:off x="842963" y="5740400"/>
            <a:ext cx="815975"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Distal</a:t>
            </a:r>
          </a:p>
          <a:p>
            <a:r>
              <a:rPr lang="en-US" sz="1400" b="1">
                <a:solidFill>
                  <a:srgbClr val="231F20"/>
                </a:solidFill>
                <a:latin typeface="Arial" charset="0"/>
              </a:rPr>
              <a:t>epiphysis</a:t>
            </a:r>
            <a:endParaRPr lang="en-US" sz="900" b="1">
              <a:latin typeface="Arial" charset="0"/>
            </a:endParaRPr>
          </a:p>
        </p:txBody>
      </p:sp>
    </p:spTree>
    <p:extLst>
      <p:ext uri="{BB962C8B-B14F-4D97-AF65-F5344CB8AC3E}">
        <p14:creationId xmlns:p14="http://schemas.microsoft.com/office/powerpoint/2010/main" val="39101579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9" name="Rectangle 7"/>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6.3c</a:t>
            </a:r>
          </a:p>
        </p:txBody>
      </p:sp>
      <p:pic>
        <p:nvPicPr>
          <p:cNvPr id="44041" name="Picture 9" descr="figure_06_03c-jLE"/>
          <p:cNvPicPr>
            <a:picLocks noChangeAspect="1" noChangeArrowheads="1"/>
          </p:cNvPicPr>
          <p:nvPr/>
        </p:nvPicPr>
        <p:blipFill>
          <a:blip r:embed="rId2" cstate="print"/>
          <a:srcRect/>
          <a:stretch>
            <a:fillRect/>
          </a:stretch>
        </p:blipFill>
        <p:spPr bwMode="auto">
          <a:xfrm>
            <a:off x="457200" y="495300"/>
            <a:ext cx="8229600" cy="5867400"/>
          </a:xfrm>
          <a:prstGeom prst="rect">
            <a:avLst/>
          </a:prstGeom>
          <a:noFill/>
        </p:spPr>
      </p:pic>
      <p:sp>
        <p:nvSpPr>
          <p:cNvPr id="44042" name="Line 10"/>
          <p:cNvSpPr>
            <a:spLocks noChangeShapeType="1"/>
          </p:cNvSpPr>
          <p:nvPr/>
        </p:nvSpPr>
        <p:spPr bwMode="auto">
          <a:xfrm flipH="1">
            <a:off x="2828925" y="2303463"/>
            <a:ext cx="2203450" cy="1587"/>
          </a:xfrm>
          <a:prstGeom prst="line">
            <a:avLst/>
          </a:prstGeom>
          <a:noFill/>
          <a:ln w="15875">
            <a:solidFill>
              <a:srgbClr val="231F20"/>
            </a:solidFill>
            <a:round/>
            <a:headEnd/>
            <a:tailEnd/>
          </a:ln>
        </p:spPr>
        <p:txBody>
          <a:bodyPr/>
          <a:lstStyle/>
          <a:p>
            <a:endParaRPr lang="en-US"/>
          </a:p>
        </p:txBody>
      </p:sp>
      <p:sp>
        <p:nvSpPr>
          <p:cNvPr id="44043" name="Freeform 11"/>
          <p:cNvSpPr>
            <a:spLocks/>
          </p:cNvSpPr>
          <p:nvPr/>
        </p:nvSpPr>
        <p:spPr bwMode="auto">
          <a:xfrm>
            <a:off x="5324475" y="595313"/>
            <a:ext cx="501650" cy="438150"/>
          </a:xfrm>
          <a:custGeom>
            <a:avLst/>
            <a:gdLst/>
            <a:ahLst/>
            <a:cxnLst>
              <a:cxn ang="0">
                <a:pos x="316" y="0"/>
              </a:cxn>
              <a:cxn ang="0">
                <a:pos x="110" y="0"/>
              </a:cxn>
              <a:cxn ang="0">
                <a:pos x="0" y="276"/>
              </a:cxn>
            </a:cxnLst>
            <a:rect l="0" t="0" r="r" b="b"/>
            <a:pathLst>
              <a:path w="316" h="276">
                <a:moveTo>
                  <a:pt x="316" y="0"/>
                </a:moveTo>
                <a:lnTo>
                  <a:pt x="110" y="0"/>
                </a:lnTo>
                <a:lnTo>
                  <a:pt x="0" y="276"/>
                </a:lnTo>
              </a:path>
            </a:pathLst>
          </a:custGeom>
          <a:noFill/>
          <a:ln w="15875">
            <a:solidFill>
              <a:srgbClr val="231F20"/>
            </a:solidFill>
            <a:prstDash val="solid"/>
            <a:round/>
            <a:headEnd/>
            <a:tailEnd/>
          </a:ln>
        </p:spPr>
        <p:txBody>
          <a:bodyPr/>
          <a:lstStyle/>
          <a:p>
            <a:endParaRPr lang="en-US"/>
          </a:p>
        </p:txBody>
      </p:sp>
      <p:sp>
        <p:nvSpPr>
          <p:cNvPr id="44044" name="Line 12"/>
          <p:cNvSpPr>
            <a:spLocks noChangeShapeType="1"/>
          </p:cNvSpPr>
          <p:nvPr/>
        </p:nvSpPr>
        <p:spPr bwMode="auto">
          <a:xfrm flipH="1">
            <a:off x="3705225" y="3014663"/>
            <a:ext cx="1450975" cy="1587"/>
          </a:xfrm>
          <a:prstGeom prst="line">
            <a:avLst/>
          </a:prstGeom>
          <a:noFill/>
          <a:ln w="15875">
            <a:solidFill>
              <a:srgbClr val="231F20"/>
            </a:solidFill>
            <a:round/>
            <a:headEnd/>
            <a:tailEnd/>
          </a:ln>
        </p:spPr>
        <p:txBody>
          <a:bodyPr/>
          <a:lstStyle/>
          <a:p>
            <a:endParaRPr lang="en-US"/>
          </a:p>
        </p:txBody>
      </p:sp>
      <p:sp>
        <p:nvSpPr>
          <p:cNvPr id="44045" name="Line 13"/>
          <p:cNvSpPr>
            <a:spLocks noChangeShapeType="1"/>
          </p:cNvSpPr>
          <p:nvPr/>
        </p:nvSpPr>
        <p:spPr bwMode="auto">
          <a:xfrm flipH="1">
            <a:off x="3359150" y="3436938"/>
            <a:ext cx="1254125" cy="1587"/>
          </a:xfrm>
          <a:prstGeom prst="line">
            <a:avLst/>
          </a:prstGeom>
          <a:noFill/>
          <a:ln w="15875">
            <a:solidFill>
              <a:srgbClr val="231F20"/>
            </a:solidFill>
            <a:round/>
            <a:headEnd/>
            <a:tailEnd/>
          </a:ln>
        </p:spPr>
        <p:txBody>
          <a:bodyPr/>
          <a:lstStyle/>
          <a:p>
            <a:endParaRPr lang="en-US"/>
          </a:p>
        </p:txBody>
      </p:sp>
      <p:sp>
        <p:nvSpPr>
          <p:cNvPr id="44046" name="Line 14"/>
          <p:cNvSpPr>
            <a:spLocks noChangeShapeType="1"/>
          </p:cNvSpPr>
          <p:nvPr/>
        </p:nvSpPr>
        <p:spPr bwMode="auto">
          <a:xfrm flipH="1">
            <a:off x="3333750" y="3900488"/>
            <a:ext cx="2209800" cy="1587"/>
          </a:xfrm>
          <a:prstGeom prst="line">
            <a:avLst/>
          </a:prstGeom>
          <a:noFill/>
          <a:ln w="15875">
            <a:solidFill>
              <a:srgbClr val="231F20"/>
            </a:solidFill>
            <a:round/>
            <a:headEnd/>
            <a:tailEnd/>
          </a:ln>
        </p:spPr>
        <p:txBody>
          <a:bodyPr/>
          <a:lstStyle/>
          <a:p>
            <a:endParaRPr lang="en-US"/>
          </a:p>
        </p:txBody>
      </p:sp>
      <p:sp>
        <p:nvSpPr>
          <p:cNvPr id="44047" name="Freeform 15"/>
          <p:cNvSpPr>
            <a:spLocks/>
          </p:cNvSpPr>
          <p:nvPr/>
        </p:nvSpPr>
        <p:spPr bwMode="auto">
          <a:xfrm>
            <a:off x="3000375" y="4649788"/>
            <a:ext cx="2260600" cy="1587"/>
          </a:xfrm>
          <a:custGeom>
            <a:avLst/>
            <a:gdLst/>
            <a:ahLst/>
            <a:cxnLst>
              <a:cxn ang="0">
                <a:pos x="1424" y="0"/>
              </a:cxn>
              <a:cxn ang="0">
                <a:pos x="296" y="0"/>
              </a:cxn>
              <a:cxn ang="0">
                <a:pos x="0" y="0"/>
              </a:cxn>
            </a:cxnLst>
            <a:rect l="0" t="0" r="r" b="b"/>
            <a:pathLst>
              <a:path w="1424">
                <a:moveTo>
                  <a:pt x="1424" y="0"/>
                </a:moveTo>
                <a:lnTo>
                  <a:pt x="296" y="0"/>
                </a:lnTo>
                <a:lnTo>
                  <a:pt x="0" y="0"/>
                </a:lnTo>
              </a:path>
            </a:pathLst>
          </a:custGeom>
          <a:noFill/>
          <a:ln w="15875">
            <a:solidFill>
              <a:srgbClr val="231F20"/>
            </a:solidFill>
            <a:prstDash val="solid"/>
            <a:round/>
            <a:headEnd/>
            <a:tailEnd/>
          </a:ln>
        </p:spPr>
        <p:txBody>
          <a:bodyPr/>
          <a:lstStyle/>
          <a:p>
            <a:endParaRPr lang="en-US"/>
          </a:p>
        </p:txBody>
      </p:sp>
      <p:sp>
        <p:nvSpPr>
          <p:cNvPr id="44048" name="Line 16"/>
          <p:cNvSpPr>
            <a:spLocks noChangeShapeType="1"/>
          </p:cNvSpPr>
          <p:nvPr/>
        </p:nvSpPr>
        <p:spPr bwMode="auto">
          <a:xfrm flipH="1">
            <a:off x="3470275" y="4195763"/>
            <a:ext cx="1244600" cy="454025"/>
          </a:xfrm>
          <a:prstGeom prst="line">
            <a:avLst/>
          </a:prstGeom>
          <a:noFill/>
          <a:ln w="19050">
            <a:solidFill>
              <a:srgbClr val="231F20"/>
            </a:solidFill>
            <a:round/>
            <a:headEnd/>
            <a:tailEnd/>
          </a:ln>
        </p:spPr>
        <p:txBody>
          <a:bodyPr/>
          <a:lstStyle/>
          <a:p>
            <a:endParaRPr lang="en-US"/>
          </a:p>
        </p:txBody>
      </p:sp>
      <p:sp>
        <p:nvSpPr>
          <p:cNvPr id="44049" name="Rectangle 17"/>
          <p:cNvSpPr>
            <a:spLocks noChangeArrowheads="1"/>
          </p:cNvSpPr>
          <p:nvPr/>
        </p:nvSpPr>
        <p:spPr bwMode="auto">
          <a:xfrm>
            <a:off x="2060575" y="6078538"/>
            <a:ext cx="3302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(c)</a:t>
            </a:r>
            <a:endParaRPr lang="en-US" sz="1800">
              <a:latin typeface="Arial" charset="0"/>
            </a:endParaRPr>
          </a:p>
        </p:txBody>
      </p:sp>
      <p:sp>
        <p:nvSpPr>
          <p:cNvPr id="44050" name="Rectangle 18"/>
          <p:cNvSpPr>
            <a:spLocks noChangeArrowheads="1"/>
          </p:cNvSpPr>
          <p:nvPr/>
        </p:nvSpPr>
        <p:spPr bwMode="auto">
          <a:xfrm>
            <a:off x="2066925" y="2135188"/>
            <a:ext cx="14351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Yellow</a:t>
            </a:r>
          </a:p>
          <a:p>
            <a:r>
              <a:rPr lang="en-US" sz="1800" b="1">
                <a:solidFill>
                  <a:srgbClr val="231F20"/>
                </a:solidFill>
                <a:latin typeface="Arial" charset="0"/>
              </a:rPr>
              <a:t>bone marrow</a:t>
            </a:r>
          </a:p>
        </p:txBody>
      </p:sp>
      <p:sp>
        <p:nvSpPr>
          <p:cNvPr id="44051" name="Rectangle 19"/>
          <p:cNvSpPr>
            <a:spLocks noChangeArrowheads="1"/>
          </p:cNvSpPr>
          <p:nvPr/>
        </p:nvSpPr>
        <p:spPr bwMode="auto">
          <a:xfrm>
            <a:off x="5845175" y="465138"/>
            <a:ext cx="12446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Endosteum</a:t>
            </a:r>
            <a:endParaRPr lang="en-US" sz="1800" b="1">
              <a:latin typeface="Arial" charset="0"/>
            </a:endParaRPr>
          </a:p>
        </p:txBody>
      </p:sp>
      <p:sp>
        <p:nvSpPr>
          <p:cNvPr id="44052" name="Rectangle 20"/>
          <p:cNvSpPr>
            <a:spLocks noChangeArrowheads="1"/>
          </p:cNvSpPr>
          <p:nvPr/>
        </p:nvSpPr>
        <p:spPr bwMode="auto">
          <a:xfrm>
            <a:off x="2066925" y="2878138"/>
            <a:ext cx="15875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Compact bone</a:t>
            </a:r>
            <a:endParaRPr lang="en-US" sz="1800" b="1">
              <a:latin typeface="Arial" charset="0"/>
            </a:endParaRPr>
          </a:p>
        </p:txBody>
      </p:sp>
      <p:sp>
        <p:nvSpPr>
          <p:cNvPr id="44053" name="Rectangle 21"/>
          <p:cNvSpPr>
            <a:spLocks noChangeArrowheads="1"/>
          </p:cNvSpPr>
          <p:nvPr/>
        </p:nvSpPr>
        <p:spPr bwMode="auto">
          <a:xfrm>
            <a:off x="2066925" y="3300413"/>
            <a:ext cx="12446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Periosteum</a:t>
            </a:r>
            <a:endParaRPr lang="en-US" sz="1800" b="1">
              <a:latin typeface="Arial" charset="0"/>
            </a:endParaRPr>
          </a:p>
        </p:txBody>
      </p:sp>
      <p:sp>
        <p:nvSpPr>
          <p:cNvPr id="44054" name="Rectangle 22"/>
          <p:cNvSpPr>
            <a:spLocks noChangeArrowheads="1"/>
          </p:cNvSpPr>
          <p:nvPr/>
        </p:nvSpPr>
        <p:spPr bwMode="auto">
          <a:xfrm>
            <a:off x="2066925" y="3754438"/>
            <a:ext cx="19304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Perforating</a:t>
            </a:r>
          </a:p>
          <a:p>
            <a:r>
              <a:rPr lang="en-US" sz="1800" b="1">
                <a:solidFill>
                  <a:srgbClr val="231F20"/>
                </a:solidFill>
                <a:latin typeface="Arial" charset="0"/>
              </a:rPr>
              <a:t>(Sharpey’s) fibers</a:t>
            </a:r>
          </a:p>
        </p:txBody>
      </p:sp>
      <p:sp>
        <p:nvSpPr>
          <p:cNvPr id="44055" name="Rectangle 23"/>
          <p:cNvSpPr>
            <a:spLocks noChangeArrowheads="1"/>
          </p:cNvSpPr>
          <p:nvPr/>
        </p:nvSpPr>
        <p:spPr bwMode="auto">
          <a:xfrm>
            <a:off x="2066925" y="4513263"/>
            <a:ext cx="8763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Nutrient</a:t>
            </a:r>
          </a:p>
          <a:p>
            <a:r>
              <a:rPr lang="en-US" sz="1800" b="1">
                <a:solidFill>
                  <a:srgbClr val="231F20"/>
                </a:solidFill>
                <a:latin typeface="Arial" charset="0"/>
              </a:rPr>
              <a:t>arteries</a:t>
            </a:r>
          </a:p>
        </p:txBody>
      </p:sp>
      <p:sp>
        <p:nvSpPr>
          <p:cNvPr id="18" name="TextBox 17"/>
          <p:cNvSpPr txBox="1"/>
          <p:nvPr/>
        </p:nvSpPr>
        <p:spPr>
          <a:xfrm>
            <a:off x="6324600" y="3124200"/>
            <a:ext cx="3151195" cy="461665"/>
          </a:xfrm>
          <a:prstGeom prst="rect">
            <a:avLst/>
          </a:prstGeom>
          <a:noFill/>
        </p:spPr>
        <p:txBody>
          <a:bodyPr wrap="square" rtlCol="0">
            <a:spAutoFit/>
          </a:bodyPr>
          <a:lstStyle/>
          <a:p>
            <a:r>
              <a:rPr lang="en-US" dirty="0" smtClean="0"/>
              <a:t>Outer Fibrous Layer</a:t>
            </a:r>
            <a:endParaRPr lang="en-US" dirty="0"/>
          </a:p>
        </p:txBody>
      </p:sp>
      <p:cxnSp>
        <p:nvCxnSpPr>
          <p:cNvPr id="20" name="Straight Arrow Connector 19"/>
          <p:cNvCxnSpPr/>
          <p:nvPr/>
        </p:nvCxnSpPr>
        <p:spPr bwMode="auto">
          <a:xfrm rot="10800000" flipV="1">
            <a:off x="6477000" y="3429000"/>
            <a:ext cx="838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12497583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Bone Wedge – Primarily Showing Compact Bone Anatomy</a:t>
            </a:r>
            <a:endParaRPr lang="en-US"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71600"/>
            <a:ext cx="5048250" cy="4010025"/>
          </a:xfrm>
        </p:spPr>
      </p:pic>
      <p:sp>
        <p:nvSpPr>
          <p:cNvPr id="5" name="TextBox 4"/>
          <p:cNvSpPr txBox="1"/>
          <p:nvPr/>
        </p:nvSpPr>
        <p:spPr>
          <a:xfrm>
            <a:off x="3810000" y="1143000"/>
            <a:ext cx="1066800" cy="461665"/>
          </a:xfrm>
          <a:prstGeom prst="rect">
            <a:avLst/>
          </a:prstGeom>
          <a:noFill/>
        </p:spPr>
        <p:txBody>
          <a:bodyPr wrap="square" rtlCol="0">
            <a:spAutoFit/>
          </a:bodyPr>
          <a:lstStyle/>
          <a:p>
            <a:r>
              <a:rPr lang="en-US" dirty="0" smtClean="0"/>
              <a:t>Osteon</a:t>
            </a:r>
            <a:endParaRPr lang="en-US" dirty="0"/>
          </a:p>
        </p:txBody>
      </p:sp>
      <p:sp>
        <p:nvSpPr>
          <p:cNvPr id="6" name="TextBox 5"/>
          <p:cNvSpPr txBox="1"/>
          <p:nvPr/>
        </p:nvSpPr>
        <p:spPr>
          <a:xfrm>
            <a:off x="4876800" y="3048000"/>
            <a:ext cx="4605977" cy="461665"/>
          </a:xfrm>
          <a:prstGeom prst="rect">
            <a:avLst/>
          </a:prstGeom>
          <a:noFill/>
        </p:spPr>
        <p:txBody>
          <a:bodyPr wrap="square" rtlCol="0">
            <a:spAutoFit/>
          </a:bodyPr>
          <a:lstStyle/>
          <a:p>
            <a:r>
              <a:rPr lang="en-US" dirty="0" smtClean="0"/>
              <a:t>Outer fibrous layer of periosteum</a:t>
            </a:r>
            <a:endParaRPr lang="en-US" dirty="0"/>
          </a:p>
        </p:txBody>
      </p:sp>
      <p:sp>
        <p:nvSpPr>
          <p:cNvPr id="7" name="TextBox 6"/>
          <p:cNvSpPr txBox="1"/>
          <p:nvPr/>
        </p:nvSpPr>
        <p:spPr>
          <a:xfrm>
            <a:off x="5181600" y="4724400"/>
            <a:ext cx="2176237" cy="461665"/>
          </a:xfrm>
          <a:prstGeom prst="rect">
            <a:avLst/>
          </a:prstGeom>
          <a:noFill/>
        </p:spPr>
        <p:txBody>
          <a:bodyPr wrap="none" rtlCol="0">
            <a:spAutoFit/>
          </a:bodyPr>
          <a:lstStyle/>
          <a:p>
            <a:r>
              <a:rPr lang="en-US" dirty="0" smtClean="0"/>
              <a:t>Sharpey’s fibers</a:t>
            </a:r>
            <a:endParaRPr lang="en-US" dirty="0"/>
          </a:p>
        </p:txBody>
      </p:sp>
      <p:sp>
        <p:nvSpPr>
          <p:cNvPr id="8" name="TextBox 7"/>
          <p:cNvSpPr txBox="1"/>
          <p:nvPr/>
        </p:nvSpPr>
        <p:spPr>
          <a:xfrm>
            <a:off x="4648200" y="2133600"/>
            <a:ext cx="3953326" cy="461665"/>
          </a:xfrm>
          <a:prstGeom prst="rect">
            <a:avLst/>
          </a:prstGeom>
          <a:noFill/>
        </p:spPr>
        <p:txBody>
          <a:bodyPr wrap="none" rtlCol="0">
            <a:spAutoFit/>
          </a:bodyPr>
          <a:lstStyle/>
          <a:p>
            <a:r>
              <a:rPr lang="en-US" dirty="0" smtClean="0"/>
              <a:t>Outer circumferential lamellae</a:t>
            </a:r>
            <a:endParaRPr lang="en-US" dirty="0"/>
          </a:p>
        </p:txBody>
      </p:sp>
      <p:sp>
        <p:nvSpPr>
          <p:cNvPr id="9" name="TextBox 8"/>
          <p:cNvSpPr txBox="1"/>
          <p:nvPr/>
        </p:nvSpPr>
        <p:spPr>
          <a:xfrm>
            <a:off x="2133600" y="5867400"/>
            <a:ext cx="5246949" cy="461665"/>
          </a:xfrm>
          <a:prstGeom prst="rect">
            <a:avLst/>
          </a:prstGeom>
          <a:noFill/>
        </p:spPr>
        <p:txBody>
          <a:bodyPr wrap="none" rtlCol="0">
            <a:spAutoFit/>
          </a:bodyPr>
          <a:lstStyle/>
          <a:p>
            <a:r>
              <a:rPr lang="en-US" dirty="0" smtClean="0"/>
              <a:t>Blood vessel in central (Haversian) canal</a:t>
            </a:r>
            <a:endParaRPr lang="en-US" dirty="0"/>
          </a:p>
        </p:txBody>
      </p:sp>
      <p:sp>
        <p:nvSpPr>
          <p:cNvPr id="10" name="TextBox 9"/>
          <p:cNvSpPr txBox="1"/>
          <p:nvPr/>
        </p:nvSpPr>
        <p:spPr>
          <a:xfrm>
            <a:off x="762000" y="5562600"/>
            <a:ext cx="2413225" cy="461665"/>
          </a:xfrm>
          <a:prstGeom prst="rect">
            <a:avLst/>
          </a:prstGeom>
          <a:noFill/>
        </p:spPr>
        <p:txBody>
          <a:bodyPr wrap="none" rtlCol="0">
            <a:spAutoFit/>
          </a:bodyPr>
          <a:lstStyle/>
          <a:p>
            <a:r>
              <a:rPr lang="en-US" dirty="0" smtClean="0"/>
              <a:t>Volkmann's Canal</a:t>
            </a:r>
            <a:endParaRPr lang="en-US" dirty="0"/>
          </a:p>
        </p:txBody>
      </p:sp>
      <p:sp>
        <p:nvSpPr>
          <p:cNvPr id="11" name="TextBox 10"/>
          <p:cNvSpPr txBox="1"/>
          <p:nvPr/>
        </p:nvSpPr>
        <p:spPr>
          <a:xfrm>
            <a:off x="152400" y="1143000"/>
            <a:ext cx="3365024" cy="830997"/>
          </a:xfrm>
          <a:prstGeom prst="rect">
            <a:avLst/>
          </a:prstGeom>
          <a:noFill/>
        </p:spPr>
        <p:txBody>
          <a:bodyPr wrap="none" rtlCol="0">
            <a:spAutoFit/>
          </a:bodyPr>
          <a:lstStyle/>
          <a:p>
            <a:r>
              <a:rPr lang="en-US" dirty="0" smtClean="0"/>
              <a:t>Spongy bone surrounding</a:t>
            </a:r>
          </a:p>
          <a:p>
            <a:r>
              <a:rPr lang="en-US" dirty="0" smtClean="0"/>
              <a:t>Medullary cavity</a:t>
            </a:r>
            <a:endParaRPr lang="en-US" dirty="0"/>
          </a:p>
        </p:txBody>
      </p:sp>
      <p:cxnSp>
        <p:nvCxnSpPr>
          <p:cNvPr id="13" name="Straight Arrow Connector 12"/>
          <p:cNvCxnSpPr/>
          <p:nvPr/>
        </p:nvCxnSpPr>
        <p:spPr bwMode="auto">
          <a:xfrm>
            <a:off x="685800" y="1973997"/>
            <a:ext cx="76200" cy="1226403"/>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bwMode="auto">
          <a:xfrm flipV="1">
            <a:off x="2819400" y="1604665"/>
            <a:ext cx="76200" cy="45273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2895600" y="1604665"/>
            <a:ext cx="6218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3517424" y="1604665"/>
            <a:ext cx="0" cy="45273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Arrow Connector 20"/>
          <p:cNvCxnSpPr>
            <a:stCxn id="5" idx="1"/>
          </p:cNvCxnSpPr>
          <p:nvPr/>
        </p:nvCxnSpPr>
        <p:spPr bwMode="auto">
          <a:xfrm flipH="1">
            <a:off x="3581400" y="1373833"/>
            <a:ext cx="228600" cy="302567"/>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p:nvPr/>
        </p:nvCxnSpPr>
        <p:spPr bwMode="auto">
          <a:xfrm flipH="1">
            <a:off x="3962400" y="2364432"/>
            <a:ext cx="609600" cy="15016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p:nvPr/>
        </p:nvCxnSpPr>
        <p:spPr bwMode="auto">
          <a:xfrm flipH="1">
            <a:off x="3962400" y="2514600"/>
            <a:ext cx="794674"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6" idx="1"/>
          </p:cNvCxnSpPr>
          <p:nvPr/>
        </p:nvCxnSpPr>
        <p:spPr bwMode="auto">
          <a:xfrm flipH="1">
            <a:off x="4572000" y="3278833"/>
            <a:ext cx="304800" cy="23083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7" idx="1"/>
          </p:cNvCxnSpPr>
          <p:nvPr/>
        </p:nvCxnSpPr>
        <p:spPr bwMode="auto">
          <a:xfrm flipH="1" flipV="1">
            <a:off x="4343400" y="4495800"/>
            <a:ext cx="838200" cy="45943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9" idx="0"/>
          </p:cNvCxnSpPr>
          <p:nvPr/>
        </p:nvCxnSpPr>
        <p:spPr bwMode="auto">
          <a:xfrm flipH="1" flipV="1">
            <a:off x="3695700" y="4572000"/>
            <a:ext cx="1061375" cy="12954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33" name="Straight Arrow Connector 32"/>
          <p:cNvCxnSpPr>
            <a:stCxn id="10" idx="0"/>
          </p:cNvCxnSpPr>
          <p:nvPr/>
        </p:nvCxnSpPr>
        <p:spPr bwMode="auto">
          <a:xfrm flipV="1">
            <a:off x="1968613" y="4495800"/>
            <a:ext cx="164987" cy="10668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34" name="TextBox 33"/>
          <p:cNvSpPr txBox="1"/>
          <p:nvPr/>
        </p:nvSpPr>
        <p:spPr>
          <a:xfrm>
            <a:off x="5105400" y="3810000"/>
            <a:ext cx="3727302" cy="830997"/>
          </a:xfrm>
          <a:prstGeom prst="rect">
            <a:avLst/>
          </a:prstGeom>
          <a:noFill/>
        </p:spPr>
        <p:txBody>
          <a:bodyPr wrap="none" rtlCol="0">
            <a:spAutoFit/>
          </a:bodyPr>
          <a:lstStyle/>
          <a:p>
            <a:r>
              <a:rPr lang="en-US" dirty="0" smtClean="0"/>
              <a:t>Nutrient foramen with artery</a:t>
            </a:r>
          </a:p>
          <a:p>
            <a:r>
              <a:rPr lang="en-US" dirty="0" smtClean="0"/>
              <a:t>entering bone.</a:t>
            </a:r>
            <a:endParaRPr lang="en-US" dirty="0"/>
          </a:p>
        </p:txBody>
      </p:sp>
      <p:cxnSp>
        <p:nvCxnSpPr>
          <p:cNvPr id="36" name="Straight Arrow Connector 35"/>
          <p:cNvCxnSpPr/>
          <p:nvPr/>
        </p:nvCxnSpPr>
        <p:spPr bwMode="auto">
          <a:xfrm flipH="1" flipV="1">
            <a:off x="4572000" y="3657600"/>
            <a:ext cx="457200" cy="3048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8003734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Periosteum</a:t>
            </a:r>
            <a:endParaRPr lang="en-US" dirty="0"/>
          </a:p>
        </p:txBody>
      </p:sp>
      <p:pic>
        <p:nvPicPr>
          <p:cNvPr id="4" name="Content Placeholder 3" descr="Periosteum.gif"/>
          <p:cNvPicPr>
            <a:picLocks noGrp="1" noChangeAspect="1"/>
          </p:cNvPicPr>
          <p:nvPr>
            <p:ph idx="1"/>
          </p:nvPr>
        </p:nvPicPr>
        <p:blipFill>
          <a:blip r:embed="rId2" cstate="print"/>
          <a:stretch>
            <a:fillRect/>
          </a:stretch>
        </p:blipFill>
        <p:spPr>
          <a:xfrm>
            <a:off x="1526381" y="1554162"/>
            <a:ext cx="6096000" cy="4572000"/>
          </a:xfrm>
        </p:spPr>
      </p:pic>
      <p:sp>
        <p:nvSpPr>
          <p:cNvPr id="5" name="TextBox 4"/>
          <p:cNvSpPr txBox="1"/>
          <p:nvPr/>
        </p:nvSpPr>
        <p:spPr>
          <a:xfrm>
            <a:off x="2895600" y="1143000"/>
            <a:ext cx="2922595" cy="461665"/>
          </a:xfrm>
          <a:prstGeom prst="rect">
            <a:avLst/>
          </a:prstGeom>
          <a:noFill/>
        </p:spPr>
        <p:txBody>
          <a:bodyPr wrap="none" rtlCol="0">
            <a:spAutoFit/>
          </a:bodyPr>
          <a:lstStyle/>
          <a:p>
            <a:r>
              <a:rPr lang="en-US" dirty="0" smtClean="0"/>
              <a:t>Outer Fibrous Layer</a:t>
            </a:r>
            <a:endParaRPr lang="en-US" dirty="0"/>
          </a:p>
        </p:txBody>
      </p:sp>
      <p:cxnSp>
        <p:nvCxnSpPr>
          <p:cNvPr id="7" name="Straight Arrow Connector 6"/>
          <p:cNvCxnSpPr/>
          <p:nvPr/>
        </p:nvCxnSpPr>
        <p:spPr bwMode="auto">
          <a:xfrm>
            <a:off x="4876800" y="1447800"/>
            <a:ext cx="838200" cy="4572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8" name="TextBox 7"/>
          <p:cNvSpPr txBox="1"/>
          <p:nvPr/>
        </p:nvSpPr>
        <p:spPr>
          <a:xfrm>
            <a:off x="1676400" y="3962400"/>
            <a:ext cx="3695242" cy="830997"/>
          </a:xfrm>
          <a:prstGeom prst="rect">
            <a:avLst/>
          </a:prstGeom>
          <a:noFill/>
        </p:spPr>
        <p:txBody>
          <a:bodyPr wrap="none" rtlCol="0">
            <a:spAutoFit/>
          </a:bodyPr>
          <a:lstStyle/>
          <a:p>
            <a:r>
              <a:rPr lang="en-US" dirty="0" smtClean="0"/>
              <a:t>Inner cellular (Osteogenic</a:t>
            </a:r>
          </a:p>
          <a:p>
            <a:r>
              <a:rPr lang="en-US" dirty="0" smtClean="0"/>
              <a:t>Layer</a:t>
            </a:r>
            <a:endParaRPr lang="en-US" dirty="0"/>
          </a:p>
        </p:txBody>
      </p:sp>
      <p:cxnSp>
        <p:nvCxnSpPr>
          <p:cNvPr id="10" name="Straight Arrow Connector 9"/>
          <p:cNvCxnSpPr>
            <a:stCxn id="8" idx="0"/>
          </p:cNvCxnSpPr>
          <p:nvPr/>
        </p:nvCxnSpPr>
        <p:spPr bwMode="auto">
          <a:xfrm rot="5400000" flipH="1" flipV="1">
            <a:off x="3628910" y="2181111"/>
            <a:ext cx="1676400" cy="1886179"/>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0600932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375" y="1522412"/>
            <a:ext cx="8228013" cy="4635500"/>
          </a:xfrm>
        </p:spPr>
      </p:pic>
    </p:spTree>
    <p:extLst>
      <p:ext uri="{BB962C8B-B14F-4D97-AF65-F5344CB8AC3E}">
        <p14:creationId xmlns:p14="http://schemas.microsoft.com/office/powerpoint/2010/main" val="12311502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685799"/>
            <a:ext cx="6212501" cy="6126480"/>
          </a:xfrm>
        </p:spPr>
      </p:pic>
    </p:spTree>
    <p:extLst>
      <p:ext uri="{BB962C8B-B14F-4D97-AF65-F5344CB8AC3E}">
        <p14:creationId xmlns:p14="http://schemas.microsoft.com/office/powerpoint/2010/main" val="16716218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ne 1.JPG"/>
          <p:cNvPicPr>
            <a:picLocks noGrp="1" noChangeAspect="1"/>
          </p:cNvPicPr>
          <p:nvPr>
            <p:ph idx="1"/>
          </p:nvPr>
        </p:nvPicPr>
        <p:blipFill>
          <a:blip r:embed="rId2" cstate="print"/>
          <a:stretch>
            <a:fillRect/>
          </a:stretch>
        </p:blipFill>
        <p:spPr>
          <a:xfrm>
            <a:off x="0" y="91439"/>
            <a:ext cx="8839200" cy="12161520"/>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ne 2.JPG"/>
          <p:cNvPicPr>
            <a:picLocks noGrp="1" noChangeAspect="1"/>
          </p:cNvPicPr>
          <p:nvPr>
            <p:ph idx="1"/>
          </p:nvPr>
        </p:nvPicPr>
        <p:blipFill>
          <a:blip r:embed="rId2" cstate="print"/>
          <a:stretch>
            <a:fillRect/>
          </a:stretch>
        </p:blipFill>
        <p:spPr>
          <a:xfrm>
            <a:off x="-91440" y="-1"/>
            <a:ext cx="8930640" cy="10241280"/>
          </a:xfr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Rectangle 7"/>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6.6</a:t>
            </a:r>
          </a:p>
        </p:txBody>
      </p:sp>
      <p:pic>
        <p:nvPicPr>
          <p:cNvPr id="60425" name="Picture 9" descr="figure_06_06-jLE"/>
          <p:cNvPicPr>
            <a:picLocks noChangeAspect="1" noChangeArrowheads="1"/>
          </p:cNvPicPr>
          <p:nvPr/>
        </p:nvPicPr>
        <p:blipFill>
          <a:blip r:embed="rId2" cstate="print"/>
          <a:srcRect/>
          <a:stretch>
            <a:fillRect/>
          </a:stretch>
        </p:blipFill>
        <p:spPr bwMode="auto">
          <a:xfrm>
            <a:off x="457200" y="469900"/>
            <a:ext cx="8229600" cy="5918200"/>
          </a:xfrm>
          <a:prstGeom prst="rect">
            <a:avLst/>
          </a:prstGeom>
          <a:noFill/>
        </p:spPr>
      </p:pic>
      <p:sp>
        <p:nvSpPr>
          <p:cNvPr id="60426" name="Freeform 10"/>
          <p:cNvSpPr>
            <a:spLocks/>
          </p:cNvSpPr>
          <p:nvPr/>
        </p:nvSpPr>
        <p:spPr bwMode="auto">
          <a:xfrm>
            <a:off x="3971925" y="2820988"/>
            <a:ext cx="1114425" cy="88900"/>
          </a:xfrm>
          <a:custGeom>
            <a:avLst/>
            <a:gdLst/>
            <a:ahLst/>
            <a:cxnLst>
              <a:cxn ang="0">
                <a:pos x="702" y="56"/>
              </a:cxn>
              <a:cxn ang="0">
                <a:pos x="194" y="0"/>
              </a:cxn>
              <a:cxn ang="0">
                <a:pos x="0" y="0"/>
              </a:cxn>
            </a:cxnLst>
            <a:rect l="0" t="0" r="r" b="b"/>
            <a:pathLst>
              <a:path w="702" h="56">
                <a:moveTo>
                  <a:pt x="702" y="56"/>
                </a:moveTo>
                <a:lnTo>
                  <a:pt x="194" y="0"/>
                </a:lnTo>
                <a:lnTo>
                  <a:pt x="0" y="0"/>
                </a:lnTo>
              </a:path>
            </a:pathLst>
          </a:custGeom>
          <a:noFill/>
          <a:ln w="19050">
            <a:solidFill>
              <a:srgbClr val="231F20"/>
            </a:solidFill>
            <a:prstDash val="solid"/>
            <a:round/>
            <a:headEnd/>
            <a:tailEnd/>
          </a:ln>
        </p:spPr>
        <p:txBody>
          <a:bodyPr/>
          <a:lstStyle/>
          <a:p>
            <a:endParaRPr lang="en-US"/>
          </a:p>
        </p:txBody>
      </p:sp>
      <p:sp>
        <p:nvSpPr>
          <p:cNvPr id="60427" name="Line 11"/>
          <p:cNvSpPr>
            <a:spLocks noChangeShapeType="1"/>
          </p:cNvSpPr>
          <p:nvPr/>
        </p:nvSpPr>
        <p:spPr bwMode="auto">
          <a:xfrm>
            <a:off x="4279900" y="2820988"/>
            <a:ext cx="546100" cy="717550"/>
          </a:xfrm>
          <a:prstGeom prst="line">
            <a:avLst/>
          </a:prstGeom>
          <a:noFill/>
          <a:ln w="25400">
            <a:solidFill>
              <a:srgbClr val="231F20"/>
            </a:solidFill>
            <a:round/>
            <a:headEnd/>
            <a:tailEnd/>
          </a:ln>
        </p:spPr>
        <p:txBody>
          <a:bodyPr/>
          <a:lstStyle/>
          <a:p>
            <a:endParaRPr lang="en-US"/>
          </a:p>
        </p:txBody>
      </p:sp>
      <p:sp>
        <p:nvSpPr>
          <p:cNvPr id="60428" name="Freeform 12"/>
          <p:cNvSpPr>
            <a:spLocks/>
          </p:cNvSpPr>
          <p:nvPr/>
        </p:nvSpPr>
        <p:spPr bwMode="auto">
          <a:xfrm>
            <a:off x="5749925" y="2341563"/>
            <a:ext cx="812800" cy="717550"/>
          </a:xfrm>
          <a:custGeom>
            <a:avLst/>
            <a:gdLst/>
            <a:ahLst/>
            <a:cxnLst>
              <a:cxn ang="0">
                <a:pos x="0" y="452"/>
              </a:cxn>
              <a:cxn ang="0">
                <a:pos x="402" y="0"/>
              </a:cxn>
              <a:cxn ang="0">
                <a:pos x="512" y="0"/>
              </a:cxn>
            </a:cxnLst>
            <a:rect l="0" t="0" r="r" b="b"/>
            <a:pathLst>
              <a:path w="512" h="452">
                <a:moveTo>
                  <a:pt x="0" y="452"/>
                </a:moveTo>
                <a:lnTo>
                  <a:pt x="402" y="0"/>
                </a:lnTo>
                <a:lnTo>
                  <a:pt x="512" y="0"/>
                </a:lnTo>
              </a:path>
            </a:pathLst>
          </a:custGeom>
          <a:noFill/>
          <a:ln w="25400">
            <a:solidFill>
              <a:srgbClr val="231F20"/>
            </a:solidFill>
            <a:prstDash val="solid"/>
            <a:round/>
            <a:headEnd/>
            <a:tailEnd/>
          </a:ln>
        </p:spPr>
        <p:txBody>
          <a:bodyPr/>
          <a:lstStyle/>
          <a:p>
            <a:endParaRPr lang="en-US"/>
          </a:p>
        </p:txBody>
      </p:sp>
      <p:sp>
        <p:nvSpPr>
          <p:cNvPr id="60429" name="Freeform 13"/>
          <p:cNvSpPr>
            <a:spLocks/>
          </p:cNvSpPr>
          <p:nvPr/>
        </p:nvSpPr>
        <p:spPr bwMode="auto">
          <a:xfrm>
            <a:off x="5524500" y="1684338"/>
            <a:ext cx="863600" cy="657225"/>
          </a:xfrm>
          <a:custGeom>
            <a:avLst/>
            <a:gdLst/>
            <a:ahLst/>
            <a:cxnLst>
              <a:cxn ang="0">
                <a:pos x="0" y="0"/>
              </a:cxn>
              <a:cxn ang="0">
                <a:pos x="544" y="414"/>
              </a:cxn>
              <a:cxn ang="0">
                <a:pos x="58" y="414"/>
              </a:cxn>
            </a:cxnLst>
            <a:rect l="0" t="0" r="r" b="b"/>
            <a:pathLst>
              <a:path w="544" h="414">
                <a:moveTo>
                  <a:pt x="0" y="0"/>
                </a:moveTo>
                <a:lnTo>
                  <a:pt x="544" y="414"/>
                </a:lnTo>
                <a:lnTo>
                  <a:pt x="58" y="414"/>
                </a:lnTo>
              </a:path>
            </a:pathLst>
          </a:custGeom>
          <a:noFill/>
          <a:ln w="25400">
            <a:solidFill>
              <a:srgbClr val="231F20"/>
            </a:solidFill>
            <a:prstDash val="solid"/>
            <a:round/>
            <a:headEnd/>
            <a:tailEnd/>
          </a:ln>
        </p:spPr>
        <p:txBody>
          <a:bodyPr/>
          <a:lstStyle/>
          <a:p>
            <a:endParaRPr lang="en-US"/>
          </a:p>
        </p:txBody>
      </p:sp>
      <p:sp>
        <p:nvSpPr>
          <p:cNvPr id="60430" name="Line 14"/>
          <p:cNvSpPr>
            <a:spLocks noChangeShapeType="1"/>
          </p:cNvSpPr>
          <p:nvPr/>
        </p:nvSpPr>
        <p:spPr bwMode="auto">
          <a:xfrm flipV="1">
            <a:off x="2914650" y="512763"/>
            <a:ext cx="1588" cy="1200150"/>
          </a:xfrm>
          <a:prstGeom prst="line">
            <a:avLst/>
          </a:prstGeom>
          <a:noFill/>
          <a:ln w="19050">
            <a:solidFill>
              <a:srgbClr val="231F20"/>
            </a:solidFill>
            <a:round/>
            <a:headEnd/>
            <a:tailEnd/>
          </a:ln>
        </p:spPr>
        <p:txBody>
          <a:bodyPr/>
          <a:lstStyle/>
          <a:p>
            <a:endParaRPr lang="en-US"/>
          </a:p>
        </p:txBody>
      </p:sp>
      <p:sp>
        <p:nvSpPr>
          <p:cNvPr id="60431" name="Line 15"/>
          <p:cNvSpPr>
            <a:spLocks noChangeShapeType="1"/>
          </p:cNvSpPr>
          <p:nvPr/>
        </p:nvSpPr>
        <p:spPr bwMode="auto">
          <a:xfrm flipH="1">
            <a:off x="2905125" y="1712913"/>
            <a:ext cx="127000" cy="1587"/>
          </a:xfrm>
          <a:prstGeom prst="line">
            <a:avLst/>
          </a:prstGeom>
          <a:noFill/>
          <a:ln w="19050">
            <a:solidFill>
              <a:srgbClr val="231F20"/>
            </a:solidFill>
            <a:round/>
            <a:headEnd/>
            <a:tailEnd/>
          </a:ln>
        </p:spPr>
        <p:txBody>
          <a:bodyPr/>
          <a:lstStyle/>
          <a:p>
            <a:endParaRPr lang="en-US"/>
          </a:p>
        </p:txBody>
      </p:sp>
      <p:sp>
        <p:nvSpPr>
          <p:cNvPr id="60432" name="Line 16"/>
          <p:cNvSpPr>
            <a:spLocks noChangeShapeType="1"/>
          </p:cNvSpPr>
          <p:nvPr/>
        </p:nvSpPr>
        <p:spPr bwMode="auto">
          <a:xfrm flipH="1">
            <a:off x="2905125" y="512763"/>
            <a:ext cx="127000" cy="1587"/>
          </a:xfrm>
          <a:prstGeom prst="line">
            <a:avLst/>
          </a:prstGeom>
          <a:noFill/>
          <a:ln w="19050">
            <a:solidFill>
              <a:srgbClr val="231F20"/>
            </a:solidFill>
            <a:round/>
            <a:headEnd/>
            <a:tailEnd/>
          </a:ln>
        </p:spPr>
        <p:txBody>
          <a:bodyPr/>
          <a:lstStyle/>
          <a:p>
            <a:endParaRPr lang="en-US"/>
          </a:p>
        </p:txBody>
      </p:sp>
      <p:sp>
        <p:nvSpPr>
          <p:cNvPr id="60433" name="Line 17"/>
          <p:cNvSpPr>
            <a:spLocks noChangeShapeType="1"/>
          </p:cNvSpPr>
          <p:nvPr/>
        </p:nvSpPr>
        <p:spPr bwMode="auto">
          <a:xfrm flipH="1">
            <a:off x="2759075" y="1109663"/>
            <a:ext cx="155575" cy="1587"/>
          </a:xfrm>
          <a:prstGeom prst="line">
            <a:avLst/>
          </a:prstGeom>
          <a:noFill/>
          <a:ln w="19050">
            <a:solidFill>
              <a:srgbClr val="231F20"/>
            </a:solidFill>
            <a:round/>
            <a:headEnd/>
            <a:tailEnd/>
          </a:ln>
        </p:spPr>
        <p:txBody>
          <a:bodyPr/>
          <a:lstStyle/>
          <a:p>
            <a:endParaRPr lang="en-US"/>
          </a:p>
        </p:txBody>
      </p:sp>
      <p:sp>
        <p:nvSpPr>
          <p:cNvPr id="60434" name="Line 18"/>
          <p:cNvSpPr>
            <a:spLocks noChangeShapeType="1"/>
          </p:cNvSpPr>
          <p:nvPr/>
        </p:nvSpPr>
        <p:spPr bwMode="auto">
          <a:xfrm flipH="1">
            <a:off x="4273550" y="1589088"/>
            <a:ext cx="1149350" cy="1587"/>
          </a:xfrm>
          <a:prstGeom prst="line">
            <a:avLst/>
          </a:prstGeom>
          <a:noFill/>
          <a:ln w="19050">
            <a:solidFill>
              <a:srgbClr val="231F20"/>
            </a:solidFill>
            <a:round/>
            <a:headEnd/>
            <a:tailEnd/>
          </a:ln>
        </p:spPr>
        <p:txBody>
          <a:bodyPr/>
          <a:lstStyle/>
          <a:p>
            <a:endParaRPr lang="en-US"/>
          </a:p>
        </p:txBody>
      </p:sp>
      <p:sp>
        <p:nvSpPr>
          <p:cNvPr id="60435" name="Line 19"/>
          <p:cNvSpPr>
            <a:spLocks noChangeShapeType="1"/>
          </p:cNvSpPr>
          <p:nvPr/>
        </p:nvSpPr>
        <p:spPr bwMode="auto">
          <a:xfrm flipH="1">
            <a:off x="3565525" y="1319213"/>
            <a:ext cx="1749425" cy="1587"/>
          </a:xfrm>
          <a:prstGeom prst="line">
            <a:avLst/>
          </a:prstGeom>
          <a:noFill/>
          <a:ln w="19050">
            <a:solidFill>
              <a:srgbClr val="231F20"/>
            </a:solidFill>
            <a:round/>
            <a:headEnd/>
            <a:tailEnd/>
          </a:ln>
        </p:spPr>
        <p:txBody>
          <a:bodyPr/>
          <a:lstStyle/>
          <a:p>
            <a:endParaRPr lang="en-US"/>
          </a:p>
        </p:txBody>
      </p:sp>
      <p:sp>
        <p:nvSpPr>
          <p:cNvPr id="60436" name="Freeform 20"/>
          <p:cNvSpPr>
            <a:spLocks/>
          </p:cNvSpPr>
          <p:nvPr/>
        </p:nvSpPr>
        <p:spPr bwMode="auto">
          <a:xfrm>
            <a:off x="4276725" y="636588"/>
            <a:ext cx="806450" cy="400050"/>
          </a:xfrm>
          <a:custGeom>
            <a:avLst/>
            <a:gdLst/>
            <a:ahLst/>
            <a:cxnLst>
              <a:cxn ang="0">
                <a:pos x="508" y="252"/>
              </a:cxn>
              <a:cxn ang="0">
                <a:pos x="144" y="0"/>
              </a:cxn>
              <a:cxn ang="0">
                <a:pos x="0" y="0"/>
              </a:cxn>
            </a:cxnLst>
            <a:rect l="0" t="0" r="r" b="b"/>
            <a:pathLst>
              <a:path w="508" h="252">
                <a:moveTo>
                  <a:pt x="508" y="252"/>
                </a:moveTo>
                <a:lnTo>
                  <a:pt x="144" y="0"/>
                </a:lnTo>
                <a:lnTo>
                  <a:pt x="0" y="0"/>
                </a:lnTo>
              </a:path>
            </a:pathLst>
          </a:custGeom>
          <a:noFill/>
          <a:ln w="19050">
            <a:solidFill>
              <a:srgbClr val="231F20"/>
            </a:solidFill>
            <a:prstDash val="solid"/>
            <a:round/>
            <a:headEnd/>
            <a:tailEnd/>
          </a:ln>
        </p:spPr>
        <p:txBody>
          <a:bodyPr/>
          <a:lstStyle/>
          <a:p>
            <a:endParaRPr lang="en-US"/>
          </a:p>
        </p:txBody>
      </p:sp>
      <p:sp>
        <p:nvSpPr>
          <p:cNvPr id="60437" name="Line 21"/>
          <p:cNvSpPr>
            <a:spLocks noChangeShapeType="1"/>
          </p:cNvSpPr>
          <p:nvPr/>
        </p:nvSpPr>
        <p:spPr bwMode="auto">
          <a:xfrm>
            <a:off x="4505325" y="636588"/>
            <a:ext cx="301625" cy="447675"/>
          </a:xfrm>
          <a:prstGeom prst="line">
            <a:avLst/>
          </a:prstGeom>
          <a:noFill/>
          <a:ln w="25400">
            <a:solidFill>
              <a:srgbClr val="231F20"/>
            </a:solidFill>
            <a:round/>
            <a:headEnd/>
            <a:tailEnd/>
          </a:ln>
        </p:spPr>
        <p:txBody>
          <a:bodyPr/>
          <a:lstStyle/>
          <a:p>
            <a:endParaRPr lang="en-US"/>
          </a:p>
        </p:txBody>
      </p:sp>
      <p:sp>
        <p:nvSpPr>
          <p:cNvPr id="60438" name="Rectangle 22"/>
          <p:cNvSpPr>
            <a:spLocks noChangeArrowheads="1"/>
          </p:cNvSpPr>
          <p:nvPr/>
        </p:nvSpPr>
        <p:spPr bwMode="auto">
          <a:xfrm>
            <a:off x="1568450" y="950913"/>
            <a:ext cx="1143000" cy="1098550"/>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Structures</a:t>
            </a:r>
          </a:p>
          <a:p>
            <a:r>
              <a:rPr lang="en-US" sz="1800" b="1">
                <a:solidFill>
                  <a:srgbClr val="231F20"/>
                </a:solidFill>
                <a:latin typeface="Arial" charset="0"/>
              </a:rPr>
              <a:t>in the</a:t>
            </a:r>
          </a:p>
          <a:p>
            <a:r>
              <a:rPr lang="en-US" sz="1800" b="1">
                <a:solidFill>
                  <a:srgbClr val="231F20"/>
                </a:solidFill>
                <a:latin typeface="Arial" charset="0"/>
              </a:rPr>
              <a:t>central</a:t>
            </a:r>
          </a:p>
          <a:p>
            <a:r>
              <a:rPr lang="en-US" sz="1800" b="1">
                <a:solidFill>
                  <a:srgbClr val="231F20"/>
                </a:solidFill>
                <a:latin typeface="Arial" charset="0"/>
              </a:rPr>
              <a:t>canal</a:t>
            </a:r>
          </a:p>
        </p:txBody>
      </p:sp>
      <p:sp>
        <p:nvSpPr>
          <p:cNvPr id="60439" name="Rectangle 23"/>
          <p:cNvSpPr>
            <a:spLocks noChangeArrowheads="1"/>
          </p:cNvSpPr>
          <p:nvPr/>
        </p:nvSpPr>
        <p:spPr bwMode="auto">
          <a:xfrm>
            <a:off x="3032125" y="490538"/>
            <a:ext cx="11938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Artery with</a:t>
            </a:r>
          </a:p>
          <a:p>
            <a:r>
              <a:rPr lang="en-US" sz="1800" b="1">
                <a:solidFill>
                  <a:srgbClr val="231F20"/>
                </a:solidFill>
                <a:latin typeface="Arial" charset="0"/>
              </a:rPr>
              <a:t>capillaries</a:t>
            </a:r>
          </a:p>
        </p:txBody>
      </p:sp>
      <p:sp>
        <p:nvSpPr>
          <p:cNvPr id="60440" name="Rectangle 24"/>
          <p:cNvSpPr>
            <a:spLocks noChangeArrowheads="1"/>
          </p:cNvSpPr>
          <p:nvPr/>
        </p:nvSpPr>
        <p:spPr bwMode="auto">
          <a:xfrm>
            <a:off x="3032125" y="1154113"/>
            <a:ext cx="4826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Vein</a:t>
            </a:r>
            <a:endParaRPr lang="en-US" sz="1800" b="1">
              <a:latin typeface="Arial" charset="0"/>
            </a:endParaRPr>
          </a:p>
        </p:txBody>
      </p:sp>
      <p:sp>
        <p:nvSpPr>
          <p:cNvPr id="60441" name="Rectangle 25"/>
          <p:cNvSpPr>
            <a:spLocks noChangeArrowheads="1"/>
          </p:cNvSpPr>
          <p:nvPr/>
        </p:nvSpPr>
        <p:spPr bwMode="auto">
          <a:xfrm>
            <a:off x="3032125" y="1446213"/>
            <a:ext cx="11938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Nerve fiber</a:t>
            </a:r>
            <a:endParaRPr lang="en-US" sz="1800" b="1">
              <a:latin typeface="Arial" charset="0"/>
            </a:endParaRPr>
          </a:p>
        </p:txBody>
      </p:sp>
      <p:sp>
        <p:nvSpPr>
          <p:cNvPr id="60442" name="Rectangle 26"/>
          <p:cNvSpPr>
            <a:spLocks noChangeArrowheads="1"/>
          </p:cNvSpPr>
          <p:nvPr/>
        </p:nvSpPr>
        <p:spPr bwMode="auto">
          <a:xfrm>
            <a:off x="6600825" y="2205038"/>
            <a:ext cx="9779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Lamellae</a:t>
            </a:r>
            <a:endParaRPr lang="en-US" sz="1800" b="1">
              <a:latin typeface="Arial" charset="0"/>
            </a:endParaRPr>
          </a:p>
        </p:txBody>
      </p:sp>
      <p:sp>
        <p:nvSpPr>
          <p:cNvPr id="60443" name="Rectangle 27"/>
          <p:cNvSpPr>
            <a:spLocks noChangeArrowheads="1"/>
          </p:cNvSpPr>
          <p:nvPr/>
        </p:nvSpPr>
        <p:spPr bwMode="auto">
          <a:xfrm>
            <a:off x="2949575" y="2668588"/>
            <a:ext cx="1092200" cy="137318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Collagen</a:t>
            </a:r>
          </a:p>
          <a:p>
            <a:r>
              <a:rPr lang="en-US" sz="1800" b="1">
                <a:solidFill>
                  <a:srgbClr val="231F20"/>
                </a:solidFill>
                <a:latin typeface="Arial" charset="0"/>
              </a:rPr>
              <a:t>fibers</a:t>
            </a:r>
          </a:p>
          <a:p>
            <a:r>
              <a:rPr lang="en-US" sz="1800" b="1">
                <a:solidFill>
                  <a:srgbClr val="231F20"/>
                </a:solidFill>
                <a:latin typeface="Arial" charset="0"/>
              </a:rPr>
              <a:t>run in</a:t>
            </a:r>
          </a:p>
          <a:p>
            <a:r>
              <a:rPr lang="en-US" sz="1800" b="1">
                <a:solidFill>
                  <a:srgbClr val="231F20"/>
                </a:solidFill>
                <a:latin typeface="Arial" charset="0"/>
              </a:rPr>
              <a:t>different</a:t>
            </a:r>
          </a:p>
          <a:p>
            <a:r>
              <a:rPr lang="en-US" sz="1800" b="1">
                <a:solidFill>
                  <a:srgbClr val="231F20"/>
                </a:solidFill>
                <a:latin typeface="Arial" charset="0"/>
              </a:rPr>
              <a:t>directions</a:t>
            </a:r>
          </a:p>
        </p:txBody>
      </p:sp>
      <p:sp>
        <p:nvSpPr>
          <p:cNvPr id="60444" name="Rectangle 28"/>
          <p:cNvSpPr>
            <a:spLocks noChangeArrowheads="1"/>
          </p:cNvSpPr>
          <p:nvPr/>
        </p:nvSpPr>
        <p:spPr bwMode="auto">
          <a:xfrm>
            <a:off x="2949575" y="5856288"/>
            <a:ext cx="9271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Twisting</a:t>
            </a:r>
          </a:p>
          <a:p>
            <a:r>
              <a:rPr lang="en-US" sz="1800" b="1">
                <a:solidFill>
                  <a:srgbClr val="231F20"/>
                </a:solidFill>
                <a:latin typeface="Arial" charset="0"/>
              </a:rPr>
              <a:t>force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5" name="Rectangle 7"/>
          <p:cNvSpPr>
            <a:spLocks noChangeArrowheads="1"/>
          </p:cNvSpPr>
          <p:nvPr/>
        </p:nvSpPr>
        <p:spPr bwMode="auto">
          <a:xfrm>
            <a:off x="8016875" y="6581775"/>
            <a:ext cx="1123950" cy="274638"/>
          </a:xfrm>
          <a:prstGeom prst="rect">
            <a:avLst/>
          </a:prstGeom>
          <a:noFill/>
          <a:ln w="9525">
            <a:noFill/>
            <a:miter lim="800000"/>
            <a:headEnd/>
            <a:tailEnd/>
          </a:ln>
          <a:effectLst/>
        </p:spPr>
        <p:txBody>
          <a:bodyPr wrap="none">
            <a:spAutoFit/>
          </a:bodyPr>
          <a:lstStyle/>
          <a:p>
            <a:pPr algn="r"/>
            <a:r>
              <a:rPr lang="en-US" sz="1200" b="1">
                <a:latin typeface="Arial" charset="0"/>
              </a:rPr>
              <a:t>Figure 6.7a-c</a:t>
            </a:r>
          </a:p>
        </p:txBody>
      </p:sp>
      <p:pic>
        <p:nvPicPr>
          <p:cNvPr id="63746" name="Picture 258"/>
          <p:cNvPicPr>
            <a:picLocks noChangeAspect="1" noChangeArrowheads="1"/>
          </p:cNvPicPr>
          <p:nvPr/>
        </p:nvPicPr>
        <p:blipFill>
          <a:blip r:embed="rId2" cstate="print"/>
          <a:srcRect/>
          <a:stretch>
            <a:fillRect/>
          </a:stretch>
        </p:blipFill>
        <p:spPr bwMode="auto">
          <a:xfrm>
            <a:off x="455613" y="554038"/>
            <a:ext cx="8231187" cy="5875337"/>
          </a:xfrm>
          <a:prstGeom prst="rect">
            <a:avLst/>
          </a:prstGeom>
          <a:noFill/>
        </p:spPr>
      </p:pic>
      <p:sp>
        <p:nvSpPr>
          <p:cNvPr id="63747" name="Line 259"/>
          <p:cNvSpPr>
            <a:spLocks noChangeShapeType="1"/>
          </p:cNvSpPr>
          <p:nvPr/>
        </p:nvSpPr>
        <p:spPr bwMode="auto">
          <a:xfrm>
            <a:off x="5718175" y="5522913"/>
            <a:ext cx="88900" cy="609600"/>
          </a:xfrm>
          <a:prstGeom prst="line">
            <a:avLst/>
          </a:prstGeom>
          <a:noFill/>
          <a:ln w="19050">
            <a:solidFill>
              <a:srgbClr val="FFFFFF"/>
            </a:solidFill>
            <a:round/>
            <a:headEnd/>
            <a:tailEnd/>
          </a:ln>
        </p:spPr>
        <p:txBody>
          <a:bodyPr/>
          <a:lstStyle/>
          <a:p>
            <a:endParaRPr lang="en-US"/>
          </a:p>
        </p:txBody>
      </p:sp>
      <p:sp>
        <p:nvSpPr>
          <p:cNvPr id="63748" name="Line 260"/>
          <p:cNvSpPr>
            <a:spLocks noChangeShapeType="1"/>
          </p:cNvSpPr>
          <p:nvPr/>
        </p:nvSpPr>
        <p:spPr bwMode="auto">
          <a:xfrm flipH="1">
            <a:off x="5807075" y="5338763"/>
            <a:ext cx="41275" cy="793750"/>
          </a:xfrm>
          <a:prstGeom prst="line">
            <a:avLst/>
          </a:prstGeom>
          <a:noFill/>
          <a:ln w="19050">
            <a:solidFill>
              <a:srgbClr val="FFFFFF"/>
            </a:solidFill>
            <a:round/>
            <a:headEnd/>
            <a:tailEnd/>
          </a:ln>
        </p:spPr>
        <p:txBody>
          <a:bodyPr/>
          <a:lstStyle/>
          <a:p>
            <a:endParaRPr lang="en-US"/>
          </a:p>
        </p:txBody>
      </p:sp>
      <p:sp>
        <p:nvSpPr>
          <p:cNvPr id="63749" name="Line 261"/>
          <p:cNvSpPr>
            <a:spLocks noChangeShapeType="1"/>
          </p:cNvSpPr>
          <p:nvPr/>
        </p:nvSpPr>
        <p:spPr bwMode="auto">
          <a:xfrm flipH="1">
            <a:off x="5807075" y="5338763"/>
            <a:ext cx="41275" cy="793750"/>
          </a:xfrm>
          <a:prstGeom prst="line">
            <a:avLst/>
          </a:prstGeom>
          <a:noFill/>
          <a:ln w="9525">
            <a:solidFill>
              <a:srgbClr val="231F20"/>
            </a:solidFill>
            <a:round/>
            <a:headEnd/>
            <a:tailEnd/>
          </a:ln>
        </p:spPr>
        <p:txBody>
          <a:bodyPr/>
          <a:lstStyle/>
          <a:p>
            <a:endParaRPr lang="en-US"/>
          </a:p>
        </p:txBody>
      </p:sp>
      <p:sp>
        <p:nvSpPr>
          <p:cNvPr id="63750" name="Freeform 262"/>
          <p:cNvSpPr>
            <a:spLocks/>
          </p:cNvSpPr>
          <p:nvPr/>
        </p:nvSpPr>
        <p:spPr bwMode="auto">
          <a:xfrm>
            <a:off x="2173288" y="5697538"/>
            <a:ext cx="736600" cy="323850"/>
          </a:xfrm>
          <a:custGeom>
            <a:avLst/>
            <a:gdLst/>
            <a:ahLst/>
            <a:cxnLst>
              <a:cxn ang="0">
                <a:pos x="0" y="0"/>
              </a:cxn>
              <a:cxn ang="0">
                <a:pos x="394" y="204"/>
              </a:cxn>
              <a:cxn ang="0">
                <a:pos x="464" y="204"/>
              </a:cxn>
            </a:cxnLst>
            <a:rect l="0" t="0" r="r" b="b"/>
            <a:pathLst>
              <a:path w="464" h="204">
                <a:moveTo>
                  <a:pt x="0" y="0"/>
                </a:moveTo>
                <a:lnTo>
                  <a:pt x="394" y="204"/>
                </a:lnTo>
                <a:lnTo>
                  <a:pt x="464" y="204"/>
                </a:lnTo>
              </a:path>
            </a:pathLst>
          </a:custGeom>
          <a:noFill/>
          <a:ln w="19050">
            <a:solidFill>
              <a:srgbClr val="FFFFFF"/>
            </a:solidFill>
            <a:prstDash val="solid"/>
            <a:round/>
            <a:headEnd/>
            <a:tailEnd/>
          </a:ln>
        </p:spPr>
        <p:txBody>
          <a:bodyPr/>
          <a:lstStyle/>
          <a:p>
            <a:endParaRPr lang="en-US"/>
          </a:p>
        </p:txBody>
      </p:sp>
      <p:sp>
        <p:nvSpPr>
          <p:cNvPr id="63751" name="Freeform 263"/>
          <p:cNvSpPr>
            <a:spLocks/>
          </p:cNvSpPr>
          <p:nvPr/>
        </p:nvSpPr>
        <p:spPr bwMode="auto">
          <a:xfrm>
            <a:off x="2471738" y="2536825"/>
            <a:ext cx="66675" cy="457200"/>
          </a:xfrm>
          <a:custGeom>
            <a:avLst/>
            <a:gdLst/>
            <a:ahLst/>
            <a:cxnLst>
              <a:cxn ang="0">
                <a:pos x="40" y="0"/>
              </a:cxn>
              <a:cxn ang="0">
                <a:pos x="0" y="0"/>
              </a:cxn>
              <a:cxn ang="0">
                <a:pos x="0" y="288"/>
              </a:cxn>
              <a:cxn ang="0">
                <a:pos x="42" y="288"/>
              </a:cxn>
            </a:cxnLst>
            <a:rect l="0" t="0" r="r" b="b"/>
            <a:pathLst>
              <a:path w="42" h="288">
                <a:moveTo>
                  <a:pt x="40" y="0"/>
                </a:moveTo>
                <a:lnTo>
                  <a:pt x="0" y="0"/>
                </a:lnTo>
                <a:lnTo>
                  <a:pt x="0" y="288"/>
                </a:lnTo>
                <a:lnTo>
                  <a:pt x="42" y="288"/>
                </a:lnTo>
              </a:path>
            </a:pathLst>
          </a:custGeom>
          <a:noFill/>
          <a:ln w="19050">
            <a:solidFill>
              <a:srgbClr val="FFFFFF"/>
            </a:solidFill>
            <a:prstDash val="solid"/>
            <a:round/>
            <a:headEnd/>
            <a:tailEnd/>
          </a:ln>
        </p:spPr>
        <p:txBody>
          <a:bodyPr/>
          <a:lstStyle/>
          <a:p>
            <a:endParaRPr lang="en-US"/>
          </a:p>
        </p:txBody>
      </p:sp>
      <p:sp>
        <p:nvSpPr>
          <p:cNvPr id="63752" name="Line 264"/>
          <p:cNvSpPr>
            <a:spLocks noChangeShapeType="1"/>
          </p:cNvSpPr>
          <p:nvPr/>
        </p:nvSpPr>
        <p:spPr bwMode="auto">
          <a:xfrm flipH="1">
            <a:off x="1246188" y="2228850"/>
            <a:ext cx="1219200" cy="1588"/>
          </a:xfrm>
          <a:prstGeom prst="line">
            <a:avLst/>
          </a:prstGeom>
          <a:noFill/>
          <a:ln w="19050">
            <a:solidFill>
              <a:srgbClr val="FFFFFF"/>
            </a:solidFill>
            <a:round/>
            <a:headEnd/>
            <a:tailEnd/>
          </a:ln>
        </p:spPr>
        <p:txBody>
          <a:bodyPr/>
          <a:lstStyle/>
          <a:p>
            <a:endParaRPr lang="en-US"/>
          </a:p>
        </p:txBody>
      </p:sp>
      <p:sp>
        <p:nvSpPr>
          <p:cNvPr id="63753" name="Line 265"/>
          <p:cNvSpPr>
            <a:spLocks noChangeShapeType="1"/>
          </p:cNvSpPr>
          <p:nvPr/>
        </p:nvSpPr>
        <p:spPr bwMode="auto">
          <a:xfrm flipH="1">
            <a:off x="1239838" y="2759075"/>
            <a:ext cx="1228725" cy="1588"/>
          </a:xfrm>
          <a:prstGeom prst="line">
            <a:avLst/>
          </a:prstGeom>
          <a:noFill/>
          <a:ln w="19050">
            <a:solidFill>
              <a:srgbClr val="FFFFFF"/>
            </a:solidFill>
            <a:round/>
            <a:headEnd/>
            <a:tailEnd/>
          </a:ln>
        </p:spPr>
        <p:txBody>
          <a:bodyPr/>
          <a:lstStyle/>
          <a:p>
            <a:endParaRPr lang="en-US"/>
          </a:p>
        </p:txBody>
      </p:sp>
      <p:sp>
        <p:nvSpPr>
          <p:cNvPr id="63754" name="Line 266"/>
          <p:cNvSpPr>
            <a:spLocks noChangeShapeType="1"/>
          </p:cNvSpPr>
          <p:nvPr/>
        </p:nvSpPr>
        <p:spPr bwMode="auto">
          <a:xfrm flipH="1" flipV="1">
            <a:off x="2128838" y="3175000"/>
            <a:ext cx="409575" cy="146050"/>
          </a:xfrm>
          <a:prstGeom prst="line">
            <a:avLst/>
          </a:prstGeom>
          <a:noFill/>
          <a:ln w="19050">
            <a:solidFill>
              <a:srgbClr val="FFFFFF"/>
            </a:solidFill>
            <a:round/>
            <a:headEnd/>
            <a:tailEnd/>
          </a:ln>
        </p:spPr>
        <p:txBody>
          <a:bodyPr/>
          <a:lstStyle/>
          <a:p>
            <a:endParaRPr lang="en-US"/>
          </a:p>
        </p:txBody>
      </p:sp>
      <p:sp>
        <p:nvSpPr>
          <p:cNvPr id="63755" name="Freeform 267"/>
          <p:cNvSpPr>
            <a:spLocks/>
          </p:cNvSpPr>
          <p:nvPr/>
        </p:nvSpPr>
        <p:spPr bwMode="auto">
          <a:xfrm>
            <a:off x="2471738" y="2536825"/>
            <a:ext cx="66675" cy="457200"/>
          </a:xfrm>
          <a:custGeom>
            <a:avLst/>
            <a:gdLst/>
            <a:ahLst/>
            <a:cxnLst>
              <a:cxn ang="0">
                <a:pos x="40" y="0"/>
              </a:cxn>
              <a:cxn ang="0">
                <a:pos x="0" y="0"/>
              </a:cxn>
              <a:cxn ang="0">
                <a:pos x="0" y="288"/>
              </a:cxn>
              <a:cxn ang="0">
                <a:pos x="42" y="288"/>
              </a:cxn>
            </a:cxnLst>
            <a:rect l="0" t="0" r="r" b="b"/>
            <a:pathLst>
              <a:path w="42" h="288">
                <a:moveTo>
                  <a:pt x="40" y="0"/>
                </a:moveTo>
                <a:lnTo>
                  <a:pt x="0" y="0"/>
                </a:lnTo>
                <a:lnTo>
                  <a:pt x="0" y="288"/>
                </a:lnTo>
                <a:lnTo>
                  <a:pt x="42" y="288"/>
                </a:lnTo>
              </a:path>
            </a:pathLst>
          </a:custGeom>
          <a:noFill/>
          <a:ln w="9525">
            <a:solidFill>
              <a:srgbClr val="231F20"/>
            </a:solidFill>
            <a:prstDash val="solid"/>
            <a:round/>
            <a:headEnd/>
            <a:tailEnd/>
          </a:ln>
        </p:spPr>
        <p:txBody>
          <a:bodyPr/>
          <a:lstStyle/>
          <a:p>
            <a:endParaRPr lang="en-US"/>
          </a:p>
        </p:txBody>
      </p:sp>
      <p:sp>
        <p:nvSpPr>
          <p:cNvPr id="63756" name="Line 268"/>
          <p:cNvSpPr>
            <a:spLocks noChangeShapeType="1"/>
          </p:cNvSpPr>
          <p:nvPr/>
        </p:nvSpPr>
        <p:spPr bwMode="auto">
          <a:xfrm flipH="1">
            <a:off x="1239838" y="2759075"/>
            <a:ext cx="1228725" cy="1588"/>
          </a:xfrm>
          <a:prstGeom prst="line">
            <a:avLst/>
          </a:prstGeom>
          <a:noFill/>
          <a:ln w="9525">
            <a:solidFill>
              <a:srgbClr val="231F20"/>
            </a:solidFill>
            <a:round/>
            <a:headEnd/>
            <a:tailEnd/>
          </a:ln>
        </p:spPr>
        <p:txBody>
          <a:bodyPr/>
          <a:lstStyle/>
          <a:p>
            <a:endParaRPr lang="en-US"/>
          </a:p>
        </p:txBody>
      </p:sp>
      <p:sp>
        <p:nvSpPr>
          <p:cNvPr id="63757" name="Freeform 269"/>
          <p:cNvSpPr>
            <a:spLocks/>
          </p:cNvSpPr>
          <p:nvPr/>
        </p:nvSpPr>
        <p:spPr bwMode="auto">
          <a:xfrm>
            <a:off x="3868738" y="660400"/>
            <a:ext cx="190500" cy="527050"/>
          </a:xfrm>
          <a:custGeom>
            <a:avLst/>
            <a:gdLst/>
            <a:ahLst/>
            <a:cxnLst>
              <a:cxn ang="0">
                <a:pos x="120" y="332"/>
              </a:cxn>
              <a:cxn ang="0">
                <a:pos x="72" y="0"/>
              </a:cxn>
              <a:cxn ang="0">
                <a:pos x="0" y="0"/>
              </a:cxn>
            </a:cxnLst>
            <a:rect l="0" t="0" r="r" b="b"/>
            <a:pathLst>
              <a:path w="120" h="332">
                <a:moveTo>
                  <a:pt x="120" y="332"/>
                </a:moveTo>
                <a:lnTo>
                  <a:pt x="72" y="0"/>
                </a:lnTo>
                <a:lnTo>
                  <a:pt x="0" y="0"/>
                </a:lnTo>
              </a:path>
            </a:pathLst>
          </a:custGeom>
          <a:noFill/>
          <a:ln w="19050">
            <a:solidFill>
              <a:srgbClr val="FFFFFF"/>
            </a:solidFill>
            <a:prstDash val="solid"/>
            <a:round/>
            <a:headEnd/>
            <a:tailEnd/>
          </a:ln>
        </p:spPr>
        <p:txBody>
          <a:bodyPr/>
          <a:lstStyle/>
          <a:p>
            <a:endParaRPr lang="en-US"/>
          </a:p>
        </p:txBody>
      </p:sp>
      <p:sp>
        <p:nvSpPr>
          <p:cNvPr id="63758" name="Freeform 270"/>
          <p:cNvSpPr>
            <a:spLocks/>
          </p:cNvSpPr>
          <p:nvPr/>
        </p:nvSpPr>
        <p:spPr bwMode="auto">
          <a:xfrm>
            <a:off x="3868738" y="660400"/>
            <a:ext cx="190500" cy="523875"/>
          </a:xfrm>
          <a:custGeom>
            <a:avLst/>
            <a:gdLst/>
            <a:ahLst/>
            <a:cxnLst>
              <a:cxn ang="0">
                <a:pos x="120" y="330"/>
              </a:cxn>
              <a:cxn ang="0">
                <a:pos x="72" y="0"/>
              </a:cxn>
              <a:cxn ang="0">
                <a:pos x="0" y="0"/>
              </a:cxn>
            </a:cxnLst>
            <a:rect l="0" t="0" r="r" b="b"/>
            <a:pathLst>
              <a:path w="120" h="330">
                <a:moveTo>
                  <a:pt x="120" y="330"/>
                </a:moveTo>
                <a:lnTo>
                  <a:pt x="72" y="0"/>
                </a:lnTo>
                <a:lnTo>
                  <a:pt x="0" y="0"/>
                </a:lnTo>
              </a:path>
            </a:pathLst>
          </a:custGeom>
          <a:noFill/>
          <a:ln w="9525">
            <a:solidFill>
              <a:srgbClr val="231F20"/>
            </a:solidFill>
            <a:prstDash val="solid"/>
            <a:round/>
            <a:headEnd/>
            <a:tailEnd/>
          </a:ln>
        </p:spPr>
        <p:txBody>
          <a:bodyPr/>
          <a:lstStyle/>
          <a:p>
            <a:endParaRPr lang="en-US"/>
          </a:p>
        </p:txBody>
      </p:sp>
      <p:sp>
        <p:nvSpPr>
          <p:cNvPr id="63759" name="Line 271"/>
          <p:cNvSpPr>
            <a:spLocks noChangeShapeType="1"/>
          </p:cNvSpPr>
          <p:nvPr/>
        </p:nvSpPr>
        <p:spPr bwMode="auto">
          <a:xfrm flipH="1">
            <a:off x="1830388" y="3175000"/>
            <a:ext cx="711200" cy="1588"/>
          </a:xfrm>
          <a:prstGeom prst="line">
            <a:avLst/>
          </a:prstGeom>
          <a:noFill/>
          <a:ln w="19050">
            <a:solidFill>
              <a:srgbClr val="FFFFFF"/>
            </a:solidFill>
            <a:round/>
            <a:headEnd/>
            <a:tailEnd/>
          </a:ln>
        </p:spPr>
        <p:txBody>
          <a:bodyPr/>
          <a:lstStyle/>
          <a:p>
            <a:endParaRPr lang="en-US"/>
          </a:p>
        </p:txBody>
      </p:sp>
      <p:sp>
        <p:nvSpPr>
          <p:cNvPr id="63760" name="Line 272"/>
          <p:cNvSpPr>
            <a:spLocks noChangeShapeType="1"/>
          </p:cNvSpPr>
          <p:nvPr/>
        </p:nvSpPr>
        <p:spPr bwMode="auto">
          <a:xfrm flipH="1">
            <a:off x="1830388" y="3175000"/>
            <a:ext cx="701675" cy="1588"/>
          </a:xfrm>
          <a:prstGeom prst="line">
            <a:avLst/>
          </a:prstGeom>
          <a:noFill/>
          <a:ln w="9525">
            <a:solidFill>
              <a:srgbClr val="231F20"/>
            </a:solidFill>
            <a:round/>
            <a:headEnd/>
            <a:tailEnd/>
          </a:ln>
        </p:spPr>
        <p:txBody>
          <a:bodyPr/>
          <a:lstStyle/>
          <a:p>
            <a:endParaRPr lang="en-US"/>
          </a:p>
        </p:txBody>
      </p:sp>
      <p:sp>
        <p:nvSpPr>
          <p:cNvPr id="63761" name="Freeform 273"/>
          <p:cNvSpPr>
            <a:spLocks/>
          </p:cNvSpPr>
          <p:nvPr/>
        </p:nvSpPr>
        <p:spPr bwMode="auto">
          <a:xfrm>
            <a:off x="4797425" y="619125"/>
            <a:ext cx="762000" cy="466725"/>
          </a:xfrm>
          <a:custGeom>
            <a:avLst/>
            <a:gdLst/>
            <a:ahLst/>
            <a:cxnLst>
              <a:cxn ang="0">
                <a:pos x="0" y="294"/>
              </a:cxn>
              <a:cxn ang="0">
                <a:pos x="374" y="0"/>
              </a:cxn>
              <a:cxn ang="0">
                <a:pos x="480" y="0"/>
              </a:cxn>
            </a:cxnLst>
            <a:rect l="0" t="0" r="r" b="b"/>
            <a:pathLst>
              <a:path w="480" h="294">
                <a:moveTo>
                  <a:pt x="0" y="294"/>
                </a:moveTo>
                <a:lnTo>
                  <a:pt x="374" y="0"/>
                </a:lnTo>
                <a:lnTo>
                  <a:pt x="480" y="0"/>
                </a:lnTo>
              </a:path>
            </a:pathLst>
          </a:custGeom>
          <a:noFill/>
          <a:ln w="19050">
            <a:solidFill>
              <a:srgbClr val="FFFFFF"/>
            </a:solidFill>
            <a:prstDash val="solid"/>
            <a:round/>
            <a:headEnd/>
            <a:tailEnd/>
          </a:ln>
        </p:spPr>
        <p:txBody>
          <a:bodyPr/>
          <a:lstStyle/>
          <a:p>
            <a:endParaRPr lang="en-US"/>
          </a:p>
        </p:txBody>
      </p:sp>
      <p:sp>
        <p:nvSpPr>
          <p:cNvPr id="63762" name="Freeform 274"/>
          <p:cNvSpPr>
            <a:spLocks/>
          </p:cNvSpPr>
          <p:nvPr/>
        </p:nvSpPr>
        <p:spPr bwMode="auto">
          <a:xfrm>
            <a:off x="4797425" y="619125"/>
            <a:ext cx="762000" cy="463550"/>
          </a:xfrm>
          <a:custGeom>
            <a:avLst/>
            <a:gdLst/>
            <a:ahLst/>
            <a:cxnLst>
              <a:cxn ang="0">
                <a:pos x="0" y="292"/>
              </a:cxn>
              <a:cxn ang="0">
                <a:pos x="374" y="0"/>
              </a:cxn>
              <a:cxn ang="0">
                <a:pos x="480" y="0"/>
              </a:cxn>
            </a:cxnLst>
            <a:rect l="0" t="0" r="r" b="b"/>
            <a:pathLst>
              <a:path w="480" h="292">
                <a:moveTo>
                  <a:pt x="0" y="292"/>
                </a:moveTo>
                <a:lnTo>
                  <a:pt x="374" y="0"/>
                </a:lnTo>
                <a:lnTo>
                  <a:pt x="480" y="0"/>
                </a:lnTo>
              </a:path>
            </a:pathLst>
          </a:custGeom>
          <a:noFill/>
          <a:ln w="9525">
            <a:solidFill>
              <a:srgbClr val="231F20"/>
            </a:solidFill>
            <a:prstDash val="solid"/>
            <a:round/>
            <a:headEnd/>
            <a:tailEnd/>
          </a:ln>
        </p:spPr>
        <p:txBody>
          <a:bodyPr/>
          <a:lstStyle/>
          <a:p>
            <a:endParaRPr lang="en-US"/>
          </a:p>
        </p:txBody>
      </p:sp>
      <p:sp>
        <p:nvSpPr>
          <p:cNvPr id="63763" name="Line 275"/>
          <p:cNvSpPr>
            <a:spLocks noChangeShapeType="1"/>
          </p:cNvSpPr>
          <p:nvPr/>
        </p:nvSpPr>
        <p:spPr bwMode="auto">
          <a:xfrm flipH="1" flipV="1">
            <a:off x="2128838" y="3175000"/>
            <a:ext cx="409575" cy="146050"/>
          </a:xfrm>
          <a:prstGeom prst="line">
            <a:avLst/>
          </a:prstGeom>
          <a:noFill/>
          <a:ln w="9525">
            <a:solidFill>
              <a:srgbClr val="231F20"/>
            </a:solidFill>
            <a:round/>
            <a:headEnd/>
            <a:tailEnd/>
          </a:ln>
        </p:spPr>
        <p:txBody>
          <a:bodyPr/>
          <a:lstStyle/>
          <a:p>
            <a:endParaRPr lang="en-US"/>
          </a:p>
        </p:txBody>
      </p:sp>
      <p:sp>
        <p:nvSpPr>
          <p:cNvPr id="63764" name="Line 276"/>
          <p:cNvSpPr>
            <a:spLocks noChangeShapeType="1"/>
          </p:cNvSpPr>
          <p:nvPr/>
        </p:nvSpPr>
        <p:spPr bwMode="auto">
          <a:xfrm>
            <a:off x="2344738" y="5256213"/>
            <a:ext cx="469900" cy="193675"/>
          </a:xfrm>
          <a:prstGeom prst="line">
            <a:avLst/>
          </a:prstGeom>
          <a:noFill/>
          <a:ln w="19050">
            <a:solidFill>
              <a:srgbClr val="FFFFFF"/>
            </a:solidFill>
            <a:round/>
            <a:headEnd/>
            <a:tailEnd/>
          </a:ln>
        </p:spPr>
        <p:txBody>
          <a:bodyPr/>
          <a:lstStyle/>
          <a:p>
            <a:endParaRPr lang="en-US"/>
          </a:p>
        </p:txBody>
      </p:sp>
      <p:sp>
        <p:nvSpPr>
          <p:cNvPr id="63765" name="Line 277"/>
          <p:cNvSpPr>
            <a:spLocks noChangeShapeType="1"/>
          </p:cNvSpPr>
          <p:nvPr/>
        </p:nvSpPr>
        <p:spPr bwMode="auto">
          <a:xfrm>
            <a:off x="2554288" y="5446713"/>
            <a:ext cx="361950" cy="1587"/>
          </a:xfrm>
          <a:prstGeom prst="line">
            <a:avLst/>
          </a:prstGeom>
          <a:noFill/>
          <a:ln w="19050">
            <a:solidFill>
              <a:srgbClr val="FFFFFF"/>
            </a:solidFill>
            <a:round/>
            <a:headEnd/>
            <a:tailEnd/>
          </a:ln>
        </p:spPr>
        <p:txBody>
          <a:bodyPr/>
          <a:lstStyle/>
          <a:p>
            <a:endParaRPr lang="en-US"/>
          </a:p>
        </p:txBody>
      </p:sp>
      <p:sp>
        <p:nvSpPr>
          <p:cNvPr id="63766" name="Line 278"/>
          <p:cNvSpPr>
            <a:spLocks noChangeShapeType="1"/>
          </p:cNvSpPr>
          <p:nvPr/>
        </p:nvSpPr>
        <p:spPr bwMode="auto">
          <a:xfrm>
            <a:off x="2563813" y="5446713"/>
            <a:ext cx="352425" cy="1587"/>
          </a:xfrm>
          <a:prstGeom prst="line">
            <a:avLst/>
          </a:prstGeom>
          <a:noFill/>
          <a:ln w="9525">
            <a:solidFill>
              <a:srgbClr val="231F20"/>
            </a:solidFill>
            <a:round/>
            <a:headEnd/>
            <a:tailEnd/>
          </a:ln>
        </p:spPr>
        <p:txBody>
          <a:bodyPr/>
          <a:lstStyle/>
          <a:p>
            <a:endParaRPr lang="en-US"/>
          </a:p>
        </p:txBody>
      </p:sp>
      <p:sp>
        <p:nvSpPr>
          <p:cNvPr id="63767" name="Line 279"/>
          <p:cNvSpPr>
            <a:spLocks noChangeShapeType="1"/>
          </p:cNvSpPr>
          <p:nvPr/>
        </p:nvSpPr>
        <p:spPr bwMode="auto">
          <a:xfrm>
            <a:off x="1979613" y="5462588"/>
            <a:ext cx="831850" cy="193675"/>
          </a:xfrm>
          <a:prstGeom prst="line">
            <a:avLst/>
          </a:prstGeom>
          <a:noFill/>
          <a:ln w="19050">
            <a:solidFill>
              <a:srgbClr val="FFFFFF"/>
            </a:solidFill>
            <a:round/>
            <a:headEnd/>
            <a:tailEnd/>
          </a:ln>
        </p:spPr>
        <p:txBody>
          <a:bodyPr/>
          <a:lstStyle/>
          <a:p>
            <a:endParaRPr lang="en-US"/>
          </a:p>
        </p:txBody>
      </p:sp>
      <p:sp>
        <p:nvSpPr>
          <p:cNvPr id="63768" name="Freeform 280"/>
          <p:cNvSpPr>
            <a:spLocks/>
          </p:cNvSpPr>
          <p:nvPr/>
        </p:nvSpPr>
        <p:spPr bwMode="auto">
          <a:xfrm>
            <a:off x="1989138" y="5462588"/>
            <a:ext cx="911225" cy="193675"/>
          </a:xfrm>
          <a:custGeom>
            <a:avLst/>
            <a:gdLst/>
            <a:ahLst/>
            <a:cxnLst>
              <a:cxn ang="0">
                <a:pos x="0" y="0"/>
              </a:cxn>
              <a:cxn ang="0">
                <a:pos x="518" y="122"/>
              </a:cxn>
              <a:cxn ang="0">
                <a:pos x="574" y="122"/>
              </a:cxn>
            </a:cxnLst>
            <a:rect l="0" t="0" r="r" b="b"/>
            <a:pathLst>
              <a:path w="574" h="122">
                <a:moveTo>
                  <a:pt x="0" y="0"/>
                </a:moveTo>
                <a:lnTo>
                  <a:pt x="518" y="122"/>
                </a:lnTo>
                <a:lnTo>
                  <a:pt x="574" y="122"/>
                </a:lnTo>
              </a:path>
            </a:pathLst>
          </a:custGeom>
          <a:noFill/>
          <a:ln w="9525">
            <a:solidFill>
              <a:srgbClr val="231F20"/>
            </a:solidFill>
            <a:prstDash val="solid"/>
            <a:round/>
            <a:headEnd/>
            <a:tailEnd/>
          </a:ln>
        </p:spPr>
        <p:txBody>
          <a:bodyPr/>
          <a:lstStyle/>
          <a:p>
            <a:endParaRPr lang="en-US"/>
          </a:p>
        </p:txBody>
      </p:sp>
      <p:sp>
        <p:nvSpPr>
          <p:cNvPr id="63769" name="Freeform 281"/>
          <p:cNvSpPr>
            <a:spLocks/>
          </p:cNvSpPr>
          <p:nvPr/>
        </p:nvSpPr>
        <p:spPr bwMode="auto">
          <a:xfrm>
            <a:off x="1093788" y="5262563"/>
            <a:ext cx="727075" cy="60325"/>
          </a:xfrm>
          <a:custGeom>
            <a:avLst/>
            <a:gdLst/>
            <a:ahLst/>
            <a:cxnLst>
              <a:cxn ang="0">
                <a:pos x="0" y="38"/>
              </a:cxn>
              <a:cxn ang="0">
                <a:pos x="400" y="38"/>
              </a:cxn>
              <a:cxn ang="0">
                <a:pos x="458" y="0"/>
              </a:cxn>
            </a:cxnLst>
            <a:rect l="0" t="0" r="r" b="b"/>
            <a:pathLst>
              <a:path w="458" h="38">
                <a:moveTo>
                  <a:pt x="0" y="38"/>
                </a:moveTo>
                <a:lnTo>
                  <a:pt x="400" y="38"/>
                </a:lnTo>
                <a:lnTo>
                  <a:pt x="458" y="0"/>
                </a:lnTo>
              </a:path>
            </a:pathLst>
          </a:custGeom>
          <a:noFill/>
          <a:ln w="19050">
            <a:solidFill>
              <a:srgbClr val="FFFFFF"/>
            </a:solidFill>
            <a:prstDash val="solid"/>
            <a:round/>
            <a:headEnd/>
            <a:tailEnd/>
          </a:ln>
        </p:spPr>
        <p:txBody>
          <a:bodyPr/>
          <a:lstStyle/>
          <a:p>
            <a:endParaRPr lang="en-US"/>
          </a:p>
        </p:txBody>
      </p:sp>
      <p:sp>
        <p:nvSpPr>
          <p:cNvPr id="63770" name="Freeform 282"/>
          <p:cNvSpPr>
            <a:spLocks/>
          </p:cNvSpPr>
          <p:nvPr/>
        </p:nvSpPr>
        <p:spPr bwMode="auto">
          <a:xfrm>
            <a:off x="1227138" y="5138738"/>
            <a:ext cx="438150" cy="88900"/>
          </a:xfrm>
          <a:custGeom>
            <a:avLst/>
            <a:gdLst/>
            <a:ahLst/>
            <a:cxnLst>
              <a:cxn ang="0">
                <a:pos x="0" y="0"/>
              </a:cxn>
              <a:cxn ang="0">
                <a:pos x="168" y="0"/>
              </a:cxn>
              <a:cxn ang="0">
                <a:pos x="276" y="56"/>
              </a:cxn>
            </a:cxnLst>
            <a:rect l="0" t="0" r="r" b="b"/>
            <a:pathLst>
              <a:path w="276" h="56">
                <a:moveTo>
                  <a:pt x="0" y="0"/>
                </a:moveTo>
                <a:lnTo>
                  <a:pt x="168" y="0"/>
                </a:lnTo>
                <a:lnTo>
                  <a:pt x="276" y="56"/>
                </a:lnTo>
              </a:path>
            </a:pathLst>
          </a:custGeom>
          <a:noFill/>
          <a:ln w="19050">
            <a:solidFill>
              <a:srgbClr val="FFFFFF"/>
            </a:solidFill>
            <a:prstDash val="solid"/>
            <a:round/>
            <a:headEnd/>
            <a:tailEnd/>
          </a:ln>
        </p:spPr>
        <p:txBody>
          <a:bodyPr/>
          <a:lstStyle/>
          <a:p>
            <a:endParaRPr lang="en-US"/>
          </a:p>
        </p:txBody>
      </p:sp>
      <p:sp>
        <p:nvSpPr>
          <p:cNvPr id="63771" name="Freeform 283"/>
          <p:cNvSpPr>
            <a:spLocks/>
          </p:cNvSpPr>
          <p:nvPr/>
        </p:nvSpPr>
        <p:spPr bwMode="auto">
          <a:xfrm>
            <a:off x="1093788" y="5262563"/>
            <a:ext cx="727075" cy="60325"/>
          </a:xfrm>
          <a:custGeom>
            <a:avLst/>
            <a:gdLst/>
            <a:ahLst/>
            <a:cxnLst>
              <a:cxn ang="0">
                <a:pos x="0" y="38"/>
              </a:cxn>
              <a:cxn ang="0">
                <a:pos x="400" y="38"/>
              </a:cxn>
              <a:cxn ang="0">
                <a:pos x="458" y="0"/>
              </a:cxn>
            </a:cxnLst>
            <a:rect l="0" t="0" r="r" b="b"/>
            <a:pathLst>
              <a:path w="458" h="38">
                <a:moveTo>
                  <a:pt x="0" y="38"/>
                </a:moveTo>
                <a:lnTo>
                  <a:pt x="400" y="38"/>
                </a:lnTo>
                <a:lnTo>
                  <a:pt x="458" y="0"/>
                </a:lnTo>
              </a:path>
            </a:pathLst>
          </a:custGeom>
          <a:noFill/>
          <a:ln w="9525">
            <a:solidFill>
              <a:srgbClr val="231F20"/>
            </a:solidFill>
            <a:prstDash val="solid"/>
            <a:round/>
            <a:headEnd/>
            <a:tailEnd/>
          </a:ln>
        </p:spPr>
        <p:txBody>
          <a:bodyPr/>
          <a:lstStyle/>
          <a:p>
            <a:endParaRPr lang="en-US"/>
          </a:p>
        </p:txBody>
      </p:sp>
      <p:sp>
        <p:nvSpPr>
          <p:cNvPr id="63772" name="Freeform 284"/>
          <p:cNvSpPr>
            <a:spLocks/>
          </p:cNvSpPr>
          <p:nvPr/>
        </p:nvSpPr>
        <p:spPr bwMode="auto">
          <a:xfrm>
            <a:off x="1227138" y="5138738"/>
            <a:ext cx="438150" cy="88900"/>
          </a:xfrm>
          <a:custGeom>
            <a:avLst/>
            <a:gdLst/>
            <a:ahLst/>
            <a:cxnLst>
              <a:cxn ang="0">
                <a:pos x="0" y="0"/>
              </a:cxn>
              <a:cxn ang="0">
                <a:pos x="168" y="0"/>
              </a:cxn>
              <a:cxn ang="0">
                <a:pos x="276" y="56"/>
              </a:cxn>
            </a:cxnLst>
            <a:rect l="0" t="0" r="r" b="b"/>
            <a:pathLst>
              <a:path w="276" h="56">
                <a:moveTo>
                  <a:pt x="0" y="0"/>
                </a:moveTo>
                <a:lnTo>
                  <a:pt x="168" y="0"/>
                </a:lnTo>
                <a:lnTo>
                  <a:pt x="276" y="56"/>
                </a:lnTo>
              </a:path>
            </a:pathLst>
          </a:custGeom>
          <a:noFill/>
          <a:ln w="9525">
            <a:solidFill>
              <a:srgbClr val="231F20"/>
            </a:solidFill>
            <a:prstDash val="solid"/>
            <a:round/>
            <a:headEnd/>
            <a:tailEnd/>
          </a:ln>
        </p:spPr>
        <p:txBody>
          <a:bodyPr/>
          <a:lstStyle/>
          <a:p>
            <a:endParaRPr lang="en-US"/>
          </a:p>
        </p:txBody>
      </p:sp>
      <p:sp>
        <p:nvSpPr>
          <p:cNvPr id="63773" name="Line 285"/>
          <p:cNvSpPr>
            <a:spLocks noChangeShapeType="1"/>
          </p:cNvSpPr>
          <p:nvPr/>
        </p:nvSpPr>
        <p:spPr bwMode="auto">
          <a:xfrm flipV="1">
            <a:off x="3602038" y="5548313"/>
            <a:ext cx="1014412" cy="107950"/>
          </a:xfrm>
          <a:prstGeom prst="line">
            <a:avLst/>
          </a:prstGeom>
          <a:noFill/>
          <a:ln w="19050">
            <a:solidFill>
              <a:srgbClr val="FFFFFF"/>
            </a:solidFill>
            <a:round/>
            <a:headEnd/>
            <a:tailEnd/>
          </a:ln>
        </p:spPr>
        <p:txBody>
          <a:bodyPr/>
          <a:lstStyle/>
          <a:p>
            <a:endParaRPr lang="en-US"/>
          </a:p>
        </p:txBody>
      </p:sp>
      <p:sp>
        <p:nvSpPr>
          <p:cNvPr id="63774" name="Line 286"/>
          <p:cNvSpPr>
            <a:spLocks noChangeShapeType="1"/>
          </p:cNvSpPr>
          <p:nvPr/>
        </p:nvSpPr>
        <p:spPr bwMode="auto">
          <a:xfrm>
            <a:off x="2344738" y="5256213"/>
            <a:ext cx="469900" cy="193675"/>
          </a:xfrm>
          <a:prstGeom prst="line">
            <a:avLst/>
          </a:prstGeom>
          <a:noFill/>
          <a:ln w="9525">
            <a:solidFill>
              <a:srgbClr val="231F20"/>
            </a:solidFill>
            <a:round/>
            <a:headEnd/>
            <a:tailEnd/>
          </a:ln>
        </p:spPr>
        <p:txBody>
          <a:bodyPr/>
          <a:lstStyle/>
          <a:p>
            <a:endParaRPr lang="en-US"/>
          </a:p>
        </p:txBody>
      </p:sp>
      <p:sp>
        <p:nvSpPr>
          <p:cNvPr id="63775" name="Line 287"/>
          <p:cNvSpPr>
            <a:spLocks noChangeShapeType="1"/>
          </p:cNvSpPr>
          <p:nvPr/>
        </p:nvSpPr>
        <p:spPr bwMode="auto">
          <a:xfrm>
            <a:off x="2474913" y="5688013"/>
            <a:ext cx="333375" cy="336550"/>
          </a:xfrm>
          <a:prstGeom prst="line">
            <a:avLst/>
          </a:prstGeom>
          <a:noFill/>
          <a:ln w="19050">
            <a:solidFill>
              <a:srgbClr val="FFFFFF"/>
            </a:solidFill>
            <a:round/>
            <a:headEnd/>
            <a:tailEnd/>
          </a:ln>
        </p:spPr>
        <p:txBody>
          <a:bodyPr/>
          <a:lstStyle/>
          <a:p>
            <a:endParaRPr lang="en-US"/>
          </a:p>
        </p:txBody>
      </p:sp>
      <p:sp>
        <p:nvSpPr>
          <p:cNvPr id="63776" name="Freeform 288"/>
          <p:cNvSpPr>
            <a:spLocks/>
          </p:cNvSpPr>
          <p:nvPr/>
        </p:nvSpPr>
        <p:spPr bwMode="auto">
          <a:xfrm>
            <a:off x="2173288" y="5697538"/>
            <a:ext cx="736600" cy="323850"/>
          </a:xfrm>
          <a:custGeom>
            <a:avLst/>
            <a:gdLst/>
            <a:ahLst/>
            <a:cxnLst>
              <a:cxn ang="0">
                <a:pos x="0" y="0"/>
              </a:cxn>
              <a:cxn ang="0">
                <a:pos x="394" y="204"/>
              </a:cxn>
              <a:cxn ang="0">
                <a:pos x="464" y="204"/>
              </a:cxn>
            </a:cxnLst>
            <a:rect l="0" t="0" r="r" b="b"/>
            <a:pathLst>
              <a:path w="464" h="204">
                <a:moveTo>
                  <a:pt x="0" y="0"/>
                </a:moveTo>
                <a:lnTo>
                  <a:pt x="394" y="204"/>
                </a:lnTo>
                <a:lnTo>
                  <a:pt x="464" y="204"/>
                </a:lnTo>
              </a:path>
            </a:pathLst>
          </a:custGeom>
          <a:noFill/>
          <a:ln w="9525">
            <a:solidFill>
              <a:srgbClr val="231F20"/>
            </a:solidFill>
            <a:prstDash val="solid"/>
            <a:round/>
            <a:headEnd/>
            <a:tailEnd/>
          </a:ln>
        </p:spPr>
        <p:txBody>
          <a:bodyPr/>
          <a:lstStyle/>
          <a:p>
            <a:endParaRPr lang="en-US"/>
          </a:p>
        </p:txBody>
      </p:sp>
      <p:sp>
        <p:nvSpPr>
          <p:cNvPr id="63777" name="Freeform 289"/>
          <p:cNvSpPr>
            <a:spLocks/>
          </p:cNvSpPr>
          <p:nvPr/>
        </p:nvSpPr>
        <p:spPr bwMode="auto">
          <a:xfrm>
            <a:off x="1233488" y="5421313"/>
            <a:ext cx="488950" cy="73025"/>
          </a:xfrm>
          <a:custGeom>
            <a:avLst/>
            <a:gdLst/>
            <a:ahLst/>
            <a:cxnLst>
              <a:cxn ang="0">
                <a:pos x="308" y="0"/>
              </a:cxn>
              <a:cxn ang="0">
                <a:pos x="164" y="46"/>
              </a:cxn>
              <a:cxn ang="0">
                <a:pos x="0" y="46"/>
              </a:cxn>
            </a:cxnLst>
            <a:rect l="0" t="0" r="r" b="b"/>
            <a:pathLst>
              <a:path w="308" h="46">
                <a:moveTo>
                  <a:pt x="308" y="0"/>
                </a:moveTo>
                <a:lnTo>
                  <a:pt x="164" y="46"/>
                </a:lnTo>
                <a:lnTo>
                  <a:pt x="0" y="46"/>
                </a:lnTo>
              </a:path>
            </a:pathLst>
          </a:custGeom>
          <a:noFill/>
          <a:ln w="19050">
            <a:solidFill>
              <a:srgbClr val="FFFFFF"/>
            </a:solidFill>
            <a:prstDash val="solid"/>
            <a:round/>
            <a:headEnd/>
            <a:tailEnd/>
          </a:ln>
        </p:spPr>
        <p:txBody>
          <a:bodyPr/>
          <a:lstStyle/>
          <a:p>
            <a:endParaRPr lang="en-US"/>
          </a:p>
        </p:txBody>
      </p:sp>
      <p:sp>
        <p:nvSpPr>
          <p:cNvPr id="63778" name="Freeform 290"/>
          <p:cNvSpPr>
            <a:spLocks/>
          </p:cNvSpPr>
          <p:nvPr/>
        </p:nvSpPr>
        <p:spPr bwMode="auto">
          <a:xfrm>
            <a:off x="1233488" y="5421313"/>
            <a:ext cx="488950" cy="73025"/>
          </a:xfrm>
          <a:custGeom>
            <a:avLst/>
            <a:gdLst/>
            <a:ahLst/>
            <a:cxnLst>
              <a:cxn ang="0">
                <a:pos x="308" y="0"/>
              </a:cxn>
              <a:cxn ang="0">
                <a:pos x="164" y="46"/>
              </a:cxn>
              <a:cxn ang="0">
                <a:pos x="0" y="46"/>
              </a:cxn>
            </a:cxnLst>
            <a:rect l="0" t="0" r="r" b="b"/>
            <a:pathLst>
              <a:path w="308" h="46">
                <a:moveTo>
                  <a:pt x="308" y="0"/>
                </a:moveTo>
                <a:lnTo>
                  <a:pt x="164" y="46"/>
                </a:lnTo>
                <a:lnTo>
                  <a:pt x="0" y="46"/>
                </a:lnTo>
              </a:path>
            </a:pathLst>
          </a:custGeom>
          <a:noFill/>
          <a:ln w="9525">
            <a:solidFill>
              <a:srgbClr val="231F20"/>
            </a:solidFill>
            <a:prstDash val="solid"/>
            <a:round/>
            <a:headEnd/>
            <a:tailEnd/>
          </a:ln>
        </p:spPr>
        <p:txBody>
          <a:bodyPr/>
          <a:lstStyle/>
          <a:p>
            <a:endParaRPr lang="en-US"/>
          </a:p>
        </p:txBody>
      </p:sp>
      <p:sp>
        <p:nvSpPr>
          <p:cNvPr id="63779" name="Freeform 291"/>
          <p:cNvSpPr>
            <a:spLocks/>
          </p:cNvSpPr>
          <p:nvPr/>
        </p:nvSpPr>
        <p:spPr bwMode="auto">
          <a:xfrm>
            <a:off x="1522413" y="5726113"/>
            <a:ext cx="381000" cy="31750"/>
          </a:xfrm>
          <a:custGeom>
            <a:avLst/>
            <a:gdLst/>
            <a:ahLst/>
            <a:cxnLst>
              <a:cxn ang="0">
                <a:pos x="240" y="0"/>
              </a:cxn>
              <a:cxn ang="0">
                <a:pos x="70" y="20"/>
              </a:cxn>
              <a:cxn ang="0">
                <a:pos x="0" y="20"/>
              </a:cxn>
            </a:cxnLst>
            <a:rect l="0" t="0" r="r" b="b"/>
            <a:pathLst>
              <a:path w="240" h="20">
                <a:moveTo>
                  <a:pt x="240" y="0"/>
                </a:moveTo>
                <a:lnTo>
                  <a:pt x="70" y="20"/>
                </a:lnTo>
                <a:lnTo>
                  <a:pt x="0" y="20"/>
                </a:lnTo>
              </a:path>
            </a:pathLst>
          </a:custGeom>
          <a:noFill/>
          <a:ln w="19050">
            <a:solidFill>
              <a:srgbClr val="FFFFFF"/>
            </a:solidFill>
            <a:prstDash val="solid"/>
            <a:round/>
            <a:headEnd/>
            <a:tailEnd/>
          </a:ln>
        </p:spPr>
        <p:txBody>
          <a:bodyPr/>
          <a:lstStyle/>
          <a:p>
            <a:endParaRPr lang="en-US"/>
          </a:p>
        </p:txBody>
      </p:sp>
      <p:sp>
        <p:nvSpPr>
          <p:cNvPr id="63780" name="Freeform 292"/>
          <p:cNvSpPr>
            <a:spLocks/>
          </p:cNvSpPr>
          <p:nvPr/>
        </p:nvSpPr>
        <p:spPr bwMode="auto">
          <a:xfrm>
            <a:off x="3595688" y="5824538"/>
            <a:ext cx="412750" cy="196850"/>
          </a:xfrm>
          <a:custGeom>
            <a:avLst/>
            <a:gdLst/>
            <a:ahLst/>
            <a:cxnLst>
              <a:cxn ang="0">
                <a:pos x="260" y="0"/>
              </a:cxn>
              <a:cxn ang="0">
                <a:pos x="70" y="124"/>
              </a:cxn>
              <a:cxn ang="0">
                <a:pos x="0" y="124"/>
              </a:cxn>
            </a:cxnLst>
            <a:rect l="0" t="0" r="r" b="b"/>
            <a:pathLst>
              <a:path w="260" h="124">
                <a:moveTo>
                  <a:pt x="260" y="0"/>
                </a:moveTo>
                <a:lnTo>
                  <a:pt x="70" y="124"/>
                </a:lnTo>
                <a:lnTo>
                  <a:pt x="0" y="124"/>
                </a:lnTo>
              </a:path>
            </a:pathLst>
          </a:custGeom>
          <a:noFill/>
          <a:ln w="19050">
            <a:solidFill>
              <a:srgbClr val="FFFFFF"/>
            </a:solidFill>
            <a:prstDash val="solid"/>
            <a:round/>
            <a:headEnd/>
            <a:tailEnd/>
          </a:ln>
        </p:spPr>
        <p:txBody>
          <a:bodyPr/>
          <a:lstStyle/>
          <a:p>
            <a:endParaRPr lang="en-US"/>
          </a:p>
        </p:txBody>
      </p:sp>
      <p:sp>
        <p:nvSpPr>
          <p:cNvPr id="63781" name="Line 293"/>
          <p:cNvSpPr>
            <a:spLocks noChangeShapeType="1"/>
          </p:cNvSpPr>
          <p:nvPr/>
        </p:nvSpPr>
        <p:spPr bwMode="auto">
          <a:xfrm>
            <a:off x="2474913" y="5688013"/>
            <a:ext cx="333375" cy="336550"/>
          </a:xfrm>
          <a:prstGeom prst="line">
            <a:avLst/>
          </a:prstGeom>
          <a:noFill/>
          <a:ln w="9525">
            <a:solidFill>
              <a:srgbClr val="231F20"/>
            </a:solidFill>
            <a:round/>
            <a:headEnd/>
            <a:tailEnd/>
          </a:ln>
        </p:spPr>
        <p:txBody>
          <a:bodyPr/>
          <a:lstStyle/>
          <a:p>
            <a:endParaRPr lang="en-US"/>
          </a:p>
        </p:txBody>
      </p:sp>
      <p:sp>
        <p:nvSpPr>
          <p:cNvPr id="63782" name="Line 294"/>
          <p:cNvSpPr>
            <a:spLocks noChangeShapeType="1"/>
          </p:cNvSpPr>
          <p:nvPr/>
        </p:nvSpPr>
        <p:spPr bwMode="auto">
          <a:xfrm flipH="1">
            <a:off x="3722688" y="5335588"/>
            <a:ext cx="225425" cy="114300"/>
          </a:xfrm>
          <a:prstGeom prst="line">
            <a:avLst/>
          </a:prstGeom>
          <a:noFill/>
          <a:ln w="19050">
            <a:solidFill>
              <a:srgbClr val="FFFFFF"/>
            </a:solidFill>
            <a:round/>
            <a:headEnd/>
            <a:tailEnd/>
          </a:ln>
        </p:spPr>
        <p:txBody>
          <a:bodyPr/>
          <a:lstStyle/>
          <a:p>
            <a:endParaRPr lang="en-US"/>
          </a:p>
        </p:txBody>
      </p:sp>
      <p:sp>
        <p:nvSpPr>
          <p:cNvPr id="63783" name="Line 295"/>
          <p:cNvSpPr>
            <a:spLocks noChangeShapeType="1"/>
          </p:cNvSpPr>
          <p:nvPr/>
        </p:nvSpPr>
        <p:spPr bwMode="auto">
          <a:xfrm flipH="1">
            <a:off x="3621088" y="5446713"/>
            <a:ext cx="406400" cy="1587"/>
          </a:xfrm>
          <a:prstGeom prst="line">
            <a:avLst/>
          </a:prstGeom>
          <a:noFill/>
          <a:ln w="19050">
            <a:solidFill>
              <a:srgbClr val="FFFFFF"/>
            </a:solidFill>
            <a:round/>
            <a:headEnd/>
            <a:tailEnd/>
          </a:ln>
        </p:spPr>
        <p:txBody>
          <a:bodyPr/>
          <a:lstStyle/>
          <a:p>
            <a:endParaRPr lang="en-US"/>
          </a:p>
        </p:txBody>
      </p:sp>
      <p:sp>
        <p:nvSpPr>
          <p:cNvPr id="63784" name="Line 296"/>
          <p:cNvSpPr>
            <a:spLocks noChangeShapeType="1"/>
          </p:cNvSpPr>
          <p:nvPr/>
        </p:nvSpPr>
        <p:spPr bwMode="auto">
          <a:xfrm flipH="1">
            <a:off x="3621088" y="5446713"/>
            <a:ext cx="406400" cy="1587"/>
          </a:xfrm>
          <a:prstGeom prst="line">
            <a:avLst/>
          </a:prstGeom>
          <a:noFill/>
          <a:ln w="9525">
            <a:solidFill>
              <a:srgbClr val="231F20"/>
            </a:solidFill>
            <a:round/>
            <a:headEnd/>
            <a:tailEnd/>
          </a:ln>
        </p:spPr>
        <p:txBody>
          <a:bodyPr/>
          <a:lstStyle/>
          <a:p>
            <a:endParaRPr lang="en-US"/>
          </a:p>
        </p:txBody>
      </p:sp>
      <p:sp>
        <p:nvSpPr>
          <p:cNvPr id="63785" name="Line 297"/>
          <p:cNvSpPr>
            <a:spLocks noChangeShapeType="1"/>
          </p:cNvSpPr>
          <p:nvPr/>
        </p:nvSpPr>
        <p:spPr bwMode="auto">
          <a:xfrm flipH="1">
            <a:off x="3722688" y="5335588"/>
            <a:ext cx="225425" cy="114300"/>
          </a:xfrm>
          <a:prstGeom prst="line">
            <a:avLst/>
          </a:prstGeom>
          <a:noFill/>
          <a:ln w="9525">
            <a:solidFill>
              <a:srgbClr val="231F20"/>
            </a:solidFill>
            <a:round/>
            <a:headEnd/>
            <a:tailEnd/>
          </a:ln>
        </p:spPr>
        <p:txBody>
          <a:bodyPr/>
          <a:lstStyle/>
          <a:p>
            <a:endParaRPr lang="en-US"/>
          </a:p>
        </p:txBody>
      </p:sp>
      <p:sp>
        <p:nvSpPr>
          <p:cNvPr id="63786" name="Line 298"/>
          <p:cNvSpPr>
            <a:spLocks noChangeShapeType="1"/>
          </p:cNvSpPr>
          <p:nvPr/>
        </p:nvSpPr>
        <p:spPr bwMode="auto">
          <a:xfrm flipH="1">
            <a:off x="3697288" y="5748338"/>
            <a:ext cx="365125" cy="276225"/>
          </a:xfrm>
          <a:prstGeom prst="line">
            <a:avLst/>
          </a:prstGeom>
          <a:noFill/>
          <a:ln w="19050">
            <a:solidFill>
              <a:srgbClr val="FFFFFF"/>
            </a:solidFill>
            <a:round/>
            <a:headEnd/>
            <a:tailEnd/>
          </a:ln>
        </p:spPr>
        <p:txBody>
          <a:bodyPr/>
          <a:lstStyle/>
          <a:p>
            <a:endParaRPr lang="en-US"/>
          </a:p>
        </p:txBody>
      </p:sp>
      <p:sp>
        <p:nvSpPr>
          <p:cNvPr id="63787" name="Freeform 299"/>
          <p:cNvSpPr>
            <a:spLocks/>
          </p:cNvSpPr>
          <p:nvPr/>
        </p:nvSpPr>
        <p:spPr bwMode="auto">
          <a:xfrm>
            <a:off x="3595688" y="5824538"/>
            <a:ext cx="412750" cy="196850"/>
          </a:xfrm>
          <a:custGeom>
            <a:avLst/>
            <a:gdLst/>
            <a:ahLst/>
            <a:cxnLst>
              <a:cxn ang="0">
                <a:pos x="260" y="0"/>
              </a:cxn>
              <a:cxn ang="0">
                <a:pos x="70" y="124"/>
              </a:cxn>
              <a:cxn ang="0">
                <a:pos x="0" y="124"/>
              </a:cxn>
            </a:cxnLst>
            <a:rect l="0" t="0" r="r" b="b"/>
            <a:pathLst>
              <a:path w="260" h="124">
                <a:moveTo>
                  <a:pt x="260" y="0"/>
                </a:moveTo>
                <a:lnTo>
                  <a:pt x="70" y="124"/>
                </a:lnTo>
                <a:lnTo>
                  <a:pt x="0" y="124"/>
                </a:lnTo>
              </a:path>
            </a:pathLst>
          </a:custGeom>
          <a:noFill/>
          <a:ln w="9525">
            <a:solidFill>
              <a:srgbClr val="231F20"/>
            </a:solidFill>
            <a:prstDash val="solid"/>
            <a:round/>
            <a:headEnd/>
            <a:tailEnd/>
          </a:ln>
        </p:spPr>
        <p:txBody>
          <a:bodyPr/>
          <a:lstStyle/>
          <a:p>
            <a:endParaRPr lang="en-US"/>
          </a:p>
        </p:txBody>
      </p:sp>
      <p:sp>
        <p:nvSpPr>
          <p:cNvPr id="63788" name="Freeform 300"/>
          <p:cNvSpPr>
            <a:spLocks/>
          </p:cNvSpPr>
          <p:nvPr/>
        </p:nvSpPr>
        <p:spPr bwMode="auto">
          <a:xfrm>
            <a:off x="5718175" y="5522913"/>
            <a:ext cx="88900" cy="650875"/>
          </a:xfrm>
          <a:custGeom>
            <a:avLst/>
            <a:gdLst/>
            <a:ahLst/>
            <a:cxnLst>
              <a:cxn ang="0">
                <a:pos x="0" y="0"/>
              </a:cxn>
              <a:cxn ang="0">
                <a:pos x="56" y="384"/>
              </a:cxn>
              <a:cxn ang="0">
                <a:pos x="56" y="410"/>
              </a:cxn>
            </a:cxnLst>
            <a:rect l="0" t="0" r="r" b="b"/>
            <a:pathLst>
              <a:path w="56" h="410">
                <a:moveTo>
                  <a:pt x="0" y="0"/>
                </a:moveTo>
                <a:lnTo>
                  <a:pt x="56" y="384"/>
                </a:lnTo>
                <a:lnTo>
                  <a:pt x="56" y="410"/>
                </a:lnTo>
              </a:path>
            </a:pathLst>
          </a:custGeom>
          <a:noFill/>
          <a:ln w="9525">
            <a:solidFill>
              <a:srgbClr val="231F20"/>
            </a:solidFill>
            <a:prstDash val="solid"/>
            <a:round/>
            <a:headEnd/>
            <a:tailEnd/>
          </a:ln>
        </p:spPr>
        <p:txBody>
          <a:bodyPr/>
          <a:lstStyle/>
          <a:p>
            <a:endParaRPr lang="en-US"/>
          </a:p>
        </p:txBody>
      </p:sp>
      <p:sp>
        <p:nvSpPr>
          <p:cNvPr id="63789" name="Line 301"/>
          <p:cNvSpPr>
            <a:spLocks noChangeShapeType="1"/>
          </p:cNvSpPr>
          <p:nvPr/>
        </p:nvSpPr>
        <p:spPr bwMode="auto">
          <a:xfrm flipH="1">
            <a:off x="3697288" y="5748338"/>
            <a:ext cx="365125" cy="276225"/>
          </a:xfrm>
          <a:prstGeom prst="line">
            <a:avLst/>
          </a:prstGeom>
          <a:noFill/>
          <a:ln w="9525">
            <a:solidFill>
              <a:srgbClr val="231F20"/>
            </a:solidFill>
            <a:round/>
            <a:headEnd/>
            <a:tailEnd/>
          </a:ln>
        </p:spPr>
        <p:txBody>
          <a:bodyPr/>
          <a:lstStyle/>
          <a:p>
            <a:endParaRPr lang="en-US"/>
          </a:p>
        </p:txBody>
      </p:sp>
      <p:sp>
        <p:nvSpPr>
          <p:cNvPr id="63790" name="Line 302"/>
          <p:cNvSpPr>
            <a:spLocks noChangeShapeType="1"/>
          </p:cNvSpPr>
          <p:nvPr/>
        </p:nvSpPr>
        <p:spPr bwMode="auto">
          <a:xfrm>
            <a:off x="4718050" y="4040188"/>
            <a:ext cx="333375" cy="190500"/>
          </a:xfrm>
          <a:prstGeom prst="line">
            <a:avLst/>
          </a:prstGeom>
          <a:noFill/>
          <a:ln w="19050">
            <a:solidFill>
              <a:srgbClr val="FFFFFF"/>
            </a:solidFill>
            <a:round/>
            <a:headEnd/>
            <a:tailEnd/>
          </a:ln>
        </p:spPr>
        <p:txBody>
          <a:bodyPr/>
          <a:lstStyle/>
          <a:p>
            <a:endParaRPr lang="en-US"/>
          </a:p>
        </p:txBody>
      </p:sp>
      <p:sp>
        <p:nvSpPr>
          <p:cNvPr id="63791" name="Line 303"/>
          <p:cNvSpPr>
            <a:spLocks noChangeShapeType="1"/>
          </p:cNvSpPr>
          <p:nvPr/>
        </p:nvSpPr>
        <p:spPr bwMode="auto">
          <a:xfrm>
            <a:off x="4654550" y="4230688"/>
            <a:ext cx="419100" cy="1587"/>
          </a:xfrm>
          <a:prstGeom prst="line">
            <a:avLst/>
          </a:prstGeom>
          <a:noFill/>
          <a:ln w="19050">
            <a:solidFill>
              <a:srgbClr val="FFFFFF"/>
            </a:solidFill>
            <a:round/>
            <a:headEnd/>
            <a:tailEnd/>
          </a:ln>
        </p:spPr>
        <p:txBody>
          <a:bodyPr/>
          <a:lstStyle/>
          <a:p>
            <a:endParaRPr lang="en-US"/>
          </a:p>
        </p:txBody>
      </p:sp>
      <p:sp>
        <p:nvSpPr>
          <p:cNvPr id="63792" name="Line 304"/>
          <p:cNvSpPr>
            <a:spLocks noChangeShapeType="1"/>
          </p:cNvSpPr>
          <p:nvPr/>
        </p:nvSpPr>
        <p:spPr bwMode="auto">
          <a:xfrm>
            <a:off x="4654550" y="4230688"/>
            <a:ext cx="419100" cy="1587"/>
          </a:xfrm>
          <a:prstGeom prst="line">
            <a:avLst/>
          </a:prstGeom>
          <a:noFill/>
          <a:ln w="9525">
            <a:solidFill>
              <a:srgbClr val="231F20"/>
            </a:solidFill>
            <a:round/>
            <a:headEnd/>
            <a:tailEnd/>
          </a:ln>
        </p:spPr>
        <p:txBody>
          <a:bodyPr/>
          <a:lstStyle/>
          <a:p>
            <a:endParaRPr lang="en-US"/>
          </a:p>
        </p:txBody>
      </p:sp>
      <p:sp>
        <p:nvSpPr>
          <p:cNvPr id="63793" name="Line 305"/>
          <p:cNvSpPr>
            <a:spLocks noChangeShapeType="1"/>
          </p:cNvSpPr>
          <p:nvPr/>
        </p:nvSpPr>
        <p:spPr bwMode="auto">
          <a:xfrm>
            <a:off x="4718050" y="4040188"/>
            <a:ext cx="333375" cy="190500"/>
          </a:xfrm>
          <a:prstGeom prst="line">
            <a:avLst/>
          </a:prstGeom>
          <a:noFill/>
          <a:ln w="9525">
            <a:solidFill>
              <a:srgbClr val="231F20"/>
            </a:solidFill>
            <a:round/>
            <a:headEnd/>
            <a:tailEnd/>
          </a:ln>
        </p:spPr>
        <p:txBody>
          <a:bodyPr/>
          <a:lstStyle/>
          <a:p>
            <a:endParaRPr lang="en-US"/>
          </a:p>
        </p:txBody>
      </p:sp>
      <p:sp>
        <p:nvSpPr>
          <p:cNvPr id="63794" name="Line 306"/>
          <p:cNvSpPr>
            <a:spLocks noChangeShapeType="1"/>
          </p:cNvSpPr>
          <p:nvPr/>
        </p:nvSpPr>
        <p:spPr bwMode="auto">
          <a:xfrm>
            <a:off x="4465638" y="4478338"/>
            <a:ext cx="608012" cy="1587"/>
          </a:xfrm>
          <a:prstGeom prst="line">
            <a:avLst/>
          </a:prstGeom>
          <a:noFill/>
          <a:ln w="19050">
            <a:solidFill>
              <a:srgbClr val="FFFFFF"/>
            </a:solidFill>
            <a:round/>
            <a:headEnd/>
            <a:tailEnd/>
          </a:ln>
        </p:spPr>
        <p:txBody>
          <a:bodyPr/>
          <a:lstStyle/>
          <a:p>
            <a:endParaRPr lang="en-US"/>
          </a:p>
        </p:txBody>
      </p:sp>
      <p:sp>
        <p:nvSpPr>
          <p:cNvPr id="63795" name="Line 307"/>
          <p:cNvSpPr>
            <a:spLocks noChangeShapeType="1"/>
          </p:cNvSpPr>
          <p:nvPr/>
        </p:nvSpPr>
        <p:spPr bwMode="auto">
          <a:xfrm>
            <a:off x="4475163" y="4478338"/>
            <a:ext cx="598487" cy="1587"/>
          </a:xfrm>
          <a:prstGeom prst="line">
            <a:avLst/>
          </a:prstGeom>
          <a:noFill/>
          <a:ln w="9525">
            <a:solidFill>
              <a:srgbClr val="231F20"/>
            </a:solidFill>
            <a:round/>
            <a:headEnd/>
            <a:tailEnd/>
          </a:ln>
        </p:spPr>
        <p:txBody>
          <a:bodyPr/>
          <a:lstStyle/>
          <a:p>
            <a:endParaRPr lang="en-US"/>
          </a:p>
        </p:txBody>
      </p:sp>
      <p:sp>
        <p:nvSpPr>
          <p:cNvPr id="63796" name="Line 308"/>
          <p:cNvSpPr>
            <a:spLocks noChangeShapeType="1"/>
          </p:cNvSpPr>
          <p:nvPr/>
        </p:nvSpPr>
        <p:spPr bwMode="auto">
          <a:xfrm>
            <a:off x="4775200" y="4630738"/>
            <a:ext cx="298450" cy="1587"/>
          </a:xfrm>
          <a:prstGeom prst="line">
            <a:avLst/>
          </a:prstGeom>
          <a:noFill/>
          <a:ln w="19050">
            <a:solidFill>
              <a:srgbClr val="FFFFFF"/>
            </a:solidFill>
            <a:round/>
            <a:headEnd/>
            <a:tailEnd/>
          </a:ln>
        </p:spPr>
        <p:txBody>
          <a:bodyPr/>
          <a:lstStyle/>
          <a:p>
            <a:endParaRPr lang="en-US"/>
          </a:p>
        </p:txBody>
      </p:sp>
      <p:sp>
        <p:nvSpPr>
          <p:cNvPr id="63797" name="Line 309"/>
          <p:cNvSpPr>
            <a:spLocks noChangeShapeType="1"/>
          </p:cNvSpPr>
          <p:nvPr/>
        </p:nvSpPr>
        <p:spPr bwMode="auto">
          <a:xfrm>
            <a:off x="4784725" y="4630738"/>
            <a:ext cx="288925" cy="1587"/>
          </a:xfrm>
          <a:prstGeom prst="line">
            <a:avLst/>
          </a:prstGeom>
          <a:noFill/>
          <a:ln w="9525">
            <a:solidFill>
              <a:srgbClr val="231F20"/>
            </a:solidFill>
            <a:round/>
            <a:headEnd/>
            <a:tailEnd/>
          </a:ln>
        </p:spPr>
        <p:txBody>
          <a:bodyPr/>
          <a:lstStyle/>
          <a:p>
            <a:endParaRPr lang="en-US"/>
          </a:p>
        </p:txBody>
      </p:sp>
      <p:sp>
        <p:nvSpPr>
          <p:cNvPr id="63798" name="Line 310"/>
          <p:cNvSpPr>
            <a:spLocks noChangeShapeType="1"/>
          </p:cNvSpPr>
          <p:nvPr/>
        </p:nvSpPr>
        <p:spPr bwMode="auto">
          <a:xfrm flipH="1" flipV="1">
            <a:off x="4402138" y="2174875"/>
            <a:ext cx="1058862" cy="431800"/>
          </a:xfrm>
          <a:prstGeom prst="line">
            <a:avLst/>
          </a:prstGeom>
          <a:noFill/>
          <a:ln w="19050">
            <a:solidFill>
              <a:srgbClr val="FFFFFF"/>
            </a:solidFill>
            <a:round/>
            <a:headEnd/>
            <a:tailEnd/>
          </a:ln>
        </p:spPr>
        <p:txBody>
          <a:bodyPr/>
          <a:lstStyle/>
          <a:p>
            <a:endParaRPr lang="en-US"/>
          </a:p>
        </p:txBody>
      </p:sp>
      <p:sp>
        <p:nvSpPr>
          <p:cNvPr id="63799" name="Line 311"/>
          <p:cNvSpPr>
            <a:spLocks noChangeShapeType="1"/>
          </p:cNvSpPr>
          <p:nvPr/>
        </p:nvSpPr>
        <p:spPr bwMode="auto">
          <a:xfrm>
            <a:off x="5054600" y="2609850"/>
            <a:ext cx="508000" cy="1588"/>
          </a:xfrm>
          <a:prstGeom prst="line">
            <a:avLst/>
          </a:prstGeom>
          <a:noFill/>
          <a:ln w="19050">
            <a:solidFill>
              <a:srgbClr val="FFFFFF"/>
            </a:solidFill>
            <a:round/>
            <a:headEnd/>
            <a:tailEnd/>
          </a:ln>
        </p:spPr>
        <p:txBody>
          <a:bodyPr/>
          <a:lstStyle/>
          <a:p>
            <a:endParaRPr lang="en-US"/>
          </a:p>
        </p:txBody>
      </p:sp>
      <p:sp>
        <p:nvSpPr>
          <p:cNvPr id="63800" name="Line 312"/>
          <p:cNvSpPr>
            <a:spLocks noChangeShapeType="1"/>
          </p:cNvSpPr>
          <p:nvPr/>
        </p:nvSpPr>
        <p:spPr bwMode="auto">
          <a:xfrm flipH="1" flipV="1">
            <a:off x="4402138" y="2174875"/>
            <a:ext cx="1062037" cy="434975"/>
          </a:xfrm>
          <a:prstGeom prst="line">
            <a:avLst/>
          </a:prstGeom>
          <a:noFill/>
          <a:ln w="9525">
            <a:solidFill>
              <a:srgbClr val="231F20"/>
            </a:solidFill>
            <a:round/>
            <a:headEnd/>
            <a:tailEnd/>
          </a:ln>
        </p:spPr>
        <p:txBody>
          <a:bodyPr/>
          <a:lstStyle/>
          <a:p>
            <a:endParaRPr lang="en-US"/>
          </a:p>
        </p:txBody>
      </p:sp>
      <p:sp>
        <p:nvSpPr>
          <p:cNvPr id="63801" name="Line 313"/>
          <p:cNvSpPr>
            <a:spLocks noChangeShapeType="1"/>
          </p:cNvSpPr>
          <p:nvPr/>
        </p:nvSpPr>
        <p:spPr bwMode="auto">
          <a:xfrm>
            <a:off x="5054600" y="2609850"/>
            <a:ext cx="508000" cy="1588"/>
          </a:xfrm>
          <a:prstGeom prst="line">
            <a:avLst/>
          </a:prstGeom>
          <a:noFill/>
          <a:ln w="9525">
            <a:solidFill>
              <a:srgbClr val="231F20"/>
            </a:solidFill>
            <a:round/>
            <a:headEnd/>
            <a:tailEnd/>
          </a:ln>
        </p:spPr>
        <p:txBody>
          <a:bodyPr/>
          <a:lstStyle/>
          <a:p>
            <a:endParaRPr lang="en-US"/>
          </a:p>
        </p:txBody>
      </p:sp>
      <p:sp>
        <p:nvSpPr>
          <p:cNvPr id="63802" name="Line 314"/>
          <p:cNvSpPr>
            <a:spLocks noChangeShapeType="1"/>
          </p:cNvSpPr>
          <p:nvPr/>
        </p:nvSpPr>
        <p:spPr bwMode="auto">
          <a:xfrm flipH="1">
            <a:off x="3630613" y="3649663"/>
            <a:ext cx="168275" cy="358775"/>
          </a:xfrm>
          <a:prstGeom prst="line">
            <a:avLst/>
          </a:prstGeom>
          <a:noFill/>
          <a:ln w="19050">
            <a:solidFill>
              <a:srgbClr val="FFFFFF"/>
            </a:solidFill>
            <a:round/>
            <a:headEnd/>
            <a:tailEnd/>
          </a:ln>
        </p:spPr>
        <p:txBody>
          <a:bodyPr/>
          <a:lstStyle/>
          <a:p>
            <a:endParaRPr lang="en-US"/>
          </a:p>
        </p:txBody>
      </p:sp>
      <p:sp>
        <p:nvSpPr>
          <p:cNvPr id="63803" name="Line 315"/>
          <p:cNvSpPr>
            <a:spLocks noChangeShapeType="1"/>
          </p:cNvSpPr>
          <p:nvPr/>
        </p:nvSpPr>
        <p:spPr bwMode="auto">
          <a:xfrm>
            <a:off x="3630613" y="3675063"/>
            <a:ext cx="1587" cy="739775"/>
          </a:xfrm>
          <a:prstGeom prst="line">
            <a:avLst/>
          </a:prstGeom>
          <a:noFill/>
          <a:ln w="19050">
            <a:solidFill>
              <a:srgbClr val="FFFFFF"/>
            </a:solidFill>
            <a:round/>
            <a:headEnd/>
            <a:tailEnd/>
          </a:ln>
        </p:spPr>
        <p:txBody>
          <a:bodyPr/>
          <a:lstStyle/>
          <a:p>
            <a:endParaRPr lang="en-US"/>
          </a:p>
        </p:txBody>
      </p:sp>
      <p:sp>
        <p:nvSpPr>
          <p:cNvPr id="63804" name="Line 316"/>
          <p:cNvSpPr>
            <a:spLocks noChangeShapeType="1"/>
          </p:cNvSpPr>
          <p:nvPr/>
        </p:nvSpPr>
        <p:spPr bwMode="auto">
          <a:xfrm>
            <a:off x="3630613" y="3675063"/>
            <a:ext cx="1587" cy="739775"/>
          </a:xfrm>
          <a:prstGeom prst="line">
            <a:avLst/>
          </a:prstGeom>
          <a:noFill/>
          <a:ln w="9525">
            <a:solidFill>
              <a:srgbClr val="231F20"/>
            </a:solidFill>
            <a:round/>
            <a:headEnd/>
            <a:tailEnd/>
          </a:ln>
        </p:spPr>
        <p:txBody>
          <a:bodyPr/>
          <a:lstStyle/>
          <a:p>
            <a:endParaRPr lang="en-US"/>
          </a:p>
        </p:txBody>
      </p:sp>
      <p:sp>
        <p:nvSpPr>
          <p:cNvPr id="63805" name="Line 317"/>
          <p:cNvSpPr>
            <a:spLocks noChangeShapeType="1"/>
          </p:cNvSpPr>
          <p:nvPr/>
        </p:nvSpPr>
        <p:spPr bwMode="auto">
          <a:xfrm flipH="1">
            <a:off x="3630613" y="3649663"/>
            <a:ext cx="168275" cy="358775"/>
          </a:xfrm>
          <a:prstGeom prst="line">
            <a:avLst/>
          </a:prstGeom>
          <a:noFill/>
          <a:ln w="9525">
            <a:solidFill>
              <a:srgbClr val="231F20"/>
            </a:solidFill>
            <a:round/>
            <a:headEnd/>
            <a:tailEnd/>
          </a:ln>
        </p:spPr>
        <p:txBody>
          <a:bodyPr/>
          <a:lstStyle/>
          <a:p>
            <a:endParaRPr lang="en-US"/>
          </a:p>
        </p:txBody>
      </p:sp>
      <p:sp>
        <p:nvSpPr>
          <p:cNvPr id="63806" name="Freeform 318"/>
          <p:cNvSpPr>
            <a:spLocks/>
          </p:cNvSpPr>
          <p:nvPr/>
        </p:nvSpPr>
        <p:spPr bwMode="auto">
          <a:xfrm>
            <a:off x="6826250" y="5716588"/>
            <a:ext cx="663575" cy="3175"/>
          </a:xfrm>
          <a:custGeom>
            <a:avLst/>
            <a:gdLst/>
            <a:ahLst/>
            <a:cxnLst>
              <a:cxn ang="0">
                <a:pos x="0" y="0"/>
              </a:cxn>
              <a:cxn ang="0">
                <a:pos x="380" y="2"/>
              </a:cxn>
              <a:cxn ang="0">
                <a:pos x="418" y="2"/>
              </a:cxn>
            </a:cxnLst>
            <a:rect l="0" t="0" r="r" b="b"/>
            <a:pathLst>
              <a:path w="418" h="2">
                <a:moveTo>
                  <a:pt x="0" y="0"/>
                </a:moveTo>
                <a:lnTo>
                  <a:pt x="380" y="2"/>
                </a:lnTo>
                <a:lnTo>
                  <a:pt x="418" y="2"/>
                </a:lnTo>
              </a:path>
            </a:pathLst>
          </a:custGeom>
          <a:noFill/>
          <a:ln w="19050">
            <a:solidFill>
              <a:srgbClr val="FFFFFF"/>
            </a:solidFill>
            <a:prstDash val="solid"/>
            <a:round/>
            <a:headEnd/>
            <a:tailEnd/>
          </a:ln>
        </p:spPr>
        <p:txBody>
          <a:bodyPr/>
          <a:lstStyle/>
          <a:p>
            <a:endParaRPr lang="en-US"/>
          </a:p>
        </p:txBody>
      </p:sp>
      <p:sp>
        <p:nvSpPr>
          <p:cNvPr id="63807" name="Freeform 319"/>
          <p:cNvSpPr>
            <a:spLocks/>
          </p:cNvSpPr>
          <p:nvPr/>
        </p:nvSpPr>
        <p:spPr bwMode="auto">
          <a:xfrm>
            <a:off x="6826250" y="5716588"/>
            <a:ext cx="663575" cy="3175"/>
          </a:xfrm>
          <a:custGeom>
            <a:avLst/>
            <a:gdLst/>
            <a:ahLst/>
            <a:cxnLst>
              <a:cxn ang="0">
                <a:pos x="0" y="0"/>
              </a:cxn>
              <a:cxn ang="0">
                <a:pos x="380" y="2"/>
              </a:cxn>
              <a:cxn ang="0">
                <a:pos x="418" y="2"/>
              </a:cxn>
            </a:cxnLst>
            <a:rect l="0" t="0" r="r" b="b"/>
            <a:pathLst>
              <a:path w="418" h="2">
                <a:moveTo>
                  <a:pt x="0" y="0"/>
                </a:moveTo>
                <a:lnTo>
                  <a:pt x="380" y="2"/>
                </a:lnTo>
                <a:lnTo>
                  <a:pt x="418" y="2"/>
                </a:lnTo>
              </a:path>
            </a:pathLst>
          </a:custGeom>
          <a:noFill/>
          <a:ln w="9525">
            <a:solidFill>
              <a:srgbClr val="231F20"/>
            </a:solidFill>
            <a:prstDash val="solid"/>
            <a:round/>
            <a:headEnd/>
            <a:tailEnd/>
          </a:ln>
        </p:spPr>
        <p:txBody>
          <a:bodyPr/>
          <a:lstStyle/>
          <a:p>
            <a:endParaRPr lang="en-US"/>
          </a:p>
        </p:txBody>
      </p:sp>
      <p:sp>
        <p:nvSpPr>
          <p:cNvPr id="63808" name="Freeform 320"/>
          <p:cNvSpPr>
            <a:spLocks/>
          </p:cNvSpPr>
          <p:nvPr/>
        </p:nvSpPr>
        <p:spPr bwMode="auto">
          <a:xfrm>
            <a:off x="1535113" y="5976938"/>
            <a:ext cx="422275" cy="22225"/>
          </a:xfrm>
          <a:custGeom>
            <a:avLst/>
            <a:gdLst/>
            <a:ahLst/>
            <a:cxnLst>
              <a:cxn ang="0">
                <a:pos x="266" y="14"/>
              </a:cxn>
              <a:cxn ang="0">
                <a:pos x="70" y="0"/>
              </a:cxn>
              <a:cxn ang="0">
                <a:pos x="0" y="0"/>
              </a:cxn>
            </a:cxnLst>
            <a:rect l="0" t="0" r="r" b="b"/>
            <a:pathLst>
              <a:path w="266" h="14">
                <a:moveTo>
                  <a:pt x="266" y="14"/>
                </a:moveTo>
                <a:lnTo>
                  <a:pt x="70" y="0"/>
                </a:lnTo>
                <a:lnTo>
                  <a:pt x="0" y="0"/>
                </a:lnTo>
              </a:path>
            </a:pathLst>
          </a:custGeom>
          <a:noFill/>
          <a:ln w="19050">
            <a:solidFill>
              <a:srgbClr val="FFFFFF"/>
            </a:solidFill>
            <a:prstDash val="solid"/>
            <a:round/>
            <a:headEnd/>
            <a:tailEnd/>
          </a:ln>
        </p:spPr>
        <p:txBody>
          <a:bodyPr/>
          <a:lstStyle/>
          <a:p>
            <a:endParaRPr lang="en-US"/>
          </a:p>
        </p:txBody>
      </p:sp>
      <p:sp>
        <p:nvSpPr>
          <p:cNvPr id="63809" name="Freeform 321"/>
          <p:cNvSpPr>
            <a:spLocks/>
          </p:cNvSpPr>
          <p:nvPr/>
        </p:nvSpPr>
        <p:spPr bwMode="auto">
          <a:xfrm>
            <a:off x="1535113" y="5976938"/>
            <a:ext cx="422275" cy="22225"/>
          </a:xfrm>
          <a:custGeom>
            <a:avLst/>
            <a:gdLst/>
            <a:ahLst/>
            <a:cxnLst>
              <a:cxn ang="0">
                <a:pos x="266" y="14"/>
              </a:cxn>
              <a:cxn ang="0">
                <a:pos x="70" y="0"/>
              </a:cxn>
              <a:cxn ang="0">
                <a:pos x="0" y="0"/>
              </a:cxn>
            </a:cxnLst>
            <a:rect l="0" t="0" r="r" b="b"/>
            <a:pathLst>
              <a:path w="266" h="14">
                <a:moveTo>
                  <a:pt x="266" y="14"/>
                </a:moveTo>
                <a:lnTo>
                  <a:pt x="70" y="0"/>
                </a:lnTo>
                <a:lnTo>
                  <a:pt x="0" y="0"/>
                </a:lnTo>
              </a:path>
            </a:pathLst>
          </a:custGeom>
          <a:noFill/>
          <a:ln w="9525">
            <a:solidFill>
              <a:srgbClr val="231F20"/>
            </a:solidFill>
            <a:prstDash val="solid"/>
            <a:round/>
            <a:headEnd/>
            <a:tailEnd/>
          </a:ln>
        </p:spPr>
        <p:txBody>
          <a:bodyPr/>
          <a:lstStyle/>
          <a:p>
            <a:endParaRPr lang="en-US"/>
          </a:p>
        </p:txBody>
      </p:sp>
      <p:sp>
        <p:nvSpPr>
          <p:cNvPr id="63810" name="Freeform 322"/>
          <p:cNvSpPr>
            <a:spLocks/>
          </p:cNvSpPr>
          <p:nvPr/>
        </p:nvSpPr>
        <p:spPr bwMode="auto">
          <a:xfrm>
            <a:off x="4892675" y="1889125"/>
            <a:ext cx="933450" cy="333375"/>
          </a:xfrm>
          <a:custGeom>
            <a:avLst/>
            <a:gdLst/>
            <a:ahLst/>
            <a:cxnLst>
              <a:cxn ang="0">
                <a:pos x="0" y="0"/>
              </a:cxn>
              <a:cxn ang="0">
                <a:pos x="530" y="210"/>
              </a:cxn>
              <a:cxn ang="0">
                <a:pos x="588" y="210"/>
              </a:cxn>
            </a:cxnLst>
            <a:rect l="0" t="0" r="r" b="b"/>
            <a:pathLst>
              <a:path w="588" h="210">
                <a:moveTo>
                  <a:pt x="0" y="0"/>
                </a:moveTo>
                <a:lnTo>
                  <a:pt x="530" y="210"/>
                </a:lnTo>
                <a:lnTo>
                  <a:pt x="588" y="210"/>
                </a:lnTo>
              </a:path>
            </a:pathLst>
          </a:custGeom>
          <a:noFill/>
          <a:ln w="19050">
            <a:solidFill>
              <a:srgbClr val="FFFFFF"/>
            </a:solidFill>
            <a:prstDash val="solid"/>
            <a:round/>
            <a:headEnd/>
            <a:tailEnd/>
          </a:ln>
        </p:spPr>
        <p:txBody>
          <a:bodyPr/>
          <a:lstStyle/>
          <a:p>
            <a:endParaRPr lang="en-US"/>
          </a:p>
        </p:txBody>
      </p:sp>
      <p:sp>
        <p:nvSpPr>
          <p:cNvPr id="63811" name="Freeform 323"/>
          <p:cNvSpPr>
            <a:spLocks/>
          </p:cNvSpPr>
          <p:nvPr/>
        </p:nvSpPr>
        <p:spPr bwMode="auto">
          <a:xfrm>
            <a:off x="4892675" y="1889125"/>
            <a:ext cx="933450" cy="333375"/>
          </a:xfrm>
          <a:custGeom>
            <a:avLst/>
            <a:gdLst/>
            <a:ahLst/>
            <a:cxnLst>
              <a:cxn ang="0">
                <a:pos x="0" y="0"/>
              </a:cxn>
              <a:cxn ang="0">
                <a:pos x="530" y="210"/>
              </a:cxn>
              <a:cxn ang="0">
                <a:pos x="588" y="210"/>
              </a:cxn>
            </a:cxnLst>
            <a:rect l="0" t="0" r="r" b="b"/>
            <a:pathLst>
              <a:path w="588" h="210">
                <a:moveTo>
                  <a:pt x="0" y="0"/>
                </a:moveTo>
                <a:lnTo>
                  <a:pt x="530" y="210"/>
                </a:lnTo>
                <a:lnTo>
                  <a:pt x="588" y="210"/>
                </a:lnTo>
              </a:path>
            </a:pathLst>
          </a:custGeom>
          <a:noFill/>
          <a:ln w="9525">
            <a:solidFill>
              <a:srgbClr val="231F20"/>
            </a:solidFill>
            <a:prstDash val="solid"/>
            <a:round/>
            <a:headEnd/>
            <a:tailEnd/>
          </a:ln>
        </p:spPr>
        <p:txBody>
          <a:bodyPr/>
          <a:lstStyle/>
          <a:p>
            <a:endParaRPr lang="en-US"/>
          </a:p>
        </p:txBody>
      </p:sp>
      <p:sp>
        <p:nvSpPr>
          <p:cNvPr id="63812" name="Line 324"/>
          <p:cNvSpPr>
            <a:spLocks noChangeShapeType="1"/>
          </p:cNvSpPr>
          <p:nvPr/>
        </p:nvSpPr>
        <p:spPr bwMode="auto">
          <a:xfrm>
            <a:off x="7429500" y="5719763"/>
            <a:ext cx="60325" cy="1587"/>
          </a:xfrm>
          <a:prstGeom prst="line">
            <a:avLst/>
          </a:prstGeom>
          <a:noFill/>
          <a:ln w="19050">
            <a:solidFill>
              <a:srgbClr val="FFFFFF"/>
            </a:solidFill>
            <a:round/>
            <a:headEnd/>
            <a:tailEnd/>
          </a:ln>
        </p:spPr>
        <p:txBody>
          <a:bodyPr/>
          <a:lstStyle/>
          <a:p>
            <a:endParaRPr lang="en-US"/>
          </a:p>
        </p:txBody>
      </p:sp>
      <p:sp>
        <p:nvSpPr>
          <p:cNvPr id="63813" name="Line 325"/>
          <p:cNvSpPr>
            <a:spLocks noChangeShapeType="1"/>
          </p:cNvSpPr>
          <p:nvPr/>
        </p:nvSpPr>
        <p:spPr bwMode="auto">
          <a:xfrm>
            <a:off x="1633538" y="5757863"/>
            <a:ext cx="298450" cy="139700"/>
          </a:xfrm>
          <a:prstGeom prst="line">
            <a:avLst/>
          </a:prstGeom>
          <a:noFill/>
          <a:ln w="19050">
            <a:solidFill>
              <a:srgbClr val="FFFFFF"/>
            </a:solidFill>
            <a:round/>
            <a:headEnd/>
            <a:tailEnd/>
          </a:ln>
        </p:spPr>
        <p:txBody>
          <a:bodyPr/>
          <a:lstStyle/>
          <a:p>
            <a:endParaRPr lang="en-US"/>
          </a:p>
        </p:txBody>
      </p:sp>
      <p:sp>
        <p:nvSpPr>
          <p:cNvPr id="63814" name="Line 326"/>
          <p:cNvSpPr>
            <a:spLocks noChangeShapeType="1"/>
          </p:cNvSpPr>
          <p:nvPr/>
        </p:nvSpPr>
        <p:spPr bwMode="auto">
          <a:xfrm>
            <a:off x="1633538" y="5757863"/>
            <a:ext cx="298450" cy="139700"/>
          </a:xfrm>
          <a:prstGeom prst="line">
            <a:avLst/>
          </a:prstGeom>
          <a:noFill/>
          <a:ln w="9525">
            <a:solidFill>
              <a:srgbClr val="231F20"/>
            </a:solidFill>
            <a:round/>
            <a:headEnd/>
            <a:tailEnd/>
          </a:ln>
        </p:spPr>
        <p:txBody>
          <a:bodyPr/>
          <a:lstStyle/>
          <a:p>
            <a:endParaRPr lang="en-US"/>
          </a:p>
        </p:txBody>
      </p:sp>
      <p:sp>
        <p:nvSpPr>
          <p:cNvPr id="63815" name="Freeform 327"/>
          <p:cNvSpPr>
            <a:spLocks/>
          </p:cNvSpPr>
          <p:nvPr/>
        </p:nvSpPr>
        <p:spPr bwMode="auto">
          <a:xfrm>
            <a:off x="1522413" y="5726113"/>
            <a:ext cx="381000" cy="31750"/>
          </a:xfrm>
          <a:custGeom>
            <a:avLst/>
            <a:gdLst/>
            <a:ahLst/>
            <a:cxnLst>
              <a:cxn ang="0">
                <a:pos x="240" y="0"/>
              </a:cxn>
              <a:cxn ang="0">
                <a:pos x="70" y="20"/>
              </a:cxn>
              <a:cxn ang="0">
                <a:pos x="0" y="20"/>
              </a:cxn>
            </a:cxnLst>
            <a:rect l="0" t="0" r="r" b="b"/>
            <a:pathLst>
              <a:path w="240" h="20">
                <a:moveTo>
                  <a:pt x="240" y="0"/>
                </a:moveTo>
                <a:lnTo>
                  <a:pt x="70" y="20"/>
                </a:lnTo>
                <a:lnTo>
                  <a:pt x="0" y="20"/>
                </a:lnTo>
              </a:path>
            </a:pathLst>
          </a:custGeom>
          <a:noFill/>
          <a:ln w="9525">
            <a:solidFill>
              <a:srgbClr val="231F20"/>
            </a:solidFill>
            <a:prstDash val="solid"/>
            <a:round/>
            <a:headEnd/>
            <a:tailEnd/>
          </a:ln>
        </p:spPr>
        <p:txBody>
          <a:bodyPr/>
          <a:lstStyle/>
          <a:p>
            <a:endParaRPr lang="en-US"/>
          </a:p>
        </p:txBody>
      </p:sp>
      <p:sp>
        <p:nvSpPr>
          <p:cNvPr id="63816" name="Rectangle 328"/>
          <p:cNvSpPr>
            <a:spLocks noChangeArrowheads="1"/>
          </p:cNvSpPr>
          <p:nvPr/>
        </p:nvSpPr>
        <p:spPr bwMode="auto">
          <a:xfrm>
            <a:off x="5578475" y="2538413"/>
            <a:ext cx="2206625"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Endosteum lining bony canals</a:t>
            </a:r>
          </a:p>
          <a:p>
            <a:r>
              <a:rPr lang="en-US" sz="1200" b="1">
                <a:solidFill>
                  <a:srgbClr val="231F20"/>
                </a:solidFill>
                <a:latin typeface="Arial" charset="0"/>
              </a:rPr>
              <a:t>and covering trabeculae</a:t>
            </a:r>
            <a:endParaRPr lang="en-US" sz="900" b="1">
              <a:latin typeface="Arial" charset="0"/>
            </a:endParaRPr>
          </a:p>
        </p:txBody>
      </p:sp>
      <p:sp>
        <p:nvSpPr>
          <p:cNvPr id="63817" name="Rectangle 329"/>
          <p:cNvSpPr>
            <a:spLocks noChangeArrowheads="1"/>
          </p:cNvSpPr>
          <p:nvPr/>
        </p:nvSpPr>
        <p:spPr bwMode="auto">
          <a:xfrm>
            <a:off x="5842000" y="2147888"/>
            <a:ext cx="1389063"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Perforating </a:t>
            </a:r>
          </a:p>
          <a:p>
            <a:r>
              <a:rPr lang="en-US" sz="1200" b="1">
                <a:solidFill>
                  <a:srgbClr val="231F20"/>
                </a:solidFill>
                <a:latin typeface="Arial" charset="0"/>
              </a:rPr>
              <a:t>(Volkmann’s) canal</a:t>
            </a:r>
            <a:endParaRPr lang="en-US" sz="900" b="1">
              <a:latin typeface="Arial" charset="0"/>
            </a:endParaRPr>
          </a:p>
        </p:txBody>
      </p:sp>
      <p:sp>
        <p:nvSpPr>
          <p:cNvPr id="63818" name="Rectangle 330"/>
          <p:cNvSpPr>
            <a:spLocks noChangeArrowheads="1"/>
          </p:cNvSpPr>
          <p:nvPr/>
        </p:nvSpPr>
        <p:spPr bwMode="auto">
          <a:xfrm>
            <a:off x="5089525" y="4138613"/>
            <a:ext cx="21415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Perforating (Sharpey’s) fibers</a:t>
            </a:r>
            <a:endParaRPr lang="en-US" sz="900" b="1">
              <a:latin typeface="Arial" charset="0"/>
            </a:endParaRPr>
          </a:p>
        </p:txBody>
      </p:sp>
      <p:sp>
        <p:nvSpPr>
          <p:cNvPr id="63819" name="Rectangle 331"/>
          <p:cNvSpPr>
            <a:spLocks noChangeArrowheads="1"/>
          </p:cNvSpPr>
          <p:nvPr/>
        </p:nvSpPr>
        <p:spPr bwMode="auto">
          <a:xfrm>
            <a:off x="5089525" y="4389438"/>
            <a:ext cx="169386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Periosteal blood vessel</a:t>
            </a:r>
            <a:endParaRPr lang="en-US" sz="900" b="1">
              <a:latin typeface="Arial" charset="0"/>
            </a:endParaRPr>
          </a:p>
        </p:txBody>
      </p:sp>
      <p:sp>
        <p:nvSpPr>
          <p:cNvPr id="63820" name="Rectangle 332"/>
          <p:cNvSpPr>
            <a:spLocks noChangeArrowheads="1"/>
          </p:cNvSpPr>
          <p:nvPr/>
        </p:nvSpPr>
        <p:spPr bwMode="auto">
          <a:xfrm>
            <a:off x="5089525" y="4538663"/>
            <a:ext cx="82867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Periosteum</a:t>
            </a:r>
            <a:endParaRPr lang="en-US" sz="900" b="1">
              <a:latin typeface="Arial" charset="0"/>
            </a:endParaRPr>
          </a:p>
        </p:txBody>
      </p:sp>
      <p:sp>
        <p:nvSpPr>
          <p:cNvPr id="63821" name="Rectangle 333"/>
          <p:cNvSpPr>
            <a:spLocks noChangeArrowheads="1"/>
          </p:cNvSpPr>
          <p:nvPr/>
        </p:nvSpPr>
        <p:spPr bwMode="auto">
          <a:xfrm>
            <a:off x="7515225" y="5634038"/>
            <a:ext cx="9334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Lacuna (with</a:t>
            </a:r>
          </a:p>
          <a:p>
            <a:r>
              <a:rPr lang="en-US" sz="1200" b="1">
                <a:solidFill>
                  <a:srgbClr val="231F20"/>
                </a:solidFill>
                <a:latin typeface="Arial" charset="0"/>
              </a:rPr>
              <a:t>osteocyte)  </a:t>
            </a:r>
          </a:p>
        </p:txBody>
      </p:sp>
      <p:sp>
        <p:nvSpPr>
          <p:cNvPr id="63822" name="Rectangle 334"/>
          <p:cNvSpPr>
            <a:spLocks noChangeArrowheads="1"/>
          </p:cNvSpPr>
          <p:nvPr/>
        </p:nvSpPr>
        <p:spPr bwMode="auto">
          <a:xfrm>
            <a:off x="698500" y="3900488"/>
            <a:ext cx="219075"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pitchFamily="34" charset="0"/>
              </a:rPr>
              <a:t>(a)</a:t>
            </a:r>
            <a:endParaRPr lang="en-US" sz="900" b="1">
              <a:latin typeface="Arial" charset="0"/>
            </a:endParaRPr>
          </a:p>
        </p:txBody>
      </p:sp>
      <p:sp>
        <p:nvSpPr>
          <p:cNvPr id="63823" name="Rectangle 335"/>
          <p:cNvSpPr>
            <a:spLocks noChangeArrowheads="1"/>
          </p:cNvSpPr>
          <p:nvPr/>
        </p:nvSpPr>
        <p:spPr bwMode="auto">
          <a:xfrm>
            <a:off x="771525" y="6224588"/>
            <a:ext cx="219075"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pitchFamily="34" charset="0"/>
              </a:rPr>
              <a:t>(b)</a:t>
            </a:r>
            <a:endParaRPr lang="en-US" sz="900" b="1">
              <a:latin typeface="Arial" charset="0"/>
            </a:endParaRPr>
          </a:p>
        </p:txBody>
      </p:sp>
      <p:sp>
        <p:nvSpPr>
          <p:cNvPr id="63824" name="Rectangle 336"/>
          <p:cNvSpPr>
            <a:spLocks noChangeArrowheads="1"/>
          </p:cNvSpPr>
          <p:nvPr/>
        </p:nvSpPr>
        <p:spPr bwMode="auto">
          <a:xfrm>
            <a:off x="3886200" y="6224588"/>
            <a:ext cx="219075"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pitchFamily="34" charset="0"/>
              </a:rPr>
              <a:t>(c)</a:t>
            </a:r>
            <a:endParaRPr lang="en-US" sz="900" b="1">
              <a:latin typeface="Arial" charset="0"/>
            </a:endParaRPr>
          </a:p>
        </p:txBody>
      </p:sp>
      <p:sp>
        <p:nvSpPr>
          <p:cNvPr id="63825" name="Rectangle 337"/>
          <p:cNvSpPr>
            <a:spLocks noChangeArrowheads="1"/>
          </p:cNvSpPr>
          <p:nvPr/>
        </p:nvSpPr>
        <p:spPr bwMode="auto">
          <a:xfrm>
            <a:off x="2927350" y="5929313"/>
            <a:ext cx="6175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Lacunae</a:t>
            </a:r>
            <a:endParaRPr lang="en-US" sz="900" b="1">
              <a:latin typeface="Arial" charset="0"/>
            </a:endParaRPr>
          </a:p>
        </p:txBody>
      </p:sp>
      <p:sp>
        <p:nvSpPr>
          <p:cNvPr id="63826" name="Rectangle 338"/>
          <p:cNvSpPr>
            <a:spLocks noChangeArrowheads="1"/>
          </p:cNvSpPr>
          <p:nvPr/>
        </p:nvSpPr>
        <p:spPr bwMode="auto">
          <a:xfrm>
            <a:off x="2933700" y="5357813"/>
            <a:ext cx="65087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Lamellae</a:t>
            </a:r>
            <a:endParaRPr lang="en-US" sz="900" b="1">
              <a:latin typeface="Arial" charset="0"/>
            </a:endParaRPr>
          </a:p>
        </p:txBody>
      </p:sp>
      <p:sp>
        <p:nvSpPr>
          <p:cNvPr id="63827" name="Rectangle 339"/>
          <p:cNvSpPr>
            <a:spLocks noChangeArrowheads="1"/>
          </p:cNvSpPr>
          <p:nvPr/>
        </p:nvSpPr>
        <p:spPr bwMode="auto">
          <a:xfrm>
            <a:off x="771525" y="5049838"/>
            <a:ext cx="42068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Nerve</a:t>
            </a:r>
            <a:endParaRPr lang="en-US" sz="900" b="1">
              <a:latin typeface="Arial" charset="0"/>
            </a:endParaRPr>
          </a:p>
        </p:txBody>
      </p:sp>
      <p:sp>
        <p:nvSpPr>
          <p:cNvPr id="63828" name="Rectangle 340"/>
          <p:cNvSpPr>
            <a:spLocks noChangeArrowheads="1"/>
          </p:cNvSpPr>
          <p:nvPr/>
        </p:nvSpPr>
        <p:spPr bwMode="auto">
          <a:xfrm>
            <a:off x="771525" y="5230813"/>
            <a:ext cx="32226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Vein</a:t>
            </a:r>
            <a:endParaRPr lang="en-US" sz="900" b="1">
              <a:latin typeface="Arial" charset="0"/>
            </a:endParaRPr>
          </a:p>
        </p:txBody>
      </p:sp>
      <p:sp>
        <p:nvSpPr>
          <p:cNvPr id="63829" name="Rectangle 341"/>
          <p:cNvSpPr>
            <a:spLocks noChangeArrowheads="1"/>
          </p:cNvSpPr>
          <p:nvPr/>
        </p:nvSpPr>
        <p:spPr bwMode="auto">
          <a:xfrm>
            <a:off x="771525" y="5411788"/>
            <a:ext cx="44608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Artery</a:t>
            </a:r>
            <a:endParaRPr lang="en-US" sz="900" b="1">
              <a:latin typeface="Arial" charset="0"/>
            </a:endParaRPr>
          </a:p>
        </p:txBody>
      </p:sp>
      <p:sp>
        <p:nvSpPr>
          <p:cNvPr id="63830" name="Rectangle 342"/>
          <p:cNvSpPr>
            <a:spLocks noChangeArrowheads="1"/>
          </p:cNvSpPr>
          <p:nvPr/>
        </p:nvSpPr>
        <p:spPr bwMode="auto">
          <a:xfrm>
            <a:off x="771525" y="5668963"/>
            <a:ext cx="72072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Canaliculi</a:t>
            </a:r>
            <a:endParaRPr lang="en-US" sz="900" b="1">
              <a:latin typeface="Arial" charset="0"/>
            </a:endParaRPr>
          </a:p>
        </p:txBody>
      </p:sp>
      <p:sp>
        <p:nvSpPr>
          <p:cNvPr id="63831" name="Rectangle 343"/>
          <p:cNvSpPr>
            <a:spLocks noChangeArrowheads="1"/>
          </p:cNvSpPr>
          <p:nvPr/>
        </p:nvSpPr>
        <p:spPr bwMode="auto">
          <a:xfrm>
            <a:off x="771525" y="5884863"/>
            <a:ext cx="788988"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Osteocyte</a:t>
            </a:r>
          </a:p>
          <a:p>
            <a:r>
              <a:rPr lang="en-US" sz="1200" b="1">
                <a:solidFill>
                  <a:srgbClr val="231F20"/>
                </a:solidFill>
                <a:latin typeface="Arial" charset="0"/>
              </a:rPr>
              <a:t>in a lacuna</a:t>
            </a:r>
            <a:endParaRPr lang="en-US" sz="900" b="1">
              <a:latin typeface="Arial" charset="0"/>
            </a:endParaRPr>
          </a:p>
        </p:txBody>
      </p:sp>
      <p:sp>
        <p:nvSpPr>
          <p:cNvPr id="63832" name="Rectangle 344"/>
          <p:cNvSpPr>
            <a:spLocks noChangeArrowheads="1"/>
          </p:cNvSpPr>
          <p:nvPr/>
        </p:nvSpPr>
        <p:spPr bwMode="auto">
          <a:xfrm>
            <a:off x="698500" y="3100388"/>
            <a:ext cx="1116013"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Circumferential</a:t>
            </a:r>
          </a:p>
          <a:p>
            <a:r>
              <a:rPr lang="en-US" sz="1200" b="1">
                <a:solidFill>
                  <a:srgbClr val="231F20"/>
                </a:solidFill>
                <a:latin typeface="Arial" charset="0"/>
              </a:rPr>
              <a:t>lamellae</a:t>
            </a:r>
            <a:endParaRPr lang="en-US" sz="900" b="1">
              <a:latin typeface="Arial" charset="0"/>
            </a:endParaRPr>
          </a:p>
        </p:txBody>
      </p:sp>
      <p:sp>
        <p:nvSpPr>
          <p:cNvPr id="63833" name="Rectangle 345"/>
          <p:cNvSpPr>
            <a:spLocks noChangeArrowheads="1"/>
          </p:cNvSpPr>
          <p:nvPr/>
        </p:nvSpPr>
        <p:spPr bwMode="auto">
          <a:xfrm>
            <a:off x="698500" y="2681288"/>
            <a:ext cx="1392238"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Osteon</a:t>
            </a:r>
          </a:p>
          <a:p>
            <a:r>
              <a:rPr lang="en-US" sz="1200" b="1">
                <a:solidFill>
                  <a:srgbClr val="231F20"/>
                </a:solidFill>
                <a:latin typeface="Arial" charset="0"/>
              </a:rPr>
              <a:t>(Haversian system)</a:t>
            </a:r>
            <a:endParaRPr lang="en-US" sz="900" b="1">
              <a:latin typeface="Arial" charset="0"/>
            </a:endParaRPr>
          </a:p>
        </p:txBody>
      </p:sp>
      <p:sp>
        <p:nvSpPr>
          <p:cNvPr id="63834" name="Rectangle 346"/>
          <p:cNvSpPr>
            <a:spLocks noChangeArrowheads="1"/>
          </p:cNvSpPr>
          <p:nvPr/>
        </p:nvSpPr>
        <p:spPr bwMode="auto">
          <a:xfrm>
            <a:off x="698500" y="2147888"/>
            <a:ext cx="1258888"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Central</a:t>
            </a:r>
          </a:p>
          <a:p>
            <a:r>
              <a:rPr lang="en-US" sz="1200" b="1">
                <a:solidFill>
                  <a:srgbClr val="231F20"/>
                </a:solidFill>
                <a:latin typeface="Arial" charset="0"/>
              </a:rPr>
              <a:t>(Haversian) canal</a:t>
            </a:r>
            <a:endParaRPr lang="en-US" sz="900" b="1">
              <a:latin typeface="Arial" charset="0"/>
            </a:endParaRPr>
          </a:p>
        </p:txBody>
      </p:sp>
      <p:sp>
        <p:nvSpPr>
          <p:cNvPr id="63835" name="Rectangle 347"/>
          <p:cNvSpPr>
            <a:spLocks noChangeArrowheads="1"/>
          </p:cNvSpPr>
          <p:nvPr/>
        </p:nvSpPr>
        <p:spPr bwMode="auto">
          <a:xfrm>
            <a:off x="2927350" y="5567363"/>
            <a:ext cx="523875"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Central</a:t>
            </a:r>
          </a:p>
          <a:p>
            <a:r>
              <a:rPr lang="en-US" sz="1200" b="1">
                <a:solidFill>
                  <a:srgbClr val="231F20"/>
                </a:solidFill>
                <a:latin typeface="Arial" charset="0"/>
              </a:rPr>
              <a:t>canal</a:t>
            </a:r>
            <a:endParaRPr lang="en-US" sz="900" b="1">
              <a:latin typeface="Arial" charset="0"/>
            </a:endParaRPr>
          </a:p>
        </p:txBody>
      </p:sp>
      <p:sp>
        <p:nvSpPr>
          <p:cNvPr id="63836" name="Rectangle 348"/>
          <p:cNvSpPr>
            <a:spLocks noChangeArrowheads="1"/>
          </p:cNvSpPr>
          <p:nvPr/>
        </p:nvSpPr>
        <p:spPr bwMode="auto">
          <a:xfrm>
            <a:off x="5540375" y="6161088"/>
            <a:ext cx="137160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Interstitial lamellae</a:t>
            </a:r>
            <a:endParaRPr lang="en-US" sz="900" b="1">
              <a:latin typeface="Arial" charset="0"/>
            </a:endParaRPr>
          </a:p>
        </p:txBody>
      </p:sp>
      <p:sp>
        <p:nvSpPr>
          <p:cNvPr id="63837" name="Rectangle 349"/>
          <p:cNvSpPr>
            <a:spLocks noChangeArrowheads="1"/>
          </p:cNvSpPr>
          <p:nvPr/>
        </p:nvSpPr>
        <p:spPr bwMode="auto">
          <a:xfrm>
            <a:off x="3317875" y="4398963"/>
            <a:ext cx="65087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Lamellae</a:t>
            </a:r>
            <a:endParaRPr lang="en-US" sz="900" b="1">
              <a:latin typeface="Arial" charset="0"/>
            </a:endParaRPr>
          </a:p>
        </p:txBody>
      </p:sp>
      <p:sp>
        <p:nvSpPr>
          <p:cNvPr id="63838" name="Rectangle 350"/>
          <p:cNvSpPr>
            <a:spLocks noChangeArrowheads="1"/>
          </p:cNvSpPr>
          <p:nvPr/>
        </p:nvSpPr>
        <p:spPr bwMode="auto">
          <a:xfrm>
            <a:off x="3187700" y="579438"/>
            <a:ext cx="650875"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Compact</a:t>
            </a:r>
          </a:p>
          <a:p>
            <a:r>
              <a:rPr lang="en-US" sz="1200" b="1">
                <a:solidFill>
                  <a:srgbClr val="231F20"/>
                </a:solidFill>
                <a:latin typeface="Arial" charset="0"/>
              </a:rPr>
              <a:t>bone </a:t>
            </a:r>
          </a:p>
        </p:txBody>
      </p:sp>
      <p:sp>
        <p:nvSpPr>
          <p:cNvPr id="63839" name="Rectangle 351"/>
          <p:cNvSpPr>
            <a:spLocks noChangeArrowheads="1"/>
          </p:cNvSpPr>
          <p:nvPr/>
        </p:nvSpPr>
        <p:spPr bwMode="auto">
          <a:xfrm>
            <a:off x="5594350" y="550863"/>
            <a:ext cx="96837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Spongy bone</a:t>
            </a:r>
            <a:endParaRPr lang="en-US" sz="900" b="1">
              <a:latin typeface="Arial" charset="0"/>
            </a:endParaRPr>
          </a:p>
        </p:txBody>
      </p:sp>
      <p:sp>
        <p:nvSpPr>
          <p:cNvPr id="63840" name="Freeform 352"/>
          <p:cNvSpPr>
            <a:spLocks/>
          </p:cNvSpPr>
          <p:nvPr/>
        </p:nvSpPr>
        <p:spPr bwMode="auto">
          <a:xfrm>
            <a:off x="3538538" y="5551488"/>
            <a:ext cx="1077912" cy="111125"/>
          </a:xfrm>
          <a:custGeom>
            <a:avLst/>
            <a:gdLst/>
            <a:ahLst/>
            <a:cxnLst>
              <a:cxn ang="0">
                <a:pos x="679" y="0"/>
              </a:cxn>
              <a:cxn ang="0">
                <a:pos x="34" y="70"/>
              </a:cxn>
              <a:cxn ang="0">
                <a:pos x="0" y="70"/>
              </a:cxn>
            </a:cxnLst>
            <a:rect l="0" t="0" r="r" b="b"/>
            <a:pathLst>
              <a:path w="679" h="70">
                <a:moveTo>
                  <a:pt x="679" y="0"/>
                </a:moveTo>
                <a:lnTo>
                  <a:pt x="34" y="70"/>
                </a:lnTo>
                <a:lnTo>
                  <a:pt x="0" y="70"/>
                </a:lnTo>
              </a:path>
            </a:pathLst>
          </a:custGeom>
          <a:noFill/>
          <a:ln w="9525">
            <a:solidFill>
              <a:srgbClr val="231F20"/>
            </a:solidFill>
            <a:prstDash val="solid"/>
            <a:round/>
            <a:headEnd/>
            <a:tailEnd/>
          </a:ln>
        </p:spPr>
        <p:txBody>
          <a:bodyPr/>
          <a:lstStyle/>
          <a:p>
            <a:endParaRPr lang="en-US"/>
          </a:p>
        </p:txBody>
      </p:sp>
      <p:sp>
        <p:nvSpPr>
          <p:cNvPr id="63841" name="Freeform 353"/>
          <p:cNvSpPr>
            <a:spLocks/>
          </p:cNvSpPr>
          <p:nvPr/>
        </p:nvSpPr>
        <p:spPr bwMode="auto">
          <a:xfrm>
            <a:off x="2468563" y="2130425"/>
            <a:ext cx="60325" cy="196850"/>
          </a:xfrm>
          <a:custGeom>
            <a:avLst/>
            <a:gdLst/>
            <a:ahLst/>
            <a:cxnLst>
              <a:cxn ang="0">
                <a:pos x="40" y="0"/>
              </a:cxn>
              <a:cxn ang="0">
                <a:pos x="0" y="0"/>
              </a:cxn>
              <a:cxn ang="0">
                <a:pos x="0" y="288"/>
              </a:cxn>
              <a:cxn ang="0">
                <a:pos x="42" y="288"/>
              </a:cxn>
            </a:cxnLst>
            <a:rect l="0" t="0" r="r" b="b"/>
            <a:pathLst>
              <a:path w="42" h="288">
                <a:moveTo>
                  <a:pt x="40" y="0"/>
                </a:moveTo>
                <a:lnTo>
                  <a:pt x="0" y="0"/>
                </a:lnTo>
                <a:lnTo>
                  <a:pt x="0" y="288"/>
                </a:lnTo>
                <a:lnTo>
                  <a:pt x="42" y="288"/>
                </a:lnTo>
              </a:path>
            </a:pathLst>
          </a:custGeom>
          <a:noFill/>
          <a:ln w="19050">
            <a:solidFill>
              <a:srgbClr val="FFFFFF"/>
            </a:solidFill>
            <a:prstDash val="solid"/>
            <a:round/>
            <a:headEnd/>
            <a:tailEnd/>
          </a:ln>
        </p:spPr>
        <p:txBody>
          <a:bodyPr/>
          <a:lstStyle/>
          <a:p>
            <a:endParaRPr lang="en-US"/>
          </a:p>
        </p:txBody>
      </p:sp>
      <p:sp>
        <p:nvSpPr>
          <p:cNvPr id="63842" name="Freeform 354"/>
          <p:cNvSpPr>
            <a:spLocks/>
          </p:cNvSpPr>
          <p:nvPr/>
        </p:nvSpPr>
        <p:spPr bwMode="auto">
          <a:xfrm>
            <a:off x="2468563" y="2130425"/>
            <a:ext cx="60325" cy="200025"/>
          </a:xfrm>
          <a:custGeom>
            <a:avLst/>
            <a:gdLst/>
            <a:ahLst/>
            <a:cxnLst>
              <a:cxn ang="0">
                <a:pos x="40" y="0"/>
              </a:cxn>
              <a:cxn ang="0">
                <a:pos x="0" y="0"/>
              </a:cxn>
              <a:cxn ang="0">
                <a:pos x="0" y="288"/>
              </a:cxn>
              <a:cxn ang="0">
                <a:pos x="42" y="288"/>
              </a:cxn>
            </a:cxnLst>
            <a:rect l="0" t="0" r="r" b="b"/>
            <a:pathLst>
              <a:path w="42" h="288">
                <a:moveTo>
                  <a:pt x="40" y="0"/>
                </a:moveTo>
                <a:lnTo>
                  <a:pt x="0" y="0"/>
                </a:lnTo>
                <a:lnTo>
                  <a:pt x="0" y="288"/>
                </a:lnTo>
                <a:lnTo>
                  <a:pt x="42" y="288"/>
                </a:lnTo>
              </a:path>
            </a:pathLst>
          </a:custGeom>
          <a:noFill/>
          <a:ln w="9525">
            <a:solidFill>
              <a:srgbClr val="231F20"/>
            </a:solidFill>
            <a:prstDash val="solid"/>
            <a:round/>
            <a:headEnd/>
            <a:tailEnd/>
          </a:ln>
        </p:spPr>
        <p:txBody>
          <a:bodyPr/>
          <a:lstStyle/>
          <a:p>
            <a:endParaRPr lang="en-US"/>
          </a:p>
        </p:txBody>
      </p:sp>
      <p:sp>
        <p:nvSpPr>
          <p:cNvPr id="63843" name="Line 355"/>
          <p:cNvSpPr>
            <a:spLocks noChangeShapeType="1"/>
          </p:cNvSpPr>
          <p:nvPr/>
        </p:nvSpPr>
        <p:spPr bwMode="auto">
          <a:xfrm flipH="1">
            <a:off x="1246188" y="2228850"/>
            <a:ext cx="1219200" cy="1588"/>
          </a:xfrm>
          <a:prstGeom prst="line">
            <a:avLst/>
          </a:prstGeom>
          <a:noFill/>
          <a:ln w="9525">
            <a:solidFill>
              <a:srgbClr val="231F2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7" name="Rectangle 7"/>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6.3b</a:t>
            </a:r>
          </a:p>
        </p:txBody>
      </p:sp>
      <p:pic>
        <p:nvPicPr>
          <p:cNvPr id="66569" name="Picture 9" descr="figure_06_07b-jLE"/>
          <p:cNvPicPr>
            <a:picLocks noChangeAspect="1" noChangeArrowheads="1"/>
          </p:cNvPicPr>
          <p:nvPr/>
        </p:nvPicPr>
        <p:blipFill>
          <a:blip r:embed="rId2" cstate="print"/>
          <a:srcRect/>
          <a:stretch>
            <a:fillRect/>
          </a:stretch>
        </p:blipFill>
        <p:spPr bwMode="auto">
          <a:xfrm>
            <a:off x="457200" y="495300"/>
            <a:ext cx="8229600" cy="5867400"/>
          </a:xfrm>
          <a:prstGeom prst="rect">
            <a:avLst/>
          </a:prstGeom>
          <a:noFill/>
        </p:spPr>
      </p:pic>
      <p:sp>
        <p:nvSpPr>
          <p:cNvPr id="66570" name="Freeform 10"/>
          <p:cNvSpPr>
            <a:spLocks/>
          </p:cNvSpPr>
          <p:nvPr/>
        </p:nvSpPr>
        <p:spPr bwMode="auto">
          <a:xfrm>
            <a:off x="4351338" y="4573588"/>
            <a:ext cx="2905125" cy="311150"/>
          </a:xfrm>
          <a:custGeom>
            <a:avLst/>
            <a:gdLst/>
            <a:ahLst/>
            <a:cxnLst>
              <a:cxn ang="0">
                <a:pos x="0" y="0"/>
              </a:cxn>
              <a:cxn ang="0">
                <a:pos x="1548" y="196"/>
              </a:cxn>
              <a:cxn ang="0">
                <a:pos x="1830" y="196"/>
              </a:cxn>
            </a:cxnLst>
            <a:rect l="0" t="0" r="r" b="b"/>
            <a:pathLst>
              <a:path w="1830" h="196">
                <a:moveTo>
                  <a:pt x="0" y="0"/>
                </a:moveTo>
                <a:lnTo>
                  <a:pt x="1548" y="196"/>
                </a:lnTo>
                <a:lnTo>
                  <a:pt x="1830" y="196"/>
                </a:lnTo>
              </a:path>
            </a:pathLst>
          </a:custGeom>
          <a:noFill/>
          <a:ln w="69850">
            <a:solidFill>
              <a:srgbClr val="FFFFFF"/>
            </a:solidFill>
            <a:prstDash val="solid"/>
            <a:round/>
            <a:headEnd/>
            <a:tailEnd/>
          </a:ln>
        </p:spPr>
        <p:txBody>
          <a:bodyPr/>
          <a:lstStyle/>
          <a:p>
            <a:endParaRPr lang="en-US"/>
          </a:p>
        </p:txBody>
      </p:sp>
      <p:sp>
        <p:nvSpPr>
          <p:cNvPr id="66571" name="Line 11"/>
          <p:cNvSpPr>
            <a:spLocks noChangeShapeType="1"/>
          </p:cNvSpPr>
          <p:nvPr/>
        </p:nvSpPr>
        <p:spPr bwMode="auto">
          <a:xfrm>
            <a:off x="5132388" y="2598738"/>
            <a:ext cx="1730375" cy="714375"/>
          </a:xfrm>
          <a:prstGeom prst="line">
            <a:avLst/>
          </a:prstGeom>
          <a:noFill/>
          <a:ln w="88900">
            <a:solidFill>
              <a:srgbClr val="FFFFFF"/>
            </a:solidFill>
            <a:round/>
            <a:headEnd/>
            <a:tailEnd/>
          </a:ln>
        </p:spPr>
        <p:txBody>
          <a:bodyPr/>
          <a:lstStyle/>
          <a:p>
            <a:endParaRPr lang="en-US"/>
          </a:p>
        </p:txBody>
      </p:sp>
      <p:sp>
        <p:nvSpPr>
          <p:cNvPr id="66572" name="Line 12"/>
          <p:cNvSpPr>
            <a:spLocks noChangeShapeType="1"/>
          </p:cNvSpPr>
          <p:nvPr/>
        </p:nvSpPr>
        <p:spPr bwMode="auto">
          <a:xfrm>
            <a:off x="5903913" y="3309938"/>
            <a:ext cx="1374775" cy="1587"/>
          </a:xfrm>
          <a:prstGeom prst="line">
            <a:avLst/>
          </a:prstGeom>
          <a:noFill/>
          <a:ln w="69850">
            <a:solidFill>
              <a:srgbClr val="FFFFFF"/>
            </a:solidFill>
            <a:round/>
            <a:headEnd/>
            <a:tailEnd/>
          </a:ln>
        </p:spPr>
        <p:txBody>
          <a:bodyPr/>
          <a:lstStyle/>
          <a:p>
            <a:endParaRPr lang="en-US"/>
          </a:p>
        </p:txBody>
      </p:sp>
      <p:sp>
        <p:nvSpPr>
          <p:cNvPr id="66573" name="Line 13"/>
          <p:cNvSpPr>
            <a:spLocks noChangeShapeType="1"/>
          </p:cNvSpPr>
          <p:nvPr/>
        </p:nvSpPr>
        <p:spPr bwMode="auto">
          <a:xfrm>
            <a:off x="5916613" y="3290888"/>
            <a:ext cx="1343025" cy="1587"/>
          </a:xfrm>
          <a:prstGeom prst="line">
            <a:avLst/>
          </a:prstGeom>
          <a:noFill/>
          <a:ln w="31750">
            <a:solidFill>
              <a:srgbClr val="231F20"/>
            </a:solidFill>
            <a:round/>
            <a:headEnd/>
            <a:tailEnd/>
          </a:ln>
        </p:spPr>
        <p:txBody>
          <a:bodyPr/>
          <a:lstStyle/>
          <a:p>
            <a:endParaRPr lang="en-US"/>
          </a:p>
        </p:txBody>
      </p:sp>
      <p:sp>
        <p:nvSpPr>
          <p:cNvPr id="66574" name="Line 14"/>
          <p:cNvSpPr>
            <a:spLocks noChangeShapeType="1"/>
          </p:cNvSpPr>
          <p:nvPr/>
        </p:nvSpPr>
        <p:spPr bwMode="auto">
          <a:xfrm>
            <a:off x="3783013" y="3367088"/>
            <a:ext cx="3073400" cy="574675"/>
          </a:xfrm>
          <a:prstGeom prst="line">
            <a:avLst/>
          </a:prstGeom>
          <a:noFill/>
          <a:ln w="79375">
            <a:solidFill>
              <a:srgbClr val="FFFFFF"/>
            </a:solidFill>
            <a:round/>
            <a:headEnd/>
            <a:tailEnd/>
          </a:ln>
        </p:spPr>
        <p:txBody>
          <a:bodyPr/>
          <a:lstStyle/>
          <a:p>
            <a:endParaRPr lang="en-US"/>
          </a:p>
        </p:txBody>
      </p:sp>
      <p:sp>
        <p:nvSpPr>
          <p:cNvPr id="66575" name="Freeform 15"/>
          <p:cNvSpPr>
            <a:spLocks/>
          </p:cNvSpPr>
          <p:nvPr/>
        </p:nvSpPr>
        <p:spPr bwMode="auto">
          <a:xfrm>
            <a:off x="3795713" y="3348038"/>
            <a:ext cx="3406775" cy="574675"/>
          </a:xfrm>
          <a:custGeom>
            <a:avLst/>
            <a:gdLst/>
            <a:ahLst/>
            <a:cxnLst>
              <a:cxn ang="0">
                <a:pos x="0" y="0"/>
              </a:cxn>
              <a:cxn ang="0">
                <a:pos x="1916" y="362"/>
              </a:cxn>
              <a:cxn ang="0">
                <a:pos x="2146" y="362"/>
              </a:cxn>
            </a:cxnLst>
            <a:rect l="0" t="0" r="r" b="b"/>
            <a:pathLst>
              <a:path w="2146" h="362">
                <a:moveTo>
                  <a:pt x="0" y="0"/>
                </a:moveTo>
                <a:lnTo>
                  <a:pt x="1916" y="362"/>
                </a:lnTo>
                <a:lnTo>
                  <a:pt x="2146" y="362"/>
                </a:lnTo>
              </a:path>
            </a:pathLst>
          </a:custGeom>
          <a:noFill/>
          <a:ln w="31750">
            <a:solidFill>
              <a:srgbClr val="231F20"/>
            </a:solidFill>
            <a:prstDash val="solid"/>
            <a:round/>
            <a:headEnd/>
            <a:tailEnd/>
          </a:ln>
        </p:spPr>
        <p:txBody>
          <a:bodyPr/>
          <a:lstStyle/>
          <a:p>
            <a:endParaRPr lang="en-US"/>
          </a:p>
        </p:txBody>
      </p:sp>
      <p:sp>
        <p:nvSpPr>
          <p:cNvPr id="66576" name="Freeform 16"/>
          <p:cNvSpPr>
            <a:spLocks/>
          </p:cNvSpPr>
          <p:nvPr/>
        </p:nvSpPr>
        <p:spPr bwMode="auto">
          <a:xfrm>
            <a:off x="1246188" y="2627313"/>
            <a:ext cx="1949450" cy="222250"/>
          </a:xfrm>
          <a:custGeom>
            <a:avLst/>
            <a:gdLst/>
            <a:ahLst/>
            <a:cxnLst>
              <a:cxn ang="0">
                <a:pos x="0" y="136"/>
              </a:cxn>
              <a:cxn ang="0">
                <a:pos x="1012" y="140"/>
              </a:cxn>
              <a:cxn ang="0">
                <a:pos x="1228" y="0"/>
              </a:cxn>
            </a:cxnLst>
            <a:rect l="0" t="0" r="r" b="b"/>
            <a:pathLst>
              <a:path w="1228" h="140">
                <a:moveTo>
                  <a:pt x="0" y="136"/>
                </a:moveTo>
                <a:lnTo>
                  <a:pt x="1012" y="140"/>
                </a:lnTo>
                <a:lnTo>
                  <a:pt x="1228" y="0"/>
                </a:lnTo>
              </a:path>
            </a:pathLst>
          </a:custGeom>
          <a:noFill/>
          <a:ln w="69850">
            <a:solidFill>
              <a:srgbClr val="FFFFFF"/>
            </a:solidFill>
            <a:prstDash val="solid"/>
            <a:round/>
            <a:headEnd/>
            <a:tailEnd/>
          </a:ln>
        </p:spPr>
        <p:txBody>
          <a:bodyPr/>
          <a:lstStyle/>
          <a:p>
            <a:endParaRPr lang="en-US"/>
          </a:p>
        </p:txBody>
      </p:sp>
      <p:sp>
        <p:nvSpPr>
          <p:cNvPr id="66577" name="Freeform 17"/>
          <p:cNvSpPr>
            <a:spLocks/>
          </p:cNvSpPr>
          <p:nvPr/>
        </p:nvSpPr>
        <p:spPr bwMode="auto">
          <a:xfrm>
            <a:off x="1493838" y="2163763"/>
            <a:ext cx="1130300" cy="339725"/>
          </a:xfrm>
          <a:custGeom>
            <a:avLst/>
            <a:gdLst/>
            <a:ahLst/>
            <a:cxnLst>
              <a:cxn ang="0">
                <a:pos x="0" y="0"/>
              </a:cxn>
              <a:cxn ang="0">
                <a:pos x="314" y="0"/>
              </a:cxn>
              <a:cxn ang="0">
                <a:pos x="712" y="214"/>
              </a:cxn>
            </a:cxnLst>
            <a:rect l="0" t="0" r="r" b="b"/>
            <a:pathLst>
              <a:path w="712" h="214">
                <a:moveTo>
                  <a:pt x="0" y="0"/>
                </a:moveTo>
                <a:lnTo>
                  <a:pt x="314" y="0"/>
                </a:lnTo>
                <a:lnTo>
                  <a:pt x="712" y="214"/>
                </a:lnTo>
              </a:path>
            </a:pathLst>
          </a:custGeom>
          <a:noFill/>
          <a:ln w="69850">
            <a:solidFill>
              <a:srgbClr val="FFFFFF"/>
            </a:solidFill>
            <a:prstDash val="solid"/>
            <a:round/>
            <a:headEnd/>
            <a:tailEnd/>
          </a:ln>
        </p:spPr>
        <p:txBody>
          <a:bodyPr/>
          <a:lstStyle/>
          <a:p>
            <a:endParaRPr lang="en-US"/>
          </a:p>
        </p:txBody>
      </p:sp>
      <p:sp>
        <p:nvSpPr>
          <p:cNvPr id="66578" name="Freeform 18"/>
          <p:cNvSpPr>
            <a:spLocks/>
          </p:cNvSpPr>
          <p:nvPr/>
        </p:nvSpPr>
        <p:spPr bwMode="auto">
          <a:xfrm>
            <a:off x="1227138" y="2608263"/>
            <a:ext cx="1949450" cy="222250"/>
          </a:xfrm>
          <a:custGeom>
            <a:avLst/>
            <a:gdLst/>
            <a:ahLst/>
            <a:cxnLst>
              <a:cxn ang="0">
                <a:pos x="0" y="136"/>
              </a:cxn>
              <a:cxn ang="0">
                <a:pos x="1012" y="140"/>
              </a:cxn>
              <a:cxn ang="0">
                <a:pos x="1228" y="0"/>
              </a:cxn>
            </a:cxnLst>
            <a:rect l="0" t="0" r="r" b="b"/>
            <a:pathLst>
              <a:path w="1228" h="140">
                <a:moveTo>
                  <a:pt x="0" y="136"/>
                </a:moveTo>
                <a:lnTo>
                  <a:pt x="1012" y="140"/>
                </a:lnTo>
                <a:lnTo>
                  <a:pt x="1228" y="0"/>
                </a:lnTo>
              </a:path>
            </a:pathLst>
          </a:custGeom>
          <a:noFill/>
          <a:ln w="31750">
            <a:solidFill>
              <a:srgbClr val="231F20"/>
            </a:solidFill>
            <a:prstDash val="solid"/>
            <a:round/>
            <a:headEnd/>
            <a:tailEnd/>
          </a:ln>
        </p:spPr>
        <p:txBody>
          <a:bodyPr/>
          <a:lstStyle/>
          <a:p>
            <a:endParaRPr lang="en-US"/>
          </a:p>
        </p:txBody>
      </p:sp>
      <p:sp>
        <p:nvSpPr>
          <p:cNvPr id="66579" name="Freeform 19"/>
          <p:cNvSpPr>
            <a:spLocks/>
          </p:cNvSpPr>
          <p:nvPr/>
        </p:nvSpPr>
        <p:spPr bwMode="auto">
          <a:xfrm>
            <a:off x="1474788" y="2144713"/>
            <a:ext cx="1130300" cy="339725"/>
          </a:xfrm>
          <a:custGeom>
            <a:avLst/>
            <a:gdLst/>
            <a:ahLst/>
            <a:cxnLst>
              <a:cxn ang="0">
                <a:pos x="0" y="0"/>
              </a:cxn>
              <a:cxn ang="0">
                <a:pos x="314" y="0"/>
              </a:cxn>
              <a:cxn ang="0">
                <a:pos x="712" y="214"/>
              </a:cxn>
            </a:cxnLst>
            <a:rect l="0" t="0" r="r" b="b"/>
            <a:pathLst>
              <a:path w="712" h="214">
                <a:moveTo>
                  <a:pt x="0" y="0"/>
                </a:moveTo>
                <a:lnTo>
                  <a:pt x="314" y="0"/>
                </a:lnTo>
                <a:lnTo>
                  <a:pt x="712" y="214"/>
                </a:lnTo>
              </a:path>
            </a:pathLst>
          </a:custGeom>
          <a:noFill/>
          <a:ln w="31750">
            <a:solidFill>
              <a:srgbClr val="231F20"/>
            </a:solidFill>
            <a:prstDash val="solid"/>
            <a:round/>
            <a:headEnd/>
            <a:tailEnd/>
          </a:ln>
        </p:spPr>
        <p:txBody>
          <a:bodyPr/>
          <a:lstStyle/>
          <a:p>
            <a:endParaRPr lang="en-US"/>
          </a:p>
        </p:txBody>
      </p:sp>
      <p:sp>
        <p:nvSpPr>
          <p:cNvPr id="66580" name="Line 20"/>
          <p:cNvSpPr>
            <a:spLocks noChangeShapeType="1"/>
          </p:cNvSpPr>
          <p:nvPr/>
        </p:nvSpPr>
        <p:spPr bwMode="auto">
          <a:xfrm>
            <a:off x="5113338" y="2579688"/>
            <a:ext cx="1730375" cy="714375"/>
          </a:xfrm>
          <a:prstGeom prst="line">
            <a:avLst/>
          </a:prstGeom>
          <a:noFill/>
          <a:ln w="41275">
            <a:solidFill>
              <a:srgbClr val="231F20"/>
            </a:solidFill>
            <a:round/>
            <a:headEnd/>
            <a:tailEnd/>
          </a:ln>
        </p:spPr>
        <p:txBody>
          <a:bodyPr/>
          <a:lstStyle/>
          <a:p>
            <a:endParaRPr lang="en-US"/>
          </a:p>
        </p:txBody>
      </p:sp>
      <p:sp>
        <p:nvSpPr>
          <p:cNvPr id="66581" name="Line 21"/>
          <p:cNvSpPr>
            <a:spLocks noChangeShapeType="1"/>
          </p:cNvSpPr>
          <p:nvPr/>
        </p:nvSpPr>
        <p:spPr bwMode="auto">
          <a:xfrm>
            <a:off x="5611813" y="4198938"/>
            <a:ext cx="1228725" cy="685800"/>
          </a:xfrm>
          <a:prstGeom prst="line">
            <a:avLst/>
          </a:prstGeom>
          <a:noFill/>
          <a:ln w="92075">
            <a:solidFill>
              <a:srgbClr val="FFFFFF"/>
            </a:solidFill>
            <a:round/>
            <a:headEnd/>
            <a:tailEnd/>
          </a:ln>
        </p:spPr>
        <p:txBody>
          <a:bodyPr/>
          <a:lstStyle/>
          <a:p>
            <a:endParaRPr lang="en-US"/>
          </a:p>
        </p:txBody>
      </p:sp>
      <p:sp>
        <p:nvSpPr>
          <p:cNvPr id="66582" name="Freeform 22"/>
          <p:cNvSpPr>
            <a:spLocks/>
          </p:cNvSpPr>
          <p:nvPr/>
        </p:nvSpPr>
        <p:spPr bwMode="auto">
          <a:xfrm>
            <a:off x="4332288" y="4554538"/>
            <a:ext cx="2905125" cy="311150"/>
          </a:xfrm>
          <a:custGeom>
            <a:avLst/>
            <a:gdLst/>
            <a:ahLst/>
            <a:cxnLst>
              <a:cxn ang="0">
                <a:pos x="0" y="0"/>
              </a:cxn>
              <a:cxn ang="0">
                <a:pos x="1548" y="196"/>
              </a:cxn>
              <a:cxn ang="0">
                <a:pos x="1830" y="196"/>
              </a:cxn>
            </a:cxnLst>
            <a:rect l="0" t="0" r="r" b="b"/>
            <a:pathLst>
              <a:path w="1830" h="196">
                <a:moveTo>
                  <a:pt x="0" y="0"/>
                </a:moveTo>
                <a:lnTo>
                  <a:pt x="1548" y="196"/>
                </a:lnTo>
                <a:lnTo>
                  <a:pt x="1830" y="196"/>
                </a:lnTo>
              </a:path>
            </a:pathLst>
          </a:custGeom>
          <a:noFill/>
          <a:ln w="31750">
            <a:solidFill>
              <a:srgbClr val="231F20"/>
            </a:solidFill>
            <a:prstDash val="solid"/>
            <a:round/>
            <a:headEnd/>
            <a:tailEnd/>
          </a:ln>
        </p:spPr>
        <p:txBody>
          <a:bodyPr/>
          <a:lstStyle/>
          <a:p>
            <a:endParaRPr lang="en-US"/>
          </a:p>
        </p:txBody>
      </p:sp>
      <p:sp>
        <p:nvSpPr>
          <p:cNvPr id="66583" name="Freeform 23"/>
          <p:cNvSpPr>
            <a:spLocks/>
          </p:cNvSpPr>
          <p:nvPr/>
        </p:nvSpPr>
        <p:spPr bwMode="auto">
          <a:xfrm>
            <a:off x="1490663" y="3208338"/>
            <a:ext cx="1336675" cy="276225"/>
          </a:xfrm>
          <a:custGeom>
            <a:avLst/>
            <a:gdLst/>
            <a:ahLst/>
            <a:cxnLst>
              <a:cxn ang="0">
                <a:pos x="842" y="0"/>
              </a:cxn>
              <a:cxn ang="0">
                <a:pos x="316" y="174"/>
              </a:cxn>
              <a:cxn ang="0">
                <a:pos x="0" y="174"/>
              </a:cxn>
            </a:cxnLst>
            <a:rect l="0" t="0" r="r" b="b"/>
            <a:pathLst>
              <a:path w="842" h="174">
                <a:moveTo>
                  <a:pt x="842" y="0"/>
                </a:moveTo>
                <a:lnTo>
                  <a:pt x="316" y="174"/>
                </a:lnTo>
                <a:lnTo>
                  <a:pt x="0" y="174"/>
                </a:lnTo>
              </a:path>
            </a:pathLst>
          </a:custGeom>
          <a:noFill/>
          <a:ln w="69850">
            <a:solidFill>
              <a:srgbClr val="FFFFFF"/>
            </a:solidFill>
            <a:prstDash val="solid"/>
            <a:round/>
            <a:headEnd/>
            <a:tailEnd/>
          </a:ln>
        </p:spPr>
        <p:txBody>
          <a:bodyPr/>
          <a:lstStyle/>
          <a:p>
            <a:endParaRPr lang="en-US"/>
          </a:p>
        </p:txBody>
      </p:sp>
      <p:sp>
        <p:nvSpPr>
          <p:cNvPr id="66584" name="Freeform 24"/>
          <p:cNvSpPr>
            <a:spLocks/>
          </p:cNvSpPr>
          <p:nvPr/>
        </p:nvSpPr>
        <p:spPr bwMode="auto">
          <a:xfrm>
            <a:off x="1471613" y="3189288"/>
            <a:ext cx="1336675" cy="276225"/>
          </a:xfrm>
          <a:custGeom>
            <a:avLst/>
            <a:gdLst/>
            <a:ahLst/>
            <a:cxnLst>
              <a:cxn ang="0">
                <a:pos x="842" y="0"/>
              </a:cxn>
              <a:cxn ang="0">
                <a:pos x="316" y="174"/>
              </a:cxn>
              <a:cxn ang="0">
                <a:pos x="0" y="174"/>
              </a:cxn>
            </a:cxnLst>
            <a:rect l="0" t="0" r="r" b="b"/>
            <a:pathLst>
              <a:path w="842" h="174">
                <a:moveTo>
                  <a:pt x="842" y="0"/>
                </a:moveTo>
                <a:lnTo>
                  <a:pt x="316" y="174"/>
                </a:lnTo>
                <a:lnTo>
                  <a:pt x="0" y="174"/>
                </a:lnTo>
              </a:path>
            </a:pathLst>
          </a:custGeom>
          <a:noFill/>
          <a:ln w="31750">
            <a:solidFill>
              <a:srgbClr val="231F20"/>
            </a:solidFill>
            <a:prstDash val="solid"/>
            <a:round/>
            <a:headEnd/>
            <a:tailEnd/>
          </a:ln>
        </p:spPr>
        <p:txBody>
          <a:bodyPr/>
          <a:lstStyle/>
          <a:p>
            <a:endParaRPr lang="en-US"/>
          </a:p>
        </p:txBody>
      </p:sp>
      <p:sp>
        <p:nvSpPr>
          <p:cNvPr id="66585" name="Freeform 25"/>
          <p:cNvSpPr>
            <a:spLocks/>
          </p:cNvSpPr>
          <p:nvPr/>
        </p:nvSpPr>
        <p:spPr bwMode="auto">
          <a:xfrm>
            <a:off x="2373313" y="4230688"/>
            <a:ext cx="1270000" cy="796925"/>
          </a:xfrm>
          <a:custGeom>
            <a:avLst/>
            <a:gdLst/>
            <a:ahLst/>
            <a:cxnLst>
              <a:cxn ang="0">
                <a:pos x="800" y="502"/>
              </a:cxn>
              <a:cxn ang="0">
                <a:pos x="258" y="0"/>
              </a:cxn>
              <a:cxn ang="0">
                <a:pos x="0" y="0"/>
              </a:cxn>
            </a:cxnLst>
            <a:rect l="0" t="0" r="r" b="b"/>
            <a:pathLst>
              <a:path w="800" h="502">
                <a:moveTo>
                  <a:pt x="800" y="502"/>
                </a:moveTo>
                <a:lnTo>
                  <a:pt x="258" y="0"/>
                </a:lnTo>
                <a:lnTo>
                  <a:pt x="0" y="0"/>
                </a:lnTo>
              </a:path>
            </a:pathLst>
          </a:custGeom>
          <a:noFill/>
          <a:ln w="69850">
            <a:solidFill>
              <a:srgbClr val="FFFFFF"/>
            </a:solidFill>
            <a:prstDash val="solid"/>
            <a:round/>
            <a:headEnd/>
            <a:tailEnd/>
          </a:ln>
        </p:spPr>
        <p:txBody>
          <a:bodyPr/>
          <a:lstStyle/>
          <a:p>
            <a:endParaRPr lang="en-US"/>
          </a:p>
        </p:txBody>
      </p:sp>
      <p:sp>
        <p:nvSpPr>
          <p:cNvPr id="66586" name="Freeform 26"/>
          <p:cNvSpPr>
            <a:spLocks/>
          </p:cNvSpPr>
          <p:nvPr/>
        </p:nvSpPr>
        <p:spPr bwMode="auto">
          <a:xfrm>
            <a:off x="2354263" y="4211638"/>
            <a:ext cx="1270000" cy="796925"/>
          </a:xfrm>
          <a:custGeom>
            <a:avLst/>
            <a:gdLst/>
            <a:ahLst/>
            <a:cxnLst>
              <a:cxn ang="0">
                <a:pos x="800" y="502"/>
              </a:cxn>
              <a:cxn ang="0">
                <a:pos x="258" y="0"/>
              </a:cxn>
              <a:cxn ang="0">
                <a:pos x="0" y="0"/>
              </a:cxn>
            </a:cxnLst>
            <a:rect l="0" t="0" r="r" b="b"/>
            <a:pathLst>
              <a:path w="800" h="502">
                <a:moveTo>
                  <a:pt x="800" y="502"/>
                </a:moveTo>
                <a:lnTo>
                  <a:pt x="258" y="0"/>
                </a:lnTo>
                <a:lnTo>
                  <a:pt x="0" y="0"/>
                </a:lnTo>
              </a:path>
            </a:pathLst>
          </a:custGeom>
          <a:noFill/>
          <a:ln w="31750">
            <a:solidFill>
              <a:srgbClr val="231F20"/>
            </a:solidFill>
            <a:prstDash val="solid"/>
            <a:round/>
            <a:headEnd/>
            <a:tailEnd/>
          </a:ln>
        </p:spPr>
        <p:txBody>
          <a:bodyPr/>
          <a:lstStyle/>
          <a:p>
            <a:endParaRPr lang="en-US"/>
          </a:p>
        </p:txBody>
      </p:sp>
      <p:sp>
        <p:nvSpPr>
          <p:cNvPr id="66587" name="Line 27"/>
          <p:cNvSpPr>
            <a:spLocks noChangeShapeType="1"/>
          </p:cNvSpPr>
          <p:nvPr/>
        </p:nvSpPr>
        <p:spPr bwMode="auto">
          <a:xfrm>
            <a:off x="5592763" y="4179888"/>
            <a:ext cx="1228725" cy="685800"/>
          </a:xfrm>
          <a:prstGeom prst="line">
            <a:avLst/>
          </a:prstGeom>
          <a:noFill/>
          <a:ln w="41275">
            <a:solidFill>
              <a:srgbClr val="231F20"/>
            </a:solidFill>
            <a:round/>
            <a:headEnd/>
            <a:tailEnd/>
          </a:ln>
        </p:spPr>
        <p:txBody>
          <a:bodyPr/>
          <a:lstStyle/>
          <a:p>
            <a:endParaRPr lang="en-US"/>
          </a:p>
        </p:txBody>
      </p:sp>
      <p:sp>
        <p:nvSpPr>
          <p:cNvPr id="66588" name="Freeform 28"/>
          <p:cNvSpPr>
            <a:spLocks/>
          </p:cNvSpPr>
          <p:nvPr/>
        </p:nvSpPr>
        <p:spPr bwMode="auto">
          <a:xfrm>
            <a:off x="2141538" y="4903788"/>
            <a:ext cx="1555750" cy="444500"/>
          </a:xfrm>
          <a:custGeom>
            <a:avLst/>
            <a:gdLst/>
            <a:ahLst/>
            <a:cxnLst>
              <a:cxn ang="0">
                <a:pos x="980" y="280"/>
              </a:cxn>
              <a:cxn ang="0">
                <a:pos x="258" y="0"/>
              </a:cxn>
              <a:cxn ang="0">
                <a:pos x="0" y="0"/>
              </a:cxn>
            </a:cxnLst>
            <a:rect l="0" t="0" r="r" b="b"/>
            <a:pathLst>
              <a:path w="980" h="280">
                <a:moveTo>
                  <a:pt x="980" y="280"/>
                </a:moveTo>
                <a:lnTo>
                  <a:pt x="258" y="0"/>
                </a:lnTo>
                <a:lnTo>
                  <a:pt x="0" y="0"/>
                </a:lnTo>
              </a:path>
            </a:pathLst>
          </a:custGeom>
          <a:noFill/>
          <a:ln w="69850">
            <a:solidFill>
              <a:srgbClr val="FFFFFF"/>
            </a:solidFill>
            <a:prstDash val="solid"/>
            <a:round/>
            <a:headEnd/>
            <a:tailEnd/>
          </a:ln>
        </p:spPr>
        <p:txBody>
          <a:bodyPr/>
          <a:lstStyle/>
          <a:p>
            <a:endParaRPr lang="en-US"/>
          </a:p>
        </p:txBody>
      </p:sp>
      <p:sp>
        <p:nvSpPr>
          <p:cNvPr id="66589" name="Freeform 29"/>
          <p:cNvSpPr>
            <a:spLocks/>
          </p:cNvSpPr>
          <p:nvPr/>
        </p:nvSpPr>
        <p:spPr bwMode="auto">
          <a:xfrm>
            <a:off x="2122488" y="4884738"/>
            <a:ext cx="1555750" cy="444500"/>
          </a:xfrm>
          <a:custGeom>
            <a:avLst/>
            <a:gdLst/>
            <a:ahLst/>
            <a:cxnLst>
              <a:cxn ang="0">
                <a:pos x="980" y="280"/>
              </a:cxn>
              <a:cxn ang="0">
                <a:pos x="258" y="0"/>
              </a:cxn>
              <a:cxn ang="0">
                <a:pos x="0" y="0"/>
              </a:cxn>
            </a:cxnLst>
            <a:rect l="0" t="0" r="r" b="b"/>
            <a:pathLst>
              <a:path w="980" h="280">
                <a:moveTo>
                  <a:pt x="980" y="280"/>
                </a:moveTo>
                <a:lnTo>
                  <a:pt x="258" y="0"/>
                </a:lnTo>
                <a:lnTo>
                  <a:pt x="0" y="0"/>
                </a:lnTo>
              </a:path>
            </a:pathLst>
          </a:custGeom>
          <a:noFill/>
          <a:ln w="31750">
            <a:solidFill>
              <a:srgbClr val="231F20"/>
            </a:solidFill>
            <a:prstDash val="solid"/>
            <a:round/>
            <a:headEnd/>
            <a:tailEnd/>
          </a:ln>
        </p:spPr>
        <p:txBody>
          <a:bodyPr/>
          <a:lstStyle/>
          <a:p>
            <a:endParaRPr lang="en-US"/>
          </a:p>
        </p:txBody>
      </p:sp>
      <p:sp>
        <p:nvSpPr>
          <p:cNvPr id="66590" name="Rectangle 30"/>
          <p:cNvSpPr>
            <a:spLocks noChangeArrowheads="1"/>
          </p:cNvSpPr>
          <p:nvPr/>
        </p:nvSpPr>
        <p:spPr bwMode="auto">
          <a:xfrm>
            <a:off x="455613" y="5945188"/>
            <a:ext cx="458787" cy="447675"/>
          </a:xfrm>
          <a:prstGeom prst="rect">
            <a:avLst/>
          </a:prstGeom>
          <a:noFill/>
          <a:ln w="9525">
            <a:noFill/>
            <a:miter lim="800000"/>
            <a:headEnd/>
            <a:tailEnd/>
          </a:ln>
        </p:spPr>
        <p:txBody>
          <a:bodyPr wrap="none" lIns="0" tIns="0" rIns="0" bIns="0">
            <a:spAutoFit/>
          </a:bodyPr>
          <a:lstStyle/>
          <a:p>
            <a:r>
              <a:rPr lang="en-US" sz="2500">
                <a:solidFill>
                  <a:srgbClr val="231F20"/>
                </a:solidFill>
                <a:latin typeface="Arial Black" pitchFamily="34" charset="0"/>
              </a:rPr>
              <a:t>(b)</a:t>
            </a:r>
            <a:endParaRPr lang="en-US" sz="1800">
              <a:latin typeface="Arial" charset="0"/>
            </a:endParaRPr>
          </a:p>
        </p:txBody>
      </p:sp>
      <p:sp>
        <p:nvSpPr>
          <p:cNvPr id="66591" name="Rectangle 31"/>
          <p:cNvSpPr>
            <a:spLocks noChangeArrowheads="1"/>
          </p:cNvSpPr>
          <p:nvPr/>
        </p:nvSpPr>
        <p:spPr bwMode="auto">
          <a:xfrm>
            <a:off x="7278688" y="4662488"/>
            <a:ext cx="1285875" cy="381000"/>
          </a:xfrm>
          <a:prstGeom prst="rect">
            <a:avLst/>
          </a:prstGeom>
          <a:noFill/>
          <a:ln w="9525">
            <a:noFill/>
            <a:miter lim="800000"/>
            <a:headEnd/>
            <a:tailEnd/>
          </a:ln>
        </p:spPr>
        <p:txBody>
          <a:bodyPr wrap="none" lIns="0" tIns="0" rIns="0" bIns="0">
            <a:spAutoFit/>
          </a:bodyPr>
          <a:lstStyle/>
          <a:p>
            <a:r>
              <a:rPr lang="en-US" sz="2500" b="1">
                <a:solidFill>
                  <a:srgbClr val="231F20"/>
                </a:solidFill>
                <a:latin typeface="Arial" charset="0"/>
              </a:rPr>
              <a:t>Lacunae</a:t>
            </a:r>
            <a:endParaRPr lang="en-US" sz="1800" b="1">
              <a:latin typeface="Arial" charset="0"/>
            </a:endParaRPr>
          </a:p>
        </p:txBody>
      </p:sp>
      <p:sp>
        <p:nvSpPr>
          <p:cNvPr id="66592" name="Rectangle 32"/>
          <p:cNvSpPr>
            <a:spLocks noChangeArrowheads="1"/>
          </p:cNvSpPr>
          <p:nvPr/>
        </p:nvSpPr>
        <p:spPr bwMode="auto">
          <a:xfrm>
            <a:off x="7300913" y="3106738"/>
            <a:ext cx="1358900" cy="381000"/>
          </a:xfrm>
          <a:prstGeom prst="rect">
            <a:avLst/>
          </a:prstGeom>
          <a:noFill/>
          <a:ln w="9525">
            <a:noFill/>
            <a:miter lim="800000"/>
            <a:headEnd/>
            <a:tailEnd/>
          </a:ln>
        </p:spPr>
        <p:txBody>
          <a:bodyPr wrap="none" lIns="0" tIns="0" rIns="0" bIns="0">
            <a:spAutoFit/>
          </a:bodyPr>
          <a:lstStyle/>
          <a:p>
            <a:r>
              <a:rPr lang="en-US" sz="2500" b="1">
                <a:solidFill>
                  <a:srgbClr val="231F20"/>
                </a:solidFill>
                <a:latin typeface="Arial" charset="0"/>
              </a:rPr>
              <a:t>Lamellae</a:t>
            </a:r>
            <a:endParaRPr lang="en-US" sz="1800" b="1">
              <a:latin typeface="Arial" charset="0"/>
            </a:endParaRPr>
          </a:p>
        </p:txBody>
      </p:sp>
      <p:sp>
        <p:nvSpPr>
          <p:cNvPr id="66593" name="Rectangle 33"/>
          <p:cNvSpPr>
            <a:spLocks noChangeArrowheads="1"/>
          </p:cNvSpPr>
          <p:nvPr/>
        </p:nvSpPr>
        <p:spPr bwMode="auto">
          <a:xfrm>
            <a:off x="455613" y="1935163"/>
            <a:ext cx="881062" cy="381000"/>
          </a:xfrm>
          <a:prstGeom prst="rect">
            <a:avLst/>
          </a:prstGeom>
          <a:noFill/>
          <a:ln w="9525">
            <a:noFill/>
            <a:miter lim="800000"/>
            <a:headEnd/>
            <a:tailEnd/>
          </a:ln>
        </p:spPr>
        <p:txBody>
          <a:bodyPr wrap="none" lIns="0" tIns="0" rIns="0" bIns="0">
            <a:spAutoFit/>
          </a:bodyPr>
          <a:lstStyle/>
          <a:p>
            <a:r>
              <a:rPr lang="en-US" sz="2500" b="1">
                <a:solidFill>
                  <a:srgbClr val="231F20"/>
                </a:solidFill>
                <a:latin typeface="Arial" charset="0"/>
              </a:rPr>
              <a:t>Nerve</a:t>
            </a:r>
            <a:endParaRPr lang="en-US" sz="1800" b="1">
              <a:latin typeface="Arial" charset="0"/>
            </a:endParaRPr>
          </a:p>
        </p:txBody>
      </p:sp>
      <p:sp>
        <p:nvSpPr>
          <p:cNvPr id="66594" name="Rectangle 34"/>
          <p:cNvSpPr>
            <a:spLocks noChangeArrowheads="1"/>
          </p:cNvSpPr>
          <p:nvPr/>
        </p:nvSpPr>
        <p:spPr bwMode="auto">
          <a:xfrm>
            <a:off x="455613" y="2601913"/>
            <a:ext cx="669925" cy="381000"/>
          </a:xfrm>
          <a:prstGeom prst="rect">
            <a:avLst/>
          </a:prstGeom>
          <a:noFill/>
          <a:ln w="9525">
            <a:noFill/>
            <a:miter lim="800000"/>
            <a:headEnd/>
            <a:tailEnd/>
          </a:ln>
        </p:spPr>
        <p:txBody>
          <a:bodyPr wrap="none" lIns="0" tIns="0" rIns="0" bIns="0">
            <a:spAutoFit/>
          </a:bodyPr>
          <a:lstStyle/>
          <a:p>
            <a:r>
              <a:rPr lang="en-US" sz="2500" b="1">
                <a:solidFill>
                  <a:srgbClr val="231F20"/>
                </a:solidFill>
                <a:latin typeface="Arial" charset="0"/>
              </a:rPr>
              <a:t>Vein</a:t>
            </a:r>
            <a:endParaRPr lang="en-US" sz="1800" b="1">
              <a:latin typeface="Arial" charset="0"/>
            </a:endParaRPr>
          </a:p>
        </p:txBody>
      </p:sp>
      <p:sp>
        <p:nvSpPr>
          <p:cNvPr id="66595" name="Rectangle 35"/>
          <p:cNvSpPr>
            <a:spLocks noChangeArrowheads="1"/>
          </p:cNvSpPr>
          <p:nvPr/>
        </p:nvSpPr>
        <p:spPr bwMode="auto">
          <a:xfrm>
            <a:off x="455613" y="3271838"/>
            <a:ext cx="935037" cy="381000"/>
          </a:xfrm>
          <a:prstGeom prst="rect">
            <a:avLst/>
          </a:prstGeom>
          <a:noFill/>
          <a:ln w="9525">
            <a:noFill/>
            <a:miter lim="800000"/>
            <a:headEnd/>
            <a:tailEnd/>
          </a:ln>
        </p:spPr>
        <p:txBody>
          <a:bodyPr wrap="none" lIns="0" tIns="0" rIns="0" bIns="0">
            <a:spAutoFit/>
          </a:bodyPr>
          <a:lstStyle/>
          <a:p>
            <a:r>
              <a:rPr lang="en-US" sz="2500" b="1">
                <a:solidFill>
                  <a:srgbClr val="231F20"/>
                </a:solidFill>
                <a:latin typeface="Arial" charset="0"/>
              </a:rPr>
              <a:t>Artery</a:t>
            </a:r>
            <a:endParaRPr lang="en-US" sz="1800" b="1">
              <a:latin typeface="Arial" charset="0"/>
            </a:endParaRPr>
          </a:p>
        </p:txBody>
      </p:sp>
      <p:sp>
        <p:nvSpPr>
          <p:cNvPr id="66596" name="Rectangle 36"/>
          <p:cNvSpPr>
            <a:spLocks noChangeArrowheads="1"/>
          </p:cNvSpPr>
          <p:nvPr/>
        </p:nvSpPr>
        <p:spPr bwMode="auto">
          <a:xfrm>
            <a:off x="455613" y="3995738"/>
            <a:ext cx="1781175" cy="381000"/>
          </a:xfrm>
          <a:prstGeom prst="rect">
            <a:avLst/>
          </a:prstGeom>
          <a:noFill/>
          <a:ln w="9525">
            <a:noFill/>
            <a:miter lim="800000"/>
            <a:headEnd/>
            <a:tailEnd/>
          </a:ln>
        </p:spPr>
        <p:txBody>
          <a:bodyPr wrap="none" lIns="0" tIns="0" rIns="0" bIns="0">
            <a:spAutoFit/>
          </a:bodyPr>
          <a:lstStyle/>
          <a:p>
            <a:r>
              <a:rPr lang="en-US" sz="2500" b="1">
                <a:solidFill>
                  <a:srgbClr val="231F20"/>
                </a:solidFill>
                <a:latin typeface="Arial" charset="0"/>
              </a:rPr>
              <a:t>Canaliculus</a:t>
            </a:r>
            <a:endParaRPr lang="en-US" sz="1800" b="1">
              <a:latin typeface="Arial" charset="0"/>
            </a:endParaRPr>
          </a:p>
        </p:txBody>
      </p:sp>
      <p:sp>
        <p:nvSpPr>
          <p:cNvPr id="66597" name="Rectangle 37"/>
          <p:cNvSpPr>
            <a:spLocks noChangeArrowheads="1"/>
          </p:cNvSpPr>
          <p:nvPr/>
        </p:nvSpPr>
        <p:spPr bwMode="auto">
          <a:xfrm>
            <a:off x="455613" y="4668838"/>
            <a:ext cx="1641475" cy="762000"/>
          </a:xfrm>
          <a:prstGeom prst="rect">
            <a:avLst/>
          </a:prstGeom>
          <a:noFill/>
          <a:ln w="9525">
            <a:noFill/>
            <a:miter lim="800000"/>
            <a:headEnd/>
            <a:tailEnd/>
          </a:ln>
        </p:spPr>
        <p:txBody>
          <a:bodyPr wrap="none" lIns="0" tIns="0" rIns="0" bIns="0">
            <a:spAutoFit/>
          </a:bodyPr>
          <a:lstStyle/>
          <a:p>
            <a:r>
              <a:rPr lang="en-US" sz="2500" b="1">
                <a:solidFill>
                  <a:srgbClr val="231F20"/>
                </a:solidFill>
                <a:latin typeface="Arial" charset="0"/>
              </a:rPr>
              <a:t>Osteocyte</a:t>
            </a:r>
          </a:p>
          <a:p>
            <a:r>
              <a:rPr lang="en-US" sz="2500" b="1">
                <a:solidFill>
                  <a:srgbClr val="231F20"/>
                </a:solidFill>
                <a:latin typeface="Arial" charset="0"/>
              </a:rPr>
              <a:t>in a lacuna</a:t>
            </a:r>
          </a:p>
        </p:txBody>
      </p:sp>
      <p:sp>
        <p:nvSpPr>
          <p:cNvPr id="66598" name="Rectangle 38"/>
          <p:cNvSpPr>
            <a:spLocks noChangeArrowheads="1"/>
          </p:cNvSpPr>
          <p:nvPr/>
        </p:nvSpPr>
        <p:spPr bwMode="auto">
          <a:xfrm>
            <a:off x="7278688" y="3748088"/>
            <a:ext cx="1093787" cy="762000"/>
          </a:xfrm>
          <a:prstGeom prst="rect">
            <a:avLst/>
          </a:prstGeom>
          <a:noFill/>
          <a:ln w="9525">
            <a:noFill/>
            <a:miter lim="800000"/>
            <a:headEnd/>
            <a:tailEnd/>
          </a:ln>
        </p:spPr>
        <p:txBody>
          <a:bodyPr wrap="none" lIns="0" tIns="0" rIns="0" bIns="0">
            <a:spAutoFit/>
          </a:bodyPr>
          <a:lstStyle/>
          <a:p>
            <a:r>
              <a:rPr lang="en-US" sz="2500" b="1">
                <a:solidFill>
                  <a:srgbClr val="231F20"/>
                </a:solidFill>
                <a:latin typeface="Arial" charset="0"/>
              </a:rPr>
              <a:t>Central</a:t>
            </a:r>
          </a:p>
          <a:p>
            <a:r>
              <a:rPr lang="en-US" sz="2500" b="1">
                <a:solidFill>
                  <a:srgbClr val="231F20"/>
                </a:solidFill>
                <a:latin typeface="Arial" charset="0"/>
              </a:rPr>
              <a:t>canal</a:t>
            </a:r>
          </a:p>
        </p:txBody>
      </p:sp>
    </p:spTree>
    <p:extLst>
      <p:ext uri="{BB962C8B-B14F-4D97-AF65-F5344CB8AC3E}">
        <p14:creationId xmlns:p14="http://schemas.microsoft.com/office/powerpoint/2010/main" val="36778846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Grp="1" noChangeArrowheads="1"/>
          </p:cNvSpPr>
          <p:nvPr>
            <p:ph type="title"/>
          </p:nvPr>
        </p:nvSpPr>
        <p:spPr/>
        <p:txBody>
          <a:bodyPr/>
          <a:lstStyle/>
          <a:p>
            <a:r>
              <a:rPr lang="en-US" dirty="0"/>
              <a:t>Microscopic Anatomy of Bone: Spongy </a:t>
            </a:r>
            <a:r>
              <a:rPr lang="en-US" dirty="0" smtClean="0"/>
              <a:t>Bone (Pseudo-Haversian System)</a:t>
            </a:r>
            <a:endParaRPr lang="en-US" dirty="0"/>
          </a:p>
        </p:txBody>
      </p:sp>
      <p:sp>
        <p:nvSpPr>
          <p:cNvPr id="64517" name="Rectangle 5"/>
          <p:cNvSpPr>
            <a:spLocks noGrp="1" noChangeArrowheads="1"/>
          </p:cNvSpPr>
          <p:nvPr>
            <p:ph type="body" idx="1"/>
          </p:nvPr>
        </p:nvSpPr>
        <p:spPr/>
        <p:txBody>
          <a:bodyPr/>
          <a:lstStyle/>
          <a:p>
            <a:r>
              <a:rPr lang="en-US"/>
              <a:t>Trabeculae</a:t>
            </a:r>
          </a:p>
          <a:p>
            <a:pPr lvl="1"/>
            <a:r>
              <a:rPr lang="en-US"/>
              <a:t>Align along lines of stress</a:t>
            </a:r>
          </a:p>
          <a:p>
            <a:pPr lvl="1"/>
            <a:r>
              <a:rPr lang="en-US"/>
              <a:t>No osteons</a:t>
            </a:r>
          </a:p>
          <a:p>
            <a:pPr lvl="1"/>
            <a:r>
              <a:rPr lang="en-US"/>
              <a:t>Contain irregularly arranged lamellae, osteocytes, and canaliculi</a:t>
            </a:r>
          </a:p>
          <a:p>
            <a:pPr lvl="1"/>
            <a:r>
              <a:rPr lang="en-US"/>
              <a:t>Capillaries in endosteum supply nutrients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Spongy Bone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375" y="1700996"/>
            <a:ext cx="8228013" cy="4278332"/>
          </a:xfrm>
        </p:spPr>
      </p:pic>
    </p:spTree>
    <p:extLst>
      <p:ext uri="{BB962C8B-B14F-4D97-AF65-F5344CB8AC3E}">
        <p14:creationId xmlns:p14="http://schemas.microsoft.com/office/powerpoint/2010/main" val="14987952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Spongy Bone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1219200"/>
            <a:ext cx="8694309" cy="5303520"/>
          </a:xfrm>
        </p:spPr>
      </p:pic>
    </p:spTree>
    <p:extLst>
      <p:ext uri="{BB962C8B-B14F-4D97-AF65-F5344CB8AC3E}">
        <p14:creationId xmlns:p14="http://schemas.microsoft.com/office/powerpoint/2010/main" val="339439681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Videos on Bone Structure to View</a:t>
            </a:r>
            <a:endParaRPr lang="en-US" dirty="0"/>
          </a:p>
        </p:txBody>
      </p:sp>
      <p:sp>
        <p:nvSpPr>
          <p:cNvPr id="3" name="Content Placeholder 2"/>
          <p:cNvSpPr>
            <a:spLocks noGrp="1"/>
          </p:cNvSpPr>
          <p:nvPr>
            <p:ph idx="1"/>
          </p:nvPr>
        </p:nvSpPr>
        <p:spPr/>
        <p:txBody>
          <a:bodyPr/>
          <a:lstStyle/>
          <a:p>
            <a:r>
              <a:rPr lang="en-US" dirty="0"/>
              <a:t>Compact Bone Structure </a:t>
            </a:r>
            <a:r>
              <a:rPr lang="en-US" sz="2000" u="sng" dirty="0">
                <a:hlinkClick r:id="rId2"/>
              </a:rPr>
              <a:t>https://www.youtube.com/watch?v=8A0rRIpjutY</a:t>
            </a:r>
            <a:endParaRPr lang="en-US" sz="2000" dirty="0"/>
          </a:p>
          <a:p>
            <a:r>
              <a:rPr lang="en-US" dirty="0"/>
              <a:t>Histology of Bone </a:t>
            </a:r>
            <a:r>
              <a:rPr lang="en-US" sz="2400" dirty="0"/>
              <a:t>https://www.youtube.com/watch?v=fMIxh4mPvQ0</a:t>
            </a:r>
          </a:p>
          <a:p>
            <a:endParaRPr lang="en-US" dirty="0"/>
          </a:p>
        </p:txBody>
      </p:sp>
    </p:spTree>
    <p:extLst>
      <p:ext uri="{BB962C8B-B14F-4D97-AF65-F5344CB8AC3E}">
        <p14:creationId xmlns:p14="http://schemas.microsoft.com/office/powerpoint/2010/main" val="1973795327"/>
      </p:ext>
    </p:extLst>
  </p:cSld>
  <p:clrMapOvr>
    <a:masterClrMapping/>
  </p:clrMapOvr>
  <p:timing>
    <p:tnLst>
      <p:par>
        <p:cTn id="1" dur="indefinite" restart="never" nodeType="tmRoot"/>
      </p:par>
    </p:tnLst>
  </p:timing>
</p:sld>
</file>

<file path=ppt/theme/theme1.xml><?xml version="1.0" encoding="utf-8"?>
<a:theme xmlns:a="http://schemas.openxmlformats.org/drawingml/2006/main" name="Marieb_Lect_Design_Approved">
  <a:themeElements>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ign_Approv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ign_Approv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ign_Approv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ign_Approv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ign_Approv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ign_Approv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ign_Approve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ign_Approv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ign_Approv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ign_Approv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ign_Approv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ign_Approv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ieb_Lect_Des_App-blank">
  <a:themeElements>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_App-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_App-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_App-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_App-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_App-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_App-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_App-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_App-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_App-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_App-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_App-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_App-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G4_01:Production_Current:HAP8:Marieb_Lect_Des_App-blank.pot</Template>
  <TotalTime>3302</TotalTime>
  <Words>2587</Words>
  <Application>Microsoft Office PowerPoint</Application>
  <PresentationFormat>On-screen Show (4:3)</PresentationFormat>
  <Paragraphs>396</Paragraphs>
  <Slides>62</Slides>
  <Notes>0</Notes>
  <HiddenSlides>0</HiddenSlides>
  <MMClips>0</MMClips>
  <ScaleCrop>false</ScaleCrop>
  <HeadingPairs>
    <vt:vector size="4" baseType="variant">
      <vt:variant>
        <vt:lpstr>Theme</vt:lpstr>
      </vt:variant>
      <vt:variant>
        <vt:i4>2</vt:i4>
      </vt:variant>
      <vt:variant>
        <vt:lpstr>Slide Titles</vt:lpstr>
      </vt:variant>
      <vt:variant>
        <vt:i4>62</vt:i4>
      </vt:variant>
    </vt:vector>
  </HeadingPairs>
  <TitlesOfParts>
    <vt:vector size="64" baseType="lpstr">
      <vt:lpstr>Marieb_Lect_Design_Approved</vt:lpstr>
      <vt:lpstr>Marieb_Lect_Des_App-blank</vt:lpstr>
      <vt:lpstr>6  </vt:lpstr>
      <vt:lpstr>Skeletal System   </vt:lpstr>
      <vt:lpstr>Function of the Skeletal System</vt:lpstr>
      <vt:lpstr>Qualities of Bone</vt:lpstr>
      <vt:lpstr>Bone chemistry and histology</vt:lpstr>
      <vt:lpstr>Organic Matrix</vt:lpstr>
      <vt:lpstr>The Bone Cells ( Part of Organic Matrix)</vt:lpstr>
      <vt:lpstr>PowerPoint Presentation</vt:lpstr>
      <vt:lpstr>PowerPoint Presentation</vt:lpstr>
      <vt:lpstr>Osteoprogenitor Cells</vt:lpstr>
      <vt:lpstr>Osteoblasts</vt:lpstr>
      <vt:lpstr>Osteocytes</vt:lpstr>
      <vt:lpstr>Osteoclasts</vt:lpstr>
      <vt:lpstr>Mechanism of Bone Resorption (1)</vt:lpstr>
      <vt:lpstr>Bone Resorption (2)</vt:lpstr>
      <vt:lpstr>Bone Resorption (3)</vt:lpstr>
      <vt:lpstr>PowerPoint Presentation</vt:lpstr>
      <vt:lpstr>Extracellular Organic Matrix Fibers , Amorphous Ground Substance &amp;  Special Glycoproteins</vt:lpstr>
      <vt:lpstr>Inorganic Matrix  ( a calcified matrix) </vt:lpstr>
      <vt:lpstr>Questions about bone</vt:lpstr>
      <vt:lpstr>What is the function of the glycoproteins and the sialoprotein?</vt:lpstr>
      <vt:lpstr>What gives bone its slight amount elasticity and why does this elasticity decrease with age?</vt:lpstr>
      <vt:lpstr>Why does bone get hard unlike the other tissues of the body? The inorganic calcified matrix makes bone hard!</vt:lpstr>
      <vt:lpstr>Review of Bone Qualities</vt:lpstr>
      <vt:lpstr>Bone Classifications</vt:lpstr>
      <vt:lpstr>Bone Density (Texture) Classification</vt:lpstr>
      <vt:lpstr>PowerPoint Presentation</vt:lpstr>
      <vt:lpstr>Classification of Bones by Shape</vt:lpstr>
      <vt:lpstr>Classification of Bones by Shape</vt:lpstr>
      <vt:lpstr>PowerPoint Presentation</vt:lpstr>
      <vt:lpstr>Structures associated with a Long Bone</vt:lpstr>
      <vt:lpstr>PowerPoint Presentation</vt:lpstr>
      <vt:lpstr>Structure of a Long Bone</vt:lpstr>
      <vt:lpstr>PowerPoint Presentation</vt:lpstr>
      <vt:lpstr>Structure of a Long Bone</vt:lpstr>
      <vt:lpstr>PowerPoint Presentation</vt:lpstr>
      <vt:lpstr>Metaphysis</vt:lpstr>
      <vt:lpstr>PowerPoint Presentation</vt:lpstr>
      <vt:lpstr>PowerPoint Presentation</vt:lpstr>
      <vt:lpstr>Videos on Bone Structure to View</vt:lpstr>
      <vt:lpstr>Membranes of Bone</vt:lpstr>
      <vt:lpstr>Membranes of Bone</vt:lpstr>
      <vt:lpstr>Bone Marrow</vt:lpstr>
      <vt:lpstr>PowerPoint Presentation</vt:lpstr>
      <vt:lpstr>Microscopic Anatomy of Bone: Compact Bone</vt:lpstr>
      <vt:lpstr>Microscopic Anatomy of Bone: Compact Bone</vt:lpstr>
      <vt:lpstr>Microscopic Anatomy of Bone: Compact Bone</vt:lpstr>
      <vt:lpstr>PowerPoint Presentation</vt:lpstr>
      <vt:lpstr>PowerPoint Presentation</vt:lpstr>
      <vt:lpstr>Bone Wedge – Primarily Showing Compact Bone Anatomy</vt:lpstr>
      <vt:lpstr>Periosteum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Microscopic Anatomy of Bone: Spongy Bone (Pseudo-Haversian System)</vt:lpstr>
      <vt:lpstr>Spongy Bone</vt:lpstr>
      <vt:lpstr>Spongy Bone</vt:lpstr>
      <vt:lpstr>Videos on Bone Structure to View</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  </dc:title>
  <dc:creator>R U</dc:creator>
  <cp:lastModifiedBy>User</cp:lastModifiedBy>
  <cp:revision>84</cp:revision>
  <dcterms:created xsi:type="dcterms:W3CDTF">2009-02-19T21:04:03Z</dcterms:created>
  <dcterms:modified xsi:type="dcterms:W3CDTF">2017-10-12T17:47:04Z</dcterms:modified>
</cp:coreProperties>
</file>